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 id="2147483932" r:id="rId5"/>
  </p:sldMasterIdLst>
  <p:notesMasterIdLst>
    <p:notesMasterId r:id="rId77"/>
  </p:notesMasterIdLst>
  <p:handoutMasterIdLst>
    <p:handoutMasterId r:id="rId78"/>
  </p:handoutMasterIdLst>
  <p:sldIdLst>
    <p:sldId id="501" r:id="rId6"/>
    <p:sldId id="319" r:id="rId7"/>
    <p:sldId id="503" r:id="rId8"/>
    <p:sldId id="436" r:id="rId9"/>
    <p:sldId id="320" r:id="rId10"/>
    <p:sldId id="442" r:id="rId11"/>
    <p:sldId id="443" r:id="rId12"/>
    <p:sldId id="446" r:id="rId13"/>
    <p:sldId id="445" r:id="rId14"/>
    <p:sldId id="447" r:id="rId15"/>
    <p:sldId id="448" r:id="rId16"/>
    <p:sldId id="449" r:id="rId17"/>
    <p:sldId id="450" r:id="rId18"/>
    <p:sldId id="451" r:id="rId19"/>
    <p:sldId id="452" r:id="rId20"/>
    <p:sldId id="453" r:id="rId21"/>
    <p:sldId id="454" r:id="rId22"/>
    <p:sldId id="456" r:id="rId23"/>
    <p:sldId id="455" r:id="rId24"/>
    <p:sldId id="457" r:id="rId25"/>
    <p:sldId id="460" r:id="rId26"/>
    <p:sldId id="467" r:id="rId27"/>
    <p:sldId id="461" r:id="rId28"/>
    <p:sldId id="459" r:id="rId29"/>
    <p:sldId id="462" r:id="rId30"/>
    <p:sldId id="463" r:id="rId31"/>
    <p:sldId id="464" r:id="rId32"/>
    <p:sldId id="465" r:id="rId33"/>
    <p:sldId id="466" r:id="rId34"/>
    <p:sldId id="468" r:id="rId35"/>
    <p:sldId id="479" r:id="rId36"/>
    <p:sldId id="471" r:id="rId37"/>
    <p:sldId id="472" r:id="rId38"/>
    <p:sldId id="473" r:id="rId39"/>
    <p:sldId id="474" r:id="rId40"/>
    <p:sldId id="475" r:id="rId41"/>
    <p:sldId id="476" r:id="rId42"/>
    <p:sldId id="477" r:id="rId43"/>
    <p:sldId id="478" r:id="rId44"/>
    <p:sldId id="480" r:id="rId45"/>
    <p:sldId id="481" r:id="rId46"/>
    <p:sldId id="482" r:id="rId47"/>
    <p:sldId id="483" r:id="rId48"/>
    <p:sldId id="484" r:id="rId49"/>
    <p:sldId id="485" r:id="rId50"/>
    <p:sldId id="486" r:id="rId51"/>
    <p:sldId id="487" r:id="rId52"/>
    <p:sldId id="488" r:id="rId53"/>
    <p:sldId id="489" r:id="rId54"/>
    <p:sldId id="490" r:id="rId55"/>
    <p:sldId id="491" r:id="rId56"/>
    <p:sldId id="492" r:id="rId57"/>
    <p:sldId id="493" r:id="rId58"/>
    <p:sldId id="494" r:id="rId59"/>
    <p:sldId id="495" r:id="rId60"/>
    <p:sldId id="496" r:id="rId61"/>
    <p:sldId id="504" r:id="rId62"/>
    <p:sldId id="505" r:id="rId63"/>
    <p:sldId id="506" r:id="rId64"/>
    <p:sldId id="497" r:id="rId65"/>
    <p:sldId id="507" r:id="rId66"/>
    <p:sldId id="509" r:id="rId67"/>
    <p:sldId id="510" r:id="rId68"/>
    <p:sldId id="511" r:id="rId69"/>
    <p:sldId id="498" r:id="rId70"/>
    <p:sldId id="513" r:id="rId71"/>
    <p:sldId id="514" r:id="rId72"/>
    <p:sldId id="515" r:id="rId73"/>
    <p:sldId id="499" r:id="rId74"/>
    <p:sldId id="516" r:id="rId75"/>
    <p:sldId id="517" r:id="rId76"/>
  </p:sldIdLst>
  <p:sldSz cx="7559675" cy="10691813"/>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87D042-9BDF-86F4-F575-28E2F75BA5A9}" name="aine hamill" initials="ah" userId="505fde40218565f0" providerId="Windows Live"/>
  <p188:author id="{094A336D-91E2-6AF8-6E7F-64F12580031F}" name="Solja Ryhänen" initials="SR" userId="S::Solja.Ryhanen@savonia.fi::b6ef0220-d1be-4476-bf4c-707bba5627ed" providerId="AD"/>
  <p188:author id="{66CF0582-44E6-F1D6-D33D-EE4F5EC46E28}" name="Gözdegül BAŞER" initials="GB" userId="S::gozdegul.baser_antalya.edu.tr#ext#@amksavonia.onmicrosoft.com::e48854db-60b4-482c-b648-81173c741504" providerId="AD"/>
  <p188:author id="{F03CDB86-06AE-56A3-1B57-BA7357BCFE44}" name="Paula Whyte ( Momentum Consulting )" initials="P)" userId="S::paula_momentumconsulting.ie#ext#@amksavonia.onmicrosoft.com::765db67a-a27b-46bd-a1ca-c3fc1b9795e0" providerId="AD"/>
  <p188:author id="{F0460CB2-DCB2-818A-2E5E-1B9965E7DE81}" name="evla.mutlu" initials="ev" userId="S::evla.mutlu_antalya.edu.tr#ext#@amksavonia.onmicrosoft.com::c77a06ac-88e7-4cac-ad40-ea2e3ca0cfdc" providerId="AD"/>
  <p188:author id="{782496B7-485F-7B69-F7DE-F8CDD527168F}" name="Paula Whyte ( Momentum Consulting )" initials="PW(MC)" userId="S::paula@momentumconsulting.ie::a1b8e930-d272-4933-b1a2-fcb29f5bf117" providerId="AD"/>
  <p188:author id="{3B5F8FCC-2261-2AC3-18DA-BF8BC2249269}" name="Anna-Maria Saarela" initials="AS" userId="S::anna-maria.saarela@savonia.fi::c6fd2d3e-6063-45b1-b49c-2f057233427b" providerId="AD"/>
  <p188:author id="{97E9F1D6-0033-0A10-0EF8-1BF5A4F9DB35}" name="Devon Butterfield" initials="DB" userId="S::devon.butterfield@biainnovatorcampus.ie::cefa0f4e-07fb-4f64-9aeb-9de37471680c" providerId="AD"/>
  <p188:author id="{D5008FE7-0674-8F86-7519-AAA8019FAB73}" name="Solja Ryhänen" initials="SR" userId="S::solja.ryhanen@savonia.fi::b6ef0220-d1be-4476-bf4c-707bba5627e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F1A0C2"/>
    <a:srgbClr val="000000"/>
    <a:srgbClr val="B2DEDD"/>
    <a:srgbClr val="94B3B2"/>
    <a:srgbClr val="A0C1C0"/>
    <a:srgbClr val="12B4CB"/>
    <a:srgbClr val="8A4199"/>
    <a:srgbClr val="595959"/>
    <a:srgbClr val="754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0832A8-D986-FB35-74F2-9ABA3098F6FD}" v="76" dt="2024-01-09T10:19:58.845"/>
    <p1510:client id="{6F20FA50-BED5-436F-8897-0F8BC43CF9A3}" v="12" dt="2023-10-25T07:12:45.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19" autoAdjust="0"/>
    <p:restoredTop sz="94660"/>
  </p:normalViewPr>
  <p:slideViewPr>
    <p:cSldViewPr snapToGrid="0">
      <p:cViewPr varScale="1">
        <p:scale>
          <a:sx n="41" d="100"/>
          <a:sy n="41" d="100"/>
        </p:scale>
        <p:origin x="2388" y="24"/>
      </p:cViewPr>
      <p:guideLst/>
    </p:cSldViewPr>
  </p:slideViewPr>
  <p:notesTextViewPr>
    <p:cViewPr>
      <p:scale>
        <a:sx n="1" d="1"/>
        <a:sy n="1" d="1"/>
      </p:scale>
      <p:origin x="0" y="0"/>
    </p:cViewPr>
  </p:notesTextViewPr>
  <p:sorterViewPr>
    <p:cViewPr>
      <p:scale>
        <a:sx n="100" d="100"/>
        <a:sy n="100" d="100"/>
      </p:scale>
      <p:origin x="0" y="-7156"/>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microsoft.com/office/2015/10/relationships/revisionInfo" Target="revisionInfo.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ableStyles" Target="tableStyles.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viewProps" Target="view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handoutMaster" Target="handoutMasters/handoutMaster1.xml"/><Relationship Id="rId8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amksavonia.onmicrosoft.com::765db67a-a27b-46bd-a1ca-c3fc1b9795e0" providerId="AD" clId="Web-{4B0832A8-D986-FB35-74F2-9ABA3098F6FD}"/>
    <pc:docChg chg="modSld sldOrd">
      <pc:chgData name="Paula Whyte ( Momentum Consulting )" userId="S::paula_momentumconsulting.ie#ext#@amksavonia.onmicrosoft.com::765db67a-a27b-46bd-a1ca-c3fc1b9795e0" providerId="AD" clId="Web-{4B0832A8-D986-FB35-74F2-9ABA3098F6FD}" dt="2024-01-09T10:19:58.845" v="69" actId="1076"/>
      <pc:docMkLst>
        <pc:docMk/>
      </pc:docMkLst>
      <pc:sldChg chg="ord">
        <pc:chgData name="Paula Whyte ( Momentum Consulting )" userId="S::paula_momentumconsulting.ie#ext#@amksavonia.onmicrosoft.com::765db67a-a27b-46bd-a1ca-c3fc1b9795e0" providerId="AD" clId="Web-{4B0832A8-D986-FB35-74F2-9ABA3098F6FD}" dt="2024-01-09T10:04:50.964" v="0"/>
        <pc:sldMkLst>
          <pc:docMk/>
          <pc:sldMk cId="3056874773" sldId="445"/>
        </pc:sldMkLst>
      </pc:sldChg>
      <pc:sldChg chg="modSp">
        <pc:chgData name="Paula Whyte ( Momentum Consulting )" userId="S::paula_momentumconsulting.ie#ext#@amksavonia.onmicrosoft.com::765db67a-a27b-46bd-a1ca-c3fc1b9795e0" providerId="AD" clId="Web-{4B0832A8-D986-FB35-74F2-9ABA3098F6FD}" dt="2024-01-09T10:05:24.293" v="8" actId="20577"/>
        <pc:sldMkLst>
          <pc:docMk/>
          <pc:sldMk cId="3072036737" sldId="447"/>
        </pc:sldMkLst>
        <pc:spChg chg="mod">
          <ac:chgData name="Paula Whyte ( Momentum Consulting )" userId="S::paula_momentumconsulting.ie#ext#@amksavonia.onmicrosoft.com::765db67a-a27b-46bd-a1ca-c3fc1b9795e0" providerId="AD" clId="Web-{4B0832A8-D986-FB35-74F2-9ABA3098F6FD}" dt="2024-01-09T10:05:24.293" v="8" actId="20577"/>
          <ac:spMkLst>
            <pc:docMk/>
            <pc:sldMk cId="3072036737" sldId="447"/>
            <ac:spMk id="4" creationId="{576EF86D-1FEE-A8A0-30B9-B4FDAA205FAD}"/>
          </ac:spMkLst>
        </pc:spChg>
        <pc:spChg chg="mod">
          <ac:chgData name="Paula Whyte ( Momentum Consulting )" userId="S::paula_momentumconsulting.ie#ext#@amksavonia.onmicrosoft.com::765db67a-a27b-46bd-a1ca-c3fc1b9795e0" providerId="AD" clId="Web-{4B0832A8-D986-FB35-74F2-9ABA3098F6FD}" dt="2024-01-09T10:05:05.230" v="2" actId="14100"/>
          <ac:spMkLst>
            <pc:docMk/>
            <pc:sldMk cId="3072036737" sldId="447"/>
            <ac:spMk id="9" creationId="{5B22DBF8-71B3-6F2B-8FE4-7DFF069DD67F}"/>
          </ac:spMkLst>
        </pc:spChg>
        <pc:spChg chg="mod">
          <ac:chgData name="Paula Whyte ( Momentum Consulting )" userId="S::paula_momentumconsulting.ie#ext#@amksavonia.onmicrosoft.com::765db67a-a27b-46bd-a1ca-c3fc1b9795e0" providerId="AD" clId="Web-{4B0832A8-D986-FB35-74F2-9ABA3098F6FD}" dt="2024-01-09T10:05:12.652" v="5" actId="20577"/>
          <ac:spMkLst>
            <pc:docMk/>
            <pc:sldMk cId="3072036737" sldId="447"/>
            <ac:spMk id="10" creationId="{1714D014-8F4E-6700-3931-0BD36EA0D6A2}"/>
          </ac:spMkLst>
        </pc:spChg>
      </pc:sldChg>
      <pc:sldChg chg="modSp">
        <pc:chgData name="Paula Whyte ( Momentum Consulting )" userId="S::paula_momentumconsulting.ie#ext#@amksavonia.onmicrosoft.com::765db67a-a27b-46bd-a1ca-c3fc1b9795e0" providerId="AD" clId="Web-{4B0832A8-D986-FB35-74F2-9ABA3098F6FD}" dt="2024-01-09T10:06:29.373" v="15" actId="1076"/>
        <pc:sldMkLst>
          <pc:docMk/>
          <pc:sldMk cId="2495347551" sldId="448"/>
        </pc:sldMkLst>
        <pc:spChg chg="mod">
          <ac:chgData name="Paula Whyte ( Momentum Consulting )" userId="S::paula_momentumconsulting.ie#ext#@amksavonia.onmicrosoft.com::765db67a-a27b-46bd-a1ca-c3fc1b9795e0" providerId="AD" clId="Web-{4B0832A8-D986-FB35-74F2-9ABA3098F6FD}" dt="2024-01-09T10:06:29.373" v="15" actId="1076"/>
          <ac:spMkLst>
            <pc:docMk/>
            <pc:sldMk cId="2495347551" sldId="448"/>
            <ac:spMk id="14" creationId="{11FFEE68-17D6-F697-2688-42EDBC949D6C}"/>
          </ac:spMkLst>
        </pc:spChg>
        <pc:spChg chg="mod">
          <ac:chgData name="Paula Whyte ( Momentum Consulting )" userId="S::paula_momentumconsulting.ie#ext#@amksavonia.onmicrosoft.com::765db67a-a27b-46bd-a1ca-c3fc1b9795e0" providerId="AD" clId="Web-{4B0832A8-D986-FB35-74F2-9ABA3098F6FD}" dt="2024-01-09T10:06:12.560" v="13" actId="1076"/>
          <ac:spMkLst>
            <pc:docMk/>
            <pc:sldMk cId="2495347551" sldId="448"/>
            <ac:spMk id="20" creationId="{8AF77239-7A08-663B-E13E-505D15917129}"/>
          </ac:spMkLst>
        </pc:spChg>
        <pc:spChg chg="mod">
          <ac:chgData name="Paula Whyte ( Momentum Consulting )" userId="S::paula_momentumconsulting.ie#ext#@amksavonia.onmicrosoft.com::765db67a-a27b-46bd-a1ca-c3fc1b9795e0" providerId="AD" clId="Web-{4B0832A8-D986-FB35-74F2-9ABA3098F6FD}" dt="2024-01-09T10:05:39.309" v="9" actId="14100"/>
          <ac:spMkLst>
            <pc:docMk/>
            <pc:sldMk cId="2495347551" sldId="448"/>
            <ac:spMk id="25" creationId="{82D35DDA-9D21-A79D-DD42-5F92C9F162D1}"/>
          </ac:spMkLst>
        </pc:spChg>
        <pc:spChg chg="mod">
          <ac:chgData name="Paula Whyte ( Momentum Consulting )" userId="S::paula_momentumconsulting.ie#ext#@amksavonia.onmicrosoft.com::765db67a-a27b-46bd-a1ca-c3fc1b9795e0" providerId="AD" clId="Web-{4B0832A8-D986-FB35-74F2-9ABA3098F6FD}" dt="2024-01-09T10:05:54.435" v="11" actId="1076"/>
          <ac:spMkLst>
            <pc:docMk/>
            <pc:sldMk cId="2495347551" sldId="448"/>
            <ac:spMk id="43" creationId="{EA07C553-45DB-F557-1724-21E05FD9A6F0}"/>
          </ac:spMkLst>
        </pc:spChg>
        <pc:spChg chg="mod">
          <ac:chgData name="Paula Whyte ( Momentum Consulting )" userId="S::paula_momentumconsulting.ie#ext#@amksavonia.onmicrosoft.com::765db67a-a27b-46bd-a1ca-c3fc1b9795e0" providerId="AD" clId="Web-{4B0832A8-D986-FB35-74F2-9ABA3098F6FD}" dt="2024-01-09T10:06:00.404" v="12" actId="1076"/>
          <ac:spMkLst>
            <pc:docMk/>
            <pc:sldMk cId="2495347551" sldId="448"/>
            <ac:spMk id="46" creationId="{7E8C43DD-84C5-7C26-C7E0-33BDBC282230}"/>
          </ac:spMkLst>
        </pc:spChg>
        <pc:spChg chg="mod">
          <ac:chgData name="Paula Whyte ( Momentum Consulting )" userId="S::paula_momentumconsulting.ie#ext#@amksavonia.onmicrosoft.com::765db67a-a27b-46bd-a1ca-c3fc1b9795e0" providerId="AD" clId="Web-{4B0832A8-D986-FB35-74F2-9ABA3098F6FD}" dt="2024-01-09T10:06:18.591" v="14" actId="1076"/>
          <ac:spMkLst>
            <pc:docMk/>
            <pc:sldMk cId="2495347551" sldId="448"/>
            <ac:spMk id="50" creationId="{5623A0E4-4758-D798-0CE3-49BF930D7EC9}"/>
          </ac:spMkLst>
        </pc:spChg>
      </pc:sldChg>
      <pc:sldChg chg="modSp">
        <pc:chgData name="Paula Whyte ( Momentum Consulting )" userId="S::paula_momentumconsulting.ie#ext#@amksavonia.onmicrosoft.com::765db67a-a27b-46bd-a1ca-c3fc1b9795e0" providerId="AD" clId="Web-{4B0832A8-D986-FB35-74F2-9ABA3098F6FD}" dt="2024-01-09T10:06:58.249" v="16" actId="20577"/>
        <pc:sldMkLst>
          <pc:docMk/>
          <pc:sldMk cId="3685238177" sldId="453"/>
        </pc:sldMkLst>
        <pc:spChg chg="mod">
          <ac:chgData name="Paula Whyte ( Momentum Consulting )" userId="S::paula_momentumconsulting.ie#ext#@amksavonia.onmicrosoft.com::765db67a-a27b-46bd-a1ca-c3fc1b9795e0" providerId="AD" clId="Web-{4B0832A8-D986-FB35-74F2-9ABA3098F6FD}" dt="2024-01-09T10:06:58.249" v="16" actId="20577"/>
          <ac:spMkLst>
            <pc:docMk/>
            <pc:sldMk cId="3685238177" sldId="453"/>
            <ac:spMk id="39" creationId="{EA69CA08-A79D-6BCD-6584-4B825176D6C2}"/>
          </ac:spMkLst>
        </pc:spChg>
      </pc:sldChg>
      <pc:sldChg chg="ord">
        <pc:chgData name="Paula Whyte ( Momentum Consulting )" userId="S::paula_momentumconsulting.ie#ext#@amksavonia.onmicrosoft.com::765db67a-a27b-46bd-a1ca-c3fc1b9795e0" providerId="AD" clId="Web-{4B0832A8-D986-FB35-74F2-9ABA3098F6FD}" dt="2024-01-09T10:07:39.625" v="18"/>
        <pc:sldMkLst>
          <pc:docMk/>
          <pc:sldMk cId="3782283052" sldId="459"/>
        </pc:sldMkLst>
      </pc:sldChg>
      <pc:sldChg chg="modSp">
        <pc:chgData name="Paula Whyte ( Momentum Consulting )" userId="S::paula_momentumconsulting.ie#ext#@amksavonia.onmicrosoft.com::765db67a-a27b-46bd-a1ca-c3fc1b9795e0" providerId="AD" clId="Web-{4B0832A8-D986-FB35-74F2-9ABA3098F6FD}" dt="2024-01-09T10:08:17.954" v="22" actId="14100"/>
        <pc:sldMkLst>
          <pc:docMk/>
          <pc:sldMk cId="960022361" sldId="465"/>
        </pc:sldMkLst>
        <pc:spChg chg="mod">
          <ac:chgData name="Paula Whyte ( Momentum Consulting )" userId="S::paula_momentumconsulting.ie#ext#@amksavonia.onmicrosoft.com::765db67a-a27b-46bd-a1ca-c3fc1b9795e0" providerId="AD" clId="Web-{4B0832A8-D986-FB35-74F2-9ABA3098F6FD}" dt="2024-01-09T10:08:17.954" v="22" actId="14100"/>
          <ac:spMkLst>
            <pc:docMk/>
            <pc:sldMk cId="960022361" sldId="465"/>
            <ac:spMk id="2" creationId="{41F8E2BF-840B-C999-0CB6-07D7777C73E9}"/>
          </ac:spMkLst>
        </pc:spChg>
        <pc:spChg chg="mod">
          <ac:chgData name="Paula Whyte ( Momentum Consulting )" userId="S::paula_momentumconsulting.ie#ext#@amksavonia.onmicrosoft.com::765db67a-a27b-46bd-a1ca-c3fc1b9795e0" providerId="AD" clId="Web-{4B0832A8-D986-FB35-74F2-9ABA3098F6FD}" dt="2024-01-09T10:08:15.360" v="21" actId="14100"/>
          <ac:spMkLst>
            <pc:docMk/>
            <pc:sldMk cId="960022361" sldId="465"/>
            <ac:spMk id="56" creationId="{DA082752-168E-C658-BAEC-164CF40C1737}"/>
          </ac:spMkLst>
        </pc:spChg>
      </pc:sldChg>
      <pc:sldChg chg="modSp">
        <pc:chgData name="Paula Whyte ( Momentum Consulting )" userId="S::paula_momentumconsulting.ie#ext#@amksavonia.onmicrosoft.com::765db67a-a27b-46bd-a1ca-c3fc1b9795e0" providerId="AD" clId="Web-{4B0832A8-D986-FB35-74F2-9ABA3098F6FD}" dt="2024-01-09T10:09:58.894" v="27" actId="1076"/>
        <pc:sldMkLst>
          <pc:docMk/>
          <pc:sldMk cId="953251136" sldId="466"/>
        </pc:sldMkLst>
        <pc:spChg chg="mod">
          <ac:chgData name="Paula Whyte ( Momentum Consulting )" userId="S::paula_momentumconsulting.ie#ext#@amksavonia.onmicrosoft.com::765db67a-a27b-46bd-a1ca-c3fc1b9795e0" providerId="AD" clId="Web-{4B0832A8-D986-FB35-74F2-9ABA3098F6FD}" dt="2024-01-09T10:09:58.894" v="27" actId="1076"/>
          <ac:spMkLst>
            <pc:docMk/>
            <pc:sldMk cId="953251136" sldId="466"/>
            <ac:spMk id="3" creationId="{4CDA1C6F-77E3-F53B-974C-E772F1157148}"/>
          </ac:spMkLst>
        </pc:spChg>
        <pc:spChg chg="mod">
          <ac:chgData name="Paula Whyte ( Momentum Consulting )" userId="S::paula_momentumconsulting.ie#ext#@amksavonia.onmicrosoft.com::765db67a-a27b-46bd-a1ca-c3fc1b9795e0" providerId="AD" clId="Web-{4B0832A8-D986-FB35-74F2-9ABA3098F6FD}" dt="2024-01-09T10:09:45.049" v="25" actId="14100"/>
          <ac:spMkLst>
            <pc:docMk/>
            <pc:sldMk cId="953251136" sldId="466"/>
            <ac:spMk id="4" creationId="{A74025D1-98C4-898E-DD6C-56B536F97EDA}"/>
          </ac:spMkLst>
        </pc:spChg>
        <pc:spChg chg="mod">
          <ac:chgData name="Paula Whyte ( Momentum Consulting )" userId="S::paula_momentumconsulting.ie#ext#@amksavonia.onmicrosoft.com::765db67a-a27b-46bd-a1ca-c3fc1b9795e0" providerId="AD" clId="Web-{4B0832A8-D986-FB35-74F2-9ABA3098F6FD}" dt="2024-01-09T10:09:37.596" v="24" actId="14100"/>
          <ac:spMkLst>
            <pc:docMk/>
            <pc:sldMk cId="953251136" sldId="466"/>
            <ac:spMk id="45" creationId="{5856AFB4-7C30-E9F9-029F-429BFAC7CF0D}"/>
          </ac:spMkLst>
        </pc:spChg>
        <pc:cxnChg chg="mod">
          <ac:chgData name="Paula Whyte ( Momentum Consulting )" userId="S::paula_momentumconsulting.ie#ext#@amksavonia.onmicrosoft.com::765db67a-a27b-46bd-a1ca-c3fc1b9795e0" providerId="AD" clId="Web-{4B0832A8-D986-FB35-74F2-9ABA3098F6FD}" dt="2024-01-09T10:09:52.956" v="26" actId="1076"/>
          <ac:cxnSpMkLst>
            <pc:docMk/>
            <pc:sldMk cId="953251136" sldId="466"/>
            <ac:cxnSpMk id="5" creationId="{0266CE44-2E37-2AED-8848-576CAB77CCC4}"/>
          </ac:cxnSpMkLst>
        </pc:cxnChg>
      </pc:sldChg>
      <pc:sldChg chg="modSp">
        <pc:chgData name="Paula Whyte ( Momentum Consulting )" userId="S::paula_momentumconsulting.ie#ext#@amksavonia.onmicrosoft.com::765db67a-a27b-46bd-a1ca-c3fc1b9795e0" providerId="AD" clId="Web-{4B0832A8-D986-FB35-74F2-9ABA3098F6FD}" dt="2024-01-09T10:07:31.249" v="17" actId="1076"/>
        <pc:sldMkLst>
          <pc:docMk/>
          <pc:sldMk cId="2918802059" sldId="467"/>
        </pc:sldMkLst>
        <pc:spChg chg="mod">
          <ac:chgData name="Paula Whyte ( Momentum Consulting )" userId="S::paula_momentumconsulting.ie#ext#@amksavonia.onmicrosoft.com::765db67a-a27b-46bd-a1ca-c3fc1b9795e0" providerId="AD" clId="Web-{4B0832A8-D986-FB35-74F2-9ABA3098F6FD}" dt="2024-01-09T10:07:31.249" v="17" actId="1076"/>
          <ac:spMkLst>
            <pc:docMk/>
            <pc:sldMk cId="2918802059" sldId="467"/>
            <ac:spMk id="14" creationId="{760FA68C-E62A-B757-97DF-6DAC9BF9492A}"/>
          </ac:spMkLst>
        </pc:spChg>
      </pc:sldChg>
      <pc:sldChg chg="modSp">
        <pc:chgData name="Paula Whyte ( Momentum Consulting )" userId="S::paula_momentumconsulting.ie#ext#@amksavonia.onmicrosoft.com::765db67a-a27b-46bd-a1ca-c3fc1b9795e0" providerId="AD" clId="Web-{4B0832A8-D986-FB35-74F2-9ABA3098F6FD}" dt="2024-01-09T10:11:18.083" v="33" actId="1076"/>
        <pc:sldMkLst>
          <pc:docMk/>
          <pc:sldMk cId="1887074846" sldId="473"/>
        </pc:sldMkLst>
        <pc:spChg chg="mod">
          <ac:chgData name="Paula Whyte ( Momentum Consulting )" userId="S::paula_momentumconsulting.ie#ext#@amksavonia.onmicrosoft.com::765db67a-a27b-46bd-a1ca-c3fc1b9795e0" providerId="AD" clId="Web-{4B0832A8-D986-FB35-74F2-9ABA3098F6FD}" dt="2024-01-09T10:11:18.083" v="33" actId="1076"/>
          <ac:spMkLst>
            <pc:docMk/>
            <pc:sldMk cId="1887074846" sldId="473"/>
            <ac:spMk id="50" creationId="{0F7357C6-646F-59A5-9917-EB1DA43F708A}"/>
          </ac:spMkLst>
        </pc:spChg>
        <pc:spChg chg="mod">
          <ac:chgData name="Paula Whyte ( Momentum Consulting )" userId="S::paula_momentumconsulting.ie#ext#@amksavonia.onmicrosoft.com::765db67a-a27b-46bd-a1ca-c3fc1b9795e0" providerId="AD" clId="Web-{4B0832A8-D986-FB35-74F2-9ABA3098F6FD}" dt="2024-01-09T10:10:58.442" v="30" actId="1076"/>
          <ac:spMkLst>
            <pc:docMk/>
            <pc:sldMk cId="1887074846" sldId="473"/>
            <ac:spMk id="72" creationId="{F39B5760-7CC3-C954-0FDF-ABD4C2EF566A}"/>
          </ac:spMkLst>
        </pc:spChg>
        <pc:spChg chg="mod">
          <ac:chgData name="Paula Whyte ( Momentum Consulting )" userId="S::paula_momentumconsulting.ie#ext#@amksavonia.onmicrosoft.com::765db67a-a27b-46bd-a1ca-c3fc1b9795e0" providerId="AD" clId="Web-{4B0832A8-D986-FB35-74F2-9ABA3098F6FD}" dt="2024-01-09T10:11:03.708" v="31" actId="1076"/>
          <ac:spMkLst>
            <pc:docMk/>
            <pc:sldMk cId="1887074846" sldId="473"/>
            <ac:spMk id="73" creationId="{D584B600-ABE8-7403-C9F9-C05213F7D781}"/>
          </ac:spMkLst>
        </pc:spChg>
        <pc:spChg chg="mod">
          <ac:chgData name="Paula Whyte ( Momentum Consulting )" userId="S::paula_momentumconsulting.ie#ext#@amksavonia.onmicrosoft.com::765db67a-a27b-46bd-a1ca-c3fc1b9795e0" providerId="AD" clId="Web-{4B0832A8-D986-FB35-74F2-9ABA3098F6FD}" dt="2024-01-09T10:11:13.723" v="32" actId="1076"/>
          <ac:spMkLst>
            <pc:docMk/>
            <pc:sldMk cId="1887074846" sldId="473"/>
            <ac:spMk id="105" creationId="{26E59AD7-3724-6A9A-929A-24A7E175AB00}"/>
          </ac:spMkLst>
        </pc:spChg>
      </pc:sldChg>
      <pc:sldChg chg="modSp">
        <pc:chgData name="Paula Whyte ( Momentum Consulting )" userId="S::paula_momentumconsulting.ie#ext#@amksavonia.onmicrosoft.com::765db67a-a27b-46bd-a1ca-c3fc1b9795e0" providerId="AD" clId="Web-{4B0832A8-D986-FB35-74F2-9ABA3098F6FD}" dt="2024-01-09T10:11:40.568" v="35" actId="1076"/>
        <pc:sldMkLst>
          <pc:docMk/>
          <pc:sldMk cId="2742073208" sldId="474"/>
        </pc:sldMkLst>
        <pc:grpChg chg="mod">
          <ac:chgData name="Paula Whyte ( Momentum Consulting )" userId="S::paula_momentumconsulting.ie#ext#@amksavonia.onmicrosoft.com::765db67a-a27b-46bd-a1ca-c3fc1b9795e0" providerId="AD" clId="Web-{4B0832A8-D986-FB35-74F2-9ABA3098F6FD}" dt="2024-01-09T10:11:34.146" v="34" actId="1076"/>
          <ac:grpSpMkLst>
            <pc:docMk/>
            <pc:sldMk cId="2742073208" sldId="474"/>
            <ac:grpSpMk id="41" creationId="{78B0F082-0E3F-DCCD-36D7-BDF8FBA989D7}"/>
          </ac:grpSpMkLst>
        </pc:grpChg>
        <pc:grpChg chg="mod">
          <ac:chgData name="Paula Whyte ( Momentum Consulting )" userId="S::paula_momentumconsulting.ie#ext#@amksavonia.onmicrosoft.com::765db67a-a27b-46bd-a1ca-c3fc1b9795e0" providerId="AD" clId="Web-{4B0832A8-D986-FB35-74F2-9ABA3098F6FD}" dt="2024-01-09T10:11:40.568" v="35" actId="1076"/>
          <ac:grpSpMkLst>
            <pc:docMk/>
            <pc:sldMk cId="2742073208" sldId="474"/>
            <ac:grpSpMk id="44" creationId="{AAED673A-80E2-CE52-0133-6BD21B83A971}"/>
          </ac:grpSpMkLst>
        </pc:grpChg>
      </pc:sldChg>
      <pc:sldChg chg="modSp">
        <pc:chgData name="Paula Whyte ( Momentum Consulting )" userId="S::paula_momentumconsulting.ie#ext#@amksavonia.onmicrosoft.com::765db67a-a27b-46bd-a1ca-c3fc1b9795e0" providerId="AD" clId="Web-{4B0832A8-D986-FB35-74F2-9ABA3098F6FD}" dt="2024-01-09T10:12:28.850" v="39" actId="1076"/>
        <pc:sldMkLst>
          <pc:docMk/>
          <pc:sldMk cId="3160176435" sldId="475"/>
        </pc:sldMkLst>
        <pc:spChg chg="mod">
          <ac:chgData name="Paula Whyte ( Momentum Consulting )" userId="S::paula_momentumconsulting.ie#ext#@amksavonia.onmicrosoft.com::765db67a-a27b-46bd-a1ca-c3fc1b9795e0" providerId="AD" clId="Web-{4B0832A8-D986-FB35-74F2-9ABA3098F6FD}" dt="2024-01-09T10:12:17.147" v="38" actId="1076"/>
          <ac:spMkLst>
            <pc:docMk/>
            <pc:sldMk cId="3160176435" sldId="475"/>
            <ac:spMk id="59" creationId="{0DEB8AB3-C03E-AE4A-BD83-401B72E3D4DE}"/>
          </ac:spMkLst>
        </pc:spChg>
        <pc:spChg chg="mod">
          <ac:chgData name="Paula Whyte ( Momentum Consulting )" userId="S::paula_momentumconsulting.ie#ext#@amksavonia.onmicrosoft.com::765db67a-a27b-46bd-a1ca-c3fc1b9795e0" providerId="AD" clId="Web-{4B0832A8-D986-FB35-74F2-9ABA3098F6FD}" dt="2024-01-09T10:12:28.850" v="39" actId="1076"/>
          <ac:spMkLst>
            <pc:docMk/>
            <pc:sldMk cId="3160176435" sldId="475"/>
            <ac:spMk id="61" creationId="{53DBBCEA-3505-2CA7-3B69-361BFE0CFD23}"/>
          </ac:spMkLst>
        </pc:spChg>
        <pc:grpChg chg="mod">
          <ac:chgData name="Paula Whyte ( Momentum Consulting )" userId="S::paula_momentumconsulting.ie#ext#@amksavonia.onmicrosoft.com::765db67a-a27b-46bd-a1ca-c3fc1b9795e0" providerId="AD" clId="Web-{4B0832A8-D986-FB35-74F2-9ABA3098F6FD}" dt="2024-01-09T10:12:07.584" v="37" actId="1076"/>
          <ac:grpSpMkLst>
            <pc:docMk/>
            <pc:sldMk cId="3160176435" sldId="475"/>
            <ac:grpSpMk id="44" creationId="{AAED673A-80E2-CE52-0133-6BD21B83A971}"/>
          </ac:grpSpMkLst>
        </pc:grpChg>
        <pc:grpChg chg="mod">
          <ac:chgData name="Paula Whyte ( Momentum Consulting )" userId="S::paula_momentumconsulting.ie#ext#@amksavonia.onmicrosoft.com::765db67a-a27b-46bd-a1ca-c3fc1b9795e0" providerId="AD" clId="Web-{4B0832A8-D986-FB35-74F2-9ABA3098F6FD}" dt="2024-01-09T10:12:00.256" v="36" actId="1076"/>
          <ac:grpSpMkLst>
            <pc:docMk/>
            <pc:sldMk cId="3160176435" sldId="475"/>
            <ac:grpSpMk id="83" creationId="{681689DE-A348-5AA5-0AD0-894758455303}"/>
          </ac:grpSpMkLst>
        </pc:grpChg>
      </pc:sldChg>
      <pc:sldChg chg="modSp">
        <pc:chgData name="Paula Whyte ( Momentum Consulting )" userId="S::paula_momentumconsulting.ie#ext#@amksavonia.onmicrosoft.com::765db67a-a27b-46bd-a1ca-c3fc1b9795e0" providerId="AD" clId="Web-{4B0832A8-D986-FB35-74F2-9ABA3098F6FD}" dt="2024-01-09T10:14:02.196" v="43" actId="1076"/>
        <pc:sldMkLst>
          <pc:docMk/>
          <pc:sldMk cId="3291796875" sldId="483"/>
        </pc:sldMkLst>
        <pc:spChg chg="mod">
          <ac:chgData name="Paula Whyte ( Momentum Consulting )" userId="S::paula_momentumconsulting.ie#ext#@amksavonia.onmicrosoft.com::765db67a-a27b-46bd-a1ca-c3fc1b9795e0" providerId="AD" clId="Web-{4B0832A8-D986-FB35-74F2-9ABA3098F6FD}" dt="2024-01-09T10:14:02.196" v="43" actId="1076"/>
          <ac:spMkLst>
            <pc:docMk/>
            <pc:sldMk cId="3291796875" sldId="483"/>
            <ac:spMk id="3" creationId="{18B366FF-3F1A-CE81-C5C8-3D34B4B90B0B}"/>
          </ac:spMkLst>
        </pc:spChg>
        <pc:spChg chg="mod">
          <ac:chgData name="Paula Whyte ( Momentum Consulting )" userId="S::paula_momentumconsulting.ie#ext#@amksavonia.onmicrosoft.com::765db67a-a27b-46bd-a1ca-c3fc1b9795e0" providerId="AD" clId="Web-{4B0832A8-D986-FB35-74F2-9ABA3098F6FD}" dt="2024-01-09T10:13:40.180" v="40" actId="1076"/>
          <ac:spMkLst>
            <pc:docMk/>
            <pc:sldMk cId="3291796875" sldId="483"/>
            <ac:spMk id="72" creationId="{53185B02-1D27-4DBF-3DC4-74013501E9AF}"/>
          </ac:spMkLst>
        </pc:spChg>
        <pc:spChg chg="mod">
          <ac:chgData name="Paula Whyte ( Momentum Consulting )" userId="S::paula_momentumconsulting.ie#ext#@amksavonia.onmicrosoft.com::765db67a-a27b-46bd-a1ca-c3fc1b9795e0" providerId="AD" clId="Web-{4B0832A8-D986-FB35-74F2-9ABA3098F6FD}" dt="2024-01-09T10:13:44.336" v="41" actId="1076"/>
          <ac:spMkLst>
            <pc:docMk/>
            <pc:sldMk cId="3291796875" sldId="483"/>
            <ac:spMk id="73" creationId="{A02D0389-3049-A869-956E-B4F5B8622D91}"/>
          </ac:spMkLst>
        </pc:spChg>
        <pc:grpChg chg="mod">
          <ac:chgData name="Paula Whyte ( Momentum Consulting )" userId="S::paula_momentumconsulting.ie#ext#@amksavonia.onmicrosoft.com::765db67a-a27b-46bd-a1ca-c3fc1b9795e0" providerId="AD" clId="Web-{4B0832A8-D986-FB35-74F2-9ABA3098F6FD}" dt="2024-01-09T10:13:53.243" v="42" actId="1076"/>
          <ac:grpSpMkLst>
            <pc:docMk/>
            <pc:sldMk cId="3291796875" sldId="483"/>
            <ac:grpSpMk id="63" creationId="{6D2CE3CB-A2AB-07A1-E4C8-F301BE69FDE1}"/>
          </ac:grpSpMkLst>
        </pc:grpChg>
      </pc:sldChg>
      <pc:sldChg chg="modSp">
        <pc:chgData name="Paula Whyte ( Momentum Consulting )" userId="S::paula_momentumconsulting.ie#ext#@amksavonia.onmicrosoft.com::765db67a-a27b-46bd-a1ca-c3fc1b9795e0" providerId="AD" clId="Web-{4B0832A8-D986-FB35-74F2-9ABA3098F6FD}" dt="2024-01-09T10:15:41.980" v="46"/>
        <pc:sldMkLst>
          <pc:docMk/>
          <pc:sldMk cId="2351292385" sldId="495"/>
        </pc:sldMkLst>
        <pc:spChg chg="mod">
          <ac:chgData name="Paula Whyte ( Momentum Consulting )" userId="S::paula_momentumconsulting.ie#ext#@amksavonia.onmicrosoft.com::765db67a-a27b-46bd-a1ca-c3fc1b9795e0" providerId="AD" clId="Web-{4B0832A8-D986-FB35-74F2-9ABA3098F6FD}" dt="2024-01-09T10:15:32.808" v="44" actId="1076"/>
          <ac:spMkLst>
            <pc:docMk/>
            <pc:sldMk cId="2351292385" sldId="495"/>
            <ac:spMk id="8" creationId="{0E76BE0E-5551-1C94-CC82-197D42B73CD6}"/>
          </ac:spMkLst>
        </pc:spChg>
        <pc:spChg chg="mod">
          <ac:chgData name="Paula Whyte ( Momentum Consulting )" userId="S::paula_momentumconsulting.ie#ext#@amksavonia.onmicrosoft.com::765db67a-a27b-46bd-a1ca-c3fc1b9795e0" providerId="AD" clId="Web-{4B0832A8-D986-FB35-74F2-9ABA3098F6FD}" dt="2024-01-09T10:15:38.152" v="45"/>
          <ac:spMkLst>
            <pc:docMk/>
            <pc:sldMk cId="2351292385" sldId="495"/>
            <ac:spMk id="23" creationId="{CCE0D1EE-3D1C-E09B-F751-F64DFC1D234F}"/>
          </ac:spMkLst>
        </pc:spChg>
        <pc:spChg chg="mod">
          <ac:chgData name="Paula Whyte ( Momentum Consulting )" userId="S::paula_momentumconsulting.ie#ext#@amksavonia.onmicrosoft.com::765db67a-a27b-46bd-a1ca-c3fc1b9795e0" providerId="AD" clId="Web-{4B0832A8-D986-FB35-74F2-9ABA3098F6FD}" dt="2024-01-09T10:15:41.980" v="46"/>
          <ac:spMkLst>
            <pc:docMk/>
            <pc:sldMk cId="2351292385" sldId="495"/>
            <ac:spMk id="92" creationId="{D6A76A69-CAAB-FAEB-2E01-D7F79AA6FF1A}"/>
          </ac:spMkLst>
        </pc:spChg>
      </pc:sldChg>
      <pc:sldChg chg="modSp">
        <pc:chgData name="Paula Whyte ( Momentum Consulting )" userId="S::paula_momentumconsulting.ie#ext#@amksavonia.onmicrosoft.com::765db67a-a27b-46bd-a1ca-c3fc1b9795e0" providerId="AD" clId="Web-{4B0832A8-D986-FB35-74F2-9ABA3098F6FD}" dt="2024-01-09T10:16:27.106" v="50" actId="14100"/>
        <pc:sldMkLst>
          <pc:docMk/>
          <pc:sldMk cId="1366912504" sldId="505"/>
        </pc:sldMkLst>
        <pc:spChg chg="mod">
          <ac:chgData name="Paula Whyte ( Momentum Consulting )" userId="S::paula_momentumconsulting.ie#ext#@amksavonia.onmicrosoft.com::765db67a-a27b-46bd-a1ca-c3fc1b9795e0" providerId="AD" clId="Web-{4B0832A8-D986-FB35-74F2-9ABA3098F6FD}" dt="2024-01-09T10:16:11.824" v="48" actId="1076"/>
          <ac:spMkLst>
            <pc:docMk/>
            <pc:sldMk cId="1366912504" sldId="505"/>
            <ac:spMk id="20" creationId="{8AF77239-7A08-663B-E13E-505D15917129}"/>
          </ac:spMkLst>
        </pc:spChg>
        <pc:spChg chg="mod">
          <ac:chgData name="Paula Whyte ( Momentum Consulting )" userId="S::paula_momentumconsulting.ie#ext#@amksavonia.onmicrosoft.com::765db67a-a27b-46bd-a1ca-c3fc1b9795e0" providerId="AD" clId="Web-{4B0832A8-D986-FB35-74F2-9ABA3098F6FD}" dt="2024-01-09T10:16:06.762" v="47" actId="1076"/>
          <ac:spMkLst>
            <pc:docMk/>
            <pc:sldMk cId="1366912504" sldId="505"/>
            <ac:spMk id="25" creationId="{82D35DDA-9D21-A79D-DD42-5F92C9F162D1}"/>
          </ac:spMkLst>
        </pc:spChg>
        <pc:spChg chg="mod">
          <ac:chgData name="Paula Whyte ( Momentum Consulting )" userId="S::paula_momentumconsulting.ie#ext#@amksavonia.onmicrosoft.com::765db67a-a27b-46bd-a1ca-c3fc1b9795e0" providerId="AD" clId="Web-{4B0832A8-D986-FB35-74F2-9ABA3098F6FD}" dt="2024-01-09T10:16:27.106" v="50" actId="14100"/>
          <ac:spMkLst>
            <pc:docMk/>
            <pc:sldMk cId="1366912504" sldId="505"/>
            <ac:spMk id="41" creationId="{07D10B14-C27F-4357-B90F-B85BFF92BA63}"/>
          </ac:spMkLst>
        </pc:spChg>
      </pc:sldChg>
      <pc:sldChg chg="modSp">
        <pc:chgData name="Paula Whyte ( Momentum Consulting )" userId="S::paula_momentumconsulting.ie#ext#@amksavonia.onmicrosoft.com::765db67a-a27b-46bd-a1ca-c3fc1b9795e0" providerId="AD" clId="Web-{4B0832A8-D986-FB35-74F2-9ABA3098F6FD}" dt="2024-01-09T10:16:42.669" v="51" actId="14100"/>
        <pc:sldMkLst>
          <pc:docMk/>
          <pc:sldMk cId="242573316" sldId="506"/>
        </pc:sldMkLst>
        <pc:spChg chg="mod">
          <ac:chgData name="Paula Whyte ( Momentum Consulting )" userId="S::paula_momentumconsulting.ie#ext#@amksavonia.onmicrosoft.com::765db67a-a27b-46bd-a1ca-c3fc1b9795e0" providerId="AD" clId="Web-{4B0832A8-D986-FB35-74F2-9ABA3098F6FD}" dt="2024-01-09T10:16:42.669" v="51" actId="14100"/>
          <ac:spMkLst>
            <pc:docMk/>
            <pc:sldMk cId="242573316" sldId="506"/>
            <ac:spMk id="25" creationId="{82D35DDA-9D21-A79D-DD42-5F92C9F162D1}"/>
          </ac:spMkLst>
        </pc:spChg>
      </pc:sldChg>
      <pc:sldChg chg="modSp">
        <pc:chgData name="Paula Whyte ( Momentum Consulting )" userId="S::paula_momentumconsulting.ie#ext#@amksavonia.onmicrosoft.com::765db67a-a27b-46bd-a1ca-c3fc1b9795e0" providerId="AD" clId="Web-{4B0832A8-D986-FB35-74F2-9ABA3098F6FD}" dt="2024-01-09T10:16:57.372" v="52" actId="1076"/>
        <pc:sldMkLst>
          <pc:docMk/>
          <pc:sldMk cId="781013013" sldId="507"/>
        </pc:sldMkLst>
        <pc:spChg chg="mod">
          <ac:chgData name="Paula Whyte ( Momentum Consulting )" userId="S::paula_momentumconsulting.ie#ext#@amksavonia.onmicrosoft.com::765db67a-a27b-46bd-a1ca-c3fc1b9795e0" providerId="AD" clId="Web-{4B0832A8-D986-FB35-74F2-9ABA3098F6FD}" dt="2024-01-09T10:16:57.372" v="52" actId="1076"/>
          <ac:spMkLst>
            <pc:docMk/>
            <pc:sldMk cId="781013013" sldId="507"/>
            <ac:spMk id="6" creationId="{C8013714-4CCB-B60B-04B8-01FD6ADFD51A}"/>
          </ac:spMkLst>
        </pc:spChg>
      </pc:sldChg>
      <pc:sldChg chg="modSp">
        <pc:chgData name="Paula Whyte ( Momentum Consulting )" userId="S::paula_momentumconsulting.ie#ext#@amksavonia.onmicrosoft.com::765db67a-a27b-46bd-a1ca-c3fc1b9795e0" providerId="AD" clId="Web-{4B0832A8-D986-FB35-74F2-9ABA3098F6FD}" dt="2024-01-09T10:18:59.875" v="64" actId="1076"/>
        <pc:sldMkLst>
          <pc:docMk/>
          <pc:sldMk cId="3202555969" sldId="509"/>
        </pc:sldMkLst>
        <pc:spChg chg="mod">
          <ac:chgData name="Paula Whyte ( Momentum Consulting )" userId="S::paula_momentumconsulting.ie#ext#@amksavonia.onmicrosoft.com::765db67a-a27b-46bd-a1ca-c3fc1b9795e0" providerId="AD" clId="Web-{4B0832A8-D986-FB35-74F2-9ABA3098F6FD}" dt="2024-01-09T10:18:39" v="62" actId="20577"/>
          <ac:spMkLst>
            <pc:docMk/>
            <pc:sldMk cId="3202555969" sldId="509"/>
            <ac:spMk id="116" creationId="{C36DDD62-F25A-8D7B-6FE4-7941D45AACB6}"/>
          </ac:spMkLst>
        </pc:spChg>
        <pc:grpChg chg="mod">
          <ac:chgData name="Paula Whyte ( Momentum Consulting )" userId="S::paula_momentumconsulting.ie#ext#@amksavonia.onmicrosoft.com::765db67a-a27b-46bd-a1ca-c3fc1b9795e0" providerId="AD" clId="Web-{4B0832A8-D986-FB35-74F2-9ABA3098F6FD}" dt="2024-01-09T10:18:25.218" v="59" actId="1076"/>
          <ac:grpSpMkLst>
            <pc:docMk/>
            <pc:sldMk cId="3202555969" sldId="509"/>
            <ac:grpSpMk id="4" creationId="{5A2A8F79-701E-EE6D-DAC1-38473326A3B8}"/>
          </ac:grpSpMkLst>
        </pc:grpChg>
        <pc:grpChg chg="mod">
          <ac:chgData name="Paula Whyte ( Momentum Consulting )" userId="S::paula_momentumconsulting.ie#ext#@amksavonia.onmicrosoft.com::765db67a-a27b-46bd-a1ca-c3fc1b9795e0" providerId="AD" clId="Web-{4B0832A8-D986-FB35-74F2-9ABA3098F6FD}" dt="2024-01-09T10:17:56.780" v="58" actId="1076"/>
          <ac:grpSpMkLst>
            <pc:docMk/>
            <pc:sldMk cId="3202555969" sldId="509"/>
            <ac:grpSpMk id="5" creationId="{2664419C-6156-3CF6-7277-3F87F9BABB89}"/>
          </ac:grpSpMkLst>
        </pc:grpChg>
        <pc:grpChg chg="mod">
          <ac:chgData name="Paula Whyte ( Momentum Consulting )" userId="S::paula_momentumconsulting.ie#ext#@amksavonia.onmicrosoft.com::765db67a-a27b-46bd-a1ca-c3fc1b9795e0" providerId="AD" clId="Web-{4B0832A8-D986-FB35-74F2-9ABA3098F6FD}" dt="2024-01-09T10:18:32.781" v="60" actId="1076"/>
          <ac:grpSpMkLst>
            <pc:docMk/>
            <pc:sldMk cId="3202555969" sldId="509"/>
            <ac:grpSpMk id="34" creationId="{848EDCBE-3B92-A1EB-AECA-8F9253CE63A5}"/>
          </ac:grpSpMkLst>
        </pc:grpChg>
        <pc:grpChg chg="mod">
          <ac:chgData name="Paula Whyte ( Momentum Consulting )" userId="S::paula_momentumconsulting.ie#ext#@amksavonia.onmicrosoft.com::765db67a-a27b-46bd-a1ca-c3fc1b9795e0" providerId="AD" clId="Web-{4B0832A8-D986-FB35-74F2-9ABA3098F6FD}" dt="2024-01-09T10:18:49.375" v="63" actId="1076"/>
          <ac:grpSpMkLst>
            <pc:docMk/>
            <pc:sldMk cId="3202555969" sldId="509"/>
            <ac:grpSpMk id="39" creationId="{0CFBD696-CF7A-B35A-5176-B65BB1D2428B}"/>
          </ac:grpSpMkLst>
        </pc:grpChg>
        <pc:grpChg chg="mod">
          <ac:chgData name="Paula Whyte ( Momentum Consulting )" userId="S::paula_momentumconsulting.ie#ext#@amksavonia.onmicrosoft.com::765db67a-a27b-46bd-a1ca-c3fc1b9795e0" providerId="AD" clId="Web-{4B0832A8-D986-FB35-74F2-9ABA3098F6FD}" dt="2024-01-09T10:18:59.875" v="64" actId="1076"/>
          <ac:grpSpMkLst>
            <pc:docMk/>
            <pc:sldMk cId="3202555969" sldId="509"/>
            <ac:grpSpMk id="44" creationId="{7CD87D3D-5474-0EC2-2D22-4844E33156EA}"/>
          </ac:grpSpMkLst>
        </pc:grpChg>
      </pc:sldChg>
      <pc:sldChg chg="modSp">
        <pc:chgData name="Paula Whyte ( Momentum Consulting )" userId="S::paula_momentumconsulting.ie#ext#@amksavonia.onmicrosoft.com::765db67a-a27b-46bd-a1ca-c3fc1b9795e0" providerId="AD" clId="Web-{4B0832A8-D986-FB35-74F2-9ABA3098F6FD}" dt="2024-01-09T10:19:46.439" v="67" actId="1076"/>
        <pc:sldMkLst>
          <pc:docMk/>
          <pc:sldMk cId="2882225304" sldId="514"/>
        </pc:sldMkLst>
        <pc:spChg chg="mod">
          <ac:chgData name="Paula Whyte ( Momentum Consulting )" userId="S::paula_momentumconsulting.ie#ext#@amksavonia.onmicrosoft.com::765db67a-a27b-46bd-a1ca-c3fc1b9795e0" providerId="AD" clId="Web-{4B0832A8-D986-FB35-74F2-9ABA3098F6FD}" dt="2024-01-09T10:19:37.267" v="65" actId="1076"/>
          <ac:spMkLst>
            <pc:docMk/>
            <pc:sldMk cId="2882225304" sldId="514"/>
            <ac:spMk id="28" creationId="{0E898E55-8E43-9FE4-7691-D5BAF829AECF}"/>
          </ac:spMkLst>
        </pc:spChg>
        <pc:spChg chg="mod">
          <ac:chgData name="Paula Whyte ( Momentum Consulting )" userId="S::paula_momentumconsulting.ie#ext#@amksavonia.onmicrosoft.com::765db67a-a27b-46bd-a1ca-c3fc1b9795e0" providerId="AD" clId="Web-{4B0832A8-D986-FB35-74F2-9ABA3098F6FD}" dt="2024-01-09T10:19:41.345" v="66" actId="1076"/>
          <ac:spMkLst>
            <pc:docMk/>
            <pc:sldMk cId="2882225304" sldId="514"/>
            <ac:spMk id="48" creationId="{4C6DD654-C6FD-C11C-3E4E-1F583738EB02}"/>
          </ac:spMkLst>
        </pc:spChg>
        <pc:spChg chg="mod">
          <ac:chgData name="Paula Whyte ( Momentum Consulting )" userId="S::paula_momentumconsulting.ie#ext#@amksavonia.onmicrosoft.com::765db67a-a27b-46bd-a1ca-c3fc1b9795e0" providerId="AD" clId="Web-{4B0832A8-D986-FB35-74F2-9ABA3098F6FD}" dt="2024-01-09T10:19:46.439" v="67" actId="1076"/>
          <ac:spMkLst>
            <pc:docMk/>
            <pc:sldMk cId="2882225304" sldId="514"/>
            <ac:spMk id="100" creationId="{A036E836-22BE-C930-04C7-344230A7A665}"/>
          </ac:spMkLst>
        </pc:spChg>
      </pc:sldChg>
      <pc:sldChg chg="modSp">
        <pc:chgData name="Paula Whyte ( Momentum Consulting )" userId="S::paula_momentumconsulting.ie#ext#@amksavonia.onmicrosoft.com::765db67a-a27b-46bd-a1ca-c3fc1b9795e0" providerId="AD" clId="Web-{4B0832A8-D986-FB35-74F2-9ABA3098F6FD}" dt="2024-01-09T10:19:58.845" v="69" actId="1076"/>
        <pc:sldMkLst>
          <pc:docMk/>
          <pc:sldMk cId="2689864768" sldId="515"/>
        </pc:sldMkLst>
        <pc:spChg chg="mod">
          <ac:chgData name="Paula Whyte ( Momentum Consulting )" userId="S::paula_momentumconsulting.ie#ext#@amksavonia.onmicrosoft.com::765db67a-a27b-46bd-a1ca-c3fc1b9795e0" providerId="AD" clId="Web-{4B0832A8-D986-FB35-74F2-9ABA3098F6FD}" dt="2024-01-09T10:19:55.298" v="68" actId="1076"/>
          <ac:spMkLst>
            <pc:docMk/>
            <pc:sldMk cId="2689864768" sldId="515"/>
            <ac:spMk id="28" creationId="{0E898E55-8E43-9FE4-7691-D5BAF829AECF}"/>
          </ac:spMkLst>
        </pc:spChg>
        <pc:spChg chg="mod">
          <ac:chgData name="Paula Whyte ( Momentum Consulting )" userId="S::paula_momentumconsulting.ie#ext#@amksavonia.onmicrosoft.com::765db67a-a27b-46bd-a1ca-c3fc1b9795e0" providerId="AD" clId="Web-{4B0832A8-D986-FB35-74F2-9ABA3098F6FD}" dt="2024-01-09T10:19:58.845" v="69" actId="1076"/>
          <ac:spMkLst>
            <pc:docMk/>
            <pc:sldMk cId="2689864768" sldId="515"/>
            <ac:spMk id="100" creationId="{A036E836-22BE-C930-04C7-344230A7A66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15550E7B-E2E1-1744-BAC5-2450DC2C9399}" type="datetimeFigureOut">
              <a:rPr lang="en-US" smtClean="0"/>
              <a:t>2/1/2024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0CF38278-3754-D043-970B-705C24BA7B0D}" type="datetimeFigureOut">
              <a:rPr lang="en-US" smtClean="0"/>
              <a:t>2/1/2024</a:t>
            </a:fld>
            <a:endParaRPr lang="en-US"/>
          </a:p>
        </p:txBody>
      </p:sp>
      <p:sp>
        <p:nvSpPr>
          <p:cNvPr id="4" name="Slide Image Placeholder 3"/>
          <p:cNvSpPr>
            <a:spLocks noGrp="1" noRot="1" noChangeAspect="1"/>
          </p:cNvSpPr>
          <p:nvPr>
            <p:ph type="sldImg" idx="2"/>
          </p:nvPr>
        </p:nvSpPr>
        <p:spPr>
          <a:xfrm>
            <a:off x="2249488" y="1252538"/>
            <a:ext cx="2390775"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9F133B2F-6662-2B4E-A57B-B009C830B425}" type="slidenum">
              <a:rPr lang="en-US" smtClean="0"/>
              <a:t>17</a:t>
            </a:fld>
            <a:endParaRPr lang="en-US"/>
          </a:p>
        </p:txBody>
      </p:sp>
    </p:spTree>
    <p:extLst>
      <p:ext uri="{BB962C8B-B14F-4D97-AF65-F5344CB8AC3E}">
        <p14:creationId xmlns:p14="http://schemas.microsoft.com/office/powerpoint/2010/main" val="1161671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7715525"/>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7946434C-27DC-A746-A41F-5CFCF0F0569F}"/>
              </a:ext>
            </a:extLst>
          </p:cNvPr>
          <p:cNvSpPr/>
          <p:nvPr userDrawn="1"/>
        </p:nvSpPr>
        <p:spPr>
          <a:xfrm>
            <a:off x="-22880" y="6938972"/>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5476" y="4169295"/>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131" name="Picture 130">
            <a:extLst>
              <a:ext uri="{FF2B5EF4-FFF2-40B4-BE49-F238E27FC236}">
                <a16:creationId xmlns:a16="http://schemas.microsoft.com/office/drawing/2014/main" id="{D37DB86D-59DA-EA46-BCDC-208B6464528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693882" y="9793994"/>
            <a:ext cx="1184829" cy="272079"/>
          </a:xfrm>
          <a:prstGeom prst="rect">
            <a:avLst/>
          </a:prstGeom>
          <a:ln>
            <a:noFill/>
          </a:ln>
          <a:extLst>
            <a:ext uri="{53640926-AAD7-44D8-BBD7-CCE9431645EC}">
              <a14:shadowObscured xmlns:a14="http://schemas.microsoft.com/office/drawing/2010/main"/>
            </a:ext>
          </a:extLst>
        </p:spPr>
      </p:pic>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grpSp>
        <p:nvGrpSpPr>
          <p:cNvPr id="139" name="Graphic 2">
            <a:extLst>
              <a:ext uri="{FF2B5EF4-FFF2-40B4-BE49-F238E27FC236}">
                <a16:creationId xmlns:a16="http://schemas.microsoft.com/office/drawing/2014/main" id="{38BF84F8-98F5-F543-B9C4-57AE73669517}"/>
              </a:ext>
            </a:extLst>
          </p:cNvPr>
          <p:cNvGrpSpPr/>
          <p:nvPr userDrawn="1"/>
        </p:nvGrpSpPr>
        <p:grpSpPr>
          <a:xfrm>
            <a:off x="978879" y="2999700"/>
            <a:ext cx="2461200" cy="2497565"/>
            <a:chOff x="690225" y="4499263"/>
            <a:chExt cx="1499146" cy="1521296"/>
          </a:xfrm>
        </p:grpSpPr>
        <p:sp>
          <p:nvSpPr>
            <p:cNvPr id="170" name="Freeform 169">
              <a:extLst>
                <a:ext uri="{FF2B5EF4-FFF2-40B4-BE49-F238E27FC236}">
                  <a16:creationId xmlns:a16="http://schemas.microsoft.com/office/drawing/2014/main" id="{7D1B1CF7-6F5B-2246-98AF-732E92BBCD9D}"/>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41" name="Graphic 2">
              <a:extLst>
                <a:ext uri="{FF2B5EF4-FFF2-40B4-BE49-F238E27FC236}">
                  <a16:creationId xmlns:a16="http://schemas.microsoft.com/office/drawing/2014/main" id="{869BC2B5-1D41-D047-864B-EA6A9D61302D}"/>
                </a:ext>
              </a:extLst>
            </p:cNvPr>
            <p:cNvGrpSpPr/>
            <p:nvPr/>
          </p:nvGrpSpPr>
          <p:grpSpPr>
            <a:xfrm>
              <a:off x="879521" y="4954417"/>
              <a:ext cx="306297" cy="518817"/>
              <a:chOff x="879521" y="4954417"/>
              <a:chExt cx="306297" cy="518817"/>
            </a:xfrm>
            <a:solidFill>
              <a:srgbClr val="F1A0C2"/>
            </a:solidFill>
          </p:grpSpPr>
          <p:sp>
            <p:nvSpPr>
              <p:cNvPr id="161" name="Freeform 160">
                <a:extLst>
                  <a:ext uri="{FF2B5EF4-FFF2-40B4-BE49-F238E27FC236}">
                    <a16:creationId xmlns:a16="http://schemas.microsoft.com/office/drawing/2014/main" id="{A8F6B837-B97D-8342-B317-E7B937B376C4}"/>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58793717-4D89-F947-9767-F67CF4552AD0}"/>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544AE183-9C8E-2A40-8309-0CD2D453671F}"/>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F6492B4B-A6FE-7147-973F-A4A136C7C0B8}"/>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8660173-ACD1-3047-819B-6C4322E466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2" name="Graphic 2">
              <a:extLst>
                <a:ext uri="{FF2B5EF4-FFF2-40B4-BE49-F238E27FC236}">
                  <a16:creationId xmlns:a16="http://schemas.microsoft.com/office/drawing/2014/main" id="{D4F6548F-EA47-CD49-A9E7-B37EFBF3F2BC}"/>
                </a:ext>
              </a:extLst>
            </p:cNvPr>
            <p:cNvGrpSpPr/>
            <p:nvPr/>
          </p:nvGrpSpPr>
          <p:grpSpPr>
            <a:xfrm>
              <a:off x="1305674" y="4681705"/>
              <a:ext cx="305346" cy="518817"/>
              <a:chOff x="1305674" y="4681705"/>
              <a:chExt cx="305346" cy="518817"/>
            </a:xfrm>
            <a:solidFill>
              <a:srgbClr val="F1A0C2"/>
            </a:solidFill>
          </p:grpSpPr>
          <p:sp>
            <p:nvSpPr>
              <p:cNvPr id="156" name="Freeform 155">
                <a:extLst>
                  <a:ext uri="{FF2B5EF4-FFF2-40B4-BE49-F238E27FC236}">
                    <a16:creationId xmlns:a16="http://schemas.microsoft.com/office/drawing/2014/main" id="{F8D5051C-8875-4A4D-A357-CE4FFED021F5}"/>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EEBE2F60-BD0F-C049-91C0-8CD88A1DC0D2}"/>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AFCB070C-5476-1949-AB1A-6A081E741D66}"/>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F242C08-FE85-AC42-B423-E5707B744F22}"/>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F772FFAB-CDBA-5B40-BB62-428C7D83AA10}"/>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43" name="Graphic 2">
              <a:extLst>
                <a:ext uri="{FF2B5EF4-FFF2-40B4-BE49-F238E27FC236}">
                  <a16:creationId xmlns:a16="http://schemas.microsoft.com/office/drawing/2014/main" id="{47D8723B-9916-8845-BEC9-B50D1A30A93B}"/>
                </a:ext>
              </a:extLst>
            </p:cNvPr>
            <p:cNvGrpSpPr/>
            <p:nvPr/>
          </p:nvGrpSpPr>
          <p:grpSpPr>
            <a:xfrm>
              <a:off x="1725169" y="4951566"/>
              <a:ext cx="306297" cy="518817"/>
              <a:chOff x="1725169" y="4951566"/>
              <a:chExt cx="306297" cy="518817"/>
            </a:xfrm>
            <a:solidFill>
              <a:srgbClr val="F1A0C2"/>
            </a:solidFill>
          </p:grpSpPr>
          <p:sp>
            <p:nvSpPr>
              <p:cNvPr id="151" name="Freeform 150">
                <a:extLst>
                  <a:ext uri="{FF2B5EF4-FFF2-40B4-BE49-F238E27FC236}">
                    <a16:creationId xmlns:a16="http://schemas.microsoft.com/office/drawing/2014/main" id="{D596588A-DDF6-454C-BFA0-7DA9AAEEA26D}"/>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0FC5DFF5-005B-6641-A01C-CCC80E5C87C0}"/>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9B782D91-C93C-4F44-B301-CBBF9BAB39F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2A69917C-1EAA-D044-A326-EF14506DE1D6}"/>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52CEB75C-CD73-7541-AA7B-45DADF3E1EFD}"/>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44" name="Graphic 2">
              <a:extLst>
                <a:ext uri="{FF2B5EF4-FFF2-40B4-BE49-F238E27FC236}">
                  <a16:creationId xmlns:a16="http://schemas.microsoft.com/office/drawing/2014/main" id="{576DBF83-837B-FD47-92F6-D2AB481B7DE2}"/>
                </a:ext>
              </a:extLst>
            </p:cNvPr>
            <p:cNvGrpSpPr/>
            <p:nvPr/>
          </p:nvGrpSpPr>
          <p:grpSpPr>
            <a:xfrm>
              <a:off x="690225" y="4499263"/>
              <a:ext cx="1499146" cy="1498490"/>
              <a:chOff x="690225" y="4499263"/>
              <a:chExt cx="1499146" cy="1498490"/>
            </a:xfrm>
            <a:solidFill>
              <a:srgbClr val="000000"/>
            </a:solidFill>
          </p:grpSpPr>
          <p:grpSp>
            <p:nvGrpSpPr>
              <p:cNvPr id="145" name="Graphic 2">
                <a:extLst>
                  <a:ext uri="{FF2B5EF4-FFF2-40B4-BE49-F238E27FC236}">
                    <a16:creationId xmlns:a16="http://schemas.microsoft.com/office/drawing/2014/main" id="{4F7FF7D5-9F1C-0048-8EE5-373BE0A834C9}"/>
                  </a:ext>
                </a:extLst>
              </p:cNvPr>
              <p:cNvGrpSpPr/>
              <p:nvPr/>
            </p:nvGrpSpPr>
            <p:grpSpPr>
              <a:xfrm>
                <a:off x="690225" y="4499263"/>
                <a:ext cx="1499146" cy="1498490"/>
                <a:chOff x="690225" y="4499263"/>
                <a:chExt cx="1499146" cy="1498490"/>
              </a:xfrm>
              <a:solidFill>
                <a:srgbClr val="000000"/>
              </a:solidFill>
            </p:grpSpPr>
            <p:sp>
              <p:nvSpPr>
                <p:cNvPr id="149" name="Freeform 148">
                  <a:extLst>
                    <a:ext uri="{FF2B5EF4-FFF2-40B4-BE49-F238E27FC236}">
                      <a16:creationId xmlns:a16="http://schemas.microsoft.com/office/drawing/2014/main" id="{4358CEBE-29FD-C84E-A710-A58153EA547E}"/>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56F52D8-17DC-FB4E-8920-065F4BBFAA85}"/>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46" name="Freeform 145">
                <a:extLst>
                  <a:ext uri="{FF2B5EF4-FFF2-40B4-BE49-F238E27FC236}">
                    <a16:creationId xmlns:a16="http://schemas.microsoft.com/office/drawing/2014/main" id="{961FA0EF-D7A9-1541-BDD1-983405260AAB}"/>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5D448F13-BD0D-1244-97B6-677E52A8775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3F9DC0-8837-5348-8792-A3872A7A84A8}"/>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nvGrpSpPr>
          <p:cNvPr id="102" name="Group 101">
            <a:extLst>
              <a:ext uri="{FF2B5EF4-FFF2-40B4-BE49-F238E27FC236}">
                <a16:creationId xmlns:a16="http://schemas.microsoft.com/office/drawing/2014/main" id="{6F1BC0D1-359E-4C44-A689-EFCD27D26D66}"/>
              </a:ext>
            </a:extLst>
          </p:cNvPr>
          <p:cNvGrpSpPr/>
          <p:nvPr userDrawn="1"/>
        </p:nvGrpSpPr>
        <p:grpSpPr>
          <a:xfrm>
            <a:off x="3330883" y="8757077"/>
            <a:ext cx="3806691" cy="1036917"/>
            <a:chOff x="606516" y="4401391"/>
            <a:chExt cx="6216321" cy="1693284"/>
          </a:xfrm>
        </p:grpSpPr>
        <p:grpSp>
          <p:nvGrpSpPr>
            <p:cNvPr id="103" name="Graphic 2">
              <a:extLst>
                <a:ext uri="{FF2B5EF4-FFF2-40B4-BE49-F238E27FC236}">
                  <a16:creationId xmlns:a16="http://schemas.microsoft.com/office/drawing/2014/main" id="{17E00510-C2D5-9444-BBD9-487F95060AA5}"/>
                </a:ext>
              </a:extLst>
            </p:cNvPr>
            <p:cNvGrpSpPr/>
            <p:nvPr/>
          </p:nvGrpSpPr>
          <p:grpSpPr>
            <a:xfrm>
              <a:off x="2615525" y="4709261"/>
              <a:ext cx="4207312" cy="1153561"/>
              <a:chOff x="2615525" y="4709261"/>
              <a:chExt cx="4207312" cy="1153561"/>
            </a:xfrm>
          </p:grpSpPr>
          <p:sp>
            <p:nvSpPr>
              <p:cNvPr id="169" name="Freeform 168">
                <a:extLst>
                  <a:ext uri="{FF2B5EF4-FFF2-40B4-BE49-F238E27FC236}">
                    <a16:creationId xmlns:a16="http://schemas.microsoft.com/office/drawing/2014/main" id="{37878E9B-9B62-E947-A7C3-73087C4503B2}"/>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40BAEEFC-3322-C444-ADD7-29646EDCA3D3}"/>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4FFCD4EB-F138-6C44-A8E4-2EBD5319BAAD}"/>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a:p>
            </p:txBody>
          </p:sp>
          <p:grpSp>
            <p:nvGrpSpPr>
              <p:cNvPr id="173" name="Graphic 2">
                <a:extLst>
                  <a:ext uri="{FF2B5EF4-FFF2-40B4-BE49-F238E27FC236}">
                    <a16:creationId xmlns:a16="http://schemas.microsoft.com/office/drawing/2014/main" id="{70CDF567-E2E0-E14C-A5CD-8E5451E61B6B}"/>
                  </a:ext>
                </a:extLst>
              </p:cNvPr>
              <p:cNvGrpSpPr/>
              <p:nvPr/>
            </p:nvGrpSpPr>
            <p:grpSpPr>
              <a:xfrm>
                <a:off x="2615525" y="4709261"/>
                <a:ext cx="4196848" cy="677503"/>
                <a:chOff x="2615525" y="4709261"/>
                <a:chExt cx="4196848" cy="677503"/>
              </a:xfrm>
              <a:solidFill>
                <a:srgbClr val="000000"/>
              </a:solidFill>
            </p:grpSpPr>
            <p:sp>
              <p:nvSpPr>
                <p:cNvPr id="191" name="Freeform 190">
                  <a:extLst>
                    <a:ext uri="{FF2B5EF4-FFF2-40B4-BE49-F238E27FC236}">
                      <a16:creationId xmlns:a16="http://schemas.microsoft.com/office/drawing/2014/main" id="{1F888285-B4DD-0F4A-A152-C16B7D8DD5E3}"/>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EF2DB94F-0938-BA47-9C1D-9571F3C0E1E8}"/>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1F059B88-ADD0-5344-B45B-9E4BE8EB238F}"/>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345E76BF-E264-B043-B2D1-940B474AFDCA}"/>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4E0AA9A0-1323-4248-800B-C1B3860DA79F}"/>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7A0BD292-650D-F847-B40F-2EAD47DFF684}"/>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2783BDF9-F027-8745-A428-AE6903270AB9}"/>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01F98EC6-EB8B-3F45-81A9-1CD03F472784}"/>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9EE0A1C0-E813-3945-861D-79791E82E61A}"/>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322E40C-5560-614E-87DC-0422A2388AFB}"/>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7C6CCBFC-9F1D-FF4C-9660-A9F35D7741C4}"/>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a:p>
              </p:txBody>
            </p:sp>
          </p:grpSp>
          <p:grpSp>
            <p:nvGrpSpPr>
              <p:cNvPr id="174" name="Graphic 2">
                <a:extLst>
                  <a:ext uri="{FF2B5EF4-FFF2-40B4-BE49-F238E27FC236}">
                    <a16:creationId xmlns:a16="http://schemas.microsoft.com/office/drawing/2014/main" id="{60808B0A-B438-BA43-A82F-F1B00FFDCFDF}"/>
                  </a:ext>
                </a:extLst>
              </p:cNvPr>
              <p:cNvGrpSpPr/>
              <p:nvPr/>
            </p:nvGrpSpPr>
            <p:grpSpPr>
              <a:xfrm>
                <a:off x="2629793" y="5482737"/>
                <a:ext cx="4193044" cy="380086"/>
                <a:chOff x="2629793" y="5482737"/>
                <a:chExt cx="4193044" cy="380086"/>
              </a:xfrm>
              <a:solidFill>
                <a:srgbClr val="000000"/>
              </a:solidFill>
            </p:grpSpPr>
            <p:sp>
              <p:nvSpPr>
                <p:cNvPr id="175" name="Freeform 174">
                  <a:extLst>
                    <a:ext uri="{FF2B5EF4-FFF2-40B4-BE49-F238E27FC236}">
                      <a16:creationId xmlns:a16="http://schemas.microsoft.com/office/drawing/2014/main" id="{E205D79F-82B8-8C45-9EAD-27B41F8BCCAC}"/>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68BF5C66-3700-734C-A93F-0C90982AA8F9}"/>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F3FD3780-7CA4-4C46-827D-50B17B5FC12E}"/>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6B802AC5-9F3E-3749-8717-0967B6CDD5B6}"/>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F4232C6C-50EA-8C47-9835-10DE9A15960C}"/>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E33833BB-E458-B24D-98FF-90F3DC44D2AD}"/>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39FB153F-21FA-784F-BD42-5CC2E23C1F6F}"/>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E5B42EB-C0C6-D345-8B0F-5A0BE0CE501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3BCA11AA-5927-4840-97BF-280D995CC94F}"/>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E7EDBFEF-E9E7-534A-8DAD-D3015216CDF4}"/>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EB75519-DF17-C246-B3AF-B26852033EA1}"/>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F17E4A4B-1E3A-2547-9B37-CA6B25D81F29}"/>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4EA87206-014C-9B43-AE25-21B5624E9D0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151A0357-3DDB-5C4B-B763-C2AADD4F5A3F}"/>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DBE341A8-4F7F-334D-BE16-C79523EBA87F}"/>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60D2A672-CAA3-8B4D-9467-E515098050FE}"/>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a:p>
              </p:txBody>
            </p:sp>
          </p:grpSp>
        </p:grpSp>
        <p:grpSp>
          <p:nvGrpSpPr>
            <p:cNvPr id="104" name="Graphic 2">
              <a:extLst>
                <a:ext uri="{FF2B5EF4-FFF2-40B4-BE49-F238E27FC236}">
                  <a16:creationId xmlns:a16="http://schemas.microsoft.com/office/drawing/2014/main" id="{22CD96FB-152F-FE4B-8476-ABC815F1A316}"/>
                </a:ext>
              </a:extLst>
            </p:cNvPr>
            <p:cNvGrpSpPr/>
            <p:nvPr/>
          </p:nvGrpSpPr>
          <p:grpSpPr>
            <a:xfrm>
              <a:off x="606516" y="4401391"/>
              <a:ext cx="1666563" cy="1693284"/>
              <a:chOff x="606516" y="4401391"/>
              <a:chExt cx="1666563" cy="1693284"/>
            </a:xfrm>
          </p:grpSpPr>
          <p:grpSp>
            <p:nvGrpSpPr>
              <p:cNvPr id="105" name="Graphic 2">
                <a:extLst>
                  <a:ext uri="{FF2B5EF4-FFF2-40B4-BE49-F238E27FC236}">
                    <a16:creationId xmlns:a16="http://schemas.microsoft.com/office/drawing/2014/main" id="{BD6D3AD7-31B3-5247-94A1-C4400D8B2BDF}"/>
                  </a:ext>
                </a:extLst>
              </p:cNvPr>
              <p:cNvGrpSpPr/>
              <p:nvPr/>
            </p:nvGrpSpPr>
            <p:grpSpPr>
              <a:xfrm>
                <a:off x="606516" y="4401391"/>
                <a:ext cx="1666563" cy="1693284"/>
                <a:chOff x="606516" y="4401391"/>
                <a:chExt cx="1666563" cy="1693284"/>
              </a:xfrm>
            </p:grpSpPr>
            <p:sp>
              <p:nvSpPr>
                <p:cNvPr id="167" name="Freeform 166">
                  <a:extLst>
                    <a:ext uri="{FF2B5EF4-FFF2-40B4-BE49-F238E27FC236}">
                      <a16:creationId xmlns:a16="http://schemas.microsoft.com/office/drawing/2014/main" id="{FD88A65A-E3ED-6349-B01D-032D980E2D0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7304A798-5CE2-2B42-8326-FA2A36679DE9}"/>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grpSp>
            <p:nvGrpSpPr>
              <p:cNvPr id="106" name="Graphic 2">
                <a:extLst>
                  <a:ext uri="{FF2B5EF4-FFF2-40B4-BE49-F238E27FC236}">
                    <a16:creationId xmlns:a16="http://schemas.microsoft.com/office/drawing/2014/main" id="{9C342CBC-BC8F-E84E-935D-706700F1D2EE}"/>
                  </a:ext>
                </a:extLst>
              </p:cNvPr>
              <p:cNvGrpSpPr/>
              <p:nvPr/>
            </p:nvGrpSpPr>
            <p:grpSpPr>
              <a:xfrm>
                <a:off x="879521" y="4954417"/>
                <a:ext cx="306297" cy="518817"/>
                <a:chOff x="879521" y="4954417"/>
                <a:chExt cx="306297" cy="518817"/>
              </a:xfrm>
              <a:solidFill>
                <a:srgbClr val="F1A0C2"/>
              </a:solidFill>
            </p:grpSpPr>
            <p:sp>
              <p:nvSpPr>
                <p:cNvPr id="126" name="Freeform 125">
                  <a:extLst>
                    <a:ext uri="{FF2B5EF4-FFF2-40B4-BE49-F238E27FC236}">
                      <a16:creationId xmlns:a16="http://schemas.microsoft.com/office/drawing/2014/main" id="{DEFA2045-8168-DF4B-9E36-2C1340597A4E}"/>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0048FDE-F1E0-E246-A377-2251961348D3}"/>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CDF5438-1FAE-C341-B6BF-DDF768A0E574}"/>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0D8A6DB-A7EF-F94E-98FB-112BD42332C0}"/>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46C0FCF-1CAA-9D40-8218-99E0C201EE21}"/>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7" name="Graphic 2">
                <a:extLst>
                  <a:ext uri="{FF2B5EF4-FFF2-40B4-BE49-F238E27FC236}">
                    <a16:creationId xmlns:a16="http://schemas.microsoft.com/office/drawing/2014/main" id="{98D33566-344C-A042-A7E6-C8D819261046}"/>
                  </a:ext>
                </a:extLst>
              </p:cNvPr>
              <p:cNvGrpSpPr/>
              <p:nvPr/>
            </p:nvGrpSpPr>
            <p:grpSpPr>
              <a:xfrm>
                <a:off x="1305674" y="4681705"/>
                <a:ext cx="305346" cy="518817"/>
                <a:chOff x="1305674" y="4681705"/>
                <a:chExt cx="305346" cy="518817"/>
              </a:xfrm>
              <a:solidFill>
                <a:srgbClr val="F1A0C2"/>
              </a:solidFill>
            </p:grpSpPr>
            <p:sp>
              <p:nvSpPr>
                <p:cNvPr id="121" name="Freeform 120">
                  <a:extLst>
                    <a:ext uri="{FF2B5EF4-FFF2-40B4-BE49-F238E27FC236}">
                      <a16:creationId xmlns:a16="http://schemas.microsoft.com/office/drawing/2014/main" id="{46295201-29E0-CD4B-B35D-6615D7A2ACFB}"/>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B645C018-D768-8942-BC8E-427B09F94C64}"/>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5D0B5F-7698-4F4A-AD3E-ABA5712BE444}"/>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97F1F000-B817-4641-B89A-BC1795E2ED11}"/>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404AA291-C20B-E34E-B742-68EA53678803}"/>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7A6DDE3F-D5B7-F34B-8C97-4ADED24D7B65}"/>
                  </a:ext>
                </a:extLst>
              </p:cNvPr>
              <p:cNvGrpSpPr/>
              <p:nvPr/>
            </p:nvGrpSpPr>
            <p:grpSpPr>
              <a:xfrm>
                <a:off x="1725169" y="4951566"/>
                <a:ext cx="306297" cy="518817"/>
                <a:chOff x="1725169" y="4951566"/>
                <a:chExt cx="306297" cy="518817"/>
              </a:xfrm>
              <a:solidFill>
                <a:srgbClr val="F1A0C2"/>
              </a:solidFill>
            </p:grpSpPr>
            <p:sp>
              <p:nvSpPr>
                <p:cNvPr id="116" name="Freeform 115">
                  <a:extLst>
                    <a:ext uri="{FF2B5EF4-FFF2-40B4-BE49-F238E27FC236}">
                      <a16:creationId xmlns:a16="http://schemas.microsoft.com/office/drawing/2014/main" id="{9520A61B-61D6-2C41-A80F-7290522ABA21}"/>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93ACD9A-A16F-CB4F-802E-D6CD2567E10B}"/>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C036510-D8D7-3A4B-A4DA-42F6BC43EF8A}"/>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BC53F1A8-18F3-DA44-9FCC-B942943BFFBD}"/>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06732108-6EFF-944D-BEFC-DA2C6EE28F9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FCE3AFC7-4169-8A40-A405-65366300BDD1}"/>
                  </a:ext>
                </a:extLst>
              </p:cNvPr>
              <p:cNvGrpSpPr/>
              <p:nvPr/>
            </p:nvGrpSpPr>
            <p:grpSpPr>
              <a:xfrm>
                <a:off x="690225" y="4499263"/>
                <a:ext cx="1499146" cy="1498490"/>
                <a:chOff x="690225" y="4499263"/>
                <a:chExt cx="1499146" cy="1498490"/>
              </a:xfrm>
              <a:solidFill>
                <a:srgbClr val="000000"/>
              </a:solidFill>
            </p:grpSpPr>
            <p:grpSp>
              <p:nvGrpSpPr>
                <p:cNvPr id="110" name="Graphic 2">
                  <a:extLst>
                    <a:ext uri="{FF2B5EF4-FFF2-40B4-BE49-F238E27FC236}">
                      <a16:creationId xmlns:a16="http://schemas.microsoft.com/office/drawing/2014/main" id="{7DC435F3-B855-3847-A01C-5BED4CE4217B}"/>
                    </a:ext>
                  </a:extLst>
                </p:cNvPr>
                <p:cNvGrpSpPr/>
                <p:nvPr/>
              </p:nvGrpSpPr>
              <p:grpSpPr>
                <a:xfrm>
                  <a:off x="690225" y="4499263"/>
                  <a:ext cx="1499146" cy="1498490"/>
                  <a:chOff x="690225" y="4499263"/>
                  <a:chExt cx="1499146" cy="1498490"/>
                </a:xfrm>
                <a:solidFill>
                  <a:srgbClr val="000000"/>
                </a:solidFill>
              </p:grpSpPr>
              <p:sp>
                <p:nvSpPr>
                  <p:cNvPr id="114" name="Freeform 113">
                    <a:extLst>
                      <a:ext uri="{FF2B5EF4-FFF2-40B4-BE49-F238E27FC236}">
                        <a16:creationId xmlns:a16="http://schemas.microsoft.com/office/drawing/2014/main" id="{1310E54F-5DB5-E342-9E16-2C7CFDC6C59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7FD5417-BB1B-7045-978C-CE9F6CCD919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1" name="Freeform 110">
                  <a:extLst>
                    <a:ext uri="{FF2B5EF4-FFF2-40B4-BE49-F238E27FC236}">
                      <a16:creationId xmlns:a16="http://schemas.microsoft.com/office/drawing/2014/main" id="{355B504A-120A-5F4F-8373-DD9E78BA0EA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57B798F-7A2A-DD40-A65E-2173F0690716}"/>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D2990567-CA19-FD45-82CF-69C7ECB2C5DD}"/>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525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29" name="Freeform 28">
            <a:extLst>
              <a:ext uri="{FF2B5EF4-FFF2-40B4-BE49-F238E27FC236}">
                <a16:creationId xmlns:a16="http://schemas.microsoft.com/office/drawing/2014/main" id="{DE81A3AF-2DF6-CA4C-A155-A676CC6434F5}"/>
              </a:ext>
            </a:extLst>
          </p:cNvPr>
          <p:cNvSpPr/>
          <p:nvPr userDrawn="1"/>
        </p:nvSpPr>
        <p:spPr>
          <a:xfrm>
            <a:off x="420974" y="268941"/>
            <a:ext cx="3284648" cy="9889385"/>
          </a:xfrm>
          <a:custGeom>
            <a:avLst/>
            <a:gdLst>
              <a:gd name="connsiteX0" fmla="*/ 1159533 w 1159533"/>
              <a:gd name="connsiteY0" fmla="*/ 3031200 h 3031200"/>
              <a:gd name="connsiteX1" fmla="*/ 301407 w 1159533"/>
              <a:gd name="connsiteY1" fmla="*/ 3031200 h 3031200"/>
              <a:gd name="connsiteX2" fmla="*/ 0 w 1159533"/>
              <a:gd name="connsiteY2" fmla="*/ 2729880 h 3031200"/>
              <a:gd name="connsiteX3" fmla="*/ 0 w 1159533"/>
              <a:gd name="connsiteY3" fmla="*/ 0 h 3031200"/>
              <a:gd name="connsiteX4" fmla="*/ 954274 w 1159533"/>
              <a:gd name="connsiteY4" fmla="*/ 0 h 3031200"/>
              <a:gd name="connsiteX5" fmla="*/ 1159533 w 1159533"/>
              <a:gd name="connsiteY5" fmla="*/ 205200 h 3031200"/>
              <a:gd name="connsiteX6" fmla="*/ 1159533 w 1159533"/>
              <a:gd name="connsiteY6" fmla="*/ 3031200 h 303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9533" h="303120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0" name="Slide Number Placeholder 5">
            <a:extLst>
              <a:ext uri="{FF2B5EF4-FFF2-40B4-BE49-F238E27FC236}">
                <a16:creationId xmlns:a16="http://schemas.microsoft.com/office/drawing/2014/main" id="{C8C57F0D-E616-E745-97BA-83348B7B3BE0}"/>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173640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2233076"/>
            <a:ext cx="6916560" cy="7518872"/>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06" name="Graphic 4">
            <a:extLst>
              <a:ext uri="{FF2B5EF4-FFF2-40B4-BE49-F238E27FC236}">
                <a16:creationId xmlns:a16="http://schemas.microsoft.com/office/drawing/2014/main" id="{A5B9C573-DED5-E749-83CE-455E8FE275CE}"/>
              </a:ext>
            </a:extLst>
          </p:cNvPr>
          <p:cNvSpPr txBox="1"/>
          <p:nvPr userDrawn="1"/>
        </p:nvSpPr>
        <p:spPr>
          <a:xfrm rot="16200000">
            <a:off x="-3460337" y="5894262"/>
            <a:ext cx="7524114" cy="246221"/>
          </a:xfrm>
          <a:prstGeom prst="rect">
            <a:avLst/>
          </a:prstGeom>
          <a:noFill/>
        </p:spPr>
        <p:txBody>
          <a:bodyPr wrap="square" rtlCol="0">
            <a:spAutoFit/>
          </a:bodyPr>
          <a:lstStyle/>
          <a:p>
            <a:pPr algn="r"/>
            <a:r>
              <a:rPr lang="en-US" sz="10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143488" cy="6820641"/>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04C7FA2-5954-BB40-8F54-7DA955D878E2}"/>
              </a:ext>
            </a:extLst>
          </p:cNvPr>
          <p:cNvSpPr/>
          <p:nvPr userDrawn="1"/>
        </p:nvSpPr>
        <p:spPr>
          <a:xfrm>
            <a:off x="0" y="9259988"/>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98135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a:t>C</a:t>
            </a:r>
          </a:p>
        </p:txBody>
      </p:sp>
      <p:sp>
        <p:nvSpPr>
          <p:cNvPr id="9" name="Graphic 4">
            <a:extLst>
              <a:ext uri="{FF2B5EF4-FFF2-40B4-BE49-F238E27FC236}">
                <a16:creationId xmlns:a16="http://schemas.microsoft.com/office/drawing/2014/main" id="{5D850605-FBD9-0743-9AB7-FB63D3F54CF8}"/>
              </a:ext>
            </a:extLst>
          </p:cNvPr>
          <p:cNvSpPr txBox="1"/>
          <p:nvPr userDrawn="1"/>
        </p:nvSpPr>
        <p:spPr>
          <a:xfrm rot="16200000">
            <a:off x="-2204035" y="7074270"/>
            <a:ext cx="5102817" cy="230832"/>
          </a:xfrm>
          <a:prstGeom prst="rect">
            <a:avLst/>
          </a:prstGeom>
          <a:noFill/>
        </p:spPr>
        <p:txBody>
          <a:bodyPr wrap="square" rtlCol="0">
            <a:spAutoFit/>
          </a:bodyPr>
          <a:lstStyle/>
          <a:p>
            <a:pPr algn="l"/>
            <a:r>
              <a:rPr lang="en-US" sz="900" kern="900" spc="310" baseline="0">
                <a:solidFill>
                  <a:srgbClr val="000000"/>
                </a:solidFill>
                <a:latin typeface="Calibri" panose="020F0502020204030204" pitchFamily="34" charset="0"/>
                <a:cs typeface="Calibri" panose="020F0502020204030204" pitchFamily="34" charset="0"/>
                <a:sym typeface="Avenir-Roman"/>
                <a:rtl val="0"/>
              </a:rPr>
              <a:t>ethical food entrepreneurship</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706179"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4212469" y="3276997"/>
            <a:ext cx="3019010" cy="6483388"/>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3" name="Slide Number Placeholder 5">
            <a:extLst>
              <a:ext uri="{FF2B5EF4-FFF2-40B4-BE49-F238E27FC236}">
                <a16:creationId xmlns:a16="http://schemas.microsoft.com/office/drawing/2014/main" id="{0CA096AF-F723-AE4C-AB9E-7AF10D1DE2E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521610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13489"/>
            <a:ext cx="7332439" cy="2831758"/>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0" y="568686"/>
            <a:ext cx="6016087" cy="1400960"/>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2" y="195018"/>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2403497"/>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3373219"/>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94881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47798" y="1213658"/>
            <a:ext cx="7607473"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30" name="Slide Number Placeholder 5">
            <a:extLst>
              <a:ext uri="{FF2B5EF4-FFF2-40B4-BE49-F238E27FC236}">
                <a16:creationId xmlns:a16="http://schemas.microsoft.com/office/drawing/2014/main" id="{75459999-0DCD-1542-8E46-CB0611A745A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47798" y="778705"/>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958448"/>
            <a:ext cx="6570888" cy="785535"/>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2652959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4721AE0B-70F1-CF4A-833A-F3D35301F8B2}"/>
              </a:ext>
            </a:extLst>
          </p:cNvPr>
          <p:cNvSpPr/>
          <p:nvPr userDrawn="1"/>
        </p:nvSpPr>
        <p:spPr>
          <a:xfrm>
            <a:off x="-30805" y="2886754"/>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Rectangle 33">
            <a:extLst>
              <a:ext uri="{FF2B5EF4-FFF2-40B4-BE49-F238E27FC236}">
                <a16:creationId xmlns:a16="http://schemas.microsoft.com/office/drawing/2014/main" id="{BEB25379-6447-4B4A-8B61-4095955F62EA}"/>
              </a:ext>
            </a:extLst>
          </p:cNvPr>
          <p:cNvSpPr/>
          <p:nvPr userDrawn="1"/>
        </p:nvSpPr>
        <p:spPr>
          <a:xfrm flipV="1">
            <a:off x="3751108" y="3293886"/>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55001" y="751293"/>
            <a:ext cx="2696198" cy="1924369"/>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6" name="Text Placeholder 32">
            <a:extLst>
              <a:ext uri="{FF2B5EF4-FFF2-40B4-BE49-F238E27FC236}">
                <a16:creationId xmlns:a16="http://schemas.microsoft.com/office/drawing/2014/main" id="{ACD5B979-D0E4-FD45-8E3C-EBA1C4D7AA26}"/>
              </a:ext>
            </a:extLst>
          </p:cNvPr>
          <p:cNvSpPr>
            <a:spLocks noGrp="1"/>
          </p:cNvSpPr>
          <p:nvPr>
            <p:ph type="body" sz="quarter" idx="33" hasCustomPrompt="1"/>
          </p:nvPr>
        </p:nvSpPr>
        <p:spPr>
          <a:xfrm>
            <a:off x="3441426" y="751293"/>
            <a:ext cx="3563248" cy="1992304"/>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31" name="Text Placeholder 32">
            <a:extLst>
              <a:ext uri="{FF2B5EF4-FFF2-40B4-BE49-F238E27FC236}">
                <a16:creationId xmlns:a16="http://schemas.microsoft.com/office/drawing/2014/main" id="{16C82EF9-9BA7-6E41-96D6-CB96BDD80231}"/>
              </a:ext>
            </a:extLst>
          </p:cNvPr>
          <p:cNvSpPr>
            <a:spLocks noGrp="1"/>
          </p:cNvSpPr>
          <p:nvPr>
            <p:ph type="body" sz="quarter" idx="44" hasCustomPrompt="1"/>
          </p:nvPr>
        </p:nvSpPr>
        <p:spPr>
          <a:xfrm>
            <a:off x="3986924" y="4751350"/>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38" name="Picture Placeholder 37">
            <a:extLst>
              <a:ext uri="{FF2B5EF4-FFF2-40B4-BE49-F238E27FC236}">
                <a16:creationId xmlns:a16="http://schemas.microsoft.com/office/drawing/2014/main" id="{A24171DA-63D4-5F4E-97C6-D3EE7CA6EF13}"/>
              </a:ext>
            </a:extLst>
          </p:cNvPr>
          <p:cNvSpPr>
            <a:spLocks noGrp="1"/>
          </p:cNvSpPr>
          <p:nvPr>
            <p:ph type="pic" sz="quarter" idx="41"/>
          </p:nvPr>
        </p:nvSpPr>
        <p:spPr>
          <a:xfrm rot="10800000" flipV="1">
            <a:off x="515711" y="3293886"/>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2" name="Text Placeholder 32">
            <a:extLst>
              <a:ext uri="{FF2B5EF4-FFF2-40B4-BE49-F238E27FC236}">
                <a16:creationId xmlns:a16="http://schemas.microsoft.com/office/drawing/2014/main" id="{851108FB-B3D7-9044-94AA-C959EE017C59}"/>
              </a:ext>
            </a:extLst>
          </p:cNvPr>
          <p:cNvSpPr>
            <a:spLocks noGrp="1"/>
          </p:cNvSpPr>
          <p:nvPr>
            <p:ph type="body" sz="quarter" idx="45" hasCustomPrompt="1"/>
          </p:nvPr>
        </p:nvSpPr>
        <p:spPr>
          <a:xfrm>
            <a:off x="3986924" y="3609613"/>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49" name="Rectangle 48">
            <a:extLst>
              <a:ext uri="{FF2B5EF4-FFF2-40B4-BE49-F238E27FC236}">
                <a16:creationId xmlns:a16="http://schemas.microsoft.com/office/drawing/2014/main" id="{F02C19B7-4D96-9246-AF36-A4B2000F63DE}"/>
              </a:ext>
            </a:extLst>
          </p:cNvPr>
          <p:cNvSpPr/>
          <p:nvPr userDrawn="1"/>
        </p:nvSpPr>
        <p:spPr>
          <a:xfrm flipV="1">
            <a:off x="555001" y="6458432"/>
            <a:ext cx="3137173" cy="282970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0" name="Text Placeholder 32">
            <a:extLst>
              <a:ext uri="{FF2B5EF4-FFF2-40B4-BE49-F238E27FC236}">
                <a16:creationId xmlns:a16="http://schemas.microsoft.com/office/drawing/2014/main" id="{7B4DAEEA-4D4A-DB48-AFF7-64BA8BDFCDCD}"/>
              </a:ext>
            </a:extLst>
          </p:cNvPr>
          <p:cNvSpPr>
            <a:spLocks noGrp="1"/>
          </p:cNvSpPr>
          <p:nvPr>
            <p:ph type="body" sz="quarter" idx="49" hasCustomPrompt="1"/>
          </p:nvPr>
        </p:nvSpPr>
        <p:spPr>
          <a:xfrm>
            <a:off x="790817" y="7915896"/>
            <a:ext cx="2650609" cy="1121330"/>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1" name="Text Placeholder 32">
            <a:extLst>
              <a:ext uri="{FF2B5EF4-FFF2-40B4-BE49-F238E27FC236}">
                <a16:creationId xmlns:a16="http://schemas.microsoft.com/office/drawing/2014/main" id="{49100D11-7DF0-4F4D-84A7-4F79C1043643}"/>
              </a:ext>
            </a:extLst>
          </p:cNvPr>
          <p:cNvSpPr>
            <a:spLocks noGrp="1"/>
          </p:cNvSpPr>
          <p:nvPr>
            <p:ph type="body" sz="quarter" idx="50" hasCustomPrompt="1"/>
          </p:nvPr>
        </p:nvSpPr>
        <p:spPr>
          <a:xfrm>
            <a:off x="790817" y="6774159"/>
            <a:ext cx="2665541" cy="862713"/>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2" name="Picture Placeholder 51">
            <a:extLst>
              <a:ext uri="{FF2B5EF4-FFF2-40B4-BE49-F238E27FC236}">
                <a16:creationId xmlns:a16="http://schemas.microsoft.com/office/drawing/2014/main" id="{E963AA6B-BE34-8045-9697-6BEA4114B51C}"/>
              </a:ext>
            </a:extLst>
          </p:cNvPr>
          <p:cNvSpPr>
            <a:spLocks noGrp="1"/>
          </p:cNvSpPr>
          <p:nvPr>
            <p:ph type="pic" sz="quarter" idx="51"/>
          </p:nvPr>
        </p:nvSpPr>
        <p:spPr>
          <a:xfrm rot="10800000" flipV="1">
            <a:off x="3692174" y="6458433"/>
            <a:ext cx="3233336" cy="282970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43" name="Slide Number Placeholder 5">
            <a:extLst>
              <a:ext uri="{FF2B5EF4-FFF2-40B4-BE49-F238E27FC236}">
                <a16:creationId xmlns:a16="http://schemas.microsoft.com/office/drawing/2014/main" id="{D89B14CA-F36E-6F4D-8EB3-DB933CDF37C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53" name="Freeform 52">
            <a:extLst>
              <a:ext uri="{FF2B5EF4-FFF2-40B4-BE49-F238E27FC236}">
                <a16:creationId xmlns:a16="http://schemas.microsoft.com/office/drawing/2014/main" id="{25359D9F-4E7E-D546-AD2E-703388B61269}"/>
              </a:ext>
            </a:extLst>
          </p:cNvPr>
          <p:cNvSpPr/>
          <p:nvPr userDrawn="1"/>
        </p:nvSpPr>
        <p:spPr>
          <a:xfrm rot="10800000" flipV="1">
            <a:off x="4935530" y="4550270"/>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9393B7AF-9242-B441-AAE8-A79BA7845D74}"/>
              </a:ext>
            </a:extLst>
          </p:cNvPr>
          <p:cNvSpPr/>
          <p:nvPr userDrawn="1"/>
        </p:nvSpPr>
        <p:spPr>
          <a:xfrm rot="10800000" flipV="1">
            <a:off x="0" y="7724548"/>
            <a:ext cx="263591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Tree>
    <p:extLst>
      <p:ext uri="{BB962C8B-B14F-4D97-AF65-F5344CB8AC3E}">
        <p14:creationId xmlns:p14="http://schemas.microsoft.com/office/powerpoint/2010/main" val="3477099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5403" y="2594796"/>
            <a:ext cx="7590480"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a:t>
            </a:r>
            <a:endParaRPr lang="en-US"/>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86" name="Slide Number Placeholder 5">
            <a:extLst>
              <a:ext uri="{FF2B5EF4-FFF2-40B4-BE49-F238E27FC236}">
                <a16:creationId xmlns:a16="http://schemas.microsoft.com/office/drawing/2014/main" id="{9BD5854E-577E-C344-ABEC-2EB0599093A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285685AB-B0BB-0443-8E0A-1A5554E21C22}"/>
              </a:ext>
            </a:extLst>
          </p:cNvPr>
          <p:cNvSpPr/>
          <p:nvPr userDrawn="1"/>
        </p:nvSpPr>
        <p:spPr>
          <a:xfrm>
            <a:off x="0" y="921752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554403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Tree>
    <p:extLst>
      <p:ext uri="{BB962C8B-B14F-4D97-AF65-F5344CB8AC3E}">
        <p14:creationId xmlns:p14="http://schemas.microsoft.com/office/powerpoint/2010/main" val="299743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406399" y="2773211"/>
            <a:ext cx="6746875" cy="602095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grpSp>
        <p:nvGrpSpPr>
          <p:cNvPr id="13" name="Graphic 76">
            <a:extLst>
              <a:ext uri="{FF2B5EF4-FFF2-40B4-BE49-F238E27FC236}">
                <a16:creationId xmlns:a16="http://schemas.microsoft.com/office/drawing/2014/main" id="{35C9C850-DF4D-AB47-B97B-4C0C151A8766}"/>
              </a:ext>
            </a:extLst>
          </p:cNvPr>
          <p:cNvGrpSpPr/>
          <p:nvPr userDrawn="1"/>
        </p:nvGrpSpPr>
        <p:grpSpPr>
          <a:xfrm>
            <a:off x="656660" y="9969416"/>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b="0" i="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b="0" i="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b="0" i="0">
                  <a:latin typeface="Calibri" panose="020F0502020204030204" pitchFamily="34" charset="0"/>
                </a:endParaRPr>
              </a:p>
            </p:txBody>
          </p:sp>
        </p:grpSp>
      </p:gr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b="0" i="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200" b="0" i="0">
                <a:solidFill>
                  <a:schemeClr val="tx1"/>
                </a:solidFill>
                <a:latin typeface="Calibri" panose="020F0502020204030204" pitchFamily="34" charset="0"/>
                <a:cs typeface="Calibri" panose="020F0502020204030204" pitchFamily="34" charset="0"/>
              </a:defRPr>
            </a:lvl1pPr>
          </a:lstStyle>
          <a:p>
            <a:pPr lvl="0"/>
            <a:r>
              <a:rPr lang="en-US"/>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grpSp>
        <p:nvGrpSpPr>
          <p:cNvPr id="312" name="Group 311">
            <a:extLst>
              <a:ext uri="{FF2B5EF4-FFF2-40B4-BE49-F238E27FC236}">
                <a16:creationId xmlns:a16="http://schemas.microsoft.com/office/drawing/2014/main" id="{701613EE-1DEE-CD4E-84B3-E28A234B4C0D}"/>
              </a:ext>
            </a:extLst>
          </p:cNvPr>
          <p:cNvGrpSpPr/>
          <p:nvPr userDrawn="1"/>
        </p:nvGrpSpPr>
        <p:grpSpPr>
          <a:xfrm>
            <a:off x="635168" y="994546"/>
            <a:ext cx="3806691" cy="1036917"/>
            <a:chOff x="606516" y="4401391"/>
            <a:chExt cx="6216321" cy="1693284"/>
          </a:xfrm>
        </p:grpSpPr>
        <p:grpSp>
          <p:nvGrpSpPr>
            <p:cNvPr id="313" name="Graphic 2">
              <a:extLst>
                <a:ext uri="{FF2B5EF4-FFF2-40B4-BE49-F238E27FC236}">
                  <a16:creationId xmlns:a16="http://schemas.microsoft.com/office/drawing/2014/main" id="{1697C3D2-57A5-5643-95C3-926426732583}"/>
                </a:ext>
              </a:extLst>
            </p:cNvPr>
            <p:cNvGrpSpPr/>
            <p:nvPr/>
          </p:nvGrpSpPr>
          <p:grpSpPr>
            <a:xfrm>
              <a:off x="2615525" y="4709261"/>
              <a:ext cx="4207312" cy="1153561"/>
              <a:chOff x="2615525" y="4709261"/>
              <a:chExt cx="4207312" cy="1153561"/>
            </a:xfrm>
          </p:grpSpPr>
          <p:sp>
            <p:nvSpPr>
              <p:cNvPr id="354" name="Freeform 353">
                <a:extLst>
                  <a:ext uri="{FF2B5EF4-FFF2-40B4-BE49-F238E27FC236}">
                    <a16:creationId xmlns:a16="http://schemas.microsoft.com/office/drawing/2014/main" id="{FEB1B29F-3CA1-D74C-B060-226B1F4B091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6" name="Freeform 355">
                <a:extLst>
                  <a:ext uri="{FF2B5EF4-FFF2-40B4-BE49-F238E27FC236}">
                    <a16:creationId xmlns:a16="http://schemas.microsoft.com/office/drawing/2014/main" id="{2A2B04B3-85AA-C445-BB5E-A438ACF0DF5E}"/>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8" name="Freeform 357">
                <a:extLst>
                  <a:ext uri="{FF2B5EF4-FFF2-40B4-BE49-F238E27FC236}">
                    <a16:creationId xmlns:a16="http://schemas.microsoft.com/office/drawing/2014/main" id="{6C964045-A245-4043-9026-35BD8D52A092}"/>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nvGrpSpPr>
              <p:cNvPr id="360" name="Graphic 2">
                <a:extLst>
                  <a:ext uri="{FF2B5EF4-FFF2-40B4-BE49-F238E27FC236}">
                    <a16:creationId xmlns:a16="http://schemas.microsoft.com/office/drawing/2014/main" id="{3E24D8CE-86FD-BB4C-ACA8-167B93A2B96B}"/>
                  </a:ext>
                </a:extLst>
              </p:cNvPr>
              <p:cNvGrpSpPr/>
              <p:nvPr/>
            </p:nvGrpSpPr>
            <p:grpSpPr>
              <a:xfrm>
                <a:off x="2615525" y="4709261"/>
                <a:ext cx="4196848" cy="677503"/>
                <a:chOff x="2615525" y="4709261"/>
                <a:chExt cx="4196848" cy="677503"/>
              </a:xfrm>
              <a:solidFill>
                <a:srgbClr val="000000"/>
              </a:solidFill>
            </p:grpSpPr>
            <p:sp>
              <p:nvSpPr>
                <p:cNvPr id="388" name="Freeform 387">
                  <a:extLst>
                    <a:ext uri="{FF2B5EF4-FFF2-40B4-BE49-F238E27FC236}">
                      <a16:creationId xmlns:a16="http://schemas.microsoft.com/office/drawing/2014/main" id="{F0AD9635-F39D-6142-B6CE-274F24B3B940}"/>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9" name="Freeform 388">
                  <a:extLst>
                    <a:ext uri="{FF2B5EF4-FFF2-40B4-BE49-F238E27FC236}">
                      <a16:creationId xmlns:a16="http://schemas.microsoft.com/office/drawing/2014/main" id="{5DE33F2E-853A-8244-819E-F014642F195D}"/>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0" name="Freeform 389">
                  <a:extLst>
                    <a:ext uri="{FF2B5EF4-FFF2-40B4-BE49-F238E27FC236}">
                      <a16:creationId xmlns:a16="http://schemas.microsoft.com/office/drawing/2014/main" id="{3AA361B6-0089-4345-BE9B-CBA4786D8FE7}"/>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1" name="Freeform 390">
                  <a:extLst>
                    <a:ext uri="{FF2B5EF4-FFF2-40B4-BE49-F238E27FC236}">
                      <a16:creationId xmlns:a16="http://schemas.microsoft.com/office/drawing/2014/main" id="{EB11A7B7-AAD5-0C44-BA40-4A105CA1F91C}"/>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2" name="Freeform 391">
                  <a:extLst>
                    <a:ext uri="{FF2B5EF4-FFF2-40B4-BE49-F238E27FC236}">
                      <a16:creationId xmlns:a16="http://schemas.microsoft.com/office/drawing/2014/main" id="{E7500295-67E6-4845-B42A-280E3AB8A053}"/>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3" name="Freeform 392">
                  <a:extLst>
                    <a:ext uri="{FF2B5EF4-FFF2-40B4-BE49-F238E27FC236}">
                      <a16:creationId xmlns:a16="http://schemas.microsoft.com/office/drawing/2014/main" id="{293A5AD8-837E-484C-AB71-CB6547965F1E}"/>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4" name="Freeform 393">
                  <a:extLst>
                    <a:ext uri="{FF2B5EF4-FFF2-40B4-BE49-F238E27FC236}">
                      <a16:creationId xmlns:a16="http://schemas.microsoft.com/office/drawing/2014/main" id="{48D4BB95-AB0B-234F-80A3-BCFD25E6D34C}"/>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5" name="Freeform 394">
                  <a:extLst>
                    <a:ext uri="{FF2B5EF4-FFF2-40B4-BE49-F238E27FC236}">
                      <a16:creationId xmlns:a16="http://schemas.microsoft.com/office/drawing/2014/main" id="{7C0A23C5-3CBE-614E-B15C-C0B57782CCBF}"/>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6" name="Freeform 395">
                  <a:extLst>
                    <a:ext uri="{FF2B5EF4-FFF2-40B4-BE49-F238E27FC236}">
                      <a16:creationId xmlns:a16="http://schemas.microsoft.com/office/drawing/2014/main" id="{5FABBB75-324A-7742-9421-A5749F17EEFE}"/>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7" name="Freeform 396">
                  <a:extLst>
                    <a:ext uri="{FF2B5EF4-FFF2-40B4-BE49-F238E27FC236}">
                      <a16:creationId xmlns:a16="http://schemas.microsoft.com/office/drawing/2014/main" id="{CD6AB719-3C5E-074B-85E7-FCA89DFFD7B6}"/>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98" name="Freeform 397">
                  <a:extLst>
                    <a:ext uri="{FF2B5EF4-FFF2-40B4-BE49-F238E27FC236}">
                      <a16:creationId xmlns:a16="http://schemas.microsoft.com/office/drawing/2014/main" id="{DF5FF256-0184-EA47-B4CA-61E8E3B97F8C}"/>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62" name="Graphic 2">
                <a:extLst>
                  <a:ext uri="{FF2B5EF4-FFF2-40B4-BE49-F238E27FC236}">
                    <a16:creationId xmlns:a16="http://schemas.microsoft.com/office/drawing/2014/main" id="{AA87000E-C317-4C49-9F2D-B82905923A36}"/>
                  </a:ext>
                </a:extLst>
              </p:cNvPr>
              <p:cNvGrpSpPr/>
              <p:nvPr/>
            </p:nvGrpSpPr>
            <p:grpSpPr>
              <a:xfrm>
                <a:off x="2629793" y="5482737"/>
                <a:ext cx="4193044" cy="380086"/>
                <a:chOff x="2629793" y="5482737"/>
                <a:chExt cx="4193044" cy="380086"/>
              </a:xfrm>
              <a:solidFill>
                <a:srgbClr val="000000"/>
              </a:solidFill>
            </p:grpSpPr>
            <p:sp>
              <p:nvSpPr>
                <p:cNvPr id="363" name="Freeform 362">
                  <a:extLst>
                    <a:ext uri="{FF2B5EF4-FFF2-40B4-BE49-F238E27FC236}">
                      <a16:creationId xmlns:a16="http://schemas.microsoft.com/office/drawing/2014/main" id="{9CBA0E57-5C05-3342-AF48-8A5C145630E1}"/>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3" name="Freeform 372">
                  <a:extLst>
                    <a:ext uri="{FF2B5EF4-FFF2-40B4-BE49-F238E27FC236}">
                      <a16:creationId xmlns:a16="http://schemas.microsoft.com/office/drawing/2014/main" id="{8500FB48-FEC9-4C4A-B2D8-01B908A1FEAF}"/>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4" name="Freeform 373">
                  <a:extLst>
                    <a:ext uri="{FF2B5EF4-FFF2-40B4-BE49-F238E27FC236}">
                      <a16:creationId xmlns:a16="http://schemas.microsoft.com/office/drawing/2014/main" id="{9321CFC9-1012-8142-873D-77D5DC9F6CC1}"/>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5" name="Freeform 374">
                  <a:extLst>
                    <a:ext uri="{FF2B5EF4-FFF2-40B4-BE49-F238E27FC236}">
                      <a16:creationId xmlns:a16="http://schemas.microsoft.com/office/drawing/2014/main" id="{B0E06D92-3C3E-4448-B910-7244CD36EAE3}"/>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6" name="Freeform 375">
                  <a:extLst>
                    <a:ext uri="{FF2B5EF4-FFF2-40B4-BE49-F238E27FC236}">
                      <a16:creationId xmlns:a16="http://schemas.microsoft.com/office/drawing/2014/main" id="{C28177D4-480C-9745-A1B4-76809A0BC637}"/>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7" name="Freeform 376">
                  <a:extLst>
                    <a:ext uri="{FF2B5EF4-FFF2-40B4-BE49-F238E27FC236}">
                      <a16:creationId xmlns:a16="http://schemas.microsoft.com/office/drawing/2014/main" id="{15C3EF6A-3D36-764C-ABA5-3985324AC87F}"/>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8" name="Freeform 377">
                  <a:extLst>
                    <a:ext uri="{FF2B5EF4-FFF2-40B4-BE49-F238E27FC236}">
                      <a16:creationId xmlns:a16="http://schemas.microsoft.com/office/drawing/2014/main" id="{F5F6C4D4-9726-D045-966D-46CD02C52384}"/>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79" name="Freeform 378">
                  <a:extLst>
                    <a:ext uri="{FF2B5EF4-FFF2-40B4-BE49-F238E27FC236}">
                      <a16:creationId xmlns:a16="http://schemas.microsoft.com/office/drawing/2014/main" id="{D2792C3B-BA1E-C341-A63E-7ECAF31488AB}"/>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0" name="Freeform 379">
                  <a:extLst>
                    <a:ext uri="{FF2B5EF4-FFF2-40B4-BE49-F238E27FC236}">
                      <a16:creationId xmlns:a16="http://schemas.microsoft.com/office/drawing/2014/main" id="{FDA940EA-99E8-8B42-BFAA-868D7C6019E5}"/>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1" name="Freeform 380">
                  <a:extLst>
                    <a:ext uri="{FF2B5EF4-FFF2-40B4-BE49-F238E27FC236}">
                      <a16:creationId xmlns:a16="http://schemas.microsoft.com/office/drawing/2014/main" id="{AA20533C-6971-C044-9A3E-EDFF6D7C084C}"/>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2" name="Freeform 381">
                  <a:extLst>
                    <a:ext uri="{FF2B5EF4-FFF2-40B4-BE49-F238E27FC236}">
                      <a16:creationId xmlns:a16="http://schemas.microsoft.com/office/drawing/2014/main" id="{A647AEE0-ED2B-0B42-95AE-30ABDD581C26}"/>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3" name="Freeform 382">
                  <a:extLst>
                    <a:ext uri="{FF2B5EF4-FFF2-40B4-BE49-F238E27FC236}">
                      <a16:creationId xmlns:a16="http://schemas.microsoft.com/office/drawing/2014/main" id="{C0250EDD-1949-544D-8EAF-32898851853A}"/>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4" name="Freeform 383">
                  <a:extLst>
                    <a:ext uri="{FF2B5EF4-FFF2-40B4-BE49-F238E27FC236}">
                      <a16:creationId xmlns:a16="http://schemas.microsoft.com/office/drawing/2014/main" id="{31874C50-87DB-4642-BE61-B70127DAFFC3}"/>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5" name="Freeform 384">
                  <a:extLst>
                    <a:ext uri="{FF2B5EF4-FFF2-40B4-BE49-F238E27FC236}">
                      <a16:creationId xmlns:a16="http://schemas.microsoft.com/office/drawing/2014/main" id="{92A09614-16C6-4E45-8D6E-AE740D249455}"/>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6" name="Freeform 385">
                  <a:extLst>
                    <a:ext uri="{FF2B5EF4-FFF2-40B4-BE49-F238E27FC236}">
                      <a16:creationId xmlns:a16="http://schemas.microsoft.com/office/drawing/2014/main" id="{CC70361F-3045-4B49-8865-7F4E8E6BC016}"/>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87" name="Freeform 386">
                  <a:extLst>
                    <a:ext uri="{FF2B5EF4-FFF2-40B4-BE49-F238E27FC236}">
                      <a16:creationId xmlns:a16="http://schemas.microsoft.com/office/drawing/2014/main" id="{CECB36BD-28BC-CB43-AE10-80065DE8D7C8}"/>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nvGrpSpPr>
            <p:cNvPr id="314" name="Graphic 2">
              <a:extLst>
                <a:ext uri="{FF2B5EF4-FFF2-40B4-BE49-F238E27FC236}">
                  <a16:creationId xmlns:a16="http://schemas.microsoft.com/office/drawing/2014/main" id="{FA6A5304-431C-A54A-84E2-B400ECAA7AB8}"/>
                </a:ext>
              </a:extLst>
            </p:cNvPr>
            <p:cNvGrpSpPr/>
            <p:nvPr/>
          </p:nvGrpSpPr>
          <p:grpSpPr>
            <a:xfrm>
              <a:off x="606516" y="4401391"/>
              <a:ext cx="1666563" cy="1693284"/>
              <a:chOff x="606516" y="4401391"/>
              <a:chExt cx="1666563" cy="1693284"/>
            </a:xfrm>
          </p:grpSpPr>
          <p:grpSp>
            <p:nvGrpSpPr>
              <p:cNvPr id="315" name="Graphic 2">
                <a:extLst>
                  <a:ext uri="{FF2B5EF4-FFF2-40B4-BE49-F238E27FC236}">
                    <a16:creationId xmlns:a16="http://schemas.microsoft.com/office/drawing/2014/main" id="{C4C6041D-5060-C84B-85AE-79DAD2D47B8A}"/>
                  </a:ext>
                </a:extLst>
              </p:cNvPr>
              <p:cNvGrpSpPr/>
              <p:nvPr/>
            </p:nvGrpSpPr>
            <p:grpSpPr>
              <a:xfrm>
                <a:off x="606516" y="4401391"/>
                <a:ext cx="1666563" cy="1693284"/>
                <a:chOff x="606516" y="4401391"/>
                <a:chExt cx="1666563" cy="1693284"/>
              </a:xfrm>
            </p:grpSpPr>
            <p:sp>
              <p:nvSpPr>
                <p:cNvPr id="351" name="Freeform 350">
                  <a:extLst>
                    <a:ext uri="{FF2B5EF4-FFF2-40B4-BE49-F238E27FC236}">
                      <a16:creationId xmlns:a16="http://schemas.microsoft.com/office/drawing/2014/main" id="{495B1A09-BA03-EF49-A394-E1C93394233D}"/>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endParaRPr lang="en-US" b="0" i="0">
                    <a:latin typeface="Calibri" panose="020F0502020204030204" pitchFamily="34" charset="0"/>
                  </a:endParaRPr>
                </a:p>
              </p:txBody>
            </p:sp>
            <p:sp>
              <p:nvSpPr>
                <p:cNvPr id="352" name="Freeform 351">
                  <a:extLst>
                    <a:ext uri="{FF2B5EF4-FFF2-40B4-BE49-F238E27FC236}">
                      <a16:creationId xmlns:a16="http://schemas.microsoft.com/office/drawing/2014/main" id="{B863CDD4-ECFA-574F-A4A3-498C24EDF6F6}"/>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6" name="Graphic 2">
                <a:extLst>
                  <a:ext uri="{FF2B5EF4-FFF2-40B4-BE49-F238E27FC236}">
                    <a16:creationId xmlns:a16="http://schemas.microsoft.com/office/drawing/2014/main" id="{534671DC-2CE5-A740-8173-7F66E4678E5E}"/>
                  </a:ext>
                </a:extLst>
              </p:cNvPr>
              <p:cNvGrpSpPr/>
              <p:nvPr/>
            </p:nvGrpSpPr>
            <p:grpSpPr>
              <a:xfrm>
                <a:off x="879521" y="4954417"/>
                <a:ext cx="306297" cy="518817"/>
                <a:chOff x="879521" y="4954417"/>
                <a:chExt cx="306297" cy="518817"/>
              </a:xfrm>
              <a:solidFill>
                <a:srgbClr val="F1A0C2"/>
              </a:solidFill>
            </p:grpSpPr>
            <p:sp>
              <p:nvSpPr>
                <p:cNvPr id="346" name="Freeform 345">
                  <a:extLst>
                    <a:ext uri="{FF2B5EF4-FFF2-40B4-BE49-F238E27FC236}">
                      <a16:creationId xmlns:a16="http://schemas.microsoft.com/office/drawing/2014/main" id="{46A77C81-BFCD-854A-8498-07CB87CEBCC2}"/>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7" name="Freeform 346">
                  <a:extLst>
                    <a:ext uri="{FF2B5EF4-FFF2-40B4-BE49-F238E27FC236}">
                      <a16:creationId xmlns:a16="http://schemas.microsoft.com/office/drawing/2014/main" id="{985440D6-D2CA-A342-BCAA-9689F3CE2D64}"/>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8" name="Freeform 347">
                  <a:extLst>
                    <a:ext uri="{FF2B5EF4-FFF2-40B4-BE49-F238E27FC236}">
                      <a16:creationId xmlns:a16="http://schemas.microsoft.com/office/drawing/2014/main" id="{8CF28130-FF56-D444-8312-83B6053C20FB}"/>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9" name="Freeform 348">
                  <a:extLst>
                    <a:ext uri="{FF2B5EF4-FFF2-40B4-BE49-F238E27FC236}">
                      <a16:creationId xmlns:a16="http://schemas.microsoft.com/office/drawing/2014/main" id="{1A09E735-3D9F-A941-BF78-83B38F658E96}"/>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50" name="Freeform 349">
                  <a:extLst>
                    <a:ext uri="{FF2B5EF4-FFF2-40B4-BE49-F238E27FC236}">
                      <a16:creationId xmlns:a16="http://schemas.microsoft.com/office/drawing/2014/main" id="{8509FA92-490E-A845-8CAD-8B1721E4E1B9}"/>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17" name="Graphic 2">
                <a:extLst>
                  <a:ext uri="{FF2B5EF4-FFF2-40B4-BE49-F238E27FC236}">
                    <a16:creationId xmlns:a16="http://schemas.microsoft.com/office/drawing/2014/main" id="{3C1645E2-4929-E249-8C40-8BFE5979008C}"/>
                  </a:ext>
                </a:extLst>
              </p:cNvPr>
              <p:cNvGrpSpPr/>
              <p:nvPr/>
            </p:nvGrpSpPr>
            <p:grpSpPr>
              <a:xfrm>
                <a:off x="1305674" y="4681705"/>
                <a:ext cx="305346" cy="518817"/>
                <a:chOff x="1305674" y="4681705"/>
                <a:chExt cx="305346" cy="518817"/>
              </a:xfrm>
              <a:solidFill>
                <a:srgbClr val="F1A0C2"/>
              </a:solidFill>
            </p:grpSpPr>
            <p:sp>
              <p:nvSpPr>
                <p:cNvPr id="341" name="Freeform 340">
                  <a:extLst>
                    <a:ext uri="{FF2B5EF4-FFF2-40B4-BE49-F238E27FC236}">
                      <a16:creationId xmlns:a16="http://schemas.microsoft.com/office/drawing/2014/main" id="{EB8267FB-C795-3841-B4FA-7E429ED742C0}"/>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2" name="Freeform 341">
                  <a:extLst>
                    <a:ext uri="{FF2B5EF4-FFF2-40B4-BE49-F238E27FC236}">
                      <a16:creationId xmlns:a16="http://schemas.microsoft.com/office/drawing/2014/main" id="{0A5FB9EB-43D8-0F4A-BDBE-FC8C2024AE7A}"/>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3" name="Freeform 342">
                  <a:extLst>
                    <a:ext uri="{FF2B5EF4-FFF2-40B4-BE49-F238E27FC236}">
                      <a16:creationId xmlns:a16="http://schemas.microsoft.com/office/drawing/2014/main" id="{36A80C3D-65C2-6B49-BA4D-D7C89673037B}"/>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4" name="Freeform 343">
                  <a:extLst>
                    <a:ext uri="{FF2B5EF4-FFF2-40B4-BE49-F238E27FC236}">
                      <a16:creationId xmlns:a16="http://schemas.microsoft.com/office/drawing/2014/main" id="{810E568B-7F4E-B548-ADA1-7DDE900047B7}"/>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5" name="Freeform 344">
                  <a:extLst>
                    <a:ext uri="{FF2B5EF4-FFF2-40B4-BE49-F238E27FC236}">
                      <a16:creationId xmlns:a16="http://schemas.microsoft.com/office/drawing/2014/main" id="{BF2055E8-B660-7C45-83E3-D94C30FE7551}"/>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1" name="Graphic 2">
                <a:extLst>
                  <a:ext uri="{FF2B5EF4-FFF2-40B4-BE49-F238E27FC236}">
                    <a16:creationId xmlns:a16="http://schemas.microsoft.com/office/drawing/2014/main" id="{B8544831-9844-8B44-8376-87AC1949055F}"/>
                  </a:ext>
                </a:extLst>
              </p:cNvPr>
              <p:cNvGrpSpPr/>
              <p:nvPr/>
            </p:nvGrpSpPr>
            <p:grpSpPr>
              <a:xfrm>
                <a:off x="1725169" y="4951566"/>
                <a:ext cx="306297" cy="518817"/>
                <a:chOff x="1725169" y="4951566"/>
                <a:chExt cx="306297" cy="518817"/>
              </a:xfrm>
              <a:solidFill>
                <a:srgbClr val="F1A0C2"/>
              </a:solidFill>
            </p:grpSpPr>
            <p:sp>
              <p:nvSpPr>
                <p:cNvPr id="336" name="Freeform 335">
                  <a:extLst>
                    <a:ext uri="{FF2B5EF4-FFF2-40B4-BE49-F238E27FC236}">
                      <a16:creationId xmlns:a16="http://schemas.microsoft.com/office/drawing/2014/main" id="{15306235-986A-BF49-99FE-21CB4FDF34C9}"/>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7" name="Freeform 336">
                  <a:extLst>
                    <a:ext uri="{FF2B5EF4-FFF2-40B4-BE49-F238E27FC236}">
                      <a16:creationId xmlns:a16="http://schemas.microsoft.com/office/drawing/2014/main" id="{83F7C202-F75A-2E4C-95A2-031F79C133E2}"/>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8" name="Freeform 337">
                  <a:extLst>
                    <a:ext uri="{FF2B5EF4-FFF2-40B4-BE49-F238E27FC236}">
                      <a16:creationId xmlns:a16="http://schemas.microsoft.com/office/drawing/2014/main" id="{F9B5B209-ED82-9E48-87D1-70C624127161}"/>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39" name="Freeform 338">
                  <a:extLst>
                    <a:ext uri="{FF2B5EF4-FFF2-40B4-BE49-F238E27FC236}">
                      <a16:creationId xmlns:a16="http://schemas.microsoft.com/office/drawing/2014/main" id="{E222F5A3-3F69-BF47-8A58-4C3AF5A94CA0}"/>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sp>
              <p:nvSpPr>
                <p:cNvPr id="340" name="Freeform 339">
                  <a:extLst>
                    <a:ext uri="{FF2B5EF4-FFF2-40B4-BE49-F238E27FC236}">
                      <a16:creationId xmlns:a16="http://schemas.microsoft.com/office/drawing/2014/main" id="{436244E5-5B7F-674C-92D5-C8C5FF0BED3C}"/>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b="0" i="0">
                    <a:latin typeface="Calibri" panose="020F0502020204030204" pitchFamily="34" charset="0"/>
                  </a:endParaRPr>
                </a:p>
              </p:txBody>
            </p:sp>
          </p:grpSp>
          <p:grpSp>
            <p:nvGrpSpPr>
              <p:cNvPr id="327" name="Graphic 2">
                <a:extLst>
                  <a:ext uri="{FF2B5EF4-FFF2-40B4-BE49-F238E27FC236}">
                    <a16:creationId xmlns:a16="http://schemas.microsoft.com/office/drawing/2014/main" id="{D043C5A4-E361-8F4A-B463-71DD6407CBC9}"/>
                  </a:ext>
                </a:extLst>
              </p:cNvPr>
              <p:cNvGrpSpPr/>
              <p:nvPr/>
            </p:nvGrpSpPr>
            <p:grpSpPr>
              <a:xfrm>
                <a:off x="690225" y="4499263"/>
                <a:ext cx="1499146" cy="1498490"/>
                <a:chOff x="690225" y="4499263"/>
                <a:chExt cx="1499146" cy="1498490"/>
              </a:xfrm>
              <a:solidFill>
                <a:srgbClr val="000000"/>
              </a:solidFill>
            </p:grpSpPr>
            <p:grpSp>
              <p:nvGrpSpPr>
                <p:cNvPr id="330" name="Graphic 2">
                  <a:extLst>
                    <a:ext uri="{FF2B5EF4-FFF2-40B4-BE49-F238E27FC236}">
                      <a16:creationId xmlns:a16="http://schemas.microsoft.com/office/drawing/2014/main" id="{A67392D4-E1C6-274F-92E4-FAB51AB6EA22}"/>
                    </a:ext>
                  </a:extLst>
                </p:cNvPr>
                <p:cNvGrpSpPr/>
                <p:nvPr/>
              </p:nvGrpSpPr>
              <p:grpSpPr>
                <a:xfrm>
                  <a:off x="690225" y="4499263"/>
                  <a:ext cx="1499146" cy="1498490"/>
                  <a:chOff x="690225" y="4499263"/>
                  <a:chExt cx="1499146" cy="1498490"/>
                </a:xfrm>
                <a:solidFill>
                  <a:srgbClr val="000000"/>
                </a:solidFill>
              </p:grpSpPr>
              <p:sp>
                <p:nvSpPr>
                  <p:cNvPr id="334" name="Freeform 333">
                    <a:extLst>
                      <a:ext uri="{FF2B5EF4-FFF2-40B4-BE49-F238E27FC236}">
                        <a16:creationId xmlns:a16="http://schemas.microsoft.com/office/drawing/2014/main" id="{72863BA3-64F4-FD4B-A1F5-A670940B26AA}"/>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5" name="Freeform 334">
                    <a:extLst>
                      <a:ext uri="{FF2B5EF4-FFF2-40B4-BE49-F238E27FC236}">
                        <a16:creationId xmlns:a16="http://schemas.microsoft.com/office/drawing/2014/main" id="{29B3C6E6-1583-1043-A0BE-1A2038990F07}"/>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sp>
              <p:nvSpPr>
                <p:cNvPr id="331" name="Freeform 330">
                  <a:extLst>
                    <a:ext uri="{FF2B5EF4-FFF2-40B4-BE49-F238E27FC236}">
                      <a16:creationId xmlns:a16="http://schemas.microsoft.com/office/drawing/2014/main" id="{5FA6C8FE-6AC5-F544-8AA1-F461C3C60041}"/>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2" name="Freeform 331">
                  <a:extLst>
                    <a:ext uri="{FF2B5EF4-FFF2-40B4-BE49-F238E27FC236}">
                      <a16:creationId xmlns:a16="http://schemas.microsoft.com/office/drawing/2014/main" id="{A0F99B60-70DB-6A43-AA3E-F7109566F164}"/>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sp>
              <p:nvSpPr>
                <p:cNvPr id="333" name="Freeform 332">
                  <a:extLst>
                    <a:ext uri="{FF2B5EF4-FFF2-40B4-BE49-F238E27FC236}">
                      <a16:creationId xmlns:a16="http://schemas.microsoft.com/office/drawing/2014/main" id="{CC2A083B-72EB-7449-9A7A-17C5EF53B999}"/>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b="0" i="0">
                    <a:latin typeface="Calibri" panose="020F0502020204030204" pitchFamily="34" charset="0"/>
                  </a:endParaRPr>
                </a:p>
              </p:txBody>
            </p:sp>
          </p:grpSp>
        </p:grpSp>
      </p:grpSp>
    </p:spTree>
    <p:extLst>
      <p:ext uri="{BB962C8B-B14F-4D97-AF65-F5344CB8AC3E}">
        <p14:creationId xmlns:p14="http://schemas.microsoft.com/office/powerpoint/2010/main" val="627307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133" name="Graphic 95">
            <a:extLst>
              <a:ext uri="{FF2B5EF4-FFF2-40B4-BE49-F238E27FC236}">
                <a16:creationId xmlns:a16="http://schemas.microsoft.com/office/drawing/2014/main" id="{8129F1F1-C24E-3A49-A820-2D2ECD2C4921}"/>
              </a:ext>
            </a:extLst>
          </p:cNvPr>
          <p:cNvGrpSpPr/>
          <p:nvPr userDrawn="1"/>
        </p:nvGrpSpPr>
        <p:grpSpPr>
          <a:xfrm>
            <a:off x="649552" y="7054757"/>
            <a:ext cx="1509109" cy="423922"/>
            <a:chOff x="584588" y="9078286"/>
            <a:chExt cx="1509109" cy="423922"/>
          </a:xfrm>
          <a:solidFill>
            <a:srgbClr val="000000"/>
          </a:solidFill>
        </p:grpSpPr>
        <p:sp>
          <p:nvSpPr>
            <p:cNvPr id="134" name="Freeform 133">
              <a:extLst>
                <a:ext uri="{FF2B5EF4-FFF2-40B4-BE49-F238E27FC236}">
                  <a16:creationId xmlns:a16="http://schemas.microsoft.com/office/drawing/2014/main" id="{1C99DE21-8C39-474B-823B-0C8DE9230ECE}"/>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053054E-C672-6C44-8E78-96EF2D57942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36" name="Text Placeholder 23">
            <a:extLst>
              <a:ext uri="{FF2B5EF4-FFF2-40B4-BE49-F238E27FC236}">
                <a16:creationId xmlns:a16="http://schemas.microsoft.com/office/drawing/2014/main" id="{09373A11-3EAD-EC44-AA0C-A7A037976990}"/>
              </a:ext>
            </a:extLst>
          </p:cNvPr>
          <p:cNvSpPr>
            <a:spLocks noGrp="1"/>
          </p:cNvSpPr>
          <p:nvPr userDrawn="1">
            <p:ph type="body" sz="quarter" idx="16" hasCustomPrompt="1"/>
          </p:nvPr>
        </p:nvSpPr>
        <p:spPr>
          <a:xfrm>
            <a:off x="3572329" y="1974254"/>
            <a:ext cx="3685020" cy="1224685"/>
          </a:xfrm>
        </p:spPr>
        <p:txBody>
          <a:bodyPr>
            <a:noAutofit/>
          </a:bodyPr>
          <a:lstStyle>
            <a:lvl1pPr marL="0" indent="0" algn="l">
              <a:buNone/>
              <a:defRPr sz="3600" b="1" i="0">
                <a:solidFill>
                  <a:schemeClr val="tx1"/>
                </a:solidFill>
                <a:latin typeface="Calibri" panose="020F0502020204030204" pitchFamily="34" charset="0"/>
                <a:cs typeface="Calibri" panose="020F0502020204030204" pitchFamily="34" charset="0"/>
              </a:defRPr>
            </a:lvl1pPr>
          </a:lstStyle>
          <a:p>
            <a:pPr lvl="0"/>
            <a:r>
              <a:rPr lang="en-US"/>
              <a:t>guide to            ethical food entrepreneurship </a:t>
            </a:r>
          </a:p>
        </p:txBody>
      </p:sp>
      <p:sp>
        <p:nvSpPr>
          <p:cNvPr id="137" name="Text Placeholder 23">
            <a:extLst>
              <a:ext uri="{FF2B5EF4-FFF2-40B4-BE49-F238E27FC236}">
                <a16:creationId xmlns:a16="http://schemas.microsoft.com/office/drawing/2014/main" id="{63CD11B2-1927-FD46-9D1A-71F96B2CC708}"/>
              </a:ext>
            </a:extLst>
          </p:cNvPr>
          <p:cNvSpPr>
            <a:spLocks noGrp="1"/>
          </p:cNvSpPr>
          <p:nvPr userDrawn="1">
            <p:ph type="body" sz="quarter" idx="17" hasCustomPrompt="1"/>
          </p:nvPr>
        </p:nvSpPr>
        <p:spPr>
          <a:xfrm>
            <a:off x="693882" y="7094020"/>
            <a:ext cx="1230818"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2022 – 2024</a:t>
            </a:r>
          </a:p>
          <a:p>
            <a:pPr lvl="0"/>
            <a:r>
              <a:rPr lang="en-US"/>
              <a:t>Document Name</a:t>
            </a:r>
          </a:p>
        </p:txBody>
      </p:sp>
      <p:sp>
        <p:nvSpPr>
          <p:cNvPr id="138" name="Text Placeholder 23">
            <a:extLst>
              <a:ext uri="{FF2B5EF4-FFF2-40B4-BE49-F238E27FC236}">
                <a16:creationId xmlns:a16="http://schemas.microsoft.com/office/drawing/2014/main" id="{9C44D34E-65BF-2F43-91DC-2D1D48FCF194}"/>
              </a:ext>
            </a:extLst>
          </p:cNvPr>
          <p:cNvSpPr>
            <a:spLocks noGrp="1"/>
          </p:cNvSpPr>
          <p:nvPr userDrawn="1">
            <p:ph type="body" sz="quarter" idx="18" hasCustomPrompt="1"/>
          </p:nvPr>
        </p:nvSpPr>
        <p:spPr>
          <a:xfrm>
            <a:off x="2258149" y="7087490"/>
            <a:ext cx="1779692" cy="419205"/>
          </a:xfr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spTree>
    <p:extLst>
      <p:ext uri="{BB962C8B-B14F-4D97-AF65-F5344CB8AC3E}">
        <p14:creationId xmlns:p14="http://schemas.microsoft.com/office/powerpoint/2010/main" val="313522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293151" y="548276"/>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B2DEDD"/>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3429785" y="2639079"/>
            <a:ext cx="4147225"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000000"/>
          </a:solidFill>
          <a:ln w="24491" cap="flat">
            <a:solidFill>
              <a:srgbClr val="000000"/>
            </a:solidFill>
            <a:prstDash val="solid"/>
            <a:miter/>
          </a:ln>
        </p:spPr>
        <p:txBody>
          <a:bodyPr rtlCol="0" anchor="ctr"/>
          <a:lstStyle/>
          <a:p>
            <a:endParaRPr lang="en-US"/>
          </a:p>
        </p:txBody>
      </p:sp>
      <p:sp>
        <p:nvSpPr>
          <p:cNvPr id="35" name="Rectangle 34">
            <a:extLst>
              <a:ext uri="{FF2B5EF4-FFF2-40B4-BE49-F238E27FC236}">
                <a16:creationId xmlns:a16="http://schemas.microsoft.com/office/drawing/2014/main" id="{A17F4E77-9304-C24C-80ED-D7D87F1596C2}"/>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1804558" y="1615386"/>
            <a:ext cx="1952282" cy="1564946"/>
          </a:xfrm>
          <a:effectLst>
            <a:glow rad="127000">
              <a:srgbClr val="414141"/>
            </a:glow>
          </a:effectLst>
        </p:spPr>
        <p:txBody>
          <a:bodyPr>
            <a:noAutofit/>
          </a:bodyPr>
          <a:lstStyle>
            <a:lvl1pPr marL="0" indent="0" algn="ctr">
              <a:buNone/>
              <a:defRPr sz="10000" b="0">
                <a:solidFill>
                  <a:schemeClr val="tx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29785" y="3124029"/>
            <a:ext cx="2930148" cy="2002900"/>
          </a:xfrm>
        </p:spPr>
        <p:txBody>
          <a:bodyPr>
            <a:noAutofit/>
          </a:bodyPr>
          <a:lstStyle>
            <a:lvl1pPr marL="0" indent="0" algn="l">
              <a:buNone/>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grpSp>
        <p:nvGrpSpPr>
          <p:cNvPr id="109" name="Graphic 2">
            <a:extLst>
              <a:ext uri="{FF2B5EF4-FFF2-40B4-BE49-F238E27FC236}">
                <a16:creationId xmlns:a16="http://schemas.microsoft.com/office/drawing/2014/main" id="{58F16A90-779E-954B-A80C-7704C6FF653A}"/>
              </a:ext>
            </a:extLst>
          </p:cNvPr>
          <p:cNvGrpSpPr/>
          <p:nvPr userDrawn="1"/>
        </p:nvGrpSpPr>
        <p:grpSpPr>
          <a:xfrm>
            <a:off x="562946" y="6239866"/>
            <a:ext cx="2461200" cy="2497565"/>
            <a:chOff x="690225" y="4499263"/>
            <a:chExt cx="1499146" cy="1521296"/>
          </a:xfrm>
        </p:grpSpPr>
        <p:sp>
          <p:nvSpPr>
            <p:cNvPr id="110" name="Freeform 109">
              <a:extLst>
                <a:ext uri="{FF2B5EF4-FFF2-40B4-BE49-F238E27FC236}">
                  <a16:creationId xmlns:a16="http://schemas.microsoft.com/office/drawing/2014/main" id="{4E79A8C5-72A4-1C42-9E5F-B49807AEBAEC}"/>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endParaRPr lang="en-US"/>
            </a:p>
          </p:txBody>
        </p:sp>
        <p:grpSp>
          <p:nvGrpSpPr>
            <p:cNvPr id="111" name="Graphic 2">
              <a:extLst>
                <a:ext uri="{FF2B5EF4-FFF2-40B4-BE49-F238E27FC236}">
                  <a16:creationId xmlns:a16="http://schemas.microsoft.com/office/drawing/2014/main" id="{B34C7E54-A83D-8549-A410-70AD081C2184}"/>
                </a:ext>
              </a:extLst>
            </p:cNvPr>
            <p:cNvGrpSpPr/>
            <p:nvPr/>
          </p:nvGrpSpPr>
          <p:grpSpPr>
            <a:xfrm>
              <a:off x="879521" y="4954417"/>
              <a:ext cx="306297" cy="518817"/>
              <a:chOff x="879521" y="4954417"/>
              <a:chExt cx="306297" cy="518817"/>
            </a:xfrm>
            <a:solidFill>
              <a:srgbClr val="F1A0C2"/>
            </a:solidFill>
          </p:grpSpPr>
          <p:sp>
            <p:nvSpPr>
              <p:cNvPr id="167" name="Freeform 166">
                <a:extLst>
                  <a:ext uri="{FF2B5EF4-FFF2-40B4-BE49-F238E27FC236}">
                    <a16:creationId xmlns:a16="http://schemas.microsoft.com/office/drawing/2014/main" id="{C35DD85E-AAB9-114C-9BE2-D654235643C7}"/>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C2732EA-831A-D54D-BDD0-744429FDA6C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BC87E840-1748-604A-AC69-A3693299E4D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EB114F3F-24A6-1E45-896B-CA542B9338D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29A2282B-DA96-D34E-9377-A60AC97F16B4}"/>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2" name="Graphic 2">
              <a:extLst>
                <a:ext uri="{FF2B5EF4-FFF2-40B4-BE49-F238E27FC236}">
                  <a16:creationId xmlns:a16="http://schemas.microsoft.com/office/drawing/2014/main" id="{B05325EA-820B-8543-B5D0-EB66E950B892}"/>
                </a:ext>
              </a:extLst>
            </p:cNvPr>
            <p:cNvGrpSpPr/>
            <p:nvPr/>
          </p:nvGrpSpPr>
          <p:grpSpPr>
            <a:xfrm>
              <a:off x="1305674" y="4681705"/>
              <a:ext cx="305346" cy="518817"/>
              <a:chOff x="1305674" y="4681705"/>
              <a:chExt cx="305346" cy="518817"/>
            </a:xfrm>
            <a:solidFill>
              <a:srgbClr val="F1A0C2"/>
            </a:solidFill>
          </p:grpSpPr>
          <p:sp>
            <p:nvSpPr>
              <p:cNvPr id="126" name="Freeform 125">
                <a:extLst>
                  <a:ext uri="{FF2B5EF4-FFF2-40B4-BE49-F238E27FC236}">
                    <a16:creationId xmlns:a16="http://schemas.microsoft.com/office/drawing/2014/main" id="{47A6E879-BC10-5643-80D0-2335E8D91658}"/>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9480D1E3-A973-4F47-9964-DCC901756860}"/>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AEDDFD83-D17E-D149-AB11-03AD5CEBDD37}"/>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961C73E2-0F7E-A448-B8CD-046E79E3682B}"/>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99ABD019-4D47-A640-8773-6BCD7C5F11CA}"/>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endParaRPr lang="en-US"/>
              </a:p>
            </p:txBody>
          </p:sp>
        </p:grpSp>
        <p:grpSp>
          <p:nvGrpSpPr>
            <p:cNvPr id="113" name="Graphic 2">
              <a:extLst>
                <a:ext uri="{FF2B5EF4-FFF2-40B4-BE49-F238E27FC236}">
                  <a16:creationId xmlns:a16="http://schemas.microsoft.com/office/drawing/2014/main" id="{C43820B6-D196-C040-AD9D-799211EFBE77}"/>
                </a:ext>
              </a:extLst>
            </p:cNvPr>
            <p:cNvGrpSpPr/>
            <p:nvPr/>
          </p:nvGrpSpPr>
          <p:grpSpPr>
            <a:xfrm>
              <a:off x="1725169" y="4951566"/>
              <a:ext cx="306297" cy="518817"/>
              <a:chOff x="1725169" y="4951566"/>
              <a:chExt cx="306297" cy="518817"/>
            </a:xfrm>
            <a:solidFill>
              <a:srgbClr val="F1A0C2"/>
            </a:solidFill>
          </p:grpSpPr>
          <p:sp>
            <p:nvSpPr>
              <p:cNvPr id="121" name="Freeform 120">
                <a:extLst>
                  <a:ext uri="{FF2B5EF4-FFF2-40B4-BE49-F238E27FC236}">
                    <a16:creationId xmlns:a16="http://schemas.microsoft.com/office/drawing/2014/main" id="{EBE7A037-CEFA-7E4D-972D-EB2C002DC328}"/>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C3AF199-AE20-D949-92F9-4A04081AC1AE}"/>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85F7F8F7-2030-2D44-9434-6D4E571F042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B8ADE0-D542-A740-9263-0BD5BA9FF677}"/>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6F1219E-0644-B44D-92EF-833F09CA8472}"/>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CB9F2EA5-63F9-724C-86FD-35B1A98CD7EE}"/>
                </a:ext>
              </a:extLst>
            </p:cNvPr>
            <p:cNvGrpSpPr/>
            <p:nvPr/>
          </p:nvGrpSpPr>
          <p:grpSpPr>
            <a:xfrm>
              <a:off x="690225" y="4499263"/>
              <a:ext cx="1499146" cy="1498491"/>
              <a:chOff x="690225" y="4499263"/>
              <a:chExt cx="1499146" cy="1498491"/>
            </a:xfrm>
            <a:solidFill>
              <a:srgbClr val="000000"/>
            </a:solidFill>
          </p:grpSpPr>
          <p:grpSp>
            <p:nvGrpSpPr>
              <p:cNvPr id="115" name="Graphic 2">
                <a:extLst>
                  <a:ext uri="{FF2B5EF4-FFF2-40B4-BE49-F238E27FC236}">
                    <a16:creationId xmlns:a16="http://schemas.microsoft.com/office/drawing/2014/main" id="{30F07794-C35E-8245-922E-23E56BC4C958}"/>
                  </a:ext>
                </a:extLst>
              </p:cNvPr>
              <p:cNvGrpSpPr/>
              <p:nvPr userDrawn="1"/>
            </p:nvGrpSpPr>
            <p:grpSpPr>
              <a:xfrm>
                <a:off x="690225" y="4499263"/>
                <a:ext cx="1499146" cy="1498491"/>
                <a:chOff x="690225" y="4499263"/>
                <a:chExt cx="1499146" cy="1498491"/>
              </a:xfrm>
              <a:solidFill>
                <a:srgbClr val="000000"/>
              </a:solidFill>
            </p:grpSpPr>
            <p:sp>
              <p:nvSpPr>
                <p:cNvPr id="119" name="Freeform 118">
                  <a:extLst>
                    <a:ext uri="{FF2B5EF4-FFF2-40B4-BE49-F238E27FC236}">
                      <a16:creationId xmlns:a16="http://schemas.microsoft.com/office/drawing/2014/main" id="{FD2DCF43-1417-4E42-AF39-7DA8F63D8084}"/>
                    </a:ext>
                  </a:extLst>
                </p:cNvPr>
                <p:cNvSpPr/>
                <p:nvPr userDrawn="1"/>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8E02099-0715-7D45-9AFD-7789E5C9255F}"/>
                    </a:ext>
                  </a:extLst>
                </p:cNvPr>
                <p:cNvSpPr/>
                <p:nvPr userDrawn="1"/>
              </p:nvSpPr>
              <p:spPr>
                <a:xfrm>
                  <a:off x="690225" y="4499263"/>
                  <a:ext cx="1499146" cy="1498491"/>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endParaRPr lang="en-US"/>
                </a:p>
              </p:txBody>
            </p:sp>
          </p:grpSp>
          <p:sp>
            <p:nvSpPr>
              <p:cNvPr id="116" name="Freeform 115">
                <a:extLst>
                  <a:ext uri="{FF2B5EF4-FFF2-40B4-BE49-F238E27FC236}">
                    <a16:creationId xmlns:a16="http://schemas.microsoft.com/office/drawing/2014/main" id="{AFC6A105-C9C5-874D-B6EF-2274F36887A5}"/>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DB1A22D-A93A-0E41-BB59-06004CAF161E}"/>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85BA00E8-4D8B-F346-9EA7-91A495A04340}"/>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endParaRPr lang="en-US"/>
              </a:p>
            </p:txBody>
          </p:sp>
        </p:grpSp>
      </p:grpSp>
      <p:sp>
        <p:nvSpPr>
          <p:cNvPr id="3" name="Slide Number Placeholder 5">
            <a:extLst>
              <a:ext uri="{FF2B5EF4-FFF2-40B4-BE49-F238E27FC236}">
                <a16:creationId xmlns:a16="http://schemas.microsoft.com/office/drawing/2014/main" id="{7EC5C5FA-C38D-D51C-12F7-BEC03E5BA2D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4" name="Text Box 5">
            <a:extLst>
              <a:ext uri="{FF2B5EF4-FFF2-40B4-BE49-F238E27FC236}">
                <a16:creationId xmlns:a16="http://schemas.microsoft.com/office/drawing/2014/main" id="{640615AF-9E26-773B-5F43-AFCE67C1D505}"/>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55AD027E-A5DC-975C-7CFD-A52B3D56B03D}"/>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691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a:off x="326601" y="529354"/>
            <a:ext cx="1819744" cy="723401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2" name="Freeform 1">
            <a:extLst>
              <a:ext uri="{FF2B5EF4-FFF2-40B4-BE49-F238E27FC236}">
                <a16:creationId xmlns:a16="http://schemas.microsoft.com/office/drawing/2014/main" id="{7C0FC3EC-87D2-C70D-8B5A-BC200EBC1117}"/>
              </a:ext>
            </a:extLst>
          </p:cNvPr>
          <p:cNvSpPr/>
          <p:nvPr userDrawn="1"/>
        </p:nvSpPr>
        <p:spPr>
          <a:xfrm>
            <a:off x="326601" y="3020333"/>
            <a:ext cx="1819744" cy="723401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1486570" y="2538155"/>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255785" y="2538155"/>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1486570" y="301339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255785" y="3013397"/>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1486570" y="3529521"/>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255785" y="3529521"/>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1486570" y="401548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255785" y="4015486"/>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326601" y="9035850"/>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31C4C69A-F0F1-F846-B3C6-B2150ED6A591}"/>
              </a:ext>
            </a:extLst>
          </p:cNvPr>
          <p:cNvSpPr>
            <a:spLocks noChangeAspect="1"/>
          </p:cNvSpPr>
          <p:nvPr userDrawn="1"/>
        </p:nvSpPr>
        <p:spPr>
          <a:xfrm>
            <a:off x="17775" y="1199068"/>
            <a:ext cx="7560000" cy="720752"/>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F79037"/>
          </a:solidFill>
          <a:ln w="24491" cap="flat">
            <a:noFill/>
            <a:prstDash val="solid"/>
            <a:miter/>
          </a:ln>
        </p:spPr>
        <p:txBody>
          <a:bodyPr rtlCol="0" anchor="ctr"/>
          <a:lstStyle/>
          <a:p>
            <a:endParaRPr lang="en-US"/>
          </a:p>
        </p:txBody>
      </p:sp>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a:off x="466929" y="1139880"/>
            <a:ext cx="6815990" cy="1070954"/>
          </a:xfrm>
        </p:spPr>
        <p:txBody>
          <a:bodyPr>
            <a:noAutofit/>
          </a:bodyPr>
          <a:lstStyle>
            <a:lvl1pPr marL="0" indent="0" algn="l">
              <a:buNone/>
              <a:defRPr sz="55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1492743" y="448974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261958" y="448974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1492743" y="500586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261958" y="5005866"/>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6" name="Text Placeholder 32">
            <a:extLst>
              <a:ext uri="{FF2B5EF4-FFF2-40B4-BE49-F238E27FC236}">
                <a16:creationId xmlns:a16="http://schemas.microsoft.com/office/drawing/2014/main" id="{69053509-B230-8F21-FF79-7388B7C02636}"/>
              </a:ext>
            </a:extLst>
          </p:cNvPr>
          <p:cNvSpPr>
            <a:spLocks noGrp="1"/>
          </p:cNvSpPr>
          <p:nvPr>
            <p:ph type="body" sz="quarter" idx="57" hasCustomPrompt="1"/>
          </p:nvPr>
        </p:nvSpPr>
        <p:spPr>
          <a:xfrm>
            <a:off x="1493222" y="5477843"/>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7" name="Text Placeholder 32">
            <a:extLst>
              <a:ext uri="{FF2B5EF4-FFF2-40B4-BE49-F238E27FC236}">
                <a16:creationId xmlns:a16="http://schemas.microsoft.com/office/drawing/2014/main" id="{A8CB24ED-3A45-4142-62E9-39D72E2C20F1}"/>
              </a:ext>
            </a:extLst>
          </p:cNvPr>
          <p:cNvSpPr>
            <a:spLocks noGrp="1"/>
          </p:cNvSpPr>
          <p:nvPr>
            <p:ph type="body" sz="quarter" idx="58" hasCustomPrompt="1"/>
          </p:nvPr>
        </p:nvSpPr>
        <p:spPr>
          <a:xfrm>
            <a:off x="2262437" y="5477843"/>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8" name="Text Placeholder 32">
            <a:extLst>
              <a:ext uri="{FF2B5EF4-FFF2-40B4-BE49-F238E27FC236}">
                <a16:creationId xmlns:a16="http://schemas.microsoft.com/office/drawing/2014/main" id="{06D63A6B-90B3-A864-F88F-BF7BE32D060B}"/>
              </a:ext>
            </a:extLst>
          </p:cNvPr>
          <p:cNvSpPr>
            <a:spLocks noGrp="1"/>
          </p:cNvSpPr>
          <p:nvPr>
            <p:ph type="body" sz="quarter" idx="59" hasCustomPrompt="1"/>
          </p:nvPr>
        </p:nvSpPr>
        <p:spPr>
          <a:xfrm>
            <a:off x="1493222" y="599396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E0025E5B-C4FB-7550-39DF-3E38EE5B1996}"/>
              </a:ext>
            </a:extLst>
          </p:cNvPr>
          <p:cNvSpPr>
            <a:spLocks noGrp="1"/>
          </p:cNvSpPr>
          <p:nvPr>
            <p:ph type="body" sz="quarter" idx="60" hasCustomPrompt="1"/>
          </p:nvPr>
        </p:nvSpPr>
        <p:spPr>
          <a:xfrm>
            <a:off x="2262437" y="5993967"/>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0" name="Text Placeholder 32">
            <a:extLst>
              <a:ext uri="{FF2B5EF4-FFF2-40B4-BE49-F238E27FC236}">
                <a16:creationId xmlns:a16="http://schemas.microsoft.com/office/drawing/2014/main" id="{89F934AA-757B-323D-887F-612919C3A842}"/>
              </a:ext>
            </a:extLst>
          </p:cNvPr>
          <p:cNvSpPr>
            <a:spLocks noGrp="1"/>
          </p:cNvSpPr>
          <p:nvPr>
            <p:ph type="body" sz="quarter" idx="61" hasCustomPrompt="1"/>
          </p:nvPr>
        </p:nvSpPr>
        <p:spPr>
          <a:xfrm>
            <a:off x="1493222" y="647993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09</a:t>
            </a:r>
            <a:endParaRPr lang="en-US"/>
          </a:p>
        </p:txBody>
      </p:sp>
      <p:sp>
        <p:nvSpPr>
          <p:cNvPr id="11" name="Text Placeholder 32">
            <a:extLst>
              <a:ext uri="{FF2B5EF4-FFF2-40B4-BE49-F238E27FC236}">
                <a16:creationId xmlns:a16="http://schemas.microsoft.com/office/drawing/2014/main" id="{2BA99F7E-2E41-8584-8A8B-7D91AE0D2980}"/>
              </a:ext>
            </a:extLst>
          </p:cNvPr>
          <p:cNvSpPr>
            <a:spLocks noGrp="1"/>
          </p:cNvSpPr>
          <p:nvPr>
            <p:ph type="body" sz="quarter" idx="62" hasCustomPrompt="1"/>
          </p:nvPr>
        </p:nvSpPr>
        <p:spPr>
          <a:xfrm>
            <a:off x="2262437" y="647993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5" name="Text Placeholder 32">
            <a:extLst>
              <a:ext uri="{FF2B5EF4-FFF2-40B4-BE49-F238E27FC236}">
                <a16:creationId xmlns:a16="http://schemas.microsoft.com/office/drawing/2014/main" id="{811AE7DB-72B2-3C04-C574-EEED280912AB}"/>
              </a:ext>
            </a:extLst>
          </p:cNvPr>
          <p:cNvSpPr>
            <a:spLocks noGrp="1"/>
          </p:cNvSpPr>
          <p:nvPr>
            <p:ph type="body" sz="quarter" idx="63" hasCustomPrompt="1"/>
          </p:nvPr>
        </p:nvSpPr>
        <p:spPr>
          <a:xfrm>
            <a:off x="1499395" y="6954188"/>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10</a:t>
            </a:r>
            <a:endParaRPr lang="en-US"/>
          </a:p>
        </p:txBody>
      </p:sp>
      <p:sp>
        <p:nvSpPr>
          <p:cNvPr id="16" name="Text Placeholder 32">
            <a:extLst>
              <a:ext uri="{FF2B5EF4-FFF2-40B4-BE49-F238E27FC236}">
                <a16:creationId xmlns:a16="http://schemas.microsoft.com/office/drawing/2014/main" id="{77B30893-BD2F-3B25-613D-B016430F63F4}"/>
              </a:ext>
            </a:extLst>
          </p:cNvPr>
          <p:cNvSpPr>
            <a:spLocks noGrp="1"/>
          </p:cNvSpPr>
          <p:nvPr>
            <p:ph type="body" sz="quarter" idx="64" hasCustomPrompt="1"/>
          </p:nvPr>
        </p:nvSpPr>
        <p:spPr>
          <a:xfrm>
            <a:off x="2268610" y="6954188"/>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17" name="Text Placeholder 32">
            <a:extLst>
              <a:ext uri="{FF2B5EF4-FFF2-40B4-BE49-F238E27FC236}">
                <a16:creationId xmlns:a16="http://schemas.microsoft.com/office/drawing/2014/main" id="{0614D6FF-953F-709F-9E01-BB4D0C4750BD}"/>
              </a:ext>
            </a:extLst>
          </p:cNvPr>
          <p:cNvSpPr>
            <a:spLocks noGrp="1"/>
          </p:cNvSpPr>
          <p:nvPr>
            <p:ph type="body" sz="quarter" idx="65" hasCustomPrompt="1"/>
          </p:nvPr>
        </p:nvSpPr>
        <p:spPr>
          <a:xfrm>
            <a:off x="1499395" y="747031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11</a:t>
            </a:r>
            <a:endParaRPr lang="en-US"/>
          </a:p>
        </p:txBody>
      </p:sp>
      <p:sp>
        <p:nvSpPr>
          <p:cNvPr id="18" name="Text Placeholder 32">
            <a:extLst>
              <a:ext uri="{FF2B5EF4-FFF2-40B4-BE49-F238E27FC236}">
                <a16:creationId xmlns:a16="http://schemas.microsoft.com/office/drawing/2014/main" id="{AE582638-3A71-3EFB-51B9-5F5C49C9D034}"/>
              </a:ext>
            </a:extLst>
          </p:cNvPr>
          <p:cNvSpPr>
            <a:spLocks noGrp="1"/>
          </p:cNvSpPr>
          <p:nvPr>
            <p:ph type="body" sz="quarter" idx="66" hasCustomPrompt="1"/>
          </p:nvPr>
        </p:nvSpPr>
        <p:spPr>
          <a:xfrm>
            <a:off x="2268610" y="747031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21" name="Slide Number Placeholder 5">
            <a:extLst>
              <a:ext uri="{FF2B5EF4-FFF2-40B4-BE49-F238E27FC236}">
                <a16:creationId xmlns:a16="http://schemas.microsoft.com/office/drawing/2014/main" id="{891D65A2-F0A7-6546-AC37-162038FB25D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24" name="Text Placeholder 32">
            <a:extLst>
              <a:ext uri="{FF2B5EF4-FFF2-40B4-BE49-F238E27FC236}">
                <a16:creationId xmlns:a16="http://schemas.microsoft.com/office/drawing/2014/main" id="{B22BB1A8-8108-D6DA-FFBF-C6443731922D}"/>
              </a:ext>
            </a:extLst>
          </p:cNvPr>
          <p:cNvSpPr>
            <a:spLocks noGrp="1"/>
          </p:cNvSpPr>
          <p:nvPr>
            <p:ph type="body" sz="quarter" idx="69" hasCustomPrompt="1"/>
          </p:nvPr>
        </p:nvSpPr>
        <p:spPr>
          <a:xfrm>
            <a:off x="1503492" y="798457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12</a:t>
            </a:r>
            <a:endParaRPr lang="en-US"/>
          </a:p>
        </p:txBody>
      </p:sp>
      <p:sp>
        <p:nvSpPr>
          <p:cNvPr id="25" name="Text Placeholder 32">
            <a:extLst>
              <a:ext uri="{FF2B5EF4-FFF2-40B4-BE49-F238E27FC236}">
                <a16:creationId xmlns:a16="http://schemas.microsoft.com/office/drawing/2014/main" id="{7ABDBA86-87BC-58CD-958F-8EBE82863DC7}"/>
              </a:ext>
            </a:extLst>
          </p:cNvPr>
          <p:cNvSpPr>
            <a:spLocks noGrp="1"/>
          </p:cNvSpPr>
          <p:nvPr>
            <p:ph type="body" sz="quarter" idx="70" hasCustomPrompt="1"/>
          </p:nvPr>
        </p:nvSpPr>
        <p:spPr>
          <a:xfrm>
            <a:off x="2272707" y="7984572"/>
            <a:ext cx="4608000" cy="348400"/>
          </a:xfrm>
        </p:spPr>
        <p:txBody>
          <a:bodyPr anchor="ctr">
            <a:noAutofit/>
          </a:bodyPr>
          <a:lstStyle>
            <a:lvl1pPr marL="0" indent="0" algn="l">
              <a:buNone/>
              <a:defRPr sz="16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grpSp>
        <p:nvGrpSpPr>
          <p:cNvPr id="27" name="Group 26">
            <a:extLst>
              <a:ext uri="{FF2B5EF4-FFF2-40B4-BE49-F238E27FC236}">
                <a16:creationId xmlns:a16="http://schemas.microsoft.com/office/drawing/2014/main" id="{A475010C-67D1-28BE-89C5-20B8329DA89E}"/>
              </a:ext>
            </a:extLst>
          </p:cNvPr>
          <p:cNvGrpSpPr/>
          <p:nvPr userDrawn="1"/>
        </p:nvGrpSpPr>
        <p:grpSpPr>
          <a:xfrm>
            <a:off x="1486570" y="2943705"/>
            <a:ext cx="5631938" cy="4960742"/>
            <a:chOff x="1601136" y="3395402"/>
            <a:chExt cx="5080533" cy="4960742"/>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1601136" y="3395402"/>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1601136" y="390109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1635017" y="439790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1607309" y="4871747"/>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76909D-34BF-7B43-8025-CA1798A8EF2C}"/>
                </a:ext>
              </a:extLst>
            </p:cNvPr>
            <p:cNvCxnSpPr>
              <a:cxnSpLocks/>
            </p:cNvCxnSpPr>
            <p:nvPr userDrawn="1"/>
          </p:nvCxnSpPr>
          <p:spPr>
            <a:xfrm flipH="1">
              <a:off x="1607309" y="5377438"/>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BB8F56E-DF3C-A410-CB57-E382AFE0BDEB}"/>
                </a:ext>
              </a:extLst>
            </p:cNvPr>
            <p:cNvCxnSpPr>
              <a:cxnSpLocks/>
            </p:cNvCxnSpPr>
            <p:nvPr userDrawn="1"/>
          </p:nvCxnSpPr>
          <p:spPr>
            <a:xfrm flipH="1">
              <a:off x="1607788" y="5859848"/>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F504165-5E23-A653-141B-79D813B2C9EC}"/>
                </a:ext>
              </a:extLst>
            </p:cNvPr>
            <p:cNvCxnSpPr>
              <a:cxnSpLocks/>
            </p:cNvCxnSpPr>
            <p:nvPr userDrawn="1"/>
          </p:nvCxnSpPr>
          <p:spPr>
            <a:xfrm flipH="1">
              <a:off x="1607788" y="6365539"/>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A01DBE0-9EE2-70BB-7C78-4FBD352F7BA5}"/>
                </a:ext>
              </a:extLst>
            </p:cNvPr>
            <p:cNvCxnSpPr>
              <a:cxnSpLocks/>
            </p:cNvCxnSpPr>
            <p:nvPr userDrawn="1"/>
          </p:nvCxnSpPr>
          <p:spPr>
            <a:xfrm flipH="1">
              <a:off x="1641669" y="686235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8C0092A-B911-1587-D6D1-5433032F34FB}"/>
                </a:ext>
              </a:extLst>
            </p:cNvPr>
            <p:cNvCxnSpPr>
              <a:cxnSpLocks/>
            </p:cNvCxnSpPr>
            <p:nvPr userDrawn="1"/>
          </p:nvCxnSpPr>
          <p:spPr>
            <a:xfrm flipH="1">
              <a:off x="1613961" y="7336193"/>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FC372E-5911-C19A-DC45-7C6AE8371949}"/>
                </a:ext>
              </a:extLst>
            </p:cNvPr>
            <p:cNvCxnSpPr>
              <a:cxnSpLocks/>
            </p:cNvCxnSpPr>
            <p:nvPr userDrawn="1"/>
          </p:nvCxnSpPr>
          <p:spPr>
            <a:xfrm flipH="1">
              <a:off x="1613961" y="7841884"/>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F891BC9-12C4-D78F-DCC7-1FD3B4CC55EF}"/>
                </a:ext>
              </a:extLst>
            </p:cNvPr>
            <p:cNvCxnSpPr>
              <a:cxnSpLocks/>
            </p:cNvCxnSpPr>
            <p:nvPr userDrawn="1"/>
          </p:nvCxnSpPr>
          <p:spPr>
            <a:xfrm flipH="1">
              <a:off x="1618058" y="8356144"/>
              <a:ext cx="50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Rectangle 27">
            <a:extLst>
              <a:ext uri="{FF2B5EF4-FFF2-40B4-BE49-F238E27FC236}">
                <a16:creationId xmlns:a16="http://schemas.microsoft.com/office/drawing/2014/main" id="{0379679A-0F99-A328-0D29-24DB75A33890}"/>
              </a:ext>
            </a:extLst>
          </p:cNvPr>
          <p:cNvSpPr/>
          <p:nvPr userDrawn="1"/>
        </p:nvSpPr>
        <p:spPr>
          <a:xfrm>
            <a:off x="2496762" y="9079037"/>
            <a:ext cx="3798570" cy="830997"/>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800" i="1" dirty="0"/>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700" b="0" i="0" dirty="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30" name="Straight Connector 29">
            <a:extLst>
              <a:ext uri="{FF2B5EF4-FFF2-40B4-BE49-F238E27FC236}">
                <a16:creationId xmlns:a16="http://schemas.microsoft.com/office/drawing/2014/main" id="{9FD2FFC5-D8F4-F401-F71A-99D30F832D21}"/>
              </a:ext>
            </a:extLst>
          </p:cNvPr>
          <p:cNvCxnSpPr>
            <a:cxnSpLocks/>
          </p:cNvCxnSpPr>
          <p:nvPr userDrawn="1"/>
        </p:nvCxnSpPr>
        <p:spPr>
          <a:xfrm flipH="1">
            <a:off x="1500787" y="8420741"/>
            <a:ext cx="558700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5EA5EA1-270A-0118-5466-9EC782D92C0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9917" y="9111499"/>
            <a:ext cx="1573111" cy="330031"/>
          </a:xfrm>
          <a:prstGeom prst="rect">
            <a:avLst/>
          </a:prstGeom>
        </p:spPr>
      </p:pic>
    </p:spTree>
    <p:extLst>
      <p:ext uri="{BB962C8B-B14F-4D97-AF65-F5344CB8AC3E}">
        <p14:creationId xmlns:p14="http://schemas.microsoft.com/office/powerpoint/2010/main" val="2027216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ext only slide 2">
    <p:spTree>
      <p:nvGrpSpPr>
        <p:cNvPr id="1" name=""/>
        <p:cNvGrpSpPr/>
        <p:nvPr/>
      </p:nvGrpSpPr>
      <p:grpSpPr>
        <a:xfrm>
          <a:off x="0" y="0"/>
          <a:ext cx="0" cy="0"/>
          <a:chOff x="0" y="0"/>
          <a:chExt cx="0" cy="0"/>
        </a:xfrm>
      </p:grpSpPr>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2" name="Text Placeholder 32">
            <a:extLst>
              <a:ext uri="{FF2B5EF4-FFF2-40B4-BE49-F238E27FC236}">
                <a16:creationId xmlns:a16="http://schemas.microsoft.com/office/drawing/2014/main" id="{43ECCC4F-CABC-E9CC-6498-5E60A014119A}"/>
              </a:ext>
            </a:extLst>
          </p:cNvPr>
          <p:cNvSpPr>
            <a:spLocks noGrp="1"/>
          </p:cNvSpPr>
          <p:nvPr>
            <p:ph type="body" sz="quarter" idx="30" hasCustomPrompt="1"/>
          </p:nvPr>
        </p:nvSpPr>
        <p:spPr>
          <a:xfrm>
            <a:off x="752315" y="579471"/>
            <a:ext cx="4837229" cy="946746"/>
          </a:xfrm>
          <a:prstGeom prst="rect">
            <a:avLst/>
          </a:prstGeom>
        </p:spPr>
        <p:txBody>
          <a:bodyPr>
            <a:noAutofit/>
          </a:bodyPr>
          <a:lstStyle>
            <a:lvl1pPr marL="0" indent="0" algn="l">
              <a:buNone/>
              <a:defRPr sz="22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Title/Sub-Heading</a:t>
            </a:r>
            <a:endParaRPr lang="en-US"/>
          </a:p>
        </p:txBody>
      </p:sp>
    </p:spTree>
    <p:extLst>
      <p:ext uri="{BB962C8B-B14F-4D97-AF65-F5344CB8AC3E}">
        <p14:creationId xmlns:p14="http://schemas.microsoft.com/office/powerpoint/2010/main" val="392122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ext only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A61400A-1069-3D49-A072-960191F9A978}"/>
              </a:ext>
            </a:extLst>
          </p:cNvPr>
          <p:cNvSpPr/>
          <p:nvPr userDrawn="1"/>
        </p:nvSpPr>
        <p:spPr>
          <a:xfrm>
            <a:off x="236144" y="-95534"/>
            <a:ext cx="7332439" cy="1428010"/>
          </a:xfrm>
          <a:custGeom>
            <a:avLst/>
            <a:gdLst>
              <a:gd name="connsiteX0" fmla="*/ 2161701 w 2161701"/>
              <a:gd name="connsiteY0" fmla="*/ 834840 h 834840"/>
              <a:gd name="connsiteX1" fmla="*/ 301407 w 2161701"/>
              <a:gd name="connsiteY1" fmla="*/ 834840 h 834840"/>
              <a:gd name="connsiteX2" fmla="*/ 0 w 2161701"/>
              <a:gd name="connsiteY2" fmla="*/ 533520 h 834840"/>
              <a:gd name="connsiteX3" fmla="*/ 0 w 2161701"/>
              <a:gd name="connsiteY3" fmla="*/ 0 h 834840"/>
              <a:gd name="connsiteX4" fmla="*/ 2161701 w 2161701"/>
              <a:gd name="connsiteY4" fmla="*/ 0 h 834840"/>
              <a:gd name="connsiteX5" fmla="*/ 2161701 w 2161701"/>
              <a:gd name="connsiteY5" fmla="*/ 834840 h 834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1701" h="83484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34" name="Freeform 33">
            <a:extLst>
              <a:ext uri="{FF2B5EF4-FFF2-40B4-BE49-F238E27FC236}">
                <a16:creationId xmlns:a16="http://schemas.microsoft.com/office/drawing/2014/main" id="{64DF79FA-08E8-FF45-A331-32F4B1E02F14}"/>
              </a:ext>
            </a:extLst>
          </p:cNvPr>
          <p:cNvSpPr/>
          <p:nvPr userDrawn="1"/>
        </p:nvSpPr>
        <p:spPr>
          <a:xfrm rot="10800000">
            <a:off x="2308088" y="1011425"/>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000000"/>
          </a:solidFill>
          <a:ln w="7702" cap="flat">
            <a:noFill/>
            <a:prstDash val="solid"/>
            <a:miter/>
          </a:ln>
        </p:spPr>
        <p:txBody>
          <a:bodyPr wrap="square" rtlCol="0" anchor="ctr">
            <a:noAutofit/>
          </a:bodyPr>
          <a:lstStyle/>
          <a:p>
            <a:endParaRPr lang="en-US" b="0" i="0">
              <a:latin typeface="Calibri" panose="020F0502020204030204" pitchFamily="34" charset="0"/>
            </a:endParaRP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5" y="1651379"/>
            <a:ext cx="6143488" cy="7653445"/>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40" name="Slide Number Placeholder 5">
            <a:extLst>
              <a:ext uri="{FF2B5EF4-FFF2-40B4-BE49-F238E27FC236}">
                <a16:creationId xmlns:a16="http://schemas.microsoft.com/office/drawing/2014/main" id="{2E0EDBF4-C242-B740-BE4F-C238F887565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22620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158" name="Freeform 157">
            <a:extLst>
              <a:ext uri="{FF2B5EF4-FFF2-40B4-BE49-F238E27FC236}">
                <a16:creationId xmlns:a16="http://schemas.microsoft.com/office/drawing/2014/main" id="{D603D9D3-F8C1-014C-A1BA-CC98725548E8}"/>
              </a:ext>
            </a:extLst>
          </p:cNvPr>
          <p:cNvSpPr/>
          <p:nvPr userDrawn="1"/>
        </p:nvSpPr>
        <p:spPr>
          <a:xfrm>
            <a:off x="326600" y="583660"/>
            <a:ext cx="3710562" cy="940011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0742" y="2315919"/>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18460" y="760600"/>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09552" y="734579"/>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
        <p:nvSpPr>
          <p:cNvPr id="12" name="Picture Placeholder 11">
            <a:extLst>
              <a:ext uri="{FF2B5EF4-FFF2-40B4-BE49-F238E27FC236}">
                <a16:creationId xmlns:a16="http://schemas.microsoft.com/office/drawing/2014/main" id="{6D93B822-7E81-5641-A50D-230B755C3AA1}"/>
              </a:ext>
            </a:extLst>
          </p:cNvPr>
          <p:cNvSpPr>
            <a:spLocks noGrp="1"/>
          </p:cNvSpPr>
          <p:nvPr>
            <p:ph type="pic" sz="quarter" idx="42"/>
          </p:nvPr>
        </p:nvSpPr>
        <p:spPr>
          <a:xfrm>
            <a:off x="31548" y="3701709"/>
            <a:ext cx="6056028" cy="543740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102452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41" name="Picture Placeholder 40">
            <a:extLst>
              <a:ext uri="{FF2B5EF4-FFF2-40B4-BE49-F238E27FC236}">
                <a16:creationId xmlns:a16="http://schemas.microsoft.com/office/drawing/2014/main" id="{D8EFA40E-AAE5-8C4F-AF69-B6744972C903}"/>
              </a:ext>
            </a:extLst>
          </p:cNvPr>
          <p:cNvSpPr>
            <a:spLocks noGrp="1"/>
          </p:cNvSpPr>
          <p:nvPr>
            <p:ph type="pic" sz="quarter" idx="16"/>
          </p:nvPr>
        </p:nvSpPr>
        <p:spPr>
          <a:xfrm>
            <a:off x="401638" y="393700"/>
            <a:ext cx="6716712" cy="9014859"/>
          </a:xfrm>
          <a:custGeom>
            <a:avLst/>
            <a:gdLst>
              <a:gd name="connsiteX0" fmla="*/ 0 w 6716712"/>
              <a:gd name="connsiteY0" fmla="*/ 0 h 9014859"/>
              <a:gd name="connsiteX1" fmla="*/ 6716712 w 6716712"/>
              <a:gd name="connsiteY1" fmla="*/ 0 h 9014859"/>
              <a:gd name="connsiteX2" fmla="*/ 6716712 w 6716712"/>
              <a:gd name="connsiteY2" fmla="*/ 9014859 h 9014859"/>
              <a:gd name="connsiteX3" fmla="*/ 0 w 6716712"/>
              <a:gd name="connsiteY3" fmla="*/ 9014859 h 9014859"/>
              <a:gd name="connsiteX4" fmla="*/ 0 w 6716712"/>
              <a:gd name="connsiteY4" fmla="*/ 4686023 h 9014859"/>
              <a:gd name="connsiteX5" fmla="*/ 30281 w 6716712"/>
              <a:gd name="connsiteY5" fmla="*/ 4726496 h 9014859"/>
              <a:gd name="connsiteX6" fmla="*/ 874223 w 6716712"/>
              <a:gd name="connsiteY6" fmla="*/ 5124576 h 9014859"/>
              <a:gd name="connsiteX7" fmla="*/ 4064231 w 6716712"/>
              <a:gd name="connsiteY7" fmla="*/ 5124576 h 9014859"/>
              <a:gd name="connsiteX8" fmla="*/ 4064231 w 6716712"/>
              <a:gd name="connsiteY8" fmla="*/ 2023016 h 9014859"/>
              <a:gd name="connsiteX9" fmla="*/ 3319329 w 6716712"/>
              <a:gd name="connsiteY9" fmla="*/ 1278328 h 9014859"/>
              <a:gd name="connsiteX10" fmla="*/ 0 w 6716712"/>
              <a:gd name="connsiteY10"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16712" h="9014859">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023016"/>
                </a:lnTo>
                <a:cubicBezTo>
                  <a:pt x="4064231" y="1611478"/>
                  <a:pt x="3730987" y="1278328"/>
                  <a:pt x="3319329" y="1278328"/>
                </a:cubicBez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266870" y="3859681"/>
            <a:ext cx="785328" cy="1056986"/>
          </a:xfrm>
          <a:prstGeom prst="rect">
            <a:avLst/>
          </a:prstGeom>
        </p:spPr>
        <p:txBody>
          <a:bodyPr anchor="t">
            <a:normAutofit/>
          </a:bodyPr>
          <a:lstStyle>
            <a:lvl1pPr marL="0" indent="0" algn="r">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624588" y="2304362"/>
            <a:ext cx="3418702" cy="2586284"/>
          </a:xfrm>
          <a:prstGeom prst="rect">
            <a:avLst/>
          </a:prstGeom>
        </p:spPr>
        <p:txBody>
          <a:bodyPr anchor="ctr">
            <a:normAutofit/>
          </a:bodyPr>
          <a:lstStyle>
            <a:lvl1pPr marL="0" indent="0" algn="ctr">
              <a:buNone/>
              <a:defRPr sz="1900" b="0" i="1" baseline="0">
                <a:solidFill>
                  <a:srgbClr val="000000"/>
                </a:solidFill>
                <a:latin typeface="Calibri" panose="020F0502020204030204" pitchFamily="34" charset="0"/>
                <a:cs typeface="Calibri" panose="020F0502020204030204" pitchFamily="34" charset="0"/>
              </a:defRPr>
            </a:lvl1pPr>
          </a:lstStyle>
          <a:p>
            <a:pPr lvl="0"/>
            <a:r>
              <a:rPr lang="en-US"/>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615680" y="2278341"/>
            <a:ext cx="2003444" cy="936605"/>
          </a:xfrm>
          <a:prstGeom prst="rect">
            <a:avLst/>
          </a:prstGeom>
        </p:spPr>
        <p:txBody>
          <a:bodyPr anchor="t">
            <a:normAutofit/>
          </a:bodyPr>
          <a:lstStyle>
            <a:lvl1pPr marL="0" indent="0" algn="l">
              <a:buNone/>
              <a:defRPr sz="9600" b="1" i="0" baseline="0">
                <a:solidFill>
                  <a:srgbClr val="000000"/>
                </a:solidFill>
                <a:latin typeface="Times New Roman" charset="0"/>
                <a:ea typeface="Times New Roman" charset="0"/>
                <a:cs typeface="Times New Roman" charset="0"/>
              </a:defRPr>
            </a:lvl1pPr>
          </a:lstStyle>
          <a:p>
            <a:pPr lvl="0"/>
            <a:r>
              <a:rPr lang="en-US"/>
              <a:t>“</a:t>
            </a:r>
          </a:p>
        </p:txBody>
      </p:sp>
      <p:sp>
        <p:nvSpPr>
          <p:cNvPr id="157" name="Slide Number Placeholder 5">
            <a:extLst>
              <a:ext uri="{FF2B5EF4-FFF2-40B4-BE49-F238E27FC236}">
                <a16:creationId xmlns:a16="http://schemas.microsoft.com/office/drawing/2014/main" id="{883966C9-E131-AA40-B612-AC4A6C3D25DC}"/>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308030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B2DEDD"/>
          </a:solidFill>
          <a:ln w="3598" cap="flat">
            <a:noFill/>
            <a:prstDash val="solid"/>
            <a:miter/>
          </a:ln>
        </p:spPr>
        <p:txBody>
          <a:bodyPr rtlCol="0" anchor="ctr"/>
          <a:lstStyle/>
          <a:p>
            <a:endParaRPr lang="en-US" b="0" i="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920042" y="1198645"/>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920042" y="1697358"/>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763682" y="1538074"/>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910722" y="3921902"/>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910722" y="4420615"/>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754362" y="4261331"/>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907809" y="6635459"/>
            <a:ext cx="2024426" cy="339415"/>
          </a:xfrm>
          <a:prstGeom prst="rect">
            <a:avLst/>
          </a:prstGeom>
        </p:spPr>
        <p:txBody>
          <a:bodyPr>
            <a:normAutofit/>
          </a:bodyPr>
          <a:lstStyle>
            <a:lvl1pPr marL="0" indent="0" algn="r">
              <a:lnSpc>
                <a:spcPct val="100000"/>
              </a:lnSpc>
              <a:buNone/>
              <a:defRPr sz="2000" b="1" i="0">
                <a:solidFill>
                  <a:srgbClr val="F79037"/>
                </a:solidFill>
                <a:latin typeface="Calibri" panose="020F0502020204030204" pitchFamily="34" charset="0"/>
                <a:cs typeface="Calibri" panose="020F0502020204030204" pitchFamily="34" charset="0"/>
              </a:defRPr>
            </a:lvl1pPr>
          </a:lstStyle>
          <a:p>
            <a:pPr lvl="0"/>
            <a:r>
              <a:rPr lang="en-US"/>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907809" y="7134172"/>
            <a:ext cx="2021513" cy="999383"/>
          </a:xfrm>
          <a:prstGeom prst="rect">
            <a:avLst/>
          </a:prstGeom>
        </p:spPr>
        <p:txBody>
          <a:bodyPr>
            <a:noAutofit/>
          </a:bodyPr>
          <a:lstStyle>
            <a:lvl1pPr marL="0" indent="0" algn="r">
              <a:lnSpc>
                <a:spcPct val="100000"/>
              </a:lnSpc>
              <a:buNone/>
              <a:defRPr lang="en-US" sz="1200" b="0" i="0" smtClean="0">
                <a:solidFill>
                  <a:srgbClr val="000000"/>
                </a:solidFill>
                <a:effectLst/>
                <a:latin typeface="Calibri" panose="020F0502020204030204" pitchFamily="34" charset="0"/>
                <a:cs typeface="Calibri" panose="020F0502020204030204" pitchFamily="34" charset="0"/>
              </a:defRPr>
            </a:lvl1pPr>
          </a:lstStyle>
          <a:p>
            <a:pPr lvl="0"/>
            <a:r>
              <a:rPr lang="en-US"/>
              <a:t>Lorem ipsum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lorem ipsum sit.</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751449" y="6974888"/>
            <a:ext cx="641119" cy="955625"/>
          </a:xfrm>
          <a:prstGeom prst="rect">
            <a:avLst/>
          </a:prstGeom>
          <a:noFill/>
        </p:spPr>
        <p:txBody>
          <a:bodyPr anchor="ctr">
            <a:noAutofit/>
          </a:bodyPr>
          <a:lstStyle>
            <a:lvl1pPr marL="0" indent="0" algn="r">
              <a:lnSpc>
                <a:spcPct val="130000"/>
              </a:lnSpc>
              <a:buNone/>
              <a:defRPr sz="6500" b="0" i="0">
                <a:solidFill>
                  <a:srgbClr val="000000"/>
                </a:solidFill>
                <a:latin typeface="Calibri" panose="020F0502020204030204" pitchFamily="34" charset="0"/>
                <a:cs typeface="Calibri" panose="020F0502020204030204" pitchFamily="34" charset="0"/>
              </a:defRPr>
            </a:lvl1pPr>
          </a:lstStyle>
          <a:p>
            <a:pPr lvl="0"/>
            <a:r>
              <a:rPr lang="en-US"/>
              <a:t>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sp>
        <p:nvSpPr>
          <p:cNvPr id="174" name="Slide Number Placeholder 5">
            <a:extLst>
              <a:ext uri="{FF2B5EF4-FFF2-40B4-BE49-F238E27FC236}">
                <a16:creationId xmlns:a16="http://schemas.microsoft.com/office/drawing/2014/main" id="{EBD33226-0FBB-994F-B04E-DABD0AAC39B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a:p>
        </p:txBody>
      </p:sp>
    </p:spTree>
    <p:extLst>
      <p:ext uri="{BB962C8B-B14F-4D97-AF65-F5344CB8AC3E}">
        <p14:creationId xmlns:p14="http://schemas.microsoft.com/office/powerpoint/2010/main" val="28733779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1C28406-301D-E54B-8C38-673C769FFDD6}"/>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31" r:id="rId1"/>
    <p:sldLayoutId id="2147483950" r:id="rId2"/>
    <p:sldLayoutId id="2147483945" r:id="rId3"/>
    <p:sldLayoutId id="2147483946" r:id="rId4"/>
    <p:sldLayoutId id="2147483949" r:id="rId5"/>
    <p:sldLayoutId id="2147483951" r:id="rId6"/>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C872740-AF4D-0242-B897-B6428B3B26B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sp>
        <p:nvSpPr>
          <p:cNvPr id="5" name="Text Box 5">
            <a:extLst>
              <a:ext uri="{FF2B5EF4-FFF2-40B4-BE49-F238E27FC236}">
                <a16:creationId xmlns:a16="http://schemas.microsoft.com/office/drawing/2014/main" id="{3133791B-FD9C-F6C4-268A-F210E0F3F478}"/>
              </a:ext>
            </a:extLst>
          </p:cNvPr>
          <p:cNvSpPr txBox="1"/>
          <p:nvPr userDrawn="1"/>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a:solidFill>
                <a:schemeClr val="tx1"/>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DA34BFF-7D22-D520-6070-A74D8C98C903}"/>
              </a:ext>
            </a:extLst>
          </p:cNvPr>
          <p:cNvCxnSpPr>
            <a:cxnSpLocks/>
          </p:cNvCxnSpPr>
          <p:nvPr userDrawn="1"/>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2" r:id="rId9"/>
    <p:sldLayoutId id="2147483943" r:id="rId10"/>
    <p:sldLayoutId id="2147483944" r:id="rId11"/>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Comp%20profile%20tem.pdf" TargetMode="External"/><Relationship Id="rId2" Type="http://schemas.openxmlformats.org/officeDocument/2006/relationships/hyperlink" Target="file:///C:\Users\DevonButterfield\OneDrive%20-%20BIA%20INNOVATOR%20CAMPUS%20CLG\Desktop\swot-canvas.pdf.pdf" TargetMode="External"/><Relationship Id="rId1" Type="http://schemas.openxmlformats.org/officeDocument/2006/relationships/slideLayout" Target="../slideLayouts/slideLayout5.xml"/><Relationship Id="rId4" Type="http://schemas.openxmlformats.org/officeDocument/2006/relationships/hyperlink" Target="file:///C:\Users\DevonButterfield\OneDrive%20-%20BIA%20INNOVATOR%20CAMPUS%20CLG\Desktop\customer%20profile%20template.pd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33.jpeg"/><Relationship Id="rId1" Type="http://schemas.openxmlformats.org/officeDocument/2006/relationships/slideLayout" Target="../slideLayouts/slideLayout5.xml"/><Relationship Id="rId4" Type="http://schemas.openxmlformats.org/officeDocument/2006/relationships/slide" Target="slide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69.xml"/><Relationship Id="rId3" Type="http://schemas.openxmlformats.org/officeDocument/2006/relationships/slide" Target="slide9.xml"/><Relationship Id="rId7" Type="http://schemas.openxmlformats.org/officeDocument/2006/relationships/slide" Target="slide29.xml"/><Relationship Id="rId12" Type="http://schemas.openxmlformats.org/officeDocument/2006/relationships/slide" Target="slide65.xml"/><Relationship Id="rId2" Type="http://schemas.openxmlformats.org/officeDocument/2006/relationships/slide" Target="slide3.xml"/><Relationship Id="rId1" Type="http://schemas.openxmlformats.org/officeDocument/2006/relationships/slideLayout" Target="../slideLayouts/slideLayout4.xml"/><Relationship Id="rId6" Type="http://schemas.openxmlformats.org/officeDocument/2006/relationships/slide" Target="slide19.xml"/><Relationship Id="rId11" Type="http://schemas.openxmlformats.org/officeDocument/2006/relationships/slide" Target="slide60.xml"/><Relationship Id="rId5" Type="http://schemas.openxmlformats.org/officeDocument/2006/relationships/slide" Target="slide14.xml"/><Relationship Id="rId10" Type="http://schemas.openxmlformats.org/officeDocument/2006/relationships/slide" Target="slide56.xml"/><Relationship Id="rId4" Type="http://schemas.openxmlformats.org/officeDocument/2006/relationships/slide" Target="slide11.xml"/><Relationship Id="rId9" Type="http://schemas.openxmlformats.org/officeDocument/2006/relationships/slide" Target="slide4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4.xml"/><Relationship Id="rId1" Type="http://schemas.openxmlformats.org/officeDocument/2006/relationships/slideLayout" Target="../slideLayouts/slideLayout5.xml"/><Relationship Id="rId5" Type="http://schemas.openxmlformats.org/officeDocument/2006/relationships/slide" Target="slide25.xml"/><Relationship Id="rId4" Type="http://schemas.openxmlformats.org/officeDocument/2006/relationships/slide" Target="slide27.xml"/></Relationships>
</file>

<file path=ppt/slides/_rels/slide23.xml.rels><?xml version="1.0" encoding="UTF-8" standalone="yes"?>
<Relationships xmlns="http://schemas.openxmlformats.org/package/2006/relationships"><Relationship Id="rId3" Type="http://schemas.openxmlformats.org/officeDocument/2006/relationships/hyperlink" Target="https://www.euipo.europa.eu/en" TargetMode="External"/><Relationship Id="rId2" Type="http://schemas.openxmlformats.org/officeDocument/2006/relationships/hyperlink" Target="https://www.hse.ie/eng/services/list/1/environ/eho.html#:~:text=Environmental%20Health%20Officers%20(EHOs)%20protect,an%20EHO's%20approach%20is%20different."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ruokavirasto.fi/elintarvikkeet/elintarvikeala/elintarvikeyrityksen-perustaminen-ja-omavalvonta/ilmoita-elintarviketoiminnasta/" TargetMode="External"/><Relationship Id="rId7" Type="http://schemas.openxmlformats.org/officeDocument/2006/relationships/hyperlink" Target="https://euipo.europa.eu/ohimportal/en/apply-for-a-trade-mark" TargetMode="External"/><Relationship Id="rId2" Type="http://schemas.openxmlformats.org/officeDocument/2006/relationships/hyperlink" Target="https://www.revenue.ie/en/employing-people/becoming-an-employer-and-ongoing-obligations/information-on-payroll-submission/employment-identifier.aspx" TargetMode="External"/><Relationship Id="rId1" Type="http://schemas.openxmlformats.org/officeDocument/2006/relationships/slideLayout" Target="../slideLayouts/slideLayout5.xml"/><Relationship Id="rId6" Type="http://schemas.openxmlformats.org/officeDocument/2006/relationships/hyperlink" Target="https://european-union.europa.eu/principles-countries-history/country-profiles_en" TargetMode="External"/><Relationship Id="rId5" Type="http://schemas.openxmlformats.org/officeDocument/2006/relationships/hyperlink" Target="https://valvira.fi/alkoholi/alkoholielinkeinorekisteri" TargetMode="External"/><Relationship Id="rId4" Type="http://schemas.openxmlformats.org/officeDocument/2006/relationships/hyperlink" Target="http://ilppa.fi/"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https://www.wipo.int/classifications/nice/en/"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7" Type="http://schemas.openxmlformats.org/officeDocument/2006/relationships/slide" Target="slide35.xml"/><Relationship Id="rId2" Type="http://schemas.openxmlformats.org/officeDocument/2006/relationships/image" Target="../media/image37.png"/><Relationship Id="rId1" Type="http://schemas.openxmlformats.org/officeDocument/2006/relationships/slideLayout" Target="../slideLayouts/slideLayout5.xml"/><Relationship Id="rId6" Type="http://schemas.openxmlformats.org/officeDocument/2006/relationships/slide" Target="slide36.xml"/><Relationship Id="rId5" Type="http://schemas.openxmlformats.org/officeDocument/2006/relationships/slide" Target="slide34.xml"/><Relationship Id="rId4" Type="http://schemas.openxmlformats.org/officeDocument/2006/relationships/slide" Target="slide37.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5.xml"/><Relationship Id="rId1" Type="http://schemas.openxmlformats.org/officeDocument/2006/relationships/video" Target="https://www.youtube.com/embed/UzxUfXDZg6E?feature=oembed"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eqvista.com/types-of-company-funding/different-type-of-investors/" TargetMode="External"/><Relationship Id="rId2" Type="http://schemas.openxmlformats.org/officeDocument/2006/relationships/hyperlink" Target="https://www.fool.com/the-ascent/small-business/accounting/articles/financial-projections/"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slide" Target="slide44.xml"/><Relationship Id="rId7" Type="http://schemas.openxmlformats.org/officeDocument/2006/relationships/slide" Target="slide46.xml"/><Relationship Id="rId2" Type="http://schemas.openxmlformats.org/officeDocument/2006/relationships/slide" Target="slide40.xml"/><Relationship Id="rId1" Type="http://schemas.openxmlformats.org/officeDocument/2006/relationships/slideLayout" Target="../slideLayouts/slideLayout5.xml"/><Relationship Id="rId6" Type="http://schemas.openxmlformats.org/officeDocument/2006/relationships/slide" Target="slide42.xml"/><Relationship Id="rId5" Type="http://schemas.openxmlformats.org/officeDocument/2006/relationships/slide" Target="slide43.xml"/><Relationship Id="rId4" Type="http://schemas.openxmlformats.org/officeDocument/2006/relationships/slide" Target="slide41.xml"/></Relationships>
</file>

<file path=ppt/slides/_rels/slide4.xml.rels><?xml version="1.0" encoding="UTF-8" standalone="yes"?>
<Relationships xmlns="http://schemas.openxmlformats.org/package/2006/relationships"><Relationship Id="rId8" Type="http://schemas.openxmlformats.org/officeDocument/2006/relationships/hyperlink" Target="http://www.momentumconsulting.ie/" TargetMode="External"/><Relationship Id="rId13"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hyperlink" Target="http://www.euei.dk/" TargetMode="External"/><Relationship Id="rId17" Type="http://schemas.openxmlformats.org/officeDocument/2006/relationships/image" Target="../media/image24.png"/><Relationship Id="rId2" Type="http://schemas.openxmlformats.org/officeDocument/2006/relationships/hyperlink" Target="https://www.savonia.fi/" TargetMode="External"/><Relationship Id="rId16" Type="http://schemas.openxmlformats.org/officeDocument/2006/relationships/image" Target="../media/image23.emf"/><Relationship Id="rId1" Type="http://schemas.openxmlformats.org/officeDocument/2006/relationships/slideLayout" Target="../slideLayouts/slideLayout6.xml"/><Relationship Id="rId6" Type="http://schemas.openxmlformats.org/officeDocument/2006/relationships/hyperlink" Target="https://portal3.ipb.pt/index.php/pt/ipb" TargetMode="External"/><Relationship Id="rId11" Type="http://schemas.openxmlformats.org/officeDocument/2006/relationships/image" Target="../media/image19.png"/><Relationship Id="rId5" Type="http://schemas.openxmlformats.org/officeDocument/2006/relationships/image" Target="../media/image16.png"/><Relationship Id="rId15" Type="http://schemas.openxmlformats.org/officeDocument/2006/relationships/image" Target="../media/image22.png"/><Relationship Id="rId10" Type="http://schemas.openxmlformats.org/officeDocument/2006/relationships/hyperlink" Target="https://biainnovatorcampus.ie/" TargetMode="External"/><Relationship Id="rId4" Type="http://schemas.openxmlformats.org/officeDocument/2006/relationships/hyperlink" Target="https://www.antalya.edu.tr/en" TargetMode="External"/><Relationship Id="rId9" Type="http://schemas.openxmlformats.org/officeDocument/2006/relationships/image" Target="../media/image18.png"/><Relationship Id="rId14" Type="http://schemas.openxmlformats.org/officeDocument/2006/relationships/image" Target="../media/image21.png"/></Relationships>
</file>

<file path=ppt/slides/_rels/slide40.xml.rels><?xml version="1.0" encoding="UTF-8" standalone="yes"?>
<Relationships xmlns="http://schemas.openxmlformats.org/package/2006/relationships"><Relationship Id="rId2" Type="http://schemas.openxmlformats.org/officeDocument/2006/relationships/hyperlink" Target="https://ethical-food.eu/the-good-practice-compendium-fi/"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hyperlink" Target="https://www.nibusinessinfo.co.uk/print/node/9396"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hyperlink" Target="https://ethical-food.eu/the-good-practice-compendium-fi/"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xml"/><Relationship Id="rId4" Type="http://schemas.openxmlformats.org/officeDocument/2006/relationships/hyperlink" Target="http://www.ecomark.com.tr/fi"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slide" Target="slide49.xml"/><Relationship Id="rId7" Type="http://schemas.openxmlformats.org/officeDocument/2006/relationships/slide" Target="slide52.xml"/><Relationship Id="rId2" Type="http://schemas.openxmlformats.org/officeDocument/2006/relationships/image" Target="../media/image45.png"/><Relationship Id="rId1" Type="http://schemas.openxmlformats.org/officeDocument/2006/relationships/slideLayout" Target="../slideLayouts/slideLayout5.xml"/><Relationship Id="rId6" Type="http://schemas.openxmlformats.org/officeDocument/2006/relationships/slide" Target="slide53.xml"/><Relationship Id="rId5" Type="http://schemas.openxmlformats.org/officeDocument/2006/relationships/slide" Target="slide50.xml"/><Relationship Id="rId4" Type="http://schemas.openxmlformats.org/officeDocument/2006/relationships/slide" Target="slide54.xml"/></Relationships>
</file>

<file path=ppt/slides/_rels/slide49.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Interview%20temp.pdf" TargetMode="External"/><Relationship Id="rId2" Type="http://schemas.openxmlformats.org/officeDocument/2006/relationships/hyperlink" Target="https://www.cipd.org/globalassets/media/knowledge/knowledge-hub/evidence-reviews/2023-pdfs/fair-selection-evidence-practice-summary_tcm18-114569.pdf"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hyperlink" Target="file:///C:\Users\DevonButterfield\OneDrive%20-%20BIA%20INNOVATOR%20CAMPUS%20CLG\Desktop\Marketing%20Strat.pdf" TargetMode="External"/><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slide" Target="slide67.xml"/><Relationship Id="rId2" Type="http://schemas.openxmlformats.org/officeDocument/2006/relationships/image" Target="../media/image55.png"/><Relationship Id="rId1" Type="http://schemas.openxmlformats.org/officeDocument/2006/relationships/slideLayout" Target="../slideLayouts/slideLayout5.xml"/><Relationship Id="rId4" Type="http://schemas.openxmlformats.org/officeDocument/2006/relationships/slide" Target="slide6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5.xml"/><Relationship Id="rId4" Type="http://schemas.openxmlformats.org/officeDocument/2006/relationships/image" Target="../media/image28.sv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 name="Rectangle 113">
            <a:extLst>
              <a:ext uri="{FF2B5EF4-FFF2-40B4-BE49-F238E27FC236}">
                <a16:creationId xmlns:a16="http://schemas.microsoft.com/office/drawing/2014/main" id="{A09C850A-29C4-AEC6-40CC-17731EA6546A}"/>
              </a:ext>
            </a:extLst>
          </p:cNvPr>
          <p:cNvSpPr/>
          <p:nvPr/>
        </p:nvSpPr>
        <p:spPr>
          <a:xfrm>
            <a:off x="0" y="6319520"/>
            <a:ext cx="7559675" cy="4372293"/>
          </a:xfrm>
          <a:prstGeom prst="rect">
            <a:avLst/>
          </a:pr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5" name="Freeform 114">
            <a:extLst>
              <a:ext uri="{FF2B5EF4-FFF2-40B4-BE49-F238E27FC236}">
                <a16:creationId xmlns:a16="http://schemas.microsoft.com/office/drawing/2014/main" id="{C8C7EFFB-F2ED-3DAA-741B-44FC0D21ED96}"/>
              </a:ext>
            </a:extLst>
          </p:cNvPr>
          <p:cNvSpPr/>
          <p:nvPr/>
        </p:nvSpPr>
        <p:spPr>
          <a:xfrm>
            <a:off x="-3173193" y="9764372"/>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B2DEDD"/>
          </a:solidFill>
          <a:ln w="24491"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9DD9F962-8308-46FF-B3FF-4F4617C0D39B}"/>
              </a:ext>
            </a:extLst>
          </p:cNvPr>
          <p:cNvSpPr/>
          <p:nvPr/>
        </p:nvSpPr>
        <p:spPr>
          <a:xfrm>
            <a:off x="422886" y="1469169"/>
            <a:ext cx="6874094" cy="6115913"/>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a:blip r:embed="rId2" cstate="email">
              <a:extLst>
                <a:ext uri="{28A0092B-C50C-407E-A947-70E740481C1C}">
                  <a14:useLocalDpi xmlns:a14="http://schemas.microsoft.com/office/drawing/2010/main"/>
                </a:ext>
              </a:extLst>
            </a:blip>
            <a:srcRect/>
            <a:stretch>
              <a:fillRect l="-16" r="-16"/>
            </a:stretch>
          </a:blipFill>
          <a:ln w="24491" cap="flat">
            <a:noFill/>
            <a:prstDash val="solid"/>
            <a:miter/>
          </a:ln>
        </p:spPr>
        <p:txBody>
          <a:bodyPr rtlCol="0" anchor="ctr"/>
          <a:lstStyle/>
          <a:p>
            <a:pPr algn="l" rtl="0"/>
            <a:endParaRPr lang="en-US" dirty="0"/>
          </a:p>
        </p:txBody>
      </p:sp>
      <p:sp>
        <p:nvSpPr>
          <p:cNvPr id="5" name="Text Placeholder 4">
            <a:extLst>
              <a:ext uri="{FF2B5EF4-FFF2-40B4-BE49-F238E27FC236}">
                <a16:creationId xmlns:a16="http://schemas.microsoft.com/office/drawing/2014/main" id="{A7D0CC8C-B4FC-0B4D-8EB3-CF68E32D9606}"/>
              </a:ext>
            </a:extLst>
          </p:cNvPr>
          <p:cNvSpPr>
            <a:spLocks noGrp="1"/>
          </p:cNvSpPr>
          <p:nvPr>
            <p:ph type="body" sz="quarter" idx="17"/>
          </p:nvPr>
        </p:nvSpPr>
        <p:spPr>
          <a:xfrm>
            <a:off x="689588" y="9964508"/>
            <a:ext cx="1230818" cy="419205"/>
          </a:xfrm>
        </p:spPr>
        <p:txBody>
          <a:bodyPr/>
          <a:lstStyle/>
          <a:p>
            <a:pPr algn="l" rtl="0"/>
            <a:r>
              <a:rPr lang="en-US" b="1"/>
              <a:t>Kesäkuu 2023</a:t>
            </a:r>
          </a:p>
          <a:p>
            <a:pPr algn="l" rtl="0"/>
            <a:r>
              <a:rPr lang="en-US"/>
              <a:t>PR2 käsikirja</a:t>
            </a:r>
          </a:p>
        </p:txBody>
      </p:sp>
      <p:sp>
        <p:nvSpPr>
          <p:cNvPr id="6" name="Text Placeholder 5">
            <a:extLst>
              <a:ext uri="{FF2B5EF4-FFF2-40B4-BE49-F238E27FC236}">
                <a16:creationId xmlns:a16="http://schemas.microsoft.com/office/drawing/2014/main" id="{120A84BC-A07B-1C4C-977A-B270AFDDC154}"/>
              </a:ext>
            </a:extLst>
          </p:cNvPr>
          <p:cNvSpPr>
            <a:spLocks noGrp="1"/>
          </p:cNvSpPr>
          <p:nvPr>
            <p:ph type="body" sz="quarter" idx="18"/>
          </p:nvPr>
        </p:nvSpPr>
        <p:spPr>
          <a:xfrm>
            <a:off x="2221591" y="9905064"/>
            <a:ext cx="1948380" cy="419205"/>
          </a:xfrm>
        </p:spPr>
        <p:txBody>
          <a:bodyPr/>
          <a:lstStyle/>
          <a:p>
            <a:pPr algn="l" rtl="0"/>
            <a:r>
              <a:rPr lang="en-US" b="1" dirty="0"/>
              <a:t>Tekijä:</a:t>
            </a:r>
          </a:p>
          <a:p>
            <a:pPr algn="l" rtl="0"/>
            <a:r>
              <a:rPr lang="en-US" dirty="0"/>
              <a:t>Devon Butterfield</a:t>
            </a:r>
          </a:p>
          <a:p>
            <a:pPr algn="l" rtl="0"/>
            <a:r>
              <a:rPr lang="en-US" dirty="0"/>
              <a:t>BIA Innovator Campus</a:t>
            </a:r>
          </a:p>
        </p:txBody>
      </p:sp>
      <p:grpSp>
        <p:nvGrpSpPr>
          <p:cNvPr id="35" name="Graphic 95">
            <a:extLst>
              <a:ext uri="{FF2B5EF4-FFF2-40B4-BE49-F238E27FC236}">
                <a16:creationId xmlns:a16="http://schemas.microsoft.com/office/drawing/2014/main" id="{B9DD9CDA-0837-5B32-AD20-167E02476B7E}"/>
              </a:ext>
            </a:extLst>
          </p:cNvPr>
          <p:cNvGrpSpPr/>
          <p:nvPr/>
        </p:nvGrpSpPr>
        <p:grpSpPr>
          <a:xfrm>
            <a:off x="635001" y="9744806"/>
            <a:ext cx="1509109" cy="423922"/>
            <a:chOff x="584588" y="9078286"/>
            <a:chExt cx="1509109" cy="423922"/>
          </a:xfrm>
          <a:solidFill>
            <a:srgbClr val="000000"/>
          </a:solidFill>
        </p:grpSpPr>
        <p:sp>
          <p:nvSpPr>
            <p:cNvPr id="36" name="Freeform 35">
              <a:extLst>
                <a:ext uri="{FF2B5EF4-FFF2-40B4-BE49-F238E27FC236}">
                  <a16:creationId xmlns:a16="http://schemas.microsoft.com/office/drawing/2014/main" id="{28400B3B-ECD3-BE3E-C91F-46CCC6C7E993}"/>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A991A582-EBA7-2DB9-CBD7-295C5AFD4DC5}"/>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pPr algn="l" rtl="0"/>
              <a:endParaRPr lang="en-US"/>
            </a:p>
          </p:txBody>
        </p:sp>
      </p:grpSp>
      <p:grpSp>
        <p:nvGrpSpPr>
          <p:cNvPr id="41" name="Group 40">
            <a:extLst>
              <a:ext uri="{FF2B5EF4-FFF2-40B4-BE49-F238E27FC236}">
                <a16:creationId xmlns:a16="http://schemas.microsoft.com/office/drawing/2014/main" id="{A632CC41-17F2-A516-47C2-D0E9315F4DEB}"/>
              </a:ext>
            </a:extLst>
          </p:cNvPr>
          <p:cNvGrpSpPr/>
          <p:nvPr/>
        </p:nvGrpSpPr>
        <p:grpSpPr>
          <a:xfrm>
            <a:off x="373750" y="384739"/>
            <a:ext cx="3806691" cy="1036917"/>
            <a:chOff x="606516" y="4401391"/>
            <a:chExt cx="6216321" cy="1693284"/>
          </a:xfrm>
        </p:grpSpPr>
        <p:grpSp>
          <p:nvGrpSpPr>
            <p:cNvPr id="42" name="Graphic 2">
              <a:extLst>
                <a:ext uri="{FF2B5EF4-FFF2-40B4-BE49-F238E27FC236}">
                  <a16:creationId xmlns:a16="http://schemas.microsoft.com/office/drawing/2014/main" id="{8F755581-AF47-0884-6F4F-C35F96CC3529}"/>
                </a:ext>
              </a:extLst>
            </p:cNvPr>
            <p:cNvGrpSpPr/>
            <p:nvPr/>
          </p:nvGrpSpPr>
          <p:grpSpPr>
            <a:xfrm>
              <a:off x="2615525" y="4709261"/>
              <a:ext cx="4207312" cy="1153561"/>
              <a:chOff x="2615525" y="4709261"/>
              <a:chExt cx="4207312" cy="1153561"/>
            </a:xfrm>
          </p:grpSpPr>
          <p:sp>
            <p:nvSpPr>
              <p:cNvPr id="72" name="Freeform 71">
                <a:extLst>
                  <a:ext uri="{FF2B5EF4-FFF2-40B4-BE49-F238E27FC236}">
                    <a16:creationId xmlns:a16="http://schemas.microsoft.com/office/drawing/2014/main" id="{431EC77C-3325-38DD-1D5B-42C2D4EB658E}"/>
                  </a:ext>
                </a:extLst>
              </p:cNvPr>
              <p:cNvSpPr/>
              <p:nvPr/>
            </p:nvSpPr>
            <p:spPr>
              <a:xfrm>
                <a:off x="2670696" y="4937313"/>
                <a:ext cx="275858" cy="157735"/>
              </a:xfrm>
              <a:custGeom>
                <a:avLst/>
                <a:gdLst>
                  <a:gd name="connsiteX0" fmla="*/ 275858 w 275858"/>
                  <a:gd name="connsiteY0" fmla="*/ 157736 h 157735"/>
                  <a:gd name="connsiteX1" fmla="*/ 141734 w 275858"/>
                  <a:gd name="connsiteY1" fmla="*/ 0 h 157735"/>
                  <a:gd name="connsiteX2" fmla="*/ 0 w 275858"/>
                  <a:gd name="connsiteY2" fmla="*/ 157736 h 157735"/>
                </a:gdLst>
                <a:ahLst/>
                <a:cxnLst>
                  <a:cxn ang="0">
                    <a:pos x="connsiteX0" y="connsiteY0"/>
                  </a:cxn>
                  <a:cxn ang="0">
                    <a:pos x="connsiteX1" y="connsiteY1"/>
                  </a:cxn>
                  <a:cxn ang="0">
                    <a:pos x="connsiteX2" y="connsiteY2"/>
                  </a:cxn>
                </a:cxnLst>
                <a:rect l="l" t="t" r="r" b="b"/>
                <a:pathLst>
                  <a:path w="275858" h="157735">
                    <a:moveTo>
                      <a:pt x="275858" y="157736"/>
                    </a:moveTo>
                    <a:cubicBezTo>
                      <a:pt x="274907" y="69366"/>
                      <a:pt x="227345" y="0"/>
                      <a:pt x="141734" y="0"/>
                    </a:cubicBezTo>
                    <a:cubicBezTo>
                      <a:pt x="51367" y="0"/>
                      <a:pt x="9512" y="64615"/>
                      <a:pt x="0" y="157736"/>
                    </a:cubicBezTo>
                  </a:path>
                </a:pathLst>
              </a:custGeom>
              <a:solidFill>
                <a:srgbClr val="B2DEDD"/>
              </a:solidFill>
              <a:ln w="9512"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79A7273E-229F-CB05-E839-F4013DBC4D4B}"/>
                  </a:ext>
                </a:extLst>
              </p:cNvPr>
              <p:cNvSpPr/>
              <p:nvPr/>
            </p:nvSpPr>
            <p:spPr>
              <a:xfrm>
                <a:off x="4471385" y="5128306"/>
                <a:ext cx="244467" cy="197644"/>
              </a:xfrm>
              <a:custGeom>
                <a:avLst/>
                <a:gdLst>
                  <a:gd name="connsiteX0" fmla="*/ 244467 w 244467"/>
                  <a:gd name="connsiteY0" fmla="*/ 0 h 197644"/>
                  <a:gd name="connsiteX1" fmla="*/ 157905 w 244467"/>
                  <a:gd name="connsiteY1" fmla="*/ 0 h 197644"/>
                  <a:gd name="connsiteX2" fmla="*/ 0 w 244467"/>
                  <a:gd name="connsiteY2" fmla="*/ 102623 h 197644"/>
                  <a:gd name="connsiteX3" fmla="*/ 100831 w 244467"/>
                  <a:gd name="connsiteY3" fmla="*/ 197645 h 197644"/>
                  <a:gd name="connsiteX4" fmla="*/ 244467 w 244467"/>
                  <a:gd name="connsiteY4" fmla="*/ 16154 h 197644"/>
                  <a:gd name="connsiteX5" fmla="*/ 244467 w 244467"/>
                  <a:gd name="connsiteY5"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467" h="197644">
                    <a:moveTo>
                      <a:pt x="244467" y="0"/>
                    </a:moveTo>
                    <a:cubicBezTo>
                      <a:pt x="227345" y="0"/>
                      <a:pt x="187393" y="0"/>
                      <a:pt x="157905" y="0"/>
                    </a:cubicBezTo>
                    <a:cubicBezTo>
                      <a:pt x="59928" y="0"/>
                      <a:pt x="0" y="25656"/>
                      <a:pt x="0" y="102623"/>
                    </a:cubicBezTo>
                    <a:cubicBezTo>
                      <a:pt x="0" y="158686"/>
                      <a:pt x="39952" y="197645"/>
                      <a:pt x="100831" y="197645"/>
                    </a:cubicBezTo>
                    <a:cubicBezTo>
                      <a:pt x="226394" y="197645"/>
                      <a:pt x="244467" y="113076"/>
                      <a:pt x="244467" y="16154"/>
                    </a:cubicBezTo>
                    <a:lnTo>
                      <a:pt x="244467" y="0"/>
                    </a:lnTo>
                    <a:close/>
                  </a:path>
                </a:pathLst>
              </a:custGeom>
              <a:solidFill>
                <a:srgbClr val="F1A0C2"/>
              </a:solidFill>
              <a:ln w="9512" cap="flat">
                <a:noFill/>
                <a:prstDash val="solid"/>
                <a:miter/>
              </a:ln>
            </p:spPr>
            <p:txBody>
              <a:bodyPr rtlCol="0" anchor="ctr"/>
              <a:lstStyle/>
              <a:p>
                <a:pPr algn="l" rtl="0"/>
                <a:endParaRPr lang="en-US"/>
              </a:p>
            </p:txBody>
          </p:sp>
          <p:sp>
            <p:nvSpPr>
              <p:cNvPr id="74" name="Freeform 73">
                <a:extLst>
                  <a:ext uri="{FF2B5EF4-FFF2-40B4-BE49-F238E27FC236}">
                    <a16:creationId xmlns:a16="http://schemas.microsoft.com/office/drawing/2014/main" id="{EF2BAB0F-DFAD-2977-A1BE-2F3D0784ED50}"/>
                  </a:ext>
                </a:extLst>
              </p:cNvPr>
              <p:cNvSpPr/>
              <p:nvPr/>
            </p:nvSpPr>
            <p:spPr>
              <a:xfrm>
                <a:off x="6053288" y="4936362"/>
                <a:ext cx="297736" cy="383887"/>
              </a:xfrm>
              <a:custGeom>
                <a:avLst/>
                <a:gdLst>
                  <a:gd name="connsiteX0" fmla="*/ 0 w 297736"/>
                  <a:gd name="connsiteY0" fmla="*/ 191944 h 383887"/>
                  <a:gd name="connsiteX1" fmla="*/ 149344 w 297736"/>
                  <a:gd name="connsiteY1" fmla="*/ 383887 h 383887"/>
                  <a:gd name="connsiteX2" fmla="*/ 297736 w 297736"/>
                  <a:gd name="connsiteY2" fmla="*/ 191944 h 383887"/>
                  <a:gd name="connsiteX3" fmla="*/ 147441 w 297736"/>
                  <a:gd name="connsiteY3" fmla="*/ 0 h 383887"/>
                  <a:gd name="connsiteX4" fmla="*/ 0 w 297736"/>
                  <a:gd name="connsiteY4" fmla="*/ 191944 h 38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736" h="383887">
                    <a:moveTo>
                      <a:pt x="0" y="191944"/>
                    </a:moveTo>
                    <a:cubicBezTo>
                      <a:pt x="0" y="298368"/>
                      <a:pt x="56123" y="383887"/>
                      <a:pt x="149344" y="383887"/>
                    </a:cubicBezTo>
                    <a:cubicBezTo>
                      <a:pt x="244468" y="383887"/>
                      <a:pt x="297736" y="304069"/>
                      <a:pt x="297736" y="191944"/>
                    </a:cubicBezTo>
                    <a:cubicBezTo>
                      <a:pt x="297736" y="86470"/>
                      <a:pt x="245419" y="0"/>
                      <a:pt x="147441" y="0"/>
                    </a:cubicBezTo>
                    <a:cubicBezTo>
                      <a:pt x="46611" y="0"/>
                      <a:pt x="0" y="85519"/>
                      <a:pt x="0" y="191944"/>
                    </a:cubicBezTo>
                    <a:close/>
                  </a:path>
                </a:pathLst>
              </a:custGeom>
              <a:solidFill>
                <a:srgbClr val="F79037"/>
              </a:solidFill>
              <a:ln w="9512" cap="flat">
                <a:noFill/>
                <a:prstDash val="solid"/>
                <a:miter/>
              </a:ln>
            </p:spPr>
            <p:txBody>
              <a:bodyPr rtlCol="0" anchor="ctr"/>
              <a:lstStyle/>
              <a:p>
                <a:pPr algn="l" rtl="0"/>
                <a:endParaRPr lang="en-US"/>
              </a:p>
            </p:txBody>
          </p:sp>
          <p:grpSp>
            <p:nvGrpSpPr>
              <p:cNvPr id="75" name="Graphic 2">
                <a:extLst>
                  <a:ext uri="{FF2B5EF4-FFF2-40B4-BE49-F238E27FC236}">
                    <a16:creationId xmlns:a16="http://schemas.microsoft.com/office/drawing/2014/main" id="{AACBBDAB-8DD4-C6CD-7B53-48392EB3BDBA}"/>
                  </a:ext>
                </a:extLst>
              </p:cNvPr>
              <p:cNvGrpSpPr/>
              <p:nvPr/>
            </p:nvGrpSpPr>
            <p:grpSpPr>
              <a:xfrm>
                <a:off x="2615525" y="4709261"/>
                <a:ext cx="4196848" cy="677503"/>
                <a:chOff x="2615525" y="4709261"/>
                <a:chExt cx="4196848" cy="677503"/>
              </a:xfrm>
              <a:solidFill>
                <a:srgbClr val="000000"/>
              </a:solidFill>
            </p:grpSpPr>
            <p:sp>
              <p:nvSpPr>
                <p:cNvPr id="93" name="Freeform 92">
                  <a:extLst>
                    <a:ext uri="{FF2B5EF4-FFF2-40B4-BE49-F238E27FC236}">
                      <a16:creationId xmlns:a16="http://schemas.microsoft.com/office/drawing/2014/main" id="{3CEC49B6-BE5B-BFF1-9C70-FD7AFE0E7ABD}"/>
                    </a:ext>
                  </a:extLst>
                </p:cNvPr>
                <p:cNvSpPr/>
                <p:nvPr/>
              </p:nvSpPr>
              <p:spPr>
                <a:xfrm>
                  <a:off x="2615525" y="4919259"/>
                  <a:ext cx="369079" cy="467506"/>
                </a:xfrm>
                <a:custGeom>
                  <a:avLst/>
                  <a:gdLst>
                    <a:gd name="connsiteX0" fmla="*/ 44708 w 369079"/>
                    <a:gd name="connsiteY0" fmla="*/ 238504 h 467506"/>
                    <a:gd name="connsiteX1" fmla="*/ 187393 w 369079"/>
                    <a:gd name="connsiteY1" fmla="*/ 424747 h 467506"/>
                    <a:gd name="connsiteX2" fmla="*/ 313908 w 369079"/>
                    <a:gd name="connsiteY2" fmla="*/ 341128 h 467506"/>
                    <a:gd name="connsiteX3" fmla="*/ 358615 w 369079"/>
                    <a:gd name="connsiteY3" fmla="*/ 341128 h 467506"/>
                    <a:gd name="connsiteX4" fmla="*/ 185491 w 369079"/>
                    <a:gd name="connsiteY4" fmla="*/ 467506 h 467506"/>
                    <a:gd name="connsiteX5" fmla="*/ 0 w 369079"/>
                    <a:gd name="connsiteY5" fmla="*/ 237554 h 467506"/>
                    <a:gd name="connsiteX6" fmla="*/ 190247 w 369079"/>
                    <a:gd name="connsiteY6" fmla="*/ 0 h 467506"/>
                    <a:gd name="connsiteX7" fmla="*/ 369079 w 369079"/>
                    <a:gd name="connsiteY7" fmla="*/ 202396 h 467506"/>
                    <a:gd name="connsiteX8" fmla="*/ 368128 w 369079"/>
                    <a:gd name="connsiteY8" fmla="*/ 239454 h 467506"/>
                    <a:gd name="connsiteX9" fmla="*/ 44708 w 369079"/>
                    <a:gd name="connsiteY9" fmla="*/ 239454 h 467506"/>
                    <a:gd name="connsiteX10" fmla="*/ 322469 w 369079"/>
                    <a:gd name="connsiteY10" fmla="*/ 199545 h 467506"/>
                    <a:gd name="connsiteX11" fmla="*/ 188344 w 369079"/>
                    <a:gd name="connsiteY11" fmla="*/ 41810 h 467506"/>
                    <a:gd name="connsiteX12" fmla="*/ 46610 w 369079"/>
                    <a:gd name="connsiteY12" fmla="*/ 199545 h 467506"/>
                    <a:gd name="connsiteX13" fmla="*/ 322469 w 369079"/>
                    <a:gd name="connsiteY13" fmla="*/ 199545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9079" h="467506">
                      <a:moveTo>
                        <a:pt x="44708" y="238504"/>
                      </a:moveTo>
                      <a:cubicBezTo>
                        <a:pt x="45659" y="353480"/>
                        <a:pt x="102733" y="424747"/>
                        <a:pt x="187393" y="424747"/>
                      </a:cubicBezTo>
                      <a:cubicBezTo>
                        <a:pt x="270151" y="424747"/>
                        <a:pt x="297736" y="377236"/>
                        <a:pt x="313908" y="341128"/>
                      </a:cubicBezTo>
                      <a:lnTo>
                        <a:pt x="358615" y="341128"/>
                      </a:lnTo>
                      <a:cubicBezTo>
                        <a:pt x="340542" y="400041"/>
                        <a:pt x="293932" y="467506"/>
                        <a:pt x="185491" y="467506"/>
                      </a:cubicBezTo>
                      <a:cubicBezTo>
                        <a:pt x="52318" y="467506"/>
                        <a:pt x="0" y="350630"/>
                        <a:pt x="0" y="237554"/>
                      </a:cubicBezTo>
                      <a:cubicBezTo>
                        <a:pt x="0" y="110225"/>
                        <a:pt x="62782" y="0"/>
                        <a:pt x="190247" y="0"/>
                      </a:cubicBezTo>
                      <a:cubicBezTo>
                        <a:pt x="325322" y="0"/>
                        <a:pt x="369079" y="118777"/>
                        <a:pt x="369079" y="202396"/>
                      </a:cubicBezTo>
                      <a:cubicBezTo>
                        <a:pt x="369079" y="214749"/>
                        <a:pt x="369079" y="227102"/>
                        <a:pt x="368128" y="239454"/>
                      </a:cubicBezTo>
                      <a:lnTo>
                        <a:pt x="44708" y="239454"/>
                      </a:lnTo>
                      <a:close/>
                      <a:moveTo>
                        <a:pt x="322469" y="199545"/>
                      </a:moveTo>
                      <a:cubicBezTo>
                        <a:pt x="321517" y="111175"/>
                        <a:pt x="273956" y="41810"/>
                        <a:pt x="188344" y="41810"/>
                      </a:cubicBezTo>
                      <a:cubicBezTo>
                        <a:pt x="97977" y="41810"/>
                        <a:pt x="56123" y="106424"/>
                        <a:pt x="46610" y="199545"/>
                      </a:cubicBezTo>
                      <a:lnTo>
                        <a:pt x="322469" y="199545"/>
                      </a:lnTo>
                      <a:close/>
                    </a:path>
                  </a:pathLst>
                </a:custGeom>
                <a:solidFill>
                  <a:srgbClr val="000000"/>
                </a:solidFill>
                <a:ln w="9512" cap="flat">
                  <a:noFill/>
                  <a:prstDash val="solid"/>
                  <a:miter/>
                </a:ln>
              </p:spPr>
              <p:txBody>
                <a:bodyPr rtlCol="0" anchor="ctr"/>
                <a:lstStyle/>
                <a:p>
                  <a:pPr algn="l" rtl="0"/>
                  <a:endParaRPr lang="en-US"/>
                </a:p>
              </p:txBody>
            </p:sp>
            <p:sp>
              <p:nvSpPr>
                <p:cNvPr id="94" name="Freeform 93">
                  <a:extLst>
                    <a:ext uri="{FF2B5EF4-FFF2-40B4-BE49-F238E27FC236}">
                      <a16:creationId xmlns:a16="http://schemas.microsoft.com/office/drawing/2014/main" id="{E808758B-9AFB-4A25-883D-83B90FB66049}"/>
                    </a:ext>
                  </a:extLst>
                </p:cNvPr>
                <p:cNvSpPr/>
                <p:nvPr/>
              </p:nvSpPr>
              <p:spPr>
                <a:xfrm>
                  <a:off x="3032166" y="4790029"/>
                  <a:ext cx="230199" cy="591034"/>
                </a:xfrm>
                <a:custGeom>
                  <a:avLst/>
                  <a:gdLst>
                    <a:gd name="connsiteX0" fmla="*/ 0 w 230199"/>
                    <a:gd name="connsiteY0" fmla="*/ 138732 h 591034"/>
                    <a:gd name="connsiteX1" fmla="*/ 81806 w 230199"/>
                    <a:gd name="connsiteY1" fmla="*/ 138732 h 591034"/>
                    <a:gd name="connsiteX2" fmla="*/ 81806 w 230199"/>
                    <a:gd name="connsiteY2" fmla="*/ 0 h 591034"/>
                    <a:gd name="connsiteX3" fmla="*/ 125563 w 230199"/>
                    <a:gd name="connsiteY3" fmla="*/ 0 h 591034"/>
                    <a:gd name="connsiteX4" fmla="*/ 125563 w 230199"/>
                    <a:gd name="connsiteY4" fmla="*/ 139682 h 591034"/>
                    <a:gd name="connsiteX5" fmla="*/ 230199 w 230199"/>
                    <a:gd name="connsiteY5" fmla="*/ 139682 h 591034"/>
                    <a:gd name="connsiteX6" fmla="*/ 230199 w 230199"/>
                    <a:gd name="connsiteY6" fmla="*/ 181491 h 591034"/>
                    <a:gd name="connsiteX7" fmla="*/ 125563 w 230199"/>
                    <a:gd name="connsiteY7" fmla="*/ 181491 h 591034"/>
                    <a:gd name="connsiteX8" fmla="*/ 125563 w 230199"/>
                    <a:gd name="connsiteY8" fmla="*/ 471307 h 591034"/>
                    <a:gd name="connsiteX9" fmla="*/ 177881 w 230199"/>
                    <a:gd name="connsiteY9" fmla="*/ 550175 h 591034"/>
                    <a:gd name="connsiteX10" fmla="*/ 223540 w 230199"/>
                    <a:gd name="connsiteY10" fmla="*/ 544474 h 591034"/>
                    <a:gd name="connsiteX11" fmla="*/ 223540 w 230199"/>
                    <a:gd name="connsiteY11" fmla="*/ 583432 h 591034"/>
                    <a:gd name="connsiteX12" fmla="*/ 169320 w 230199"/>
                    <a:gd name="connsiteY12" fmla="*/ 591034 h 591034"/>
                    <a:gd name="connsiteX13" fmla="*/ 81806 w 230199"/>
                    <a:gd name="connsiteY13" fmla="*/ 491262 h 591034"/>
                    <a:gd name="connsiteX14" fmla="*/ 81806 w 230199"/>
                    <a:gd name="connsiteY14" fmla="*/ 181491 h 591034"/>
                    <a:gd name="connsiteX15" fmla="*/ 0 w 230199"/>
                    <a:gd name="connsiteY15" fmla="*/ 181491 h 591034"/>
                    <a:gd name="connsiteX16" fmla="*/ 0 w 230199"/>
                    <a:gd name="connsiteY16" fmla="*/ 138732 h 591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199" h="591034">
                      <a:moveTo>
                        <a:pt x="0" y="138732"/>
                      </a:moveTo>
                      <a:lnTo>
                        <a:pt x="81806" y="138732"/>
                      </a:lnTo>
                      <a:lnTo>
                        <a:pt x="81806" y="0"/>
                      </a:lnTo>
                      <a:lnTo>
                        <a:pt x="125563" y="0"/>
                      </a:lnTo>
                      <a:lnTo>
                        <a:pt x="125563" y="139682"/>
                      </a:lnTo>
                      <a:lnTo>
                        <a:pt x="230199" y="139682"/>
                      </a:lnTo>
                      <a:lnTo>
                        <a:pt x="230199" y="181491"/>
                      </a:lnTo>
                      <a:lnTo>
                        <a:pt x="125563" y="181491"/>
                      </a:lnTo>
                      <a:lnTo>
                        <a:pt x="125563" y="471307"/>
                      </a:lnTo>
                      <a:cubicBezTo>
                        <a:pt x="125563" y="521668"/>
                        <a:pt x="136027" y="550175"/>
                        <a:pt x="177881" y="550175"/>
                      </a:cubicBezTo>
                      <a:cubicBezTo>
                        <a:pt x="191198" y="550175"/>
                        <a:pt x="209272" y="549225"/>
                        <a:pt x="223540" y="544474"/>
                      </a:cubicBezTo>
                      <a:lnTo>
                        <a:pt x="223540" y="583432"/>
                      </a:lnTo>
                      <a:cubicBezTo>
                        <a:pt x="208320" y="590084"/>
                        <a:pt x="187393" y="591034"/>
                        <a:pt x="169320" y="591034"/>
                      </a:cubicBezTo>
                      <a:cubicBezTo>
                        <a:pt x="113197" y="591034"/>
                        <a:pt x="81806" y="562528"/>
                        <a:pt x="81806" y="491262"/>
                      </a:cubicBezTo>
                      <a:lnTo>
                        <a:pt x="81806" y="181491"/>
                      </a:lnTo>
                      <a:lnTo>
                        <a:pt x="0" y="181491"/>
                      </a:lnTo>
                      <a:lnTo>
                        <a:pt x="0" y="138732"/>
                      </a:lnTo>
                      <a:close/>
                    </a:path>
                  </a:pathLst>
                </a:custGeom>
                <a:solidFill>
                  <a:srgbClr val="000000"/>
                </a:solidFill>
                <a:ln w="9512" cap="flat">
                  <a:noFill/>
                  <a:prstDash val="solid"/>
                  <a:miter/>
                </a:ln>
              </p:spPr>
              <p:txBody>
                <a:bodyPr rtlCol="0" anchor="ctr"/>
                <a:lstStyle/>
                <a:p>
                  <a:pPr algn="l" rtl="0"/>
                  <a:endParaRPr lang="en-US"/>
                </a:p>
              </p:txBody>
            </p:sp>
            <p:sp>
              <p:nvSpPr>
                <p:cNvPr id="95" name="Freeform 94">
                  <a:extLst>
                    <a:ext uri="{FF2B5EF4-FFF2-40B4-BE49-F238E27FC236}">
                      <a16:creationId xmlns:a16="http://schemas.microsoft.com/office/drawing/2014/main" id="{2AEA6494-4F59-A0C5-9CAE-A2C525600C0D}"/>
                    </a:ext>
                  </a:extLst>
                </p:cNvPr>
                <p:cNvSpPr/>
                <p:nvPr/>
              </p:nvSpPr>
              <p:spPr>
                <a:xfrm>
                  <a:off x="3349878" y="4717813"/>
                  <a:ext cx="336737" cy="657549"/>
                </a:xfrm>
                <a:custGeom>
                  <a:avLst/>
                  <a:gdLst>
                    <a:gd name="connsiteX0" fmla="*/ 43757 w 336737"/>
                    <a:gd name="connsiteY0" fmla="*/ 0 h 657549"/>
                    <a:gd name="connsiteX1" fmla="*/ 43757 w 336737"/>
                    <a:gd name="connsiteY1" fmla="*/ 286015 h 657549"/>
                    <a:gd name="connsiteX2" fmla="*/ 188345 w 336737"/>
                    <a:gd name="connsiteY2" fmla="*/ 200496 h 657549"/>
                    <a:gd name="connsiteX3" fmla="*/ 336737 w 336737"/>
                    <a:gd name="connsiteY3" fmla="*/ 373435 h 657549"/>
                    <a:gd name="connsiteX4" fmla="*/ 336737 w 336737"/>
                    <a:gd name="connsiteY4" fmla="*/ 657549 h 657549"/>
                    <a:gd name="connsiteX5" fmla="*/ 292981 w 336737"/>
                    <a:gd name="connsiteY5" fmla="*/ 657549 h 657549"/>
                    <a:gd name="connsiteX6" fmla="*/ 292981 w 336737"/>
                    <a:gd name="connsiteY6" fmla="*/ 382937 h 657549"/>
                    <a:gd name="connsiteX7" fmla="*/ 180735 w 336737"/>
                    <a:gd name="connsiteY7" fmla="*/ 244205 h 657549"/>
                    <a:gd name="connsiteX8" fmla="*/ 43757 w 336737"/>
                    <a:gd name="connsiteY8" fmla="*/ 408593 h 657549"/>
                    <a:gd name="connsiteX9" fmla="*/ 43757 w 336737"/>
                    <a:gd name="connsiteY9" fmla="*/ 657549 h 657549"/>
                    <a:gd name="connsiteX10" fmla="*/ 0 w 336737"/>
                    <a:gd name="connsiteY10" fmla="*/ 657549 h 657549"/>
                    <a:gd name="connsiteX11" fmla="*/ 0 w 336737"/>
                    <a:gd name="connsiteY11" fmla="*/ 0 h 657549"/>
                    <a:gd name="connsiteX12" fmla="*/ 43757 w 336737"/>
                    <a:gd name="connsiteY12" fmla="*/ 0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6737" h="657549">
                      <a:moveTo>
                        <a:pt x="43757" y="0"/>
                      </a:moveTo>
                      <a:lnTo>
                        <a:pt x="43757" y="286015"/>
                      </a:lnTo>
                      <a:cubicBezTo>
                        <a:pt x="68489" y="239454"/>
                        <a:pt x="111295" y="200496"/>
                        <a:pt x="188345" y="200496"/>
                      </a:cubicBezTo>
                      <a:cubicBezTo>
                        <a:pt x="251126" y="200496"/>
                        <a:pt x="336737" y="232803"/>
                        <a:pt x="336737" y="373435"/>
                      </a:cubicBezTo>
                      <a:lnTo>
                        <a:pt x="336737" y="657549"/>
                      </a:lnTo>
                      <a:lnTo>
                        <a:pt x="292981" y="657549"/>
                      </a:lnTo>
                      <a:lnTo>
                        <a:pt x="292981" y="382937"/>
                      </a:lnTo>
                      <a:cubicBezTo>
                        <a:pt x="292981" y="294567"/>
                        <a:pt x="253029" y="244205"/>
                        <a:pt x="180735" y="244205"/>
                      </a:cubicBezTo>
                      <a:cubicBezTo>
                        <a:pt x="94173" y="244205"/>
                        <a:pt x="43757" y="298368"/>
                        <a:pt x="43757" y="408593"/>
                      </a:cubicBezTo>
                      <a:lnTo>
                        <a:pt x="43757" y="657549"/>
                      </a:lnTo>
                      <a:lnTo>
                        <a:pt x="0" y="657549"/>
                      </a:lnTo>
                      <a:lnTo>
                        <a:pt x="0" y="0"/>
                      </a:lnTo>
                      <a:lnTo>
                        <a:pt x="43757" y="0"/>
                      </a:lnTo>
                      <a:close/>
                    </a:path>
                  </a:pathLst>
                </a:custGeom>
                <a:solidFill>
                  <a:srgbClr val="000000"/>
                </a:solidFill>
                <a:ln w="9512" cap="flat">
                  <a:noFill/>
                  <a:prstDash val="solid"/>
                  <a:miter/>
                </a:ln>
              </p:spPr>
              <p:txBody>
                <a:bodyPr rtlCol="0" anchor="ctr"/>
                <a:lstStyle/>
                <a:p>
                  <a:pPr algn="l" rtl="0"/>
                  <a:endParaRPr lang="en-US"/>
                </a:p>
              </p:txBody>
            </p:sp>
            <p:sp>
              <p:nvSpPr>
                <p:cNvPr id="96" name="Freeform 95">
                  <a:extLst>
                    <a:ext uri="{FF2B5EF4-FFF2-40B4-BE49-F238E27FC236}">
                      <a16:creationId xmlns:a16="http://schemas.microsoft.com/office/drawing/2014/main" id="{5D273A9F-167F-3D3B-9A0C-2EF23D685187}"/>
                    </a:ext>
                  </a:extLst>
                </p:cNvPr>
                <p:cNvSpPr/>
                <p:nvPr/>
              </p:nvSpPr>
              <p:spPr>
                <a:xfrm>
                  <a:off x="3831203" y="4717813"/>
                  <a:ext cx="43756" cy="657549"/>
                </a:xfrm>
                <a:custGeom>
                  <a:avLst/>
                  <a:gdLst>
                    <a:gd name="connsiteX0" fmla="*/ 0 w 43756"/>
                    <a:gd name="connsiteY0" fmla="*/ 0 h 657549"/>
                    <a:gd name="connsiteX1" fmla="*/ 43757 w 43756"/>
                    <a:gd name="connsiteY1" fmla="*/ 0 h 657549"/>
                    <a:gd name="connsiteX2" fmla="*/ 43757 w 43756"/>
                    <a:gd name="connsiteY2" fmla="*/ 86470 h 657549"/>
                    <a:gd name="connsiteX3" fmla="*/ 0 w 43756"/>
                    <a:gd name="connsiteY3" fmla="*/ 86470 h 657549"/>
                    <a:gd name="connsiteX4" fmla="*/ 0 w 43756"/>
                    <a:gd name="connsiteY4" fmla="*/ 0 h 657549"/>
                    <a:gd name="connsiteX5" fmla="*/ 0 w 43756"/>
                    <a:gd name="connsiteY5" fmla="*/ 210948 h 657549"/>
                    <a:gd name="connsiteX6" fmla="*/ 43757 w 43756"/>
                    <a:gd name="connsiteY6" fmla="*/ 210948 h 657549"/>
                    <a:gd name="connsiteX7" fmla="*/ 43757 w 43756"/>
                    <a:gd name="connsiteY7" fmla="*/ 657549 h 657549"/>
                    <a:gd name="connsiteX8" fmla="*/ 0 w 43756"/>
                    <a:gd name="connsiteY8" fmla="*/ 657549 h 657549"/>
                    <a:gd name="connsiteX9" fmla="*/ 0 w 43756"/>
                    <a:gd name="connsiteY9" fmla="*/ 210948 h 65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56" h="657549">
                      <a:moveTo>
                        <a:pt x="0" y="0"/>
                      </a:moveTo>
                      <a:lnTo>
                        <a:pt x="43757" y="0"/>
                      </a:lnTo>
                      <a:lnTo>
                        <a:pt x="43757" y="86470"/>
                      </a:lnTo>
                      <a:lnTo>
                        <a:pt x="0" y="86470"/>
                      </a:lnTo>
                      <a:lnTo>
                        <a:pt x="0" y="0"/>
                      </a:lnTo>
                      <a:close/>
                      <a:moveTo>
                        <a:pt x="0" y="210948"/>
                      </a:moveTo>
                      <a:lnTo>
                        <a:pt x="43757" y="210948"/>
                      </a:lnTo>
                      <a:lnTo>
                        <a:pt x="43757" y="657549"/>
                      </a:lnTo>
                      <a:lnTo>
                        <a:pt x="0" y="657549"/>
                      </a:lnTo>
                      <a:lnTo>
                        <a:pt x="0" y="210948"/>
                      </a:lnTo>
                      <a:close/>
                    </a:path>
                  </a:pathLst>
                </a:custGeom>
                <a:solidFill>
                  <a:srgbClr val="000000"/>
                </a:solidFill>
                <a:ln w="9512" cap="flat">
                  <a:noFill/>
                  <a:prstDash val="solid"/>
                  <a:miter/>
                </a:ln>
              </p:spPr>
              <p:txBody>
                <a:bodyPr rtlCol="0" anchor="ctr"/>
                <a:lstStyle/>
                <a:p>
                  <a:pPr algn="l" rtl="0"/>
                  <a:endParaRPr lang="en-US"/>
                </a:p>
              </p:txBody>
            </p:sp>
            <p:sp>
              <p:nvSpPr>
                <p:cNvPr id="97" name="Freeform 96">
                  <a:extLst>
                    <a:ext uri="{FF2B5EF4-FFF2-40B4-BE49-F238E27FC236}">
                      <a16:creationId xmlns:a16="http://schemas.microsoft.com/office/drawing/2014/main" id="{C64A029F-90A7-9854-18C5-BBA1E1E981C8}"/>
                    </a:ext>
                  </a:extLst>
                </p:cNvPr>
                <p:cNvSpPr/>
                <p:nvPr/>
              </p:nvSpPr>
              <p:spPr>
                <a:xfrm>
                  <a:off x="3984352" y="4918308"/>
                  <a:ext cx="358615" cy="467506"/>
                </a:xfrm>
                <a:custGeom>
                  <a:avLst/>
                  <a:gdLst>
                    <a:gd name="connsiteX0" fmla="*/ 358616 w 358615"/>
                    <a:gd name="connsiteY0" fmla="*/ 325924 h 467506"/>
                    <a:gd name="connsiteX1" fmla="*/ 188344 w 358615"/>
                    <a:gd name="connsiteY1" fmla="*/ 467506 h 467506"/>
                    <a:gd name="connsiteX2" fmla="*/ 0 w 358615"/>
                    <a:gd name="connsiteY2" fmla="*/ 235654 h 467506"/>
                    <a:gd name="connsiteX3" fmla="*/ 193101 w 358615"/>
                    <a:gd name="connsiteY3" fmla="*/ 0 h 467506"/>
                    <a:gd name="connsiteX4" fmla="*/ 358616 w 358615"/>
                    <a:gd name="connsiteY4" fmla="*/ 142532 h 467506"/>
                    <a:gd name="connsiteX5" fmla="*/ 313908 w 358615"/>
                    <a:gd name="connsiteY5" fmla="*/ 142532 h 467506"/>
                    <a:gd name="connsiteX6" fmla="*/ 192150 w 358615"/>
                    <a:gd name="connsiteY6" fmla="*/ 41810 h 467506"/>
                    <a:gd name="connsiteX7" fmla="*/ 46610 w 358615"/>
                    <a:gd name="connsiteY7" fmla="*/ 233753 h 467506"/>
                    <a:gd name="connsiteX8" fmla="*/ 188344 w 358615"/>
                    <a:gd name="connsiteY8" fmla="*/ 425697 h 467506"/>
                    <a:gd name="connsiteX9" fmla="*/ 313908 w 358615"/>
                    <a:gd name="connsiteY9" fmla="*/ 325924 h 467506"/>
                    <a:gd name="connsiteX10" fmla="*/ 358616 w 358615"/>
                    <a:gd name="connsiteY10" fmla="*/ 325924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615" h="467506">
                      <a:moveTo>
                        <a:pt x="358616" y="325924"/>
                      </a:moveTo>
                      <a:cubicBezTo>
                        <a:pt x="337688" y="404792"/>
                        <a:pt x="286322" y="467506"/>
                        <a:pt x="188344" y="467506"/>
                      </a:cubicBezTo>
                      <a:cubicBezTo>
                        <a:pt x="78952" y="467506"/>
                        <a:pt x="0" y="384837"/>
                        <a:pt x="0" y="235654"/>
                      </a:cubicBezTo>
                      <a:cubicBezTo>
                        <a:pt x="0" y="113076"/>
                        <a:pt x="63733" y="0"/>
                        <a:pt x="193101" y="0"/>
                      </a:cubicBezTo>
                      <a:cubicBezTo>
                        <a:pt x="304395" y="0"/>
                        <a:pt x="350054" y="80768"/>
                        <a:pt x="358616" y="142532"/>
                      </a:cubicBezTo>
                      <a:lnTo>
                        <a:pt x="313908" y="142532"/>
                      </a:lnTo>
                      <a:cubicBezTo>
                        <a:pt x="300590" y="90271"/>
                        <a:pt x="267297" y="41810"/>
                        <a:pt x="192150" y="41810"/>
                      </a:cubicBezTo>
                      <a:cubicBezTo>
                        <a:pt x="98928" y="41810"/>
                        <a:pt x="46610" y="122578"/>
                        <a:pt x="46610" y="233753"/>
                      </a:cubicBezTo>
                      <a:cubicBezTo>
                        <a:pt x="46610" y="340177"/>
                        <a:pt x="96075" y="425697"/>
                        <a:pt x="188344" y="425697"/>
                      </a:cubicBezTo>
                      <a:cubicBezTo>
                        <a:pt x="252077" y="425697"/>
                        <a:pt x="291078" y="392439"/>
                        <a:pt x="313908" y="325924"/>
                      </a:cubicBezTo>
                      <a:lnTo>
                        <a:pt x="358616" y="325924"/>
                      </a:lnTo>
                      <a:close/>
                    </a:path>
                  </a:pathLst>
                </a:custGeom>
                <a:solidFill>
                  <a:srgbClr val="000000"/>
                </a:solidFill>
                <a:ln w="9512" cap="flat">
                  <a:noFill/>
                  <a:prstDash val="solid"/>
                  <a:miter/>
                </a:ln>
              </p:spPr>
              <p:txBody>
                <a:bodyPr rtlCol="0" anchor="ctr"/>
                <a:lstStyle/>
                <a:p>
                  <a:pPr algn="l" rtl="0"/>
                  <a:endParaRPr lang="en-US"/>
                </a:p>
              </p:txBody>
            </p:sp>
            <p:sp>
              <p:nvSpPr>
                <p:cNvPr id="98" name="Freeform 97">
                  <a:extLst>
                    <a:ext uri="{FF2B5EF4-FFF2-40B4-BE49-F238E27FC236}">
                      <a16:creationId xmlns:a16="http://schemas.microsoft.com/office/drawing/2014/main" id="{9941D828-6BF8-1CF5-B212-33337BDF1153}"/>
                    </a:ext>
                  </a:extLst>
                </p:cNvPr>
                <p:cNvSpPr/>
                <p:nvPr/>
              </p:nvSpPr>
              <p:spPr>
                <a:xfrm>
                  <a:off x="4416213" y="4918308"/>
                  <a:ext cx="339591" cy="468456"/>
                </a:xfrm>
                <a:custGeom>
                  <a:avLst/>
                  <a:gdLst>
                    <a:gd name="connsiteX0" fmla="*/ 333884 w 339591"/>
                    <a:gd name="connsiteY0" fmla="*/ 372485 h 468456"/>
                    <a:gd name="connsiteX1" fmla="*/ 339591 w 339591"/>
                    <a:gd name="connsiteY1" fmla="*/ 457054 h 468456"/>
                    <a:gd name="connsiteX2" fmla="*/ 297737 w 339591"/>
                    <a:gd name="connsiteY2" fmla="*/ 457054 h 468456"/>
                    <a:gd name="connsiteX3" fmla="*/ 290127 w 339591"/>
                    <a:gd name="connsiteY3" fmla="*/ 388638 h 468456"/>
                    <a:gd name="connsiteX4" fmla="*/ 145539 w 339591"/>
                    <a:gd name="connsiteY4" fmla="*/ 468456 h 468456"/>
                    <a:gd name="connsiteX5" fmla="*/ 0 w 339591"/>
                    <a:gd name="connsiteY5" fmla="*/ 334476 h 468456"/>
                    <a:gd name="connsiteX6" fmla="*/ 206418 w 339591"/>
                    <a:gd name="connsiteY6" fmla="*/ 191944 h 468456"/>
                    <a:gd name="connsiteX7" fmla="*/ 290127 w 339591"/>
                    <a:gd name="connsiteY7" fmla="*/ 191944 h 468456"/>
                    <a:gd name="connsiteX8" fmla="*/ 290127 w 339591"/>
                    <a:gd name="connsiteY8" fmla="*/ 146333 h 468456"/>
                    <a:gd name="connsiteX9" fmla="*/ 176930 w 339591"/>
                    <a:gd name="connsiteY9" fmla="*/ 41810 h 468456"/>
                    <a:gd name="connsiteX10" fmla="*/ 65635 w 339591"/>
                    <a:gd name="connsiteY10" fmla="*/ 125428 h 468456"/>
                    <a:gd name="connsiteX11" fmla="*/ 21879 w 339591"/>
                    <a:gd name="connsiteY11" fmla="*/ 125428 h 468456"/>
                    <a:gd name="connsiteX12" fmla="*/ 176930 w 339591"/>
                    <a:gd name="connsiteY12" fmla="*/ 0 h 468456"/>
                    <a:gd name="connsiteX13" fmla="*/ 332932 w 339591"/>
                    <a:gd name="connsiteY13" fmla="*/ 140632 h 468456"/>
                    <a:gd name="connsiteX14" fmla="*/ 332932 w 339591"/>
                    <a:gd name="connsiteY14" fmla="*/ 372485 h 468456"/>
                    <a:gd name="connsiteX15" fmla="*/ 290127 w 339591"/>
                    <a:gd name="connsiteY15" fmla="*/ 229952 h 468456"/>
                    <a:gd name="connsiteX16" fmla="*/ 203564 w 339591"/>
                    <a:gd name="connsiteY16" fmla="*/ 229952 h 468456"/>
                    <a:gd name="connsiteX17" fmla="*/ 45659 w 339591"/>
                    <a:gd name="connsiteY17" fmla="*/ 332576 h 468456"/>
                    <a:gd name="connsiteX18" fmla="*/ 146490 w 339591"/>
                    <a:gd name="connsiteY18" fmla="*/ 427597 h 468456"/>
                    <a:gd name="connsiteX19" fmla="*/ 290127 w 339591"/>
                    <a:gd name="connsiteY19" fmla="*/ 246106 h 468456"/>
                    <a:gd name="connsiteX20" fmla="*/ 290127 w 339591"/>
                    <a:gd name="connsiteY20" fmla="*/ 229952 h 46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591" h="468456">
                      <a:moveTo>
                        <a:pt x="333884" y="372485"/>
                      </a:moveTo>
                      <a:cubicBezTo>
                        <a:pt x="333884" y="411443"/>
                        <a:pt x="337688" y="442801"/>
                        <a:pt x="339591" y="457054"/>
                      </a:cubicBezTo>
                      <a:lnTo>
                        <a:pt x="297737" y="457054"/>
                      </a:lnTo>
                      <a:cubicBezTo>
                        <a:pt x="293932" y="446601"/>
                        <a:pt x="292029" y="426647"/>
                        <a:pt x="290127" y="388638"/>
                      </a:cubicBezTo>
                      <a:cubicBezTo>
                        <a:pt x="274907" y="421896"/>
                        <a:pt x="236857" y="468456"/>
                        <a:pt x="145539" y="468456"/>
                      </a:cubicBezTo>
                      <a:cubicBezTo>
                        <a:pt x="43757" y="468456"/>
                        <a:pt x="0" y="401941"/>
                        <a:pt x="0" y="334476"/>
                      </a:cubicBezTo>
                      <a:cubicBezTo>
                        <a:pt x="0" y="236604"/>
                        <a:pt x="75148" y="191944"/>
                        <a:pt x="206418" y="191944"/>
                      </a:cubicBezTo>
                      <a:cubicBezTo>
                        <a:pt x="243516" y="191944"/>
                        <a:pt x="272053" y="191944"/>
                        <a:pt x="290127" y="191944"/>
                      </a:cubicBezTo>
                      <a:lnTo>
                        <a:pt x="290127" y="146333"/>
                      </a:lnTo>
                      <a:cubicBezTo>
                        <a:pt x="290127" y="101673"/>
                        <a:pt x="276809" y="41810"/>
                        <a:pt x="176930" y="41810"/>
                      </a:cubicBezTo>
                      <a:cubicBezTo>
                        <a:pt x="88465" y="41810"/>
                        <a:pt x="75148" y="89320"/>
                        <a:pt x="65635" y="125428"/>
                      </a:cubicBezTo>
                      <a:lnTo>
                        <a:pt x="21879" y="125428"/>
                      </a:lnTo>
                      <a:cubicBezTo>
                        <a:pt x="25683" y="76017"/>
                        <a:pt x="56123" y="0"/>
                        <a:pt x="176930" y="0"/>
                      </a:cubicBezTo>
                      <a:cubicBezTo>
                        <a:pt x="276809" y="0"/>
                        <a:pt x="332932" y="42760"/>
                        <a:pt x="332932" y="140632"/>
                      </a:cubicBezTo>
                      <a:lnTo>
                        <a:pt x="332932" y="372485"/>
                      </a:lnTo>
                      <a:close/>
                      <a:moveTo>
                        <a:pt x="290127" y="229952"/>
                      </a:moveTo>
                      <a:cubicBezTo>
                        <a:pt x="273005" y="229952"/>
                        <a:pt x="233053" y="229952"/>
                        <a:pt x="203564" y="229952"/>
                      </a:cubicBezTo>
                      <a:cubicBezTo>
                        <a:pt x="105587" y="229952"/>
                        <a:pt x="45659" y="255608"/>
                        <a:pt x="45659" y="332576"/>
                      </a:cubicBezTo>
                      <a:cubicBezTo>
                        <a:pt x="45659" y="388638"/>
                        <a:pt x="85611" y="427597"/>
                        <a:pt x="146490" y="427597"/>
                      </a:cubicBezTo>
                      <a:cubicBezTo>
                        <a:pt x="272053" y="427597"/>
                        <a:pt x="290127" y="343028"/>
                        <a:pt x="290127" y="246106"/>
                      </a:cubicBezTo>
                      <a:lnTo>
                        <a:pt x="290127" y="229952"/>
                      </a:lnTo>
                      <a:close/>
                    </a:path>
                  </a:pathLst>
                </a:custGeom>
                <a:solidFill>
                  <a:srgbClr val="000000"/>
                </a:solidFill>
                <a:ln w="9512" cap="flat">
                  <a:noFill/>
                  <a:prstDash val="solid"/>
                  <a:miter/>
                </a:ln>
              </p:spPr>
              <p:txBody>
                <a:bodyPr rtlCol="0" anchor="ctr"/>
                <a:lstStyle/>
                <a:p>
                  <a:pPr algn="l" rtl="0"/>
                  <a:endParaRPr lang="en-US"/>
                </a:p>
              </p:txBody>
            </p:sp>
            <p:sp>
              <p:nvSpPr>
                <p:cNvPr id="99" name="Freeform 98">
                  <a:extLst>
                    <a:ext uri="{FF2B5EF4-FFF2-40B4-BE49-F238E27FC236}">
                      <a16:creationId xmlns:a16="http://schemas.microsoft.com/office/drawing/2014/main" id="{F7C0F1D4-BBB1-7379-1F15-7168B2F5339F}"/>
                    </a:ext>
                  </a:extLst>
                </p:cNvPr>
                <p:cNvSpPr/>
                <p:nvPr/>
              </p:nvSpPr>
              <p:spPr>
                <a:xfrm>
                  <a:off x="4894684" y="4717813"/>
                  <a:ext cx="43756" cy="658499"/>
                </a:xfrm>
                <a:custGeom>
                  <a:avLst/>
                  <a:gdLst>
                    <a:gd name="connsiteX0" fmla="*/ 0 w 43756"/>
                    <a:gd name="connsiteY0" fmla="*/ 657549 h 658499"/>
                    <a:gd name="connsiteX1" fmla="*/ 0 w 43756"/>
                    <a:gd name="connsiteY1" fmla="*/ 0 h 658499"/>
                    <a:gd name="connsiteX2" fmla="*/ 43757 w 43756"/>
                    <a:gd name="connsiteY2" fmla="*/ 0 h 658499"/>
                    <a:gd name="connsiteX3" fmla="*/ 43757 w 43756"/>
                    <a:gd name="connsiteY3" fmla="*/ 658500 h 658499"/>
                    <a:gd name="connsiteX4" fmla="*/ 0 w 43756"/>
                    <a:gd name="connsiteY4" fmla="*/ 658500 h 658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56" h="658499">
                      <a:moveTo>
                        <a:pt x="0" y="657549"/>
                      </a:moveTo>
                      <a:lnTo>
                        <a:pt x="0" y="0"/>
                      </a:lnTo>
                      <a:lnTo>
                        <a:pt x="43757" y="0"/>
                      </a:lnTo>
                      <a:lnTo>
                        <a:pt x="43757" y="658500"/>
                      </a:lnTo>
                      <a:lnTo>
                        <a:pt x="0" y="658500"/>
                      </a:lnTo>
                      <a:close/>
                    </a:path>
                  </a:pathLst>
                </a:custGeom>
                <a:solidFill>
                  <a:srgbClr val="000000"/>
                </a:solidFill>
                <a:ln w="9512" cap="flat">
                  <a:noFill/>
                  <a:prstDash val="solid"/>
                  <a:miter/>
                </a:ln>
              </p:spPr>
              <p:txBody>
                <a:bodyPr rtlCol="0" anchor="ctr"/>
                <a:lstStyle/>
                <a:p>
                  <a:pPr algn="l" rtl="0"/>
                  <a:endParaRPr lang="en-US"/>
                </a:p>
              </p:txBody>
            </p:sp>
            <p:sp>
              <p:nvSpPr>
                <p:cNvPr id="100" name="Freeform 99">
                  <a:extLst>
                    <a:ext uri="{FF2B5EF4-FFF2-40B4-BE49-F238E27FC236}">
                      <a16:creationId xmlns:a16="http://schemas.microsoft.com/office/drawing/2014/main" id="{4BCB71D0-0822-A440-5F89-C6AE04D60C70}"/>
                    </a:ext>
                  </a:extLst>
                </p:cNvPr>
                <p:cNvSpPr/>
                <p:nvPr/>
              </p:nvSpPr>
              <p:spPr>
                <a:xfrm>
                  <a:off x="5247592" y="4709261"/>
                  <a:ext cx="237808" cy="667051"/>
                </a:xfrm>
                <a:custGeom>
                  <a:avLst/>
                  <a:gdLst>
                    <a:gd name="connsiteX0" fmla="*/ 75148 w 237808"/>
                    <a:gd name="connsiteY0" fmla="*/ 666101 h 667051"/>
                    <a:gd name="connsiteX1" fmla="*/ 75148 w 237808"/>
                    <a:gd name="connsiteY1" fmla="*/ 262260 h 667051"/>
                    <a:gd name="connsiteX2" fmla="*/ 0 w 237808"/>
                    <a:gd name="connsiteY2" fmla="*/ 262260 h 667051"/>
                    <a:gd name="connsiteX3" fmla="*/ 0 w 237808"/>
                    <a:gd name="connsiteY3" fmla="*/ 220450 h 667051"/>
                    <a:gd name="connsiteX4" fmla="*/ 75148 w 237808"/>
                    <a:gd name="connsiteY4" fmla="*/ 220450 h 667051"/>
                    <a:gd name="connsiteX5" fmla="*/ 75148 w 237808"/>
                    <a:gd name="connsiteY5" fmla="*/ 156786 h 667051"/>
                    <a:gd name="connsiteX6" fmla="*/ 195003 w 237808"/>
                    <a:gd name="connsiteY6" fmla="*/ 0 h 667051"/>
                    <a:gd name="connsiteX7" fmla="*/ 237809 w 237808"/>
                    <a:gd name="connsiteY7" fmla="*/ 6651 h 667051"/>
                    <a:gd name="connsiteX8" fmla="*/ 237809 w 237808"/>
                    <a:gd name="connsiteY8" fmla="*/ 49411 h 667051"/>
                    <a:gd name="connsiteX9" fmla="*/ 190247 w 237808"/>
                    <a:gd name="connsiteY9" fmla="*/ 43710 h 667051"/>
                    <a:gd name="connsiteX10" fmla="*/ 118904 w 237808"/>
                    <a:gd name="connsiteY10" fmla="*/ 158686 h 667051"/>
                    <a:gd name="connsiteX11" fmla="*/ 118904 w 237808"/>
                    <a:gd name="connsiteY11" fmla="*/ 220450 h 667051"/>
                    <a:gd name="connsiteX12" fmla="*/ 214979 w 237808"/>
                    <a:gd name="connsiteY12" fmla="*/ 220450 h 667051"/>
                    <a:gd name="connsiteX13" fmla="*/ 214979 w 237808"/>
                    <a:gd name="connsiteY13" fmla="*/ 262260 h 667051"/>
                    <a:gd name="connsiteX14" fmla="*/ 118904 w 237808"/>
                    <a:gd name="connsiteY14" fmla="*/ 262260 h 667051"/>
                    <a:gd name="connsiteX15" fmla="*/ 118904 w 237808"/>
                    <a:gd name="connsiteY15" fmla="*/ 667052 h 667051"/>
                    <a:gd name="connsiteX16" fmla="*/ 75148 w 237808"/>
                    <a:gd name="connsiteY16" fmla="*/ 667052 h 66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808" h="667051">
                      <a:moveTo>
                        <a:pt x="75148" y="666101"/>
                      </a:moveTo>
                      <a:lnTo>
                        <a:pt x="75148" y="262260"/>
                      </a:lnTo>
                      <a:lnTo>
                        <a:pt x="0" y="262260"/>
                      </a:lnTo>
                      <a:lnTo>
                        <a:pt x="0" y="220450"/>
                      </a:lnTo>
                      <a:lnTo>
                        <a:pt x="75148" y="220450"/>
                      </a:lnTo>
                      <a:lnTo>
                        <a:pt x="75148" y="156786"/>
                      </a:lnTo>
                      <a:cubicBezTo>
                        <a:pt x="75148" y="81719"/>
                        <a:pt x="96075" y="0"/>
                        <a:pt x="195003" y="0"/>
                      </a:cubicBezTo>
                      <a:cubicBezTo>
                        <a:pt x="208321" y="0"/>
                        <a:pt x="227345" y="2851"/>
                        <a:pt x="237809" y="6651"/>
                      </a:cubicBezTo>
                      <a:lnTo>
                        <a:pt x="237809" y="49411"/>
                      </a:lnTo>
                      <a:cubicBezTo>
                        <a:pt x="224492" y="45610"/>
                        <a:pt x="203565" y="43710"/>
                        <a:pt x="190247" y="43710"/>
                      </a:cubicBezTo>
                      <a:cubicBezTo>
                        <a:pt x="137929" y="43710"/>
                        <a:pt x="118904" y="80768"/>
                        <a:pt x="118904" y="158686"/>
                      </a:cubicBezTo>
                      <a:lnTo>
                        <a:pt x="118904" y="220450"/>
                      </a:lnTo>
                      <a:lnTo>
                        <a:pt x="214979" y="220450"/>
                      </a:lnTo>
                      <a:lnTo>
                        <a:pt x="214979" y="262260"/>
                      </a:lnTo>
                      <a:lnTo>
                        <a:pt x="118904" y="262260"/>
                      </a:lnTo>
                      <a:lnTo>
                        <a:pt x="118904" y="667052"/>
                      </a:lnTo>
                      <a:lnTo>
                        <a:pt x="75148" y="667052"/>
                      </a:lnTo>
                      <a:close/>
                    </a:path>
                  </a:pathLst>
                </a:custGeom>
                <a:solidFill>
                  <a:srgbClr val="000000"/>
                </a:solidFill>
                <a:ln w="9512" cap="flat">
                  <a:noFill/>
                  <a:prstDash val="solid"/>
                  <a:miter/>
                </a:ln>
              </p:spPr>
              <p:txBody>
                <a:bodyPr rtlCol="0" anchor="ctr"/>
                <a:lstStyle/>
                <a:p>
                  <a:pPr algn="l" rtl="0"/>
                  <a:endParaRPr lang="en-US"/>
                </a:p>
              </p:txBody>
            </p:sp>
            <p:sp>
              <p:nvSpPr>
                <p:cNvPr id="101" name="Freeform 100">
                  <a:extLst>
                    <a:ext uri="{FF2B5EF4-FFF2-40B4-BE49-F238E27FC236}">
                      <a16:creationId xmlns:a16="http://schemas.microsoft.com/office/drawing/2014/main" id="{FF99FB82-C263-19E0-DE37-CD4E4ADF9653}"/>
                    </a:ext>
                  </a:extLst>
                </p:cNvPr>
                <p:cNvSpPr/>
                <p:nvPr/>
              </p:nvSpPr>
              <p:spPr>
                <a:xfrm>
                  <a:off x="5496816" y="4918308"/>
                  <a:ext cx="390957" cy="467506"/>
                </a:xfrm>
                <a:custGeom>
                  <a:avLst/>
                  <a:gdLst>
                    <a:gd name="connsiteX0" fmla="*/ 390957 w 390957"/>
                    <a:gd name="connsiteY0" fmla="*/ 232803 h 467506"/>
                    <a:gd name="connsiteX1" fmla="*/ 192150 w 390957"/>
                    <a:gd name="connsiteY1" fmla="*/ 467506 h 467506"/>
                    <a:gd name="connsiteX2" fmla="*/ 0 w 390957"/>
                    <a:gd name="connsiteY2" fmla="*/ 233753 h 467506"/>
                    <a:gd name="connsiteX3" fmla="*/ 196906 w 390957"/>
                    <a:gd name="connsiteY3" fmla="*/ 0 h 467506"/>
                    <a:gd name="connsiteX4" fmla="*/ 390957 w 390957"/>
                    <a:gd name="connsiteY4" fmla="*/ 232803 h 467506"/>
                    <a:gd name="connsiteX5" fmla="*/ 46611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1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50" y="467506"/>
                      </a:cubicBezTo>
                      <a:cubicBezTo>
                        <a:pt x="73245" y="467506"/>
                        <a:pt x="0" y="368684"/>
                        <a:pt x="0" y="233753"/>
                      </a:cubicBezTo>
                      <a:cubicBezTo>
                        <a:pt x="0" y="106424"/>
                        <a:pt x="69440" y="0"/>
                        <a:pt x="196906" y="0"/>
                      </a:cubicBezTo>
                      <a:cubicBezTo>
                        <a:pt x="313908" y="0"/>
                        <a:pt x="390957" y="93121"/>
                        <a:pt x="390957" y="232803"/>
                      </a:cubicBezTo>
                      <a:close/>
                      <a:moveTo>
                        <a:pt x="46611" y="233753"/>
                      </a:moveTo>
                      <a:cubicBezTo>
                        <a:pt x="46611" y="340177"/>
                        <a:pt x="102733" y="425697"/>
                        <a:pt x="195954" y="425697"/>
                      </a:cubicBezTo>
                      <a:cubicBezTo>
                        <a:pt x="291078" y="425697"/>
                        <a:pt x="344347" y="345879"/>
                        <a:pt x="344347" y="233753"/>
                      </a:cubicBezTo>
                      <a:cubicBezTo>
                        <a:pt x="344347" y="128279"/>
                        <a:pt x="292029" y="41810"/>
                        <a:pt x="194052" y="41810"/>
                      </a:cubicBezTo>
                      <a:cubicBezTo>
                        <a:pt x="94173" y="41810"/>
                        <a:pt x="46611" y="127329"/>
                        <a:pt x="46611" y="233753"/>
                      </a:cubicBezTo>
                      <a:close/>
                    </a:path>
                  </a:pathLst>
                </a:custGeom>
                <a:solidFill>
                  <a:srgbClr val="000000"/>
                </a:solidFill>
                <a:ln w="9512" cap="flat">
                  <a:noFill/>
                  <a:prstDash val="solid"/>
                  <a:miter/>
                </a:ln>
              </p:spPr>
              <p:txBody>
                <a:bodyPr rtlCol="0" anchor="ctr"/>
                <a:lstStyle/>
                <a:p>
                  <a:pPr algn="l" rtl="0"/>
                  <a:endParaRPr lang="en-US"/>
                </a:p>
              </p:txBody>
            </p:sp>
            <p:sp>
              <p:nvSpPr>
                <p:cNvPr id="102" name="Freeform 101">
                  <a:extLst>
                    <a:ext uri="{FF2B5EF4-FFF2-40B4-BE49-F238E27FC236}">
                      <a16:creationId xmlns:a16="http://schemas.microsoft.com/office/drawing/2014/main" id="{AA984E50-7CC7-0D57-B2E3-68AD24402F59}"/>
                    </a:ext>
                  </a:extLst>
                </p:cNvPr>
                <p:cNvSpPr/>
                <p:nvPr/>
              </p:nvSpPr>
              <p:spPr>
                <a:xfrm>
                  <a:off x="5966726" y="4918308"/>
                  <a:ext cx="390957" cy="467506"/>
                </a:xfrm>
                <a:custGeom>
                  <a:avLst/>
                  <a:gdLst>
                    <a:gd name="connsiteX0" fmla="*/ 390957 w 390957"/>
                    <a:gd name="connsiteY0" fmla="*/ 232803 h 467506"/>
                    <a:gd name="connsiteX1" fmla="*/ 192149 w 390957"/>
                    <a:gd name="connsiteY1" fmla="*/ 467506 h 467506"/>
                    <a:gd name="connsiteX2" fmla="*/ 0 w 390957"/>
                    <a:gd name="connsiteY2" fmla="*/ 233753 h 467506"/>
                    <a:gd name="connsiteX3" fmla="*/ 196905 w 390957"/>
                    <a:gd name="connsiteY3" fmla="*/ 0 h 467506"/>
                    <a:gd name="connsiteX4" fmla="*/ 390957 w 390957"/>
                    <a:gd name="connsiteY4" fmla="*/ 232803 h 467506"/>
                    <a:gd name="connsiteX5" fmla="*/ 46610 w 390957"/>
                    <a:gd name="connsiteY5" fmla="*/ 233753 h 467506"/>
                    <a:gd name="connsiteX6" fmla="*/ 195954 w 390957"/>
                    <a:gd name="connsiteY6" fmla="*/ 425697 h 467506"/>
                    <a:gd name="connsiteX7" fmla="*/ 344347 w 390957"/>
                    <a:gd name="connsiteY7" fmla="*/ 233753 h 467506"/>
                    <a:gd name="connsiteX8" fmla="*/ 194052 w 390957"/>
                    <a:gd name="connsiteY8" fmla="*/ 41810 h 467506"/>
                    <a:gd name="connsiteX9" fmla="*/ 46610 w 390957"/>
                    <a:gd name="connsiteY9" fmla="*/ 233753 h 46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957" h="467506">
                      <a:moveTo>
                        <a:pt x="390957" y="232803"/>
                      </a:moveTo>
                      <a:cubicBezTo>
                        <a:pt x="390957" y="357281"/>
                        <a:pt x="323420" y="467506"/>
                        <a:pt x="192149" y="467506"/>
                      </a:cubicBezTo>
                      <a:cubicBezTo>
                        <a:pt x="73245" y="467506"/>
                        <a:pt x="0" y="368684"/>
                        <a:pt x="0" y="233753"/>
                      </a:cubicBezTo>
                      <a:cubicBezTo>
                        <a:pt x="0" y="106424"/>
                        <a:pt x="69440" y="0"/>
                        <a:pt x="196905" y="0"/>
                      </a:cubicBezTo>
                      <a:cubicBezTo>
                        <a:pt x="313908" y="0"/>
                        <a:pt x="390957" y="93121"/>
                        <a:pt x="390957" y="232803"/>
                      </a:cubicBezTo>
                      <a:close/>
                      <a:moveTo>
                        <a:pt x="46610" y="233753"/>
                      </a:moveTo>
                      <a:cubicBezTo>
                        <a:pt x="46610" y="340177"/>
                        <a:pt x="102733" y="425697"/>
                        <a:pt x="195954" y="425697"/>
                      </a:cubicBezTo>
                      <a:cubicBezTo>
                        <a:pt x="291078" y="425697"/>
                        <a:pt x="344347" y="345879"/>
                        <a:pt x="344347" y="233753"/>
                      </a:cubicBezTo>
                      <a:cubicBezTo>
                        <a:pt x="344347" y="128279"/>
                        <a:pt x="292029" y="41810"/>
                        <a:pt x="194052" y="41810"/>
                      </a:cubicBezTo>
                      <a:cubicBezTo>
                        <a:pt x="94172" y="41810"/>
                        <a:pt x="46610" y="127329"/>
                        <a:pt x="46610" y="233753"/>
                      </a:cubicBezTo>
                      <a:close/>
                    </a:path>
                  </a:pathLst>
                </a:custGeom>
                <a:solidFill>
                  <a:srgbClr val="000000"/>
                </a:solidFill>
                <a:ln w="9512" cap="flat">
                  <a:noFill/>
                  <a:prstDash val="solid"/>
                  <a:miter/>
                </a:ln>
              </p:spPr>
              <p:txBody>
                <a:bodyPr rtlCol="0" anchor="ctr"/>
                <a:lstStyle/>
                <a:p>
                  <a:pPr algn="l" rtl="0"/>
                  <a:endParaRPr lang="en-US"/>
                </a:p>
              </p:txBody>
            </p:sp>
            <p:sp>
              <p:nvSpPr>
                <p:cNvPr id="103" name="Freeform 102">
                  <a:extLst>
                    <a:ext uri="{FF2B5EF4-FFF2-40B4-BE49-F238E27FC236}">
                      <a16:creationId xmlns:a16="http://schemas.microsoft.com/office/drawing/2014/main" id="{502E401F-2824-5D7B-3DB6-6D1F2DDC75F7}"/>
                    </a:ext>
                  </a:extLst>
                </p:cNvPr>
                <p:cNvSpPr/>
                <p:nvPr/>
              </p:nvSpPr>
              <p:spPr>
                <a:xfrm>
                  <a:off x="6437587" y="4717813"/>
                  <a:ext cx="374786" cy="668001"/>
                </a:xfrm>
                <a:custGeom>
                  <a:avLst/>
                  <a:gdLst>
                    <a:gd name="connsiteX0" fmla="*/ 373835 w 374786"/>
                    <a:gd name="connsiteY0" fmla="*/ 0 h 668001"/>
                    <a:gd name="connsiteX1" fmla="*/ 373835 w 374786"/>
                    <a:gd name="connsiteY1" fmla="*/ 529270 h 668001"/>
                    <a:gd name="connsiteX2" fmla="*/ 374786 w 374786"/>
                    <a:gd name="connsiteY2" fmla="*/ 657549 h 668001"/>
                    <a:gd name="connsiteX3" fmla="*/ 332932 w 374786"/>
                    <a:gd name="connsiteY3" fmla="*/ 657549 h 668001"/>
                    <a:gd name="connsiteX4" fmla="*/ 330078 w 374786"/>
                    <a:gd name="connsiteY4" fmla="*/ 582482 h 668001"/>
                    <a:gd name="connsiteX5" fmla="*/ 182637 w 374786"/>
                    <a:gd name="connsiteY5" fmla="*/ 668002 h 668001"/>
                    <a:gd name="connsiteX6" fmla="*/ 0 w 374786"/>
                    <a:gd name="connsiteY6" fmla="*/ 439000 h 668001"/>
                    <a:gd name="connsiteX7" fmla="*/ 194052 w 374786"/>
                    <a:gd name="connsiteY7" fmla="*/ 199545 h 668001"/>
                    <a:gd name="connsiteX8" fmla="*/ 330078 w 374786"/>
                    <a:gd name="connsiteY8" fmla="*/ 266060 h 668001"/>
                    <a:gd name="connsiteX9" fmla="*/ 330078 w 374786"/>
                    <a:gd name="connsiteY9" fmla="*/ 0 h 668001"/>
                    <a:gd name="connsiteX10" fmla="*/ 373835 w 374786"/>
                    <a:gd name="connsiteY10" fmla="*/ 0 h 668001"/>
                    <a:gd name="connsiteX11" fmla="*/ 46610 w 374786"/>
                    <a:gd name="connsiteY11" fmla="*/ 438049 h 668001"/>
                    <a:gd name="connsiteX12" fmla="*/ 184539 w 374786"/>
                    <a:gd name="connsiteY12" fmla="*/ 626192 h 668001"/>
                    <a:gd name="connsiteX13" fmla="*/ 331981 w 374786"/>
                    <a:gd name="connsiteY13" fmla="*/ 423796 h 668001"/>
                    <a:gd name="connsiteX14" fmla="*/ 192149 w 374786"/>
                    <a:gd name="connsiteY14" fmla="*/ 242305 h 668001"/>
                    <a:gd name="connsiteX15" fmla="*/ 46610 w 374786"/>
                    <a:gd name="connsiteY15" fmla="*/ 438049 h 66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4786" h="668001">
                      <a:moveTo>
                        <a:pt x="373835" y="0"/>
                      </a:moveTo>
                      <a:lnTo>
                        <a:pt x="373835" y="529270"/>
                      </a:lnTo>
                      <a:cubicBezTo>
                        <a:pt x="373835" y="572030"/>
                        <a:pt x="373835" y="612889"/>
                        <a:pt x="374786" y="657549"/>
                      </a:cubicBezTo>
                      <a:lnTo>
                        <a:pt x="332932" y="657549"/>
                      </a:lnTo>
                      <a:cubicBezTo>
                        <a:pt x="331030" y="647097"/>
                        <a:pt x="330078" y="605288"/>
                        <a:pt x="330078" y="582482"/>
                      </a:cubicBezTo>
                      <a:cubicBezTo>
                        <a:pt x="308200" y="636645"/>
                        <a:pt x="258735" y="668002"/>
                        <a:pt x="182637" y="668002"/>
                      </a:cubicBezTo>
                      <a:cubicBezTo>
                        <a:pt x="68488" y="668002"/>
                        <a:pt x="0" y="572980"/>
                        <a:pt x="0" y="439000"/>
                      </a:cubicBezTo>
                      <a:cubicBezTo>
                        <a:pt x="0" y="301218"/>
                        <a:pt x="75147" y="199545"/>
                        <a:pt x="194052" y="199545"/>
                      </a:cubicBezTo>
                      <a:cubicBezTo>
                        <a:pt x="281565" y="199545"/>
                        <a:pt x="316761" y="237554"/>
                        <a:pt x="330078" y="266060"/>
                      </a:cubicBezTo>
                      <a:lnTo>
                        <a:pt x="330078" y="0"/>
                      </a:lnTo>
                      <a:lnTo>
                        <a:pt x="373835" y="0"/>
                      </a:lnTo>
                      <a:close/>
                      <a:moveTo>
                        <a:pt x="46610" y="438049"/>
                      </a:moveTo>
                      <a:cubicBezTo>
                        <a:pt x="46610" y="560627"/>
                        <a:pt x="109392" y="626192"/>
                        <a:pt x="184539" y="626192"/>
                      </a:cubicBezTo>
                      <a:cubicBezTo>
                        <a:pt x="300590" y="626192"/>
                        <a:pt x="331981" y="544474"/>
                        <a:pt x="331981" y="423796"/>
                      </a:cubicBezTo>
                      <a:cubicBezTo>
                        <a:pt x="331981" y="308820"/>
                        <a:pt x="304395" y="242305"/>
                        <a:pt x="192149" y="242305"/>
                      </a:cubicBezTo>
                      <a:cubicBezTo>
                        <a:pt x="105587" y="242305"/>
                        <a:pt x="46610" y="313571"/>
                        <a:pt x="46610" y="438049"/>
                      </a:cubicBezTo>
                      <a:close/>
                    </a:path>
                  </a:pathLst>
                </a:custGeom>
                <a:solidFill>
                  <a:srgbClr val="000000"/>
                </a:solidFill>
                <a:ln w="9512" cap="flat">
                  <a:noFill/>
                  <a:prstDash val="solid"/>
                  <a:miter/>
                </a:ln>
              </p:spPr>
              <p:txBody>
                <a:bodyPr rtlCol="0" anchor="ctr"/>
                <a:lstStyle/>
                <a:p>
                  <a:pPr algn="l" rtl="0"/>
                  <a:endParaRPr lang="en-US"/>
                </a:p>
              </p:txBody>
            </p:sp>
          </p:grpSp>
          <p:grpSp>
            <p:nvGrpSpPr>
              <p:cNvPr id="76" name="Graphic 2">
                <a:extLst>
                  <a:ext uri="{FF2B5EF4-FFF2-40B4-BE49-F238E27FC236}">
                    <a16:creationId xmlns:a16="http://schemas.microsoft.com/office/drawing/2014/main" id="{C201F5FF-9B3B-7DCC-DEEF-BB7F69107245}"/>
                  </a:ext>
                </a:extLst>
              </p:cNvPr>
              <p:cNvGrpSpPr/>
              <p:nvPr/>
            </p:nvGrpSpPr>
            <p:grpSpPr>
              <a:xfrm>
                <a:off x="2629793" y="5482737"/>
                <a:ext cx="4193044" cy="380086"/>
                <a:chOff x="2629793" y="5482737"/>
                <a:chExt cx="4193044" cy="380086"/>
              </a:xfrm>
              <a:solidFill>
                <a:srgbClr val="000000"/>
              </a:solidFill>
            </p:grpSpPr>
            <p:sp>
              <p:nvSpPr>
                <p:cNvPr id="77" name="Freeform 76">
                  <a:extLst>
                    <a:ext uri="{FF2B5EF4-FFF2-40B4-BE49-F238E27FC236}">
                      <a16:creationId xmlns:a16="http://schemas.microsoft.com/office/drawing/2014/main" id="{AF782D92-B31C-27B8-4229-5AA0EE5CAA8A}"/>
                    </a:ext>
                  </a:extLst>
                </p:cNvPr>
                <p:cNvSpPr/>
                <p:nvPr/>
              </p:nvSpPr>
              <p:spPr>
                <a:xfrm>
                  <a:off x="2629793"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E0E2EB6F-3D8F-AC04-B52C-9E0B98523BF7}"/>
                    </a:ext>
                  </a:extLst>
                </p:cNvPr>
                <p:cNvSpPr/>
                <p:nvPr/>
              </p:nvSpPr>
              <p:spPr>
                <a:xfrm>
                  <a:off x="2934189"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01811B01-4C7F-A69F-829E-B9C54D67ECA4}"/>
                    </a:ext>
                  </a:extLst>
                </p:cNvPr>
                <p:cNvSpPr/>
                <p:nvPr/>
              </p:nvSpPr>
              <p:spPr>
                <a:xfrm>
                  <a:off x="3213852" y="5514094"/>
                  <a:ext cx="115099" cy="269861"/>
                </a:xfrm>
                <a:custGeom>
                  <a:avLst/>
                  <a:gdLst>
                    <a:gd name="connsiteX0" fmla="*/ 0 w 115099"/>
                    <a:gd name="connsiteY0" fmla="*/ 60814 h 269861"/>
                    <a:gd name="connsiteX1" fmla="*/ 35196 w 115099"/>
                    <a:gd name="connsiteY1" fmla="*/ 60814 h 269861"/>
                    <a:gd name="connsiteX2" fmla="*/ 35196 w 115099"/>
                    <a:gd name="connsiteY2" fmla="*/ 0 h 269861"/>
                    <a:gd name="connsiteX3" fmla="*/ 70391 w 115099"/>
                    <a:gd name="connsiteY3" fmla="*/ 0 h 269861"/>
                    <a:gd name="connsiteX4" fmla="*/ 70391 w 115099"/>
                    <a:gd name="connsiteY4" fmla="*/ 60814 h 269861"/>
                    <a:gd name="connsiteX5" fmla="*/ 115100 w 115099"/>
                    <a:gd name="connsiteY5" fmla="*/ 60814 h 269861"/>
                    <a:gd name="connsiteX6" fmla="*/ 115100 w 115099"/>
                    <a:gd name="connsiteY6" fmla="*/ 90271 h 269861"/>
                    <a:gd name="connsiteX7" fmla="*/ 70391 w 115099"/>
                    <a:gd name="connsiteY7" fmla="*/ 90271 h 269861"/>
                    <a:gd name="connsiteX8" fmla="*/ 70391 w 115099"/>
                    <a:gd name="connsiteY8" fmla="*/ 210948 h 269861"/>
                    <a:gd name="connsiteX9" fmla="*/ 93221 w 115099"/>
                    <a:gd name="connsiteY9" fmla="*/ 241355 h 269861"/>
                    <a:gd name="connsiteX10" fmla="*/ 111295 w 115099"/>
                    <a:gd name="connsiteY10" fmla="*/ 239454 h 269861"/>
                    <a:gd name="connsiteX11" fmla="*/ 111295 w 115099"/>
                    <a:gd name="connsiteY11" fmla="*/ 266060 h 269861"/>
                    <a:gd name="connsiteX12" fmla="*/ 80855 w 115099"/>
                    <a:gd name="connsiteY12" fmla="*/ 269861 h 269861"/>
                    <a:gd name="connsiteX13" fmla="*/ 35196 w 115099"/>
                    <a:gd name="connsiteY13" fmla="*/ 218550 h 269861"/>
                    <a:gd name="connsiteX14" fmla="*/ 35196 w 115099"/>
                    <a:gd name="connsiteY14" fmla="*/ 89320 h 269861"/>
                    <a:gd name="connsiteX15" fmla="*/ 0 w 115099"/>
                    <a:gd name="connsiteY15" fmla="*/ 89320 h 269861"/>
                    <a:gd name="connsiteX16" fmla="*/ 0 w 115099"/>
                    <a:gd name="connsiteY16" fmla="*/ 60814 h 26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099" h="269861">
                      <a:moveTo>
                        <a:pt x="0" y="60814"/>
                      </a:moveTo>
                      <a:lnTo>
                        <a:pt x="35196" y="60814"/>
                      </a:lnTo>
                      <a:lnTo>
                        <a:pt x="35196" y="0"/>
                      </a:lnTo>
                      <a:lnTo>
                        <a:pt x="70391" y="0"/>
                      </a:lnTo>
                      <a:lnTo>
                        <a:pt x="70391" y="60814"/>
                      </a:lnTo>
                      <a:lnTo>
                        <a:pt x="115100" y="60814"/>
                      </a:lnTo>
                      <a:lnTo>
                        <a:pt x="115100" y="90271"/>
                      </a:lnTo>
                      <a:lnTo>
                        <a:pt x="70391" y="90271"/>
                      </a:lnTo>
                      <a:lnTo>
                        <a:pt x="70391" y="210948"/>
                      </a:lnTo>
                      <a:cubicBezTo>
                        <a:pt x="70391" y="230902"/>
                        <a:pt x="75148" y="241355"/>
                        <a:pt x="93221" y="241355"/>
                      </a:cubicBezTo>
                      <a:cubicBezTo>
                        <a:pt x="97977" y="241355"/>
                        <a:pt x="105587" y="241355"/>
                        <a:pt x="111295" y="239454"/>
                      </a:cubicBezTo>
                      <a:lnTo>
                        <a:pt x="111295" y="266060"/>
                      </a:lnTo>
                      <a:cubicBezTo>
                        <a:pt x="102733" y="268911"/>
                        <a:pt x="90367" y="269861"/>
                        <a:pt x="80855" y="269861"/>
                      </a:cubicBezTo>
                      <a:cubicBezTo>
                        <a:pt x="49464" y="269861"/>
                        <a:pt x="35196" y="252757"/>
                        <a:pt x="35196" y="218550"/>
                      </a:cubicBezTo>
                      <a:lnTo>
                        <a:pt x="35196" y="89320"/>
                      </a:lnTo>
                      <a:lnTo>
                        <a:pt x="0" y="89320"/>
                      </a:lnTo>
                      <a:lnTo>
                        <a:pt x="0" y="60814"/>
                      </a:lnTo>
                      <a:close/>
                    </a:path>
                  </a:pathLst>
                </a:custGeom>
                <a:solidFill>
                  <a:srgbClr val="000000"/>
                </a:solidFill>
                <a:ln w="9512"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1CF71711-370C-839E-87B4-BEF53D37FBD4}"/>
                    </a:ext>
                  </a:extLst>
                </p:cNvPr>
                <p:cNvSpPr/>
                <p:nvPr/>
              </p:nvSpPr>
              <p:spPr>
                <a:xfrm>
                  <a:off x="3444051" y="5570156"/>
                  <a:ext cx="103684" cy="210947"/>
                </a:xfrm>
                <a:custGeom>
                  <a:avLst/>
                  <a:gdLst>
                    <a:gd name="connsiteX0" fmla="*/ 0 w 103684"/>
                    <a:gd name="connsiteY0" fmla="*/ 60814 h 210947"/>
                    <a:gd name="connsiteX1" fmla="*/ 0 w 103684"/>
                    <a:gd name="connsiteY1" fmla="*/ 4751 h 210947"/>
                    <a:gd name="connsiteX2" fmla="*/ 34244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4"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2E43999A-DD83-B68D-18CD-4E4090602EF3}"/>
                    </a:ext>
                  </a:extLst>
                </p:cNvPr>
                <p:cNvSpPr/>
                <p:nvPr/>
              </p:nvSpPr>
              <p:spPr>
                <a:xfrm>
                  <a:off x="3647615"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7 w 178832"/>
                    <a:gd name="connsiteY10" fmla="*/ 88370 h 215698"/>
                    <a:gd name="connsiteX11" fmla="*/ 91319 w 178832"/>
                    <a:gd name="connsiteY11" fmla="*/ 27556 h 215698"/>
                    <a:gd name="connsiteX12" fmla="*/ 36147 w 178832"/>
                    <a:gd name="connsiteY12" fmla="*/ 88370 h 215698"/>
                    <a:gd name="connsiteX13" fmla="*/ 143637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8" y="180541"/>
                        <a:pt x="146490" y="215699"/>
                        <a:pt x="90367" y="215699"/>
                      </a:cubicBezTo>
                      <a:cubicBezTo>
                        <a:pt x="26634" y="215699"/>
                        <a:pt x="0" y="162487"/>
                        <a:pt x="0" y="110225"/>
                      </a:cubicBezTo>
                      <a:cubicBezTo>
                        <a:pt x="0" y="48461"/>
                        <a:pt x="30439" y="0"/>
                        <a:pt x="92270" y="0"/>
                      </a:cubicBezTo>
                      <a:cubicBezTo>
                        <a:pt x="157905" y="0"/>
                        <a:pt x="178832" y="53212"/>
                        <a:pt x="178832" y="97872"/>
                      </a:cubicBezTo>
                      <a:cubicBezTo>
                        <a:pt x="178832" y="104524"/>
                        <a:pt x="178832" y="109275"/>
                        <a:pt x="177881" y="114976"/>
                      </a:cubicBezTo>
                      <a:lnTo>
                        <a:pt x="36147" y="114976"/>
                      </a:lnTo>
                      <a:close/>
                      <a:moveTo>
                        <a:pt x="143637" y="88370"/>
                      </a:moveTo>
                      <a:cubicBezTo>
                        <a:pt x="143637" y="54162"/>
                        <a:pt x="126514" y="27556"/>
                        <a:pt x="91319" y="27556"/>
                      </a:cubicBezTo>
                      <a:cubicBezTo>
                        <a:pt x="55172" y="27556"/>
                        <a:pt x="39952" y="53212"/>
                        <a:pt x="36147" y="88370"/>
                      </a:cubicBezTo>
                      <a:lnTo>
                        <a:pt x="143637" y="88370"/>
                      </a:lnTo>
                      <a:close/>
                    </a:path>
                  </a:pathLst>
                </a:custGeom>
                <a:solidFill>
                  <a:srgbClr val="000000"/>
                </a:solidFill>
                <a:ln w="9512"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B09A01F6-FB5E-736F-4945-EF1B24765625}"/>
                    </a:ext>
                  </a:extLst>
                </p:cNvPr>
                <p:cNvSpPr/>
                <p:nvPr/>
              </p:nvSpPr>
              <p:spPr>
                <a:xfrm>
                  <a:off x="3952010" y="5570156"/>
                  <a:ext cx="182636" cy="292666"/>
                </a:xfrm>
                <a:custGeom>
                  <a:avLst/>
                  <a:gdLst>
                    <a:gd name="connsiteX0" fmla="*/ 35196 w 182636"/>
                    <a:gd name="connsiteY0" fmla="*/ 186242 h 292666"/>
                    <a:gd name="connsiteX1" fmla="*/ 35196 w 182636"/>
                    <a:gd name="connsiteY1" fmla="*/ 292666 h 292666"/>
                    <a:gd name="connsiteX2" fmla="*/ 0 w 182636"/>
                    <a:gd name="connsiteY2" fmla="*/ 292666 h 292666"/>
                    <a:gd name="connsiteX3" fmla="*/ 0 w 182636"/>
                    <a:gd name="connsiteY3" fmla="*/ 55112 h 292666"/>
                    <a:gd name="connsiteX4" fmla="*/ 0 w 182636"/>
                    <a:gd name="connsiteY4" fmla="*/ 4751 h 292666"/>
                    <a:gd name="connsiteX5" fmla="*/ 34245 w 182636"/>
                    <a:gd name="connsiteY5" fmla="*/ 4751 h 292666"/>
                    <a:gd name="connsiteX6" fmla="*/ 35196 w 182636"/>
                    <a:gd name="connsiteY6" fmla="*/ 37058 h 292666"/>
                    <a:gd name="connsiteX7" fmla="*/ 101782 w 182636"/>
                    <a:gd name="connsiteY7" fmla="*/ 0 h 292666"/>
                    <a:gd name="connsiteX8" fmla="*/ 182637 w 182636"/>
                    <a:gd name="connsiteY8" fmla="*/ 102623 h 292666"/>
                    <a:gd name="connsiteX9" fmla="*/ 94172 w 182636"/>
                    <a:gd name="connsiteY9" fmla="*/ 215699 h 292666"/>
                    <a:gd name="connsiteX10" fmla="*/ 35196 w 182636"/>
                    <a:gd name="connsiteY10" fmla="*/ 186242 h 292666"/>
                    <a:gd name="connsiteX11" fmla="*/ 146490 w 182636"/>
                    <a:gd name="connsiteY11" fmla="*/ 104524 h 292666"/>
                    <a:gd name="connsiteX12" fmla="*/ 92270 w 182636"/>
                    <a:gd name="connsiteY12" fmla="*/ 30407 h 292666"/>
                    <a:gd name="connsiteX13" fmla="*/ 33293 w 182636"/>
                    <a:gd name="connsiteY13" fmla="*/ 107374 h 292666"/>
                    <a:gd name="connsiteX14" fmla="*/ 89416 w 182636"/>
                    <a:gd name="connsiteY14" fmla="*/ 186242 h 292666"/>
                    <a:gd name="connsiteX15" fmla="*/ 146490 w 182636"/>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6" h="292666">
                      <a:moveTo>
                        <a:pt x="35196" y="186242"/>
                      </a:moveTo>
                      <a:lnTo>
                        <a:pt x="35196" y="292666"/>
                      </a:lnTo>
                      <a:lnTo>
                        <a:pt x="0" y="292666"/>
                      </a:lnTo>
                      <a:lnTo>
                        <a:pt x="0" y="55112"/>
                      </a:lnTo>
                      <a:cubicBezTo>
                        <a:pt x="0" y="38009"/>
                        <a:pt x="0" y="20905"/>
                        <a:pt x="0" y="4751"/>
                      </a:cubicBezTo>
                      <a:lnTo>
                        <a:pt x="34245" y="4751"/>
                      </a:lnTo>
                      <a:cubicBezTo>
                        <a:pt x="35196" y="11403"/>
                        <a:pt x="35196" y="23755"/>
                        <a:pt x="35196" y="37058"/>
                      </a:cubicBezTo>
                      <a:cubicBezTo>
                        <a:pt x="46610" y="16154"/>
                        <a:pt x="66586" y="0"/>
                        <a:pt x="101782" y="0"/>
                      </a:cubicBezTo>
                      <a:cubicBezTo>
                        <a:pt x="148393" y="0"/>
                        <a:pt x="182637" y="39909"/>
                        <a:pt x="182637" y="102623"/>
                      </a:cubicBezTo>
                      <a:cubicBezTo>
                        <a:pt x="182637" y="176740"/>
                        <a:pt x="143637" y="215699"/>
                        <a:pt x="94172" y="215699"/>
                      </a:cubicBezTo>
                      <a:cubicBezTo>
                        <a:pt x="61830" y="216649"/>
                        <a:pt x="44708"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EDCB661F-2E72-8D9B-674E-09B0E48C5023}"/>
                    </a:ext>
                  </a:extLst>
                </p:cNvPr>
                <p:cNvSpPr/>
                <p:nvPr/>
              </p:nvSpPr>
              <p:spPr>
                <a:xfrm>
                  <a:off x="4261161"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59" y="19004"/>
                        <a:pt x="70391"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pPr algn="l" rtl="0"/>
                  <a:endParaRPr lang="en-US"/>
                </a:p>
              </p:txBody>
            </p:sp>
            <p:sp>
              <p:nvSpPr>
                <p:cNvPr id="84" name="Freeform 83">
                  <a:extLst>
                    <a:ext uri="{FF2B5EF4-FFF2-40B4-BE49-F238E27FC236}">
                      <a16:creationId xmlns:a16="http://schemas.microsoft.com/office/drawing/2014/main" id="{163B1F9B-5754-D029-C4CA-57AA0601365C}"/>
                    </a:ext>
                  </a:extLst>
                </p:cNvPr>
                <p:cNvSpPr/>
                <p:nvPr/>
              </p:nvSpPr>
              <p:spPr>
                <a:xfrm>
                  <a:off x="4463774" y="5571107"/>
                  <a:ext cx="178832" cy="215698"/>
                </a:xfrm>
                <a:custGeom>
                  <a:avLst/>
                  <a:gdLst>
                    <a:gd name="connsiteX0" fmla="*/ 36147 w 178832"/>
                    <a:gd name="connsiteY0" fmla="*/ 114026 h 215698"/>
                    <a:gd name="connsiteX1" fmla="*/ 91319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4588 w 178832"/>
                    <a:gd name="connsiteY10" fmla="*/ 88370 h 215698"/>
                    <a:gd name="connsiteX11" fmla="*/ 92270 w 178832"/>
                    <a:gd name="connsiteY11" fmla="*/ 27556 h 215698"/>
                    <a:gd name="connsiteX12" fmla="*/ 37098 w 178832"/>
                    <a:gd name="connsiteY12" fmla="*/ 88370 h 215698"/>
                    <a:gd name="connsiteX13" fmla="*/ 144588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9" y="186242"/>
                      </a:cubicBezTo>
                      <a:cubicBezTo>
                        <a:pt x="123661" y="186242"/>
                        <a:pt x="134124" y="169138"/>
                        <a:pt x="140783" y="153935"/>
                      </a:cubicBezTo>
                      <a:lnTo>
                        <a:pt x="175978" y="153935"/>
                      </a:lnTo>
                      <a:cubicBezTo>
                        <a:pt x="168369" y="180541"/>
                        <a:pt x="146490" y="215699"/>
                        <a:pt x="90367" y="215699"/>
                      </a:cubicBezTo>
                      <a:cubicBezTo>
                        <a:pt x="26635"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4588" y="88370"/>
                      </a:moveTo>
                      <a:cubicBezTo>
                        <a:pt x="144588" y="54162"/>
                        <a:pt x="127465" y="27556"/>
                        <a:pt x="92270" y="27556"/>
                      </a:cubicBezTo>
                      <a:cubicBezTo>
                        <a:pt x="56123" y="27556"/>
                        <a:pt x="40903" y="53212"/>
                        <a:pt x="37098" y="88370"/>
                      </a:cubicBezTo>
                      <a:lnTo>
                        <a:pt x="144588" y="88370"/>
                      </a:lnTo>
                      <a:close/>
                    </a:path>
                  </a:pathLst>
                </a:custGeom>
                <a:solidFill>
                  <a:srgbClr val="000000"/>
                </a:solidFill>
                <a:ln w="9512" cap="flat">
                  <a:noFill/>
                  <a:prstDash val="solid"/>
                  <a:miter/>
                </a:ln>
              </p:spPr>
              <p:txBody>
                <a:bodyPr rtlCol="0" anchor="ctr"/>
                <a:lstStyle/>
                <a:p>
                  <a:pPr algn="l" rtl="0"/>
                  <a:endParaRPr lang="en-US"/>
                </a:p>
              </p:txBody>
            </p:sp>
            <p:sp>
              <p:nvSpPr>
                <p:cNvPr id="85" name="Freeform 84">
                  <a:extLst>
                    <a:ext uri="{FF2B5EF4-FFF2-40B4-BE49-F238E27FC236}">
                      <a16:creationId xmlns:a16="http://schemas.microsoft.com/office/drawing/2014/main" id="{FC086063-77B8-9E5D-1750-589E9D249328}"/>
                    </a:ext>
                  </a:extLst>
                </p:cNvPr>
                <p:cNvSpPr/>
                <p:nvPr/>
              </p:nvSpPr>
              <p:spPr>
                <a:xfrm>
                  <a:off x="4768170" y="5570156"/>
                  <a:ext cx="167417" cy="211898"/>
                </a:xfrm>
                <a:custGeom>
                  <a:avLst/>
                  <a:gdLst>
                    <a:gd name="connsiteX0" fmla="*/ 951 w 167417"/>
                    <a:gd name="connsiteY0" fmla="*/ 57013 h 211898"/>
                    <a:gd name="connsiteX1" fmla="*/ 951 w 167417"/>
                    <a:gd name="connsiteY1" fmla="*/ 4751 h 211898"/>
                    <a:gd name="connsiteX2" fmla="*/ 35196 w 167417"/>
                    <a:gd name="connsiteY2" fmla="*/ 4751 h 211898"/>
                    <a:gd name="connsiteX3" fmla="*/ 36147 w 167417"/>
                    <a:gd name="connsiteY3" fmla="*/ 38959 h 211898"/>
                    <a:gd name="connsiteX4" fmla="*/ 99880 w 167417"/>
                    <a:gd name="connsiteY4" fmla="*/ 0 h 211898"/>
                    <a:gd name="connsiteX5" fmla="*/ 167417 w 167417"/>
                    <a:gd name="connsiteY5" fmla="*/ 78868 h 211898"/>
                    <a:gd name="connsiteX6" fmla="*/ 167417 w 167417"/>
                    <a:gd name="connsiteY6" fmla="*/ 211898 h 211898"/>
                    <a:gd name="connsiteX7" fmla="*/ 132222 w 167417"/>
                    <a:gd name="connsiteY7" fmla="*/ 211898 h 211898"/>
                    <a:gd name="connsiteX8" fmla="*/ 132222 w 167417"/>
                    <a:gd name="connsiteY8" fmla="*/ 83619 h 211898"/>
                    <a:gd name="connsiteX9" fmla="*/ 89416 w 167417"/>
                    <a:gd name="connsiteY9" fmla="*/ 31357 h 211898"/>
                    <a:gd name="connsiteX10" fmla="*/ 35196 w 167417"/>
                    <a:gd name="connsiteY10" fmla="*/ 102623 h 211898"/>
                    <a:gd name="connsiteX11" fmla="*/ 35196 w 167417"/>
                    <a:gd name="connsiteY11" fmla="*/ 211898 h 211898"/>
                    <a:gd name="connsiteX12" fmla="*/ 0 w 167417"/>
                    <a:gd name="connsiteY12" fmla="*/ 211898 h 211898"/>
                    <a:gd name="connsiteX13" fmla="*/ 0 w 167417"/>
                    <a:gd name="connsiteY13" fmla="*/ 5701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7417" h="211898">
                      <a:moveTo>
                        <a:pt x="951" y="57013"/>
                      </a:moveTo>
                      <a:cubicBezTo>
                        <a:pt x="951" y="38959"/>
                        <a:pt x="951" y="20905"/>
                        <a:pt x="951" y="4751"/>
                      </a:cubicBezTo>
                      <a:lnTo>
                        <a:pt x="35196" y="4751"/>
                      </a:lnTo>
                      <a:cubicBezTo>
                        <a:pt x="36147" y="10452"/>
                        <a:pt x="37098" y="32307"/>
                        <a:pt x="36147" y="38959"/>
                      </a:cubicBezTo>
                      <a:cubicBezTo>
                        <a:pt x="44708" y="20905"/>
                        <a:pt x="60879" y="0"/>
                        <a:pt x="99880" y="0"/>
                      </a:cubicBezTo>
                      <a:cubicBezTo>
                        <a:pt x="137929" y="0"/>
                        <a:pt x="167417" y="23755"/>
                        <a:pt x="167417" y="78868"/>
                      </a:cubicBezTo>
                      <a:lnTo>
                        <a:pt x="167417" y="211898"/>
                      </a:lnTo>
                      <a:lnTo>
                        <a:pt x="132222" y="211898"/>
                      </a:lnTo>
                      <a:lnTo>
                        <a:pt x="132222" y="83619"/>
                      </a:lnTo>
                      <a:cubicBezTo>
                        <a:pt x="132222" y="52262"/>
                        <a:pt x="119856" y="31357"/>
                        <a:pt x="89416" y="31357"/>
                      </a:cubicBezTo>
                      <a:cubicBezTo>
                        <a:pt x="51367" y="31357"/>
                        <a:pt x="35196" y="60814"/>
                        <a:pt x="35196" y="102623"/>
                      </a:cubicBezTo>
                      <a:lnTo>
                        <a:pt x="35196" y="211898"/>
                      </a:lnTo>
                      <a:lnTo>
                        <a:pt x="0" y="211898"/>
                      </a:lnTo>
                      <a:lnTo>
                        <a:pt x="0" y="57013"/>
                      </a:lnTo>
                      <a:close/>
                    </a:path>
                  </a:pathLst>
                </a:custGeom>
                <a:solidFill>
                  <a:srgbClr val="000000"/>
                </a:solidFill>
                <a:ln w="9512" cap="flat">
                  <a:noFill/>
                  <a:prstDash val="solid"/>
                  <a:miter/>
                </a:ln>
              </p:spPr>
              <p:txBody>
                <a:bodyPr rtlCol="0" anchor="ctr"/>
                <a:lstStyle/>
                <a:p>
                  <a:pPr algn="l" rtl="0"/>
                  <a:endParaRPr lang="en-US"/>
                </a:p>
              </p:txBody>
            </p:sp>
            <p:sp>
              <p:nvSpPr>
                <p:cNvPr id="86" name="Freeform 85">
                  <a:extLst>
                    <a:ext uri="{FF2B5EF4-FFF2-40B4-BE49-F238E27FC236}">
                      <a16:creationId xmlns:a16="http://schemas.microsoft.com/office/drawing/2014/main" id="{F8FE1C70-A8A6-9330-36E6-0BBBBB1927C7}"/>
                    </a:ext>
                  </a:extLst>
                </p:cNvPr>
                <p:cNvSpPr/>
                <p:nvPr/>
              </p:nvSpPr>
              <p:spPr>
                <a:xfrm>
                  <a:off x="5061150" y="5571107"/>
                  <a:ext cx="178832" cy="215698"/>
                </a:xfrm>
                <a:custGeom>
                  <a:avLst/>
                  <a:gdLst>
                    <a:gd name="connsiteX0" fmla="*/ 36147 w 178832"/>
                    <a:gd name="connsiteY0" fmla="*/ 114026 h 215698"/>
                    <a:gd name="connsiteX1" fmla="*/ 91318 w 178832"/>
                    <a:gd name="connsiteY1" fmla="*/ 186242 h 215698"/>
                    <a:gd name="connsiteX2" fmla="*/ 140783 w 178832"/>
                    <a:gd name="connsiteY2" fmla="*/ 153935 h 215698"/>
                    <a:gd name="connsiteX3" fmla="*/ 175978 w 178832"/>
                    <a:gd name="connsiteY3" fmla="*/ 153935 h 215698"/>
                    <a:gd name="connsiteX4" fmla="*/ 90367 w 178832"/>
                    <a:gd name="connsiteY4" fmla="*/ 215699 h 215698"/>
                    <a:gd name="connsiteX5" fmla="*/ 0 w 178832"/>
                    <a:gd name="connsiteY5" fmla="*/ 110225 h 215698"/>
                    <a:gd name="connsiteX6" fmla="*/ 92270 w 178832"/>
                    <a:gd name="connsiteY6" fmla="*/ 0 h 215698"/>
                    <a:gd name="connsiteX7" fmla="*/ 178832 w 178832"/>
                    <a:gd name="connsiteY7" fmla="*/ 97872 h 215698"/>
                    <a:gd name="connsiteX8" fmla="*/ 177881 w 178832"/>
                    <a:gd name="connsiteY8" fmla="*/ 114976 h 215698"/>
                    <a:gd name="connsiteX9" fmla="*/ 36147 w 178832"/>
                    <a:gd name="connsiteY9" fmla="*/ 114976 h 215698"/>
                    <a:gd name="connsiteX10" fmla="*/ 143636 w 178832"/>
                    <a:gd name="connsiteY10" fmla="*/ 88370 h 215698"/>
                    <a:gd name="connsiteX11" fmla="*/ 91318 w 178832"/>
                    <a:gd name="connsiteY11" fmla="*/ 27556 h 215698"/>
                    <a:gd name="connsiteX12" fmla="*/ 36147 w 178832"/>
                    <a:gd name="connsiteY12" fmla="*/ 88370 h 215698"/>
                    <a:gd name="connsiteX13" fmla="*/ 143636 w 178832"/>
                    <a:gd name="connsiteY13" fmla="*/ 88370 h 21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832" h="215698">
                      <a:moveTo>
                        <a:pt x="36147" y="114026"/>
                      </a:moveTo>
                      <a:cubicBezTo>
                        <a:pt x="36147" y="155835"/>
                        <a:pt x="57074" y="186242"/>
                        <a:pt x="91318" y="186242"/>
                      </a:cubicBezTo>
                      <a:cubicBezTo>
                        <a:pt x="123661" y="186242"/>
                        <a:pt x="134124" y="169138"/>
                        <a:pt x="140783" y="153935"/>
                      </a:cubicBezTo>
                      <a:lnTo>
                        <a:pt x="175978" y="153935"/>
                      </a:lnTo>
                      <a:cubicBezTo>
                        <a:pt x="168369" y="180541"/>
                        <a:pt x="146490" y="215699"/>
                        <a:pt x="90367" y="215699"/>
                      </a:cubicBezTo>
                      <a:cubicBezTo>
                        <a:pt x="26634" y="215699"/>
                        <a:pt x="0" y="162487"/>
                        <a:pt x="0" y="110225"/>
                      </a:cubicBezTo>
                      <a:cubicBezTo>
                        <a:pt x="0" y="48461"/>
                        <a:pt x="30440" y="0"/>
                        <a:pt x="92270" y="0"/>
                      </a:cubicBezTo>
                      <a:cubicBezTo>
                        <a:pt x="157905" y="0"/>
                        <a:pt x="178832" y="53212"/>
                        <a:pt x="178832" y="97872"/>
                      </a:cubicBezTo>
                      <a:cubicBezTo>
                        <a:pt x="178832" y="104524"/>
                        <a:pt x="178832" y="109275"/>
                        <a:pt x="177881" y="114976"/>
                      </a:cubicBezTo>
                      <a:lnTo>
                        <a:pt x="36147" y="114976"/>
                      </a:lnTo>
                      <a:close/>
                      <a:moveTo>
                        <a:pt x="143636" y="88370"/>
                      </a:moveTo>
                      <a:cubicBezTo>
                        <a:pt x="143636" y="54162"/>
                        <a:pt x="126514" y="27556"/>
                        <a:pt x="91318" y="27556"/>
                      </a:cubicBezTo>
                      <a:cubicBezTo>
                        <a:pt x="55172" y="27556"/>
                        <a:pt x="39952" y="53212"/>
                        <a:pt x="36147" y="88370"/>
                      </a:cubicBezTo>
                      <a:lnTo>
                        <a:pt x="143636" y="88370"/>
                      </a:lnTo>
                      <a:close/>
                    </a:path>
                  </a:pathLst>
                </a:custGeom>
                <a:solidFill>
                  <a:srgbClr val="000000"/>
                </a:solidFill>
                <a:ln w="9512" cap="flat">
                  <a:noFill/>
                  <a:prstDash val="solid"/>
                  <a:miter/>
                </a:ln>
              </p:spPr>
              <p:txBody>
                <a:bodyPr rtlCol="0" anchor="ctr"/>
                <a:lstStyle/>
                <a:p>
                  <a:pPr algn="l" rtl="0"/>
                  <a:endParaRPr lang="en-US"/>
                </a:p>
              </p:txBody>
            </p:sp>
            <p:sp>
              <p:nvSpPr>
                <p:cNvPr id="87" name="Freeform 86">
                  <a:extLst>
                    <a:ext uri="{FF2B5EF4-FFF2-40B4-BE49-F238E27FC236}">
                      <a16:creationId xmlns:a16="http://schemas.microsoft.com/office/drawing/2014/main" id="{E0611D4A-F431-71BC-0E00-A3712E69AAF5}"/>
                    </a:ext>
                  </a:extLst>
                </p:cNvPr>
                <p:cNvSpPr/>
                <p:nvPr/>
              </p:nvSpPr>
              <p:spPr>
                <a:xfrm>
                  <a:off x="5364594" y="5573957"/>
                  <a:ext cx="164564" cy="211898"/>
                </a:xfrm>
                <a:custGeom>
                  <a:avLst/>
                  <a:gdLst>
                    <a:gd name="connsiteX0" fmla="*/ 164564 w 164564"/>
                    <a:gd name="connsiteY0" fmla="*/ 147283 h 211898"/>
                    <a:gd name="connsiteX1" fmla="*/ 164564 w 164564"/>
                    <a:gd name="connsiteY1" fmla="*/ 207147 h 211898"/>
                    <a:gd name="connsiteX2" fmla="*/ 130319 w 164564"/>
                    <a:gd name="connsiteY2" fmla="*/ 207147 h 211898"/>
                    <a:gd name="connsiteX3" fmla="*/ 129368 w 164564"/>
                    <a:gd name="connsiteY3" fmla="*/ 175790 h 211898"/>
                    <a:gd name="connsiteX4" fmla="*/ 67538 w 164564"/>
                    <a:gd name="connsiteY4" fmla="*/ 211898 h 211898"/>
                    <a:gd name="connsiteX5" fmla="*/ 0 w 164564"/>
                    <a:gd name="connsiteY5" fmla="*/ 135881 h 211898"/>
                    <a:gd name="connsiteX6" fmla="*/ 0 w 164564"/>
                    <a:gd name="connsiteY6" fmla="*/ 0 h 211898"/>
                    <a:gd name="connsiteX7" fmla="*/ 35196 w 164564"/>
                    <a:gd name="connsiteY7" fmla="*/ 0 h 211898"/>
                    <a:gd name="connsiteX8" fmla="*/ 35196 w 164564"/>
                    <a:gd name="connsiteY8" fmla="*/ 128279 h 211898"/>
                    <a:gd name="connsiteX9" fmla="*/ 77050 w 164564"/>
                    <a:gd name="connsiteY9" fmla="*/ 180541 h 211898"/>
                    <a:gd name="connsiteX10" fmla="*/ 128417 w 164564"/>
                    <a:gd name="connsiteY10" fmla="*/ 108325 h 211898"/>
                    <a:gd name="connsiteX11" fmla="*/ 128417 w 164564"/>
                    <a:gd name="connsiteY11" fmla="*/ 950 h 211898"/>
                    <a:gd name="connsiteX12" fmla="*/ 163613 w 164564"/>
                    <a:gd name="connsiteY12" fmla="*/ 950 h 211898"/>
                    <a:gd name="connsiteX13" fmla="*/ 163613 w 164564"/>
                    <a:gd name="connsiteY13" fmla="*/ 147283 h 21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564" h="211898">
                      <a:moveTo>
                        <a:pt x="164564" y="147283"/>
                      </a:moveTo>
                      <a:cubicBezTo>
                        <a:pt x="164564" y="167238"/>
                        <a:pt x="164564" y="194794"/>
                        <a:pt x="164564" y="207147"/>
                      </a:cubicBezTo>
                      <a:lnTo>
                        <a:pt x="130319" y="207147"/>
                      </a:lnTo>
                      <a:cubicBezTo>
                        <a:pt x="129368" y="201446"/>
                        <a:pt x="129368" y="189093"/>
                        <a:pt x="129368" y="175790"/>
                      </a:cubicBezTo>
                      <a:cubicBezTo>
                        <a:pt x="119856" y="198595"/>
                        <a:pt x="99880" y="211898"/>
                        <a:pt x="67538" y="211898"/>
                      </a:cubicBezTo>
                      <a:cubicBezTo>
                        <a:pt x="33293" y="211898"/>
                        <a:pt x="0" y="194794"/>
                        <a:pt x="0" y="135881"/>
                      </a:cubicBezTo>
                      <a:lnTo>
                        <a:pt x="0" y="0"/>
                      </a:lnTo>
                      <a:lnTo>
                        <a:pt x="35196" y="0"/>
                      </a:lnTo>
                      <a:lnTo>
                        <a:pt x="35196" y="128279"/>
                      </a:lnTo>
                      <a:cubicBezTo>
                        <a:pt x="35196" y="155835"/>
                        <a:pt x="43757" y="180541"/>
                        <a:pt x="77050" y="180541"/>
                      </a:cubicBezTo>
                      <a:cubicBezTo>
                        <a:pt x="114148" y="180541"/>
                        <a:pt x="128417" y="159636"/>
                        <a:pt x="128417" y="108325"/>
                      </a:cubicBezTo>
                      <a:lnTo>
                        <a:pt x="128417" y="950"/>
                      </a:lnTo>
                      <a:lnTo>
                        <a:pt x="163613" y="950"/>
                      </a:lnTo>
                      <a:lnTo>
                        <a:pt x="163613" y="147283"/>
                      </a:lnTo>
                      <a:close/>
                    </a:path>
                  </a:pathLst>
                </a:custGeom>
                <a:solidFill>
                  <a:srgbClr val="000000"/>
                </a:solidFill>
                <a:ln w="9512" cap="flat">
                  <a:noFill/>
                  <a:prstDash val="solid"/>
                  <a:miter/>
                </a:ln>
              </p:spPr>
              <p:txBody>
                <a:bodyPr rtlCol="0" anchor="ctr"/>
                <a:lstStyle/>
                <a:p>
                  <a:pPr algn="l" rtl="0"/>
                  <a:endParaRPr lang="en-US"/>
                </a:p>
              </p:txBody>
            </p:sp>
            <p:sp>
              <p:nvSpPr>
                <p:cNvPr id="88" name="Freeform 87">
                  <a:extLst>
                    <a:ext uri="{FF2B5EF4-FFF2-40B4-BE49-F238E27FC236}">
                      <a16:creationId xmlns:a16="http://schemas.microsoft.com/office/drawing/2014/main" id="{097DC32E-EDDE-48CE-BE8E-68BA474A009F}"/>
                    </a:ext>
                  </a:extLst>
                </p:cNvPr>
                <p:cNvSpPr/>
                <p:nvPr/>
              </p:nvSpPr>
              <p:spPr>
                <a:xfrm>
                  <a:off x="5668989" y="5570156"/>
                  <a:ext cx="103684" cy="210947"/>
                </a:xfrm>
                <a:custGeom>
                  <a:avLst/>
                  <a:gdLst>
                    <a:gd name="connsiteX0" fmla="*/ 0 w 103684"/>
                    <a:gd name="connsiteY0" fmla="*/ 60814 h 210947"/>
                    <a:gd name="connsiteX1" fmla="*/ 0 w 103684"/>
                    <a:gd name="connsiteY1" fmla="*/ 4751 h 210947"/>
                    <a:gd name="connsiteX2" fmla="*/ 34245 w 103684"/>
                    <a:gd name="connsiteY2" fmla="*/ 4751 h 210947"/>
                    <a:gd name="connsiteX3" fmla="*/ 35196 w 103684"/>
                    <a:gd name="connsiteY3" fmla="*/ 46561 h 210947"/>
                    <a:gd name="connsiteX4" fmla="*/ 103685 w 103684"/>
                    <a:gd name="connsiteY4" fmla="*/ 0 h 210947"/>
                    <a:gd name="connsiteX5" fmla="*/ 103685 w 103684"/>
                    <a:gd name="connsiteY5" fmla="*/ 35158 h 210947"/>
                    <a:gd name="connsiteX6" fmla="*/ 35196 w 103684"/>
                    <a:gd name="connsiteY6" fmla="*/ 111175 h 210947"/>
                    <a:gd name="connsiteX7" fmla="*/ 35196 w 103684"/>
                    <a:gd name="connsiteY7" fmla="*/ 210948 h 210947"/>
                    <a:gd name="connsiteX8" fmla="*/ 0 w 103684"/>
                    <a:gd name="connsiteY8" fmla="*/ 210948 h 210947"/>
                    <a:gd name="connsiteX9" fmla="*/ 0 w 103684"/>
                    <a:gd name="connsiteY9" fmla="*/ 60814 h 21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84" h="210947">
                      <a:moveTo>
                        <a:pt x="0" y="60814"/>
                      </a:moveTo>
                      <a:cubicBezTo>
                        <a:pt x="0" y="32307"/>
                        <a:pt x="0" y="16154"/>
                        <a:pt x="0" y="4751"/>
                      </a:cubicBezTo>
                      <a:lnTo>
                        <a:pt x="34245" y="4751"/>
                      </a:lnTo>
                      <a:cubicBezTo>
                        <a:pt x="35196" y="10452"/>
                        <a:pt x="35196" y="26606"/>
                        <a:pt x="35196" y="46561"/>
                      </a:cubicBezTo>
                      <a:cubicBezTo>
                        <a:pt x="45660" y="19004"/>
                        <a:pt x="70392" y="950"/>
                        <a:pt x="103685" y="0"/>
                      </a:cubicBezTo>
                      <a:lnTo>
                        <a:pt x="103685" y="35158"/>
                      </a:lnTo>
                      <a:cubicBezTo>
                        <a:pt x="61830" y="36108"/>
                        <a:pt x="35196" y="58913"/>
                        <a:pt x="35196" y="111175"/>
                      </a:cubicBezTo>
                      <a:lnTo>
                        <a:pt x="35196" y="210948"/>
                      </a:lnTo>
                      <a:lnTo>
                        <a:pt x="0" y="210948"/>
                      </a:lnTo>
                      <a:lnTo>
                        <a:pt x="0" y="60814"/>
                      </a:lnTo>
                      <a:close/>
                    </a:path>
                  </a:pathLst>
                </a:custGeom>
                <a:solidFill>
                  <a:srgbClr val="000000"/>
                </a:solidFill>
                <a:ln w="9512" cap="flat">
                  <a:noFill/>
                  <a:prstDash val="solid"/>
                  <a:miter/>
                </a:ln>
              </p:spPr>
              <p:txBody>
                <a:bodyPr rtlCol="0" anchor="ctr"/>
                <a:lstStyle/>
                <a:p>
                  <a:pPr algn="l" rtl="0"/>
                  <a:endParaRPr lang="en-US"/>
                </a:p>
              </p:txBody>
            </p:sp>
            <p:sp>
              <p:nvSpPr>
                <p:cNvPr id="89" name="Freeform 88">
                  <a:extLst>
                    <a:ext uri="{FF2B5EF4-FFF2-40B4-BE49-F238E27FC236}">
                      <a16:creationId xmlns:a16="http://schemas.microsoft.com/office/drawing/2014/main" id="{BDDDC724-572A-2FB8-BED7-A944493F43B4}"/>
                    </a:ext>
                  </a:extLst>
                </p:cNvPr>
                <p:cNvSpPr/>
                <p:nvPr/>
              </p:nvSpPr>
              <p:spPr>
                <a:xfrm>
                  <a:off x="5872554" y="5569206"/>
                  <a:ext cx="162660" cy="216649"/>
                </a:xfrm>
                <a:custGeom>
                  <a:avLst/>
                  <a:gdLst>
                    <a:gd name="connsiteX0" fmla="*/ 36147 w 162660"/>
                    <a:gd name="connsiteY0" fmla="*/ 152985 h 216649"/>
                    <a:gd name="connsiteX1" fmla="*/ 85611 w 162660"/>
                    <a:gd name="connsiteY1" fmla="*/ 189093 h 216649"/>
                    <a:gd name="connsiteX2" fmla="*/ 127466 w 162660"/>
                    <a:gd name="connsiteY2" fmla="*/ 156786 h 216649"/>
                    <a:gd name="connsiteX3" fmla="*/ 78952 w 162660"/>
                    <a:gd name="connsiteY3" fmla="*/ 118777 h 216649"/>
                    <a:gd name="connsiteX4" fmla="*/ 8561 w 162660"/>
                    <a:gd name="connsiteY4" fmla="*/ 57963 h 216649"/>
                    <a:gd name="connsiteX5" fmla="*/ 81806 w 162660"/>
                    <a:gd name="connsiteY5" fmla="*/ 0 h 216649"/>
                    <a:gd name="connsiteX6" fmla="*/ 157905 w 162660"/>
                    <a:gd name="connsiteY6" fmla="*/ 59864 h 216649"/>
                    <a:gd name="connsiteX7" fmla="*/ 123661 w 162660"/>
                    <a:gd name="connsiteY7" fmla="*/ 59864 h 216649"/>
                    <a:gd name="connsiteX8" fmla="*/ 79904 w 162660"/>
                    <a:gd name="connsiteY8" fmla="*/ 27556 h 216649"/>
                    <a:gd name="connsiteX9" fmla="*/ 42806 w 162660"/>
                    <a:gd name="connsiteY9" fmla="*/ 55113 h 216649"/>
                    <a:gd name="connsiteX10" fmla="*/ 88465 w 162660"/>
                    <a:gd name="connsiteY10" fmla="*/ 87420 h 216649"/>
                    <a:gd name="connsiteX11" fmla="*/ 162661 w 162660"/>
                    <a:gd name="connsiteY11" fmla="*/ 153935 h 216649"/>
                    <a:gd name="connsiteX12" fmla="*/ 83709 w 162660"/>
                    <a:gd name="connsiteY12" fmla="*/ 216649 h 216649"/>
                    <a:gd name="connsiteX13" fmla="*/ 0 w 162660"/>
                    <a:gd name="connsiteY13" fmla="*/ 152985 h 216649"/>
                    <a:gd name="connsiteX14" fmla="*/ 36147 w 162660"/>
                    <a:gd name="connsiteY14" fmla="*/ 152985 h 216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660" h="216649">
                      <a:moveTo>
                        <a:pt x="36147" y="152985"/>
                      </a:moveTo>
                      <a:cubicBezTo>
                        <a:pt x="41855" y="175790"/>
                        <a:pt x="58025" y="189093"/>
                        <a:pt x="85611" y="189093"/>
                      </a:cubicBezTo>
                      <a:cubicBezTo>
                        <a:pt x="115099" y="189093"/>
                        <a:pt x="127466" y="175790"/>
                        <a:pt x="127466" y="156786"/>
                      </a:cubicBezTo>
                      <a:cubicBezTo>
                        <a:pt x="127466" y="137781"/>
                        <a:pt x="117953" y="128279"/>
                        <a:pt x="78952" y="118777"/>
                      </a:cubicBezTo>
                      <a:cubicBezTo>
                        <a:pt x="20927" y="104524"/>
                        <a:pt x="8561" y="86470"/>
                        <a:pt x="8561" y="57963"/>
                      </a:cubicBezTo>
                      <a:cubicBezTo>
                        <a:pt x="8561" y="28506"/>
                        <a:pt x="29488" y="0"/>
                        <a:pt x="81806" y="0"/>
                      </a:cubicBezTo>
                      <a:cubicBezTo>
                        <a:pt x="134124" y="0"/>
                        <a:pt x="156003" y="30407"/>
                        <a:pt x="157905" y="59864"/>
                      </a:cubicBezTo>
                      <a:lnTo>
                        <a:pt x="123661" y="59864"/>
                      </a:lnTo>
                      <a:cubicBezTo>
                        <a:pt x="120807" y="46561"/>
                        <a:pt x="110343" y="27556"/>
                        <a:pt x="79904" y="27556"/>
                      </a:cubicBezTo>
                      <a:cubicBezTo>
                        <a:pt x="51367" y="27556"/>
                        <a:pt x="42806" y="41809"/>
                        <a:pt x="42806" y="55113"/>
                      </a:cubicBezTo>
                      <a:cubicBezTo>
                        <a:pt x="42806" y="70316"/>
                        <a:pt x="51367" y="77918"/>
                        <a:pt x="88465" y="87420"/>
                      </a:cubicBezTo>
                      <a:cubicBezTo>
                        <a:pt x="150295" y="102623"/>
                        <a:pt x="162661" y="123528"/>
                        <a:pt x="162661" y="153935"/>
                      </a:cubicBezTo>
                      <a:cubicBezTo>
                        <a:pt x="162661" y="190043"/>
                        <a:pt x="134124" y="216649"/>
                        <a:pt x="83709" y="216649"/>
                      </a:cubicBezTo>
                      <a:cubicBezTo>
                        <a:pt x="31391" y="216649"/>
                        <a:pt x="5707" y="190043"/>
                        <a:pt x="0" y="152985"/>
                      </a:cubicBezTo>
                      <a:lnTo>
                        <a:pt x="36147" y="152985"/>
                      </a:lnTo>
                      <a:close/>
                    </a:path>
                  </a:pathLst>
                </a:custGeom>
                <a:solidFill>
                  <a:srgbClr val="000000"/>
                </a:solidFill>
                <a:ln w="9512"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74902858-208A-569D-0C23-3632FDE6FEE3}"/>
                    </a:ext>
                  </a:extLst>
                </p:cNvPr>
                <p:cNvSpPr/>
                <p:nvPr/>
              </p:nvSpPr>
              <p:spPr>
                <a:xfrm>
                  <a:off x="6158875" y="5482737"/>
                  <a:ext cx="166466" cy="300268"/>
                </a:xfrm>
                <a:custGeom>
                  <a:avLst/>
                  <a:gdLst>
                    <a:gd name="connsiteX0" fmla="*/ 34245 w 166466"/>
                    <a:gd name="connsiteY0" fmla="*/ 0 h 300268"/>
                    <a:gd name="connsiteX1" fmla="*/ 34245 w 166466"/>
                    <a:gd name="connsiteY1" fmla="*/ 122578 h 300268"/>
                    <a:gd name="connsiteX2" fmla="*/ 97978 w 166466"/>
                    <a:gd name="connsiteY2" fmla="*/ 87420 h 300268"/>
                    <a:gd name="connsiteX3" fmla="*/ 166466 w 166466"/>
                    <a:gd name="connsiteY3" fmla="*/ 167238 h 300268"/>
                    <a:gd name="connsiteX4" fmla="*/ 166466 w 166466"/>
                    <a:gd name="connsiteY4" fmla="*/ 299318 h 300268"/>
                    <a:gd name="connsiteX5" fmla="*/ 131271 w 166466"/>
                    <a:gd name="connsiteY5" fmla="*/ 299318 h 300268"/>
                    <a:gd name="connsiteX6" fmla="*/ 131271 w 166466"/>
                    <a:gd name="connsiteY6" fmla="*/ 173890 h 300268"/>
                    <a:gd name="connsiteX7" fmla="*/ 87514 w 166466"/>
                    <a:gd name="connsiteY7" fmla="*/ 119727 h 300268"/>
                    <a:gd name="connsiteX8" fmla="*/ 35196 w 166466"/>
                    <a:gd name="connsiteY8" fmla="*/ 187193 h 300268"/>
                    <a:gd name="connsiteX9" fmla="*/ 35196 w 166466"/>
                    <a:gd name="connsiteY9" fmla="*/ 300268 h 300268"/>
                    <a:gd name="connsiteX10" fmla="*/ 0 w 166466"/>
                    <a:gd name="connsiteY10" fmla="*/ 300268 h 300268"/>
                    <a:gd name="connsiteX11" fmla="*/ 0 w 166466"/>
                    <a:gd name="connsiteY11" fmla="*/ 950 h 300268"/>
                    <a:gd name="connsiteX12" fmla="*/ 34245 w 166466"/>
                    <a:gd name="connsiteY12" fmla="*/ 950 h 300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466" h="300268">
                      <a:moveTo>
                        <a:pt x="34245" y="0"/>
                      </a:moveTo>
                      <a:lnTo>
                        <a:pt x="34245" y="122578"/>
                      </a:lnTo>
                      <a:cubicBezTo>
                        <a:pt x="44708" y="104524"/>
                        <a:pt x="62782" y="87420"/>
                        <a:pt x="97978" y="87420"/>
                      </a:cubicBezTo>
                      <a:cubicBezTo>
                        <a:pt x="130319" y="87420"/>
                        <a:pt x="166466" y="105474"/>
                        <a:pt x="166466" y="167238"/>
                      </a:cubicBezTo>
                      <a:lnTo>
                        <a:pt x="166466" y="299318"/>
                      </a:lnTo>
                      <a:lnTo>
                        <a:pt x="131271" y="299318"/>
                      </a:lnTo>
                      <a:lnTo>
                        <a:pt x="131271" y="173890"/>
                      </a:lnTo>
                      <a:cubicBezTo>
                        <a:pt x="131271" y="138732"/>
                        <a:pt x="117002" y="119727"/>
                        <a:pt x="87514" y="119727"/>
                      </a:cubicBezTo>
                      <a:cubicBezTo>
                        <a:pt x="51367" y="119727"/>
                        <a:pt x="35196" y="144433"/>
                        <a:pt x="35196" y="187193"/>
                      </a:cubicBezTo>
                      <a:lnTo>
                        <a:pt x="35196" y="300268"/>
                      </a:lnTo>
                      <a:lnTo>
                        <a:pt x="0" y="300268"/>
                      </a:lnTo>
                      <a:lnTo>
                        <a:pt x="0" y="950"/>
                      </a:lnTo>
                      <a:lnTo>
                        <a:pt x="34245" y="950"/>
                      </a:lnTo>
                      <a:close/>
                    </a:path>
                  </a:pathLst>
                </a:custGeom>
                <a:solidFill>
                  <a:srgbClr val="000000"/>
                </a:solidFill>
                <a:ln w="9512"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ABC03002-1196-158B-FE1B-FF7A913D4069}"/>
                    </a:ext>
                  </a:extLst>
                </p:cNvPr>
                <p:cNvSpPr/>
                <p:nvPr/>
              </p:nvSpPr>
              <p:spPr>
                <a:xfrm>
                  <a:off x="6465173" y="5482737"/>
                  <a:ext cx="35195" cy="298367"/>
                </a:xfrm>
                <a:custGeom>
                  <a:avLst/>
                  <a:gdLst>
                    <a:gd name="connsiteX0" fmla="*/ 0 w 35195"/>
                    <a:gd name="connsiteY0" fmla="*/ 0 h 298367"/>
                    <a:gd name="connsiteX1" fmla="*/ 35196 w 35195"/>
                    <a:gd name="connsiteY1" fmla="*/ 0 h 298367"/>
                    <a:gd name="connsiteX2" fmla="*/ 35196 w 35195"/>
                    <a:gd name="connsiteY2" fmla="*/ 44660 h 298367"/>
                    <a:gd name="connsiteX3" fmla="*/ 0 w 35195"/>
                    <a:gd name="connsiteY3" fmla="*/ 44660 h 298367"/>
                    <a:gd name="connsiteX4" fmla="*/ 0 w 35195"/>
                    <a:gd name="connsiteY4" fmla="*/ 0 h 298367"/>
                    <a:gd name="connsiteX5" fmla="*/ 0 w 35195"/>
                    <a:gd name="connsiteY5" fmla="*/ 92171 h 298367"/>
                    <a:gd name="connsiteX6" fmla="*/ 35196 w 35195"/>
                    <a:gd name="connsiteY6" fmla="*/ 92171 h 298367"/>
                    <a:gd name="connsiteX7" fmla="*/ 35196 w 35195"/>
                    <a:gd name="connsiteY7" fmla="*/ 298368 h 298367"/>
                    <a:gd name="connsiteX8" fmla="*/ 0 w 35195"/>
                    <a:gd name="connsiteY8" fmla="*/ 298368 h 298367"/>
                    <a:gd name="connsiteX9" fmla="*/ 0 w 35195"/>
                    <a:gd name="connsiteY9" fmla="*/ 92171 h 29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5" h="298367">
                      <a:moveTo>
                        <a:pt x="0" y="0"/>
                      </a:moveTo>
                      <a:lnTo>
                        <a:pt x="35196" y="0"/>
                      </a:lnTo>
                      <a:lnTo>
                        <a:pt x="35196" y="44660"/>
                      </a:lnTo>
                      <a:lnTo>
                        <a:pt x="0" y="44660"/>
                      </a:lnTo>
                      <a:lnTo>
                        <a:pt x="0" y="0"/>
                      </a:lnTo>
                      <a:close/>
                      <a:moveTo>
                        <a:pt x="0" y="92171"/>
                      </a:moveTo>
                      <a:lnTo>
                        <a:pt x="35196" y="92171"/>
                      </a:lnTo>
                      <a:lnTo>
                        <a:pt x="35196" y="298368"/>
                      </a:lnTo>
                      <a:lnTo>
                        <a:pt x="0" y="298368"/>
                      </a:lnTo>
                      <a:lnTo>
                        <a:pt x="0" y="92171"/>
                      </a:lnTo>
                      <a:close/>
                    </a:path>
                  </a:pathLst>
                </a:custGeom>
                <a:solidFill>
                  <a:srgbClr val="000000"/>
                </a:solidFill>
                <a:ln w="9512" cap="flat">
                  <a:noFill/>
                  <a:prstDash val="solid"/>
                  <a:miter/>
                </a:ln>
              </p:spPr>
              <p:txBody>
                <a:bodyPr rtlCol="0" anchor="ctr"/>
                <a:lstStyle/>
                <a:p>
                  <a:pPr algn="l" rtl="0"/>
                  <a:endParaRPr lang="en-US"/>
                </a:p>
              </p:txBody>
            </p:sp>
            <p:sp>
              <p:nvSpPr>
                <p:cNvPr id="92" name="Freeform 91">
                  <a:extLst>
                    <a:ext uri="{FF2B5EF4-FFF2-40B4-BE49-F238E27FC236}">
                      <a16:creationId xmlns:a16="http://schemas.microsoft.com/office/drawing/2014/main" id="{4FDA01D3-6284-9BD1-2EF0-57065E8F5FBA}"/>
                    </a:ext>
                  </a:extLst>
                </p:cNvPr>
                <p:cNvSpPr/>
                <p:nvPr/>
              </p:nvSpPr>
              <p:spPr>
                <a:xfrm>
                  <a:off x="6640200" y="5570156"/>
                  <a:ext cx="182637" cy="292666"/>
                </a:xfrm>
                <a:custGeom>
                  <a:avLst/>
                  <a:gdLst>
                    <a:gd name="connsiteX0" fmla="*/ 35196 w 182637"/>
                    <a:gd name="connsiteY0" fmla="*/ 186242 h 292666"/>
                    <a:gd name="connsiteX1" fmla="*/ 35196 w 182637"/>
                    <a:gd name="connsiteY1" fmla="*/ 292666 h 292666"/>
                    <a:gd name="connsiteX2" fmla="*/ 0 w 182637"/>
                    <a:gd name="connsiteY2" fmla="*/ 292666 h 292666"/>
                    <a:gd name="connsiteX3" fmla="*/ 0 w 182637"/>
                    <a:gd name="connsiteY3" fmla="*/ 55112 h 292666"/>
                    <a:gd name="connsiteX4" fmla="*/ 0 w 182637"/>
                    <a:gd name="connsiteY4" fmla="*/ 4751 h 292666"/>
                    <a:gd name="connsiteX5" fmla="*/ 34244 w 182637"/>
                    <a:gd name="connsiteY5" fmla="*/ 4751 h 292666"/>
                    <a:gd name="connsiteX6" fmla="*/ 35196 w 182637"/>
                    <a:gd name="connsiteY6" fmla="*/ 37058 h 292666"/>
                    <a:gd name="connsiteX7" fmla="*/ 101782 w 182637"/>
                    <a:gd name="connsiteY7" fmla="*/ 0 h 292666"/>
                    <a:gd name="connsiteX8" fmla="*/ 182637 w 182637"/>
                    <a:gd name="connsiteY8" fmla="*/ 102623 h 292666"/>
                    <a:gd name="connsiteX9" fmla="*/ 94172 w 182637"/>
                    <a:gd name="connsiteY9" fmla="*/ 215699 h 292666"/>
                    <a:gd name="connsiteX10" fmla="*/ 35196 w 182637"/>
                    <a:gd name="connsiteY10" fmla="*/ 186242 h 292666"/>
                    <a:gd name="connsiteX11" fmla="*/ 146490 w 182637"/>
                    <a:gd name="connsiteY11" fmla="*/ 104524 h 292666"/>
                    <a:gd name="connsiteX12" fmla="*/ 92270 w 182637"/>
                    <a:gd name="connsiteY12" fmla="*/ 30407 h 292666"/>
                    <a:gd name="connsiteX13" fmla="*/ 33293 w 182637"/>
                    <a:gd name="connsiteY13" fmla="*/ 107374 h 292666"/>
                    <a:gd name="connsiteX14" fmla="*/ 89416 w 182637"/>
                    <a:gd name="connsiteY14" fmla="*/ 186242 h 292666"/>
                    <a:gd name="connsiteX15" fmla="*/ 146490 w 182637"/>
                    <a:gd name="connsiteY15" fmla="*/ 104524 h 29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637" h="292666">
                      <a:moveTo>
                        <a:pt x="35196" y="186242"/>
                      </a:moveTo>
                      <a:lnTo>
                        <a:pt x="35196" y="292666"/>
                      </a:lnTo>
                      <a:lnTo>
                        <a:pt x="0" y="292666"/>
                      </a:lnTo>
                      <a:lnTo>
                        <a:pt x="0" y="55112"/>
                      </a:lnTo>
                      <a:cubicBezTo>
                        <a:pt x="0" y="38009"/>
                        <a:pt x="0" y="20905"/>
                        <a:pt x="0" y="4751"/>
                      </a:cubicBezTo>
                      <a:lnTo>
                        <a:pt x="34244" y="4751"/>
                      </a:lnTo>
                      <a:cubicBezTo>
                        <a:pt x="35196" y="11403"/>
                        <a:pt x="35196" y="23755"/>
                        <a:pt x="35196" y="37058"/>
                      </a:cubicBezTo>
                      <a:cubicBezTo>
                        <a:pt x="46610" y="16154"/>
                        <a:pt x="66586" y="0"/>
                        <a:pt x="101782" y="0"/>
                      </a:cubicBezTo>
                      <a:cubicBezTo>
                        <a:pt x="148392" y="0"/>
                        <a:pt x="182637" y="39909"/>
                        <a:pt x="182637" y="102623"/>
                      </a:cubicBezTo>
                      <a:cubicBezTo>
                        <a:pt x="182637" y="176740"/>
                        <a:pt x="143636" y="215699"/>
                        <a:pt x="94172" y="215699"/>
                      </a:cubicBezTo>
                      <a:cubicBezTo>
                        <a:pt x="60879" y="216649"/>
                        <a:pt x="43757" y="202396"/>
                        <a:pt x="35196" y="186242"/>
                      </a:cubicBezTo>
                      <a:close/>
                      <a:moveTo>
                        <a:pt x="146490" y="104524"/>
                      </a:moveTo>
                      <a:cubicBezTo>
                        <a:pt x="146490" y="60814"/>
                        <a:pt x="126514" y="30407"/>
                        <a:pt x="92270" y="30407"/>
                      </a:cubicBezTo>
                      <a:cubicBezTo>
                        <a:pt x="50415" y="30407"/>
                        <a:pt x="33293" y="57013"/>
                        <a:pt x="33293" y="107374"/>
                      </a:cubicBezTo>
                      <a:cubicBezTo>
                        <a:pt x="33293" y="155835"/>
                        <a:pt x="46610" y="186242"/>
                        <a:pt x="89416" y="186242"/>
                      </a:cubicBezTo>
                      <a:cubicBezTo>
                        <a:pt x="126514" y="186242"/>
                        <a:pt x="146490" y="154885"/>
                        <a:pt x="146490" y="104524"/>
                      </a:cubicBezTo>
                      <a:close/>
                    </a:path>
                  </a:pathLst>
                </a:custGeom>
                <a:solidFill>
                  <a:srgbClr val="000000"/>
                </a:solidFill>
                <a:ln w="9512" cap="flat">
                  <a:noFill/>
                  <a:prstDash val="solid"/>
                  <a:miter/>
                </a:ln>
              </p:spPr>
              <p:txBody>
                <a:bodyPr rtlCol="0" anchor="ctr"/>
                <a:lstStyle/>
                <a:p>
                  <a:pPr algn="l" rtl="0"/>
                  <a:endParaRPr lang="en-US"/>
                </a:p>
              </p:txBody>
            </p:sp>
          </p:grpSp>
        </p:grpSp>
        <p:grpSp>
          <p:nvGrpSpPr>
            <p:cNvPr id="43" name="Graphic 2">
              <a:extLst>
                <a:ext uri="{FF2B5EF4-FFF2-40B4-BE49-F238E27FC236}">
                  <a16:creationId xmlns:a16="http://schemas.microsoft.com/office/drawing/2014/main" id="{103F241B-22C2-4631-8B45-2F3C90563115}"/>
                </a:ext>
              </a:extLst>
            </p:cNvPr>
            <p:cNvGrpSpPr/>
            <p:nvPr/>
          </p:nvGrpSpPr>
          <p:grpSpPr>
            <a:xfrm>
              <a:off x="606516" y="4401391"/>
              <a:ext cx="1666563" cy="1693284"/>
              <a:chOff x="606516" y="4401391"/>
              <a:chExt cx="1666563" cy="1693284"/>
            </a:xfrm>
          </p:grpSpPr>
          <p:grpSp>
            <p:nvGrpSpPr>
              <p:cNvPr id="44" name="Graphic 2">
                <a:extLst>
                  <a:ext uri="{FF2B5EF4-FFF2-40B4-BE49-F238E27FC236}">
                    <a16:creationId xmlns:a16="http://schemas.microsoft.com/office/drawing/2014/main" id="{83E57DDB-A905-343D-FC36-3C4879A1DACC}"/>
                  </a:ext>
                </a:extLst>
              </p:cNvPr>
              <p:cNvGrpSpPr/>
              <p:nvPr/>
            </p:nvGrpSpPr>
            <p:grpSpPr>
              <a:xfrm>
                <a:off x="606516" y="4401391"/>
                <a:ext cx="1666563" cy="1693284"/>
                <a:chOff x="606516" y="4401391"/>
                <a:chExt cx="1666563" cy="1693284"/>
              </a:xfrm>
            </p:grpSpPr>
            <p:sp>
              <p:nvSpPr>
                <p:cNvPr id="70" name="Freeform 69">
                  <a:extLst>
                    <a:ext uri="{FF2B5EF4-FFF2-40B4-BE49-F238E27FC236}">
                      <a16:creationId xmlns:a16="http://schemas.microsoft.com/office/drawing/2014/main" id="{EB4D48B2-7B35-53AE-65AA-4E9B7AA61C7A}"/>
                    </a:ext>
                  </a:extLst>
                </p:cNvPr>
                <p:cNvSpPr/>
                <p:nvPr/>
              </p:nvSpPr>
              <p:spPr>
                <a:xfrm>
                  <a:off x="606516" y="4401391"/>
                  <a:ext cx="1666563" cy="1693284"/>
                </a:xfrm>
                <a:custGeom>
                  <a:avLst/>
                  <a:gdLst>
                    <a:gd name="connsiteX0" fmla="*/ 1666564 w 1666563"/>
                    <a:gd name="connsiteY0" fmla="*/ 846642 h 1693284"/>
                    <a:gd name="connsiteX1" fmla="*/ 833282 w 1666563"/>
                    <a:gd name="connsiteY1" fmla="*/ 1693285 h 1693284"/>
                    <a:gd name="connsiteX2" fmla="*/ 0 w 1666563"/>
                    <a:gd name="connsiteY2" fmla="*/ 846642 h 1693284"/>
                    <a:gd name="connsiteX3" fmla="*/ 833282 w 1666563"/>
                    <a:gd name="connsiteY3" fmla="*/ 0 h 1693284"/>
                    <a:gd name="connsiteX4" fmla="*/ 1666564 w 1666563"/>
                    <a:gd name="connsiteY4" fmla="*/ 846642 h 1693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563" h="1693284">
                      <a:moveTo>
                        <a:pt x="1666564" y="846642"/>
                      </a:moveTo>
                      <a:cubicBezTo>
                        <a:pt x="1666564" y="1314149"/>
                        <a:pt x="1293680" y="1693285"/>
                        <a:pt x="833282" y="1693285"/>
                      </a:cubicBezTo>
                      <a:cubicBezTo>
                        <a:pt x="372884" y="1693285"/>
                        <a:pt x="0" y="1314149"/>
                        <a:pt x="0" y="846642"/>
                      </a:cubicBezTo>
                      <a:cubicBezTo>
                        <a:pt x="0" y="379136"/>
                        <a:pt x="372884" y="0"/>
                        <a:pt x="833282" y="0"/>
                      </a:cubicBezTo>
                      <a:cubicBezTo>
                        <a:pt x="1293680" y="0"/>
                        <a:pt x="1666564" y="379136"/>
                        <a:pt x="1666564" y="846642"/>
                      </a:cubicBezTo>
                      <a:close/>
                    </a:path>
                  </a:pathLst>
                </a:custGeom>
                <a:solidFill>
                  <a:srgbClr val="B2DEDD"/>
                </a:solidFill>
                <a:ln w="9512"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F2288799-4945-290F-CF8E-C1791EE8F5D5}"/>
                    </a:ext>
                  </a:extLst>
                </p:cNvPr>
                <p:cNvSpPr/>
                <p:nvPr/>
              </p:nvSpPr>
              <p:spPr>
                <a:xfrm>
                  <a:off x="962278" y="5659477"/>
                  <a:ext cx="1029236" cy="361082"/>
                </a:xfrm>
                <a:custGeom>
                  <a:avLst/>
                  <a:gdLst>
                    <a:gd name="connsiteX0" fmla="*/ 1029236 w 1029236"/>
                    <a:gd name="connsiteY0" fmla="*/ 150134 h 361082"/>
                    <a:gd name="connsiteX1" fmla="*/ 509862 w 1029236"/>
                    <a:gd name="connsiteY1" fmla="*/ 0 h 361082"/>
                    <a:gd name="connsiteX2" fmla="*/ 0 w 1029236"/>
                    <a:gd name="connsiteY2" fmla="*/ 144433 h 361082"/>
                    <a:gd name="connsiteX3" fmla="*/ 517472 w 1029236"/>
                    <a:gd name="connsiteY3" fmla="*/ 361082 h 361082"/>
                    <a:gd name="connsiteX4" fmla="*/ 1029236 w 1029236"/>
                    <a:gd name="connsiteY4" fmla="*/ 150134 h 361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9236" h="361082">
                      <a:moveTo>
                        <a:pt x="1029236" y="150134"/>
                      </a:moveTo>
                      <a:lnTo>
                        <a:pt x="509862" y="0"/>
                      </a:lnTo>
                      <a:lnTo>
                        <a:pt x="0" y="144433"/>
                      </a:lnTo>
                      <a:cubicBezTo>
                        <a:pt x="132222" y="278413"/>
                        <a:pt x="314859" y="361082"/>
                        <a:pt x="517472" y="361082"/>
                      </a:cubicBezTo>
                      <a:cubicBezTo>
                        <a:pt x="716280" y="361082"/>
                        <a:pt x="897015" y="280314"/>
                        <a:pt x="1029236" y="150134"/>
                      </a:cubicBezTo>
                      <a:close/>
                    </a:path>
                  </a:pathLst>
                </a:custGeom>
                <a:solidFill>
                  <a:srgbClr val="F79037"/>
                </a:solidFill>
                <a:ln w="9512" cap="flat">
                  <a:noFill/>
                  <a:prstDash val="solid"/>
                  <a:miter/>
                </a:ln>
              </p:spPr>
              <p:txBody>
                <a:bodyPr rtlCol="0" anchor="ctr"/>
                <a:lstStyle/>
                <a:p>
                  <a:pPr algn="l" rtl="0"/>
                  <a:endParaRPr lang="en-US"/>
                </a:p>
              </p:txBody>
            </p:sp>
          </p:grpSp>
          <p:grpSp>
            <p:nvGrpSpPr>
              <p:cNvPr id="45" name="Graphic 2">
                <a:extLst>
                  <a:ext uri="{FF2B5EF4-FFF2-40B4-BE49-F238E27FC236}">
                    <a16:creationId xmlns:a16="http://schemas.microsoft.com/office/drawing/2014/main" id="{A4554F43-1E31-71C1-FECC-CDAA444AFB4C}"/>
                  </a:ext>
                </a:extLst>
              </p:cNvPr>
              <p:cNvGrpSpPr/>
              <p:nvPr/>
            </p:nvGrpSpPr>
            <p:grpSpPr>
              <a:xfrm>
                <a:off x="879521" y="4954417"/>
                <a:ext cx="306297" cy="518817"/>
                <a:chOff x="879521" y="4954417"/>
                <a:chExt cx="306297" cy="518817"/>
              </a:xfrm>
              <a:solidFill>
                <a:srgbClr val="F1A0C2"/>
              </a:solidFill>
            </p:grpSpPr>
            <p:sp>
              <p:nvSpPr>
                <p:cNvPr id="65" name="Freeform 64">
                  <a:extLst>
                    <a:ext uri="{FF2B5EF4-FFF2-40B4-BE49-F238E27FC236}">
                      <a16:creationId xmlns:a16="http://schemas.microsoft.com/office/drawing/2014/main" id="{51D9B261-4ED6-82CB-F9A9-D4E13F0A3639}"/>
                    </a:ext>
                  </a:extLst>
                </p:cNvPr>
                <p:cNvSpPr/>
                <p:nvPr/>
              </p:nvSpPr>
              <p:spPr>
                <a:xfrm>
                  <a:off x="1048200" y="5148056"/>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EE2BCCCC-98F9-E5A3-811A-F7D274BD0FDD}"/>
                    </a:ext>
                  </a:extLst>
                </p:cNvPr>
                <p:cNvSpPr/>
                <p:nvPr/>
              </p:nvSpPr>
              <p:spPr>
                <a:xfrm>
                  <a:off x="880472" y="51473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6586" y="134931"/>
                        <a:pt x="10464" y="88370"/>
                        <a:pt x="0" y="0"/>
                      </a:cubicBezTo>
                      <a:close/>
                    </a:path>
                  </a:pathLst>
                </a:custGeom>
                <a:solidFill>
                  <a:srgbClr val="F1A0C2"/>
                </a:solidFill>
                <a:ln w="9512"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E76024BD-4C68-8C4A-B091-7131F25EF322}"/>
                    </a:ext>
                  </a:extLst>
                </p:cNvPr>
                <p:cNvSpPr/>
                <p:nvPr/>
              </p:nvSpPr>
              <p:spPr>
                <a:xfrm>
                  <a:off x="995571" y="4954417"/>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CB9DEC17-8600-F84D-DB7E-07A070DBA21D}"/>
                    </a:ext>
                  </a:extLst>
                </p:cNvPr>
                <p:cNvSpPr/>
                <p:nvPr/>
              </p:nvSpPr>
              <p:spPr>
                <a:xfrm>
                  <a:off x="1048841" y="533545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5986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28B1380D-F3D1-C4D3-3927-91B3AC923E68}"/>
                    </a:ext>
                  </a:extLst>
                </p:cNvPr>
                <p:cNvSpPr/>
                <p:nvPr/>
              </p:nvSpPr>
              <p:spPr>
                <a:xfrm>
                  <a:off x="879521" y="5331652"/>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4"/>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46" name="Graphic 2">
                <a:extLst>
                  <a:ext uri="{FF2B5EF4-FFF2-40B4-BE49-F238E27FC236}">
                    <a16:creationId xmlns:a16="http://schemas.microsoft.com/office/drawing/2014/main" id="{46E0FA97-75BD-09C6-63D5-CB9BE2AE5C2F}"/>
                  </a:ext>
                </a:extLst>
              </p:cNvPr>
              <p:cNvGrpSpPr/>
              <p:nvPr/>
            </p:nvGrpSpPr>
            <p:grpSpPr>
              <a:xfrm>
                <a:off x="1305674" y="4681705"/>
                <a:ext cx="305346" cy="518817"/>
                <a:chOff x="1305674" y="4681705"/>
                <a:chExt cx="305346" cy="518817"/>
              </a:xfrm>
              <a:solidFill>
                <a:srgbClr val="F1A0C2"/>
              </a:solidFill>
            </p:grpSpPr>
            <p:sp>
              <p:nvSpPr>
                <p:cNvPr id="60" name="Freeform 59">
                  <a:extLst>
                    <a:ext uri="{FF2B5EF4-FFF2-40B4-BE49-F238E27FC236}">
                      <a16:creationId xmlns:a16="http://schemas.microsoft.com/office/drawing/2014/main" id="{854AFCB2-B0C8-A25E-CE8B-AE90134171D4}"/>
                    </a:ext>
                  </a:extLst>
                </p:cNvPr>
                <p:cNvSpPr/>
                <p:nvPr/>
              </p:nvSpPr>
              <p:spPr>
                <a:xfrm>
                  <a:off x="1473402" y="4876294"/>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61" name="Freeform 60">
                  <a:extLst>
                    <a:ext uri="{FF2B5EF4-FFF2-40B4-BE49-F238E27FC236}">
                      <a16:creationId xmlns:a16="http://schemas.microsoft.com/office/drawing/2014/main" id="{5B54E5F4-9B1B-6696-9051-3DD00E276063}"/>
                    </a:ext>
                  </a:extLst>
                </p:cNvPr>
                <p:cNvSpPr/>
                <p:nvPr/>
              </p:nvSpPr>
              <p:spPr>
                <a:xfrm>
                  <a:off x="1305674" y="4875549"/>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62" name="Freeform 61">
                  <a:extLst>
                    <a:ext uri="{FF2B5EF4-FFF2-40B4-BE49-F238E27FC236}">
                      <a16:creationId xmlns:a16="http://schemas.microsoft.com/office/drawing/2014/main" id="{1D5AE724-BBFD-38EE-419D-ECCFFE8C8A1C}"/>
                    </a:ext>
                  </a:extLst>
                </p:cNvPr>
                <p:cNvSpPr/>
                <p:nvPr/>
              </p:nvSpPr>
              <p:spPr>
                <a:xfrm>
                  <a:off x="1421725" y="4681705"/>
                  <a:ext cx="73984" cy="187192"/>
                </a:xfrm>
                <a:custGeom>
                  <a:avLst/>
                  <a:gdLst>
                    <a:gd name="connsiteX0" fmla="*/ 37098 w 73984"/>
                    <a:gd name="connsiteY0" fmla="*/ 187193 h 187192"/>
                    <a:gd name="connsiteX1" fmla="*/ 37098 w 73984"/>
                    <a:gd name="connsiteY1" fmla="*/ 0 h 187192"/>
                    <a:gd name="connsiteX2" fmla="*/ 37098 w 73984"/>
                    <a:gd name="connsiteY2" fmla="*/ 187193 h 187192"/>
                  </a:gdLst>
                  <a:ahLst/>
                  <a:cxnLst>
                    <a:cxn ang="0">
                      <a:pos x="connsiteX0" y="connsiteY0"/>
                    </a:cxn>
                    <a:cxn ang="0">
                      <a:pos x="connsiteX1" y="connsiteY1"/>
                    </a:cxn>
                    <a:cxn ang="0">
                      <a:pos x="connsiteX2" y="connsiteY2"/>
                    </a:cxn>
                  </a:cxnLst>
                  <a:rect l="l" t="t" r="r" b="b"/>
                  <a:pathLst>
                    <a:path w="73984" h="187192">
                      <a:moveTo>
                        <a:pt x="37098" y="187193"/>
                      </a:moveTo>
                      <a:cubicBezTo>
                        <a:pt x="-12366" y="132080"/>
                        <a:pt x="-12366" y="59864"/>
                        <a:pt x="37098" y="0"/>
                      </a:cubicBezTo>
                      <a:cubicBezTo>
                        <a:pt x="79904" y="51312"/>
                        <a:pt x="92270" y="127329"/>
                        <a:pt x="37098" y="187193"/>
                      </a:cubicBezTo>
                      <a:close/>
                    </a:path>
                  </a:pathLst>
                </a:custGeom>
                <a:solidFill>
                  <a:srgbClr val="F1A0C2"/>
                </a:solidFill>
                <a:ln w="9512" cap="flat">
                  <a:noFill/>
                  <a:prstDash val="solid"/>
                  <a:miter/>
                </a:ln>
              </p:spPr>
              <p:txBody>
                <a:bodyPr rtlCol="0" anchor="ctr"/>
                <a:lstStyle/>
                <a:p>
                  <a:pPr algn="l" rtl="0"/>
                  <a:endParaRPr lang="en-US"/>
                </a:p>
              </p:txBody>
            </p:sp>
            <p:sp>
              <p:nvSpPr>
                <p:cNvPr id="63" name="Freeform 62">
                  <a:extLst>
                    <a:ext uri="{FF2B5EF4-FFF2-40B4-BE49-F238E27FC236}">
                      <a16:creationId xmlns:a16="http://schemas.microsoft.com/office/drawing/2014/main" id="{5D3601FF-BE87-C976-52A2-E3C412306206}"/>
                    </a:ext>
                  </a:extLst>
                </p:cNvPr>
                <p:cNvSpPr/>
                <p:nvPr/>
              </p:nvSpPr>
              <p:spPr>
                <a:xfrm>
                  <a:off x="1474043" y="5062741"/>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2222" y="60814"/>
                        <a:pt x="93221"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64" name="Freeform 63">
                  <a:extLst>
                    <a:ext uri="{FF2B5EF4-FFF2-40B4-BE49-F238E27FC236}">
                      <a16:creationId xmlns:a16="http://schemas.microsoft.com/office/drawing/2014/main" id="{B8D11068-1F2E-6A4C-7E6B-D95B51F9CC64}"/>
                    </a:ext>
                  </a:extLst>
                </p:cNvPr>
                <p:cNvSpPr/>
                <p:nvPr/>
              </p:nvSpPr>
              <p:spPr>
                <a:xfrm>
                  <a:off x="1305674" y="5059891"/>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4" y="3801"/>
                        <a:pt x="64684" y="15203"/>
                        <a:pt x="91319" y="37058"/>
                      </a:cubicBezTo>
                      <a:cubicBezTo>
                        <a:pt x="119856" y="60814"/>
                        <a:pt x="138880" y="102623"/>
                        <a:pt x="137929" y="137781"/>
                      </a:cubicBezTo>
                      <a:cubicBezTo>
                        <a:pt x="66586"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47" name="Graphic 2">
                <a:extLst>
                  <a:ext uri="{FF2B5EF4-FFF2-40B4-BE49-F238E27FC236}">
                    <a16:creationId xmlns:a16="http://schemas.microsoft.com/office/drawing/2014/main" id="{2C1CFDF8-35E1-1213-1597-B3F12EBE4694}"/>
                  </a:ext>
                </a:extLst>
              </p:cNvPr>
              <p:cNvGrpSpPr/>
              <p:nvPr/>
            </p:nvGrpSpPr>
            <p:grpSpPr>
              <a:xfrm>
                <a:off x="1725169" y="4951566"/>
                <a:ext cx="306297" cy="518817"/>
                <a:chOff x="1725169" y="4951566"/>
                <a:chExt cx="306297" cy="518817"/>
              </a:xfrm>
              <a:solidFill>
                <a:srgbClr val="F1A0C2"/>
              </a:solidFill>
            </p:grpSpPr>
            <p:sp>
              <p:nvSpPr>
                <p:cNvPr id="55" name="Freeform 54">
                  <a:extLst>
                    <a:ext uri="{FF2B5EF4-FFF2-40B4-BE49-F238E27FC236}">
                      <a16:creationId xmlns:a16="http://schemas.microsoft.com/office/drawing/2014/main" id="{A4F6C735-325C-172A-4F3E-8BC82B0360BF}"/>
                    </a:ext>
                  </a:extLst>
                </p:cNvPr>
                <p:cNvSpPr/>
                <p:nvPr/>
              </p:nvSpPr>
              <p:spPr>
                <a:xfrm>
                  <a:off x="1893848" y="5146155"/>
                  <a:ext cx="137618" cy="137035"/>
                </a:xfrm>
                <a:custGeom>
                  <a:avLst/>
                  <a:gdLst>
                    <a:gd name="connsiteX0" fmla="*/ 137618 w 137618"/>
                    <a:gd name="connsiteY0" fmla="*/ 205 h 137035"/>
                    <a:gd name="connsiteX1" fmla="*/ 640 w 137618"/>
                    <a:gd name="connsiteY1" fmla="*/ 137036 h 137035"/>
                    <a:gd name="connsiteX2" fmla="*/ 137618 w 137618"/>
                    <a:gd name="connsiteY2" fmla="*/ 205 h 137035"/>
                  </a:gdLst>
                  <a:ahLst/>
                  <a:cxnLst>
                    <a:cxn ang="0">
                      <a:pos x="connsiteX0" y="connsiteY0"/>
                    </a:cxn>
                    <a:cxn ang="0">
                      <a:pos x="connsiteX1" y="connsiteY1"/>
                    </a:cxn>
                    <a:cxn ang="0">
                      <a:pos x="connsiteX2" y="connsiteY2"/>
                    </a:cxn>
                  </a:cxnLst>
                  <a:rect l="l" t="t" r="r" b="b"/>
                  <a:pathLst>
                    <a:path w="137618" h="137035">
                      <a:moveTo>
                        <a:pt x="137618" y="205"/>
                      </a:moveTo>
                      <a:cubicBezTo>
                        <a:pt x="126203" y="88575"/>
                        <a:pt x="69129" y="134185"/>
                        <a:pt x="640" y="137036"/>
                      </a:cubicBezTo>
                      <a:cubicBezTo>
                        <a:pt x="-7921" y="74322"/>
                        <a:pt x="71032" y="-4546"/>
                        <a:pt x="137618" y="205"/>
                      </a:cubicBezTo>
                      <a:close/>
                    </a:path>
                  </a:pathLst>
                </a:custGeom>
                <a:solidFill>
                  <a:srgbClr val="F1A0C2"/>
                </a:solidFill>
                <a:ln w="9512" cap="flat">
                  <a:noFill/>
                  <a:prstDash val="solid"/>
                  <a:miter/>
                </a:ln>
              </p:spPr>
              <p:txBody>
                <a:bodyPr rtlCol="0" anchor="ctr"/>
                <a:lstStyle/>
                <a:p>
                  <a:pPr algn="l" rtl="0"/>
                  <a:endParaRPr lang="en-US"/>
                </a:p>
              </p:txBody>
            </p:sp>
            <p:sp>
              <p:nvSpPr>
                <p:cNvPr id="56" name="Freeform 55">
                  <a:extLst>
                    <a:ext uri="{FF2B5EF4-FFF2-40B4-BE49-F238E27FC236}">
                      <a16:creationId xmlns:a16="http://schemas.microsoft.com/office/drawing/2014/main" id="{6C8D2DBC-2FFB-3895-38D9-EFA7F34F5699}"/>
                    </a:ext>
                  </a:extLst>
                </p:cNvPr>
                <p:cNvSpPr/>
                <p:nvPr/>
              </p:nvSpPr>
              <p:spPr>
                <a:xfrm>
                  <a:off x="1725169" y="5145410"/>
                  <a:ext cx="137963" cy="137781"/>
                </a:xfrm>
                <a:custGeom>
                  <a:avLst/>
                  <a:gdLst>
                    <a:gd name="connsiteX0" fmla="*/ 0 w 137963"/>
                    <a:gd name="connsiteY0" fmla="*/ 0 h 137781"/>
                    <a:gd name="connsiteX1" fmla="*/ 91319 w 137963"/>
                    <a:gd name="connsiteY1" fmla="*/ 37058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3"/>
                        <a:pt x="91319" y="37058"/>
                      </a:cubicBezTo>
                      <a:cubicBezTo>
                        <a:pt x="119856" y="60814"/>
                        <a:pt x="138880" y="102623"/>
                        <a:pt x="137929" y="137781"/>
                      </a:cubicBezTo>
                      <a:cubicBezTo>
                        <a:pt x="67538" y="134931"/>
                        <a:pt x="11415" y="87420"/>
                        <a:pt x="0" y="0"/>
                      </a:cubicBezTo>
                      <a:close/>
                    </a:path>
                  </a:pathLst>
                </a:custGeom>
                <a:solidFill>
                  <a:srgbClr val="F1A0C2"/>
                </a:solidFill>
                <a:ln w="9512"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EDC1888C-394D-B092-8FAA-FA24C719A00C}"/>
                    </a:ext>
                  </a:extLst>
                </p:cNvPr>
                <p:cNvSpPr/>
                <p:nvPr/>
              </p:nvSpPr>
              <p:spPr>
                <a:xfrm>
                  <a:off x="1841219" y="4951566"/>
                  <a:ext cx="74319" cy="187192"/>
                </a:xfrm>
                <a:custGeom>
                  <a:avLst/>
                  <a:gdLst>
                    <a:gd name="connsiteX0" fmla="*/ 37098 w 74319"/>
                    <a:gd name="connsiteY0" fmla="*/ 187192 h 187192"/>
                    <a:gd name="connsiteX1" fmla="*/ 37098 w 74319"/>
                    <a:gd name="connsiteY1" fmla="*/ 0 h 187192"/>
                    <a:gd name="connsiteX2" fmla="*/ 37098 w 74319"/>
                    <a:gd name="connsiteY2" fmla="*/ 187192 h 187192"/>
                  </a:gdLst>
                  <a:ahLst/>
                  <a:cxnLst>
                    <a:cxn ang="0">
                      <a:pos x="connsiteX0" y="connsiteY0"/>
                    </a:cxn>
                    <a:cxn ang="0">
                      <a:pos x="connsiteX1" y="connsiteY1"/>
                    </a:cxn>
                    <a:cxn ang="0">
                      <a:pos x="connsiteX2" y="connsiteY2"/>
                    </a:cxn>
                  </a:cxnLst>
                  <a:rect l="l" t="t" r="r" b="b"/>
                  <a:pathLst>
                    <a:path w="74319" h="187192">
                      <a:moveTo>
                        <a:pt x="37098" y="187192"/>
                      </a:moveTo>
                      <a:cubicBezTo>
                        <a:pt x="-12366" y="132080"/>
                        <a:pt x="-12366" y="59864"/>
                        <a:pt x="37098" y="0"/>
                      </a:cubicBezTo>
                      <a:cubicBezTo>
                        <a:pt x="80855" y="50361"/>
                        <a:pt x="92270" y="126379"/>
                        <a:pt x="37098" y="187192"/>
                      </a:cubicBezTo>
                      <a:close/>
                    </a:path>
                  </a:pathLst>
                </a:custGeom>
                <a:solidFill>
                  <a:srgbClr val="F1A0C2"/>
                </a:solidFill>
                <a:ln w="9512"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1639FDCC-3D88-5918-D5E0-D6A8C7669684}"/>
                    </a:ext>
                  </a:extLst>
                </p:cNvPr>
                <p:cNvSpPr/>
                <p:nvPr/>
              </p:nvSpPr>
              <p:spPr>
                <a:xfrm>
                  <a:off x="1894489" y="5332603"/>
                  <a:ext cx="136977" cy="137781"/>
                </a:xfrm>
                <a:custGeom>
                  <a:avLst/>
                  <a:gdLst>
                    <a:gd name="connsiteX0" fmla="*/ 0 w 136977"/>
                    <a:gd name="connsiteY0" fmla="*/ 137781 h 137781"/>
                    <a:gd name="connsiteX1" fmla="*/ 136978 w 136977"/>
                    <a:gd name="connsiteY1" fmla="*/ 0 h 137781"/>
                    <a:gd name="connsiteX2" fmla="*/ 0 w 136977"/>
                    <a:gd name="connsiteY2" fmla="*/ 137781 h 137781"/>
                  </a:gdLst>
                  <a:ahLst/>
                  <a:cxnLst>
                    <a:cxn ang="0">
                      <a:pos x="connsiteX0" y="connsiteY0"/>
                    </a:cxn>
                    <a:cxn ang="0">
                      <a:pos x="connsiteX1" y="connsiteY1"/>
                    </a:cxn>
                    <a:cxn ang="0">
                      <a:pos x="connsiteX2" y="connsiteY2"/>
                    </a:cxn>
                  </a:cxnLst>
                  <a:rect l="l" t="t" r="r" b="b"/>
                  <a:pathLst>
                    <a:path w="136977" h="137781">
                      <a:moveTo>
                        <a:pt x="0" y="137781"/>
                      </a:moveTo>
                      <a:cubicBezTo>
                        <a:pt x="951" y="67465"/>
                        <a:pt x="50415" y="9502"/>
                        <a:pt x="136978" y="0"/>
                      </a:cubicBezTo>
                      <a:cubicBezTo>
                        <a:pt x="131270" y="60814"/>
                        <a:pt x="92270" y="131130"/>
                        <a:pt x="0" y="137781"/>
                      </a:cubicBezTo>
                      <a:close/>
                    </a:path>
                  </a:pathLst>
                </a:custGeom>
                <a:solidFill>
                  <a:srgbClr val="F1A0C2"/>
                </a:solidFill>
                <a:ln w="9512"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F7534EE0-486B-4E5C-0550-CDD1CDBBC7FF}"/>
                    </a:ext>
                  </a:extLst>
                </p:cNvPr>
                <p:cNvSpPr/>
                <p:nvPr/>
              </p:nvSpPr>
              <p:spPr>
                <a:xfrm>
                  <a:off x="1725169" y="5328802"/>
                  <a:ext cx="137963" cy="137781"/>
                </a:xfrm>
                <a:custGeom>
                  <a:avLst/>
                  <a:gdLst>
                    <a:gd name="connsiteX0" fmla="*/ 0 w 137963"/>
                    <a:gd name="connsiteY0" fmla="*/ 0 h 137781"/>
                    <a:gd name="connsiteX1" fmla="*/ 91319 w 137963"/>
                    <a:gd name="connsiteY1" fmla="*/ 37059 h 137781"/>
                    <a:gd name="connsiteX2" fmla="*/ 137929 w 137963"/>
                    <a:gd name="connsiteY2" fmla="*/ 137781 h 137781"/>
                    <a:gd name="connsiteX3" fmla="*/ 0 w 137963"/>
                    <a:gd name="connsiteY3" fmla="*/ 0 h 137781"/>
                  </a:gdLst>
                  <a:ahLst/>
                  <a:cxnLst>
                    <a:cxn ang="0">
                      <a:pos x="connsiteX0" y="connsiteY0"/>
                    </a:cxn>
                    <a:cxn ang="0">
                      <a:pos x="connsiteX1" y="connsiteY1"/>
                    </a:cxn>
                    <a:cxn ang="0">
                      <a:pos x="connsiteX2" y="connsiteY2"/>
                    </a:cxn>
                    <a:cxn ang="0">
                      <a:pos x="connsiteX3" y="connsiteY3"/>
                    </a:cxn>
                  </a:cxnLst>
                  <a:rect l="l" t="t" r="r" b="b"/>
                  <a:pathLst>
                    <a:path w="137963" h="137781">
                      <a:moveTo>
                        <a:pt x="0" y="0"/>
                      </a:moveTo>
                      <a:cubicBezTo>
                        <a:pt x="34245" y="3801"/>
                        <a:pt x="64684" y="15204"/>
                        <a:pt x="91319" y="37059"/>
                      </a:cubicBezTo>
                      <a:cubicBezTo>
                        <a:pt x="119856" y="60814"/>
                        <a:pt x="138880" y="102623"/>
                        <a:pt x="137929" y="137781"/>
                      </a:cubicBezTo>
                      <a:cubicBezTo>
                        <a:pt x="67538" y="134931"/>
                        <a:pt x="11415" y="88370"/>
                        <a:pt x="0" y="0"/>
                      </a:cubicBezTo>
                      <a:close/>
                    </a:path>
                  </a:pathLst>
                </a:custGeom>
                <a:solidFill>
                  <a:srgbClr val="F1A0C2"/>
                </a:solidFill>
                <a:ln w="9512" cap="flat">
                  <a:noFill/>
                  <a:prstDash val="solid"/>
                  <a:miter/>
                </a:ln>
              </p:spPr>
              <p:txBody>
                <a:bodyPr rtlCol="0" anchor="ctr"/>
                <a:lstStyle/>
                <a:p>
                  <a:pPr algn="l" rtl="0"/>
                  <a:endParaRPr lang="en-US"/>
                </a:p>
              </p:txBody>
            </p:sp>
          </p:grpSp>
          <p:grpSp>
            <p:nvGrpSpPr>
              <p:cNvPr id="48" name="Graphic 2">
                <a:extLst>
                  <a:ext uri="{FF2B5EF4-FFF2-40B4-BE49-F238E27FC236}">
                    <a16:creationId xmlns:a16="http://schemas.microsoft.com/office/drawing/2014/main" id="{70F2AA6E-58FE-3A96-59D7-E8568EA635DE}"/>
                  </a:ext>
                </a:extLst>
              </p:cNvPr>
              <p:cNvGrpSpPr/>
              <p:nvPr/>
            </p:nvGrpSpPr>
            <p:grpSpPr>
              <a:xfrm>
                <a:off x="690225" y="4499263"/>
                <a:ext cx="1499146" cy="1498490"/>
                <a:chOff x="690225" y="4499263"/>
                <a:chExt cx="1499146" cy="1498490"/>
              </a:xfrm>
              <a:solidFill>
                <a:srgbClr val="000000"/>
              </a:solidFill>
            </p:grpSpPr>
            <p:grpSp>
              <p:nvGrpSpPr>
                <p:cNvPr id="49" name="Graphic 2">
                  <a:extLst>
                    <a:ext uri="{FF2B5EF4-FFF2-40B4-BE49-F238E27FC236}">
                      <a16:creationId xmlns:a16="http://schemas.microsoft.com/office/drawing/2014/main" id="{F57CA5A2-0DAE-329C-1CA6-3F9E5116BD57}"/>
                    </a:ext>
                  </a:extLst>
                </p:cNvPr>
                <p:cNvGrpSpPr/>
                <p:nvPr/>
              </p:nvGrpSpPr>
              <p:grpSpPr>
                <a:xfrm>
                  <a:off x="690225" y="4499263"/>
                  <a:ext cx="1499146" cy="1498490"/>
                  <a:chOff x="690225" y="4499263"/>
                  <a:chExt cx="1499146" cy="1498490"/>
                </a:xfrm>
                <a:solidFill>
                  <a:srgbClr val="000000"/>
                </a:solidFill>
              </p:grpSpPr>
              <p:sp>
                <p:nvSpPr>
                  <p:cNvPr id="53" name="Freeform 52">
                    <a:extLst>
                      <a:ext uri="{FF2B5EF4-FFF2-40B4-BE49-F238E27FC236}">
                        <a16:creationId xmlns:a16="http://schemas.microsoft.com/office/drawing/2014/main" id="{1CD77128-9FCB-6E33-E448-9F6B633188EF}"/>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solidFill>
                    <a:srgbClr val="000000"/>
                  </a:solidFill>
                  <a:ln w="9512"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D3B0AC0F-50A2-32BB-600A-4B497E9C9B63}"/>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solidFill>
                    <a:srgbClr val="000000"/>
                  </a:solidFill>
                  <a:ln w="9512" cap="flat">
                    <a:noFill/>
                    <a:prstDash val="solid"/>
                    <a:miter/>
                  </a:ln>
                </p:spPr>
                <p:txBody>
                  <a:bodyPr rtlCol="0" anchor="ctr"/>
                  <a:lstStyle/>
                  <a:p>
                    <a:pPr algn="l" rtl="0"/>
                    <a:endParaRPr lang="en-US"/>
                  </a:p>
                </p:txBody>
              </p:sp>
            </p:grpSp>
            <p:sp>
              <p:nvSpPr>
                <p:cNvPr id="50" name="Freeform 49">
                  <a:extLst>
                    <a:ext uri="{FF2B5EF4-FFF2-40B4-BE49-F238E27FC236}">
                      <a16:creationId xmlns:a16="http://schemas.microsoft.com/office/drawing/2014/main" id="{589DE230-C0EE-7DF4-D1B0-0E1F84DBECB9}"/>
                    </a:ext>
                  </a:extLst>
                </p:cNvPr>
                <p:cNvSpPr/>
                <p:nvPr/>
              </p:nvSpPr>
              <p:spPr>
                <a:xfrm>
                  <a:off x="1676359" y="4858445"/>
                  <a:ext cx="364726" cy="700309"/>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solidFill>
                  <a:srgbClr val="000000"/>
                </a:solidFill>
                <a:ln w="9512"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2F66C516-9F9F-293E-FACE-51B2DCE42582}"/>
                    </a:ext>
                  </a:extLst>
                </p:cNvPr>
                <p:cNvSpPr/>
                <p:nvPr/>
              </p:nvSpPr>
              <p:spPr>
                <a:xfrm>
                  <a:off x="1256864" y="4589534"/>
                  <a:ext cx="364353" cy="700309"/>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solidFill>
                  <a:srgbClr val="000000"/>
                </a:solidFill>
                <a:ln w="9512"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0D57F222-2262-13B1-C1F4-32A8561CC4B6}"/>
                    </a:ext>
                  </a:extLst>
                </p:cNvPr>
                <p:cNvSpPr/>
                <p:nvPr/>
              </p:nvSpPr>
              <p:spPr>
                <a:xfrm>
                  <a:off x="831662" y="4858445"/>
                  <a:ext cx="364353" cy="700309"/>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solidFill>
                  <a:srgbClr val="000000"/>
                </a:solidFill>
                <a:ln w="9512" cap="flat">
                  <a:noFill/>
                  <a:prstDash val="solid"/>
                  <a:miter/>
                </a:ln>
              </p:spPr>
              <p:txBody>
                <a:bodyPr rtlCol="0" anchor="ctr"/>
                <a:lstStyle/>
                <a:p>
                  <a:pPr algn="l" rtl="0"/>
                  <a:endParaRPr lang="en-US"/>
                </a:p>
              </p:txBody>
            </p:sp>
          </p:grpSp>
        </p:grpSp>
      </p:grpSp>
      <p:sp>
        <p:nvSpPr>
          <p:cNvPr id="116" name="Rectangle 115">
            <a:extLst>
              <a:ext uri="{FF2B5EF4-FFF2-40B4-BE49-F238E27FC236}">
                <a16:creationId xmlns:a16="http://schemas.microsoft.com/office/drawing/2014/main" id="{C92638B1-ACFB-90A1-9EA6-8223E27AFE2C}"/>
              </a:ext>
            </a:extLst>
          </p:cNvPr>
          <p:cNvSpPr/>
          <p:nvPr/>
        </p:nvSpPr>
        <p:spPr>
          <a:xfrm>
            <a:off x="5924396" y="9853898"/>
            <a:ext cx="1645195" cy="5284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45" name="Group 144">
            <a:extLst>
              <a:ext uri="{FF2B5EF4-FFF2-40B4-BE49-F238E27FC236}">
                <a16:creationId xmlns:a16="http://schemas.microsoft.com/office/drawing/2014/main" id="{F3762ACF-D2E1-5E01-2DE8-B9DE43D433C3}"/>
              </a:ext>
            </a:extLst>
          </p:cNvPr>
          <p:cNvGrpSpPr/>
          <p:nvPr/>
        </p:nvGrpSpPr>
        <p:grpSpPr>
          <a:xfrm>
            <a:off x="5133935" y="219412"/>
            <a:ext cx="3304252" cy="3302807"/>
            <a:chOff x="978879" y="2999701"/>
            <a:chExt cx="2461200" cy="2460124"/>
          </a:xfrm>
          <a:solidFill>
            <a:srgbClr val="F1A0C2">
              <a:alpha val="28000"/>
            </a:srgbClr>
          </a:solidFill>
        </p:grpSpPr>
        <p:grpSp>
          <p:nvGrpSpPr>
            <p:cNvPr id="124" name="Graphic 2">
              <a:extLst>
                <a:ext uri="{FF2B5EF4-FFF2-40B4-BE49-F238E27FC236}">
                  <a16:creationId xmlns:a16="http://schemas.microsoft.com/office/drawing/2014/main" id="{B9D80DCC-16B1-B769-4EFA-E85573369D83}"/>
                </a:ext>
              </a:extLst>
            </p:cNvPr>
            <p:cNvGrpSpPr/>
            <p:nvPr/>
          </p:nvGrpSpPr>
          <p:grpSpPr>
            <a:xfrm>
              <a:off x="978879" y="2999701"/>
              <a:ext cx="2461200" cy="2460124"/>
              <a:chOff x="690225" y="4499263"/>
              <a:chExt cx="1499146" cy="1498490"/>
            </a:xfrm>
            <a:grpFill/>
          </p:grpSpPr>
          <p:sp>
            <p:nvSpPr>
              <p:cNvPr id="128" name="Freeform 127">
                <a:extLst>
                  <a:ext uri="{FF2B5EF4-FFF2-40B4-BE49-F238E27FC236}">
                    <a16:creationId xmlns:a16="http://schemas.microsoft.com/office/drawing/2014/main" id="{79309FD9-B8EC-4063-A2C8-3EAFD0EC81C8}"/>
                  </a:ext>
                </a:extLst>
              </p:cNvPr>
              <p:cNvSpPr/>
              <p:nvPr/>
            </p:nvSpPr>
            <p:spPr>
              <a:xfrm>
                <a:off x="694981" y="4504014"/>
                <a:ext cx="1489634" cy="1488037"/>
              </a:xfrm>
              <a:custGeom>
                <a:avLst/>
                <a:gdLst>
                  <a:gd name="connsiteX0" fmla="*/ 744817 w 1489634"/>
                  <a:gd name="connsiteY0" fmla="*/ 0 h 1488037"/>
                  <a:gd name="connsiteX1" fmla="*/ 0 w 1489634"/>
                  <a:gd name="connsiteY1" fmla="*/ 744019 h 1488037"/>
                  <a:gd name="connsiteX2" fmla="*/ 744817 w 1489634"/>
                  <a:gd name="connsiteY2" fmla="*/ 1488038 h 1488037"/>
                  <a:gd name="connsiteX3" fmla="*/ 1489634 w 1489634"/>
                  <a:gd name="connsiteY3" fmla="*/ 744019 h 1488037"/>
                  <a:gd name="connsiteX4" fmla="*/ 744817 w 1489634"/>
                  <a:gd name="connsiteY4" fmla="*/ 0 h 1488037"/>
                  <a:gd name="connsiteX5" fmla="*/ 744817 w 1489634"/>
                  <a:gd name="connsiteY5" fmla="*/ 1470934 h 1488037"/>
                  <a:gd name="connsiteX6" fmla="*/ 227345 w 1489634"/>
                  <a:gd name="connsiteY6" fmla="*/ 1254285 h 1488037"/>
                  <a:gd name="connsiteX7" fmla="*/ 737207 w 1489634"/>
                  <a:gd name="connsiteY7" fmla="*/ 1109852 h 1488037"/>
                  <a:gd name="connsiteX8" fmla="*/ 1255630 w 1489634"/>
                  <a:gd name="connsiteY8" fmla="*/ 1259986 h 1488037"/>
                  <a:gd name="connsiteX9" fmla="*/ 744817 w 1489634"/>
                  <a:gd name="connsiteY9" fmla="*/ 1470934 h 1488037"/>
                  <a:gd name="connsiteX10" fmla="*/ 1269899 w 1489634"/>
                  <a:gd name="connsiteY10" fmla="*/ 1244783 h 1488037"/>
                  <a:gd name="connsiteX11" fmla="*/ 1172873 w 1489634"/>
                  <a:gd name="connsiteY11" fmla="*/ 1216276 h 1488037"/>
                  <a:gd name="connsiteX12" fmla="*/ 1172873 w 1489634"/>
                  <a:gd name="connsiteY12" fmla="*/ 1023383 h 1488037"/>
                  <a:gd name="connsiteX13" fmla="*/ 1161458 w 1489634"/>
                  <a:gd name="connsiteY13" fmla="*/ 1024333 h 1488037"/>
                  <a:gd name="connsiteX14" fmla="*/ 1154799 w 1489634"/>
                  <a:gd name="connsiteY14" fmla="*/ 1024333 h 1488037"/>
                  <a:gd name="connsiteX15" fmla="*/ 1154799 w 1489634"/>
                  <a:gd name="connsiteY15" fmla="*/ 1211525 h 1488037"/>
                  <a:gd name="connsiteX16" fmla="*/ 753378 w 1489634"/>
                  <a:gd name="connsiteY16" fmla="*/ 1095599 h 1488037"/>
                  <a:gd name="connsiteX17" fmla="*/ 753378 w 1489634"/>
                  <a:gd name="connsiteY17" fmla="*/ 726915 h 1488037"/>
                  <a:gd name="connsiteX18" fmla="*/ 748622 w 1489634"/>
                  <a:gd name="connsiteY18" fmla="*/ 726915 h 1488037"/>
                  <a:gd name="connsiteX19" fmla="*/ 735305 w 1489634"/>
                  <a:gd name="connsiteY19" fmla="*/ 725015 h 1488037"/>
                  <a:gd name="connsiteX20" fmla="*/ 735305 w 1489634"/>
                  <a:gd name="connsiteY20" fmla="*/ 1090848 h 1488037"/>
                  <a:gd name="connsiteX21" fmla="*/ 328176 w 1489634"/>
                  <a:gd name="connsiteY21" fmla="*/ 1206774 h 1488037"/>
                  <a:gd name="connsiteX22" fmla="*/ 328176 w 1489634"/>
                  <a:gd name="connsiteY22" fmla="*/ 1020532 h 1488037"/>
                  <a:gd name="connsiteX23" fmla="*/ 316761 w 1489634"/>
                  <a:gd name="connsiteY23" fmla="*/ 1022432 h 1488037"/>
                  <a:gd name="connsiteX24" fmla="*/ 309151 w 1489634"/>
                  <a:gd name="connsiteY24" fmla="*/ 1021482 h 1488037"/>
                  <a:gd name="connsiteX25" fmla="*/ 309151 w 1489634"/>
                  <a:gd name="connsiteY25" fmla="*/ 1211525 h 1488037"/>
                  <a:gd name="connsiteX26" fmla="*/ 217833 w 1489634"/>
                  <a:gd name="connsiteY26" fmla="*/ 1237181 h 1488037"/>
                  <a:gd name="connsiteX27" fmla="*/ 220687 w 1489634"/>
                  <a:gd name="connsiteY27" fmla="*/ 1246683 h 1488037"/>
                  <a:gd name="connsiteX28" fmla="*/ 17122 w 1489634"/>
                  <a:gd name="connsiteY28" fmla="*/ 744019 h 1488037"/>
                  <a:gd name="connsiteX29" fmla="*/ 743866 w 1489634"/>
                  <a:gd name="connsiteY29" fmla="*/ 18054 h 1488037"/>
                  <a:gd name="connsiteX30" fmla="*/ 1470609 w 1489634"/>
                  <a:gd name="connsiteY30" fmla="*/ 744019 h 1488037"/>
                  <a:gd name="connsiteX31" fmla="*/ 1269899 w 1489634"/>
                  <a:gd name="connsiteY31" fmla="*/ 1244783 h 148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634" h="1488037">
                    <a:moveTo>
                      <a:pt x="744817" y="0"/>
                    </a:moveTo>
                    <a:cubicBezTo>
                      <a:pt x="333884" y="0"/>
                      <a:pt x="0" y="333526"/>
                      <a:pt x="0" y="744019"/>
                    </a:cubicBezTo>
                    <a:cubicBezTo>
                      <a:pt x="0" y="1154512"/>
                      <a:pt x="333884" y="1488038"/>
                      <a:pt x="744817" y="1488038"/>
                    </a:cubicBezTo>
                    <a:cubicBezTo>
                      <a:pt x="1155751" y="1488038"/>
                      <a:pt x="1489634" y="1154512"/>
                      <a:pt x="1489634" y="744019"/>
                    </a:cubicBezTo>
                    <a:cubicBezTo>
                      <a:pt x="1489634" y="333526"/>
                      <a:pt x="1154799" y="0"/>
                      <a:pt x="744817" y="0"/>
                    </a:cubicBezTo>
                    <a:close/>
                    <a:moveTo>
                      <a:pt x="744817" y="1470934"/>
                    </a:moveTo>
                    <a:cubicBezTo>
                      <a:pt x="542204" y="1470934"/>
                      <a:pt x="359567" y="1388265"/>
                      <a:pt x="227345" y="1254285"/>
                    </a:cubicBezTo>
                    <a:lnTo>
                      <a:pt x="737207" y="1109852"/>
                    </a:lnTo>
                    <a:lnTo>
                      <a:pt x="1255630" y="1259986"/>
                    </a:lnTo>
                    <a:cubicBezTo>
                      <a:pt x="1124360" y="1390166"/>
                      <a:pt x="943625" y="1470934"/>
                      <a:pt x="744817" y="1470934"/>
                    </a:cubicBezTo>
                    <a:close/>
                    <a:moveTo>
                      <a:pt x="1269899" y="1244783"/>
                    </a:moveTo>
                    <a:lnTo>
                      <a:pt x="1172873" y="1216276"/>
                    </a:lnTo>
                    <a:lnTo>
                      <a:pt x="1172873" y="1023383"/>
                    </a:lnTo>
                    <a:cubicBezTo>
                      <a:pt x="1169068" y="1024333"/>
                      <a:pt x="1165263" y="1024333"/>
                      <a:pt x="1161458" y="1024333"/>
                    </a:cubicBezTo>
                    <a:cubicBezTo>
                      <a:pt x="1159556" y="1024333"/>
                      <a:pt x="1156702" y="1024333"/>
                      <a:pt x="1154799" y="1024333"/>
                    </a:cubicBezTo>
                    <a:lnTo>
                      <a:pt x="1154799" y="1211525"/>
                    </a:lnTo>
                    <a:lnTo>
                      <a:pt x="753378" y="1095599"/>
                    </a:lnTo>
                    <a:lnTo>
                      <a:pt x="753378" y="726915"/>
                    </a:lnTo>
                    <a:cubicBezTo>
                      <a:pt x="751476" y="726915"/>
                      <a:pt x="749573" y="726915"/>
                      <a:pt x="748622" y="726915"/>
                    </a:cubicBezTo>
                    <a:cubicBezTo>
                      <a:pt x="743866" y="726915"/>
                      <a:pt x="739110" y="725965"/>
                      <a:pt x="735305" y="725015"/>
                    </a:cubicBezTo>
                    <a:lnTo>
                      <a:pt x="735305" y="1090848"/>
                    </a:lnTo>
                    <a:lnTo>
                      <a:pt x="328176" y="1206774"/>
                    </a:lnTo>
                    <a:lnTo>
                      <a:pt x="328176" y="1020532"/>
                    </a:lnTo>
                    <a:cubicBezTo>
                      <a:pt x="324371" y="1021482"/>
                      <a:pt x="320566" y="1021482"/>
                      <a:pt x="316761" y="1022432"/>
                    </a:cubicBezTo>
                    <a:cubicBezTo>
                      <a:pt x="313908" y="1022432"/>
                      <a:pt x="312005" y="1022432"/>
                      <a:pt x="309151" y="1021482"/>
                    </a:cubicBezTo>
                    <a:lnTo>
                      <a:pt x="309151" y="1211525"/>
                    </a:lnTo>
                    <a:lnTo>
                      <a:pt x="217833" y="1237181"/>
                    </a:lnTo>
                    <a:lnTo>
                      <a:pt x="220687" y="1246683"/>
                    </a:lnTo>
                    <a:cubicBezTo>
                      <a:pt x="95124" y="1116504"/>
                      <a:pt x="17122" y="938813"/>
                      <a:pt x="17122" y="744019"/>
                    </a:cubicBezTo>
                    <a:cubicBezTo>
                      <a:pt x="17122" y="343978"/>
                      <a:pt x="343396" y="18054"/>
                      <a:pt x="743866" y="18054"/>
                    </a:cubicBezTo>
                    <a:cubicBezTo>
                      <a:pt x="1144336" y="18054"/>
                      <a:pt x="1470609" y="343978"/>
                      <a:pt x="1470609" y="744019"/>
                    </a:cubicBezTo>
                    <a:cubicBezTo>
                      <a:pt x="1471561" y="937863"/>
                      <a:pt x="1394511" y="1114603"/>
                      <a:pt x="1269899" y="1244783"/>
                    </a:cubicBezTo>
                    <a:close/>
                  </a:path>
                </a:pathLst>
              </a:custGeom>
              <a:grpFill/>
              <a:ln w="9512" cap="flat">
                <a:noFill/>
                <a:prstDash val="solid"/>
                <a:miter/>
              </a:ln>
            </p:spPr>
            <p:txBody>
              <a:bodyPr rtlCol="0" anchor="ctr"/>
              <a:lstStyle/>
              <a:p>
                <a:pPr algn="l" rtl="0"/>
                <a:endParaRPr lang="en-US"/>
              </a:p>
            </p:txBody>
          </p:sp>
          <p:sp>
            <p:nvSpPr>
              <p:cNvPr id="129" name="Freeform 128">
                <a:extLst>
                  <a:ext uri="{FF2B5EF4-FFF2-40B4-BE49-F238E27FC236}">
                    <a16:creationId xmlns:a16="http://schemas.microsoft.com/office/drawing/2014/main" id="{86C92EFA-1EE4-BB3B-2163-3E13697CB691}"/>
                  </a:ext>
                </a:extLst>
              </p:cNvPr>
              <p:cNvSpPr/>
              <p:nvPr/>
            </p:nvSpPr>
            <p:spPr>
              <a:xfrm>
                <a:off x="690225" y="4499263"/>
                <a:ext cx="1499146" cy="1498490"/>
              </a:xfrm>
              <a:custGeom>
                <a:avLst/>
                <a:gdLst>
                  <a:gd name="connsiteX0" fmla="*/ 749573 w 1499146"/>
                  <a:gd name="connsiteY0" fmla="*/ 1498490 h 1498490"/>
                  <a:gd name="connsiteX1" fmla="*/ 0 w 1499146"/>
                  <a:gd name="connsiteY1" fmla="*/ 749720 h 1498490"/>
                  <a:gd name="connsiteX2" fmla="*/ 749573 w 1499146"/>
                  <a:gd name="connsiteY2" fmla="*/ 0 h 1498490"/>
                  <a:gd name="connsiteX3" fmla="*/ 1499147 w 1499146"/>
                  <a:gd name="connsiteY3" fmla="*/ 748770 h 1498490"/>
                  <a:gd name="connsiteX4" fmla="*/ 749573 w 1499146"/>
                  <a:gd name="connsiteY4" fmla="*/ 1498490 h 1498490"/>
                  <a:gd name="connsiteX5" fmla="*/ 749573 w 1499146"/>
                  <a:gd name="connsiteY5" fmla="*/ 9502 h 1498490"/>
                  <a:gd name="connsiteX6" fmla="*/ 9512 w 1499146"/>
                  <a:gd name="connsiteY6" fmla="*/ 748770 h 1498490"/>
                  <a:gd name="connsiteX7" fmla="*/ 749573 w 1499146"/>
                  <a:gd name="connsiteY7" fmla="*/ 1488038 h 1498490"/>
                  <a:gd name="connsiteX8" fmla="*/ 1489634 w 1499146"/>
                  <a:gd name="connsiteY8" fmla="*/ 748770 h 1498490"/>
                  <a:gd name="connsiteX9" fmla="*/ 749573 w 1499146"/>
                  <a:gd name="connsiteY9" fmla="*/ 9502 h 1498490"/>
                  <a:gd name="connsiteX10" fmla="*/ 749573 w 1499146"/>
                  <a:gd name="connsiteY10" fmla="*/ 1480436 h 1498490"/>
                  <a:gd name="connsiteX11" fmla="*/ 234955 w 1499146"/>
                  <a:gd name="connsiteY11" fmla="*/ 1268538 h 1498490"/>
                  <a:gd name="connsiteX12" fmla="*/ 234955 w 1499146"/>
                  <a:gd name="connsiteY12" fmla="*/ 1268538 h 1498490"/>
                  <a:gd name="connsiteX13" fmla="*/ 230199 w 1499146"/>
                  <a:gd name="connsiteY13" fmla="*/ 1263787 h 1498490"/>
                  <a:gd name="connsiteX14" fmla="*/ 228296 w 1499146"/>
                  <a:gd name="connsiteY14" fmla="*/ 1261887 h 1498490"/>
                  <a:gd name="connsiteX15" fmla="*/ 222589 w 1499146"/>
                  <a:gd name="connsiteY15" fmla="*/ 1256185 h 1498490"/>
                  <a:gd name="connsiteX16" fmla="*/ 222589 w 1499146"/>
                  <a:gd name="connsiteY16" fmla="*/ 1256185 h 1498490"/>
                  <a:gd name="connsiteX17" fmla="*/ 221638 w 1499146"/>
                  <a:gd name="connsiteY17" fmla="*/ 1255235 h 1498490"/>
                  <a:gd name="connsiteX18" fmla="*/ 17122 w 1499146"/>
                  <a:gd name="connsiteY18" fmla="*/ 749720 h 1498490"/>
                  <a:gd name="connsiteX19" fmla="*/ 748622 w 1499146"/>
                  <a:gd name="connsiteY19" fmla="*/ 19004 h 1498490"/>
                  <a:gd name="connsiteX20" fmla="*/ 1480122 w 1499146"/>
                  <a:gd name="connsiteY20" fmla="*/ 749720 h 1498490"/>
                  <a:gd name="connsiteX21" fmla="*/ 1277509 w 1499146"/>
                  <a:gd name="connsiteY21" fmla="*/ 1253335 h 1498490"/>
                  <a:gd name="connsiteX22" fmla="*/ 1275606 w 1499146"/>
                  <a:gd name="connsiteY22" fmla="*/ 1255235 h 1498490"/>
                  <a:gd name="connsiteX23" fmla="*/ 1171922 w 1499146"/>
                  <a:gd name="connsiteY23" fmla="*/ 1224828 h 1498490"/>
                  <a:gd name="connsiteX24" fmla="*/ 1171922 w 1499146"/>
                  <a:gd name="connsiteY24" fmla="*/ 1033835 h 1498490"/>
                  <a:gd name="connsiteX25" fmla="*/ 1163361 w 1499146"/>
                  <a:gd name="connsiteY25" fmla="*/ 1033835 h 1498490"/>
                  <a:gd name="connsiteX26" fmla="*/ 1163361 w 1499146"/>
                  <a:gd name="connsiteY26" fmla="*/ 1221978 h 1498490"/>
                  <a:gd name="connsiteX27" fmla="*/ 753378 w 1499146"/>
                  <a:gd name="connsiteY27" fmla="*/ 1103201 h 1498490"/>
                  <a:gd name="connsiteX28" fmla="*/ 753378 w 1499146"/>
                  <a:gd name="connsiteY28" fmla="*/ 735467 h 1498490"/>
                  <a:gd name="connsiteX29" fmla="*/ 744817 w 1499146"/>
                  <a:gd name="connsiteY29" fmla="*/ 734517 h 1498490"/>
                  <a:gd name="connsiteX30" fmla="*/ 744817 w 1499146"/>
                  <a:gd name="connsiteY30" fmla="*/ 1098450 h 1498490"/>
                  <a:gd name="connsiteX31" fmla="*/ 328176 w 1499146"/>
                  <a:gd name="connsiteY31" fmla="*/ 1217227 h 1498490"/>
                  <a:gd name="connsiteX32" fmla="*/ 328176 w 1499146"/>
                  <a:gd name="connsiteY32" fmla="*/ 1030034 h 1498490"/>
                  <a:gd name="connsiteX33" fmla="*/ 322469 w 1499146"/>
                  <a:gd name="connsiteY33" fmla="*/ 1030984 h 1498490"/>
                  <a:gd name="connsiteX34" fmla="*/ 319615 w 1499146"/>
                  <a:gd name="connsiteY34" fmla="*/ 1030984 h 1498490"/>
                  <a:gd name="connsiteX35" fmla="*/ 319615 w 1499146"/>
                  <a:gd name="connsiteY35" fmla="*/ 1220077 h 1498490"/>
                  <a:gd name="connsiteX36" fmla="*/ 229248 w 1499146"/>
                  <a:gd name="connsiteY36" fmla="*/ 1245733 h 1498490"/>
                  <a:gd name="connsiteX37" fmla="*/ 232101 w 1499146"/>
                  <a:gd name="connsiteY37" fmla="*/ 1254285 h 1498490"/>
                  <a:gd name="connsiteX38" fmla="*/ 742915 w 1499146"/>
                  <a:gd name="connsiteY38" fmla="*/ 1108902 h 1498490"/>
                  <a:gd name="connsiteX39" fmla="*/ 1270850 w 1499146"/>
                  <a:gd name="connsiteY39" fmla="*/ 1261887 h 1498490"/>
                  <a:gd name="connsiteX40" fmla="*/ 1265143 w 1499146"/>
                  <a:gd name="connsiteY40" fmla="*/ 1267588 h 1498490"/>
                  <a:gd name="connsiteX41" fmla="*/ 749573 w 1499146"/>
                  <a:gd name="connsiteY41" fmla="*/ 1480436 h 1498490"/>
                  <a:gd name="connsiteX42" fmla="*/ 240662 w 1499146"/>
                  <a:gd name="connsiteY42" fmla="*/ 1260937 h 1498490"/>
                  <a:gd name="connsiteX43" fmla="*/ 748622 w 1499146"/>
                  <a:gd name="connsiteY43" fmla="*/ 1469984 h 1498490"/>
                  <a:gd name="connsiteX44" fmla="*/ 1250874 w 1499146"/>
                  <a:gd name="connsiteY44" fmla="*/ 1266638 h 1498490"/>
                  <a:gd name="connsiteX45" fmla="*/ 741012 w 1499146"/>
                  <a:gd name="connsiteY45" fmla="*/ 1119354 h 1498490"/>
                  <a:gd name="connsiteX46" fmla="*/ 240662 w 1499146"/>
                  <a:gd name="connsiteY46" fmla="*/ 1260937 h 1498490"/>
                  <a:gd name="connsiteX47" fmla="*/ 1182385 w 1499146"/>
                  <a:gd name="connsiteY47" fmla="*/ 1218177 h 1498490"/>
                  <a:gd name="connsiteX48" fmla="*/ 1273704 w 1499146"/>
                  <a:gd name="connsiteY48" fmla="*/ 1244783 h 1498490"/>
                  <a:gd name="connsiteX49" fmla="*/ 1471561 w 1499146"/>
                  <a:gd name="connsiteY49" fmla="*/ 749720 h 1498490"/>
                  <a:gd name="connsiteX50" fmla="*/ 749573 w 1499146"/>
                  <a:gd name="connsiteY50" fmla="*/ 28506 h 1498490"/>
                  <a:gd name="connsiteX51" fmla="*/ 27586 w 1499146"/>
                  <a:gd name="connsiteY51" fmla="*/ 749720 h 1498490"/>
                  <a:gd name="connsiteX52" fmla="*/ 219735 w 1499146"/>
                  <a:gd name="connsiteY52" fmla="*/ 1239082 h 1498490"/>
                  <a:gd name="connsiteX53" fmla="*/ 310103 w 1499146"/>
                  <a:gd name="connsiteY53" fmla="*/ 1213426 h 1498490"/>
                  <a:gd name="connsiteX54" fmla="*/ 310103 w 1499146"/>
                  <a:gd name="connsiteY54" fmla="*/ 1021482 h 1498490"/>
                  <a:gd name="connsiteX55" fmla="*/ 315810 w 1499146"/>
                  <a:gd name="connsiteY55" fmla="*/ 1022432 h 1498490"/>
                  <a:gd name="connsiteX56" fmla="*/ 322469 w 1499146"/>
                  <a:gd name="connsiteY56" fmla="*/ 1022432 h 1498490"/>
                  <a:gd name="connsiteX57" fmla="*/ 338640 w 1499146"/>
                  <a:gd name="connsiteY57" fmla="*/ 1020532 h 1498490"/>
                  <a:gd name="connsiteX58" fmla="*/ 338640 w 1499146"/>
                  <a:gd name="connsiteY58" fmla="*/ 1205824 h 1498490"/>
                  <a:gd name="connsiteX59" fmla="*/ 736256 w 1499146"/>
                  <a:gd name="connsiteY59" fmla="*/ 1092748 h 1498490"/>
                  <a:gd name="connsiteX60" fmla="*/ 736256 w 1499146"/>
                  <a:gd name="connsiteY60" fmla="*/ 723114 h 1498490"/>
                  <a:gd name="connsiteX61" fmla="*/ 741963 w 1499146"/>
                  <a:gd name="connsiteY61" fmla="*/ 725015 h 1498490"/>
                  <a:gd name="connsiteX62" fmla="*/ 758134 w 1499146"/>
                  <a:gd name="connsiteY62" fmla="*/ 725965 h 1498490"/>
                  <a:gd name="connsiteX63" fmla="*/ 762890 w 1499146"/>
                  <a:gd name="connsiteY63" fmla="*/ 725015 h 1498490"/>
                  <a:gd name="connsiteX64" fmla="*/ 762890 w 1499146"/>
                  <a:gd name="connsiteY64" fmla="*/ 1095599 h 1498490"/>
                  <a:gd name="connsiteX65" fmla="*/ 1154799 w 1499146"/>
                  <a:gd name="connsiteY65" fmla="*/ 1209625 h 1498490"/>
                  <a:gd name="connsiteX66" fmla="*/ 1154799 w 1499146"/>
                  <a:gd name="connsiteY66" fmla="*/ 1023383 h 1498490"/>
                  <a:gd name="connsiteX67" fmla="*/ 1160507 w 1499146"/>
                  <a:gd name="connsiteY67" fmla="*/ 1024333 h 1498490"/>
                  <a:gd name="connsiteX68" fmla="*/ 1176678 w 1499146"/>
                  <a:gd name="connsiteY68" fmla="*/ 1023383 h 1498490"/>
                  <a:gd name="connsiteX69" fmla="*/ 1182385 w 1499146"/>
                  <a:gd name="connsiteY69" fmla="*/ 1022432 h 1498490"/>
                  <a:gd name="connsiteX70" fmla="*/ 1182385 w 1499146"/>
                  <a:gd name="connsiteY70" fmla="*/ 1218177 h 1498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499146" h="1498490">
                    <a:moveTo>
                      <a:pt x="749573" y="1498490"/>
                    </a:moveTo>
                    <a:cubicBezTo>
                      <a:pt x="335786" y="1498490"/>
                      <a:pt x="0" y="1162114"/>
                      <a:pt x="0" y="749720"/>
                    </a:cubicBezTo>
                    <a:cubicBezTo>
                      <a:pt x="0" y="337327"/>
                      <a:pt x="335786" y="0"/>
                      <a:pt x="749573" y="0"/>
                    </a:cubicBezTo>
                    <a:cubicBezTo>
                      <a:pt x="1163361" y="0"/>
                      <a:pt x="1499147" y="336376"/>
                      <a:pt x="1499147" y="748770"/>
                    </a:cubicBezTo>
                    <a:cubicBezTo>
                      <a:pt x="1499147" y="1161164"/>
                      <a:pt x="1162409" y="1498490"/>
                      <a:pt x="749573" y="1498490"/>
                    </a:cubicBezTo>
                    <a:close/>
                    <a:moveTo>
                      <a:pt x="749573" y="9502"/>
                    </a:moveTo>
                    <a:cubicBezTo>
                      <a:pt x="341493" y="9502"/>
                      <a:pt x="9512" y="341128"/>
                      <a:pt x="9512" y="748770"/>
                    </a:cubicBezTo>
                    <a:cubicBezTo>
                      <a:pt x="9512" y="1156413"/>
                      <a:pt x="341493" y="1488038"/>
                      <a:pt x="749573" y="1488038"/>
                    </a:cubicBezTo>
                    <a:cubicBezTo>
                      <a:pt x="1157653" y="1488038"/>
                      <a:pt x="1489634" y="1156413"/>
                      <a:pt x="1489634" y="748770"/>
                    </a:cubicBezTo>
                    <a:cubicBezTo>
                      <a:pt x="1489634" y="341128"/>
                      <a:pt x="1157653" y="9502"/>
                      <a:pt x="749573" y="9502"/>
                    </a:cubicBezTo>
                    <a:close/>
                    <a:moveTo>
                      <a:pt x="749573" y="1480436"/>
                    </a:moveTo>
                    <a:cubicBezTo>
                      <a:pt x="555521" y="1480436"/>
                      <a:pt x="372884" y="1405369"/>
                      <a:pt x="234955" y="1268538"/>
                    </a:cubicBezTo>
                    <a:lnTo>
                      <a:pt x="234955" y="1268538"/>
                    </a:lnTo>
                    <a:lnTo>
                      <a:pt x="230199" y="1263787"/>
                    </a:lnTo>
                    <a:cubicBezTo>
                      <a:pt x="229248" y="1262837"/>
                      <a:pt x="229248" y="1262837"/>
                      <a:pt x="228296" y="1261887"/>
                    </a:cubicBezTo>
                    <a:lnTo>
                      <a:pt x="222589" y="1256185"/>
                    </a:lnTo>
                    <a:lnTo>
                      <a:pt x="222589" y="1256185"/>
                    </a:lnTo>
                    <a:lnTo>
                      <a:pt x="221638" y="1255235"/>
                    </a:lnTo>
                    <a:cubicBezTo>
                      <a:pt x="90367" y="1118404"/>
                      <a:pt x="17122" y="938813"/>
                      <a:pt x="17122" y="749720"/>
                    </a:cubicBezTo>
                    <a:cubicBezTo>
                      <a:pt x="17122" y="346829"/>
                      <a:pt x="345298" y="19004"/>
                      <a:pt x="748622" y="19004"/>
                    </a:cubicBezTo>
                    <a:cubicBezTo>
                      <a:pt x="1151946" y="19004"/>
                      <a:pt x="1480122" y="346829"/>
                      <a:pt x="1480122" y="749720"/>
                    </a:cubicBezTo>
                    <a:cubicBezTo>
                      <a:pt x="1480122" y="937863"/>
                      <a:pt x="1407828" y="1116504"/>
                      <a:pt x="1277509" y="1253335"/>
                    </a:cubicBezTo>
                    <a:lnTo>
                      <a:pt x="1275606" y="1255235"/>
                    </a:lnTo>
                    <a:lnTo>
                      <a:pt x="1171922" y="1224828"/>
                    </a:lnTo>
                    <a:lnTo>
                      <a:pt x="1171922" y="1033835"/>
                    </a:lnTo>
                    <a:cubicBezTo>
                      <a:pt x="1169068" y="1033835"/>
                      <a:pt x="1166214" y="1034785"/>
                      <a:pt x="1163361" y="1033835"/>
                    </a:cubicBezTo>
                    <a:lnTo>
                      <a:pt x="1163361" y="1221978"/>
                    </a:lnTo>
                    <a:lnTo>
                      <a:pt x="753378" y="1103201"/>
                    </a:lnTo>
                    <a:lnTo>
                      <a:pt x="753378" y="735467"/>
                    </a:lnTo>
                    <a:cubicBezTo>
                      <a:pt x="750525" y="735467"/>
                      <a:pt x="747671" y="735467"/>
                      <a:pt x="744817" y="734517"/>
                    </a:cubicBezTo>
                    <a:lnTo>
                      <a:pt x="744817" y="1098450"/>
                    </a:lnTo>
                    <a:lnTo>
                      <a:pt x="328176" y="1217227"/>
                    </a:lnTo>
                    <a:lnTo>
                      <a:pt x="328176" y="1030034"/>
                    </a:lnTo>
                    <a:lnTo>
                      <a:pt x="322469" y="1030984"/>
                    </a:lnTo>
                    <a:cubicBezTo>
                      <a:pt x="321517" y="1030984"/>
                      <a:pt x="320566" y="1030984"/>
                      <a:pt x="319615" y="1030984"/>
                    </a:cubicBezTo>
                    <a:lnTo>
                      <a:pt x="319615" y="1220077"/>
                    </a:lnTo>
                    <a:lnTo>
                      <a:pt x="229248" y="1245733"/>
                    </a:lnTo>
                    <a:lnTo>
                      <a:pt x="232101" y="1254285"/>
                    </a:lnTo>
                    <a:lnTo>
                      <a:pt x="742915" y="1108902"/>
                    </a:lnTo>
                    <a:lnTo>
                      <a:pt x="1270850" y="1261887"/>
                    </a:lnTo>
                    <a:lnTo>
                      <a:pt x="1265143" y="1267588"/>
                    </a:lnTo>
                    <a:cubicBezTo>
                      <a:pt x="1126262" y="1404419"/>
                      <a:pt x="942674" y="1480436"/>
                      <a:pt x="749573" y="1480436"/>
                    </a:cubicBezTo>
                    <a:close/>
                    <a:moveTo>
                      <a:pt x="240662" y="1260937"/>
                    </a:moveTo>
                    <a:cubicBezTo>
                      <a:pt x="376689" y="1395867"/>
                      <a:pt x="557424" y="1469984"/>
                      <a:pt x="748622" y="1469984"/>
                    </a:cubicBezTo>
                    <a:cubicBezTo>
                      <a:pt x="936967" y="1469984"/>
                      <a:pt x="1115799" y="1397768"/>
                      <a:pt x="1250874" y="1266638"/>
                    </a:cubicBezTo>
                    <a:lnTo>
                      <a:pt x="741012" y="1119354"/>
                    </a:lnTo>
                    <a:lnTo>
                      <a:pt x="240662" y="1260937"/>
                    </a:lnTo>
                    <a:close/>
                    <a:moveTo>
                      <a:pt x="1182385" y="1218177"/>
                    </a:moveTo>
                    <a:lnTo>
                      <a:pt x="1273704" y="1244783"/>
                    </a:lnTo>
                    <a:cubicBezTo>
                      <a:pt x="1401169" y="1109852"/>
                      <a:pt x="1471561" y="934062"/>
                      <a:pt x="1471561" y="749720"/>
                    </a:cubicBezTo>
                    <a:cubicBezTo>
                      <a:pt x="1471561" y="351580"/>
                      <a:pt x="1147190" y="28506"/>
                      <a:pt x="749573" y="28506"/>
                    </a:cubicBezTo>
                    <a:cubicBezTo>
                      <a:pt x="351006" y="28506"/>
                      <a:pt x="27586" y="352530"/>
                      <a:pt x="27586" y="749720"/>
                    </a:cubicBezTo>
                    <a:cubicBezTo>
                      <a:pt x="27586" y="932162"/>
                      <a:pt x="96075" y="1105101"/>
                      <a:pt x="219735" y="1239082"/>
                    </a:cubicBezTo>
                    <a:lnTo>
                      <a:pt x="310103" y="1213426"/>
                    </a:lnTo>
                    <a:lnTo>
                      <a:pt x="310103" y="1021482"/>
                    </a:lnTo>
                    <a:lnTo>
                      <a:pt x="315810" y="1022432"/>
                    </a:lnTo>
                    <a:cubicBezTo>
                      <a:pt x="318664" y="1022432"/>
                      <a:pt x="320566" y="1023383"/>
                      <a:pt x="322469" y="1022432"/>
                    </a:cubicBezTo>
                    <a:lnTo>
                      <a:pt x="338640" y="1020532"/>
                    </a:lnTo>
                    <a:lnTo>
                      <a:pt x="338640" y="1205824"/>
                    </a:lnTo>
                    <a:lnTo>
                      <a:pt x="736256" y="1092748"/>
                    </a:lnTo>
                    <a:lnTo>
                      <a:pt x="736256" y="723114"/>
                    </a:lnTo>
                    <a:lnTo>
                      <a:pt x="741963" y="725015"/>
                    </a:lnTo>
                    <a:cubicBezTo>
                      <a:pt x="747671" y="725965"/>
                      <a:pt x="753378" y="726915"/>
                      <a:pt x="758134" y="725965"/>
                    </a:cubicBezTo>
                    <a:lnTo>
                      <a:pt x="762890" y="725015"/>
                    </a:lnTo>
                    <a:lnTo>
                      <a:pt x="762890" y="1095599"/>
                    </a:lnTo>
                    <a:lnTo>
                      <a:pt x="1154799" y="1209625"/>
                    </a:lnTo>
                    <a:lnTo>
                      <a:pt x="1154799" y="1023383"/>
                    </a:lnTo>
                    <a:lnTo>
                      <a:pt x="1160507" y="1024333"/>
                    </a:lnTo>
                    <a:cubicBezTo>
                      <a:pt x="1166214" y="1025283"/>
                      <a:pt x="1171922" y="1025283"/>
                      <a:pt x="1176678" y="1023383"/>
                    </a:cubicBezTo>
                    <a:lnTo>
                      <a:pt x="1182385" y="1022432"/>
                    </a:lnTo>
                    <a:lnTo>
                      <a:pt x="1182385" y="1218177"/>
                    </a:lnTo>
                    <a:close/>
                  </a:path>
                </a:pathLst>
              </a:custGeom>
              <a:grpFill/>
              <a:ln w="9512" cap="flat">
                <a:noFill/>
                <a:prstDash val="solid"/>
                <a:miter/>
              </a:ln>
            </p:spPr>
            <p:txBody>
              <a:bodyPr rtlCol="0" anchor="ctr"/>
              <a:lstStyle/>
              <a:p>
                <a:pPr algn="l" rtl="0"/>
                <a:endParaRPr lang="en-US"/>
              </a:p>
            </p:txBody>
          </p:sp>
        </p:grpSp>
        <p:sp>
          <p:nvSpPr>
            <p:cNvPr id="125" name="Freeform 124">
              <a:extLst>
                <a:ext uri="{FF2B5EF4-FFF2-40B4-BE49-F238E27FC236}">
                  <a16:creationId xmlns:a16="http://schemas.microsoft.com/office/drawing/2014/main" id="{8026BD71-D046-8733-3E7A-2CDDB31213C5}"/>
                </a:ext>
              </a:extLst>
            </p:cNvPr>
            <p:cNvSpPr/>
            <p:nvPr/>
          </p:nvSpPr>
          <p:spPr>
            <a:xfrm>
              <a:off x="2597849" y="3589383"/>
              <a:ext cx="598783" cy="1149722"/>
            </a:xfrm>
            <a:custGeom>
              <a:avLst/>
              <a:gdLst>
                <a:gd name="connsiteX0" fmla="*/ 363669 w 364726"/>
                <a:gd name="connsiteY0" fmla="*/ 398141 h 700309"/>
                <a:gd name="connsiteX1" fmla="*/ 349401 w 364726"/>
                <a:gd name="connsiteY1" fmla="*/ 386738 h 700309"/>
                <a:gd name="connsiteX2" fmla="*/ 337034 w 364726"/>
                <a:gd name="connsiteY2" fmla="*/ 399091 h 700309"/>
                <a:gd name="connsiteX3" fmla="*/ 337034 w 364726"/>
                <a:gd name="connsiteY3" fmla="*/ 432348 h 700309"/>
                <a:gd name="connsiteX4" fmla="*/ 337034 w 364726"/>
                <a:gd name="connsiteY4" fmla="*/ 444701 h 700309"/>
                <a:gd name="connsiteX5" fmla="*/ 196252 w 364726"/>
                <a:gd name="connsiteY5" fmla="*/ 523569 h 700309"/>
                <a:gd name="connsiteX6" fmla="*/ 196252 w 364726"/>
                <a:gd name="connsiteY6" fmla="*/ 452303 h 700309"/>
                <a:gd name="connsiteX7" fmla="*/ 207666 w 364726"/>
                <a:gd name="connsiteY7" fmla="*/ 450402 h 700309"/>
                <a:gd name="connsiteX8" fmla="*/ 298034 w 364726"/>
                <a:gd name="connsiteY8" fmla="*/ 414294 h 700309"/>
                <a:gd name="connsiteX9" fmla="*/ 361766 w 364726"/>
                <a:gd name="connsiteY9" fmla="*/ 294567 h 700309"/>
                <a:gd name="connsiteX10" fmla="*/ 363669 w 364726"/>
                <a:gd name="connsiteY10" fmla="*/ 215699 h 700309"/>
                <a:gd name="connsiteX11" fmla="*/ 350352 w 364726"/>
                <a:gd name="connsiteY11" fmla="*/ 199545 h 700309"/>
                <a:gd name="connsiteX12" fmla="*/ 337034 w 364726"/>
                <a:gd name="connsiteY12" fmla="*/ 215699 h 700309"/>
                <a:gd name="connsiteX13" fmla="*/ 337034 w 364726"/>
                <a:gd name="connsiteY13" fmla="*/ 257509 h 700309"/>
                <a:gd name="connsiteX14" fmla="*/ 258082 w 364726"/>
                <a:gd name="connsiteY14" fmla="*/ 280314 h 700309"/>
                <a:gd name="connsiteX15" fmla="*/ 196252 w 364726"/>
                <a:gd name="connsiteY15" fmla="*/ 335426 h 700309"/>
                <a:gd name="connsiteX16" fmla="*/ 208618 w 364726"/>
                <a:gd name="connsiteY16" fmla="*/ 289816 h 700309"/>
                <a:gd name="connsiteX17" fmla="*/ 220984 w 364726"/>
                <a:gd name="connsiteY17" fmla="*/ 273662 h 700309"/>
                <a:gd name="connsiteX18" fmla="*/ 244765 w 364726"/>
                <a:gd name="connsiteY18" fmla="*/ 163437 h 700309"/>
                <a:gd name="connsiteX19" fmla="*/ 201959 w 364726"/>
                <a:gd name="connsiteY19" fmla="*/ 71266 h 700309"/>
                <a:gd name="connsiteX20" fmla="*/ 195300 w 364726"/>
                <a:gd name="connsiteY20" fmla="*/ 53212 h 700309"/>
                <a:gd name="connsiteX21" fmla="*/ 195300 w 364726"/>
                <a:gd name="connsiteY21" fmla="*/ 13303 h 700309"/>
                <a:gd name="connsiteX22" fmla="*/ 181983 w 364726"/>
                <a:gd name="connsiteY22" fmla="*/ 0 h 700309"/>
                <a:gd name="connsiteX23" fmla="*/ 168666 w 364726"/>
                <a:gd name="connsiteY23" fmla="*/ 14253 h 700309"/>
                <a:gd name="connsiteX24" fmla="*/ 168666 w 364726"/>
                <a:gd name="connsiteY24" fmla="*/ 37058 h 700309"/>
                <a:gd name="connsiteX25" fmla="*/ 154397 w 364726"/>
                <a:gd name="connsiteY25" fmla="*/ 81719 h 700309"/>
                <a:gd name="connsiteX26" fmla="*/ 149641 w 364726"/>
                <a:gd name="connsiteY26" fmla="*/ 88370 h 700309"/>
                <a:gd name="connsiteX27" fmla="*/ 157251 w 364726"/>
                <a:gd name="connsiteY27" fmla="*/ 292667 h 700309"/>
                <a:gd name="connsiteX28" fmla="*/ 167715 w 364726"/>
                <a:gd name="connsiteY28" fmla="*/ 336376 h 700309"/>
                <a:gd name="connsiteX29" fmla="*/ 26932 w 364726"/>
                <a:gd name="connsiteY29" fmla="*/ 257509 h 700309"/>
                <a:gd name="connsiteX30" fmla="*/ 26932 w 364726"/>
                <a:gd name="connsiteY30" fmla="*/ 234703 h 700309"/>
                <a:gd name="connsiteX31" fmla="*/ 26932 w 364726"/>
                <a:gd name="connsiteY31" fmla="*/ 212848 h 700309"/>
                <a:gd name="connsiteX32" fmla="*/ 13614 w 364726"/>
                <a:gd name="connsiteY32" fmla="*/ 198595 h 700309"/>
                <a:gd name="connsiteX33" fmla="*/ 297 w 364726"/>
                <a:gd name="connsiteY33" fmla="*/ 211898 h 700309"/>
                <a:gd name="connsiteX34" fmla="*/ 297 w 364726"/>
                <a:gd name="connsiteY34" fmla="*/ 234703 h 700309"/>
                <a:gd name="connsiteX35" fmla="*/ 8858 w 364726"/>
                <a:gd name="connsiteY35" fmla="*/ 324974 h 700309"/>
                <a:gd name="connsiteX36" fmla="*/ 132519 w 364726"/>
                <a:gd name="connsiteY36" fmla="*/ 445651 h 700309"/>
                <a:gd name="connsiteX37" fmla="*/ 167715 w 364726"/>
                <a:gd name="connsiteY37" fmla="*/ 451353 h 700309"/>
                <a:gd name="connsiteX38" fmla="*/ 167715 w 364726"/>
                <a:gd name="connsiteY38" fmla="*/ 522619 h 700309"/>
                <a:gd name="connsiteX39" fmla="*/ 26932 w 364726"/>
                <a:gd name="connsiteY39" fmla="*/ 443751 h 700309"/>
                <a:gd name="connsiteX40" fmla="*/ 26932 w 364726"/>
                <a:gd name="connsiteY40" fmla="*/ 400991 h 700309"/>
                <a:gd name="connsiteX41" fmla="*/ 13614 w 364726"/>
                <a:gd name="connsiteY41" fmla="*/ 385788 h 700309"/>
                <a:gd name="connsiteX42" fmla="*/ 297 w 364726"/>
                <a:gd name="connsiteY42" fmla="*/ 400991 h 700309"/>
                <a:gd name="connsiteX43" fmla="*/ 2200 w 364726"/>
                <a:gd name="connsiteY43" fmla="*/ 478909 h 700309"/>
                <a:gd name="connsiteX44" fmla="*/ 50713 w 364726"/>
                <a:gd name="connsiteY44" fmla="*/ 587233 h 700309"/>
                <a:gd name="connsiteX45" fmla="*/ 58323 w 364726"/>
                <a:gd name="connsiteY45" fmla="*/ 591985 h 700309"/>
                <a:gd name="connsiteX46" fmla="*/ 72591 w 364726"/>
                <a:gd name="connsiteY46" fmla="*/ 586283 h 700309"/>
                <a:gd name="connsiteX47" fmla="*/ 71640 w 364726"/>
                <a:gd name="connsiteY47" fmla="*/ 570130 h 700309"/>
                <a:gd name="connsiteX48" fmla="*/ 46908 w 364726"/>
                <a:gd name="connsiteY48" fmla="*/ 534021 h 700309"/>
                <a:gd name="connsiteX49" fmla="*/ 28834 w 364726"/>
                <a:gd name="connsiteY49" fmla="*/ 471307 h 700309"/>
                <a:gd name="connsiteX50" fmla="*/ 165812 w 364726"/>
                <a:gd name="connsiteY50" fmla="*/ 611939 h 700309"/>
                <a:gd name="connsiteX51" fmla="*/ 112543 w 364726"/>
                <a:gd name="connsiteY51" fmla="*/ 596736 h 700309"/>
                <a:gd name="connsiteX52" fmla="*/ 96372 w 364726"/>
                <a:gd name="connsiteY52" fmla="*/ 601487 h 700309"/>
                <a:gd name="connsiteX53" fmla="*/ 96372 w 364726"/>
                <a:gd name="connsiteY53" fmla="*/ 615740 h 700309"/>
                <a:gd name="connsiteX54" fmla="*/ 105884 w 364726"/>
                <a:gd name="connsiteY54" fmla="*/ 622391 h 700309"/>
                <a:gd name="connsiteX55" fmla="*/ 168666 w 364726"/>
                <a:gd name="connsiteY55" fmla="*/ 638545 h 700309"/>
                <a:gd name="connsiteX56" fmla="*/ 168666 w 364726"/>
                <a:gd name="connsiteY56" fmla="*/ 695558 h 700309"/>
                <a:gd name="connsiteX57" fmla="*/ 173422 w 364726"/>
                <a:gd name="connsiteY57" fmla="*/ 700309 h 700309"/>
                <a:gd name="connsiteX58" fmla="*/ 196252 w 364726"/>
                <a:gd name="connsiteY58" fmla="*/ 699359 h 700309"/>
                <a:gd name="connsiteX59" fmla="*/ 196252 w 364726"/>
                <a:gd name="connsiteY59" fmla="*/ 639495 h 700309"/>
                <a:gd name="connsiteX60" fmla="*/ 214325 w 364726"/>
                <a:gd name="connsiteY60" fmla="*/ 636645 h 700309"/>
                <a:gd name="connsiteX61" fmla="*/ 335132 w 364726"/>
                <a:gd name="connsiteY61" fmla="*/ 559677 h 700309"/>
                <a:gd name="connsiteX62" fmla="*/ 363669 w 364726"/>
                <a:gd name="connsiteY62" fmla="*/ 398141 h 700309"/>
                <a:gd name="connsiteX63" fmla="*/ 336083 w 364726"/>
                <a:gd name="connsiteY63" fmla="*/ 286965 h 700309"/>
                <a:gd name="connsiteX64" fmla="*/ 199105 w 364726"/>
                <a:gd name="connsiteY64" fmla="*/ 423796 h 700309"/>
                <a:gd name="connsiteX65" fmla="*/ 336083 w 364726"/>
                <a:gd name="connsiteY65" fmla="*/ 286965 h 700309"/>
                <a:gd name="connsiteX66" fmla="*/ 29785 w 364726"/>
                <a:gd name="connsiteY66" fmla="*/ 286015 h 700309"/>
                <a:gd name="connsiteX67" fmla="*/ 121104 w 364726"/>
                <a:gd name="connsiteY67" fmla="*/ 323073 h 700309"/>
                <a:gd name="connsiteX68" fmla="*/ 167715 w 364726"/>
                <a:gd name="connsiteY68" fmla="*/ 423796 h 700309"/>
                <a:gd name="connsiteX69" fmla="*/ 29785 w 364726"/>
                <a:gd name="connsiteY69" fmla="*/ 286015 h 700309"/>
                <a:gd name="connsiteX70" fmla="*/ 182934 w 364726"/>
                <a:gd name="connsiteY70" fmla="*/ 280314 h 700309"/>
                <a:gd name="connsiteX71" fmla="*/ 182934 w 364726"/>
                <a:gd name="connsiteY71" fmla="*/ 93121 h 700309"/>
                <a:gd name="connsiteX72" fmla="*/ 182934 w 364726"/>
                <a:gd name="connsiteY72" fmla="*/ 280314 h 700309"/>
                <a:gd name="connsiteX73" fmla="*/ 198154 w 364726"/>
                <a:gd name="connsiteY73" fmla="*/ 611939 h 700309"/>
                <a:gd name="connsiteX74" fmla="*/ 335132 w 364726"/>
                <a:gd name="connsiteY74" fmla="*/ 474158 h 700309"/>
                <a:gd name="connsiteX75" fmla="*/ 198154 w 364726"/>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726" h="700309">
                  <a:moveTo>
                    <a:pt x="363669" y="398141"/>
                  </a:moveTo>
                  <a:cubicBezTo>
                    <a:pt x="363669" y="390539"/>
                    <a:pt x="357010" y="386738"/>
                    <a:pt x="349401"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6" y="451353"/>
                    <a:pt x="203862"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3"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6523" y="454203"/>
                    <a:pt x="363669" y="398141"/>
                  </a:cubicBezTo>
                  <a:close/>
                  <a:moveTo>
                    <a:pt x="336083" y="286965"/>
                  </a:moveTo>
                  <a:cubicBezTo>
                    <a:pt x="324668" y="375335"/>
                    <a:pt x="267594" y="420946"/>
                    <a:pt x="199105" y="423796"/>
                  </a:cubicBezTo>
                  <a:cubicBezTo>
                    <a:pt x="190544" y="361082"/>
                    <a:pt x="268546" y="282214"/>
                    <a:pt x="336083" y="286965"/>
                  </a:cubicBezTo>
                  <a:close/>
                  <a:moveTo>
                    <a:pt x="29785" y="286015"/>
                  </a:moveTo>
                  <a:cubicBezTo>
                    <a:pt x="64030" y="289816"/>
                    <a:pt x="94469" y="301218"/>
                    <a:pt x="121104" y="323073"/>
                  </a:cubicBezTo>
                  <a:cubicBezTo>
                    <a:pt x="149641" y="346829"/>
                    <a:pt x="168666" y="388638"/>
                    <a:pt x="167715" y="423796"/>
                  </a:cubicBezTo>
                  <a:cubicBezTo>
                    <a:pt x="96372" y="420946"/>
                    <a:pt x="41200" y="374385"/>
                    <a:pt x="29785" y="286015"/>
                  </a:cubicBezTo>
                  <a:close/>
                  <a:moveTo>
                    <a:pt x="182934" y="280314"/>
                  </a:moveTo>
                  <a:cubicBezTo>
                    <a:pt x="133470" y="225201"/>
                    <a:pt x="133470" y="152985"/>
                    <a:pt x="182934" y="93121"/>
                  </a:cubicBezTo>
                  <a:cubicBezTo>
                    <a:pt x="225740" y="143483"/>
                    <a:pt x="238106" y="219500"/>
                    <a:pt x="182934" y="280314"/>
                  </a:cubicBezTo>
                  <a:close/>
                  <a:moveTo>
                    <a:pt x="198154" y="611939"/>
                  </a:moveTo>
                  <a:cubicBezTo>
                    <a:pt x="199105" y="541623"/>
                    <a:pt x="248570" y="483660"/>
                    <a:pt x="335132" y="474158"/>
                  </a:cubicBezTo>
                  <a:cubicBezTo>
                    <a:pt x="330376" y="534021"/>
                    <a:pt x="291375" y="605287"/>
                    <a:pt x="198154" y="611939"/>
                  </a:cubicBezTo>
                  <a:close/>
                </a:path>
              </a:pathLst>
            </a:custGeom>
            <a:grpFill/>
            <a:ln w="9512" cap="flat">
              <a:noFill/>
              <a:prstDash val="solid"/>
              <a:miter/>
            </a:ln>
          </p:spPr>
          <p:txBody>
            <a:bodyPr rtlCol="0" anchor="ctr"/>
            <a:lstStyle/>
            <a:p>
              <a:pPr algn="l" rtl="0"/>
              <a:endParaRPr lang="en-US"/>
            </a:p>
          </p:txBody>
        </p:sp>
        <p:sp>
          <p:nvSpPr>
            <p:cNvPr id="126" name="Freeform 125">
              <a:extLst>
                <a:ext uri="{FF2B5EF4-FFF2-40B4-BE49-F238E27FC236}">
                  <a16:creationId xmlns:a16="http://schemas.microsoft.com/office/drawing/2014/main" id="{1505F606-C6CE-E706-D899-D02D13B92B44}"/>
                </a:ext>
              </a:extLst>
            </p:cNvPr>
            <p:cNvSpPr/>
            <p:nvPr/>
          </p:nvSpPr>
          <p:spPr>
            <a:xfrm>
              <a:off x="1909150" y="3147902"/>
              <a:ext cx="598171" cy="1149722"/>
            </a:xfrm>
            <a:custGeom>
              <a:avLst/>
              <a:gdLst>
                <a:gd name="connsiteX0" fmla="*/ 363669 w 364353"/>
                <a:gd name="connsiteY0" fmla="*/ 398140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7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8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6 h 700309"/>
                <a:gd name="connsiteX28" fmla="*/ 167714 w 364353"/>
                <a:gd name="connsiteY28" fmla="*/ 336376 h 700309"/>
                <a:gd name="connsiteX29" fmla="*/ 26932 w 364353"/>
                <a:gd name="connsiteY29" fmla="*/ 257508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4 w 364353"/>
                <a:gd name="connsiteY37" fmla="*/ 451353 h 700309"/>
                <a:gd name="connsiteX38" fmla="*/ 167714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4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5694 h 700309"/>
                <a:gd name="connsiteX60" fmla="*/ 214325 w 364353"/>
                <a:gd name="connsiteY60" fmla="*/ 632844 h 700309"/>
                <a:gd name="connsiteX61" fmla="*/ 335132 w 364353"/>
                <a:gd name="connsiteY61" fmla="*/ 555876 h 700309"/>
                <a:gd name="connsiteX62" fmla="*/ 363669 w 364353"/>
                <a:gd name="connsiteY62" fmla="*/ 398140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79363 h 700309"/>
                <a:gd name="connsiteX71" fmla="*/ 181983 w 364353"/>
                <a:gd name="connsiteY71" fmla="*/ 92171 h 700309"/>
                <a:gd name="connsiteX72" fmla="*/ 181983 w 364353"/>
                <a:gd name="connsiteY72" fmla="*/ 279363 h 700309"/>
                <a:gd name="connsiteX73" fmla="*/ 198154 w 364353"/>
                <a:gd name="connsiteY73" fmla="*/ 610989 h 700309"/>
                <a:gd name="connsiteX74" fmla="*/ 335132 w 364353"/>
                <a:gd name="connsiteY74" fmla="*/ 473207 h 700309"/>
                <a:gd name="connsiteX75" fmla="*/ 198154 w 364353"/>
                <a:gd name="connsiteY75" fmla="*/ 61098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0"/>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7"/>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7"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8"/>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4" y="29457"/>
                    <a:pt x="168666" y="37058"/>
                  </a:cubicBezTo>
                  <a:cubicBezTo>
                    <a:pt x="170568" y="54162"/>
                    <a:pt x="168666" y="69366"/>
                    <a:pt x="154397" y="81719"/>
                  </a:cubicBezTo>
                  <a:cubicBezTo>
                    <a:pt x="152495" y="83619"/>
                    <a:pt x="151543" y="86470"/>
                    <a:pt x="149641" y="88370"/>
                  </a:cubicBezTo>
                  <a:cubicBezTo>
                    <a:pt x="103982" y="154885"/>
                    <a:pt x="106835" y="234703"/>
                    <a:pt x="157251" y="292666"/>
                  </a:cubicBezTo>
                  <a:cubicBezTo>
                    <a:pt x="168666" y="305969"/>
                    <a:pt x="168666" y="319273"/>
                    <a:pt x="167714" y="336376"/>
                  </a:cubicBezTo>
                  <a:cubicBezTo>
                    <a:pt x="133470" y="286015"/>
                    <a:pt x="84006" y="265110"/>
                    <a:pt x="26932" y="257508"/>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4" y="451353"/>
                  </a:cubicBezTo>
                  <a:lnTo>
                    <a:pt x="167714"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6"/>
                    <a:pt x="50713" y="587233"/>
                  </a:cubicBezTo>
                  <a:cubicBezTo>
                    <a:pt x="52615" y="589134"/>
                    <a:pt x="56420" y="591984"/>
                    <a:pt x="58322" y="591984"/>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8"/>
                    <a:pt x="171519" y="699359"/>
                    <a:pt x="173422" y="700309"/>
                  </a:cubicBezTo>
                  <a:cubicBezTo>
                    <a:pt x="181032" y="698409"/>
                    <a:pt x="188642" y="698409"/>
                    <a:pt x="196252" y="699359"/>
                  </a:cubicBezTo>
                  <a:lnTo>
                    <a:pt x="196252" y="635694"/>
                  </a:lnTo>
                  <a:cubicBezTo>
                    <a:pt x="202910" y="634744"/>
                    <a:pt x="208618" y="633794"/>
                    <a:pt x="214325" y="632844"/>
                  </a:cubicBezTo>
                  <a:cubicBezTo>
                    <a:pt x="266643" y="625242"/>
                    <a:pt x="307546" y="600536"/>
                    <a:pt x="335132" y="555876"/>
                  </a:cubicBezTo>
                  <a:cubicBezTo>
                    <a:pt x="365571" y="509316"/>
                    <a:pt x="365571" y="454203"/>
                    <a:pt x="363669" y="398140"/>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4" y="388638"/>
                    <a:pt x="166763" y="423796"/>
                  </a:cubicBezTo>
                  <a:cubicBezTo>
                    <a:pt x="96372" y="420946"/>
                    <a:pt x="40249" y="373435"/>
                    <a:pt x="28834" y="286015"/>
                  </a:cubicBezTo>
                  <a:close/>
                  <a:moveTo>
                    <a:pt x="181983" y="279363"/>
                  </a:moveTo>
                  <a:cubicBezTo>
                    <a:pt x="132519" y="224251"/>
                    <a:pt x="132519" y="152035"/>
                    <a:pt x="181983" y="92171"/>
                  </a:cubicBezTo>
                  <a:cubicBezTo>
                    <a:pt x="225740" y="143483"/>
                    <a:pt x="237155" y="219500"/>
                    <a:pt x="181983" y="279363"/>
                  </a:cubicBezTo>
                  <a:close/>
                  <a:moveTo>
                    <a:pt x="198154" y="610989"/>
                  </a:moveTo>
                  <a:cubicBezTo>
                    <a:pt x="199105" y="540673"/>
                    <a:pt x="248569" y="482710"/>
                    <a:pt x="335132" y="473207"/>
                  </a:cubicBezTo>
                  <a:cubicBezTo>
                    <a:pt x="329424" y="534021"/>
                    <a:pt x="290424" y="604337"/>
                    <a:pt x="198154" y="610989"/>
                  </a:cubicBezTo>
                  <a:close/>
                </a:path>
              </a:pathLst>
            </a:custGeom>
            <a:grpFill/>
            <a:ln w="9512" cap="flat">
              <a:noFill/>
              <a:prstDash val="solid"/>
              <a:miter/>
            </a:ln>
          </p:spPr>
          <p:txBody>
            <a:bodyPr rtlCol="0" anchor="ctr"/>
            <a:lstStyle/>
            <a:p>
              <a:pPr algn="l" rtl="0"/>
              <a:endParaRPr lang="en-US"/>
            </a:p>
          </p:txBody>
        </p:sp>
        <p:sp>
          <p:nvSpPr>
            <p:cNvPr id="127" name="Freeform 126">
              <a:extLst>
                <a:ext uri="{FF2B5EF4-FFF2-40B4-BE49-F238E27FC236}">
                  <a16:creationId xmlns:a16="http://schemas.microsoft.com/office/drawing/2014/main" id="{5CC8751F-6234-0D6B-FE4C-B7B72FF1D521}"/>
                </a:ext>
              </a:extLst>
            </p:cNvPr>
            <p:cNvSpPr/>
            <p:nvPr/>
          </p:nvSpPr>
          <p:spPr>
            <a:xfrm>
              <a:off x="1211081" y="3589383"/>
              <a:ext cx="598171" cy="1149722"/>
            </a:xfrm>
            <a:custGeom>
              <a:avLst/>
              <a:gdLst>
                <a:gd name="connsiteX0" fmla="*/ 363669 w 364353"/>
                <a:gd name="connsiteY0" fmla="*/ 398141 h 700309"/>
                <a:gd name="connsiteX1" fmla="*/ 349400 w 364353"/>
                <a:gd name="connsiteY1" fmla="*/ 386738 h 700309"/>
                <a:gd name="connsiteX2" fmla="*/ 337034 w 364353"/>
                <a:gd name="connsiteY2" fmla="*/ 399091 h 700309"/>
                <a:gd name="connsiteX3" fmla="*/ 337034 w 364353"/>
                <a:gd name="connsiteY3" fmla="*/ 432348 h 700309"/>
                <a:gd name="connsiteX4" fmla="*/ 337034 w 364353"/>
                <a:gd name="connsiteY4" fmla="*/ 444701 h 700309"/>
                <a:gd name="connsiteX5" fmla="*/ 196252 w 364353"/>
                <a:gd name="connsiteY5" fmla="*/ 523569 h 700309"/>
                <a:gd name="connsiteX6" fmla="*/ 196252 w 364353"/>
                <a:gd name="connsiteY6" fmla="*/ 452303 h 700309"/>
                <a:gd name="connsiteX7" fmla="*/ 207666 w 364353"/>
                <a:gd name="connsiteY7" fmla="*/ 450402 h 700309"/>
                <a:gd name="connsiteX8" fmla="*/ 298034 w 364353"/>
                <a:gd name="connsiteY8" fmla="*/ 414294 h 700309"/>
                <a:gd name="connsiteX9" fmla="*/ 361766 w 364353"/>
                <a:gd name="connsiteY9" fmla="*/ 294567 h 700309"/>
                <a:gd name="connsiteX10" fmla="*/ 363669 w 364353"/>
                <a:gd name="connsiteY10" fmla="*/ 215699 h 700309"/>
                <a:gd name="connsiteX11" fmla="*/ 350352 w 364353"/>
                <a:gd name="connsiteY11" fmla="*/ 199545 h 700309"/>
                <a:gd name="connsiteX12" fmla="*/ 337034 w 364353"/>
                <a:gd name="connsiteY12" fmla="*/ 215699 h 700309"/>
                <a:gd name="connsiteX13" fmla="*/ 337034 w 364353"/>
                <a:gd name="connsiteY13" fmla="*/ 257509 h 700309"/>
                <a:gd name="connsiteX14" fmla="*/ 258082 w 364353"/>
                <a:gd name="connsiteY14" fmla="*/ 280314 h 700309"/>
                <a:gd name="connsiteX15" fmla="*/ 196252 w 364353"/>
                <a:gd name="connsiteY15" fmla="*/ 335426 h 700309"/>
                <a:gd name="connsiteX16" fmla="*/ 208618 w 364353"/>
                <a:gd name="connsiteY16" fmla="*/ 289816 h 700309"/>
                <a:gd name="connsiteX17" fmla="*/ 220984 w 364353"/>
                <a:gd name="connsiteY17" fmla="*/ 273662 h 700309"/>
                <a:gd name="connsiteX18" fmla="*/ 244765 w 364353"/>
                <a:gd name="connsiteY18" fmla="*/ 163437 h 700309"/>
                <a:gd name="connsiteX19" fmla="*/ 201959 w 364353"/>
                <a:gd name="connsiteY19" fmla="*/ 71266 h 700309"/>
                <a:gd name="connsiteX20" fmla="*/ 195300 w 364353"/>
                <a:gd name="connsiteY20" fmla="*/ 53212 h 700309"/>
                <a:gd name="connsiteX21" fmla="*/ 195300 w 364353"/>
                <a:gd name="connsiteY21" fmla="*/ 13303 h 700309"/>
                <a:gd name="connsiteX22" fmla="*/ 181983 w 364353"/>
                <a:gd name="connsiteY22" fmla="*/ 0 h 700309"/>
                <a:gd name="connsiteX23" fmla="*/ 168666 w 364353"/>
                <a:gd name="connsiteY23" fmla="*/ 14253 h 700309"/>
                <a:gd name="connsiteX24" fmla="*/ 168666 w 364353"/>
                <a:gd name="connsiteY24" fmla="*/ 37058 h 700309"/>
                <a:gd name="connsiteX25" fmla="*/ 154397 w 364353"/>
                <a:gd name="connsiteY25" fmla="*/ 81719 h 700309"/>
                <a:gd name="connsiteX26" fmla="*/ 149641 w 364353"/>
                <a:gd name="connsiteY26" fmla="*/ 88370 h 700309"/>
                <a:gd name="connsiteX27" fmla="*/ 157251 w 364353"/>
                <a:gd name="connsiteY27" fmla="*/ 292667 h 700309"/>
                <a:gd name="connsiteX28" fmla="*/ 167715 w 364353"/>
                <a:gd name="connsiteY28" fmla="*/ 336376 h 700309"/>
                <a:gd name="connsiteX29" fmla="*/ 26932 w 364353"/>
                <a:gd name="connsiteY29" fmla="*/ 257509 h 700309"/>
                <a:gd name="connsiteX30" fmla="*/ 26932 w 364353"/>
                <a:gd name="connsiteY30" fmla="*/ 234703 h 700309"/>
                <a:gd name="connsiteX31" fmla="*/ 26932 w 364353"/>
                <a:gd name="connsiteY31" fmla="*/ 212848 h 700309"/>
                <a:gd name="connsiteX32" fmla="*/ 13614 w 364353"/>
                <a:gd name="connsiteY32" fmla="*/ 198595 h 700309"/>
                <a:gd name="connsiteX33" fmla="*/ 297 w 364353"/>
                <a:gd name="connsiteY33" fmla="*/ 211898 h 700309"/>
                <a:gd name="connsiteX34" fmla="*/ 297 w 364353"/>
                <a:gd name="connsiteY34" fmla="*/ 234703 h 700309"/>
                <a:gd name="connsiteX35" fmla="*/ 8858 w 364353"/>
                <a:gd name="connsiteY35" fmla="*/ 324974 h 700309"/>
                <a:gd name="connsiteX36" fmla="*/ 132519 w 364353"/>
                <a:gd name="connsiteY36" fmla="*/ 445651 h 700309"/>
                <a:gd name="connsiteX37" fmla="*/ 167715 w 364353"/>
                <a:gd name="connsiteY37" fmla="*/ 451353 h 700309"/>
                <a:gd name="connsiteX38" fmla="*/ 167715 w 364353"/>
                <a:gd name="connsiteY38" fmla="*/ 522619 h 700309"/>
                <a:gd name="connsiteX39" fmla="*/ 26932 w 364353"/>
                <a:gd name="connsiteY39" fmla="*/ 443751 h 700309"/>
                <a:gd name="connsiteX40" fmla="*/ 26932 w 364353"/>
                <a:gd name="connsiteY40" fmla="*/ 400991 h 700309"/>
                <a:gd name="connsiteX41" fmla="*/ 13614 w 364353"/>
                <a:gd name="connsiteY41" fmla="*/ 385788 h 700309"/>
                <a:gd name="connsiteX42" fmla="*/ 297 w 364353"/>
                <a:gd name="connsiteY42" fmla="*/ 400991 h 700309"/>
                <a:gd name="connsiteX43" fmla="*/ 2200 w 364353"/>
                <a:gd name="connsiteY43" fmla="*/ 478909 h 700309"/>
                <a:gd name="connsiteX44" fmla="*/ 50713 w 364353"/>
                <a:gd name="connsiteY44" fmla="*/ 587233 h 700309"/>
                <a:gd name="connsiteX45" fmla="*/ 58322 w 364353"/>
                <a:gd name="connsiteY45" fmla="*/ 591985 h 700309"/>
                <a:gd name="connsiteX46" fmla="*/ 72591 w 364353"/>
                <a:gd name="connsiteY46" fmla="*/ 586283 h 700309"/>
                <a:gd name="connsiteX47" fmla="*/ 71640 w 364353"/>
                <a:gd name="connsiteY47" fmla="*/ 570130 h 700309"/>
                <a:gd name="connsiteX48" fmla="*/ 46908 w 364353"/>
                <a:gd name="connsiteY48" fmla="*/ 534021 h 700309"/>
                <a:gd name="connsiteX49" fmla="*/ 28834 w 364353"/>
                <a:gd name="connsiteY49" fmla="*/ 471307 h 700309"/>
                <a:gd name="connsiteX50" fmla="*/ 165812 w 364353"/>
                <a:gd name="connsiteY50" fmla="*/ 611939 h 700309"/>
                <a:gd name="connsiteX51" fmla="*/ 112543 w 364353"/>
                <a:gd name="connsiteY51" fmla="*/ 596736 h 700309"/>
                <a:gd name="connsiteX52" fmla="*/ 96372 w 364353"/>
                <a:gd name="connsiteY52" fmla="*/ 601487 h 700309"/>
                <a:gd name="connsiteX53" fmla="*/ 96372 w 364353"/>
                <a:gd name="connsiteY53" fmla="*/ 615740 h 700309"/>
                <a:gd name="connsiteX54" fmla="*/ 105884 w 364353"/>
                <a:gd name="connsiteY54" fmla="*/ 622391 h 700309"/>
                <a:gd name="connsiteX55" fmla="*/ 168666 w 364353"/>
                <a:gd name="connsiteY55" fmla="*/ 638545 h 700309"/>
                <a:gd name="connsiteX56" fmla="*/ 168666 w 364353"/>
                <a:gd name="connsiteY56" fmla="*/ 695558 h 700309"/>
                <a:gd name="connsiteX57" fmla="*/ 173422 w 364353"/>
                <a:gd name="connsiteY57" fmla="*/ 700309 h 700309"/>
                <a:gd name="connsiteX58" fmla="*/ 196252 w 364353"/>
                <a:gd name="connsiteY58" fmla="*/ 699359 h 700309"/>
                <a:gd name="connsiteX59" fmla="*/ 196252 w 364353"/>
                <a:gd name="connsiteY59" fmla="*/ 639495 h 700309"/>
                <a:gd name="connsiteX60" fmla="*/ 214325 w 364353"/>
                <a:gd name="connsiteY60" fmla="*/ 636645 h 700309"/>
                <a:gd name="connsiteX61" fmla="*/ 335132 w 364353"/>
                <a:gd name="connsiteY61" fmla="*/ 559677 h 700309"/>
                <a:gd name="connsiteX62" fmla="*/ 363669 w 364353"/>
                <a:gd name="connsiteY62" fmla="*/ 398141 h 700309"/>
                <a:gd name="connsiteX63" fmla="*/ 335132 w 364353"/>
                <a:gd name="connsiteY63" fmla="*/ 286965 h 700309"/>
                <a:gd name="connsiteX64" fmla="*/ 198154 w 364353"/>
                <a:gd name="connsiteY64" fmla="*/ 423796 h 700309"/>
                <a:gd name="connsiteX65" fmla="*/ 335132 w 364353"/>
                <a:gd name="connsiteY65" fmla="*/ 286965 h 700309"/>
                <a:gd name="connsiteX66" fmla="*/ 28834 w 364353"/>
                <a:gd name="connsiteY66" fmla="*/ 286015 h 700309"/>
                <a:gd name="connsiteX67" fmla="*/ 120153 w 364353"/>
                <a:gd name="connsiteY67" fmla="*/ 323073 h 700309"/>
                <a:gd name="connsiteX68" fmla="*/ 166763 w 364353"/>
                <a:gd name="connsiteY68" fmla="*/ 423796 h 700309"/>
                <a:gd name="connsiteX69" fmla="*/ 28834 w 364353"/>
                <a:gd name="connsiteY69" fmla="*/ 286015 h 700309"/>
                <a:gd name="connsiteX70" fmla="*/ 181983 w 364353"/>
                <a:gd name="connsiteY70" fmla="*/ 280314 h 700309"/>
                <a:gd name="connsiteX71" fmla="*/ 181983 w 364353"/>
                <a:gd name="connsiteY71" fmla="*/ 93121 h 700309"/>
                <a:gd name="connsiteX72" fmla="*/ 181983 w 364353"/>
                <a:gd name="connsiteY72" fmla="*/ 280314 h 700309"/>
                <a:gd name="connsiteX73" fmla="*/ 197203 w 364353"/>
                <a:gd name="connsiteY73" fmla="*/ 611939 h 700309"/>
                <a:gd name="connsiteX74" fmla="*/ 334181 w 364353"/>
                <a:gd name="connsiteY74" fmla="*/ 474158 h 700309"/>
                <a:gd name="connsiteX75" fmla="*/ 197203 w 364353"/>
                <a:gd name="connsiteY75" fmla="*/ 611939 h 700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64353" h="700309">
                  <a:moveTo>
                    <a:pt x="363669" y="398141"/>
                  </a:moveTo>
                  <a:cubicBezTo>
                    <a:pt x="363669" y="390539"/>
                    <a:pt x="357010" y="386738"/>
                    <a:pt x="349400" y="386738"/>
                  </a:cubicBezTo>
                  <a:cubicBezTo>
                    <a:pt x="341791" y="387688"/>
                    <a:pt x="337034" y="391489"/>
                    <a:pt x="337034" y="399091"/>
                  </a:cubicBezTo>
                  <a:cubicBezTo>
                    <a:pt x="337034" y="410493"/>
                    <a:pt x="337034" y="420946"/>
                    <a:pt x="337034" y="432348"/>
                  </a:cubicBezTo>
                  <a:cubicBezTo>
                    <a:pt x="337034" y="436149"/>
                    <a:pt x="337034" y="440900"/>
                    <a:pt x="337034" y="444701"/>
                  </a:cubicBezTo>
                  <a:cubicBezTo>
                    <a:pt x="279009" y="452303"/>
                    <a:pt x="230496" y="473208"/>
                    <a:pt x="196252" y="523569"/>
                  </a:cubicBezTo>
                  <a:lnTo>
                    <a:pt x="196252" y="452303"/>
                  </a:lnTo>
                  <a:cubicBezTo>
                    <a:pt x="200057" y="451353"/>
                    <a:pt x="203861" y="451353"/>
                    <a:pt x="207666" y="450402"/>
                  </a:cubicBezTo>
                  <a:cubicBezTo>
                    <a:pt x="240960" y="446601"/>
                    <a:pt x="271399" y="436149"/>
                    <a:pt x="298034" y="414294"/>
                  </a:cubicBezTo>
                  <a:cubicBezTo>
                    <a:pt x="336083" y="382937"/>
                    <a:pt x="355108" y="341128"/>
                    <a:pt x="361766" y="294567"/>
                  </a:cubicBezTo>
                  <a:cubicBezTo>
                    <a:pt x="365571" y="268911"/>
                    <a:pt x="363669" y="242305"/>
                    <a:pt x="363669" y="215699"/>
                  </a:cubicBezTo>
                  <a:cubicBezTo>
                    <a:pt x="363669" y="205247"/>
                    <a:pt x="358913" y="199545"/>
                    <a:pt x="350352" y="199545"/>
                  </a:cubicBezTo>
                  <a:cubicBezTo>
                    <a:pt x="341791" y="199545"/>
                    <a:pt x="337034" y="205247"/>
                    <a:pt x="337034" y="215699"/>
                  </a:cubicBezTo>
                  <a:cubicBezTo>
                    <a:pt x="337034" y="229002"/>
                    <a:pt x="337034" y="243255"/>
                    <a:pt x="337034" y="257509"/>
                  </a:cubicBezTo>
                  <a:cubicBezTo>
                    <a:pt x="309449" y="261309"/>
                    <a:pt x="282814" y="267961"/>
                    <a:pt x="258082" y="280314"/>
                  </a:cubicBezTo>
                  <a:cubicBezTo>
                    <a:pt x="233350" y="293617"/>
                    <a:pt x="212423" y="311671"/>
                    <a:pt x="196252" y="335426"/>
                  </a:cubicBezTo>
                  <a:cubicBezTo>
                    <a:pt x="193398" y="317372"/>
                    <a:pt x="194349" y="302169"/>
                    <a:pt x="208618" y="289816"/>
                  </a:cubicBezTo>
                  <a:cubicBezTo>
                    <a:pt x="213374" y="286015"/>
                    <a:pt x="217179" y="279363"/>
                    <a:pt x="220984" y="273662"/>
                  </a:cubicBezTo>
                  <a:cubicBezTo>
                    <a:pt x="241911" y="239454"/>
                    <a:pt x="251423" y="203346"/>
                    <a:pt x="244765" y="163437"/>
                  </a:cubicBezTo>
                  <a:cubicBezTo>
                    <a:pt x="239057" y="128279"/>
                    <a:pt x="223837" y="98822"/>
                    <a:pt x="201959" y="71266"/>
                  </a:cubicBezTo>
                  <a:cubicBezTo>
                    <a:pt x="197203" y="65565"/>
                    <a:pt x="195300" y="60814"/>
                    <a:pt x="195300" y="53212"/>
                  </a:cubicBezTo>
                  <a:cubicBezTo>
                    <a:pt x="195300" y="39909"/>
                    <a:pt x="195300" y="26606"/>
                    <a:pt x="195300" y="13303"/>
                  </a:cubicBezTo>
                  <a:cubicBezTo>
                    <a:pt x="195300" y="4751"/>
                    <a:pt x="189593" y="0"/>
                    <a:pt x="181983" y="0"/>
                  </a:cubicBezTo>
                  <a:cubicBezTo>
                    <a:pt x="174373" y="0"/>
                    <a:pt x="168666" y="5701"/>
                    <a:pt x="168666" y="14253"/>
                  </a:cubicBezTo>
                  <a:cubicBezTo>
                    <a:pt x="168666" y="21855"/>
                    <a:pt x="167715" y="29457"/>
                    <a:pt x="168666" y="37058"/>
                  </a:cubicBezTo>
                  <a:cubicBezTo>
                    <a:pt x="170568" y="54162"/>
                    <a:pt x="168666" y="69366"/>
                    <a:pt x="154397" y="81719"/>
                  </a:cubicBezTo>
                  <a:cubicBezTo>
                    <a:pt x="152495" y="83619"/>
                    <a:pt x="151544" y="86470"/>
                    <a:pt x="149641" y="88370"/>
                  </a:cubicBezTo>
                  <a:cubicBezTo>
                    <a:pt x="103982" y="154885"/>
                    <a:pt x="106836" y="234703"/>
                    <a:pt x="157251" y="292667"/>
                  </a:cubicBezTo>
                  <a:cubicBezTo>
                    <a:pt x="168666" y="305970"/>
                    <a:pt x="168666" y="319273"/>
                    <a:pt x="167715" y="336376"/>
                  </a:cubicBezTo>
                  <a:cubicBezTo>
                    <a:pt x="133470" y="286015"/>
                    <a:pt x="84006" y="265110"/>
                    <a:pt x="26932" y="257509"/>
                  </a:cubicBezTo>
                  <a:cubicBezTo>
                    <a:pt x="26932" y="248957"/>
                    <a:pt x="26932" y="242305"/>
                    <a:pt x="26932" y="234703"/>
                  </a:cubicBezTo>
                  <a:cubicBezTo>
                    <a:pt x="26932" y="227102"/>
                    <a:pt x="26932" y="220450"/>
                    <a:pt x="26932" y="212848"/>
                  </a:cubicBezTo>
                  <a:cubicBezTo>
                    <a:pt x="26932" y="204296"/>
                    <a:pt x="21224" y="198595"/>
                    <a:pt x="13614" y="198595"/>
                  </a:cubicBezTo>
                  <a:cubicBezTo>
                    <a:pt x="6005" y="198595"/>
                    <a:pt x="297" y="204296"/>
                    <a:pt x="297" y="211898"/>
                  </a:cubicBezTo>
                  <a:cubicBezTo>
                    <a:pt x="297" y="219500"/>
                    <a:pt x="297" y="227102"/>
                    <a:pt x="297" y="234703"/>
                  </a:cubicBezTo>
                  <a:cubicBezTo>
                    <a:pt x="-654" y="265110"/>
                    <a:pt x="297" y="295517"/>
                    <a:pt x="8858" y="324974"/>
                  </a:cubicBezTo>
                  <a:cubicBezTo>
                    <a:pt x="27883" y="387688"/>
                    <a:pt x="66884" y="429498"/>
                    <a:pt x="132519" y="445651"/>
                  </a:cubicBezTo>
                  <a:cubicBezTo>
                    <a:pt x="143934" y="448502"/>
                    <a:pt x="156300" y="449452"/>
                    <a:pt x="167715" y="451353"/>
                  </a:cubicBezTo>
                  <a:lnTo>
                    <a:pt x="167715" y="522619"/>
                  </a:lnTo>
                  <a:cubicBezTo>
                    <a:pt x="133470" y="472257"/>
                    <a:pt x="84006" y="451353"/>
                    <a:pt x="26932" y="443751"/>
                  </a:cubicBezTo>
                  <a:cubicBezTo>
                    <a:pt x="26932" y="429498"/>
                    <a:pt x="26932" y="415244"/>
                    <a:pt x="26932" y="400991"/>
                  </a:cubicBezTo>
                  <a:cubicBezTo>
                    <a:pt x="26932" y="392439"/>
                    <a:pt x="21224" y="385788"/>
                    <a:pt x="13614" y="385788"/>
                  </a:cubicBezTo>
                  <a:cubicBezTo>
                    <a:pt x="6005" y="385788"/>
                    <a:pt x="297" y="391489"/>
                    <a:pt x="297" y="400991"/>
                  </a:cubicBezTo>
                  <a:cubicBezTo>
                    <a:pt x="297" y="426647"/>
                    <a:pt x="-654" y="453253"/>
                    <a:pt x="2200" y="478909"/>
                  </a:cubicBezTo>
                  <a:cubicBezTo>
                    <a:pt x="6956" y="519768"/>
                    <a:pt x="22176" y="556827"/>
                    <a:pt x="50713" y="587233"/>
                  </a:cubicBezTo>
                  <a:cubicBezTo>
                    <a:pt x="52615" y="589134"/>
                    <a:pt x="56420" y="591985"/>
                    <a:pt x="58322" y="591985"/>
                  </a:cubicBezTo>
                  <a:cubicBezTo>
                    <a:pt x="63079" y="591034"/>
                    <a:pt x="68786" y="590084"/>
                    <a:pt x="72591" y="586283"/>
                  </a:cubicBezTo>
                  <a:cubicBezTo>
                    <a:pt x="77347" y="581532"/>
                    <a:pt x="75445" y="575831"/>
                    <a:pt x="71640" y="570130"/>
                  </a:cubicBezTo>
                  <a:cubicBezTo>
                    <a:pt x="63079" y="558727"/>
                    <a:pt x="53566" y="547324"/>
                    <a:pt x="46908" y="534021"/>
                  </a:cubicBezTo>
                  <a:cubicBezTo>
                    <a:pt x="36444" y="515017"/>
                    <a:pt x="30737" y="494112"/>
                    <a:pt x="28834" y="471307"/>
                  </a:cubicBezTo>
                  <a:cubicBezTo>
                    <a:pt x="120153" y="481759"/>
                    <a:pt x="166763" y="544474"/>
                    <a:pt x="165812" y="611939"/>
                  </a:cubicBezTo>
                  <a:cubicBezTo>
                    <a:pt x="147739" y="607188"/>
                    <a:pt x="129665" y="602437"/>
                    <a:pt x="112543" y="596736"/>
                  </a:cubicBezTo>
                  <a:cubicBezTo>
                    <a:pt x="105884" y="594835"/>
                    <a:pt x="99226" y="594835"/>
                    <a:pt x="96372" y="601487"/>
                  </a:cubicBezTo>
                  <a:cubicBezTo>
                    <a:pt x="94469" y="605287"/>
                    <a:pt x="94469" y="611939"/>
                    <a:pt x="96372" y="615740"/>
                  </a:cubicBezTo>
                  <a:cubicBezTo>
                    <a:pt x="97323" y="618591"/>
                    <a:pt x="102079" y="621441"/>
                    <a:pt x="105884" y="622391"/>
                  </a:cubicBezTo>
                  <a:cubicBezTo>
                    <a:pt x="126811" y="628093"/>
                    <a:pt x="146787" y="632844"/>
                    <a:pt x="168666" y="638545"/>
                  </a:cubicBezTo>
                  <a:lnTo>
                    <a:pt x="168666" y="695558"/>
                  </a:lnTo>
                  <a:cubicBezTo>
                    <a:pt x="170568" y="697459"/>
                    <a:pt x="171519" y="699359"/>
                    <a:pt x="173422" y="700309"/>
                  </a:cubicBezTo>
                  <a:cubicBezTo>
                    <a:pt x="181032" y="698409"/>
                    <a:pt x="188642" y="698409"/>
                    <a:pt x="196252" y="699359"/>
                  </a:cubicBezTo>
                  <a:lnTo>
                    <a:pt x="196252" y="639495"/>
                  </a:lnTo>
                  <a:cubicBezTo>
                    <a:pt x="202910" y="638545"/>
                    <a:pt x="208618" y="637595"/>
                    <a:pt x="214325" y="636645"/>
                  </a:cubicBezTo>
                  <a:cubicBezTo>
                    <a:pt x="266643" y="629043"/>
                    <a:pt x="307546" y="604337"/>
                    <a:pt x="335132" y="559677"/>
                  </a:cubicBezTo>
                  <a:cubicBezTo>
                    <a:pt x="365571" y="510266"/>
                    <a:pt x="365571" y="454203"/>
                    <a:pt x="363669" y="398141"/>
                  </a:cubicBezTo>
                  <a:close/>
                  <a:moveTo>
                    <a:pt x="335132" y="286965"/>
                  </a:moveTo>
                  <a:cubicBezTo>
                    <a:pt x="323717" y="375335"/>
                    <a:pt x="266643" y="420946"/>
                    <a:pt x="198154" y="423796"/>
                  </a:cubicBezTo>
                  <a:cubicBezTo>
                    <a:pt x="189593" y="361082"/>
                    <a:pt x="268545" y="282214"/>
                    <a:pt x="335132" y="286965"/>
                  </a:cubicBezTo>
                  <a:close/>
                  <a:moveTo>
                    <a:pt x="28834" y="286015"/>
                  </a:moveTo>
                  <a:cubicBezTo>
                    <a:pt x="63079" y="289816"/>
                    <a:pt x="93518" y="301218"/>
                    <a:pt x="120153" y="323073"/>
                  </a:cubicBezTo>
                  <a:cubicBezTo>
                    <a:pt x="148690" y="346829"/>
                    <a:pt x="167715" y="388638"/>
                    <a:pt x="166763" y="423796"/>
                  </a:cubicBezTo>
                  <a:cubicBezTo>
                    <a:pt x="96372" y="420946"/>
                    <a:pt x="40249" y="374385"/>
                    <a:pt x="28834" y="286015"/>
                  </a:cubicBezTo>
                  <a:close/>
                  <a:moveTo>
                    <a:pt x="181983" y="280314"/>
                  </a:moveTo>
                  <a:cubicBezTo>
                    <a:pt x="132519" y="225201"/>
                    <a:pt x="132519" y="152985"/>
                    <a:pt x="181983" y="93121"/>
                  </a:cubicBezTo>
                  <a:cubicBezTo>
                    <a:pt x="225740" y="143483"/>
                    <a:pt x="237155" y="219500"/>
                    <a:pt x="181983" y="280314"/>
                  </a:cubicBezTo>
                  <a:close/>
                  <a:moveTo>
                    <a:pt x="197203" y="611939"/>
                  </a:moveTo>
                  <a:cubicBezTo>
                    <a:pt x="198154" y="541623"/>
                    <a:pt x="247618" y="483660"/>
                    <a:pt x="334181" y="474158"/>
                  </a:cubicBezTo>
                  <a:cubicBezTo>
                    <a:pt x="329424" y="534021"/>
                    <a:pt x="290424" y="605287"/>
                    <a:pt x="197203" y="611939"/>
                  </a:cubicBezTo>
                  <a:close/>
                </a:path>
              </a:pathLst>
            </a:custGeom>
            <a:grpFill/>
            <a:ln w="9512" cap="flat">
              <a:noFill/>
              <a:prstDash val="solid"/>
              <a:miter/>
            </a:ln>
          </p:spPr>
          <p:txBody>
            <a:bodyPr rtlCol="0" anchor="ctr"/>
            <a:lstStyle/>
            <a:p>
              <a:pPr algn="l" rtl="0"/>
              <a:endParaRPr lang="en-US"/>
            </a:p>
          </p:txBody>
        </p:sp>
      </p:grpSp>
      <p:sp>
        <p:nvSpPr>
          <p:cNvPr id="104" name="TextBox 103">
            <a:extLst>
              <a:ext uri="{FF2B5EF4-FFF2-40B4-BE49-F238E27FC236}">
                <a16:creationId xmlns:a16="http://schemas.microsoft.com/office/drawing/2014/main" id="{08868454-C01F-8446-71FC-AD84D36042B7}"/>
              </a:ext>
            </a:extLst>
          </p:cNvPr>
          <p:cNvSpPr txBox="1"/>
          <p:nvPr/>
        </p:nvSpPr>
        <p:spPr>
          <a:xfrm>
            <a:off x="405741" y="8107459"/>
            <a:ext cx="6956072" cy="1200329"/>
          </a:xfrm>
          <a:prstGeom prst="rect">
            <a:avLst/>
          </a:prstGeom>
          <a:noFill/>
          <a:effectLst/>
        </p:spPr>
        <p:txBody>
          <a:bodyPr wrap="square" lIns="91440" tIns="45720" rIns="91440" bIns="45720" anchor="t">
            <a:spAutoFit/>
          </a:bodyPr>
          <a:lstStyle/>
          <a:p>
            <a:pPr algn="l" rtl="0"/>
            <a:r>
              <a:rPr lang="fi-FI" sz="3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Innovatiivisen eettisen elintarvikeyrittäjyyden käsikirja</a:t>
            </a:r>
            <a:endParaRPr lang="en-US" sz="3600" b="1" dirty="0">
              <a:solidFill>
                <a:schemeClr val="bg1"/>
              </a:solidFill>
              <a:highlight>
                <a:srgbClr val="FFFF00"/>
              </a:highlight>
            </a:endParaRPr>
          </a:p>
        </p:txBody>
      </p:sp>
      <p:pic>
        <p:nvPicPr>
          <p:cNvPr id="3" name="Picture 2">
            <a:extLst>
              <a:ext uri="{FF2B5EF4-FFF2-40B4-BE49-F238E27FC236}">
                <a16:creationId xmlns:a16="http://schemas.microsoft.com/office/drawing/2014/main" id="{19A0E0F0-F4E6-3467-BE7B-A49799A56D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60437" y="9964508"/>
            <a:ext cx="1573111" cy="330031"/>
          </a:xfrm>
          <a:prstGeom prst="rect">
            <a:avLst/>
          </a:prstGeom>
        </p:spPr>
      </p:pic>
    </p:spTree>
    <p:extLst>
      <p:ext uri="{BB962C8B-B14F-4D97-AF65-F5344CB8AC3E}">
        <p14:creationId xmlns:p14="http://schemas.microsoft.com/office/powerpoint/2010/main" val="1381479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AC1F934D-846A-9051-8366-BA5E02079525}"/>
              </a:ext>
            </a:extLst>
          </p:cNvPr>
          <p:cNvSpPr/>
          <p:nvPr/>
        </p:nvSpPr>
        <p:spPr>
          <a:xfrm flipH="1">
            <a:off x="2754777" y="44186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30729" y="585274"/>
            <a:ext cx="4452994" cy="946746"/>
          </a:xfrm>
        </p:spPr>
        <p:txBody>
          <a:bodyPr vert="horz" lIns="91440" tIns="45720" rIns="91440" bIns="45720" rtlCol="0" anchor="t">
            <a:noAutofit/>
          </a:bodyPr>
          <a:lstStyle/>
          <a:p>
            <a:pPr rtl="0"/>
            <a:r>
              <a:rPr kumimoji="0" lang="en-US" altLang="en-US" sz="2800" b="0" i="0" u="none" strike="noStrike" cap="none" normalizeH="0" baseline="0" err="1">
                <a:ln>
                  <a:noFill/>
                </a:ln>
                <a:solidFill>
                  <a:schemeClr val="tx1"/>
                </a:solidFill>
                <a:effectLst/>
                <a:latin typeface="Calibri"/>
                <a:ea typeface="Calibri" panose="020F0502020204030204" pitchFamily="34" charset="0"/>
                <a:cs typeface="Calibri"/>
              </a:rPr>
              <a:t>Eettisen</a:t>
            </a:r>
            <a:r>
              <a:rPr kumimoji="0" lang="en-US" altLang="en-US" sz="2800" b="0" i="0" u="none" strike="noStrike" cap="none" normalizeH="0" baseline="0" dirty="0">
                <a:ln>
                  <a:noFill/>
                </a:ln>
                <a:solidFill>
                  <a:schemeClr val="tx1"/>
                </a:solidFill>
                <a:effectLst/>
                <a:latin typeface="Calibri"/>
                <a:ea typeface="Calibri" panose="020F0502020204030204" pitchFamily="34" charset="0"/>
                <a:cs typeface="Calibri"/>
              </a:rPr>
              <a:t> </a:t>
            </a:r>
            <a:r>
              <a:rPr kumimoji="0" lang="en-US" altLang="en-US" sz="2800" b="0" i="0" u="none" strike="noStrike" cap="none" normalizeH="0" baseline="0" err="1">
                <a:ln>
                  <a:noFill/>
                </a:ln>
                <a:solidFill>
                  <a:schemeClr val="tx1"/>
                </a:solidFill>
                <a:effectLst/>
                <a:latin typeface="Calibri"/>
                <a:ea typeface="Calibri" panose="020F0502020204030204" pitchFamily="34" charset="0"/>
                <a:cs typeface="Calibri"/>
              </a:rPr>
              <a:t>elintarvikeliiketoiminnan</a:t>
            </a:r>
            <a:r>
              <a:rPr kumimoji="0" lang="en-US" altLang="en-US" sz="2800" b="0" i="0" u="none" strike="noStrike" cap="none" normalizeH="0" baseline="0" dirty="0">
                <a:ln>
                  <a:noFill/>
                </a:ln>
                <a:solidFill>
                  <a:schemeClr val="tx1"/>
                </a:solidFill>
                <a:effectLst/>
                <a:latin typeface="Calibri"/>
                <a:ea typeface="Calibri" panose="020F0502020204030204" pitchFamily="34" charset="0"/>
                <a:cs typeface="Calibri"/>
              </a:rPr>
              <a:t> </a:t>
            </a:r>
            <a:r>
              <a:rPr kumimoji="0" lang="en-US" altLang="en-US" sz="2800" b="0" i="0" u="none" strike="noStrike" cap="none" normalizeH="0" baseline="0" err="1">
                <a:ln>
                  <a:noFill/>
                </a:ln>
                <a:solidFill>
                  <a:schemeClr val="tx1"/>
                </a:solidFill>
                <a:effectLst/>
                <a:latin typeface="Calibri"/>
                <a:ea typeface="Calibri" panose="020F0502020204030204" pitchFamily="34" charset="0"/>
                <a:cs typeface="Calibri"/>
              </a:rPr>
              <a:t>käsite</a:t>
            </a:r>
            <a:endParaRPr lang="en-US" altLang="en-US" sz="2800" b="0" i="0" u="none" strike="noStrike" cap="none" normalizeH="0" baseline="0">
              <a:ln>
                <a:noFill/>
              </a:ln>
              <a:solidFill>
                <a:schemeClr val="tx1"/>
              </a:solidFill>
              <a:effectLst/>
              <a:latin typeface="Calibri"/>
              <a:ea typeface="Calibri" panose="020F0502020204030204" pitchFamily="34" charset="0"/>
              <a:cs typeface="Calibri"/>
            </a:endParaRPr>
          </a:p>
        </p:txBody>
      </p:sp>
      <p:sp>
        <p:nvSpPr>
          <p:cNvPr id="7" name="Freeform 6">
            <a:extLst>
              <a:ext uri="{FF2B5EF4-FFF2-40B4-BE49-F238E27FC236}">
                <a16:creationId xmlns:a16="http://schemas.microsoft.com/office/drawing/2014/main" id="{BAE2D372-1F8C-61C7-A79C-BAEF2B4FB5D7}"/>
              </a:ext>
            </a:extLst>
          </p:cNvPr>
          <p:cNvSpPr/>
          <p:nvPr/>
        </p:nvSpPr>
        <p:spPr>
          <a:xfrm>
            <a:off x="1161217" y="1738924"/>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670218"/>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1A0C2"/>
                </a:solidFill>
              </a:rPr>
              <a:t>02</a:t>
            </a:r>
            <a:endParaRPr lang="en-US" sz="8800">
              <a:solidFill>
                <a:srgbClr val="F1A0C2"/>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10</a:t>
            </a:fld>
            <a:endParaRPr lang="en-US" sz="900">
              <a:solidFill>
                <a:schemeClr val="tx1"/>
              </a:solidFill>
            </a:endParaRPr>
          </a:p>
        </p:txBody>
      </p:sp>
      <p:sp>
        <p:nvSpPr>
          <p:cNvPr id="6" name="Freeform 5">
            <a:extLst>
              <a:ext uri="{FF2B5EF4-FFF2-40B4-BE49-F238E27FC236}">
                <a16:creationId xmlns:a16="http://schemas.microsoft.com/office/drawing/2014/main" id="{F2C4133B-2EEC-B294-39F1-FAF17BA64E71}"/>
              </a:ext>
            </a:extLst>
          </p:cNvPr>
          <p:cNvSpPr/>
          <p:nvPr/>
        </p:nvSpPr>
        <p:spPr>
          <a:xfrm>
            <a:off x="0" y="2030772"/>
            <a:ext cx="7586133" cy="6447760"/>
          </a:xfrm>
          <a:custGeom>
            <a:avLst/>
            <a:gdLst>
              <a:gd name="connsiteX0" fmla="*/ 26458 w 7586133"/>
              <a:gd name="connsiteY0" fmla="*/ 0 h 6447760"/>
              <a:gd name="connsiteX1" fmla="*/ 2917991 w 7586133"/>
              <a:gd name="connsiteY1" fmla="*/ 0 h 6447760"/>
              <a:gd name="connsiteX2" fmla="*/ 4251348 w 7586133"/>
              <a:gd name="connsiteY2" fmla="*/ 0 h 6447760"/>
              <a:gd name="connsiteX3" fmla="*/ 7142881 w 7586133"/>
              <a:gd name="connsiteY3" fmla="*/ 0 h 6447760"/>
              <a:gd name="connsiteX4" fmla="*/ 7586133 w 7586133"/>
              <a:gd name="connsiteY4" fmla="*/ 474809 h 6447760"/>
              <a:gd name="connsiteX5" fmla="*/ 7586133 w 7586133"/>
              <a:gd name="connsiteY5" fmla="*/ 4344083 h 6447760"/>
              <a:gd name="connsiteX6" fmla="*/ 7559675 w 7586133"/>
              <a:gd name="connsiteY6" fmla="*/ 4344083 h 6447760"/>
              <a:gd name="connsiteX7" fmla="*/ 7559675 w 7586133"/>
              <a:gd name="connsiteY7" fmla="*/ 6447760 h 6447760"/>
              <a:gd name="connsiteX8" fmla="*/ 4668142 w 7586133"/>
              <a:gd name="connsiteY8" fmla="*/ 6447760 h 6447760"/>
              <a:gd name="connsiteX9" fmla="*/ 3542412 w 7586133"/>
              <a:gd name="connsiteY9" fmla="*/ 6447760 h 6447760"/>
              <a:gd name="connsiteX10" fmla="*/ 650879 w 7586133"/>
              <a:gd name="connsiteY10" fmla="*/ 6447760 h 6447760"/>
              <a:gd name="connsiteX11" fmla="*/ 0 w 7586133"/>
              <a:gd name="connsiteY11" fmla="*/ 5750541 h 6447760"/>
              <a:gd name="connsiteX12" fmla="*/ 0 w 7586133"/>
              <a:gd name="connsiteY12" fmla="*/ 2103677 h 6447760"/>
              <a:gd name="connsiteX13" fmla="*/ 26458 w 7586133"/>
              <a:gd name="connsiteY13" fmla="*/ 2103677 h 644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86133" h="6447760">
                <a:moveTo>
                  <a:pt x="26458" y="0"/>
                </a:moveTo>
                <a:lnTo>
                  <a:pt x="2917991" y="0"/>
                </a:lnTo>
                <a:lnTo>
                  <a:pt x="4251348" y="0"/>
                </a:lnTo>
                <a:lnTo>
                  <a:pt x="7142881" y="0"/>
                </a:lnTo>
                <a:cubicBezTo>
                  <a:pt x="7387837" y="0"/>
                  <a:pt x="7586133" y="212415"/>
                  <a:pt x="7586133" y="474809"/>
                </a:cubicBezTo>
                <a:lnTo>
                  <a:pt x="7586133" y="4344083"/>
                </a:lnTo>
                <a:lnTo>
                  <a:pt x="7559675" y="4344083"/>
                </a:lnTo>
                <a:lnTo>
                  <a:pt x="7559675" y="6447760"/>
                </a:lnTo>
                <a:lnTo>
                  <a:pt x="4668142" y="6447760"/>
                </a:lnTo>
                <a:lnTo>
                  <a:pt x="3542412" y="6447760"/>
                </a:lnTo>
                <a:lnTo>
                  <a:pt x="650879" y="6447760"/>
                </a:lnTo>
                <a:cubicBezTo>
                  <a:pt x="291614" y="6447760"/>
                  <a:pt x="0" y="6135386"/>
                  <a:pt x="0" y="5750541"/>
                </a:cubicBezTo>
                <a:lnTo>
                  <a:pt x="0" y="2103677"/>
                </a:lnTo>
                <a:lnTo>
                  <a:pt x="26458" y="2103677"/>
                </a:ln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9" name="Freeform 8">
            <a:extLst>
              <a:ext uri="{FF2B5EF4-FFF2-40B4-BE49-F238E27FC236}">
                <a16:creationId xmlns:a16="http://schemas.microsoft.com/office/drawing/2014/main" id="{5B22DBF8-71B3-6F2B-8FE4-7DFF069DD67F}"/>
              </a:ext>
            </a:extLst>
          </p:cNvPr>
          <p:cNvSpPr/>
          <p:nvPr/>
        </p:nvSpPr>
        <p:spPr>
          <a:xfrm>
            <a:off x="554194" y="7132217"/>
            <a:ext cx="5165993" cy="3093540"/>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solidFill>
            <a:srgbClr val="F1A0C2"/>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0" name="TextBox 9">
            <a:extLst>
              <a:ext uri="{FF2B5EF4-FFF2-40B4-BE49-F238E27FC236}">
                <a16:creationId xmlns:a16="http://schemas.microsoft.com/office/drawing/2014/main" id="{1714D014-8F4E-6700-3931-0BD36EA0D6A2}"/>
              </a:ext>
            </a:extLst>
          </p:cNvPr>
          <p:cNvSpPr txBox="1"/>
          <p:nvPr/>
        </p:nvSpPr>
        <p:spPr>
          <a:xfrm>
            <a:off x="768371" y="7252277"/>
            <a:ext cx="4753070" cy="2862322"/>
          </a:xfrm>
          <a:prstGeom prst="rect">
            <a:avLst/>
          </a:prstGeom>
          <a:noFill/>
        </p:spPr>
        <p:txBody>
          <a:bodyPr wrap="square" lIns="91440" tIns="45720" rIns="91440" bIns="45720" anchor="t">
            <a:spAutoFit/>
          </a:bodyPr>
          <a:lstStyle/>
          <a:p>
            <a:pPr algn="ctr" rtl="0"/>
            <a:r>
              <a:rPr lang="fi-FI" sz="2000" b="1" dirty="0">
                <a:solidFill>
                  <a:schemeClr val="bg1"/>
                </a:solidFill>
                <a:latin typeface="Calibri"/>
                <a:ea typeface="Calibri" panose="020F0502020204030204" pitchFamily="34" charset="0"/>
                <a:cs typeface="Calibri"/>
              </a:rPr>
              <a:t>E</a:t>
            </a:r>
            <a:r>
              <a:rPr lang="fi-FI" sz="2000" b="1" dirty="0">
                <a:solidFill>
                  <a:schemeClr val="bg1"/>
                </a:solidFill>
                <a:effectLst/>
                <a:latin typeface="Calibri"/>
                <a:ea typeface="Calibri" panose="020F0502020204030204" pitchFamily="34" charset="0"/>
                <a:cs typeface="Calibri"/>
              </a:rPr>
              <a:t>ettinen </a:t>
            </a:r>
            <a:r>
              <a:rPr lang="fi-FI" sz="2000" b="1" dirty="0">
                <a:solidFill>
                  <a:schemeClr val="bg1"/>
                </a:solidFill>
                <a:latin typeface="Calibri"/>
                <a:ea typeface="Calibri" panose="020F0502020204030204" pitchFamily="34" charset="0"/>
                <a:cs typeface="Calibri"/>
              </a:rPr>
              <a:t>elintarvike</a:t>
            </a:r>
            <a:r>
              <a:rPr lang="fi-FI" sz="2000" b="1" dirty="0">
                <a:solidFill>
                  <a:schemeClr val="bg1"/>
                </a:solidFill>
                <a:effectLst/>
                <a:latin typeface="Calibri"/>
                <a:ea typeface="Calibri" panose="020F0502020204030204" pitchFamily="34" charset="0"/>
                <a:cs typeface="Calibri"/>
              </a:rPr>
              <a:t>kauppa </a:t>
            </a:r>
            <a:r>
              <a:rPr lang="fi-FI" sz="2000" dirty="0">
                <a:solidFill>
                  <a:schemeClr val="bg1"/>
                </a:solidFill>
                <a:effectLst/>
                <a:latin typeface="Calibri"/>
                <a:ea typeface="Calibri" panose="020F0502020204030204" pitchFamily="34" charset="0"/>
                <a:cs typeface="Calibri"/>
              </a:rPr>
              <a:t>painottaa voimakkaasti moraali- ja arvopohjaisia ​​periaatteita kaikilla </a:t>
            </a:r>
            <a:r>
              <a:rPr lang="fi-FI" sz="2000" b="1" dirty="0">
                <a:solidFill>
                  <a:schemeClr val="bg1"/>
                </a:solidFill>
                <a:effectLst/>
                <a:latin typeface="Calibri"/>
                <a:ea typeface="Calibri" panose="020F0502020204030204" pitchFamily="34" charset="0"/>
                <a:cs typeface="Calibri"/>
              </a:rPr>
              <a:t>ruoan tuotannon, jakelun ja kulutuksen </a:t>
            </a:r>
            <a:r>
              <a:rPr lang="fi-FI" sz="2000" dirty="0">
                <a:solidFill>
                  <a:schemeClr val="bg1"/>
                </a:solidFill>
                <a:effectLst/>
                <a:latin typeface="Calibri"/>
                <a:ea typeface="Calibri" panose="020F0502020204030204" pitchFamily="34" charset="0"/>
                <a:cs typeface="Calibri"/>
              </a:rPr>
              <a:t>osa-alueilla. Se ottaa huomioon ruokavalintojen </a:t>
            </a:r>
            <a:r>
              <a:rPr lang="fi-FI" sz="2000" b="1" dirty="0">
                <a:solidFill>
                  <a:schemeClr val="bg1"/>
                </a:solidFill>
                <a:effectLst/>
                <a:latin typeface="Calibri"/>
                <a:ea typeface="Calibri" panose="020F0502020204030204" pitchFamily="34" charset="0"/>
                <a:cs typeface="Calibri"/>
              </a:rPr>
              <a:t>sosiaalisen</a:t>
            </a:r>
            <a:r>
              <a:rPr lang="fi-FI" sz="2000" dirty="0">
                <a:solidFill>
                  <a:schemeClr val="bg1"/>
                </a:solidFill>
                <a:effectLst/>
                <a:latin typeface="Calibri"/>
                <a:ea typeface="Calibri" panose="020F0502020204030204" pitchFamily="34" charset="0"/>
                <a:cs typeface="Calibri"/>
              </a:rPr>
              <a:t>, </a:t>
            </a:r>
            <a:r>
              <a:rPr lang="fi-FI" sz="2000" b="1" dirty="0">
                <a:solidFill>
                  <a:schemeClr val="bg1"/>
                </a:solidFill>
                <a:effectLst/>
                <a:latin typeface="Calibri"/>
                <a:ea typeface="Calibri" panose="020F0502020204030204" pitchFamily="34" charset="0"/>
                <a:cs typeface="Calibri"/>
              </a:rPr>
              <a:t>ympäristölliset</a:t>
            </a:r>
            <a:r>
              <a:rPr lang="fi-FI" sz="2000" dirty="0">
                <a:solidFill>
                  <a:schemeClr val="bg1"/>
                </a:solidFill>
                <a:effectLst/>
                <a:latin typeface="Calibri"/>
                <a:ea typeface="Calibri" panose="020F0502020204030204" pitchFamily="34" charset="0"/>
                <a:cs typeface="Calibri"/>
              </a:rPr>
              <a:t>, ja </a:t>
            </a:r>
            <a:r>
              <a:rPr lang="fi-FI" sz="2000" b="1" err="1">
                <a:solidFill>
                  <a:schemeClr val="bg1"/>
                </a:solidFill>
                <a:effectLst/>
                <a:latin typeface="Calibri"/>
                <a:ea typeface="Calibri" panose="020F0502020204030204" pitchFamily="34" charset="0"/>
                <a:cs typeface="Calibri"/>
              </a:rPr>
              <a:t>eettisit</a:t>
            </a:r>
            <a:r>
              <a:rPr lang="fi-FI" sz="2000" b="1" dirty="0">
                <a:solidFill>
                  <a:schemeClr val="bg1"/>
                </a:solidFill>
                <a:effectLst/>
                <a:latin typeface="Calibri"/>
                <a:ea typeface="Calibri" panose="020F0502020204030204" pitchFamily="34" charset="0"/>
                <a:cs typeface="Calibri"/>
              </a:rPr>
              <a:t> vaikutukset </a:t>
            </a:r>
            <a:r>
              <a:rPr lang="fi-FI" sz="2000" dirty="0">
                <a:solidFill>
                  <a:schemeClr val="bg1"/>
                </a:solidFill>
                <a:effectLst/>
                <a:latin typeface="Calibri"/>
                <a:ea typeface="Calibri" panose="020F0502020204030204" pitchFamily="34" charset="0"/>
                <a:cs typeface="Calibri"/>
              </a:rPr>
              <a:t>ja pyrkii edistämään </a:t>
            </a:r>
            <a:r>
              <a:rPr lang="fi-FI" sz="2000" b="1" dirty="0">
                <a:solidFill>
                  <a:schemeClr val="bg1"/>
                </a:solidFill>
                <a:effectLst/>
                <a:latin typeface="Calibri"/>
                <a:ea typeface="Calibri" panose="020F0502020204030204" pitchFamily="34" charset="0"/>
                <a:cs typeface="Calibri"/>
              </a:rPr>
              <a:t>kohtuullisuutta</a:t>
            </a:r>
            <a:r>
              <a:rPr lang="fi-FI" sz="2000" dirty="0">
                <a:solidFill>
                  <a:schemeClr val="bg1"/>
                </a:solidFill>
                <a:effectLst/>
                <a:latin typeface="Calibri"/>
                <a:ea typeface="Calibri" panose="020F0502020204030204" pitchFamily="34" charset="0"/>
                <a:cs typeface="Calibri"/>
              </a:rPr>
              <a:t>, </a:t>
            </a:r>
            <a:r>
              <a:rPr lang="fi-FI" sz="2000" b="1" dirty="0">
                <a:solidFill>
                  <a:schemeClr val="bg1"/>
                </a:solidFill>
                <a:effectLst/>
                <a:latin typeface="Calibri"/>
                <a:ea typeface="Calibri" panose="020F0502020204030204" pitchFamily="34" charset="0"/>
                <a:cs typeface="Calibri"/>
              </a:rPr>
              <a:t>oikeudenmukaisuutta</a:t>
            </a:r>
            <a:r>
              <a:rPr lang="fi-FI" sz="2000" dirty="0">
                <a:solidFill>
                  <a:schemeClr val="bg1"/>
                </a:solidFill>
                <a:effectLst/>
                <a:latin typeface="Calibri"/>
                <a:ea typeface="Calibri" panose="020F0502020204030204" pitchFamily="34" charset="0"/>
                <a:cs typeface="Calibri"/>
              </a:rPr>
              <a:t>, ja </a:t>
            </a:r>
            <a:r>
              <a:rPr lang="fi-FI" sz="2000" b="1" dirty="0">
                <a:solidFill>
                  <a:schemeClr val="bg1"/>
                </a:solidFill>
                <a:effectLst/>
                <a:latin typeface="Calibri"/>
                <a:ea typeface="Calibri" panose="020F0502020204030204" pitchFamily="34" charset="0"/>
                <a:cs typeface="Calibri"/>
              </a:rPr>
              <a:t>vastuullisia käytäntöjä</a:t>
            </a:r>
            <a:r>
              <a:rPr lang="fi-FI" sz="2000" dirty="0">
                <a:solidFill>
                  <a:schemeClr val="bg1"/>
                </a:solidFill>
                <a:effectLst/>
                <a:latin typeface="Calibri"/>
                <a:ea typeface="Calibri" panose="020F0502020204030204" pitchFamily="34" charset="0"/>
                <a:cs typeface="Calibri"/>
              </a:rPr>
              <a:t>.</a:t>
            </a:r>
            <a:endParaRPr lang="fi-FI" sz="2000" dirty="0">
              <a:solidFill>
                <a:schemeClr val="bg1"/>
              </a:solidFill>
              <a:latin typeface="Calibri"/>
              <a:cs typeface="Calibri"/>
            </a:endParaRPr>
          </a:p>
        </p:txBody>
      </p:sp>
    </p:spTree>
    <p:extLst>
      <p:ext uri="{BB962C8B-B14F-4D97-AF65-F5344CB8AC3E}">
        <p14:creationId xmlns:p14="http://schemas.microsoft.com/office/powerpoint/2010/main" val="3072036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29A0770A-DC5D-4ABD-79CE-2C9474A571C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128" y="10830"/>
            <a:ext cx="7568505" cy="10680983"/>
          </a:xfrm>
          <a:prstGeom prst="rect">
            <a:avLst/>
          </a:prstGeom>
        </p:spPr>
      </p:pic>
      <p:sp>
        <p:nvSpPr>
          <p:cNvPr id="25" name="Rectangle 24">
            <a:extLst>
              <a:ext uri="{FF2B5EF4-FFF2-40B4-BE49-F238E27FC236}">
                <a16:creationId xmlns:a16="http://schemas.microsoft.com/office/drawing/2014/main" id="{82D35DDA-9D21-A79D-DD42-5F92C9F162D1}"/>
              </a:ext>
            </a:extLst>
          </p:cNvPr>
          <p:cNvSpPr/>
          <p:nvPr/>
        </p:nvSpPr>
        <p:spPr>
          <a:xfrm>
            <a:off x="724358" y="645610"/>
            <a:ext cx="6095078" cy="15063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55933" y="837332"/>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latin typeface="Calibri"/>
                <a:cs typeface="Calibri"/>
              </a:rPr>
              <a:t>Viittaa ainesosiin ja tuotteisiin, jotka on johdettu maasta ilman merkittävää ihmisen väliintuloa tai </a:t>
            </a:r>
            <a:r>
              <a:rPr lang="fi-FI" sz="1150" dirty="0">
                <a:latin typeface="Calibri"/>
                <a:ea typeface="Calibri" panose="020F0502020204030204" pitchFamily="34" charset="0"/>
                <a:cs typeface="Calibri"/>
              </a:rPr>
              <a:t>käsittelyä. Näitä resursseja saadaan suoraan luonnosta, kuten hedelmiä, vihanneksia, jyviä ja lihaa, joita on vähän muutettu alkuperäisestä tilastaan. Luonnollisten raaka-aineiden suosiminen eettisessä elintarvikeliiketoiminnassa edellyttää sellaisten ainesosien hankintaa, jotka eivät sisällä liiallisia kemikaaleja, geneettisiä muunnoksia ja haitallisia tuotantokäytäntöjä, ja jotka edistävät terveellisempää ja kestävämpää elintarvike-ekosysteemiä.</a:t>
            </a:r>
            <a:endParaRPr lang="fi-FI" dirty="0"/>
          </a:p>
          <a:p>
            <a:pPr rtl="0">
              <a:lnSpc>
                <a:spcPts val="1320"/>
              </a:lnSpc>
            </a:pPr>
            <a:endParaRPr lang="en-IE" sz="1150" dirty="0">
              <a:ea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11</a:t>
            </a:fld>
            <a:endParaRPr lang="en-US" sz="900">
              <a:solidFill>
                <a:schemeClr val="tx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0" y="25856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 name="TextBox 8">
            <a:extLst>
              <a:ext uri="{FF2B5EF4-FFF2-40B4-BE49-F238E27FC236}">
                <a16:creationId xmlns:a16="http://schemas.microsoft.com/office/drawing/2014/main" id="{3997B438-24AF-DB6B-C691-526C3A877ABA}"/>
              </a:ext>
            </a:extLst>
          </p:cNvPr>
          <p:cNvSpPr txBox="1"/>
          <p:nvPr/>
        </p:nvSpPr>
        <p:spPr>
          <a:xfrm>
            <a:off x="451141" y="438025"/>
            <a:ext cx="5817704" cy="268663"/>
          </a:xfrm>
          <a:prstGeom prst="rect">
            <a:avLst/>
          </a:prstGeom>
          <a:noFill/>
        </p:spPr>
        <p:txBody>
          <a:bodyPr wrap="square" lIns="91440" tIns="45720" rIns="91440" bIns="45720" anchor="t">
            <a:spAutoFit/>
          </a:bodyPr>
          <a:lstStyle/>
          <a:p>
            <a:pPr algn="l" rtl="0">
              <a:lnSpc>
                <a:spcPts val="1220"/>
              </a:lnSpc>
            </a:pPr>
            <a:r>
              <a:rPr lang="en-IE" b="1" dirty="0" err="1">
                <a:solidFill>
                  <a:schemeClr val="bg1"/>
                </a:solidFill>
              </a:rPr>
              <a:t>Luonnolliset</a:t>
            </a:r>
            <a:r>
              <a:rPr lang="en-IE" b="1" dirty="0">
                <a:solidFill>
                  <a:schemeClr val="bg1"/>
                </a:solidFill>
              </a:rPr>
              <a:t> </a:t>
            </a:r>
            <a:r>
              <a:rPr lang="en-IE" b="1" dirty="0" err="1">
                <a:solidFill>
                  <a:schemeClr val="bg1"/>
                </a:solidFill>
              </a:rPr>
              <a:t>raaka-aineet</a:t>
            </a:r>
            <a:endParaRPr lang="en-US" dirty="0">
              <a:solidFill>
                <a:schemeClr val="bg1"/>
              </a:solidFill>
            </a:endParaRPr>
          </a:p>
        </p:txBody>
      </p:sp>
      <p:sp>
        <p:nvSpPr>
          <p:cNvPr id="10" name="Rectangle 9">
            <a:extLst>
              <a:ext uri="{FF2B5EF4-FFF2-40B4-BE49-F238E27FC236}">
                <a16:creationId xmlns:a16="http://schemas.microsoft.com/office/drawing/2014/main" id="{FD726A8C-5096-2E2F-865B-0101FE4DE222}"/>
              </a:ext>
            </a:extLst>
          </p:cNvPr>
          <p:cNvSpPr/>
          <p:nvPr/>
        </p:nvSpPr>
        <p:spPr>
          <a:xfrm>
            <a:off x="673914" y="2582132"/>
            <a:ext cx="6079197" cy="1395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 name="Text Placeholder 4">
            <a:extLst>
              <a:ext uri="{FF2B5EF4-FFF2-40B4-BE49-F238E27FC236}">
                <a16:creationId xmlns:a16="http://schemas.microsoft.com/office/drawing/2014/main" id="{94329D01-15DE-7FC1-095E-54EE174FAF23}"/>
              </a:ext>
            </a:extLst>
          </p:cNvPr>
          <p:cNvSpPr txBox="1">
            <a:spLocks/>
          </p:cNvSpPr>
          <p:nvPr/>
        </p:nvSpPr>
        <p:spPr>
          <a:xfrm>
            <a:off x="882529" y="2770906"/>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r>
              <a:rPr lang="fi-FI" sz="1150" dirty="0">
                <a:latin typeface="Calibri"/>
                <a:ea typeface="Calibri" panose="020F0502020204030204" pitchFamily="34" charset="0"/>
                <a:cs typeface="Calibri"/>
              </a:rPr>
              <a:t>Elintarviketuotannolla tarkoitetaan erilaisten elintarvikkeiden viljelyä, sadonkorjuuta, käsittelyä ja valmistamista kulutukseen. Se sisältää kasvien/karjan viljelyn sekä valmistus- ja pakkaustekniikoiden käytön raaka-aineiden muuntamiseksi valmiiksi elintarvikkeiksi. Elintarviketuotannon eettiset näkökohdat kattavat työntekijöiden oikeudet, hygienian, merkinnät, pakkaamisen, raaka-aineiden jäljitettävyyden, tuotannon ja ympäristövaikutusten minimoimisen koko tuotantoketjussa.</a:t>
            </a:r>
            <a:endParaRPr lang="fi-FI" dirty="0"/>
          </a:p>
          <a:p>
            <a:pPr rtl="0">
              <a:lnSpc>
                <a:spcPts val="1320"/>
              </a:lnSpc>
            </a:pPr>
            <a:endParaRPr lang="en-IE" sz="1150" dirty="0">
              <a:ea typeface="Calibri" panose="020F0502020204030204" pitchFamily="34" charset="0"/>
            </a:endParaRPr>
          </a:p>
          <a:p>
            <a:pPr rtl="0">
              <a:lnSpc>
                <a:spcPts val="1320"/>
              </a:lnSpc>
            </a:pPr>
            <a:endParaRPr lang="en-IE" sz="1150" dirty="0">
              <a:ea typeface="Calibri" panose="020F0502020204030204" pitchFamily="34" charset="0"/>
            </a:endParaRPr>
          </a:p>
        </p:txBody>
      </p:sp>
      <p:sp>
        <p:nvSpPr>
          <p:cNvPr id="14" name="Rectangle 13">
            <a:extLst>
              <a:ext uri="{FF2B5EF4-FFF2-40B4-BE49-F238E27FC236}">
                <a16:creationId xmlns:a16="http://schemas.microsoft.com/office/drawing/2014/main" id="{11FFEE68-17D6-F697-2688-42EDBC949D6C}"/>
              </a:ext>
            </a:extLst>
          </p:cNvPr>
          <p:cNvSpPr/>
          <p:nvPr/>
        </p:nvSpPr>
        <p:spPr>
          <a:xfrm>
            <a:off x="668660" y="4762805"/>
            <a:ext cx="6079197" cy="1396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5" name="Text Placeholder 4">
            <a:extLst>
              <a:ext uri="{FF2B5EF4-FFF2-40B4-BE49-F238E27FC236}">
                <a16:creationId xmlns:a16="http://schemas.microsoft.com/office/drawing/2014/main" id="{C8A4FF66-851C-4DB4-ECF4-8916CBB5E8E1}"/>
              </a:ext>
            </a:extLst>
          </p:cNvPr>
          <p:cNvSpPr txBox="1">
            <a:spLocks/>
          </p:cNvSpPr>
          <p:nvPr/>
        </p:nvSpPr>
        <p:spPr>
          <a:xfrm>
            <a:off x="904322" y="4793579"/>
            <a:ext cx="5645274" cy="133898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solidFill>
                  <a:schemeClr val="tx1"/>
                </a:solidFill>
                <a:latin typeface="Calibri"/>
                <a:cs typeface="Calibri"/>
              </a:rPr>
              <a:t>Logistiikalla eettisessä elintarvikeliiketoiminnassa tarkoitetaan elintarvikkeiden ja niihin liittyvien resurssien liikkumisen, varastoinnin ja jakelun systemaattista hallintaa. Siihen kuuluu varmistaa, että tuotteet hankitaan, kuljetetaan ja varastoidaan kestävällä ja vastuullisella tavalla ottaen huomioon ympäristövaikutukset, kuten hiilidioksidipäästöt, karjankuljetukset ja tehokkaat toimitusketjun toiminnot. Elintarvikealan eettinen logistiikka pyrkii minimoimaan jätettä, edistämään läpinäkyvyyttä sekä vaalimaan sosiaalisia ja ympäristöarvoja koko prosessin ajan.</a:t>
            </a:r>
            <a:endParaRPr lang="fi-FI" sz="1150" dirty="0">
              <a:solidFill>
                <a:schemeClr val="tx1"/>
              </a:solidFill>
            </a:endParaRPr>
          </a:p>
        </p:txBody>
      </p:sp>
      <p:sp>
        <p:nvSpPr>
          <p:cNvPr id="16" name="Freeform 15">
            <a:extLst>
              <a:ext uri="{FF2B5EF4-FFF2-40B4-BE49-F238E27FC236}">
                <a16:creationId xmlns:a16="http://schemas.microsoft.com/office/drawing/2014/main" id="{E0AD4574-0889-2397-11C7-9A786AE5E784}"/>
              </a:ext>
            </a:extLst>
          </p:cNvPr>
          <p:cNvSpPr/>
          <p:nvPr/>
        </p:nvSpPr>
        <p:spPr>
          <a:xfrm>
            <a:off x="-52878" y="4171637"/>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7" name="TextBox 16">
            <a:extLst>
              <a:ext uri="{FF2B5EF4-FFF2-40B4-BE49-F238E27FC236}">
                <a16:creationId xmlns:a16="http://schemas.microsoft.com/office/drawing/2014/main" id="{918A4EB9-B616-A4FC-162C-46FEF5079FD1}"/>
              </a:ext>
            </a:extLst>
          </p:cNvPr>
          <p:cNvSpPr txBox="1"/>
          <p:nvPr/>
        </p:nvSpPr>
        <p:spPr>
          <a:xfrm>
            <a:off x="673914" y="4354770"/>
            <a:ext cx="5817704" cy="268663"/>
          </a:xfrm>
          <a:prstGeom prst="rect">
            <a:avLst/>
          </a:prstGeom>
          <a:noFill/>
        </p:spPr>
        <p:txBody>
          <a:bodyPr wrap="square" lIns="91440" tIns="45720" rIns="91440" bIns="45720" anchor="t">
            <a:spAutoFit/>
          </a:bodyPr>
          <a:lstStyle/>
          <a:p>
            <a:pPr algn="l" rtl="0">
              <a:lnSpc>
                <a:spcPts val="1220"/>
              </a:lnSpc>
            </a:pPr>
            <a:r>
              <a:rPr lang="en-IE" b="1">
                <a:solidFill>
                  <a:schemeClr val="bg1"/>
                </a:solidFill>
              </a:rPr>
              <a:t>Logistiikka</a:t>
            </a:r>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650038" y="6559220"/>
            <a:ext cx="6079197" cy="14910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890875" y="6646336"/>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Markkinointiin kuuluu läpinäkyvä ja tarkka merkintä, jonka avulla kuluttajat saavat rehellistä tietoa tuotteen alkuperästä, ainesosista ja valmistusmenetelmistä. Vihreäpesun välttäminen on ratkaisevan tärkeää, sillä varmistetaan, että ympäristö- ja kestävyysväitteet ovat aitoja ja perusteltuja, mikä säilyttää ympäristötietoisten kuluttajien luottamuksen. Asetusten oikeudenmukainen hinnoittelu ja pyrkimys kohtuuhintaan edistää eettisesti tuotetun ruoan tasapuolista saatavuutta ja sopusoinnussa yrityksen sosiaalisen vastuun ja osallisuuden periaatteiden kanssa.</a:t>
            </a:r>
          </a:p>
        </p:txBody>
      </p:sp>
      <p:sp>
        <p:nvSpPr>
          <p:cNvPr id="50" name="Freeform 49">
            <a:extLst>
              <a:ext uri="{FF2B5EF4-FFF2-40B4-BE49-F238E27FC236}">
                <a16:creationId xmlns:a16="http://schemas.microsoft.com/office/drawing/2014/main" id="{5623A0E4-4758-D798-0CE3-49BF930D7EC9}"/>
              </a:ext>
            </a:extLst>
          </p:cNvPr>
          <p:cNvSpPr/>
          <p:nvPr/>
        </p:nvSpPr>
        <p:spPr>
          <a:xfrm flipH="1">
            <a:off x="4829029" y="6132022"/>
            <a:ext cx="2737857"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TextBox 27">
            <a:extLst>
              <a:ext uri="{FF2B5EF4-FFF2-40B4-BE49-F238E27FC236}">
                <a16:creationId xmlns:a16="http://schemas.microsoft.com/office/drawing/2014/main" id="{5037C195-712A-51EE-5053-84518C59FAAB}"/>
              </a:ext>
            </a:extLst>
          </p:cNvPr>
          <p:cNvSpPr txBox="1"/>
          <p:nvPr/>
        </p:nvSpPr>
        <p:spPr>
          <a:xfrm>
            <a:off x="5055968" y="6328632"/>
            <a:ext cx="3352865" cy="268663"/>
          </a:xfrm>
          <a:prstGeom prst="rect">
            <a:avLst/>
          </a:prstGeom>
          <a:noFill/>
        </p:spPr>
        <p:txBody>
          <a:bodyPr wrap="square" lIns="91440" tIns="45720" rIns="91440" bIns="45720" anchor="t">
            <a:spAutoFit/>
          </a:bodyPr>
          <a:lstStyle/>
          <a:p>
            <a:pPr algn="l" rtl="0">
              <a:lnSpc>
                <a:spcPts val="1220"/>
              </a:lnSpc>
            </a:pPr>
            <a:r>
              <a:rPr lang="en-IE" b="1">
                <a:solidFill>
                  <a:schemeClr val="bg1"/>
                </a:solidFill>
              </a:rPr>
              <a:t>Markkinointi</a:t>
            </a:r>
            <a:endParaRPr lang="en-US"/>
          </a:p>
        </p:txBody>
      </p:sp>
      <p:sp>
        <p:nvSpPr>
          <p:cNvPr id="34" name="Freeform 33">
            <a:extLst>
              <a:ext uri="{FF2B5EF4-FFF2-40B4-BE49-F238E27FC236}">
                <a16:creationId xmlns:a16="http://schemas.microsoft.com/office/drawing/2014/main" id="{5012F650-B24D-000B-1901-550FC9658B7F}"/>
              </a:ext>
            </a:extLst>
          </p:cNvPr>
          <p:cNvSpPr/>
          <p:nvPr/>
        </p:nvSpPr>
        <p:spPr>
          <a:xfrm flipH="1">
            <a:off x="4924448" y="2191315"/>
            <a:ext cx="2679660" cy="576000"/>
          </a:xfrm>
          <a:custGeom>
            <a:avLst/>
            <a:gdLst>
              <a:gd name="connsiteX0" fmla="*/ 2332958 w 2647214"/>
              <a:gd name="connsiteY0" fmla="*/ 0 h 575832"/>
              <a:gd name="connsiteX1" fmla="*/ 0 w 2647214"/>
              <a:gd name="connsiteY1" fmla="*/ 0 h 575832"/>
              <a:gd name="connsiteX2" fmla="*/ 0 w 2647214"/>
              <a:gd name="connsiteY2" fmla="*/ 575832 h 575832"/>
              <a:gd name="connsiteX3" fmla="*/ 1855381 w 2647214"/>
              <a:gd name="connsiteY3" fmla="*/ 575832 h 575832"/>
              <a:gd name="connsiteX4" fmla="*/ 1855381 w 2647214"/>
              <a:gd name="connsiteY4" fmla="*/ 575831 h 575832"/>
              <a:gd name="connsiteX5" fmla="*/ 2647214 w 2647214"/>
              <a:gd name="connsiteY5" fmla="*/ 575831 h 575832"/>
              <a:gd name="connsiteX6" fmla="*/ 2647214 w 2647214"/>
              <a:gd name="connsiteY6" fmla="*/ 311579 h 575832"/>
              <a:gd name="connsiteX7" fmla="*/ 2332958 w 2647214"/>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7214" h="575832">
                <a:moveTo>
                  <a:pt x="2332958" y="0"/>
                </a:moveTo>
                <a:lnTo>
                  <a:pt x="0" y="0"/>
                </a:lnTo>
                <a:lnTo>
                  <a:pt x="0" y="575832"/>
                </a:lnTo>
                <a:lnTo>
                  <a:pt x="1855381" y="575832"/>
                </a:lnTo>
                <a:lnTo>
                  <a:pt x="1855381" y="575831"/>
                </a:lnTo>
                <a:lnTo>
                  <a:pt x="2647214" y="575831"/>
                </a:lnTo>
                <a:lnTo>
                  <a:pt x="2647214" y="311579"/>
                </a:lnTo>
                <a:cubicBezTo>
                  <a:pt x="2647214" y="140014"/>
                  <a:pt x="2505998" y="0"/>
                  <a:pt x="2332958"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5" name="TextBox 34">
            <a:extLst>
              <a:ext uri="{FF2B5EF4-FFF2-40B4-BE49-F238E27FC236}">
                <a16:creationId xmlns:a16="http://schemas.microsoft.com/office/drawing/2014/main" id="{540F223D-1FD7-CBA7-A192-19507F89DD0F}"/>
              </a:ext>
            </a:extLst>
          </p:cNvPr>
          <p:cNvSpPr txBox="1"/>
          <p:nvPr/>
        </p:nvSpPr>
        <p:spPr>
          <a:xfrm>
            <a:off x="5332521" y="2365864"/>
            <a:ext cx="1762622" cy="268663"/>
          </a:xfrm>
          <a:prstGeom prst="rect">
            <a:avLst/>
          </a:prstGeom>
          <a:noFill/>
        </p:spPr>
        <p:txBody>
          <a:bodyPr wrap="square" lIns="91440" tIns="45720" rIns="91440" bIns="45720" anchor="t">
            <a:spAutoFit/>
          </a:bodyPr>
          <a:lstStyle/>
          <a:p>
            <a:pPr algn="l" rtl="0">
              <a:lnSpc>
                <a:spcPts val="1220"/>
              </a:lnSpc>
            </a:pPr>
            <a:r>
              <a:rPr lang="en-IE" b="1" dirty="0" err="1">
                <a:solidFill>
                  <a:schemeClr val="bg1"/>
                </a:solidFill>
              </a:rPr>
              <a:t>Ruoan</a:t>
            </a:r>
            <a:r>
              <a:rPr lang="en-IE" b="1" dirty="0">
                <a:solidFill>
                  <a:schemeClr val="bg1"/>
                </a:solidFill>
              </a:rPr>
              <a:t> </a:t>
            </a:r>
            <a:r>
              <a:rPr lang="en-IE" b="1" dirty="0" err="1">
                <a:solidFill>
                  <a:schemeClr val="bg1"/>
                </a:solidFill>
              </a:rPr>
              <a:t>tuotanto</a:t>
            </a:r>
            <a:endParaRPr lang="en-US" dirty="0">
              <a:solidFill>
                <a:schemeClr val="bg1"/>
              </a:solidFill>
            </a:endParaRPr>
          </a:p>
        </p:txBody>
      </p:sp>
      <p:sp>
        <p:nvSpPr>
          <p:cNvPr id="41" name="Rectangle 40">
            <a:extLst>
              <a:ext uri="{FF2B5EF4-FFF2-40B4-BE49-F238E27FC236}">
                <a16:creationId xmlns:a16="http://schemas.microsoft.com/office/drawing/2014/main" id="{07D10B14-C27F-4357-B90F-B85BFF92BA63}"/>
              </a:ext>
            </a:extLst>
          </p:cNvPr>
          <p:cNvSpPr/>
          <p:nvPr/>
        </p:nvSpPr>
        <p:spPr>
          <a:xfrm>
            <a:off x="718108" y="8368796"/>
            <a:ext cx="6079197" cy="15437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2" name="Text Placeholder 4">
            <a:extLst>
              <a:ext uri="{FF2B5EF4-FFF2-40B4-BE49-F238E27FC236}">
                <a16:creationId xmlns:a16="http://schemas.microsoft.com/office/drawing/2014/main" id="{1DE9C4F7-BF7D-C020-002E-BF381DE96AFE}"/>
              </a:ext>
            </a:extLst>
          </p:cNvPr>
          <p:cNvSpPr txBox="1">
            <a:spLocks/>
          </p:cNvSpPr>
          <p:nvPr/>
        </p:nvSpPr>
        <p:spPr>
          <a:xfrm>
            <a:off x="926723" y="8680862"/>
            <a:ext cx="564527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Edistää eettistä kulutusta, jossa asiakkaita rohkaistaan ​​tekemään tietoisia valintoja, jotka asettavat etusijalle kestävyyden, eläinten hyvinvoinnin ja sosiaalisen vaikutuksen. Tämä edellyttää läpinäkyvää viestintää hankinnasta, tuotantomenetelmistä sekä tuotteiden yleisestä ympäristö- ja sosiaalisesta jalanjäljestä. Median hyödyntäminen yhteiskunnan hyödyksi edellyttää markkinointi- ja viestintäkanavien käyttöä kuluttajien kouluttamiseen, tiedottamiseen ja innostamiseen kohti tietoisempia ja tietoisempia kulutustottumuksia.</a:t>
            </a:r>
          </a:p>
        </p:txBody>
      </p:sp>
      <p:sp>
        <p:nvSpPr>
          <p:cNvPr id="43" name="Freeform 42">
            <a:extLst>
              <a:ext uri="{FF2B5EF4-FFF2-40B4-BE49-F238E27FC236}">
                <a16:creationId xmlns:a16="http://schemas.microsoft.com/office/drawing/2014/main" id="{EA07C553-45DB-F557-1724-21E05FD9A6F0}"/>
              </a:ext>
            </a:extLst>
          </p:cNvPr>
          <p:cNvSpPr/>
          <p:nvPr/>
        </p:nvSpPr>
        <p:spPr>
          <a:xfrm>
            <a:off x="-6256" y="8077031"/>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6" name="TextBox 45">
            <a:extLst>
              <a:ext uri="{FF2B5EF4-FFF2-40B4-BE49-F238E27FC236}">
                <a16:creationId xmlns:a16="http://schemas.microsoft.com/office/drawing/2014/main" id="{7E8C43DD-84C5-7C26-C7E0-33BDBC282230}"/>
              </a:ext>
            </a:extLst>
          </p:cNvPr>
          <p:cNvSpPr txBox="1"/>
          <p:nvPr/>
        </p:nvSpPr>
        <p:spPr>
          <a:xfrm>
            <a:off x="718693" y="8298506"/>
            <a:ext cx="5817704" cy="268663"/>
          </a:xfrm>
          <a:prstGeom prst="rect">
            <a:avLst/>
          </a:prstGeom>
          <a:noFill/>
        </p:spPr>
        <p:txBody>
          <a:bodyPr wrap="square" lIns="91440" tIns="45720" rIns="91440" bIns="45720" anchor="t">
            <a:spAutoFit/>
          </a:bodyPr>
          <a:lstStyle/>
          <a:p>
            <a:pPr algn="l" rtl="0">
              <a:lnSpc>
                <a:spcPts val="1220"/>
              </a:lnSpc>
            </a:pPr>
            <a:r>
              <a:rPr lang="en-IE" b="1">
                <a:solidFill>
                  <a:schemeClr val="bg1"/>
                </a:solidFill>
              </a:rPr>
              <a:t>Vastuullinen kulutus</a:t>
            </a:r>
            <a:endParaRPr lang="en-US">
              <a:solidFill>
                <a:schemeClr val="bg1"/>
              </a:solidFill>
            </a:endParaRPr>
          </a:p>
        </p:txBody>
      </p:sp>
    </p:spTree>
    <p:extLst>
      <p:ext uri="{BB962C8B-B14F-4D97-AF65-F5344CB8AC3E}">
        <p14:creationId xmlns:p14="http://schemas.microsoft.com/office/powerpoint/2010/main" val="2495347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03</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156668" y="3124029"/>
            <a:ext cx="3595823"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Markkinatutkimus</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eettiselle</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elintarvikeliike-toiminnalle</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12</a:t>
            </a:fld>
            <a:endParaRPr lang="en-US" sz="900">
              <a:solidFill>
                <a:schemeClr val="tx1"/>
              </a:solidFill>
            </a:endParaRPr>
          </a:p>
        </p:txBody>
      </p:sp>
    </p:spTree>
    <p:extLst>
      <p:ext uri="{BB962C8B-B14F-4D97-AF65-F5344CB8AC3E}">
        <p14:creationId xmlns:p14="http://schemas.microsoft.com/office/powerpoint/2010/main" val="2434622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4587798" y="7141445"/>
            <a:ext cx="2462675" cy="2515591"/>
          </a:xfrm>
        </p:spPr>
        <p:txBody>
          <a:bodyPr numCol="1"/>
          <a:lstStyle/>
          <a:p>
            <a:pPr rtl="0">
              <a:lnSpc>
                <a:spcPts val="1320"/>
              </a:lnSpc>
            </a:pPr>
            <a:r>
              <a:rPr lang="fi-FI" sz="1150" dirty="0"/>
              <a:t>Tässä kohtaa erityisesti eettisen elintarvikesektorin kannalta räätälöidyn markkinatutkimuksen tekeminen on erittäin tärkeää. Saat näkemyksiä kuluttajien mieltymyksistä, kilpailutilanteesta ja markkinoiden kasvutrendeistä, voit tehdä tietoon perustuvia päätöksiä, kehittää tehokkaita strategioita ja luoda tuotteita ja kokemuksia, jotka resonoivat kohdeyleisösi kanssa.</a:t>
            </a:r>
          </a:p>
        </p:txBody>
      </p:sp>
      <p:sp>
        <p:nvSpPr>
          <p:cNvPr id="50" name="Freeform 49">
            <a:extLst>
              <a:ext uri="{FF2B5EF4-FFF2-40B4-BE49-F238E27FC236}">
                <a16:creationId xmlns:a16="http://schemas.microsoft.com/office/drawing/2014/main" id="{915C6AF2-5250-DF7E-8CF2-78DFD17F72F1}"/>
              </a:ext>
            </a:extLst>
          </p:cNvPr>
          <p:cNvSpPr/>
          <p:nvPr/>
        </p:nvSpPr>
        <p:spPr>
          <a:xfrm rot="5400000">
            <a:off x="-1607796" y="3529620"/>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t="720"/>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13</a:t>
            </a:fld>
            <a:endParaRPr lang="en-US" sz="900">
              <a:solidFill>
                <a:schemeClr val="tx1"/>
              </a:solidFill>
            </a:endParaRPr>
          </a:p>
        </p:txBody>
      </p:sp>
      <p:grpSp>
        <p:nvGrpSpPr>
          <p:cNvPr id="9" name="Group 8">
            <a:extLst>
              <a:ext uri="{FF2B5EF4-FFF2-40B4-BE49-F238E27FC236}">
                <a16:creationId xmlns:a16="http://schemas.microsoft.com/office/drawing/2014/main" id="{D47D7E66-3185-A347-4E96-2E99958CBA99}"/>
              </a:ext>
            </a:extLst>
          </p:cNvPr>
          <p:cNvGrpSpPr/>
          <p:nvPr/>
        </p:nvGrpSpPr>
        <p:grpSpPr>
          <a:xfrm>
            <a:off x="3006038" y="4478922"/>
            <a:ext cx="4229152" cy="2188071"/>
            <a:chOff x="325263" y="481772"/>
            <a:chExt cx="4229152" cy="2188071"/>
          </a:xfrm>
        </p:grpSpPr>
        <p:sp>
          <p:nvSpPr>
            <p:cNvPr id="2" name="Freeform 1">
              <a:extLst>
                <a:ext uri="{FF2B5EF4-FFF2-40B4-BE49-F238E27FC236}">
                  <a16:creationId xmlns:a16="http://schemas.microsoft.com/office/drawing/2014/main" id="{F57E95C6-3FD7-DE5E-8EAB-6F8FDEDC57D0}"/>
                </a:ext>
              </a:extLst>
            </p:cNvPr>
            <p:cNvSpPr/>
            <p:nvPr/>
          </p:nvSpPr>
          <p:spPr>
            <a:xfrm>
              <a:off x="32526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5" name="Freeform 4">
              <a:extLst>
                <a:ext uri="{FF2B5EF4-FFF2-40B4-BE49-F238E27FC236}">
                  <a16:creationId xmlns:a16="http://schemas.microsoft.com/office/drawing/2014/main" id="{FE1A39A2-6BB3-84B4-ECF8-1A22C510D950}"/>
                </a:ext>
              </a:extLst>
            </p:cNvPr>
            <p:cNvSpPr/>
            <p:nvPr/>
          </p:nvSpPr>
          <p:spPr>
            <a:xfrm>
              <a:off x="190702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6" name="TextBox 5">
            <a:extLst>
              <a:ext uri="{FF2B5EF4-FFF2-40B4-BE49-F238E27FC236}">
                <a16:creationId xmlns:a16="http://schemas.microsoft.com/office/drawing/2014/main" id="{C8013714-4CCB-B60B-04B8-01FD6ADFD51A}"/>
              </a:ext>
            </a:extLst>
          </p:cNvPr>
          <p:cNvSpPr txBox="1"/>
          <p:nvPr/>
        </p:nvSpPr>
        <p:spPr>
          <a:xfrm>
            <a:off x="3139313" y="4757349"/>
            <a:ext cx="4095877" cy="1631216"/>
          </a:xfrm>
          <a:prstGeom prst="rect">
            <a:avLst/>
          </a:prstGeom>
          <a:noFill/>
        </p:spPr>
        <p:txBody>
          <a:bodyPr wrap="square">
            <a:spAutoFit/>
          </a:bodyPr>
          <a:lstStyle/>
          <a:p>
            <a:pPr algn="l" rtl="0"/>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Eettisten</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elintarvikeyrityste</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n</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nopeasti</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kehittyvässä</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maailmassa</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kohdemarkkinoiden</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ymmärtäminen</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ja</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alan</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trendien</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edellä</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pysyminen</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on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menestyksen</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kannalta</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latin typeface="Calibri" panose="020F0502020204030204" pitchFamily="34" charset="0"/>
                <a:ea typeface="Calibri" panose="020F0502020204030204" pitchFamily="34" charset="0"/>
                <a:cs typeface="Calibri" panose="020F0502020204030204" pitchFamily="34" charset="0"/>
              </a:rPr>
              <a:t>ratkaisevaa</a:t>
            </a:r>
            <a:r>
              <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2000" b="1" dirty="0">
              <a:solidFill>
                <a:schemeClr val="bg1"/>
              </a:solidFill>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3074861" y="717670"/>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dirty="0" err="1">
                <a:solidFill>
                  <a:schemeClr val="tx1"/>
                </a:solidFill>
                <a:ea typeface="Calibri" panose="020F0502020204030204" pitchFamily="34" charset="0"/>
              </a:rPr>
              <a:t>Markkinatutkimus</a:t>
            </a:r>
            <a:r>
              <a:rPr lang="en-US" altLang="en-US" sz="2800" dirty="0">
                <a:solidFill>
                  <a:schemeClr val="tx1"/>
                </a:solidFill>
                <a:ea typeface="Calibri" panose="020F0502020204030204" pitchFamily="34" charset="0"/>
              </a:rPr>
              <a:t> </a:t>
            </a:r>
            <a:r>
              <a:rPr lang="en-US" altLang="en-US" sz="2800" dirty="0" err="1">
                <a:solidFill>
                  <a:schemeClr val="tx1"/>
                </a:solidFill>
                <a:ea typeface="Calibri" panose="020F0502020204030204" pitchFamily="34" charset="0"/>
              </a:rPr>
              <a:t>eettiselle</a:t>
            </a:r>
            <a:r>
              <a:rPr lang="en-US" altLang="en-US" sz="2800" dirty="0">
                <a:solidFill>
                  <a:schemeClr val="tx1"/>
                </a:solidFill>
                <a:ea typeface="Calibri" panose="020F0502020204030204" pitchFamily="34" charset="0"/>
              </a:rPr>
              <a:t> </a:t>
            </a:r>
            <a:r>
              <a:rPr lang="en-US" altLang="en-US" sz="2800" dirty="0" err="1">
                <a:solidFill>
                  <a:schemeClr val="tx1"/>
                </a:solidFill>
                <a:ea typeface="Calibri" panose="020F0502020204030204" pitchFamily="34" charset="0"/>
              </a:rPr>
              <a:t>elintarvikeliiketoiminnalle</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99054" y="8646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03</a:t>
            </a:r>
            <a:endParaRPr lang="en-US" sz="8800">
              <a:solidFill>
                <a:srgbClr val="F79037"/>
              </a:solidFill>
            </a:endParaRPr>
          </a:p>
        </p:txBody>
      </p:sp>
    </p:spTree>
    <p:extLst>
      <p:ext uri="{BB962C8B-B14F-4D97-AF65-F5344CB8AC3E}">
        <p14:creationId xmlns:p14="http://schemas.microsoft.com/office/powerpoint/2010/main" val="1216445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694049" y="0"/>
            <a:ext cx="958594" cy="103635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84" name="Group 83">
            <a:extLst>
              <a:ext uri="{FF2B5EF4-FFF2-40B4-BE49-F238E27FC236}">
                <a16:creationId xmlns:a16="http://schemas.microsoft.com/office/drawing/2014/main" id="{5C559A25-5588-B37F-C66D-71E2D5180EC0}"/>
              </a:ext>
            </a:extLst>
          </p:cNvPr>
          <p:cNvGrpSpPr/>
          <p:nvPr/>
        </p:nvGrpSpPr>
        <p:grpSpPr>
          <a:xfrm flipH="1">
            <a:off x="453680" y="538929"/>
            <a:ext cx="751562" cy="751372"/>
            <a:chOff x="-283363" y="1317279"/>
            <a:chExt cx="1155372" cy="1155082"/>
          </a:xfrm>
        </p:grpSpPr>
        <p:grpSp>
          <p:nvGrpSpPr>
            <p:cNvPr id="59" name="Graphic 2">
              <a:extLst>
                <a:ext uri="{FF2B5EF4-FFF2-40B4-BE49-F238E27FC236}">
                  <a16:creationId xmlns:a16="http://schemas.microsoft.com/office/drawing/2014/main" id="{BF56DDBA-FA20-C64F-30B9-B6342AF43287}"/>
                </a:ext>
              </a:extLst>
            </p:cNvPr>
            <p:cNvGrpSpPr/>
            <p:nvPr/>
          </p:nvGrpSpPr>
          <p:grpSpPr>
            <a:xfrm>
              <a:off x="292003" y="1364030"/>
              <a:ext cx="548930" cy="549149"/>
              <a:chOff x="6938626" y="2303166"/>
              <a:chExt cx="560186" cy="560410"/>
            </a:xfrm>
            <a:solidFill>
              <a:srgbClr val="F1A0C2"/>
            </a:solidFill>
          </p:grpSpPr>
          <p:sp>
            <p:nvSpPr>
              <p:cNvPr id="60" name="Freeform 59">
                <a:extLst>
                  <a:ext uri="{FF2B5EF4-FFF2-40B4-BE49-F238E27FC236}">
                    <a16:creationId xmlns:a16="http://schemas.microsoft.com/office/drawing/2014/main" id="{BA7263EA-0EC3-2913-5261-BB257B5D9E87}"/>
                  </a:ext>
                </a:extLst>
              </p:cNvPr>
              <p:cNvSpPr/>
              <p:nvPr/>
            </p:nvSpPr>
            <p:spPr>
              <a:xfrm>
                <a:off x="6938626" y="2382588"/>
                <a:ext cx="481362" cy="480989"/>
              </a:xfrm>
              <a:custGeom>
                <a:avLst/>
                <a:gdLst>
                  <a:gd name="connsiteX0" fmla="*/ 457346 w 481362"/>
                  <a:gd name="connsiteY0" fmla="*/ 0 h 480989"/>
                  <a:gd name="connsiteX1" fmla="*/ 481363 w 481362"/>
                  <a:gd name="connsiteY1" fmla="*/ 23395 h 480989"/>
                  <a:gd name="connsiteX2" fmla="*/ 473357 w 481362"/>
                  <a:gd name="connsiteY2" fmla="*/ 32015 h 480989"/>
                  <a:gd name="connsiteX3" fmla="*/ 35209 w 481362"/>
                  <a:gd name="connsiteY3" fmla="*/ 470062 h 480989"/>
                  <a:gd name="connsiteX4" fmla="*/ 26587 w 481362"/>
                  <a:gd name="connsiteY4" fmla="*/ 477758 h 480989"/>
                  <a:gd name="connsiteX5" fmla="*/ 4726 w 481362"/>
                  <a:gd name="connsiteY5" fmla="*/ 475295 h 480989"/>
                  <a:gd name="connsiteX6" fmla="*/ 3187 w 481362"/>
                  <a:gd name="connsiteY6" fmla="*/ 454055 h 480989"/>
                  <a:gd name="connsiteX7" fmla="*/ 9345 w 481362"/>
                  <a:gd name="connsiteY7" fmla="*/ 447282 h 480989"/>
                  <a:gd name="connsiteX8" fmla="*/ 449957 w 481362"/>
                  <a:gd name="connsiteY8" fmla="*/ 6772 h 480989"/>
                  <a:gd name="connsiteX9" fmla="*/ 457346 w 481362"/>
                  <a:gd name="connsiteY9" fmla="*/ 0 h 48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362" h="480989">
                    <a:moveTo>
                      <a:pt x="457346" y="0"/>
                    </a:moveTo>
                    <a:cubicBezTo>
                      <a:pt x="465352" y="8004"/>
                      <a:pt x="473050" y="15392"/>
                      <a:pt x="481363" y="23395"/>
                    </a:cubicBezTo>
                    <a:cubicBezTo>
                      <a:pt x="478592" y="26474"/>
                      <a:pt x="475821" y="29244"/>
                      <a:pt x="473357" y="32015"/>
                    </a:cubicBezTo>
                    <a:cubicBezTo>
                      <a:pt x="327410" y="177928"/>
                      <a:pt x="181156" y="324149"/>
                      <a:pt x="35209" y="470062"/>
                    </a:cubicBezTo>
                    <a:cubicBezTo>
                      <a:pt x="32438" y="472832"/>
                      <a:pt x="29974" y="475911"/>
                      <a:pt x="26587" y="477758"/>
                    </a:cubicBezTo>
                    <a:cubicBezTo>
                      <a:pt x="18890" y="482683"/>
                      <a:pt x="11192" y="482067"/>
                      <a:pt x="4726" y="475295"/>
                    </a:cubicBezTo>
                    <a:cubicBezTo>
                      <a:pt x="-1124" y="468831"/>
                      <a:pt x="-1432" y="461443"/>
                      <a:pt x="3187" y="454055"/>
                    </a:cubicBezTo>
                    <a:cubicBezTo>
                      <a:pt x="4726" y="451592"/>
                      <a:pt x="7189" y="449437"/>
                      <a:pt x="9345" y="447282"/>
                    </a:cubicBezTo>
                    <a:cubicBezTo>
                      <a:pt x="156215" y="300446"/>
                      <a:pt x="303086" y="153609"/>
                      <a:pt x="449957" y="6772"/>
                    </a:cubicBezTo>
                    <a:cubicBezTo>
                      <a:pt x="452112" y="4310"/>
                      <a:pt x="454883" y="2155"/>
                      <a:pt x="457346" y="0"/>
                    </a:cubicBezTo>
                    <a:close/>
                  </a:path>
                </a:pathLst>
              </a:custGeom>
              <a:grpFill/>
              <a:ln w="3074" cap="flat">
                <a:noFill/>
                <a:prstDash val="solid"/>
                <a:miter/>
              </a:ln>
            </p:spPr>
            <p:txBody>
              <a:bodyPr rtlCol="0" anchor="ctr"/>
              <a:lstStyle/>
              <a:p>
                <a:pPr algn="l" rtl="0"/>
                <a:endParaRPr lang="en-US"/>
              </a:p>
            </p:txBody>
          </p:sp>
          <p:sp>
            <p:nvSpPr>
              <p:cNvPr id="61" name="Freeform 60">
                <a:extLst>
                  <a:ext uri="{FF2B5EF4-FFF2-40B4-BE49-F238E27FC236}">
                    <a16:creationId xmlns:a16="http://schemas.microsoft.com/office/drawing/2014/main" id="{816231BB-C434-2943-46FC-D1064F9F80A7}"/>
                  </a:ext>
                </a:extLst>
              </p:cNvPr>
              <p:cNvSpPr/>
              <p:nvPr/>
            </p:nvSpPr>
            <p:spPr>
              <a:xfrm>
                <a:off x="7294364" y="2471801"/>
                <a:ext cx="204448" cy="120677"/>
              </a:xfrm>
              <a:custGeom>
                <a:avLst/>
                <a:gdLst>
                  <a:gd name="connsiteX0" fmla="*/ 0 w 204448"/>
                  <a:gd name="connsiteY0" fmla="*/ 105645 h 120677"/>
                  <a:gd name="connsiteX1" fmla="*/ 103764 w 204448"/>
                  <a:gd name="connsiteY1" fmla="*/ 2521 h 120677"/>
                  <a:gd name="connsiteX2" fmla="*/ 113001 w 204448"/>
                  <a:gd name="connsiteY2" fmla="*/ 58 h 120677"/>
                  <a:gd name="connsiteX3" fmla="*/ 204449 w 204448"/>
                  <a:gd name="connsiteY3" fmla="*/ 13911 h 120677"/>
                  <a:gd name="connsiteX4" fmla="*/ 196135 w 204448"/>
                  <a:gd name="connsiteY4" fmla="*/ 23146 h 120677"/>
                  <a:gd name="connsiteX5" fmla="*/ 106535 w 204448"/>
                  <a:gd name="connsiteY5" fmla="*/ 113033 h 120677"/>
                  <a:gd name="connsiteX6" fmla="*/ 85598 w 204448"/>
                  <a:gd name="connsiteY6" fmla="*/ 120113 h 120677"/>
                  <a:gd name="connsiteX7" fmla="*/ 4926 w 204448"/>
                  <a:gd name="connsiteY7" fmla="*/ 107800 h 120677"/>
                  <a:gd name="connsiteX8" fmla="*/ 0 w 204448"/>
                  <a:gd name="connsiteY8" fmla="*/ 105645 h 12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448" h="120677">
                    <a:moveTo>
                      <a:pt x="0" y="105645"/>
                    </a:moveTo>
                    <a:cubicBezTo>
                      <a:pt x="35101" y="70552"/>
                      <a:pt x="69279" y="36383"/>
                      <a:pt x="103764" y="2521"/>
                    </a:cubicBezTo>
                    <a:cubicBezTo>
                      <a:pt x="105919" y="674"/>
                      <a:pt x="110230" y="-250"/>
                      <a:pt x="113001" y="58"/>
                    </a:cubicBezTo>
                    <a:cubicBezTo>
                      <a:pt x="142868" y="4368"/>
                      <a:pt x="172735" y="8985"/>
                      <a:pt x="204449" y="13911"/>
                    </a:cubicBezTo>
                    <a:cubicBezTo>
                      <a:pt x="201062" y="17605"/>
                      <a:pt x="198599" y="20375"/>
                      <a:pt x="196135" y="23146"/>
                    </a:cubicBezTo>
                    <a:cubicBezTo>
                      <a:pt x="166269" y="53006"/>
                      <a:pt x="136094" y="82866"/>
                      <a:pt x="106535" y="113033"/>
                    </a:cubicBezTo>
                    <a:cubicBezTo>
                      <a:pt x="100377" y="119190"/>
                      <a:pt x="94835" y="121960"/>
                      <a:pt x="85598" y="120113"/>
                    </a:cubicBezTo>
                    <a:cubicBezTo>
                      <a:pt x="58810" y="115188"/>
                      <a:pt x="31714" y="111802"/>
                      <a:pt x="4926" y="107800"/>
                    </a:cubicBezTo>
                    <a:cubicBezTo>
                      <a:pt x="3695" y="107492"/>
                      <a:pt x="2463" y="106569"/>
                      <a:pt x="0" y="105645"/>
                    </a:cubicBezTo>
                    <a:close/>
                  </a:path>
                </a:pathLst>
              </a:custGeom>
              <a:grpFill/>
              <a:ln w="3074" cap="flat">
                <a:noFill/>
                <a:prstDash val="solid"/>
                <a:miter/>
              </a:ln>
            </p:spPr>
            <p:txBody>
              <a:bodyPr rtlCol="0" anchor="ctr"/>
              <a:lstStyle/>
              <a:p>
                <a:pPr algn="l" rtl="0"/>
                <a:endParaRPr lang="en-US"/>
              </a:p>
            </p:txBody>
          </p:sp>
          <p:sp>
            <p:nvSpPr>
              <p:cNvPr id="62" name="Freeform 61">
                <a:extLst>
                  <a:ext uri="{FF2B5EF4-FFF2-40B4-BE49-F238E27FC236}">
                    <a16:creationId xmlns:a16="http://schemas.microsoft.com/office/drawing/2014/main" id="{432DA418-6930-1588-1C38-E91CA8A06CD5}"/>
                  </a:ext>
                </a:extLst>
              </p:cNvPr>
              <p:cNvSpPr/>
              <p:nvPr/>
            </p:nvSpPr>
            <p:spPr>
              <a:xfrm>
                <a:off x="7210892" y="2303166"/>
                <a:ext cx="119535" cy="203477"/>
              </a:xfrm>
              <a:custGeom>
                <a:avLst/>
                <a:gdLst>
                  <a:gd name="connsiteX0" fmla="*/ 105640 w 119535"/>
                  <a:gd name="connsiteY0" fmla="*/ 0 h 203477"/>
                  <a:gd name="connsiteX1" fmla="*/ 119496 w 119535"/>
                  <a:gd name="connsiteY1" fmla="*/ 92042 h 203477"/>
                  <a:gd name="connsiteX2" fmla="*/ 116109 w 119535"/>
                  <a:gd name="connsiteY2" fmla="*/ 101893 h 203477"/>
                  <a:gd name="connsiteX3" fmla="*/ 16040 w 119535"/>
                  <a:gd name="connsiteY3" fmla="*/ 202247 h 203477"/>
                  <a:gd name="connsiteX4" fmla="*/ 12653 w 119535"/>
                  <a:gd name="connsiteY4" fmla="*/ 203478 h 203477"/>
                  <a:gd name="connsiteX5" fmla="*/ 2184 w 119535"/>
                  <a:gd name="connsiteY5" fmla="*/ 138217 h 203477"/>
                  <a:gd name="connsiteX6" fmla="*/ 20659 w 119535"/>
                  <a:gd name="connsiteY6" fmla="*/ 83731 h 203477"/>
                  <a:gd name="connsiteX7" fmla="*/ 96095 w 119535"/>
                  <a:gd name="connsiteY7" fmla="*/ 9235 h 203477"/>
                  <a:gd name="connsiteX8" fmla="*/ 105640 w 119535"/>
                  <a:gd name="connsiteY8" fmla="*/ 0 h 2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35" h="203477">
                    <a:moveTo>
                      <a:pt x="105640" y="0"/>
                    </a:moveTo>
                    <a:cubicBezTo>
                      <a:pt x="110567" y="32015"/>
                      <a:pt x="115185" y="61875"/>
                      <a:pt x="119496" y="92042"/>
                    </a:cubicBezTo>
                    <a:cubicBezTo>
                      <a:pt x="119804" y="95121"/>
                      <a:pt x="118264" y="99738"/>
                      <a:pt x="116109" y="101893"/>
                    </a:cubicBezTo>
                    <a:cubicBezTo>
                      <a:pt x="82855" y="135447"/>
                      <a:pt x="49294" y="168693"/>
                      <a:pt x="16040" y="202247"/>
                    </a:cubicBezTo>
                    <a:cubicBezTo>
                      <a:pt x="15424" y="202862"/>
                      <a:pt x="14808" y="202862"/>
                      <a:pt x="12653" y="203478"/>
                    </a:cubicBezTo>
                    <a:cubicBezTo>
                      <a:pt x="9266" y="181622"/>
                      <a:pt x="7727" y="159150"/>
                      <a:pt x="2184" y="138217"/>
                    </a:cubicBezTo>
                    <a:cubicBezTo>
                      <a:pt x="-3974" y="114822"/>
                      <a:pt x="3108" y="99430"/>
                      <a:pt x="20659" y="83731"/>
                    </a:cubicBezTo>
                    <a:cubicBezTo>
                      <a:pt x="47139" y="60335"/>
                      <a:pt x="70847" y="34170"/>
                      <a:pt x="96095" y="9235"/>
                    </a:cubicBezTo>
                    <a:cubicBezTo>
                      <a:pt x="98559" y="6464"/>
                      <a:pt x="101330" y="4002"/>
                      <a:pt x="105640" y="0"/>
                    </a:cubicBezTo>
                    <a:close/>
                  </a:path>
                </a:pathLst>
              </a:custGeom>
              <a:grpFill/>
              <a:ln w="3074" cap="flat">
                <a:noFill/>
                <a:prstDash val="solid"/>
                <a:miter/>
              </a:ln>
            </p:spPr>
            <p:txBody>
              <a:bodyPr rtlCol="0" anchor="ctr"/>
              <a:lstStyle/>
              <a:p>
                <a:pPr algn="l" rtl="0"/>
                <a:endParaRPr lang="en-US"/>
              </a:p>
            </p:txBody>
          </p:sp>
        </p:grpSp>
        <p:sp>
          <p:nvSpPr>
            <p:cNvPr id="63" name="Freeform 62">
              <a:extLst>
                <a:ext uri="{FF2B5EF4-FFF2-40B4-BE49-F238E27FC236}">
                  <a16:creationId xmlns:a16="http://schemas.microsoft.com/office/drawing/2014/main" id="{861CB1D7-CAFF-13A7-3299-0563C1724655}"/>
                </a:ext>
              </a:extLst>
            </p:cNvPr>
            <p:cNvSpPr/>
            <p:nvPr/>
          </p:nvSpPr>
          <p:spPr>
            <a:xfrm>
              <a:off x="-283363" y="1317279"/>
              <a:ext cx="1155372" cy="1155082"/>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00000"/>
            </a:solidFill>
            <a:ln w="3074" cap="flat">
              <a:noFill/>
              <a:prstDash val="solid"/>
              <a:miter/>
            </a:ln>
          </p:spPr>
          <p:txBody>
            <a:bodyPr rtlCol="0" anchor="ctr"/>
            <a:lstStyle/>
            <a:p>
              <a:pPr algn="l" rtl="0"/>
              <a:endParaRPr lang="en-US"/>
            </a:p>
          </p:txBody>
        </p:sp>
      </p:grpSp>
      <p:grpSp>
        <p:nvGrpSpPr>
          <p:cNvPr id="64" name="Group 63">
            <a:extLst>
              <a:ext uri="{FF2B5EF4-FFF2-40B4-BE49-F238E27FC236}">
                <a16:creationId xmlns:a16="http://schemas.microsoft.com/office/drawing/2014/main" id="{DE3DB43A-AFD8-4669-F92F-0C2AC9F310CD}"/>
              </a:ext>
            </a:extLst>
          </p:cNvPr>
          <p:cNvGrpSpPr/>
          <p:nvPr/>
        </p:nvGrpSpPr>
        <p:grpSpPr>
          <a:xfrm>
            <a:off x="526819" y="3754357"/>
            <a:ext cx="648048" cy="748347"/>
            <a:chOff x="8823055" y="3850915"/>
            <a:chExt cx="751563" cy="867883"/>
          </a:xfrm>
        </p:grpSpPr>
        <p:sp>
          <p:nvSpPr>
            <p:cNvPr id="65" name="Freeform 64">
              <a:extLst>
                <a:ext uri="{FF2B5EF4-FFF2-40B4-BE49-F238E27FC236}">
                  <a16:creationId xmlns:a16="http://schemas.microsoft.com/office/drawing/2014/main" id="{45A6EE6F-73A8-8806-2EDE-54960FA55A0D}"/>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66" name="Graphic 2">
              <a:extLst>
                <a:ext uri="{FF2B5EF4-FFF2-40B4-BE49-F238E27FC236}">
                  <a16:creationId xmlns:a16="http://schemas.microsoft.com/office/drawing/2014/main" id="{537FABEC-986D-456F-609C-CBF0C7D26BC7}"/>
                </a:ext>
              </a:extLst>
            </p:cNvPr>
            <p:cNvGrpSpPr/>
            <p:nvPr/>
          </p:nvGrpSpPr>
          <p:grpSpPr>
            <a:xfrm>
              <a:off x="8823055" y="3850915"/>
              <a:ext cx="751563" cy="867883"/>
              <a:chOff x="8823055" y="3850915"/>
              <a:chExt cx="751563" cy="867883"/>
            </a:xfrm>
            <a:solidFill>
              <a:srgbClr val="010101"/>
            </a:solidFill>
          </p:grpSpPr>
          <p:sp>
            <p:nvSpPr>
              <p:cNvPr id="67" name="Freeform 66">
                <a:extLst>
                  <a:ext uri="{FF2B5EF4-FFF2-40B4-BE49-F238E27FC236}">
                    <a16:creationId xmlns:a16="http://schemas.microsoft.com/office/drawing/2014/main" id="{23C4FF0E-9DEA-995C-098A-DC50C0AD9DFB}"/>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F806A1AC-27ED-9373-543F-B1A940D35979}"/>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FF4E0FF0-A504-9272-062B-E9E4E2B7EE7A}"/>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E4ABA8E8-5D51-5591-FA4B-578E46B9795C}"/>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68758EB2-9926-F7B9-1FB4-BE4A8D4581E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274AEC86-7656-87F2-1C3A-8AF257CE4F1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838290C2-DFE9-2E19-0BCE-1C77048F0512}"/>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C82B83E6-B01B-4564-8D52-BF31D4646084}"/>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A6EE0B8F-9F1F-BBF8-417B-64A6ABCBDBDE}"/>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85" name="Group 84">
            <a:extLst>
              <a:ext uri="{FF2B5EF4-FFF2-40B4-BE49-F238E27FC236}">
                <a16:creationId xmlns:a16="http://schemas.microsoft.com/office/drawing/2014/main" id="{FED552A4-3EA4-18BE-0F1F-4B2AA1ADCDB6}"/>
              </a:ext>
            </a:extLst>
          </p:cNvPr>
          <p:cNvGrpSpPr/>
          <p:nvPr/>
        </p:nvGrpSpPr>
        <p:grpSpPr>
          <a:xfrm>
            <a:off x="566318" y="6640401"/>
            <a:ext cx="834140" cy="849362"/>
            <a:chOff x="7860" y="6939380"/>
            <a:chExt cx="1220032" cy="1242297"/>
          </a:xfrm>
        </p:grpSpPr>
        <p:grpSp>
          <p:nvGrpSpPr>
            <p:cNvPr id="76" name="Graphic 303">
              <a:extLst>
                <a:ext uri="{FF2B5EF4-FFF2-40B4-BE49-F238E27FC236}">
                  <a16:creationId xmlns:a16="http://schemas.microsoft.com/office/drawing/2014/main" id="{FDFD8DFE-3C31-3709-680A-F6487493A7E9}"/>
                </a:ext>
              </a:extLst>
            </p:cNvPr>
            <p:cNvGrpSpPr/>
            <p:nvPr/>
          </p:nvGrpSpPr>
          <p:grpSpPr>
            <a:xfrm>
              <a:off x="206174" y="6977964"/>
              <a:ext cx="982858" cy="1164978"/>
              <a:chOff x="8477971" y="2116696"/>
              <a:chExt cx="982858" cy="1164978"/>
            </a:xfrm>
            <a:solidFill>
              <a:srgbClr val="F1A0C2"/>
            </a:solidFill>
          </p:grpSpPr>
          <p:sp>
            <p:nvSpPr>
              <p:cNvPr id="77" name="Freeform 76">
                <a:extLst>
                  <a:ext uri="{FF2B5EF4-FFF2-40B4-BE49-F238E27FC236}">
                    <a16:creationId xmlns:a16="http://schemas.microsoft.com/office/drawing/2014/main" id="{65BD27B1-ED02-49D9-79A5-F0EAD069985B}"/>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grpFill/>
              <a:ln w="3330"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15F1A070-B1F5-5537-793A-23077F7B1BBA}"/>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grpFill/>
              <a:ln w="3330" cap="flat">
                <a:noFill/>
                <a:prstDash val="solid"/>
                <a:miter/>
              </a:ln>
            </p:spPr>
            <p:txBody>
              <a:bodyPr rtlCol="0" anchor="ctr"/>
              <a:lstStyle/>
              <a:p>
                <a:pPr algn="l" rtl="0"/>
                <a:endParaRPr lang="en-US"/>
              </a:p>
            </p:txBody>
          </p:sp>
        </p:grpSp>
        <p:grpSp>
          <p:nvGrpSpPr>
            <p:cNvPr id="79" name="Graphic 303">
              <a:extLst>
                <a:ext uri="{FF2B5EF4-FFF2-40B4-BE49-F238E27FC236}">
                  <a16:creationId xmlns:a16="http://schemas.microsoft.com/office/drawing/2014/main" id="{5FE24A3F-3E41-30D6-438C-02406DEECD4C}"/>
                </a:ext>
              </a:extLst>
            </p:cNvPr>
            <p:cNvGrpSpPr/>
            <p:nvPr/>
          </p:nvGrpSpPr>
          <p:grpSpPr>
            <a:xfrm>
              <a:off x="7860" y="6939380"/>
              <a:ext cx="1220032" cy="1242297"/>
              <a:chOff x="8279657" y="2078112"/>
              <a:chExt cx="1220032" cy="1242297"/>
            </a:xfrm>
            <a:solidFill>
              <a:srgbClr val="000000"/>
            </a:solidFill>
          </p:grpSpPr>
          <p:sp>
            <p:nvSpPr>
              <p:cNvPr id="80" name="Freeform 79">
                <a:extLst>
                  <a:ext uri="{FF2B5EF4-FFF2-40B4-BE49-F238E27FC236}">
                    <a16:creationId xmlns:a16="http://schemas.microsoft.com/office/drawing/2014/main" id="{D4C6AF89-A0B7-0AA2-6259-E6AB7438B90A}"/>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EAAA2666-17D5-F253-06E3-90F02DADFB7D}"/>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EA73AE17-0A7B-766D-6993-D0A29763CFC8}"/>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A15110EF-41E0-04F0-A48F-FEFAE0E668D2}"/>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pPr algn="l" rtl="0"/>
                <a:endParaRPr lang="en-US"/>
              </a:p>
            </p:txBody>
          </p:sp>
        </p:grpSp>
      </p:grpSp>
      <p:grpSp>
        <p:nvGrpSpPr>
          <p:cNvPr id="86" name="Group 85">
            <a:extLst>
              <a:ext uri="{FF2B5EF4-FFF2-40B4-BE49-F238E27FC236}">
                <a16:creationId xmlns:a16="http://schemas.microsoft.com/office/drawing/2014/main" id="{96D9ECE8-94CE-68C7-801D-99BC040DB63B}"/>
              </a:ext>
            </a:extLst>
          </p:cNvPr>
          <p:cNvGrpSpPr/>
          <p:nvPr/>
        </p:nvGrpSpPr>
        <p:grpSpPr>
          <a:xfrm>
            <a:off x="1652643" y="4246387"/>
            <a:ext cx="588235" cy="123096"/>
            <a:chOff x="3931516" y="7479258"/>
            <a:chExt cx="497571" cy="104123"/>
          </a:xfrm>
          <a:solidFill>
            <a:schemeClr val="tx1"/>
          </a:solidFill>
        </p:grpSpPr>
        <p:cxnSp>
          <p:nvCxnSpPr>
            <p:cNvPr id="87" name="Straight Connector 86">
              <a:extLst>
                <a:ext uri="{FF2B5EF4-FFF2-40B4-BE49-F238E27FC236}">
                  <a16:creationId xmlns:a16="http://schemas.microsoft.com/office/drawing/2014/main" id="{0AF14A05-6F8A-869C-15BA-AEE7550C7AB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Oval 87">
              <a:extLst>
                <a:ext uri="{FF2B5EF4-FFF2-40B4-BE49-F238E27FC236}">
                  <a16:creationId xmlns:a16="http://schemas.microsoft.com/office/drawing/2014/main" id="{6B619660-90BB-50A8-4CF1-2CCCAB8F1909}"/>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89" name="TextBox 88">
            <a:extLst>
              <a:ext uri="{FF2B5EF4-FFF2-40B4-BE49-F238E27FC236}">
                <a16:creationId xmlns:a16="http://schemas.microsoft.com/office/drawing/2014/main" id="{55C5A7CA-46E0-E469-CA8E-DA7BFCACC13B}"/>
              </a:ext>
            </a:extLst>
          </p:cNvPr>
          <p:cNvSpPr txBox="1"/>
          <p:nvPr/>
        </p:nvSpPr>
        <p:spPr>
          <a:xfrm>
            <a:off x="2264200" y="4102594"/>
            <a:ext cx="5466529" cy="400110"/>
          </a:xfrm>
          <a:prstGeom prst="rect">
            <a:avLst/>
          </a:prstGeom>
          <a:noFill/>
        </p:spPr>
        <p:txBody>
          <a:bodyPr wrap="square">
            <a:spAutoFit/>
          </a:bodyPr>
          <a:lstStyle/>
          <a:p>
            <a:pPr algn="l" rtl="0">
              <a:lnSpc>
                <a:spcPts val="2440"/>
              </a:lnSpc>
              <a:tabLst>
                <a:tab pos="177800" algn="l"/>
              </a:tabLst>
            </a:pPr>
            <a:r>
              <a:rPr lang="en-US" sz="2000" b="1" dirty="0">
                <a:solidFill>
                  <a:srgbClr val="F1A0C2"/>
                </a:solidFill>
                <a:latin typeface="Calibri" panose="020F0502020204030204" pitchFamily="34" charset="0"/>
                <a:cs typeface="Calibri" panose="020F0502020204030204" pitchFamily="34" charset="0"/>
              </a:rPr>
              <a:t>Kilpailumaiseman ymmärtäminen:</a:t>
            </a:r>
          </a:p>
        </p:txBody>
      </p:sp>
      <p:sp>
        <p:nvSpPr>
          <p:cNvPr id="90" name="Text Placeholder 2">
            <a:extLst>
              <a:ext uri="{FF2B5EF4-FFF2-40B4-BE49-F238E27FC236}">
                <a16:creationId xmlns:a16="http://schemas.microsoft.com/office/drawing/2014/main" id="{B1A75EA1-A4E1-EB90-7F43-8E94D053D569}"/>
              </a:ext>
            </a:extLst>
          </p:cNvPr>
          <p:cNvSpPr txBox="1">
            <a:spLocks/>
          </p:cNvSpPr>
          <p:nvPr/>
        </p:nvSpPr>
        <p:spPr>
          <a:xfrm>
            <a:off x="2343827" y="4668673"/>
            <a:ext cx="4926479"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rtl="0">
              <a:buClr>
                <a:srgbClr val="F1A0C2"/>
              </a:buClr>
              <a:buFont typeface="+mj-lt"/>
              <a:buAutoNum type="arabicPeriod"/>
              <a:tabLst>
                <a:tab pos="177800" algn="l"/>
              </a:tabLst>
            </a:pPr>
            <a:r>
              <a:rPr lang="fi-FI" b="1" dirty="0">
                <a:solidFill>
                  <a:srgbClr val="F79037"/>
                </a:solidFill>
                <a:hlinkClick r:id="rId2" action="ppaction://hlinkfile">
                  <a:extLst>
                    <a:ext uri="{A12FA001-AC4F-418D-AE19-62706E023703}">
                      <ahyp:hlinkClr xmlns:ahyp="http://schemas.microsoft.com/office/drawing/2018/hyperlinkcolor" val="tx"/>
                    </a:ext>
                  </a:extLst>
                </a:hlinkClick>
              </a:rPr>
              <a:t>SWOT-analyysi</a:t>
            </a:r>
            <a:r>
              <a:rPr lang="fi-FI" b="1" dirty="0">
                <a:solidFill>
                  <a:srgbClr val="0563C1"/>
                </a:solidFill>
                <a:hlinkClick r:id="rId2" action="ppaction://hlinkfile">
                  <a:extLst>
                    <a:ext uri="{A12FA001-AC4F-418D-AE19-62706E023703}">
                      <ahyp:hlinkClr xmlns:ahyp="http://schemas.microsoft.com/office/drawing/2018/hyperlinkcolor" val="tx"/>
                    </a:ext>
                  </a:extLst>
                </a:hlinkClick>
              </a:rPr>
              <a:t>:</a:t>
            </a:r>
            <a:r>
              <a:rPr lang="fi-FI" b="1" dirty="0">
                <a:solidFill>
                  <a:srgbClr val="0563C1"/>
                </a:solidFill>
              </a:rPr>
              <a:t> </a:t>
            </a:r>
            <a:r>
              <a:rPr lang="fi-FI" dirty="0">
                <a:solidFill>
                  <a:schemeClr val="tx1"/>
                </a:solidFill>
              </a:rPr>
              <a:t>Suorita SWOT-analyysi arvioidaksesi kilpailijoiden vahvuuksia, heikkouksia, mahdollisuuksia ja uhkia. Tunnista, mikä erottaa eettisen elintarvikeyrityksesi perinteisistä kilpailijoista ja muista eettisistä elintarvikealan yrityksistä. Käytä tätä analyysiä markkinointiasemasi, tuotteiden erottelun ja kilpailustrategiastasi tiedottamiseen.</a:t>
            </a:r>
          </a:p>
          <a:p>
            <a:pPr marL="228600" lvl="0" indent="-228600" algn="l" rtl="0">
              <a:buClr>
                <a:srgbClr val="F1A0C2"/>
              </a:buClr>
              <a:buFont typeface="+mj-lt"/>
              <a:buAutoNum type="arabicPeriod"/>
              <a:tabLst>
                <a:tab pos="177800" algn="l"/>
              </a:tabLst>
            </a:pPr>
            <a:r>
              <a:rPr lang="fi-FI" b="1" dirty="0">
                <a:solidFill>
                  <a:srgbClr val="F79037"/>
                </a:solidFill>
                <a:latin typeface="Calibri"/>
                <a:cs typeface="Calibri"/>
                <a:hlinkClick r:id="rId3" action="ppaction://hlinkfile">
                  <a:extLst>
                    <a:ext uri="{A12FA001-AC4F-418D-AE19-62706E023703}">
                      <ahyp:hlinkClr xmlns:ahyp="http://schemas.microsoft.com/office/drawing/2018/hyperlinkcolor" val="tx"/>
                    </a:ext>
                  </a:extLst>
                </a:hlinkClick>
              </a:rPr>
              <a:t>Kilpailijatutkimus</a:t>
            </a:r>
            <a:r>
              <a:rPr lang="fi-FI" b="1" dirty="0">
                <a:solidFill>
                  <a:srgbClr val="F79037"/>
                </a:solidFill>
                <a:latin typeface="Calibri"/>
                <a:cs typeface="Calibri"/>
              </a:rPr>
              <a:t>: </a:t>
            </a:r>
            <a:r>
              <a:rPr lang="fi-FI" dirty="0">
                <a:solidFill>
                  <a:schemeClr val="tx1"/>
                </a:solidFill>
                <a:latin typeface="Calibri"/>
                <a:cs typeface="Calibri"/>
              </a:rPr>
              <a:t>Kerää tietoa kilpailijoiden tuotteista, hinnoittelusta, jakelukanavista, markkinointistrategioista ja asiakasarvosteluista. Analysoi heidän verkkonäkyvyyttä, sosiaalisen median sitoutumista ja asiakkaiden palautetta saadaksesi käsityksen heidän vahvuuksistaan ​​ja heikkouksistaan ​​(Passikoff2003).</a:t>
            </a:r>
          </a:p>
          <a:p>
            <a:pPr marL="228600" lvl="0" indent="-228600" algn="l" rtl="0">
              <a:buClr>
                <a:srgbClr val="F1A0C2"/>
              </a:buClr>
              <a:buFont typeface="+mj-lt"/>
              <a:buAutoNum type="arabicPeriod"/>
              <a:tabLst>
                <a:tab pos="177800" algn="l"/>
              </a:tabLst>
            </a:pPr>
            <a:endParaRPr lang="en-US" dirty="0">
              <a:solidFill>
                <a:schemeClr val="tx1"/>
              </a:solidFill>
            </a:endParaRPr>
          </a:p>
        </p:txBody>
      </p:sp>
      <p:grpSp>
        <p:nvGrpSpPr>
          <p:cNvPr id="96" name="Group 95">
            <a:extLst>
              <a:ext uri="{FF2B5EF4-FFF2-40B4-BE49-F238E27FC236}">
                <a16:creationId xmlns:a16="http://schemas.microsoft.com/office/drawing/2014/main" id="{C152950D-EDEC-7EE9-5828-6B2399C68566}"/>
              </a:ext>
            </a:extLst>
          </p:cNvPr>
          <p:cNvGrpSpPr/>
          <p:nvPr/>
        </p:nvGrpSpPr>
        <p:grpSpPr>
          <a:xfrm>
            <a:off x="1659621" y="7067476"/>
            <a:ext cx="588235" cy="123096"/>
            <a:chOff x="3931516" y="7479258"/>
            <a:chExt cx="497571" cy="104123"/>
          </a:xfrm>
          <a:solidFill>
            <a:schemeClr val="tx1"/>
          </a:solidFill>
        </p:grpSpPr>
        <p:cxnSp>
          <p:nvCxnSpPr>
            <p:cNvPr id="97" name="Straight Connector 96">
              <a:extLst>
                <a:ext uri="{FF2B5EF4-FFF2-40B4-BE49-F238E27FC236}">
                  <a16:creationId xmlns:a16="http://schemas.microsoft.com/office/drawing/2014/main" id="{A6259FC6-F6BB-1780-D558-B6314ACBD18D}"/>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541833D5-7B25-5FE7-59E3-BFD5BDAD138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9" name="TextBox 98">
            <a:extLst>
              <a:ext uri="{FF2B5EF4-FFF2-40B4-BE49-F238E27FC236}">
                <a16:creationId xmlns:a16="http://schemas.microsoft.com/office/drawing/2014/main" id="{42C28D32-70B6-EC5E-80D8-599526A77981}"/>
              </a:ext>
            </a:extLst>
          </p:cNvPr>
          <p:cNvSpPr txBox="1"/>
          <p:nvPr/>
        </p:nvSpPr>
        <p:spPr>
          <a:xfrm>
            <a:off x="2271178" y="6923683"/>
            <a:ext cx="5466529" cy="707886"/>
          </a:xfrm>
          <a:prstGeom prst="rect">
            <a:avLst/>
          </a:prstGeom>
          <a:noFill/>
        </p:spPr>
        <p:txBody>
          <a:bodyPr wrap="square">
            <a:spAutoFit/>
          </a:bodyPr>
          <a:lstStyle/>
          <a:p>
            <a:pPr algn="l" rtl="0">
              <a:lnSpc>
                <a:spcPts val="2440"/>
              </a:lnSpc>
              <a:tabLst>
                <a:tab pos="177800" algn="l"/>
              </a:tabLst>
            </a:pPr>
            <a:r>
              <a:rPr lang="en-US" sz="2000" b="1" dirty="0">
                <a:solidFill>
                  <a:srgbClr val="F1A0C2"/>
                </a:solidFill>
                <a:latin typeface="Calibri" panose="020F0502020204030204" pitchFamily="34" charset="0"/>
                <a:cs typeface="Calibri" panose="020F0502020204030204" pitchFamily="34" charset="0"/>
              </a:rPr>
              <a:t>Markkinoiden kasvutrendien ennustaminen:</a:t>
            </a:r>
          </a:p>
          <a:p>
            <a:pPr algn="l" rtl="0">
              <a:lnSpc>
                <a:spcPts val="2440"/>
              </a:lnSpc>
              <a:tabLst>
                <a:tab pos="177800" algn="l"/>
              </a:tabLst>
            </a:pPr>
            <a:endParaRPr lang="en-US" sz="2000" b="1" dirty="0">
              <a:solidFill>
                <a:srgbClr val="F1A0C2"/>
              </a:solidFill>
              <a:latin typeface="Calibri" panose="020F0502020204030204" pitchFamily="34" charset="0"/>
              <a:cs typeface="Calibri" panose="020F0502020204030204" pitchFamily="34" charset="0"/>
            </a:endParaRPr>
          </a:p>
        </p:txBody>
      </p:sp>
      <p:sp>
        <p:nvSpPr>
          <p:cNvPr id="100" name="Text Placeholder 2">
            <a:extLst>
              <a:ext uri="{FF2B5EF4-FFF2-40B4-BE49-F238E27FC236}">
                <a16:creationId xmlns:a16="http://schemas.microsoft.com/office/drawing/2014/main" id="{E9BDE7E2-3E0A-261D-A4A6-76193FDBD9A9}"/>
              </a:ext>
            </a:extLst>
          </p:cNvPr>
          <p:cNvSpPr txBox="1">
            <a:spLocks/>
          </p:cNvSpPr>
          <p:nvPr/>
        </p:nvSpPr>
        <p:spPr>
          <a:xfrm>
            <a:off x="2350805" y="7489762"/>
            <a:ext cx="4926479" cy="26339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rtl="0">
              <a:buClr>
                <a:srgbClr val="F1A0C2"/>
              </a:buClr>
              <a:buFont typeface="+mj-lt"/>
              <a:buAutoNum type="arabicPeriod"/>
              <a:tabLst>
                <a:tab pos="177800" algn="l"/>
              </a:tabLst>
            </a:pPr>
            <a:r>
              <a:rPr lang="fi-FI" b="1" dirty="0">
                <a:solidFill>
                  <a:schemeClr val="tx1"/>
                </a:solidFill>
              </a:rPr>
              <a:t>Toimialan trendien seuranta</a:t>
            </a:r>
            <a:r>
              <a:rPr lang="fi-FI" dirty="0">
                <a:solidFill>
                  <a:schemeClr val="tx1"/>
                </a:solidFill>
              </a:rPr>
              <a:t>: Pysy ajan tasalla alan trendeistä seuraamalla alan julkaisuja, osallistumalla konferensseihin ja messuihin sekä seuraamalla keskeisiä vaikuttajia ja ajatusjohtajia. Tunnista eettisen ruoan, kestävyyden, terveyden ja hyvinvoinnin sekä kuluttajakäyttäytymisten nousevat trendit, jotka voivat vaikuttaa yritykseesi.</a:t>
            </a:r>
          </a:p>
          <a:p>
            <a:pPr marL="228600" lvl="0" indent="-228600" algn="l" rtl="0">
              <a:buClr>
                <a:srgbClr val="F1A0C2"/>
              </a:buClr>
              <a:buFont typeface="+mj-lt"/>
              <a:buAutoNum type="arabicPeriod"/>
              <a:tabLst>
                <a:tab pos="177800" algn="l"/>
              </a:tabLst>
            </a:pPr>
            <a:r>
              <a:rPr lang="fi-FI" b="1" dirty="0">
                <a:solidFill>
                  <a:schemeClr val="tx1"/>
                </a:solidFill>
              </a:rPr>
              <a:t>Markkinatietojen analysointi: </a:t>
            </a:r>
            <a:r>
              <a:rPr lang="fi-FI" dirty="0">
                <a:solidFill>
                  <a:schemeClr val="tx1"/>
                </a:solidFill>
              </a:rPr>
              <a:t>Analysoi markkinatietoja, kuten myyntilukuja, markkinaosuuksia ja kasvuvauhtia, saadaksesi syvemmän käsityksen eettisen elintarvikesektorin nykytilasta ja tulevaisuuden mahdollisuuksista. Käytä tilastotekniikoita ja tietojen visualisointityökaluja kuvioiden tunnistamiseen ja datapohjaisten ennusteiden tekemiseen.</a:t>
            </a:r>
          </a:p>
          <a:p>
            <a:pPr marL="228600" lvl="0" indent="-228600" algn="l" rtl="0">
              <a:buClr>
                <a:srgbClr val="F1A0C2"/>
              </a:buClr>
              <a:buFont typeface="+mj-lt"/>
              <a:buAutoNum type="arabicPeriod"/>
              <a:tabLst>
                <a:tab pos="177800" algn="l"/>
              </a:tabLst>
            </a:pPr>
            <a:r>
              <a:rPr lang="fi-FI" b="1" dirty="0">
                <a:solidFill>
                  <a:schemeClr val="tx1"/>
                </a:solidFill>
              </a:rPr>
              <a:t>Nousevia mahdollisuuksia</a:t>
            </a:r>
            <a:r>
              <a:rPr lang="fi-FI" dirty="0">
                <a:solidFill>
                  <a:schemeClr val="tx1"/>
                </a:solidFill>
              </a:rPr>
              <a:t>: Tunnista eettisen elintarvikesektorin nousevat mahdollisuudet, kuten kasvipohjaisten ruokavalioiden kasvava suosio, kestävien pakkausratkaisujen kysyntä tai verkkoruoan toimituspalveluiden kasvu. Arvioi näitä mahdollisuuksia markkinoiden kysynnän, toteutettavuuden ja liiketoimintatavoitteidesi mukautumisen kannalta.</a:t>
            </a:r>
          </a:p>
          <a:p>
            <a:pPr marL="228600" lvl="0" indent="-228600" algn="l" rtl="0">
              <a:buClr>
                <a:srgbClr val="F1A0C2"/>
              </a:buClr>
              <a:buFont typeface="+mj-lt"/>
              <a:buAutoNum type="arabicPeriod"/>
              <a:tabLst>
                <a:tab pos="177800" algn="l"/>
              </a:tabLst>
            </a:pPr>
            <a:endParaRPr lang="en-US" dirty="0">
              <a:solidFill>
                <a:schemeClr val="tx1"/>
              </a:solidFill>
            </a:endParaRPr>
          </a:p>
        </p:txBody>
      </p:sp>
      <p:grpSp>
        <p:nvGrpSpPr>
          <p:cNvPr id="101" name="Group 100">
            <a:extLst>
              <a:ext uri="{FF2B5EF4-FFF2-40B4-BE49-F238E27FC236}">
                <a16:creationId xmlns:a16="http://schemas.microsoft.com/office/drawing/2014/main" id="{91E5A0AB-1A34-A549-AECB-B5C08639F05B}"/>
              </a:ext>
            </a:extLst>
          </p:cNvPr>
          <p:cNvGrpSpPr/>
          <p:nvPr/>
        </p:nvGrpSpPr>
        <p:grpSpPr>
          <a:xfrm>
            <a:off x="1659621" y="815107"/>
            <a:ext cx="588235" cy="123096"/>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2271178" y="671314"/>
            <a:ext cx="5466529" cy="400110"/>
          </a:xfrm>
          <a:prstGeom prst="rect">
            <a:avLst/>
          </a:prstGeom>
          <a:noFill/>
        </p:spPr>
        <p:txBody>
          <a:bodyPr wrap="square">
            <a:spAutoFit/>
          </a:bodyPr>
          <a:lstStyle/>
          <a:p>
            <a:pPr algn="l" rtl="0">
              <a:lnSpc>
                <a:spcPts val="2440"/>
              </a:lnSpc>
              <a:tabLst>
                <a:tab pos="177800" algn="l"/>
              </a:tabLst>
            </a:pPr>
            <a:r>
              <a:rPr lang="en-US" sz="2000" b="1">
                <a:solidFill>
                  <a:srgbClr val="F1A0C2"/>
                </a:solidFill>
                <a:latin typeface="Calibri" panose="020F0502020204030204" pitchFamily="34" charset="0"/>
                <a:cs typeface="Calibri" panose="020F0502020204030204" pitchFamily="34" charset="0"/>
              </a:rPr>
              <a:t>Kohdeasiakassegmenttien tunnistaminen:</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343557" y="1237393"/>
            <a:ext cx="4919231" cy="237836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mj-lt"/>
              <a:buAutoNum type="arabicPeriod"/>
              <a:tabLst>
                <a:tab pos="177800" algn="l"/>
              </a:tabLst>
            </a:pPr>
            <a:r>
              <a:rPr lang="fi-FI" b="1" dirty="0">
                <a:solidFill>
                  <a:srgbClr val="F79037"/>
                </a:solidFill>
                <a:latin typeface="Calibri"/>
                <a:ea typeface="Calibri"/>
                <a:cs typeface="Calibri"/>
                <a:hlinkClick r:id="rId4" action="ppaction://hlinkfile">
                  <a:extLst>
                    <a:ext uri="{A12FA001-AC4F-418D-AE19-62706E023703}">
                      <ahyp:hlinkClr xmlns:ahyp="http://schemas.microsoft.com/office/drawing/2018/hyperlinkcolor" val="tx"/>
                    </a:ext>
                  </a:extLst>
                </a:hlinkClick>
              </a:rPr>
              <a:t>Asiakaspersoonien luominen:</a:t>
            </a:r>
            <a:r>
              <a:rPr lang="fi-FI" b="1" dirty="0">
                <a:solidFill>
                  <a:srgbClr val="F79037"/>
                </a:solidFill>
                <a:latin typeface="Calibri"/>
                <a:ea typeface="Calibri"/>
                <a:cs typeface="Calibri"/>
              </a:rPr>
              <a:t> </a:t>
            </a:r>
            <a:r>
              <a:rPr lang="fi-FI" dirty="0">
                <a:solidFill>
                  <a:schemeClr val="tx1"/>
                </a:solidFill>
                <a:latin typeface="Calibri"/>
                <a:ea typeface="Calibri"/>
                <a:cs typeface="Calibri"/>
              </a:rPr>
              <a:t>Kehitä yksityiskohtaisia ​​asiakaspersoonia, jotka edustavat kohdeyleisöäsi. Harkitse väestötietoja, psykografiaa, arvoja, käyttäytymismalleja, ja mieltymyksiä. Tämä auttaa sinua ymmärtämään heidän motiivejaan, tarpeitaan ja ostotottumuksiaan, jolloin voit räätälöidä tuotteesi ja markkinointitoimenpiteitäsi vastaavasti </a:t>
            </a:r>
            <a:r>
              <a:rPr lang="fi-FI" dirty="0">
                <a:solidFill>
                  <a:schemeClr val="tx1"/>
                </a:solidFill>
                <a:latin typeface="Calibri"/>
                <a:cs typeface="Calibri"/>
              </a:rPr>
              <a:t>(Passikoff2003).</a:t>
            </a:r>
            <a:endParaRPr lang="fi-FI" dirty="0">
              <a:solidFill>
                <a:schemeClr val="tx1"/>
              </a:solidFill>
              <a:latin typeface="Calibri"/>
              <a:ea typeface="Calibri"/>
              <a:cs typeface="Calibri"/>
            </a:endParaRPr>
          </a:p>
          <a:p>
            <a:pPr marL="228600" indent="-228600" algn="l" rtl="0">
              <a:buClr>
                <a:srgbClr val="F1A0C2"/>
              </a:buClr>
              <a:buFont typeface="+mj-lt"/>
              <a:buAutoNum type="arabicPeriod"/>
              <a:tabLst>
                <a:tab pos="177800" algn="l"/>
              </a:tabLst>
            </a:pPr>
            <a:r>
              <a:rPr lang="fi-FI" b="1" dirty="0">
                <a:solidFill>
                  <a:schemeClr val="tx1"/>
                </a:solidFill>
                <a:latin typeface="Calibri"/>
                <a:ea typeface="Calibri"/>
                <a:cs typeface="Calibri"/>
              </a:rPr>
              <a:t>Kyselyjen, haastattelujen, havainnointitutkimusten suorittaminen: </a:t>
            </a:r>
            <a:r>
              <a:rPr lang="fi-FI" dirty="0">
                <a:solidFill>
                  <a:schemeClr val="tx1"/>
                </a:solidFill>
                <a:latin typeface="Calibri"/>
                <a:ea typeface="Calibri"/>
                <a:cs typeface="Calibri"/>
              </a:rPr>
              <a:t>Käytä kyselyitä, haastatteluja ja havainnointitutkimuksia kerätäksesi tietoja suoraan potentiaalisilta asiakkailta. Esitä kysymyksiä, jotka paljastavat heidän asenteensa eettisiin elintarvikkeisiin, ostotottumuksiinsa ja mieltymyksiinsä. Tämä ensisijainen tutkimus tarjoaa arvokkaita oivalluksia liiketoimintastrategioiden tarkentamiseen.</a:t>
            </a:r>
          </a:p>
          <a:p>
            <a:pPr marL="228600" indent="-228600" algn="l" rtl="0">
              <a:buClr>
                <a:srgbClr val="F1A0C2"/>
              </a:buClr>
              <a:buFont typeface="+mj-lt"/>
              <a:buAutoNum type="arabicPeriod"/>
              <a:tabLst>
                <a:tab pos="177800" algn="l"/>
              </a:tabLst>
            </a:pPr>
            <a:r>
              <a:rPr lang="fi-FI" b="1" dirty="0">
                <a:solidFill>
                  <a:schemeClr val="tx1"/>
                </a:solidFill>
                <a:latin typeface="Calibri"/>
                <a:ea typeface="Calibri"/>
                <a:cs typeface="Calibri"/>
              </a:rPr>
              <a:t>Toissijainen tutkimus: </a:t>
            </a:r>
            <a:r>
              <a:rPr lang="fi-FI" dirty="0">
                <a:solidFill>
                  <a:schemeClr val="tx1"/>
                </a:solidFill>
                <a:latin typeface="Calibri"/>
                <a:ea typeface="Calibri"/>
                <a:cs typeface="Calibri"/>
              </a:rPr>
              <a:t>Hyödynnä olemassa olevat markkinatutkimusraportit, alan julkaisut ja verkkoresurssit kerätäksesi tietoa kuluttajatrendeistä, markkinoiden koosta ja kasvuennusteista. Nämä tiedot täydentävät ensisijaista tutkimustasi ja tarjoavat laajemman käsityksen eettisistä elintarvikemarkkinoista.</a:t>
            </a:r>
          </a:p>
        </p:txBody>
      </p:sp>
      <p:grpSp>
        <p:nvGrpSpPr>
          <p:cNvPr id="5" name="Graphic 4">
            <a:extLst>
              <a:ext uri="{FF2B5EF4-FFF2-40B4-BE49-F238E27FC236}">
                <a16:creationId xmlns:a16="http://schemas.microsoft.com/office/drawing/2014/main" id="{A324F276-9AC9-56FE-D5C3-EC0DDED8F0F5}"/>
              </a:ext>
            </a:extLst>
          </p:cNvPr>
          <p:cNvGrpSpPr/>
          <p:nvPr/>
        </p:nvGrpSpPr>
        <p:grpSpPr>
          <a:xfrm rot="2819964">
            <a:off x="1899902" y="5043177"/>
            <a:ext cx="403667" cy="780438"/>
            <a:chOff x="9129274" y="2719113"/>
            <a:chExt cx="717139" cy="1386497"/>
          </a:xfrm>
          <a:solidFill>
            <a:srgbClr val="000000"/>
          </a:solidFill>
        </p:grpSpPr>
        <p:grpSp>
          <p:nvGrpSpPr>
            <p:cNvPr id="6" name="Graphic 4">
              <a:extLst>
                <a:ext uri="{FF2B5EF4-FFF2-40B4-BE49-F238E27FC236}">
                  <a16:creationId xmlns:a16="http://schemas.microsoft.com/office/drawing/2014/main" id="{78E66C70-985D-813C-F3A6-264DAE872E55}"/>
                </a:ext>
              </a:extLst>
            </p:cNvPr>
            <p:cNvGrpSpPr/>
            <p:nvPr/>
          </p:nvGrpSpPr>
          <p:grpSpPr>
            <a:xfrm>
              <a:off x="9159507" y="2719113"/>
              <a:ext cx="446280" cy="440141"/>
              <a:chOff x="9159507" y="2719113"/>
              <a:chExt cx="446280" cy="440141"/>
            </a:xfrm>
            <a:grpFill/>
          </p:grpSpPr>
          <p:sp>
            <p:nvSpPr>
              <p:cNvPr id="15" name="Freeform 71">
                <a:extLst>
                  <a:ext uri="{FF2B5EF4-FFF2-40B4-BE49-F238E27FC236}">
                    <a16:creationId xmlns:a16="http://schemas.microsoft.com/office/drawing/2014/main" id="{A0111ABB-DEC7-658B-72F7-FD57A789C48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16" name="Freeform 72">
                <a:extLst>
                  <a:ext uri="{FF2B5EF4-FFF2-40B4-BE49-F238E27FC236}">
                    <a16:creationId xmlns:a16="http://schemas.microsoft.com/office/drawing/2014/main" id="{FE900DF6-2AA3-E02C-355F-2CC06F0353F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7" name="Graphic 4">
              <a:extLst>
                <a:ext uri="{FF2B5EF4-FFF2-40B4-BE49-F238E27FC236}">
                  <a16:creationId xmlns:a16="http://schemas.microsoft.com/office/drawing/2014/main" id="{FE5777F6-E5B5-9DD2-3A01-0C1151FE8948}"/>
                </a:ext>
              </a:extLst>
            </p:cNvPr>
            <p:cNvGrpSpPr/>
            <p:nvPr/>
          </p:nvGrpSpPr>
          <p:grpSpPr>
            <a:xfrm>
              <a:off x="9129274" y="2893887"/>
              <a:ext cx="717139" cy="1211724"/>
              <a:chOff x="9129274" y="2893887"/>
              <a:chExt cx="717139" cy="1211724"/>
            </a:xfrm>
            <a:grpFill/>
          </p:grpSpPr>
          <p:sp>
            <p:nvSpPr>
              <p:cNvPr id="8" name="Freeform 64">
                <a:extLst>
                  <a:ext uri="{FF2B5EF4-FFF2-40B4-BE49-F238E27FC236}">
                    <a16:creationId xmlns:a16="http://schemas.microsoft.com/office/drawing/2014/main" id="{1A5A2265-28CD-6512-F84C-35041BABB65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9" name="Freeform 65">
                <a:extLst>
                  <a:ext uri="{FF2B5EF4-FFF2-40B4-BE49-F238E27FC236}">
                    <a16:creationId xmlns:a16="http://schemas.microsoft.com/office/drawing/2014/main" id="{289AC219-7557-650C-1F09-BA0182E9E57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0" name="Freeform 66">
                <a:extLst>
                  <a:ext uri="{FF2B5EF4-FFF2-40B4-BE49-F238E27FC236}">
                    <a16:creationId xmlns:a16="http://schemas.microsoft.com/office/drawing/2014/main" id="{88F01EC4-BF51-AF0A-F6F6-CB64BD8408E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1" name="Freeform 67">
                <a:extLst>
                  <a:ext uri="{FF2B5EF4-FFF2-40B4-BE49-F238E27FC236}">
                    <a16:creationId xmlns:a16="http://schemas.microsoft.com/office/drawing/2014/main" id="{97C58A2A-35BD-6030-65D8-CF5D10E4251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2" name="Freeform 68">
                <a:extLst>
                  <a:ext uri="{FF2B5EF4-FFF2-40B4-BE49-F238E27FC236}">
                    <a16:creationId xmlns:a16="http://schemas.microsoft.com/office/drawing/2014/main" id="{D2084152-9E35-98B1-BBE4-6A0346C1572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3" name="Freeform 69">
                <a:extLst>
                  <a:ext uri="{FF2B5EF4-FFF2-40B4-BE49-F238E27FC236}">
                    <a16:creationId xmlns:a16="http://schemas.microsoft.com/office/drawing/2014/main" id="{A6D2D71D-50C6-157E-5A94-688A0E8671A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14" name="Freeform 70">
                <a:extLst>
                  <a:ext uri="{FF2B5EF4-FFF2-40B4-BE49-F238E27FC236}">
                    <a16:creationId xmlns:a16="http://schemas.microsoft.com/office/drawing/2014/main" id="{CEC9CCC8-C105-37CB-78AC-C429245B7C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grpSp>
        <p:nvGrpSpPr>
          <p:cNvPr id="17" name="Graphic 4">
            <a:extLst>
              <a:ext uri="{FF2B5EF4-FFF2-40B4-BE49-F238E27FC236}">
                <a16:creationId xmlns:a16="http://schemas.microsoft.com/office/drawing/2014/main" id="{2C3E5D30-68C0-FF91-E125-548BFA789AE4}"/>
              </a:ext>
            </a:extLst>
          </p:cNvPr>
          <p:cNvGrpSpPr/>
          <p:nvPr/>
        </p:nvGrpSpPr>
        <p:grpSpPr>
          <a:xfrm rot="2819964">
            <a:off x="1922925" y="1344730"/>
            <a:ext cx="403667" cy="780438"/>
            <a:chOff x="9129274" y="2719113"/>
            <a:chExt cx="717139" cy="1386497"/>
          </a:xfrm>
          <a:solidFill>
            <a:srgbClr val="000000"/>
          </a:solidFill>
        </p:grpSpPr>
        <p:grpSp>
          <p:nvGrpSpPr>
            <p:cNvPr id="19" name="Graphic 4">
              <a:extLst>
                <a:ext uri="{FF2B5EF4-FFF2-40B4-BE49-F238E27FC236}">
                  <a16:creationId xmlns:a16="http://schemas.microsoft.com/office/drawing/2014/main" id="{2A4FE3C6-2948-E45B-32CC-5A033ACF4B91}"/>
                </a:ext>
              </a:extLst>
            </p:cNvPr>
            <p:cNvGrpSpPr/>
            <p:nvPr/>
          </p:nvGrpSpPr>
          <p:grpSpPr>
            <a:xfrm>
              <a:off x="9159507" y="2719113"/>
              <a:ext cx="446280" cy="440141"/>
              <a:chOff x="9159507" y="2719113"/>
              <a:chExt cx="446280" cy="440141"/>
            </a:xfrm>
            <a:grpFill/>
          </p:grpSpPr>
          <p:sp>
            <p:nvSpPr>
              <p:cNvPr id="28" name="Freeform 71">
                <a:extLst>
                  <a:ext uri="{FF2B5EF4-FFF2-40B4-BE49-F238E27FC236}">
                    <a16:creationId xmlns:a16="http://schemas.microsoft.com/office/drawing/2014/main" id="{FC824391-AEAA-00EC-505D-2CE81E86BDD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9" name="Freeform 72">
                <a:extLst>
                  <a:ext uri="{FF2B5EF4-FFF2-40B4-BE49-F238E27FC236}">
                    <a16:creationId xmlns:a16="http://schemas.microsoft.com/office/drawing/2014/main" id="{BA0934F3-F9EB-729F-2C72-56A240E243C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20" name="Graphic 4">
              <a:extLst>
                <a:ext uri="{FF2B5EF4-FFF2-40B4-BE49-F238E27FC236}">
                  <a16:creationId xmlns:a16="http://schemas.microsoft.com/office/drawing/2014/main" id="{83E83BCD-2B97-EF99-969A-6A44C6B6F68A}"/>
                </a:ext>
              </a:extLst>
            </p:cNvPr>
            <p:cNvGrpSpPr/>
            <p:nvPr/>
          </p:nvGrpSpPr>
          <p:grpSpPr>
            <a:xfrm>
              <a:off x="9129274" y="2893887"/>
              <a:ext cx="717139" cy="1211724"/>
              <a:chOff x="9129274" y="2893887"/>
              <a:chExt cx="717139" cy="1211724"/>
            </a:xfrm>
            <a:grpFill/>
          </p:grpSpPr>
          <p:sp>
            <p:nvSpPr>
              <p:cNvPr id="21" name="Freeform 64">
                <a:extLst>
                  <a:ext uri="{FF2B5EF4-FFF2-40B4-BE49-F238E27FC236}">
                    <a16:creationId xmlns:a16="http://schemas.microsoft.com/office/drawing/2014/main" id="{24ECA1DA-5524-0E35-4FAF-2729A76F7E1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22" name="Freeform 65">
                <a:extLst>
                  <a:ext uri="{FF2B5EF4-FFF2-40B4-BE49-F238E27FC236}">
                    <a16:creationId xmlns:a16="http://schemas.microsoft.com/office/drawing/2014/main" id="{CA24A0E6-BC7E-26D0-46D4-AD7D31838E6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23" name="Freeform 66">
                <a:extLst>
                  <a:ext uri="{FF2B5EF4-FFF2-40B4-BE49-F238E27FC236}">
                    <a16:creationId xmlns:a16="http://schemas.microsoft.com/office/drawing/2014/main" id="{AA30FABE-7A54-D05B-B47F-8E4C58968CE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24" name="Freeform 67">
                <a:extLst>
                  <a:ext uri="{FF2B5EF4-FFF2-40B4-BE49-F238E27FC236}">
                    <a16:creationId xmlns:a16="http://schemas.microsoft.com/office/drawing/2014/main" id="{14C2AD3C-031C-ECB2-B305-721904005A0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25" name="Freeform 68">
                <a:extLst>
                  <a:ext uri="{FF2B5EF4-FFF2-40B4-BE49-F238E27FC236}">
                    <a16:creationId xmlns:a16="http://schemas.microsoft.com/office/drawing/2014/main" id="{375F04B5-9466-7EB4-B818-7C4058A6EBC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26" name="Freeform 69">
                <a:extLst>
                  <a:ext uri="{FF2B5EF4-FFF2-40B4-BE49-F238E27FC236}">
                    <a16:creationId xmlns:a16="http://schemas.microsoft.com/office/drawing/2014/main" id="{7701ADE4-91DD-7C1A-F832-B7E0F7FC952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7" name="Freeform 70">
                <a:extLst>
                  <a:ext uri="{FF2B5EF4-FFF2-40B4-BE49-F238E27FC236}">
                    <a16:creationId xmlns:a16="http://schemas.microsoft.com/office/drawing/2014/main" id="{FDF2A710-DB27-5A7C-F515-7B82A207621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692363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dirty="0"/>
              <a:t>04</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2222773" y="3180332"/>
            <a:ext cx="5012417"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Eettiset</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liiketoimintamallit</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liiketoimintasuunnitelmat</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15</a:t>
            </a:fld>
            <a:endParaRPr lang="en-US" sz="900">
              <a:solidFill>
                <a:schemeClr val="tx1"/>
              </a:solidFill>
            </a:endParaRPr>
          </a:p>
        </p:txBody>
      </p:sp>
    </p:spTree>
    <p:extLst>
      <p:ext uri="{BB962C8B-B14F-4D97-AF65-F5344CB8AC3E}">
        <p14:creationId xmlns:p14="http://schemas.microsoft.com/office/powerpoint/2010/main" val="3013496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16</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260496"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rtl="0"/>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Eettiset</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liiketoimintamallit</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liiketoimintasuunnitelmat</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99054" y="86469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1A0C2"/>
                </a:solidFill>
              </a:rPr>
              <a:t>04</a:t>
            </a:r>
            <a:endParaRPr lang="en-US" sz="8800">
              <a:solidFill>
                <a:srgbClr val="F1A0C2"/>
              </a:solidFill>
            </a:endParaRPr>
          </a:p>
        </p:txBody>
      </p:sp>
      <p:sp>
        <p:nvSpPr>
          <p:cNvPr id="3" name="Freeform 2">
            <a:extLst>
              <a:ext uri="{FF2B5EF4-FFF2-40B4-BE49-F238E27FC236}">
                <a16:creationId xmlns:a16="http://schemas.microsoft.com/office/drawing/2014/main" id="{1CF94DEB-0738-5CB4-87CB-C8A79B31AB7F}"/>
              </a:ext>
            </a:extLst>
          </p:cNvPr>
          <p:cNvSpPr/>
          <p:nvPr/>
        </p:nvSpPr>
        <p:spPr>
          <a:xfrm>
            <a:off x="1" y="2352232"/>
            <a:ext cx="4975078" cy="411190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rtlCol="0" anchor="ctr"/>
          <a:lstStyle/>
          <a:p>
            <a:pPr algn="l" rtl="0"/>
            <a:endParaRPr lang="en-US" b="0" i="0">
              <a:latin typeface="Calibri" panose="020F0502020204030204" pitchFamily="34" charset="0"/>
            </a:endParaRPr>
          </a:p>
        </p:txBody>
      </p:sp>
      <p:grpSp>
        <p:nvGrpSpPr>
          <p:cNvPr id="22" name="Group 21">
            <a:extLst>
              <a:ext uri="{FF2B5EF4-FFF2-40B4-BE49-F238E27FC236}">
                <a16:creationId xmlns:a16="http://schemas.microsoft.com/office/drawing/2014/main" id="{83E5D30A-9DCC-C882-5106-28C782F39131}"/>
              </a:ext>
            </a:extLst>
          </p:cNvPr>
          <p:cNvGrpSpPr/>
          <p:nvPr/>
        </p:nvGrpSpPr>
        <p:grpSpPr>
          <a:xfrm>
            <a:off x="3318149" y="3819183"/>
            <a:ext cx="3643930" cy="2192605"/>
            <a:chOff x="2836423" y="3820434"/>
            <a:chExt cx="3643930" cy="2192605"/>
          </a:xfrm>
        </p:grpSpPr>
        <p:grpSp>
          <p:nvGrpSpPr>
            <p:cNvPr id="4" name="Group 3">
              <a:extLst>
                <a:ext uri="{FF2B5EF4-FFF2-40B4-BE49-F238E27FC236}">
                  <a16:creationId xmlns:a16="http://schemas.microsoft.com/office/drawing/2014/main" id="{209C8E54-CDDA-2A94-1094-5B63A055E0BC}"/>
                </a:ext>
              </a:extLst>
            </p:cNvPr>
            <p:cNvGrpSpPr/>
            <p:nvPr/>
          </p:nvGrpSpPr>
          <p:grpSpPr>
            <a:xfrm>
              <a:off x="2836423" y="3820434"/>
              <a:ext cx="3643930" cy="2192605"/>
              <a:chOff x="325263" y="477238"/>
              <a:chExt cx="3643930" cy="2192605"/>
            </a:xfrm>
            <a:solidFill>
              <a:srgbClr val="F1A0C2"/>
            </a:solidFill>
          </p:grpSpPr>
          <p:sp>
            <p:nvSpPr>
              <p:cNvPr id="7" name="Freeform 6">
                <a:extLst>
                  <a:ext uri="{FF2B5EF4-FFF2-40B4-BE49-F238E27FC236}">
                    <a16:creationId xmlns:a16="http://schemas.microsoft.com/office/drawing/2014/main" id="{8280A92E-2627-4C04-75FB-AC293D7BEB35}"/>
                  </a:ext>
                </a:extLst>
              </p:cNvPr>
              <p:cNvSpPr/>
              <p:nvPr/>
            </p:nvSpPr>
            <p:spPr>
              <a:xfrm>
                <a:off x="325263" y="481772"/>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8" name="Freeform 7">
                <a:extLst>
                  <a:ext uri="{FF2B5EF4-FFF2-40B4-BE49-F238E27FC236}">
                    <a16:creationId xmlns:a16="http://schemas.microsoft.com/office/drawing/2014/main" id="{CDBF076B-03CD-1BBE-1D39-15AB93316F2A}"/>
                  </a:ext>
                </a:extLst>
              </p:cNvPr>
              <p:cNvSpPr/>
              <p:nvPr/>
            </p:nvSpPr>
            <p:spPr>
              <a:xfrm>
                <a:off x="1321801" y="477238"/>
                <a:ext cx="2647392" cy="21880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10" name="TextBox 9">
              <a:extLst>
                <a:ext uri="{FF2B5EF4-FFF2-40B4-BE49-F238E27FC236}">
                  <a16:creationId xmlns:a16="http://schemas.microsoft.com/office/drawing/2014/main" id="{173F6004-8D70-C982-D649-106162BBC061}"/>
                </a:ext>
              </a:extLst>
            </p:cNvPr>
            <p:cNvSpPr txBox="1"/>
            <p:nvPr/>
          </p:nvSpPr>
          <p:spPr>
            <a:xfrm>
              <a:off x="3066344" y="3952932"/>
              <a:ext cx="3372740" cy="1631216"/>
            </a:xfrm>
            <a:prstGeom prst="rect">
              <a:avLst/>
            </a:prstGeom>
            <a:noFill/>
          </p:spPr>
          <p:txBody>
            <a:bodyPr wrap="square">
              <a:spAutoFit/>
            </a:bodyPr>
            <a:lstStyle/>
            <a:p>
              <a:pPr algn="l" rtl="0"/>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Tässä</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luvussa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käymme</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läpi</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sopivan</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liiketoimintamallin</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valitsemisen</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ja</a:t>
              </a:r>
              <a:r>
                <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houkuttelevan</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liiketoimintasuunnitelman</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20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luomisen</a:t>
              </a:r>
              <a:r>
                <a:rPr lang="en-IE"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US" sz="2000" b="1" dirty="0">
                <a:solidFill>
                  <a:schemeClr val="bg1"/>
                </a:solidFill>
                <a:latin typeface="Calibri" panose="020F0502020204030204" pitchFamily="34" charset="0"/>
                <a:cs typeface="Calibri" panose="020F0502020204030204" pitchFamily="34" charset="0"/>
              </a:endParaRPr>
            </a:p>
          </p:txBody>
        </p:sp>
      </p:grpSp>
      <p:sp>
        <p:nvSpPr>
          <p:cNvPr id="21" name="Text Placeholder 15">
            <a:extLst>
              <a:ext uri="{FF2B5EF4-FFF2-40B4-BE49-F238E27FC236}">
                <a16:creationId xmlns:a16="http://schemas.microsoft.com/office/drawing/2014/main" id="{B3504B68-11A2-05D5-6419-F7203D3D4196}"/>
              </a:ext>
            </a:extLst>
          </p:cNvPr>
          <p:cNvSpPr txBox="1">
            <a:spLocks/>
          </p:cNvSpPr>
          <p:nvPr/>
        </p:nvSpPr>
        <p:spPr>
          <a:xfrm>
            <a:off x="477513" y="6779430"/>
            <a:ext cx="6602078" cy="71523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b="1" dirty="0"/>
              <a:t>Eettiset liiketoimintamallit: </a:t>
            </a:r>
            <a:r>
              <a:rPr lang="fi-FI" sz="1150" dirty="0"/>
              <a:t>Kaikki liiketoimintamallit eivät sovi eettiseen elintarvikeyritykseen. Oikean mallin valintaan liittyy useita tekijöitä, kuten kohdemarkkinasi, tuotevalikoimasi, skaalautuvuus ja eettiset tavoitteet (</a:t>
            </a:r>
            <a:r>
              <a:rPr lang="fi-FI" sz="1150" dirty="0" err="1"/>
              <a:t>Webster</a:t>
            </a:r>
            <a:r>
              <a:rPr lang="fi-FI" sz="1150" dirty="0"/>
              <a:t> 2023).</a:t>
            </a:r>
          </a:p>
        </p:txBody>
      </p:sp>
      <p:sp>
        <p:nvSpPr>
          <p:cNvPr id="39" name="Text Placeholder 15">
            <a:extLst>
              <a:ext uri="{FF2B5EF4-FFF2-40B4-BE49-F238E27FC236}">
                <a16:creationId xmlns:a16="http://schemas.microsoft.com/office/drawing/2014/main" id="{EA69CA08-A79D-6BCD-6584-4B825176D6C2}"/>
              </a:ext>
            </a:extLst>
          </p:cNvPr>
          <p:cNvSpPr txBox="1">
            <a:spLocks/>
          </p:cNvSpPr>
          <p:nvPr/>
        </p:nvSpPr>
        <p:spPr>
          <a:xfrm>
            <a:off x="241689" y="8076753"/>
            <a:ext cx="2528117" cy="17914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520"/>
              </a:lnSpc>
            </a:pPr>
            <a:r>
              <a:rPr lang="fi-FI" sz="1600" dirty="0"/>
              <a:t>Tutkitaanpa joitain näistä </a:t>
            </a:r>
            <a:r>
              <a:rPr lang="fi-FI" sz="1600" b="1" dirty="0"/>
              <a:t>liiketoimintamalleista </a:t>
            </a:r>
            <a:r>
              <a:rPr lang="fi-FI" sz="1600" dirty="0"/>
              <a:t>syvällisemmin ja tuodaan esille niiden </a:t>
            </a:r>
            <a:r>
              <a:rPr lang="fi-FI" sz="1600" b="1" dirty="0"/>
              <a:t>ainutlaatuiset ominaisuudet, vahvuudet, heikkoudet, </a:t>
            </a:r>
            <a:r>
              <a:rPr lang="fi-FI" sz="1600" dirty="0"/>
              <a:t>ja yhdenmukaisuus elintarviketeollisuuden eettisten käytäntöjen kanssa.</a:t>
            </a:r>
            <a:endParaRPr lang="en-US"/>
          </a:p>
        </p:txBody>
      </p:sp>
      <p:grpSp>
        <p:nvGrpSpPr>
          <p:cNvPr id="40" name="Graphic 4">
            <a:extLst>
              <a:ext uri="{FF2B5EF4-FFF2-40B4-BE49-F238E27FC236}">
                <a16:creationId xmlns:a16="http://schemas.microsoft.com/office/drawing/2014/main" id="{B191FF76-1E68-66EC-8477-B70D206E00C7}"/>
              </a:ext>
            </a:extLst>
          </p:cNvPr>
          <p:cNvGrpSpPr/>
          <p:nvPr/>
        </p:nvGrpSpPr>
        <p:grpSpPr>
          <a:xfrm rot="18456242">
            <a:off x="6522608" y="9215484"/>
            <a:ext cx="340780" cy="658854"/>
            <a:chOff x="9129274" y="2719113"/>
            <a:chExt cx="717139" cy="1386497"/>
          </a:xfrm>
          <a:solidFill>
            <a:srgbClr val="000000"/>
          </a:solidFill>
        </p:grpSpPr>
        <p:grpSp>
          <p:nvGrpSpPr>
            <p:cNvPr id="41" name="Graphic 4">
              <a:extLst>
                <a:ext uri="{FF2B5EF4-FFF2-40B4-BE49-F238E27FC236}">
                  <a16:creationId xmlns:a16="http://schemas.microsoft.com/office/drawing/2014/main" id="{3DE19E28-30F3-1C35-747E-964FAA907F3B}"/>
                </a:ext>
              </a:extLst>
            </p:cNvPr>
            <p:cNvGrpSpPr/>
            <p:nvPr/>
          </p:nvGrpSpPr>
          <p:grpSpPr>
            <a:xfrm>
              <a:off x="9159507" y="2719113"/>
              <a:ext cx="446280" cy="440141"/>
              <a:chOff x="9159507" y="2719113"/>
              <a:chExt cx="446280" cy="440141"/>
            </a:xfrm>
            <a:grpFill/>
          </p:grpSpPr>
          <p:sp>
            <p:nvSpPr>
              <p:cNvPr id="51" name="Freeform 50">
                <a:extLst>
                  <a:ext uri="{FF2B5EF4-FFF2-40B4-BE49-F238E27FC236}">
                    <a16:creationId xmlns:a16="http://schemas.microsoft.com/office/drawing/2014/main" id="{FA0C1684-7829-0FDE-1C73-CFBA5DEA5F7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A04A7260-57AE-0BD4-C42F-66C1DDB95CE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42" name="Graphic 4">
              <a:extLst>
                <a:ext uri="{FF2B5EF4-FFF2-40B4-BE49-F238E27FC236}">
                  <a16:creationId xmlns:a16="http://schemas.microsoft.com/office/drawing/2014/main" id="{9A7E342C-CB40-EDAA-ACE0-BF8F5317E482}"/>
                </a:ext>
              </a:extLst>
            </p:cNvPr>
            <p:cNvGrpSpPr/>
            <p:nvPr/>
          </p:nvGrpSpPr>
          <p:grpSpPr>
            <a:xfrm>
              <a:off x="9129274" y="2893887"/>
              <a:ext cx="717139" cy="1211724"/>
              <a:chOff x="9129274" y="2893887"/>
              <a:chExt cx="717139" cy="1211724"/>
            </a:xfrm>
            <a:grpFill/>
          </p:grpSpPr>
          <p:sp>
            <p:nvSpPr>
              <p:cNvPr id="43" name="Freeform 42">
                <a:extLst>
                  <a:ext uri="{FF2B5EF4-FFF2-40B4-BE49-F238E27FC236}">
                    <a16:creationId xmlns:a16="http://schemas.microsoft.com/office/drawing/2014/main" id="{6E5CDD9C-9834-681C-D910-B4115C04B7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C5C2D75D-B041-CE0B-8ACD-5C76E52AD17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5" name="Freeform 44">
                <a:extLst>
                  <a:ext uri="{FF2B5EF4-FFF2-40B4-BE49-F238E27FC236}">
                    <a16:creationId xmlns:a16="http://schemas.microsoft.com/office/drawing/2014/main" id="{4B281584-6E98-4767-FE0B-F8F37FCA52D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93EC3076-760D-1FEF-9CC1-FE43A3AF7B5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7" name="Freeform 46">
                <a:extLst>
                  <a:ext uri="{FF2B5EF4-FFF2-40B4-BE49-F238E27FC236}">
                    <a16:creationId xmlns:a16="http://schemas.microsoft.com/office/drawing/2014/main" id="{9E4491B2-BA3A-B5ED-5B87-7FA7F43246BA}"/>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8" name="Freeform 47">
                <a:extLst>
                  <a:ext uri="{FF2B5EF4-FFF2-40B4-BE49-F238E27FC236}">
                    <a16:creationId xmlns:a16="http://schemas.microsoft.com/office/drawing/2014/main" id="{EB06D011-CAAF-8A30-D75E-5754A1FED39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6770AC2D-AA24-7006-2D0E-4D43E2B0D7F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grpSp>
        <p:nvGrpSpPr>
          <p:cNvPr id="79" name="Group 78">
            <a:extLst>
              <a:ext uri="{FF2B5EF4-FFF2-40B4-BE49-F238E27FC236}">
                <a16:creationId xmlns:a16="http://schemas.microsoft.com/office/drawing/2014/main" id="{A39F04F6-8533-BDDF-628B-9B436B7525C0}"/>
              </a:ext>
            </a:extLst>
          </p:cNvPr>
          <p:cNvGrpSpPr/>
          <p:nvPr/>
        </p:nvGrpSpPr>
        <p:grpSpPr>
          <a:xfrm>
            <a:off x="2964530" y="7440315"/>
            <a:ext cx="6283122" cy="3134073"/>
            <a:chOff x="2964530" y="7440315"/>
            <a:chExt cx="6283122" cy="3134073"/>
          </a:xfrm>
        </p:grpSpPr>
        <p:sp>
          <p:nvSpPr>
            <p:cNvPr id="64" name="Freeform 63">
              <a:extLst>
                <a:ext uri="{FF2B5EF4-FFF2-40B4-BE49-F238E27FC236}">
                  <a16:creationId xmlns:a16="http://schemas.microsoft.com/office/drawing/2014/main" id="{69093930-67E2-D8FA-16A7-D611F37CCF2C}"/>
                </a:ext>
              </a:extLst>
            </p:cNvPr>
            <p:cNvSpPr/>
            <p:nvPr/>
          </p:nvSpPr>
          <p:spPr>
            <a:xfrm rot="16200000">
              <a:off x="1779127" y="8625718"/>
              <a:ext cx="2946637" cy="575832"/>
            </a:xfrm>
            <a:custGeom>
              <a:avLst/>
              <a:gdLst>
                <a:gd name="connsiteX0" fmla="*/ 2636356 w 2636356"/>
                <a:gd name="connsiteY0" fmla="*/ 311579 h 575832"/>
                <a:gd name="connsiteX1" fmla="*/ 2636356 w 2636356"/>
                <a:gd name="connsiteY1" fmla="*/ 575831 h 575832"/>
                <a:gd name="connsiteX2" fmla="*/ 1844524 w 2636356"/>
                <a:gd name="connsiteY2" fmla="*/ 575831 h 575832"/>
                <a:gd name="connsiteX3" fmla="*/ 1844524 w 2636356"/>
                <a:gd name="connsiteY3" fmla="*/ 575832 h 575832"/>
                <a:gd name="connsiteX4" fmla="*/ 0 w 2636356"/>
                <a:gd name="connsiteY4" fmla="*/ 575832 h 575832"/>
                <a:gd name="connsiteX5" fmla="*/ 0 w 2636356"/>
                <a:gd name="connsiteY5" fmla="*/ 0 h 575832"/>
                <a:gd name="connsiteX6" fmla="*/ 2322100 w 2636356"/>
                <a:gd name="connsiteY6" fmla="*/ 0 h 575832"/>
                <a:gd name="connsiteX7" fmla="*/ 2636356 w 2636356"/>
                <a:gd name="connsiteY7" fmla="*/ 311579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6356" h="575832">
                  <a:moveTo>
                    <a:pt x="2636356" y="311579"/>
                  </a:moveTo>
                  <a:lnTo>
                    <a:pt x="2636356" y="575831"/>
                  </a:lnTo>
                  <a:lnTo>
                    <a:pt x="1844524" y="575831"/>
                  </a:lnTo>
                  <a:lnTo>
                    <a:pt x="1844524" y="575832"/>
                  </a:lnTo>
                  <a:lnTo>
                    <a:pt x="0" y="575832"/>
                  </a:lnTo>
                  <a:lnTo>
                    <a:pt x="0" y="0"/>
                  </a:lnTo>
                  <a:lnTo>
                    <a:pt x="2322100" y="0"/>
                  </a:lnTo>
                  <a:cubicBezTo>
                    <a:pt x="2495140" y="0"/>
                    <a:pt x="2636356" y="140014"/>
                    <a:pt x="2636356" y="311579"/>
                  </a:cubicBez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grpSp>
          <p:nvGrpSpPr>
            <p:cNvPr id="23" name="Group 22">
              <a:extLst>
                <a:ext uri="{FF2B5EF4-FFF2-40B4-BE49-F238E27FC236}">
                  <a16:creationId xmlns:a16="http://schemas.microsoft.com/office/drawing/2014/main" id="{D8661A9C-F694-6EDD-7F15-A24E83E44D9B}"/>
                </a:ext>
              </a:extLst>
            </p:cNvPr>
            <p:cNvGrpSpPr/>
            <p:nvPr/>
          </p:nvGrpSpPr>
          <p:grpSpPr>
            <a:xfrm>
              <a:off x="3181141" y="7973880"/>
              <a:ext cx="588235" cy="123096"/>
              <a:chOff x="3931516" y="7479258"/>
              <a:chExt cx="497571" cy="104123"/>
            </a:xfrm>
            <a:solidFill>
              <a:schemeClr val="tx1"/>
            </a:solidFill>
          </p:grpSpPr>
          <p:cxnSp>
            <p:nvCxnSpPr>
              <p:cNvPr id="24" name="Straight Connector 23">
                <a:extLst>
                  <a:ext uri="{FF2B5EF4-FFF2-40B4-BE49-F238E27FC236}">
                    <a16:creationId xmlns:a16="http://schemas.microsoft.com/office/drawing/2014/main" id="{742783B5-617C-01CF-8324-CECDE101125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FBD52935-DB1B-267E-173F-63245C060EF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26" name="TextBox 25">
              <a:extLst>
                <a:ext uri="{FF2B5EF4-FFF2-40B4-BE49-F238E27FC236}">
                  <a16:creationId xmlns:a16="http://schemas.microsoft.com/office/drawing/2014/main" id="{7EC28404-2A09-4192-9790-10D3E4C2CA15}"/>
                </a:ext>
              </a:extLst>
            </p:cNvPr>
            <p:cNvSpPr txBox="1"/>
            <p:nvPr/>
          </p:nvSpPr>
          <p:spPr>
            <a:xfrm>
              <a:off x="3781123" y="7830087"/>
              <a:ext cx="5466529" cy="707886"/>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Suoraan kuluttajalle (D2C)</a:t>
              </a:r>
              <a:endParaRPr lang="en-US" b="1">
                <a:latin typeface="Calibri" panose="020F0502020204030204" pitchFamily="34" charset="0"/>
                <a:cs typeface="Calibri" panose="020F0502020204030204" pitchFamily="34" charset="0"/>
              </a:endParaRPr>
            </a:p>
            <a:p>
              <a:pPr algn="l" rtl="0">
                <a:lnSpc>
                  <a:spcPts val="2440"/>
                </a:lnSpc>
                <a:tabLst>
                  <a:tab pos="177800" algn="l"/>
                </a:tabLst>
              </a:pPr>
              <a:endParaRPr lang="en-US" b="1">
                <a:latin typeface="Calibri" panose="020F0502020204030204" pitchFamily="34" charset="0"/>
                <a:cs typeface="Calibri" panose="020F0502020204030204" pitchFamily="34" charset="0"/>
              </a:endParaRPr>
            </a:p>
          </p:txBody>
        </p:sp>
        <p:grpSp>
          <p:nvGrpSpPr>
            <p:cNvPr id="27" name="Group 26">
              <a:extLst>
                <a:ext uri="{FF2B5EF4-FFF2-40B4-BE49-F238E27FC236}">
                  <a16:creationId xmlns:a16="http://schemas.microsoft.com/office/drawing/2014/main" id="{13CA9107-653E-8557-9DDC-EF273D264677}"/>
                </a:ext>
              </a:extLst>
            </p:cNvPr>
            <p:cNvGrpSpPr/>
            <p:nvPr/>
          </p:nvGrpSpPr>
          <p:grpSpPr>
            <a:xfrm>
              <a:off x="3181141" y="8496406"/>
              <a:ext cx="588235" cy="123096"/>
              <a:chOff x="3931516" y="7479258"/>
              <a:chExt cx="497571" cy="104123"/>
            </a:xfrm>
            <a:solidFill>
              <a:schemeClr val="tx1"/>
            </a:solidFill>
          </p:grpSpPr>
          <p:cxnSp>
            <p:nvCxnSpPr>
              <p:cNvPr id="28" name="Straight Connector 27">
                <a:extLst>
                  <a:ext uri="{FF2B5EF4-FFF2-40B4-BE49-F238E27FC236}">
                    <a16:creationId xmlns:a16="http://schemas.microsoft.com/office/drawing/2014/main" id="{A5E408AA-6880-5680-29A4-D39E0D5AA51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3C7414CC-85E7-28C4-D073-99EBBDADEEA2}"/>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30" name="TextBox 29">
              <a:extLst>
                <a:ext uri="{FF2B5EF4-FFF2-40B4-BE49-F238E27FC236}">
                  <a16:creationId xmlns:a16="http://schemas.microsoft.com/office/drawing/2014/main" id="{FD601831-6C8B-5150-6943-FC261D526B57}"/>
                </a:ext>
              </a:extLst>
            </p:cNvPr>
            <p:cNvSpPr txBox="1"/>
            <p:nvPr/>
          </p:nvSpPr>
          <p:spPr>
            <a:xfrm>
              <a:off x="3781124" y="8346055"/>
              <a:ext cx="2636380" cy="707886"/>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Tilauspalvelut</a:t>
              </a:r>
              <a:endParaRPr lang="en-US" b="1">
                <a:latin typeface="Calibri" panose="020F0502020204030204" pitchFamily="34" charset="0"/>
                <a:cs typeface="Calibri" panose="020F0502020204030204" pitchFamily="34" charset="0"/>
              </a:endParaRPr>
            </a:p>
            <a:p>
              <a:pPr algn="l" rtl="0">
                <a:lnSpc>
                  <a:spcPts val="2440"/>
                </a:lnSpc>
                <a:tabLst>
                  <a:tab pos="177800" algn="l"/>
                </a:tabLst>
              </a:pPr>
              <a:endParaRPr lang="en-US" b="1">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46BDFD7D-FE87-B604-7284-766AE95C7E16}"/>
                </a:ext>
              </a:extLst>
            </p:cNvPr>
            <p:cNvGrpSpPr/>
            <p:nvPr/>
          </p:nvGrpSpPr>
          <p:grpSpPr>
            <a:xfrm>
              <a:off x="3181141" y="9009307"/>
              <a:ext cx="588235" cy="123096"/>
              <a:chOff x="3931516" y="7479258"/>
              <a:chExt cx="497571" cy="104123"/>
            </a:xfrm>
            <a:solidFill>
              <a:schemeClr val="tx1"/>
            </a:solidFill>
          </p:grpSpPr>
          <p:cxnSp>
            <p:nvCxnSpPr>
              <p:cNvPr id="32" name="Straight Connector 31">
                <a:extLst>
                  <a:ext uri="{FF2B5EF4-FFF2-40B4-BE49-F238E27FC236}">
                    <a16:creationId xmlns:a16="http://schemas.microsoft.com/office/drawing/2014/main" id="{A8A781DD-ED5B-7E3E-1F39-3C661990295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F6873360-6328-2A70-04F8-1F0FC4A291FF}"/>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34" name="TextBox 33">
              <a:extLst>
                <a:ext uri="{FF2B5EF4-FFF2-40B4-BE49-F238E27FC236}">
                  <a16:creationId xmlns:a16="http://schemas.microsoft.com/office/drawing/2014/main" id="{6FE8A25C-8000-8156-E02C-89B830358F6B}"/>
                </a:ext>
              </a:extLst>
            </p:cNvPr>
            <p:cNvSpPr txBox="1"/>
            <p:nvPr/>
          </p:nvSpPr>
          <p:spPr>
            <a:xfrm>
              <a:off x="3781123" y="8872071"/>
              <a:ext cx="3536863" cy="384080"/>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Yhteistyömallit</a:t>
              </a:r>
              <a:endParaRPr lang="en-US" b="1">
                <a:latin typeface="Calibri" panose="020F0502020204030204" pitchFamily="34" charset="0"/>
                <a:cs typeface="Calibri" panose="020F0502020204030204" pitchFamily="34" charset="0"/>
              </a:endParaRPr>
            </a:p>
          </p:txBody>
        </p:sp>
        <p:grpSp>
          <p:nvGrpSpPr>
            <p:cNvPr id="35" name="Group 34">
              <a:extLst>
                <a:ext uri="{FF2B5EF4-FFF2-40B4-BE49-F238E27FC236}">
                  <a16:creationId xmlns:a16="http://schemas.microsoft.com/office/drawing/2014/main" id="{E1D07C0D-C2C0-88F7-FF69-FD92B608E6CA}"/>
                </a:ext>
              </a:extLst>
            </p:cNvPr>
            <p:cNvGrpSpPr/>
            <p:nvPr/>
          </p:nvGrpSpPr>
          <p:grpSpPr>
            <a:xfrm>
              <a:off x="3181141" y="9512580"/>
              <a:ext cx="588235" cy="123096"/>
              <a:chOff x="3931516" y="7479258"/>
              <a:chExt cx="497571" cy="104123"/>
            </a:xfrm>
            <a:solidFill>
              <a:schemeClr val="tx1"/>
            </a:solidFill>
          </p:grpSpPr>
          <p:cxnSp>
            <p:nvCxnSpPr>
              <p:cNvPr id="36" name="Straight Connector 35">
                <a:extLst>
                  <a:ext uri="{FF2B5EF4-FFF2-40B4-BE49-F238E27FC236}">
                    <a16:creationId xmlns:a16="http://schemas.microsoft.com/office/drawing/2014/main" id="{7B9E4E74-2718-5D8C-376F-8BDAB75A58F6}"/>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230C2F3C-FF5F-26A0-D56C-04F9B87B677A}"/>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38" name="TextBox 37">
              <a:extLst>
                <a:ext uri="{FF2B5EF4-FFF2-40B4-BE49-F238E27FC236}">
                  <a16:creationId xmlns:a16="http://schemas.microsoft.com/office/drawing/2014/main" id="{ACEFD223-B549-AAF7-C06A-C231F560F715}"/>
                </a:ext>
              </a:extLst>
            </p:cNvPr>
            <p:cNvSpPr txBox="1"/>
            <p:nvPr/>
          </p:nvSpPr>
          <p:spPr>
            <a:xfrm>
              <a:off x="3781124" y="9368787"/>
              <a:ext cx="2234988" cy="707886"/>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Sosiaaliset yritykset</a:t>
              </a:r>
              <a:endParaRPr lang="en-US" b="1">
                <a:latin typeface="Calibri" panose="020F0502020204030204" pitchFamily="34" charset="0"/>
                <a:cs typeface="Calibri" panose="020F0502020204030204" pitchFamily="34" charset="0"/>
              </a:endParaRPr>
            </a:p>
            <a:p>
              <a:pPr algn="l" rtl="0">
                <a:lnSpc>
                  <a:spcPts val="2440"/>
                </a:lnSpc>
                <a:tabLst>
                  <a:tab pos="177800" algn="l"/>
                </a:tabLst>
              </a:pPr>
              <a:endParaRPr lang="en-US" b="1">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31DE026C-2CC3-527B-13C3-3114884F0185}"/>
                </a:ext>
              </a:extLst>
            </p:cNvPr>
            <p:cNvSpPr txBox="1"/>
            <p:nvPr/>
          </p:nvSpPr>
          <p:spPr>
            <a:xfrm>
              <a:off x="3041838" y="7667873"/>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01</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5" name="TextBox 54">
              <a:extLst>
                <a:ext uri="{FF2B5EF4-FFF2-40B4-BE49-F238E27FC236}">
                  <a16:creationId xmlns:a16="http://schemas.microsoft.com/office/drawing/2014/main" id="{11F70393-824E-3EEB-FF73-A0D4BD7270E1}"/>
                </a:ext>
              </a:extLst>
            </p:cNvPr>
            <p:cNvSpPr txBox="1"/>
            <p:nvPr/>
          </p:nvSpPr>
          <p:spPr>
            <a:xfrm>
              <a:off x="3041838" y="8179201"/>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02</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6" name="TextBox 55">
              <a:extLst>
                <a:ext uri="{FF2B5EF4-FFF2-40B4-BE49-F238E27FC236}">
                  <a16:creationId xmlns:a16="http://schemas.microsoft.com/office/drawing/2014/main" id="{BBF110FD-8E54-EDD7-2592-DEF0D63112CB}"/>
                </a:ext>
              </a:extLst>
            </p:cNvPr>
            <p:cNvSpPr txBox="1"/>
            <p:nvPr/>
          </p:nvSpPr>
          <p:spPr>
            <a:xfrm>
              <a:off x="3041838" y="8694380"/>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03</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58" name="TextBox 57">
              <a:extLst>
                <a:ext uri="{FF2B5EF4-FFF2-40B4-BE49-F238E27FC236}">
                  <a16:creationId xmlns:a16="http://schemas.microsoft.com/office/drawing/2014/main" id="{9C81E8D6-443C-9718-11C1-5CEEF1D309D2}"/>
                </a:ext>
              </a:extLst>
            </p:cNvPr>
            <p:cNvSpPr txBox="1"/>
            <p:nvPr/>
          </p:nvSpPr>
          <p:spPr>
            <a:xfrm>
              <a:off x="3041838" y="9181637"/>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04</a:t>
              </a:r>
              <a:r>
                <a:rPr lang="en-US" sz="2800" b="1">
                  <a:solidFill>
                    <a:srgbClr val="F1A0C2"/>
                  </a:solidFill>
                  <a:latin typeface="Calibri" panose="020F0502020204030204" pitchFamily="34" charset="0"/>
                  <a:cs typeface="Calibri" panose="020F0502020204030204" pitchFamily="34" charset="0"/>
                </a:rPr>
                <a:t> </a:t>
              </a:r>
              <a:endParaRPr lang="en-US" sz="2800"/>
            </a:p>
          </p:txBody>
        </p:sp>
        <p:grpSp>
          <p:nvGrpSpPr>
            <p:cNvPr id="74" name="Group 73">
              <a:extLst>
                <a:ext uri="{FF2B5EF4-FFF2-40B4-BE49-F238E27FC236}">
                  <a16:creationId xmlns:a16="http://schemas.microsoft.com/office/drawing/2014/main" id="{BC3A1A58-E914-DAD8-39CB-4C33B6B4506A}"/>
                </a:ext>
              </a:extLst>
            </p:cNvPr>
            <p:cNvGrpSpPr/>
            <p:nvPr/>
          </p:nvGrpSpPr>
          <p:grpSpPr>
            <a:xfrm>
              <a:off x="3181140" y="10010295"/>
              <a:ext cx="588235" cy="123096"/>
              <a:chOff x="3931516" y="7479258"/>
              <a:chExt cx="497571" cy="104123"/>
            </a:xfrm>
            <a:solidFill>
              <a:schemeClr val="tx1"/>
            </a:solidFill>
          </p:grpSpPr>
          <p:cxnSp>
            <p:nvCxnSpPr>
              <p:cNvPr id="75" name="Straight Connector 74">
                <a:extLst>
                  <a:ext uri="{FF2B5EF4-FFF2-40B4-BE49-F238E27FC236}">
                    <a16:creationId xmlns:a16="http://schemas.microsoft.com/office/drawing/2014/main" id="{C51CCC02-42AE-455F-5A78-FCE68558520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val 75">
                <a:extLst>
                  <a:ext uri="{FF2B5EF4-FFF2-40B4-BE49-F238E27FC236}">
                    <a16:creationId xmlns:a16="http://schemas.microsoft.com/office/drawing/2014/main" id="{D7281D11-FC43-B38A-A799-17B07B734913}"/>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77" name="TextBox 76">
              <a:extLst>
                <a:ext uri="{FF2B5EF4-FFF2-40B4-BE49-F238E27FC236}">
                  <a16:creationId xmlns:a16="http://schemas.microsoft.com/office/drawing/2014/main" id="{FFD384DC-B586-0794-07A9-51CA8EF4CD8F}"/>
                </a:ext>
              </a:extLst>
            </p:cNvPr>
            <p:cNvSpPr txBox="1"/>
            <p:nvPr/>
          </p:nvSpPr>
          <p:spPr>
            <a:xfrm>
              <a:off x="3781123" y="9866502"/>
              <a:ext cx="2234988" cy="707886"/>
            </a:xfrm>
            <a:prstGeom prst="rect">
              <a:avLst/>
            </a:prstGeom>
            <a:noFill/>
          </p:spPr>
          <p:txBody>
            <a:bodyPr wrap="square">
              <a:spAutoFit/>
            </a:bodyPr>
            <a:lstStyle/>
            <a:p>
              <a:pPr algn="l" rtl="0">
                <a:lnSpc>
                  <a:spcPts val="2440"/>
                </a:lnSpc>
                <a:tabLst>
                  <a:tab pos="177800" algn="l"/>
                </a:tabLst>
              </a:pPr>
              <a:r>
                <a:rPr lang="en-US" b="1">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Reilu kauppa</a:t>
              </a:r>
              <a:endParaRPr lang="en-US" b="1">
                <a:latin typeface="Calibri" panose="020F0502020204030204" pitchFamily="34" charset="0"/>
                <a:cs typeface="Calibri" panose="020F0502020204030204" pitchFamily="34" charset="0"/>
              </a:endParaRPr>
            </a:p>
            <a:p>
              <a:pPr algn="l" rtl="0">
                <a:lnSpc>
                  <a:spcPts val="2440"/>
                </a:lnSpc>
                <a:tabLst>
                  <a:tab pos="177800" algn="l"/>
                </a:tabLst>
              </a:pPr>
              <a:endParaRPr lang="en-US" b="1">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F3458825-8222-7ACD-672B-01EDBD92F215}"/>
                </a:ext>
              </a:extLst>
            </p:cNvPr>
            <p:cNvSpPr txBox="1"/>
            <p:nvPr/>
          </p:nvSpPr>
          <p:spPr>
            <a:xfrm>
              <a:off x="3041837" y="9679352"/>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05</a:t>
              </a:r>
              <a:endParaRPr lang="en-US" sz="2800"/>
            </a:p>
          </p:txBody>
        </p:sp>
      </p:grpSp>
    </p:spTree>
    <p:extLst>
      <p:ext uri="{BB962C8B-B14F-4D97-AF65-F5344CB8AC3E}">
        <p14:creationId xmlns:p14="http://schemas.microsoft.com/office/powerpoint/2010/main" val="3685238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Rectangle 267">
            <a:extLst>
              <a:ext uri="{FF2B5EF4-FFF2-40B4-BE49-F238E27FC236}">
                <a16:creationId xmlns:a16="http://schemas.microsoft.com/office/drawing/2014/main" id="{312D70B4-3367-7085-39AB-E80AA3EF16E6}"/>
              </a:ext>
            </a:extLst>
          </p:cNvPr>
          <p:cNvSpPr/>
          <p:nvPr/>
        </p:nvSpPr>
        <p:spPr>
          <a:xfrm>
            <a:off x="-12111" y="838"/>
            <a:ext cx="614602" cy="1036356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17</a:t>
            </a:fld>
            <a:endParaRPr lang="en-US" sz="900">
              <a:solidFill>
                <a:schemeClr val="tx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942709" y="119043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150" dirty="0">
                <a:ea typeface="Calibri" panose="020F0502020204030204" pitchFamily="34" charset="0"/>
              </a:rPr>
              <a:t>D2C-mallissa yritykset myyvät tuotteita suoraan loppukuluttajille, mikä eliminoi välittäjien, kuten vähittäismyyjien tai tukkukauppiaiden tarpeen. Tämän mallin avulla yritykset voivat hallita koko asiakaskokemustaan ​​tuotekehityksestä myyntiin ja asiakaspalveluun.</a:t>
            </a:r>
          </a:p>
          <a:p>
            <a:pPr algn="l" rtl="0">
              <a:lnSpc>
                <a:spcPts val="1320"/>
              </a:lnSpc>
            </a:pPr>
            <a:endParaRPr lang="en-IE" sz="1150" dirty="0">
              <a:ea typeface="Calibri" panose="020F0502020204030204" pitchFamily="34" charset="0"/>
            </a:endParaRPr>
          </a:p>
        </p:txBody>
      </p:sp>
      <p:grpSp>
        <p:nvGrpSpPr>
          <p:cNvPr id="94" name="Group 93">
            <a:extLst>
              <a:ext uri="{FF2B5EF4-FFF2-40B4-BE49-F238E27FC236}">
                <a16:creationId xmlns:a16="http://schemas.microsoft.com/office/drawing/2014/main" id="{30C17473-635C-ABD7-7242-E5DC7475E8D9}"/>
              </a:ext>
            </a:extLst>
          </p:cNvPr>
          <p:cNvGrpSpPr/>
          <p:nvPr/>
        </p:nvGrpSpPr>
        <p:grpSpPr>
          <a:xfrm>
            <a:off x="0" y="739362"/>
            <a:ext cx="856257" cy="123096"/>
            <a:chOff x="3704804" y="7479258"/>
            <a:chExt cx="724283" cy="104123"/>
          </a:xfrm>
          <a:solidFill>
            <a:schemeClr val="tx1"/>
          </a:solidFill>
        </p:grpSpPr>
        <p:cxnSp>
          <p:nvCxnSpPr>
            <p:cNvPr id="95" name="Straight Connector 94">
              <a:extLst>
                <a:ext uri="{FF2B5EF4-FFF2-40B4-BE49-F238E27FC236}">
                  <a16:creationId xmlns:a16="http://schemas.microsoft.com/office/drawing/2014/main" id="{32A1374D-A451-5652-DC7C-B2375AD877BB}"/>
                </a:ext>
              </a:extLst>
            </p:cNvPr>
            <p:cNvCxnSpPr>
              <a:cxnSpLocks/>
            </p:cNvCxnSpPr>
            <p:nvPr/>
          </p:nvCxnSpPr>
          <p:spPr>
            <a:xfrm>
              <a:off x="3704804" y="7531319"/>
              <a:ext cx="65721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B7F3A9A2-C0DB-DF13-2910-704652068BA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7" name="TextBox 96">
            <a:extLst>
              <a:ext uri="{FF2B5EF4-FFF2-40B4-BE49-F238E27FC236}">
                <a16:creationId xmlns:a16="http://schemas.microsoft.com/office/drawing/2014/main" id="{79417F7E-E74F-E6A2-74F5-AAA63867C571}"/>
              </a:ext>
            </a:extLst>
          </p:cNvPr>
          <p:cNvSpPr txBox="1"/>
          <p:nvPr/>
        </p:nvSpPr>
        <p:spPr>
          <a:xfrm>
            <a:off x="936102" y="595569"/>
            <a:ext cx="2667001" cy="384080"/>
          </a:xfrm>
          <a:prstGeom prst="rect">
            <a:avLst/>
          </a:prstGeom>
          <a:solidFill>
            <a:srgbClr val="F1A0C2"/>
          </a:solidFill>
        </p:spPr>
        <p:txBody>
          <a:bodyPr wrap="square" anchor="ctr">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Suoraan kuluttajalle (D2C)</a:t>
            </a:r>
          </a:p>
        </p:txBody>
      </p:sp>
      <p:sp>
        <p:nvSpPr>
          <p:cNvPr id="98" name="TextBox 97">
            <a:extLst>
              <a:ext uri="{FF2B5EF4-FFF2-40B4-BE49-F238E27FC236}">
                <a16:creationId xmlns:a16="http://schemas.microsoft.com/office/drawing/2014/main" id="{025A3525-C804-5BD3-352D-10AE66D4BC15}"/>
              </a:ext>
            </a:extLst>
          </p:cNvPr>
          <p:cNvSpPr txBox="1"/>
          <p:nvPr/>
        </p:nvSpPr>
        <p:spPr>
          <a:xfrm>
            <a:off x="165319" y="428140"/>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01</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99" name="Text Placeholder 4">
            <a:extLst>
              <a:ext uri="{FF2B5EF4-FFF2-40B4-BE49-F238E27FC236}">
                <a16:creationId xmlns:a16="http://schemas.microsoft.com/office/drawing/2014/main" id="{7DFC5265-02A4-916D-5287-2A77BF871D4F}"/>
              </a:ext>
            </a:extLst>
          </p:cNvPr>
          <p:cNvSpPr txBox="1">
            <a:spLocks/>
          </p:cNvSpPr>
          <p:nvPr/>
        </p:nvSpPr>
        <p:spPr>
          <a:xfrm>
            <a:off x="4037194" y="1581791"/>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Parempi brändäyksen, asiakassuhteiden ja voittomarginaalien hallintaan. Tämä malli mahdollistaa myös jäljitettävyyden ja läpinäkyvyyden, jotka ovat olennaisia ​​eettisille yrityksille.</a:t>
            </a:r>
          </a:p>
        </p:txBody>
      </p:sp>
      <p:grpSp>
        <p:nvGrpSpPr>
          <p:cNvPr id="100" name="Group 99">
            <a:extLst>
              <a:ext uri="{FF2B5EF4-FFF2-40B4-BE49-F238E27FC236}">
                <a16:creationId xmlns:a16="http://schemas.microsoft.com/office/drawing/2014/main" id="{DBAA8D13-4DB3-F1F1-4666-43B8EE13719F}"/>
              </a:ext>
            </a:extLst>
          </p:cNvPr>
          <p:cNvGrpSpPr/>
          <p:nvPr/>
        </p:nvGrpSpPr>
        <p:grpSpPr>
          <a:xfrm>
            <a:off x="3655667" y="1167737"/>
            <a:ext cx="415513" cy="415595"/>
            <a:chOff x="2872398" y="4601387"/>
            <a:chExt cx="1633745" cy="1634066"/>
          </a:xfrm>
        </p:grpSpPr>
        <p:grpSp>
          <p:nvGrpSpPr>
            <p:cNvPr id="101" name="Graphic 3">
              <a:extLst>
                <a:ext uri="{FF2B5EF4-FFF2-40B4-BE49-F238E27FC236}">
                  <a16:creationId xmlns:a16="http://schemas.microsoft.com/office/drawing/2014/main" id="{83026A49-CC54-B7C2-6FF9-F6415E57B2DE}"/>
                </a:ext>
              </a:extLst>
            </p:cNvPr>
            <p:cNvGrpSpPr/>
            <p:nvPr/>
          </p:nvGrpSpPr>
          <p:grpSpPr>
            <a:xfrm>
              <a:off x="3263598" y="4990755"/>
              <a:ext cx="851341" cy="854106"/>
              <a:chOff x="4669868" y="3456115"/>
              <a:chExt cx="851341" cy="854106"/>
            </a:xfrm>
          </p:grpSpPr>
          <p:sp>
            <p:nvSpPr>
              <p:cNvPr id="107" name="Freeform 106">
                <a:extLst>
                  <a:ext uri="{FF2B5EF4-FFF2-40B4-BE49-F238E27FC236}">
                    <a16:creationId xmlns:a16="http://schemas.microsoft.com/office/drawing/2014/main" id="{B2AD5E54-58AC-E1A9-582F-E758A6EE5932}"/>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just" rtl="0"/>
                <a:endParaRPr lang="en-US"/>
              </a:p>
            </p:txBody>
          </p:sp>
          <p:sp>
            <p:nvSpPr>
              <p:cNvPr id="108" name="Freeform 107">
                <a:extLst>
                  <a:ext uri="{FF2B5EF4-FFF2-40B4-BE49-F238E27FC236}">
                    <a16:creationId xmlns:a16="http://schemas.microsoft.com/office/drawing/2014/main" id="{F9CD4BE2-F869-6670-B71E-30BE8403AEE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just" rtl="0"/>
                <a:endParaRPr lang="en-US"/>
              </a:p>
            </p:txBody>
          </p:sp>
        </p:grpSp>
        <p:grpSp>
          <p:nvGrpSpPr>
            <p:cNvPr id="102" name="Graphic 3">
              <a:extLst>
                <a:ext uri="{FF2B5EF4-FFF2-40B4-BE49-F238E27FC236}">
                  <a16:creationId xmlns:a16="http://schemas.microsoft.com/office/drawing/2014/main" id="{31C95B98-C548-FB07-B451-06ADA18737F5}"/>
                </a:ext>
              </a:extLst>
            </p:cNvPr>
            <p:cNvGrpSpPr/>
            <p:nvPr/>
          </p:nvGrpSpPr>
          <p:grpSpPr>
            <a:xfrm>
              <a:off x="2872398" y="4601387"/>
              <a:ext cx="1633745" cy="1634066"/>
              <a:chOff x="4278668" y="3066747"/>
              <a:chExt cx="1633745" cy="1634066"/>
            </a:xfrm>
            <a:solidFill>
              <a:srgbClr val="000000"/>
            </a:solidFill>
          </p:grpSpPr>
          <p:sp>
            <p:nvSpPr>
              <p:cNvPr id="103" name="Freeform 102">
                <a:extLst>
                  <a:ext uri="{FF2B5EF4-FFF2-40B4-BE49-F238E27FC236}">
                    <a16:creationId xmlns:a16="http://schemas.microsoft.com/office/drawing/2014/main" id="{8BE0BED3-98F1-895E-2F35-BAE87B87AF4E}"/>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just" rtl="0"/>
                <a:endParaRPr lang="en-US"/>
              </a:p>
            </p:txBody>
          </p:sp>
          <p:sp>
            <p:nvSpPr>
              <p:cNvPr id="104" name="Freeform 103">
                <a:extLst>
                  <a:ext uri="{FF2B5EF4-FFF2-40B4-BE49-F238E27FC236}">
                    <a16:creationId xmlns:a16="http://schemas.microsoft.com/office/drawing/2014/main" id="{14D5CD83-1EB3-AF0D-D9C8-B571EABD076A}"/>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just" rtl="0"/>
                <a:endParaRPr lang="en-US"/>
              </a:p>
            </p:txBody>
          </p:sp>
          <p:sp>
            <p:nvSpPr>
              <p:cNvPr id="105" name="Freeform 104">
                <a:extLst>
                  <a:ext uri="{FF2B5EF4-FFF2-40B4-BE49-F238E27FC236}">
                    <a16:creationId xmlns:a16="http://schemas.microsoft.com/office/drawing/2014/main" id="{C4753EA7-3F21-83E7-D58D-3CFACCA89E9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just" rtl="0"/>
                <a:endParaRPr lang="en-US"/>
              </a:p>
            </p:txBody>
          </p:sp>
          <p:sp>
            <p:nvSpPr>
              <p:cNvPr id="106" name="Freeform 105">
                <a:extLst>
                  <a:ext uri="{FF2B5EF4-FFF2-40B4-BE49-F238E27FC236}">
                    <a16:creationId xmlns:a16="http://schemas.microsoft.com/office/drawing/2014/main" id="{566E7AE4-3D07-5184-3152-BDAC2AC536AA}"/>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just" rtl="0"/>
                <a:endParaRPr lang="en-US"/>
              </a:p>
            </p:txBody>
          </p:sp>
        </p:grpSp>
      </p:grpSp>
      <p:sp>
        <p:nvSpPr>
          <p:cNvPr id="109" name="TextBox 108">
            <a:extLst>
              <a:ext uri="{FF2B5EF4-FFF2-40B4-BE49-F238E27FC236}">
                <a16:creationId xmlns:a16="http://schemas.microsoft.com/office/drawing/2014/main" id="{D214C0CD-25A9-4DD3-A027-17C33813347A}"/>
              </a:ext>
            </a:extLst>
          </p:cNvPr>
          <p:cNvSpPr txBox="1"/>
          <p:nvPr/>
        </p:nvSpPr>
        <p:spPr>
          <a:xfrm>
            <a:off x="4050394" y="1195152"/>
            <a:ext cx="1110045" cy="691856"/>
          </a:xfrm>
          <a:prstGeom prst="rect">
            <a:avLst/>
          </a:prstGeom>
          <a:noFill/>
        </p:spPr>
        <p:txBody>
          <a:bodyPr wrap="square">
            <a:spAutoFit/>
          </a:bodyPr>
          <a:lstStyle/>
          <a:p>
            <a:pPr algn="just" rtl="0">
              <a:lnSpc>
                <a:spcPts val="2440"/>
              </a:lnSpc>
              <a:tabLst>
                <a:tab pos="177800" algn="l"/>
              </a:tabLst>
            </a:pPr>
            <a:r>
              <a:rPr lang="en-US" b="1" dirty="0" err="1">
                <a:solidFill>
                  <a:srgbClr val="000000"/>
                </a:solidFill>
                <a:latin typeface="Calibri" panose="020F0502020204030204" pitchFamily="34" charset="0"/>
                <a:cs typeface="Calibri" panose="020F0502020204030204" pitchFamily="34" charset="0"/>
              </a:rPr>
              <a:t>Plussat</a:t>
            </a:r>
            <a:endParaRPr lang="en-US" b="1" dirty="0">
              <a:solidFill>
                <a:srgbClr val="000000"/>
              </a:solidFill>
              <a:latin typeface="Calibri" panose="020F0502020204030204" pitchFamily="34" charset="0"/>
              <a:cs typeface="Calibri" panose="020F0502020204030204" pitchFamily="34" charset="0"/>
            </a:endParaRPr>
          </a:p>
          <a:p>
            <a:pPr algn="just" rtl="0">
              <a:lnSpc>
                <a:spcPts val="2440"/>
              </a:lnSpc>
              <a:tabLst>
                <a:tab pos="177800" algn="l"/>
              </a:tabLst>
            </a:pPr>
            <a:endParaRPr lang="en-US" b="1" dirty="0">
              <a:solidFill>
                <a:srgbClr val="000000"/>
              </a:solidFill>
              <a:latin typeface="Calibri" panose="020F0502020204030204" pitchFamily="34" charset="0"/>
              <a:cs typeface="Calibri" panose="020F0502020204030204" pitchFamily="34" charset="0"/>
            </a:endParaRPr>
          </a:p>
        </p:txBody>
      </p:sp>
      <p:cxnSp>
        <p:nvCxnSpPr>
          <p:cNvPr id="110" name="Straight Connector 109">
            <a:extLst>
              <a:ext uri="{FF2B5EF4-FFF2-40B4-BE49-F238E27FC236}">
                <a16:creationId xmlns:a16="http://schemas.microsoft.com/office/drawing/2014/main" id="{B4F79050-F51D-6E59-9CD9-80296FA5F630}"/>
              </a:ext>
            </a:extLst>
          </p:cNvPr>
          <p:cNvCxnSpPr>
            <a:cxnSpLocks/>
          </p:cNvCxnSpPr>
          <p:nvPr/>
        </p:nvCxnSpPr>
        <p:spPr>
          <a:xfrm>
            <a:off x="3629064" y="802907"/>
            <a:ext cx="360478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ADD7CB4-525F-7F91-0678-6C56A80F5FBD}"/>
              </a:ext>
            </a:extLst>
          </p:cNvPr>
          <p:cNvCxnSpPr>
            <a:cxnSpLocks/>
          </p:cNvCxnSpPr>
          <p:nvPr/>
        </p:nvCxnSpPr>
        <p:spPr>
          <a:xfrm flipV="1">
            <a:off x="3882907" y="798121"/>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EEED5B-1E02-BA6C-8511-0D92C6D53EC1}"/>
              </a:ext>
            </a:extLst>
          </p:cNvPr>
          <p:cNvCxnSpPr>
            <a:cxnSpLocks/>
          </p:cNvCxnSpPr>
          <p:nvPr/>
        </p:nvCxnSpPr>
        <p:spPr>
          <a:xfrm flipV="1">
            <a:off x="3875572" y="163442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 Placeholder 4">
            <a:extLst>
              <a:ext uri="{FF2B5EF4-FFF2-40B4-BE49-F238E27FC236}">
                <a16:creationId xmlns:a16="http://schemas.microsoft.com/office/drawing/2014/main" id="{3FA7E3EE-F922-5C3B-C902-EB29B47EEA00}"/>
              </a:ext>
            </a:extLst>
          </p:cNvPr>
          <p:cNvSpPr txBox="1">
            <a:spLocks/>
          </p:cNvSpPr>
          <p:nvPr/>
        </p:nvSpPr>
        <p:spPr>
          <a:xfrm>
            <a:off x="4057980" y="2820494"/>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Vaatii huomattavia resursseja käsitelläkseen kaikkia toimitusketjun osa-alueita, ja voi olla haastavaa saavuttaa laaja asiakaskunta ilman jälleenmyyjien tarjoamia jakelukanavia.</a:t>
            </a:r>
          </a:p>
          <a:p>
            <a:pPr rtl="0">
              <a:lnSpc>
                <a:spcPts val="1320"/>
              </a:lnSpc>
            </a:pPr>
            <a:endParaRPr lang="en-IE" sz="1150" dirty="0">
              <a:ea typeface="Calibri" panose="020F0502020204030204" pitchFamily="34" charset="0"/>
            </a:endParaRPr>
          </a:p>
        </p:txBody>
      </p:sp>
      <p:sp>
        <p:nvSpPr>
          <p:cNvPr id="114" name="TextBox 113">
            <a:extLst>
              <a:ext uri="{FF2B5EF4-FFF2-40B4-BE49-F238E27FC236}">
                <a16:creationId xmlns:a16="http://schemas.microsoft.com/office/drawing/2014/main" id="{6B1A2C24-5C09-EE75-27C4-9B605A83EA35}"/>
              </a:ext>
            </a:extLst>
          </p:cNvPr>
          <p:cNvSpPr txBox="1"/>
          <p:nvPr/>
        </p:nvSpPr>
        <p:spPr>
          <a:xfrm>
            <a:off x="4071180" y="2433855"/>
            <a:ext cx="1110045" cy="691856"/>
          </a:xfrm>
          <a:prstGeom prst="rect">
            <a:avLst/>
          </a:prstGeom>
          <a:noFill/>
        </p:spPr>
        <p:txBody>
          <a:bodyPr wrap="square">
            <a:spAutoFit/>
          </a:bodyPr>
          <a:lstStyle/>
          <a:p>
            <a:pPr algn="just" rtl="0">
              <a:lnSpc>
                <a:spcPts val="2440"/>
              </a:lnSpc>
              <a:tabLst>
                <a:tab pos="177800" algn="l"/>
              </a:tabLst>
            </a:pPr>
            <a:r>
              <a:rPr lang="en-US" b="1" dirty="0" err="1">
                <a:solidFill>
                  <a:srgbClr val="000000"/>
                </a:solidFill>
                <a:latin typeface="Calibri" panose="020F0502020204030204" pitchFamily="34" charset="0"/>
                <a:cs typeface="Calibri" panose="020F0502020204030204" pitchFamily="34" charset="0"/>
              </a:rPr>
              <a:t>Haittoja</a:t>
            </a:r>
            <a:endParaRPr lang="en-US" b="1" dirty="0">
              <a:solidFill>
                <a:srgbClr val="000000"/>
              </a:solidFill>
              <a:latin typeface="Calibri" panose="020F0502020204030204" pitchFamily="34" charset="0"/>
              <a:cs typeface="Calibri" panose="020F0502020204030204" pitchFamily="34" charset="0"/>
            </a:endParaRPr>
          </a:p>
          <a:p>
            <a:pPr algn="just" rtl="0">
              <a:lnSpc>
                <a:spcPts val="2440"/>
              </a:lnSpc>
              <a:tabLst>
                <a:tab pos="177800" algn="l"/>
              </a:tabLst>
            </a:pPr>
            <a:endParaRPr lang="en-US" b="1" dirty="0">
              <a:solidFill>
                <a:srgbClr val="000000"/>
              </a:solidFill>
              <a:latin typeface="Calibri" panose="020F0502020204030204" pitchFamily="34" charset="0"/>
              <a:cs typeface="Calibri" panose="020F0502020204030204" pitchFamily="34" charset="0"/>
            </a:endParaRPr>
          </a:p>
        </p:txBody>
      </p:sp>
      <p:grpSp>
        <p:nvGrpSpPr>
          <p:cNvPr id="115" name="Group 114">
            <a:extLst>
              <a:ext uri="{FF2B5EF4-FFF2-40B4-BE49-F238E27FC236}">
                <a16:creationId xmlns:a16="http://schemas.microsoft.com/office/drawing/2014/main" id="{98AB091E-A93C-AEC9-2C63-2D717052493F}"/>
              </a:ext>
            </a:extLst>
          </p:cNvPr>
          <p:cNvGrpSpPr/>
          <p:nvPr/>
        </p:nvGrpSpPr>
        <p:grpSpPr>
          <a:xfrm>
            <a:off x="3679682" y="2399968"/>
            <a:ext cx="415513" cy="415595"/>
            <a:chOff x="5766825" y="4735040"/>
            <a:chExt cx="1633745" cy="1634066"/>
          </a:xfrm>
        </p:grpSpPr>
        <p:sp>
          <p:nvSpPr>
            <p:cNvPr id="116" name="Freeform 115">
              <a:extLst>
                <a:ext uri="{FF2B5EF4-FFF2-40B4-BE49-F238E27FC236}">
                  <a16:creationId xmlns:a16="http://schemas.microsoft.com/office/drawing/2014/main" id="{5034A80F-067F-98FC-B129-252D637E8CBB}"/>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just" rtl="0"/>
              <a:endParaRPr lang="en-US"/>
            </a:p>
          </p:txBody>
        </p:sp>
        <p:grpSp>
          <p:nvGrpSpPr>
            <p:cNvPr id="117" name="Graphic 3">
              <a:extLst>
                <a:ext uri="{FF2B5EF4-FFF2-40B4-BE49-F238E27FC236}">
                  <a16:creationId xmlns:a16="http://schemas.microsoft.com/office/drawing/2014/main" id="{F33062F0-310E-CB92-3E9C-627CE5A2ED1A}"/>
                </a:ext>
              </a:extLst>
            </p:cNvPr>
            <p:cNvGrpSpPr/>
            <p:nvPr/>
          </p:nvGrpSpPr>
          <p:grpSpPr>
            <a:xfrm>
              <a:off x="5766825" y="4735040"/>
              <a:ext cx="1633745" cy="1634066"/>
              <a:chOff x="7173095" y="3200400"/>
              <a:chExt cx="1633745" cy="1634066"/>
            </a:xfrm>
            <a:solidFill>
              <a:srgbClr val="000000"/>
            </a:solidFill>
          </p:grpSpPr>
          <p:sp>
            <p:nvSpPr>
              <p:cNvPr id="119" name="Freeform 118">
                <a:extLst>
                  <a:ext uri="{FF2B5EF4-FFF2-40B4-BE49-F238E27FC236}">
                    <a16:creationId xmlns:a16="http://schemas.microsoft.com/office/drawing/2014/main" id="{2173719B-4521-5748-3919-4001253F4F9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just" rtl="0"/>
                <a:endParaRPr lang="en-US"/>
              </a:p>
            </p:txBody>
          </p:sp>
          <p:sp>
            <p:nvSpPr>
              <p:cNvPr id="120" name="Freeform 119">
                <a:extLst>
                  <a:ext uri="{FF2B5EF4-FFF2-40B4-BE49-F238E27FC236}">
                    <a16:creationId xmlns:a16="http://schemas.microsoft.com/office/drawing/2014/main" id="{9AFDE77F-F8D8-E73C-700A-69A9FFDDD487}"/>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just" rtl="0"/>
                <a:endParaRPr lang="en-US"/>
              </a:p>
            </p:txBody>
          </p:sp>
          <p:sp>
            <p:nvSpPr>
              <p:cNvPr id="121" name="Freeform 120">
                <a:extLst>
                  <a:ext uri="{FF2B5EF4-FFF2-40B4-BE49-F238E27FC236}">
                    <a16:creationId xmlns:a16="http://schemas.microsoft.com/office/drawing/2014/main" id="{642FAC0D-1F65-C499-1F0E-342D46AA4CF9}"/>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just" rtl="0"/>
                <a:endParaRPr lang="en-US"/>
              </a:p>
            </p:txBody>
          </p:sp>
          <p:sp>
            <p:nvSpPr>
              <p:cNvPr id="122" name="Freeform 121">
                <a:extLst>
                  <a:ext uri="{FF2B5EF4-FFF2-40B4-BE49-F238E27FC236}">
                    <a16:creationId xmlns:a16="http://schemas.microsoft.com/office/drawing/2014/main" id="{5EFB2706-F31C-3234-4125-4D3C344CCF8B}"/>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just" rtl="0"/>
                <a:endParaRPr lang="en-US"/>
              </a:p>
            </p:txBody>
          </p:sp>
        </p:grpSp>
        <p:sp>
          <p:nvSpPr>
            <p:cNvPr id="118" name="Freeform 117">
              <a:extLst>
                <a:ext uri="{FF2B5EF4-FFF2-40B4-BE49-F238E27FC236}">
                  <a16:creationId xmlns:a16="http://schemas.microsoft.com/office/drawing/2014/main" id="{369ECC0E-24DF-C083-3753-581AA25F13BC}"/>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just" rtl="0"/>
              <a:endParaRPr lang="en-US"/>
            </a:p>
          </p:txBody>
        </p:sp>
      </p:grpSp>
      <p:sp>
        <p:nvSpPr>
          <p:cNvPr id="188" name="Text Placeholder 4">
            <a:extLst>
              <a:ext uri="{FF2B5EF4-FFF2-40B4-BE49-F238E27FC236}">
                <a16:creationId xmlns:a16="http://schemas.microsoft.com/office/drawing/2014/main" id="{6CC2FC81-9781-0C3A-D3C4-05A591F906CD}"/>
              </a:ext>
            </a:extLst>
          </p:cNvPr>
          <p:cNvSpPr txBox="1">
            <a:spLocks/>
          </p:cNvSpPr>
          <p:nvPr/>
        </p:nvSpPr>
        <p:spPr>
          <a:xfrm>
            <a:off x="942709" y="4618479"/>
            <a:ext cx="1999273"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150" dirty="0">
                <a:ea typeface="Calibri" panose="020F0502020204030204" pitchFamily="34" charset="0"/>
              </a:rPr>
              <a:t>Tilausmallit tarjoavat toistuvan, luotettavan tulovirran tarjoamalla asiakkaille säännöllisiä tuotteiden toimituksia. Tämä malli on yhä suositumpi elintarviketeollisuudessa, mukaan lukien ateriapakkaukset, erikoisruoat ja jopa tuoretuotteiden toimitukset.</a:t>
            </a:r>
          </a:p>
          <a:p>
            <a:pPr algn="l" rtl="0">
              <a:lnSpc>
                <a:spcPts val="1320"/>
              </a:lnSpc>
            </a:pPr>
            <a:endParaRPr lang="en-IE" sz="1150" dirty="0">
              <a:ea typeface="Calibri" panose="020F0502020204030204" pitchFamily="34" charset="0"/>
            </a:endParaRPr>
          </a:p>
        </p:txBody>
      </p:sp>
      <p:grpSp>
        <p:nvGrpSpPr>
          <p:cNvPr id="189" name="Group 188">
            <a:extLst>
              <a:ext uri="{FF2B5EF4-FFF2-40B4-BE49-F238E27FC236}">
                <a16:creationId xmlns:a16="http://schemas.microsoft.com/office/drawing/2014/main" id="{F3FA0D59-1C65-2BAD-3DEC-299BFF27F86D}"/>
              </a:ext>
            </a:extLst>
          </p:cNvPr>
          <p:cNvGrpSpPr/>
          <p:nvPr/>
        </p:nvGrpSpPr>
        <p:grpSpPr>
          <a:xfrm>
            <a:off x="148155" y="4167403"/>
            <a:ext cx="708098" cy="123096"/>
            <a:chOff x="3830127" y="7479258"/>
            <a:chExt cx="598960" cy="104123"/>
          </a:xfrm>
          <a:solidFill>
            <a:schemeClr val="tx1"/>
          </a:solidFill>
        </p:grpSpPr>
        <p:cxnSp>
          <p:nvCxnSpPr>
            <p:cNvPr id="190" name="Straight Connector 189">
              <a:extLst>
                <a:ext uri="{FF2B5EF4-FFF2-40B4-BE49-F238E27FC236}">
                  <a16:creationId xmlns:a16="http://schemas.microsoft.com/office/drawing/2014/main" id="{795103FD-7B29-5DF9-8813-97CFA272012F}"/>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C6DDE6B8-7B06-591A-8100-E66A38B1D84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92" name="TextBox 191">
            <a:extLst>
              <a:ext uri="{FF2B5EF4-FFF2-40B4-BE49-F238E27FC236}">
                <a16:creationId xmlns:a16="http://schemas.microsoft.com/office/drawing/2014/main" id="{0C67F950-4363-B9F7-07B5-49D36CDE9094}"/>
              </a:ext>
            </a:extLst>
          </p:cNvPr>
          <p:cNvSpPr txBox="1"/>
          <p:nvPr/>
        </p:nvSpPr>
        <p:spPr>
          <a:xfrm>
            <a:off x="936103" y="4023610"/>
            <a:ext cx="2279224" cy="384080"/>
          </a:xfrm>
          <a:prstGeom prst="rect">
            <a:avLst/>
          </a:prstGeom>
          <a:solidFill>
            <a:srgbClr val="F1A0C2"/>
          </a:solidFill>
        </p:spPr>
        <p:txBody>
          <a:bodyPr wrap="square" anchor="ctr">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Tilauspalvelut</a:t>
            </a:r>
          </a:p>
        </p:txBody>
      </p:sp>
      <p:sp>
        <p:nvSpPr>
          <p:cNvPr id="193" name="TextBox 192">
            <a:extLst>
              <a:ext uri="{FF2B5EF4-FFF2-40B4-BE49-F238E27FC236}">
                <a16:creationId xmlns:a16="http://schemas.microsoft.com/office/drawing/2014/main" id="{2FEC9DF6-279A-7719-A90C-F3E97AC4E5C4}"/>
              </a:ext>
            </a:extLst>
          </p:cNvPr>
          <p:cNvSpPr txBox="1"/>
          <p:nvPr/>
        </p:nvSpPr>
        <p:spPr>
          <a:xfrm>
            <a:off x="165319" y="3856181"/>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02</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194" name="Text Placeholder 4">
            <a:extLst>
              <a:ext uri="{FF2B5EF4-FFF2-40B4-BE49-F238E27FC236}">
                <a16:creationId xmlns:a16="http://schemas.microsoft.com/office/drawing/2014/main" id="{31326209-04F8-CEB3-81F4-72F9F8325831}"/>
              </a:ext>
            </a:extLst>
          </p:cNvPr>
          <p:cNvSpPr txBox="1">
            <a:spLocks/>
          </p:cNvSpPr>
          <p:nvPr/>
        </p:nvSpPr>
        <p:spPr>
          <a:xfrm>
            <a:off x="4037194" y="5009832"/>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Tarjoaa tasaisen tulovirran ja asiakasuskollisuuden. Se voi myös vähentää jätettä mahdollistamalla paremman kysynnän ennustamisen.</a:t>
            </a:r>
          </a:p>
        </p:txBody>
      </p:sp>
      <p:grpSp>
        <p:nvGrpSpPr>
          <p:cNvPr id="195" name="Group 194">
            <a:extLst>
              <a:ext uri="{FF2B5EF4-FFF2-40B4-BE49-F238E27FC236}">
                <a16:creationId xmlns:a16="http://schemas.microsoft.com/office/drawing/2014/main" id="{E6CE9B82-C490-432F-331E-BB9F28195211}"/>
              </a:ext>
            </a:extLst>
          </p:cNvPr>
          <p:cNvGrpSpPr/>
          <p:nvPr/>
        </p:nvGrpSpPr>
        <p:grpSpPr>
          <a:xfrm>
            <a:off x="3655667" y="4595778"/>
            <a:ext cx="415513" cy="415595"/>
            <a:chOff x="2872398" y="4601387"/>
            <a:chExt cx="1633745" cy="1634066"/>
          </a:xfrm>
        </p:grpSpPr>
        <p:grpSp>
          <p:nvGrpSpPr>
            <p:cNvPr id="196" name="Graphic 3">
              <a:extLst>
                <a:ext uri="{FF2B5EF4-FFF2-40B4-BE49-F238E27FC236}">
                  <a16:creationId xmlns:a16="http://schemas.microsoft.com/office/drawing/2014/main" id="{2E256333-36FB-E08B-A582-75F8FBF91534}"/>
                </a:ext>
              </a:extLst>
            </p:cNvPr>
            <p:cNvGrpSpPr/>
            <p:nvPr/>
          </p:nvGrpSpPr>
          <p:grpSpPr>
            <a:xfrm>
              <a:off x="3263598" y="4990755"/>
              <a:ext cx="851341" cy="854106"/>
              <a:chOff x="4669868" y="3456115"/>
              <a:chExt cx="851341" cy="854106"/>
            </a:xfrm>
          </p:grpSpPr>
          <p:sp>
            <p:nvSpPr>
              <p:cNvPr id="202" name="Freeform 201">
                <a:extLst>
                  <a:ext uri="{FF2B5EF4-FFF2-40B4-BE49-F238E27FC236}">
                    <a16:creationId xmlns:a16="http://schemas.microsoft.com/office/drawing/2014/main" id="{3EF3763D-4837-7B4B-0D48-61C5A125B863}"/>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just" rtl="0"/>
                <a:endParaRPr lang="en-US"/>
              </a:p>
            </p:txBody>
          </p:sp>
          <p:sp>
            <p:nvSpPr>
              <p:cNvPr id="203" name="Freeform 202">
                <a:extLst>
                  <a:ext uri="{FF2B5EF4-FFF2-40B4-BE49-F238E27FC236}">
                    <a16:creationId xmlns:a16="http://schemas.microsoft.com/office/drawing/2014/main" id="{CA949E02-B90E-1C7A-A7DA-FF482E2D9DAB}"/>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just" rtl="0"/>
                <a:endParaRPr lang="en-US"/>
              </a:p>
            </p:txBody>
          </p:sp>
        </p:grpSp>
        <p:grpSp>
          <p:nvGrpSpPr>
            <p:cNvPr id="197" name="Graphic 3">
              <a:extLst>
                <a:ext uri="{FF2B5EF4-FFF2-40B4-BE49-F238E27FC236}">
                  <a16:creationId xmlns:a16="http://schemas.microsoft.com/office/drawing/2014/main" id="{1F5EC478-633B-7849-9377-83456B80F655}"/>
                </a:ext>
              </a:extLst>
            </p:cNvPr>
            <p:cNvGrpSpPr/>
            <p:nvPr/>
          </p:nvGrpSpPr>
          <p:grpSpPr>
            <a:xfrm>
              <a:off x="2872398" y="4601387"/>
              <a:ext cx="1633745" cy="1634066"/>
              <a:chOff x="4278668" y="3066747"/>
              <a:chExt cx="1633745" cy="1634066"/>
            </a:xfrm>
            <a:solidFill>
              <a:srgbClr val="000000"/>
            </a:solidFill>
          </p:grpSpPr>
          <p:sp>
            <p:nvSpPr>
              <p:cNvPr id="198" name="Freeform 197">
                <a:extLst>
                  <a:ext uri="{FF2B5EF4-FFF2-40B4-BE49-F238E27FC236}">
                    <a16:creationId xmlns:a16="http://schemas.microsoft.com/office/drawing/2014/main" id="{A93623B6-576A-F4B4-C10A-C3615F85F1C5}"/>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just" rtl="0"/>
                <a:endParaRPr lang="en-US"/>
              </a:p>
            </p:txBody>
          </p:sp>
          <p:sp>
            <p:nvSpPr>
              <p:cNvPr id="199" name="Freeform 198">
                <a:extLst>
                  <a:ext uri="{FF2B5EF4-FFF2-40B4-BE49-F238E27FC236}">
                    <a16:creationId xmlns:a16="http://schemas.microsoft.com/office/drawing/2014/main" id="{69BBD0A0-F05D-5ED9-F5AD-2FD458FF3E74}"/>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just" rtl="0"/>
                <a:endParaRPr lang="en-US"/>
              </a:p>
            </p:txBody>
          </p:sp>
          <p:sp>
            <p:nvSpPr>
              <p:cNvPr id="200" name="Freeform 199">
                <a:extLst>
                  <a:ext uri="{FF2B5EF4-FFF2-40B4-BE49-F238E27FC236}">
                    <a16:creationId xmlns:a16="http://schemas.microsoft.com/office/drawing/2014/main" id="{56C3AF14-EAAB-DBDC-94C5-AA8AC6892594}"/>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just" rtl="0"/>
                <a:endParaRPr lang="en-US"/>
              </a:p>
            </p:txBody>
          </p:sp>
          <p:sp>
            <p:nvSpPr>
              <p:cNvPr id="201" name="Freeform 200">
                <a:extLst>
                  <a:ext uri="{FF2B5EF4-FFF2-40B4-BE49-F238E27FC236}">
                    <a16:creationId xmlns:a16="http://schemas.microsoft.com/office/drawing/2014/main" id="{0C4E5530-BF07-1BF8-8E98-F2035ECBBA65}"/>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just" rtl="0"/>
                <a:endParaRPr lang="en-US"/>
              </a:p>
            </p:txBody>
          </p:sp>
        </p:grpSp>
      </p:grpSp>
      <p:sp>
        <p:nvSpPr>
          <p:cNvPr id="204" name="TextBox 203">
            <a:extLst>
              <a:ext uri="{FF2B5EF4-FFF2-40B4-BE49-F238E27FC236}">
                <a16:creationId xmlns:a16="http://schemas.microsoft.com/office/drawing/2014/main" id="{D0E3D685-F4EE-9FC2-EE2E-992693C4AF8A}"/>
              </a:ext>
            </a:extLst>
          </p:cNvPr>
          <p:cNvSpPr txBox="1"/>
          <p:nvPr/>
        </p:nvSpPr>
        <p:spPr>
          <a:xfrm>
            <a:off x="4050394" y="4623193"/>
            <a:ext cx="1110045" cy="384080"/>
          </a:xfrm>
          <a:prstGeom prst="rect">
            <a:avLst/>
          </a:prstGeom>
          <a:noFill/>
        </p:spPr>
        <p:txBody>
          <a:bodyPr wrap="square">
            <a:spAutoFit/>
          </a:bodyPr>
          <a:lstStyle/>
          <a:p>
            <a:pPr algn="just"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Plussat</a:t>
            </a:r>
          </a:p>
        </p:txBody>
      </p:sp>
      <p:cxnSp>
        <p:nvCxnSpPr>
          <p:cNvPr id="205" name="Straight Connector 204">
            <a:extLst>
              <a:ext uri="{FF2B5EF4-FFF2-40B4-BE49-F238E27FC236}">
                <a16:creationId xmlns:a16="http://schemas.microsoft.com/office/drawing/2014/main" id="{DC134039-064F-6376-F803-D349CA3D5F61}"/>
              </a:ext>
            </a:extLst>
          </p:cNvPr>
          <p:cNvCxnSpPr>
            <a:cxnSpLocks/>
          </p:cNvCxnSpPr>
          <p:nvPr/>
        </p:nvCxnSpPr>
        <p:spPr>
          <a:xfrm>
            <a:off x="3312160" y="4219373"/>
            <a:ext cx="392168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D3523A6F-7EED-89F4-30FC-44DB1F99BD23}"/>
              </a:ext>
            </a:extLst>
          </p:cNvPr>
          <p:cNvCxnSpPr>
            <a:cxnSpLocks/>
          </p:cNvCxnSpPr>
          <p:nvPr/>
        </p:nvCxnSpPr>
        <p:spPr>
          <a:xfrm flipV="1">
            <a:off x="3882907" y="4226162"/>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8B2B7FE8-128E-DA47-27FC-CDC123060EC4}"/>
              </a:ext>
            </a:extLst>
          </p:cNvPr>
          <p:cNvCxnSpPr>
            <a:cxnSpLocks/>
          </p:cNvCxnSpPr>
          <p:nvPr/>
        </p:nvCxnSpPr>
        <p:spPr>
          <a:xfrm flipV="1">
            <a:off x="3875572" y="5062469"/>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8" name="Text Placeholder 4">
            <a:extLst>
              <a:ext uri="{FF2B5EF4-FFF2-40B4-BE49-F238E27FC236}">
                <a16:creationId xmlns:a16="http://schemas.microsoft.com/office/drawing/2014/main" id="{8E4B0593-4226-64FE-2DC1-898D513A7808}"/>
              </a:ext>
            </a:extLst>
          </p:cNvPr>
          <p:cNvSpPr txBox="1">
            <a:spLocks/>
          </p:cNvSpPr>
          <p:nvPr/>
        </p:nvSpPr>
        <p:spPr>
          <a:xfrm>
            <a:off x="4057980" y="6248535"/>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Säilyttäminen voi olla haaste, jos tuote tai palvelu ei jatkuvasti täytä tai ylitä odotuksia. Tämä malli voi myös rajoittaa impulssi- ​​tai kertaluonteisia ostoja.</a:t>
            </a:r>
          </a:p>
        </p:txBody>
      </p:sp>
      <p:sp>
        <p:nvSpPr>
          <p:cNvPr id="209" name="TextBox 208">
            <a:extLst>
              <a:ext uri="{FF2B5EF4-FFF2-40B4-BE49-F238E27FC236}">
                <a16:creationId xmlns:a16="http://schemas.microsoft.com/office/drawing/2014/main" id="{9B550E92-D834-4535-E0AF-68FEE4189A72}"/>
              </a:ext>
            </a:extLst>
          </p:cNvPr>
          <p:cNvSpPr txBox="1"/>
          <p:nvPr/>
        </p:nvSpPr>
        <p:spPr>
          <a:xfrm>
            <a:off x="4071180" y="5861896"/>
            <a:ext cx="1110045" cy="384080"/>
          </a:xfrm>
          <a:prstGeom prst="rect">
            <a:avLst/>
          </a:prstGeom>
          <a:noFill/>
        </p:spPr>
        <p:txBody>
          <a:bodyPr wrap="square">
            <a:spAutoFit/>
          </a:bodyPr>
          <a:lstStyle/>
          <a:p>
            <a:pPr algn="just" rtl="0">
              <a:lnSpc>
                <a:spcPts val="2440"/>
              </a:lnSpc>
              <a:tabLst>
                <a:tab pos="177800" algn="l"/>
              </a:tabLst>
            </a:pPr>
            <a:r>
              <a:rPr lang="en-US" b="1" dirty="0" err="1">
                <a:solidFill>
                  <a:srgbClr val="000000"/>
                </a:solidFill>
                <a:latin typeface="Calibri" panose="020F0502020204030204" pitchFamily="34" charset="0"/>
                <a:cs typeface="Calibri" panose="020F0502020204030204" pitchFamily="34" charset="0"/>
              </a:rPr>
              <a:t>Haittoja</a:t>
            </a:r>
            <a:endParaRPr lang="en-US" b="1" dirty="0">
              <a:solidFill>
                <a:srgbClr val="000000"/>
              </a:solidFill>
              <a:latin typeface="Calibri" panose="020F0502020204030204" pitchFamily="34" charset="0"/>
              <a:cs typeface="Calibri" panose="020F0502020204030204" pitchFamily="34" charset="0"/>
            </a:endParaRPr>
          </a:p>
        </p:txBody>
      </p:sp>
      <p:grpSp>
        <p:nvGrpSpPr>
          <p:cNvPr id="210" name="Group 209">
            <a:extLst>
              <a:ext uri="{FF2B5EF4-FFF2-40B4-BE49-F238E27FC236}">
                <a16:creationId xmlns:a16="http://schemas.microsoft.com/office/drawing/2014/main" id="{D6F4651B-30FE-1674-78E9-B0DF53C316ED}"/>
              </a:ext>
            </a:extLst>
          </p:cNvPr>
          <p:cNvGrpSpPr/>
          <p:nvPr/>
        </p:nvGrpSpPr>
        <p:grpSpPr>
          <a:xfrm>
            <a:off x="3679682" y="5828009"/>
            <a:ext cx="415513" cy="415595"/>
            <a:chOff x="5766825" y="4735040"/>
            <a:chExt cx="1633745" cy="1634066"/>
          </a:xfrm>
        </p:grpSpPr>
        <p:sp>
          <p:nvSpPr>
            <p:cNvPr id="211" name="Freeform 210">
              <a:extLst>
                <a:ext uri="{FF2B5EF4-FFF2-40B4-BE49-F238E27FC236}">
                  <a16:creationId xmlns:a16="http://schemas.microsoft.com/office/drawing/2014/main" id="{D9715B5B-FCAC-F72B-40B1-13F498136D2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just" rtl="0"/>
              <a:endParaRPr lang="en-US"/>
            </a:p>
          </p:txBody>
        </p:sp>
        <p:grpSp>
          <p:nvGrpSpPr>
            <p:cNvPr id="212" name="Graphic 3">
              <a:extLst>
                <a:ext uri="{FF2B5EF4-FFF2-40B4-BE49-F238E27FC236}">
                  <a16:creationId xmlns:a16="http://schemas.microsoft.com/office/drawing/2014/main" id="{F2E8DE7C-D32E-0D64-FCDB-DB80AF7A4535}"/>
                </a:ext>
              </a:extLst>
            </p:cNvPr>
            <p:cNvGrpSpPr/>
            <p:nvPr/>
          </p:nvGrpSpPr>
          <p:grpSpPr>
            <a:xfrm>
              <a:off x="5766825" y="4735040"/>
              <a:ext cx="1633745" cy="1634066"/>
              <a:chOff x="7173095" y="3200400"/>
              <a:chExt cx="1633745" cy="1634066"/>
            </a:xfrm>
            <a:solidFill>
              <a:srgbClr val="000000"/>
            </a:solidFill>
          </p:grpSpPr>
          <p:sp>
            <p:nvSpPr>
              <p:cNvPr id="214" name="Freeform 213">
                <a:extLst>
                  <a:ext uri="{FF2B5EF4-FFF2-40B4-BE49-F238E27FC236}">
                    <a16:creationId xmlns:a16="http://schemas.microsoft.com/office/drawing/2014/main" id="{627874C5-B77D-011B-A206-49EF65D61B8C}"/>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just" rtl="0"/>
                <a:endParaRPr lang="en-US"/>
              </a:p>
            </p:txBody>
          </p:sp>
          <p:sp>
            <p:nvSpPr>
              <p:cNvPr id="215" name="Freeform 214">
                <a:extLst>
                  <a:ext uri="{FF2B5EF4-FFF2-40B4-BE49-F238E27FC236}">
                    <a16:creationId xmlns:a16="http://schemas.microsoft.com/office/drawing/2014/main" id="{81C1981E-0B12-DEE3-6B3F-52D35C1FB26E}"/>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just" rtl="0"/>
                <a:endParaRPr lang="en-US"/>
              </a:p>
            </p:txBody>
          </p:sp>
          <p:sp>
            <p:nvSpPr>
              <p:cNvPr id="216" name="Freeform 215">
                <a:extLst>
                  <a:ext uri="{FF2B5EF4-FFF2-40B4-BE49-F238E27FC236}">
                    <a16:creationId xmlns:a16="http://schemas.microsoft.com/office/drawing/2014/main" id="{F445B734-EB12-9AC7-E8CF-481BFFDEE493}"/>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just" rtl="0"/>
                <a:endParaRPr lang="en-US"/>
              </a:p>
            </p:txBody>
          </p:sp>
          <p:sp>
            <p:nvSpPr>
              <p:cNvPr id="217" name="Freeform 216">
                <a:extLst>
                  <a:ext uri="{FF2B5EF4-FFF2-40B4-BE49-F238E27FC236}">
                    <a16:creationId xmlns:a16="http://schemas.microsoft.com/office/drawing/2014/main" id="{27B97BDE-3E6F-2432-83BF-D6362F00D909}"/>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just" rtl="0"/>
                <a:endParaRPr lang="en-US"/>
              </a:p>
            </p:txBody>
          </p:sp>
        </p:grpSp>
        <p:sp>
          <p:nvSpPr>
            <p:cNvPr id="213" name="Freeform 212">
              <a:extLst>
                <a:ext uri="{FF2B5EF4-FFF2-40B4-BE49-F238E27FC236}">
                  <a16:creationId xmlns:a16="http://schemas.microsoft.com/office/drawing/2014/main" id="{96037892-D13E-D455-2017-F02648245C16}"/>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just" rtl="0"/>
              <a:endParaRPr lang="en-US"/>
            </a:p>
          </p:txBody>
        </p:sp>
      </p:grpSp>
      <p:cxnSp>
        <p:nvCxnSpPr>
          <p:cNvPr id="222" name="Straight Connector 221">
            <a:extLst>
              <a:ext uri="{FF2B5EF4-FFF2-40B4-BE49-F238E27FC236}">
                <a16:creationId xmlns:a16="http://schemas.microsoft.com/office/drawing/2014/main" id="{52BADDBD-6733-5712-FA89-E43D3FEF3EC7}"/>
              </a:ext>
            </a:extLst>
          </p:cNvPr>
          <p:cNvCxnSpPr>
            <a:cxnSpLocks/>
          </p:cNvCxnSpPr>
          <p:nvPr/>
        </p:nvCxnSpPr>
        <p:spPr>
          <a:xfrm flipV="1">
            <a:off x="7233844" y="798121"/>
            <a:ext cx="0" cy="341752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1184CA67-A66F-2373-845F-0B02B5B8EAEA}"/>
              </a:ext>
            </a:extLst>
          </p:cNvPr>
          <p:cNvCxnSpPr>
            <a:cxnSpLocks/>
          </p:cNvCxnSpPr>
          <p:nvPr/>
        </p:nvCxnSpPr>
        <p:spPr>
          <a:xfrm flipV="1">
            <a:off x="148159" y="4226162"/>
            <a:ext cx="0" cy="317507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9" name="Text Placeholder 4">
            <a:extLst>
              <a:ext uri="{FF2B5EF4-FFF2-40B4-BE49-F238E27FC236}">
                <a16:creationId xmlns:a16="http://schemas.microsoft.com/office/drawing/2014/main" id="{60C60A18-4A05-667B-A891-47EC92F08C7F}"/>
              </a:ext>
            </a:extLst>
          </p:cNvPr>
          <p:cNvSpPr txBox="1">
            <a:spLocks/>
          </p:cNvSpPr>
          <p:nvPr/>
        </p:nvSpPr>
        <p:spPr>
          <a:xfrm>
            <a:off x="942709" y="779076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150" dirty="0">
                <a:ea typeface="Calibri" panose="020F0502020204030204" pitchFamily="34" charset="0"/>
              </a:rPr>
              <a:t>Osuuskauppoja omistaa ja ylläpitää joukko henkilöitä molemminpuolisen hyödyn vuoksi. Elintarviketeollisuudessa tämä voi olla yhteismyyntiä harjoittava maanviljelijäryhmä tai kuluttajaosuuskunta.</a:t>
            </a:r>
          </a:p>
          <a:p>
            <a:pPr algn="l" rtl="0">
              <a:lnSpc>
                <a:spcPts val="1320"/>
              </a:lnSpc>
            </a:pPr>
            <a:endParaRPr lang="en-IE" sz="1150" dirty="0">
              <a:ea typeface="Calibri" panose="020F0502020204030204" pitchFamily="34" charset="0"/>
            </a:endParaRPr>
          </a:p>
        </p:txBody>
      </p:sp>
      <p:grpSp>
        <p:nvGrpSpPr>
          <p:cNvPr id="230" name="Group 229">
            <a:extLst>
              <a:ext uri="{FF2B5EF4-FFF2-40B4-BE49-F238E27FC236}">
                <a16:creationId xmlns:a16="http://schemas.microsoft.com/office/drawing/2014/main" id="{87FF1D8D-FFA8-D02E-E376-33D53D7FE141}"/>
              </a:ext>
            </a:extLst>
          </p:cNvPr>
          <p:cNvGrpSpPr/>
          <p:nvPr/>
        </p:nvGrpSpPr>
        <p:grpSpPr>
          <a:xfrm>
            <a:off x="148155" y="7339692"/>
            <a:ext cx="708098" cy="123096"/>
            <a:chOff x="3830127" y="7479258"/>
            <a:chExt cx="598960" cy="104123"/>
          </a:xfrm>
          <a:solidFill>
            <a:schemeClr val="tx1"/>
          </a:solidFill>
        </p:grpSpPr>
        <p:cxnSp>
          <p:nvCxnSpPr>
            <p:cNvPr id="231" name="Straight Connector 230">
              <a:extLst>
                <a:ext uri="{FF2B5EF4-FFF2-40B4-BE49-F238E27FC236}">
                  <a16:creationId xmlns:a16="http://schemas.microsoft.com/office/drawing/2014/main" id="{D875E1D8-2284-0257-7ED2-D1E2D9E10FEB}"/>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2" name="Oval 231">
              <a:extLst>
                <a:ext uri="{FF2B5EF4-FFF2-40B4-BE49-F238E27FC236}">
                  <a16:creationId xmlns:a16="http://schemas.microsoft.com/office/drawing/2014/main" id="{337A83BE-0C51-46C9-3FF2-437C63799017}"/>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233" name="TextBox 232">
            <a:extLst>
              <a:ext uri="{FF2B5EF4-FFF2-40B4-BE49-F238E27FC236}">
                <a16:creationId xmlns:a16="http://schemas.microsoft.com/office/drawing/2014/main" id="{DAC3DD07-5DFB-961C-46D1-59CA6ECB9774}"/>
              </a:ext>
            </a:extLst>
          </p:cNvPr>
          <p:cNvSpPr txBox="1"/>
          <p:nvPr/>
        </p:nvSpPr>
        <p:spPr>
          <a:xfrm>
            <a:off x="936103" y="7195899"/>
            <a:ext cx="2279224" cy="384080"/>
          </a:xfrm>
          <a:prstGeom prst="rect">
            <a:avLst/>
          </a:prstGeom>
          <a:solidFill>
            <a:srgbClr val="F1A0C2"/>
          </a:solidFill>
        </p:spPr>
        <p:txBody>
          <a:bodyPr wrap="square" anchor="ctr">
            <a:spAutoFit/>
          </a:bodyPr>
          <a:lstStyle/>
          <a:p>
            <a:pPr algn="l"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Yhteistyömallit</a:t>
            </a:r>
          </a:p>
        </p:txBody>
      </p:sp>
      <p:sp>
        <p:nvSpPr>
          <p:cNvPr id="234" name="TextBox 233">
            <a:extLst>
              <a:ext uri="{FF2B5EF4-FFF2-40B4-BE49-F238E27FC236}">
                <a16:creationId xmlns:a16="http://schemas.microsoft.com/office/drawing/2014/main" id="{9B4D1351-D0F5-26AE-429C-82F4F598A0B9}"/>
              </a:ext>
            </a:extLst>
          </p:cNvPr>
          <p:cNvSpPr txBox="1"/>
          <p:nvPr/>
        </p:nvSpPr>
        <p:spPr>
          <a:xfrm>
            <a:off x="165319" y="7028470"/>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03</a:t>
            </a:r>
            <a:endParaRPr lang="en-US" sz="2800"/>
          </a:p>
        </p:txBody>
      </p:sp>
      <p:sp>
        <p:nvSpPr>
          <p:cNvPr id="235" name="Text Placeholder 4">
            <a:extLst>
              <a:ext uri="{FF2B5EF4-FFF2-40B4-BE49-F238E27FC236}">
                <a16:creationId xmlns:a16="http://schemas.microsoft.com/office/drawing/2014/main" id="{7EE729F3-BB2B-F038-5B86-E17740D0035A}"/>
              </a:ext>
            </a:extLst>
          </p:cNvPr>
          <p:cNvSpPr txBox="1">
            <a:spLocks/>
          </p:cNvSpPr>
          <p:nvPr/>
        </p:nvSpPr>
        <p:spPr>
          <a:xfrm>
            <a:off x="4037194" y="8182121"/>
            <a:ext cx="3054484" cy="78262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Edistää tasa-arvoa, yhteistä päätöksentekoa ja yhteisön kehitystä. Voitot sijoitetaan yleensä uudelleen yritykseen tai jaetaan jäsenten kesken.</a:t>
            </a:r>
          </a:p>
        </p:txBody>
      </p:sp>
      <p:grpSp>
        <p:nvGrpSpPr>
          <p:cNvPr id="236" name="Group 235">
            <a:extLst>
              <a:ext uri="{FF2B5EF4-FFF2-40B4-BE49-F238E27FC236}">
                <a16:creationId xmlns:a16="http://schemas.microsoft.com/office/drawing/2014/main" id="{2D52F918-9C88-394A-05F3-6201C2F18356}"/>
              </a:ext>
            </a:extLst>
          </p:cNvPr>
          <p:cNvGrpSpPr/>
          <p:nvPr/>
        </p:nvGrpSpPr>
        <p:grpSpPr>
          <a:xfrm>
            <a:off x="3655667" y="7768067"/>
            <a:ext cx="415513" cy="415595"/>
            <a:chOff x="2872398" y="4601387"/>
            <a:chExt cx="1633745" cy="1634066"/>
          </a:xfrm>
        </p:grpSpPr>
        <p:grpSp>
          <p:nvGrpSpPr>
            <p:cNvPr id="237" name="Graphic 3">
              <a:extLst>
                <a:ext uri="{FF2B5EF4-FFF2-40B4-BE49-F238E27FC236}">
                  <a16:creationId xmlns:a16="http://schemas.microsoft.com/office/drawing/2014/main" id="{D56111E0-B3B7-CDDF-9017-5DA001BEB98B}"/>
                </a:ext>
              </a:extLst>
            </p:cNvPr>
            <p:cNvGrpSpPr/>
            <p:nvPr/>
          </p:nvGrpSpPr>
          <p:grpSpPr>
            <a:xfrm>
              <a:off x="3263598" y="4990755"/>
              <a:ext cx="851341" cy="854106"/>
              <a:chOff x="4669868" y="3456115"/>
              <a:chExt cx="851341" cy="854106"/>
            </a:xfrm>
          </p:grpSpPr>
          <p:sp>
            <p:nvSpPr>
              <p:cNvPr id="243" name="Freeform 242">
                <a:extLst>
                  <a:ext uri="{FF2B5EF4-FFF2-40B4-BE49-F238E27FC236}">
                    <a16:creationId xmlns:a16="http://schemas.microsoft.com/office/drawing/2014/main" id="{A5DD17BF-C72C-E602-1860-022AF693A4E5}"/>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just" rtl="0"/>
                <a:endParaRPr lang="en-US"/>
              </a:p>
            </p:txBody>
          </p:sp>
          <p:sp>
            <p:nvSpPr>
              <p:cNvPr id="244" name="Freeform 243">
                <a:extLst>
                  <a:ext uri="{FF2B5EF4-FFF2-40B4-BE49-F238E27FC236}">
                    <a16:creationId xmlns:a16="http://schemas.microsoft.com/office/drawing/2014/main" id="{F56774D4-CE08-29E7-401E-655D62AF498C}"/>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just" rtl="0"/>
                <a:endParaRPr lang="en-US"/>
              </a:p>
            </p:txBody>
          </p:sp>
        </p:grpSp>
        <p:grpSp>
          <p:nvGrpSpPr>
            <p:cNvPr id="238" name="Graphic 3">
              <a:extLst>
                <a:ext uri="{FF2B5EF4-FFF2-40B4-BE49-F238E27FC236}">
                  <a16:creationId xmlns:a16="http://schemas.microsoft.com/office/drawing/2014/main" id="{AA4CF2BC-D130-81A1-716A-62126A3A6CD2}"/>
                </a:ext>
              </a:extLst>
            </p:cNvPr>
            <p:cNvGrpSpPr/>
            <p:nvPr/>
          </p:nvGrpSpPr>
          <p:grpSpPr>
            <a:xfrm>
              <a:off x="2872398" y="4601387"/>
              <a:ext cx="1633745" cy="1634066"/>
              <a:chOff x="4278668" y="3066747"/>
              <a:chExt cx="1633745" cy="1634066"/>
            </a:xfrm>
            <a:solidFill>
              <a:srgbClr val="000000"/>
            </a:solidFill>
          </p:grpSpPr>
          <p:sp>
            <p:nvSpPr>
              <p:cNvPr id="239" name="Freeform 238">
                <a:extLst>
                  <a:ext uri="{FF2B5EF4-FFF2-40B4-BE49-F238E27FC236}">
                    <a16:creationId xmlns:a16="http://schemas.microsoft.com/office/drawing/2014/main" id="{3090AC29-335D-78AA-DABE-35493F67A657}"/>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just" rtl="0"/>
                <a:endParaRPr lang="en-US"/>
              </a:p>
            </p:txBody>
          </p:sp>
          <p:sp>
            <p:nvSpPr>
              <p:cNvPr id="240" name="Freeform 239">
                <a:extLst>
                  <a:ext uri="{FF2B5EF4-FFF2-40B4-BE49-F238E27FC236}">
                    <a16:creationId xmlns:a16="http://schemas.microsoft.com/office/drawing/2014/main" id="{46B65A18-5427-E60C-A83B-2EB8080225FD}"/>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just" rtl="0"/>
                <a:endParaRPr lang="en-US"/>
              </a:p>
            </p:txBody>
          </p:sp>
          <p:sp>
            <p:nvSpPr>
              <p:cNvPr id="241" name="Freeform 240">
                <a:extLst>
                  <a:ext uri="{FF2B5EF4-FFF2-40B4-BE49-F238E27FC236}">
                    <a16:creationId xmlns:a16="http://schemas.microsoft.com/office/drawing/2014/main" id="{B7C10884-56D5-C148-B2E4-4F8FC7F23DA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just" rtl="0"/>
                <a:endParaRPr lang="en-US"/>
              </a:p>
            </p:txBody>
          </p:sp>
          <p:sp>
            <p:nvSpPr>
              <p:cNvPr id="242" name="Freeform 241">
                <a:extLst>
                  <a:ext uri="{FF2B5EF4-FFF2-40B4-BE49-F238E27FC236}">
                    <a16:creationId xmlns:a16="http://schemas.microsoft.com/office/drawing/2014/main" id="{339175D9-2F2C-D6EC-3DFE-FB20C992D0C7}"/>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just" rtl="0"/>
                <a:endParaRPr lang="en-US"/>
              </a:p>
            </p:txBody>
          </p:sp>
        </p:grpSp>
      </p:grpSp>
      <p:sp>
        <p:nvSpPr>
          <p:cNvPr id="245" name="TextBox 244">
            <a:extLst>
              <a:ext uri="{FF2B5EF4-FFF2-40B4-BE49-F238E27FC236}">
                <a16:creationId xmlns:a16="http://schemas.microsoft.com/office/drawing/2014/main" id="{F13CC5BA-EB23-AC8D-8ACA-7C97A98F58ED}"/>
              </a:ext>
            </a:extLst>
          </p:cNvPr>
          <p:cNvSpPr txBox="1"/>
          <p:nvPr/>
        </p:nvSpPr>
        <p:spPr>
          <a:xfrm>
            <a:off x="4050394" y="7795482"/>
            <a:ext cx="1110045" cy="384080"/>
          </a:xfrm>
          <a:prstGeom prst="rect">
            <a:avLst/>
          </a:prstGeom>
          <a:noFill/>
        </p:spPr>
        <p:txBody>
          <a:bodyPr wrap="square">
            <a:spAutoFit/>
          </a:bodyPr>
          <a:lstStyle/>
          <a:p>
            <a:pPr algn="just"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Plussat</a:t>
            </a:r>
          </a:p>
        </p:txBody>
      </p:sp>
      <p:cxnSp>
        <p:nvCxnSpPr>
          <p:cNvPr id="246" name="Straight Connector 245">
            <a:extLst>
              <a:ext uri="{FF2B5EF4-FFF2-40B4-BE49-F238E27FC236}">
                <a16:creationId xmlns:a16="http://schemas.microsoft.com/office/drawing/2014/main" id="{06CA2454-B35A-CD12-92C8-DBF3DA95F1D5}"/>
              </a:ext>
            </a:extLst>
          </p:cNvPr>
          <p:cNvCxnSpPr>
            <a:cxnSpLocks/>
          </p:cNvCxnSpPr>
          <p:nvPr/>
        </p:nvCxnSpPr>
        <p:spPr>
          <a:xfrm>
            <a:off x="3312160" y="7391662"/>
            <a:ext cx="4247515"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FA788014-51F6-D3FA-6F7D-2CC5ED766485}"/>
              </a:ext>
            </a:extLst>
          </p:cNvPr>
          <p:cNvCxnSpPr>
            <a:cxnSpLocks/>
          </p:cNvCxnSpPr>
          <p:nvPr/>
        </p:nvCxnSpPr>
        <p:spPr>
          <a:xfrm flipV="1">
            <a:off x="3882907" y="7401239"/>
            <a:ext cx="0" cy="30305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354507B0-B096-E394-1B06-3E54F2129624}"/>
              </a:ext>
            </a:extLst>
          </p:cNvPr>
          <p:cNvCxnSpPr>
            <a:cxnSpLocks/>
          </p:cNvCxnSpPr>
          <p:nvPr/>
        </p:nvCxnSpPr>
        <p:spPr>
          <a:xfrm flipV="1">
            <a:off x="3875572" y="823475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9" name="TextBox 248">
            <a:extLst>
              <a:ext uri="{FF2B5EF4-FFF2-40B4-BE49-F238E27FC236}">
                <a16:creationId xmlns:a16="http://schemas.microsoft.com/office/drawing/2014/main" id="{465771F0-83C8-EAC4-BBBE-6486F424311A}"/>
              </a:ext>
            </a:extLst>
          </p:cNvPr>
          <p:cNvSpPr txBox="1"/>
          <p:nvPr/>
        </p:nvSpPr>
        <p:spPr>
          <a:xfrm>
            <a:off x="4071180" y="9034185"/>
            <a:ext cx="1110045" cy="384080"/>
          </a:xfrm>
          <a:prstGeom prst="rect">
            <a:avLst/>
          </a:prstGeom>
          <a:noFill/>
        </p:spPr>
        <p:txBody>
          <a:bodyPr wrap="square">
            <a:spAutoFit/>
          </a:bodyPr>
          <a:lstStyle/>
          <a:p>
            <a:pPr algn="just" rtl="0">
              <a:lnSpc>
                <a:spcPts val="2440"/>
              </a:lnSpc>
              <a:tabLst>
                <a:tab pos="177800" algn="l"/>
              </a:tabLst>
            </a:pPr>
            <a:r>
              <a:rPr lang="en-US" b="1" dirty="0" err="1">
                <a:solidFill>
                  <a:srgbClr val="000000"/>
                </a:solidFill>
                <a:latin typeface="Calibri" panose="020F0502020204030204" pitchFamily="34" charset="0"/>
                <a:cs typeface="Calibri" panose="020F0502020204030204" pitchFamily="34" charset="0"/>
              </a:rPr>
              <a:t>Haittoja</a:t>
            </a:r>
            <a:endParaRPr lang="en-US" b="1" dirty="0">
              <a:solidFill>
                <a:srgbClr val="000000"/>
              </a:solidFill>
              <a:latin typeface="Calibri" panose="020F0502020204030204" pitchFamily="34" charset="0"/>
              <a:cs typeface="Calibri" panose="020F0502020204030204" pitchFamily="34" charset="0"/>
            </a:endParaRPr>
          </a:p>
        </p:txBody>
      </p:sp>
      <p:grpSp>
        <p:nvGrpSpPr>
          <p:cNvPr id="250" name="Group 249">
            <a:extLst>
              <a:ext uri="{FF2B5EF4-FFF2-40B4-BE49-F238E27FC236}">
                <a16:creationId xmlns:a16="http://schemas.microsoft.com/office/drawing/2014/main" id="{B6B2A6BE-2D12-1CE9-4AB4-B7B4958859E8}"/>
              </a:ext>
            </a:extLst>
          </p:cNvPr>
          <p:cNvGrpSpPr/>
          <p:nvPr/>
        </p:nvGrpSpPr>
        <p:grpSpPr>
          <a:xfrm>
            <a:off x="3679682" y="9000298"/>
            <a:ext cx="415513" cy="415595"/>
            <a:chOff x="5766825" y="4735040"/>
            <a:chExt cx="1633745" cy="1634066"/>
          </a:xfrm>
        </p:grpSpPr>
        <p:sp>
          <p:nvSpPr>
            <p:cNvPr id="251" name="Freeform 250">
              <a:extLst>
                <a:ext uri="{FF2B5EF4-FFF2-40B4-BE49-F238E27FC236}">
                  <a16:creationId xmlns:a16="http://schemas.microsoft.com/office/drawing/2014/main" id="{02B5FB4A-F2FF-BE6A-9E82-D185334CA0A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just" rtl="0"/>
              <a:endParaRPr lang="en-US"/>
            </a:p>
          </p:txBody>
        </p:sp>
        <p:grpSp>
          <p:nvGrpSpPr>
            <p:cNvPr id="252" name="Graphic 3">
              <a:extLst>
                <a:ext uri="{FF2B5EF4-FFF2-40B4-BE49-F238E27FC236}">
                  <a16:creationId xmlns:a16="http://schemas.microsoft.com/office/drawing/2014/main" id="{4D3FCAC1-DA73-8621-F3B8-5BB4EBB28EBE}"/>
                </a:ext>
              </a:extLst>
            </p:cNvPr>
            <p:cNvGrpSpPr/>
            <p:nvPr/>
          </p:nvGrpSpPr>
          <p:grpSpPr>
            <a:xfrm>
              <a:off x="5766825" y="4735040"/>
              <a:ext cx="1633745" cy="1634066"/>
              <a:chOff x="7173095" y="3200400"/>
              <a:chExt cx="1633745" cy="1634066"/>
            </a:xfrm>
            <a:solidFill>
              <a:srgbClr val="000000"/>
            </a:solidFill>
          </p:grpSpPr>
          <p:sp>
            <p:nvSpPr>
              <p:cNvPr id="254" name="Freeform 253">
                <a:extLst>
                  <a:ext uri="{FF2B5EF4-FFF2-40B4-BE49-F238E27FC236}">
                    <a16:creationId xmlns:a16="http://schemas.microsoft.com/office/drawing/2014/main" id="{83C75D6F-3E5C-3DB1-74B7-0872D0DAC565}"/>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just" rtl="0"/>
                <a:endParaRPr lang="en-US"/>
              </a:p>
            </p:txBody>
          </p:sp>
          <p:sp>
            <p:nvSpPr>
              <p:cNvPr id="255" name="Freeform 254">
                <a:extLst>
                  <a:ext uri="{FF2B5EF4-FFF2-40B4-BE49-F238E27FC236}">
                    <a16:creationId xmlns:a16="http://schemas.microsoft.com/office/drawing/2014/main" id="{CD0E20E9-EC54-1E75-8C48-DE0C298B49E3}"/>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just" rtl="0"/>
                <a:endParaRPr lang="en-US"/>
              </a:p>
            </p:txBody>
          </p:sp>
          <p:sp>
            <p:nvSpPr>
              <p:cNvPr id="256" name="Freeform 255">
                <a:extLst>
                  <a:ext uri="{FF2B5EF4-FFF2-40B4-BE49-F238E27FC236}">
                    <a16:creationId xmlns:a16="http://schemas.microsoft.com/office/drawing/2014/main" id="{B7E3D07D-3130-5F09-339D-66BE8C8E3E94}"/>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just" rtl="0"/>
                <a:endParaRPr lang="en-US"/>
              </a:p>
            </p:txBody>
          </p:sp>
          <p:sp>
            <p:nvSpPr>
              <p:cNvPr id="257" name="Freeform 256">
                <a:extLst>
                  <a:ext uri="{FF2B5EF4-FFF2-40B4-BE49-F238E27FC236}">
                    <a16:creationId xmlns:a16="http://schemas.microsoft.com/office/drawing/2014/main" id="{63819F2C-9D1F-B29E-9E96-00FD7B09B7CC}"/>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just" rtl="0"/>
                <a:endParaRPr lang="en-US"/>
              </a:p>
            </p:txBody>
          </p:sp>
        </p:grpSp>
        <p:sp>
          <p:nvSpPr>
            <p:cNvPr id="253" name="Freeform 252">
              <a:extLst>
                <a:ext uri="{FF2B5EF4-FFF2-40B4-BE49-F238E27FC236}">
                  <a16:creationId xmlns:a16="http://schemas.microsoft.com/office/drawing/2014/main" id="{3ECB512D-F8B5-3568-2B1E-4BE52A7D260E}"/>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just" rtl="0"/>
              <a:endParaRPr lang="en-US"/>
            </a:p>
          </p:txBody>
        </p:sp>
      </p:grpSp>
      <p:sp>
        <p:nvSpPr>
          <p:cNvPr id="260" name="Text Placeholder 4">
            <a:extLst>
              <a:ext uri="{FF2B5EF4-FFF2-40B4-BE49-F238E27FC236}">
                <a16:creationId xmlns:a16="http://schemas.microsoft.com/office/drawing/2014/main" id="{9AD28E1B-86B8-8E4F-0A8C-535C50F61AB5}"/>
              </a:ext>
            </a:extLst>
          </p:cNvPr>
          <p:cNvSpPr txBox="1">
            <a:spLocks/>
          </p:cNvSpPr>
          <p:nvPr/>
        </p:nvSpPr>
        <p:spPr>
          <a:xfrm>
            <a:off x="4090058" y="9415892"/>
            <a:ext cx="3054484" cy="78262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Päätöksenteko voi olla hitaampaa demokraattisen prosessin vuoksi. Alkuasennus voi olla haastavaa, koska tarvitaan sitoutunut perustajajäsenryhmä.</a:t>
            </a:r>
          </a:p>
        </p:txBody>
      </p:sp>
    </p:spTree>
    <p:extLst>
      <p:ext uri="{BB962C8B-B14F-4D97-AF65-F5344CB8AC3E}">
        <p14:creationId xmlns:p14="http://schemas.microsoft.com/office/powerpoint/2010/main" val="1634631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Rectangle 267">
            <a:extLst>
              <a:ext uri="{FF2B5EF4-FFF2-40B4-BE49-F238E27FC236}">
                <a16:creationId xmlns:a16="http://schemas.microsoft.com/office/drawing/2014/main" id="{312D70B4-3367-7085-39AB-E80AA3EF16E6}"/>
              </a:ext>
            </a:extLst>
          </p:cNvPr>
          <p:cNvSpPr/>
          <p:nvPr/>
        </p:nvSpPr>
        <p:spPr>
          <a:xfrm>
            <a:off x="-12111" y="839"/>
            <a:ext cx="614602" cy="695045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lgn="l" rtl="0"/>
              <a:t>18</a:t>
            </a:fld>
            <a:endParaRPr lang="en-US" sz="900">
              <a:solidFill>
                <a:schemeClr val="bg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942709" y="1190438"/>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dirty="0" err="1">
                <a:ea typeface="Calibri" panose="020F0502020204030204" pitchFamily="34" charset="0"/>
              </a:rPr>
              <a:t>Sosiaalinen</a:t>
            </a:r>
            <a:r>
              <a:rPr lang="en-IE" sz="1150" dirty="0">
                <a:ea typeface="Calibri" panose="020F0502020204030204" pitchFamily="34" charset="0"/>
              </a:rPr>
              <a:t> </a:t>
            </a:r>
            <a:r>
              <a:rPr lang="en-IE" sz="1150" dirty="0" err="1">
                <a:ea typeface="Calibri" panose="020F0502020204030204" pitchFamily="34" charset="0"/>
              </a:rPr>
              <a:t>yritys</a:t>
            </a:r>
            <a:r>
              <a:rPr lang="en-IE" sz="1150" dirty="0">
                <a:ea typeface="Calibri" panose="020F0502020204030204" pitchFamily="34" charset="0"/>
              </a:rPr>
              <a:t> on </a:t>
            </a:r>
            <a:r>
              <a:rPr lang="en-IE" sz="1150" dirty="0" err="1">
                <a:ea typeface="Calibri" panose="020F0502020204030204" pitchFamily="34" charset="0"/>
              </a:rPr>
              <a:t>yritys</a:t>
            </a:r>
            <a:r>
              <a:rPr lang="en-IE" sz="1150" dirty="0">
                <a:ea typeface="Calibri" panose="020F0502020204030204" pitchFamily="34" charset="0"/>
              </a:rPr>
              <a:t>, </a:t>
            </a:r>
            <a:r>
              <a:rPr lang="en-IE" sz="1150" dirty="0" err="1">
                <a:ea typeface="Calibri" panose="020F0502020204030204" pitchFamily="34" charset="0"/>
              </a:rPr>
              <a:t>jonka</a:t>
            </a:r>
            <a:r>
              <a:rPr lang="en-IE" sz="1150" dirty="0">
                <a:ea typeface="Calibri" panose="020F0502020204030204" pitchFamily="34" charset="0"/>
              </a:rPr>
              <a:t> </a:t>
            </a:r>
            <a:r>
              <a:rPr lang="en-IE" sz="1150" dirty="0" err="1">
                <a:ea typeface="Calibri" panose="020F0502020204030204" pitchFamily="34" charset="0"/>
              </a:rPr>
              <a:t>tavoitteena</a:t>
            </a:r>
            <a:r>
              <a:rPr lang="en-IE" sz="1150" dirty="0">
                <a:ea typeface="Calibri" panose="020F0502020204030204" pitchFamily="34" charset="0"/>
              </a:rPr>
              <a:t> on </a:t>
            </a:r>
            <a:r>
              <a:rPr lang="en-IE" sz="1150" dirty="0" err="1">
                <a:ea typeface="Calibri" panose="020F0502020204030204" pitchFamily="34" charset="0"/>
              </a:rPr>
              <a:t>maksimoida</a:t>
            </a:r>
            <a:r>
              <a:rPr lang="en-IE" sz="1150" dirty="0">
                <a:ea typeface="Calibri" panose="020F0502020204030204" pitchFamily="34" charset="0"/>
              </a:rPr>
              <a:t> </a:t>
            </a:r>
            <a:r>
              <a:rPr lang="en-IE" sz="1150" dirty="0" err="1">
                <a:ea typeface="Calibri" panose="020F0502020204030204" pitchFamily="34" charset="0"/>
              </a:rPr>
              <a:t>yhteiskunnallinen</a:t>
            </a:r>
            <a:r>
              <a:rPr lang="en-IE" sz="1150" dirty="0">
                <a:ea typeface="Calibri" panose="020F0502020204030204" pitchFamily="34" charset="0"/>
              </a:rPr>
              <a:t> </a:t>
            </a:r>
            <a:r>
              <a:rPr lang="en-IE" sz="1150" dirty="0" err="1">
                <a:ea typeface="Calibri" panose="020F0502020204030204" pitchFamily="34" charset="0"/>
              </a:rPr>
              <a:t>vaikutus</a:t>
            </a:r>
            <a:r>
              <a:rPr lang="en-IE" sz="1150" dirty="0">
                <a:ea typeface="Calibri" panose="020F0502020204030204" pitchFamily="34" charset="0"/>
              </a:rPr>
              <a:t> </a:t>
            </a:r>
            <a:r>
              <a:rPr lang="en-IE" sz="1150" dirty="0" err="1">
                <a:ea typeface="Calibri" panose="020F0502020204030204" pitchFamily="34" charset="0"/>
              </a:rPr>
              <a:t>voiton</a:t>
            </a:r>
            <a:r>
              <a:rPr lang="en-IE" sz="1150" dirty="0">
                <a:ea typeface="Calibri" panose="020F0502020204030204" pitchFamily="34" charset="0"/>
              </a:rPr>
              <a:t> </a:t>
            </a:r>
            <a:r>
              <a:rPr lang="en-IE" sz="1150" dirty="0" err="1">
                <a:ea typeface="Calibri" panose="020F0502020204030204" pitchFamily="34" charset="0"/>
              </a:rPr>
              <a:t>ohella</a:t>
            </a:r>
            <a:r>
              <a:rPr lang="en-IE" sz="1150" dirty="0">
                <a:ea typeface="Calibri" panose="020F0502020204030204" pitchFamily="34" charset="0"/>
              </a:rPr>
              <a:t>. </a:t>
            </a:r>
            <a:r>
              <a:rPr lang="en-IE" sz="1150" dirty="0" err="1">
                <a:ea typeface="Calibri" panose="020F0502020204030204" pitchFamily="34" charset="0"/>
              </a:rPr>
              <a:t>Elintarviketeollisuudessa</a:t>
            </a:r>
            <a:r>
              <a:rPr lang="en-IE" sz="1150" dirty="0">
                <a:ea typeface="Calibri" panose="020F0502020204030204" pitchFamily="34" charset="0"/>
              </a:rPr>
              <a:t> </a:t>
            </a:r>
            <a:r>
              <a:rPr lang="en-IE" sz="1150" dirty="0" err="1">
                <a:ea typeface="Calibri" panose="020F0502020204030204" pitchFamily="34" charset="0"/>
              </a:rPr>
              <a:t>tämä</a:t>
            </a:r>
            <a:r>
              <a:rPr lang="en-IE" sz="1150" dirty="0">
                <a:ea typeface="Calibri" panose="020F0502020204030204" pitchFamily="34" charset="0"/>
              </a:rPr>
              <a:t> </a:t>
            </a:r>
            <a:r>
              <a:rPr lang="en-IE" sz="1150" dirty="0" err="1">
                <a:ea typeface="Calibri" panose="020F0502020204030204" pitchFamily="34" charset="0"/>
              </a:rPr>
              <a:t>voi</a:t>
            </a:r>
            <a:r>
              <a:rPr lang="en-IE" sz="1150" dirty="0">
                <a:ea typeface="Calibri" panose="020F0502020204030204" pitchFamily="34" charset="0"/>
              </a:rPr>
              <a:t> </a:t>
            </a:r>
            <a:r>
              <a:rPr lang="en-IE" sz="1150" dirty="0" err="1">
                <a:ea typeface="Calibri" panose="020F0502020204030204" pitchFamily="34" charset="0"/>
              </a:rPr>
              <a:t>tarkoittaa</a:t>
            </a:r>
            <a:r>
              <a:rPr lang="en-IE" sz="1150" dirty="0">
                <a:ea typeface="Calibri" panose="020F0502020204030204" pitchFamily="34" charset="0"/>
              </a:rPr>
              <a:t> </a:t>
            </a:r>
            <a:r>
              <a:rPr lang="en-IE" sz="1150" dirty="0" err="1">
                <a:ea typeface="Calibri" panose="020F0502020204030204" pitchFamily="34" charset="0"/>
              </a:rPr>
              <a:t>heikommassa</a:t>
            </a:r>
            <a:r>
              <a:rPr lang="en-IE" sz="1150" dirty="0">
                <a:ea typeface="Calibri" panose="020F0502020204030204" pitchFamily="34" charset="0"/>
              </a:rPr>
              <a:t> </a:t>
            </a:r>
            <a:r>
              <a:rPr lang="en-IE" sz="1150" dirty="0" err="1">
                <a:ea typeface="Calibri" panose="020F0502020204030204" pitchFamily="34" charset="0"/>
              </a:rPr>
              <a:t>asemassa</a:t>
            </a:r>
            <a:r>
              <a:rPr lang="en-IE" sz="1150" dirty="0">
                <a:ea typeface="Calibri" panose="020F0502020204030204" pitchFamily="34" charset="0"/>
              </a:rPr>
              <a:t> </a:t>
            </a:r>
            <a:r>
              <a:rPr lang="en-IE" sz="1150" dirty="0" err="1">
                <a:ea typeface="Calibri" panose="020F0502020204030204" pitchFamily="34" charset="0"/>
              </a:rPr>
              <a:t>olevien</a:t>
            </a:r>
            <a:r>
              <a:rPr lang="en-IE" sz="1150" dirty="0">
                <a:ea typeface="Calibri" panose="020F0502020204030204" pitchFamily="34" charset="0"/>
              </a:rPr>
              <a:t> </a:t>
            </a:r>
            <a:r>
              <a:rPr lang="en-IE" sz="1150" dirty="0" err="1">
                <a:ea typeface="Calibri" panose="020F0502020204030204" pitchFamily="34" charset="0"/>
              </a:rPr>
              <a:t>ryhmien</a:t>
            </a:r>
            <a:r>
              <a:rPr lang="en-IE" sz="1150" dirty="0">
                <a:ea typeface="Calibri" panose="020F0502020204030204" pitchFamily="34" charset="0"/>
              </a:rPr>
              <a:t> </a:t>
            </a:r>
            <a:r>
              <a:rPr lang="en-IE" sz="1150" dirty="0" err="1">
                <a:ea typeface="Calibri" panose="020F0502020204030204" pitchFamily="34" charset="0"/>
              </a:rPr>
              <a:t>palkkaamista</a:t>
            </a:r>
            <a:r>
              <a:rPr lang="en-IE" sz="1150" dirty="0">
                <a:ea typeface="Calibri" panose="020F0502020204030204" pitchFamily="34" charset="0"/>
              </a:rPr>
              <a:t>, </a:t>
            </a:r>
            <a:r>
              <a:rPr lang="en-IE" sz="1150" dirty="0" err="1">
                <a:ea typeface="Calibri" panose="020F0502020204030204" pitchFamily="34" charset="0"/>
              </a:rPr>
              <a:t>osan</a:t>
            </a:r>
            <a:r>
              <a:rPr lang="en-IE" sz="1150" dirty="0">
                <a:ea typeface="Calibri" panose="020F0502020204030204" pitchFamily="34" charset="0"/>
              </a:rPr>
              <a:t> </a:t>
            </a:r>
            <a:r>
              <a:rPr lang="en-IE" sz="1150" dirty="0" err="1">
                <a:ea typeface="Calibri" panose="020F0502020204030204" pitchFamily="34" charset="0"/>
              </a:rPr>
              <a:t>voitosta</a:t>
            </a:r>
            <a:r>
              <a:rPr lang="en-IE" sz="1150" dirty="0">
                <a:ea typeface="Calibri" panose="020F0502020204030204" pitchFamily="34" charset="0"/>
              </a:rPr>
              <a:t> </a:t>
            </a:r>
            <a:r>
              <a:rPr lang="en-IE" sz="1150" dirty="0" err="1">
                <a:ea typeface="Calibri" panose="020F0502020204030204" pitchFamily="34" charset="0"/>
              </a:rPr>
              <a:t>lahjoittamista</a:t>
            </a:r>
            <a:r>
              <a:rPr lang="en-IE" sz="1150" dirty="0">
                <a:ea typeface="Calibri" panose="020F0502020204030204" pitchFamily="34" charset="0"/>
              </a:rPr>
              <a:t> </a:t>
            </a:r>
            <a:r>
              <a:rPr lang="en-IE" sz="1150" dirty="0" err="1">
                <a:ea typeface="Calibri" panose="020F0502020204030204" pitchFamily="34" charset="0"/>
              </a:rPr>
              <a:t>ruokaan</a:t>
            </a:r>
            <a:r>
              <a:rPr lang="en-IE" sz="1150" dirty="0">
                <a:ea typeface="Calibri" panose="020F0502020204030204" pitchFamily="34" charset="0"/>
              </a:rPr>
              <a:t> </a:t>
            </a:r>
            <a:r>
              <a:rPr lang="en-IE" sz="1150" dirty="0" err="1">
                <a:ea typeface="Calibri" panose="020F0502020204030204" pitchFamily="34" charset="0"/>
              </a:rPr>
              <a:t>liittyviin</a:t>
            </a:r>
            <a:r>
              <a:rPr lang="en-IE" sz="1150" dirty="0">
                <a:ea typeface="Calibri" panose="020F0502020204030204" pitchFamily="34" charset="0"/>
              </a:rPr>
              <a:t> </a:t>
            </a:r>
            <a:r>
              <a:rPr lang="en-IE" sz="1150" dirty="0" err="1">
                <a:ea typeface="Calibri" panose="020F0502020204030204" pitchFamily="34" charset="0"/>
              </a:rPr>
              <a:t>tarkoituksiin</a:t>
            </a:r>
            <a:r>
              <a:rPr lang="en-IE" sz="1150" dirty="0">
                <a:ea typeface="Calibri" panose="020F0502020204030204" pitchFamily="34" charset="0"/>
              </a:rPr>
              <a:t> tai </a:t>
            </a:r>
            <a:r>
              <a:rPr lang="en-IE" sz="1150" dirty="0" err="1">
                <a:ea typeface="Calibri" panose="020F0502020204030204" pitchFamily="34" charset="0"/>
              </a:rPr>
              <a:t>hankintoja</a:t>
            </a:r>
            <a:r>
              <a:rPr lang="en-IE" sz="1150" dirty="0">
                <a:ea typeface="Calibri" panose="020F0502020204030204" pitchFamily="34" charset="0"/>
              </a:rPr>
              <a:t> </a:t>
            </a:r>
            <a:r>
              <a:rPr lang="en-IE" sz="1150" dirty="0" err="1">
                <a:ea typeface="Calibri" panose="020F0502020204030204" pitchFamily="34" charset="0"/>
              </a:rPr>
              <a:t>pienviljelijöiltä</a:t>
            </a:r>
            <a:r>
              <a:rPr lang="en-IE" sz="1150" dirty="0">
                <a:ea typeface="Calibri" panose="020F0502020204030204" pitchFamily="34" charset="0"/>
              </a:rPr>
              <a:t> </a:t>
            </a:r>
            <a:r>
              <a:rPr lang="en-IE" sz="1150" dirty="0" err="1">
                <a:ea typeface="Calibri" panose="020F0502020204030204" pitchFamily="34" charset="0"/>
              </a:rPr>
              <a:t>kohtuullisin</a:t>
            </a:r>
            <a:r>
              <a:rPr lang="en-IE" sz="1150" dirty="0">
                <a:ea typeface="Calibri" panose="020F0502020204030204" pitchFamily="34" charset="0"/>
              </a:rPr>
              <a:t> </a:t>
            </a:r>
            <a:r>
              <a:rPr lang="en-IE" sz="1150" dirty="0" err="1">
                <a:ea typeface="Calibri" panose="020F0502020204030204" pitchFamily="34" charset="0"/>
              </a:rPr>
              <a:t>hinnoin</a:t>
            </a:r>
            <a:r>
              <a:rPr lang="en-IE" sz="1150" dirty="0">
                <a:ea typeface="Calibri" panose="020F0502020204030204" pitchFamily="34" charset="0"/>
              </a:rPr>
              <a:t>.</a:t>
            </a:r>
          </a:p>
          <a:p>
            <a:pPr algn="l" rtl="0">
              <a:lnSpc>
                <a:spcPts val="1320"/>
              </a:lnSpc>
            </a:pPr>
            <a:endParaRPr lang="en-IE" sz="1150" dirty="0">
              <a:ea typeface="Calibri" panose="020F0502020204030204" pitchFamily="34" charset="0"/>
            </a:endParaRPr>
          </a:p>
        </p:txBody>
      </p:sp>
      <p:grpSp>
        <p:nvGrpSpPr>
          <p:cNvPr id="94" name="Group 93">
            <a:extLst>
              <a:ext uri="{FF2B5EF4-FFF2-40B4-BE49-F238E27FC236}">
                <a16:creationId xmlns:a16="http://schemas.microsoft.com/office/drawing/2014/main" id="{30C17473-635C-ABD7-7242-E5DC7475E8D9}"/>
              </a:ext>
            </a:extLst>
          </p:cNvPr>
          <p:cNvGrpSpPr/>
          <p:nvPr/>
        </p:nvGrpSpPr>
        <p:grpSpPr>
          <a:xfrm>
            <a:off x="0" y="739362"/>
            <a:ext cx="856257" cy="123096"/>
            <a:chOff x="3704804" y="7479258"/>
            <a:chExt cx="724283" cy="104123"/>
          </a:xfrm>
          <a:solidFill>
            <a:schemeClr val="tx1"/>
          </a:solidFill>
        </p:grpSpPr>
        <p:cxnSp>
          <p:nvCxnSpPr>
            <p:cNvPr id="95" name="Straight Connector 94">
              <a:extLst>
                <a:ext uri="{FF2B5EF4-FFF2-40B4-BE49-F238E27FC236}">
                  <a16:creationId xmlns:a16="http://schemas.microsoft.com/office/drawing/2014/main" id="{32A1374D-A451-5652-DC7C-B2375AD877BB}"/>
                </a:ext>
              </a:extLst>
            </p:cNvPr>
            <p:cNvCxnSpPr>
              <a:cxnSpLocks/>
            </p:cNvCxnSpPr>
            <p:nvPr/>
          </p:nvCxnSpPr>
          <p:spPr>
            <a:xfrm>
              <a:off x="3704804" y="7531319"/>
              <a:ext cx="657217"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Oval 95">
              <a:extLst>
                <a:ext uri="{FF2B5EF4-FFF2-40B4-BE49-F238E27FC236}">
                  <a16:creationId xmlns:a16="http://schemas.microsoft.com/office/drawing/2014/main" id="{B7F3A9A2-C0DB-DF13-2910-704652068BAD}"/>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7" name="TextBox 96">
            <a:extLst>
              <a:ext uri="{FF2B5EF4-FFF2-40B4-BE49-F238E27FC236}">
                <a16:creationId xmlns:a16="http://schemas.microsoft.com/office/drawing/2014/main" id="{79417F7E-E74F-E6A2-74F5-AAA63867C571}"/>
              </a:ext>
            </a:extLst>
          </p:cNvPr>
          <p:cNvSpPr txBox="1"/>
          <p:nvPr/>
        </p:nvSpPr>
        <p:spPr>
          <a:xfrm>
            <a:off x="936102" y="595569"/>
            <a:ext cx="2192171" cy="384080"/>
          </a:xfrm>
          <a:prstGeom prst="rect">
            <a:avLst/>
          </a:prstGeom>
          <a:solidFill>
            <a:srgbClr val="F1A0C2"/>
          </a:solidFill>
        </p:spPr>
        <p:txBody>
          <a:bodyPr wrap="square" anchor="ctr">
            <a:spAutoFit/>
          </a:bodyPr>
          <a:lstStyle/>
          <a:p>
            <a:pPr algn="l" rtl="0">
              <a:lnSpc>
                <a:spcPts val="2440"/>
              </a:lnSpc>
              <a:tabLst>
                <a:tab pos="177800" algn="l"/>
              </a:tabLst>
            </a:pPr>
            <a:r>
              <a:rPr lang="en-US" b="1" dirty="0" err="1">
                <a:solidFill>
                  <a:srgbClr val="000000"/>
                </a:solidFill>
                <a:latin typeface="Calibri" panose="020F0502020204030204" pitchFamily="34" charset="0"/>
                <a:cs typeface="Calibri" panose="020F0502020204030204" pitchFamily="34" charset="0"/>
              </a:rPr>
              <a:t>Sosiaaliset</a:t>
            </a:r>
            <a:r>
              <a:rPr lang="en-US" b="1" dirty="0">
                <a:solidFill>
                  <a:srgbClr val="000000"/>
                </a:solidFill>
                <a:latin typeface="Calibri" panose="020F0502020204030204" pitchFamily="34" charset="0"/>
                <a:cs typeface="Calibri" panose="020F0502020204030204" pitchFamily="34" charset="0"/>
              </a:rPr>
              <a:t> </a:t>
            </a:r>
            <a:r>
              <a:rPr lang="en-US" b="1" dirty="0" err="1">
                <a:solidFill>
                  <a:srgbClr val="000000"/>
                </a:solidFill>
                <a:latin typeface="Calibri" panose="020F0502020204030204" pitchFamily="34" charset="0"/>
                <a:cs typeface="Calibri" panose="020F0502020204030204" pitchFamily="34" charset="0"/>
              </a:rPr>
              <a:t>yritykset</a:t>
            </a:r>
            <a:endParaRPr lang="en-US" b="1" dirty="0">
              <a:solidFill>
                <a:srgbClr val="000000"/>
              </a:solidFill>
              <a:latin typeface="Calibri" panose="020F0502020204030204" pitchFamily="34" charset="0"/>
              <a:cs typeface="Calibri" panose="020F0502020204030204" pitchFamily="34" charset="0"/>
            </a:endParaRPr>
          </a:p>
        </p:txBody>
      </p:sp>
      <p:sp>
        <p:nvSpPr>
          <p:cNvPr id="98" name="TextBox 97">
            <a:extLst>
              <a:ext uri="{FF2B5EF4-FFF2-40B4-BE49-F238E27FC236}">
                <a16:creationId xmlns:a16="http://schemas.microsoft.com/office/drawing/2014/main" id="{025A3525-C804-5BD3-352D-10AE66D4BC15}"/>
              </a:ext>
            </a:extLst>
          </p:cNvPr>
          <p:cNvSpPr txBox="1"/>
          <p:nvPr/>
        </p:nvSpPr>
        <p:spPr>
          <a:xfrm>
            <a:off x="165319" y="428140"/>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04</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99" name="Text Placeholder 4">
            <a:extLst>
              <a:ext uri="{FF2B5EF4-FFF2-40B4-BE49-F238E27FC236}">
                <a16:creationId xmlns:a16="http://schemas.microsoft.com/office/drawing/2014/main" id="{7DFC5265-02A4-916D-5287-2A77BF871D4F}"/>
              </a:ext>
            </a:extLst>
          </p:cNvPr>
          <p:cNvSpPr txBox="1">
            <a:spLocks/>
          </p:cNvSpPr>
          <p:nvPr/>
        </p:nvSpPr>
        <p:spPr>
          <a:xfrm>
            <a:off x="4037194" y="1581791"/>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Edistää sosiaalista hyvää, mikä voi houkutella asiakastukea ja jopa ylivoimaisia hintoja. Voi myös saada tiettyjä apurahoja tai sosiaalisia sijoitusrahastoja.</a:t>
            </a:r>
          </a:p>
        </p:txBody>
      </p:sp>
      <p:grpSp>
        <p:nvGrpSpPr>
          <p:cNvPr id="100" name="Group 99">
            <a:extLst>
              <a:ext uri="{FF2B5EF4-FFF2-40B4-BE49-F238E27FC236}">
                <a16:creationId xmlns:a16="http://schemas.microsoft.com/office/drawing/2014/main" id="{DBAA8D13-4DB3-F1F1-4666-43B8EE13719F}"/>
              </a:ext>
            </a:extLst>
          </p:cNvPr>
          <p:cNvGrpSpPr/>
          <p:nvPr/>
        </p:nvGrpSpPr>
        <p:grpSpPr>
          <a:xfrm>
            <a:off x="3655667" y="1167737"/>
            <a:ext cx="415513" cy="415595"/>
            <a:chOff x="2872398" y="4601387"/>
            <a:chExt cx="1633745" cy="1634066"/>
          </a:xfrm>
        </p:grpSpPr>
        <p:grpSp>
          <p:nvGrpSpPr>
            <p:cNvPr id="101" name="Graphic 3">
              <a:extLst>
                <a:ext uri="{FF2B5EF4-FFF2-40B4-BE49-F238E27FC236}">
                  <a16:creationId xmlns:a16="http://schemas.microsoft.com/office/drawing/2014/main" id="{83026A49-CC54-B7C2-6FF9-F6415E57B2DE}"/>
                </a:ext>
              </a:extLst>
            </p:cNvPr>
            <p:cNvGrpSpPr/>
            <p:nvPr/>
          </p:nvGrpSpPr>
          <p:grpSpPr>
            <a:xfrm>
              <a:off x="3263598" y="4990755"/>
              <a:ext cx="851341" cy="854106"/>
              <a:chOff x="4669868" y="3456115"/>
              <a:chExt cx="851341" cy="854106"/>
            </a:xfrm>
          </p:grpSpPr>
          <p:sp>
            <p:nvSpPr>
              <p:cNvPr id="107" name="Freeform 106">
                <a:extLst>
                  <a:ext uri="{FF2B5EF4-FFF2-40B4-BE49-F238E27FC236}">
                    <a16:creationId xmlns:a16="http://schemas.microsoft.com/office/drawing/2014/main" id="{B2AD5E54-58AC-E1A9-582F-E758A6EE5932}"/>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l" rtl="0"/>
                <a:endParaRPr lang="en-US"/>
              </a:p>
            </p:txBody>
          </p:sp>
          <p:sp>
            <p:nvSpPr>
              <p:cNvPr id="108" name="Freeform 107">
                <a:extLst>
                  <a:ext uri="{FF2B5EF4-FFF2-40B4-BE49-F238E27FC236}">
                    <a16:creationId xmlns:a16="http://schemas.microsoft.com/office/drawing/2014/main" id="{F9CD4BE2-F869-6670-B71E-30BE8403AEE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l" rtl="0"/>
                <a:endParaRPr lang="en-US"/>
              </a:p>
            </p:txBody>
          </p:sp>
        </p:grpSp>
        <p:grpSp>
          <p:nvGrpSpPr>
            <p:cNvPr id="102" name="Graphic 3">
              <a:extLst>
                <a:ext uri="{FF2B5EF4-FFF2-40B4-BE49-F238E27FC236}">
                  <a16:creationId xmlns:a16="http://schemas.microsoft.com/office/drawing/2014/main" id="{31C95B98-C548-FB07-B451-06ADA18737F5}"/>
                </a:ext>
              </a:extLst>
            </p:cNvPr>
            <p:cNvGrpSpPr/>
            <p:nvPr/>
          </p:nvGrpSpPr>
          <p:grpSpPr>
            <a:xfrm>
              <a:off x="2872398" y="4601387"/>
              <a:ext cx="1633745" cy="1634066"/>
              <a:chOff x="4278668" y="3066747"/>
              <a:chExt cx="1633745" cy="1634066"/>
            </a:xfrm>
            <a:solidFill>
              <a:srgbClr val="000000"/>
            </a:solidFill>
          </p:grpSpPr>
          <p:sp>
            <p:nvSpPr>
              <p:cNvPr id="103" name="Freeform 102">
                <a:extLst>
                  <a:ext uri="{FF2B5EF4-FFF2-40B4-BE49-F238E27FC236}">
                    <a16:creationId xmlns:a16="http://schemas.microsoft.com/office/drawing/2014/main" id="{8BE0BED3-98F1-895E-2F35-BAE87B87AF4E}"/>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l" rtl="0"/>
                <a:endParaRPr lang="en-US"/>
              </a:p>
            </p:txBody>
          </p:sp>
          <p:sp>
            <p:nvSpPr>
              <p:cNvPr id="104" name="Freeform 103">
                <a:extLst>
                  <a:ext uri="{FF2B5EF4-FFF2-40B4-BE49-F238E27FC236}">
                    <a16:creationId xmlns:a16="http://schemas.microsoft.com/office/drawing/2014/main" id="{14D5CD83-1EB3-AF0D-D9C8-B571EABD076A}"/>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105" name="Freeform 104">
                <a:extLst>
                  <a:ext uri="{FF2B5EF4-FFF2-40B4-BE49-F238E27FC236}">
                    <a16:creationId xmlns:a16="http://schemas.microsoft.com/office/drawing/2014/main" id="{C4753EA7-3F21-83E7-D58D-3CFACCA89E92}"/>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l" rtl="0"/>
                <a:endParaRPr lang="en-US"/>
              </a:p>
            </p:txBody>
          </p:sp>
          <p:sp>
            <p:nvSpPr>
              <p:cNvPr id="106" name="Freeform 105">
                <a:extLst>
                  <a:ext uri="{FF2B5EF4-FFF2-40B4-BE49-F238E27FC236}">
                    <a16:creationId xmlns:a16="http://schemas.microsoft.com/office/drawing/2014/main" id="{566E7AE4-3D07-5184-3152-BDAC2AC536AA}"/>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l" rtl="0"/>
                <a:endParaRPr lang="en-US"/>
              </a:p>
            </p:txBody>
          </p:sp>
        </p:grpSp>
      </p:grpSp>
      <p:sp>
        <p:nvSpPr>
          <p:cNvPr id="109" name="TextBox 108">
            <a:extLst>
              <a:ext uri="{FF2B5EF4-FFF2-40B4-BE49-F238E27FC236}">
                <a16:creationId xmlns:a16="http://schemas.microsoft.com/office/drawing/2014/main" id="{D214C0CD-25A9-4DD3-A027-17C33813347A}"/>
              </a:ext>
            </a:extLst>
          </p:cNvPr>
          <p:cNvSpPr txBox="1"/>
          <p:nvPr/>
        </p:nvSpPr>
        <p:spPr>
          <a:xfrm>
            <a:off x="4050394" y="1195152"/>
            <a:ext cx="1110045" cy="384080"/>
          </a:xfrm>
          <a:prstGeom prst="rect">
            <a:avLst/>
          </a:prstGeom>
          <a:noFill/>
        </p:spPr>
        <p:txBody>
          <a:bodyPr wrap="square">
            <a:spAutoFit/>
          </a:bodyPr>
          <a:lstStyle/>
          <a:p>
            <a:pPr algn="just"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Plussat</a:t>
            </a:r>
          </a:p>
        </p:txBody>
      </p:sp>
      <p:cxnSp>
        <p:nvCxnSpPr>
          <p:cNvPr id="110" name="Straight Connector 109">
            <a:extLst>
              <a:ext uri="{FF2B5EF4-FFF2-40B4-BE49-F238E27FC236}">
                <a16:creationId xmlns:a16="http://schemas.microsoft.com/office/drawing/2014/main" id="{B4F79050-F51D-6E59-9CD9-80296FA5F630}"/>
              </a:ext>
            </a:extLst>
          </p:cNvPr>
          <p:cNvCxnSpPr>
            <a:cxnSpLocks/>
          </p:cNvCxnSpPr>
          <p:nvPr/>
        </p:nvCxnSpPr>
        <p:spPr>
          <a:xfrm>
            <a:off x="3629064" y="802907"/>
            <a:ext cx="360478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CADD7CB4-525F-7F91-0678-6C56A80F5FBD}"/>
              </a:ext>
            </a:extLst>
          </p:cNvPr>
          <p:cNvCxnSpPr>
            <a:cxnSpLocks/>
          </p:cNvCxnSpPr>
          <p:nvPr/>
        </p:nvCxnSpPr>
        <p:spPr>
          <a:xfrm flipV="1">
            <a:off x="3882907" y="798121"/>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CEEED5B-1E02-BA6C-8511-0D92C6D53EC1}"/>
              </a:ext>
            </a:extLst>
          </p:cNvPr>
          <p:cNvCxnSpPr>
            <a:cxnSpLocks/>
          </p:cNvCxnSpPr>
          <p:nvPr/>
        </p:nvCxnSpPr>
        <p:spPr>
          <a:xfrm flipV="1">
            <a:off x="3875572" y="1634428"/>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 Placeholder 4">
            <a:extLst>
              <a:ext uri="{FF2B5EF4-FFF2-40B4-BE49-F238E27FC236}">
                <a16:creationId xmlns:a16="http://schemas.microsoft.com/office/drawing/2014/main" id="{3FA7E3EE-F922-5C3B-C902-EB29B47EEA00}"/>
              </a:ext>
            </a:extLst>
          </p:cNvPr>
          <p:cNvSpPr txBox="1">
            <a:spLocks/>
          </p:cNvSpPr>
          <p:nvPr/>
        </p:nvSpPr>
        <p:spPr>
          <a:xfrm>
            <a:off x="4057980" y="2820494"/>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en-IE" sz="1150">
                <a:ea typeface="Calibri" panose="020F0502020204030204" pitchFamily="34" charset="0"/>
              </a:rPr>
              <a:t>Voiton ja sosiaalisen vaikutuksen kaksoistehtävän tasapainottaminen voi olla haastavaa. Se voi myös vaatia huomattavia resursseja sosiaalisten vaikutusten mittaamiseen ja raportoimiseen.</a:t>
            </a:r>
          </a:p>
        </p:txBody>
      </p:sp>
      <p:sp>
        <p:nvSpPr>
          <p:cNvPr id="114" name="TextBox 113">
            <a:extLst>
              <a:ext uri="{FF2B5EF4-FFF2-40B4-BE49-F238E27FC236}">
                <a16:creationId xmlns:a16="http://schemas.microsoft.com/office/drawing/2014/main" id="{6B1A2C24-5C09-EE75-27C4-9B605A83EA35}"/>
              </a:ext>
            </a:extLst>
          </p:cNvPr>
          <p:cNvSpPr txBox="1"/>
          <p:nvPr/>
        </p:nvSpPr>
        <p:spPr>
          <a:xfrm>
            <a:off x="4071180" y="2433855"/>
            <a:ext cx="1110045" cy="384080"/>
          </a:xfrm>
          <a:prstGeom prst="rect">
            <a:avLst/>
          </a:prstGeom>
          <a:noFill/>
        </p:spPr>
        <p:txBody>
          <a:bodyPr wrap="square">
            <a:spAutoFit/>
          </a:bodyPr>
          <a:lstStyle/>
          <a:p>
            <a:pPr algn="just" rtl="0">
              <a:lnSpc>
                <a:spcPts val="2440"/>
              </a:lnSpc>
              <a:tabLst>
                <a:tab pos="177800" algn="l"/>
              </a:tabLst>
            </a:pPr>
            <a:r>
              <a:rPr lang="en-US" b="1" dirty="0" err="1">
                <a:solidFill>
                  <a:srgbClr val="000000"/>
                </a:solidFill>
                <a:latin typeface="Calibri" panose="020F0502020204030204" pitchFamily="34" charset="0"/>
                <a:cs typeface="Calibri" panose="020F0502020204030204" pitchFamily="34" charset="0"/>
              </a:rPr>
              <a:t>Haittoja</a:t>
            </a:r>
            <a:endParaRPr lang="en-US" b="1" dirty="0">
              <a:solidFill>
                <a:srgbClr val="000000"/>
              </a:solidFill>
              <a:latin typeface="Calibri" panose="020F0502020204030204" pitchFamily="34" charset="0"/>
              <a:cs typeface="Calibri" panose="020F0502020204030204" pitchFamily="34" charset="0"/>
            </a:endParaRPr>
          </a:p>
        </p:txBody>
      </p:sp>
      <p:grpSp>
        <p:nvGrpSpPr>
          <p:cNvPr id="115" name="Group 114">
            <a:extLst>
              <a:ext uri="{FF2B5EF4-FFF2-40B4-BE49-F238E27FC236}">
                <a16:creationId xmlns:a16="http://schemas.microsoft.com/office/drawing/2014/main" id="{98AB091E-A93C-AEC9-2C63-2D717052493F}"/>
              </a:ext>
            </a:extLst>
          </p:cNvPr>
          <p:cNvGrpSpPr/>
          <p:nvPr/>
        </p:nvGrpSpPr>
        <p:grpSpPr>
          <a:xfrm>
            <a:off x="3679682" y="2399968"/>
            <a:ext cx="415513" cy="415595"/>
            <a:chOff x="5766825" y="4735040"/>
            <a:chExt cx="1633745" cy="1634066"/>
          </a:xfrm>
        </p:grpSpPr>
        <p:sp>
          <p:nvSpPr>
            <p:cNvPr id="116" name="Freeform 115">
              <a:extLst>
                <a:ext uri="{FF2B5EF4-FFF2-40B4-BE49-F238E27FC236}">
                  <a16:creationId xmlns:a16="http://schemas.microsoft.com/office/drawing/2014/main" id="{5034A80F-067F-98FC-B129-252D637E8CBB}"/>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l" rtl="0"/>
              <a:endParaRPr lang="en-US"/>
            </a:p>
          </p:txBody>
        </p:sp>
        <p:grpSp>
          <p:nvGrpSpPr>
            <p:cNvPr id="117" name="Graphic 3">
              <a:extLst>
                <a:ext uri="{FF2B5EF4-FFF2-40B4-BE49-F238E27FC236}">
                  <a16:creationId xmlns:a16="http://schemas.microsoft.com/office/drawing/2014/main" id="{F33062F0-310E-CB92-3E9C-627CE5A2ED1A}"/>
                </a:ext>
              </a:extLst>
            </p:cNvPr>
            <p:cNvGrpSpPr/>
            <p:nvPr/>
          </p:nvGrpSpPr>
          <p:grpSpPr>
            <a:xfrm>
              <a:off x="5766825" y="4735040"/>
              <a:ext cx="1633745" cy="1634066"/>
              <a:chOff x="7173095" y="3200400"/>
              <a:chExt cx="1633745" cy="1634066"/>
            </a:xfrm>
            <a:solidFill>
              <a:srgbClr val="000000"/>
            </a:solidFill>
          </p:grpSpPr>
          <p:sp>
            <p:nvSpPr>
              <p:cNvPr id="119" name="Freeform 118">
                <a:extLst>
                  <a:ext uri="{FF2B5EF4-FFF2-40B4-BE49-F238E27FC236}">
                    <a16:creationId xmlns:a16="http://schemas.microsoft.com/office/drawing/2014/main" id="{2173719B-4521-5748-3919-4001253F4F9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l" rtl="0"/>
                <a:endParaRPr lang="en-US"/>
              </a:p>
            </p:txBody>
          </p:sp>
          <p:sp>
            <p:nvSpPr>
              <p:cNvPr id="120" name="Freeform 119">
                <a:extLst>
                  <a:ext uri="{FF2B5EF4-FFF2-40B4-BE49-F238E27FC236}">
                    <a16:creationId xmlns:a16="http://schemas.microsoft.com/office/drawing/2014/main" id="{9AFDE77F-F8D8-E73C-700A-69A9FFDDD487}"/>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121" name="Freeform 120">
                <a:extLst>
                  <a:ext uri="{FF2B5EF4-FFF2-40B4-BE49-F238E27FC236}">
                    <a16:creationId xmlns:a16="http://schemas.microsoft.com/office/drawing/2014/main" id="{642FAC0D-1F65-C499-1F0E-342D46AA4CF9}"/>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l" rtl="0"/>
                <a:endParaRPr lang="en-US"/>
              </a:p>
            </p:txBody>
          </p:sp>
          <p:sp>
            <p:nvSpPr>
              <p:cNvPr id="122" name="Freeform 121">
                <a:extLst>
                  <a:ext uri="{FF2B5EF4-FFF2-40B4-BE49-F238E27FC236}">
                    <a16:creationId xmlns:a16="http://schemas.microsoft.com/office/drawing/2014/main" id="{5EFB2706-F31C-3234-4125-4D3C344CCF8B}"/>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l" rtl="0"/>
                <a:endParaRPr lang="en-US"/>
              </a:p>
            </p:txBody>
          </p:sp>
        </p:grpSp>
        <p:sp>
          <p:nvSpPr>
            <p:cNvPr id="118" name="Freeform 117">
              <a:extLst>
                <a:ext uri="{FF2B5EF4-FFF2-40B4-BE49-F238E27FC236}">
                  <a16:creationId xmlns:a16="http://schemas.microsoft.com/office/drawing/2014/main" id="{369ECC0E-24DF-C083-3753-581AA25F13BC}"/>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l" rtl="0"/>
              <a:endParaRPr lang="en-US"/>
            </a:p>
          </p:txBody>
        </p:sp>
      </p:grpSp>
      <p:sp>
        <p:nvSpPr>
          <p:cNvPr id="188" name="Text Placeholder 4">
            <a:extLst>
              <a:ext uri="{FF2B5EF4-FFF2-40B4-BE49-F238E27FC236}">
                <a16:creationId xmlns:a16="http://schemas.microsoft.com/office/drawing/2014/main" id="{6CC2FC81-9781-0C3A-D3C4-05A591F906CD}"/>
              </a:ext>
            </a:extLst>
          </p:cNvPr>
          <p:cNvSpPr txBox="1">
            <a:spLocks/>
          </p:cNvSpPr>
          <p:nvPr/>
        </p:nvSpPr>
        <p:spPr>
          <a:xfrm>
            <a:off x="942709" y="4618479"/>
            <a:ext cx="2079890"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en-IE" sz="1150" dirty="0">
                <a:ea typeface="Calibri" panose="020F0502020204030204" pitchFamily="34" charset="0"/>
              </a:rPr>
              <a:t>Reilun kaupan yritykset sitoutuvat maksamaan oikeudenmukaisia ​​hintoja kehitysmaiden tuottajille, edistämään kestäviä viljelykäytäntöjä ja parantamaan sosiaalisia oloja</a:t>
            </a:r>
          </a:p>
          <a:p>
            <a:pPr algn="l" rtl="0">
              <a:lnSpc>
                <a:spcPts val="1320"/>
              </a:lnSpc>
            </a:pPr>
            <a:r>
              <a:rPr lang="en-IE" sz="1150" i="1" dirty="0">
                <a:ea typeface="Calibri" panose="020F0502020204030204" pitchFamily="34" charset="0"/>
              </a:rPr>
              <a:t>DeCarlo &amp; DeCarlo (2011).</a:t>
            </a:r>
          </a:p>
          <a:p>
            <a:pPr algn="l" rtl="0">
              <a:lnSpc>
                <a:spcPts val="1320"/>
              </a:lnSpc>
            </a:pPr>
            <a:endParaRPr lang="en-IE" sz="1150" dirty="0">
              <a:ea typeface="Calibri" panose="020F0502020204030204" pitchFamily="34" charset="0"/>
            </a:endParaRPr>
          </a:p>
        </p:txBody>
      </p:sp>
      <p:grpSp>
        <p:nvGrpSpPr>
          <p:cNvPr id="189" name="Group 188">
            <a:extLst>
              <a:ext uri="{FF2B5EF4-FFF2-40B4-BE49-F238E27FC236}">
                <a16:creationId xmlns:a16="http://schemas.microsoft.com/office/drawing/2014/main" id="{F3FA0D59-1C65-2BAD-3DEC-299BFF27F86D}"/>
              </a:ext>
            </a:extLst>
          </p:cNvPr>
          <p:cNvGrpSpPr/>
          <p:nvPr/>
        </p:nvGrpSpPr>
        <p:grpSpPr>
          <a:xfrm>
            <a:off x="148155" y="4167403"/>
            <a:ext cx="708098" cy="123096"/>
            <a:chOff x="3830127" y="7479258"/>
            <a:chExt cx="598960" cy="104123"/>
          </a:xfrm>
          <a:solidFill>
            <a:schemeClr val="tx1"/>
          </a:solidFill>
        </p:grpSpPr>
        <p:cxnSp>
          <p:nvCxnSpPr>
            <p:cNvPr id="190" name="Straight Connector 189">
              <a:extLst>
                <a:ext uri="{FF2B5EF4-FFF2-40B4-BE49-F238E27FC236}">
                  <a16:creationId xmlns:a16="http://schemas.microsoft.com/office/drawing/2014/main" id="{795103FD-7B29-5DF9-8813-97CFA272012F}"/>
                </a:ext>
              </a:extLst>
            </p:cNvPr>
            <p:cNvCxnSpPr>
              <a:cxnSpLocks/>
            </p:cNvCxnSpPr>
            <p:nvPr/>
          </p:nvCxnSpPr>
          <p:spPr>
            <a:xfrm>
              <a:off x="3830127" y="7531319"/>
              <a:ext cx="53189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Oval 190">
              <a:extLst>
                <a:ext uri="{FF2B5EF4-FFF2-40B4-BE49-F238E27FC236}">
                  <a16:creationId xmlns:a16="http://schemas.microsoft.com/office/drawing/2014/main" id="{C6DDE6B8-7B06-591A-8100-E66A38B1D84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92" name="TextBox 191">
            <a:extLst>
              <a:ext uri="{FF2B5EF4-FFF2-40B4-BE49-F238E27FC236}">
                <a16:creationId xmlns:a16="http://schemas.microsoft.com/office/drawing/2014/main" id="{0C67F950-4363-B9F7-07B5-49D36CDE9094}"/>
              </a:ext>
            </a:extLst>
          </p:cNvPr>
          <p:cNvSpPr txBox="1"/>
          <p:nvPr/>
        </p:nvSpPr>
        <p:spPr>
          <a:xfrm>
            <a:off x="936103" y="4023610"/>
            <a:ext cx="1466134" cy="384080"/>
          </a:xfrm>
          <a:prstGeom prst="rect">
            <a:avLst/>
          </a:prstGeom>
          <a:solidFill>
            <a:srgbClr val="F1A0C2"/>
          </a:solidFill>
        </p:spPr>
        <p:txBody>
          <a:bodyPr wrap="square" lIns="91440" tIns="45720" rIns="91440" bIns="45720" anchor="ctr">
            <a:spAutoFit/>
          </a:bodyPr>
          <a:lstStyle/>
          <a:p>
            <a:pPr algn="l" rtl="0">
              <a:lnSpc>
                <a:spcPts val="2440"/>
              </a:lnSpc>
              <a:tabLst>
                <a:tab pos="177800" algn="l"/>
              </a:tabLst>
            </a:pPr>
            <a:r>
              <a:rPr lang="en-US" b="1" dirty="0">
                <a:solidFill>
                  <a:srgbClr val="000000"/>
                </a:solidFill>
                <a:latin typeface="Calibri"/>
                <a:ea typeface="Calibri"/>
                <a:cs typeface="Calibri"/>
              </a:rPr>
              <a:t>Reilu kauppa</a:t>
            </a:r>
            <a:endParaRPr lang="en-US" b="1" dirty="0">
              <a:solidFill>
                <a:srgbClr val="000000"/>
              </a:solidFill>
              <a:latin typeface="Calibri" panose="020F0502020204030204" pitchFamily="34" charset="0"/>
              <a:ea typeface="Calibri"/>
              <a:cs typeface="Calibri" panose="020F0502020204030204" pitchFamily="34" charset="0"/>
            </a:endParaRPr>
          </a:p>
        </p:txBody>
      </p:sp>
      <p:sp>
        <p:nvSpPr>
          <p:cNvPr id="193" name="TextBox 192">
            <a:extLst>
              <a:ext uri="{FF2B5EF4-FFF2-40B4-BE49-F238E27FC236}">
                <a16:creationId xmlns:a16="http://schemas.microsoft.com/office/drawing/2014/main" id="{2FEC9DF6-279A-7719-A90C-F3E97AC4E5C4}"/>
              </a:ext>
            </a:extLst>
          </p:cNvPr>
          <p:cNvSpPr txBox="1"/>
          <p:nvPr/>
        </p:nvSpPr>
        <p:spPr>
          <a:xfrm>
            <a:off x="165319" y="3856181"/>
            <a:ext cx="858890" cy="523220"/>
          </a:xfrm>
          <a:prstGeom prst="rect">
            <a:avLst/>
          </a:prstGeom>
          <a:noFill/>
        </p:spPr>
        <p:txBody>
          <a:bodyPr wrap="square">
            <a:spAutoFit/>
          </a:bodyPr>
          <a:lstStyle/>
          <a:p>
            <a:pPr algn="l" rtl="0"/>
            <a:r>
              <a:rPr lang="en-US" sz="2800" b="1">
                <a:solidFill>
                  <a:srgbClr val="000000"/>
                </a:solidFill>
                <a:latin typeface="Calibri" panose="020F0502020204030204" pitchFamily="34" charset="0"/>
                <a:cs typeface="Calibri" panose="020F0502020204030204" pitchFamily="34" charset="0"/>
              </a:rPr>
              <a:t>05</a:t>
            </a:r>
            <a:r>
              <a:rPr lang="en-US" sz="2800" b="1">
                <a:solidFill>
                  <a:srgbClr val="F1A0C2"/>
                </a:solidFill>
                <a:latin typeface="Calibri" panose="020F0502020204030204" pitchFamily="34" charset="0"/>
                <a:cs typeface="Calibri" panose="020F0502020204030204" pitchFamily="34" charset="0"/>
              </a:rPr>
              <a:t> </a:t>
            </a:r>
            <a:endParaRPr lang="en-US" sz="2800"/>
          </a:p>
        </p:txBody>
      </p:sp>
      <p:sp>
        <p:nvSpPr>
          <p:cNvPr id="194" name="Text Placeholder 4">
            <a:extLst>
              <a:ext uri="{FF2B5EF4-FFF2-40B4-BE49-F238E27FC236}">
                <a16:creationId xmlns:a16="http://schemas.microsoft.com/office/drawing/2014/main" id="{31326209-04F8-CEB3-81F4-72F9F8325831}"/>
              </a:ext>
            </a:extLst>
          </p:cNvPr>
          <p:cNvSpPr txBox="1">
            <a:spLocks/>
          </p:cNvSpPr>
          <p:nvPr/>
        </p:nvSpPr>
        <p:spPr>
          <a:xfrm>
            <a:off x="4037194" y="5009832"/>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en-IE" sz="1150">
                <a:ea typeface="Calibri" panose="020F0502020204030204" pitchFamily="34" charset="0"/>
              </a:rPr>
              <a:t>Varmistaa tuottajien oikeudenmukaisen kohtelun ja edistää kestävyyttä houkuttelemalla eettisesti ajattelevia kuluttajia.</a:t>
            </a:r>
          </a:p>
        </p:txBody>
      </p:sp>
      <p:grpSp>
        <p:nvGrpSpPr>
          <p:cNvPr id="195" name="Group 194">
            <a:extLst>
              <a:ext uri="{FF2B5EF4-FFF2-40B4-BE49-F238E27FC236}">
                <a16:creationId xmlns:a16="http://schemas.microsoft.com/office/drawing/2014/main" id="{E6CE9B82-C490-432F-331E-BB9F28195211}"/>
              </a:ext>
            </a:extLst>
          </p:cNvPr>
          <p:cNvGrpSpPr/>
          <p:nvPr/>
        </p:nvGrpSpPr>
        <p:grpSpPr>
          <a:xfrm>
            <a:off x="3655667" y="4595778"/>
            <a:ext cx="415513" cy="415595"/>
            <a:chOff x="2872398" y="4601387"/>
            <a:chExt cx="1633745" cy="1634066"/>
          </a:xfrm>
        </p:grpSpPr>
        <p:grpSp>
          <p:nvGrpSpPr>
            <p:cNvPr id="196" name="Graphic 3">
              <a:extLst>
                <a:ext uri="{FF2B5EF4-FFF2-40B4-BE49-F238E27FC236}">
                  <a16:creationId xmlns:a16="http://schemas.microsoft.com/office/drawing/2014/main" id="{2E256333-36FB-E08B-A582-75F8FBF91534}"/>
                </a:ext>
              </a:extLst>
            </p:cNvPr>
            <p:cNvGrpSpPr/>
            <p:nvPr/>
          </p:nvGrpSpPr>
          <p:grpSpPr>
            <a:xfrm>
              <a:off x="3263598" y="4990755"/>
              <a:ext cx="851341" cy="854106"/>
              <a:chOff x="4669868" y="3456115"/>
              <a:chExt cx="851341" cy="854106"/>
            </a:xfrm>
          </p:grpSpPr>
          <p:sp>
            <p:nvSpPr>
              <p:cNvPr id="202" name="Freeform 201">
                <a:extLst>
                  <a:ext uri="{FF2B5EF4-FFF2-40B4-BE49-F238E27FC236}">
                    <a16:creationId xmlns:a16="http://schemas.microsoft.com/office/drawing/2014/main" id="{3EF3763D-4837-7B4B-0D48-61C5A125B863}"/>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pPr algn="l" rtl="0"/>
                <a:endParaRPr lang="en-US"/>
              </a:p>
            </p:txBody>
          </p:sp>
          <p:sp>
            <p:nvSpPr>
              <p:cNvPr id="203" name="Freeform 202">
                <a:extLst>
                  <a:ext uri="{FF2B5EF4-FFF2-40B4-BE49-F238E27FC236}">
                    <a16:creationId xmlns:a16="http://schemas.microsoft.com/office/drawing/2014/main" id="{CA949E02-B90E-1C7A-A7DA-FF482E2D9DAB}"/>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B2DEDD"/>
              </a:solidFill>
              <a:ln w="6040" cap="flat">
                <a:noFill/>
                <a:prstDash val="solid"/>
                <a:miter/>
              </a:ln>
            </p:spPr>
            <p:txBody>
              <a:bodyPr rtlCol="0" anchor="ctr"/>
              <a:lstStyle/>
              <a:p>
                <a:pPr algn="l" rtl="0"/>
                <a:endParaRPr lang="en-US"/>
              </a:p>
            </p:txBody>
          </p:sp>
        </p:grpSp>
        <p:grpSp>
          <p:nvGrpSpPr>
            <p:cNvPr id="197" name="Graphic 3">
              <a:extLst>
                <a:ext uri="{FF2B5EF4-FFF2-40B4-BE49-F238E27FC236}">
                  <a16:creationId xmlns:a16="http://schemas.microsoft.com/office/drawing/2014/main" id="{1F5EC478-633B-7849-9377-83456B80F655}"/>
                </a:ext>
              </a:extLst>
            </p:cNvPr>
            <p:cNvGrpSpPr/>
            <p:nvPr/>
          </p:nvGrpSpPr>
          <p:grpSpPr>
            <a:xfrm>
              <a:off x="2872398" y="4601387"/>
              <a:ext cx="1633745" cy="1634066"/>
              <a:chOff x="4278668" y="3066747"/>
              <a:chExt cx="1633745" cy="1634066"/>
            </a:xfrm>
            <a:solidFill>
              <a:srgbClr val="000000"/>
            </a:solidFill>
          </p:grpSpPr>
          <p:sp>
            <p:nvSpPr>
              <p:cNvPr id="198" name="Freeform 197">
                <a:extLst>
                  <a:ext uri="{FF2B5EF4-FFF2-40B4-BE49-F238E27FC236}">
                    <a16:creationId xmlns:a16="http://schemas.microsoft.com/office/drawing/2014/main" id="{A93623B6-576A-F4B4-C10A-C3615F85F1C5}"/>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pPr algn="l" rtl="0"/>
                <a:endParaRPr lang="en-US"/>
              </a:p>
            </p:txBody>
          </p:sp>
          <p:sp>
            <p:nvSpPr>
              <p:cNvPr id="199" name="Freeform 198">
                <a:extLst>
                  <a:ext uri="{FF2B5EF4-FFF2-40B4-BE49-F238E27FC236}">
                    <a16:creationId xmlns:a16="http://schemas.microsoft.com/office/drawing/2014/main" id="{69BBD0A0-F05D-5ED9-F5AD-2FD458FF3E74}"/>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200" name="Freeform 199">
                <a:extLst>
                  <a:ext uri="{FF2B5EF4-FFF2-40B4-BE49-F238E27FC236}">
                    <a16:creationId xmlns:a16="http://schemas.microsoft.com/office/drawing/2014/main" id="{56C3AF14-EAAB-DBDC-94C5-AA8AC6892594}"/>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pPr algn="l" rtl="0"/>
                <a:endParaRPr lang="en-US"/>
              </a:p>
            </p:txBody>
          </p:sp>
          <p:sp>
            <p:nvSpPr>
              <p:cNvPr id="201" name="Freeform 200">
                <a:extLst>
                  <a:ext uri="{FF2B5EF4-FFF2-40B4-BE49-F238E27FC236}">
                    <a16:creationId xmlns:a16="http://schemas.microsoft.com/office/drawing/2014/main" id="{0C4E5530-BF07-1BF8-8E98-F2035ECBBA65}"/>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pPr algn="l" rtl="0"/>
                <a:endParaRPr lang="en-US"/>
              </a:p>
            </p:txBody>
          </p:sp>
        </p:grpSp>
      </p:grpSp>
      <p:sp>
        <p:nvSpPr>
          <p:cNvPr id="204" name="TextBox 203">
            <a:extLst>
              <a:ext uri="{FF2B5EF4-FFF2-40B4-BE49-F238E27FC236}">
                <a16:creationId xmlns:a16="http://schemas.microsoft.com/office/drawing/2014/main" id="{D0E3D685-F4EE-9FC2-EE2E-992693C4AF8A}"/>
              </a:ext>
            </a:extLst>
          </p:cNvPr>
          <p:cNvSpPr txBox="1"/>
          <p:nvPr/>
        </p:nvSpPr>
        <p:spPr>
          <a:xfrm>
            <a:off x="4050394" y="4623193"/>
            <a:ext cx="1110045" cy="384080"/>
          </a:xfrm>
          <a:prstGeom prst="rect">
            <a:avLst/>
          </a:prstGeom>
          <a:noFill/>
        </p:spPr>
        <p:txBody>
          <a:bodyPr wrap="square">
            <a:spAutoFit/>
          </a:bodyPr>
          <a:lstStyle/>
          <a:p>
            <a:pPr algn="just" rtl="0">
              <a:lnSpc>
                <a:spcPts val="2440"/>
              </a:lnSpc>
              <a:tabLst>
                <a:tab pos="177800" algn="l"/>
              </a:tabLst>
            </a:pPr>
            <a:r>
              <a:rPr lang="en-US" b="1">
                <a:solidFill>
                  <a:srgbClr val="000000"/>
                </a:solidFill>
                <a:latin typeface="Calibri" panose="020F0502020204030204" pitchFamily="34" charset="0"/>
                <a:cs typeface="Calibri" panose="020F0502020204030204" pitchFamily="34" charset="0"/>
              </a:rPr>
              <a:t>Plussat</a:t>
            </a:r>
          </a:p>
        </p:txBody>
      </p:sp>
      <p:cxnSp>
        <p:nvCxnSpPr>
          <p:cNvPr id="205" name="Straight Connector 204">
            <a:extLst>
              <a:ext uri="{FF2B5EF4-FFF2-40B4-BE49-F238E27FC236}">
                <a16:creationId xmlns:a16="http://schemas.microsoft.com/office/drawing/2014/main" id="{DC134039-064F-6376-F803-D349CA3D5F61}"/>
              </a:ext>
            </a:extLst>
          </p:cNvPr>
          <p:cNvCxnSpPr>
            <a:cxnSpLocks/>
            <a:stCxn id="192" idx="3"/>
          </p:cNvCxnSpPr>
          <p:nvPr/>
        </p:nvCxnSpPr>
        <p:spPr>
          <a:xfrm>
            <a:off x="2402237" y="4215650"/>
            <a:ext cx="4831607" cy="3723"/>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D3523A6F-7EED-89F4-30FC-44DB1F99BD23}"/>
              </a:ext>
            </a:extLst>
          </p:cNvPr>
          <p:cNvCxnSpPr>
            <a:cxnSpLocks/>
          </p:cNvCxnSpPr>
          <p:nvPr/>
        </p:nvCxnSpPr>
        <p:spPr>
          <a:xfrm flipV="1">
            <a:off x="3882907" y="4226162"/>
            <a:ext cx="0" cy="30584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8B2B7FE8-128E-DA47-27FC-CDC123060EC4}"/>
              </a:ext>
            </a:extLst>
          </p:cNvPr>
          <p:cNvCxnSpPr>
            <a:cxnSpLocks/>
          </p:cNvCxnSpPr>
          <p:nvPr/>
        </p:nvCxnSpPr>
        <p:spPr>
          <a:xfrm flipV="1">
            <a:off x="3875572" y="5062469"/>
            <a:ext cx="0" cy="65011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08" name="Text Placeholder 4">
            <a:extLst>
              <a:ext uri="{FF2B5EF4-FFF2-40B4-BE49-F238E27FC236}">
                <a16:creationId xmlns:a16="http://schemas.microsoft.com/office/drawing/2014/main" id="{8E4B0593-4226-64FE-2DC1-898D513A7808}"/>
              </a:ext>
            </a:extLst>
          </p:cNvPr>
          <p:cNvSpPr txBox="1">
            <a:spLocks/>
          </p:cNvSpPr>
          <p:nvPr/>
        </p:nvSpPr>
        <p:spPr>
          <a:xfrm>
            <a:off x="4057980" y="6248535"/>
            <a:ext cx="3054484" cy="13135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Sertifioinnin saaminen voi olla pitkä ja kallis prosessi. Kuluttajat voivat myös hämmentyä erilaisista reilun kaupan merkinnöistä ja sertifikaateista.</a:t>
            </a:r>
          </a:p>
        </p:txBody>
      </p:sp>
      <p:sp>
        <p:nvSpPr>
          <p:cNvPr id="209" name="TextBox 208">
            <a:extLst>
              <a:ext uri="{FF2B5EF4-FFF2-40B4-BE49-F238E27FC236}">
                <a16:creationId xmlns:a16="http://schemas.microsoft.com/office/drawing/2014/main" id="{9B550E92-D834-4535-E0AF-68FEE4189A72}"/>
              </a:ext>
            </a:extLst>
          </p:cNvPr>
          <p:cNvSpPr txBox="1"/>
          <p:nvPr/>
        </p:nvSpPr>
        <p:spPr>
          <a:xfrm>
            <a:off x="4071180" y="5861896"/>
            <a:ext cx="1110045" cy="384080"/>
          </a:xfrm>
          <a:prstGeom prst="rect">
            <a:avLst/>
          </a:prstGeom>
          <a:noFill/>
        </p:spPr>
        <p:txBody>
          <a:bodyPr wrap="square">
            <a:spAutoFit/>
          </a:bodyPr>
          <a:lstStyle/>
          <a:p>
            <a:pPr algn="just" rtl="0">
              <a:lnSpc>
                <a:spcPts val="2440"/>
              </a:lnSpc>
              <a:tabLst>
                <a:tab pos="177800" algn="l"/>
              </a:tabLst>
            </a:pPr>
            <a:r>
              <a:rPr lang="en-US" b="1" dirty="0" err="1">
                <a:solidFill>
                  <a:srgbClr val="000000"/>
                </a:solidFill>
                <a:latin typeface="Calibri" panose="020F0502020204030204" pitchFamily="34" charset="0"/>
                <a:cs typeface="Calibri" panose="020F0502020204030204" pitchFamily="34" charset="0"/>
              </a:rPr>
              <a:t>Haittoja</a:t>
            </a:r>
            <a:endParaRPr lang="en-US" b="1" dirty="0">
              <a:solidFill>
                <a:srgbClr val="000000"/>
              </a:solidFill>
              <a:latin typeface="Calibri" panose="020F0502020204030204" pitchFamily="34" charset="0"/>
              <a:cs typeface="Calibri" panose="020F0502020204030204" pitchFamily="34" charset="0"/>
            </a:endParaRPr>
          </a:p>
        </p:txBody>
      </p:sp>
      <p:grpSp>
        <p:nvGrpSpPr>
          <p:cNvPr id="210" name="Group 209">
            <a:extLst>
              <a:ext uri="{FF2B5EF4-FFF2-40B4-BE49-F238E27FC236}">
                <a16:creationId xmlns:a16="http://schemas.microsoft.com/office/drawing/2014/main" id="{D6F4651B-30FE-1674-78E9-B0DF53C316ED}"/>
              </a:ext>
            </a:extLst>
          </p:cNvPr>
          <p:cNvGrpSpPr/>
          <p:nvPr/>
        </p:nvGrpSpPr>
        <p:grpSpPr>
          <a:xfrm>
            <a:off x="3679682" y="5828009"/>
            <a:ext cx="415513" cy="415595"/>
            <a:chOff x="5766825" y="4735040"/>
            <a:chExt cx="1633745" cy="1634066"/>
          </a:xfrm>
        </p:grpSpPr>
        <p:sp>
          <p:nvSpPr>
            <p:cNvPr id="211" name="Freeform 210">
              <a:extLst>
                <a:ext uri="{FF2B5EF4-FFF2-40B4-BE49-F238E27FC236}">
                  <a16:creationId xmlns:a16="http://schemas.microsoft.com/office/drawing/2014/main" id="{D9715B5B-FCAC-F72B-40B1-13F498136D26}"/>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B2DEDD"/>
            </a:solidFill>
            <a:ln w="6040" cap="flat">
              <a:noFill/>
              <a:prstDash val="solid"/>
              <a:miter/>
            </a:ln>
          </p:spPr>
          <p:txBody>
            <a:bodyPr rtlCol="0" anchor="ctr"/>
            <a:lstStyle/>
            <a:p>
              <a:pPr algn="l" rtl="0"/>
              <a:endParaRPr lang="en-US"/>
            </a:p>
          </p:txBody>
        </p:sp>
        <p:grpSp>
          <p:nvGrpSpPr>
            <p:cNvPr id="212" name="Graphic 3">
              <a:extLst>
                <a:ext uri="{FF2B5EF4-FFF2-40B4-BE49-F238E27FC236}">
                  <a16:creationId xmlns:a16="http://schemas.microsoft.com/office/drawing/2014/main" id="{F2E8DE7C-D32E-0D64-FCDB-DB80AF7A4535}"/>
                </a:ext>
              </a:extLst>
            </p:cNvPr>
            <p:cNvGrpSpPr/>
            <p:nvPr/>
          </p:nvGrpSpPr>
          <p:grpSpPr>
            <a:xfrm>
              <a:off x="5766825" y="4735040"/>
              <a:ext cx="1633745" cy="1634066"/>
              <a:chOff x="7173095" y="3200400"/>
              <a:chExt cx="1633745" cy="1634066"/>
            </a:xfrm>
            <a:solidFill>
              <a:srgbClr val="000000"/>
            </a:solidFill>
          </p:grpSpPr>
          <p:sp>
            <p:nvSpPr>
              <p:cNvPr id="214" name="Freeform 213">
                <a:extLst>
                  <a:ext uri="{FF2B5EF4-FFF2-40B4-BE49-F238E27FC236}">
                    <a16:creationId xmlns:a16="http://schemas.microsoft.com/office/drawing/2014/main" id="{627874C5-B77D-011B-A206-49EF65D61B8C}"/>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pPr algn="l" rtl="0"/>
                <a:endParaRPr lang="en-US"/>
              </a:p>
            </p:txBody>
          </p:sp>
          <p:sp>
            <p:nvSpPr>
              <p:cNvPr id="215" name="Freeform 214">
                <a:extLst>
                  <a:ext uri="{FF2B5EF4-FFF2-40B4-BE49-F238E27FC236}">
                    <a16:creationId xmlns:a16="http://schemas.microsoft.com/office/drawing/2014/main" id="{81C1981E-0B12-DEE3-6B3F-52D35C1FB26E}"/>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pPr algn="l" rtl="0"/>
                <a:endParaRPr lang="en-US"/>
              </a:p>
            </p:txBody>
          </p:sp>
          <p:sp>
            <p:nvSpPr>
              <p:cNvPr id="216" name="Freeform 215">
                <a:extLst>
                  <a:ext uri="{FF2B5EF4-FFF2-40B4-BE49-F238E27FC236}">
                    <a16:creationId xmlns:a16="http://schemas.microsoft.com/office/drawing/2014/main" id="{F445B734-EB12-9AC7-E8CF-481BFFDEE493}"/>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pPr algn="l" rtl="0"/>
                <a:endParaRPr lang="en-US"/>
              </a:p>
            </p:txBody>
          </p:sp>
          <p:sp>
            <p:nvSpPr>
              <p:cNvPr id="217" name="Freeform 216">
                <a:extLst>
                  <a:ext uri="{FF2B5EF4-FFF2-40B4-BE49-F238E27FC236}">
                    <a16:creationId xmlns:a16="http://schemas.microsoft.com/office/drawing/2014/main" id="{27B97BDE-3E6F-2432-83BF-D6362F00D909}"/>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pPr algn="l" rtl="0"/>
                <a:endParaRPr lang="en-US"/>
              </a:p>
            </p:txBody>
          </p:sp>
        </p:grpSp>
        <p:sp>
          <p:nvSpPr>
            <p:cNvPr id="213" name="Freeform 212">
              <a:extLst>
                <a:ext uri="{FF2B5EF4-FFF2-40B4-BE49-F238E27FC236}">
                  <a16:creationId xmlns:a16="http://schemas.microsoft.com/office/drawing/2014/main" id="{96037892-D13E-D455-2017-F02648245C16}"/>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pPr algn="l" rtl="0"/>
              <a:endParaRPr lang="en-US"/>
            </a:p>
          </p:txBody>
        </p:sp>
      </p:grpSp>
      <p:cxnSp>
        <p:nvCxnSpPr>
          <p:cNvPr id="222" name="Straight Connector 221">
            <a:extLst>
              <a:ext uri="{FF2B5EF4-FFF2-40B4-BE49-F238E27FC236}">
                <a16:creationId xmlns:a16="http://schemas.microsoft.com/office/drawing/2014/main" id="{52BADDBD-6733-5712-FA89-E43D3FEF3EC7}"/>
              </a:ext>
            </a:extLst>
          </p:cNvPr>
          <p:cNvCxnSpPr>
            <a:cxnSpLocks/>
          </p:cNvCxnSpPr>
          <p:nvPr/>
        </p:nvCxnSpPr>
        <p:spPr>
          <a:xfrm flipV="1">
            <a:off x="7233844" y="798121"/>
            <a:ext cx="0" cy="341752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B8F6870B-A4AB-CE7D-16CA-0D638BFAA749}"/>
              </a:ext>
            </a:extLst>
          </p:cNvPr>
          <p:cNvSpPr/>
          <p:nvPr/>
        </p:nvSpPr>
        <p:spPr>
          <a:xfrm rot="5400000">
            <a:off x="669437" y="6826732"/>
            <a:ext cx="2871584" cy="237336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11" name="Text Placeholder 4">
            <a:extLst>
              <a:ext uri="{FF2B5EF4-FFF2-40B4-BE49-F238E27FC236}">
                <a16:creationId xmlns:a16="http://schemas.microsoft.com/office/drawing/2014/main" id="{5CC1104A-E0FC-5F92-3E37-A1B416C9DDFC}"/>
              </a:ext>
            </a:extLst>
          </p:cNvPr>
          <p:cNvSpPr txBox="1">
            <a:spLocks/>
          </p:cNvSpPr>
          <p:nvPr/>
        </p:nvSpPr>
        <p:spPr>
          <a:xfrm>
            <a:off x="1129884" y="6733426"/>
            <a:ext cx="1998390" cy="191658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rtl="0">
              <a:lnSpc>
                <a:spcPts val="1420"/>
              </a:lnSpc>
            </a:pPr>
            <a:r>
              <a:rPr lang="fi-FI" sz="1300" b="1" dirty="0">
                <a:solidFill>
                  <a:schemeClr val="bg1"/>
                </a:solidFill>
                <a:ea typeface="Calibri" panose="020F0502020204030204" pitchFamily="34" charset="0"/>
              </a:rPr>
              <a:t>Oikean  liiketoimintamallin </a:t>
            </a:r>
            <a:r>
              <a:rPr lang="fi-FI" sz="1300" dirty="0">
                <a:solidFill>
                  <a:schemeClr val="bg1"/>
                </a:solidFill>
                <a:ea typeface="Calibri" panose="020F0502020204030204" pitchFamily="34" charset="0"/>
              </a:rPr>
              <a:t>valitseminen</a:t>
            </a:r>
            <a:r>
              <a:rPr lang="fi-FI" sz="1300" b="1" dirty="0">
                <a:solidFill>
                  <a:schemeClr val="bg1"/>
                </a:solidFill>
                <a:ea typeface="Calibri" panose="020F0502020204030204" pitchFamily="34" charset="0"/>
              </a:rPr>
              <a:t> eettiselle elintarvikeyrityksellesi </a:t>
            </a:r>
            <a:r>
              <a:rPr lang="fi-FI" sz="1300" dirty="0">
                <a:solidFill>
                  <a:schemeClr val="bg1"/>
                </a:solidFill>
                <a:ea typeface="Calibri" panose="020F0502020204030204" pitchFamily="34" charset="0"/>
              </a:rPr>
              <a:t>riippuu erityisistä </a:t>
            </a:r>
            <a:r>
              <a:rPr lang="fi-FI" sz="1300" b="1" dirty="0">
                <a:solidFill>
                  <a:schemeClr val="bg1"/>
                </a:solidFill>
                <a:ea typeface="Calibri" panose="020F0502020204030204" pitchFamily="34" charset="0"/>
              </a:rPr>
              <a:t>tavoitteistasi, resursseistasi</a:t>
            </a:r>
            <a:r>
              <a:rPr lang="fi-FI" sz="1300" dirty="0">
                <a:solidFill>
                  <a:schemeClr val="bg1"/>
                </a:solidFill>
                <a:ea typeface="Calibri" panose="020F0502020204030204" pitchFamily="34" charset="0"/>
              </a:rPr>
              <a:t>, ja </a:t>
            </a:r>
            <a:r>
              <a:rPr lang="fi-FI" sz="1300" b="1" dirty="0">
                <a:solidFill>
                  <a:schemeClr val="bg1"/>
                </a:solidFill>
                <a:ea typeface="Calibri" panose="020F0502020204030204" pitchFamily="34" charset="0"/>
              </a:rPr>
              <a:t>kohdeasiakkaidesi </a:t>
            </a:r>
            <a:r>
              <a:rPr lang="fi-FI" sz="1300" dirty="0">
                <a:solidFill>
                  <a:schemeClr val="bg1"/>
                </a:solidFill>
                <a:ea typeface="Calibri" panose="020F0502020204030204" pitchFamily="34" charset="0"/>
              </a:rPr>
              <a:t>tarpeista</a:t>
            </a:r>
            <a:r>
              <a:rPr lang="fi-FI" sz="1300" b="1" dirty="0">
                <a:solidFill>
                  <a:schemeClr val="bg1"/>
                </a:solidFill>
                <a:ea typeface="Calibri" panose="020F0502020204030204" pitchFamily="34" charset="0"/>
              </a:rPr>
              <a:t>.</a:t>
            </a:r>
            <a:r>
              <a:rPr lang="fi-FI" sz="1300" dirty="0">
                <a:solidFill>
                  <a:schemeClr val="bg1"/>
                </a:solidFill>
                <a:ea typeface="Calibri" panose="020F0502020204030204" pitchFamily="34" charset="0"/>
              </a:rPr>
              <a:t> Riippumatta valitsemastasi mallista, sitoutuminen eettisiin käytäntöihin on avain menestykseen tällä alalla.</a:t>
            </a:r>
          </a:p>
        </p:txBody>
      </p:sp>
      <p:cxnSp>
        <p:nvCxnSpPr>
          <p:cNvPr id="13" name="Straight Connector 12">
            <a:extLst>
              <a:ext uri="{FF2B5EF4-FFF2-40B4-BE49-F238E27FC236}">
                <a16:creationId xmlns:a16="http://schemas.microsoft.com/office/drawing/2014/main" id="{75760541-DB2D-9700-D6AF-E112E078D826}"/>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1864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19</a:t>
            </a:fld>
            <a:endParaRPr lang="en-US" sz="900">
              <a:solidFill>
                <a:schemeClr val="tx1"/>
              </a:solidFill>
            </a:endParaRPr>
          </a:p>
        </p:txBody>
      </p:sp>
      <p:sp>
        <p:nvSpPr>
          <p:cNvPr id="92" name="Text Placeholder 4">
            <a:extLst>
              <a:ext uri="{FF2B5EF4-FFF2-40B4-BE49-F238E27FC236}">
                <a16:creationId xmlns:a16="http://schemas.microsoft.com/office/drawing/2014/main" id="{12E022A3-6EDC-4F32-B5C7-2AD06A6CBB77}"/>
              </a:ext>
            </a:extLst>
          </p:cNvPr>
          <p:cNvSpPr txBox="1">
            <a:spLocks/>
          </p:cNvSpPr>
          <p:nvPr/>
        </p:nvSpPr>
        <p:spPr>
          <a:xfrm>
            <a:off x="470004" y="1341988"/>
            <a:ext cx="4325783" cy="95827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900"/>
              </a:lnSpc>
            </a:pPr>
            <a:r>
              <a:rPr lang="fi-FI" sz="2000" b="1" i="1" dirty="0">
                <a:solidFill>
                  <a:schemeClr val="tx1"/>
                </a:solidFill>
                <a:ea typeface="Calibri" panose="020F0502020204030204" pitchFamily="34" charset="0"/>
              </a:rPr>
              <a:t>Liiketoimintasuunnitelma on tärkeä työkalu, </a:t>
            </a:r>
            <a:r>
              <a:rPr lang="fi-FI" sz="2000" i="1" dirty="0">
                <a:solidFill>
                  <a:schemeClr val="tx1"/>
                </a:solidFill>
                <a:ea typeface="Calibri" panose="020F0502020204030204" pitchFamily="34" charset="0"/>
              </a:rPr>
              <a:t>jonka avulla voit hahmotella yrityksesi tulevaisuuden kehityskulkua ja varmistaa rahoituksen.</a:t>
            </a:r>
          </a:p>
          <a:p>
            <a:pPr algn="l" rtl="0">
              <a:lnSpc>
                <a:spcPts val="1320"/>
              </a:lnSpc>
            </a:pPr>
            <a:endParaRPr lang="en-IE" sz="1200" dirty="0">
              <a:solidFill>
                <a:schemeClr val="tx1"/>
              </a:solidFill>
              <a:ea typeface="Calibri" panose="020F0502020204030204" pitchFamily="34" charset="0"/>
            </a:endParaRPr>
          </a:p>
        </p:txBody>
      </p:sp>
      <p:sp>
        <p:nvSpPr>
          <p:cNvPr id="5" name="Text Placeholder 2">
            <a:extLst>
              <a:ext uri="{FF2B5EF4-FFF2-40B4-BE49-F238E27FC236}">
                <a16:creationId xmlns:a16="http://schemas.microsoft.com/office/drawing/2014/main" id="{F25BCE35-7F33-0CFB-768C-B9BEE781136F}"/>
              </a:ext>
            </a:extLst>
          </p:cNvPr>
          <p:cNvSpPr txBox="1">
            <a:spLocks/>
          </p:cNvSpPr>
          <p:nvPr/>
        </p:nvSpPr>
        <p:spPr>
          <a:xfrm>
            <a:off x="2302719" y="2410849"/>
            <a:ext cx="4926479" cy="32248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rtl="0">
              <a:buClr>
                <a:srgbClr val="F1A0C2"/>
              </a:buClr>
              <a:buFont typeface="+mj-lt"/>
              <a:buAutoNum type="arabicPeriod"/>
              <a:tabLst>
                <a:tab pos="177800" algn="l"/>
              </a:tabLst>
            </a:pPr>
            <a:r>
              <a:rPr lang="fi-FI" b="1" dirty="0">
                <a:solidFill>
                  <a:schemeClr val="tx1"/>
                </a:solidFill>
              </a:rPr>
              <a:t>Tiivistelmä: </a:t>
            </a:r>
            <a:r>
              <a:rPr lang="fi-FI" dirty="0">
                <a:solidFill>
                  <a:schemeClr val="tx1"/>
                </a:solidFill>
              </a:rPr>
              <a:t>Tämä on lyhyt katsaus yritykseesi, mukaan lukien toiminta-ajatuksesi, tuotteesi tai palvelusi sekä perustiedot yrityksesi johtoryhmästä, työntekijöistä ja sijainnista (Tiffany &amp; </a:t>
            </a:r>
            <a:r>
              <a:rPr lang="fi-FI" dirty="0" err="1">
                <a:solidFill>
                  <a:schemeClr val="tx1"/>
                </a:solidFill>
              </a:rPr>
              <a:t>Peterson</a:t>
            </a:r>
            <a:r>
              <a:rPr lang="fi-FI" dirty="0">
                <a:solidFill>
                  <a:schemeClr val="tx1"/>
                </a:solidFill>
              </a:rPr>
              <a:t> 2022).</a:t>
            </a:r>
          </a:p>
          <a:p>
            <a:pPr marL="228600" lvl="0" indent="-228600" algn="l" rtl="0">
              <a:buClr>
                <a:srgbClr val="F1A0C2"/>
              </a:buClr>
              <a:buFont typeface="+mj-lt"/>
              <a:buAutoNum type="arabicPeriod"/>
              <a:tabLst>
                <a:tab pos="177800" algn="l"/>
              </a:tabLst>
            </a:pPr>
            <a:r>
              <a:rPr lang="fi-FI" b="1" dirty="0">
                <a:solidFill>
                  <a:schemeClr val="tx1"/>
                </a:solidFill>
              </a:rPr>
              <a:t>Yrityksen kuvaus: </a:t>
            </a:r>
            <a:r>
              <a:rPr lang="fi-FI" dirty="0">
                <a:solidFill>
                  <a:schemeClr val="tx1"/>
                </a:solidFill>
              </a:rPr>
              <a:t>Tämä osio sisältää yksityiskohtaista tietoa yrityksestäsi, sen tarjoamista tuotteista ja ongelmista, joita yrityksesi ratkaisee.</a:t>
            </a:r>
          </a:p>
          <a:p>
            <a:pPr marL="228600" lvl="0" indent="-228600" algn="l" rtl="0">
              <a:buClr>
                <a:srgbClr val="F1A0C2"/>
              </a:buClr>
              <a:buFont typeface="+mj-lt"/>
              <a:buAutoNum type="arabicPeriod"/>
              <a:tabLst>
                <a:tab pos="177800" algn="l"/>
              </a:tabLst>
            </a:pPr>
            <a:r>
              <a:rPr lang="fi-FI" b="1" dirty="0">
                <a:solidFill>
                  <a:schemeClr val="tx1"/>
                </a:solidFill>
              </a:rPr>
              <a:t>Markkina-analyysi: </a:t>
            </a:r>
            <a:r>
              <a:rPr lang="fi-FI" dirty="0">
                <a:solidFill>
                  <a:schemeClr val="tx1"/>
                </a:solidFill>
              </a:rPr>
              <a:t>Täällä kerrot kohdeasiakkaasi, tiedot kilpailijoistasi ja strategisista mahdollisuuksista markkinoilla.</a:t>
            </a:r>
          </a:p>
          <a:p>
            <a:pPr marL="228600" lvl="0" indent="-228600" algn="l" rtl="0">
              <a:buClr>
                <a:srgbClr val="F1A0C2"/>
              </a:buClr>
              <a:buFont typeface="+mj-lt"/>
              <a:buAutoNum type="arabicPeriod"/>
              <a:tabLst>
                <a:tab pos="177800" algn="l"/>
              </a:tabLst>
            </a:pPr>
            <a:r>
              <a:rPr lang="fi-FI" b="1" dirty="0">
                <a:solidFill>
                  <a:schemeClr val="tx1"/>
                </a:solidFill>
              </a:rPr>
              <a:t>Organisaatio ja johtaminen: </a:t>
            </a:r>
            <a:r>
              <a:rPr lang="fi-FI" dirty="0">
                <a:solidFill>
                  <a:schemeClr val="tx1"/>
                </a:solidFill>
              </a:rPr>
              <a:t>Tämä esittelee yrityksesi organisaatiorakenteen, omistustiedot ja johtoryhmäsi profiilit.</a:t>
            </a:r>
          </a:p>
          <a:p>
            <a:pPr marL="228600" lvl="0" indent="-228600" algn="l" rtl="0">
              <a:buClr>
                <a:srgbClr val="F1A0C2"/>
              </a:buClr>
              <a:buFont typeface="+mj-lt"/>
              <a:buAutoNum type="arabicPeriod"/>
              <a:tabLst>
                <a:tab pos="177800" algn="l"/>
              </a:tabLst>
            </a:pPr>
            <a:r>
              <a:rPr lang="fi-FI" b="1" dirty="0">
                <a:solidFill>
                  <a:schemeClr val="tx1"/>
                </a:solidFill>
              </a:rPr>
              <a:t>Palvelu tai tuotelinja: </a:t>
            </a:r>
            <a:r>
              <a:rPr lang="fi-FI" dirty="0">
                <a:solidFill>
                  <a:schemeClr val="tx1"/>
                </a:solidFill>
              </a:rPr>
              <a:t>Tässä kuvailet tuotettasi tai palveluasi, sen etuja potentiaalisille asiakkaille ja tuotteen elinkaaren yksityiskohtia.</a:t>
            </a:r>
          </a:p>
          <a:p>
            <a:pPr marL="228600" lvl="0" indent="-228600" algn="l" rtl="0">
              <a:buClr>
                <a:srgbClr val="F1A0C2"/>
              </a:buClr>
              <a:buFont typeface="+mj-lt"/>
              <a:buAutoNum type="arabicPeriod"/>
              <a:tabLst>
                <a:tab pos="177800" algn="l"/>
              </a:tabLst>
            </a:pPr>
            <a:r>
              <a:rPr lang="fi-FI" b="1" dirty="0">
                <a:solidFill>
                  <a:schemeClr val="tx1"/>
                </a:solidFill>
              </a:rPr>
              <a:t>Markkinointi- ja myyntistrategia: </a:t>
            </a:r>
            <a:r>
              <a:rPr lang="fi-FI" dirty="0">
                <a:solidFill>
                  <a:schemeClr val="tx1"/>
                </a:solidFill>
              </a:rPr>
              <a:t>Tässä kerrotaan, kuinka aiot houkutella ja pitää asiakkaita.</a:t>
            </a:r>
          </a:p>
          <a:p>
            <a:pPr marL="228600" lvl="0" indent="-228600" algn="l" rtl="0">
              <a:buClr>
                <a:srgbClr val="F1A0C2"/>
              </a:buClr>
              <a:buFont typeface="+mj-lt"/>
              <a:buAutoNum type="arabicPeriod"/>
              <a:tabLst>
                <a:tab pos="177800" algn="l"/>
              </a:tabLst>
            </a:pPr>
            <a:r>
              <a:rPr lang="fi-FI" b="1" dirty="0">
                <a:solidFill>
                  <a:schemeClr val="tx1"/>
                </a:solidFill>
              </a:rPr>
              <a:t>Rahoituspyyntö: </a:t>
            </a:r>
            <a:r>
              <a:rPr lang="fi-FI" dirty="0">
                <a:solidFill>
                  <a:schemeClr val="tx1"/>
                </a:solidFill>
              </a:rPr>
              <a:t>Jos haet rahoitusta, tässä osiossa määrität nykyiset rahoitustarpeesi ja tulevat rahoitustarpeesi seuraavan viiden vuoden aikana.</a:t>
            </a:r>
          </a:p>
          <a:p>
            <a:pPr marL="228600" lvl="0" indent="-228600" algn="l" rtl="0">
              <a:buClr>
                <a:srgbClr val="F1A0C2"/>
              </a:buClr>
              <a:buFont typeface="+mj-lt"/>
              <a:buAutoNum type="arabicPeriod"/>
              <a:tabLst>
                <a:tab pos="177800" algn="l"/>
              </a:tabLst>
            </a:pPr>
            <a:r>
              <a:rPr lang="fi-FI" b="1" dirty="0">
                <a:solidFill>
                  <a:schemeClr val="tx1"/>
                </a:solidFill>
              </a:rPr>
              <a:t>Taloudelliset ennusteet: </a:t>
            </a:r>
            <a:r>
              <a:rPr lang="fi-FI" dirty="0">
                <a:solidFill>
                  <a:schemeClr val="tx1"/>
                </a:solidFill>
              </a:rPr>
              <a:t>Tämän osion tarkoituksena on saada lukija vakuuttuneeksi siitä, että yrityksesi on vakaa ja menestyvä taloudellisesti, mutta silti eettisesti vastuullinen.</a:t>
            </a:r>
          </a:p>
          <a:p>
            <a:pPr marL="228600" lvl="0" indent="-228600" algn="l" rtl="0">
              <a:buClr>
                <a:srgbClr val="F1A0C2"/>
              </a:buClr>
              <a:buFont typeface="+mj-lt"/>
              <a:buAutoNum type="arabicPeriod"/>
              <a:tabLst>
                <a:tab pos="177800" algn="l"/>
              </a:tabLst>
            </a:pPr>
            <a:endParaRPr lang="en-US" dirty="0">
              <a:solidFill>
                <a:schemeClr val="tx1"/>
              </a:solidFill>
            </a:endParaRPr>
          </a:p>
        </p:txBody>
      </p:sp>
      <p:sp>
        <p:nvSpPr>
          <p:cNvPr id="6" name="Text Placeholder 4">
            <a:extLst>
              <a:ext uri="{FF2B5EF4-FFF2-40B4-BE49-F238E27FC236}">
                <a16:creationId xmlns:a16="http://schemas.microsoft.com/office/drawing/2014/main" id="{5D6D2885-F56D-6B36-59ED-7B8CF5D78CD9}"/>
              </a:ext>
            </a:extLst>
          </p:cNvPr>
          <p:cNvSpPr txBox="1">
            <a:spLocks/>
          </p:cNvSpPr>
          <p:nvPr/>
        </p:nvSpPr>
        <p:spPr>
          <a:xfrm>
            <a:off x="470004" y="2396745"/>
            <a:ext cx="1686895" cy="178584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520"/>
              </a:lnSpc>
            </a:pPr>
            <a:r>
              <a:rPr lang="en-IE" sz="1600" b="1" dirty="0" err="1">
                <a:solidFill>
                  <a:schemeClr val="tx1"/>
                </a:solidFill>
                <a:ea typeface="Calibri" panose="020F0502020204030204" pitchFamily="34" charset="0"/>
              </a:rPr>
              <a:t>Eettisen</a:t>
            </a:r>
            <a:r>
              <a:rPr lang="en-IE" sz="1600" b="1" dirty="0">
                <a:solidFill>
                  <a:schemeClr val="tx1"/>
                </a:solidFill>
                <a:ea typeface="Calibri" panose="020F0502020204030204" pitchFamily="34" charset="0"/>
              </a:rPr>
              <a:t> </a:t>
            </a:r>
            <a:r>
              <a:rPr lang="en-IE" sz="1600" b="1" dirty="0" err="1">
                <a:solidFill>
                  <a:schemeClr val="tx1"/>
                </a:solidFill>
                <a:ea typeface="Calibri" panose="020F0502020204030204" pitchFamily="34" charset="0"/>
              </a:rPr>
              <a:t>liiketoiminta-suunnitelman</a:t>
            </a:r>
            <a:r>
              <a:rPr lang="en-IE" sz="1600" b="1" dirty="0">
                <a:solidFill>
                  <a:schemeClr val="tx1"/>
                </a:solidFill>
                <a:ea typeface="Calibri" panose="020F0502020204030204" pitchFamily="34" charset="0"/>
              </a:rPr>
              <a:t> </a:t>
            </a:r>
            <a:r>
              <a:rPr lang="en-IE" sz="1600" b="1" dirty="0" err="1">
                <a:solidFill>
                  <a:schemeClr val="tx1"/>
                </a:solidFill>
                <a:ea typeface="Calibri" panose="020F0502020204030204" pitchFamily="34" charset="0"/>
              </a:rPr>
              <a:t>keskeiset</a:t>
            </a:r>
            <a:r>
              <a:rPr lang="en-IE" sz="1600" b="1" dirty="0">
                <a:solidFill>
                  <a:schemeClr val="tx1"/>
                </a:solidFill>
                <a:ea typeface="Calibri" panose="020F0502020204030204" pitchFamily="34" charset="0"/>
              </a:rPr>
              <a:t> </a:t>
            </a:r>
            <a:r>
              <a:rPr lang="en-IE" sz="1600" b="1" dirty="0" err="1">
                <a:solidFill>
                  <a:schemeClr val="tx1"/>
                </a:solidFill>
                <a:ea typeface="Calibri" panose="020F0502020204030204" pitchFamily="34" charset="0"/>
              </a:rPr>
              <a:t>osat</a:t>
            </a:r>
            <a:r>
              <a:rPr lang="en-IE" sz="1600" b="1" dirty="0">
                <a:solidFill>
                  <a:schemeClr val="tx1"/>
                </a:solidFill>
                <a:ea typeface="Calibri" panose="020F0502020204030204" pitchFamily="34" charset="0"/>
              </a:rPr>
              <a:t>:</a:t>
            </a:r>
          </a:p>
          <a:p>
            <a:pPr algn="l" rtl="0">
              <a:lnSpc>
                <a:spcPts val="1320"/>
              </a:lnSpc>
            </a:pPr>
            <a:endParaRPr lang="en-IE" sz="1600" b="1" dirty="0">
              <a:solidFill>
                <a:schemeClr val="tx1"/>
              </a:solidFill>
              <a:ea typeface="Calibri" panose="020F0502020204030204" pitchFamily="34" charset="0"/>
            </a:endParaRPr>
          </a:p>
        </p:txBody>
      </p:sp>
      <p:sp>
        <p:nvSpPr>
          <p:cNvPr id="7" name="Freeform 6">
            <a:extLst>
              <a:ext uri="{FF2B5EF4-FFF2-40B4-BE49-F238E27FC236}">
                <a16:creationId xmlns:a16="http://schemas.microsoft.com/office/drawing/2014/main" id="{E7E491F7-1DF5-61FA-AE6F-6DBBC33CA8F2}"/>
              </a:ext>
            </a:extLst>
          </p:cNvPr>
          <p:cNvSpPr/>
          <p:nvPr/>
        </p:nvSpPr>
        <p:spPr>
          <a:xfrm>
            <a:off x="0" y="5815041"/>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1" name="Freeform 10">
            <a:extLst>
              <a:ext uri="{FF2B5EF4-FFF2-40B4-BE49-F238E27FC236}">
                <a16:creationId xmlns:a16="http://schemas.microsoft.com/office/drawing/2014/main" id="{12F33365-2A5A-3082-8D59-9D87821DA651}"/>
              </a:ext>
            </a:extLst>
          </p:cNvPr>
          <p:cNvSpPr/>
          <p:nvPr/>
        </p:nvSpPr>
        <p:spPr>
          <a:xfrm>
            <a:off x="0" y="532689"/>
            <a:ext cx="4325782" cy="575832"/>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 name="TextBox 9">
            <a:extLst>
              <a:ext uri="{FF2B5EF4-FFF2-40B4-BE49-F238E27FC236}">
                <a16:creationId xmlns:a16="http://schemas.microsoft.com/office/drawing/2014/main" id="{3DC9D9AC-674F-6A37-5D1A-C8E60B6F4611}"/>
              </a:ext>
            </a:extLst>
          </p:cNvPr>
          <p:cNvSpPr txBox="1"/>
          <p:nvPr/>
        </p:nvSpPr>
        <p:spPr>
          <a:xfrm>
            <a:off x="470005" y="465441"/>
            <a:ext cx="3715496" cy="691856"/>
          </a:xfrm>
          <a:prstGeom prst="rect">
            <a:avLst/>
          </a:prstGeom>
          <a:noFill/>
        </p:spPr>
        <p:txBody>
          <a:bodyPr wrap="square" anchor="ctr">
            <a:spAutoFit/>
          </a:bodyPr>
          <a:lstStyle/>
          <a:p>
            <a:pPr algn="l" rtl="0">
              <a:lnSpc>
                <a:spcPts val="2440"/>
              </a:lnSpc>
              <a:tabLst>
                <a:tab pos="177800" algn="l"/>
              </a:tabLst>
            </a:pPr>
            <a:r>
              <a:rPr lang="en-US" b="1" dirty="0" err="1">
                <a:solidFill>
                  <a:schemeClr val="bg1"/>
                </a:solidFill>
                <a:latin typeface="Calibri" panose="020F0502020204030204" pitchFamily="34" charset="0"/>
                <a:cs typeface="Calibri" panose="020F0502020204030204" pitchFamily="34" charset="0"/>
              </a:rPr>
              <a:t>Eettisen</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liiketoimintasuunnitelman</a:t>
            </a:r>
            <a:r>
              <a:rPr lang="en-US" b="1" dirty="0">
                <a:solidFill>
                  <a:schemeClr val="bg1"/>
                </a:solidFill>
                <a:latin typeface="Calibri" panose="020F0502020204030204" pitchFamily="34" charset="0"/>
                <a:cs typeface="Calibri" panose="020F0502020204030204" pitchFamily="34" charset="0"/>
              </a:rPr>
              <a:t> </a:t>
            </a:r>
            <a:r>
              <a:rPr lang="en-US" b="1" dirty="0" err="1">
                <a:solidFill>
                  <a:schemeClr val="bg1"/>
                </a:solidFill>
                <a:latin typeface="Calibri" panose="020F0502020204030204" pitchFamily="34" charset="0"/>
                <a:cs typeface="Calibri" panose="020F0502020204030204" pitchFamily="34" charset="0"/>
              </a:rPr>
              <a:t>laatiminen</a:t>
            </a:r>
            <a:endParaRPr lang="en-US" b="1" dirty="0">
              <a:solidFill>
                <a:schemeClr val="bg1"/>
              </a:solidFill>
              <a:latin typeface="Calibri" panose="020F0502020204030204" pitchFamily="34" charset="0"/>
              <a:cs typeface="Calibri" panose="020F0502020204030204" pitchFamily="34" charset="0"/>
            </a:endParaRPr>
          </a:p>
        </p:txBody>
      </p:sp>
      <p:sp>
        <p:nvSpPr>
          <p:cNvPr id="12" name="Text Placeholder 4">
            <a:extLst>
              <a:ext uri="{FF2B5EF4-FFF2-40B4-BE49-F238E27FC236}">
                <a16:creationId xmlns:a16="http://schemas.microsoft.com/office/drawing/2014/main" id="{31E8BC6D-07BF-6D63-C078-96B432D99D65}"/>
              </a:ext>
            </a:extLst>
          </p:cNvPr>
          <p:cNvSpPr txBox="1">
            <a:spLocks/>
          </p:cNvSpPr>
          <p:nvPr/>
        </p:nvSpPr>
        <p:spPr>
          <a:xfrm>
            <a:off x="630477" y="6312936"/>
            <a:ext cx="1967757" cy="186159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200" dirty="0">
                <a:solidFill>
                  <a:schemeClr val="bg1"/>
                </a:solidFill>
                <a:ea typeface="Calibri" panose="020F0502020204030204" pitchFamily="34" charset="0"/>
              </a:rPr>
              <a:t>Jokaisen näistä osista ei pitäisi vain </a:t>
            </a:r>
            <a:r>
              <a:rPr lang="fi-FI" sz="1200" b="1" dirty="0">
                <a:solidFill>
                  <a:srgbClr val="F79037"/>
                </a:solidFill>
                <a:ea typeface="Calibri" panose="020F0502020204030204" pitchFamily="34" charset="0"/>
              </a:rPr>
              <a:t>heijastaa yrityksesi käytännön asioita </a:t>
            </a:r>
            <a:r>
              <a:rPr lang="fi-FI" sz="1200" dirty="0">
                <a:solidFill>
                  <a:schemeClr val="bg1"/>
                </a:solidFill>
                <a:ea typeface="Calibri" panose="020F0502020204030204" pitchFamily="34" charset="0"/>
              </a:rPr>
              <a:t>vaan myös </a:t>
            </a:r>
            <a:r>
              <a:rPr lang="fi-FI" sz="1200" b="1" dirty="0">
                <a:solidFill>
                  <a:srgbClr val="F79037"/>
                </a:solidFill>
                <a:ea typeface="Calibri" panose="020F0502020204030204" pitchFamily="34" charset="0"/>
              </a:rPr>
              <a:t>eettistä visiota</a:t>
            </a:r>
            <a:r>
              <a:rPr lang="fi-FI" sz="1200" dirty="0">
                <a:solidFill>
                  <a:schemeClr val="bg1"/>
                </a:solidFill>
                <a:ea typeface="Calibri" panose="020F0502020204030204" pitchFamily="34" charset="0"/>
              </a:rPr>
              <a:t>. Liiketoimintasuunnitelmassa tulee korostaa, kuinka kestävä kehitys ja eettiset käytännöt integroidaan kaikkiin liiketoimintasi osa-alueisiin, ei lisäosana, vaan toiminnan ydinosana.</a:t>
            </a:r>
          </a:p>
          <a:p>
            <a:pPr algn="l" rtl="0">
              <a:lnSpc>
                <a:spcPts val="1320"/>
              </a:lnSpc>
            </a:pPr>
            <a:endParaRPr lang="en-IE" sz="1150" dirty="0">
              <a:solidFill>
                <a:schemeClr val="bg1"/>
              </a:solidFill>
              <a:ea typeface="Calibri" panose="020F0502020204030204" pitchFamily="34" charset="0"/>
            </a:endParaRPr>
          </a:p>
        </p:txBody>
      </p:sp>
      <p:grpSp>
        <p:nvGrpSpPr>
          <p:cNvPr id="13" name="Graphic 3">
            <a:extLst>
              <a:ext uri="{FF2B5EF4-FFF2-40B4-BE49-F238E27FC236}">
                <a16:creationId xmlns:a16="http://schemas.microsoft.com/office/drawing/2014/main" id="{05469A4E-111C-0998-6A23-CCE1575AB795}"/>
              </a:ext>
            </a:extLst>
          </p:cNvPr>
          <p:cNvGrpSpPr/>
          <p:nvPr/>
        </p:nvGrpSpPr>
        <p:grpSpPr>
          <a:xfrm>
            <a:off x="5486400" y="440657"/>
            <a:ext cx="1265097" cy="1398476"/>
            <a:chOff x="2811409" y="3683011"/>
            <a:chExt cx="858485" cy="948995"/>
          </a:xfrm>
        </p:grpSpPr>
        <p:sp>
          <p:nvSpPr>
            <p:cNvPr id="14" name="Freeform 13">
              <a:extLst>
                <a:ext uri="{FF2B5EF4-FFF2-40B4-BE49-F238E27FC236}">
                  <a16:creationId xmlns:a16="http://schemas.microsoft.com/office/drawing/2014/main" id="{D50891F9-A430-F76F-173A-D77D07F65C4B}"/>
                </a:ext>
              </a:extLst>
            </p:cNvPr>
            <p:cNvSpPr/>
            <p:nvPr/>
          </p:nvSpPr>
          <p:spPr>
            <a:xfrm>
              <a:off x="3071972" y="3702210"/>
              <a:ext cx="340103" cy="441584"/>
            </a:xfrm>
            <a:custGeom>
              <a:avLst/>
              <a:gdLst>
                <a:gd name="connsiteX0" fmla="*/ 0 w 340103"/>
                <a:gd name="connsiteY0" fmla="*/ 153594 h 441584"/>
                <a:gd name="connsiteX1" fmla="*/ 54855 w 340103"/>
                <a:gd name="connsiteY1" fmla="*/ 43884 h 441584"/>
                <a:gd name="connsiteX2" fmla="*/ 170052 w 340103"/>
                <a:gd name="connsiteY2" fmla="*/ 0 h 441584"/>
                <a:gd name="connsiteX3" fmla="*/ 340104 w 340103"/>
                <a:gd name="connsiteY3" fmla="*/ 170051 h 441584"/>
                <a:gd name="connsiteX4" fmla="*/ 309932 w 340103"/>
                <a:gd name="connsiteY4" fmla="*/ 268791 h 441584"/>
                <a:gd name="connsiteX5" fmla="*/ 309932 w 340103"/>
                <a:gd name="connsiteY5" fmla="*/ 268791 h 441584"/>
                <a:gd name="connsiteX6" fmla="*/ 222163 w 340103"/>
                <a:gd name="connsiteY6" fmla="*/ 408671 h 441584"/>
                <a:gd name="connsiteX7" fmla="*/ 219421 w 340103"/>
                <a:gd name="connsiteY7" fmla="*/ 416900 h 441584"/>
                <a:gd name="connsiteX8" fmla="*/ 219421 w 340103"/>
                <a:gd name="connsiteY8" fmla="*/ 436099 h 441584"/>
                <a:gd name="connsiteX9" fmla="*/ 213936 w 340103"/>
                <a:gd name="connsiteY9" fmla="*/ 441584 h 441584"/>
                <a:gd name="connsiteX10" fmla="*/ 213936 w 340103"/>
                <a:gd name="connsiteY10" fmla="*/ 441584 h 441584"/>
                <a:gd name="connsiteX11" fmla="*/ 222163 w 340103"/>
                <a:gd name="connsiteY11" fmla="*/ 290733 h 441584"/>
                <a:gd name="connsiteX12" fmla="*/ 238621 w 340103"/>
                <a:gd name="connsiteY12" fmla="*/ 290733 h 441584"/>
                <a:gd name="connsiteX13" fmla="*/ 279763 w 340103"/>
                <a:gd name="connsiteY13" fmla="*/ 249591 h 441584"/>
                <a:gd name="connsiteX14" fmla="*/ 279763 w 340103"/>
                <a:gd name="connsiteY14" fmla="*/ 246849 h 441584"/>
                <a:gd name="connsiteX15" fmla="*/ 238621 w 340103"/>
                <a:gd name="connsiteY15" fmla="*/ 205707 h 441584"/>
                <a:gd name="connsiteX16" fmla="*/ 197480 w 340103"/>
                <a:gd name="connsiteY16" fmla="*/ 244106 h 441584"/>
                <a:gd name="connsiteX17" fmla="*/ 197480 w 340103"/>
                <a:gd name="connsiteY17" fmla="*/ 260562 h 441584"/>
                <a:gd name="connsiteX18" fmla="*/ 148110 w 340103"/>
                <a:gd name="connsiteY18" fmla="*/ 260562 h 441584"/>
                <a:gd name="connsiteX19" fmla="*/ 148110 w 340103"/>
                <a:gd name="connsiteY19" fmla="*/ 244106 h 441584"/>
                <a:gd name="connsiteX20" fmla="*/ 106969 w 340103"/>
                <a:gd name="connsiteY20" fmla="*/ 205707 h 441584"/>
                <a:gd name="connsiteX21" fmla="*/ 65827 w 340103"/>
                <a:gd name="connsiteY21" fmla="*/ 246849 h 441584"/>
                <a:gd name="connsiteX22" fmla="*/ 65827 w 340103"/>
                <a:gd name="connsiteY22" fmla="*/ 249591 h 441584"/>
                <a:gd name="connsiteX23" fmla="*/ 106969 w 340103"/>
                <a:gd name="connsiteY23" fmla="*/ 290733 h 441584"/>
                <a:gd name="connsiteX24" fmla="*/ 123425 w 340103"/>
                <a:gd name="connsiteY24" fmla="*/ 290733 h 441584"/>
                <a:gd name="connsiteX25" fmla="*/ 131653 w 340103"/>
                <a:gd name="connsiteY25" fmla="*/ 441584 h 441584"/>
                <a:gd name="connsiteX26" fmla="*/ 126167 w 340103"/>
                <a:gd name="connsiteY26" fmla="*/ 436099 h 441584"/>
                <a:gd name="connsiteX27" fmla="*/ 126167 w 340103"/>
                <a:gd name="connsiteY27" fmla="*/ 416900 h 441584"/>
                <a:gd name="connsiteX28" fmla="*/ 123425 w 340103"/>
                <a:gd name="connsiteY28" fmla="*/ 408671 h 441584"/>
                <a:gd name="connsiteX29" fmla="*/ 35656 w 340103"/>
                <a:gd name="connsiteY29" fmla="*/ 268791 h 441584"/>
                <a:gd name="connsiteX30" fmla="*/ 35656 w 340103"/>
                <a:gd name="connsiteY30" fmla="*/ 268791 h 441584"/>
                <a:gd name="connsiteX31" fmla="*/ 8228 w 340103"/>
                <a:gd name="connsiteY31" fmla="*/ 208450 h 44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40103" h="441584">
                  <a:moveTo>
                    <a:pt x="0" y="153594"/>
                  </a:moveTo>
                  <a:cubicBezTo>
                    <a:pt x="2742" y="112453"/>
                    <a:pt x="24686" y="71312"/>
                    <a:pt x="54855" y="43884"/>
                  </a:cubicBezTo>
                  <a:cubicBezTo>
                    <a:pt x="87769" y="13714"/>
                    <a:pt x="126167" y="0"/>
                    <a:pt x="170052" y="0"/>
                  </a:cubicBezTo>
                  <a:cubicBezTo>
                    <a:pt x="263305" y="0"/>
                    <a:pt x="340104" y="76797"/>
                    <a:pt x="340104" y="170051"/>
                  </a:cubicBezTo>
                  <a:cubicBezTo>
                    <a:pt x="340104" y="205707"/>
                    <a:pt x="329132" y="238620"/>
                    <a:pt x="309932" y="268791"/>
                  </a:cubicBezTo>
                  <a:cubicBezTo>
                    <a:pt x="309932" y="268791"/>
                    <a:pt x="309932" y="268791"/>
                    <a:pt x="309932" y="268791"/>
                  </a:cubicBezTo>
                  <a:lnTo>
                    <a:pt x="222163" y="408671"/>
                  </a:lnTo>
                  <a:cubicBezTo>
                    <a:pt x="219421" y="411414"/>
                    <a:pt x="219421" y="414157"/>
                    <a:pt x="219421" y="416900"/>
                  </a:cubicBezTo>
                  <a:lnTo>
                    <a:pt x="219421" y="436099"/>
                  </a:lnTo>
                  <a:cubicBezTo>
                    <a:pt x="219421" y="438842"/>
                    <a:pt x="216679" y="441584"/>
                    <a:pt x="213936" y="441584"/>
                  </a:cubicBezTo>
                  <a:lnTo>
                    <a:pt x="213936" y="441584"/>
                  </a:lnTo>
                  <a:lnTo>
                    <a:pt x="222163" y="290733"/>
                  </a:lnTo>
                  <a:lnTo>
                    <a:pt x="238621" y="290733"/>
                  </a:lnTo>
                  <a:cubicBezTo>
                    <a:pt x="260563" y="290733"/>
                    <a:pt x="279763" y="271533"/>
                    <a:pt x="279763" y="249591"/>
                  </a:cubicBezTo>
                  <a:lnTo>
                    <a:pt x="279763" y="246849"/>
                  </a:lnTo>
                  <a:cubicBezTo>
                    <a:pt x="279763" y="224906"/>
                    <a:pt x="260563" y="205707"/>
                    <a:pt x="238621" y="205707"/>
                  </a:cubicBezTo>
                  <a:cubicBezTo>
                    <a:pt x="216679" y="205707"/>
                    <a:pt x="197480" y="222163"/>
                    <a:pt x="197480" y="244106"/>
                  </a:cubicBezTo>
                  <a:lnTo>
                    <a:pt x="197480" y="260562"/>
                  </a:lnTo>
                  <a:lnTo>
                    <a:pt x="148110" y="260562"/>
                  </a:lnTo>
                  <a:lnTo>
                    <a:pt x="148110" y="244106"/>
                  </a:lnTo>
                  <a:cubicBezTo>
                    <a:pt x="148110" y="222163"/>
                    <a:pt x="128910" y="205707"/>
                    <a:pt x="106969" y="205707"/>
                  </a:cubicBezTo>
                  <a:cubicBezTo>
                    <a:pt x="85025" y="205707"/>
                    <a:pt x="65827" y="224906"/>
                    <a:pt x="65827" y="246849"/>
                  </a:cubicBezTo>
                  <a:lnTo>
                    <a:pt x="65827" y="249591"/>
                  </a:lnTo>
                  <a:cubicBezTo>
                    <a:pt x="65827" y="271533"/>
                    <a:pt x="85025" y="290733"/>
                    <a:pt x="106969" y="290733"/>
                  </a:cubicBezTo>
                  <a:lnTo>
                    <a:pt x="123425" y="290733"/>
                  </a:lnTo>
                  <a:lnTo>
                    <a:pt x="131653" y="441584"/>
                  </a:lnTo>
                  <a:cubicBezTo>
                    <a:pt x="128910" y="441584"/>
                    <a:pt x="126167" y="438842"/>
                    <a:pt x="126167" y="436099"/>
                  </a:cubicBezTo>
                  <a:lnTo>
                    <a:pt x="126167" y="416900"/>
                  </a:lnTo>
                  <a:cubicBezTo>
                    <a:pt x="126167" y="414157"/>
                    <a:pt x="126167" y="411414"/>
                    <a:pt x="123425" y="408671"/>
                  </a:cubicBezTo>
                  <a:lnTo>
                    <a:pt x="35656" y="268791"/>
                  </a:lnTo>
                  <a:cubicBezTo>
                    <a:pt x="35656" y="268791"/>
                    <a:pt x="35656" y="268791"/>
                    <a:pt x="35656" y="268791"/>
                  </a:cubicBezTo>
                  <a:cubicBezTo>
                    <a:pt x="21942" y="249591"/>
                    <a:pt x="13714" y="230392"/>
                    <a:pt x="8228" y="208450"/>
                  </a:cubicBezTo>
                </a:path>
              </a:pathLst>
            </a:custGeom>
            <a:solidFill>
              <a:srgbClr val="F1A0C2"/>
            </a:solidFill>
            <a:ln w="27426" cap="flat">
              <a:noFill/>
              <a:prstDash val="solid"/>
              <a:miter/>
            </a:ln>
          </p:spPr>
          <p:txBody>
            <a:bodyPr rtlCol="0" anchor="ctr"/>
            <a:lstStyle/>
            <a:p>
              <a:pPr algn="l" rtl="0"/>
              <a:endParaRPr lang="en-US"/>
            </a:p>
          </p:txBody>
        </p:sp>
        <p:grpSp>
          <p:nvGrpSpPr>
            <p:cNvPr id="15" name="Graphic 3">
              <a:extLst>
                <a:ext uri="{FF2B5EF4-FFF2-40B4-BE49-F238E27FC236}">
                  <a16:creationId xmlns:a16="http://schemas.microsoft.com/office/drawing/2014/main" id="{14D99E34-3ADA-FBF8-CFEC-511DC8E40187}"/>
                </a:ext>
              </a:extLst>
            </p:cNvPr>
            <p:cNvGrpSpPr/>
            <p:nvPr/>
          </p:nvGrpSpPr>
          <p:grpSpPr>
            <a:xfrm>
              <a:off x="2811409" y="3683011"/>
              <a:ext cx="858485" cy="948995"/>
              <a:chOff x="2811409" y="3683011"/>
              <a:chExt cx="858485" cy="948995"/>
            </a:xfrm>
            <a:solidFill>
              <a:srgbClr val="000000"/>
            </a:solidFill>
          </p:grpSpPr>
          <p:sp>
            <p:nvSpPr>
              <p:cNvPr id="16" name="Freeform 15">
                <a:extLst>
                  <a:ext uri="{FF2B5EF4-FFF2-40B4-BE49-F238E27FC236}">
                    <a16:creationId xmlns:a16="http://schemas.microsoft.com/office/drawing/2014/main" id="{2AE198F6-9B6B-097D-CC6B-62EB7676C066}"/>
                  </a:ext>
                </a:extLst>
              </p:cNvPr>
              <p:cNvSpPr/>
              <p:nvPr/>
            </p:nvSpPr>
            <p:spPr>
              <a:xfrm>
                <a:off x="2811409" y="3998429"/>
                <a:ext cx="858485" cy="633577"/>
              </a:xfrm>
              <a:custGeom>
                <a:avLst/>
                <a:gdLst>
                  <a:gd name="connsiteX0" fmla="*/ 828316 w 858485"/>
                  <a:gd name="connsiteY0" fmla="*/ 35656 h 633577"/>
                  <a:gd name="connsiteX1" fmla="*/ 770717 w 858485"/>
                  <a:gd name="connsiteY1" fmla="*/ 35656 h 633577"/>
                  <a:gd name="connsiteX2" fmla="*/ 770717 w 858485"/>
                  <a:gd name="connsiteY2" fmla="*/ 30170 h 633577"/>
                  <a:gd name="connsiteX3" fmla="*/ 743289 w 858485"/>
                  <a:gd name="connsiteY3" fmla="*/ 2743 h 633577"/>
                  <a:gd name="connsiteX4" fmla="*/ 630837 w 858485"/>
                  <a:gd name="connsiteY4" fmla="*/ 2743 h 633577"/>
                  <a:gd name="connsiteX5" fmla="*/ 617123 w 858485"/>
                  <a:gd name="connsiteY5" fmla="*/ 16456 h 633577"/>
                  <a:gd name="connsiteX6" fmla="*/ 630837 w 858485"/>
                  <a:gd name="connsiteY6" fmla="*/ 30170 h 633577"/>
                  <a:gd name="connsiteX7" fmla="*/ 743289 w 858485"/>
                  <a:gd name="connsiteY7" fmla="*/ 30170 h 633577"/>
                  <a:gd name="connsiteX8" fmla="*/ 743289 w 858485"/>
                  <a:gd name="connsiteY8" fmla="*/ 30170 h 633577"/>
                  <a:gd name="connsiteX9" fmla="*/ 743289 w 858485"/>
                  <a:gd name="connsiteY9" fmla="*/ 200221 h 633577"/>
                  <a:gd name="connsiteX10" fmla="*/ 757003 w 858485"/>
                  <a:gd name="connsiteY10" fmla="*/ 213935 h 633577"/>
                  <a:gd name="connsiteX11" fmla="*/ 770717 w 858485"/>
                  <a:gd name="connsiteY11" fmla="*/ 200221 h 633577"/>
                  <a:gd name="connsiteX12" fmla="*/ 770717 w 858485"/>
                  <a:gd name="connsiteY12" fmla="*/ 65826 h 633577"/>
                  <a:gd name="connsiteX13" fmla="*/ 828316 w 858485"/>
                  <a:gd name="connsiteY13" fmla="*/ 65826 h 633577"/>
                  <a:gd name="connsiteX14" fmla="*/ 831058 w 858485"/>
                  <a:gd name="connsiteY14" fmla="*/ 68569 h 633577"/>
                  <a:gd name="connsiteX15" fmla="*/ 831058 w 858485"/>
                  <a:gd name="connsiteY15" fmla="*/ 554038 h 633577"/>
                  <a:gd name="connsiteX16" fmla="*/ 773461 w 858485"/>
                  <a:gd name="connsiteY16" fmla="*/ 611636 h 633577"/>
                  <a:gd name="connsiteX17" fmla="*/ 85025 w 858485"/>
                  <a:gd name="connsiteY17" fmla="*/ 611636 h 633577"/>
                  <a:gd name="connsiteX18" fmla="*/ 27428 w 858485"/>
                  <a:gd name="connsiteY18" fmla="*/ 554038 h 633577"/>
                  <a:gd name="connsiteX19" fmla="*/ 27428 w 858485"/>
                  <a:gd name="connsiteY19" fmla="*/ 65826 h 633577"/>
                  <a:gd name="connsiteX20" fmla="*/ 30170 w 858485"/>
                  <a:gd name="connsiteY20" fmla="*/ 63083 h 633577"/>
                  <a:gd name="connsiteX21" fmla="*/ 87769 w 858485"/>
                  <a:gd name="connsiteY21" fmla="*/ 63083 h 633577"/>
                  <a:gd name="connsiteX22" fmla="*/ 87769 w 858485"/>
                  <a:gd name="connsiteY22" fmla="*/ 540324 h 633577"/>
                  <a:gd name="connsiteX23" fmla="*/ 123425 w 858485"/>
                  <a:gd name="connsiteY23" fmla="*/ 575980 h 633577"/>
                  <a:gd name="connsiteX24" fmla="*/ 735061 w 858485"/>
                  <a:gd name="connsiteY24" fmla="*/ 575980 h 633577"/>
                  <a:gd name="connsiteX25" fmla="*/ 770717 w 858485"/>
                  <a:gd name="connsiteY25" fmla="*/ 540324 h 633577"/>
                  <a:gd name="connsiteX26" fmla="*/ 770717 w 858485"/>
                  <a:gd name="connsiteY26" fmla="*/ 257819 h 633577"/>
                  <a:gd name="connsiteX27" fmla="*/ 757003 w 858485"/>
                  <a:gd name="connsiteY27" fmla="*/ 244106 h 633577"/>
                  <a:gd name="connsiteX28" fmla="*/ 743289 w 858485"/>
                  <a:gd name="connsiteY28" fmla="*/ 257819 h 633577"/>
                  <a:gd name="connsiteX29" fmla="*/ 743289 w 858485"/>
                  <a:gd name="connsiteY29" fmla="*/ 458041 h 633577"/>
                  <a:gd name="connsiteX30" fmla="*/ 518384 w 858485"/>
                  <a:gd name="connsiteY30" fmla="*/ 458041 h 633577"/>
                  <a:gd name="connsiteX31" fmla="*/ 444329 w 858485"/>
                  <a:gd name="connsiteY31" fmla="*/ 490954 h 633577"/>
                  <a:gd name="connsiteX32" fmla="*/ 444329 w 858485"/>
                  <a:gd name="connsiteY32" fmla="*/ 309932 h 633577"/>
                  <a:gd name="connsiteX33" fmla="*/ 430615 w 858485"/>
                  <a:gd name="connsiteY33" fmla="*/ 296218 h 633577"/>
                  <a:gd name="connsiteX34" fmla="*/ 416901 w 858485"/>
                  <a:gd name="connsiteY34" fmla="*/ 309932 h 633577"/>
                  <a:gd name="connsiteX35" fmla="*/ 416901 w 858485"/>
                  <a:gd name="connsiteY35" fmla="*/ 490954 h 633577"/>
                  <a:gd name="connsiteX36" fmla="*/ 342846 w 858485"/>
                  <a:gd name="connsiteY36" fmla="*/ 458041 h 633577"/>
                  <a:gd name="connsiteX37" fmla="*/ 279763 w 858485"/>
                  <a:gd name="connsiteY37" fmla="*/ 458041 h 633577"/>
                  <a:gd name="connsiteX38" fmla="*/ 266049 w 858485"/>
                  <a:gd name="connsiteY38" fmla="*/ 471755 h 633577"/>
                  <a:gd name="connsiteX39" fmla="*/ 279763 w 858485"/>
                  <a:gd name="connsiteY39" fmla="*/ 485469 h 633577"/>
                  <a:gd name="connsiteX40" fmla="*/ 342846 w 858485"/>
                  <a:gd name="connsiteY40" fmla="*/ 485469 h 633577"/>
                  <a:gd name="connsiteX41" fmla="*/ 416901 w 858485"/>
                  <a:gd name="connsiteY41" fmla="*/ 545810 h 633577"/>
                  <a:gd name="connsiteX42" fmla="*/ 123425 w 858485"/>
                  <a:gd name="connsiteY42" fmla="*/ 545810 h 633577"/>
                  <a:gd name="connsiteX43" fmla="*/ 115197 w 858485"/>
                  <a:gd name="connsiteY43" fmla="*/ 537581 h 633577"/>
                  <a:gd name="connsiteX44" fmla="*/ 115197 w 858485"/>
                  <a:gd name="connsiteY44" fmla="*/ 485469 h 633577"/>
                  <a:gd name="connsiteX45" fmla="*/ 216679 w 858485"/>
                  <a:gd name="connsiteY45" fmla="*/ 485469 h 633577"/>
                  <a:gd name="connsiteX46" fmla="*/ 230393 w 858485"/>
                  <a:gd name="connsiteY46" fmla="*/ 471755 h 633577"/>
                  <a:gd name="connsiteX47" fmla="*/ 216679 w 858485"/>
                  <a:gd name="connsiteY47" fmla="*/ 458041 h 633577"/>
                  <a:gd name="connsiteX48" fmla="*/ 115197 w 858485"/>
                  <a:gd name="connsiteY48" fmla="*/ 458041 h 633577"/>
                  <a:gd name="connsiteX49" fmla="*/ 115197 w 858485"/>
                  <a:gd name="connsiteY49" fmla="*/ 27428 h 633577"/>
                  <a:gd name="connsiteX50" fmla="*/ 115197 w 858485"/>
                  <a:gd name="connsiteY50" fmla="*/ 27428 h 633577"/>
                  <a:gd name="connsiteX51" fmla="*/ 227649 w 858485"/>
                  <a:gd name="connsiteY51" fmla="*/ 27428 h 633577"/>
                  <a:gd name="connsiteX52" fmla="*/ 241363 w 858485"/>
                  <a:gd name="connsiteY52" fmla="*/ 13714 h 633577"/>
                  <a:gd name="connsiteX53" fmla="*/ 227649 w 858485"/>
                  <a:gd name="connsiteY53" fmla="*/ 0 h 633577"/>
                  <a:gd name="connsiteX54" fmla="*/ 115197 w 858485"/>
                  <a:gd name="connsiteY54" fmla="*/ 0 h 633577"/>
                  <a:gd name="connsiteX55" fmla="*/ 87769 w 858485"/>
                  <a:gd name="connsiteY55" fmla="*/ 27428 h 633577"/>
                  <a:gd name="connsiteX56" fmla="*/ 87769 w 858485"/>
                  <a:gd name="connsiteY56" fmla="*/ 32913 h 633577"/>
                  <a:gd name="connsiteX57" fmla="*/ 30170 w 858485"/>
                  <a:gd name="connsiteY57" fmla="*/ 32913 h 633577"/>
                  <a:gd name="connsiteX58" fmla="*/ 0 w 858485"/>
                  <a:gd name="connsiteY58" fmla="*/ 63083 h 633577"/>
                  <a:gd name="connsiteX59" fmla="*/ 0 w 858485"/>
                  <a:gd name="connsiteY59" fmla="*/ 548552 h 633577"/>
                  <a:gd name="connsiteX60" fmla="*/ 85025 w 858485"/>
                  <a:gd name="connsiteY60" fmla="*/ 633578 h 633577"/>
                  <a:gd name="connsiteX61" fmla="*/ 773461 w 858485"/>
                  <a:gd name="connsiteY61" fmla="*/ 633578 h 633577"/>
                  <a:gd name="connsiteX62" fmla="*/ 858486 w 858485"/>
                  <a:gd name="connsiteY62" fmla="*/ 548552 h 633577"/>
                  <a:gd name="connsiteX63" fmla="*/ 858486 w 858485"/>
                  <a:gd name="connsiteY63" fmla="*/ 65826 h 633577"/>
                  <a:gd name="connsiteX64" fmla="*/ 828316 w 858485"/>
                  <a:gd name="connsiteY64" fmla="*/ 35656 h 633577"/>
                  <a:gd name="connsiteX65" fmla="*/ 828316 w 858485"/>
                  <a:gd name="connsiteY65" fmla="*/ 35656 h 633577"/>
                  <a:gd name="connsiteX66" fmla="*/ 518384 w 858485"/>
                  <a:gd name="connsiteY66" fmla="*/ 485469 h 633577"/>
                  <a:gd name="connsiteX67" fmla="*/ 743289 w 858485"/>
                  <a:gd name="connsiteY67" fmla="*/ 485469 h 633577"/>
                  <a:gd name="connsiteX68" fmla="*/ 743289 w 858485"/>
                  <a:gd name="connsiteY68" fmla="*/ 537581 h 633577"/>
                  <a:gd name="connsiteX69" fmla="*/ 735061 w 858485"/>
                  <a:gd name="connsiteY69" fmla="*/ 545810 h 633577"/>
                  <a:gd name="connsiteX70" fmla="*/ 444329 w 858485"/>
                  <a:gd name="connsiteY70" fmla="*/ 545810 h 633577"/>
                  <a:gd name="connsiteX71" fmla="*/ 518384 w 858485"/>
                  <a:gd name="connsiteY71" fmla="*/ 485469 h 633577"/>
                  <a:gd name="connsiteX72" fmla="*/ 518384 w 858485"/>
                  <a:gd name="connsiteY72" fmla="*/ 485469 h 63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858485" h="633577">
                    <a:moveTo>
                      <a:pt x="828316" y="35656"/>
                    </a:moveTo>
                    <a:lnTo>
                      <a:pt x="770717" y="35656"/>
                    </a:lnTo>
                    <a:lnTo>
                      <a:pt x="770717" y="30170"/>
                    </a:lnTo>
                    <a:cubicBezTo>
                      <a:pt x="770717" y="13714"/>
                      <a:pt x="757003" y="2743"/>
                      <a:pt x="743289" y="2743"/>
                    </a:cubicBezTo>
                    <a:lnTo>
                      <a:pt x="630837" y="2743"/>
                    </a:lnTo>
                    <a:cubicBezTo>
                      <a:pt x="622609" y="2743"/>
                      <a:pt x="617123" y="8228"/>
                      <a:pt x="617123" y="16456"/>
                    </a:cubicBezTo>
                    <a:cubicBezTo>
                      <a:pt x="617123" y="24685"/>
                      <a:pt x="622609" y="30170"/>
                      <a:pt x="630837" y="30170"/>
                    </a:cubicBezTo>
                    <a:lnTo>
                      <a:pt x="743289" y="30170"/>
                    </a:lnTo>
                    <a:cubicBezTo>
                      <a:pt x="743289" y="30170"/>
                      <a:pt x="743289" y="30170"/>
                      <a:pt x="743289" y="30170"/>
                    </a:cubicBezTo>
                    <a:lnTo>
                      <a:pt x="743289" y="200221"/>
                    </a:lnTo>
                    <a:cubicBezTo>
                      <a:pt x="743289" y="208450"/>
                      <a:pt x="748775" y="213935"/>
                      <a:pt x="757003" y="213935"/>
                    </a:cubicBezTo>
                    <a:cubicBezTo>
                      <a:pt x="765233" y="213935"/>
                      <a:pt x="770717" y="208450"/>
                      <a:pt x="770717" y="200221"/>
                    </a:cubicBezTo>
                    <a:lnTo>
                      <a:pt x="770717" y="65826"/>
                    </a:lnTo>
                    <a:lnTo>
                      <a:pt x="828316" y="65826"/>
                    </a:lnTo>
                    <a:cubicBezTo>
                      <a:pt x="831058" y="65826"/>
                      <a:pt x="831058" y="68569"/>
                      <a:pt x="831058" y="68569"/>
                    </a:cubicBezTo>
                    <a:lnTo>
                      <a:pt x="831058" y="554038"/>
                    </a:lnTo>
                    <a:cubicBezTo>
                      <a:pt x="831058" y="586951"/>
                      <a:pt x="806374" y="611636"/>
                      <a:pt x="773461" y="611636"/>
                    </a:cubicBezTo>
                    <a:lnTo>
                      <a:pt x="85025" y="611636"/>
                    </a:lnTo>
                    <a:cubicBezTo>
                      <a:pt x="52113" y="611636"/>
                      <a:pt x="27428" y="586951"/>
                      <a:pt x="27428" y="554038"/>
                    </a:cubicBezTo>
                    <a:lnTo>
                      <a:pt x="27428" y="65826"/>
                    </a:lnTo>
                    <a:cubicBezTo>
                      <a:pt x="27428" y="63083"/>
                      <a:pt x="30170" y="63083"/>
                      <a:pt x="30170" y="63083"/>
                    </a:cubicBezTo>
                    <a:lnTo>
                      <a:pt x="87769" y="63083"/>
                    </a:lnTo>
                    <a:lnTo>
                      <a:pt x="87769" y="540324"/>
                    </a:lnTo>
                    <a:cubicBezTo>
                      <a:pt x="87769" y="559523"/>
                      <a:pt x="104225" y="575980"/>
                      <a:pt x="123425" y="575980"/>
                    </a:cubicBezTo>
                    <a:lnTo>
                      <a:pt x="735061" y="575980"/>
                    </a:lnTo>
                    <a:cubicBezTo>
                      <a:pt x="754261" y="575980"/>
                      <a:pt x="770717" y="559523"/>
                      <a:pt x="770717" y="540324"/>
                    </a:cubicBezTo>
                    <a:lnTo>
                      <a:pt x="770717" y="257819"/>
                    </a:lnTo>
                    <a:cubicBezTo>
                      <a:pt x="770717" y="249591"/>
                      <a:pt x="765233" y="244106"/>
                      <a:pt x="757003" y="244106"/>
                    </a:cubicBezTo>
                    <a:cubicBezTo>
                      <a:pt x="748775" y="244106"/>
                      <a:pt x="743289" y="249591"/>
                      <a:pt x="743289" y="257819"/>
                    </a:cubicBezTo>
                    <a:lnTo>
                      <a:pt x="743289" y="458041"/>
                    </a:lnTo>
                    <a:lnTo>
                      <a:pt x="518384" y="458041"/>
                    </a:lnTo>
                    <a:cubicBezTo>
                      <a:pt x="488212" y="458041"/>
                      <a:pt x="463528" y="469012"/>
                      <a:pt x="444329" y="490954"/>
                    </a:cubicBezTo>
                    <a:lnTo>
                      <a:pt x="444329" y="309932"/>
                    </a:lnTo>
                    <a:cubicBezTo>
                      <a:pt x="444329" y="301704"/>
                      <a:pt x="438843" y="296218"/>
                      <a:pt x="430615" y="296218"/>
                    </a:cubicBezTo>
                    <a:cubicBezTo>
                      <a:pt x="422387" y="296218"/>
                      <a:pt x="416901" y="301704"/>
                      <a:pt x="416901" y="309932"/>
                    </a:cubicBezTo>
                    <a:lnTo>
                      <a:pt x="416901" y="490954"/>
                    </a:lnTo>
                    <a:cubicBezTo>
                      <a:pt x="397701" y="471755"/>
                      <a:pt x="373016" y="458041"/>
                      <a:pt x="342846" y="458041"/>
                    </a:cubicBezTo>
                    <a:lnTo>
                      <a:pt x="279763" y="458041"/>
                    </a:lnTo>
                    <a:cubicBezTo>
                      <a:pt x="271535" y="458041"/>
                      <a:pt x="266049" y="463527"/>
                      <a:pt x="266049" y="471755"/>
                    </a:cubicBezTo>
                    <a:cubicBezTo>
                      <a:pt x="266049" y="479983"/>
                      <a:pt x="271535" y="485469"/>
                      <a:pt x="279763" y="485469"/>
                    </a:cubicBezTo>
                    <a:lnTo>
                      <a:pt x="342846" y="485469"/>
                    </a:lnTo>
                    <a:cubicBezTo>
                      <a:pt x="378502" y="485469"/>
                      <a:pt x="408673" y="512896"/>
                      <a:pt x="416901" y="545810"/>
                    </a:cubicBezTo>
                    <a:lnTo>
                      <a:pt x="123425" y="545810"/>
                    </a:lnTo>
                    <a:cubicBezTo>
                      <a:pt x="117939" y="545810"/>
                      <a:pt x="115197" y="543067"/>
                      <a:pt x="115197" y="537581"/>
                    </a:cubicBezTo>
                    <a:lnTo>
                      <a:pt x="115197" y="485469"/>
                    </a:lnTo>
                    <a:lnTo>
                      <a:pt x="216679" y="485469"/>
                    </a:lnTo>
                    <a:cubicBezTo>
                      <a:pt x="224907" y="485469"/>
                      <a:pt x="230393" y="479983"/>
                      <a:pt x="230393" y="471755"/>
                    </a:cubicBezTo>
                    <a:cubicBezTo>
                      <a:pt x="230393" y="463527"/>
                      <a:pt x="224907" y="458041"/>
                      <a:pt x="216679" y="458041"/>
                    </a:cubicBezTo>
                    <a:lnTo>
                      <a:pt x="115197" y="458041"/>
                    </a:lnTo>
                    <a:lnTo>
                      <a:pt x="115197" y="27428"/>
                    </a:lnTo>
                    <a:cubicBezTo>
                      <a:pt x="115197" y="27428"/>
                      <a:pt x="115197" y="27428"/>
                      <a:pt x="115197" y="27428"/>
                    </a:cubicBezTo>
                    <a:lnTo>
                      <a:pt x="227649" y="27428"/>
                    </a:lnTo>
                    <a:cubicBezTo>
                      <a:pt x="235877" y="27428"/>
                      <a:pt x="241363" y="21942"/>
                      <a:pt x="241363" y="13714"/>
                    </a:cubicBezTo>
                    <a:cubicBezTo>
                      <a:pt x="241363" y="5485"/>
                      <a:pt x="235877" y="0"/>
                      <a:pt x="227649" y="0"/>
                    </a:cubicBezTo>
                    <a:lnTo>
                      <a:pt x="115197" y="0"/>
                    </a:lnTo>
                    <a:cubicBezTo>
                      <a:pt x="98739" y="0"/>
                      <a:pt x="87769" y="13714"/>
                      <a:pt x="87769" y="27428"/>
                    </a:cubicBezTo>
                    <a:lnTo>
                      <a:pt x="87769" y="32913"/>
                    </a:lnTo>
                    <a:lnTo>
                      <a:pt x="30170" y="32913"/>
                    </a:lnTo>
                    <a:cubicBezTo>
                      <a:pt x="13714" y="32913"/>
                      <a:pt x="0" y="46627"/>
                      <a:pt x="0" y="63083"/>
                    </a:cubicBezTo>
                    <a:lnTo>
                      <a:pt x="0" y="548552"/>
                    </a:lnTo>
                    <a:cubicBezTo>
                      <a:pt x="0" y="595179"/>
                      <a:pt x="38399" y="633578"/>
                      <a:pt x="85025" y="633578"/>
                    </a:cubicBezTo>
                    <a:lnTo>
                      <a:pt x="773461" y="633578"/>
                    </a:lnTo>
                    <a:cubicBezTo>
                      <a:pt x="820088" y="633578"/>
                      <a:pt x="858486" y="595179"/>
                      <a:pt x="858486" y="548552"/>
                    </a:cubicBezTo>
                    <a:lnTo>
                      <a:pt x="858486" y="65826"/>
                    </a:lnTo>
                    <a:cubicBezTo>
                      <a:pt x="858486" y="49369"/>
                      <a:pt x="844772" y="35656"/>
                      <a:pt x="828316" y="35656"/>
                    </a:cubicBezTo>
                    <a:lnTo>
                      <a:pt x="828316" y="35656"/>
                    </a:lnTo>
                    <a:close/>
                    <a:moveTo>
                      <a:pt x="518384" y="485469"/>
                    </a:moveTo>
                    <a:lnTo>
                      <a:pt x="743289" y="485469"/>
                    </a:lnTo>
                    <a:lnTo>
                      <a:pt x="743289" y="537581"/>
                    </a:lnTo>
                    <a:cubicBezTo>
                      <a:pt x="743289" y="543067"/>
                      <a:pt x="740547" y="545810"/>
                      <a:pt x="735061" y="545810"/>
                    </a:cubicBezTo>
                    <a:lnTo>
                      <a:pt x="444329" y="545810"/>
                    </a:lnTo>
                    <a:cubicBezTo>
                      <a:pt x="452557" y="512896"/>
                      <a:pt x="482726" y="485469"/>
                      <a:pt x="518384" y="485469"/>
                    </a:cubicBezTo>
                    <a:lnTo>
                      <a:pt x="518384" y="485469"/>
                    </a:lnTo>
                    <a:close/>
                  </a:path>
                </a:pathLst>
              </a:custGeom>
              <a:solidFill>
                <a:srgbClr val="000000"/>
              </a:solidFill>
              <a:ln w="27426"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24DB2EB7-E655-5E86-B7E2-F39FCC4E9455}"/>
                  </a:ext>
                </a:extLst>
              </p:cNvPr>
              <p:cNvSpPr/>
              <p:nvPr/>
            </p:nvSpPr>
            <p:spPr>
              <a:xfrm>
                <a:off x="3043831" y="3683011"/>
                <a:ext cx="398414" cy="562266"/>
              </a:xfrm>
              <a:custGeom>
                <a:avLst/>
                <a:gdLst>
                  <a:gd name="connsiteX0" fmla="*/ 11685 w 398414"/>
                  <a:gd name="connsiteY0" fmla="*/ 200221 h 562266"/>
                  <a:gd name="connsiteX1" fmla="*/ 28141 w 398414"/>
                  <a:gd name="connsiteY1" fmla="*/ 186508 h 562266"/>
                  <a:gd name="connsiteX2" fmla="*/ 82996 w 398414"/>
                  <a:gd name="connsiteY2" fmla="*/ 76797 h 562266"/>
                  <a:gd name="connsiteX3" fmla="*/ 198193 w 398414"/>
                  <a:gd name="connsiteY3" fmla="*/ 32913 h 562266"/>
                  <a:gd name="connsiteX4" fmla="*/ 368245 w 398414"/>
                  <a:gd name="connsiteY4" fmla="*/ 202964 h 562266"/>
                  <a:gd name="connsiteX5" fmla="*/ 338073 w 398414"/>
                  <a:gd name="connsiteY5" fmla="*/ 301704 h 562266"/>
                  <a:gd name="connsiteX6" fmla="*/ 338073 w 398414"/>
                  <a:gd name="connsiteY6" fmla="*/ 301704 h 562266"/>
                  <a:gd name="connsiteX7" fmla="*/ 250304 w 398414"/>
                  <a:gd name="connsiteY7" fmla="*/ 441584 h 562266"/>
                  <a:gd name="connsiteX8" fmla="*/ 247562 w 398414"/>
                  <a:gd name="connsiteY8" fmla="*/ 449813 h 562266"/>
                  <a:gd name="connsiteX9" fmla="*/ 247562 w 398414"/>
                  <a:gd name="connsiteY9" fmla="*/ 469012 h 562266"/>
                  <a:gd name="connsiteX10" fmla="*/ 242076 w 398414"/>
                  <a:gd name="connsiteY10" fmla="*/ 474498 h 562266"/>
                  <a:gd name="connsiteX11" fmla="*/ 242076 w 398414"/>
                  <a:gd name="connsiteY11" fmla="*/ 474498 h 562266"/>
                  <a:gd name="connsiteX12" fmla="*/ 250304 w 398414"/>
                  <a:gd name="connsiteY12" fmla="*/ 323646 h 562266"/>
                  <a:gd name="connsiteX13" fmla="*/ 266762 w 398414"/>
                  <a:gd name="connsiteY13" fmla="*/ 323646 h 562266"/>
                  <a:gd name="connsiteX14" fmla="*/ 307904 w 398414"/>
                  <a:gd name="connsiteY14" fmla="*/ 282504 h 562266"/>
                  <a:gd name="connsiteX15" fmla="*/ 307904 w 398414"/>
                  <a:gd name="connsiteY15" fmla="*/ 279762 h 562266"/>
                  <a:gd name="connsiteX16" fmla="*/ 266762 w 398414"/>
                  <a:gd name="connsiteY16" fmla="*/ 238620 h 562266"/>
                  <a:gd name="connsiteX17" fmla="*/ 225621 w 398414"/>
                  <a:gd name="connsiteY17" fmla="*/ 277019 h 562266"/>
                  <a:gd name="connsiteX18" fmla="*/ 225621 w 398414"/>
                  <a:gd name="connsiteY18" fmla="*/ 293475 h 562266"/>
                  <a:gd name="connsiteX19" fmla="*/ 176251 w 398414"/>
                  <a:gd name="connsiteY19" fmla="*/ 293475 h 562266"/>
                  <a:gd name="connsiteX20" fmla="*/ 176251 w 398414"/>
                  <a:gd name="connsiteY20" fmla="*/ 277019 h 562266"/>
                  <a:gd name="connsiteX21" fmla="*/ 135110 w 398414"/>
                  <a:gd name="connsiteY21" fmla="*/ 238620 h 562266"/>
                  <a:gd name="connsiteX22" fmla="*/ 93968 w 398414"/>
                  <a:gd name="connsiteY22" fmla="*/ 279762 h 562266"/>
                  <a:gd name="connsiteX23" fmla="*/ 93968 w 398414"/>
                  <a:gd name="connsiteY23" fmla="*/ 282504 h 562266"/>
                  <a:gd name="connsiteX24" fmla="*/ 135110 w 398414"/>
                  <a:gd name="connsiteY24" fmla="*/ 323646 h 562266"/>
                  <a:gd name="connsiteX25" fmla="*/ 151565 w 398414"/>
                  <a:gd name="connsiteY25" fmla="*/ 323646 h 562266"/>
                  <a:gd name="connsiteX26" fmla="*/ 159793 w 398414"/>
                  <a:gd name="connsiteY26" fmla="*/ 474498 h 562266"/>
                  <a:gd name="connsiteX27" fmla="*/ 154308 w 398414"/>
                  <a:gd name="connsiteY27" fmla="*/ 469012 h 562266"/>
                  <a:gd name="connsiteX28" fmla="*/ 154308 w 398414"/>
                  <a:gd name="connsiteY28" fmla="*/ 449813 h 562266"/>
                  <a:gd name="connsiteX29" fmla="*/ 151565 w 398414"/>
                  <a:gd name="connsiteY29" fmla="*/ 441584 h 562266"/>
                  <a:gd name="connsiteX30" fmla="*/ 63797 w 398414"/>
                  <a:gd name="connsiteY30" fmla="*/ 301704 h 562266"/>
                  <a:gd name="connsiteX31" fmla="*/ 63797 w 398414"/>
                  <a:gd name="connsiteY31" fmla="*/ 301704 h 562266"/>
                  <a:gd name="connsiteX32" fmla="*/ 36369 w 398414"/>
                  <a:gd name="connsiteY32" fmla="*/ 241363 h 562266"/>
                  <a:gd name="connsiteX33" fmla="*/ 19913 w 398414"/>
                  <a:gd name="connsiteY33" fmla="*/ 230392 h 562266"/>
                  <a:gd name="connsiteX34" fmla="*/ 8941 w 398414"/>
                  <a:gd name="connsiteY34" fmla="*/ 246849 h 562266"/>
                  <a:gd name="connsiteX35" fmla="*/ 39113 w 398414"/>
                  <a:gd name="connsiteY35" fmla="*/ 315418 h 562266"/>
                  <a:gd name="connsiteX36" fmla="*/ 126880 w 398414"/>
                  <a:gd name="connsiteY36" fmla="*/ 449813 h 562266"/>
                  <a:gd name="connsiteX37" fmla="*/ 126880 w 398414"/>
                  <a:gd name="connsiteY37" fmla="*/ 463527 h 562266"/>
                  <a:gd name="connsiteX38" fmla="*/ 146080 w 398414"/>
                  <a:gd name="connsiteY38" fmla="*/ 493697 h 562266"/>
                  <a:gd name="connsiteX39" fmla="*/ 146080 w 398414"/>
                  <a:gd name="connsiteY39" fmla="*/ 518382 h 562266"/>
                  <a:gd name="connsiteX40" fmla="*/ 189965 w 398414"/>
                  <a:gd name="connsiteY40" fmla="*/ 562266 h 562266"/>
                  <a:gd name="connsiteX41" fmla="*/ 211907 w 398414"/>
                  <a:gd name="connsiteY41" fmla="*/ 562266 h 562266"/>
                  <a:gd name="connsiteX42" fmla="*/ 255790 w 398414"/>
                  <a:gd name="connsiteY42" fmla="*/ 518382 h 562266"/>
                  <a:gd name="connsiteX43" fmla="*/ 255790 w 398414"/>
                  <a:gd name="connsiteY43" fmla="*/ 493697 h 562266"/>
                  <a:gd name="connsiteX44" fmla="*/ 274990 w 398414"/>
                  <a:gd name="connsiteY44" fmla="*/ 463527 h 562266"/>
                  <a:gd name="connsiteX45" fmla="*/ 274990 w 398414"/>
                  <a:gd name="connsiteY45" fmla="*/ 449813 h 562266"/>
                  <a:gd name="connsiteX46" fmla="*/ 362759 w 398414"/>
                  <a:gd name="connsiteY46" fmla="*/ 315418 h 562266"/>
                  <a:gd name="connsiteX47" fmla="*/ 398415 w 398414"/>
                  <a:gd name="connsiteY47" fmla="*/ 200221 h 562266"/>
                  <a:gd name="connsiteX48" fmla="*/ 198193 w 398414"/>
                  <a:gd name="connsiteY48" fmla="*/ 0 h 562266"/>
                  <a:gd name="connsiteX49" fmla="*/ 63797 w 398414"/>
                  <a:gd name="connsiteY49" fmla="*/ 52112 h 562266"/>
                  <a:gd name="connsiteX50" fmla="*/ 713 w 398414"/>
                  <a:gd name="connsiteY50" fmla="*/ 181022 h 562266"/>
                  <a:gd name="connsiteX51" fmla="*/ 11685 w 398414"/>
                  <a:gd name="connsiteY51" fmla="*/ 200221 h 562266"/>
                  <a:gd name="connsiteX52" fmla="*/ 11685 w 398414"/>
                  <a:gd name="connsiteY52" fmla="*/ 200221 h 562266"/>
                  <a:gd name="connsiteX53" fmla="*/ 250304 w 398414"/>
                  <a:gd name="connsiteY53" fmla="*/ 279762 h 562266"/>
                  <a:gd name="connsiteX54" fmla="*/ 264018 w 398414"/>
                  <a:gd name="connsiteY54" fmla="*/ 266048 h 562266"/>
                  <a:gd name="connsiteX55" fmla="*/ 277732 w 398414"/>
                  <a:gd name="connsiteY55" fmla="*/ 279762 h 562266"/>
                  <a:gd name="connsiteX56" fmla="*/ 277732 w 398414"/>
                  <a:gd name="connsiteY56" fmla="*/ 282504 h 562266"/>
                  <a:gd name="connsiteX57" fmla="*/ 264018 w 398414"/>
                  <a:gd name="connsiteY57" fmla="*/ 296218 h 562266"/>
                  <a:gd name="connsiteX58" fmla="*/ 247562 w 398414"/>
                  <a:gd name="connsiteY58" fmla="*/ 296218 h 562266"/>
                  <a:gd name="connsiteX59" fmla="*/ 250304 w 398414"/>
                  <a:gd name="connsiteY59" fmla="*/ 279762 h 562266"/>
                  <a:gd name="connsiteX60" fmla="*/ 129624 w 398414"/>
                  <a:gd name="connsiteY60" fmla="*/ 293475 h 562266"/>
                  <a:gd name="connsiteX61" fmla="*/ 115910 w 398414"/>
                  <a:gd name="connsiteY61" fmla="*/ 279762 h 562266"/>
                  <a:gd name="connsiteX62" fmla="*/ 115910 w 398414"/>
                  <a:gd name="connsiteY62" fmla="*/ 277019 h 562266"/>
                  <a:gd name="connsiteX63" fmla="*/ 129624 w 398414"/>
                  <a:gd name="connsiteY63" fmla="*/ 263305 h 562266"/>
                  <a:gd name="connsiteX64" fmla="*/ 143338 w 398414"/>
                  <a:gd name="connsiteY64" fmla="*/ 277019 h 562266"/>
                  <a:gd name="connsiteX65" fmla="*/ 143338 w 398414"/>
                  <a:gd name="connsiteY65" fmla="*/ 293475 h 562266"/>
                  <a:gd name="connsiteX66" fmla="*/ 129624 w 398414"/>
                  <a:gd name="connsiteY66" fmla="*/ 293475 h 562266"/>
                  <a:gd name="connsiteX67" fmla="*/ 220135 w 398414"/>
                  <a:gd name="connsiteY67" fmla="*/ 323646 h 562266"/>
                  <a:gd name="connsiteX68" fmla="*/ 211907 w 398414"/>
                  <a:gd name="connsiteY68" fmla="*/ 474498 h 562266"/>
                  <a:gd name="connsiteX69" fmla="*/ 184479 w 398414"/>
                  <a:gd name="connsiteY69" fmla="*/ 474498 h 562266"/>
                  <a:gd name="connsiteX70" fmla="*/ 176251 w 398414"/>
                  <a:gd name="connsiteY70" fmla="*/ 323646 h 562266"/>
                  <a:gd name="connsiteX71" fmla="*/ 220135 w 398414"/>
                  <a:gd name="connsiteY71" fmla="*/ 323646 h 562266"/>
                  <a:gd name="connsiteX72" fmla="*/ 225621 w 398414"/>
                  <a:gd name="connsiteY72" fmla="*/ 521125 h 562266"/>
                  <a:gd name="connsiteX73" fmla="*/ 209163 w 398414"/>
                  <a:gd name="connsiteY73" fmla="*/ 537581 h 562266"/>
                  <a:gd name="connsiteX74" fmla="*/ 187221 w 398414"/>
                  <a:gd name="connsiteY74" fmla="*/ 537581 h 562266"/>
                  <a:gd name="connsiteX75" fmla="*/ 170765 w 398414"/>
                  <a:gd name="connsiteY75" fmla="*/ 521125 h 562266"/>
                  <a:gd name="connsiteX76" fmla="*/ 170765 w 398414"/>
                  <a:gd name="connsiteY76" fmla="*/ 499183 h 562266"/>
                  <a:gd name="connsiteX77" fmla="*/ 225621 w 398414"/>
                  <a:gd name="connsiteY77" fmla="*/ 499183 h 562266"/>
                  <a:gd name="connsiteX78" fmla="*/ 225621 w 398414"/>
                  <a:gd name="connsiteY78" fmla="*/ 521125 h 562266"/>
                  <a:gd name="connsiteX79" fmla="*/ 225621 w 398414"/>
                  <a:gd name="connsiteY79" fmla="*/ 521125 h 56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98414" h="562266">
                    <a:moveTo>
                      <a:pt x="11685" y="200221"/>
                    </a:moveTo>
                    <a:cubicBezTo>
                      <a:pt x="19913" y="200221"/>
                      <a:pt x="25399" y="194736"/>
                      <a:pt x="28141" y="186508"/>
                    </a:cubicBezTo>
                    <a:cubicBezTo>
                      <a:pt x="30883" y="145366"/>
                      <a:pt x="52827" y="104225"/>
                      <a:pt x="82996" y="76797"/>
                    </a:cubicBezTo>
                    <a:cubicBezTo>
                      <a:pt x="115910" y="46627"/>
                      <a:pt x="154308" y="32913"/>
                      <a:pt x="198193" y="32913"/>
                    </a:cubicBezTo>
                    <a:cubicBezTo>
                      <a:pt x="291446" y="32913"/>
                      <a:pt x="368245" y="109710"/>
                      <a:pt x="368245" y="202964"/>
                    </a:cubicBezTo>
                    <a:cubicBezTo>
                      <a:pt x="368245" y="238620"/>
                      <a:pt x="357273" y="271533"/>
                      <a:pt x="338073" y="301704"/>
                    </a:cubicBezTo>
                    <a:cubicBezTo>
                      <a:pt x="338073" y="301704"/>
                      <a:pt x="338073" y="301704"/>
                      <a:pt x="338073" y="301704"/>
                    </a:cubicBezTo>
                    <a:lnTo>
                      <a:pt x="250304" y="441584"/>
                    </a:lnTo>
                    <a:cubicBezTo>
                      <a:pt x="247562" y="444327"/>
                      <a:pt x="247562" y="447070"/>
                      <a:pt x="247562" y="449813"/>
                    </a:cubicBezTo>
                    <a:lnTo>
                      <a:pt x="247562" y="469012"/>
                    </a:lnTo>
                    <a:cubicBezTo>
                      <a:pt x="247562" y="471755"/>
                      <a:pt x="244820" y="474498"/>
                      <a:pt x="242076" y="474498"/>
                    </a:cubicBezTo>
                    <a:lnTo>
                      <a:pt x="242076" y="474498"/>
                    </a:lnTo>
                    <a:lnTo>
                      <a:pt x="250304" y="323646"/>
                    </a:lnTo>
                    <a:lnTo>
                      <a:pt x="266762" y="323646"/>
                    </a:lnTo>
                    <a:cubicBezTo>
                      <a:pt x="288704" y="323646"/>
                      <a:pt x="307904" y="304446"/>
                      <a:pt x="307904" y="282504"/>
                    </a:cubicBezTo>
                    <a:lnTo>
                      <a:pt x="307904" y="279762"/>
                    </a:lnTo>
                    <a:cubicBezTo>
                      <a:pt x="307904" y="257819"/>
                      <a:pt x="288704" y="238620"/>
                      <a:pt x="266762" y="238620"/>
                    </a:cubicBezTo>
                    <a:cubicBezTo>
                      <a:pt x="244820" y="238620"/>
                      <a:pt x="225621" y="255077"/>
                      <a:pt x="225621" y="277019"/>
                    </a:cubicBezTo>
                    <a:lnTo>
                      <a:pt x="225621" y="293475"/>
                    </a:lnTo>
                    <a:lnTo>
                      <a:pt x="176251" y="293475"/>
                    </a:lnTo>
                    <a:lnTo>
                      <a:pt x="176251" y="277019"/>
                    </a:lnTo>
                    <a:cubicBezTo>
                      <a:pt x="176251" y="255077"/>
                      <a:pt x="157051" y="238620"/>
                      <a:pt x="135110" y="238620"/>
                    </a:cubicBezTo>
                    <a:cubicBezTo>
                      <a:pt x="113166" y="238620"/>
                      <a:pt x="93968" y="257819"/>
                      <a:pt x="93968" y="279762"/>
                    </a:cubicBezTo>
                    <a:lnTo>
                      <a:pt x="93968" y="282504"/>
                    </a:lnTo>
                    <a:cubicBezTo>
                      <a:pt x="93968" y="304446"/>
                      <a:pt x="113166" y="323646"/>
                      <a:pt x="135110" y="323646"/>
                    </a:cubicBezTo>
                    <a:lnTo>
                      <a:pt x="151565" y="323646"/>
                    </a:lnTo>
                    <a:lnTo>
                      <a:pt x="159793" y="474498"/>
                    </a:lnTo>
                    <a:cubicBezTo>
                      <a:pt x="157051" y="474498"/>
                      <a:pt x="154308" y="471755"/>
                      <a:pt x="154308" y="469012"/>
                    </a:cubicBezTo>
                    <a:lnTo>
                      <a:pt x="154308" y="449813"/>
                    </a:lnTo>
                    <a:cubicBezTo>
                      <a:pt x="154308" y="447070"/>
                      <a:pt x="154308" y="444327"/>
                      <a:pt x="151565" y="441584"/>
                    </a:cubicBezTo>
                    <a:lnTo>
                      <a:pt x="63797" y="301704"/>
                    </a:lnTo>
                    <a:cubicBezTo>
                      <a:pt x="63797" y="301704"/>
                      <a:pt x="63797" y="301704"/>
                      <a:pt x="63797" y="301704"/>
                    </a:cubicBezTo>
                    <a:cubicBezTo>
                      <a:pt x="50083" y="282504"/>
                      <a:pt x="41855" y="263305"/>
                      <a:pt x="36369" y="241363"/>
                    </a:cubicBezTo>
                    <a:cubicBezTo>
                      <a:pt x="33627" y="233135"/>
                      <a:pt x="28141" y="230392"/>
                      <a:pt x="19913" y="230392"/>
                    </a:cubicBezTo>
                    <a:cubicBezTo>
                      <a:pt x="11685" y="233135"/>
                      <a:pt x="8941" y="238620"/>
                      <a:pt x="8941" y="246849"/>
                    </a:cubicBezTo>
                    <a:cubicBezTo>
                      <a:pt x="14427" y="271533"/>
                      <a:pt x="25399" y="296218"/>
                      <a:pt x="39113" y="315418"/>
                    </a:cubicBezTo>
                    <a:lnTo>
                      <a:pt x="126880" y="449813"/>
                    </a:lnTo>
                    <a:lnTo>
                      <a:pt x="126880" y="463527"/>
                    </a:lnTo>
                    <a:cubicBezTo>
                      <a:pt x="126880" y="477240"/>
                      <a:pt x="135110" y="490954"/>
                      <a:pt x="146080" y="493697"/>
                    </a:cubicBezTo>
                    <a:lnTo>
                      <a:pt x="146080" y="518382"/>
                    </a:lnTo>
                    <a:cubicBezTo>
                      <a:pt x="146080" y="543067"/>
                      <a:pt x="165279" y="562266"/>
                      <a:pt x="189965" y="562266"/>
                    </a:cubicBezTo>
                    <a:lnTo>
                      <a:pt x="211907" y="562266"/>
                    </a:lnTo>
                    <a:cubicBezTo>
                      <a:pt x="236591" y="562266"/>
                      <a:pt x="255790" y="543067"/>
                      <a:pt x="255790" y="518382"/>
                    </a:cubicBezTo>
                    <a:lnTo>
                      <a:pt x="255790" y="493697"/>
                    </a:lnTo>
                    <a:cubicBezTo>
                      <a:pt x="266762" y="488211"/>
                      <a:pt x="274990" y="477240"/>
                      <a:pt x="274990" y="463527"/>
                    </a:cubicBezTo>
                    <a:lnTo>
                      <a:pt x="274990" y="449813"/>
                    </a:lnTo>
                    <a:lnTo>
                      <a:pt x="362759" y="315418"/>
                    </a:lnTo>
                    <a:cubicBezTo>
                      <a:pt x="387443" y="282504"/>
                      <a:pt x="398415" y="241363"/>
                      <a:pt x="398415" y="200221"/>
                    </a:cubicBezTo>
                    <a:cubicBezTo>
                      <a:pt x="398415" y="90511"/>
                      <a:pt x="307904" y="0"/>
                      <a:pt x="198193" y="0"/>
                    </a:cubicBezTo>
                    <a:cubicBezTo>
                      <a:pt x="148823" y="0"/>
                      <a:pt x="99452" y="19199"/>
                      <a:pt x="63797" y="52112"/>
                    </a:cubicBezTo>
                    <a:cubicBezTo>
                      <a:pt x="28141" y="85025"/>
                      <a:pt x="3455" y="131652"/>
                      <a:pt x="713" y="181022"/>
                    </a:cubicBezTo>
                    <a:cubicBezTo>
                      <a:pt x="-2029" y="191993"/>
                      <a:pt x="3455" y="197479"/>
                      <a:pt x="11685" y="200221"/>
                    </a:cubicBezTo>
                    <a:lnTo>
                      <a:pt x="11685" y="200221"/>
                    </a:lnTo>
                    <a:close/>
                    <a:moveTo>
                      <a:pt x="250304" y="279762"/>
                    </a:moveTo>
                    <a:cubicBezTo>
                      <a:pt x="250304" y="271533"/>
                      <a:pt x="255790" y="266048"/>
                      <a:pt x="264018" y="266048"/>
                    </a:cubicBezTo>
                    <a:cubicBezTo>
                      <a:pt x="272248" y="266048"/>
                      <a:pt x="277732" y="271533"/>
                      <a:pt x="277732" y="279762"/>
                    </a:cubicBezTo>
                    <a:lnTo>
                      <a:pt x="277732" y="282504"/>
                    </a:lnTo>
                    <a:cubicBezTo>
                      <a:pt x="277732" y="290733"/>
                      <a:pt x="272248" y="296218"/>
                      <a:pt x="264018" y="296218"/>
                    </a:cubicBezTo>
                    <a:lnTo>
                      <a:pt x="247562" y="296218"/>
                    </a:lnTo>
                    <a:lnTo>
                      <a:pt x="250304" y="279762"/>
                    </a:lnTo>
                    <a:close/>
                    <a:moveTo>
                      <a:pt x="129624" y="293475"/>
                    </a:moveTo>
                    <a:cubicBezTo>
                      <a:pt x="121396" y="293475"/>
                      <a:pt x="115910" y="287990"/>
                      <a:pt x="115910" y="279762"/>
                    </a:cubicBezTo>
                    <a:lnTo>
                      <a:pt x="115910" y="277019"/>
                    </a:lnTo>
                    <a:cubicBezTo>
                      <a:pt x="115910" y="268790"/>
                      <a:pt x="121396" y="263305"/>
                      <a:pt x="129624" y="263305"/>
                    </a:cubicBezTo>
                    <a:cubicBezTo>
                      <a:pt x="137852" y="263305"/>
                      <a:pt x="143338" y="268790"/>
                      <a:pt x="143338" y="277019"/>
                    </a:cubicBezTo>
                    <a:lnTo>
                      <a:pt x="143338" y="293475"/>
                    </a:lnTo>
                    <a:lnTo>
                      <a:pt x="129624" y="293475"/>
                    </a:lnTo>
                    <a:close/>
                    <a:moveTo>
                      <a:pt x="220135" y="323646"/>
                    </a:moveTo>
                    <a:lnTo>
                      <a:pt x="211907" y="474498"/>
                    </a:lnTo>
                    <a:lnTo>
                      <a:pt x="184479" y="474498"/>
                    </a:lnTo>
                    <a:lnTo>
                      <a:pt x="176251" y="323646"/>
                    </a:lnTo>
                    <a:lnTo>
                      <a:pt x="220135" y="323646"/>
                    </a:lnTo>
                    <a:close/>
                    <a:moveTo>
                      <a:pt x="225621" y="521125"/>
                    </a:moveTo>
                    <a:cubicBezTo>
                      <a:pt x="225621" y="529353"/>
                      <a:pt x="217393" y="537581"/>
                      <a:pt x="209163" y="537581"/>
                    </a:cubicBezTo>
                    <a:lnTo>
                      <a:pt x="187221" y="537581"/>
                    </a:lnTo>
                    <a:cubicBezTo>
                      <a:pt x="178993" y="537581"/>
                      <a:pt x="170765" y="529353"/>
                      <a:pt x="170765" y="521125"/>
                    </a:cubicBezTo>
                    <a:lnTo>
                      <a:pt x="170765" y="499183"/>
                    </a:lnTo>
                    <a:lnTo>
                      <a:pt x="225621" y="499183"/>
                    </a:lnTo>
                    <a:lnTo>
                      <a:pt x="225621" y="521125"/>
                    </a:lnTo>
                    <a:lnTo>
                      <a:pt x="225621" y="521125"/>
                    </a:lnTo>
                    <a:close/>
                  </a:path>
                </a:pathLst>
              </a:custGeom>
              <a:solidFill>
                <a:srgbClr val="000000"/>
              </a:solidFill>
              <a:ln w="27426" cap="flat">
                <a:noFill/>
                <a:prstDash val="solid"/>
                <a:miter/>
              </a:ln>
            </p:spPr>
            <p:txBody>
              <a:bodyPr rtlCol="0" anchor="ctr"/>
              <a:lstStyle/>
              <a:p>
                <a:pPr algn="l" rtl="0"/>
                <a:endParaRPr lang="en-US"/>
              </a:p>
            </p:txBody>
          </p:sp>
          <p:sp>
            <p:nvSpPr>
              <p:cNvPr id="18" name="Freeform 17">
                <a:extLst>
                  <a:ext uri="{FF2B5EF4-FFF2-40B4-BE49-F238E27FC236}">
                    <a16:creationId xmlns:a16="http://schemas.microsoft.com/office/drawing/2014/main" id="{2678FE55-8398-A37C-9137-37288791D7EE}"/>
                  </a:ext>
                </a:extLst>
              </p:cNvPr>
              <p:cNvSpPr/>
              <p:nvPr/>
            </p:nvSpPr>
            <p:spPr>
              <a:xfrm>
                <a:off x="3471045" y="3739238"/>
                <a:ext cx="57598" cy="53483"/>
              </a:xfrm>
              <a:custGeom>
                <a:avLst/>
                <a:gdLst>
                  <a:gd name="connsiteX0" fmla="*/ 15084 w 57598"/>
                  <a:gd name="connsiteY0" fmla="*/ 53484 h 53483"/>
                  <a:gd name="connsiteX1" fmla="*/ 23314 w 57598"/>
                  <a:gd name="connsiteY1" fmla="*/ 50741 h 53483"/>
                  <a:gd name="connsiteX2" fmla="*/ 53484 w 57598"/>
                  <a:gd name="connsiteY2" fmla="*/ 23313 h 53483"/>
                  <a:gd name="connsiteX3" fmla="*/ 53484 w 57598"/>
                  <a:gd name="connsiteY3" fmla="*/ 4114 h 53483"/>
                  <a:gd name="connsiteX4" fmla="*/ 34284 w 57598"/>
                  <a:gd name="connsiteY4" fmla="*/ 4114 h 53483"/>
                  <a:gd name="connsiteX5" fmla="*/ 4114 w 57598"/>
                  <a:gd name="connsiteY5" fmla="*/ 31542 h 53483"/>
                  <a:gd name="connsiteX6" fmla="*/ 4114 w 57598"/>
                  <a:gd name="connsiteY6" fmla="*/ 50741 h 53483"/>
                  <a:gd name="connsiteX7" fmla="*/ 15084 w 57598"/>
                  <a:gd name="connsiteY7" fmla="*/ 53484 h 53483"/>
                  <a:gd name="connsiteX8" fmla="*/ 15084 w 57598"/>
                  <a:gd name="connsiteY8" fmla="*/ 53484 h 5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98" h="53483">
                    <a:moveTo>
                      <a:pt x="15084" y="53484"/>
                    </a:moveTo>
                    <a:cubicBezTo>
                      <a:pt x="17828" y="53484"/>
                      <a:pt x="20570" y="53484"/>
                      <a:pt x="23314" y="50741"/>
                    </a:cubicBezTo>
                    <a:lnTo>
                      <a:pt x="53484" y="23313"/>
                    </a:lnTo>
                    <a:cubicBezTo>
                      <a:pt x="58970" y="17828"/>
                      <a:pt x="58970" y="9600"/>
                      <a:pt x="53484" y="4114"/>
                    </a:cubicBezTo>
                    <a:cubicBezTo>
                      <a:pt x="47998" y="-1371"/>
                      <a:pt x="39770" y="-1371"/>
                      <a:pt x="34284" y="4114"/>
                    </a:cubicBezTo>
                    <a:lnTo>
                      <a:pt x="4114" y="31542"/>
                    </a:lnTo>
                    <a:cubicBezTo>
                      <a:pt x="-1371" y="37027"/>
                      <a:pt x="-1371" y="45256"/>
                      <a:pt x="4114" y="50741"/>
                    </a:cubicBezTo>
                    <a:cubicBezTo>
                      <a:pt x="6857" y="50741"/>
                      <a:pt x="9600" y="53484"/>
                      <a:pt x="15084" y="53484"/>
                    </a:cubicBezTo>
                    <a:lnTo>
                      <a:pt x="15084" y="53484"/>
                    </a:ln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09872BA3-2134-A160-8367-C6DD614D06BE}"/>
                  </a:ext>
                </a:extLst>
              </p:cNvPr>
              <p:cNvSpPr/>
              <p:nvPr/>
            </p:nvSpPr>
            <p:spPr>
              <a:xfrm>
                <a:off x="3471045" y="3851691"/>
                <a:ext cx="57598" cy="56226"/>
              </a:xfrm>
              <a:custGeom>
                <a:avLst/>
                <a:gdLst>
                  <a:gd name="connsiteX0" fmla="*/ 4114 w 57598"/>
                  <a:gd name="connsiteY0" fmla="*/ 26056 h 56226"/>
                  <a:gd name="connsiteX1" fmla="*/ 34284 w 57598"/>
                  <a:gd name="connsiteY1" fmla="*/ 53484 h 56226"/>
                  <a:gd name="connsiteX2" fmla="*/ 42512 w 57598"/>
                  <a:gd name="connsiteY2" fmla="*/ 56227 h 56226"/>
                  <a:gd name="connsiteX3" fmla="*/ 53484 w 57598"/>
                  <a:gd name="connsiteY3" fmla="*/ 50741 h 56226"/>
                  <a:gd name="connsiteX4" fmla="*/ 53484 w 57598"/>
                  <a:gd name="connsiteY4" fmla="*/ 31542 h 56226"/>
                  <a:gd name="connsiteX5" fmla="*/ 23314 w 57598"/>
                  <a:gd name="connsiteY5" fmla="*/ 4114 h 56226"/>
                  <a:gd name="connsiteX6" fmla="*/ 4114 w 57598"/>
                  <a:gd name="connsiteY6" fmla="*/ 4114 h 56226"/>
                  <a:gd name="connsiteX7" fmla="*/ 4114 w 57598"/>
                  <a:gd name="connsiteY7" fmla="*/ 26056 h 56226"/>
                  <a:gd name="connsiteX8" fmla="*/ 4114 w 57598"/>
                  <a:gd name="connsiteY8" fmla="*/ 26056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598" h="56226">
                    <a:moveTo>
                      <a:pt x="4114" y="26056"/>
                    </a:moveTo>
                    <a:lnTo>
                      <a:pt x="34284" y="53484"/>
                    </a:lnTo>
                    <a:cubicBezTo>
                      <a:pt x="37028" y="56227"/>
                      <a:pt x="39770" y="56227"/>
                      <a:pt x="42512" y="56227"/>
                    </a:cubicBezTo>
                    <a:cubicBezTo>
                      <a:pt x="45256" y="56227"/>
                      <a:pt x="50742" y="53484"/>
                      <a:pt x="53484" y="50741"/>
                    </a:cubicBezTo>
                    <a:cubicBezTo>
                      <a:pt x="58970" y="45256"/>
                      <a:pt x="58970" y="37028"/>
                      <a:pt x="53484" y="31542"/>
                    </a:cubicBezTo>
                    <a:lnTo>
                      <a:pt x="23314" y="4114"/>
                    </a:lnTo>
                    <a:cubicBezTo>
                      <a:pt x="17828" y="-1371"/>
                      <a:pt x="9600" y="-1371"/>
                      <a:pt x="4114" y="4114"/>
                    </a:cubicBezTo>
                    <a:cubicBezTo>
                      <a:pt x="-1371" y="12342"/>
                      <a:pt x="-1371" y="20571"/>
                      <a:pt x="4114" y="26056"/>
                    </a:cubicBezTo>
                    <a:lnTo>
                      <a:pt x="4114" y="26056"/>
                    </a:ln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06FB7595-F900-A76D-ABAD-5B75AB17BF91}"/>
                  </a:ext>
                </a:extLst>
              </p:cNvPr>
              <p:cNvSpPr/>
              <p:nvPr/>
            </p:nvSpPr>
            <p:spPr>
              <a:xfrm>
                <a:off x="2952661" y="3736495"/>
                <a:ext cx="57598" cy="56226"/>
              </a:xfrm>
              <a:custGeom>
                <a:avLst/>
                <a:gdLst>
                  <a:gd name="connsiteX0" fmla="*/ 4114 w 57598"/>
                  <a:gd name="connsiteY0" fmla="*/ 26056 h 56226"/>
                  <a:gd name="connsiteX1" fmla="*/ 34286 w 57598"/>
                  <a:gd name="connsiteY1" fmla="*/ 53484 h 56226"/>
                  <a:gd name="connsiteX2" fmla="*/ 42514 w 57598"/>
                  <a:gd name="connsiteY2" fmla="*/ 56227 h 56226"/>
                  <a:gd name="connsiteX3" fmla="*/ 53484 w 57598"/>
                  <a:gd name="connsiteY3" fmla="*/ 50741 h 56226"/>
                  <a:gd name="connsiteX4" fmla="*/ 53484 w 57598"/>
                  <a:gd name="connsiteY4" fmla="*/ 31542 h 56226"/>
                  <a:gd name="connsiteX5" fmla="*/ 23314 w 57598"/>
                  <a:gd name="connsiteY5" fmla="*/ 4114 h 56226"/>
                  <a:gd name="connsiteX6" fmla="*/ 4114 w 57598"/>
                  <a:gd name="connsiteY6" fmla="*/ 4114 h 56226"/>
                  <a:gd name="connsiteX7" fmla="*/ 4114 w 57598"/>
                  <a:gd name="connsiteY7" fmla="*/ 26056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56226">
                    <a:moveTo>
                      <a:pt x="4114" y="26056"/>
                    </a:moveTo>
                    <a:lnTo>
                      <a:pt x="34286" y="53484"/>
                    </a:lnTo>
                    <a:cubicBezTo>
                      <a:pt x="37028" y="56227"/>
                      <a:pt x="39770" y="56227"/>
                      <a:pt x="42514" y="56227"/>
                    </a:cubicBezTo>
                    <a:cubicBezTo>
                      <a:pt x="45256" y="56227"/>
                      <a:pt x="50742" y="53484"/>
                      <a:pt x="53484" y="50741"/>
                    </a:cubicBezTo>
                    <a:cubicBezTo>
                      <a:pt x="58970" y="45256"/>
                      <a:pt x="58970" y="37027"/>
                      <a:pt x="53484" y="31542"/>
                    </a:cubicBezTo>
                    <a:lnTo>
                      <a:pt x="23314" y="4114"/>
                    </a:lnTo>
                    <a:cubicBezTo>
                      <a:pt x="17828" y="-1371"/>
                      <a:pt x="9600" y="-1371"/>
                      <a:pt x="4114" y="4114"/>
                    </a:cubicBezTo>
                    <a:cubicBezTo>
                      <a:pt x="-1371" y="12342"/>
                      <a:pt x="-1371" y="20571"/>
                      <a:pt x="4114" y="26056"/>
                    </a:cubicBez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B38F91F8-1ECA-DE1D-81BC-E91D525FB22C}"/>
                  </a:ext>
                </a:extLst>
              </p:cNvPr>
              <p:cNvSpPr/>
              <p:nvPr/>
            </p:nvSpPr>
            <p:spPr>
              <a:xfrm>
                <a:off x="2952661" y="3854434"/>
                <a:ext cx="57598" cy="53483"/>
              </a:xfrm>
              <a:custGeom>
                <a:avLst/>
                <a:gdLst>
                  <a:gd name="connsiteX0" fmla="*/ 15086 w 57598"/>
                  <a:gd name="connsiteY0" fmla="*/ 53484 h 53483"/>
                  <a:gd name="connsiteX1" fmla="*/ 23314 w 57598"/>
                  <a:gd name="connsiteY1" fmla="*/ 50741 h 53483"/>
                  <a:gd name="connsiteX2" fmla="*/ 53484 w 57598"/>
                  <a:gd name="connsiteY2" fmla="*/ 23313 h 53483"/>
                  <a:gd name="connsiteX3" fmla="*/ 53484 w 57598"/>
                  <a:gd name="connsiteY3" fmla="*/ 4114 h 53483"/>
                  <a:gd name="connsiteX4" fmla="*/ 34286 w 57598"/>
                  <a:gd name="connsiteY4" fmla="*/ 4114 h 53483"/>
                  <a:gd name="connsiteX5" fmla="*/ 4114 w 57598"/>
                  <a:gd name="connsiteY5" fmla="*/ 31542 h 53483"/>
                  <a:gd name="connsiteX6" fmla="*/ 4114 w 57598"/>
                  <a:gd name="connsiteY6" fmla="*/ 50741 h 53483"/>
                  <a:gd name="connsiteX7" fmla="*/ 15086 w 57598"/>
                  <a:gd name="connsiteY7" fmla="*/ 53484 h 5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53483">
                    <a:moveTo>
                      <a:pt x="15086" y="53484"/>
                    </a:moveTo>
                    <a:cubicBezTo>
                      <a:pt x="17828" y="53484"/>
                      <a:pt x="20572" y="53484"/>
                      <a:pt x="23314" y="50741"/>
                    </a:cubicBezTo>
                    <a:lnTo>
                      <a:pt x="53484" y="23313"/>
                    </a:lnTo>
                    <a:cubicBezTo>
                      <a:pt x="58970" y="17828"/>
                      <a:pt x="58970" y="9600"/>
                      <a:pt x="53484" y="4114"/>
                    </a:cubicBezTo>
                    <a:cubicBezTo>
                      <a:pt x="48000" y="-1371"/>
                      <a:pt x="39770" y="-1371"/>
                      <a:pt x="34286" y="4114"/>
                    </a:cubicBezTo>
                    <a:lnTo>
                      <a:pt x="4114" y="31542"/>
                    </a:lnTo>
                    <a:cubicBezTo>
                      <a:pt x="-1371" y="37027"/>
                      <a:pt x="-1371" y="45256"/>
                      <a:pt x="4114" y="50741"/>
                    </a:cubicBezTo>
                    <a:cubicBezTo>
                      <a:pt x="6858" y="50741"/>
                      <a:pt x="9600" y="53484"/>
                      <a:pt x="15086" y="53484"/>
                    </a:cubicBezTo>
                    <a:close/>
                  </a:path>
                </a:pathLst>
              </a:custGeom>
              <a:solidFill>
                <a:srgbClr val="000000"/>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B6DD29F6-1335-15B9-23D1-5A573DCF5B90}"/>
                  </a:ext>
                </a:extLst>
              </p:cNvPr>
              <p:cNvSpPr/>
              <p:nvPr/>
            </p:nvSpPr>
            <p:spPr>
              <a:xfrm>
                <a:off x="2954034" y="4154766"/>
                <a:ext cx="164566" cy="27965"/>
              </a:xfrm>
              <a:custGeom>
                <a:avLst/>
                <a:gdLst>
                  <a:gd name="connsiteX0" fmla="*/ 164566 w 164566"/>
                  <a:gd name="connsiteY0" fmla="*/ 13714 h 27965"/>
                  <a:gd name="connsiteX1" fmla="*/ 150852 w 164566"/>
                  <a:gd name="connsiteY1" fmla="*/ 0 h 27965"/>
                  <a:gd name="connsiteX2" fmla="*/ 13714 w 164566"/>
                  <a:gd name="connsiteY2" fmla="*/ 0 h 27965"/>
                  <a:gd name="connsiteX3" fmla="*/ 0 w 164566"/>
                  <a:gd name="connsiteY3" fmla="*/ 13714 h 27965"/>
                  <a:gd name="connsiteX4" fmla="*/ 13714 w 164566"/>
                  <a:gd name="connsiteY4" fmla="*/ 27428 h 27965"/>
                  <a:gd name="connsiteX5" fmla="*/ 150852 w 164566"/>
                  <a:gd name="connsiteY5" fmla="*/ 27428 h 27965"/>
                  <a:gd name="connsiteX6" fmla="*/ 164566 w 164566"/>
                  <a:gd name="connsiteY6" fmla="*/ 13714 h 2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6" h="27965">
                    <a:moveTo>
                      <a:pt x="164566" y="13714"/>
                    </a:moveTo>
                    <a:cubicBezTo>
                      <a:pt x="164566" y="5485"/>
                      <a:pt x="159080" y="0"/>
                      <a:pt x="150852" y="0"/>
                    </a:cubicBezTo>
                    <a:lnTo>
                      <a:pt x="13714" y="0"/>
                    </a:lnTo>
                    <a:cubicBezTo>
                      <a:pt x="5486" y="0"/>
                      <a:pt x="0" y="5485"/>
                      <a:pt x="0" y="13714"/>
                    </a:cubicBezTo>
                    <a:cubicBezTo>
                      <a:pt x="0" y="21942"/>
                      <a:pt x="5486" y="27428"/>
                      <a:pt x="13714" y="27428"/>
                    </a:cubicBezTo>
                    <a:lnTo>
                      <a:pt x="150852" y="27428"/>
                    </a:lnTo>
                    <a:cubicBezTo>
                      <a:pt x="159080" y="30170"/>
                      <a:pt x="164566" y="21942"/>
                      <a:pt x="164566" y="13714"/>
                    </a:cubicBezTo>
                    <a:close/>
                  </a:path>
                </a:pathLst>
              </a:custGeom>
              <a:solidFill>
                <a:srgbClr val="000000"/>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A06337EF-2C28-2725-7C62-189064319BCB}"/>
                  </a:ext>
                </a:extLst>
              </p:cNvPr>
              <p:cNvSpPr/>
              <p:nvPr/>
            </p:nvSpPr>
            <p:spPr>
              <a:xfrm>
                <a:off x="2978717" y="4226078"/>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7CE4E7D5-CE27-50FF-64C1-53B7BAC0FB81}"/>
                  </a:ext>
                </a:extLst>
              </p:cNvPr>
              <p:cNvSpPr/>
              <p:nvPr/>
            </p:nvSpPr>
            <p:spPr>
              <a:xfrm>
                <a:off x="2978717" y="4294647"/>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731F72B5-7110-5A17-27FB-547346F4CC9D}"/>
                  </a:ext>
                </a:extLst>
              </p:cNvPr>
              <p:cNvSpPr/>
              <p:nvPr/>
            </p:nvSpPr>
            <p:spPr>
              <a:xfrm>
                <a:off x="2978717" y="4363216"/>
                <a:ext cx="181023" cy="27427"/>
              </a:xfrm>
              <a:custGeom>
                <a:avLst/>
                <a:gdLst>
                  <a:gd name="connsiteX0" fmla="*/ 167310 w 181023"/>
                  <a:gd name="connsiteY0" fmla="*/ 0 h 27427"/>
                  <a:gd name="connsiteX1" fmla="*/ 13714 w 181023"/>
                  <a:gd name="connsiteY1" fmla="*/ 0 h 27427"/>
                  <a:gd name="connsiteX2" fmla="*/ 0 w 181023"/>
                  <a:gd name="connsiteY2" fmla="*/ 13714 h 27427"/>
                  <a:gd name="connsiteX3" fmla="*/ 13714 w 181023"/>
                  <a:gd name="connsiteY3" fmla="*/ 27428 h 27427"/>
                  <a:gd name="connsiteX4" fmla="*/ 167310 w 181023"/>
                  <a:gd name="connsiteY4" fmla="*/ 27428 h 27427"/>
                  <a:gd name="connsiteX5" fmla="*/ 181024 w 181023"/>
                  <a:gd name="connsiteY5" fmla="*/ 13714 h 27427"/>
                  <a:gd name="connsiteX6" fmla="*/ 167310 w 181023"/>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3" h="27427">
                    <a:moveTo>
                      <a:pt x="167310" y="0"/>
                    </a:moveTo>
                    <a:lnTo>
                      <a:pt x="13714" y="0"/>
                    </a:lnTo>
                    <a:cubicBezTo>
                      <a:pt x="5486" y="0"/>
                      <a:pt x="0" y="5486"/>
                      <a:pt x="0" y="13714"/>
                    </a:cubicBezTo>
                    <a:cubicBezTo>
                      <a:pt x="0" y="21942"/>
                      <a:pt x="5486" y="27428"/>
                      <a:pt x="13714" y="27428"/>
                    </a:cubicBezTo>
                    <a:lnTo>
                      <a:pt x="167310" y="27428"/>
                    </a:lnTo>
                    <a:cubicBezTo>
                      <a:pt x="175538" y="27428"/>
                      <a:pt x="181024" y="21942"/>
                      <a:pt x="181024" y="13714"/>
                    </a:cubicBezTo>
                    <a:cubicBezTo>
                      <a:pt x="181024" y="5486"/>
                      <a:pt x="175538" y="0"/>
                      <a:pt x="167310" y="0"/>
                    </a:cubicBez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5C8FAA48-358F-3BE4-FF86-93902FB81BE5}"/>
                  </a:ext>
                </a:extLst>
              </p:cNvPr>
              <p:cNvSpPr/>
              <p:nvPr/>
            </p:nvSpPr>
            <p:spPr>
              <a:xfrm>
                <a:off x="3365449" y="4154766"/>
                <a:ext cx="164566" cy="27965"/>
              </a:xfrm>
              <a:custGeom>
                <a:avLst/>
                <a:gdLst>
                  <a:gd name="connsiteX0" fmla="*/ 164566 w 164566"/>
                  <a:gd name="connsiteY0" fmla="*/ 13714 h 27965"/>
                  <a:gd name="connsiteX1" fmla="*/ 150852 w 164566"/>
                  <a:gd name="connsiteY1" fmla="*/ 0 h 27965"/>
                  <a:gd name="connsiteX2" fmla="*/ 13714 w 164566"/>
                  <a:gd name="connsiteY2" fmla="*/ 0 h 27965"/>
                  <a:gd name="connsiteX3" fmla="*/ 0 w 164566"/>
                  <a:gd name="connsiteY3" fmla="*/ 13714 h 27965"/>
                  <a:gd name="connsiteX4" fmla="*/ 13714 w 164566"/>
                  <a:gd name="connsiteY4" fmla="*/ 27428 h 27965"/>
                  <a:gd name="connsiteX5" fmla="*/ 150852 w 164566"/>
                  <a:gd name="connsiteY5" fmla="*/ 27428 h 27965"/>
                  <a:gd name="connsiteX6" fmla="*/ 164566 w 164566"/>
                  <a:gd name="connsiteY6" fmla="*/ 13714 h 2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6" h="27965">
                    <a:moveTo>
                      <a:pt x="164566" y="13714"/>
                    </a:moveTo>
                    <a:cubicBezTo>
                      <a:pt x="164566" y="5485"/>
                      <a:pt x="159080" y="0"/>
                      <a:pt x="150852" y="0"/>
                    </a:cubicBezTo>
                    <a:lnTo>
                      <a:pt x="13714" y="0"/>
                    </a:lnTo>
                    <a:cubicBezTo>
                      <a:pt x="5486" y="0"/>
                      <a:pt x="0" y="5485"/>
                      <a:pt x="0" y="13714"/>
                    </a:cubicBezTo>
                    <a:cubicBezTo>
                      <a:pt x="0" y="21942"/>
                      <a:pt x="5486" y="27428"/>
                      <a:pt x="13714" y="27428"/>
                    </a:cubicBezTo>
                    <a:lnTo>
                      <a:pt x="150852" y="27428"/>
                    </a:lnTo>
                    <a:cubicBezTo>
                      <a:pt x="159080" y="30170"/>
                      <a:pt x="164566" y="21942"/>
                      <a:pt x="164566" y="13714"/>
                    </a:cubicBez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1419B068-A591-96DB-3F0A-EB6CF5C0AF45}"/>
                  </a:ext>
                </a:extLst>
              </p:cNvPr>
              <p:cNvSpPr/>
              <p:nvPr/>
            </p:nvSpPr>
            <p:spPr>
              <a:xfrm>
                <a:off x="3324307" y="4226078"/>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C60B2B3B-AA0B-6DC2-8588-C660CA057105}"/>
                  </a:ext>
                </a:extLst>
              </p:cNvPr>
              <p:cNvSpPr/>
              <p:nvPr/>
            </p:nvSpPr>
            <p:spPr>
              <a:xfrm>
                <a:off x="3324307" y="4294647"/>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7D3A3F2B-3451-35BF-6EC4-04017EE5CD68}"/>
                  </a:ext>
                </a:extLst>
              </p:cNvPr>
              <p:cNvSpPr/>
              <p:nvPr/>
            </p:nvSpPr>
            <p:spPr>
              <a:xfrm>
                <a:off x="3324307" y="4363216"/>
                <a:ext cx="181021" cy="27427"/>
              </a:xfrm>
              <a:custGeom>
                <a:avLst/>
                <a:gdLst>
                  <a:gd name="connsiteX0" fmla="*/ 167308 w 181021"/>
                  <a:gd name="connsiteY0" fmla="*/ 0 h 27427"/>
                  <a:gd name="connsiteX1" fmla="*/ 13714 w 181021"/>
                  <a:gd name="connsiteY1" fmla="*/ 0 h 27427"/>
                  <a:gd name="connsiteX2" fmla="*/ 0 w 181021"/>
                  <a:gd name="connsiteY2" fmla="*/ 13714 h 27427"/>
                  <a:gd name="connsiteX3" fmla="*/ 13714 w 181021"/>
                  <a:gd name="connsiteY3" fmla="*/ 27428 h 27427"/>
                  <a:gd name="connsiteX4" fmla="*/ 167308 w 181021"/>
                  <a:gd name="connsiteY4" fmla="*/ 27428 h 27427"/>
                  <a:gd name="connsiteX5" fmla="*/ 181022 w 181021"/>
                  <a:gd name="connsiteY5" fmla="*/ 13714 h 27427"/>
                  <a:gd name="connsiteX6" fmla="*/ 167308 w 181021"/>
                  <a:gd name="connsiteY6"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021" h="27427">
                    <a:moveTo>
                      <a:pt x="167308" y="0"/>
                    </a:moveTo>
                    <a:lnTo>
                      <a:pt x="13714" y="0"/>
                    </a:lnTo>
                    <a:cubicBezTo>
                      <a:pt x="5486" y="0"/>
                      <a:pt x="0" y="5486"/>
                      <a:pt x="0" y="13714"/>
                    </a:cubicBezTo>
                    <a:cubicBezTo>
                      <a:pt x="0" y="21942"/>
                      <a:pt x="5486" y="27428"/>
                      <a:pt x="13714" y="27428"/>
                    </a:cubicBezTo>
                    <a:lnTo>
                      <a:pt x="167308" y="27428"/>
                    </a:lnTo>
                    <a:cubicBezTo>
                      <a:pt x="175536" y="27428"/>
                      <a:pt x="181022" y="21942"/>
                      <a:pt x="181022" y="13714"/>
                    </a:cubicBezTo>
                    <a:cubicBezTo>
                      <a:pt x="181022" y="5486"/>
                      <a:pt x="172794" y="0"/>
                      <a:pt x="167308" y="0"/>
                    </a:cubicBezTo>
                    <a:close/>
                  </a:path>
                </a:pathLst>
              </a:custGeom>
              <a:solidFill>
                <a:srgbClr val="000000"/>
              </a:solidFill>
              <a:ln w="27426"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2540195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7329C64-82FA-1241-9B2B-B0C734F71922}"/>
              </a:ext>
            </a:extLst>
          </p:cNvPr>
          <p:cNvSpPr>
            <a:spLocks noGrp="1"/>
          </p:cNvSpPr>
          <p:nvPr>
            <p:ph type="body" sz="quarter" idx="48"/>
          </p:nvPr>
        </p:nvSpPr>
        <p:spPr>
          <a:xfrm>
            <a:off x="2255784" y="2553127"/>
            <a:ext cx="5165742" cy="333427"/>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4486275" algn="l"/>
                <a:tab pos="5724525" algn="r"/>
              </a:tabLst>
            </a:pP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Kuinka käyttää tätä interaktiivista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Times New Roman" panose="02020603050405020304" pitchFamily="18" charset="0"/>
              </a:rPr>
              <a:t>opasta</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hlinkClick r:id="rId2" action="ppaction://hlinksldjump">
                  <a:extLst>
                    <a:ext uri="{A12FA001-AC4F-418D-AE19-62706E023703}">
                      <ahyp:hlinkClr xmlns:ahyp="http://schemas.microsoft.com/office/drawing/2018/hyperlinkcolor" val="tx"/>
                    </a:ext>
                  </a:extLst>
                </a:hlinkClick>
              </a:rPr>
              <a:t>3</a:t>
            </a:r>
            <a:endParaRPr kumimoji="0" lang="en-US" altLang="en-US" sz="1400" b="0" i="0" u="none" strike="noStrike" cap="none" normalizeH="0" baseline="0" dirty="0">
              <a:ln>
                <a:noFill/>
              </a:ln>
              <a:effectLst/>
            </a:endParaRPr>
          </a:p>
        </p:txBody>
      </p:sp>
      <p:sp>
        <p:nvSpPr>
          <p:cNvPr id="6" name="Text Placeholder 5">
            <a:extLst>
              <a:ext uri="{FF2B5EF4-FFF2-40B4-BE49-F238E27FC236}">
                <a16:creationId xmlns:a16="http://schemas.microsoft.com/office/drawing/2014/main" id="{626FBF3D-169F-FE44-9E11-F2EB3C4013A1}"/>
              </a:ext>
            </a:extLst>
          </p:cNvPr>
          <p:cNvSpPr>
            <a:spLocks noGrp="1"/>
          </p:cNvSpPr>
          <p:nvPr>
            <p:ph type="body" sz="quarter" idx="13"/>
          </p:nvPr>
        </p:nvSpPr>
        <p:spPr/>
        <p:txBody>
          <a:bodyPr/>
          <a:lstStyle/>
          <a:p>
            <a:pPr algn="l" rtl="0"/>
            <a:r>
              <a:rPr lang="en-US"/>
              <a:t>01</a:t>
            </a:r>
          </a:p>
        </p:txBody>
      </p:sp>
      <p:sp>
        <p:nvSpPr>
          <p:cNvPr id="7" name="Text Placeholder 6">
            <a:extLst>
              <a:ext uri="{FF2B5EF4-FFF2-40B4-BE49-F238E27FC236}">
                <a16:creationId xmlns:a16="http://schemas.microsoft.com/office/drawing/2014/main" id="{BC0E0B4D-2E2A-3B4B-8492-0085956F97EA}"/>
              </a:ext>
            </a:extLst>
          </p:cNvPr>
          <p:cNvSpPr>
            <a:spLocks noGrp="1"/>
          </p:cNvSpPr>
          <p:nvPr>
            <p:ph type="body" sz="quarter" idx="14"/>
          </p:nvPr>
        </p:nvSpPr>
        <p:spPr>
          <a:xfrm>
            <a:off x="2255783" y="3033336"/>
            <a:ext cx="5303891" cy="307035"/>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GB"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Johdatus eettiseen </a:t>
            </a:r>
            <a:r>
              <a:rPr kumimoji="0" lang="en-GB" altLang="en-US" sz="1400" b="0" i="0" u="none" strike="noStrike" cap="none" normalizeH="0" baseline="0" dirty="0" err="1">
                <a:ln>
                  <a:noFill/>
                </a:ln>
                <a:effectLst/>
                <a:latin typeface="Calibri" panose="020F0502020204030204" pitchFamily="34" charset="0"/>
                <a:ea typeface="Calibri" panose="020F0502020204030204" pitchFamily="34" charset="0"/>
                <a:cs typeface="Times New Roman" panose="02020603050405020304" pitchFamily="18" charset="0"/>
              </a:rPr>
              <a:t>elintarvikeliiketoimintaan</a:t>
            </a:r>
            <a:r>
              <a:rPr lang="en-US" altLang="en-US" sz="1400" dirty="0">
                <a:ea typeface="Calibri" panose="020F0502020204030204" pitchFamily="34" charset="0"/>
                <a:cs typeface="Times New Roman" panose="02020603050405020304" pitchFamily="18" charset="0"/>
              </a:rPr>
              <a:t> </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4</a:t>
            </a:r>
            <a:endParaRPr kumimoji="0" lang="en-US" altLang="en-US" sz="1400" b="0" i="0" u="none" strike="noStrike" cap="none" normalizeH="0" baseline="0" dirty="0">
              <a:ln>
                <a:noFill/>
              </a:ln>
              <a:effectLst/>
            </a:endParaRPr>
          </a:p>
        </p:txBody>
      </p:sp>
      <p:sp>
        <p:nvSpPr>
          <p:cNvPr id="8" name="Text Placeholder 7">
            <a:extLst>
              <a:ext uri="{FF2B5EF4-FFF2-40B4-BE49-F238E27FC236}">
                <a16:creationId xmlns:a16="http://schemas.microsoft.com/office/drawing/2014/main" id="{8E73B763-BBD0-F74D-88AB-BCB29FC92F8E}"/>
              </a:ext>
            </a:extLst>
          </p:cNvPr>
          <p:cNvSpPr>
            <a:spLocks noGrp="1"/>
          </p:cNvSpPr>
          <p:nvPr>
            <p:ph type="body" sz="quarter" idx="15"/>
          </p:nvPr>
        </p:nvSpPr>
        <p:spPr/>
        <p:txBody>
          <a:bodyPr/>
          <a:lstStyle/>
          <a:p>
            <a:pPr algn="l" rtl="0"/>
            <a:r>
              <a:rPr lang="en-US"/>
              <a:t>02</a:t>
            </a:r>
          </a:p>
        </p:txBody>
      </p:sp>
      <p:sp>
        <p:nvSpPr>
          <p:cNvPr id="10"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a:xfrm>
            <a:off x="2255784" y="3532623"/>
            <a:ext cx="5165742" cy="345297"/>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Eettisen</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elintarvikeliiketoiminnan</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käsite</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8</a:t>
            </a:r>
            <a:endParaRPr kumimoji="0" lang="en-US" altLang="en-US" sz="1400" b="0" i="0" u="none" strike="noStrike" cap="none" normalizeH="0" baseline="0" dirty="0">
              <a:ln>
                <a:noFill/>
              </a:ln>
              <a:effectLst/>
            </a:endParaRPr>
          </a:p>
        </p:txBody>
      </p:sp>
      <p:sp>
        <p:nvSpPr>
          <p:cNvPr id="9" name="Text Placeholder 8">
            <a:extLst>
              <a:ext uri="{FF2B5EF4-FFF2-40B4-BE49-F238E27FC236}">
                <a16:creationId xmlns:a16="http://schemas.microsoft.com/office/drawing/2014/main" id="{57C09181-4420-B14C-9DBB-E87B4F629970}"/>
              </a:ext>
            </a:extLst>
          </p:cNvPr>
          <p:cNvSpPr>
            <a:spLocks noGrp="1"/>
          </p:cNvSpPr>
          <p:nvPr>
            <p:ph type="body" sz="quarter" idx="17"/>
          </p:nvPr>
        </p:nvSpPr>
        <p:spPr/>
        <p:txBody>
          <a:bodyPr/>
          <a:lstStyle/>
          <a:p>
            <a:pPr algn="l" rtl="0"/>
            <a:r>
              <a:rPr lang="en-US"/>
              <a:t>03</a:t>
            </a:r>
          </a:p>
        </p:txBody>
      </p:sp>
      <p:sp>
        <p:nvSpPr>
          <p:cNvPr id="11" name="Text Placeholder 10">
            <a:extLst>
              <a:ext uri="{FF2B5EF4-FFF2-40B4-BE49-F238E27FC236}">
                <a16:creationId xmlns:a16="http://schemas.microsoft.com/office/drawing/2014/main" id="{5A5AE2C8-21E1-C448-AF12-DC6918B4567A}"/>
              </a:ext>
            </a:extLst>
          </p:cNvPr>
          <p:cNvSpPr>
            <a:spLocks noGrp="1"/>
          </p:cNvSpPr>
          <p:nvPr>
            <p:ph type="body" sz="quarter" idx="20"/>
          </p:nvPr>
        </p:nvSpPr>
        <p:spPr>
          <a:xfrm>
            <a:off x="2255783" y="3998721"/>
            <a:ext cx="5165741" cy="365165"/>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Markkinatutkimus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eettiselle</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elintarvikeliiketoiminnalle</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11</a:t>
            </a:r>
            <a:endParaRPr kumimoji="0" lang="en-US" altLang="en-US" sz="1400" b="0" i="0" u="none" strike="noStrike" cap="none" normalizeH="0" baseline="0" dirty="0">
              <a:ln>
                <a:noFill/>
              </a:ln>
              <a:effectLst/>
            </a:endParaRPr>
          </a:p>
        </p:txBody>
      </p:sp>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pPr algn="l" rtl="0"/>
            <a:r>
              <a:rPr lang="en-US"/>
              <a:t>sisällys</a:t>
            </a:r>
          </a:p>
        </p:txBody>
      </p:sp>
      <p:sp>
        <p:nvSpPr>
          <p:cNvPr id="14" name="Text Placeholder 13">
            <a:extLst>
              <a:ext uri="{FF2B5EF4-FFF2-40B4-BE49-F238E27FC236}">
                <a16:creationId xmlns:a16="http://schemas.microsoft.com/office/drawing/2014/main" id="{1216C6A4-F0EF-9B40-8AC3-5C26FFFCCAB2}"/>
              </a:ext>
            </a:extLst>
          </p:cNvPr>
          <p:cNvSpPr>
            <a:spLocks noGrp="1"/>
          </p:cNvSpPr>
          <p:nvPr>
            <p:ph type="body" sz="quarter" idx="51"/>
          </p:nvPr>
        </p:nvSpPr>
        <p:spPr/>
        <p:txBody>
          <a:bodyPr/>
          <a:lstStyle/>
          <a:p>
            <a:pPr algn="l" rtl="0"/>
            <a:r>
              <a:rPr lang="en-US"/>
              <a:t>04</a:t>
            </a:r>
          </a:p>
        </p:txBody>
      </p:sp>
      <p:sp>
        <p:nvSpPr>
          <p:cNvPr id="15" name="Text Placeholder 14">
            <a:extLst>
              <a:ext uri="{FF2B5EF4-FFF2-40B4-BE49-F238E27FC236}">
                <a16:creationId xmlns:a16="http://schemas.microsoft.com/office/drawing/2014/main" id="{5E2BC448-54C7-254A-8889-0087FB460491}"/>
              </a:ext>
            </a:extLst>
          </p:cNvPr>
          <p:cNvSpPr>
            <a:spLocks noGrp="1"/>
          </p:cNvSpPr>
          <p:nvPr>
            <p:ph type="body" sz="quarter" idx="52"/>
          </p:nvPr>
        </p:nvSpPr>
        <p:spPr>
          <a:xfrm>
            <a:off x="2261957" y="4438412"/>
            <a:ext cx="5691196" cy="399730"/>
          </a:xfrm>
        </p:spPr>
        <p:txBody>
          <a:body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Eettiset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liiketoimintamallit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liiketoimintasuunnitelmat</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14</a:t>
            </a:r>
            <a:endParaRPr kumimoji="0" lang="en-US" altLang="en-US" sz="1400" b="0" i="0" u="none" strike="noStrike" cap="none" normalizeH="0" baseline="0" dirty="0">
              <a:ln>
                <a:noFill/>
              </a:ln>
              <a:effectLst/>
            </a:endParaRPr>
          </a:p>
        </p:txBody>
      </p:sp>
      <p:sp>
        <p:nvSpPr>
          <p:cNvPr id="16" name="Text Placeholder 15">
            <a:extLst>
              <a:ext uri="{FF2B5EF4-FFF2-40B4-BE49-F238E27FC236}">
                <a16:creationId xmlns:a16="http://schemas.microsoft.com/office/drawing/2014/main" id="{302FF3D8-5D3F-1A4F-BE61-651BAEFB3A05}"/>
              </a:ext>
            </a:extLst>
          </p:cNvPr>
          <p:cNvSpPr>
            <a:spLocks noGrp="1"/>
          </p:cNvSpPr>
          <p:nvPr>
            <p:ph type="body" sz="quarter" idx="53"/>
          </p:nvPr>
        </p:nvSpPr>
        <p:spPr/>
        <p:txBody>
          <a:bodyPr/>
          <a:lstStyle/>
          <a:p>
            <a:pPr algn="l" rtl="0"/>
            <a:r>
              <a:rPr lang="en-US"/>
              <a:t>05</a:t>
            </a:r>
          </a:p>
        </p:txBody>
      </p:sp>
      <p:sp>
        <p:nvSpPr>
          <p:cNvPr id="17" name="Text Placeholder 16">
            <a:extLst>
              <a:ext uri="{FF2B5EF4-FFF2-40B4-BE49-F238E27FC236}">
                <a16:creationId xmlns:a16="http://schemas.microsoft.com/office/drawing/2014/main" id="{0648A857-0CA3-9B41-BF54-58DCB1F246C4}"/>
              </a:ext>
            </a:extLst>
          </p:cNvPr>
          <p:cNvSpPr>
            <a:spLocks noGrp="1"/>
          </p:cNvSpPr>
          <p:nvPr>
            <p:ph type="body" sz="quarter" idx="54"/>
          </p:nvPr>
        </p:nvSpPr>
        <p:spPr>
          <a:xfrm>
            <a:off x="2261956" y="4937299"/>
            <a:ext cx="5510444" cy="416968"/>
          </a:xfrm>
        </p:spPr>
        <p:txBody>
          <a:bodyPr/>
          <a:lstStyle/>
          <a:p>
            <a:pPr algn="l" rtl="0">
              <a:tabLst>
                <a:tab pos="4394200" algn="l"/>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Yrityksen</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rekisteröinti ja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immateriaalioikeuksien</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suojaus</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19</a:t>
            </a:r>
            <a:endParaRPr lang="en-US" sz="1400" dirty="0"/>
          </a:p>
        </p:txBody>
      </p:sp>
      <p:sp>
        <p:nvSpPr>
          <p:cNvPr id="2" name="Text Placeholder 1">
            <a:extLst>
              <a:ext uri="{FF2B5EF4-FFF2-40B4-BE49-F238E27FC236}">
                <a16:creationId xmlns:a16="http://schemas.microsoft.com/office/drawing/2014/main" id="{9F8BFC1F-DCF6-EFA6-6C24-881E0E6DABDF}"/>
              </a:ext>
            </a:extLst>
          </p:cNvPr>
          <p:cNvSpPr>
            <a:spLocks noGrp="1"/>
          </p:cNvSpPr>
          <p:nvPr>
            <p:ph type="body" sz="quarter" idx="57"/>
          </p:nvPr>
        </p:nvSpPr>
        <p:spPr/>
        <p:txBody>
          <a:bodyPr/>
          <a:lstStyle/>
          <a:p>
            <a:pPr algn="l" rtl="0"/>
            <a:r>
              <a:rPr lang="en-US"/>
              <a:t>06</a:t>
            </a:r>
          </a:p>
        </p:txBody>
      </p:sp>
      <p:sp>
        <p:nvSpPr>
          <p:cNvPr id="3" name="Text Placeholder 2">
            <a:extLst>
              <a:ext uri="{FF2B5EF4-FFF2-40B4-BE49-F238E27FC236}">
                <a16:creationId xmlns:a16="http://schemas.microsoft.com/office/drawing/2014/main" id="{68389103-9702-E150-AC90-335AE56FD2C2}"/>
              </a:ext>
            </a:extLst>
          </p:cNvPr>
          <p:cNvSpPr>
            <a:spLocks noGrp="1"/>
          </p:cNvSpPr>
          <p:nvPr>
            <p:ph type="body" sz="quarter" idx="58"/>
          </p:nvPr>
        </p:nvSpPr>
        <p:spPr>
          <a:xfrm>
            <a:off x="2287801" y="5412633"/>
            <a:ext cx="6686078" cy="430437"/>
          </a:xfrm>
        </p:spPr>
        <p:txBody>
          <a:bodyPr/>
          <a:lstStyle/>
          <a:p>
            <a:pPr algn="l" rtl="0">
              <a:tabLst>
                <a:tab pos="4394200" algn="l"/>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Taloudellinen</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suunnittelu</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varainhankinta</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eettiselle</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elintarvikeliiketoiminnalle</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29</a:t>
            </a:r>
            <a:endParaRPr lang="en-US" sz="1400" dirty="0"/>
          </a:p>
        </p:txBody>
      </p:sp>
      <p:sp>
        <p:nvSpPr>
          <p:cNvPr id="4" name="Text Placeholder 3">
            <a:extLst>
              <a:ext uri="{FF2B5EF4-FFF2-40B4-BE49-F238E27FC236}">
                <a16:creationId xmlns:a16="http://schemas.microsoft.com/office/drawing/2014/main" id="{0A56513D-788A-8FC6-2AB2-B03091C97059}"/>
              </a:ext>
            </a:extLst>
          </p:cNvPr>
          <p:cNvSpPr>
            <a:spLocks noGrp="1"/>
          </p:cNvSpPr>
          <p:nvPr>
            <p:ph type="body" sz="quarter" idx="59"/>
          </p:nvPr>
        </p:nvSpPr>
        <p:spPr/>
        <p:txBody>
          <a:bodyPr/>
          <a:lstStyle/>
          <a:p>
            <a:pPr algn="l" rtl="0"/>
            <a:r>
              <a:rPr lang="en-US"/>
              <a:t>07</a:t>
            </a:r>
          </a:p>
        </p:txBody>
      </p:sp>
      <p:sp>
        <p:nvSpPr>
          <p:cNvPr id="19" name="Text Placeholder 18">
            <a:extLst>
              <a:ext uri="{FF2B5EF4-FFF2-40B4-BE49-F238E27FC236}">
                <a16:creationId xmlns:a16="http://schemas.microsoft.com/office/drawing/2014/main" id="{1E3E27B6-320A-A9E7-2D47-113C8B9872DB}"/>
              </a:ext>
            </a:extLst>
          </p:cNvPr>
          <p:cNvSpPr>
            <a:spLocks noGrp="1"/>
          </p:cNvSpPr>
          <p:nvPr>
            <p:ph type="body" sz="quarter" idx="60"/>
          </p:nvPr>
        </p:nvSpPr>
        <p:spPr>
          <a:xfrm>
            <a:off x="2287801" y="6093539"/>
            <a:ext cx="5133723" cy="248827"/>
          </a:xfrm>
        </p:spPr>
        <p:txBody>
          <a:bodyPr/>
          <a:lstStyle/>
          <a:p>
            <a:pPr algn="l" rtl="0">
              <a:tabLst>
                <a:tab pos="4394200" algn="l"/>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Toimitusketjun</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hallinta</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kestävä</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kehitys</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8" action="ppaction://hlinksldjump">
                  <a:extLst>
                    <a:ext uri="{A12FA001-AC4F-418D-AE19-62706E023703}">
                      <ahyp:hlinkClr xmlns:ahyp="http://schemas.microsoft.com/office/drawing/2018/hyperlinkcolor" val="tx"/>
                    </a:ext>
                  </a:extLst>
                </a:hlinkClick>
              </a:rPr>
              <a:t>37</a:t>
            </a:r>
            <a:endParaRPr kumimoji="0" lang="en-US" altLang="en-US" sz="1400" b="0" i="0" u="none" strike="noStrike" cap="none" normalizeH="0" baseline="0" dirty="0">
              <a:ln>
                <a:noFill/>
              </a:ln>
              <a:effectLst/>
            </a:endParaRPr>
          </a:p>
        </p:txBody>
      </p:sp>
      <p:sp>
        <p:nvSpPr>
          <p:cNvPr id="20" name="Text Placeholder 19">
            <a:extLst>
              <a:ext uri="{FF2B5EF4-FFF2-40B4-BE49-F238E27FC236}">
                <a16:creationId xmlns:a16="http://schemas.microsoft.com/office/drawing/2014/main" id="{E69AF5C5-4C90-F334-4E57-26B4457EE18B}"/>
              </a:ext>
            </a:extLst>
          </p:cNvPr>
          <p:cNvSpPr>
            <a:spLocks noGrp="1"/>
          </p:cNvSpPr>
          <p:nvPr>
            <p:ph type="body" sz="quarter" idx="61"/>
          </p:nvPr>
        </p:nvSpPr>
        <p:spPr/>
        <p:txBody>
          <a:bodyPr/>
          <a:lstStyle/>
          <a:p>
            <a:pPr algn="l" rtl="0"/>
            <a:r>
              <a:rPr lang="en-US"/>
              <a:t>08</a:t>
            </a:r>
          </a:p>
        </p:txBody>
      </p:sp>
      <p:sp>
        <p:nvSpPr>
          <p:cNvPr id="21" name="Text Placeholder 20">
            <a:extLst>
              <a:ext uri="{FF2B5EF4-FFF2-40B4-BE49-F238E27FC236}">
                <a16:creationId xmlns:a16="http://schemas.microsoft.com/office/drawing/2014/main" id="{9F2BCA47-5BB8-F6A2-7D57-CBF2201F322F}"/>
              </a:ext>
            </a:extLst>
          </p:cNvPr>
          <p:cNvSpPr>
            <a:spLocks noGrp="1"/>
          </p:cNvSpPr>
          <p:nvPr>
            <p:ph type="body" sz="quarter" idx="62"/>
          </p:nvPr>
        </p:nvSpPr>
        <p:spPr>
          <a:xfrm>
            <a:off x="2262436" y="6479932"/>
            <a:ext cx="4995118" cy="348400"/>
          </a:xfrm>
        </p:spPr>
        <p:txBody>
          <a:bodyPr/>
          <a:lstStyle/>
          <a:p>
            <a:pPr algn="l" rtl="0">
              <a:tabLst>
                <a:tab pos="4394200" algn="l"/>
              </a:tabLst>
            </a:pPr>
            <a:r>
              <a:rPr kumimoji="0" lang="en-US" altLang="en-US" sz="14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Henkilöstösuunnittelu</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hlinkClick r:id="rId9" action="ppaction://hlinksldjump">
                  <a:extLst>
                    <a:ext uri="{A12FA001-AC4F-418D-AE19-62706E023703}">
                      <ahyp:hlinkClr xmlns:ahyp="http://schemas.microsoft.com/office/drawing/2018/hyperlinkcolor" val="tx"/>
                    </a:ext>
                  </a:extLst>
                </a:hlinkClick>
              </a:rPr>
              <a:t>46</a:t>
            </a:r>
            <a:endParaRPr kumimoji="0" lang="en-US" altLang="en-US" sz="1400" b="0" i="0" u="none" strike="noStrike" cap="none" normalizeH="0" baseline="0" dirty="0">
              <a:ln>
                <a:noFill/>
              </a:ln>
              <a:effectLst/>
            </a:endParaRPr>
          </a:p>
        </p:txBody>
      </p:sp>
      <p:sp>
        <p:nvSpPr>
          <p:cNvPr id="22" name="Text Placeholder 21">
            <a:extLst>
              <a:ext uri="{FF2B5EF4-FFF2-40B4-BE49-F238E27FC236}">
                <a16:creationId xmlns:a16="http://schemas.microsoft.com/office/drawing/2014/main" id="{E160ABB8-2CBB-3485-18BD-B501D16C2019}"/>
              </a:ext>
            </a:extLst>
          </p:cNvPr>
          <p:cNvSpPr>
            <a:spLocks noGrp="1"/>
          </p:cNvSpPr>
          <p:nvPr>
            <p:ph type="body" sz="quarter" idx="63"/>
          </p:nvPr>
        </p:nvSpPr>
        <p:spPr/>
        <p:txBody>
          <a:bodyPr/>
          <a:lstStyle/>
          <a:p>
            <a:pPr algn="l" rtl="0"/>
            <a:r>
              <a:rPr lang="en-US"/>
              <a:t>09</a:t>
            </a:r>
          </a:p>
        </p:txBody>
      </p:sp>
      <p:sp>
        <p:nvSpPr>
          <p:cNvPr id="23" name="Text Placeholder 22">
            <a:extLst>
              <a:ext uri="{FF2B5EF4-FFF2-40B4-BE49-F238E27FC236}">
                <a16:creationId xmlns:a16="http://schemas.microsoft.com/office/drawing/2014/main" id="{FEB24360-D0BB-0EF5-C927-6A5307B29822}"/>
              </a:ext>
            </a:extLst>
          </p:cNvPr>
          <p:cNvSpPr>
            <a:spLocks noGrp="1"/>
          </p:cNvSpPr>
          <p:nvPr>
            <p:ph type="body" sz="quarter" idx="64"/>
          </p:nvPr>
        </p:nvSpPr>
        <p:spPr>
          <a:xfrm>
            <a:off x="2268609" y="6954188"/>
            <a:ext cx="4988945" cy="348400"/>
          </a:xfrm>
        </p:spPr>
        <p:txBody>
          <a:bodyPr/>
          <a:lstStyle/>
          <a:p>
            <a:pPr algn="l" rtl="0">
              <a:tabLst>
                <a:tab pos="4392613" algn="l"/>
              </a:tabLst>
            </a:pP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Eettisen</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elintarvikeyrityksen</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markkinointi</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brändäys</a:t>
            </a:r>
            <a:r>
              <a:rPr kumimoji="0" lang="en-US" altLang="en-US" sz="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altLang="en-US" sz="1400" dirty="0">
                <a:solidFill>
                  <a:srgbClr val="000000"/>
                </a:solidFill>
                <a:ea typeface="Calibri" panose="020F0502020204030204" pitchFamily="34" charset="0"/>
              </a:rPr>
              <a:t>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0" action="ppaction://hlinksldjump">
                  <a:extLst>
                    <a:ext uri="{A12FA001-AC4F-418D-AE19-62706E023703}">
                      <ahyp:hlinkClr xmlns:ahyp="http://schemas.microsoft.com/office/drawing/2018/hyperlinkcolor" val="tx"/>
                    </a:ext>
                  </a:extLst>
                </a:hlinkClick>
              </a:rPr>
              <a:t>55</a:t>
            </a:r>
            <a:endParaRPr kumimoji="0" lang="en-US" altLang="en-US" sz="1400" b="0" i="0" u="none" strike="noStrike" cap="none" normalizeH="0" baseline="0" dirty="0">
              <a:ln>
                <a:noFill/>
              </a:ln>
              <a:solidFill>
                <a:srgbClr val="000000"/>
              </a:solidFill>
              <a:effectLst/>
            </a:endParaRPr>
          </a:p>
        </p:txBody>
      </p:sp>
      <p:sp>
        <p:nvSpPr>
          <p:cNvPr id="24" name="Text Placeholder 23">
            <a:extLst>
              <a:ext uri="{FF2B5EF4-FFF2-40B4-BE49-F238E27FC236}">
                <a16:creationId xmlns:a16="http://schemas.microsoft.com/office/drawing/2014/main" id="{CCC5FEDA-E2CD-154A-126D-010EC819BD5B}"/>
              </a:ext>
            </a:extLst>
          </p:cNvPr>
          <p:cNvSpPr>
            <a:spLocks noGrp="1"/>
          </p:cNvSpPr>
          <p:nvPr>
            <p:ph type="body" sz="quarter" idx="65"/>
          </p:nvPr>
        </p:nvSpPr>
        <p:spPr/>
        <p:txBody>
          <a:bodyPr/>
          <a:lstStyle/>
          <a:p>
            <a:pPr algn="l" rtl="0"/>
            <a:r>
              <a:rPr lang="en-US"/>
              <a:t>10</a:t>
            </a:r>
          </a:p>
        </p:txBody>
      </p:sp>
      <p:sp>
        <p:nvSpPr>
          <p:cNvPr id="25" name="Text Placeholder 24">
            <a:extLst>
              <a:ext uri="{FF2B5EF4-FFF2-40B4-BE49-F238E27FC236}">
                <a16:creationId xmlns:a16="http://schemas.microsoft.com/office/drawing/2014/main" id="{E0801986-A8FF-154D-3D57-7B3E8B38954F}"/>
              </a:ext>
            </a:extLst>
          </p:cNvPr>
          <p:cNvSpPr>
            <a:spLocks noGrp="1"/>
          </p:cNvSpPr>
          <p:nvPr>
            <p:ph type="body" sz="quarter" idx="66"/>
          </p:nvPr>
        </p:nvSpPr>
        <p:spPr>
          <a:xfrm>
            <a:off x="2268609" y="7494840"/>
            <a:ext cx="5684544" cy="323872"/>
          </a:xfrm>
        </p:spPr>
        <p:txBody>
          <a:bodyPr/>
          <a:lstStyle/>
          <a:p>
            <a:pPr algn="l" rtl="0">
              <a:tabLst>
                <a:tab pos="4394200" algn="l"/>
              </a:tabLst>
            </a:pP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Oikeudelliset</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sääntelyyn</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liittyvät</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näkökohdat</a:t>
            </a:r>
            <a:r>
              <a:rPr kumimoji="0" lang="en-US" altLang="en-US" sz="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1" action="ppaction://hlinksldjump">
                  <a:extLst>
                    <a:ext uri="{A12FA001-AC4F-418D-AE19-62706E023703}">
                      <ahyp:hlinkClr xmlns:ahyp="http://schemas.microsoft.com/office/drawing/2018/hyperlinkcolor" val="tx"/>
                    </a:ext>
                  </a:extLst>
                </a:hlinkClick>
              </a:rPr>
              <a:t>59</a:t>
            </a:r>
            <a:endParaRPr kumimoji="0" lang="en-US" altLang="en-US" sz="1400" b="0" i="0" u="none" strike="noStrike" cap="none" normalizeH="0" baseline="0" dirty="0">
              <a:ln>
                <a:noFill/>
              </a:ln>
              <a:solidFill>
                <a:srgbClr val="000000"/>
              </a:solidFill>
              <a:effectLst/>
            </a:endParaRPr>
          </a:p>
        </p:txBody>
      </p:sp>
      <p:sp>
        <p:nvSpPr>
          <p:cNvPr id="27" name="Text Placeholder 26">
            <a:extLst>
              <a:ext uri="{FF2B5EF4-FFF2-40B4-BE49-F238E27FC236}">
                <a16:creationId xmlns:a16="http://schemas.microsoft.com/office/drawing/2014/main" id="{D758D53B-17F2-DE0D-1287-141F5CB9B826}"/>
              </a:ext>
            </a:extLst>
          </p:cNvPr>
          <p:cNvSpPr>
            <a:spLocks noGrp="1"/>
          </p:cNvSpPr>
          <p:nvPr>
            <p:ph type="body" sz="quarter" idx="70"/>
          </p:nvPr>
        </p:nvSpPr>
        <p:spPr>
          <a:xfrm>
            <a:off x="2272706" y="8019094"/>
            <a:ext cx="5148818" cy="313877"/>
          </a:xfrm>
        </p:spPr>
        <p:txBody>
          <a:bodyPr/>
          <a:lstStyle/>
          <a:p>
            <a:pPr algn="l" rtl="0">
              <a:tabLst>
                <a:tab pos="4394200" algn="l"/>
              </a:tabLst>
            </a:pP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Päätelmät</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tulevaisuuden</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trendit</a:t>
            </a:r>
            <a:r>
              <a:rPr kumimoji="0" lang="en-US" altLang="en-US" sz="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12" action="ppaction://hlinksldjump">
                  <a:extLst>
                    <a:ext uri="{A12FA001-AC4F-418D-AE19-62706E023703}">
                      <ahyp:hlinkClr xmlns:ahyp="http://schemas.microsoft.com/office/drawing/2018/hyperlinkcolor" val="tx"/>
                    </a:ext>
                  </a:extLst>
                </a:hlinkClick>
              </a:rPr>
              <a:t>64</a:t>
            </a:r>
            <a:endParaRPr kumimoji="0" lang="en-US" altLang="en-US" sz="1400" b="0" i="0" u="none" strike="noStrike" cap="none" normalizeH="0" baseline="0" dirty="0">
              <a:ln>
                <a:noFill/>
              </a:ln>
              <a:solidFill>
                <a:srgbClr val="000000"/>
              </a:solidFill>
              <a:effectLst/>
            </a:endParaRPr>
          </a:p>
        </p:txBody>
      </p:sp>
      <p:sp>
        <p:nvSpPr>
          <p:cNvPr id="18" name="Slide Number Placeholder 9">
            <a:extLst>
              <a:ext uri="{FF2B5EF4-FFF2-40B4-BE49-F238E27FC236}">
                <a16:creationId xmlns:a16="http://schemas.microsoft.com/office/drawing/2014/main" id="{886A8195-3B90-9494-72F2-5C6B2206C451}"/>
              </a:ext>
            </a:extLst>
          </p:cNvPr>
          <p:cNvSpPr txBox="1">
            <a:spLocks/>
          </p:cNvSpPr>
          <p:nvPr/>
        </p:nvSpPr>
        <p:spPr>
          <a:xfrm>
            <a:off x="6895802" y="10132358"/>
            <a:ext cx="424721" cy="465137"/>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lgn="l" rtl="0"/>
              <a:t>2</a:t>
            </a:fld>
            <a:endParaRPr lang="en-US"/>
          </a:p>
        </p:txBody>
      </p:sp>
      <p:sp>
        <p:nvSpPr>
          <p:cNvPr id="31" name="Text Placeholder 23">
            <a:extLst>
              <a:ext uri="{FF2B5EF4-FFF2-40B4-BE49-F238E27FC236}">
                <a16:creationId xmlns:a16="http://schemas.microsoft.com/office/drawing/2014/main" id="{094471C3-7264-B08C-4E32-DC1E955C464B}"/>
              </a:ext>
            </a:extLst>
          </p:cNvPr>
          <p:cNvSpPr txBox="1">
            <a:spLocks/>
          </p:cNvSpPr>
          <p:nvPr/>
        </p:nvSpPr>
        <p:spPr>
          <a:xfrm>
            <a:off x="1493222" y="8010032"/>
            <a:ext cx="648000" cy="348400"/>
          </a:xfrm>
          <a:prstGeom prst="rect">
            <a:avLst/>
          </a:prstGeom>
        </p:spPr>
        <p:txBody>
          <a:bodyPr vert="horz" lIns="91440" tIns="45720" rIns="91440" bIns="45720" rtlCol="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1"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t>11</a:t>
            </a:r>
          </a:p>
        </p:txBody>
      </p:sp>
      <p:sp>
        <p:nvSpPr>
          <p:cNvPr id="32" name="Text Placeholder 26">
            <a:extLst>
              <a:ext uri="{FF2B5EF4-FFF2-40B4-BE49-F238E27FC236}">
                <a16:creationId xmlns:a16="http://schemas.microsoft.com/office/drawing/2014/main" id="{FC9F82B8-9E2B-E21D-18B9-1BE4AB1EB625}"/>
              </a:ext>
            </a:extLst>
          </p:cNvPr>
          <p:cNvSpPr txBox="1">
            <a:spLocks/>
          </p:cNvSpPr>
          <p:nvPr/>
        </p:nvSpPr>
        <p:spPr>
          <a:xfrm>
            <a:off x="2262436" y="8559746"/>
            <a:ext cx="5159088" cy="313878"/>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6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R="0" lvl="0" algn="l" defTabSz="914400" rtl="0" eaLnBrk="0" fontAlgn="base" latinLnBrk="0" hangingPunct="0">
              <a:lnSpc>
                <a:spcPct val="100000"/>
              </a:lnSpc>
              <a:spcBef>
                <a:spcPct val="0"/>
              </a:spcBef>
              <a:spcAft>
                <a:spcPct val="0"/>
              </a:spcAft>
              <a:buClrTx/>
              <a:buSzTx/>
              <a:buFontTx/>
              <a:buNone/>
              <a:tabLst>
                <a:tab pos="4394200" algn="l"/>
                <a:tab pos="5724525" algn="r"/>
              </a:tabLst>
            </a:pPr>
            <a:r>
              <a:rPr lang="en-US" altLang="en-US" sz="1400" dirty="0" err="1">
                <a:solidFill>
                  <a:srgbClr val="000000"/>
                </a:solidFill>
                <a:ea typeface="Calibri" panose="020F0502020204030204" pitchFamily="34" charset="0"/>
                <a:cs typeface="Times New Roman" panose="02020603050405020304" pitchFamily="18" charset="0"/>
              </a:rPr>
              <a:t>Lähteet</a:t>
            </a:r>
            <a:r>
              <a:rPr kumimoji="0" lang="en-US" altLang="en-US" sz="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8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en-US" sz="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14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13" action="ppaction://hlinksldjump">
                  <a:extLst>
                    <a:ext uri="{A12FA001-AC4F-418D-AE19-62706E023703}">
                      <ahyp:hlinkClr xmlns:ahyp="http://schemas.microsoft.com/office/drawing/2018/hyperlinkcolor" val="tx"/>
                    </a:ext>
                  </a:extLst>
                </a:hlinkClick>
              </a:rPr>
              <a:t>68</a:t>
            </a:r>
            <a:endParaRPr kumimoji="0" lang="en-US" altLang="en-US" sz="1400" b="0" i="0" u="none" strike="noStrike" cap="none" normalizeH="0" baseline="0" dirty="0">
              <a:ln>
                <a:noFill/>
              </a:ln>
              <a:solidFill>
                <a:srgbClr val="000000"/>
              </a:solidFill>
              <a:effectLst/>
              <a:latin typeface="Arial" panose="020B0604020202020204" pitchFamily="34" charset="0"/>
            </a:endParaRPr>
          </a:p>
        </p:txBody>
      </p:sp>
      <p:grpSp>
        <p:nvGrpSpPr>
          <p:cNvPr id="48" name="Graphic 4">
            <a:extLst>
              <a:ext uri="{FF2B5EF4-FFF2-40B4-BE49-F238E27FC236}">
                <a16:creationId xmlns:a16="http://schemas.microsoft.com/office/drawing/2014/main" id="{66A13E97-2C38-491E-A458-C517E8F969C9}"/>
              </a:ext>
            </a:extLst>
          </p:cNvPr>
          <p:cNvGrpSpPr/>
          <p:nvPr/>
        </p:nvGrpSpPr>
        <p:grpSpPr>
          <a:xfrm rot="19582332">
            <a:off x="6734532" y="8976897"/>
            <a:ext cx="403667" cy="780438"/>
            <a:chOff x="9129274" y="2719113"/>
            <a:chExt cx="717139" cy="1386497"/>
          </a:xfrm>
          <a:solidFill>
            <a:srgbClr val="000000"/>
          </a:solidFill>
        </p:grpSpPr>
        <p:grpSp>
          <p:nvGrpSpPr>
            <p:cNvPr id="49" name="Graphic 4">
              <a:extLst>
                <a:ext uri="{FF2B5EF4-FFF2-40B4-BE49-F238E27FC236}">
                  <a16:creationId xmlns:a16="http://schemas.microsoft.com/office/drawing/2014/main" id="{158403B6-9D99-DC13-2603-4F8CF212B9F4}"/>
                </a:ext>
              </a:extLst>
            </p:cNvPr>
            <p:cNvGrpSpPr/>
            <p:nvPr/>
          </p:nvGrpSpPr>
          <p:grpSpPr>
            <a:xfrm>
              <a:off x="9159507" y="2719113"/>
              <a:ext cx="446280" cy="440141"/>
              <a:chOff x="9159507" y="2719113"/>
              <a:chExt cx="446280" cy="440141"/>
            </a:xfrm>
            <a:grpFill/>
          </p:grpSpPr>
          <p:sp>
            <p:nvSpPr>
              <p:cNvPr id="58" name="Freeform 57">
                <a:extLst>
                  <a:ext uri="{FF2B5EF4-FFF2-40B4-BE49-F238E27FC236}">
                    <a16:creationId xmlns:a16="http://schemas.microsoft.com/office/drawing/2014/main" id="{E58F176F-36F4-EC8A-3036-0FCCC14A614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0CEFE001-ABF1-03BC-2DC0-A312D38016D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50" name="Graphic 4">
              <a:extLst>
                <a:ext uri="{FF2B5EF4-FFF2-40B4-BE49-F238E27FC236}">
                  <a16:creationId xmlns:a16="http://schemas.microsoft.com/office/drawing/2014/main" id="{4AA898CE-ABE3-C18F-76E8-E90D2F3FFF3C}"/>
                </a:ext>
              </a:extLst>
            </p:cNvPr>
            <p:cNvGrpSpPr/>
            <p:nvPr/>
          </p:nvGrpSpPr>
          <p:grpSpPr>
            <a:xfrm>
              <a:off x="9129274" y="2893887"/>
              <a:ext cx="717139" cy="1211724"/>
              <a:chOff x="9129274" y="2893887"/>
              <a:chExt cx="717139" cy="1211724"/>
            </a:xfrm>
            <a:grpFill/>
          </p:grpSpPr>
          <p:sp>
            <p:nvSpPr>
              <p:cNvPr id="51" name="Freeform 50">
                <a:extLst>
                  <a:ext uri="{FF2B5EF4-FFF2-40B4-BE49-F238E27FC236}">
                    <a16:creationId xmlns:a16="http://schemas.microsoft.com/office/drawing/2014/main" id="{E464ADF3-F083-4725-4902-C268814E2AA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44DDB95B-CC03-DC2D-6C7D-06FE3584F05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97B29028-1B5F-8808-8788-B8189360601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5228E510-9658-F08C-7A37-370FB557C46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55" name="Freeform 54">
                <a:extLst>
                  <a:ext uri="{FF2B5EF4-FFF2-40B4-BE49-F238E27FC236}">
                    <a16:creationId xmlns:a16="http://schemas.microsoft.com/office/drawing/2014/main" id="{31D9809F-F405-C3B7-6988-F0C01B39889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56" name="Freeform 55">
                <a:extLst>
                  <a:ext uri="{FF2B5EF4-FFF2-40B4-BE49-F238E27FC236}">
                    <a16:creationId xmlns:a16="http://schemas.microsoft.com/office/drawing/2014/main" id="{E2488AE4-6145-5920-89D6-2230DAB8292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F0FC68FD-5485-105B-0F73-1338F5C5DC4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941281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05</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vert="horz" lIns="91440" tIns="45720" rIns="91440" bIns="45720" rtlCol="0" anchor="t">
            <a:noAutofit/>
          </a:bodyPr>
          <a:lstStyle/>
          <a:p>
            <a:pPr algn="l" rtl="0"/>
            <a:r>
              <a:rPr kumimoji="0" lang="en-US" altLang="en-US" sz="3600" b="0" i="0" u="none" strike="noStrike" cap="none" normalizeH="0" baseline="0" dirty="0" err="1">
                <a:ln>
                  <a:noFill/>
                </a:ln>
                <a:effectLst/>
                <a:latin typeface="Calibri"/>
                <a:ea typeface="Calibri"/>
                <a:cs typeface="Calibri"/>
              </a:rPr>
              <a:t>Yrityksen</a:t>
            </a:r>
            <a:r>
              <a:rPr kumimoji="0" lang="en-US" altLang="en-US" sz="3600" b="0" i="0" u="none" strike="noStrike" cap="none" normalizeH="0" baseline="0" dirty="0">
                <a:ln>
                  <a:noFill/>
                </a:ln>
                <a:effectLst/>
                <a:latin typeface="Calibri"/>
                <a:ea typeface="Calibri"/>
                <a:cs typeface="Calibri"/>
              </a:rPr>
              <a:t> </a:t>
            </a:r>
            <a:r>
              <a:rPr kumimoji="0" lang="en-US" altLang="en-US" sz="3600" b="0" i="0" u="none" strike="noStrike" cap="none" normalizeH="0" baseline="0" dirty="0" err="1">
                <a:ln>
                  <a:noFill/>
                </a:ln>
                <a:effectLst/>
                <a:latin typeface="Calibri"/>
                <a:ea typeface="Calibri"/>
                <a:cs typeface="Calibri"/>
              </a:rPr>
              <a:t>rekisteröinti</a:t>
            </a:r>
            <a:r>
              <a:rPr kumimoji="0" lang="en-US" altLang="en-US" sz="3600" b="0" i="0" u="none" strike="noStrike" cap="none" normalizeH="0" baseline="0" dirty="0">
                <a:ln>
                  <a:noFill/>
                </a:ln>
                <a:effectLst/>
                <a:latin typeface="Calibri"/>
                <a:ea typeface="Calibri"/>
                <a:cs typeface="Calibri"/>
              </a:rPr>
              <a:t> &amp; </a:t>
            </a:r>
            <a:r>
              <a:rPr lang="en-US" altLang="en-US" dirty="0" err="1">
                <a:latin typeface="Calibri"/>
                <a:ea typeface="Calibri"/>
                <a:cs typeface="Calibri"/>
              </a:rPr>
              <a:t>i</a:t>
            </a:r>
            <a:r>
              <a:rPr kumimoji="0" lang="en-US" altLang="en-US" sz="3600" b="0" i="0" u="none" strike="noStrike" cap="none" normalizeH="0" baseline="0" dirty="0" err="1">
                <a:ln>
                  <a:noFill/>
                </a:ln>
                <a:effectLst/>
                <a:latin typeface="Calibri"/>
                <a:ea typeface="Calibri"/>
                <a:cs typeface="Calibri"/>
              </a:rPr>
              <a:t>mmateriaali-oikeuksien</a:t>
            </a:r>
            <a:r>
              <a:rPr kumimoji="0" lang="en-US" altLang="en-US" sz="3600" b="0" i="0" u="none" strike="noStrike" cap="none" normalizeH="0" baseline="0" dirty="0">
                <a:ln>
                  <a:noFill/>
                </a:ln>
                <a:effectLst/>
                <a:latin typeface="Calibri"/>
                <a:ea typeface="Calibri"/>
                <a:cs typeface="Calibri"/>
              </a:rPr>
              <a:t> </a:t>
            </a:r>
            <a:r>
              <a:rPr kumimoji="0" lang="en-US" altLang="en-US" sz="3600" b="0" i="0" u="none" strike="noStrike" cap="none" normalizeH="0" baseline="0" dirty="0" err="1">
                <a:ln>
                  <a:noFill/>
                </a:ln>
                <a:effectLst/>
                <a:latin typeface="Calibri"/>
                <a:ea typeface="Calibri"/>
                <a:cs typeface="Calibri"/>
              </a:rPr>
              <a:t>suojaus</a:t>
            </a:r>
            <a:endParaRPr lang="en-US" dirty="0">
              <a:latin typeface="Calibri"/>
              <a:ea typeface="Calibri"/>
              <a:cs typeface="Calibri"/>
            </a:endParaRPr>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20</a:t>
            </a:fld>
            <a:endParaRPr lang="en-US" sz="900">
              <a:solidFill>
                <a:schemeClr val="tx1"/>
              </a:solidFill>
            </a:endParaRPr>
          </a:p>
        </p:txBody>
      </p:sp>
    </p:spTree>
    <p:extLst>
      <p:ext uri="{BB962C8B-B14F-4D97-AF65-F5344CB8AC3E}">
        <p14:creationId xmlns:p14="http://schemas.microsoft.com/office/powerpoint/2010/main" val="394934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337CA03-CDA2-199C-FD9D-7F914DC8CE44}"/>
              </a:ext>
            </a:extLst>
          </p:cNvPr>
          <p:cNvSpPr/>
          <p:nvPr/>
        </p:nvSpPr>
        <p:spPr>
          <a:xfrm flipH="1">
            <a:off x="2754777" y="531806"/>
            <a:ext cx="4804898" cy="2973225"/>
          </a:xfrm>
          <a:custGeom>
            <a:avLst/>
            <a:gdLst>
              <a:gd name="connsiteX0" fmla="*/ 4348661 w 4804898"/>
              <a:gd name="connsiteY0" fmla="*/ 0 h 2973225"/>
              <a:gd name="connsiteX1" fmla="*/ 0 w 4804898"/>
              <a:gd name="connsiteY1" fmla="*/ 0 h 2973225"/>
              <a:gd name="connsiteX2" fmla="*/ 0 w 4804898"/>
              <a:gd name="connsiteY2" fmla="*/ 1146142 h 2973225"/>
              <a:gd name="connsiteX3" fmla="*/ 0 w 4804898"/>
              <a:gd name="connsiteY3" fmla="*/ 1827083 h 2973225"/>
              <a:gd name="connsiteX4" fmla="*/ 0 w 4804898"/>
              <a:gd name="connsiteY4" fmla="*/ 2973225 h 2973225"/>
              <a:gd name="connsiteX5" fmla="*/ 4804898 w 4804898"/>
              <a:gd name="connsiteY5" fmla="*/ 2973225 h 2973225"/>
              <a:gd name="connsiteX6" fmla="*/ 4804898 w 4804898"/>
              <a:gd name="connsiteY6" fmla="*/ 1827083 h 2973225"/>
              <a:gd name="connsiteX7" fmla="*/ 4804898 w 4804898"/>
              <a:gd name="connsiteY7" fmla="*/ 1482338 h 2973225"/>
              <a:gd name="connsiteX8" fmla="*/ 4804898 w 4804898"/>
              <a:gd name="connsiteY8" fmla="*/ 336196 h 2973225"/>
              <a:gd name="connsiteX9" fmla="*/ 4348661 w 4804898"/>
              <a:gd name="connsiteY9" fmla="*/ 0 h 29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2973225">
                <a:moveTo>
                  <a:pt x="4348661" y="0"/>
                </a:moveTo>
                <a:lnTo>
                  <a:pt x="0" y="0"/>
                </a:lnTo>
                <a:lnTo>
                  <a:pt x="0" y="1146142"/>
                </a:lnTo>
                <a:lnTo>
                  <a:pt x="0" y="1827083"/>
                </a:lnTo>
                <a:lnTo>
                  <a:pt x="0" y="2973225"/>
                </a:lnTo>
                <a:lnTo>
                  <a:pt x="4804898" y="2973225"/>
                </a:lnTo>
                <a:lnTo>
                  <a:pt x="4804898" y="1827083"/>
                </a:lnTo>
                <a:lnTo>
                  <a:pt x="4804898" y="1482338"/>
                </a:lnTo>
                <a:lnTo>
                  <a:pt x="4804898" y="336196"/>
                </a:lnTo>
                <a:cubicBezTo>
                  <a:pt x="4804898" y="150403"/>
                  <a:pt x="4600793" y="0"/>
                  <a:pt x="4348661" y="0"/>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Freeform 27">
            <a:extLst>
              <a:ext uri="{FF2B5EF4-FFF2-40B4-BE49-F238E27FC236}">
                <a16:creationId xmlns:a16="http://schemas.microsoft.com/office/drawing/2014/main" id="{B8B41D56-9978-5AE2-77CA-C77AEA32133E}"/>
              </a:ext>
            </a:extLst>
          </p:cNvPr>
          <p:cNvSpPr/>
          <p:nvPr/>
        </p:nvSpPr>
        <p:spPr>
          <a:xfrm flipH="1">
            <a:off x="-43732" y="2653691"/>
            <a:ext cx="7603407" cy="5431295"/>
          </a:xfrm>
          <a:custGeom>
            <a:avLst/>
            <a:gdLst>
              <a:gd name="connsiteX0" fmla="*/ 7207710 w 7559675"/>
              <a:gd name="connsiteY0" fmla="*/ 0 h 5400056"/>
              <a:gd name="connsiteX1" fmla="*/ 5650807 w 7559675"/>
              <a:gd name="connsiteY1" fmla="*/ 0 h 5400056"/>
              <a:gd name="connsiteX2" fmla="*/ 4911683 w 7559675"/>
              <a:gd name="connsiteY2" fmla="*/ 0 h 5400056"/>
              <a:gd name="connsiteX3" fmla="*/ 3852929 w 7559675"/>
              <a:gd name="connsiteY3" fmla="*/ 0 h 5400056"/>
              <a:gd name="connsiteX4" fmla="*/ 3354781 w 7559675"/>
              <a:gd name="connsiteY4" fmla="*/ 0 h 5400056"/>
              <a:gd name="connsiteX5" fmla="*/ 2296026 w 7559675"/>
              <a:gd name="connsiteY5" fmla="*/ 0 h 5400056"/>
              <a:gd name="connsiteX6" fmla="*/ 1556904 w 7559675"/>
              <a:gd name="connsiteY6" fmla="*/ 0 h 5400056"/>
              <a:gd name="connsiteX7" fmla="*/ 0 w 7559675"/>
              <a:gd name="connsiteY7" fmla="*/ 0 h 5400056"/>
              <a:gd name="connsiteX8" fmla="*/ 0 w 7559675"/>
              <a:gd name="connsiteY8" fmla="*/ 1950630 h 5400056"/>
              <a:gd name="connsiteX9" fmla="*/ 0 w 7559675"/>
              <a:gd name="connsiteY9" fmla="*/ 2895798 h 5400056"/>
              <a:gd name="connsiteX10" fmla="*/ 0 w 7559675"/>
              <a:gd name="connsiteY10" fmla="*/ 4846428 h 5400056"/>
              <a:gd name="connsiteX11" fmla="*/ 516832 w 7559675"/>
              <a:gd name="connsiteY11" fmla="*/ 5400056 h 5400056"/>
              <a:gd name="connsiteX12" fmla="*/ 2073735 w 7559675"/>
              <a:gd name="connsiteY12" fmla="*/ 5400056 h 5400056"/>
              <a:gd name="connsiteX13" fmla="*/ 2812858 w 7559675"/>
              <a:gd name="connsiteY13" fmla="*/ 5400056 h 5400056"/>
              <a:gd name="connsiteX14" fmla="*/ 3706746 w 7559675"/>
              <a:gd name="connsiteY14" fmla="*/ 5400056 h 5400056"/>
              <a:gd name="connsiteX15" fmla="*/ 4369762 w 7559675"/>
              <a:gd name="connsiteY15" fmla="*/ 5400056 h 5400056"/>
              <a:gd name="connsiteX16" fmla="*/ 5263649 w 7559675"/>
              <a:gd name="connsiteY16" fmla="*/ 5400056 h 5400056"/>
              <a:gd name="connsiteX17" fmla="*/ 6002772 w 7559675"/>
              <a:gd name="connsiteY17" fmla="*/ 5400056 h 5400056"/>
              <a:gd name="connsiteX18" fmla="*/ 7559675 w 7559675"/>
              <a:gd name="connsiteY18" fmla="*/ 5400056 h 5400056"/>
              <a:gd name="connsiteX19" fmla="*/ 7559675 w 7559675"/>
              <a:gd name="connsiteY19" fmla="*/ 3449426 h 5400056"/>
              <a:gd name="connsiteX20" fmla="*/ 7559675 w 7559675"/>
              <a:gd name="connsiteY20" fmla="*/ 2327654 h 5400056"/>
              <a:gd name="connsiteX21" fmla="*/ 7559675 w 7559675"/>
              <a:gd name="connsiteY21" fmla="*/ 377023 h 5400056"/>
              <a:gd name="connsiteX22" fmla="*/ 7207710 w 7559675"/>
              <a:gd name="connsiteY22" fmla="*/ 0 h 540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59675" h="5400056">
                <a:moveTo>
                  <a:pt x="7207710" y="0"/>
                </a:moveTo>
                <a:lnTo>
                  <a:pt x="5650807" y="0"/>
                </a:lnTo>
                <a:lnTo>
                  <a:pt x="4911683" y="0"/>
                </a:lnTo>
                <a:lnTo>
                  <a:pt x="3852929" y="0"/>
                </a:lnTo>
                <a:lnTo>
                  <a:pt x="3354781" y="0"/>
                </a:lnTo>
                <a:lnTo>
                  <a:pt x="2296026" y="0"/>
                </a:lnTo>
                <a:lnTo>
                  <a:pt x="1556904" y="0"/>
                </a:lnTo>
                <a:lnTo>
                  <a:pt x="0" y="0"/>
                </a:lnTo>
                <a:lnTo>
                  <a:pt x="0" y="1950630"/>
                </a:lnTo>
                <a:lnTo>
                  <a:pt x="0" y="2895798"/>
                </a:lnTo>
                <a:lnTo>
                  <a:pt x="0" y="4846428"/>
                </a:lnTo>
                <a:cubicBezTo>
                  <a:pt x="0" y="5152016"/>
                  <a:pt x="231557" y="5400056"/>
                  <a:pt x="516832" y="5400056"/>
                </a:cubicBezTo>
                <a:lnTo>
                  <a:pt x="2073735" y="5400056"/>
                </a:lnTo>
                <a:lnTo>
                  <a:pt x="2812858" y="5400056"/>
                </a:lnTo>
                <a:lnTo>
                  <a:pt x="3706746" y="5400056"/>
                </a:lnTo>
                <a:lnTo>
                  <a:pt x="4369762" y="5400056"/>
                </a:lnTo>
                <a:lnTo>
                  <a:pt x="5263649" y="5400056"/>
                </a:lnTo>
                <a:lnTo>
                  <a:pt x="6002772" y="5400056"/>
                </a:lnTo>
                <a:lnTo>
                  <a:pt x="7559675" y="5400056"/>
                </a:lnTo>
                <a:lnTo>
                  <a:pt x="7559675" y="3449426"/>
                </a:lnTo>
                <a:lnTo>
                  <a:pt x="7559675" y="2327654"/>
                </a:lnTo>
                <a:lnTo>
                  <a:pt x="7559675" y="377023"/>
                </a:lnTo>
                <a:cubicBezTo>
                  <a:pt x="7559675" y="168668"/>
                  <a:pt x="7402218" y="0"/>
                  <a:pt x="7207710" y="0"/>
                </a:cubicBezTo>
                <a:close/>
              </a:path>
            </a:pathLst>
          </a:custGeom>
          <a:blipFill dpi="0" rotWithShape="1">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3084708" y="791823"/>
            <a:ext cx="3972727" cy="1343725"/>
          </a:xfrm>
        </p:spPr>
        <p:txBody>
          <a:bodyPr/>
          <a:lstStyle/>
          <a:p>
            <a:pPr algn="l" rtl="0"/>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Yrityksen</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rekisteröinti</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immateriaalioikeuksien</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suojaus</a:t>
            </a:r>
            <a:endPar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rtl="0"/>
            <a:endParaRPr lang="en-US" sz="2800" dirty="0"/>
          </a:p>
        </p:txBody>
      </p:sp>
      <p:sp>
        <p:nvSpPr>
          <p:cNvPr id="7" name="Freeform 6">
            <a:extLst>
              <a:ext uri="{FF2B5EF4-FFF2-40B4-BE49-F238E27FC236}">
                <a16:creationId xmlns:a16="http://schemas.microsoft.com/office/drawing/2014/main" id="{BAE2D372-1F8C-61C7-A79C-BAEF2B4FB5D7}"/>
              </a:ext>
            </a:extLst>
          </p:cNvPr>
          <p:cNvSpPr/>
          <p:nvPr/>
        </p:nvSpPr>
        <p:spPr>
          <a:xfrm>
            <a:off x="1161217" y="2127803"/>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1059097"/>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05</a:t>
            </a:r>
            <a:endParaRPr lang="en-US" sz="8800">
              <a:solidFill>
                <a:srgbClr val="F79037"/>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21</a:t>
            </a:fld>
            <a:endParaRPr lang="en-US" sz="900">
              <a:solidFill>
                <a:schemeClr val="tx1"/>
              </a:solidFill>
            </a:endParaRPr>
          </a:p>
        </p:txBody>
      </p:sp>
      <p:grpSp>
        <p:nvGrpSpPr>
          <p:cNvPr id="29" name="Group 28">
            <a:extLst>
              <a:ext uri="{FF2B5EF4-FFF2-40B4-BE49-F238E27FC236}">
                <a16:creationId xmlns:a16="http://schemas.microsoft.com/office/drawing/2014/main" id="{A5396028-C19F-95F0-8352-E1CF5FCB0CF9}"/>
              </a:ext>
            </a:extLst>
          </p:cNvPr>
          <p:cNvGrpSpPr/>
          <p:nvPr/>
        </p:nvGrpSpPr>
        <p:grpSpPr>
          <a:xfrm>
            <a:off x="493345" y="7108974"/>
            <a:ext cx="3678827" cy="2328361"/>
            <a:chOff x="-2566" y="5164123"/>
            <a:chExt cx="3678827" cy="2328361"/>
          </a:xfrm>
        </p:grpSpPr>
        <p:sp>
          <p:nvSpPr>
            <p:cNvPr id="11" name="Freeform 10">
              <a:extLst>
                <a:ext uri="{FF2B5EF4-FFF2-40B4-BE49-F238E27FC236}">
                  <a16:creationId xmlns:a16="http://schemas.microsoft.com/office/drawing/2014/main" id="{01B24F74-CBE9-DE0D-3344-9555FCBA5BD3}"/>
                </a:ext>
              </a:extLst>
            </p:cNvPr>
            <p:cNvSpPr/>
            <p:nvPr/>
          </p:nvSpPr>
          <p:spPr>
            <a:xfrm rot="16200000">
              <a:off x="-152280" y="5313837"/>
              <a:ext cx="2328357" cy="2028929"/>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3" name="Freeform 12">
              <a:extLst>
                <a:ext uri="{FF2B5EF4-FFF2-40B4-BE49-F238E27FC236}">
                  <a16:creationId xmlns:a16="http://schemas.microsoft.com/office/drawing/2014/main" id="{F5BA644F-4056-AEE7-1A6F-02D838E4FBD3}"/>
                </a:ext>
              </a:extLst>
            </p:cNvPr>
            <p:cNvSpPr/>
            <p:nvPr/>
          </p:nvSpPr>
          <p:spPr>
            <a:xfrm rot="16200000">
              <a:off x="1385649" y="5313838"/>
              <a:ext cx="2328360" cy="2028931"/>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4" name="TextBox 13">
              <a:extLst>
                <a:ext uri="{FF2B5EF4-FFF2-40B4-BE49-F238E27FC236}">
                  <a16:creationId xmlns:a16="http://schemas.microsoft.com/office/drawing/2014/main" id="{760FA68C-E62A-B757-97DF-6DAC9BF9492A}"/>
                </a:ext>
              </a:extLst>
            </p:cNvPr>
            <p:cNvSpPr txBox="1"/>
            <p:nvPr/>
          </p:nvSpPr>
          <p:spPr>
            <a:xfrm>
              <a:off x="260790" y="5617029"/>
              <a:ext cx="3415471" cy="1439240"/>
            </a:xfrm>
            <a:prstGeom prst="rect">
              <a:avLst/>
            </a:prstGeom>
            <a:noFill/>
          </p:spPr>
          <p:txBody>
            <a:bodyPr wrap="square">
              <a:spAutoFit/>
            </a:bodyPr>
            <a:lstStyle/>
            <a:p>
              <a:pPr algn="l" rtl="0">
                <a:lnSpc>
                  <a:spcPts val="2100"/>
                </a:lnSpc>
              </a:pP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Tässä luvussa </a:t>
              </a:r>
              <a:r>
                <a:rPr lang="fi-FI" sz="2000" dirty="0">
                  <a:solidFill>
                    <a:schemeClr val="bg1"/>
                  </a:solidFill>
                  <a:latin typeface="Calibri" panose="020F0502020204030204" pitchFamily="34" charset="0"/>
                  <a:ea typeface="Calibri" panose="020F0502020204030204" pitchFamily="34" charset="0"/>
                  <a:cs typeface="Calibri" panose="020F0502020204030204" pitchFamily="34" charset="0"/>
                </a:rPr>
                <a:t>perehdymme</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yrityksen rekisteröinnin </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ja</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immateriaalioikeuksien suojauksen monimutkaisen prosessiin</a:t>
              </a:r>
              <a:endPar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284985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Rectangle 413">
            <a:extLst>
              <a:ext uri="{FF2B5EF4-FFF2-40B4-BE49-F238E27FC236}">
                <a16:creationId xmlns:a16="http://schemas.microsoft.com/office/drawing/2014/main" id="{4AE85773-90ED-DB5B-0369-941BCAC3E338}"/>
              </a:ext>
            </a:extLst>
          </p:cNvPr>
          <p:cNvSpPr/>
          <p:nvPr/>
        </p:nvSpPr>
        <p:spPr>
          <a:xfrm>
            <a:off x="275561" y="351361"/>
            <a:ext cx="6736501" cy="9434337"/>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409" name="Freeform 408">
            <a:extLst>
              <a:ext uri="{FF2B5EF4-FFF2-40B4-BE49-F238E27FC236}">
                <a16:creationId xmlns:a16="http://schemas.microsoft.com/office/drawing/2014/main" id="{131B299D-2FFF-0BCB-52E6-7C1C59BCC72C}"/>
              </a:ext>
            </a:extLst>
          </p:cNvPr>
          <p:cNvSpPr/>
          <p:nvPr/>
        </p:nvSpPr>
        <p:spPr>
          <a:xfrm rot="16200000" flipH="1">
            <a:off x="292008" y="-324755"/>
            <a:ext cx="2509895" cy="3127067"/>
          </a:xfrm>
          <a:custGeom>
            <a:avLst/>
            <a:gdLst>
              <a:gd name="connsiteX0" fmla="*/ 0 w 2509895"/>
              <a:gd name="connsiteY0" fmla="*/ 0 h 3127067"/>
              <a:gd name="connsiteX1" fmla="*/ 0 w 2509895"/>
              <a:gd name="connsiteY1" fmla="*/ 3127067 h 3127067"/>
              <a:gd name="connsiteX2" fmla="*/ 967534 w 2509895"/>
              <a:gd name="connsiteY2" fmla="*/ 3127067 h 3127067"/>
              <a:gd name="connsiteX3" fmla="*/ 1258556 w 2509895"/>
              <a:gd name="connsiteY3" fmla="*/ 3127067 h 3127067"/>
              <a:gd name="connsiteX4" fmla="*/ 2226090 w 2509895"/>
              <a:gd name="connsiteY4" fmla="*/ 3127067 h 3127067"/>
              <a:gd name="connsiteX5" fmla="*/ 2509895 w 2509895"/>
              <a:gd name="connsiteY5" fmla="*/ 2741927 h 3127067"/>
              <a:gd name="connsiteX6" fmla="*/ 2509895 w 2509895"/>
              <a:gd name="connsiteY6" fmla="*/ 0 h 3127067"/>
              <a:gd name="connsiteX7" fmla="*/ 0 w 2509895"/>
              <a:gd name="connsiteY7" fmla="*/ 0 h 3127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9895" h="3127067">
                <a:moveTo>
                  <a:pt x="0" y="0"/>
                </a:moveTo>
                <a:lnTo>
                  <a:pt x="0" y="3127067"/>
                </a:lnTo>
                <a:lnTo>
                  <a:pt x="967534" y="3127067"/>
                </a:lnTo>
                <a:lnTo>
                  <a:pt x="1258556" y="3127067"/>
                </a:lnTo>
                <a:lnTo>
                  <a:pt x="2226090" y="3127067"/>
                </a:lnTo>
                <a:cubicBezTo>
                  <a:pt x="2382930" y="3127067"/>
                  <a:pt x="2509895" y="2954769"/>
                  <a:pt x="2509895" y="2741927"/>
                </a:cubicBezTo>
                <a:lnTo>
                  <a:pt x="2509895" y="0"/>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22</a:t>
            </a:fld>
            <a:endParaRPr lang="en-US" sz="900">
              <a:solidFill>
                <a:schemeClr val="tx1"/>
              </a:solidFill>
            </a:endParaRPr>
          </a:p>
        </p:txBody>
      </p:sp>
      <p:grpSp>
        <p:nvGrpSpPr>
          <p:cNvPr id="145" name="Group 144">
            <a:extLst>
              <a:ext uri="{FF2B5EF4-FFF2-40B4-BE49-F238E27FC236}">
                <a16:creationId xmlns:a16="http://schemas.microsoft.com/office/drawing/2014/main" id="{111C4C90-4BE7-5974-9DCD-6B5637AD5E02}"/>
              </a:ext>
            </a:extLst>
          </p:cNvPr>
          <p:cNvGrpSpPr/>
          <p:nvPr/>
        </p:nvGrpSpPr>
        <p:grpSpPr>
          <a:xfrm>
            <a:off x="4572906" y="610716"/>
            <a:ext cx="1744812" cy="957281"/>
            <a:chOff x="2358594" y="6077055"/>
            <a:chExt cx="1744812" cy="957281"/>
          </a:xfrm>
        </p:grpSpPr>
        <p:sp>
          <p:nvSpPr>
            <p:cNvPr id="146" name="Text Placeholder 3">
              <a:extLst>
                <a:ext uri="{FF2B5EF4-FFF2-40B4-BE49-F238E27FC236}">
                  <a16:creationId xmlns:a16="http://schemas.microsoft.com/office/drawing/2014/main" id="{6F863615-090F-B97A-0845-62537A0E4269}"/>
                </a:ext>
              </a:extLst>
            </p:cNvPr>
            <p:cNvSpPr txBox="1">
              <a:spLocks/>
            </p:cNvSpPr>
            <p:nvPr/>
          </p:nvSpPr>
          <p:spPr>
            <a:xfrm>
              <a:off x="2442371"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01</a:t>
              </a:r>
              <a:endParaRPr lang="en-US">
                <a:solidFill>
                  <a:srgbClr val="F79037"/>
                </a:solidFill>
              </a:endParaRPr>
            </a:p>
          </p:txBody>
        </p:sp>
        <p:sp>
          <p:nvSpPr>
            <p:cNvPr id="147" name="TextBox 146">
              <a:extLst>
                <a:ext uri="{FF2B5EF4-FFF2-40B4-BE49-F238E27FC236}">
                  <a16:creationId xmlns:a16="http://schemas.microsoft.com/office/drawing/2014/main" id="{C3DD2EAF-21E6-E37D-0910-66C7D34C8CFD}"/>
                </a:ext>
              </a:extLst>
            </p:cNvPr>
            <p:cNvSpPr txBox="1"/>
            <p:nvPr/>
          </p:nvSpPr>
          <p:spPr>
            <a:xfrm>
              <a:off x="2433245" y="6429042"/>
              <a:ext cx="1670161" cy="605294"/>
            </a:xfrm>
            <a:prstGeom prst="rect">
              <a:avLst/>
            </a:prstGeom>
            <a:noFill/>
            <a:ln>
              <a:noFill/>
            </a:ln>
          </p:spPr>
          <p:txBody>
            <a:bodyPr wrap="square">
              <a:spAutoFit/>
            </a:bodyPr>
            <a:lstStyle/>
            <a:p>
              <a:pPr algn="l" rtl="0">
                <a:lnSpc>
                  <a:spcPts val="1960"/>
                </a:lnSpc>
              </a:pP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Yrityksesi</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rekisteröinti</a:t>
              </a:r>
              <a:endParaRPr lang="en-IE"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0" name="Oval 149">
              <a:extLst>
                <a:ext uri="{FF2B5EF4-FFF2-40B4-BE49-F238E27FC236}">
                  <a16:creationId xmlns:a16="http://schemas.microsoft.com/office/drawing/2014/main" id="{447D729D-532E-2D14-155E-A5EA6FB9DA7F}"/>
                </a:ext>
              </a:extLst>
            </p:cNvPr>
            <p:cNvSpPr/>
            <p:nvPr/>
          </p:nvSpPr>
          <p:spPr>
            <a:xfrm>
              <a:off x="2358594"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4" name="TextBox 13">
            <a:extLst>
              <a:ext uri="{FF2B5EF4-FFF2-40B4-BE49-F238E27FC236}">
                <a16:creationId xmlns:a16="http://schemas.microsoft.com/office/drawing/2014/main" id="{760FA68C-E62A-B757-97DF-6DAC9BF9492A}"/>
              </a:ext>
            </a:extLst>
          </p:cNvPr>
          <p:cNvSpPr txBox="1"/>
          <p:nvPr/>
        </p:nvSpPr>
        <p:spPr>
          <a:xfrm>
            <a:off x="438370" y="763122"/>
            <a:ext cx="2662029" cy="1554272"/>
          </a:xfrm>
          <a:prstGeom prst="rect">
            <a:avLst/>
          </a:prstGeom>
          <a:noFill/>
        </p:spPr>
        <p:txBody>
          <a:bodyPr wrap="square">
            <a:spAutoFit/>
          </a:bodyPr>
          <a:lstStyle/>
          <a:p>
            <a:pPr algn="l" rtl="0">
              <a:lnSpc>
                <a:spcPts val="1900"/>
              </a:lnSpc>
            </a:pPr>
            <a:r>
              <a:rPr lang="fi-FI"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Nämä vaiheet tarjoavat </a:t>
            </a:r>
            <a:r>
              <a:rPr lang="fi-FI" sz="1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laillisen perustan eettiselle elintarvikeliiketoiminnallesi </a:t>
            </a:r>
            <a:r>
              <a:rPr lang="fi-FI"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ja varmistavat, että </a:t>
            </a:r>
            <a:r>
              <a:rPr lang="fi-FI" sz="1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ainutlaatuiset </a:t>
            </a:r>
            <a:r>
              <a:rPr lang="fi-FI" sz="17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oikutesi</a:t>
            </a:r>
            <a:r>
              <a:rPr lang="fi-FI" sz="1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ovat turvassa</a:t>
            </a:r>
            <a:r>
              <a:rPr lang="fi-FI"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p:txBody>
      </p:sp>
      <p:grpSp>
        <p:nvGrpSpPr>
          <p:cNvPr id="15" name="Graphic 4">
            <a:extLst>
              <a:ext uri="{FF2B5EF4-FFF2-40B4-BE49-F238E27FC236}">
                <a16:creationId xmlns:a16="http://schemas.microsoft.com/office/drawing/2014/main" id="{15D8FFF1-26F1-40F8-176B-EFBBB1888AA8}"/>
              </a:ext>
            </a:extLst>
          </p:cNvPr>
          <p:cNvGrpSpPr/>
          <p:nvPr/>
        </p:nvGrpSpPr>
        <p:grpSpPr>
          <a:xfrm rot="18456242">
            <a:off x="5592692" y="7521865"/>
            <a:ext cx="340780" cy="658854"/>
            <a:chOff x="9129274" y="2719113"/>
            <a:chExt cx="717139" cy="1386497"/>
          </a:xfrm>
          <a:solidFill>
            <a:srgbClr val="000000"/>
          </a:solidFill>
        </p:grpSpPr>
        <p:grpSp>
          <p:nvGrpSpPr>
            <p:cNvPr id="16" name="Graphic 4">
              <a:extLst>
                <a:ext uri="{FF2B5EF4-FFF2-40B4-BE49-F238E27FC236}">
                  <a16:creationId xmlns:a16="http://schemas.microsoft.com/office/drawing/2014/main" id="{217ECE37-4B3A-F9BD-D275-68DD5B1A4A02}"/>
                </a:ext>
              </a:extLst>
            </p:cNvPr>
            <p:cNvGrpSpPr/>
            <p:nvPr/>
          </p:nvGrpSpPr>
          <p:grpSpPr>
            <a:xfrm>
              <a:off x="9159507" y="2719113"/>
              <a:ext cx="446280" cy="440141"/>
              <a:chOff x="9159507" y="2719113"/>
              <a:chExt cx="446280" cy="440141"/>
            </a:xfrm>
            <a:grpFill/>
          </p:grpSpPr>
          <p:sp>
            <p:nvSpPr>
              <p:cNvPr id="25" name="Freeform 24">
                <a:extLst>
                  <a:ext uri="{FF2B5EF4-FFF2-40B4-BE49-F238E27FC236}">
                    <a16:creationId xmlns:a16="http://schemas.microsoft.com/office/drawing/2014/main" id="{E65907B9-A6DF-016F-3B21-22C88E0883F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6543E89D-DF47-C840-F15C-72B114511BE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7" name="Graphic 4">
              <a:extLst>
                <a:ext uri="{FF2B5EF4-FFF2-40B4-BE49-F238E27FC236}">
                  <a16:creationId xmlns:a16="http://schemas.microsoft.com/office/drawing/2014/main" id="{8447036E-8FD5-C169-DCA6-DB08D7657422}"/>
                </a:ext>
              </a:extLst>
            </p:cNvPr>
            <p:cNvGrpSpPr/>
            <p:nvPr/>
          </p:nvGrpSpPr>
          <p:grpSpPr>
            <a:xfrm>
              <a:off x="9129274" y="2893887"/>
              <a:ext cx="717139" cy="1211724"/>
              <a:chOff x="9129274" y="2893887"/>
              <a:chExt cx="717139" cy="1211724"/>
            </a:xfrm>
            <a:grpFill/>
          </p:grpSpPr>
          <p:sp>
            <p:nvSpPr>
              <p:cNvPr id="18" name="Freeform 17">
                <a:extLst>
                  <a:ext uri="{FF2B5EF4-FFF2-40B4-BE49-F238E27FC236}">
                    <a16:creationId xmlns:a16="http://schemas.microsoft.com/office/drawing/2014/main" id="{C2E937FC-F016-1403-C7B1-B2624AE9EF0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BB524950-9F7D-74DC-C86A-B92753BE07F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28319892-3465-D3FF-7102-0A00635D565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708F3833-4ED4-57CB-9506-A5C4686EE9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16404856-4672-9C52-4F5F-8287D8FFE4F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635FDFCD-2257-28AD-56E6-05B7CE90D24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E3412F10-5418-E6BC-9F78-D6E8704875B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grpSp>
        <p:nvGrpSpPr>
          <p:cNvPr id="5" name="Graphic 3">
            <a:extLst>
              <a:ext uri="{FF2B5EF4-FFF2-40B4-BE49-F238E27FC236}">
                <a16:creationId xmlns:a16="http://schemas.microsoft.com/office/drawing/2014/main" id="{94C3542B-3F88-15EE-83CE-4C597D8668D8}"/>
              </a:ext>
            </a:extLst>
          </p:cNvPr>
          <p:cNvGrpSpPr/>
          <p:nvPr/>
        </p:nvGrpSpPr>
        <p:grpSpPr>
          <a:xfrm>
            <a:off x="3382653" y="820389"/>
            <a:ext cx="687600" cy="712800"/>
            <a:chOff x="986212" y="4755836"/>
            <a:chExt cx="715862" cy="735059"/>
          </a:xfrm>
        </p:grpSpPr>
        <p:sp>
          <p:nvSpPr>
            <p:cNvPr id="9" name="Freeform 8">
              <a:extLst>
                <a:ext uri="{FF2B5EF4-FFF2-40B4-BE49-F238E27FC236}">
                  <a16:creationId xmlns:a16="http://schemas.microsoft.com/office/drawing/2014/main" id="{2043B686-C43D-110D-B7C8-AE4A7E43E6D2}"/>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F79037"/>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12BEE3F4-6A48-A0EC-6FF6-1A9458A88E49}"/>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pPr algn="l" rtl="0"/>
              <a:endParaRPr lang="en-US"/>
            </a:p>
          </p:txBody>
        </p:sp>
      </p:grpSp>
      <p:grpSp>
        <p:nvGrpSpPr>
          <p:cNvPr id="267" name="Group 266">
            <a:extLst>
              <a:ext uri="{FF2B5EF4-FFF2-40B4-BE49-F238E27FC236}">
                <a16:creationId xmlns:a16="http://schemas.microsoft.com/office/drawing/2014/main" id="{ED072310-443C-DC81-0290-03CACF373364}"/>
              </a:ext>
            </a:extLst>
          </p:cNvPr>
          <p:cNvGrpSpPr>
            <a:grpSpLocks noChangeAspect="1"/>
          </p:cNvGrpSpPr>
          <p:nvPr/>
        </p:nvGrpSpPr>
        <p:grpSpPr>
          <a:xfrm>
            <a:off x="765904" y="7479540"/>
            <a:ext cx="1050297" cy="1039417"/>
            <a:chOff x="-3279694" y="8226785"/>
            <a:chExt cx="1233175" cy="1220399"/>
          </a:xfrm>
        </p:grpSpPr>
        <p:sp>
          <p:nvSpPr>
            <p:cNvPr id="30" name="Freeform 29">
              <a:extLst>
                <a:ext uri="{FF2B5EF4-FFF2-40B4-BE49-F238E27FC236}">
                  <a16:creationId xmlns:a16="http://schemas.microsoft.com/office/drawing/2014/main" id="{B3B2D32B-226A-DF1D-EAE1-CBA3DC26C1E7}"/>
                </a:ext>
              </a:extLst>
            </p:cNvPr>
            <p:cNvSpPr/>
            <p:nvPr/>
          </p:nvSpPr>
          <p:spPr>
            <a:xfrm>
              <a:off x="-3279694" y="8226785"/>
              <a:ext cx="1233175" cy="1220399"/>
            </a:xfrm>
            <a:custGeom>
              <a:avLst/>
              <a:gdLst>
                <a:gd name="connsiteX0" fmla="*/ 1078809 w 1233175"/>
                <a:gd name="connsiteY0" fmla="*/ 950535 h 1220399"/>
                <a:gd name="connsiteX1" fmla="*/ 1057760 w 1233175"/>
                <a:gd name="connsiteY1" fmla="*/ 971581 h 1220399"/>
                <a:gd name="connsiteX2" fmla="*/ 1057760 w 1233175"/>
                <a:gd name="connsiteY2" fmla="*/ 1096097 h 1220399"/>
                <a:gd name="connsiteX3" fmla="*/ 1033201 w 1233175"/>
                <a:gd name="connsiteY3" fmla="*/ 1120650 h 1220399"/>
                <a:gd name="connsiteX4" fmla="*/ 847260 w 1233175"/>
                <a:gd name="connsiteY4" fmla="*/ 1120650 h 1220399"/>
                <a:gd name="connsiteX5" fmla="*/ 831472 w 1233175"/>
                <a:gd name="connsiteY5" fmla="*/ 1127665 h 1220399"/>
                <a:gd name="connsiteX6" fmla="*/ 780602 w 1233175"/>
                <a:gd name="connsiteY6" fmla="*/ 1145202 h 1220399"/>
                <a:gd name="connsiteX7" fmla="*/ 771831 w 1233175"/>
                <a:gd name="connsiteY7" fmla="*/ 1143448 h 1220399"/>
                <a:gd name="connsiteX8" fmla="*/ 685877 w 1233175"/>
                <a:gd name="connsiteY8" fmla="*/ 1176770 h 1220399"/>
                <a:gd name="connsiteX9" fmla="*/ 661319 w 1233175"/>
                <a:gd name="connsiteY9" fmla="*/ 1203076 h 1220399"/>
                <a:gd name="connsiteX10" fmla="*/ 587644 w 1233175"/>
                <a:gd name="connsiteY10" fmla="*/ 1199569 h 1220399"/>
                <a:gd name="connsiteX11" fmla="*/ 559577 w 1233175"/>
                <a:gd name="connsiteY11" fmla="*/ 1187292 h 1220399"/>
                <a:gd name="connsiteX12" fmla="*/ 513970 w 1233175"/>
                <a:gd name="connsiteY12" fmla="*/ 1159232 h 1220399"/>
                <a:gd name="connsiteX13" fmla="*/ 498182 w 1233175"/>
                <a:gd name="connsiteY13" fmla="*/ 1150463 h 1220399"/>
                <a:gd name="connsiteX14" fmla="*/ 450820 w 1233175"/>
                <a:gd name="connsiteY14" fmla="*/ 1124157 h 1220399"/>
                <a:gd name="connsiteX15" fmla="*/ 438540 w 1233175"/>
                <a:gd name="connsiteY15" fmla="*/ 1118896 h 1220399"/>
                <a:gd name="connsiteX16" fmla="*/ 226287 w 1233175"/>
                <a:gd name="connsiteY16" fmla="*/ 1118896 h 1220399"/>
                <a:gd name="connsiteX17" fmla="*/ 201729 w 1233175"/>
                <a:gd name="connsiteY17" fmla="*/ 1094343 h 1220399"/>
                <a:gd name="connsiteX18" fmla="*/ 201729 w 1233175"/>
                <a:gd name="connsiteY18" fmla="*/ 1003148 h 1220399"/>
                <a:gd name="connsiteX19" fmla="*/ 92971 w 1233175"/>
                <a:gd name="connsiteY19" fmla="*/ 982103 h 1220399"/>
                <a:gd name="connsiteX20" fmla="*/ 15787 w 1233175"/>
                <a:gd name="connsiteY20" fmla="*/ 968073 h 1220399"/>
                <a:gd name="connsiteX21" fmla="*/ 0 w 1233175"/>
                <a:gd name="connsiteY21" fmla="*/ 948781 h 1220399"/>
                <a:gd name="connsiteX22" fmla="*/ 0 w 1233175"/>
                <a:gd name="connsiteY22" fmla="*/ 645382 h 1220399"/>
                <a:gd name="connsiteX23" fmla="*/ 22804 w 1233175"/>
                <a:gd name="connsiteY23" fmla="*/ 627844 h 1220399"/>
                <a:gd name="connsiteX24" fmla="*/ 156120 w 1233175"/>
                <a:gd name="connsiteY24" fmla="*/ 648889 h 1220399"/>
                <a:gd name="connsiteX25" fmla="*/ 199974 w 1233175"/>
                <a:gd name="connsiteY25" fmla="*/ 655904 h 1220399"/>
                <a:gd name="connsiteX26" fmla="*/ 199974 w 1233175"/>
                <a:gd name="connsiteY26" fmla="*/ 640121 h 1220399"/>
                <a:gd name="connsiteX27" fmla="*/ 199974 w 1233175"/>
                <a:gd name="connsiteY27" fmla="*/ 26306 h 1220399"/>
                <a:gd name="connsiteX28" fmla="*/ 226287 w 1233175"/>
                <a:gd name="connsiteY28" fmla="*/ 0 h 1220399"/>
                <a:gd name="connsiteX29" fmla="*/ 1027939 w 1233175"/>
                <a:gd name="connsiteY29" fmla="*/ 0 h 1220399"/>
                <a:gd name="connsiteX30" fmla="*/ 1054251 w 1233175"/>
                <a:gd name="connsiteY30" fmla="*/ 26306 h 1220399"/>
                <a:gd name="connsiteX31" fmla="*/ 1054251 w 1233175"/>
                <a:gd name="connsiteY31" fmla="*/ 626091 h 1220399"/>
                <a:gd name="connsiteX32" fmla="*/ 1054251 w 1233175"/>
                <a:gd name="connsiteY32" fmla="*/ 643628 h 1220399"/>
                <a:gd name="connsiteX33" fmla="*/ 1110385 w 1233175"/>
                <a:gd name="connsiteY33" fmla="*/ 631352 h 1220399"/>
                <a:gd name="connsiteX34" fmla="*/ 1210371 w 1233175"/>
                <a:gd name="connsiteY34" fmla="*/ 610307 h 1220399"/>
                <a:gd name="connsiteX35" fmla="*/ 1233176 w 1233175"/>
                <a:gd name="connsiteY35" fmla="*/ 627844 h 1220399"/>
                <a:gd name="connsiteX36" fmla="*/ 1233176 w 1233175"/>
                <a:gd name="connsiteY36" fmla="*/ 938259 h 1220399"/>
                <a:gd name="connsiteX37" fmla="*/ 1215634 w 1233175"/>
                <a:gd name="connsiteY37" fmla="*/ 959304 h 1220399"/>
                <a:gd name="connsiteX38" fmla="*/ 1108630 w 1233175"/>
                <a:gd name="connsiteY38" fmla="*/ 982103 h 1220399"/>
                <a:gd name="connsiteX39" fmla="*/ 1080564 w 1233175"/>
                <a:gd name="connsiteY39" fmla="*/ 964565 h 1220399"/>
                <a:gd name="connsiteX40" fmla="*/ 1078809 w 1233175"/>
                <a:gd name="connsiteY40" fmla="*/ 950535 h 1220399"/>
                <a:gd name="connsiteX41" fmla="*/ 294699 w 1233175"/>
                <a:gd name="connsiteY41" fmla="*/ 99964 h 1220399"/>
                <a:gd name="connsiteX42" fmla="*/ 294699 w 1233175"/>
                <a:gd name="connsiteY42" fmla="*/ 306907 h 1220399"/>
                <a:gd name="connsiteX43" fmla="*/ 294699 w 1233175"/>
                <a:gd name="connsiteY43" fmla="*/ 512096 h 1220399"/>
                <a:gd name="connsiteX44" fmla="*/ 299962 w 1233175"/>
                <a:gd name="connsiteY44" fmla="*/ 717286 h 1220399"/>
                <a:gd name="connsiteX45" fmla="*/ 426262 w 1233175"/>
                <a:gd name="connsiteY45" fmla="*/ 722547 h 1220399"/>
                <a:gd name="connsiteX46" fmla="*/ 563086 w 1233175"/>
                <a:gd name="connsiteY46" fmla="*/ 705010 h 1220399"/>
                <a:gd name="connsiteX47" fmla="*/ 571857 w 1233175"/>
                <a:gd name="connsiteY47" fmla="*/ 699748 h 1220399"/>
                <a:gd name="connsiteX48" fmla="*/ 613957 w 1233175"/>
                <a:gd name="connsiteY48" fmla="*/ 678703 h 1220399"/>
                <a:gd name="connsiteX49" fmla="*/ 645532 w 1233175"/>
                <a:gd name="connsiteY49" fmla="*/ 673442 h 1220399"/>
                <a:gd name="connsiteX50" fmla="*/ 775340 w 1233175"/>
                <a:gd name="connsiteY50" fmla="*/ 692733 h 1220399"/>
                <a:gd name="connsiteX51" fmla="*/ 854277 w 1233175"/>
                <a:gd name="connsiteY51" fmla="*/ 738331 h 1220399"/>
                <a:gd name="connsiteX52" fmla="*/ 882344 w 1233175"/>
                <a:gd name="connsiteY52" fmla="*/ 745346 h 1220399"/>
                <a:gd name="connsiteX53" fmla="*/ 963035 w 1233175"/>
                <a:gd name="connsiteY53" fmla="*/ 733070 h 1220399"/>
                <a:gd name="connsiteX54" fmla="*/ 963035 w 1233175"/>
                <a:gd name="connsiteY54" fmla="*/ 99964 h 1220399"/>
                <a:gd name="connsiteX55" fmla="*/ 294699 w 1233175"/>
                <a:gd name="connsiteY55" fmla="*/ 99964 h 1220399"/>
                <a:gd name="connsiteX56" fmla="*/ 610449 w 1233175"/>
                <a:gd name="connsiteY56" fmla="*/ 1024193 h 1220399"/>
                <a:gd name="connsiteX57" fmla="*/ 680615 w 1233175"/>
                <a:gd name="connsiteY57" fmla="*/ 1043484 h 1220399"/>
                <a:gd name="connsiteX58" fmla="*/ 682369 w 1233175"/>
                <a:gd name="connsiteY58" fmla="*/ 1046992 h 1220399"/>
                <a:gd name="connsiteX59" fmla="*/ 777094 w 1233175"/>
                <a:gd name="connsiteY59" fmla="*/ 1115388 h 1220399"/>
                <a:gd name="connsiteX60" fmla="*/ 812177 w 1233175"/>
                <a:gd name="connsiteY60" fmla="*/ 1096097 h 1220399"/>
                <a:gd name="connsiteX61" fmla="*/ 799898 w 1233175"/>
                <a:gd name="connsiteY61" fmla="*/ 1073298 h 1220399"/>
                <a:gd name="connsiteX62" fmla="*/ 722715 w 1233175"/>
                <a:gd name="connsiteY62" fmla="*/ 1018932 h 1220399"/>
                <a:gd name="connsiteX63" fmla="*/ 715698 w 1233175"/>
                <a:gd name="connsiteY63" fmla="*/ 1001394 h 1220399"/>
                <a:gd name="connsiteX64" fmla="*/ 726223 w 1233175"/>
                <a:gd name="connsiteY64" fmla="*/ 990871 h 1220399"/>
                <a:gd name="connsiteX65" fmla="*/ 742011 w 1233175"/>
                <a:gd name="connsiteY65" fmla="*/ 996133 h 1220399"/>
                <a:gd name="connsiteX66" fmla="*/ 847260 w 1233175"/>
                <a:gd name="connsiteY66" fmla="*/ 1068037 h 1220399"/>
                <a:gd name="connsiteX67" fmla="*/ 868310 w 1233175"/>
                <a:gd name="connsiteY67" fmla="*/ 1075052 h 1220399"/>
                <a:gd name="connsiteX68" fmla="*/ 887606 w 1233175"/>
                <a:gd name="connsiteY68" fmla="*/ 1059268 h 1220399"/>
                <a:gd name="connsiteX69" fmla="*/ 875326 w 1233175"/>
                <a:gd name="connsiteY69" fmla="*/ 1032962 h 1220399"/>
                <a:gd name="connsiteX70" fmla="*/ 754289 w 1233175"/>
                <a:gd name="connsiteY70" fmla="*/ 952289 h 1220399"/>
                <a:gd name="connsiteX71" fmla="*/ 745519 w 1233175"/>
                <a:gd name="connsiteY71" fmla="*/ 945274 h 1220399"/>
                <a:gd name="connsiteX72" fmla="*/ 743764 w 1233175"/>
                <a:gd name="connsiteY72" fmla="*/ 925983 h 1220399"/>
                <a:gd name="connsiteX73" fmla="*/ 761306 w 1233175"/>
                <a:gd name="connsiteY73" fmla="*/ 920721 h 1220399"/>
                <a:gd name="connsiteX74" fmla="*/ 771831 w 1233175"/>
                <a:gd name="connsiteY74" fmla="*/ 925983 h 1220399"/>
                <a:gd name="connsiteX75" fmla="*/ 901639 w 1233175"/>
                <a:gd name="connsiteY75" fmla="*/ 1010163 h 1220399"/>
                <a:gd name="connsiteX76" fmla="*/ 934968 w 1233175"/>
                <a:gd name="connsiteY76" fmla="*/ 1004902 h 1220399"/>
                <a:gd name="connsiteX77" fmla="*/ 927951 w 1233175"/>
                <a:gd name="connsiteY77" fmla="*/ 971581 h 1220399"/>
                <a:gd name="connsiteX78" fmla="*/ 891114 w 1233175"/>
                <a:gd name="connsiteY78" fmla="*/ 941766 h 1220399"/>
                <a:gd name="connsiteX79" fmla="*/ 712190 w 1233175"/>
                <a:gd name="connsiteY79" fmla="*/ 808481 h 1220399"/>
                <a:gd name="connsiteX80" fmla="*/ 663073 w 1233175"/>
                <a:gd name="connsiteY80" fmla="*/ 780421 h 1220399"/>
                <a:gd name="connsiteX81" fmla="*/ 659565 w 1233175"/>
                <a:gd name="connsiteY81" fmla="*/ 783929 h 1220399"/>
                <a:gd name="connsiteX82" fmla="*/ 547299 w 1233175"/>
                <a:gd name="connsiteY82" fmla="*/ 827772 h 1220399"/>
                <a:gd name="connsiteX83" fmla="*/ 526248 w 1233175"/>
                <a:gd name="connsiteY83" fmla="*/ 778667 h 1220399"/>
                <a:gd name="connsiteX84" fmla="*/ 545544 w 1233175"/>
                <a:gd name="connsiteY84" fmla="*/ 750607 h 1220399"/>
                <a:gd name="connsiteX85" fmla="*/ 554315 w 1233175"/>
                <a:gd name="connsiteY85" fmla="*/ 734824 h 1220399"/>
                <a:gd name="connsiteX86" fmla="*/ 506953 w 1233175"/>
                <a:gd name="connsiteY86" fmla="*/ 740085 h 1220399"/>
                <a:gd name="connsiteX87" fmla="*/ 364866 w 1233175"/>
                <a:gd name="connsiteY87" fmla="*/ 755868 h 1220399"/>
                <a:gd name="connsiteX88" fmla="*/ 356095 w 1233175"/>
                <a:gd name="connsiteY88" fmla="*/ 764637 h 1220399"/>
                <a:gd name="connsiteX89" fmla="*/ 335045 w 1233175"/>
                <a:gd name="connsiteY89" fmla="*/ 899676 h 1220399"/>
                <a:gd name="connsiteX90" fmla="*/ 324520 w 1233175"/>
                <a:gd name="connsiteY90" fmla="*/ 964565 h 1220399"/>
                <a:gd name="connsiteX91" fmla="*/ 410474 w 1233175"/>
                <a:gd name="connsiteY91" fmla="*/ 996133 h 1220399"/>
                <a:gd name="connsiteX92" fmla="*/ 492919 w 1233175"/>
                <a:gd name="connsiteY92" fmla="*/ 1034715 h 1220399"/>
                <a:gd name="connsiteX93" fmla="*/ 513970 w 1233175"/>
                <a:gd name="connsiteY93" fmla="*/ 1011917 h 1220399"/>
                <a:gd name="connsiteX94" fmla="*/ 529757 w 1233175"/>
                <a:gd name="connsiteY94" fmla="*/ 997887 h 1220399"/>
                <a:gd name="connsiteX95" fmla="*/ 610449 w 1233175"/>
                <a:gd name="connsiteY95" fmla="*/ 1024193 h 1220399"/>
                <a:gd name="connsiteX96" fmla="*/ 264878 w 1233175"/>
                <a:gd name="connsiteY96" fmla="*/ 669934 h 1220399"/>
                <a:gd name="connsiteX97" fmla="*/ 264878 w 1233175"/>
                <a:gd name="connsiteY97" fmla="*/ 654151 h 1220399"/>
                <a:gd name="connsiteX98" fmla="*/ 264878 w 1233175"/>
                <a:gd name="connsiteY98" fmla="*/ 94703 h 1220399"/>
                <a:gd name="connsiteX99" fmla="*/ 289437 w 1233175"/>
                <a:gd name="connsiteY99" fmla="*/ 70150 h 1220399"/>
                <a:gd name="connsiteX100" fmla="*/ 970052 w 1233175"/>
                <a:gd name="connsiteY100" fmla="*/ 70150 h 1220399"/>
                <a:gd name="connsiteX101" fmla="*/ 994610 w 1233175"/>
                <a:gd name="connsiteY101" fmla="*/ 94703 h 1220399"/>
                <a:gd name="connsiteX102" fmla="*/ 994610 w 1233175"/>
                <a:gd name="connsiteY102" fmla="*/ 706763 h 1220399"/>
                <a:gd name="connsiteX103" fmla="*/ 994610 w 1233175"/>
                <a:gd name="connsiteY103" fmla="*/ 724301 h 1220399"/>
                <a:gd name="connsiteX104" fmla="*/ 1027939 w 1233175"/>
                <a:gd name="connsiteY104" fmla="*/ 715532 h 1220399"/>
                <a:gd name="connsiteX105" fmla="*/ 1020922 w 1233175"/>
                <a:gd name="connsiteY105" fmla="*/ 678703 h 1220399"/>
                <a:gd name="connsiteX106" fmla="*/ 1022676 w 1233175"/>
                <a:gd name="connsiteY106" fmla="*/ 661166 h 1220399"/>
                <a:gd name="connsiteX107" fmla="*/ 1027939 w 1233175"/>
                <a:gd name="connsiteY107" fmla="*/ 641874 h 1220399"/>
                <a:gd name="connsiteX108" fmla="*/ 1027939 w 1233175"/>
                <a:gd name="connsiteY108" fmla="*/ 49105 h 1220399"/>
                <a:gd name="connsiteX109" fmla="*/ 1027939 w 1233175"/>
                <a:gd name="connsiteY109" fmla="*/ 35075 h 1220399"/>
                <a:gd name="connsiteX110" fmla="*/ 235058 w 1233175"/>
                <a:gd name="connsiteY110" fmla="*/ 35075 h 1220399"/>
                <a:gd name="connsiteX111" fmla="*/ 235058 w 1233175"/>
                <a:gd name="connsiteY111" fmla="*/ 666427 h 1220399"/>
                <a:gd name="connsiteX112" fmla="*/ 264878 w 1233175"/>
                <a:gd name="connsiteY112" fmla="*/ 669934 h 1220399"/>
                <a:gd name="connsiteX113" fmla="*/ 968297 w 1233175"/>
                <a:gd name="connsiteY113" fmla="*/ 761130 h 1220399"/>
                <a:gd name="connsiteX114" fmla="*/ 959527 w 1233175"/>
                <a:gd name="connsiteY114" fmla="*/ 762883 h 1220399"/>
                <a:gd name="connsiteX115" fmla="*/ 943739 w 1233175"/>
                <a:gd name="connsiteY115" fmla="*/ 766391 h 1220399"/>
                <a:gd name="connsiteX116" fmla="*/ 805160 w 1233175"/>
                <a:gd name="connsiteY116" fmla="*/ 745346 h 1220399"/>
                <a:gd name="connsiteX117" fmla="*/ 745519 w 1233175"/>
                <a:gd name="connsiteY117" fmla="*/ 710271 h 1220399"/>
                <a:gd name="connsiteX118" fmla="*/ 692894 w 1233175"/>
                <a:gd name="connsiteY118" fmla="*/ 699748 h 1220399"/>
                <a:gd name="connsiteX119" fmla="*/ 619219 w 1233175"/>
                <a:gd name="connsiteY119" fmla="*/ 710271 h 1220399"/>
                <a:gd name="connsiteX120" fmla="*/ 580628 w 1233175"/>
                <a:gd name="connsiteY120" fmla="*/ 743592 h 1220399"/>
                <a:gd name="connsiteX121" fmla="*/ 564840 w 1233175"/>
                <a:gd name="connsiteY121" fmla="*/ 773406 h 1220399"/>
                <a:gd name="connsiteX122" fmla="*/ 549053 w 1233175"/>
                <a:gd name="connsiteY122" fmla="*/ 796205 h 1220399"/>
                <a:gd name="connsiteX123" fmla="*/ 635007 w 1233175"/>
                <a:gd name="connsiteY123" fmla="*/ 750607 h 1220399"/>
                <a:gd name="connsiteX124" fmla="*/ 635007 w 1233175"/>
                <a:gd name="connsiteY124" fmla="*/ 743592 h 1220399"/>
                <a:gd name="connsiteX125" fmla="*/ 650794 w 1233175"/>
                <a:gd name="connsiteY125" fmla="*/ 726055 h 1220399"/>
                <a:gd name="connsiteX126" fmla="*/ 666581 w 1233175"/>
                <a:gd name="connsiteY126" fmla="*/ 743592 h 1220399"/>
                <a:gd name="connsiteX127" fmla="*/ 675352 w 1233175"/>
                <a:gd name="connsiteY127" fmla="*/ 755868 h 1220399"/>
                <a:gd name="connsiteX128" fmla="*/ 768323 w 1233175"/>
                <a:gd name="connsiteY128" fmla="*/ 810235 h 1220399"/>
                <a:gd name="connsiteX129" fmla="*/ 941985 w 1233175"/>
                <a:gd name="connsiteY129" fmla="*/ 943520 h 1220399"/>
                <a:gd name="connsiteX130" fmla="*/ 954264 w 1233175"/>
                <a:gd name="connsiteY130" fmla="*/ 948781 h 1220399"/>
                <a:gd name="connsiteX131" fmla="*/ 1006889 w 1233175"/>
                <a:gd name="connsiteY131" fmla="*/ 936505 h 1220399"/>
                <a:gd name="connsiteX132" fmla="*/ 968297 w 1233175"/>
                <a:gd name="connsiteY132" fmla="*/ 761130 h 1220399"/>
                <a:gd name="connsiteX133" fmla="*/ 147349 w 1233175"/>
                <a:gd name="connsiteY133" fmla="*/ 966319 h 1220399"/>
                <a:gd name="connsiteX134" fmla="*/ 191203 w 1233175"/>
                <a:gd name="connsiteY134" fmla="*/ 689226 h 1220399"/>
                <a:gd name="connsiteX135" fmla="*/ 33329 w 1233175"/>
                <a:gd name="connsiteY135" fmla="*/ 664673 h 1220399"/>
                <a:gd name="connsiteX136" fmla="*/ 33329 w 1233175"/>
                <a:gd name="connsiteY136" fmla="*/ 943520 h 1220399"/>
                <a:gd name="connsiteX137" fmla="*/ 147349 w 1233175"/>
                <a:gd name="connsiteY137" fmla="*/ 966319 h 1220399"/>
                <a:gd name="connsiteX138" fmla="*/ 1205109 w 1233175"/>
                <a:gd name="connsiteY138" fmla="*/ 645382 h 1220399"/>
                <a:gd name="connsiteX139" fmla="*/ 1050743 w 1233175"/>
                <a:gd name="connsiteY139" fmla="*/ 678703 h 1220399"/>
                <a:gd name="connsiteX140" fmla="*/ 1110385 w 1233175"/>
                <a:gd name="connsiteY140" fmla="*/ 955796 h 1220399"/>
                <a:gd name="connsiteX141" fmla="*/ 1203355 w 1233175"/>
                <a:gd name="connsiteY141" fmla="*/ 934752 h 1220399"/>
                <a:gd name="connsiteX142" fmla="*/ 1205109 w 1233175"/>
                <a:gd name="connsiteY142" fmla="*/ 645382 h 1220399"/>
                <a:gd name="connsiteX143" fmla="*/ 224533 w 1233175"/>
                <a:gd name="connsiteY143" fmla="*/ 980349 h 1220399"/>
                <a:gd name="connsiteX144" fmla="*/ 268387 w 1233175"/>
                <a:gd name="connsiteY144" fmla="*/ 701502 h 1220399"/>
                <a:gd name="connsiteX145" fmla="*/ 221024 w 1233175"/>
                <a:gd name="connsiteY145" fmla="*/ 694487 h 1220399"/>
                <a:gd name="connsiteX146" fmla="*/ 177170 w 1233175"/>
                <a:gd name="connsiteY146" fmla="*/ 971581 h 1220399"/>
                <a:gd name="connsiteX147" fmla="*/ 224533 w 1233175"/>
                <a:gd name="connsiteY147" fmla="*/ 980349 h 1220399"/>
                <a:gd name="connsiteX148" fmla="*/ 906902 w 1233175"/>
                <a:gd name="connsiteY148" fmla="*/ 1090836 h 1220399"/>
                <a:gd name="connsiteX149" fmla="*/ 1026184 w 1233175"/>
                <a:gd name="connsiteY149" fmla="*/ 1090836 h 1220399"/>
                <a:gd name="connsiteX150" fmla="*/ 1026184 w 1233175"/>
                <a:gd name="connsiteY150" fmla="*/ 962812 h 1220399"/>
                <a:gd name="connsiteX151" fmla="*/ 968297 w 1233175"/>
                <a:gd name="connsiteY151" fmla="*/ 978595 h 1220399"/>
                <a:gd name="connsiteX152" fmla="*/ 924443 w 1233175"/>
                <a:gd name="connsiteY152" fmla="*/ 1045238 h 1220399"/>
                <a:gd name="connsiteX153" fmla="*/ 906902 w 1233175"/>
                <a:gd name="connsiteY153" fmla="*/ 1090836 h 1220399"/>
                <a:gd name="connsiteX154" fmla="*/ 291191 w 1233175"/>
                <a:gd name="connsiteY154" fmla="*/ 748853 h 1220399"/>
                <a:gd name="connsiteX155" fmla="*/ 257862 w 1233175"/>
                <a:gd name="connsiteY155" fmla="*/ 955796 h 1220399"/>
                <a:gd name="connsiteX156" fmla="*/ 292945 w 1233175"/>
                <a:gd name="connsiteY156" fmla="*/ 962812 h 1220399"/>
                <a:gd name="connsiteX157" fmla="*/ 326274 w 1233175"/>
                <a:gd name="connsiteY157" fmla="*/ 754114 h 1220399"/>
                <a:gd name="connsiteX158" fmla="*/ 291191 w 1233175"/>
                <a:gd name="connsiteY158" fmla="*/ 748853 h 1220399"/>
                <a:gd name="connsiteX159" fmla="*/ 233304 w 1233175"/>
                <a:gd name="connsiteY159" fmla="*/ 1090836 h 1220399"/>
                <a:gd name="connsiteX160" fmla="*/ 394686 w 1233175"/>
                <a:gd name="connsiteY160" fmla="*/ 1090836 h 1220399"/>
                <a:gd name="connsiteX161" fmla="*/ 359603 w 1233175"/>
                <a:gd name="connsiteY161" fmla="*/ 1062775 h 1220399"/>
                <a:gd name="connsiteX162" fmla="*/ 345570 w 1233175"/>
                <a:gd name="connsiteY162" fmla="*/ 1055761 h 1220399"/>
                <a:gd name="connsiteX163" fmla="*/ 282420 w 1233175"/>
                <a:gd name="connsiteY163" fmla="*/ 1055761 h 1220399"/>
                <a:gd name="connsiteX164" fmla="*/ 263124 w 1233175"/>
                <a:gd name="connsiteY164" fmla="*/ 1036469 h 1220399"/>
                <a:gd name="connsiteX165" fmla="*/ 263124 w 1233175"/>
                <a:gd name="connsiteY165" fmla="*/ 994379 h 1220399"/>
                <a:gd name="connsiteX166" fmla="*/ 256108 w 1233175"/>
                <a:gd name="connsiteY166" fmla="*/ 980349 h 1220399"/>
                <a:gd name="connsiteX167" fmla="*/ 231550 w 1233175"/>
                <a:gd name="connsiteY167" fmla="*/ 1013671 h 1220399"/>
                <a:gd name="connsiteX168" fmla="*/ 233304 w 1233175"/>
                <a:gd name="connsiteY168" fmla="*/ 1090836 h 1220399"/>
                <a:gd name="connsiteX169" fmla="*/ 996364 w 1233175"/>
                <a:gd name="connsiteY169" fmla="*/ 754114 h 1220399"/>
                <a:gd name="connsiteX170" fmla="*/ 1034955 w 1233175"/>
                <a:gd name="connsiteY170" fmla="*/ 929490 h 1220399"/>
                <a:gd name="connsiteX171" fmla="*/ 1066530 w 1233175"/>
                <a:gd name="connsiteY171" fmla="*/ 920721 h 1220399"/>
                <a:gd name="connsiteX172" fmla="*/ 1027939 w 1233175"/>
                <a:gd name="connsiteY172" fmla="*/ 745346 h 1220399"/>
                <a:gd name="connsiteX173" fmla="*/ 996364 w 1233175"/>
                <a:gd name="connsiteY173" fmla="*/ 754114 h 1220399"/>
                <a:gd name="connsiteX174" fmla="*/ 557824 w 1233175"/>
                <a:gd name="connsiteY174" fmla="*/ 1164494 h 1220399"/>
                <a:gd name="connsiteX175" fmla="*/ 577119 w 1233175"/>
                <a:gd name="connsiteY175" fmla="*/ 1155725 h 1220399"/>
                <a:gd name="connsiteX176" fmla="*/ 650794 w 1233175"/>
                <a:gd name="connsiteY176" fmla="*/ 1083821 h 1220399"/>
                <a:gd name="connsiteX177" fmla="*/ 650794 w 1233175"/>
                <a:gd name="connsiteY177" fmla="*/ 1054007 h 1220399"/>
                <a:gd name="connsiteX178" fmla="*/ 620973 w 1233175"/>
                <a:gd name="connsiteY178" fmla="*/ 1055761 h 1220399"/>
                <a:gd name="connsiteX179" fmla="*/ 542036 w 1233175"/>
                <a:gd name="connsiteY179" fmla="*/ 1138187 h 1220399"/>
                <a:gd name="connsiteX180" fmla="*/ 540282 w 1233175"/>
                <a:gd name="connsiteY180" fmla="*/ 1150463 h 1220399"/>
                <a:gd name="connsiteX181" fmla="*/ 557824 w 1233175"/>
                <a:gd name="connsiteY181" fmla="*/ 1164494 h 1220399"/>
                <a:gd name="connsiteX182" fmla="*/ 501690 w 1233175"/>
                <a:gd name="connsiteY182" fmla="*/ 1125911 h 1220399"/>
                <a:gd name="connsiteX183" fmla="*/ 517478 w 1233175"/>
                <a:gd name="connsiteY183" fmla="*/ 1117142 h 1220399"/>
                <a:gd name="connsiteX184" fmla="*/ 577119 w 1233175"/>
                <a:gd name="connsiteY184" fmla="*/ 1055761 h 1220399"/>
                <a:gd name="connsiteX185" fmla="*/ 582382 w 1233175"/>
                <a:gd name="connsiteY185" fmla="*/ 1043484 h 1220399"/>
                <a:gd name="connsiteX186" fmla="*/ 570102 w 1233175"/>
                <a:gd name="connsiteY186" fmla="*/ 1018932 h 1220399"/>
                <a:gd name="connsiteX187" fmla="*/ 542036 w 1233175"/>
                <a:gd name="connsiteY187" fmla="*/ 1024193 h 1220399"/>
                <a:gd name="connsiteX188" fmla="*/ 484149 w 1233175"/>
                <a:gd name="connsiteY188" fmla="*/ 1083821 h 1220399"/>
                <a:gd name="connsiteX189" fmla="*/ 478886 w 1233175"/>
                <a:gd name="connsiteY189" fmla="*/ 1108373 h 1220399"/>
                <a:gd name="connsiteX190" fmla="*/ 501690 w 1233175"/>
                <a:gd name="connsiteY190" fmla="*/ 1125911 h 1220399"/>
                <a:gd name="connsiteX191" fmla="*/ 601678 w 1233175"/>
                <a:gd name="connsiteY191" fmla="*/ 1180277 h 1220399"/>
                <a:gd name="connsiteX192" fmla="*/ 615711 w 1233175"/>
                <a:gd name="connsiteY192" fmla="*/ 1190800 h 1220399"/>
                <a:gd name="connsiteX193" fmla="*/ 631498 w 1233175"/>
                <a:gd name="connsiteY193" fmla="*/ 1190800 h 1220399"/>
                <a:gd name="connsiteX194" fmla="*/ 677106 w 1233175"/>
                <a:gd name="connsiteY194" fmla="*/ 1145202 h 1220399"/>
                <a:gd name="connsiteX195" fmla="*/ 675352 w 1233175"/>
                <a:gd name="connsiteY195" fmla="*/ 1124157 h 1220399"/>
                <a:gd name="connsiteX196" fmla="*/ 654303 w 1233175"/>
                <a:gd name="connsiteY196" fmla="*/ 1124157 h 1220399"/>
                <a:gd name="connsiteX197" fmla="*/ 601678 w 1233175"/>
                <a:gd name="connsiteY197" fmla="*/ 1180277 h 1220399"/>
                <a:gd name="connsiteX198" fmla="*/ 361357 w 1233175"/>
                <a:gd name="connsiteY198" fmla="*/ 1008409 h 1220399"/>
                <a:gd name="connsiteX199" fmla="*/ 296453 w 1233175"/>
                <a:gd name="connsiteY199" fmla="*/ 992625 h 1220399"/>
                <a:gd name="connsiteX200" fmla="*/ 296453 w 1233175"/>
                <a:gd name="connsiteY200" fmla="*/ 1025947 h 1220399"/>
                <a:gd name="connsiteX201" fmla="*/ 354341 w 1233175"/>
                <a:gd name="connsiteY201" fmla="*/ 1025947 h 1220399"/>
                <a:gd name="connsiteX202" fmla="*/ 361357 w 1233175"/>
                <a:gd name="connsiteY202" fmla="*/ 1008409 h 1220399"/>
                <a:gd name="connsiteX203" fmla="*/ 684123 w 1233175"/>
                <a:gd name="connsiteY203" fmla="*/ 1085575 h 1220399"/>
                <a:gd name="connsiteX204" fmla="*/ 682369 w 1233175"/>
                <a:gd name="connsiteY204" fmla="*/ 1087328 h 1220399"/>
                <a:gd name="connsiteX205" fmla="*/ 706927 w 1233175"/>
                <a:gd name="connsiteY205" fmla="*/ 1117142 h 1220399"/>
                <a:gd name="connsiteX206" fmla="*/ 710435 w 1233175"/>
                <a:gd name="connsiteY206" fmla="*/ 1159232 h 1220399"/>
                <a:gd name="connsiteX207" fmla="*/ 736748 w 1233175"/>
                <a:gd name="connsiteY207" fmla="*/ 1150463 h 1220399"/>
                <a:gd name="connsiteX208" fmla="*/ 733240 w 1233175"/>
                <a:gd name="connsiteY208" fmla="*/ 1122403 h 1220399"/>
                <a:gd name="connsiteX209" fmla="*/ 684123 w 1233175"/>
                <a:gd name="connsiteY209" fmla="*/ 1085575 h 1220399"/>
                <a:gd name="connsiteX210" fmla="*/ 387670 w 1233175"/>
                <a:gd name="connsiteY210" fmla="*/ 1020685 h 1220399"/>
                <a:gd name="connsiteX211" fmla="*/ 382408 w 1233175"/>
                <a:gd name="connsiteY211" fmla="*/ 1038223 h 1220399"/>
                <a:gd name="connsiteX212" fmla="*/ 403457 w 1233175"/>
                <a:gd name="connsiteY212" fmla="*/ 1059268 h 1220399"/>
                <a:gd name="connsiteX213" fmla="*/ 417491 w 1233175"/>
                <a:gd name="connsiteY213" fmla="*/ 1046992 h 1220399"/>
                <a:gd name="connsiteX214" fmla="*/ 405211 w 1233175"/>
                <a:gd name="connsiteY214" fmla="*/ 1027700 h 1220399"/>
                <a:gd name="connsiteX215" fmla="*/ 387670 w 1233175"/>
                <a:gd name="connsiteY215" fmla="*/ 1020685 h 1220399"/>
                <a:gd name="connsiteX216" fmla="*/ 450820 w 1233175"/>
                <a:gd name="connsiteY216" fmla="*/ 1048746 h 1220399"/>
                <a:gd name="connsiteX217" fmla="*/ 417491 w 1233175"/>
                <a:gd name="connsiteY217" fmla="*/ 1090836 h 1220399"/>
                <a:gd name="connsiteX218" fmla="*/ 440295 w 1233175"/>
                <a:gd name="connsiteY218" fmla="*/ 1090836 h 1220399"/>
                <a:gd name="connsiteX219" fmla="*/ 447311 w 1233175"/>
                <a:gd name="connsiteY219" fmla="*/ 1087328 h 1220399"/>
                <a:gd name="connsiteX220" fmla="*/ 468361 w 1233175"/>
                <a:gd name="connsiteY220" fmla="*/ 1055761 h 1220399"/>
                <a:gd name="connsiteX221" fmla="*/ 450820 w 1233175"/>
                <a:gd name="connsiteY221" fmla="*/ 1048746 h 122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233175" h="1220399">
                  <a:moveTo>
                    <a:pt x="1078809" y="950535"/>
                  </a:moveTo>
                  <a:cubicBezTo>
                    <a:pt x="1057760" y="952289"/>
                    <a:pt x="1057760" y="952289"/>
                    <a:pt x="1057760" y="971581"/>
                  </a:cubicBezTo>
                  <a:cubicBezTo>
                    <a:pt x="1057760" y="1013671"/>
                    <a:pt x="1057760" y="1055761"/>
                    <a:pt x="1057760" y="1096097"/>
                  </a:cubicBezTo>
                  <a:cubicBezTo>
                    <a:pt x="1057760" y="1117142"/>
                    <a:pt x="1054251" y="1120650"/>
                    <a:pt x="1033201" y="1120650"/>
                  </a:cubicBezTo>
                  <a:cubicBezTo>
                    <a:pt x="971805" y="1120650"/>
                    <a:pt x="908656" y="1120650"/>
                    <a:pt x="847260" y="1120650"/>
                  </a:cubicBezTo>
                  <a:cubicBezTo>
                    <a:pt x="840243" y="1120650"/>
                    <a:pt x="834981" y="1122403"/>
                    <a:pt x="831472" y="1127665"/>
                  </a:cubicBezTo>
                  <a:cubicBezTo>
                    <a:pt x="817439" y="1143448"/>
                    <a:pt x="799898" y="1150463"/>
                    <a:pt x="780602" y="1145202"/>
                  </a:cubicBezTo>
                  <a:cubicBezTo>
                    <a:pt x="777094" y="1145202"/>
                    <a:pt x="775340" y="1145202"/>
                    <a:pt x="771831" y="1143448"/>
                  </a:cubicBezTo>
                  <a:cubicBezTo>
                    <a:pt x="759552" y="1182031"/>
                    <a:pt x="722715" y="1199569"/>
                    <a:pt x="685877" y="1176770"/>
                  </a:cubicBezTo>
                  <a:cubicBezTo>
                    <a:pt x="678861" y="1185538"/>
                    <a:pt x="670090" y="1194307"/>
                    <a:pt x="661319" y="1203076"/>
                  </a:cubicBezTo>
                  <a:cubicBezTo>
                    <a:pt x="643777" y="1225875"/>
                    <a:pt x="608694" y="1227628"/>
                    <a:pt x="587644" y="1199569"/>
                  </a:cubicBezTo>
                  <a:cubicBezTo>
                    <a:pt x="578873" y="1189046"/>
                    <a:pt x="571857" y="1185538"/>
                    <a:pt x="559577" y="1187292"/>
                  </a:cubicBezTo>
                  <a:cubicBezTo>
                    <a:pt x="538528" y="1189046"/>
                    <a:pt x="524494" y="1176770"/>
                    <a:pt x="513970" y="1159232"/>
                  </a:cubicBezTo>
                  <a:cubicBezTo>
                    <a:pt x="510461" y="1152217"/>
                    <a:pt x="506953" y="1150463"/>
                    <a:pt x="498182" y="1150463"/>
                  </a:cubicBezTo>
                  <a:cubicBezTo>
                    <a:pt x="477132" y="1150463"/>
                    <a:pt x="461345" y="1141694"/>
                    <a:pt x="450820" y="1124157"/>
                  </a:cubicBezTo>
                  <a:cubicBezTo>
                    <a:pt x="449065" y="1120650"/>
                    <a:pt x="442049" y="1118896"/>
                    <a:pt x="438540" y="1118896"/>
                  </a:cubicBezTo>
                  <a:cubicBezTo>
                    <a:pt x="368374" y="1118896"/>
                    <a:pt x="296453" y="1118896"/>
                    <a:pt x="226287" y="1118896"/>
                  </a:cubicBezTo>
                  <a:cubicBezTo>
                    <a:pt x="205237" y="1118896"/>
                    <a:pt x="201729" y="1115388"/>
                    <a:pt x="201729" y="1094343"/>
                  </a:cubicBezTo>
                  <a:cubicBezTo>
                    <a:pt x="201729" y="1064529"/>
                    <a:pt x="201729" y="1034715"/>
                    <a:pt x="201729" y="1003148"/>
                  </a:cubicBezTo>
                  <a:cubicBezTo>
                    <a:pt x="164891" y="996133"/>
                    <a:pt x="129808" y="989118"/>
                    <a:pt x="92971" y="982103"/>
                  </a:cubicBezTo>
                  <a:cubicBezTo>
                    <a:pt x="66658" y="976842"/>
                    <a:pt x="42100" y="971581"/>
                    <a:pt x="15787" y="968073"/>
                  </a:cubicBezTo>
                  <a:cubicBezTo>
                    <a:pt x="5263" y="966319"/>
                    <a:pt x="0" y="961058"/>
                    <a:pt x="0" y="948781"/>
                  </a:cubicBezTo>
                  <a:cubicBezTo>
                    <a:pt x="0" y="847064"/>
                    <a:pt x="0" y="747100"/>
                    <a:pt x="0" y="645382"/>
                  </a:cubicBezTo>
                  <a:cubicBezTo>
                    <a:pt x="0" y="631352"/>
                    <a:pt x="7017" y="626091"/>
                    <a:pt x="22804" y="627844"/>
                  </a:cubicBezTo>
                  <a:cubicBezTo>
                    <a:pt x="66658" y="634859"/>
                    <a:pt x="112266" y="641874"/>
                    <a:pt x="156120" y="648889"/>
                  </a:cubicBezTo>
                  <a:cubicBezTo>
                    <a:pt x="170154" y="650643"/>
                    <a:pt x="184187" y="652397"/>
                    <a:pt x="199974" y="655904"/>
                  </a:cubicBezTo>
                  <a:cubicBezTo>
                    <a:pt x="199974" y="648889"/>
                    <a:pt x="199974" y="643628"/>
                    <a:pt x="199974" y="640121"/>
                  </a:cubicBezTo>
                  <a:cubicBezTo>
                    <a:pt x="199974" y="434931"/>
                    <a:pt x="199974" y="231496"/>
                    <a:pt x="199974" y="26306"/>
                  </a:cubicBezTo>
                  <a:cubicBezTo>
                    <a:pt x="199974" y="1754"/>
                    <a:pt x="201729" y="0"/>
                    <a:pt x="226287" y="0"/>
                  </a:cubicBezTo>
                  <a:cubicBezTo>
                    <a:pt x="492919" y="0"/>
                    <a:pt x="761306" y="0"/>
                    <a:pt x="1027939" y="0"/>
                  </a:cubicBezTo>
                  <a:cubicBezTo>
                    <a:pt x="1050743" y="0"/>
                    <a:pt x="1054251" y="1754"/>
                    <a:pt x="1054251" y="26306"/>
                  </a:cubicBezTo>
                  <a:cubicBezTo>
                    <a:pt x="1054251" y="226234"/>
                    <a:pt x="1054251" y="426163"/>
                    <a:pt x="1054251" y="626091"/>
                  </a:cubicBezTo>
                  <a:cubicBezTo>
                    <a:pt x="1054251" y="631352"/>
                    <a:pt x="1054251" y="636613"/>
                    <a:pt x="1054251" y="643628"/>
                  </a:cubicBezTo>
                  <a:cubicBezTo>
                    <a:pt x="1073547" y="640121"/>
                    <a:pt x="1092843" y="634859"/>
                    <a:pt x="1110385" y="631352"/>
                  </a:cubicBezTo>
                  <a:cubicBezTo>
                    <a:pt x="1143713" y="624337"/>
                    <a:pt x="1177042" y="617322"/>
                    <a:pt x="1210371" y="610307"/>
                  </a:cubicBezTo>
                  <a:cubicBezTo>
                    <a:pt x="1226159" y="606799"/>
                    <a:pt x="1233176" y="612060"/>
                    <a:pt x="1233176" y="627844"/>
                  </a:cubicBezTo>
                  <a:cubicBezTo>
                    <a:pt x="1233176" y="731316"/>
                    <a:pt x="1233176" y="834787"/>
                    <a:pt x="1233176" y="938259"/>
                  </a:cubicBezTo>
                  <a:cubicBezTo>
                    <a:pt x="1233176" y="950535"/>
                    <a:pt x="1227913" y="957550"/>
                    <a:pt x="1215634" y="959304"/>
                  </a:cubicBezTo>
                  <a:cubicBezTo>
                    <a:pt x="1178797" y="966319"/>
                    <a:pt x="1143713" y="975088"/>
                    <a:pt x="1108630" y="982103"/>
                  </a:cubicBezTo>
                  <a:cubicBezTo>
                    <a:pt x="1091089" y="985610"/>
                    <a:pt x="1085826" y="982103"/>
                    <a:pt x="1080564" y="964565"/>
                  </a:cubicBezTo>
                  <a:cubicBezTo>
                    <a:pt x="1082318" y="962812"/>
                    <a:pt x="1080564" y="957550"/>
                    <a:pt x="1078809" y="950535"/>
                  </a:cubicBezTo>
                  <a:close/>
                  <a:moveTo>
                    <a:pt x="294699" y="99964"/>
                  </a:moveTo>
                  <a:cubicBezTo>
                    <a:pt x="294699" y="170114"/>
                    <a:pt x="294699" y="238511"/>
                    <a:pt x="294699" y="306907"/>
                  </a:cubicBezTo>
                  <a:cubicBezTo>
                    <a:pt x="294699" y="375304"/>
                    <a:pt x="294699" y="443700"/>
                    <a:pt x="294699" y="512096"/>
                  </a:cubicBezTo>
                  <a:cubicBezTo>
                    <a:pt x="294699" y="580493"/>
                    <a:pt x="292945" y="648889"/>
                    <a:pt x="299962" y="717286"/>
                  </a:cubicBezTo>
                  <a:cubicBezTo>
                    <a:pt x="340307" y="722547"/>
                    <a:pt x="382408" y="729562"/>
                    <a:pt x="426262" y="722547"/>
                  </a:cubicBezTo>
                  <a:cubicBezTo>
                    <a:pt x="471869" y="715532"/>
                    <a:pt x="517478" y="703256"/>
                    <a:pt x="563086" y="705010"/>
                  </a:cubicBezTo>
                  <a:cubicBezTo>
                    <a:pt x="566594" y="705010"/>
                    <a:pt x="570102" y="701502"/>
                    <a:pt x="571857" y="699748"/>
                  </a:cubicBezTo>
                  <a:cubicBezTo>
                    <a:pt x="584136" y="687472"/>
                    <a:pt x="596415" y="680457"/>
                    <a:pt x="613957" y="678703"/>
                  </a:cubicBezTo>
                  <a:cubicBezTo>
                    <a:pt x="624482" y="676949"/>
                    <a:pt x="635007" y="675196"/>
                    <a:pt x="645532" y="673442"/>
                  </a:cubicBezTo>
                  <a:cubicBezTo>
                    <a:pt x="691139" y="664673"/>
                    <a:pt x="734994" y="664673"/>
                    <a:pt x="775340" y="692733"/>
                  </a:cubicBezTo>
                  <a:cubicBezTo>
                    <a:pt x="799898" y="710271"/>
                    <a:pt x="827964" y="724301"/>
                    <a:pt x="854277" y="738331"/>
                  </a:cubicBezTo>
                  <a:cubicBezTo>
                    <a:pt x="863048" y="743592"/>
                    <a:pt x="873573" y="747100"/>
                    <a:pt x="882344" y="745346"/>
                  </a:cubicBezTo>
                  <a:cubicBezTo>
                    <a:pt x="910410" y="741838"/>
                    <a:pt x="936722" y="736577"/>
                    <a:pt x="963035" y="733070"/>
                  </a:cubicBezTo>
                  <a:cubicBezTo>
                    <a:pt x="963035" y="520865"/>
                    <a:pt x="963035" y="310415"/>
                    <a:pt x="963035" y="99964"/>
                  </a:cubicBezTo>
                  <a:cubicBezTo>
                    <a:pt x="740256" y="99964"/>
                    <a:pt x="517478" y="99964"/>
                    <a:pt x="294699" y="99964"/>
                  </a:cubicBezTo>
                  <a:close/>
                  <a:moveTo>
                    <a:pt x="610449" y="1024193"/>
                  </a:moveTo>
                  <a:cubicBezTo>
                    <a:pt x="642023" y="1013671"/>
                    <a:pt x="657811" y="1017178"/>
                    <a:pt x="680615" y="1043484"/>
                  </a:cubicBezTo>
                  <a:cubicBezTo>
                    <a:pt x="680615" y="1045238"/>
                    <a:pt x="682369" y="1045238"/>
                    <a:pt x="682369" y="1046992"/>
                  </a:cubicBezTo>
                  <a:cubicBezTo>
                    <a:pt x="713944" y="1069790"/>
                    <a:pt x="745519" y="1094343"/>
                    <a:pt x="777094" y="1115388"/>
                  </a:cubicBezTo>
                  <a:cubicBezTo>
                    <a:pt x="792881" y="1125911"/>
                    <a:pt x="813931" y="1113634"/>
                    <a:pt x="812177" y="1096097"/>
                  </a:cubicBezTo>
                  <a:cubicBezTo>
                    <a:pt x="812177" y="1089082"/>
                    <a:pt x="806914" y="1078559"/>
                    <a:pt x="799898" y="1073298"/>
                  </a:cubicBezTo>
                  <a:cubicBezTo>
                    <a:pt x="775340" y="1054007"/>
                    <a:pt x="749027" y="1036469"/>
                    <a:pt x="722715" y="1018932"/>
                  </a:cubicBezTo>
                  <a:cubicBezTo>
                    <a:pt x="717452" y="1015424"/>
                    <a:pt x="715698" y="1008409"/>
                    <a:pt x="715698" y="1001394"/>
                  </a:cubicBezTo>
                  <a:cubicBezTo>
                    <a:pt x="715698" y="997887"/>
                    <a:pt x="722715" y="992625"/>
                    <a:pt x="726223" y="990871"/>
                  </a:cubicBezTo>
                  <a:cubicBezTo>
                    <a:pt x="731486" y="989118"/>
                    <a:pt x="736748" y="992625"/>
                    <a:pt x="742011" y="996133"/>
                  </a:cubicBezTo>
                  <a:cubicBezTo>
                    <a:pt x="777094" y="1020685"/>
                    <a:pt x="812177" y="1045238"/>
                    <a:pt x="847260" y="1068037"/>
                  </a:cubicBezTo>
                  <a:cubicBezTo>
                    <a:pt x="852523" y="1071544"/>
                    <a:pt x="861293" y="1075052"/>
                    <a:pt x="868310" y="1075052"/>
                  </a:cubicBezTo>
                  <a:cubicBezTo>
                    <a:pt x="877081" y="1075052"/>
                    <a:pt x="884097" y="1068037"/>
                    <a:pt x="887606" y="1059268"/>
                  </a:cubicBezTo>
                  <a:cubicBezTo>
                    <a:pt x="891114" y="1046992"/>
                    <a:pt x="885852" y="1038223"/>
                    <a:pt x="875326" y="1032962"/>
                  </a:cubicBezTo>
                  <a:cubicBezTo>
                    <a:pt x="834981" y="1006656"/>
                    <a:pt x="794635" y="978595"/>
                    <a:pt x="754289" y="952289"/>
                  </a:cubicBezTo>
                  <a:cubicBezTo>
                    <a:pt x="750781" y="950535"/>
                    <a:pt x="745519" y="948781"/>
                    <a:pt x="745519" y="945274"/>
                  </a:cubicBezTo>
                  <a:cubicBezTo>
                    <a:pt x="743764" y="940013"/>
                    <a:pt x="742011" y="931244"/>
                    <a:pt x="743764" y="925983"/>
                  </a:cubicBezTo>
                  <a:cubicBezTo>
                    <a:pt x="745519" y="922475"/>
                    <a:pt x="754289" y="920721"/>
                    <a:pt x="761306" y="920721"/>
                  </a:cubicBezTo>
                  <a:cubicBezTo>
                    <a:pt x="764814" y="920721"/>
                    <a:pt x="768323" y="924229"/>
                    <a:pt x="771831" y="925983"/>
                  </a:cubicBezTo>
                  <a:cubicBezTo>
                    <a:pt x="815685" y="954043"/>
                    <a:pt x="857785" y="982103"/>
                    <a:pt x="901639" y="1010163"/>
                  </a:cubicBezTo>
                  <a:cubicBezTo>
                    <a:pt x="913918" y="1018932"/>
                    <a:pt x="927951" y="1015424"/>
                    <a:pt x="934968" y="1004902"/>
                  </a:cubicBezTo>
                  <a:cubicBezTo>
                    <a:pt x="941985" y="994379"/>
                    <a:pt x="940231" y="982103"/>
                    <a:pt x="927951" y="971581"/>
                  </a:cubicBezTo>
                  <a:cubicBezTo>
                    <a:pt x="915672" y="961058"/>
                    <a:pt x="903393" y="950535"/>
                    <a:pt x="891114" y="941766"/>
                  </a:cubicBezTo>
                  <a:cubicBezTo>
                    <a:pt x="831472" y="897923"/>
                    <a:pt x="773585" y="852325"/>
                    <a:pt x="712190" y="808481"/>
                  </a:cubicBezTo>
                  <a:cubicBezTo>
                    <a:pt x="696402" y="797958"/>
                    <a:pt x="678861" y="789190"/>
                    <a:pt x="663073" y="780421"/>
                  </a:cubicBezTo>
                  <a:cubicBezTo>
                    <a:pt x="659565" y="783929"/>
                    <a:pt x="659565" y="783929"/>
                    <a:pt x="659565" y="783929"/>
                  </a:cubicBezTo>
                  <a:cubicBezTo>
                    <a:pt x="638515" y="833033"/>
                    <a:pt x="587644" y="840049"/>
                    <a:pt x="547299" y="827772"/>
                  </a:cubicBezTo>
                  <a:cubicBezTo>
                    <a:pt x="522740" y="820757"/>
                    <a:pt x="515723" y="799712"/>
                    <a:pt x="526248" y="778667"/>
                  </a:cubicBezTo>
                  <a:cubicBezTo>
                    <a:pt x="531511" y="768145"/>
                    <a:pt x="538528" y="759376"/>
                    <a:pt x="545544" y="750607"/>
                  </a:cubicBezTo>
                  <a:cubicBezTo>
                    <a:pt x="549053" y="747100"/>
                    <a:pt x="550807" y="741838"/>
                    <a:pt x="554315" y="734824"/>
                  </a:cubicBezTo>
                  <a:cubicBezTo>
                    <a:pt x="535019" y="736577"/>
                    <a:pt x="520986" y="738331"/>
                    <a:pt x="506953" y="740085"/>
                  </a:cubicBezTo>
                  <a:cubicBezTo>
                    <a:pt x="459591" y="747100"/>
                    <a:pt x="413982" y="761130"/>
                    <a:pt x="364866" y="755868"/>
                  </a:cubicBezTo>
                  <a:cubicBezTo>
                    <a:pt x="357849" y="755868"/>
                    <a:pt x="356095" y="759376"/>
                    <a:pt x="356095" y="764637"/>
                  </a:cubicBezTo>
                  <a:cubicBezTo>
                    <a:pt x="349078" y="810235"/>
                    <a:pt x="342061" y="854079"/>
                    <a:pt x="335045" y="899676"/>
                  </a:cubicBezTo>
                  <a:cubicBezTo>
                    <a:pt x="331536" y="922475"/>
                    <a:pt x="328028" y="945274"/>
                    <a:pt x="324520" y="964565"/>
                  </a:cubicBezTo>
                  <a:cubicBezTo>
                    <a:pt x="354341" y="975088"/>
                    <a:pt x="382408" y="983856"/>
                    <a:pt x="410474" y="996133"/>
                  </a:cubicBezTo>
                  <a:cubicBezTo>
                    <a:pt x="438540" y="1008409"/>
                    <a:pt x="464853" y="1022439"/>
                    <a:pt x="492919" y="1034715"/>
                  </a:cubicBezTo>
                  <a:cubicBezTo>
                    <a:pt x="499936" y="1027700"/>
                    <a:pt x="506953" y="1020685"/>
                    <a:pt x="513970" y="1011917"/>
                  </a:cubicBezTo>
                  <a:cubicBezTo>
                    <a:pt x="519232" y="1006656"/>
                    <a:pt x="522740" y="1001394"/>
                    <a:pt x="529757" y="997887"/>
                  </a:cubicBezTo>
                  <a:cubicBezTo>
                    <a:pt x="556069" y="978595"/>
                    <a:pt x="589398" y="989118"/>
                    <a:pt x="610449" y="1024193"/>
                  </a:cubicBezTo>
                  <a:close/>
                  <a:moveTo>
                    <a:pt x="264878" y="669934"/>
                  </a:moveTo>
                  <a:cubicBezTo>
                    <a:pt x="264878" y="664673"/>
                    <a:pt x="264878" y="659412"/>
                    <a:pt x="264878" y="654151"/>
                  </a:cubicBezTo>
                  <a:cubicBezTo>
                    <a:pt x="264878" y="468253"/>
                    <a:pt x="264878" y="280601"/>
                    <a:pt x="264878" y="94703"/>
                  </a:cubicBezTo>
                  <a:cubicBezTo>
                    <a:pt x="264878" y="71904"/>
                    <a:pt x="268387" y="70150"/>
                    <a:pt x="289437" y="70150"/>
                  </a:cubicBezTo>
                  <a:cubicBezTo>
                    <a:pt x="515723" y="70150"/>
                    <a:pt x="743764" y="70150"/>
                    <a:pt x="970052" y="70150"/>
                  </a:cubicBezTo>
                  <a:cubicBezTo>
                    <a:pt x="992855" y="70150"/>
                    <a:pt x="994610" y="71904"/>
                    <a:pt x="994610" y="94703"/>
                  </a:cubicBezTo>
                  <a:cubicBezTo>
                    <a:pt x="994610" y="298138"/>
                    <a:pt x="994610" y="503328"/>
                    <a:pt x="994610" y="706763"/>
                  </a:cubicBezTo>
                  <a:cubicBezTo>
                    <a:pt x="994610" y="712024"/>
                    <a:pt x="994610" y="717286"/>
                    <a:pt x="994610" y="724301"/>
                  </a:cubicBezTo>
                  <a:cubicBezTo>
                    <a:pt x="1006889" y="720793"/>
                    <a:pt x="1017414" y="717286"/>
                    <a:pt x="1027939" y="715532"/>
                  </a:cubicBezTo>
                  <a:cubicBezTo>
                    <a:pt x="1024430" y="701502"/>
                    <a:pt x="1022676" y="690980"/>
                    <a:pt x="1020922" y="678703"/>
                  </a:cubicBezTo>
                  <a:cubicBezTo>
                    <a:pt x="1019168" y="673442"/>
                    <a:pt x="1020922" y="666427"/>
                    <a:pt x="1022676" y="661166"/>
                  </a:cubicBezTo>
                  <a:cubicBezTo>
                    <a:pt x="1024430" y="654151"/>
                    <a:pt x="1027939" y="648889"/>
                    <a:pt x="1027939" y="641874"/>
                  </a:cubicBezTo>
                  <a:cubicBezTo>
                    <a:pt x="1027939" y="443700"/>
                    <a:pt x="1027939" y="247279"/>
                    <a:pt x="1027939" y="49105"/>
                  </a:cubicBezTo>
                  <a:cubicBezTo>
                    <a:pt x="1027939" y="45597"/>
                    <a:pt x="1027939" y="40336"/>
                    <a:pt x="1027939" y="35075"/>
                  </a:cubicBezTo>
                  <a:cubicBezTo>
                    <a:pt x="763060" y="35075"/>
                    <a:pt x="498182" y="35075"/>
                    <a:pt x="235058" y="35075"/>
                  </a:cubicBezTo>
                  <a:cubicBezTo>
                    <a:pt x="235058" y="245526"/>
                    <a:pt x="235058" y="455976"/>
                    <a:pt x="235058" y="666427"/>
                  </a:cubicBezTo>
                  <a:cubicBezTo>
                    <a:pt x="243828" y="666427"/>
                    <a:pt x="252599" y="668181"/>
                    <a:pt x="264878" y="669934"/>
                  </a:cubicBezTo>
                  <a:close/>
                  <a:moveTo>
                    <a:pt x="968297" y="761130"/>
                  </a:moveTo>
                  <a:cubicBezTo>
                    <a:pt x="964789" y="761130"/>
                    <a:pt x="961281" y="762883"/>
                    <a:pt x="959527" y="762883"/>
                  </a:cubicBezTo>
                  <a:cubicBezTo>
                    <a:pt x="954264" y="764637"/>
                    <a:pt x="949001" y="764637"/>
                    <a:pt x="943739" y="766391"/>
                  </a:cubicBezTo>
                  <a:cubicBezTo>
                    <a:pt x="894622" y="782175"/>
                    <a:pt x="849014" y="775160"/>
                    <a:pt x="805160" y="745346"/>
                  </a:cubicBezTo>
                  <a:cubicBezTo>
                    <a:pt x="785865" y="731316"/>
                    <a:pt x="764814" y="720793"/>
                    <a:pt x="745519" y="710271"/>
                  </a:cubicBezTo>
                  <a:cubicBezTo>
                    <a:pt x="729731" y="701502"/>
                    <a:pt x="712190" y="696241"/>
                    <a:pt x="692894" y="699748"/>
                  </a:cubicBezTo>
                  <a:cubicBezTo>
                    <a:pt x="668336" y="703256"/>
                    <a:pt x="643777" y="706763"/>
                    <a:pt x="619219" y="710271"/>
                  </a:cubicBezTo>
                  <a:cubicBezTo>
                    <a:pt x="598169" y="712024"/>
                    <a:pt x="589398" y="727808"/>
                    <a:pt x="580628" y="743592"/>
                  </a:cubicBezTo>
                  <a:cubicBezTo>
                    <a:pt x="575365" y="754114"/>
                    <a:pt x="570102" y="762883"/>
                    <a:pt x="564840" y="773406"/>
                  </a:cubicBezTo>
                  <a:cubicBezTo>
                    <a:pt x="559577" y="780421"/>
                    <a:pt x="554315" y="789190"/>
                    <a:pt x="549053" y="796205"/>
                  </a:cubicBezTo>
                  <a:cubicBezTo>
                    <a:pt x="592907" y="817250"/>
                    <a:pt x="633252" y="794451"/>
                    <a:pt x="635007" y="750607"/>
                  </a:cubicBezTo>
                  <a:cubicBezTo>
                    <a:pt x="635007" y="748853"/>
                    <a:pt x="635007" y="745346"/>
                    <a:pt x="635007" y="743592"/>
                  </a:cubicBezTo>
                  <a:cubicBezTo>
                    <a:pt x="635007" y="733070"/>
                    <a:pt x="638515" y="726055"/>
                    <a:pt x="650794" y="726055"/>
                  </a:cubicBezTo>
                  <a:cubicBezTo>
                    <a:pt x="663073" y="726055"/>
                    <a:pt x="666581" y="734824"/>
                    <a:pt x="666581" y="743592"/>
                  </a:cubicBezTo>
                  <a:cubicBezTo>
                    <a:pt x="666581" y="750607"/>
                    <a:pt x="668336" y="752361"/>
                    <a:pt x="675352" y="755868"/>
                  </a:cubicBezTo>
                  <a:cubicBezTo>
                    <a:pt x="706927" y="773406"/>
                    <a:pt x="738502" y="789190"/>
                    <a:pt x="768323" y="810235"/>
                  </a:cubicBezTo>
                  <a:cubicBezTo>
                    <a:pt x="827964" y="854079"/>
                    <a:pt x="884097" y="899676"/>
                    <a:pt x="941985" y="943520"/>
                  </a:cubicBezTo>
                  <a:cubicBezTo>
                    <a:pt x="945493" y="947028"/>
                    <a:pt x="950756" y="950535"/>
                    <a:pt x="954264" y="948781"/>
                  </a:cubicBezTo>
                  <a:cubicBezTo>
                    <a:pt x="971805" y="945274"/>
                    <a:pt x="989347" y="940013"/>
                    <a:pt x="1006889" y="936505"/>
                  </a:cubicBezTo>
                  <a:cubicBezTo>
                    <a:pt x="992855" y="876877"/>
                    <a:pt x="980576" y="820757"/>
                    <a:pt x="968297" y="761130"/>
                  </a:cubicBezTo>
                  <a:close/>
                  <a:moveTo>
                    <a:pt x="147349" y="966319"/>
                  </a:moveTo>
                  <a:cubicBezTo>
                    <a:pt x="161383" y="873370"/>
                    <a:pt x="175416" y="782175"/>
                    <a:pt x="191203" y="689226"/>
                  </a:cubicBezTo>
                  <a:cubicBezTo>
                    <a:pt x="138579" y="680457"/>
                    <a:pt x="85954" y="673442"/>
                    <a:pt x="33329" y="664673"/>
                  </a:cubicBezTo>
                  <a:cubicBezTo>
                    <a:pt x="33329" y="757622"/>
                    <a:pt x="33329" y="850571"/>
                    <a:pt x="33329" y="943520"/>
                  </a:cubicBezTo>
                  <a:cubicBezTo>
                    <a:pt x="70166" y="952289"/>
                    <a:pt x="108758" y="959304"/>
                    <a:pt x="147349" y="966319"/>
                  </a:cubicBezTo>
                  <a:close/>
                  <a:moveTo>
                    <a:pt x="1205109" y="645382"/>
                  </a:moveTo>
                  <a:cubicBezTo>
                    <a:pt x="1152484" y="655904"/>
                    <a:pt x="1103367" y="668181"/>
                    <a:pt x="1050743" y="678703"/>
                  </a:cubicBezTo>
                  <a:cubicBezTo>
                    <a:pt x="1070038" y="771652"/>
                    <a:pt x="1091089" y="862847"/>
                    <a:pt x="1110385" y="955796"/>
                  </a:cubicBezTo>
                  <a:cubicBezTo>
                    <a:pt x="1141959" y="948781"/>
                    <a:pt x="1173534" y="941766"/>
                    <a:pt x="1203355" y="934752"/>
                  </a:cubicBezTo>
                  <a:cubicBezTo>
                    <a:pt x="1205109" y="838295"/>
                    <a:pt x="1205109" y="743592"/>
                    <a:pt x="1205109" y="645382"/>
                  </a:cubicBezTo>
                  <a:close/>
                  <a:moveTo>
                    <a:pt x="224533" y="980349"/>
                  </a:moveTo>
                  <a:cubicBezTo>
                    <a:pt x="238566" y="887400"/>
                    <a:pt x="254353" y="794451"/>
                    <a:pt x="268387" y="701502"/>
                  </a:cubicBezTo>
                  <a:cubicBezTo>
                    <a:pt x="250845" y="699748"/>
                    <a:pt x="236812" y="696241"/>
                    <a:pt x="221024" y="694487"/>
                  </a:cubicBezTo>
                  <a:cubicBezTo>
                    <a:pt x="206991" y="787436"/>
                    <a:pt x="192958" y="880385"/>
                    <a:pt x="177170" y="971581"/>
                  </a:cubicBezTo>
                  <a:cubicBezTo>
                    <a:pt x="194712" y="975088"/>
                    <a:pt x="208745" y="976842"/>
                    <a:pt x="224533" y="980349"/>
                  </a:cubicBezTo>
                  <a:close/>
                  <a:moveTo>
                    <a:pt x="906902" y="1090836"/>
                  </a:moveTo>
                  <a:cubicBezTo>
                    <a:pt x="945493" y="1090836"/>
                    <a:pt x="985839" y="1090836"/>
                    <a:pt x="1026184" y="1090836"/>
                  </a:cubicBezTo>
                  <a:cubicBezTo>
                    <a:pt x="1026184" y="1046992"/>
                    <a:pt x="1026184" y="1004902"/>
                    <a:pt x="1026184" y="962812"/>
                  </a:cubicBezTo>
                  <a:cubicBezTo>
                    <a:pt x="1005135" y="968073"/>
                    <a:pt x="987593" y="973334"/>
                    <a:pt x="968297" y="978595"/>
                  </a:cubicBezTo>
                  <a:cubicBezTo>
                    <a:pt x="971805" y="1015424"/>
                    <a:pt x="957772" y="1034715"/>
                    <a:pt x="924443" y="1045238"/>
                  </a:cubicBezTo>
                  <a:cubicBezTo>
                    <a:pt x="917427" y="1061022"/>
                    <a:pt x="912164" y="1075052"/>
                    <a:pt x="906902" y="1090836"/>
                  </a:cubicBezTo>
                  <a:close/>
                  <a:moveTo>
                    <a:pt x="291191" y="748853"/>
                  </a:moveTo>
                  <a:cubicBezTo>
                    <a:pt x="280666" y="819004"/>
                    <a:pt x="270141" y="887400"/>
                    <a:pt x="257862" y="955796"/>
                  </a:cubicBezTo>
                  <a:cubicBezTo>
                    <a:pt x="270141" y="957550"/>
                    <a:pt x="280666" y="959304"/>
                    <a:pt x="292945" y="962812"/>
                  </a:cubicBezTo>
                  <a:cubicBezTo>
                    <a:pt x="303470" y="892662"/>
                    <a:pt x="315749" y="822511"/>
                    <a:pt x="326274" y="754114"/>
                  </a:cubicBezTo>
                  <a:cubicBezTo>
                    <a:pt x="313995" y="750607"/>
                    <a:pt x="303470" y="748853"/>
                    <a:pt x="291191" y="748853"/>
                  </a:cubicBezTo>
                  <a:close/>
                  <a:moveTo>
                    <a:pt x="233304" y="1090836"/>
                  </a:moveTo>
                  <a:cubicBezTo>
                    <a:pt x="289437" y="1090836"/>
                    <a:pt x="343816" y="1090836"/>
                    <a:pt x="394686" y="1090836"/>
                  </a:cubicBezTo>
                  <a:cubicBezTo>
                    <a:pt x="384161" y="1082067"/>
                    <a:pt x="371882" y="1071544"/>
                    <a:pt x="359603" y="1062775"/>
                  </a:cubicBezTo>
                  <a:cubicBezTo>
                    <a:pt x="356095" y="1059268"/>
                    <a:pt x="350832" y="1055761"/>
                    <a:pt x="345570" y="1055761"/>
                  </a:cubicBezTo>
                  <a:cubicBezTo>
                    <a:pt x="324520" y="1055761"/>
                    <a:pt x="303470" y="1055761"/>
                    <a:pt x="282420" y="1055761"/>
                  </a:cubicBezTo>
                  <a:cubicBezTo>
                    <a:pt x="268387" y="1055761"/>
                    <a:pt x="263124" y="1050500"/>
                    <a:pt x="263124" y="1036469"/>
                  </a:cubicBezTo>
                  <a:cubicBezTo>
                    <a:pt x="263124" y="1022439"/>
                    <a:pt x="263124" y="1008409"/>
                    <a:pt x="263124" y="994379"/>
                  </a:cubicBezTo>
                  <a:cubicBezTo>
                    <a:pt x="263124" y="990871"/>
                    <a:pt x="259616" y="987364"/>
                    <a:pt x="256108" y="980349"/>
                  </a:cubicBezTo>
                  <a:cubicBezTo>
                    <a:pt x="245583" y="1008409"/>
                    <a:pt x="245583" y="1008409"/>
                    <a:pt x="231550" y="1013671"/>
                  </a:cubicBezTo>
                  <a:cubicBezTo>
                    <a:pt x="233304" y="1039977"/>
                    <a:pt x="233304" y="1066283"/>
                    <a:pt x="233304" y="1090836"/>
                  </a:cubicBezTo>
                  <a:close/>
                  <a:moveTo>
                    <a:pt x="996364" y="754114"/>
                  </a:moveTo>
                  <a:cubicBezTo>
                    <a:pt x="1010397" y="813743"/>
                    <a:pt x="1022676" y="871616"/>
                    <a:pt x="1034955" y="929490"/>
                  </a:cubicBezTo>
                  <a:cubicBezTo>
                    <a:pt x="1047235" y="925983"/>
                    <a:pt x="1056005" y="924229"/>
                    <a:pt x="1066530" y="920721"/>
                  </a:cubicBezTo>
                  <a:cubicBezTo>
                    <a:pt x="1054251" y="862847"/>
                    <a:pt x="1040218" y="804974"/>
                    <a:pt x="1027939" y="745346"/>
                  </a:cubicBezTo>
                  <a:cubicBezTo>
                    <a:pt x="1017414" y="748853"/>
                    <a:pt x="1008643" y="750607"/>
                    <a:pt x="996364" y="754114"/>
                  </a:cubicBezTo>
                  <a:close/>
                  <a:moveTo>
                    <a:pt x="557824" y="1164494"/>
                  </a:moveTo>
                  <a:cubicBezTo>
                    <a:pt x="566594" y="1160986"/>
                    <a:pt x="571857" y="1160986"/>
                    <a:pt x="577119" y="1155725"/>
                  </a:cubicBezTo>
                  <a:cubicBezTo>
                    <a:pt x="601678" y="1131172"/>
                    <a:pt x="626236" y="1108373"/>
                    <a:pt x="650794" y="1083821"/>
                  </a:cubicBezTo>
                  <a:cubicBezTo>
                    <a:pt x="659565" y="1075052"/>
                    <a:pt x="659565" y="1062775"/>
                    <a:pt x="650794" y="1054007"/>
                  </a:cubicBezTo>
                  <a:cubicBezTo>
                    <a:pt x="642023" y="1045238"/>
                    <a:pt x="629744" y="1046992"/>
                    <a:pt x="620973" y="1055761"/>
                  </a:cubicBezTo>
                  <a:cubicBezTo>
                    <a:pt x="594661" y="1082067"/>
                    <a:pt x="568348" y="1110127"/>
                    <a:pt x="542036" y="1138187"/>
                  </a:cubicBezTo>
                  <a:cubicBezTo>
                    <a:pt x="540282" y="1139941"/>
                    <a:pt x="538528" y="1148709"/>
                    <a:pt x="540282" y="1150463"/>
                  </a:cubicBezTo>
                  <a:cubicBezTo>
                    <a:pt x="545544" y="1155725"/>
                    <a:pt x="552561" y="1159232"/>
                    <a:pt x="557824" y="1164494"/>
                  </a:cubicBezTo>
                  <a:close/>
                  <a:moveTo>
                    <a:pt x="501690" y="1125911"/>
                  </a:moveTo>
                  <a:cubicBezTo>
                    <a:pt x="506953" y="1122403"/>
                    <a:pt x="512215" y="1120650"/>
                    <a:pt x="517478" y="1117142"/>
                  </a:cubicBezTo>
                  <a:cubicBezTo>
                    <a:pt x="536774" y="1097851"/>
                    <a:pt x="557824" y="1076806"/>
                    <a:pt x="577119" y="1055761"/>
                  </a:cubicBezTo>
                  <a:cubicBezTo>
                    <a:pt x="580628" y="1052253"/>
                    <a:pt x="582382" y="1048746"/>
                    <a:pt x="582382" y="1043484"/>
                  </a:cubicBezTo>
                  <a:cubicBezTo>
                    <a:pt x="584136" y="1032962"/>
                    <a:pt x="580628" y="1024193"/>
                    <a:pt x="570102" y="1018932"/>
                  </a:cubicBezTo>
                  <a:cubicBezTo>
                    <a:pt x="559577" y="1013671"/>
                    <a:pt x="550807" y="1017178"/>
                    <a:pt x="542036" y="1024193"/>
                  </a:cubicBezTo>
                  <a:cubicBezTo>
                    <a:pt x="522740" y="1043484"/>
                    <a:pt x="503445" y="1064529"/>
                    <a:pt x="484149" y="1083821"/>
                  </a:cubicBezTo>
                  <a:cubicBezTo>
                    <a:pt x="477132" y="1090836"/>
                    <a:pt x="473624" y="1099604"/>
                    <a:pt x="478886" y="1108373"/>
                  </a:cubicBezTo>
                  <a:cubicBezTo>
                    <a:pt x="482394" y="1122403"/>
                    <a:pt x="491165" y="1124157"/>
                    <a:pt x="501690" y="1125911"/>
                  </a:cubicBezTo>
                  <a:close/>
                  <a:moveTo>
                    <a:pt x="601678" y="1180277"/>
                  </a:moveTo>
                  <a:cubicBezTo>
                    <a:pt x="605186" y="1182031"/>
                    <a:pt x="610449" y="1187292"/>
                    <a:pt x="615711" y="1190800"/>
                  </a:cubicBezTo>
                  <a:cubicBezTo>
                    <a:pt x="620973" y="1192553"/>
                    <a:pt x="629744" y="1194307"/>
                    <a:pt x="631498" y="1190800"/>
                  </a:cubicBezTo>
                  <a:cubicBezTo>
                    <a:pt x="647285" y="1176770"/>
                    <a:pt x="661319" y="1160986"/>
                    <a:pt x="677106" y="1145202"/>
                  </a:cubicBezTo>
                  <a:cubicBezTo>
                    <a:pt x="684123" y="1138187"/>
                    <a:pt x="682369" y="1131172"/>
                    <a:pt x="675352" y="1124157"/>
                  </a:cubicBezTo>
                  <a:cubicBezTo>
                    <a:pt x="668336" y="1117142"/>
                    <a:pt x="661319" y="1117142"/>
                    <a:pt x="654303" y="1124157"/>
                  </a:cubicBezTo>
                  <a:cubicBezTo>
                    <a:pt x="638515" y="1139941"/>
                    <a:pt x="622727" y="1159232"/>
                    <a:pt x="601678" y="1180277"/>
                  </a:cubicBezTo>
                  <a:close/>
                  <a:moveTo>
                    <a:pt x="361357" y="1008409"/>
                  </a:moveTo>
                  <a:cubicBezTo>
                    <a:pt x="338553" y="1003148"/>
                    <a:pt x="317503" y="997887"/>
                    <a:pt x="296453" y="992625"/>
                  </a:cubicBezTo>
                  <a:cubicBezTo>
                    <a:pt x="296453" y="1004902"/>
                    <a:pt x="296453" y="1015424"/>
                    <a:pt x="296453" y="1025947"/>
                  </a:cubicBezTo>
                  <a:cubicBezTo>
                    <a:pt x="315749" y="1025947"/>
                    <a:pt x="335045" y="1025947"/>
                    <a:pt x="354341" y="1025947"/>
                  </a:cubicBezTo>
                  <a:cubicBezTo>
                    <a:pt x="356095" y="1020685"/>
                    <a:pt x="357849" y="1015424"/>
                    <a:pt x="361357" y="1008409"/>
                  </a:cubicBezTo>
                  <a:close/>
                  <a:moveTo>
                    <a:pt x="684123" y="1085575"/>
                  </a:moveTo>
                  <a:cubicBezTo>
                    <a:pt x="684123" y="1085575"/>
                    <a:pt x="682369" y="1087328"/>
                    <a:pt x="682369" y="1087328"/>
                  </a:cubicBezTo>
                  <a:cubicBezTo>
                    <a:pt x="691139" y="1096097"/>
                    <a:pt x="701665" y="1104866"/>
                    <a:pt x="706927" y="1117142"/>
                  </a:cubicBezTo>
                  <a:cubicBezTo>
                    <a:pt x="712190" y="1129419"/>
                    <a:pt x="710435" y="1145202"/>
                    <a:pt x="710435" y="1159232"/>
                  </a:cubicBezTo>
                  <a:cubicBezTo>
                    <a:pt x="720960" y="1162740"/>
                    <a:pt x="729731" y="1159232"/>
                    <a:pt x="736748" y="1150463"/>
                  </a:cubicBezTo>
                  <a:cubicBezTo>
                    <a:pt x="742011" y="1139941"/>
                    <a:pt x="742011" y="1129419"/>
                    <a:pt x="733240" y="1122403"/>
                  </a:cubicBezTo>
                  <a:cubicBezTo>
                    <a:pt x="717452" y="1108373"/>
                    <a:pt x="701665" y="1097851"/>
                    <a:pt x="684123" y="1085575"/>
                  </a:cubicBezTo>
                  <a:close/>
                  <a:moveTo>
                    <a:pt x="387670" y="1020685"/>
                  </a:moveTo>
                  <a:cubicBezTo>
                    <a:pt x="385916" y="1027700"/>
                    <a:pt x="382408" y="1032962"/>
                    <a:pt x="382408" y="1038223"/>
                  </a:cubicBezTo>
                  <a:cubicBezTo>
                    <a:pt x="380653" y="1046992"/>
                    <a:pt x="391178" y="1057514"/>
                    <a:pt x="403457" y="1059268"/>
                  </a:cubicBezTo>
                  <a:cubicBezTo>
                    <a:pt x="413982" y="1061022"/>
                    <a:pt x="415736" y="1052253"/>
                    <a:pt x="417491" y="1046992"/>
                  </a:cubicBezTo>
                  <a:cubicBezTo>
                    <a:pt x="422753" y="1034715"/>
                    <a:pt x="413982" y="1031208"/>
                    <a:pt x="405211" y="1027700"/>
                  </a:cubicBezTo>
                  <a:cubicBezTo>
                    <a:pt x="401703" y="1025947"/>
                    <a:pt x="396441" y="1024193"/>
                    <a:pt x="387670" y="1020685"/>
                  </a:cubicBezTo>
                  <a:close/>
                  <a:moveTo>
                    <a:pt x="450820" y="1048746"/>
                  </a:moveTo>
                  <a:cubicBezTo>
                    <a:pt x="445557" y="1069790"/>
                    <a:pt x="436786" y="1083821"/>
                    <a:pt x="417491" y="1090836"/>
                  </a:cubicBezTo>
                  <a:cubicBezTo>
                    <a:pt x="426262" y="1090836"/>
                    <a:pt x="433278" y="1092590"/>
                    <a:pt x="440295" y="1090836"/>
                  </a:cubicBezTo>
                  <a:cubicBezTo>
                    <a:pt x="442049" y="1090836"/>
                    <a:pt x="445557" y="1089082"/>
                    <a:pt x="447311" y="1087328"/>
                  </a:cubicBezTo>
                  <a:cubicBezTo>
                    <a:pt x="454328" y="1076806"/>
                    <a:pt x="461345" y="1068037"/>
                    <a:pt x="468361" y="1055761"/>
                  </a:cubicBezTo>
                  <a:cubicBezTo>
                    <a:pt x="463099" y="1055761"/>
                    <a:pt x="457836" y="1052253"/>
                    <a:pt x="450820" y="1048746"/>
                  </a:cubicBezTo>
                  <a:close/>
                </a:path>
              </a:pathLst>
            </a:custGeom>
            <a:solidFill>
              <a:srgbClr val="000000"/>
            </a:solidFill>
            <a:ln w="17529"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34B38FBC-0450-8E9F-A903-3976AE22687C}"/>
                </a:ext>
              </a:extLst>
            </p:cNvPr>
            <p:cNvSpPr/>
            <p:nvPr/>
          </p:nvSpPr>
          <p:spPr>
            <a:xfrm>
              <a:off x="-2919025" y="8355444"/>
              <a:ext cx="318616" cy="338296"/>
            </a:xfrm>
            <a:custGeom>
              <a:avLst/>
              <a:gdLst>
                <a:gd name="connsiteX0" fmla="*/ 251533 w 318616"/>
                <a:gd name="connsiteY0" fmla="*/ 215077 h 338296"/>
                <a:gd name="connsiteX1" fmla="*/ 311175 w 318616"/>
                <a:gd name="connsiteY1" fmla="*/ 283474 h 338296"/>
                <a:gd name="connsiteX2" fmla="*/ 316437 w 318616"/>
                <a:gd name="connsiteY2" fmla="*/ 304519 h 338296"/>
                <a:gd name="connsiteX3" fmla="*/ 295387 w 318616"/>
                <a:gd name="connsiteY3" fmla="*/ 311534 h 338296"/>
                <a:gd name="connsiteX4" fmla="*/ 286616 w 318616"/>
                <a:gd name="connsiteY4" fmla="*/ 309780 h 338296"/>
                <a:gd name="connsiteX5" fmla="*/ 235746 w 318616"/>
                <a:gd name="connsiteY5" fmla="*/ 330825 h 338296"/>
                <a:gd name="connsiteX6" fmla="*/ 218204 w 318616"/>
                <a:gd name="connsiteY6" fmla="*/ 337840 h 338296"/>
                <a:gd name="connsiteX7" fmla="*/ 205925 w 318616"/>
                <a:gd name="connsiteY7" fmla="*/ 323810 h 338296"/>
                <a:gd name="connsiteX8" fmla="*/ 186629 w 318616"/>
                <a:gd name="connsiteY8" fmla="*/ 258921 h 338296"/>
                <a:gd name="connsiteX9" fmla="*/ 162071 w 318616"/>
                <a:gd name="connsiteY9" fmla="*/ 237876 h 338296"/>
                <a:gd name="connsiteX10" fmla="*/ 130496 w 318616"/>
                <a:gd name="connsiteY10" fmla="*/ 258921 h 338296"/>
                <a:gd name="connsiteX11" fmla="*/ 109446 w 318616"/>
                <a:gd name="connsiteY11" fmla="*/ 323810 h 338296"/>
                <a:gd name="connsiteX12" fmla="*/ 95413 w 318616"/>
                <a:gd name="connsiteY12" fmla="*/ 337840 h 338296"/>
                <a:gd name="connsiteX13" fmla="*/ 79625 w 318616"/>
                <a:gd name="connsiteY13" fmla="*/ 329071 h 338296"/>
                <a:gd name="connsiteX14" fmla="*/ 32263 w 318616"/>
                <a:gd name="connsiteY14" fmla="*/ 309780 h 338296"/>
                <a:gd name="connsiteX15" fmla="*/ 18230 w 318616"/>
                <a:gd name="connsiteY15" fmla="*/ 311534 h 338296"/>
                <a:gd name="connsiteX16" fmla="*/ 688 w 318616"/>
                <a:gd name="connsiteY16" fmla="*/ 304519 h 338296"/>
                <a:gd name="connsiteX17" fmla="*/ 4197 w 318616"/>
                <a:gd name="connsiteY17" fmla="*/ 285228 h 338296"/>
                <a:gd name="connsiteX18" fmla="*/ 60330 w 318616"/>
                <a:gd name="connsiteY18" fmla="*/ 222093 h 338296"/>
                <a:gd name="connsiteX19" fmla="*/ 65592 w 318616"/>
                <a:gd name="connsiteY19" fmla="*/ 215077 h 338296"/>
                <a:gd name="connsiteX20" fmla="*/ 58575 w 318616"/>
                <a:gd name="connsiteY20" fmla="*/ 190525 h 338296"/>
                <a:gd name="connsiteX21" fmla="*/ 42788 w 318616"/>
                <a:gd name="connsiteY21" fmla="*/ 157204 h 338296"/>
                <a:gd name="connsiteX22" fmla="*/ 37526 w 318616"/>
                <a:gd name="connsiteY22" fmla="*/ 129143 h 338296"/>
                <a:gd name="connsiteX23" fmla="*/ 42788 w 318616"/>
                <a:gd name="connsiteY23" fmla="*/ 87053 h 338296"/>
                <a:gd name="connsiteX24" fmla="*/ 53313 w 318616"/>
                <a:gd name="connsiteY24" fmla="*/ 64255 h 338296"/>
                <a:gd name="connsiteX25" fmla="*/ 81380 w 318616"/>
                <a:gd name="connsiteY25" fmla="*/ 30933 h 338296"/>
                <a:gd name="connsiteX26" fmla="*/ 102429 w 318616"/>
                <a:gd name="connsiteY26" fmla="*/ 16903 h 338296"/>
                <a:gd name="connsiteX27" fmla="*/ 144530 w 318616"/>
                <a:gd name="connsiteY27" fmla="*/ 4627 h 338296"/>
                <a:gd name="connsiteX28" fmla="*/ 169088 w 318616"/>
                <a:gd name="connsiteY28" fmla="*/ 4627 h 338296"/>
                <a:gd name="connsiteX29" fmla="*/ 211188 w 318616"/>
                <a:gd name="connsiteY29" fmla="*/ 16903 h 338296"/>
                <a:gd name="connsiteX30" fmla="*/ 232238 w 318616"/>
                <a:gd name="connsiteY30" fmla="*/ 30933 h 338296"/>
                <a:gd name="connsiteX31" fmla="*/ 260304 w 318616"/>
                <a:gd name="connsiteY31" fmla="*/ 62501 h 338296"/>
                <a:gd name="connsiteX32" fmla="*/ 270829 w 318616"/>
                <a:gd name="connsiteY32" fmla="*/ 85300 h 338296"/>
                <a:gd name="connsiteX33" fmla="*/ 276092 w 318616"/>
                <a:gd name="connsiteY33" fmla="*/ 127390 h 338296"/>
                <a:gd name="connsiteX34" fmla="*/ 272583 w 318616"/>
                <a:gd name="connsiteY34" fmla="*/ 153696 h 338296"/>
                <a:gd name="connsiteX35" fmla="*/ 255042 w 318616"/>
                <a:gd name="connsiteY35" fmla="*/ 190525 h 338296"/>
                <a:gd name="connsiteX36" fmla="*/ 251533 w 318616"/>
                <a:gd name="connsiteY36" fmla="*/ 215077 h 338296"/>
                <a:gd name="connsiteX37" fmla="*/ 239254 w 318616"/>
                <a:gd name="connsiteY37" fmla="*/ 95822 h 338296"/>
                <a:gd name="connsiteX38" fmla="*/ 244517 w 318616"/>
                <a:gd name="connsiteY38" fmla="*/ 94068 h 338296"/>
                <a:gd name="connsiteX39" fmla="*/ 235746 w 318616"/>
                <a:gd name="connsiteY39" fmla="*/ 83546 h 338296"/>
                <a:gd name="connsiteX40" fmla="*/ 212942 w 318616"/>
                <a:gd name="connsiteY40" fmla="*/ 57239 h 338296"/>
                <a:gd name="connsiteX41" fmla="*/ 198908 w 318616"/>
                <a:gd name="connsiteY41" fmla="*/ 48471 h 338296"/>
                <a:gd name="connsiteX42" fmla="*/ 165579 w 318616"/>
                <a:gd name="connsiteY42" fmla="*/ 37948 h 338296"/>
                <a:gd name="connsiteX43" fmla="*/ 151546 w 318616"/>
                <a:gd name="connsiteY43" fmla="*/ 37948 h 338296"/>
                <a:gd name="connsiteX44" fmla="*/ 116463 w 318616"/>
                <a:gd name="connsiteY44" fmla="*/ 48471 h 338296"/>
                <a:gd name="connsiteX45" fmla="*/ 104184 w 318616"/>
                <a:gd name="connsiteY45" fmla="*/ 57239 h 338296"/>
                <a:gd name="connsiteX46" fmla="*/ 81380 w 318616"/>
                <a:gd name="connsiteY46" fmla="*/ 83546 h 338296"/>
                <a:gd name="connsiteX47" fmla="*/ 74363 w 318616"/>
                <a:gd name="connsiteY47" fmla="*/ 97576 h 338296"/>
                <a:gd name="connsiteX48" fmla="*/ 69100 w 318616"/>
                <a:gd name="connsiteY48" fmla="*/ 132651 h 338296"/>
                <a:gd name="connsiteX49" fmla="*/ 70855 w 318616"/>
                <a:gd name="connsiteY49" fmla="*/ 146681 h 338296"/>
                <a:gd name="connsiteX50" fmla="*/ 86642 w 318616"/>
                <a:gd name="connsiteY50" fmla="*/ 180002 h 338296"/>
                <a:gd name="connsiteX51" fmla="*/ 95413 w 318616"/>
                <a:gd name="connsiteY51" fmla="*/ 190525 h 338296"/>
                <a:gd name="connsiteX52" fmla="*/ 125234 w 318616"/>
                <a:gd name="connsiteY52" fmla="*/ 209816 h 338296"/>
                <a:gd name="connsiteX53" fmla="*/ 139267 w 318616"/>
                <a:gd name="connsiteY53" fmla="*/ 213324 h 338296"/>
                <a:gd name="connsiteX54" fmla="*/ 176104 w 318616"/>
                <a:gd name="connsiteY54" fmla="*/ 213324 h 338296"/>
                <a:gd name="connsiteX55" fmla="*/ 188384 w 318616"/>
                <a:gd name="connsiteY55" fmla="*/ 209816 h 338296"/>
                <a:gd name="connsiteX56" fmla="*/ 219958 w 318616"/>
                <a:gd name="connsiteY56" fmla="*/ 190525 h 338296"/>
                <a:gd name="connsiteX57" fmla="*/ 228729 w 318616"/>
                <a:gd name="connsiteY57" fmla="*/ 180002 h 338296"/>
                <a:gd name="connsiteX58" fmla="*/ 244517 w 318616"/>
                <a:gd name="connsiteY58" fmla="*/ 146681 h 338296"/>
                <a:gd name="connsiteX59" fmla="*/ 246271 w 318616"/>
                <a:gd name="connsiteY59" fmla="*/ 134405 h 338296"/>
                <a:gd name="connsiteX60" fmla="*/ 239254 w 318616"/>
                <a:gd name="connsiteY60" fmla="*/ 95822 h 338296"/>
                <a:gd name="connsiteX61" fmla="*/ 104184 w 318616"/>
                <a:gd name="connsiteY61" fmla="*/ 225600 h 338296"/>
                <a:gd name="connsiteX62" fmla="*/ 100676 w 318616"/>
                <a:gd name="connsiteY62" fmla="*/ 225600 h 338296"/>
                <a:gd name="connsiteX63" fmla="*/ 55067 w 318616"/>
                <a:gd name="connsiteY63" fmla="*/ 278213 h 338296"/>
                <a:gd name="connsiteX64" fmla="*/ 90151 w 318616"/>
                <a:gd name="connsiteY64" fmla="*/ 295750 h 338296"/>
                <a:gd name="connsiteX65" fmla="*/ 107692 w 318616"/>
                <a:gd name="connsiteY65" fmla="*/ 239630 h 338296"/>
                <a:gd name="connsiteX66" fmla="*/ 104184 w 318616"/>
                <a:gd name="connsiteY66" fmla="*/ 225600 h 338296"/>
                <a:gd name="connsiteX67" fmla="*/ 265567 w 318616"/>
                <a:gd name="connsiteY67" fmla="*/ 276459 h 338296"/>
                <a:gd name="connsiteX68" fmla="*/ 218204 w 318616"/>
                <a:gd name="connsiteY68" fmla="*/ 223846 h 338296"/>
                <a:gd name="connsiteX69" fmla="*/ 211188 w 318616"/>
                <a:gd name="connsiteY69" fmla="*/ 236123 h 338296"/>
                <a:gd name="connsiteX70" fmla="*/ 228729 w 318616"/>
                <a:gd name="connsiteY70" fmla="*/ 295750 h 338296"/>
                <a:gd name="connsiteX71" fmla="*/ 265567 w 318616"/>
                <a:gd name="connsiteY71" fmla="*/ 276459 h 3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18616" h="338296">
                  <a:moveTo>
                    <a:pt x="251533" y="215077"/>
                  </a:moveTo>
                  <a:cubicBezTo>
                    <a:pt x="270829" y="237876"/>
                    <a:pt x="291879" y="260675"/>
                    <a:pt x="311175" y="283474"/>
                  </a:cubicBezTo>
                  <a:cubicBezTo>
                    <a:pt x="316437" y="290489"/>
                    <a:pt x="321700" y="297504"/>
                    <a:pt x="316437" y="304519"/>
                  </a:cubicBezTo>
                  <a:cubicBezTo>
                    <a:pt x="311175" y="313288"/>
                    <a:pt x="304158" y="313288"/>
                    <a:pt x="295387" y="311534"/>
                  </a:cubicBezTo>
                  <a:cubicBezTo>
                    <a:pt x="291879" y="311534"/>
                    <a:pt x="290125" y="311534"/>
                    <a:pt x="286616" y="309780"/>
                  </a:cubicBezTo>
                  <a:cubicBezTo>
                    <a:pt x="263812" y="302765"/>
                    <a:pt x="248025" y="309780"/>
                    <a:pt x="235746" y="330825"/>
                  </a:cubicBezTo>
                  <a:cubicBezTo>
                    <a:pt x="233991" y="336087"/>
                    <a:pt x="223467" y="339594"/>
                    <a:pt x="218204" y="337840"/>
                  </a:cubicBezTo>
                  <a:cubicBezTo>
                    <a:pt x="212942" y="337840"/>
                    <a:pt x="207679" y="330825"/>
                    <a:pt x="205925" y="323810"/>
                  </a:cubicBezTo>
                  <a:cubicBezTo>
                    <a:pt x="198908" y="302765"/>
                    <a:pt x="191892" y="279967"/>
                    <a:pt x="186629" y="258921"/>
                  </a:cubicBezTo>
                  <a:cubicBezTo>
                    <a:pt x="183121" y="244891"/>
                    <a:pt x="174350" y="239630"/>
                    <a:pt x="162071" y="237876"/>
                  </a:cubicBezTo>
                  <a:cubicBezTo>
                    <a:pt x="146283" y="236123"/>
                    <a:pt x="135759" y="243138"/>
                    <a:pt x="130496" y="258921"/>
                  </a:cubicBezTo>
                  <a:cubicBezTo>
                    <a:pt x="123480" y="279967"/>
                    <a:pt x="118217" y="302765"/>
                    <a:pt x="109446" y="323810"/>
                  </a:cubicBezTo>
                  <a:cubicBezTo>
                    <a:pt x="107692" y="329071"/>
                    <a:pt x="100676" y="337840"/>
                    <a:pt x="95413" y="337840"/>
                  </a:cubicBezTo>
                  <a:cubicBezTo>
                    <a:pt x="90151" y="339594"/>
                    <a:pt x="81380" y="334333"/>
                    <a:pt x="79625" y="329071"/>
                  </a:cubicBezTo>
                  <a:cubicBezTo>
                    <a:pt x="69100" y="309780"/>
                    <a:pt x="53313" y="302765"/>
                    <a:pt x="32263" y="309780"/>
                  </a:cubicBezTo>
                  <a:cubicBezTo>
                    <a:pt x="28755" y="311534"/>
                    <a:pt x="23492" y="311534"/>
                    <a:pt x="18230" y="311534"/>
                  </a:cubicBezTo>
                  <a:cubicBezTo>
                    <a:pt x="11213" y="309780"/>
                    <a:pt x="2442" y="308026"/>
                    <a:pt x="688" y="304519"/>
                  </a:cubicBezTo>
                  <a:cubicBezTo>
                    <a:pt x="-1066" y="299258"/>
                    <a:pt x="688" y="290489"/>
                    <a:pt x="4197" y="285228"/>
                  </a:cubicBezTo>
                  <a:cubicBezTo>
                    <a:pt x="21738" y="264183"/>
                    <a:pt x="41034" y="243138"/>
                    <a:pt x="60330" y="222093"/>
                  </a:cubicBezTo>
                  <a:cubicBezTo>
                    <a:pt x="62084" y="218585"/>
                    <a:pt x="65592" y="216831"/>
                    <a:pt x="65592" y="215077"/>
                  </a:cubicBezTo>
                  <a:cubicBezTo>
                    <a:pt x="62084" y="206309"/>
                    <a:pt x="58575" y="199294"/>
                    <a:pt x="58575" y="190525"/>
                  </a:cubicBezTo>
                  <a:cubicBezTo>
                    <a:pt x="56822" y="176495"/>
                    <a:pt x="51559" y="165972"/>
                    <a:pt x="42788" y="157204"/>
                  </a:cubicBezTo>
                  <a:cubicBezTo>
                    <a:pt x="34017" y="148435"/>
                    <a:pt x="32263" y="139666"/>
                    <a:pt x="37526" y="129143"/>
                  </a:cubicBezTo>
                  <a:cubicBezTo>
                    <a:pt x="44542" y="116867"/>
                    <a:pt x="46297" y="102837"/>
                    <a:pt x="42788" y="87053"/>
                  </a:cubicBezTo>
                  <a:cubicBezTo>
                    <a:pt x="41034" y="76531"/>
                    <a:pt x="44542" y="69516"/>
                    <a:pt x="53313" y="64255"/>
                  </a:cubicBezTo>
                  <a:cubicBezTo>
                    <a:pt x="67346" y="57239"/>
                    <a:pt x="77871" y="46717"/>
                    <a:pt x="81380" y="30933"/>
                  </a:cubicBezTo>
                  <a:cubicBezTo>
                    <a:pt x="84888" y="20411"/>
                    <a:pt x="91905" y="16903"/>
                    <a:pt x="102429" y="16903"/>
                  </a:cubicBezTo>
                  <a:cubicBezTo>
                    <a:pt x="118217" y="18657"/>
                    <a:pt x="132250" y="13396"/>
                    <a:pt x="144530" y="4627"/>
                  </a:cubicBezTo>
                  <a:cubicBezTo>
                    <a:pt x="151546" y="-2388"/>
                    <a:pt x="160317" y="-634"/>
                    <a:pt x="169088" y="4627"/>
                  </a:cubicBezTo>
                  <a:cubicBezTo>
                    <a:pt x="181367" y="13396"/>
                    <a:pt x="195400" y="18657"/>
                    <a:pt x="211188" y="16903"/>
                  </a:cubicBezTo>
                  <a:cubicBezTo>
                    <a:pt x="221713" y="15149"/>
                    <a:pt x="228729" y="20411"/>
                    <a:pt x="232238" y="30933"/>
                  </a:cubicBezTo>
                  <a:cubicBezTo>
                    <a:pt x="237500" y="44963"/>
                    <a:pt x="246271" y="55486"/>
                    <a:pt x="260304" y="62501"/>
                  </a:cubicBezTo>
                  <a:cubicBezTo>
                    <a:pt x="269075" y="67762"/>
                    <a:pt x="274338" y="74777"/>
                    <a:pt x="270829" y="85300"/>
                  </a:cubicBezTo>
                  <a:cubicBezTo>
                    <a:pt x="267321" y="101083"/>
                    <a:pt x="269075" y="115113"/>
                    <a:pt x="276092" y="127390"/>
                  </a:cubicBezTo>
                  <a:cubicBezTo>
                    <a:pt x="281354" y="136158"/>
                    <a:pt x="279600" y="144927"/>
                    <a:pt x="272583" y="153696"/>
                  </a:cubicBezTo>
                  <a:cubicBezTo>
                    <a:pt x="262058" y="164219"/>
                    <a:pt x="255042" y="176495"/>
                    <a:pt x="255042" y="190525"/>
                  </a:cubicBezTo>
                  <a:cubicBezTo>
                    <a:pt x="258550" y="201048"/>
                    <a:pt x="255042" y="208062"/>
                    <a:pt x="251533" y="215077"/>
                  </a:cubicBezTo>
                  <a:close/>
                  <a:moveTo>
                    <a:pt x="239254" y="95822"/>
                  </a:moveTo>
                  <a:cubicBezTo>
                    <a:pt x="241009" y="95822"/>
                    <a:pt x="242762" y="94068"/>
                    <a:pt x="244517" y="94068"/>
                  </a:cubicBezTo>
                  <a:cubicBezTo>
                    <a:pt x="241009" y="90561"/>
                    <a:pt x="239254" y="87053"/>
                    <a:pt x="235746" y="83546"/>
                  </a:cubicBezTo>
                  <a:cubicBezTo>
                    <a:pt x="225221" y="76531"/>
                    <a:pt x="216450" y="69516"/>
                    <a:pt x="212942" y="57239"/>
                  </a:cubicBezTo>
                  <a:cubicBezTo>
                    <a:pt x="211188" y="50224"/>
                    <a:pt x="205925" y="48471"/>
                    <a:pt x="198908" y="48471"/>
                  </a:cubicBezTo>
                  <a:cubicBezTo>
                    <a:pt x="186629" y="50224"/>
                    <a:pt x="176104" y="44963"/>
                    <a:pt x="165579" y="37948"/>
                  </a:cubicBezTo>
                  <a:cubicBezTo>
                    <a:pt x="162071" y="36194"/>
                    <a:pt x="155054" y="36194"/>
                    <a:pt x="151546" y="37948"/>
                  </a:cubicBezTo>
                  <a:cubicBezTo>
                    <a:pt x="141021" y="44963"/>
                    <a:pt x="130496" y="48471"/>
                    <a:pt x="116463" y="48471"/>
                  </a:cubicBezTo>
                  <a:cubicBezTo>
                    <a:pt x="112954" y="48471"/>
                    <a:pt x="105938" y="51978"/>
                    <a:pt x="104184" y="57239"/>
                  </a:cubicBezTo>
                  <a:cubicBezTo>
                    <a:pt x="98921" y="67762"/>
                    <a:pt x="91905" y="76531"/>
                    <a:pt x="81380" y="83546"/>
                  </a:cubicBezTo>
                  <a:cubicBezTo>
                    <a:pt x="77871" y="85300"/>
                    <a:pt x="74363" y="92315"/>
                    <a:pt x="74363" y="97576"/>
                  </a:cubicBezTo>
                  <a:cubicBezTo>
                    <a:pt x="76117" y="109852"/>
                    <a:pt x="74363" y="122129"/>
                    <a:pt x="69100" y="132651"/>
                  </a:cubicBezTo>
                  <a:cubicBezTo>
                    <a:pt x="67346" y="136158"/>
                    <a:pt x="69100" y="143174"/>
                    <a:pt x="70855" y="146681"/>
                  </a:cubicBezTo>
                  <a:cubicBezTo>
                    <a:pt x="79625" y="155450"/>
                    <a:pt x="84888" y="165972"/>
                    <a:pt x="86642" y="180002"/>
                  </a:cubicBezTo>
                  <a:cubicBezTo>
                    <a:pt x="86642" y="183510"/>
                    <a:pt x="91905" y="188771"/>
                    <a:pt x="95413" y="190525"/>
                  </a:cubicBezTo>
                  <a:cubicBezTo>
                    <a:pt x="107692" y="194032"/>
                    <a:pt x="118217" y="199294"/>
                    <a:pt x="125234" y="209816"/>
                  </a:cubicBezTo>
                  <a:cubicBezTo>
                    <a:pt x="128742" y="213324"/>
                    <a:pt x="134005" y="215077"/>
                    <a:pt x="139267" y="213324"/>
                  </a:cubicBezTo>
                  <a:cubicBezTo>
                    <a:pt x="151546" y="209816"/>
                    <a:pt x="163825" y="209816"/>
                    <a:pt x="176104" y="213324"/>
                  </a:cubicBezTo>
                  <a:cubicBezTo>
                    <a:pt x="179613" y="215077"/>
                    <a:pt x="186629" y="211570"/>
                    <a:pt x="188384" y="209816"/>
                  </a:cubicBezTo>
                  <a:cubicBezTo>
                    <a:pt x="197155" y="199294"/>
                    <a:pt x="207679" y="194032"/>
                    <a:pt x="219958" y="190525"/>
                  </a:cubicBezTo>
                  <a:cubicBezTo>
                    <a:pt x="223467" y="188771"/>
                    <a:pt x="226975" y="185264"/>
                    <a:pt x="228729" y="180002"/>
                  </a:cubicBezTo>
                  <a:cubicBezTo>
                    <a:pt x="230483" y="167726"/>
                    <a:pt x="235746" y="155450"/>
                    <a:pt x="244517" y="146681"/>
                  </a:cubicBezTo>
                  <a:cubicBezTo>
                    <a:pt x="246271" y="144927"/>
                    <a:pt x="248025" y="137912"/>
                    <a:pt x="246271" y="134405"/>
                  </a:cubicBezTo>
                  <a:cubicBezTo>
                    <a:pt x="246271" y="122129"/>
                    <a:pt x="242762" y="109852"/>
                    <a:pt x="239254" y="95822"/>
                  </a:cubicBezTo>
                  <a:close/>
                  <a:moveTo>
                    <a:pt x="104184" y="225600"/>
                  </a:moveTo>
                  <a:cubicBezTo>
                    <a:pt x="102429" y="225600"/>
                    <a:pt x="100676" y="225600"/>
                    <a:pt x="100676" y="225600"/>
                  </a:cubicBezTo>
                  <a:cubicBezTo>
                    <a:pt x="84888" y="243138"/>
                    <a:pt x="70855" y="260675"/>
                    <a:pt x="55067" y="278213"/>
                  </a:cubicBezTo>
                  <a:cubicBezTo>
                    <a:pt x="70855" y="276459"/>
                    <a:pt x="83134" y="279967"/>
                    <a:pt x="90151" y="295750"/>
                  </a:cubicBezTo>
                  <a:cubicBezTo>
                    <a:pt x="97167" y="274705"/>
                    <a:pt x="102429" y="257168"/>
                    <a:pt x="107692" y="239630"/>
                  </a:cubicBezTo>
                  <a:cubicBezTo>
                    <a:pt x="107692" y="234369"/>
                    <a:pt x="104184" y="230861"/>
                    <a:pt x="104184" y="225600"/>
                  </a:cubicBezTo>
                  <a:close/>
                  <a:moveTo>
                    <a:pt x="265567" y="276459"/>
                  </a:moveTo>
                  <a:cubicBezTo>
                    <a:pt x="249779" y="258921"/>
                    <a:pt x="235746" y="243138"/>
                    <a:pt x="218204" y="223846"/>
                  </a:cubicBezTo>
                  <a:cubicBezTo>
                    <a:pt x="214696" y="229107"/>
                    <a:pt x="211188" y="232615"/>
                    <a:pt x="211188" y="236123"/>
                  </a:cubicBezTo>
                  <a:cubicBezTo>
                    <a:pt x="216450" y="255414"/>
                    <a:pt x="221713" y="272951"/>
                    <a:pt x="228729" y="295750"/>
                  </a:cubicBezTo>
                  <a:cubicBezTo>
                    <a:pt x="237500" y="278213"/>
                    <a:pt x="249779" y="276459"/>
                    <a:pt x="265567" y="276459"/>
                  </a:cubicBezTo>
                  <a:close/>
                </a:path>
              </a:pathLst>
            </a:custGeom>
            <a:solidFill>
              <a:srgbClr val="000000"/>
            </a:solidFill>
            <a:ln w="17529" cap="flat">
              <a:noFill/>
              <a:prstDash val="solid"/>
              <a:miter/>
            </a:ln>
          </p:spPr>
          <p:txBody>
            <a:bodyPr rtlCol="0" anchor="ctr"/>
            <a:lstStyle/>
            <a:p>
              <a:pPr algn="l" rtl="0"/>
              <a:endParaRPr lang="en-US"/>
            </a:p>
          </p:txBody>
        </p:sp>
        <p:sp>
          <p:nvSpPr>
            <p:cNvPr id="32" name="Freeform 31">
              <a:extLst>
                <a:ext uri="{FF2B5EF4-FFF2-40B4-BE49-F238E27FC236}">
                  <a16:creationId xmlns:a16="http://schemas.microsoft.com/office/drawing/2014/main" id="{2B890C51-CC0F-D8C9-BBFA-AD6E18D04BAE}"/>
                </a:ext>
              </a:extLst>
            </p:cNvPr>
            <p:cNvSpPr/>
            <p:nvPr/>
          </p:nvSpPr>
          <p:spPr>
            <a:xfrm>
              <a:off x="-2907812" y="8854630"/>
              <a:ext cx="513969" cy="31567"/>
            </a:xfrm>
            <a:custGeom>
              <a:avLst/>
              <a:gdLst>
                <a:gd name="connsiteX0" fmla="*/ 256108 w 513969"/>
                <a:gd name="connsiteY0" fmla="*/ 31567 h 31567"/>
                <a:gd name="connsiteX1" fmla="*/ 29820 w 513969"/>
                <a:gd name="connsiteY1" fmla="*/ 31567 h 31567"/>
                <a:gd name="connsiteX2" fmla="*/ 21050 w 513969"/>
                <a:gd name="connsiteY2" fmla="*/ 31567 h 31567"/>
                <a:gd name="connsiteX3" fmla="*/ 0 w 513969"/>
                <a:gd name="connsiteY3" fmla="*/ 15784 h 31567"/>
                <a:gd name="connsiteX4" fmla="*/ 21050 w 513969"/>
                <a:gd name="connsiteY4" fmla="*/ 0 h 31567"/>
                <a:gd name="connsiteX5" fmla="*/ 492919 w 513969"/>
                <a:gd name="connsiteY5" fmla="*/ 0 h 31567"/>
                <a:gd name="connsiteX6" fmla="*/ 513969 w 513969"/>
                <a:gd name="connsiteY6" fmla="*/ 15784 h 31567"/>
                <a:gd name="connsiteX7" fmla="*/ 492919 w 513969"/>
                <a:gd name="connsiteY7" fmla="*/ 31567 h 31567"/>
                <a:gd name="connsiteX8" fmla="*/ 484149 w 513969"/>
                <a:gd name="connsiteY8" fmla="*/ 31567 h 31567"/>
                <a:gd name="connsiteX9" fmla="*/ 282420 w 513969"/>
                <a:gd name="connsiteY9" fmla="*/ 31567 h 31567"/>
                <a:gd name="connsiteX10" fmla="*/ 256108 w 513969"/>
                <a:gd name="connsiteY10"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969" h="31567">
                  <a:moveTo>
                    <a:pt x="256108" y="31567"/>
                  </a:moveTo>
                  <a:cubicBezTo>
                    <a:pt x="180678" y="31567"/>
                    <a:pt x="105250" y="31567"/>
                    <a:pt x="29820" y="31567"/>
                  </a:cubicBezTo>
                  <a:cubicBezTo>
                    <a:pt x="26312" y="31567"/>
                    <a:pt x="24558" y="31567"/>
                    <a:pt x="21050" y="31567"/>
                  </a:cubicBezTo>
                  <a:cubicBezTo>
                    <a:pt x="7017" y="31567"/>
                    <a:pt x="0" y="26306"/>
                    <a:pt x="0" y="15784"/>
                  </a:cubicBezTo>
                  <a:cubicBezTo>
                    <a:pt x="0" y="5261"/>
                    <a:pt x="7017" y="0"/>
                    <a:pt x="21050" y="0"/>
                  </a:cubicBezTo>
                  <a:cubicBezTo>
                    <a:pt x="178924" y="0"/>
                    <a:pt x="335045" y="0"/>
                    <a:pt x="492919" y="0"/>
                  </a:cubicBezTo>
                  <a:cubicBezTo>
                    <a:pt x="506953" y="0"/>
                    <a:pt x="513969" y="5261"/>
                    <a:pt x="513969" y="15784"/>
                  </a:cubicBezTo>
                  <a:cubicBezTo>
                    <a:pt x="513969" y="26306"/>
                    <a:pt x="506953" y="29814"/>
                    <a:pt x="492919" y="31567"/>
                  </a:cubicBezTo>
                  <a:cubicBezTo>
                    <a:pt x="489411" y="31567"/>
                    <a:pt x="487657" y="31567"/>
                    <a:pt x="484149" y="31567"/>
                  </a:cubicBezTo>
                  <a:cubicBezTo>
                    <a:pt x="417490" y="31567"/>
                    <a:pt x="349078" y="31567"/>
                    <a:pt x="282420" y="31567"/>
                  </a:cubicBezTo>
                  <a:cubicBezTo>
                    <a:pt x="273649" y="31567"/>
                    <a:pt x="264878" y="31567"/>
                    <a:pt x="256108" y="31567"/>
                  </a:cubicBezTo>
                  <a:close/>
                </a:path>
              </a:pathLst>
            </a:custGeom>
            <a:solidFill>
              <a:srgbClr val="000000"/>
            </a:solidFill>
            <a:ln w="17529"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92E773D0-8A45-0167-22A2-57E70D5BAE39}"/>
                </a:ext>
              </a:extLst>
            </p:cNvPr>
            <p:cNvSpPr/>
            <p:nvPr/>
          </p:nvSpPr>
          <p:spPr>
            <a:xfrm>
              <a:off x="-2904640" y="8745117"/>
              <a:ext cx="510797" cy="31372"/>
            </a:xfrm>
            <a:custGeom>
              <a:avLst/>
              <a:gdLst>
                <a:gd name="connsiteX0" fmla="*/ 254689 w 510797"/>
                <a:gd name="connsiteY0" fmla="*/ 779 h 31372"/>
                <a:gd name="connsiteX1" fmla="*/ 486239 w 510797"/>
                <a:gd name="connsiteY1" fmla="*/ 779 h 31372"/>
                <a:gd name="connsiteX2" fmla="*/ 498518 w 510797"/>
                <a:gd name="connsiteY2" fmla="*/ 779 h 31372"/>
                <a:gd name="connsiteX3" fmla="*/ 510797 w 510797"/>
                <a:gd name="connsiteY3" fmla="*/ 14809 h 31372"/>
                <a:gd name="connsiteX4" fmla="*/ 500272 w 510797"/>
                <a:gd name="connsiteY4" fmla="*/ 30593 h 31372"/>
                <a:gd name="connsiteX5" fmla="*/ 487993 w 510797"/>
                <a:gd name="connsiteY5" fmla="*/ 30593 h 31372"/>
                <a:gd name="connsiteX6" fmla="*/ 23140 w 510797"/>
                <a:gd name="connsiteY6" fmla="*/ 30593 h 31372"/>
                <a:gd name="connsiteX7" fmla="*/ 12615 w 510797"/>
                <a:gd name="connsiteY7" fmla="*/ 30593 h 31372"/>
                <a:gd name="connsiteX8" fmla="*/ 336 w 510797"/>
                <a:gd name="connsiteY8" fmla="*/ 14809 h 31372"/>
                <a:gd name="connsiteX9" fmla="*/ 14370 w 510797"/>
                <a:gd name="connsiteY9" fmla="*/ 779 h 31372"/>
                <a:gd name="connsiteX10" fmla="*/ 24895 w 510797"/>
                <a:gd name="connsiteY10" fmla="*/ 779 h 31372"/>
                <a:gd name="connsiteX11" fmla="*/ 254689 w 510797"/>
                <a:gd name="connsiteY11" fmla="*/ 779 h 3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0797" h="31372">
                  <a:moveTo>
                    <a:pt x="254689" y="779"/>
                  </a:moveTo>
                  <a:cubicBezTo>
                    <a:pt x="331873" y="779"/>
                    <a:pt x="409056" y="779"/>
                    <a:pt x="486239" y="779"/>
                  </a:cubicBezTo>
                  <a:cubicBezTo>
                    <a:pt x="489747" y="779"/>
                    <a:pt x="495010" y="-974"/>
                    <a:pt x="498518" y="779"/>
                  </a:cubicBezTo>
                  <a:cubicBezTo>
                    <a:pt x="503781" y="4287"/>
                    <a:pt x="510797" y="9548"/>
                    <a:pt x="510797" y="14809"/>
                  </a:cubicBezTo>
                  <a:cubicBezTo>
                    <a:pt x="510797" y="20071"/>
                    <a:pt x="503781" y="25332"/>
                    <a:pt x="500272" y="30593"/>
                  </a:cubicBezTo>
                  <a:cubicBezTo>
                    <a:pt x="498518" y="32347"/>
                    <a:pt x="493255" y="30593"/>
                    <a:pt x="487993" y="30593"/>
                  </a:cubicBezTo>
                  <a:cubicBezTo>
                    <a:pt x="333627" y="30593"/>
                    <a:pt x="177506" y="30593"/>
                    <a:pt x="23140" y="30593"/>
                  </a:cubicBezTo>
                  <a:cubicBezTo>
                    <a:pt x="19632" y="30593"/>
                    <a:pt x="16124" y="30593"/>
                    <a:pt x="12615" y="30593"/>
                  </a:cubicBezTo>
                  <a:cubicBezTo>
                    <a:pt x="3845" y="28840"/>
                    <a:pt x="-1418" y="23578"/>
                    <a:pt x="336" y="14809"/>
                  </a:cubicBezTo>
                  <a:cubicBezTo>
                    <a:pt x="336" y="6041"/>
                    <a:pt x="5599" y="779"/>
                    <a:pt x="14370" y="779"/>
                  </a:cubicBezTo>
                  <a:cubicBezTo>
                    <a:pt x="17878" y="779"/>
                    <a:pt x="21386" y="779"/>
                    <a:pt x="24895" y="779"/>
                  </a:cubicBezTo>
                  <a:cubicBezTo>
                    <a:pt x="100323" y="779"/>
                    <a:pt x="177506" y="779"/>
                    <a:pt x="254689" y="779"/>
                  </a:cubicBezTo>
                  <a:close/>
                </a:path>
              </a:pathLst>
            </a:custGeom>
            <a:solidFill>
              <a:srgbClr val="000000"/>
            </a:solidFill>
            <a:ln w="17529"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4977BAE9-A5CA-44E2-8F5D-93E1470456C8}"/>
                </a:ext>
              </a:extLst>
            </p:cNvPr>
            <p:cNvSpPr/>
            <p:nvPr/>
          </p:nvSpPr>
          <p:spPr>
            <a:xfrm>
              <a:off x="-2572767" y="8521416"/>
              <a:ext cx="191203" cy="29813"/>
            </a:xfrm>
            <a:custGeom>
              <a:avLst/>
              <a:gdLst>
                <a:gd name="connsiteX0" fmla="*/ 94725 w 191203"/>
                <a:gd name="connsiteY0" fmla="*/ 0 h 29813"/>
                <a:gd name="connsiteX1" fmla="*/ 171908 w 191203"/>
                <a:gd name="connsiteY1" fmla="*/ 0 h 29813"/>
                <a:gd name="connsiteX2" fmla="*/ 191203 w 191203"/>
                <a:gd name="connsiteY2" fmla="*/ 14030 h 29813"/>
                <a:gd name="connsiteX3" fmla="*/ 171908 w 191203"/>
                <a:gd name="connsiteY3" fmla="*/ 29814 h 29813"/>
                <a:gd name="connsiteX4" fmla="*/ 19295 w 191203"/>
                <a:gd name="connsiteY4" fmla="*/ 29814 h 29813"/>
                <a:gd name="connsiteX5" fmla="*/ 0 w 191203"/>
                <a:gd name="connsiteY5" fmla="*/ 14030 h 29813"/>
                <a:gd name="connsiteX6" fmla="*/ 19295 w 191203"/>
                <a:gd name="connsiteY6" fmla="*/ 0 h 29813"/>
                <a:gd name="connsiteX7" fmla="*/ 94725 w 191203"/>
                <a:gd name="connsiteY7" fmla="*/ 0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29813">
                  <a:moveTo>
                    <a:pt x="94725" y="0"/>
                  </a:moveTo>
                  <a:cubicBezTo>
                    <a:pt x="121037" y="0"/>
                    <a:pt x="145595" y="0"/>
                    <a:pt x="171908" y="0"/>
                  </a:cubicBezTo>
                  <a:cubicBezTo>
                    <a:pt x="184187" y="0"/>
                    <a:pt x="191203" y="5261"/>
                    <a:pt x="191203" y="14030"/>
                  </a:cubicBezTo>
                  <a:cubicBezTo>
                    <a:pt x="191203" y="22799"/>
                    <a:pt x="184187" y="29814"/>
                    <a:pt x="171908" y="29814"/>
                  </a:cubicBezTo>
                  <a:cubicBezTo>
                    <a:pt x="121037" y="29814"/>
                    <a:pt x="70166" y="29814"/>
                    <a:pt x="19295" y="29814"/>
                  </a:cubicBezTo>
                  <a:cubicBezTo>
                    <a:pt x="7017" y="29814"/>
                    <a:pt x="0" y="24552"/>
                    <a:pt x="0" y="14030"/>
                  </a:cubicBezTo>
                  <a:cubicBezTo>
                    <a:pt x="0" y="1754"/>
                    <a:pt x="8771" y="0"/>
                    <a:pt x="19295" y="0"/>
                  </a:cubicBezTo>
                  <a:cubicBezTo>
                    <a:pt x="43854" y="0"/>
                    <a:pt x="68412" y="0"/>
                    <a:pt x="94725" y="0"/>
                  </a:cubicBezTo>
                  <a:close/>
                </a:path>
              </a:pathLst>
            </a:custGeom>
            <a:solidFill>
              <a:srgbClr val="000000"/>
            </a:solidFill>
            <a:ln w="17529" cap="flat">
              <a:noFill/>
              <a:prstDash val="solid"/>
              <a:miter/>
            </a:ln>
          </p:spPr>
          <p:txBody>
            <a:bodyPr rtlCol="0" anchor="ctr"/>
            <a:lstStyle/>
            <a:p>
              <a:pPr algn="l" rtl="0"/>
              <a:endParaRPr lang="en-US"/>
            </a:p>
          </p:txBody>
        </p:sp>
        <p:sp>
          <p:nvSpPr>
            <p:cNvPr id="35" name="Freeform 34">
              <a:extLst>
                <a:ext uri="{FF2B5EF4-FFF2-40B4-BE49-F238E27FC236}">
                  <a16:creationId xmlns:a16="http://schemas.microsoft.com/office/drawing/2014/main" id="{FC361F1E-35FD-E173-90C7-60CD06D64C1B}"/>
                </a:ext>
              </a:extLst>
            </p:cNvPr>
            <p:cNvSpPr/>
            <p:nvPr/>
          </p:nvSpPr>
          <p:spPr>
            <a:xfrm>
              <a:off x="-2572767" y="8626642"/>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5784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7017" y="31567"/>
                    <a:pt x="0" y="26306"/>
                    <a:pt x="0" y="15784"/>
                  </a:cubicBezTo>
                  <a:cubicBezTo>
                    <a:pt x="0" y="5261"/>
                    <a:pt x="7017" y="0"/>
                    <a:pt x="19295" y="0"/>
                  </a:cubicBezTo>
                  <a:cubicBezTo>
                    <a:pt x="70166" y="0"/>
                    <a:pt x="121037" y="0"/>
                    <a:pt x="171908" y="0"/>
                  </a:cubicBezTo>
                  <a:cubicBezTo>
                    <a:pt x="185941" y="0"/>
                    <a:pt x="192958" y="5261"/>
                    <a:pt x="192958" y="15784"/>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pPr algn="l" rtl="0"/>
              <a:endParaRPr lang="en-US"/>
            </a:p>
          </p:txBody>
        </p:sp>
        <p:sp>
          <p:nvSpPr>
            <p:cNvPr id="36" name="Freeform 35">
              <a:extLst>
                <a:ext uri="{FF2B5EF4-FFF2-40B4-BE49-F238E27FC236}">
                  <a16:creationId xmlns:a16="http://schemas.microsoft.com/office/drawing/2014/main" id="{8ABA1227-9B5F-80B1-D31E-5650AB17DBDB}"/>
                </a:ext>
              </a:extLst>
            </p:cNvPr>
            <p:cNvSpPr/>
            <p:nvPr/>
          </p:nvSpPr>
          <p:spPr>
            <a:xfrm>
              <a:off x="-2572767" y="8398653"/>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4030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5262" y="31567"/>
                    <a:pt x="0" y="26306"/>
                    <a:pt x="0" y="15784"/>
                  </a:cubicBezTo>
                  <a:cubicBezTo>
                    <a:pt x="0" y="5261"/>
                    <a:pt x="7017" y="0"/>
                    <a:pt x="19295" y="0"/>
                  </a:cubicBezTo>
                  <a:cubicBezTo>
                    <a:pt x="70166" y="0"/>
                    <a:pt x="121037" y="0"/>
                    <a:pt x="171908" y="0"/>
                  </a:cubicBezTo>
                  <a:cubicBezTo>
                    <a:pt x="184187" y="0"/>
                    <a:pt x="191203" y="5261"/>
                    <a:pt x="192958" y="14030"/>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9AF232A5-B894-3A20-F13F-2870337A419B}"/>
                </a:ext>
              </a:extLst>
            </p:cNvPr>
            <p:cNvSpPr/>
            <p:nvPr/>
          </p:nvSpPr>
          <p:spPr>
            <a:xfrm>
              <a:off x="-2809579" y="8435482"/>
              <a:ext cx="99986" cy="98210"/>
            </a:xfrm>
            <a:custGeom>
              <a:avLst/>
              <a:gdLst>
                <a:gd name="connsiteX0" fmla="*/ 99987 w 99986"/>
                <a:gd name="connsiteY0" fmla="*/ 49105 h 98210"/>
                <a:gd name="connsiteX1" fmla="*/ 50871 w 99986"/>
                <a:gd name="connsiteY1" fmla="*/ 98210 h 98210"/>
                <a:gd name="connsiteX2" fmla="*/ 0 w 99986"/>
                <a:gd name="connsiteY2" fmla="*/ 49105 h 98210"/>
                <a:gd name="connsiteX3" fmla="*/ 49116 w 99986"/>
                <a:gd name="connsiteY3" fmla="*/ 0 h 98210"/>
                <a:gd name="connsiteX4" fmla="*/ 99987 w 99986"/>
                <a:gd name="connsiteY4" fmla="*/ 49105 h 98210"/>
                <a:gd name="connsiteX5" fmla="*/ 70166 w 99986"/>
                <a:gd name="connsiteY5" fmla="*/ 49105 h 98210"/>
                <a:gd name="connsiteX6" fmla="*/ 50871 w 99986"/>
                <a:gd name="connsiteY6" fmla="*/ 31568 h 98210"/>
                <a:gd name="connsiteX7" fmla="*/ 31575 w 99986"/>
                <a:gd name="connsiteY7" fmla="*/ 50859 h 98210"/>
                <a:gd name="connsiteX8" fmla="*/ 50871 w 99986"/>
                <a:gd name="connsiteY8" fmla="*/ 68397 h 98210"/>
                <a:gd name="connsiteX9" fmla="*/ 70166 w 99986"/>
                <a:gd name="connsiteY9" fmla="*/ 49105 h 9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986" h="98210">
                  <a:moveTo>
                    <a:pt x="99987" y="49105"/>
                  </a:moveTo>
                  <a:cubicBezTo>
                    <a:pt x="99987" y="77165"/>
                    <a:pt x="78937" y="98210"/>
                    <a:pt x="50871" y="98210"/>
                  </a:cubicBezTo>
                  <a:cubicBezTo>
                    <a:pt x="22804" y="98210"/>
                    <a:pt x="0" y="75412"/>
                    <a:pt x="0" y="49105"/>
                  </a:cubicBezTo>
                  <a:cubicBezTo>
                    <a:pt x="0" y="22799"/>
                    <a:pt x="22804" y="0"/>
                    <a:pt x="49116" y="0"/>
                  </a:cubicBezTo>
                  <a:cubicBezTo>
                    <a:pt x="77183" y="0"/>
                    <a:pt x="99987" y="21045"/>
                    <a:pt x="99987" y="49105"/>
                  </a:cubicBezTo>
                  <a:close/>
                  <a:moveTo>
                    <a:pt x="70166" y="49105"/>
                  </a:moveTo>
                  <a:cubicBezTo>
                    <a:pt x="70166" y="38583"/>
                    <a:pt x="61396" y="31568"/>
                    <a:pt x="50871" y="31568"/>
                  </a:cubicBezTo>
                  <a:cubicBezTo>
                    <a:pt x="40345" y="31568"/>
                    <a:pt x="31575" y="40336"/>
                    <a:pt x="31575" y="50859"/>
                  </a:cubicBezTo>
                  <a:cubicBezTo>
                    <a:pt x="31575" y="61381"/>
                    <a:pt x="40345" y="68397"/>
                    <a:pt x="50871" y="68397"/>
                  </a:cubicBezTo>
                  <a:cubicBezTo>
                    <a:pt x="61396" y="68397"/>
                    <a:pt x="70166" y="59628"/>
                    <a:pt x="70166" y="49105"/>
                  </a:cubicBezTo>
                  <a:close/>
                </a:path>
              </a:pathLst>
            </a:custGeom>
            <a:solidFill>
              <a:srgbClr val="000000"/>
            </a:solidFill>
            <a:ln w="17529" cap="flat">
              <a:noFill/>
              <a:prstDash val="solid"/>
              <a:miter/>
            </a:ln>
          </p:spPr>
          <p:txBody>
            <a:bodyPr rtlCol="0" anchor="ctr"/>
            <a:lstStyle/>
            <a:p>
              <a:pPr algn="l" rtl="0"/>
              <a:endParaRPr lang="en-US"/>
            </a:p>
          </p:txBody>
        </p:sp>
        <p:grpSp>
          <p:nvGrpSpPr>
            <p:cNvPr id="38" name="Graphic 26">
              <a:extLst>
                <a:ext uri="{FF2B5EF4-FFF2-40B4-BE49-F238E27FC236}">
                  <a16:creationId xmlns:a16="http://schemas.microsoft.com/office/drawing/2014/main" id="{1AA3AE87-F0AD-2C7C-9068-04AF0987453C}"/>
                </a:ext>
              </a:extLst>
            </p:cNvPr>
            <p:cNvGrpSpPr/>
            <p:nvPr/>
          </p:nvGrpSpPr>
          <p:grpSpPr>
            <a:xfrm>
              <a:off x="-3248119" y="8392077"/>
              <a:ext cx="1173533" cy="815057"/>
              <a:chOff x="-3248119" y="8392077"/>
              <a:chExt cx="1173533" cy="815057"/>
            </a:xfrm>
            <a:solidFill>
              <a:srgbClr val="F79038"/>
            </a:solidFill>
          </p:grpSpPr>
          <p:grpSp>
            <p:nvGrpSpPr>
              <p:cNvPr id="39" name="Graphic 26">
                <a:extLst>
                  <a:ext uri="{FF2B5EF4-FFF2-40B4-BE49-F238E27FC236}">
                    <a16:creationId xmlns:a16="http://schemas.microsoft.com/office/drawing/2014/main" id="{CF3BECFF-A784-9E87-FD25-7A75A7CDDFBA}"/>
                  </a:ext>
                </a:extLst>
              </p:cNvPr>
              <p:cNvGrpSpPr/>
              <p:nvPr/>
            </p:nvGrpSpPr>
            <p:grpSpPr>
              <a:xfrm>
                <a:off x="-3248119" y="8872167"/>
                <a:ext cx="1173533" cy="334967"/>
                <a:chOff x="-3248119" y="8872167"/>
                <a:chExt cx="1173533" cy="334967"/>
              </a:xfrm>
              <a:solidFill>
                <a:srgbClr val="F79038"/>
              </a:solidFill>
            </p:grpSpPr>
            <p:sp>
              <p:nvSpPr>
                <p:cNvPr id="40" name="Freeform 39">
                  <a:extLst>
                    <a:ext uri="{FF2B5EF4-FFF2-40B4-BE49-F238E27FC236}">
                      <a16:creationId xmlns:a16="http://schemas.microsoft.com/office/drawing/2014/main" id="{79658C28-40CC-6B9F-10D8-9E64A4D2A91A}"/>
                    </a:ext>
                  </a:extLst>
                </p:cNvPr>
                <p:cNvSpPr/>
                <p:nvPr/>
              </p:nvSpPr>
              <p:spPr>
                <a:xfrm>
                  <a:off x="-3248119" y="8893212"/>
                  <a:ext cx="157874" cy="299891"/>
                </a:xfrm>
                <a:custGeom>
                  <a:avLst/>
                  <a:gdLst>
                    <a:gd name="connsiteX0" fmla="*/ 115774 w 157874"/>
                    <a:gd name="connsiteY0" fmla="*/ 299892 h 299891"/>
                    <a:gd name="connsiteX1" fmla="*/ 0 w 157874"/>
                    <a:gd name="connsiteY1" fmla="*/ 278847 h 299891"/>
                    <a:gd name="connsiteX2" fmla="*/ 0 w 157874"/>
                    <a:gd name="connsiteY2" fmla="*/ 0 h 299891"/>
                    <a:gd name="connsiteX3" fmla="*/ 157875 w 157874"/>
                    <a:gd name="connsiteY3" fmla="*/ 24553 h 299891"/>
                    <a:gd name="connsiteX4" fmla="*/ 115774 w 157874"/>
                    <a:gd name="connsiteY4" fmla="*/ 299892 h 29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74" h="299891">
                      <a:moveTo>
                        <a:pt x="115774" y="299892"/>
                      </a:moveTo>
                      <a:cubicBezTo>
                        <a:pt x="77183" y="292877"/>
                        <a:pt x="38591" y="285862"/>
                        <a:pt x="0" y="278847"/>
                      </a:cubicBezTo>
                      <a:cubicBezTo>
                        <a:pt x="0" y="185898"/>
                        <a:pt x="0" y="92949"/>
                        <a:pt x="0" y="0"/>
                      </a:cubicBezTo>
                      <a:cubicBezTo>
                        <a:pt x="52625" y="8769"/>
                        <a:pt x="105250" y="15784"/>
                        <a:pt x="157875" y="24553"/>
                      </a:cubicBezTo>
                      <a:cubicBezTo>
                        <a:pt x="145595" y="115748"/>
                        <a:pt x="129808" y="206943"/>
                        <a:pt x="115774" y="299892"/>
                      </a:cubicBezTo>
                      <a:close/>
                    </a:path>
                  </a:pathLst>
                </a:custGeom>
                <a:solidFill>
                  <a:srgbClr val="F79038"/>
                </a:solidFill>
                <a:ln w="17529"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FB982781-F004-8708-6215-84F4CFE24547}"/>
                    </a:ext>
                  </a:extLst>
                </p:cNvPr>
                <p:cNvSpPr/>
                <p:nvPr/>
              </p:nvSpPr>
              <p:spPr>
                <a:xfrm>
                  <a:off x="-2227197" y="8872167"/>
                  <a:ext cx="152612" cy="310414"/>
                </a:xfrm>
                <a:custGeom>
                  <a:avLst/>
                  <a:gdLst>
                    <a:gd name="connsiteX0" fmla="*/ 152612 w 152612"/>
                    <a:gd name="connsiteY0" fmla="*/ 0 h 310414"/>
                    <a:gd name="connsiteX1" fmla="*/ 152612 w 152612"/>
                    <a:gd name="connsiteY1" fmla="*/ 289370 h 310414"/>
                    <a:gd name="connsiteX2" fmla="*/ 59641 w 152612"/>
                    <a:gd name="connsiteY2" fmla="*/ 310414 h 310414"/>
                    <a:gd name="connsiteX3" fmla="*/ 0 w 152612"/>
                    <a:gd name="connsiteY3" fmla="*/ 33321 h 310414"/>
                    <a:gd name="connsiteX4" fmla="*/ 152612 w 152612"/>
                    <a:gd name="connsiteY4" fmla="*/ 0 h 31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12" h="310414">
                      <a:moveTo>
                        <a:pt x="152612" y="0"/>
                      </a:moveTo>
                      <a:cubicBezTo>
                        <a:pt x="152612" y="96457"/>
                        <a:pt x="152612" y="192913"/>
                        <a:pt x="152612" y="289370"/>
                      </a:cubicBezTo>
                      <a:cubicBezTo>
                        <a:pt x="121037" y="296385"/>
                        <a:pt x="91217" y="303399"/>
                        <a:pt x="59641" y="310414"/>
                      </a:cubicBezTo>
                      <a:cubicBezTo>
                        <a:pt x="40346" y="217466"/>
                        <a:pt x="19296" y="126270"/>
                        <a:pt x="0" y="33321"/>
                      </a:cubicBezTo>
                      <a:cubicBezTo>
                        <a:pt x="49117" y="22799"/>
                        <a:pt x="99987" y="12276"/>
                        <a:pt x="152612" y="0"/>
                      </a:cubicBezTo>
                      <a:close/>
                    </a:path>
                  </a:pathLst>
                </a:custGeom>
                <a:solidFill>
                  <a:srgbClr val="F79038"/>
                </a:solidFill>
                <a:ln w="17529"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552C6ED2-3F42-E398-1517-0057D0D78788}"/>
                    </a:ext>
                  </a:extLst>
                </p:cNvPr>
                <p:cNvSpPr/>
                <p:nvPr/>
              </p:nvSpPr>
              <p:spPr>
                <a:xfrm>
                  <a:off x="-3102524" y="8921272"/>
                  <a:ext cx="91216" cy="285862"/>
                </a:xfrm>
                <a:custGeom>
                  <a:avLst/>
                  <a:gdLst>
                    <a:gd name="connsiteX0" fmla="*/ 43854 w 91216"/>
                    <a:gd name="connsiteY0" fmla="*/ 0 h 285862"/>
                    <a:gd name="connsiteX1" fmla="*/ 91217 w 91216"/>
                    <a:gd name="connsiteY1" fmla="*/ 7015 h 285862"/>
                    <a:gd name="connsiteX2" fmla="*/ 47363 w 91216"/>
                    <a:gd name="connsiteY2" fmla="*/ 285862 h 285862"/>
                    <a:gd name="connsiteX3" fmla="*/ 0 w 91216"/>
                    <a:gd name="connsiteY3" fmla="*/ 277094 h 285862"/>
                  </a:gdLst>
                  <a:ahLst/>
                  <a:cxnLst>
                    <a:cxn ang="0">
                      <a:pos x="connsiteX0" y="connsiteY0"/>
                    </a:cxn>
                    <a:cxn ang="0">
                      <a:pos x="connsiteX1" y="connsiteY1"/>
                    </a:cxn>
                    <a:cxn ang="0">
                      <a:pos x="connsiteX2" y="connsiteY2"/>
                    </a:cxn>
                    <a:cxn ang="0">
                      <a:pos x="connsiteX3" y="connsiteY3"/>
                    </a:cxn>
                  </a:cxnLst>
                  <a:rect l="l" t="t" r="r" b="b"/>
                  <a:pathLst>
                    <a:path w="91216" h="285862">
                      <a:moveTo>
                        <a:pt x="43854" y="0"/>
                      </a:moveTo>
                      <a:cubicBezTo>
                        <a:pt x="59641" y="1754"/>
                        <a:pt x="73675" y="5262"/>
                        <a:pt x="91217" y="7015"/>
                      </a:cubicBezTo>
                      <a:cubicBezTo>
                        <a:pt x="77183" y="99964"/>
                        <a:pt x="61396" y="192913"/>
                        <a:pt x="47363" y="285862"/>
                      </a:cubicBezTo>
                      <a:cubicBezTo>
                        <a:pt x="31575" y="282355"/>
                        <a:pt x="17542" y="280601"/>
                        <a:pt x="0" y="277094"/>
                      </a:cubicBezTo>
                    </a:path>
                  </a:pathLst>
                </a:custGeom>
                <a:solidFill>
                  <a:srgbClr val="F79038"/>
                </a:solidFill>
                <a:ln w="17529" cap="flat">
                  <a:noFill/>
                  <a:prstDash val="solid"/>
                  <a:miter/>
                </a:ln>
              </p:spPr>
              <p:txBody>
                <a:bodyPr rtlCol="0" anchor="ctr"/>
                <a:lstStyle/>
                <a:p>
                  <a:pPr algn="l" rtl="0"/>
                  <a:endParaRPr lang="en-US"/>
                </a:p>
              </p:txBody>
            </p:sp>
          </p:grpSp>
          <p:sp>
            <p:nvSpPr>
              <p:cNvPr id="43" name="Freeform 42">
                <a:extLst>
                  <a:ext uri="{FF2B5EF4-FFF2-40B4-BE49-F238E27FC236}">
                    <a16:creationId xmlns:a16="http://schemas.microsoft.com/office/drawing/2014/main" id="{32BBF033-7A01-4F4A-A088-76F39EAA44CC}"/>
                  </a:ext>
                </a:extLst>
              </p:cNvPr>
              <p:cNvSpPr/>
              <p:nvPr/>
            </p:nvSpPr>
            <p:spPr>
              <a:xfrm>
                <a:off x="-2849323" y="8392077"/>
                <a:ext cx="178322" cy="177378"/>
              </a:xfrm>
              <a:custGeom>
                <a:avLst/>
                <a:gdLst>
                  <a:gd name="connsiteX0" fmla="*/ 169552 w 178322"/>
                  <a:gd name="connsiteY0" fmla="*/ 59189 h 177378"/>
                  <a:gd name="connsiteX1" fmla="*/ 178323 w 178322"/>
                  <a:gd name="connsiteY1" fmla="*/ 97772 h 177378"/>
                  <a:gd name="connsiteX2" fmla="*/ 176568 w 178322"/>
                  <a:gd name="connsiteY2" fmla="*/ 110048 h 177378"/>
                  <a:gd name="connsiteX3" fmla="*/ 160781 w 178322"/>
                  <a:gd name="connsiteY3" fmla="*/ 143369 h 177378"/>
                  <a:gd name="connsiteX4" fmla="*/ 152010 w 178322"/>
                  <a:gd name="connsiteY4" fmla="*/ 153892 h 177378"/>
                  <a:gd name="connsiteX5" fmla="*/ 120435 w 178322"/>
                  <a:gd name="connsiteY5" fmla="*/ 173183 h 177378"/>
                  <a:gd name="connsiteX6" fmla="*/ 108156 w 178322"/>
                  <a:gd name="connsiteY6" fmla="*/ 176691 h 177378"/>
                  <a:gd name="connsiteX7" fmla="*/ 71319 w 178322"/>
                  <a:gd name="connsiteY7" fmla="*/ 176691 h 177378"/>
                  <a:gd name="connsiteX8" fmla="*/ 57286 w 178322"/>
                  <a:gd name="connsiteY8" fmla="*/ 173183 h 177378"/>
                  <a:gd name="connsiteX9" fmla="*/ 27465 w 178322"/>
                  <a:gd name="connsiteY9" fmla="*/ 153892 h 177378"/>
                  <a:gd name="connsiteX10" fmla="*/ 18694 w 178322"/>
                  <a:gd name="connsiteY10" fmla="*/ 143369 h 177378"/>
                  <a:gd name="connsiteX11" fmla="*/ 2907 w 178322"/>
                  <a:gd name="connsiteY11" fmla="*/ 110048 h 177378"/>
                  <a:gd name="connsiteX12" fmla="*/ 1152 w 178322"/>
                  <a:gd name="connsiteY12" fmla="*/ 96018 h 177378"/>
                  <a:gd name="connsiteX13" fmla="*/ 6415 w 178322"/>
                  <a:gd name="connsiteY13" fmla="*/ 60943 h 177378"/>
                  <a:gd name="connsiteX14" fmla="*/ 13432 w 178322"/>
                  <a:gd name="connsiteY14" fmla="*/ 46913 h 177378"/>
                  <a:gd name="connsiteX15" fmla="*/ 36236 w 178322"/>
                  <a:gd name="connsiteY15" fmla="*/ 20607 h 177378"/>
                  <a:gd name="connsiteX16" fmla="*/ 48515 w 178322"/>
                  <a:gd name="connsiteY16" fmla="*/ 11838 h 177378"/>
                  <a:gd name="connsiteX17" fmla="*/ 83598 w 178322"/>
                  <a:gd name="connsiteY17" fmla="*/ 1315 h 177378"/>
                  <a:gd name="connsiteX18" fmla="*/ 97631 w 178322"/>
                  <a:gd name="connsiteY18" fmla="*/ 1315 h 177378"/>
                  <a:gd name="connsiteX19" fmla="*/ 130960 w 178322"/>
                  <a:gd name="connsiteY19" fmla="*/ 11838 h 177378"/>
                  <a:gd name="connsiteX20" fmla="*/ 144994 w 178322"/>
                  <a:gd name="connsiteY20" fmla="*/ 20607 h 177378"/>
                  <a:gd name="connsiteX21" fmla="*/ 167798 w 178322"/>
                  <a:gd name="connsiteY21" fmla="*/ 46913 h 177378"/>
                  <a:gd name="connsiteX22" fmla="*/ 176568 w 178322"/>
                  <a:gd name="connsiteY22" fmla="*/ 57436 h 177378"/>
                  <a:gd name="connsiteX23" fmla="*/ 169552 w 178322"/>
                  <a:gd name="connsiteY23" fmla="*/ 59189 h 177378"/>
                  <a:gd name="connsiteX24" fmla="*/ 139731 w 178322"/>
                  <a:gd name="connsiteY24" fmla="*/ 92511 h 177378"/>
                  <a:gd name="connsiteX25" fmla="*/ 90615 w 178322"/>
                  <a:gd name="connsiteY25" fmla="*/ 43405 h 177378"/>
                  <a:gd name="connsiteX26" fmla="*/ 41498 w 178322"/>
                  <a:gd name="connsiteY26" fmla="*/ 92511 h 177378"/>
                  <a:gd name="connsiteX27" fmla="*/ 92369 w 178322"/>
                  <a:gd name="connsiteY27" fmla="*/ 141616 h 177378"/>
                  <a:gd name="connsiteX28" fmla="*/ 139731 w 178322"/>
                  <a:gd name="connsiteY28" fmla="*/ 92511 h 1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8322" h="177378">
                    <a:moveTo>
                      <a:pt x="169552" y="59189"/>
                    </a:moveTo>
                    <a:cubicBezTo>
                      <a:pt x="173060" y="71466"/>
                      <a:pt x="176568" y="83742"/>
                      <a:pt x="178323" y="97772"/>
                    </a:cubicBezTo>
                    <a:cubicBezTo>
                      <a:pt x="178323" y="101279"/>
                      <a:pt x="178323" y="106541"/>
                      <a:pt x="176568" y="110048"/>
                    </a:cubicBezTo>
                    <a:cubicBezTo>
                      <a:pt x="167798" y="120571"/>
                      <a:pt x="162535" y="131093"/>
                      <a:pt x="160781" y="143369"/>
                    </a:cubicBezTo>
                    <a:cubicBezTo>
                      <a:pt x="160781" y="146877"/>
                      <a:pt x="155518" y="152138"/>
                      <a:pt x="152010" y="153892"/>
                    </a:cubicBezTo>
                    <a:cubicBezTo>
                      <a:pt x="139731" y="157400"/>
                      <a:pt x="129206" y="162661"/>
                      <a:pt x="120435" y="173183"/>
                    </a:cubicBezTo>
                    <a:cubicBezTo>
                      <a:pt x="118681" y="176691"/>
                      <a:pt x="111664" y="178445"/>
                      <a:pt x="108156" y="176691"/>
                    </a:cubicBezTo>
                    <a:cubicBezTo>
                      <a:pt x="95877" y="173183"/>
                      <a:pt x="83598" y="173183"/>
                      <a:pt x="71319" y="176691"/>
                    </a:cubicBezTo>
                    <a:cubicBezTo>
                      <a:pt x="67810" y="178445"/>
                      <a:pt x="60794" y="174937"/>
                      <a:pt x="57286" y="173183"/>
                    </a:cubicBezTo>
                    <a:cubicBezTo>
                      <a:pt x="48515" y="162661"/>
                      <a:pt x="39744" y="157400"/>
                      <a:pt x="27465" y="153892"/>
                    </a:cubicBezTo>
                    <a:cubicBezTo>
                      <a:pt x="23956" y="152138"/>
                      <a:pt x="18694" y="146877"/>
                      <a:pt x="18694" y="143369"/>
                    </a:cubicBezTo>
                    <a:cubicBezTo>
                      <a:pt x="16940" y="131093"/>
                      <a:pt x="11677" y="120571"/>
                      <a:pt x="2907" y="110048"/>
                    </a:cubicBezTo>
                    <a:cubicBezTo>
                      <a:pt x="-602" y="106541"/>
                      <a:pt x="-602" y="99526"/>
                      <a:pt x="1152" y="96018"/>
                    </a:cubicBezTo>
                    <a:cubicBezTo>
                      <a:pt x="6415" y="83742"/>
                      <a:pt x="8169" y="73219"/>
                      <a:pt x="6415" y="60943"/>
                    </a:cubicBezTo>
                    <a:cubicBezTo>
                      <a:pt x="6415" y="57436"/>
                      <a:pt x="9923" y="50421"/>
                      <a:pt x="13432" y="46913"/>
                    </a:cubicBezTo>
                    <a:cubicBezTo>
                      <a:pt x="23956" y="39898"/>
                      <a:pt x="30973" y="31129"/>
                      <a:pt x="36236" y="20607"/>
                    </a:cubicBezTo>
                    <a:cubicBezTo>
                      <a:pt x="37990" y="17099"/>
                      <a:pt x="45006" y="11838"/>
                      <a:pt x="48515" y="11838"/>
                    </a:cubicBezTo>
                    <a:cubicBezTo>
                      <a:pt x="60794" y="11838"/>
                      <a:pt x="73073" y="8330"/>
                      <a:pt x="83598" y="1315"/>
                    </a:cubicBezTo>
                    <a:cubicBezTo>
                      <a:pt x="87106" y="-438"/>
                      <a:pt x="94123" y="-438"/>
                      <a:pt x="97631" y="1315"/>
                    </a:cubicBezTo>
                    <a:cubicBezTo>
                      <a:pt x="108156" y="8330"/>
                      <a:pt x="118681" y="11838"/>
                      <a:pt x="130960" y="11838"/>
                    </a:cubicBezTo>
                    <a:cubicBezTo>
                      <a:pt x="137977" y="11838"/>
                      <a:pt x="143239" y="13592"/>
                      <a:pt x="144994" y="20607"/>
                    </a:cubicBezTo>
                    <a:cubicBezTo>
                      <a:pt x="148502" y="32883"/>
                      <a:pt x="157273" y="39898"/>
                      <a:pt x="167798" y="46913"/>
                    </a:cubicBezTo>
                    <a:cubicBezTo>
                      <a:pt x="171306" y="48667"/>
                      <a:pt x="173060" y="53928"/>
                      <a:pt x="176568" y="57436"/>
                    </a:cubicBezTo>
                    <a:cubicBezTo>
                      <a:pt x="173060" y="57436"/>
                      <a:pt x="171306" y="59189"/>
                      <a:pt x="169552" y="59189"/>
                    </a:cubicBezTo>
                    <a:close/>
                    <a:moveTo>
                      <a:pt x="139731" y="92511"/>
                    </a:moveTo>
                    <a:cubicBezTo>
                      <a:pt x="139731" y="66204"/>
                      <a:pt x="116927" y="43405"/>
                      <a:pt x="90615" y="43405"/>
                    </a:cubicBezTo>
                    <a:cubicBezTo>
                      <a:pt x="64302" y="43405"/>
                      <a:pt x="41498" y="66204"/>
                      <a:pt x="41498" y="92511"/>
                    </a:cubicBezTo>
                    <a:cubicBezTo>
                      <a:pt x="41498" y="120571"/>
                      <a:pt x="64302" y="141616"/>
                      <a:pt x="92369" y="141616"/>
                    </a:cubicBezTo>
                    <a:cubicBezTo>
                      <a:pt x="118681" y="141616"/>
                      <a:pt x="139731" y="120571"/>
                      <a:pt x="139731" y="92511"/>
                    </a:cubicBezTo>
                    <a:close/>
                  </a:path>
                </a:pathLst>
              </a:custGeom>
              <a:solidFill>
                <a:srgbClr val="F79038"/>
              </a:solidFill>
              <a:ln w="17529"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DA059AC-6227-8CE6-A57B-7D909556CCE8}"/>
                  </a:ext>
                </a:extLst>
              </p:cNvPr>
              <p:cNvSpPr/>
              <p:nvPr/>
            </p:nvSpPr>
            <p:spPr>
              <a:xfrm>
                <a:off x="-2863958" y="8579290"/>
                <a:ext cx="52624" cy="70150"/>
              </a:xfrm>
              <a:custGeom>
                <a:avLst/>
                <a:gdLst>
                  <a:gd name="connsiteX0" fmla="*/ 49116 w 52624"/>
                  <a:gd name="connsiteY0" fmla="*/ 1754 h 70150"/>
                  <a:gd name="connsiteX1" fmla="*/ 52625 w 52624"/>
                  <a:gd name="connsiteY1" fmla="*/ 14030 h 70150"/>
                  <a:gd name="connsiteX2" fmla="*/ 35083 w 52624"/>
                  <a:gd name="connsiteY2" fmla="*/ 70150 h 70150"/>
                  <a:gd name="connsiteX3" fmla="*/ 0 w 52624"/>
                  <a:gd name="connsiteY3" fmla="*/ 52613 h 70150"/>
                  <a:gd name="connsiteX4" fmla="*/ 45608 w 52624"/>
                  <a:gd name="connsiteY4" fmla="*/ 0 h 70150"/>
                  <a:gd name="connsiteX5" fmla="*/ 49116 w 52624"/>
                  <a:gd name="connsiteY5" fmla="*/ 1754 h 7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24" h="70150">
                    <a:moveTo>
                      <a:pt x="49116" y="1754"/>
                    </a:moveTo>
                    <a:cubicBezTo>
                      <a:pt x="50871" y="5261"/>
                      <a:pt x="52625" y="10523"/>
                      <a:pt x="52625" y="14030"/>
                    </a:cubicBezTo>
                    <a:cubicBezTo>
                      <a:pt x="47362" y="31568"/>
                      <a:pt x="42100" y="50859"/>
                      <a:pt x="35083" y="70150"/>
                    </a:cubicBezTo>
                    <a:cubicBezTo>
                      <a:pt x="26312" y="54367"/>
                      <a:pt x="15787" y="50859"/>
                      <a:pt x="0" y="52613"/>
                    </a:cubicBezTo>
                    <a:cubicBezTo>
                      <a:pt x="15787" y="35075"/>
                      <a:pt x="29820" y="17538"/>
                      <a:pt x="45608" y="0"/>
                    </a:cubicBezTo>
                    <a:cubicBezTo>
                      <a:pt x="45608" y="1754"/>
                      <a:pt x="47362" y="1754"/>
                      <a:pt x="49116" y="1754"/>
                    </a:cubicBezTo>
                    <a:close/>
                  </a:path>
                </a:pathLst>
              </a:custGeom>
              <a:solidFill>
                <a:srgbClr val="F79038"/>
              </a:solidFill>
              <a:ln w="17529" cap="flat">
                <a:noFill/>
                <a:prstDash val="solid"/>
                <a:miter/>
              </a:ln>
            </p:spPr>
            <p:txBody>
              <a:bodyPr rtlCol="0" anchor="ctr"/>
              <a:lstStyle/>
              <a:p>
                <a:pPr algn="l" rtl="0"/>
                <a:endParaRPr lang="en-US"/>
              </a:p>
            </p:txBody>
          </p:sp>
          <p:sp>
            <p:nvSpPr>
              <p:cNvPr id="45" name="Freeform 44">
                <a:extLst>
                  <a:ext uri="{FF2B5EF4-FFF2-40B4-BE49-F238E27FC236}">
                    <a16:creationId xmlns:a16="http://schemas.microsoft.com/office/drawing/2014/main" id="{E956F6AA-E551-6BB5-AD43-86C60EF8292B}"/>
                  </a:ext>
                </a:extLst>
              </p:cNvPr>
              <p:cNvSpPr/>
              <p:nvPr/>
            </p:nvSpPr>
            <p:spPr>
              <a:xfrm>
                <a:off x="-2706083" y="8579290"/>
                <a:ext cx="52624" cy="71904"/>
              </a:xfrm>
              <a:custGeom>
                <a:avLst/>
                <a:gdLst>
                  <a:gd name="connsiteX0" fmla="*/ 52625 w 52624"/>
                  <a:gd name="connsiteY0" fmla="*/ 52613 h 71904"/>
                  <a:gd name="connsiteX1" fmla="*/ 17542 w 52624"/>
                  <a:gd name="connsiteY1" fmla="*/ 71904 h 71904"/>
                  <a:gd name="connsiteX2" fmla="*/ 0 w 52624"/>
                  <a:gd name="connsiteY2" fmla="*/ 12277 h 71904"/>
                  <a:gd name="connsiteX3" fmla="*/ 7017 w 52624"/>
                  <a:gd name="connsiteY3" fmla="*/ 0 h 71904"/>
                  <a:gd name="connsiteX4" fmla="*/ 52625 w 52624"/>
                  <a:gd name="connsiteY4" fmla="*/ 52613 h 7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4" h="71904">
                    <a:moveTo>
                      <a:pt x="52625" y="52613"/>
                    </a:moveTo>
                    <a:cubicBezTo>
                      <a:pt x="38591" y="52613"/>
                      <a:pt x="26312" y="54367"/>
                      <a:pt x="17542" y="71904"/>
                    </a:cubicBezTo>
                    <a:cubicBezTo>
                      <a:pt x="10525" y="49105"/>
                      <a:pt x="5262" y="31568"/>
                      <a:pt x="0" y="12277"/>
                    </a:cubicBezTo>
                    <a:cubicBezTo>
                      <a:pt x="0" y="8769"/>
                      <a:pt x="3508" y="5261"/>
                      <a:pt x="7017" y="0"/>
                    </a:cubicBezTo>
                    <a:cubicBezTo>
                      <a:pt x="21050" y="19291"/>
                      <a:pt x="36837" y="36829"/>
                      <a:pt x="52625" y="52613"/>
                    </a:cubicBezTo>
                    <a:close/>
                  </a:path>
                </a:pathLst>
              </a:custGeom>
              <a:solidFill>
                <a:srgbClr val="F79038"/>
              </a:solidFill>
              <a:ln w="17529"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7C7D8AF2-704E-09B1-E159-5DCE6130509A}"/>
                  </a:ext>
                </a:extLst>
              </p:cNvPr>
              <p:cNvSpPr/>
              <p:nvPr/>
            </p:nvSpPr>
            <p:spPr>
              <a:xfrm>
                <a:off x="-2776250" y="8467050"/>
                <a:ext cx="36837" cy="36828"/>
              </a:xfrm>
              <a:custGeom>
                <a:avLst/>
                <a:gdLst>
                  <a:gd name="connsiteX0" fmla="*/ 36837 w 36837"/>
                  <a:gd name="connsiteY0" fmla="*/ 17538 h 36828"/>
                  <a:gd name="connsiteX1" fmla="*/ 19296 w 36837"/>
                  <a:gd name="connsiteY1" fmla="*/ 36829 h 36828"/>
                  <a:gd name="connsiteX2" fmla="*/ 0 w 36837"/>
                  <a:gd name="connsiteY2" fmla="*/ 19291 h 36828"/>
                  <a:gd name="connsiteX3" fmla="*/ 19296 w 36837"/>
                  <a:gd name="connsiteY3" fmla="*/ 0 h 36828"/>
                  <a:gd name="connsiteX4" fmla="*/ 36837 w 36837"/>
                  <a:gd name="connsiteY4" fmla="*/ 17538 h 36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7" h="36828">
                    <a:moveTo>
                      <a:pt x="36837" y="17538"/>
                    </a:moveTo>
                    <a:cubicBezTo>
                      <a:pt x="36837" y="28060"/>
                      <a:pt x="29820" y="36829"/>
                      <a:pt x="19296" y="36829"/>
                    </a:cubicBezTo>
                    <a:cubicBezTo>
                      <a:pt x="8771" y="36829"/>
                      <a:pt x="0" y="29814"/>
                      <a:pt x="0" y="19291"/>
                    </a:cubicBezTo>
                    <a:cubicBezTo>
                      <a:pt x="0" y="8769"/>
                      <a:pt x="7017" y="0"/>
                      <a:pt x="19296" y="0"/>
                    </a:cubicBezTo>
                    <a:cubicBezTo>
                      <a:pt x="28067" y="0"/>
                      <a:pt x="35083" y="7015"/>
                      <a:pt x="36837" y="17538"/>
                    </a:cubicBezTo>
                    <a:close/>
                  </a:path>
                </a:pathLst>
              </a:custGeom>
              <a:solidFill>
                <a:srgbClr val="F79038"/>
              </a:solidFill>
              <a:ln w="17529" cap="flat">
                <a:noFill/>
                <a:prstDash val="solid"/>
                <a:miter/>
              </a:ln>
            </p:spPr>
            <p:txBody>
              <a:bodyPr rtlCol="0" anchor="ctr"/>
              <a:lstStyle/>
              <a:p>
                <a:pPr algn="l" rtl="0"/>
                <a:endParaRPr lang="en-US"/>
              </a:p>
            </p:txBody>
          </p:sp>
        </p:grpSp>
      </p:grpSp>
      <p:grpSp>
        <p:nvGrpSpPr>
          <p:cNvPr id="51" name="Graphic 26">
            <a:extLst>
              <a:ext uri="{FF2B5EF4-FFF2-40B4-BE49-F238E27FC236}">
                <a16:creationId xmlns:a16="http://schemas.microsoft.com/office/drawing/2014/main" id="{A99843F8-B0B3-2246-081B-B38FBA59F089}"/>
              </a:ext>
            </a:extLst>
          </p:cNvPr>
          <p:cNvGrpSpPr/>
          <p:nvPr/>
        </p:nvGrpSpPr>
        <p:grpSpPr>
          <a:xfrm>
            <a:off x="4880130" y="8833811"/>
            <a:ext cx="867869" cy="866332"/>
            <a:chOff x="-4949656" y="8214509"/>
            <a:chExt cx="1140205" cy="1138186"/>
          </a:xfrm>
        </p:grpSpPr>
        <p:sp>
          <p:nvSpPr>
            <p:cNvPr id="52" name="Freeform 51">
              <a:extLst>
                <a:ext uri="{FF2B5EF4-FFF2-40B4-BE49-F238E27FC236}">
                  <a16:creationId xmlns:a16="http://schemas.microsoft.com/office/drawing/2014/main" id="{BF43A3D8-5D03-03BC-0444-62A3AFA1FE80}"/>
                </a:ext>
              </a:extLst>
            </p:cNvPr>
            <p:cNvSpPr/>
            <p:nvPr/>
          </p:nvSpPr>
          <p:spPr>
            <a:xfrm>
              <a:off x="-4284828" y="8938810"/>
              <a:ext cx="456081" cy="377057"/>
            </a:xfrm>
            <a:custGeom>
              <a:avLst/>
              <a:gdLst>
                <a:gd name="connsiteX0" fmla="*/ 3508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1 w 456081"/>
                <a:gd name="connsiteY7" fmla="*/ 224481 h 377057"/>
                <a:gd name="connsiteX8" fmla="*/ 75429 w 456081"/>
                <a:gd name="connsiteY8" fmla="*/ 205190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5 w 456081"/>
                <a:gd name="connsiteY13" fmla="*/ 149069 h 377057"/>
                <a:gd name="connsiteX14" fmla="*/ 59641 w 456081"/>
                <a:gd name="connsiteY14" fmla="*/ 149069 h 377057"/>
                <a:gd name="connsiteX15" fmla="*/ 77183 w 456081"/>
                <a:gd name="connsiteY15" fmla="*/ 129778 h 377057"/>
                <a:gd name="connsiteX16" fmla="*/ 59641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1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3 w 456081"/>
                <a:gd name="connsiteY41" fmla="*/ 150823 h 377057"/>
                <a:gd name="connsiteX42" fmla="*/ 452573 w 456081"/>
                <a:gd name="connsiteY42" fmla="*/ 189406 h 377057"/>
                <a:gd name="connsiteX43" fmla="*/ 398194 w 456081"/>
                <a:gd name="connsiteY43" fmla="*/ 189406 h 377057"/>
                <a:gd name="connsiteX44" fmla="*/ 377145 w 456081"/>
                <a:gd name="connsiteY44" fmla="*/ 206943 h 377057"/>
                <a:gd name="connsiteX45" fmla="*/ 399949 w 456081"/>
                <a:gd name="connsiteY45" fmla="*/ 226234 h 377057"/>
                <a:gd name="connsiteX46" fmla="*/ 452573 w 456081"/>
                <a:gd name="connsiteY46" fmla="*/ 226234 h 377057"/>
                <a:gd name="connsiteX47" fmla="*/ 452573 w 456081"/>
                <a:gd name="connsiteY47" fmla="*/ 264817 h 377057"/>
                <a:gd name="connsiteX48" fmla="*/ 396441 w 456081"/>
                <a:gd name="connsiteY48" fmla="*/ 264817 h 377057"/>
                <a:gd name="connsiteX49" fmla="*/ 377145 w 456081"/>
                <a:gd name="connsiteY49" fmla="*/ 289370 h 377057"/>
                <a:gd name="connsiteX50" fmla="*/ 398194 w 456081"/>
                <a:gd name="connsiteY50" fmla="*/ 301646 h 377057"/>
                <a:gd name="connsiteX51" fmla="*/ 449065 w 456081"/>
                <a:gd name="connsiteY51" fmla="*/ 301646 h 377057"/>
                <a:gd name="connsiteX52" fmla="*/ 389424 w 456081"/>
                <a:gd name="connsiteY52" fmla="*/ 370042 h 377057"/>
                <a:gd name="connsiteX53" fmla="*/ 354340 w 456081"/>
                <a:gd name="connsiteY53" fmla="*/ 377057 h 377057"/>
                <a:gd name="connsiteX54" fmla="*/ 91216 w 456081"/>
                <a:gd name="connsiteY54" fmla="*/ 377057 h 377057"/>
                <a:gd name="connsiteX55" fmla="*/ 3508 w 456081"/>
                <a:gd name="connsiteY55" fmla="*/ 299892 h 377057"/>
                <a:gd name="connsiteX56" fmla="*/ 208745 w 456081"/>
                <a:gd name="connsiteY56" fmla="*/ 224481 h 377057"/>
                <a:gd name="connsiteX57" fmla="*/ 208745 w 456081"/>
                <a:gd name="connsiteY57" fmla="*/ 242019 h 377057"/>
                <a:gd name="connsiteX58" fmla="*/ 228041 w 456081"/>
                <a:gd name="connsiteY58" fmla="*/ 261309 h 377057"/>
                <a:gd name="connsiteX59" fmla="*/ 247337 w 456081"/>
                <a:gd name="connsiteY59" fmla="*/ 242019 h 377057"/>
                <a:gd name="connsiteX60" fmla="*/ 247337 w 456081"/>
                <a:gd name="connsiteY60" fmla="*/ 213958 h 377057"/>
                <a:gd name="connsiteX61" fmla="*/ 256107 w 456081"/>
                <a:gd name="connsiteY61" fmla="*/ 198175 h 377057"/>
                <a:gd name="connsiteX62" fmla="*/ 282420 w 456081"/>
                <a:gd name="connsiteY62" fmla="*/ 135039 h 377057"/>
                <a:gd name="connsiteX63" fmla="*/ 229795 w 456081"/>
                <a:gd name="connsiteY63" fmla="*/ 91195 h 377057"/>
                <a:gd name="connsiteX64" fmla="*/ 173662 w 456081"/>
                <a:gd name="connsiteY64" fmla="*/ 129778 h 377057"/>
                <a:gd name="connsiteX65" fmla="*/ 196466 w 456081"/>
                <a:gd name="connsiteY65" fmla="*/ 194667 h 377057"/>
                <a:gd name="connsiteX66" fmla="*/ 208745 w 456081"/>
                <a:gd name="connsiteY66" fmla="*/ 219219 h 377057"/>
                <a:gd name="connsiteX67" fmla="*/ 208745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8"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7" y="224481"/>
                    <a:pt x="29821" y="224481"/>
                    <a:pt x="45608" y="224481"/>
                  </a:cubicBezTo>
                  <a:cubicBezTo>
                    <a:pt x="50871" y="224481"/>
                    <a:pt x="54379" y="224481"/>
                    <a:pt x="59641" y="224481"/>
                  </a:cubicBezTo>
                  <a:cubicBezTo>
                    <a:pt x="70166" y="222727"/>
                    <a:pt x="75429" y="215712"/>
                    <a:pt x="75429" y="205190"/>
                  </a:cubicBezTo>
                  <a:cubicBezTo>
                    <a:pt x="75429" y="194667"/>
                    <a:pt x="68412" y="187652"/>
                    <a:pt x="57887" y="187652"/>
                  </a:cubicBezTo>
                  <a:cubicBezTo>
                    <a:pt x="43854" y="187652"/>
                    <a:pt x="28066" y="187652"/>
                    <a:pt x="14033" y="187652"/>
                  </a:cubicBezTo>
                  <a:cubicBezTo>
                    <a:pt x="10525" y="187652"/>
                    <a:pt x="5262" y="187652"/>
                    <a:pt x="1754" y="187652"/>
                  </a:cubicBezTo>
                  <a:cubicBezTo>
                    <a:pt x="1754" y="175376"/>
                    <a:pt x="1754" y="163100"/>
                    <a:pt x="1754" y="149069"/>
                  </a:cubicBezTo>
                  <a:cubicBezTo>
                    <a:pt x="14033" y="149069"/>
                    <a:pt x="28066" y="149069"/>
                    <a:pt x="40345" y="149069"/>
                  </a:cubicBezTo>
                  <a:cubicBezTo>
                    <a:pt x="47362" y="149069"/>
                    <a:pt x="54379" y="149069"/>
                    <a:pt x="59641" y="149069"/>
                  </a:cubicBezTo>
                  <a:cubicBezTo>
                    <a:pt x="70166" y="147315"/>
                    <a:pt x="77183" y="140300"/>
                    <a:pt x="77183" y="129778"/>
                  </a:cubicBezTo>
                  <a:cubicBezTo>
                    <a:pt x="77183" y="119256"/>
                    <a:pt x="70166" y="112240"/>
                    <a:pt x="59641" y="112240"/>
                  </a:cubicBezTo>
                  <a:cubicBezTo>
                    <a:pt x="43854" y="112240"/>
                    <a:pt x="29821" y="112240"/>
                    <a:pt x="14033" y="112240"/>
                  </a:cubicBezTo>
                  <a:cubicBezTo>
                    <a:pt x="10525" y="112240"/>
                    <a:pt x="5262" y="112240"/>
                    <a:pt x="1754" y="112240"/>
                  </a:cubicBezTo>
                  <a:cubicBezTo>
                    <a:pt x="1754" y="99964"/>
                    <a:pt x="1754" y="87688"/>
                    <a:pt x="1754" y="73658"/>
                  </a:cubicBezTo>
                  <a:cubicBezTo>
                    <a:pt x="15787" y="73658"/>
                    <a:pt x="29821" y="73658"/>
                    <a:pt x="43854" y="73658"/>
                  </a:cubicBezTo>
                  <a:cubicBezTo>
                    <a:pt x="49116" y="73658"/>
                    <a:pt x="54379" y="73658"/>
                    <a:pt x="57887" y="73658"/>
                  </a:cubicBezTo>
                  <a:cubicBezTo>
                    <a:pt x="68412" y="73658"/>
                    <a:pt x="75429" y="66643"/>
                    <a:pt x="77183" y="56120"/>
                  </a:cubicBezTo>
                  <a:cubicBezTo>
                    <a:pt x="77183" y="45598"/>
                    <a:pt x="70166" y="36829"/>
                    <a:pt x="59641" y="36829"/>
                  </a:cubicBezTo>
                  <a:cubicBezTo>
                    <a:pt x="47362" y="36829"/>
                    <a:pt x="35083" y="36829"/>
                    <a:pt x="22804" y="36829"/>
                  </a:cubicBezTo>
                  <a:cubicBezTo>
                    <a:pt x="15787" y="36829"/>
                    <a:pt x="8771" y="36829"/>
                    <a:pt x="1754" y="36829"/>
                  </a:cubicBezTo>
                  <a:cubicBezTo>
                    <a:pt x="1754" y="24552"/>
                    <a:pt x="1754" y="12277"/>
                    <a:pt x="1754" y="0"/>
                  </a:cubicBezTo>
                  <a:cubicBezTo>
                    <a:pt x="152612" y="0"/>
                    <a:pt x="305224" y="0"/>
                    <a:pt x="456082" y="0"/>
                  </a:cubicBezTo>
                  <a:cubicBezTo>
                    <a:pt x="456082" y="12277"/>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8" y="112240"/>
                    <a:pt x="429770" y="112240"/>
                    <a:pt x="417490" y="112240"/>
                  </a:cubicBezTo>
                  <a:cubicBezTo>
                    <a:pt x="412228" y="112240"/>
                    <a:pt x="405211" y="112240"/>
                    <a:pt x="399949" y="112240"/>
                  </a:cubicBezTo>
                  <a:cubicBezTo>
                    <a:pt x="385916" y="112240"/>
                    <a:pt x="378899" y="119256"/>
                    <a:pt x="378899" y="131532"/>
                  </a:cubicBezTo>
                  <a:cubicBezTo>
                    <a:pt x="378899" y="142054"/>
                    <a:pt x="387670" y="150823"/>
                    <a:pt x="399949" y="150823"/>
                  </a:cubicBezTo>
                  <a:cubicBezTo>
                    <a:pt x="413982" y="150823"/>
                    <a:pt x="428015" y="150823"/>
                    <a:pt x="440295" y="150823"/>
                  </a:cubicBezTo>
                  <a:cubicBezTo>
                    <a:pt x="443803" y="150823"/>
                    <a:pt x="449065" y="150823"/>
                    <a:pt x="452573" y="150823"/>
                  </a:cubicBezTo>
                  <a:cubicBezTo>
                    <a:pt x="452573" y="163100"/>
                    <a:pt x="452573" y="175376"/>
                    <a:pt x="452573" y="189406"/>
                  </a:cubicBezTo>
                  <a:cubicBezTo>
                    <a:pt x="435032" y="189406"/>
                    <a:pt x="415736" y="189406"/>
                    <a:pt x="398194" y="189406"/>
                  </a:cubicBezTo>
                  <a:cubicBezTo>
                    <a:pt x="385916" y="189406"/>
                    <a:pt x="377145" y="196421"/>
                    <a:pt x="377145" y="206943"/>
                  </a:cubicBezTo>
                  <a:cubicBezTo>
                    <a:pt x="377145" y="219219"/>
                    <a:pt x="384161" y="226234"/>
                    <a:pt x="399949" y="226234"/>
                  </a:cubicBezTo>
                  <a:cubicBezTo>
                    <a:pt x="417490" y="226234"/>
                    <a:pt x="435032" y="226234"/>
                    <a:pt x="452573" y="226234"/>
                  </a:cubicBezTo>
                  <a:cubicBezTo>
                    <a:pt x="452573" y="238511"/>
                    <a:pt x="452573" y="250787"/>
                    <a:pt x="452573" y="264817"/>
                  </a:cubicBezTo>
                  <a:cubicBezTo>
                    <a:pt x="433278" y="264817"/>
                    <a:pt x="415736" y="264817"/>
                    <a:pt x="396441" y="264817"/>
                  </a:cubicBezTo>
                  <a:cubicBezTo>
                    <a:pt x="382407" y="264817"/>
                    <a:pt x="373636" y="277094"/>
                    <a:pt x="377145" y="289370"/>
                  </a:cubicBezTo>
                  <a:cubicBezTo>
                    <a:pt x="380653" y="298138"/>
                    <a:pt x="387670" y="301646"/>
                    <a:pt x="398194" y="301646"/>
                  </a:cubicBezTo>
                  <a:cubicBezTo>
                    <a:pt x="413982" y="301646"/>
                    <a:pt x="431524" y="301646"/>
                    <a:pt x="449065" y="301646"/>
                  </a:cubicBezTo>
                  <a:cubicBezTo>
                    <a:pt x="440295" y="334967"/>
                    <a:pt x="420999" y="359520"/>
                    <a:pt x="389424" y="370042"/>
                  </a:cubicBezTo>
                  <a:cubicBezTo>
                    <a:pt x="378899" y="373550"/>
                    <a:pt x="364865" y="377057"/>
                    <a:pt x="354340" y="377057"/>
                  </a:cubicBezTo>
                  <a:cubicBezTo>
                    <a:pt x="266632" y="377057"/>
                    <a:pt x="178924" y="377057"/>
                    <a:pt x="91216" y="377057"/>
                  </a:cubicBezTo>
                  <a:cubicBezTo>
                    <a:pt x="49116" y="375304"/>
                    <a:pt x="10525" y="343736"/>
                    <a:pt x="3508" y="299892"/>
                  </a:cubicBezTo>
                  <a:close/>
                  <a:moveTo>
                    <a:pt x="208745" y="224481"/>
                  </a:moveTo>
                  <a:cubicBezTo>
                    <a:pt x="208745" y="229742"/>
                    <a:pt x="208745" y="236757"/>
                    <a:pt x="208745" y="242019"/>
                  </a:cubicBezTo>
                  <a:cubicBezTo>
                    <a:pt x="208745" y="254294"/>
                    <a:pt x="217516" y="261309"/>
                    <a:pt x="228041" y="261309"/>
                  </a:cubicBezTo>
                  <a:cubicBezTo>
                    <a:pt x="238566" y="261309"/>
                    <a:pt x="247337" y="252541"/>
                    <a:pt x="247337" y="242019"/>
                  </a:cubicBezTo>
                  <a:cubicBezTo>
                    <a:pt x="247337" y="233250"/>
                    <a:pt x="247337" y="222727"/>
                    <a:pt x="247337" y="213958"/>
                  </a:cubicBezTo>
                  <a:cubicBezTo>
                    <a:pt x="247337" y="205190"/>
                    <a:pt x="249091" y="201682"/>
                    <a:pt x="256107" y="198175"/>
                  </a:cubicBezTo>
                  <a:cubicBezTo>
                    <a:pt x="278912" y="185898"/>
                    <a:pt x="289437" y="159592"/>
                    <a:pt x="282420" y="135039"/>
                  </a:cubicBezTo>
                  <a:cubicBezTo>
                    <a:pt x="275403" y="110487"/>
                    <a:pt x="254353" y="92949"/>
                    <a:pt x="229795" y="91195"/>
                  </a:cubicBezTo>
                  <a:cubicBezTo>
                    <a:pt x="203483" y="91195"/>
                    <a:pt x="180678" y="105225"/>
                    <a:pt x="173662" y="129778"/>
                  </a:cubicBezTo>
                  <a:cubicBezTo>
                    <a:pt x="164891" y="154331"/>
                    <a:pt x="173662" y="182390"/>
                    <a:pt x="196466" y="194667"/>
                  </a:cubicBezTo>
                  <a:cubicBezTo>
                    <a:pt x="206991" y="201682"/>
                    <a:pt x="210499" y="208697"/>
                    <a:pt x="208745" y="219219"/>
                  </a:cubicBezTo>
                  <a:cubicBezTo>
                    <a:pt x="208745" y="220973"/>
                    <a:pt x="208745" y="222727"/>
                    <a:pt x="208745" y="224481"/>
                  </a:cubicBezTo>
                  <a:close/>
                </a:path>
              </a:pathLst>
            </a:custGeom>
            <a:solidFill>
              <a:srgbClr val="F79038"/>
            </a:solidFill>
            <a:ln w="17529"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2FAA4A08-99DC-C47B-4D60-086F71F755B0}"/>
                </a:ext>
              </a:extLst>
            </p:cNvPr>
            <p:cNvSpPr/>
            <p:nvPr/>
          </p:nvSpPr>
          <p:spPr>
            <a:xfrm>
              <a:off x="-4949656" y="8214509"/>
              <a:ext cx="1140205" cy="1138186"/>
            </a:xfrm>
            <a:custGeom>
              <a:avLst/>
              <a:gdLst>
                <a:gd name="connsiteX0" fmla="*/ 1024430 w 1140205"/>
                <a:gd name="connsiteY0" fmla="*/ 1138187 h 1138186"/>
                <a:gd name="connsiteX1" fmla="*/ 724469 w 1140205"/>
                <a:gd name="connsiteY1" fmla="*/ 1138187 h 1138186"/>
                <a:gd name="connsiteX2" fmla="*/ 720960 w 1140205"/>
                <a:gd name="connsiteY2" fmla="*/ 1136433 h 1138186"/>
                <a:gd name="connsiteX3" fmla="*/ 608694 w 1140205"/>
                <a:gd name="connsiteY3" fmla="*/ 997887 h 1138186"/>
                <a:gd name="connsiteX4" fmla="*/ 608694 w 1140205"/>
                <a:gd name="connsiteY4" fmla="*/ 948782 h 1138186"/>
                <a:gd name="connsiteX5" fmla="*/ 594661 w 1140205"/>
                <a:gd name="connsiteY5" fmla="*/ 948782 h 1138186"/>
                <a:gd name="connsiteX6" fmla="*/ 413982 w 1140205"/>
                <a:gd name="connsiteY6" fmla="*/ 948782 h 1138186"/>
                <a:gd name="connsiteX7" fmla="*/ 99987 w 1140205"/>
                <a:gd name="connsiteY7" fmla="*/ 948782 h 1138186"/>
                <a:gd name="connsiteX8" fmla="*/ 5263 w 1140205"/>
                <a:gd name="connsiteY8" fmla="*/ 885646 h 1138186"/>
                <a:gd name="connsiteX9" fmla="*/ 0 w 1140205"/>
                <a:gd name="connsiteY9" fmla="*/ 868109 h 1138186"/>
                <a:gd name="connsiteX10" fmla="*/ 0 w 1140205"/>
                <a:gd name="connsiteY10" fmla="*/ 80673 h 1138186"/>
                <a:gd name="connsiteX11" fmla="*/ 1754 w 1140205"/>
                <a:gd name="connsiteY11" fmla="*/ 78919 h 1138186"/>
                <a:gd name="connsiteX12" fmla="*/ 105250 w 1140205"/>
                <a:gd name="connsiteY12" fmla="*/ 0 h 1138186"/>
                <a:gd name="connsiteX13" fmla="*/ 922689 w 1140205"/>
                <a:gd name="connsiteY13" fmla="*/ 0 h 1138186"/>
                <a:gd name="connsiteX14" fmla="*/ 943739 w 1140205"/>
                <a:gd name="connsiteY14" fmla="*/ 1754 h 1138186"/>
                <a:gd name="connsiteX15" fmla="*/ 1026185 w 1140205"/>
                <a:gd name="connsiteY15" fmla="*/ 99964 h 1138186"/>
                <a:gd name="connsiteX16" fmla="*/ 1026185 w 1140205"/>
                <a:gd name="connsiteY16" fmla="*/ 436685 h 1138186"/>
                <a:gd name="connsiteX17" fmla="*/ 1031447 w 1140205"/>
                <a:gd name="connsiteY17" fmla="*/ 452469 h 1138186"/>
                <a:gd name="connsiteX18" fmla="*/ 1082318 w 1140205"/>
                <a:gd name="connsiteY18" fmla="*/ 592769 h 1138186"/>
                <a:gd name="connsiteX19" fmla="*/ 1082318 w 1140205"/>
                <a:gd name="connsiteY19" fmla="*/ 671688 h 1138186"/>
                <a:gd name="connsiteX20" fmla="*/ 1082318 w 1140205"/>
                <a:gd name="connsiteY20" fmla="*/ 683965 h 1138186"/>
                <a:gd name="connsiteX21" fmla="*/ 1098105 w 1140205"/>
                <a:gd name="connsiteY21" fmla="*/ 683965 h 1138186"/>
                <a:gd name="connsiteX22" fmla="*/ 1140205 w 1140205"/>
                <a:gd name="connsiteY22" fmla="*/ 726055 h 1138186"/>
                <a:gd name="connsiteX23" fmla="*/ 1140205 w 1140205"/>
                <a:gd name="connsiteY23" fmla="*/ 1006655 h 1138186"/>
                <a:gd name="connsiteX24" fmla="*/ 1050743 w 1140205"/>
                <a:gd name="connsiteY24" fmla="*/ 1132926 h 1138186"/>
                <a:gd name="connsiteX25" fmla="*/ 1024430 w 1140205"/>
                <a:gd name="connsiteY25" fmla="*/ 1138187 h 1138186"/>
                <a:gd name="connsiteX26" fmla="*/ 38591 w 1140205"/>
                <a:gd name="connsiteY26" fmla="*/ 189405 h 1138186"/>
                <a:gd name="connsiteX27" fmla="*/ 38591 w 1140205"/>
                <a:gd name="connsiteY27" fmla="*/ 203435 h 1138186"/>
                <a:gd name="connsiteX28" fmla="*/ 38591 w 1140205"/>
                <a:gd name="connsiteY28" fmla="*/ 847064 h 1138186"/>
                <a:gd name="connsiteX29" fmla="*/ 103496 w 1140205"/>
                <a:gd name="connsiteY29" fmla="*/ 911953 h 1138186"/>
                <a:gd name="connsiteX30" fmla="*/ 596415 w 1140205"/>
                <a:gd name="connsiteY30" fmla="*/ 911953 h 1138186"/>
                <a:gd name="connsiteX31" fmla="*/ 608694 w 1140205"/>
                <a:gd name="connsiteY31" fmla="*/ 911953 h 1138186"/>
                <a:gd name="connsiteX32" fmla="*/ 608694 w 1140205"/>
                <a:gd name="connsiteY32" fmla="*/ 897922 h 1138186"/>
                <a:gd name="connsiteX33" fmla="*/ 608694 w 1140205"/>
                <a:gd name="connsiteY33" fmla="*/ 724301 h 1138186"/>
                <a:gd name="connsiteX34" fmla="*/ 649040 w 1140205"/>
                <a:gd name="connsiteY34" fmla="*/ 683965 h 1138186"/>
                <a:gd name="connsiteX35" fmla="*/ 666581 w 1140205"/>
                <a:gd name="connsiteY35" fmla="*/ 683965 h 1138186"/>
                <a:gd name="connsiteX36" fmla="*/ 666581 w 1140205"/>
                <a:gd name="connsiteY36" fmla="*/ 613814 h 1138186"/>
                <a:gd name="connsiteX37" fmla="*/ 670090 w 1140205"/>
                <a:gd name="connsiteY37" fmla="*/ 548925 h 1138186"/>
                <a:gd name="connsiteX38" fmla="*/ 980576 w 1140205"/>
                <a:gd name="connsiteY38" fmla="*/ 408625 h 1138186"/>
                <a:gd name="connsiteX39" fmla="*/ 989347 w 1140205"/>
                <a:gd name="connsiteY39" fmla="*/ 412132 h 1138186"/>
                <a:gd name="connsiteX40" fmla="*/ 989347 w 1140205"/>
                <a:gd name="connsiteY40" fmla="*/ 189405 h 1138186"/>
                <a:gd name="connsiteX41" fmla="*/ 38591 w 1140205"/>
                <a:gd name="connsiteY41" fmla="*/ 189405 h 1138186"/>
                <a:gd name="connsiteX42" fmla="*/ 649040 w 1140205"/>
                <a:gd name="connsiteY42" fmla="*/ 1024193 h 1138186"/>
                <a:gd name="connsiteX43" fmla="*/ 742010 w 1140205"/>
                <a:gd name="connsiteY43" fmla="*/ 1099604 h 1138186"/>
                <a:gd name="connsiteX44" fmla="*/ 1005135 w 1140205"/>
                <a:gd name="connsiteY44" fmla="*/ 1099604 h 1138186"/>
                <a:gd name="connsiteX45" fmla="*/ 1040218 w 1140205"/>
                <a:gd name="connsiteY45" fmla="*/ 1092589 h 1138186"/>
                <a:gd name="connsiteX46" fmla="*/ 1099859 w 1140205"/>
                <a:gd name="connsiteY46" fmla="*/ 1024193 h 1138186"/>
                <a:gd name="connsiteX47" fmla="*/ 1048989 w 1140205"/>
                <a:gd name="connsiteY47" fmla="*/ 1024193 h 1138186"/>
                <a:gd name="connsiteX48" fmla="*/ 1027938 w 1140205"/>
                <a:gd name="connsiteY48" fmla="*/ 1011916 h 1138186"/>
                <a:gd name="connsiteX49" fmla="*/ 1047234 w 1140205"/>
                <a:gd name="connsiteY49" fmla="*/ 987364 h 1138186"/>
                <a:gd name="connsiteX50" fmla="*/ 1103368 w 1140205"/>
                <a:gd name="connsiteY50" fmla="*/ 987364 h 1138186"/>
                <a:gd name="connsiteX51" fmla="*/ 1103368 w 1140205"/>
                <a:gd name="connsiteY51" fmla="*/ 948782 h 1138186"/>
                <a:gd name="connsiteX52" fmla="*/ 1050743 w 1140205"/>
                <a:gd name="connsiteY52" fmla="*/ 948782 h 1138186"/>
                <a:gd name="connsiteX53" fmla="*/ 1027938 w 1140205"/>
                <a:gd name="connsiteY53" fmla="*/ 929490 h 1138186"/>
                <a:gd name="connsiteX54" fmla="*/ 1048989 w 1140205"/>
                <a:gd name="connsiteY54" fmla="*/ 911953 h 1138186"/>
                <a:gd name="connsiteX55" fmla="*/ 1103368 w 1140205"/>
                <a:gd name="connsiteY55" fmla="*/ 911953 h 1138186"/>
                <a:gd name="connsiteX56" fmla="*/ 1103368 w 1140205"/>
                <a:gd name="connsiteY56" fmla="*/ 873370 h 1138186"/>
                <a:gd name="connsiteX57" fmla="*/ 1091088 w 1140205"/>
                <a:gd name="connsiteY57" fmla="*/ 873370 h 1138186"/>
                <a:gd name="connsiteX58" fmla="*/ 1050743 w 1140205"/>
                <a:gd name="connsiteY58" fmla="*/ 873370 h 1138186"/>
                <a:gd name="connsiteX59" fmla="*/ 1029693 w 1140205"/>
                <a:gd name="connsiteY59" fmla="*/ 854078 h 1138186"/>
                <a:gd name="connsiteX60" fmla="*/ 1050743 w 1140205"/>
                <a:gd name="connsiteY60" fmla="*/ 834788 h 1138186"/>
                <a:gd name="connsiteX61" fmla="*/ 1068284 w 1140205"/>
                <a:gd name="connsiteY61" fmla="*/ 834788 h 1138186"/>
                <a:gd name="connsiteX62" fmla="*/ 1105122 w 1140205"/>
                <a:gd name="connsiteY62" fmla="*/ 834788 h 1138186"/>
                <a:gd name="connsiteX63" fmla="*/ 1105122 w 1140205"/>
                <a:gd name="connsiteY63" fmla="*/ 796205 h 1138186"/>
                <a:gd name="connsiteX64" fmla="*/ 1091088 w 1140205"/>
                <a:gd name="connsiteY64" fmla="*/ 796205 h 1138186"/>
                <a:gd name="connsiteX65" fmla="*/ 1047234 w 1140205"/>
                <a:gd name="connsiteY65" fmla="*/ 796205 h 1138186"/>
                <a:gd name="connsiteX66" fmla="*/ 1031447 w 1140205"/>
                <a:gd name="connsiteY66" fmla="*/ 780421 h 1138186"/>
                <a:gd name="connsiteX67" fmla="*/ 1041972 w 1140205"/>
                <a:gd name="connsiteY67" fmla="*/ 761130 h 1138186"/>
                <a:gd name="connsiteX68" fmla="*/ 1056005 w 1140205"/>
                <a:gd name="connsiteY68" fmla="*/ 759376 h 1138186"/>
                <a:gd name="connsiteX69" fmla="*/ 1106876 w 1140205"/>
                <a:gd name="connsiteY69" fmla="*/ 759376 h 1138186"/>
                <a:gd name="connsiteX70" fmla="*/ 1106876 w 1140205"/>
                <a:gd name="connsiteY70" fmla="*/ 722547 h 1138186"/>
                <a:gd name="connsiteX71" fmla="*/ 652548 w 1140205"/>
                <a:gd name="connsiteY71" fmla="*/ 722547 h 1138186"/>
                <a:gd name="connsiteX72" fmla="*/ 652548 w 1140205"/>
                <a:gd name="connsiteY72" fmla="*/ 759376 h 1138186"/>
                <a:gd name="connsiteX73" fmla="*/ 673598 w 1140205"/>
                <a:gd name="connsiteY73" fmla="*/ 759376 h 1138186"/>
                <a:gd name="connsiteX74" fmla="*/ 710435 w 1140205"/>
                <a:gd name="connsiteY74" fmla="*/ 759376 h 1138186"/>
                <a:gd name="connsiteX75" fmla="*/ 727977 w 1140205"/>
                <a:gd name="connsiteY75" fmla="*/ 778667 h 1138186"/>
                <a:gd name="connsiteX76" fmla="*/ 708681 w 1140205"/>
                <a:gd name="connsiteY76" fmla="*/ 796205 h 1138186"/>
                <a:gd name="connsiteX77" fmla="*/ 694648 w 1140205"/>
                <a:gd name="connsiteY77" fmla="*/ 796205 h 1138186"/>
                <a:gd name="connsiteX78" fmla="*/ 652548 w 1140205"/>
                <a:gd name="connsiteY78" fmla="*/ 796205 h 1138186"/>
                <a:gd name="connsiteX79" fmla="*/ 652548 w 1140205"/>
                <a:gd name="connsiteY79" fmla="*/ 834788 h 1138186"/>
                <a:gd name="connsiteX80" fmla="*/ 664827 w 1140205"/>
                <a:gd name="connsiteY80" fmla="*/ 834788 h 1138186"/>
                <a:gd name="connsiteX81" fmla="*/ 710435 w 1140205"/>
                <a:gd name="connsiteY81" fmla="*/ 834788 h 1138186"/>
                <a:gd name="connsiteX82" fmla="*/ 727977 w 1140205"/>
                <a:gd name="connsiteY82" fmla="*/ 852325 h 1138186"/>
                <a:gd name="connsiteX83" fmla="*/ 710435 w 1140205"/>
                <a:gd name="connsiteY83" fmla="*/ 871616 h 1138186"/>
                <a:gd name="connsiteX84" fmla="*/ 691140 w 1140205"/>
                <a:gd name="connsiteY84" fmla="*/ 871616 h 1138186"/>
                <a:gd name="connsiteX85" fmla="*/ 652548 w 1140205"/>
                <a:gd name="connsiteY85" fmla="*/ 871616 h 1138186"/>
                <a:gd name="connsiteX86" fmla="*/ 652548 w 1140205"/>
                <a:gd name="connsiteY86" fmla="*/ 910199 h 1138186"/>
                <a:gd name="connsiteX87" fmla="*/ 664827 w 1140205"/>
                <a:gd name="connsiteY87" fmla="*/ 910199 h 1138186"/>
                <a:gd name="connsiteX88" fmla="*/ 708681 w 1140205"/>
                <a:gd name="connsiteY88" fmla="*/ 910199 h 1138186"/>
                <a:gd name="connsiteX89" fmla="*/ 726223 w 1140205"/>
                <a:gd name="connsiteY89" fmla="*/ 927736 h 1138186"/>
                <a:gd name="connsiteX90" fmla="*/ 710435 w 1140205"/>
                <a:gd name="connsiteY90" fmla="*/ 947028 h 1138186"/>
                <a:gd name="connsiteX91" fmla="*/ 696402 w 1140205"/>
                <a:gd name="connsiteY91" fmla="*/ 947028 h 1138186"/>
                <a:gd name="connsiteX92" fmla="*/ 650794 w 1140205"/>
                <a:gd name="connsiteY92" fmla="*/ 947028 h 1138186"/>
                <a:gd name="connsiteX93" fmla="*/ 650794 w 1140205"/>
                <a:gd name="connsiteY93" fmla="*/ 985610 h 1138186"/>
                <a:gd name="connsiteX94" fmla="*/ 703419 w 1140205"/>
                <a:gd name="connsiteY94" fmla="*/ 985610 h 1138186"/>
                <a:gd name="connsiteX95" fmla="*/ 726223 w 1140205"/>
                <a:gd name="connsiteY95" fmla="*/ 1003148 h 1138186"/>
                <a:gd name="connsiteX96" fmla="*/ 703419 w 1140205"/>
                <a:gd name="connsiteY96" fmla="*/ 1022439 h 1138186"/>
                <a:gd name="connsiteX97" fmla="*/ 649040 w 1140205"/>
                <a:gd name="connsiteY97" fmla="*/ 1024193 h 1138186"/>
                <a:gd name="connsiteX98" fmla="*/ 38591 w 1140205"/>
                <a:gd name="connsiteY98" fmla="*/ 149069 h 1138186"/>
                <a:gd name="connsiteX99" fmla="*/ 989347 w 1140205"/>
                <a:gd name="connsiteY99" fmla="*/ 149069 h 1138186"/>
                <a:gd name="connsiteX100" fmla="*/ 989347 w 1140205"/>
                <a:gd name="connsiteY100" fmla="*/ 101718 h 1138186"/>
                <a:gd name="connsiteX101" fmla="*/ 924443 w 1140205"/>
                <a:gd name="connsiteY101" fmla="*/ 36829 h 1138186"/>
                <a:gd name="connsiteX102" fmla="*/ 105250 w 1140205"/>
                <a:gd name="connsiteY102" fmla="*/ 36829 h 1138186"/>
                <a:gd name="connsiteX103" fmla="*/ 94725 w 1140205"/>
                <a:gd name="connsiteY103" fmla="*/ 36829 h 1138186"/>
                <a:gd name="connsiteX104" fmla="*/ 40346 w 1140205"/>
                <a:gd name="connsiteY104" fmla="*/ 89441 h 1138186"/>
                <a:gd name="connsiteX105" fmla="*/ 38591 w 1140205"/>
                <a:gd name="connsiteY105" fmla="*/ 149069 h 1138186"/>
                <a:gd name="connsiteX106" fmla="*/ 1045480 w 1140205"/>
                <a:gd name="connsiteY106" fmla="*/ 682211 h 1138186"/>
                <a:gd name="connsiteX107" fmla="*/ 1040218 w 1140205"/>
                <a:gd name="connsiteY107" fmla="*/ 557694 h 1138186"/>
                <a:gd name="connsiteX108" fmla="*/ 871818 w 1140205"/>
                <a:gd name="connsiteY108" fmla="*/ 417394 h 1138186"/>
                <a:gd name="connsiteX109" fmla="*/ 705173 w 1140205"/>
                <a:gd name="connsiteY109" fmla="*/ 557694 h 1138186"/>
                <a:gd name="connsiteX110" fmla="*/ 701665 w 1140205"/>
                <a:gd name="connsiteY110" fmla="*/ 680457 h 1138186"/>
                <a:gd name="connsiteX111" fmla="*/ 703419 w 1140205"/>
                <a:gd name="connsiteY111" fmla="*/ 682211 h 1138186"/>
                <a:gd name="connsiteX112" fmla="*/ 1045480 w 1140205"/>
                <a:gd name="connsiteY112" fmla="*/ 682211 h 113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40205" h="1138186">
                  <a:moveTo>
                    <a:pt x="1024430" y="1138187"/>
                  </a:moveTo>
                  <a:cubicBezTo>
                    <a:pt x="924443" y="1138187"/>
                    <a:pt x="824456" y="1138187"/>
                    <a:pt x="724469" y="1138187"/>
                  </a:cubicBezTo>
                  <a:cubicBezTo>
                    <a:pt x="722714" y="1138187"/>
                    <a:pt x="722714" y="1136433"/>
                    <a:pt x="720960" y="1136433"/>
                  </a:cubicBezTo>
                  <a:cubicBezTo>
                    <a:pt x="659565" y="1127664"/>
                    <a:pt x="605186" y="1073298"/>
                    <a:pt x="608694" y="997887"/>
                  </a:cubicBezTo>
                  <a:cubicBezTo>
                    <a:pt x="608694" y="982103"/>
                    <a:pt x="608694" y="966319"/>
                    <a:pt x="608694" y="948782"/>
                  </a:cubicBezTo>
                  <a:cubicBezTo>
                    <a:pt x="603432" y="948782"/>
                    <a:pt x="598169" y="948782"/>
                    <a:pt x="594661" y="948782"/>
                  </a:cubicBezTo>
                  <a:cubicBezTo>
                    <a:pt x="535019" y="948782"/>
                    <a:pt x="475378" y="948782"/>
                    <a:pt x="413982" y="948782"/>
                  </a:cubicBezTo>
                  <a:cubicBezTo>
                    <a:pt x="308733" y="948782"/>
                    <a:pt x="205237" y="948782"/>
                    <a:pt x="99987" y="948782"/>
                  </a:cubicBezTo>
                  <a:cubicBezTo>
                    <a:pt x="54379" y="948782"/>
                    <a:pt x="19296" y="924229"/>
                    <a:pt x="5263" y="885646"/>
                  </a:cubicBezTo>
                  <a:cubicBezTo>
                    <a:pt x="3508" y="880385"/>
                    <a:pt x="1754" y="873370"/>
                    <a:pt x="0" y="868109"/>
                  </a:cubicBezTo>
                  <a:cubicBezTo>
                    <a:pt x="0" y="605046"/>
                    <a:pt x="0" y="343736"/>
                    <a:pt x="0" y="80673"/>
                  </a:cubicBezTo>
                  <a:cubicBezTo>
                    <a:pt x="0" y="80673"/>
                    <a:pt x="1754" y="78919"/>
                    <a:pt x="1754" y="78919"/>
                  </a:cubicBezTo>
                  <a:cubicBezTo>
                    <a:pt x="17542" y="24552"/>
                    <a:pt x="49117" y="0"/>
                    <a:pt x="105250" y="0"/>
                  </a:cubicBezTo>
                  <a:cubicBezTo>
                    <a:pt x="377145" y="0"/>
                    <a:pt x="650794" y="0"/>
                    <a:pt x="922689" y="0"/>
                  </a:cubicBezTo>
                  <a:cubicBezTo>
                    <a:pt x="929706" y="0"/>
                    <a:pt x="936722" y="0"/>
                    <a:pt x="943739" y="1754"/>
                  </a:cubicBezTo>
                  <a:cubicBezTo>
                    <a:pt x="992855" y="10522"/>
                    <a:pt x="1026185" y="47351"/>
                    <a:pt x="1026185" y="99964"/>
                  </a:cubicBezTo>
                  <a:cubicBezTo>
                    <a:pt x="1026185" y="212204"/>
                    <a:pt x="1026185" y="324445"/>
                    <a:pt x="1026185" y="436685"/>
                  </a:cubicBezTo>
                  <a:cubicBezTo>
                    <a:pt x="1026185" y="441946"/>
                    <a:pt x="1027938" y="448961"/>
                    <a:pt x="1031447" y="452469"/>
                  </a:cubicBezTo>
                  <a:cubicBezTo>
                    <a:pt x="1066530" y="492805"/>
                    <a:pt x="1084072" y="540156"/>
                    <a:pt x="1082318" y="592769"/>
                  </a:cubicBezTo>
                  <a:cubicBezTo>
                    <a:pt x="1082318" y="619075"/>
                    <a:pt x="1082318" y="645382"/>
                    <a:pt x="1082318" y="671688"/>
                  </a:cubicBezTo>
                  <a:cubicBezTo>
                    <a:pt x="1082318" y="675196"/>
                    <a:pt x="1082318" y="678703"/>
                    <a:pt x="1082318" y="683965"/>
                  </a:cubicBezTo>
                  <a:cubicBezTo>
                    <a:pt x="1087580" y="683965"/>
                    <a:pt x="1092843" y="683965"/>
                    <a:pt x="1098105" y="683965"/>
                  </a:cubicBezTo>
                  <a:cubicBezTo>
                    <a:pt x="1124417" y="683965"/>
                    <a:pt x="1140205" y="699748"/>
                    <a:pt x="1140205" y="726055"/>
                  </a:cubicBezTo>
                  <a:cubicBezTo>
                    <a:pt x="1140205" y="819003"/>
                    <a:pt x="1140205" y="913707"/>
                    <a:pt x="1140205" y="1006655"/>
                  </a:cubicBezTo>
                  <a:cubicBezTo>
                    <a:pt x="1140205" y="1064529"/>
                    <a:pt x="1105122" y="1113635"/>
                    <a:pt x="1050743" y="1132926"/>
                  </a:cubicBezTo>
                  <a:cubicBezTo>
                    <a:pt x="1041972" y="1132926"/>
                    <a:pt x="1033201" y="1134679"/>
                    <a:pt x="1024430" y="1138187"/>
                  </a:cubicBezTo>
                  <a:close/>
                  <a:moveTo>
                    <a:pt x="38591" y="189405"/>
                  </a:moveTo>
                  <a:cubicBezTo>
                    <a:pt x="38591" y="194667"/>
                    <a:pt x="38591" y="198174"/>
                    <a:pt x="38591" y="203435"/>
                  </a:cubicBezTo>
                  <a:cubicBezTo>
                    <a:pt x="38591" y="417394"/>
                    <a:pt x="38591" y="631352"/>
                    <a:pt x="38591" y="847064"/>
                  </a:cubicBezTo>
                  <a:cubicBezTo>
                    <a:pt x="38591" y="889154"/>
                    <a:pt x="61396" y="911953"/>
                    <a:pt x="103496" y="911953"/>
                  </a:cubicBezTo>
                  <a:cubicBezTo>
                    <a:pt x="268387" y="911953"/>
                    <a:pt x="431524" y="911953"/>
                    <a:pt x="596415" y="911953"/>
                  </a:cubicBezTo>
                  <a:cubicBezTo>
                    <a:pt x="599923" y="911953"/>
                    <a:pt x="603432" y="911953"/>
                    <a:pt x="608694" y="911953"/>
                  </a:cubicBezTo>
                  <a:cubicBezTo>
                    <a:pt x="608694" y="906691"/>
                    <a:pt x="608694" y="901430"/>
                    <a:pt x="608694" y="897922"/>
                  </a:cubicBezTo>
                  <a:cubicBezTo>
                    <a:pt x="608694" y="840049"/>
                    <a:pt x="608694" y="782175"/>
                    <a:pt x="608694" y="724301"/>
                  </a:cubicBezTo>
                  <a:cubicBezTo>
                    <a:pt x="608694" y="699748"/>
                    <a:pt x="624482" y="683965"/>
                    <a:pt x="649040" y="683965"/>
                  </a:cubicBezTo>
                  <a:cubicBezTo>
                    <a:pt x="654302" y="683965"/>
                    <a:pt x="659565" y="683965"/>
                    <a:pt x="666581" y="683965"/>
                  </a:cubicBezTo>
                  <a:cubicBezTo>
                    <a:pt x="666581" y="659412"/>
                    <a:pt x="666581" y="636613"/>
                    <a:pt x="666581" y="613814"/>
                  </a:cubicBezTo>
                  <a:cubicBezTo>
                    <a:pt x="666581" y="592769"/>
                    <a:pt x="666581" y="569970"/>
                    <a:pt x="670090" y="548925"/>
                  </a:cubicBezTo>
                  <a:cubicBezTo>
                    <a:pt x="698156" y="406871"/>
                    <a:pt x="854277" y="336721"/>
                    <a:pt x="980576" y="408625"/>
                  </a:cubicBezTo>
                  <a:cubicBezTo>
                    <a:pt x="982331" y="410379"/>
                    <a:pt x="985839" y="410379"/>
                    <a:pt x="989347" y="412132"/>
                  </a:cubicBezTo>
                  <a:cubicBezTo>
                    <a:pt x="989347" y="336721"/>
                    <a:pt x="989347" y="264817"/>
                    <a:pt x="989347" y="189405"/>
                  </a:cubicBezTo>
                  <a:cubicBezTo>
                    <a:pt x="670090" y="189405"/>
                    <a:pt x="354341" y="189405"/>
                    <a:pt x="38591" y="189405"/>
                  </a:cubicBezTo>
                  <a:close/>
                  <a:moveTo>
                    <a:pt x="649040" y="1024193"/>
                  </a:moveTo>
                  <a:cubicBezTo>
                    <a:pt x="656057" y="1068037"/>
                    <a:pt x="696402" y="1099604"/>
                    <a:pt x="742010" y="1099604"/>
                  </a:cubicBezTo>
                  <a:cubicBezTo>
                    <a:pt x="829718" y="1099604"/>
                    <a:pt x="917426" y="1099604"/>
                    <a:pt x="1005135" y="1099604"/>
                  </a:cubicBezTo>
                  <a:cubicBezTo>
                    <a:pt x="1017414" y="1099604"/>
                    <a:pt x="1029693" y="1097851"/>
                    <a:pt x="1040218" y="1092589"/>
                  </a:cubicBezTo>
                  <a:cubicBezTo>
                    <a:pt x="1071792" y="1080313"/>
                    <a:pt x="1091088" y="1057514"/>
                    <a:pt x="1099859" y="1024193"/>
                  </a:cubicBezTo>
                  <a:cubicBezTo>
                    <a:pt x="1082318" y="1024193"/>
                    <a:pt x="1064776" y="1024193"/>
                    <a:pt x="1048989" y="1024193"/>
                  </a:cubicBezTo>
                  <a:cubicBezTo>
                    <a:pt x="1038463" y="1024193"/>
                    <a:pt x="1031447" y="1020685"/>
                    <a:pt x="1027938" y="1011916"/>
                  </a:cubicBezTo>
                  <a:cubicBezTo>
                    <a:pt x="1022676" y="999640"/>
                    <a:pt x="1031447" y="987364"/>
                    <a:pt x="1047234" y="987364"/>
                  </a:cubicBezTo>
                  <a:cubicBezTo>
                    <a:pt x="1064776" y="987364"/>
                    <a:pt x="1084072" y="987364"/>
                    <a:pt x="1103368" y="987364"/>
                  </a:cubicBezTo>
                  <a:cubicBezTo>
                    <a:pt x="1103368" y="973334"/>
                    <a:pt x="1103368" y="962811"/>
                    <a:pt x="1103368" y="948782"/>
                  </a:cubicBezTo>
                  <a:cubicBezTo>
                    <a:pt x="1085826" y="948782"/>
                    <a:pt x="1068284" y="948782"/>
                    <a:pt x="1050743" y="948782"/>
                  </a:cubicBezTo>
                  <a:cubicBezTo>
                    <a:pt x="1036709" y="948782"/>
                    <a:pt x="1027938" y="941766"/>
                    <a:pt x="1027938" y="929490"/>
                  </a:cubicBezTo>
                  <a:cubicBezTo>
                    <a:pt x="1027938" y="918968"/>
                    <a:pt x="1034955" y="911953"/>
                    <a:pt x="1048989" y="911953"/>
                  </a:cubicBezTo>
                  <a:cubicBezTo>
                    <a:pt x="1066530" y="911953"/>
                    <a:pt x="1085826" y="911953"/>
                    <a:pt x="1103368" y="911953"/>
                  </a:cubicBezTo>
                  <a:cubicBezTo>
                    <a:pt x="1103368" y="897922"/>
                    <a:pt x="1103368" y="887400"/>
                    <a:pt x="1103368" y="873370"/>
                  </a:cubicBezTo>
                  <a:cubicBezTo>
                    <a:pt x="1098105" y="873370"/>
                    <a:pt x="1094597" y="873370"/>
                    <a:pt x="1091088" y="873370"/>
                  </a:cubicBezTo>
                  <a:cubicBezTo>
                    <a:pt x="1077055" y="873370"/>
                    <a:pt x="1063022" y="873370"/>
                    <a:pt x="1050743" y="873370"/>
                  </a:cubicBezTo>
                  <a:cubicBezTo>
                    <a:pt x="1036709" y="873370"/>
                    <a:pt x="1029693" y="866355"/>
                    <a:pt x="1029693" y="854078"/>
                  </a:cubicBezTo>
                  <a:cubicBezTo>
                    <a:pt x="1029693" y="841802"/>
                    <a:pt x="1036709" y="834788"/>
                    <a:pt x="1050743" y="834788"/>
                  </a:cubicBezTo>
                  <a:cubicBezTo>
                    <a:pt x="1056005" y="834788"/>
                    <a:pt x="1063022" y="834788"/>
                    <a:pt x="1068284" y="834788"/>
                  </a:cubicBezTo>
                  <a:cubicBezTo>
                    <a:pt x="1080563" y="834788"/>
                    <a:pt x="1092843" y="834788"/>
                    <a:pt x="1105122" y="834788"/>
                  </a:cubicBezTo>
                  <a:cubicBezTo>
                    <a:pt x="1105122" y="820757"/>
                    <a:pt x="1105122" y="810235"/>
                    <a:pt x="1105122" y="796205"/>
                  </a:cubicBezTo>
                  <a:cubicBezTo>
                    <a:pt x="1099859" y="796205"/>
                    <a:pt x="1096351" y="796205"/>
                    <a:pt x="1091088" y="796205"/>
                  </a:cubicBezTo>
                  <a:cubicBezTo>
                    <a:pt x="1077055" y="796205"/>
                    <a:pt x="1061268" y="796205"/>
                    <a:pt x="1047234" y="796205"/>
                  </a:cubicBezTo>
                  <a:cubicBezTo>
                    <a:pt x="1038463" y="796205"/>
                    <a:pt x="1031447" y="789190"/>
                    <a:pt x="1031447" y="780421"/>
                  </a:cubicBezTo>
                  <a:cubicBezTo>
                    <a:pt x="1029693" y="771652"/>
                    <a:pt x="1033201" y="764637"/>
                    <a:pt x="1041972" y="761130"/>
                  </a:cubicBezTo>
                  <a:cubicBezTo>
                    <a:pt x="1045480" y="759376"/>
                    <a:pt x="1050743" y="759376"/>
                    <a:pt x="1056005" y="759376"/>
                  </a:cubicBezTo>
                  <a:cubicBezTo>
                    <a:pt x="1071792" y="759376"/>
                    <a:pt x="1089334" y="759376"/>
                    <a:pt x="1106876" y="759376"/>
                  </a:cubicBezTo>
                  <a:cubicBezTo>
                    <a:pt x="1106876" y="747100"/>
                    <a:pt x="1106876" y="734823"/>
                    <a:pt x="1106876" y="722547"/>
                  </a:cubicBezTo>
                  <a:cubicBezTo>
                    <a:pt x="954264" y="722547"/>
                    <a:pt x="803406" y="722547"/>
                    <a:pt x="652548" y="722547"/>
                  </a:cubicBezTo>
                  <a:cubicBezTo>
                    <a:pt x="652548" y="734823"/>
                    <a:pt x="652548" y="747100"/>
                    <a:pt x="652548" y="759376"/>
                  </a:cubicBezTo>
                  <a:cubicBezTo>
                    <a:pt x="659565" y="759376"/>
                    <a:pt x="666581" y="759376"/>
                    <a:pt x="673598" y="759376"/>
                  </a:cubicBezTo>
                  <a:cubicBezTo>
                    <a:pt x="685877" y="759376"/>
                    <a:pt x="698156" y="759376"/>
                    <a:pt x="710435" y="759376"/>
                  </a:cubicBezTo>
                  <a:cubicBezTo>
                    <a:pt x="720960" y="759376"/>
                    <a:pt x="727977" y="768145"/>
                    <a:pt x="727977" y="778667"/>
                  </a:cubicBezTo>
                  <a:cubicBezTo>
                    <a:pt x="727977" y="789190"/>
                    <a:pt x="720960" y="796205"/>
                    <a:pt x="708681" y="796205"/>
                  </a:cubicBezTo>
                  <a:cubicBezTo>
                    <a:pt x="703419" y="796205"/>
                    <a:pt x="699911" y="796205"/>
                    <a:pt x="694648" y="796205"/>
                  </a:cubicBezTo>
                  <a:cubicBezTo>
                    <a:pt x="680615" y="796205"/>
                    <a:pt x="666581" y="796205"/>
                    <a:pt x="652548" y="796205"/>
                  </a:cubicBezTo>
                  <a:cubicBezTo>
                    <a:pt x="652548" y="810235"/>
                    <a:pt x="652548" y="820757"/>
                    <a:pt x="652548" y="834788"/>
                  </a:cubicBezTo>
                  <a:cubicBezTo>
                    <a:pt x="657811" y="834788"/>
                    <a:pt x="661319" y="834788"/>
                    <a:pt x="664827" y="834788"/>
                  </a:cubicBezTo>
                  <a:cubicBezTo>
                    <a:pt x="680615" y="834788"/>
                    <a:pt x="694648" y="834788"/>
                    <a:pt x="710435" y="834788"/>
                  </a:cubicBezTo>
                  <a:cubicBezTo>
                    <a:pt x="720960" y="834788"/>
                    <a:pt x="727977" y="843556"/>
                    <a:pt x="727977" y="852325"/>
                  </a:cubicBezTo>
                  <a:cubicBezTo>
                    <a:pt x="727977" y="862847"/>
                    <a:pt x="720960" y="869863"/>
                    <a:pt x="710435" y="871616"/>
                  </a:cubicBezTo>
                  <a:cubicBezTo>
                    <a:pt x="703419" y="871616"/>
                    <a:pt x="696402" y="871616"/>
                    <a:pt x="691140" y="871616"/>
                  </a:cubicBezTo>
                  <a:cubicBezTo>
                    <a:pt x="678860" y="871616"/>
                    <a:pt x="664827" y="871616"/>
                    <a:pt x="652548" y="871616"/>
                  </a:cubicBezTo>
                  <a:cubicBezTo>
                    <a:pt x="652548" y="885646"/>
                    <a:pt x="652548" y="896169"/>
                    <a:pt x="652548" y="910199"/>
                  </a:cubicBezTo>
                  <a:cubicBezTo>
                    <a:pt x="657811" y="910199"/>
                    <a:pt x="661319" y="910199"/>
                    <a:pt x="664827" y="910199"/>
                  </a:cubicBezTo>
                  <a:cubicBezTo>
                    <a:pt x="678860" y="910199"/>
                    <a:pt x="694648" y="910199"/>
                    <a:pt x="708681" y="910199"/>
                  </a:cubicBezTo>
                  <a:cubicBezTo>
                    <a:pt x="719206" y="910199"/>
                    <a:pt x="726223" y="917214"/>
                    <a:pt x="726223" y="927736"/>
                  </a:cubicBezTo>
                  <a:cubicBezTo>
                    <a:pt x="726223" y="938259"/>
                    <a:pt x="720960" y="945274"/>
                    <a:pt x="710435" y="947028"/>
                  </a:cubicBezTo>
                  <a:cubicBezTo>
                    <a:pt x="706927" y="947028"/>
                    <a:pt x="701665" y="947028"/>
                    <a:pt x="696402" y="947028"/>
                  </a:cubicBezTo>
                  <a:cubicBezTo>
                    <a:pt x="680615" y="947028"/>
                    <a:pt x="666581" y="947028"/>
                    <a:pt x="650794" y="947028"/>
                  </a:cubicBezTo>
                  <a:cubicBezTo>
                    <a:pt x="650794" y="961058"/>
                    <a:pt x="650794" y="971580"/>
                    <a:pt x="650794" y="985610"/>
                  </a:cubicBezTo>
                  <a:cubicBezTo>
                    <a:pt x="668336" y="985610"/>
                    <a:pt x="685877" y="985610"/>
                    <a:pt x="703419" y="985610"/>
                  </a:cubicBezTo>
                  <a:cubicBezTo>
                    <a:pt x="717452" y="985610"/>
                    <a:pt x="726223" y="992626"/>
                    <a:pt x="726223" y="1003148"/>
                  </a:cubicBezTo>
                  <a:cubicBezTo>
                    <a:pt x="726223" y="1015424"/>
                    <a:pt x="717452" y="1022439"/>
                    <a:pt x="703419" y="1022439"/>
                  </a:cubicBezTo>
                  <a:cubicBezTo>
                    <a:pt x="682369" y="1024193"/>
                    <a:pt x="666581" y="1024193"/>
                    <a:pt x="649040" y="1024193"/>
                  </a:cubicBezTo>
                  <a:close/>
                  <a:moveTo>
                    <a:pt x="38591" y="149069"/>
                  </a:moveTo>
                  <a:cubicBezTo>
                    <a:pt x="356095" y="149069"/>
                    <a:pt x="671844" y="149069"/>
                    <a:pt x="989347" y="149069"/>
                  </a:cubicBezTo>
                  <a:cubicBezTo>
                    <a:pt x="989347" y="133285"/>
                    <a:pt x="989347" y="117502"/>
                    <a:pt x="989347" y="101718"/>
                  </a:cubicBezTo>
                  <a:cubicBezTo>
                    <a:pt x="989347" y="59628"/>
                    <a:pt x="966543" y="36829"/>
                    <a:pt x="924443" y="36829"/>
                  </a:cubicBezTo>
                  <a:cubicBezTo>
                    <a:pt x="650794" y="36829"/>
                    <a:pt x="377145" y="36829"/>
                    <a:pt x="105250" y="36829"/>
                  </a:cubicBezTo>
                  <a:cubicBezTo>
                    <a:pt x="101741" y="36829"/>
                    <a:pt x="98233" y="36829"/>
                    <a:pt x="94725" y="36829"/>
                  </a:cubicBezTo>
                  <a:cubicBezTo>
                    <a:pt x="66658" y="38583"/>
                    <a:pt x="42100" y="59628"/>
                    <a:pt x="40346" y="89441"/>
                  </a:cubicBezTo>
                  <a:cubicBezTo>
                    <a:pt x="36837" y="108733"/>
                    <a:pt x="38591" y="128024"/>
                    <a:pt x="38591" y="149069"/>
                  </a:cubicBezTo>
                  <a:close/>
                  <a:moveTo>
                    <a:pt x="1045480" y="682211"/>
                  </a:moveTo>
                  <a:cubicBezTo>
                    <a:pt x="1043726" y="640121"/>
                    <a:pt x="1045480" y="598030"/>
                    <a:pt x="1040218" y="557694"/>
                  </a:cubicBezTo>
                  <a:cubicBezTo>
                    <a:pt x="1029693" y="477021"/>
                    <a:pt x="956018" y="417394"/>
                    <a:pt x="871818" y="417394"/>
                  </a:cubicBezTo>
                  <a:cubicBezTo>
                    <a:pt x="789373" y="417394"/>
                    <a:pt x="715698" y="477021"/>
                    <a:pt x="705173" y="557694"/>
                  </a:cubicBezTo>
                  <a:cubicBezTo>
                    <a:pt x="699911" y="598030"/>
                    <a:pt x="703419" y="638367"/>
                    <a:pt x="701665" y="680457"/>
                  </a:cubicBezTo>
                  <a:cubicBezTo>
                    <a:pt x="701665" y="680457"/>
                    <a:pt x="701665" y="682211"/>
                    <a:pt x="703419" y="682211"/>
                  </a:cubicBezTo>
                  <a:cubicBezTo>
                    <a:pt x="817439" y="682211"/>
                    <a:pt x="929706" y="682211"/>
                    <a:pt x="1045480" y="682211"/>
                  </a:cubicBezTo>
                  <a:close/>
                </a:path>
              </a:pathLst>
            </a:custGeom>
            <a:solidFill>
              <a:srgbClr val="000000"/>
            </a:solidFill>
            <a:ln w="17529"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885D30B9-E18A-9E96-974A-6E4157D3B737}"/>
                </a:ext>
              </a:extLst>
            </p:cNvPr>
            <p:cNvSpPr/>
            <p:nvPr/>
          </p:nvSpPr>
          <p:spPr>
            <a:xfrm>
              <a:off x="-4854931" y="8288167"/>
              <a:ext cx="836734" cy="38582"/>
            </a:xfrm>
            <a:custGeom>
              <a:avLst/>
              <a:gdLst>
                <a:gd name="connsiteX0" fmla="*/ 561332 w 836734"/>
                <a:gd name="connsiteY0" fmla="*/ 38583 h 38582"/>
                <a:gd name="connsiteX1" fmla="*/ 808668 w 836734"/>
                <a:gd name="connsiteY1" fmla="*/ 38583 h 38582"/>
                <a:gd name="connsiteX2" fmla="*/ 819193 w 836734"/>
                <a:gd name="connsiteY2" fmla="*/ 38583 h 38582"/>
                <a:gd name="connsiteX3" fmla="*/ 836735 w 836734"/>
                <a:gd name="connsiteY3" fmla="*/ 21045 h 38582"/>
                <a:gd name="connsiteX4" fmla="*/ 822702 w 836734"/>
                <a:gd name="connsiteY4" fmla="*/ 1754 h 38582"/>
                <a:gd name="connsiteX5" fmla="*/ 810423 w 836734"/>
                <a:gd name="connsiteY5" fmla="*/ 1754 h 38582"/>
                <a:gd name="connsiteX6" fmla="*/ 313995 w 836734"/>
                <a:gd name="connsiteY6" fmla="*/ 1754 h 38582"/>
                <a:gd name="connsiteX7" fmla="*/ 299961 w 836734"/>
                <a:gd name="connsiteY7" fmla="*/ 3507 h 38582"/>
                <a:gd name="connsiteX8" fmla="*/ 287682 w 836734"/>
                <a:gd name="connsiteY8" fmla="*/ 22799 h 38582"/>
                <a:gd name="connsiteX9" fmla="*/ 303470 w 836734"/>
                <a:gd name="connsiteY9" fmla="*/ 38583 h 38582"/>
                <a:gd name="connsiteX10" fmla="*/ 313995 w 836734"/>
                <a:gd name="connsiteY10" fmla="*/ 38583 h 38582"/>
                <a:gd name="connsiteX11" fmla="*/ 561332 w 836734"/>
                <a:gd name="connsiteY11" fmla="*/ 38583 h 38582"/>
                <a:gd name="connsiteX12" fmla="*/ 122791 w 836734"/>
                <a:gd name="connsiteY12" fmla="*/ 38583 h 38582"/>
                <a:gd name="connsiteX13" fmla="*/ 133316 w 836734"/>
                <a:gd name="connsiteY13" fmla="*/ 38583 h 38582"/>
                <a:gd name="connsiteX14" fmla="*/ 152612 w 836734"/>
                <a:gd name="connsiteY14" fmla="*/ 21045 h 38582"/>
                <a:gd name="connsiteX15" fmla="*/ 135070 w 836734"/>
                <a:gd name="connsiteY15" fmla="*/ 1754 h 38582"/>
                <a:gd name="connsiteX16" fmla="*/ 124545 w 836734"/>
                <a:gd name="connsiteY16" fmla="*/ 1754 h 38582"/>
                <a:gd name="connsiteX17" fmla="*/ 96479 w 836734"/>
                <a:gd name="connsiteY17" fmla="*/ 21045 h 38582"/>
                <a:gd name="connsiteX18" fmla="*/ 122791 w 836734"/>
                <a:gd name="connsiteY18" fmla="*/ 38583 h 38582"/>
                <a:gd name="connsiteX19" fmla="*/ 28066 w 836734"/>
                <a:gd name="connsiteY19" fmla="*/ 38583 h 38582"/>
                <a:gd name="connsiteX20" fmla="*/ 28066 w 836734"/>
                <a:gd name="connsiteY20" fmla="*/ 38583 h 38582"/>
                <a:gd name="connsiteX21" fmla="*/ 35083 w 836734"/>
                <a:gd name="connsiteY21" fmla="*/ 38583 h 38582"/>
                <a:gd name="connsiteX22" fmla="*/ 56133 w 836734"/>
                <a:gd name="connsiteY22" fmla="*/ 19291 h 38582"/>
                <a:gd name="connsiteX23" fmla="*/ 36837 w 836734"/>
                <a:gd name="connsiteY23" fmla="*/ 0 h 38582"/>
                <a:gd name="connsiteX24" fmla="*/ 17542 w 836734"/>
                <a:gd name="connsiteY24" fmla="*/ 0 h 38582"/>
                <a:gd name="connsiteX25" fmla="*/ 0 w 836734"/>
                <a:gd name="connsiteY25" fmla="*/ 19291 h 38582"/>
                <a:gd name="connsiteX26" fmla="*/ 17542 w 836734"/>
                <a:gd name="connsiteY26" fmla="*/ 38583 h 38582"/>
                <a:gd name="connsiteX27" fmla="*/ 28066 w 836734"/>
                <a:gd name="connsiteY27" fmla="*/ 38583 h 38582"/>
                <a:gd name="connsiteX28" fmla="*/ 219270 w 836734"/>
                <a:gd name="connsiteY28" fmla="*/ 38583 h 38582"/>
                <a:gd name="connsiteX29" fmla="*/ 226287 w 836734"/>
                <a:gd name="connsiteY29" fmla="*/ 38583 h 38582"/>
                <a:gd name="connsiteX30" fmla="*/ 247337 w 836734"/>
                <a:gd name="connsiteY30" fmla="*/ 19291 h 38582"/>
                <a:gd name="connsiteX31" fmla="*/ 228041 w 836734"/>
                <a:gd name="connsiteY31" fmla="*/ 0 h 38582"/>
                <a:gd name="connsiteX32" fmla="*/ 210499 w 836734"/>
                <a:gd name="connsiteY32" fmla="*/ 0 h 38582"/>
                <a:gd name="connsiteX33" fmla="*/ 191203 w 836734"/>
                <a:gd name="connsiteY33" fmla="*/ 19291 h 38582"/>
                <a:gd name="connsiteX34" fmla="*/ 210499 w 836734"/>
                <a:gd name="connsiteY34" fmla="*/ 38583 h 38582"/>
                <a:gd name="connsiteX35" fmla="*/ 219270 w 836734"/>
                <a:gd name="connsiteY35"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6734" h="38582">
                  <a:moveTo>
                    <a:pt x="561332" y="38583"/>
                  </a:moveTo>
                  <a:cubicBezTo>
                    <a:pt x="643777" y="38583"/>
                    <a:pt x="726223" y="38583"/>
                    <a:pt x="808668" y="38583"/>
                  </a:cubicBezTo>
                  <a:cubicBezTo>
                    <a:pt x="812177" y="38583"/>
                    <a:pt x="815685" y="38583"/>
                    <a:pt x="819193" y="38583"/>
                  </a:cubicBezTo>
                  <a:cubicBezTo>
                    <a:pt x="829718" y="36829"/>
                    <a:pt x="834981" y="29814"/>
                    <a:pt x="836735" y="21045"/>
                  </a:cubicBezTo>
                  <a:cubicBezTo>
                    <a:pt x="836735" y="12276"/>
                    <a:pt x="831472" y="3507"/>
                    <a:pt x="822702" y="1754"/>
                  </a:cubicBezTo>
                  <a:cubicBezTo>
                    <a:pt x="819193" y="1754"/>
                    <a:pt x="813931" y="1754"/>
                    <a:pt x="810423" y="1754"/>
                  </a:cubicBezTo>
                  <a:cubicBezTo>
                    <a:pt x="645531" y="1754"/>
                    <a:pt x="478886" y="1754"/>
                    <a:pt x="313995" y="1754"/>
                  </a:cubicBezTo>
                  <a:cubicBezTo>
                    <a:pt x="308732" y="1754"/>
                    <a:pt x="303470" y="1754"/>
                    <a:pt x="299961" y="3507"/>
                  </a:cubicBezTo>
                  <a:cubicBezTo>
                    <a:pt x="291191" y="7015"/>
                    <a:pt x="285928" y="14030"/>
                    <a:pt x="287682" y="22799"/>
                  </a:cubicBezTo>
                  <a:cubicBezTo>
                    <a:pt x="289437" y="31568"/>
                    <a:pt x="294699" y="36829"/>
                    <a:pt x="303470" y="38583"/>
                  </a:cubicBezTo>
                  <a:cubicBezTo>
                    <a:pt x="306978" y="38583"/>
                    <a:pt x="310487" y="38583"/>
                    <a:pt x="313995" y="38583"/>
                  </a:cubicBezTo>
                  <a:cubicBezTo>
                    <a:pt x="396440" y="38583"/>
                    <a:pt x="478886" y="38583"/>
                    <a:pt x="561332" y="38583"/>
                  </a:cubicBezTo>
                  <a:close/>
                  <a:moveTo>
                    <a:pt x="122791" y="38583"/>
                  </a:moveTo>
                  <a:cubicBezTo>
                    <a:pt x="126300" y="38583"/>
                    <a:pt x="129808" y="38583"/>
                    <a:pt x="133316" y="38583"/>
                  </a:cubicBezTo>
                  <a:cubicBezTo>
                    <a:pt x="143841" y="38583"/>
                    <a:pt x="152612" y="29814"/>
                    <a:pt x="152612" y="21045"/>
                  </a:cubicBezTo>
                  <a:cubicBezTo>
                    <a:pt x="152612" y="10522"/>
                    <a:pt x="145595" y="3507"/>
                    <a:pt x="135070" y="1754"/>
                  </a:cubicBezTo>
                  <a:cubicBezTo>
                    <a:pt x="131562" y="1754"/>
                    <a:pt x="128054" y="1754"/>
                    <a:pt x="124545" y="1754"/>
                  </a:cubicBezTo>
                  <a:cubicBezTo>
                    <a:pt x="105250" y="1754"/>
                    <a:pt x="96479" y="8769"/>
                    <a:pt x="96479" y="21045"/>
                  </a:cubicBezTo>
                  <a:cubicBezTo>
                    <a:pt x="94725" y="33321"/>
                    <a:pt x="105250" y="38583"/>
                    <a:pt x="122791" y="38583"/>
                  </a:cubicBezTo>
                  <a:close/>
                  <a:moveTo>
                    <a:pt x="28066" y="38583"/>
                  </a:moveTo>
                  <a:cubicBezTo>
                    <a:pt x="28066" y="38583"/>
                    <a:pt x="28066" y="38583"/>
                    <a:pt x="28066" y="38583"/>
                  </a:cubicBezTo>
                  <a:cubicBezTo>
                    <a:pt x="29821" y="38583"/>
                    <a:pt x="33329" y="38583"/>
                    <a:pt x="35083" y="38583"/>
                  </a:cubicBezTo>
                  <a:cubicBezTo>
                    <a:pt x="47362" y="38583"/>
                    <a:pt x="56133" y="31568"/>
                    <a:pt x="56133" y="19291"/>
                  </a:cubicBezTo>
                  <a:cubicBezTo>
                    <a:pt x="56133" y="8769"/>
                    <a:pt x="49116" y="0"/>
                    <a:pt x="36837" y="0"/>
                  </a:cubicBezTo>
                  <a:cubicBezTo>
                    <a:pt x="29821" y="0"/>
                    <a:pt x="24558" y="0"/>
                    <a:pt x="17542" y="0"/>
                  </a:cubicBezTo>
                  <a:cubicBezTo>
                    <a:pt x="7017" y="1754"/>
                    <a:pt x="0" y="8769"/>
                    <a:pt x="0" y="19291"/>
                  </a:cubicBezTo>
                  <a:cubicBezTo>
                    <a:pt x="0" y="29814"/>
                    <a:pt x="7017" y="36829"/>
                    <a:pt x="17542" y="38583"/>
                  </a:cubicBezTo>
                  <a:cubicBezTo>
                    <a:pt x="22804" y="38583"/>
                    <a:pt x="26312" y="38583"/>
                    <a:pt x="28066" y="38583"/>
                  </a:cubicBezTo>
                  <a:close/>
                  <a:moveTo>
                    <a:pt x="219270" y="38583"/>
                  </a:moveTo>
                  <a:cubicBezTo>
                    <a:pt x="221024" y="38583"/>
                    <a:pt x="224532" y="38583"/>
                    <a:pt x="226287" y="38583"/>
                  </a:cubicBezTo>
                  <a:cubicBezTo>
                    <a:pt x="238566" y="38583"/>
                    <a:pt x="247337" y="31568"/>
                    <a:pt x="247337" y="19291"/>
                  </a:cubicBezTo>
                  <a:cubicBezTo>
                    <a:pt x="247337" y="8769"/>
                    <a:pt x="240320" y="0"/>
                    <a:pt x="228041" y="0"/>
                  </a:cubicBezTo>
                  <a:cubicBezTo>
                    <a:pt x="222778" y="0"/>
                    <a:pt x="215762" y="0"/>
                    <a:pt x="210499" y="0"/>
                  </a:cubicBezTo>
                  <a:cubicBezTo>
                    <a:pt x="199974" y="0"/>
                    <a:pt x="191203" y="8769"/>
                    <a:pt x="191203" y="19291"/>
                  </a:cubicBezTo>
                  <a:cubicBezTo>
                    <a:pt x="191203" y="29814"/>
                    <a:pt x="199974" y="36829"/>
                    <a:pt x="210499" y="38583"/>
                  </a:cubicBezTo>
                  <a:cubicBezTo>
                    <a:pt x="212253" y="38583"/>
                    <a:pt x="215762" y="38583"/>
                    <a:pt x="219270" y="38583"/>
                  </a:cubicBezTo>
                  <a:close/>
                </a:path>
              </a:pathLst>
            </a:custGeom>
            <a:solidFill>
              <a:srgbClr val="000000"/>
            </a:solidFill>
            <a:ln w="17529" cap="flat">
              <a:noFill/>
              <a:prstDash val="solid"/>
              <a:miter/>
            </a:ln>
          </p:spPr>
          <p:txBody>
            <a:bodyPr rtlCol="0" anchor="ctr"/>
            <a:lstStyle/>
            <a:p>
              <a:pPr algn="l" rtl="0"/>
              <a:endParaRPr lang="en-US"/>
            </a:p>
          </p:txBody>
        </p:sp>
        <p:sp>
          <p:nvSpPr>
            <p:cNvPr id="55" name="Freeform 54">
              <a:extLst>
                <a:ext uri="{FF2B5EF4-FFF2-40B4-BE49-F238E27FC236}">
                  <a16:creationId xmlns:a16="http://schemas.microsoft.com/office/drawing/2014/main" id="{52EB1D52-EA67-53A8-6214-D1D6F56A7D1C}"/>
                </a:ext>
              </a:extLst>
            </p:cNvPr>
            <p:cNvSpPr/>
            <p:nvPr/>
          </p:nvSpPr>
          <p:spPr>
            <a:xfrm>
              <a:off x="-4837389" y="8478547"/>
              <a:ext cx="228820" cy="227013"/>
            </a:xfrm>
            <a:custGeom>
              <a:avLst/>
              <a:gdLst>
                <a:gd name="connsiteX0" fmla="*/ 40345 w 228820"/>
                <a:gd name="connsiteY0" fmla="*/ 39362 h 227013"/>
                <a:gd name="connsiteX1" fmla="*/ 40345 w 228820"/>
                <a:gd name="connsiteY1" fmla="*/ 190185 h 227013"/>
                <a:gd name="connsiteX2" fmla="*/ 191203 w 228820"/>
                <a:gd name="connsiteY2" fmla="*/ 190185 h 227013"/>
                <a:gd name="connsiteX3" fmla="*/ 191203 w 228820"/>
                <a:gd name="connsiteY3" fmla="*/ 149849 h 227013"/>
                <a:gd name="connsiteX4" fmla="*/ 191203 w 228820"/>
                <a:gd name="connsiteY4" fmla="*/ 134065 h 227013"/>
                <a:gd name="connsiteX5" fmla="*/ 208745 w 228820"/>
                <a:gd name="connsiteY5" fmla="*/ 114773 h 227013"/>
                <a:gd name="connsiteX6" fmla="*/ 228041 w 228820"/>
                <a:gd name="connsiteY6" fmla="*/ 132311 h 227013"/>
                <a:gd name="connsiteX7" fmla="*/ 228041 w 228820"/>
                <a:gd name="connsiteY7" fmla="*/ 193692 h 227013"/>
                <a:gd name="connsiteX8" fmla="*/ 191203 w 228820"/>
                <a:gd name="connsiteY8" fmla="*/ 227014 h 227013"/>
                <a:gd name="connsiteX9" fmla="*/ 36837 w 228820"/>
                <a:gd name="connsiteY9" fmla="*/ 227014 h 227013"/>
                <a:gd name="connsiteX10" fmla="*/ 0 w 228820"/>
                <a:gd name="connsiteY10" fmla="*/ 190185 h 227013"/>
                <a:gd name="connsiteX11" fmla="*/ 0 w 228820"/>
                <a:gd name="connsiteY11" fmla="*/ 35854 h 227013"/>
                <a:gd name="connsiteX12" fmla="*/ 35083 w 228820"/>
                <a:gd name="connsiteY12" fmla="*/ 779 h 227013"/>
                <a:gd name="connsiteX13" fmla="*/ 112266 w 228820"/>
                <a:gd name="connsiteY13" fmla="*/ 779 h 227013"/>
                <a:gd name="connsiteX14" fmla="*/ 131562 w 228820"/>
                <a:gd name="connsiteY14" fmla="*/ 20071 h 227013"/>
                <a:gd name="connsiteX15" fmla="*/ 110512 w 228820"/>
                <a:gd name="connsiteY15" fmla="*/ 39362 h 227013"/>
                <a:gd name="connsiteX16" fmla="*/ 49116 w 228820"/>
                <a:gd name="connsiteY16" fmla="*/ 39362 h 227013"/>
                <a:gd name="connsiteX17" fmla="*/ 40345 w 228820"/>
                <a:gd name="connsiteY17" fmla="*/ 39362 h 22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820" h="227013">
                  <a:moveTo>
                    <a:pt x="40345" y="39362"/>
                  </a:moveTo>
                  <a:cubicBezTo>
                    <a:pt x="40345" y="90221"/>
                    <a:pt x="40345" y="141080"/>
                    <a:pt x="40345" y="190185"/>
                  </a:cubicBezTo>
                  <a:cubicBezTo>
                    <a:pt x="91216" y="190185"/>
                    <a:pt x="140333" y="190185"/>
                    <a:pt x="191203" y="190185"/>
                  </a:cubicBezTo>
                  <a:cubicBezTo>
                    <a:pt x="191203" y="176155"/>
                    <a:pt x="191203" y="162125"/>
                    <a:pt x="191203" y="149849"/>
                  </a:cubicBezTo>
                  <a:cubicBezTo>
                    <a:pt x="191203" y="144587"/>
                    <a:pt x="191203" y="139326"/>
                    <a:pt x="191203" y="134065"/>
                  </a:cubicBezTo>
                  <a:cubicBezTo>
                    <a:pt x="192958" y="123542"/>
                    <a:pt x="198220" y="116527"/>
                    <a:pt x="208745" y="114773"/>
                  </a:cubicBezTo>
                  <a:cubicBezTo>
                    <a:pt x="219270" y="114773"/>
                    <a:pt x="228041" y="121789"/>
                    <a:pt x="228041" y="132311"/>
                  </a:cubicBezTo>
                  <a:cubicBezTo>
                    <a:pt x="228041" y="153356"/>
                    <a:pt x="229795" y="174401"/>
                    <a:pt x="228041" y="193692"/>
                  </a:cubicBezTo>
                  <a:cubicBezTo>
                    <a:pt x="226287" y="212984"/>
                    <a:pt x="210499" y="227014"/>
                    <a:pt x="191203" y="227014"/>
                  </a:cubicBezTo>
                  <a:cubicBezTo>
                    <a:pt x="140333" y="227014"/>
                    <a:pt x="89462" y="227014"/>
                    <a:pt x="36837" y="227014"/>
                  </a:cubicBezTo>
                  <a:cubicBezTo>
                    <a:pt x="15787" y="227014"/>
                    <a:pt x="0" y="211230"/>
                    <a:pt x="0" y="190185"/>
                  </a:cubicBezTo>
                  <a:cubicBezTo>
                    <a:pt x="0" y="139326"/>
                    <a:pt x="0" y="86714"/>
                    <a:pt x="0" y="35854"/>
                  </a:cubicBezTo>
                  <a:cubicBezTo>
                    <a:pt x="0" y="16563"/>
                    <a:pt x="15787" y="779"/>
                    <a:pt x="35083" y="779"/>
                  </a:cubicBezTo>
                  <a:cubicBezTo>
                    <a:pt x="61396" y="-974"/>
                    <a:pt x="87708" y="779"/>
                    <a:pt x="112266" y="779"/>
                  </a:cubicBezTo>
                  <a:cubicBezTo>
                    <a:pt x="124545" y="779"/>
                    <a:pt x="131562" y="9548"/>
                    <a:pt x="131562" y="20071"/>
                  </a:cubicBezTo>
                  <a:cubicBezTo>
                    <a:pt x="131562" y="30593"/>
                    <a:pt x="124545" y="39362"/>
                    <a:pt x="110512" y="39362"/>
                  </a:cubicBezTo>
                  <a:cubicBezTo>
                    <a:pt x="89462" y="39362"/>
                    <a:pt x="70166" y="39362"/>
                    <a:pt x="49116" y="39362"/>
                  </a:cubicBezTo>
                  <a:cubicBezTo>
                    <a:pt x="49116" y="39362"/>
                    <a:pt x="45608" y="39362"/>
                    <a:pt x="40345" y="39362"/>
                  </a:cubicBezTo>
                  <a:close/>
                </a:path>
              </a:pathLst>
            </a:custGeom>
            <a:solidFill>
              <a:srgbClr val="000000"/>
            </a:solidFill>
            <a:ln w="17529" cap="flat">
              <a:noFill/>
              <a:prstDash val="solid"/>
              <a:miter/>
            </a:ln>
          </p:spPr>
          <p:txBody>
            <a:bodyPr rtlCol="0" anchor="ctr"/>
            <a:lstStyle/>
            <a:p>
              <a:pPr algn="l" rtl="0"/>
              <a:endParaRPr lang="en-US"/>
            </a:p>
          </p:txBody>
        </p:sp>
        <p:sp>
          <p:nvSpPr>
            <p:cNvPr id="56" name="Freeform 55">
              <a:extLst>
                <a:ext uri="{FF2B5EF4-FFF2-40B4-BE49-F238E27FC236}">
                  <a16:creationId xmlns:a16="http://schemas.microsoft.com/office/drawing/2014/main" id="{66D2DDC6-6621-96D2-875B-65B0DEE46CB4}"/>
                </a:ext>
              </a:extLst>
            </p:cNvPr>
            <p:cNvSpPr/>
            <p:nvPr/>
          </p:nvSpPr>
          <p:spPr>
            <a:xfrm>
              <a:off x="-4837389" y="8805525"/>
              <a:ext cx="228479" cy="226234"/>
            </a:xfrm>
            <a:custGeom>
              <a:avLst/>
              <a:gdLst>
                <a:gd name="connsiteX0" fmla="*/ 40345 w 228479"/>
                <a:gd name="connsiteY0" fmla="*/ 35075 h 226234"/>
                <a:gd name="connsiteX1" fmla="*/ 40345 w 228479"/>
                <a:gd name="connsiteY1" fmla="*/ 185898 h 226234"/>
                <a:gd name="connsiteX2" fmla="*/ 192958 w 228479"/>
                <a:gd name="connsiteY2" fmla="*/ 185898 h 226234"/>
                <a:gd name="connsiteX3" fmla="*/ 192958 w 228479"/>
                <a:gd name="connsiteY3" fmla="*/ 173622 h 226234"/>
                <a:gd name="connsiteX4" fmla="*/ 192958 w 228479"/>
                <a:gd name="connsiteY4" fmla="*/ 128024 h 226234"/>
                <a:gd name="connsiteX5" fmla="*/ 208745 w 228479"/>
                <a:gd name="connsiteY5" fmla="*/ 112240 h 226234"/>
                <a:gd name="connsiteX6" fmla="*/ 228041 w 228479"/>
                <a:gd name="connsiteY6" fmla="*/ 126270 h 226234"/>
                <a:gd name="connsiteX7" fmla="*/ 226287 w 228479"/>
                <a:gd name="connsiteY7" fmla="*/ 199928 h 226234"/>
                <a:gd name="connsiteX8" fmla="*/ 191203 w 228479"/>
                <a:gd name="connsiteY8" fmla="*/ 226235 h 226234"/>
                <a:gd name="connsiteX9" fmla="*/ 36837 w 228479"/>
                <a:gd name="connsiteY9" fmla="*/ 226235 h 226234"/>
                <a:gd name="connsiteX10" fmla="*/ 0 w 228479"/>
                <a:gd name="connsiteY10" fmla="*/ 189406 h 226234"/>
                <a:gd name="connsiteX11" fmla="*/ 0 w 228479"/>
                <a:gd name="connsiteY11" fmla="*/ 36829 h 226234"/>
                <a:gd name="connsiteX12" fmla="*/ 36837 w 228479"/>
                <a:gd name="connsiteY12" fmla="*/ 0 h 226234"/>
                <a:gd name="connsiteX13" fmla="*/ 110512 w 228479"/>
                <a:gd name="connsiteY13" fmla="*/ 0 h 226234"/>
                <a:gd name="connsiteX14" fmla="*/ 131562 w 228479"/>
                <a:gd name="connsiteY14" fmla="*/ 19291 h 226234"/>
                <a:gd name="connsiteX15" fmla="*/ 110512 w 228479"/>
                <a:gd name="connsiteY15" fmla="*/ 38583 h 226234"/>
                <a:gd name="connsiteX16" fmla="*/ 50871 w 228479"/>
                <a:gd name="connsiteY16" fmla="*/ 38583 h 226234"/>
                <a:gd name="connsiteX17" fmla="*/ 40345 w 228479"/>
                <a:gd name="connsiteY17" fmla="*/ 35075 h 22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479" h="226234">
                  <a:moveTo>
                    <a:pt x="40345" y="35075"/>
                  </a:moveTo>
                  <a:cubicBezTo>
                    <a:pt x="40345" y="85934"/>
                    <a:pt x="40345" y="135039"/>
                    <a:pt x="40345" y="185898"/>
                  </a:cubicBezTo>
                  <a:cubicBezTo>
                    <a:pt x="91216" y="185898"/>
                    <a:pt x="140333" y="185898"/>
                    <a:pt x="192958" y="185898"/>
                  </a:cubicBezTo>
                  <a:cubicBezTo>
                    <a:pt x="192958" y="182391"/>
                    <a:pt x="192958" y="177129"/>
                    <a:pt x="192958" y="173622"/>
                  </a:cubicBezTo>
                  <a:cubicBezTo>
                    <a:pt x="192958" y="157838"/>
                    <a:pt x="192958" y="143808"/>
                    <a:pt x="192958" y="128024"/>
                  </a:cubicBezTo>
                  <a:cubicBezTo>
                    <a:pt x="192958" y="117502"/>
                    <a:pt x="199974" y="112240"/>
                    <a:pt x="208745" y="112240"/>
                  </a:cubicBezTo>
                  <a:cubicBezTo>
                    <a:pt x="219270" y="110487"/>
                    <a:pt x="228041" y="117502"/>
                    <a:pt x="228041" y="126270"/>
                  </a:cubicBezTo>
                  <a:cubicBezTo>
                    <a:pt x="228041" y="150823"/>
                    <a:pt x="229795" y="175375"/>
                    <a:pt x="226287" y="199928"/>
                  </a:cubicBezTo>
                  <a:cubicBezTo>
                    <a:pt x="224532" y="215712"/>
                    <a:pt x="208745" y="226235"/>
                    <a:pt x="191203" y="226235"/>
                  </a:cubicBezTo>
                  <a:cubicBezTo>
                    <a:pt x="140333" y="226235"/>
                    <a:pt x="87708" y="226235"/>
                    <a:pt x="36837" y="226235"/>
                  </a:cubicBezTo>
                  <a:cubicBezTo>
                    <a:pt x="15787" y="226235"/>
                    <a:pt x="0" y="210450"/>
                    <a:pt x="0" y="189406"/>
                  </a:cubicBezTo>
                  <a:cubicBezTo>
                    <a:pt x="0" y="138547"/>
                    <a:pt x="0" y="87688"/>
                    <a:pt x="0" y="36829"/>
                  </a:cubicBezTo>
                  <a:cubicBezTo>
                    <a:pt x="0" y="15784"/>
                    <a:pt x="15787" y="0"/>
                    <a:pt x="36837" y="0"/>
                  </a:cubicBezTo>
                  <a:cubicBezTo>
                    <a:pt x="61396" y="0"/>
                    <a:pt x="85954" y="0"/>
                    <a:pt x="110512" y="0"/>
                  </a:cubicBezTo>
                  <a:cubicBezTo>
                    <a:pt x="122791" y="0"/>
                    <a:pt x="131562" y="7015"/>
                    <a:pt x="131562" y="19291"/>
                  </a:cubicBezTo>
                  <a:cubicBezTo>
                    <a:pt x="131562" y="29814"/>
                    <a:pt x="122791" y="38583"/>
                    <a:pt x="110512" y="38583"/>
                  </a:cubicBezTo>
                  <a:cubicBezTo>
                    <a:pt x="91216" y="38583"/>
                    <a:pt x="70166" y="38583"/>
                    <a:pt x="50871" y="38583"/>
                  </a:cubicBezTo>
                  <a:cubicBezTo>
                    <a:pt x="49116" y="35075"/>
                    <a:pt x="45608" y="35075"/>
                    <a:pt x="40345" y="35075"/>
                  </a:cubicBezTo>
                  <a:close/>
                </a:path>
              </a:pathLst>
            </a:custGeom>
            <a:solidFill>
              <a:srgbClr val="000000"/>
            </a:solidFill>
            <a:ln w="17529"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904BAEE9-0A2F-CC17-216A-D8707272A800}"/>
                </a:ext>
              </a:extLst>
            </p:cNvPr>
            <p:cNvSpPr/>
            <p:nvPr/>
          </p:nvSpPr>
          <p:spPr>
            <a:xfrm>
              <a:off x="-4549707" y="8593320"/>
              <a:ext cx="285094" cy="36828"/>
            </a:xfrm>
            <a:custGeom>
              <a:avLst/>
              <a:gdLst>
                <a:gd name="connsiteX0" fmla="*/ 142087 w 285094"/>
                <a:gd name="connsiteY0" fmla="*/ 0 h 36828"/>
                <a:gd name="connsiteX1" fmla="*/ 261370 w 285094"/>
                <a:gd name="connsiteY1" fmla="*/ 0 h 36828"/>
                <a:gd name="connsiteX2" fmla="*/ 280666 w 285094"/>
                <a:gd name="connsiteY2" fmla="*/ 7015 h 36828"/>
                <a:gd name="connsiteX3" fmla="*/ 273649 w 285094"/>
                <a:gd name="connsiteY3" fmla="*/ 35075 h 36828"/>
                <a:gd name="connsiteX4" fmla="*/ 261370 w 285094"/>
                <a:gd name="connsiteY4" fmla="*/ 36829 h 36828"/>
                <a:gd name="connsiteX5" fmla="*/ 26312 w 285094"/>
                <a:gd name="connsiteY5" fmla="*/ 36829 h 36828"/>
                <a:gd name="connsiteX6" fmla="*/ 19296 w 285094"/>
                <a:gd name="connsiteY6" fmla="*/ 36829 h 36828"/>
                <a:gd name="connsiteX7" fmla="*/ 0 w 285094"/>
                <a:gd name="connsiteY7" fmla="*/ 17538 h 36828"/>
                <a:gd name="connsiteX8" fmla="*/ 19296 w 285094"/>
                <a:gd name="connsiteY8" fmla="*/ 0 h 36828"/>
                <a:gd name="connsiteX9" fmla="*/ 142087 w 285094"/>
                <a:gd name="connsiteY9" fmla="*/ 0 h 36828"/>
                <a:gd name="connsiteX10" fmla="*/ 142087 w 285094"/>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4" h="36828">
                  <a:moveTo>
                    <a:pt x="142087" y="0"/>
                  </a:moveTo>
                  <a:cubicBezTo>
                    <a:pt x="182433" y="0"/>
                    <a:pt x="221024" y="0"/>
                    <a:pt x="261370" y="0"/>
                  </a:cubicBezTo>
                  <a:cubicBezTo>
                    <a:pt x="268387" y="0"/>
                    <a:pt x="275403" y="3507"/>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E603D15A-EB9C-9478-615B-F97C528E3B9D}"/>
                </a:ext>
              </a:extLst>
            </p:cNvPr>
            <p:cNvSpPr/>
            <p:nvPr/>
          </p:nvSpPr>
          <p:spPr>
            <a:xfrm>
              <a:off x="-4779301" y="8478879"/>
              <a:ext cx="172000" cy="153078"/>
            </a:xfrm>
            <a:custGeom>
              <a:avLst/>
              <a:gdLst>
                <a:gd name="connsiteX0" fmla="*/ 55932 w 172000"/>
                <a:gd name="connsiteY0" fmla="*/ 105672 h 153078"/>
                <a:gd name="connsiteX1" fmla="*/ 136624 w 172000"/>
                <a:gd name="connsiteY1" fmla="*/ 9216 h 153078"/>
                <a:gd name="connsiteX2" fmla="*/ 157673 w 172000"/>
                <a:gd name="connsiteY2" fmla="*/ 447 h 153078"/>
                <a:gd name="connsiteX3" fmla="*/ 166444 w 172000"/>
                <a:gd name="connsiteY3" fmla="*/ 33768 h 153078"/>
                <a:gd name="connsiteX4" fmla="*/ 96278 w 172000"/>
                <a:gd name="connsiteY4" fmla="*/ 117948 h 153078"/>
                <a:gd name="connsiteX5" fmla="*/ 73474 w 172000"/>
                <a:gd name="connsiteY5" fmla="*/ 144255 h 153078"/>
                <a:gd name="connsiteX6" fmla="*/ 41899 w 172000"/>
                <a:gd name="connsiteY6" fmla="*/ 146009 h 153078"/>
                <a:gd name="connsiteX7" fmla="*/ 6816 w 172000"/>
                <a:gd name="connsiteY7" fmla="*/ 110933 h 153078"/>
                <a:gd name="connsiteX8" fmla="*/ 5061 w 172000"/>
                <a:gd name="connsiteY8" fmla="*/ 82873 h 153078"/>
                <a:gd name="connsiteX9" fmla="*/ 33128 w 172000"/>
                <a:gd name="connsiteY9" fmla="*/ 84627 h 153078"/>
                <a:gd name="connsiteX10" fmla="*/ 43653 w 172000"/>
                <a:gd name="connsiteY10" fmla="*/ 95150 h 153078"/>
                <a:gd name="connsiteX11" fmla="*/ 55932 w 172000"/>
                <a:gd name="connsiteY11" fmla="*/ 105672 h 1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000" h="153078">
                  <a:moveTo>
                    <a:pt x="55932" y="105672"/>
                  </a:moveTo>
                  <a:cubicBezTo>
                    <a:pt x="83999" y="72351"/>
                    <a:pt x="110311" y="40783"/>
                    <a:pt x="136624" y="9216"/>
                  </a:cubicBezTo>
                  <a:cubicBezTo>
                    <a:pt x="141886" y="2201"/>
                    <a:pt x="148903" y="-1307"/>
                    <a:pt x="157673" y="447"/>
                  </a:cubicBezTo>
                  <a:cubicBezTo>
                    <a:pt x="171707" y="3954"/>
                    <a:pt x="176969" y="19738"/>
                    <a:pt x="166444" y="33768"/>
                  </a:cubicBezTo>
                  <a:cubicBezTo>
                    <a:pt x="143640" y="61828"/>
                    <a:pt x="120836" y="89888"/>
                    <a:pt x="96278" y="117948"/>
                  </a:cubicBezTo>
                  <a:cubicBezTo>
                    <a:pt x="89261" y="126717"/>
                    <a:pt x="82245" y="135486"/>
                    <a:pt x="73474" y="144255"/>
                  </a:cubicBezTo>
                  <a:cubicBezTo>
                    <a:pt x="62949" y="154777"/>
                    <a:pt x="52424" y="156531"/>
                    <a:pt x="41899" y="146009"/>
                  </a:cubicBezTo>
                  <a:cubicBezTo>
                    <a:pt x="29620" y="133732"/>
                    <a:pt x="17341" y="123210"/>
                    <a:pt x="6816" y="110933"/>
                  </a:cubicBezTo>
                  <a:cubicBezTo>
                    <a:pt x="-1955" y="102165"/>
                    <a:pt x="-1955" y="91642"/>
                    <a:pt x="5061" y="82873"/>
                  </a:cubicBezTo>
                  <a:cubicBezTo>
                    <a:pt x="12078" y="75858"/>
                    <a:pt x="24357" y="75858"/>
                    <a:pt x="33128" y="84627"/>
                  </a:cubicBezTo>
                  <a:cubicBezTo>
                    <a:pt x="36636" y="88135"/>
                    <a:pt x="40145" y="91642"/>
                    <a:pt x="43653" y="95150"/>
                  </a:cubicBezTo>
                  <a:cubicBezTo>
                    <a:pt x="48915" y="96903"/>
                    <a:pt x="50670" y="102165"/>
                    <a:pt x="55932" y="105672"/>
                  </a:cubicBezTo>
                  <a:close/>
                </a:path>
              </a:pathLst>
            </a:custGeom>
            <a:solidFill>
              <a:srgbClr val="000000"/>
            </a:solidFill>
            <a:ln w="17529" cap="flat">
              <a:noFill/>
              <a:prstDash val="solid"/>
              <a:miter/>
            </a:ln>
          </p:spPr>
          <p:txBody>
            <a:bodyPr rtlCol="0" anchor="ctr"/>
            <a:lstStyle/>
            <a:p>
              <a:pPr algn="l" rtl="0"/>
              <a:endParaRPr lang="en-US"/>
            </a:p>
          </p:txBody>
        </p:sp>
        <p:sp>
          <p:nvSpPr>
            <p:cNvPr id="60" name="Freeform 59">
              <a:extLst>
                <a:ext uri="{FF2B5EF4-FFF2-40B4-BE49-F238E27FC236}">
                  <a16:creationId xmlns:a16="http://schemas.microsoft.com/office/drawing/2014/main" id="{F3874EDB-8819-E89C-0648-00DDB7EA4FCC}"/>
                </a:ext>
              </a:extLst>
            </p:cNvPr>
            <p:cNvSpPr/>
            <p:nvPr/>
          </p:nvSpPr>
          <p:spPr>
            <a:xfrm>
              <a:off x="-4780006" y="8802389"/>
              <a:ext cx="171973" cy="152434"/>
            </a:xfrm>
            <a:custGeom>
              <a:avLst/>
              <a:gdLst>
                <a:gd name="connsiteX0" fmla="*/ 56637 w 171973"/>
                <a:gd name="connsiteY0" fmla="*/ 104853 h 152434"/>
                <a:gd name="connsiteX1" fmla="*/ 105753 w 171973"/>
                <a:gd name="connsiteY1" fmla="*/ 45225 h 152434"/>
                <a:gd name="connsiteX2" fmla="*/ 137328 w 171973"/>
                <a:gd name="connsiteY2" fmla="*/ 8397 h 152434"/>
                <a:gd name="connsiteX3" fmla="*/ 165395 w 171973"/>
                <a:gd name="connsiteY3" fmla="*/ 4889 h 152434"/>
                <a:gd name="connsiteX4" fmla="*/ 165395 w 171973"/>
                <a:gd name="connsiteY4" fmla="*/ 32949 h 152434"/>
                <a:gd name="connsiteX5" fmla="*/ 74179 w 171973"/>
                <a:gd name="connsiteY5" fmla="*/ 141682 h 152434"/>
                <a:gd name="connsiteX6" fmla="*/ 40850 w 171973"/>
                <a:gd name="connsiteY6" fmla="*/ 143435 h 152434"/>
                <a:gd name="connsiteX7" fmla="*/ 7521 w 171973"/>
                <a:gd name="connsiteY7" fmla="*/ 110114 h 152434"/>
                <a:gd name="connsiteX8" fmla="*/ 5766 w 171973"/>
                <a:gd name="connsiteY8" fmla="*/ 82054 h 152434"/>
                <a:gd name="connsiteX9" fmla="*/ 33833 w 171973"/>
                <a:gd name="connsiteY9" fmla="*/ 83808 h 152434"/>
                <a:gd name="connsiteX10" fmla="*/ 56637 w 171973"/>
                <a:gd name="connsiteY10" fmla="*/ 104853 h 1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73" h="152434">
                  <a:moveTo>
                    <a:pt x="56637" y="104853"/>
                  </a:moveTo>
                  <a:cubicBezTo>
                    <a:pt x="74179" y="83808"/>
                    <a:pt x="89966" y="64517"/>
                    <a:pt x="105753" y="45225"/>
                  </a:cubicBezTo>
                  <a:cubicBezTo>
                    <a:pt x="116279" y="32949"/>
                    <a:pt x="126804" y="20673"/>
                    <a:pt x="137328" y="8397"/>
                  </a:cubicBezTo>
                  <a:cubicBezTo>
                    <a:pt x="146099" y="-2126"/>
                    <a:pt x="156624" y="-2126"/>
                    <a:pt x="165395" y="4889"/>
                  </a:cubicBezTo>
                  <a:cubicBezTo>
                    <a:pt x="174166" y="11904"/>
                    <a:pt x="174166" y="24180"/>
                    <a:pt x="165395" y="32949"/>
                  </a:cubicBezTo>
                  <a:cubicBezTo>
                    <a:pt x="135574" y="69778"/>
                    <a:pt x="105753" y="104853"/>
                    <a:pt x="74179" y="141682"/>
                  </a:cubicBezTo>
                  <a:cubicBezTo>
                    <a:pt x="63654" y="155712"/>
                    <a:pt x="53129" y="155712"/>
                    <a:pt x="40850" y="143435"/>
                  </a:cubicBezTo>
                  <a:cubicBezTo>
                    <a:pt x="30325" y="132913"/>
                    <a:pt x="18045" y="122391"/>
                    <a:pt x="7521" y="110114"/>
                  </a:cubicBezTo>
                  <a:cubicBezTo>
                    <a:pt x="-1250" y="101345"/>
                    <a:pt x="-3004" y="89069"/>
                    <a:pt x="5766" y="82054"/>
                  </a:cubicBezTo>
                  <a:cubicBezTo>
                    <a:pt x="12783" y="75039"/>
                    <a:pt x="25062" y="75039"/>
                    <a:pt x="33833" y="83808"/>
                  </a:cubicBezTo>
                  <a:cubicBezTo>
                    <a:pt x="42604" y="89069"/>
                    <a:pt x="49620" y="97838"/>
                    <a:pt x="56637" y="104853"/>
                  </a:cubicBezTo>
                  <a:close/>
                </a:path>
              </a:pathLst>
            </a:custGeom>
            <a:solidFill>
              <a:srgbClr val="000000"/>
            </a:solidFill>
            <a:ln w="17529" cap="flat">
              <a:noFill/>
              <a:prstDash val="solid"/>
              <a:miter/>
            </a:ln>
          </p:spPr>
          <p:txBody>
            <a:bodyPr rtlCol="0" anchor="ctr"/>
            <a:lstStyle/>
            <a:p>
              <a:pPr algn="l" rtl="0"/>
              <a:endParaRPr lang="en-US"/>
            </a:p>
          </p:txBody>
        </p:sp>
        <p:sp>
          <p:nvSpPr>
            <p:cNvPr id="61" name="Freeform 60">
              <a:extLst>
                <a:ext uri="{FF2B5EF4-FFF2-40B4-BE49-F238E27FC236}">
                  <a16:creationId xmlns:a16="http://schemas.microsoft.com/office/drawing/2014/main" id="{4DD0969B-FB34-E3CC-70A2-97DA37CF06CB}"/>
                </a:ext>
              </a:extLst>
            </p:cNvPr>
            <p:cNvSpPr/>
            <p:nvPr/>
          </p:nvSpPr>
          <p:spPr>
            <a:xfrm>
              <a:off x="-4549707" y="8496864"/>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62" name="Freeform 61">
              <a:extLst>
                <a:ext uri="{FF2B5EF4-FFF2-40B4-BE49-F238E27FC236}">
                  <a16:creationId xmlns:a16="http://schemas.microsoft.com/office/drawing/2014/main" id="{46310EFA-0B80-C13D-15C3-1E560D58758D}"/>
                </a:ext>
              </a:extLst>
            </p:cNvPr>
            <p:cNvSpPr/>
            <p:nvPr/>
          </p:nvSpPr>
          <p:spPr>
            <a:xfrm>
              <a:off x="-4551461" y="8819555"/>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3" y="38583"/>
                    <a:pt x="22804" y="38583"/>
                  </a:cubicBezTo>
                  <a:cubicBezTo>
                    <a:pt x="8771" y="38583"/>
                    <a:pt x="0" y="31567"/>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63" name="Freeform 62">
              <a:extLst>
                <a:ext uri="{FF2B5EF4-FFF2-40B4-BE49-F238E27FC236}">
                  <a16:creationId xmlns:a16="http://schemas.microsoft.com/office/drawing/2014/main" id="{13BCB1DD-3B4F-F2B1-2F08-CA33690E9D46}"/>
                </a:ext>
              </a:extLst>
            </p:cNvPr>
            <p:cNvSpPr/>
            <p:nvPr/>
          </p:nvSpPr>
          <p:spPr>
            <a:xfrm>
              <a:off x="-4553215" y="8914257"/>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7"/>
                    <a:pt x="163137" y="38583"/>
                    <a:pt x="149104" y="38583"/>
                  </a:cubicBezTo>
                  <a:cubicBezTo>
                    <a:pt x="107004" y="38583"/>
                    <a:pt x="64904" y="38583"/>
                    <a:pt x="22804" y="38583"/>
                  </a:cubicBezTo>
                  <a:cubicBezTo>
                    <a:pt x="10525" y="38583"/>
                    <a:pt x="1754" y="31567"/>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pPr algn="l" rtl="0"/>
              <a:endParaRPr lang="en-US"/>
            </a:p>
          </p:txBody>
        </p:sp>
        <p:sp>
          <p:nvSpPr>
            <p:cNvPr id="128" name="Freeform 127">
              <a:extLst>
                <a:ext uri="{FF2B5EF4-FFF2-40B4-BE49-F238E27FC236}">
                  <a16:creationId xmlns:a16="http://schemas.microsoft.com/office/drawing/2014/main" id="{2D76C70E-C50E-C0B7-F5AE-AED3E611E9BE}"/>
                </a:ext>
              </a:extLst>
            </p:cNvPr>
            <p:cNvSpPr/>
            <p:nvPr/>
          </p:nvSpPr>
          <p:spPr>
            <a:xfrm>
              <a:off x="-4133067" y="9030005"/>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4 w 113344"/>
                <a:gd name="connsiteY3" fmla="*/ 38582 h 170337"/>
                <a:gd name="connsiteX4" fmla="*/ 58738 w 113344"/>
                <a:gd name="connsiteY4" fmla="*/ 0 h 170337"/>
                <a:gd name="connsiteX5" fmla="*/ 111363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4 w 113344"/>
                <a:gd name="connsiteY9" fmla="*/ 170114 h 170337"/>
                <a:gd name="connsiteX10" fmla="*/ 37688 w 113344"/>
                <a:gd name="connsiteY10" fmla="*/ 150823 h 170337"/>
                <a:gd name="connsiteX11" fmla="*/ 37688 w 113344"/>
                <a:gd name="connsiteY11" fmla="*/ 133286 h 170337"/>
                <a:gd name="connsiteX12" fmla="*/ 76279 w 113344"/>
                <a:gd name="connsiteY12" fmla="*/ 56120 h 170337"/>
                <a:gd name="connsiteX13" fmla="*/ 56984 w 113344"/>
                <a:gd name="connsiteY13" fmla="*/ 36829 h 170337"/>
                <a:gd name="connsiteX14" fmla="*/ 39442 w 113344"/>
                <a:gd name="connsiteY14" fmla="*/ 56120 h 170337"/>
                <a:gd name="connsiteX15" fmla="*/ 58738 w 113344"/>
                <a:gd name="connsiteY15" fmla="*/ 75411 h 170337"/>
                <a:gd name="connsiteX16" fmla="*/ 76279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1"/>
                    <a:pt x="35934" y="110486"/>
                    <a:pt x="25409" y="103471"/>
                  </a:cubicBezTo>
                  <a:cubicBezTo>
                    <a:pt x="2604" y="91195"/>
                    <a:pt x="-4412" y="63135"/>
                    <a:pt x="2604" y="38582"/>
                  </a:cubicBezTo>
                  <a:cubicBezTo>
                    <a:pt x="11375" y="14030"/>
                    <a:pt x="34179" y="0"/>
                    <a:pt x="58738" y="0"/>
                  </a:cubicBezTo>
                  <a:cubicBezTo>
                    <a:pt x="83296" y="0"/>
                    <a:pt x="104346" y="17538"/>
                    <a:pt x="111363" y="43844"/>
                  </a:cubicBezTo>
                  <a:cubicBezTo>
                    <a:pt x="118379" y="68396"/>
                    <a:pt x="106100" y="94703"/>
                    <a:pt x="85050" y="106979"/>
                  </a:cubicBezTo>
                  <a:cubicBezTo>
                    <a:pt x="78033" y="110486"/>
                    <a:pt x="74525" y="115748"/>
                    <a:pt x="76279" y="122763"/>
                  </a:cubicBezTo>
                  <a:cubicBezTo>
                    <a:pt x="76279" y="131532"/>
                    <a:pt x="76279" y="142054"/>
                    <a:pt x="76279" y="150823"/>
                  </a:cubicBezTo>
                  <a:cubicBezTo>
                    <a:pt x="76279" y="163099"/>
                    <a:pt x="67509" y="171868"/>
                    <a:pt x="56984" y="170114"/>
                  </a:cubicBezTo>
                  <a:cubicBezTo>
                    <a:pt x="46458" y="170114"/>
                    <a:pt x="39442" y="161345"/>
                    <a:pt x="37688" y="150823"/>
                  </a:cubicBezTo>
                  <a:cubicBezTo>
                    <a:pt x="37688" y="145561"/>
                    <a:pt x="37688" y="138547"/>
                    <a:pt x="37688" y="133286"/>
                  </a:cubicBezTo>
                  <a:close/>
                  <a:moveTo>
                    <a:pt x="76279" y="56120"/>
                  </a:moveTo>
                  <a:cubicBezTo>
                    <a:pt x="76279" y="45598"/>
                    <a:pt x="67509" y="36829"/>
                    <a:pt x="56984" y="36829"/>
                  </a:cubicBezTo>
                  <a:cubicBezTo>
                    <a:pt x="46458" y="36829"/>
                    <a:pt x="39442" y="45598"/>
                    <a:pt x="39442" y="56120"/>
                  </a:cubicBezTo>
                  <a:cubicBezTo>
                    <a:pt x="39442" y="66642"/>
                    <a:pt x="48213" y="75411"/>
                    <a:pt x="58738" y="75411"/>
                  </a:cubicBezTo>
                  <a:cubicBezTo>
                    <a:pt x="67509" y="75411"/>
                    <a:pt x="76279" y="66642"/>
                    <a:pt x="76279" y="56120"/>
                  </a:cubicBezTo>
                  <a:close/>
                </a:path>
              </a:pathLst>
            </a:custGeom>
            <a:solidFill>
              <a:srgbClr val="000000"/>
            </a:solidFill>
            <a:ln w="17529" cap="flat">
              <a:noFill/>
              <a:prstDash val="solid"/>
              <a:miter/>
            </a:ln>
          </p:spPr>
          <p:txBody>
            <a:bodyPr rtlCol="0" anchor="ctr"/>
            <a:lstStyle/>
            <a:p>
              <a:pPr algn="l" rtl="0"/>
              <a:endParaRPr lang="en-US"/>
            </a:p>
          </p:txBody>
        </p:sp>
        <p:sp>
          <p:nvSpPr>
            <p:cNvPr id="129" name="Freeform 128">
              <a:extLst>
                <a:ext uri="{FF2B5EF4-FFF2-40B4-BE49-F238E27FC236}">
                  <a16:creationId xmlns:a16="http://schemas.microsoft.com/office/drawing/2014/main" id="{603DEC49-DF25-42BF-B9F9-CB3D566D37DA}"/>
                </a:ext>
              </a:extLst>
            </p:cNvPr>
            <p:cNvSpPr/>
            <p:nvPr/>
          </p:nvSpPr>
          <p:spPr>
            <a:xfrm>
              <a:off x="-4567585" y="8289920"/>
              <a:ext cx="549659" cy="36828"/>
            </a:xfrm>
            <a:custGeom>
              <a:avLst/>
              <a:gdLst>
                <a:gd name="connsiteX0" fmla="*/ 273985 w 549659"/>
                <a:gd name="connsiteY0" fmla="*/ 36829 h 36828"/>
                <a:gd name="connsiteX1" fmla="*/ 26649 w 549659"/>
                <a:gd name="connsiteY1" fmla="*/ 36829 h 36828"/>
                <a:gd name="connsiteX2" fmla="*/ 16123 w 549659"/>
                <a:gd name="connsiteY2" fmla="*/ 36829 h 36828"/>
                <a:gd name="connsiteX3" fmla="*/ 336 w 549659"/>
                <a:gd name="connsiteY3" fmla="*/ 21045 h 36828"/>
                <a:gd name="connsiteX4" fmla="*/ 12615 w 549659"/>
                <a:gd name="connsiteY4" fmla="*/ 1754 h 36828"/>
                <a:gd name="connsiteX5" fmla="*/ 26649 w 549659"/>
                <a:gd name="connsiteY5" fmla="*/ 0 h 36828"/>
                <a:gd name="connsiteX6" fmla="*/ 523076 w 549659"/>
                <a:gd name="connsiteY6" fmla="*/ 0 h 36828"/>
                <a:gd name="connsiteX7" fmla="*/ 535355 w 549659"/>
                <a:gd name="connsiteY7" fmla="*/ 0 h 36828"/>
                <a:gd name="connsiteX8" fmla="*/ 549388 w 549659"/>
                <a:gd name="connsiteY8" fmla="*/ 19291 h 36828"/>
                <a:gd name="connsiteX9" fmla="*/ 531847 w 549659"/>
                <a:gd name="connsiteY9" fmla="*/ 36829 h 36828"/>
                <a:gd name="connsiteX10" fmla="*/ 521322 w 549659"/>
                <a:gd name="connsiteY10" fmla="*/ 36829 h 36828"/>
                <a:gd name="connsiteX11" fmla="*/ 273985 w 549659"/>
                <a:gd name="connsiteY11" fmla="*/ 36829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9659" h="36828">
                  <a:moveTo>
                    <a:pt x="273985" y="36829"/>
                  </a:moveTo>
                  <a:cubicBezTo>
                    <a:pt x="191540" y="36829"/>
                    <a:pt x="109094" y="36829"/>
                    <a:pt x="26649" y="36829"/>
                  </a:cubicBezTo>
                  <a:cubicBezTo>
                    <a:pt x="23140" y="36829"/>
                    <a:pt x="19632" y="36829"/>
                    <a:pt x="16123" y="36829"/>
                  </a:cubicBezTo>
                  <a:cubicBezTo>
                    <a:pt x="7353" y="35075"/>
                    <a:pt x="2090" y="29814"/>
                    <a:pt x="336" y="21045"/>
                  </a:cubicBezTo>
                  <a:cubicBezTo>
                    <a:pt x="-1418" y="12277"/>
                    <a:pt x="3844" y="3508"/>
                    <a:pt x="12615" y="1754"/>
                  </a:cubicBezTo>
                  <a:cubicBezTo>
                    <a:pt x="17878" y="0"/>
                    <a:pt x="21386" y="0"/>
                    <a:pt x="26649" y="0"/>
                  </a:cubicBezTo>
                  <a:cubicBezTo>
                    <a:pt x="191540" y="0"/>
                    <a:pt x="358185" y="0"/>
                    <a:pt x="523076" y="0"/>
                  </a:cubicBezTo>
                  <a:cubicBezTo>
                    <a:pt x="526585" y="0"/>
                    <a:pt x="531847" y="0"/>
                    <a:pt x="535355" y="0"/>
                  </a:cubicBezTo>
                  <a:cubicBezTo>
                    <a:pt x="544126" y="1754"/>
                    <a:pt x="551143" y="10523"/>
                    <a:pt x="549388" y="19291"/>
                  </a:cubicBezTo>
                  <a:cubicBezTo>
                    <a:pt x="549388" y="28060"/>
                    <a:pt x="542372" y="35075"/>
                    <a:pt x="531847" y="36829"/>
                  </a:cubicBezTo>
                  <a:cubicBezTo>
                    <a:pt x="528339" y="36829"/>
                    <a:pt x="524830" y="36829"/>
                    <a:pt x="521322" y="36829"/>
                  </a:cubicBezTo>
                  <a:cubicBezTo>
                    <a:pt x="438876" y="36829"/>
                    <a:pt x="356431" y="36829"/>
                    <a:pt x="273985" y="36829"/>
                  </a:cubicBezTo>
                  <a:close/>
                </a:path>
              </a:pathLst>
            </a:custGeom>
            <a:solidFill>
              <a:srgbClr val="000000"/>
            </a:solidFill>
            <a:ln w="17529" cap="flat">
              <a:noFill/>
              <a:prstDash val="solid"/>
              <a:miter/>
            </a:ln>
          </p:spPr>
          <p:txBody>
            <a:bodyPr rtlCol="0" anchor="ctr"/>
            <a:lstStyle/>
            <a:p>
              <a:pPr algn="l" rtl="0"/>
              <a:endParaRPr lang="en-US"/>
            </a:p>
          </p:txBody>
        </p:sp>
        <p:sp>
          <p:nvSpPr>
            <p:cNvPr id="130" name="Freeform 129">
              <a:extLst>
                <a:ext uri="{FF2B5EF4-FFF2-40B4-BE49-F238E27FC236}">
                  <a16:creationId xmlns:a16="http://schemas.microsoft.com/office/drawing/2014/main" id="{CD96A15C-4969-FCF6-A8EF-6FAC873E9F52}"/>
                </a:ext>
              </a:extLst>
            </p:cNvPr>
            <p:cNvSpPr/>
            <p:nvPr/>
          </p:nvSpPr>
          <p:spPr>
            <a:xfrm>
              <a:off x="-4760206" y="8288167"/>
              <a:ext cx="56133" cy="38582"/>
            </a:xfrm>
            <a:custGeom>
              <a:avLst/>
              <a:gdLst>
                <a:gd name="connsiteX0" fmla="*/ 28067 w 56133"/>
                <a:gd name="connsiteY0" fmla="*/ 38583 h 38582"/>
                <a:gd name="connsiteX1" fmla="*/ 0 w 56133"/>
                <a:gd name="connsiteY1" fmla="*/ 19291 h 38582"/>
                <a:gd name="connsiteX2" fmla="*/ 28067 w 56133"/>
                <a:gd name="connsiteY2" fmla="*/ 0 h 38582"/>
                <a:gd name="connsiteX3" fmla="*/ 38591 w 56133"/>
                <a:gd name="connsiteY3" fmla="*/ 0 h 38582"/>
                <a:gd name="connsiteX4" fmla="*/ 56133 w 56133"/>
                <a:gd name="connsiteY4" fmla="*/ 19291 h 38582"/>
                <a:gd name="connsiteX5" fmla="*/ 36837 w 56133"/>
                <a:gd name="connsiteY5" fmla="*/ 36829 h 38582"/>
                <a:gd name="connsiteX6" fmla="*/ 28067 w 56133"/>
                <a:gd name="connsiteY6"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3" h="38582">
                  <a:moveTo>
                    <a:pt x="28067" y="38583"/>
                  </a:moveTo>
                  <a:cubicBezTo>
                    <a:pt x="8771" y="38583"/>
                    <a:pt x="0" y="33321"/>
                    <a:pt x="0" y="19291"/>
                  </a:cubicBezTo>
                  <a:cubicBezTo>
                    <a:pt x="0" y="7015"/>
                    <a:pt x="8771" y="0"/>
                    <a:pt x="28067" y="0"/>
                  </a:cubicBezTo>
                  <a:cubicBezTo>
                    <a:pt x="31575" y="0"/>
                    <a:pt x="35083" y="0"/>
                    <a:pt x="38591" y="0"/>
                  </a:cubicBezTo>
                  <a:cubicBezTo>
                    <a:pt x="49117" y="1754"/>
                    <a:pt x="56133" y="10522"/>
                    <a:pt x="56133" y="19291"/>
                  </a:cubicBezTo>
                  <a:cubicBezTo>
                    <a:pt x="56133" y="29814"/>
                    <a:pt x="47362" y="36829"/>
                    <a:pt x="36837" y="36829"/>
                  </a:cubicBezTo>
                  <a:cubicBezTo>
                    <a:pt x="35083" y="38583"/>
                    <a:pt x="31575" y="38583"/>
                    <a:pt x="28067" y="38583"/>
                  </a:cubicBezTo>
                  <a:close/>
                </a:path>
              </a:pathLst>
            </a:custGeom>
            <a:solidFill>
              <a:srgbClr val="000000"/>
            </a:solidFill>
            <a:ln w="17529" cap="flat">
              <a:noFill/>
              <a:prstDash val="solid"/>
              <a:miter/>
            </a:ln>
          </p:spPr>
          <p:txBody>
            <a:bodyPr rtlCol="0" anchor="ctr"/>
            <a:lstStyle/>
            <a:p>
              <a:pPr algn="l" rtl="0"/>
              <a:endParaRPr lang="en-US"/>
            </a:p>
          </p:txBody>
        </p:sp>
        <p:sp>
          <p:nvSpPr>
            <p:cNvPr id="131" name="Freeform 130">
              <a:extLst>
                <a:ext uri="{FF2B5EF4-FFF2-40B4-BE49-F238E27FC236}">
                  <a16:creationId xmlns:a16="http://schemas.microsoft.com/office/drawing/2014/main" id="{189E73B9-E420-3478-4FD8-1FB829EAE42F}"/>
                </a:ext>
              </a:extLst>
            </p:cNvPr>
            <p:cNvSpPr/>
            <p:nvPr/>
          </p:nvSpPr>
          <p:spPr>
            <a:xfrm>
              <a:off x="-4854931" y="8288167"/>
              <a:ext cx="56133" cy="38582"/>
            </a:xfrm>
            <a:custGeom>
              <a:avLst/>
              <a:gdLst>
                <a:gd name="connsiteX0" fmla="*/ 28066 w 56133"/>
                <a:gd name="connsiteY0" fmla="*/ 38583 h 38582"/>
                <a:gd name="connsiteX1" fmla="*/ 17542 w 56133"/>
                <a:gd name="connsiteY1" fmla="*/ 38583 h 38582"/>
                <a:gd name="connsiteX2" fmla="*/ 0 w 56133"/>
                <a:gd name="connsiteY2" fmla="*/ 19291 h 38582"/>
                <a:gd name="connsiteX3" fmla="*/ 17542 w 56133"/>
                <a:gd name="connsiteY3" fmla="*/ 0 h 38582"/>
                <a:gd name="connsiteX4" fmla="*/ 36837 w 56133"/>
                <a:gd name="connsiteY4" fmla="*/ 0 h 38582"/>
                <a:gd name="connsiteX5" fmla="*/ 56133 w 56133"/>
                <a:gd name="connsiteY5" fmla="*/ 19291 h 38582"/>
                <a:gd name="connsiteX6" fmla="*/ 35083 w 56133"/>
                <a:gd name="connsiteY6" fmla="*/ 38583 h 38582"/>
                <a:gd name="connsiteX7" fmla="*/ 28066 w 56133"/>
                <a:gd name="connsiteY7" fmla="*/ 38583 h 38582"/>
                <a:gd name="connsiteX8" fmla="*/ 28066 w 56133"/>
                <a:gd name="connsiteY8"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3" h="38582">
                  <a:moveTo>
                    <a:pt x="28066" y="38583"/>
                  </a:moveTo>
                  <a:cubicBezTo>
                    <a:pt x="24558" y="38583"/>
                    <a:pt x="21050" y="38583"/>
                    <a:pt x="17542" y="38583"/>
                  </a:cubicBezTo>
                  <a:cubicBezTo>
                    <a:pt x="7017" y="38583"/>
                    <a:pt x="0" y="29814"/>
                    <a:pt x="0" y="19291"/>
                  </a:cubicBezTo>
                  <a:cubicBezTo>
                    <a:pt x="0" y="8769"/>
                    <a:pt x="7017" y="1754"/>
                    <a:pt x="17542" y="0"/>
                  </a:cubicBezTo>
                  <a:cubicBezTo>
                    <a:pt x="24558" y="0"/>
                    <a:pt x="29821" y="0"/>
                    <a:pt x="36837" y="0"/>
                  </a:cubicBezTo>
                  <a:cubicBezTo>
                    <a:pt x="49116" y="0"/>
                    <a:pt x="56133" y="8769"/>
                    <a:pt x="56133" y="19291"/>
                  </a:cubicBezTo>
                  <a:cubicBezTo>
                    <a:pt x="56133" y="29814"/>
                    <a:pt x="49116" y="36829"/>
                    <a:pt x="35083" y="38583"/>
                  </a:cubicBezTo>
                  <a:cubicBezTo>
                    <a:pt x="33329" y="38583"/>
                    <a:pt x="31575" y="38583"/>
                    <a:pt x="28066" y="38583"/>
                  </a:cubicBezTo>
                  <a:cubicBezTo>
                    <a:pt x="28066" y="38583"/>
                    <a:pt x="28066" y="38583"/>
                    <a:pt x="28066" y="38583"/>
                  </a:cubicBezTo>
                  <a:close/>
                </a:path>
              </a:pathLst>
            </a:custGeom>
            <a:solidFill>
              <a:srgbClr val="000000"/>
            </a:solidFill>
            <a:ln w="17529" cap="flat">
              <a:noFill/>
              <a:prstDash val="solid"/>
              <a:miter/>
            </a:ln>
          </p:spPr>
          <p:txBody>
            <a:bodyPr rtlCol="0" anchor="ctr"/>
            <a:lstStyle/>
            <a:p>
              <a:pPr algn="l" rtl="0"/>
              <a:endParaRPr lang="en-US"/>
            </a:p>
          </p:txBody>
        </p:sp>
        <p:sp>
          <p:nvSpPr>
            <p:cNvPr id="132" name="Freeform 131">
              <a:extLst>
                <a:ext uri="{FF2B5EF4-FFF2-40B4-BE49-F238E27FC236}">
                  <a16:creationId xmlns:a16="http://schemas.microsoft.com/office/drawing/2014/main" id="{11221609-50BF-AF16-CA54-E0641018E071}"/>
                </a:ext>
              </a:extLst>
            </p:cNvPr>
            <p:cNvSpPr/>
            <p:nvPr/>
          </p:nvSpPr>
          <p:spPr>
            <a:xfrm>
              <a:off x="-4663727" y="8288167"/>
              <a:ext cx="56356" cy="38582"/>
            </a:xfrm>
            <a:custGeom>
              <a:avLst/>
              <a:gdLst>
                <a:gd name="connsiteX0" fmla="*/ 28067 w 56356"/>
                <a:gd name="connsiteY0" fmla="*/ 38583 h 38582"/>
                <a:gd name="connsiteX1" fmla="*/ 19296 w 56356"/>
                <a:gd name="connsiteY1" fmla="*/ 38583 h 38582"/>
                <a:gd name="connsiteX2" fmla="*/ 0 w 56356"/>
                <a:gd name="connsiteY2" fmla="*/ 19291 h 38582"/>
                <a:gd name="connsiteX3" fmla="*/ 19296 w 56356"/>
                <a:gd name="connsiteY3" fmla="*/ 0 h 38582"/>
                <a:gd name="connsiteX4" fmla="*/ 36837 w 56356"/>
                <a:gd name="connsiteY4" fmla="*/ 0 h 38582"/>
                <a:gd name="connsiteX5" fmla="*/ 56133 w 56356"/>
                <a:gd name="connsiteY5" fmla="*/ 19291 h 38582"/>
                <a:gd name="connsiteX6" fmla="*/ 35083 w 56356"/>
                <a:gd name="connsiteY6" fmla="*/ 38583 h 38582"/>
                <a:gd name="connsiteX7" fmla="*/ 28067 w 56356"/>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56" h="38582">
                  <a:moveTo>
                    <a:pt x="28067" y="38583"/>
                  </a:moveTo>
                  <a:cubicBezTo>
                    <a:pt x="24558" y="38583"/>
                    <a:pt x="22804" y="38583"/>
                    <a:pt x="19296" y="38583"/>
                  </a:cubicBezTo>
                  <a:cubicBezTo>
                    <a:pt x="7017" y="38583"/>
                    <a:pt x="0" y="29814"/>
                    <a:pt x="0" y="19291"/>
                  </a:cubicBezTo>
                  <a:cubicBezTo>
                    <a:pt x="0" y="8769"/>
                    <a:pt x="7017" y="1754"/>
                    <a:pt x="19296" y="0"/>
                  </a:cubicBezTo>
                  <a:cubicBezTo>
                    <a:pt x="24558" y="0"/>
                    <a:pt x="31575" y="0"/>
                    <a:pt x="36837" y="0"/>
                  </a:cubicBezTo>
                  <a:cubicBezTo>
                    <a:pt x="49117" y="0"/>
                    <a:pt x="57887" y="8769"/>
                    <a:pt x="56133" y="19291"/>
                  </a:cubicBezTo>
                  <a:cubicBezTo>
                    <a:pt x="56133" y="29814"/>
                    <a:pt x="47362" y="36829"/>
                    <a:pt x="35083" y="38583"/>
                  </a:cubicBezTo>
                  <a:cubicBezTo>
                    <a:pt x="33329" y="38583"/>
                    <a:pt x="29821" y="38583"/>
                    <a:pt x="28067" y="38583"/>
                  </a:cubicBezTo>
                  <a:close/>
                </a:path>
              </a:pathLst>
            </a:custGeom>
            <a:solidFill>
              <a:srgbClr val="000000"/>
            </a:solidFill>
            <a:ln w="17529" cap="flat">
              <a:noFill/>
              <a:prstDash val="solid"/>
              <a:miter/>
            </a:ln>
          </p:spPr>
          <p:txBody>
            <a:bodyPr rtlCol="0" anchor="ctr"/>
            <a:lstStyle/>
            <a:p>
              <a:pPr algn="l" rtl="0"/>
              <a:endParaRPr lang="en-US"/>
            </a:p>
          </p:txBody>
        </p:sp>
      </p:grpSp>
      <p:grpSp>
        <p:nvGrpSpPr>
          <p:cNvPr id="246" name="Group 245">
            <a:extLst>
              <a:ext uri="{FF2B5EF4-FFF2-40B4-BE49-F238E27FC236}">
                <a16:creationId xmlns:a16="http://schemas.microsoft.com/office/drawing/2014/main" id="{D7E87704-D1F4-8A8A-AA44-4A6A78A91555}"/>
              </a:ext>
            </a:extLst>
          </p:cNvPr>
          <p:cNvGrpSpPr>
            <a:grpSpLocks noChangeAspect="1"/>
          </p:cNvGrpSpPr>
          <p:nvPr/>
        </p:nvGrpSpPr>
        <p:grpSpPr>
          <a:xfrm>
            <a:off x="5420226" y="2776598"/>
            <a:ext cx="687600" cy="880850"/>
            <a:chOff x="-5193484" y="6277997"/>
            <a:chExt cx="949001" cy="1215718"/>
          </a:xfrm>
        </p:grpSpPr>
        <p:sp>
          <p:nvSpPr>
            <p:cNvPr id="29" name="Freeform 28">
              <a:extLst>
                <a:ext uri="{FF2B5EF4-FFF2-40B4-BE49-F238E27FC236}">
                  <a16:creationId xmlns:a16="http://schemas.microsoft.com/office/drawing/2014/main" id="{E3A98926-CE4B-4308-3F34-2DD4DACB0EF1}"/>
                </a:ext>
              </a:extLst>
            </p:cNvPr>
            <p:cNvSpPr/>
            <p:nvPr/>
          </p:nvSpPr>
          <p:spPr>
            <a:xfrm>
              <a:off x="-5074201" y="6334484"/>
              <a:ext cx="712189" cy="291123"/>
            </a:xfrm>
            <a:custGeom>
              <a:avLst/>
              <a:gdLst>
                <a:gd name="connsiteX0" fmla="*/ 0 w 712189"/>
                <a:gd name="connsiteY0" fmla="*/ 140300 h 291123"/>
                <a:gd name="connsiteX1" fmla="*/ 0 w 712189"/>
                <a:gd name="connsiteY1" fmla="*/ 0 h 291123"/>
                <a:gd name="connsiteX2" fmla="*/ 591152 w 712189"/>
                <a:gd name="connsiteY2" fmla="*/ 0 h 291123"/>
                <a:gd name="connsiteX3" fmla="*/ 591152 w 712189"/>
                <a:gd name="connsiteY3" fmla="*/ 42090 h 291123"/>
                <a:gd name="connsiteX4" fmla="*/ 591152 w 712189"/>
                <a:gd name="connsiteY4" fmla="*/ 85934 h 291123"/>
                <a:gd name="connsiteX5" fmla="*/ 626236 w 712189"/>
                <a:gd name="connsiteY5" fmla="*/ 121009 h 291123"/>
                <a:gd name="connsiteX6" fmla="*/ 699910 w 712189"/>
                <a:gd name="connsiteY6" fmla="*/ 121009 h 291123"/>
                <a:gd name="connsiteX7" fmla="*/ 712189 w 712189"/>
                <a:gd name="connsiteY7" fmla="*/ 121009 h 291123"/>
                <a:gd name="connsiteX8" fmla="*/ 712189 w 712189"/>
                <a:gd name="connsiteY8" fmla="*/ 291123 h 291123"/>
                <a:gd name="connsiteX9" fmla="*/ 698156 w 712189"/>
                <a:gd name="connsiteY9" fmla="*/ 291123 h 291123"/>
                <a:gd name="connsiteX10" fmla="*/ 263124 w 712189"/>
                <a:gd name="connsiteY10" fmla="*/ 291123 h 291123"/>
                <a:gd name="connsiteX11" fmla="*/ 243828 w 712189"/>
                <a:gd name="connsiteY11" fmla="*/ 280601 h 291123"/>
                <a:gd name="connsiteX12" fmla="*/ 212253 w 712189"/>
                <a:gd name="connsiteY12" fmla="*/ 226234 h 291123"/>
                <a:gd name="connsiteX13" fmla="*/ 228041 w 712189"/>
                <a:gd name="connsiteY13" fmla="*/ 226234 h 291123"/>
                <a:gd name="connsiteX14" fmla="*/ 605186 w 712189"/>
                <a:gd name="connsiteY14" fmla="*/ 226234 h 291123"/>
                <a:gd name="connsiteX15" fmla="*/ 613957 w 712189"/>
                <a:gd name="connsiteY15" fmla="*/ 226234 h 291123"/>
                <a:gd name="connsiteX16" fmla="*/ 638515 w 712189"/>
                <a:gd name="connsiteY16" fmla="*/ 206943 h 291123"/>
                <a:gd name="connsiteX17" fmla="*/ 613957 w 712189"/>
                <a:gd name="connsiteY17" fmla="*/ 187652 h 291123"/>
                <a:gd name="connsiteX18" fmla="*/ 205237 w 712189"/>
                <a:gd name="connsiteY18" fmla="*/ 187652 h 291123"/>
                <a:gd name="connsiteX19" fmla="*/ 182433 w 712189"/>
                <a:gd name="connsiteY19" fmla="*/ 175376 h 291123"/>
                <a:gd name="connsiteX20" fmla="*/ 121037 w 712189"/>
                <a:gd name="connsiteY20" fmla="*/ 140300 h 291123"/>
                <a:gd name="connsiteX21" fmla="*/ 14033 w 712189"/>
                <a:gd name="connsiteY21" fmla="*/ 140300 h 291123"/>
                <a:gd name="connsiteX22" fmla="*/ 0 w 712189"/>
                <a:gd name="connsiteY22" fmla="*/ 140300 h 291123"/>
                <a:gd name="connsiteX23" fmla="*/ 235058 w 712189"/>
                <a:gd name="connsiteY23" fmla="*/ 84180 h 291123"/>
                <a:gd name="connsiteX24" fmla="*/ 121037 w 712189"/>
                <a:gd name="connsiteY24" fmla="*/ 84180 h 291123"/>
                <a:gd name="connsiteX25" fmla="*/ 92970 w 712189"/>
                <a:gd name="connsiteY25" fmla="*/ 84180 h 291123"/>
                <a:gd name="connsiteX26" fmla="*/ 71920 w 712189"/>
                <a:gd name="connsiteY26" fmla="*/ 103472 h 291123"/>
                <a:gd name="connsiteX27" fmla="*/ 92970 w 712189"/>
                <a:gd name="connsiteY27" fmla="*/ 122763 h 291123"/>
                <a:gd name="connsiteX28" fmla="*/ 101741 w 712189"/>
                <a:gd name="connsiteY28" fmla="*/ 122763 h 291123"/>
                <a:gd name="connsiteX29" fmla="*/ 345570 w 712189"/>
                <a:gd name="connsiteY29" fmla="*/ 122763 h 291123"/>
                <a:gd name="connsiteX30" fmla="*/ 382407 w 712189"/>
                <a:gd name="connsiteY30" fmla="*/ 122763 h 291123"/>
                <a:gd name="connsiteX31" fmla="*/ 399949 w 712189"/>
                <a:gd name="connsiteY31" fmla="*/ 103472 h 291123"/>
                <a:gd name="connsiteX32" fmla="*/ 382407 w 712189"/>
                <a:gd name="connsiteY32" fmla="*/ 84180 h 291123"/>
                <a:gd name="connsiteX33" fmla="*/ 371882 w 712189"/>
                <a:gd name="connsiteY33" fmla="*/ 84180 h 291123"/>
                <a:gd name="connsiteX34" fmla="*/ 235058 w 712189"/>
                <a:gd name="connsiteY34" fmla="*/ 84180 h 29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2189" h="291123">
                  <a:moveTo>
                    <a:pt x="0" y="140300"/>
                  </a:moveTo>
                  <a:cubicBezTo>
                    <a:pt x="0" y="92949"/>
                    <a:pt x="0" y="47351"/>
                    <a:pt x="0" y="0"/>
                  </a:cubicBezTo>
                  <a:cubicBezTo>
                    <a:pt x="196466" y="0"/>
                    <a:pt x="392932" y="0"/>
                    <a:pt x="591152" y="0"/>
                  </a:cubicBezTo>
                  <a:cubicBezTo>
                    <a:pt x="591152" y="14030"/>
                    <a:pt x="591152" y="28060"/>
                    <a:pt x="591152" y="42090"/>
                  </a:cubicBezTo>
                  <a:cubicBezTo>
                    <a:pt x="591152" y="56120"/>
                    <a:pt x="591152" y="71904"/>
                    <a:pt x="591152" y="85934"/>
                  </a:cubicBezTo>
                  <a:cubicBezTo>
                    <a:pt x="591152" y="110486"/>
                    <a:pt x="601677" y="121009"/>
                    <a:pt x="626236" y="121009"/>
                  </a:cubicBezTo>
                  <a:cubicBezTo>
                    <a:pt x="650794" y="121009"/>
                    <a:pt x="675352" y="121009"/>
                    <a:pt x="699910" y="121009"/>
                  </a:cubicBezTo>
                  <a:cubicBezTo>
                    <a:pt x="703419" y="121009"/>
                    <a:pt x="708681" y="121009"/>
                    <a:pt x="712189" y="121009"/>
                  </a:cubicBezTo>
                  <a:cubicBezTo>
                    <a:pt x="712189" y="178883"/>
                    <a:pt x="712189" y="233249"/>
                    <a:pt x="712189" y="291123"/>
                  </a:cubicBezTo>
                  <a:cubicBezTo>
                    <a:pt x="706927" y="291123"/>
                    <a:pt x="703419" y="291123"/>
                    <a:pt x="698156" y="291123"/>
                  </a:cubicBezTo>
                  <a:cubicBezTo>
                    <a:pt x="552561" y="291123"/>
                    <a:pt x="408719" y="291123"/>
                    <a:pt x="263124" y="291123"/>
                  </a:cubicBezTo>
                  <a:cubicBezTo>
                    <a:pt x="254353" y="291123"/>
                    <a:pt x="249091" y="289370"/>
                    <a:pt x="243828" y="280601"/>
                  </a:cubicBezTo>
                  <a:cubicBezTo>
                    <a:pt x="235058" y="263063"/>
                    <a:pt x="224532" y="245526"/>
                    <a:pt x="212253" y="226234"/>
                  </a:cubicBezTo>
                  <a:cubicBezTo>
                    <a:pt x="219270" y="226234"/>
                    <a:pt x="222778" y="226234"/>
                    <a:pt x="228041" y="226234"/>
                  </a:cubicBezTo>
                  <a:cubicBezTo>
                    <a:pt x="354341" y="226234"/>
                    <a:pt x="478886" y="226234"/>
                    <a:pt x="605186" y="226234"/>
                  </a:cubicBezTo>
                  <a:cubicBezTo>
                    <a:pt x="608694" y="226234"/>
                    <a:pt x="610448" y="226234"/>
                    <a:pt x="613957" y="226234"/>
                  </a:cubicBezTo>
                  <a:cubicBezTo>
                    <a:pt x="629744" y="226234"/>
                    <a:pt x="638515" y="219219"/>
                    <a:pt x="638515" y="206943"/>
                  </a:cubicBezTo>
                  <a:cubicBezTo>
                    <a:pt x="638515" y="194667"/>
                    <a:pt x="629744" y="187652"/>
                    <a:pt x="613957" y="187652"/>
                  </a:cubicBezTo>
                  <a:cubicBezTo>
                    <a:pt x="477132" y="187652"/>
                    <a:pt x="342061" y="187652"/>
                    <a:pt x="205237" y="187652"/>
                  </a:cubicBezTo>
                  <a:cubicBezTo>
                    <a:pt x="194712" y="187652"/>
                    <a:pt x="187695" y="185898"/>
                    <a:pt x="182433" y="175376"/>
                  </a:cubicBezTo>
                  <a:cubicBezTo>
                    <a:pt x="168399" y="152577"/>
                    <a:pt x="147349" y="140300"/>
                    <a:pt x="121037" y="140300"/>
                  </a:cubicBezTo>
                  <a:cubicBezTo>
                    <a:pt x="85954" y="140300"/>
                    <a:pt x="49116" y="140300"/>
                    <a:pt x="14033" y="140300"/>
                  </a:cubicBezTo>
                  <a:cubicBezTo>
                    <a:pt x="10525" y="140300"/>
                    <a:pt x="5262" y="140300"/>
                    <a:pt x="0" y="140300"/>
                  </a:cubicBezTo>
                  <a:close/>
                  <a:moveTo>
                    <a:pt x="235058" y="84180"/>
                  </a:moveTo>
                  <a:cubicBezTo>
                    <a:pt x="196466" y="84180"/>
                    <a:pt x="159629" y="84180"/>
                    <a:pt x="121037" y="84180"/>
                  </a:cubicBezTo>
                  <a:cubicBezTo>
                    <a:pt x="112266" y="84180"/>
                    <a:pt x="101741" y="84180"/>
                    <a:pt x="92970" y="84180"/>
                  </a:cubicBezTo>
                  <a:cubicBezTo>
                    <a:pt x="80691" y="84180"/>
                    <a:pt x="71920" y="92949"/>
                    <a:pt x="71920" y="103472"/>
                  </a:cubicBezTo>
                  <a:cubicBezTo>
                    <a:pt x="71920" y="115748"/>
                    <a:pt x="80691" y="122763"/>
                    <a:pt x="92970" y="122763"/>
                  </a:cubicBezTo>
                  <a:cubicBezTo>
                    <a:pt x="96479" y="122763"/>
                    <a:pt x="98233" y="122763"/>
                    <a:pt x="101741" y="122763"/>
                  </a:cubicBezTo>
                  <a:cubicBezTo>
                    <a:pt x="182433" y="122763"/>
                    <a:pt x="264878" y="122763"/>
                    <a:pt x="345570" y="122763"/>
                  </a:cubicBezTo>
                  <a:cubicBezTo>
                    <a:pt x="357849" y="122763"/>
                    <a:pt x="370128" y="122763"/>
                    <a:pt x="382407" y="122763"/>
                  </a:cubicBezTo>
                  <a:cubicBezTo>
                    <a:pt x="392932" y="122763"/>
                    <a:pt x="401703" y="113994"/>
                    <a:pt x="399949" y="103472"/>
                  </a:cubicBezTo>
                  <a:cubicBezTo>
                    <a:pt x="399949" y="92949"/>
                    <a:pt x="392932" y="85934"/>
                    <a:pt x="382407" y="84180"/>
                  </a:cubicBezTo>
                  <a:cubicBezTo>
                    <a:pt x="378899" y="84180"/>
                    <a:pt x="375390" y="84180"/>
                    <a:pt x="371882" y="84180"/>
                  </a:cubicBezTo>
                  <a:cubicBezTo>
                    <a:pt x="326274" y="84180"/>
                    <a:pt x="280666" y="84180"/>
                    <a:pt x="235058" y="84180"/>
                  </a:cubicBezTo>
                  <a:close/>
                </a:path>
              </a:pathLst>
            </a:custGeom>
            <a:solidFill>
              <a:srgbClr val="F79038"/>
            </a:solidFill>
            <a:ln w="17529" cap="flat">
              <a:noFill/>
              <a:prstDash val="solid"/>
              <a:miter/>
            </a:ln>
          </p:spPr>
          <p:txBody>
            <a:bodyPr rtlCol="0" anchor="ctr"/>
            <a:lstStyle/>
            <a:p>
              <a:pPr algn="l" rtl="0"/>
              <a:endParaRPr lang="en-US"/>
            </a:p>
          </p:txBody>
        </p:sp>
        <p:sp>
          <p:nvSpPr>
            <p:cNvPr id="133" name="Freeform 132">
              <a:extLst>
                <a:ext uri="{FF2B5EF4-FFF2-40B4-BE49-F238E27FC236}">
                  <a16:creationId xmlns:a16="http://schemas.microsoft.com/office/drawing/2014/main" id="{6F58090F-2C77-B48F-9FD5-141C4AA46999}"/>
                </a:ext>
              </a:extLst>
            </p:cNvPr>
            <p:cNvSpPr/>
            <p:nvPr/>
          </p:nvSpPr>
          <p:spPr>
            <a:xfrm>
              <a:off x="-4442703" y="6350267"/>
              <a:ext cx="49116" cy="49105"/>
            </a:xfrm>
            <a:custGeom>
              <a:avLst/>
              <a:gdLst>
                <a:gd name="connsiteX0" fmla="*/ 0 w 49116"/>
                <a:gd name="connsiteY0" fmla="*/ 0 h 49105"/>
                <a:gd name="connsiteX1" fmla="*/ 49116 w 49116"/>
                <a:gd name="connsiteY1" fmla="*/ 49105 h 49105"/>
                <a:gd name="connsiteX2" fmla="*/ 0 w 49116"/>
                <a:gd name="connsiteY2" fmla="*/ 49105 h 49105"/>
                <a:gd name="connsiteX3" fmla="*/ 0 w 49116"/>
                <a:gd name="connsiteY3" fmla="*/ 0 h 49105"/>
              </a:gdLst>
              <a:ahLst/>
              <a:cxnLst>
                <a:cxn ang="0">
                  <a:pos x="connsiteX0" y="connsiteY0"/>
                </a:cxn>
                <a:cxn ang="0">
                  <a:pos x="connsiteX1" y="connsiteY1"/>
                </a:cxn>
                <a:cxn ang="0">
                  <a:pos x="connsiteX2" y="connsiteY2"/>
                </a:cxn>
                <a:cxn ang="0">
                  <a:pos x="connsiteX3" y="connsiteY3"/>
                </a:cxn>
              </a:cxnLst>
              <a:rect l="l" t="t" r="r" b="b"/>
              <a:pathLst>
                <a:path w="49116" h="49105">
                  <a:moveTo>
                    <a:pt x="0" y="0"/>
                  </a:moveTo>
                  <a:cubicBezTo>
                    <a:pt x="15787" y="15784"/>
                    <a:pt x="33329" y="33321"/>
                    <a:pt x="49116" y="49105"/>
                  </a:cubicBezTo>
                  <a:cubicBezTo>
                    <a:pt x="33329" y="49105"/>
                    <a:pt x="17542" y="49105"/>
                    <a:pt x="0" y="49105"/>
                  </a:cubicBezTo>
                  <a:cubicBezTo>
                    <a:pt x="0" y="31568"/>
                    <a:pt x="0" y="14030"/>
                    <a:pt x="0" y="0"/>
                  </a:cubicBezTo>
                  <a:close/>
                </a:path>
              </a:pathLst>
            </a:custGeom>
            <a:solidFill>
              <a:srgbClr val="000000"/>
            </a:solidFill>
            <a:ln w="17529" cap="flat">
              <a:noFill/>
              <a:prstDash val="solid"/>
              <a:miter/>
            </a:ln>
          </p:spPr>
          <p:txBody>
            <a:bodyPr rtlCol="0" anchor="ctr"/>
            <a:lstStyle/>
            <a:p>
              <a:pPr algn="l" rtl="0"/>
              <a:endParaRPr lang="en-US"/>
            </a:p>
          </p:txBody>
        </p:sp>
        <p:sp>
          <p:nvSpPr>
            <p:cNvPr id="134" name="Freeform 133">
              <a:extLst>
                <a:ext uri="{FF2B5EF4-FFF2-40B4-BE49-F238E27FC236}">
                  <a16:creationId xmlns:a16="http://schemas.microsoft.com/office/drawing/2014/main" id="{558E0D93-20D4-A44F-5336-604815AE904E}"/>
                </a:ext>
              </a:extLst>
            </p:cNvPr>
            <p:cNvSpPr/>
            <p:nvPr/>
          </p:nvSpPr>
          <p:spPr>
            <a:xfrm>
              <a:off x="-5193484" y="6277997"/>
              <a:ext cx="949001" cy="952655"/>
            </a:xfrm>
            <a:custGeom>
              <a:avLst/>
              <a:gdLst>
                <a:gd name="connsiteX0" fmla="*/ 949001 w 949001"/>
                <a:gd name="connsiteY0" fmla="*/ 403730 h 952655"/>
                <a:gd name="connsiteX1" fmla="*/ 891114 w 949001"/>
                <a:gd name="connsiteY1" fmla="*/ 333580 h 952655"/>
                <a:gd name="connsiteX2" fmla="*/ 871818 w 949001"/>
                <a:gd name="connsiteY2" fmla="*/ 330073 h 952655"/>
                <a:gd name="connsiteX3" fmla="*/ 871818 w 949001"/>
                <a:gd name="connsiteY3" fmla="*/ 316042 h 952655"/>
                <a:gd name="connsiteX4" fmla="*/ 871818 w 949001"/>
                <a:gd name="connsiteY4" fmla="*/ 154697 h 952655"/>
                <a:gd name="connsiteX5" fmla="*/ 856031 w 949001"/>
                <a:gd name="connsiteY5" fmla="*/ 117868 h 952655"/>
                <a:gd name="connsiteX6" fmla="*/ 778848 w 949001"/>
                <a:gd name="connsiteY6" fmla="*/ 40703 h 952655"/>
                <a:gd name="connsiteX7" fmla="*/ 678860 w 949001"/>
                <a:gd name="connsiteY7" fmla="*/ 366 h 952655"/>
                <a:gd name="connsiteX8" fmla="*/ 121037 w 949001"/>
                <a:gd name="connsiteY8" fmla="*/ 366 h 952655"/>
                <a:gd name="connsiteX9" fmla="*/ 77183 w 949001"/>
                <a:gd name="connsiteY9" fmla="*/ 44210 h 952655"/>
                <a:gd name="connsiteX10" fmla="*/ 77183 w 949001"/>
                <a:gd name="connsiteY10" fmla="*/ 165220 h 952655"/>
                <a:gd name="connsiteX11" fmla="*/ 77183 w 949001"/>
                <a:gd name="connsiteY11" fmla="*/ 179250 h 952655"/>
                <a:gd name="connsiteX12" fmla="*/ 56133 w 949001"/>
                <a:gd name="connsiteY12" fmla="*/ 182757 h 952655"/>
                <a:gd name="connsiteX13" fmla="*/ 0 w 949001"/>
                <a:gd name="connsiteY13" fmla="*/ 259922 h 952655"/>
                <a:gd name="connsiteX14" fmla="*/ 0 w 949001"/>
                <a:gd name="connsiteY14" fmla="*/ 868475 h 952655"/>
                <a:gd name="connsiteX15" fmla="*/ 84200 w 949001"/>
                <a:gd name="connsiteY15" fmla="*/ 952656 h 952655"/>
                <a:gd name="connsiteX16" fmla="*/ 273649 w 949001"/>
                <a:gd name="connsiteY16" fmla="*/ 952656 h 952655"/>
                <a:gd name="connsiteX17" fmla="*/ 273649 w 949001"/>
                <a:gd name="connsiteY17" fmla="*/ 912319 h 952655"/>
                <a:gd name="connsiteX18" fmla="*/ 84200 w 949001"/>
                <a:gd name="connsiteY18" fmla="*/ 912319 h 952655"/>
                <a:gd name="connsiteX19" fmla="*/ 40346 w 949001"/>
                <a:gd name="connsiteY19" fmla="*/ 868475 h 952655"/>
                <a:gd name="connsiteX20" fmla="*/ 40346 w 949001"/>
                <a:gd name="connsiteY20" fmla="*/ 387946 h 952655"/>
                <a:gd name="connsiteX21" fmla="*/ 40346 w 949001"/>
                <a:gd name="connsiteY21" fmla="*/ 373916 h 952655"/>
                <a:gd name="connsiteX22" fmla="*/ 57887 w 949001"/>
                <a:gd name="connsiteY22" fmla="*/ 373916 h 952655"/>
                <a:gd name="connsiteX23" fmla="*/ 859539 w 949001"/>
                <a:gd name="connsiteY23" fmla="*/ 373916 h 952655"/>
                <a:gd name="connsiteX24" fmla="*/ 877081 w 949001"/>
                <a:gd name="connsiteY24" fmla="*/ 373916 h 952655"/>
                <a:gd name="connsiteX25" fmla="*/ 905147 w 949001"/>
                <a:gd name="connsiteY25" fmla="*/ 398469 h 952655"/>
                <a:gd name="connsiteX26" fmla="*/ 906901 w 949001"/>
                <a:gd name="connsiteY26" fmla="*/ 417760 h 952655"/>
                <a:gd name="connsiteX27" fmla="*/ 906901 w 949001"/>
                <a:gd name="connsiteY27" fmla="*/ 770265 h 952655"/>
                <a:gd name="connsiteX28" fmla="*/ 926197 w 949001"/>
                <a:gd name="connsiteY28" fmla="*/ 793064 h 952655"/>
                <a:gd name="connsiteX29" fmla="*/ 945493 w 949001"/>
                <a:gd name="connsiteY29" fmla="*/ 770265 h 952655"/>
                <a:gd name="connsiteX30" fmla="*/ 949001 w 949001"/>
                <a:gd name="connsiteY30" fmla="*/ 403730 h 952655"/>
                <a:gd name="connsiteX31" fmla="*/ 750781 w 949001"/>
                <a:gd name="connsiteY31" fmla="*/ 72271 h 952655"/>
                <a:gd name="connsiteX32" fmla="*/ 799897 w 949001"/>
                <a:gd name="connsiteY32" fmla="*/ 121376 h 952655"/>
                <a:gd name="connsiteX33" fmla="*/ 750781 w 949001"/>
                <a:gd name="connsiteY33" fmla="*/ 121376 h 952655"/>
                <a:gd name="connsiteX34" fmla="*/ 750781 w 949001"/>
                <a:gd name="connsiteY34" fmla="*/ 72271 h 952655"/>
                <a:gd name="connsiteX35" fmla="*/ 42100 w 949001"/>
                <a:gd name="connsiteY35" fmla="*/ 330073 h 952655"/>
                <a:gd name="connsiteX36" fmla="*/ 42100 w 949001"/>
                <a:gd name="connsiteY36" fmla="*/ 249400 h 952655"/>
                <a:gd name="connsiteX37" fmla="*/ 73675 w 949001"/>
                <a:gd name="connsiteY37" fmla="*/ 219586 h 952655"/>
                <a:gd name="connsiteX38" fmla="*/ 238566 w 949001"/>
                <a:gd name="connsiteY38" fmla="*/ 219586 h 952655"/>
                <a:gd name="connsiteX39" fmla="*/ 324520 w 949001"/>
                <a:gd name="connsiteY39" fmla="*/ 330073 h 952655"/>
                <a:gd name="connsiteX40" fmla="*/ 42100 w 949001"/>
                <a:gd name="connsiteY40" fmla="*/ 330073 h 952655"/>
                <a:gd name="connsiteX41" fmla="*/ 831472 w 949001"/>
                <a:gd name="connsiteY41" fmla="*/ 331826 h 952655"/>
                <a:gd name="connsiteX42" fmla="*/ 817439 w 949001"/>
                <a:gd name="connsiteY42" fmla="*/ 331826 h 952655"/>
                <a:gd name="connsiteX43" fmla="*/ 382407 w 949001"/>
                <a:gd name="connsiteY43" fmla="*/ 331826 h 952655"/>
                <a:gd name="connsiteX44" fmla="*/ 363111 w 949001"/>
                <a:gd name="connsiteY44" fmla="*/ 321304 h 952655"/>
                <a:gd name="connsiteX45" fmla="*/ 331536 w 949001"/>
                <a:gd name="connsiteY45" fmla="*/ 266937 h 952655"/>
                <a:gd name="connsiteX46" fmla="*/ 724469 w 949001"/>
                <a:gd name="connsiteY46" fmla="*/ 266937 h 952655"/>
                <a:gd name="connsiteX47" fmla="*/ 733240 w 949001"/>
                <a:gd name="connsiteY47" fmla="*/ 266937 h 952655"/>
                <a:gd name="connsiteX48" fmla="*/ 757798 w 949001"/>
                <a:gd name="connsiteY48" fmla="*/ 247646 h 952655"/>
                <a:gd name="connsiteX49" fmla="*/ 733240 w 949001"/>
                <a:gd name="connsiteY49" fmla="*/ 228355 h 952655"/>
                <a:gd name="connsiteX50" fmla="*/ 324520 w 949001"/>
                <a:gd name="connsiteY50" fmla="*/ 228355 h 952655"/>
                <a:gd name="connsiteX51" fmla="*/ 301716 w 949001"/>
                <a:gd name="connsiteY51" fmla="*/ 216078 h 952655"/>
                <a:gd name="connsiteX52" fmla="*/ 240320 w 949001"/>
                <a:gd name="connsiteY52" fmla="*/ 181003 h 952655"/>
                <a:gd name="connsiteX53" fmla="*/ 133316 w 949001"/>
                <a:gd name="connsiteY53" fmla="*/ 181003 h 952655"/>
                <a:gd name="connsiteX54" fmla="*/ 117529 w 949001"/>
                <a:gd name="connsiteY54" fmla="*/ 181003 h 952655"/>
                <a:gd name="connsiteX55" fmla="*/ 117529 w 949001"/>
                <a:gd name="connsiteY55" fmla="*/ 40703 h 952655"/>
                <a:gd name="connsiteX56" fmla="*/ 708681 w 949001"/>
                <a:gd name="connsiteY56" fmla="*/ 40703 h 952655"/>
                <a:gd name="connsiteX57" fmla="*/ 708681 w 949001"/>
                <a:gd name="connsiteY57" fmla="*/ 82793 h 952655"/>
                <a:gd name="connsiteX58" fmla="*/ 708681 w 949001"/>
                <a:gd name="connsiteY58" fmla="*/ 126637 h 952655"/>
                <a:gd name="connsiteX59" fmla="*/ 743764 w 949001"/>
                <a:gd name="connsiteY59" fmla="*/ 161712 h 952655"/>
                <a:gd name="connsiteX60" fmla="*/ 817439 w 949001"/>
                <a:gd name="connsiteY60" fmla="*/ 161712 h 952655"/>
                <a:gd name="connsiteX61" fmla="*/ 829718 w 949001"/>
                <a:gd name="connsiteY61" fmla="*/ 161712 h 952655"/>
                <a:gd name="connsiteX62" fmla="*/ 829718 w 949001"/>
                <a:gd name="connsiteY62" fmla="*/ 331826 h 95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9001" h="952655">
                  <a:moveTo>
                    <a:pt x="949001" y="403730"/>
                  </a:moveTo>
                  <a:cubicBezTo>
                    <a:pt x="949001" y="368655"/>
                    <a:pt x="924443" y="340595"/>
                    <a:pt x="891114" y="333580"/>
                  </a:cubicBezTo>
                  <a:cubicBezTo>
                    <a:pt x="885852" y="331826"/>
                    <a:pt x="878835" y="331826"/>
                    <a:pt x="871818" y="330073"/>
                  </a:cubicBezTo>
                  <a:lnTo>
                    <a:pt x="871818" y="316042"/>
                  </a:lnTo>
                  <a:cubicBezTo>
                    <a:pt x="871818" y="261676"/>
                    <a:pt x="871818" y="209063"/>
                    <a:pt x="871818" y="154697"/>
                  </a:cubicBezTo>
                  <a:cubicBezTo>
                    <a:pt x="871818" y="138913"/>
                    <a:pt x="866556" y="128391"/>
                    <a:pt x="856031" y="117868"/>
                  </a:cubicBezTo>
                  <a:cubicBezTo>
                    <a:pt x="829718" y="91562"/>
                    <a:pt x="805160" y="67009"/>
                    <a:pt x="778848" y="40703"/>
                  </a:cubicBezTo>
                  <a:cubicBezTo>
                    <a:pt x="729731" y="-6648"/>
                    <a:pt x="747273" y="366"/>
                    <a:pt x="678860" y="366"/>
                  </a:cubicBezTo>
                  <a:cubicBezTo>
                    <a:pt x="492919" y="366"/>
                    <a:pt x="306978" y="366"/>
                    <a:pt x="121037" y="366"/>
                  </a:cubicBezTo>
                  <a:cubicBezTo>
                    <a:pt x="92971" y="366"/>
                    <a:pt x="77183" y="16150"/>
                    <a:pt x="77183" y="44210"/>
                  </a:cubicBezTo>
                  <a:cubicBezTo>
                    <a:pt x="77183" y="84547"/>
                    <a:pt x="77183" y="124883"/>
                    <a:pt x="77183" y="165220"/>
                  </a:cubicBezTo>
                  <a:lnTo>
                    <a:pt x="77183" y="179250"/>
                  </a:lnTo>
                  <a:cubicBezTo>
                    <a:pt x="70166" y="181003"/>
                    <a:pt x="63150" y="181003"/>
                    <a:pt x="56133" y="182757"/>
                  </a:cubicBezTo>
                  <a:cubicBezTo>
                    <a:pt x="21050" y="191526"/>
                    <a:pt x="0" y="221340"/>
                    <a:pt x="0" y="259922"/>
                  </a:cubicBezTo>
                  <a:cubicBezTo>
                    <a:pt x="0" y="463358"/>
                    <a:pt x="0" y="665040"/>
                    <a:pt x="0" y="868475"/>
                  </a:cubicBezTo>
                  <a:cubicBezTo>
                    <a:pt x="0" y="922842"/>
                    <a:pt x="29821" y="952656"/>
                    <a:pt x="84200" y="952656"/>
                  </a:cubicBezTo>
                  <a:cubicBezTo>
                    <a:pt x="147349" y="952656"/>
                    <a:pt x="210499" y="952656"/>
                    <a:pt x="273649" y="952656"/>
                  </a:cubicBezTo>
                  <a:lnTo>
                    <a:pt x="273649" y="912319"/>
                  </a:lnTo>
                  <a:cubicBezTo>
                    <a:pt x="210499" y="912319"/>
                    <a:pt x="147349" y="912319"/>
                    <a:pt x="84200" y="912319"/>
                  </a:cubicBezTo>
                  <a:cubicBezTo>
                    <a:pt x="52625" y="912319"/>
                    <a:pt x="40346" y="900043"/>
                    <a:pt x="40346" y="868475"/>
                  </a:cubicBezTo>
                  <a:cubicBezTo>
                    <a:pt x="40346" y="708884"/>
                    <a:pt x="40346" y="547538"/>
                    <a:pt x="40346" y="387946"/>
                  </a:cubicBezTo>
                  <a:lnTo>
                    <a:pt x="40346" y="373916"/>
                  </a:lnTo>
                  <a:lnTo>
                    <a:pt x="57887" y="373916"/>
                  </a:lnTo>
                  <a:cubicBezTo>
                    <a:pt x="324520" y="373916"/>
                    <a:pt x="592907" y="373916"/>
                    <a:pt x="859539" y="373916"/>
                  </a:cubicBezTo>
                  <a:cubicBezTo>
                    <a:pt x="864802" y="373916"/>
                    <a:pt x="871818" y="373916"/>
                    <a:pt x="877081" y="373916"/>
                  </a:cubicBezTo>
                  <a:cubicBezTo>
                    <a:pt x="891114" y="375670"/>
                    <a:pt x="901639" y="384439"/>
                    <a:pt x="905147" y="398469"/>
                  </a:cubicBezTo>
                  <a:cubicBezTo>
                    <a:pt x="906901" y="405484"/>
                    <a:pt x="906901" y="410745"/>
                    <a:pt x="906901" y="417760"/>
                  </a:cubicBezTo>
                  <a:cubicBezTo>
                    <a:pt x="906901" y="535262"/>
                    <a:pt x="906901" y="652763"/>
                    <a:pt x="906901" y="770265"/>
                  </a:cubicBezTo>
                  <a:cubicBezTo>
                    <a:pt x="906901" y="784295"/>
                    <a:pt x="913918" y="793064"/>
                    <a:pt x="926197" y="793064"/>
                  </a:cubicBezTo>
                  <a:cubicBezTo>
                    <a:pt x="938476" y="793064"/>
                    <a:pt x="945493" y="784295"/>
                    <a:pt x="945493" y="770265"/>
                  </a:cubicBezTo>
                  <a:cubicBezTo>
                    <a:pt x="949001" y="647502"/>
                    <a:pt x="949001" y="526493"/>
                    <a:pt x="949001" y="403730"/>
                  </a:cubicBezTo>
                  <a:close/>
                  <a:moveTo>
                    <a:pt x="750781" y="72271"/>
                  </a:moveTo>
                  <a:cubicBezTo>
                    <a:pt x="766568" y="88054"/>
                    <a:pt x="784110" y="105592"/>
                    <a:pt x="799897" y="121376"/>
                  </a:cubicBezTo>
                  <a:lnTo>
                    <a:pt x="750781" y="121376"/>
                  </a:lnTo>
                  <a:lnTo>
                    <a:pt x="750781" y="72271"/>
                  </a:lnTo>
                  <a:close/>
                  <a:moveTo>
                    <a:pt x="42100" y="330073"/>
                  </a:moveTo>
                  <a:cubicBezTo>
                    <a:pt x="42100" y="302012"/>
                    <a:pt x="42100" y="275706"/>
                    <a:pt x="42100" y="249400"/>
                  </a:cubicBezTo>
                  <a:cubicBezTo>
                    <a:pt x="42100" y="231862"/>
                    <a:pt x="56133" y="219586"/>
                    <a:pt x="73675" y="219586"/>
                  </a:cubicBezTo>
                  <a:cubicBezTo>
                    <a:pt x="128054" y="219586"/>
                    <a:pt x="184187" y="217832"/>
                    <a:pt x="238566" y="219586"/>
                  </a:cubicBezTo>
                  <a:lnTo>
                    <a:pt x="324520" y="330073"/>
                  </a:lnTo>
                  <a:lnTo>
                    <a:pt x="42100" y="330073"/>
                  </a:lnTo>
                  <a:close/>
                  <a:moveTo>
                    <a:pt x="831472" y="331826"/>
                  </a:moveTo>
                  <a:cubicBezTo>
                    <a:pt x="826210" y="331826"/>
                    <a:pt x="822702" y="331826"/>
                    <a:pt x="817439" y="331826"/>
                  </a:cubicBezTo>
                  <a:cubicBezTo>
                    <a:pt x="671844" y="331826"/>
                    <a:pt x="528002" y="331826"/>
                    <a:pt x="382407" y="331826"/>
                  </a:cubicBezTo>
                  <a:cubicBezTo>
                    <a:pt x="373636" y="331826"/>
                    <a:pt x="368374" y="330073"/>
                    <a:pt x="363111" y="321304"/>
                  </a:cubicBezTo>
                  <a:cubicBezTo>
                    <a:pt x="354341" y="303766"/>
                    <a:pt x="343815" y="286229"/>
                    <a:pt x="331536" y="266937"/>
                  </a:cubicBezTo>
                  <a:lnTo>
                    <a:pt x="724469" y="266937"/>
                  </a:lnTo>
                  <a:cubicBezTo>
                    <a:pt x="727977" y="266937"/>
                    <a:pt x="729731" y="266937"/>
                    <a:pt x="733240" y="266937"/>
                  </a:cubicBezTo>
                  <a:cubicBezTo>
                    <a:pt x="749027" y="266937"/>
                    <a:pt x="757798" y="259922"/>
                    <a:pt x="757798" y="247646"/>
                  </a:cubicBezTo>
                  <a:cubicBezTo>
                    <a:pt x="757798" y="235370"/>
                    <a:pt x="749027" y="228355"/>
                    <a:pt x="733240" y="228355"/>
                  </a:cubicBezTo>
                  <a:cubicBezTo>
                    <a:pt x="596415" y="228355"/>
                    <a:pt x="461345" y="228355"/>
                    <a:pt x="324520" y="228355"/>
                  </a:cubicBezTo>
                  <a:cubicBezTo>
                    <a:pt x="313995" y="228355"/>
                    <a:pt x="306978" y="226601"/>
                    <a:pt x="301716" y="216078"/>
                  </a:cubicBezTo>
                  <a:cubicBezTo>
                    <a:pt x="287682" y="193280"/>
                    <a:pt x="266632" y="181003"/>
                    <a:pt x="240320" y="181003"/>
                  </a:cubicBezTo>
                  <a:cubicBezTo>
                    <a:pt x="205237" y="181003"/>
                    <a:pt x="168399" y="181003"/>
                    <a:pt x="133316" y="181003"/>
                  </a:cubicBezTo>
                  <a:cubicBezTo>
                    <a:pt x="128054" y="181003"/>
                    <a:pt x="122791" y="181003"/>
                    <a:pt x="117529" y="181003"/>
                  </a:cubicBezTo>
                  <a:lnTo>
                    <a:pt x="117529" y="40703"/>
                  </a:lnTo>
                  <a:lnTo>
                    <a:pt x="708681" y="40703"/>
                  </a:lnTo>
                  <a:lnTo>
                    <a:pt x="708681" y="82793"/>
                  </a:lnTo>
                  <a:cubicBezTo>
                    <a:pt x="708681" y="96823"/>
                    <a:pt x="708681" y="112607"/>
                    <a:pt x="708681" y="126637"/>
                  </a:cubicBezTo>
                  <a:cubicBezTo>
                    <a:pt x="708681" y="151190"/>
                    <a:pt x="719206" y="161712"/>
                    <a:pt x="743764" y="161712"/>
                  </a:cubicBezTo>
                  <a:cubicBezTo>
                    <a:pt x="768323" y="161712"/>
                    <a:pt x="792881" y="161712"/>
                    <a:pt x="817439" y="161712"/>
                  </a:cubicBezTo>
                  <a:lnTo>
                    <a:pt x="829718" y="161712"/>
                  </a:lnTo>
                  <a:lnTo>
                    <a:pt x="829718" y="331826"/>
                  </a:lnTo>
                  <a:close/>
                </a:path>
              </a:pathLst>
            </a:custGeom>
            <a:solidFill>
              <a:srgbClr val="000000"/>
            </a:solidFill>
            <a:ln w="17529" cap="flat">
              <a:noFill/>
              <a:prstDash val="solid"/>
              <a:miter/>
            </a:ln>
          </p:spPr>
          <p:txBody>
            <a:bodyPr rtlCol="0" anchor="ctr"/>
            <a:lstStyle/>
            <a:p>
              <a:pPr algn="l" rtl="0"/>
              <a:endParaRPr lang="en-US"/>
            </a:p>
          </p:txBody>
        </p:sp>
        <p:sp>
          <p:nvSpPr>
            <p:cNvPr id="135" name="Freeform 134">
              <a:extLst>
                <a:ext uri="{FF2B5EF4-FFF2-40B4-BE49-F238E27FC236}">
                  <a16:creationId xmlns:a16="http://schemas.microsoft.com/office/drawing/2014/main" id="{3A9AD7D8-3261-4823-E95F-A26EB4AF5F44}"/>
                </a:ext>
              </a:extLst>
            </p:cNvPr>
            <p:cNvSpPr/>
            <p:nvPr/>
          </p:nvSpPr>
          <p:spPr>
            <a:xfrm>
              <a:off x="-5004257" y="6401126"/>
              <a:ext cx="328250" cy="38582"/>
            </a:xfrm>
            <a:custGeom>
              <a:avLst/>
              <a:gdLst>
                <a:gd name="connsiteX0" fmla="*/ 165114 w 328250"/>
                <a:gd name="connsiteY0" fmla="*/ 0 h 38582"/>
                <a:gd name="connsiteX1" fmla="*/ 300184 w 328250"/>
                <a:gd name="connsiteY1" fmla="*/ 0 h 38582"/>
                <a:gd name="connsiteX2" fmla="*/ 310709 w 328250"/>
                <a:gd name="connsiteY2" fmla="*/ 0 h 38582"/>
                <a:gd name="connsiteX3" fmla="*/ 328251 w 328250"/>
                <a:gd name="connsiteY3" fmla="*/ 19291 h 38582"/>
                <a:gd name="connsiteX4" fmla="*/ 310709 w 328250"/>
                <a:gd name="connsiteY4" fmla="*/ 38583 h 38582"/>
                <a:gd name="connsiteX5" fmla="*/ 273871 w 328250"/>
                <a:gd name="connsiteY5" fmla="*/ 38583 h 38582"/>
                <a:gd name="connsiteX6" fmla="*/ 30043 w 328250"/>
                <a:gd name="connsiteY6" fmla="*/ 38583 h 38582"/>
                <a:gd name="connsiteX7" fmla="*/ 21272 w 328250"/>
                <a:gd name="connsiteY7" fmla="*/ 38583 h 38582"/>
                <a:gd name="connsiteX8" fmla="*/ 222 w 328250"/>
                <a:gd name="connsiteY8" fmla="*/ 19291 h 38582"/>
                <a:gd name="connsiteX9" fmla="*/ 21272 w 328250"/>
                <a:gd name="connsiteY9" fmla="*/ 0 h 38582"/>
                <a:gd name="connsiteX10" fmla="*/ 49339 w 328250"/>
                <a:gd name="connsiteY10" fmla="*/ 0 h 38582"/>
                <a:gd name="connsiteX11" fmla="*/ 165114 w 328250"/>
                <a:gd name="connsiteY11" fmla="*/ 0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250" h="38582">
                  <a:moveTo>
                    <a:pt x="165114" y="0"/>
                  </a:moveTo>
                  <a:cubicBezTo>
                    <a:pt x="210722" y="0"/>
                    <a:pt x="254576" y="0"/>
                    <a:pt x="300184" y="0"/>
                  </a:cubicBezTo>
                  <a:cubicBezTo>
                    <a:pt x="303692" y="0"/>
                    <a:pt x="307201" y="0"/>
                    <a:pt x="310709" y="0"/>
                  </a:cubicBezTo>
                  <a:cubicBezTo>
                    <a:pt x="321234" y="1754"/>
                    <a:pt x="328251" y="8769"/>
                    <a:pt x="328251" y="19291"/>
                  </a:cubicBezTo>
                  <a:cubicBezTo>
                    <a:pt x="328251" y="29814"/>
                    <a:pt x="321234" y="38583"/>
                    <a:pt x="310709" y="38583"/>
                  </a:cubicBezTo>
                  <a:cubicBezTo>
                    <a:pt x="298430" y="38583"/>
                    <a:pt x="286151" y="38583"/>
                    <a:pt x="273871" y="38583"/>
                  </a:cubicBezTo>
                  <a:cubicBezTo>
                    <a:pt x="193180" y="38583"/>
                    <a:pt x="110734" y="38583"/>
                    <a:pt x="30043" y="38583"/>
                  </a:cubicBezTo>
                  <a:cubicBezTo>
                    <a:pt x="26535" y="38583"/>
                    <a:pt x="24781" y="38583"/>
                    <a:pt x="21272" y="38583"/>
                  </a:cubicBezTo>
                  <a:cubicBezTo>
                    <a:pt x="7239" y="38583"/>
                    <a:pt x="-1532" y="29814"/>
                    <a:pt x="222" y="19291"/>
                  </a:cubicBezTo>
                  <a:cubicBezTo>
                    <a:pt x="222" y="7015"/>
                    <a:pt x="8993" y="0"/>
                    <a:pt x="21272" y="0"/>
                  </a:cubicBezTo>
                  <a:cubicBezTo>
                    <a:pt x="30043" y="0"/>
                    <a:pt x="40568" y="0"/>
                    <a:pt x="49339" y="0"/>
                  </a:cubicBezTo>
                  <a:cubicBezTo>
                    <a:pt x="89685" y="0"/>
                    <a:pt x="126522" y="0"/>
                    <a:pt x="165114" y="0"/>
                  </a:cubicBezTo>
                  <a:close/>
                </a:path>
              </a:pathLst>
            </a:custGeom>
            <a:solidFill>
              <a:srgbClr val="000000"/>
            </a:solidFill>
            <a:ln w="17529" cap="flat">
              <a:noFill/>
              <a:prstDash val="solid"/>
              <a:miter/>
            </a:ln>
          </p:spPr>
          <p:txBody>
            <a:bodyPr rtlCol="0" anchor="ctr"/>
            <a:lstStyle/>
            <a:p>
              <a:pPr algn="l" rtl="0"/>
              <a:endParaRPr lang="en-US"/>
            </a:p>
          </p:txBody>
        </p:sp>
        <p:grpSp>
          <p:nvGrpSpPr>
            <p:cNvPr id="139" name="Graphic 26">
              <a:extLst>
                <a:ext uri="{FF2B5EF4-FFF2-40B4-BE49-F238E27FC236}">
                  <a16:creationId xmlns:a16="http://schemas.microsoft.com/office/drawing/2014/main" id="{EFAB0B5D-8C0D-9553-6B6E-6FEE279FDD71}"/>
                </a:ext>
              </a:extLst>
            </p:cNvPr>
            <p:cNvGrpSpPr/>
            <p:nvPr/>
          </p:nvGrpSpPr>
          <p:grpSpPr>
            <a:xfrm>
              <a:off x="-4837389" y="6734489"/>
              <a:ext cx="531657" cy="759226"/>
              <a:chOff x="-4837389" y="6734489"/>
              <a:chExt cx="531657" cy="759226"/>
            </a:xfrm>
          </p:grpSpPr>
          <p:sp>
            <p:nvSpPr>
              <p:cNvPr id="140" name="Freeform 139">
                <a:extLst>
                  <a:ext uri="{FF2B5EF4-FFF2-40B4-BE49-F238E27FC236}">
                    <a16:creationId xmlns:a16="http://schemas.microsoft.com/office/drawing/2014/main" id="{E8D1E05B-F9F0-B2C8-2DC2-F314E49CDD3B}"/>
                  </a:ext>
                </a:extLst>
              </p:cNvPr>
              <p:cNvSpPr/>
              <p:nvPr/>
            </p:nvSpPr>
            <p:spPr>
              <a:xfrm>
                <a:off x="-4779503" y="7078076"/>
                <a:ext cx="456081" cy="377057"/>
              </a:xfrm>
              <a:custGeom>
                <a:avLst/>
                <a:gdLst>
                  <a:gd name="connsiteX0" fmla="*/ 3509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2 w 456081"/>
                  <a:gd name="connsiteY7" fmla="*/ 224481 h 377057"/>
                  <a:gd name="connsiteX8" fmla="*/ 75429 w 456081"/>
                  <a:gd name="connsiteY8" fmla="*/ 205189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6 w 456081"/>
                  <a:gd name="connsiteY13" fmla="*/ 149069 h 377057"/>
                  <a:gd name="connsiteX14" fmla="*/ 59642 w 456081"/>
                  <a:gd name="connsiteY14" fmla="*/ 149069 h 377057"/>
                  <a:gd name="connsiteX15" fmla="*/ 77183 w 456081"/>
                  <a:gd name="connsiteY15" fmla="*/ 129778 h 377057"/>
                  <a:gd name="connsiteX16" fmla="*/ 59642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2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4 w 456081"/>
                  <a:gd name="connsiteY41" fmla="*/ 150823 h 377057"/>
                  <a:gd name="connsiteX42" fmla="*/ 452574 w 456081"/>
                  <a:gd name="connsiteY42" fmla="*/ 189406 h 377057"/>
                  <a:gd name="connsiteX43" fmla="*/ 398195 w 456081"/>
                  <a:gd name="connsiteY43" fmla="*/ 189406 h 377057"/>
                  <a:gd name="connsiteX44" fmla="*/ 377145 w 456081"/>
                  <a:gd name="connsiteY44" fmla="*/ 206943 h 377057"/>
                  <a:gd name="connsiteX45" fmla="*/ 399949 w 456081"/>
                  <a:gd name="connsiteY45" fmla="*/ 226234 h 377057"/>
                  <a:gd name="connsiteX46" fmla="*/ 452574 w 456081"/>
                  <a:gd name="connsiteY46" fmla="*/ 226234 h 377057"/>
                  <a:gd name="connsiteX47" fmla="*/ 452574 w 456081"/>
                  <a:gd name="connsiteY47" fmla="*/ 264817 h 377057"/>
                  <a:gd name="connsiteX48" fmla="*/ 396441 w 456081"/>
                  <a:gd name="connsiteY48" fmla="*/ 264817 h 377057"/>
                  <a:gd name="connsiteX49" fmla="*/ 377145 w 456081"/>
                  <a:gd name="connsiteY49" fmla="*/ 289370 h 377057"/>
                  <a:gd name="connsiteX50" fmla="*/ 398195 w 456081"/>
                  <a:gd name="connsiteY50" fmla="*/ 301646 h 377057"/>
                  <a:gd name="connsiteX51" fmla="*/ 449065 w 456081"/>
                  <a:gd name="connsiteY51" fmla="*/ 301646 h 377057"/>
                  <a:gd name="connsiteX52" fmla="*/ 389424 w 456081"/>
                  <a:gd name="connsiteY52" fmla="*/ 370042 h 377057"/>
                  <a:gd name="connsiteX53" fmla="*/ 354341 w 456081"/>
                  <a:gd name="connsiteY53" fmla="*/ 377057 h 377057"/>
                  <a:gd name="connsiteX54" fmla="*/ 91217 w 456081"/>
                  <a:gd name="connsiteY54" fmla="*/ 377057 h 377057"/>
                  <a:gd name="connsiteX55" fmla="*/ 3509 w 456081"/>
                  <a:gd name="connsiteY55" fmla="*/ 299892 h 377057"/>
                  <a:gd name="connsiteX56" fmla="*/ 210499 w 456081"/>
                  <a:gd name="connsiteY56" fmla="*/ 224481 h 377057"/>
                  <a:gd name="connsiteX57" fmla="*/ 210499 w 456081"/>
                  <a:gd name="connsiteY57" fmla="*/ 242018 h 377057"/>
                  <a:gd name="connsiteX58" fmla="*/ 229795 w 456081"/>
                  <a:gd name="connsiteY58" fmla="*/ 261309 h 377057"/>
                  <a:gd name="connsiteX59" fmla="*/ 249091 w 456081"/>
                  <a:gd name="connsiteY59" fmla="*/ 242018 h 377057"/>
                  <a:gd name="connsiteX60" fmla="*/ 249091 w 456081"/>
                  <a:gd name="connsiteY60" fmla="*/ 213958 h 377057"/>
                  <a:gd name="connsiteX61" fmla="*/ 257862 w 456081"/>
                  <a:gd name="connsiteY61" fmla="*/ 198174 h 377057"/>
                  <a:gd name="connsiteX62" fmla="*/ 284174 w 456081"/>
                  <a:gd name="connsiteY62" fmla="*/ 135039 h 377057"/>
                  <a:gd name="connsiteX63" fmla="*/ 231550 w 456081"/>
                  <a:gd name="connsiteY63" fmla="*/ 91195 h 377057"/>
                  <a:gd name="connsiteX64" fmla="*/ 175416 w 456081"/>
                  <a:gd name="connsiteY64" fmla="*/ 129778 h 377057"/>
                  <a:gd name="connsiteX65" fmla="*/ 198220 w 456081"/>
                  <a:gd name="connsiteY65" fmla="*/ 194667 h 377057"/>
                  <a:gd name="connsiteX66" fmla="*/ 210499 w 456081"/>
                  <a:gd name="connsiteY66" fmla="*/ 219219 h 377057"/>
                  <a:gd name="connsiteX67" fmla="*/ 210499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9"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8" y="224481"/>
                      <a:pt x="29821" y="224481"/>
                      <a:pt x="45608" y="224481"/>
                    </a:cubicBezTo>
                    <a:cubicBezTo>
                      <a:pt x="50871" y="224481"/>
                      <a:pt x="54379" y="224481"/>
                      <a:pt x="59642" y="224481"/>
                    </a:cubicBezTo>
                    <a:cubicBezTo>
                      <a:pt x="70166" y="222727"/>
                      <a:pt x="75429" y="215712"/>
                      <a:pt x="75429" y="205189"/>
                    </a:cubicBezTo>
                    <a:cubicBezTo>
                      <a:pt x="75429" y="194667"/>
                      <a:pt x="68412" y="187652"/>
                      <a:pt x="57887" y="187652"/>
                    </a:cubicBezTo>
                    <a:cubicBezTo>
                      <a:pt x="43854" y="187652"/>
                      <a:pt x="28067" y="187652"/>
                      <a:pt x="14033" y="187652"/>
                    </a:cubicBezTo>
                    <a:cubicBezTo>
                      <a:pt x="10525" y="187652"/>
                      <a:pt x="5263" y="187652"/>
                      <a:pt x="1754" y="187652"/>
                    </a:cubicBezTo>
                    <a:cubicBezTo>
                      <a:pt x="1754" y="175376"/>
                      <a:pt x="1754" y="163099"/>
                      <a:pt x="1754" y="149069"/>
                    </a:cubicBezTo>
                    <a:cubicBezTo>
                      <a:pt x="14033" y="149069"/>
                      <a:pt x="28067" y="149069"/>
                      <a:pt x="40346" y="149069"/>
                    </a:cubicBezTo>
                    <a:cubicBezTo>
                      <a:pt x="47363" y="149069"/>
                      <a:pt x="54379" y="149069"/>
                      <a:pt x="59642" y="149069"/>
                    </a:cubicBezTo>
                    <a:cubicBezTo>
                      <a:pt x="70166" y="147315"/>
                      <a:pt x="77183" y="140300"/>
                      <a:pt x="77183" y="129778"/>
                    </a:cubicBezTo>
                    <a:cubicBezTo>
                      <a:pt x="77183" y="119255"/>
                      <a:pt x="70166" y="112240"/>
                      <a:pt x="59642" y="112240"/>
                    </a:cubicBezTo>
                    <a:cubicBezTo>
                      <a:pt x="43854" y="112240"/>
                      <a:pt x="29821" y="112240"/>
                      <a:pt x="14033" y="112240"/>
                    </a:cubicBezTo>
                    <a:cubicBezTo>
                      <a:pt x="10525" y="112240"/>
                      <a:pt x="5263" y="112240"/>
                      <a:pt x="1754" y="112240"/>
                    </a:cubicBezTo>
                    <a:cubicBezTo>
                      <a:pt x="1754" y="99964"/>
                      <a:pt x="1754" y="87688"/>
                      <a:pt x="1754" y="73658"/>
                    </a:cubicBezTo>
                    <a:cubicBezTo>
                      <a:pt x="15788" y="73658"/>
                      <a:pt x="29821" y="73658"/>
                      <a:pt x="43854" y="73658"/>
                    </a:cubicBezTo>
                    <a:cubicBezTo>
                      <a:pt x="49117" y="73658"/>
                      <a:pt x="54379" y="73658"/>
                      <a:pt x="57887" y="73658"/>
                    </a:cubicBezTo>
                    <a:cubicBezTo>
                      <a:pt x="68412" y="73658"/>
                      <a:pt x="75429" y="66643"/>
                      <a:pt x="77183" y="56120"/>
                    </a:cubicBezTo>
                    <a:cubicBezTo>
                      <a:pt x="77183" y="45597"/>
                      <a:pt x="70166" y="36829"/>
                      <a:pt x="59642" y="36829"/>
                    </a:cubicBezTo>
                    <a:cubicBezTo>
                      <a:pt x="47363" y="36829"/>
                      <a:pt x="35083" y="36829"/>
                      <a:pt x="22804" y="36829"/>
                    </a:cubicBezTo>
                    <a:cubicBezTo>
                      <a:pt x="15788" y="36829"/>
                      <a:pt x="8771" y="36829"/>
                      <a:pt x="1754" y="36829"/>
                    </a:cubicBezTo>
                    <a:cubicBezTo>
                      <a:pt x="1754" y="24552"/>
                      <a:pt x="1754" y="12276"/>
                      <a:pt x="1754" y="0"/>
                    </a:cubicBezTo>
                    <a:cubicBezTo>
                      <a:pt x="152612" y="0"/>
                      <a:pt x="305224" y="0"/>
                      <a:pt x="456082" y="0"/>
                    </a:cubicBezTo>
                    <a:cubicBezTo>
                      <a:pt x="456082" y="12276"/>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9" y="112240"/>
                      <a:pt x="429770" y="112240"/>
                      <a:pt x="417490" y="112240"/>
                    </a:cubicBezTo>
                    <a:cubicBezTo>
                      <a:pt x="412228" y="112240"/>
                      <a:pt x="405211" y="112240"/>
                      <a:pt x="399949" y="112240"/>
                    </a:cubicBezTo>
                    <a:cubicBezTo>
                      <a:pt x="385916" y="112240"/>
                      <a:pt x="378899" y="119255"/>
                      <a:pt x="378899" y="131532"/>
                    </a:cubicBezTo>
                    <a:cubicBezTo>
                      <a:pt x="378899" y="142054"/>
                      <a:pt x="387670" y="150823"/>
                      <a:pt x="399949" y="150823"/>
                    </a:cubicBezTo>
                    <a:cubicBezTo>
                      <a:pt x="413982" y="150823"/>
                      <a:pt x="428016" y="150823"/>
                      <a:pt x="440295" y="150823"/>
                    </a:cubicBezTo>
                    <a:cubicBezTo>
                      <a:pt x="443803" y="150823"/>
                      <a:pt x="449065" y="150823"/>
                      <a:pt x="452574" y="150823"/>
                    </a:cubicBezTo>
                    <a:cubicBezTo>
                      <a:pt x="452574" y="163099"/>
                      <a:pt x="452574" y="175376"/>
                      <a:pt x="452574" y="189406"/>
                    </a:cubicBezTo>
                    <a:cubicBezTo>
                      <a:pt x="435032" y="189406"/>
                      <a:pt x="415736" y="189406"/>
                      <a:pt x="398195" y="189406"/>
                    </a:cubicBezTo>
                    <a:cubicBezTo>
                      <a:pt x="385916" y="189406"/>
                      <a:pt x="377145" y="196421"/>
                      <a:pt x="377145" y="206943"/>
                    </a:cubicBezTo>
                    <a:cubicBezTo>
                      <a:pt x="377145" y="219219"/>
                      <a:pt x="384162" y="226234"/>
                      <a:pt x="399949" y="226234"/>
                    </a:cubicBezTo>
                    <a:cubicBezTo>
                      <a:pt x="417490" y="226234"/>
                      <a:pt x="435032" y="226234"/>
                      <a:pt x="452574" y="226234"/>
                    </a:cubicBezTo>
                    <a:cubicBezTo>
                      <a:pt x="452574" y="238511"/>
                      <a:pt x="452574" y="250787"/>
                      <a:pt x="452574" y="264817"/>
                    </a:cubicBezTo>
                    <a:cubicBezTo>
                      <a:pt x="433278" y="264817"/>
                      <a:pt x="415736" y="264817"/>
                      <a:pt x="396441" y="264817"/>
                    </a:cubicBezTo>
                    <a:cubicBezTo>
                      <a:pt x="382407" y="264817"/>
                      <a:pt x="373636" y="277093"/>
                      <a:pt x="377145" y="289370"/>
                    </a:cubicBezTo>
                    <a:cubicBezTo>
                      <a:pt x="380653" y="298138"/>
                      <a:pt x="387670" y="301646"/>
                      <a:pt x="398195" y="301646"/>
                    </a:cubicBezTo>
                    <a:cubicBezTo>
                      <a:pt x="413982" y="301646"/>
                      <a:pt x="431524" y="301646"/>
                      <a:pt x="449065" y="301646"/>
                    </a:cubicBezTo>
                    <a:cubicBezTo>
                      <a:pt x="440295" y="334967"/>
                      <a:pt x="420999" y="359520"/>
                      <a:pt x="389424" y="370042"/>
                    </a:cubicBezTo>
                    <a:cubicBezTo>
                      <a:pt x="378899" y="373550"/>
                      <a:pt x="364866" y="377057"/>
                      <a:pt x="354341" y="377057"/>
                    </a:cubicBezTo>
                    <a:cubicBezTo>
                      <a:pt x="266633" y="377057"/>
                      <a:pt x="178925" y="377057"/>
                      <a:pt x="91217" y="377057"/>
                    </a:cubicBezTo>
                    <a:cubicBezTo>
                      <a:pt x="50871" y="375304"/>
                      <a:pt x="10525" y="343736"/>
                      <a:pt x="3509" y="299892"/>
                    </a:cubicBezTo>
                    <a:close/>
                    <a:moveTo>
                      <a:pt x="210499" y="224481"/>
                    </a:moveTo>
                    <a:cubicBezTo>
                      <a:pt x="210499" y="229742"/>
                      <a:pt x="210499" y="236757"/>
                      <a:pt x="210499" y="242018"/>
                    </a:cubicBezTo>
                    <a:cubicBezTo>
                      <a:pt x="210499" y="254294"/>
                      <a:pt x="219270" y="261309"/>
                      <a:pt x="229795" y="261309"/>
                    </a:cubicBezTo>
                    <a:cubicBezTo>
                      <a:pt x="240320" y="261309"/>
                      <a:pt x="249091" y="252541"/>
                      <a:pt x="249091" y="242018"/>
                    </a:cubicBezTo>
                    <a:cubicBezTo>
                      <a:pt x="249091" y="233249"/>
                      <a:pt x="249091" y="222727"/>
                      <a:pt x="249091" y="213958"/>
                    </a:cubicBezTo>
                    <a:cubicBezTo>
                      <a:pt x="249091" y="205189"/>
                      <a:pt x="250845" y="201682"/>
                      <a:pt x="257862" y="198174"/>
                    </a:cubicBezTo>
                    <a:cubicBezTo>
                      <a:pt x="280666" y="185898"/>
                      <a:pt x="291191" y="159592"/>
                      <a:pt x="284174" y="135039"/>
                    </a:cubicBezTo>
                    <a:cubicBezTo>
                      <a:pt x="277158" y="110487"/>
                      <a:pt x="256108" y="92949"/>
                      <a:pt x="231550" y="91195"/>
                    </a:cubicBezTo>
                    <a:cubicBezTo>
                      <a:pt x="205237" y="91195"/>
                      <a:pt x="182433" y="105225"/>
                      <a:pt x="175416" y="129778"/>
                    </a:cubicBezTo>
                    <a:cubicBezTo>
                      <a:pt x="166645" y="154331"/>
                      <a:pt x="175416" y="182390"/>
                      <a:pt x="198220" y="194667"/>
                    </a:cubicBezTo>
                    <a:cubicBezTo>
                      <a:pt x="208745" y="201682"/>
                      <a:pt x="212254" y="208697"/>
                      <a:pt x="210499" y="219219"/>
                    </a:cubicBezTo>
                    <a:cubicBezTo>
                      <a:pt x="210499" y="220973"/>
                      <a:pt x="210499" y="222727"/>
                      <a:pt x="210499" y="224481"/>
                    </a:cubicBezTo>
                    <a:close/>
                  </a:path>
                </a:pathLst>
              </a:custGeom>
              <a:solidFill>
                <a:srgbClr val="F79038"/>
              </a:solidFill>
              <a:ln w="17529" cap="flat">
                <a:noFill/>
                <a:prstDash val="solid"/>
                <a:miter/>
              </a:ln>
            </p:spPr>
            <p:txBody>
              <a:bodyPr rtlCol="0" anchor="ctr"/>
              <a:lstStyle/>
              <a:p>
                <a:pPr algn="l" rtl="0"/>
                <a:endParaRPr lang="en-US"/>
              </a:p>
            </p:txBody>
          </p:sp>
          <p:grpSp>
            <p:nvGrpSpPr>
              <p:cNvPr id="141" name="Graphic 26">
                <a:extLst>
                  <a:ext uri="{FF2B5EF4-FFF2-40B4-BE49-F238E27FC236}">
                    <a16:creationId xmlns:a16="http://schemas.microsoft.com/office/drawing/2014/main" id="{5921D54E-8CD8-44BD-0537-DD6D562B03AD}"/>
                  </a:ext>
                </a:extLst>
              </p:cNvPr>
              <p:cNvGrpSpPr/>
              <p:nvPr/>
            </p:nvGrpSpPr>
            <p:grpSpPr>
              <a:xfrm>
                <a:off x="-4837389" y="6734489"/>
                <a:ext cx="531657" cy="759226"/>
                <a:chOff x="-4837389" y="6734489"/>
                <a:chExt cx="531657" cy="759226"/>
              </a:xfrm>
              <a:solidFill>
                <a:srgbClr val="000000"/>
              </a:solidFill>
            </p:grpSpPr>
            <p:sp>
              <p:nvSpPr>
                <p:cNvPr id="142" name="Freeform 141">
                  <a:extLst>
                    <a:ext uri="{FF2B5EF4-FFF2-40B4-BE49-F238E27FC236}">
                      <a16:creationId xmlns:a16="http://schemas.microsoft.com/office/drawing/2014/main" id="{C4B14DD3-729A-1FE8-3CB6-335E2979CA2C}"/>
                    </a:ext>
                  </a:extLst>
                </p:cNvPr>
                <p:cNvSpPr/>
                <p:nvPr/>
              </p:nvSpPr>
              <p:spPr>
                <a:xfrm>
                  <a:off x="-4837389" y="6734489"/>
                  <a:ext cx="531657" cy="759226"/>
                </a:xfrm>
                <a:custGeom>
                  <a:avLst/>
                  <a:gdLst>
                    <a:gd name="connsiteX0" fmla="*/ 491165 w 531657"/>
                    <a:gd name="connsiteY0" fmla="*/ 301496 h 759226"/>
                    <a:gd name="connsiteX1" fmla="*/ 475378 w 531657"/>
                    <a:gd name="connsiteY1" fmla="*/ 301496 h 759226"/>
                    <a:gd name="connsiteX2" fmla="*/ 475378 w 531657"/>
                    <a:gd name="connsiteY2" fmla="*/ 289220 h 759226"/>
                    <a:gd name="connsiteX3" fmla="*/ 475378 w 531657"/>
                    <a:gd name="connsiteY3" fmla="*/ 210301 h 759226"/>
                    <a:gd name="connsiteX4" fmla="*/ 424507 w 531657"/>
                    <a:gd name="connsiteY4" fmla="*/ 70001 h 759226"/>
                    <a:gd name="connsiteX5" fmla="*/ 424507 w 531657"/>
                    <a:gd name="connsiteY5" fmla="*/ 70001 h 759226"/>
                    <a:gd name="connsiteX6" fmla="*/ 364865 w 531657"/>
                    <a:gd name="connsiteY6" fmla="*/ 24403 h 759226"/>
                    <a:gd name="connsiteX7" fmla="*/ 61396 w 531657"/>
                    <a:gd name="connsiteY7" fmla="*/ 168211 h 759226"/>
                    <a:gd name="connsiteX8" fmla="*/ 57887 w 531657"/>
                    <a:gd name="connsiteY8" fmla="*/ 233100 h 759226"/>
                    <a:gd name="connsiteX9" fmla="*/ 57887 w 531657"/>
                    <a:gd name="connsiteY9" fmla="*/ 303250 h 759226"/>
                    <a:gd name="connsiteX10" fmla="*/ 40345 w 531657"/>
                    <a:gd name="connsiteY10" fmla="*/ 303250 h 759226"/>
                    <a:gd name="connsiteX11" fmla="*/ 0 w 531657"/>
                    <a:gd name="connsiteY11" fmla="*/ 340079 h 759226"/>
                    <a:gd name="connsiteX12" fmla="*/ 0 w 531657"/>
                    <a:gd name="connsiteY12" fmla="*/ 352355 h 759226"/>
                    <a:gd name="connsiteX13" fmla="*/ 0 w 531657"/>
                    <a:gd name="connsiteY13" fmla="*/ 641725 h 759226"/>
                    <a:gd name="connsiteX14" fmla="*/ 112266 w 531657"/>
                    <a:gd name="connsiteY14" fmla="*/ 757473 h 759226"/>
                    <a:gd name="connsiteX15" fmla="*/ 115774 w 531657"/>
                    <a:gd name="connsiteY15" fmla="*/ 759227 h 759226"/>
                    <a:gd name="connsiteX16" fmla="*/ 415736 w 531657"/>
                    <a:gd name="connsiteY16" fmla="*/ 759227 h 759226"/>
                    <a:gd name="connsiteX17" fmla="*/ 442049 w 531657"/>
                    <a:gd name="connsiteY17" fmla="*/ 752212 h 759226"/>
                    <a:gd name="connsiteX18" fmla="*/ 531511 w 531657"/>
                    <a:gd name="connsiteY18" fmla="*/ 625941 h 759226"/>
                    <a:gd name="connsiteX19" fmla="*/ 531511 w 531657"/>
                    <a:gd name="connsiteY19" fmla="*/ 345340 h 759226"/>
                    <a:gd name="connsiteX20" fmla="*/ 491165 w 531657"/>
                    <a:gd name="connsiteY20" fmla="*/ 301496 h 759226"/>
                    <a:gd name="connsiteX21" fmla="*/ 99987 w 531657"/>
                    <a:gd name="connsiteY21" fmla="*/ 176980 h 759226"/>
                    <a:gd name="connsiteX22" fmla="*/ 266632 w 531657"/>
                    <a:gd name="connsiteY22" fmla="*/ 36679 h 759226"/>
                    <a:gd name="connsiteX23" fmla="*/ 435032 w 531657"/>
                    <a:gd name="connsiteY23" fmla="*/ 176980 h 759226"/>
                    <a:gd name="connsiteX24" fmla="*/ 440294 w 531657"/>
                    <a:gd name="connsiteY24" fmla="*/ 301496 h 759226"/>
                    <a:gd name="connsiteX25" fmla="*/ 98233 w 531657"/>
                    <a:gd name="connsiteY25" fmla="*/ 301496 h 759226"/>
                    <a:gd name="connsiteX26" fmla="*/ 96479 w 531657"/>
                    <a:gd name="connsiteY26" fmla="*/ 299743 h 759226"/>
                    <a:gd name="connsiteX27" fmla="*/ 99987 w 531657"/>
                    <a:gd name="connsiteY27" fmla="*/ 176980 h 759226"/>
                    <a:gd name="connsiteX28" fmla="*/ 494673 w 531657"/>
                    <a:gd name="connsiteY28" fmla="*/ 529485 h 759226"/>
                    <a:gd name="connsiteX29" fmla="*/ 440294 w 531657"/>
                    <a:gd name="connsiteY29" fmla="*/ 529485 h 759226"/>
                    <a:gd name="connsiteX30" fmla="*/ 419244 w 531657"/>
                    <a:gd name="connsiteY30" fmla="*/ 547022 h 759226"/>
                    <a:gd name="connsiteX31" fmla="*/ 442049 w 531657"/>
                    <a:gd name="connsiteY31" fmla="*/ 566313 h 759226"/>
                    <a:gd name="connsiteX32" fmla="*/ 494673 w 531657"/>
                    <a:gd name="connsiteY32" fmla="*/ 566313 h 759226"/>
                    <a:gd name="connsiteX33" fmla="*/ 494673 w 531657"/>
                    <a:gd name="connsiteY33" fmla="*/ 604896 h 759226"/>
                    <a:gd name="connsiteX34" fmla="*/ 438540 w 531657"/>
                    <a:gd name="connsiteY34" fmla="*/ 604896 h 759226"/>
                    <a:gd name="connsiteX35" fmla="*/ 419244 w 531657"/>
                    <a:gd name="connsiteY35" fmla="*/ 629449 h 759226"/>
                    <a:gd name="connsiteX36" fmla="*/ 440294 w 531657"/>
                    <a:gd name="connsiteY36" fmla="*/ 641725 h 759226"/>
                    <a:gd name="connsiteX37" fmla="*/ 491165 w 531657"/>
                    <a:gd name="connsiteY37" fmla="*/ 641725 h 759226"/>
                    <a:gd name="connsiteX38" fmla="*/ 431524 w 531657"/>
                    <a:gd name="connsiteY38" fmla="*/ 710121 h 759226"/>
                    <a:gd name="connsiteX39" fmla="*/ 396440 w 531657"/>
                    <a:gd name="connsiteY39" fmla="*/ 717137 h 759226"/>
                    <a:gd name="connsiteX40" fmla="*/ 133316 w 531657"/>
                    <a:gd name="connsiteY40" fmla="*/ 717137 h 759226"/>
                    <a:gd name="connsiteX41" fmla="*/ 40345 w 531657"/>
                    <a:gd name="connsiteY41" fmla="*/ 641725 h 759226"/>
                    <a:gd name="connsiteX42" fmla="*/ 89462 w 531657"/>
                    <a:gd name="connsiteY42" fmla="*/ 641725 h 759226"/>
                    <a:gd name="connsiteX43" fmla="*/ 112266 w 531657"/>
                    <a:gd name="connsiteY43" fmla="*/ 622434 h 759226"/>
                    <a:gd name="connsiteX44" fmla="*/ 89462 w 531657"/>
                    <a:gd name="connsiteY44" fmla="*/ 604896 h 759226"/>
                    <a:gd name="connsiteX45" fmla="*/ 36837 w 531657"/>
                    <a:gd name="connsiteY45" fmla="*/ 604896 h 759226"/>
                    <a:gd name="connsiteX46" fmla="*/ 36837 w 531657"/>
                    <a:gd name="connsiteY46" fmla="*/ 566313 h 759226"/>
                    <a:gd name="connsiteX47" fmla="*/ 82446 w 531657"/>
                    <a:gd name="connsiteY47" fmla="*/ 566313 h 759226"/>
                    <a:gd name="connsiteX48" fmla="*/ 96479 w 531657"/>
                    <a:gd name="connsiteY48" fmla="*/ 566313 h 759226"/>
                    <a:gd name="connsiteX49" fmla="*/ 112266 w 531657"/>
                    <a:gd name="connsiteY49" fmla="*/ 547022 h 759226"/>
                    <a:gd name="connsiteX50" fmla="*/ 94725 w 531657"/>
                    <a:gd name="connsiteY50" fmla="*/ 529485 h 759226"/>
                    <a:gd name="connsiteX51" fmla="*/ 50871 w 531657"/>
                    <a:gd name="connsiteY51" fmla="*/ 529485 h 759226"/>
                    <a:gd name="connsiteX52" fmla="*/ 38591 w 531657"/>
                    <a:gd name="connsiteY52" fmla="*/ 529485 h 759226"/>
                    <a:gd name="connsiteX53" fmla="*/ 38591 w 531657"/>
                    <a:gd name="connsiteY53" fmla="*/ 490902 h 759226"/>
                    <a:gd name="connsiteX54" fmla="*/ 77183 w 531657"/>
                    <a:gd name="connsiteY54" fmla="*/ 490902 h 759226"/>
                    <a:gd name="connsiteX55" fmla="*/ 96479 w 531657"/>
                    <a:gd name="connsiteY55" fmla="*/ 490902 h 759226"/>
                    <a:gd name="connsiteX56" fmla="*/ 114020 w 531657"/>
                    <a:gd name="connsiteY56" fmla="*/ 471611 h 759226"/>
                    <a:gd name="connsiteX57" fmla="*/ 96479 w 531657"/>
                    <a:gd name="connsiteY57" fmla="*/ 454073 h 759226"/>
                    <a:gd name="connsiteX58" fmla="*/ 50871 w 531657"/>
                    <a:gd name="connsiteY58" fmla="*/ 454073 h 759226"/>
                    <a:gd name="connsiteX59" fmla="*/ 38591 w 531657"/>
                    <a:gd name="connsiteY59" fmla="*/ 454073 h 759226"/>
                    <a:gd name="connsiteX60" fmla="*/ 38591 w 531657"/>
                    <a:gd name="connsiteY60" fmla="*/ 415490 h 759226"/>
                    <a:gd name="connsiteX61" fmla="*/ 80691 w 531657"/>
                    <a:gd name="connsiteY61" fmla="*/ 415490 h 759226"/>
                    <a:gd name="connsiteX62" fmla="*/ 94725 w 531657"/>
                    <a:gd name="connsiteY62" fmla="*/ 415490 h 759226"/>
                    <a:gd name="connsiteX63" fmla="*/ 114020 w 531657"/>
                    <a:gd name="connsiteY63" fmla="*/ 397953 h 759226"/>
                    <a:gd name="connsiteX64" fmla="*/ 96479 w 531657"/>
                    <a:gd name="connsiteY64" fmla="*/ 378662 h 759226"/>
                    <a:gd name="connsiteX65" fmla="*/ 59641 w 531657"/>
                    <a:gd name="connsiteY65" fmla="*/ 378662 h 759226"/>
                    <a:gd name="connsiteX66" fmla="*/ 38591 w 531657"/>
                    <a:gd name="connsiteY66" fmla="*/ 378662 h 759226"/>
                    <a:gd name="connsiteX67" fmla="*/ 38591 w 531657"/>
                    <a:gd name="connsiteY67" fmla="*/ 341833 h 759226"/>
                    <a:gd name="connsiteX68" fmla="*/ 492919 w 531657"/>
                    <a:gd name="connsiteY68" fmla="*/ 341833 h 759226"/>
                    <a:gd name="connsiteX69" fmla="*/ 492919 w 531657"/>
                    <a:gd name="connsiteY69" fmla="*/ 378662 h 759226"/>
                    <a:gd name="connsiteX70" fmla="*/ 442049 w 531657"/>
                    <a:gd name="connsiteY70" fmla="*/ 378662 h 759226"/>
                    <a:gd name="connsiteX71" fmla="*/ 428015 w 531657"/>
                    <a:gd name="connsiteY71" fmla="*/ 380415 h 759226"/>
                    <a:gd name="connsiteX72" fmla="*/ 417490 w 531657"/>
                    <a:gd name="connsiteY72" fmla="*/ 399707 h 759226"/>
                    <a:gd name="connsiteX73" fmla="*/ 433278 w 531657"/>
                    <a:gd name="connsiteY73" fmla="*/ 415490 h 759226"/>
                    <a:gd name="connsiteX74" fmla="*/ 477132 w 531657"/>
                    <a:gd name="connsiteY74" fmla="*/ 415490 h 759226"/>
                    <a:gd name="connsiteX75" fmla="*/ 491165 w 531657"/>
                    <a:gd name="connsiteY75" fmla="*/ 415490 h 759226"/>
                    <a:gd name="connsiteX76" fmla="*/ 491165 w 531657"/>
                    <a:gd name="connsiteY76" fmla="*/ 454073 h 759226"/>
                    <a:gd name="connsiteX77" fmla="*/ 454328 w 531657"/>
                    <a:gd name="connsiteY77" fmla="*/ 454073 h 759226"/>
                    <a:gd name="connsiteX78" fmla="*/ 436786 w 531657"/>
                    <a:gd name="connsiteY78" fmla="*/ 454073 h 759226"/>
                    <a:gd name="connsiteX79" fmla="*/ 415736 w 531657"/>
                    <a:gd name="connsiteY79" fmla="*/ 473364 h 759226"/>
                    <a:gd name="connsiteX80" fmla="*/ 436786 w 531657"/>
                    <a:gd name="connsiteY80" fmla="*/ 492656 h 759226"/>
                    <a:gd name="connsiteX81" fmla="*/ 477132 w 531657"/>
                    <a:gd name="connsiteY81" fmla="*/ 492656 h 759226"/>
                    <a:gd name="connsiteX82" fmla="*/ 489411 w 531657"/>
                    <a:gd name="connsiteY82" fmla="*/ 492656 h 759226"/>
                    <a:gd name="connsiteX83" fmla="*/ 489411 w 531657"/>
                    <a:gd name="connsiteY83" fmla="*/ 529485 h 75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657" h="759226">
                      <a:moveTo>
                        <a:pt x="491165" y="301496"/>
                      </a:moveTo>
                      <a:cubicBezTo>
                        <a:pt x="485903" y="301496"/>
                        <a:pt x="482394" y="301496"/>
                        <a:pt x="475378" y="301496"/>
                      </a:cubicBezTo>
                      <a:lnTo>
                        <a:pt x="475378" y="289220"/>
                      </a:lnTo>
                      <a:cubicBezTo>
                        <a:pt x="475378" y="262914"/>
                        <a:pt x="475378" y="236607"/>
                        <a:pt x="475378" y="210301"/>
                      </a:cubicBezTo>
                      <a:cubicBezTo>
                        <a:pt x="475378" y="157688"/>
                        <a:pt x="457836" y="110337"/>
                        <a:pt x="424507" y="70001"/>
                      </a:cubicBezTo>
                      <a:cubicBezTo>
                        <a:pt x="424507" y="70001"/>
                        <a:pt x="424507" y="70001"/>
                        <a:pt x="424507" y="70001"/>
                      </a:cubicBezTo>
                      <a:cubicBezTo>
                        <a:pt x="417490" y="66493"/>
                        <a:pt x="396440" y="36679"/>
                        <a:pt x="364865" y="24403"/>
                      </a:cubicBezTo>
                      <a:cubicBezTo>
                        <a:pt x="240320" y="-40486"/>
                        <a:pt x="89462" y="29664"/>
                        <a:pt x="61396" y="168211"/>
                      </a:cubicBezTo>
                      <a:cubicBezTo>
                        <a:pt x="57887" y="189256"/>
                        <a:pt x="57887" y="210301"/>
                        <a:pt x="57887" y="233100"/>
                      </a:cubicBezTo>
                      <a:cubicBezTo>
                        <a:pt x="57887" y="255899"/>
                        <a:pt x="57887" y="278698"/>
                        <a:pt x="57887" y="303250"/>
                      </a:cubicBezTo>
                      <a:cubicBezTo>
                        <a:pt x="50871" y="303250"/>
                        <a:pt x="45608" y="303250"/>
                        <a:pt x="40345" y="303250"/>
                      </a:cubicBezTo>
                      <a:cubicBezTo>
                        <a:pt x="17542" y="303250"/>
                        <a:pt x="1754" y="317280"/>
                        <a:pt x="0" y="340079"/>
                      </a:cubicBezTo>
                      <a:cubicBezTo>
                        <a:pt x="0" y="343587"/>
                        <a:pt x="0" y="347094"/>
                        <a:pt x="0" y="352355"/>
                      </a:cubicBezTo>
                      <a:lnTo>
                        <a:pt x="0" y="641725"/>
                      </a:lnTo>
                      <a:cubicBezTo>
                        <a:pt x="8771" y="704860"/>
                        <a:pt x="57887" y="750458"/>
                        <a:pt x="112266" y="757473"/>
                      </a:cubicBezTo>
                      <a:cubicBezTo>
                        <a:pt x="114020" y="757473"/>
                        <a:pt x="114020" y="759227"/>
                        <a:pt x="115774" y="759227"/>
                      </a:cubicBezTo>
                      <a:lnTo>
                        <a:pt x="415736" y="759227"/>
                      </a:lnTo>
                      <a:cubicBezTo>
                        <a:pt x="424507" y="757473"/>
                        <a:pt x="433278" y="753965"/>
                        <a:pt x="442049" y="752212"/>
                      </a:cubicBezTo>
                      <a:cubicBezTo>
                        <a:pt x="496427" y="732920"/>
                        <a:pt x="531511" y="683815"/>
                        <a:pt x="531511" y="625941"/>
                      </a:cubicBezTo>
                      <a:cubicBezTo>
                        <a:pt x="531511" y="532992"/>
                        <a:pt x="531511" y="438289"/>
                        <a:pt x="531511" y="345340"/>
                      </a:cubicBezTo>
                      <a:cubicBezTo>
                        <a:pt x="533265" y="317280"/>
                        <a:pt x="519232" y="301496"/>
                        <a:pt x="491165" y="301496"/>
                      </a:cubicBezTo>
                      <a:close/>
                      <a:moveTo>
                        <a:pt x="99987" y="176980"/>
                      </a:moveTo>
                      <a:cubicBezTo>
                        <a:pt x="110512" y="96307"/>
                        <a:pt x="184187" y="36679"/>
                        <a:pt x="266632" y="36679"/>
                      </a:cubicBezTo>
                      <a:cubicBezTo>
                        <a:pt x="349078" y="36679"/>
                        <a:pt x="424507" y="96307"/>
                        <a:pt x="435032" y="176980"/>
                      </a:cubicBezTo>
                      <a:cubicBezTo>
                        <a:pt x="440294" y="217316"/>
                        <a:pt x="438540" y="259406"/>
                        <a:pt x="440294" y="301496"/>
                      </a:cubicBezTo>
                      <a:lnTo>
                        <a:pt x="98233" y="301496"/>
                      </a:lnTo>
                      <a:cubicBezTo>
                        <a:pt x="98233" y="299743"/>
                        <a:pt x="96479" y="299743"/>
                        <a:pt x="96479" y="299743"/>
                      </a:cubicBezTo>
                      <a:cubicBezTo>
                        <a:pt x="98233" y="257652"/>
                        <a:pt x="94725" y="217316"/>
                        <a:pt x="99987" y="176980"/>
                      </a:cubicBezTo>
                      <a:close/>
                      <a:moveTo>
                        <a:pt x="494673" y="529485"/>
                      </a:moveTo>
                      <a:cubicBezTo>
                        <a:pt x="477132" y="529485"/>
                        <a:pt x="457836" y="529485"/>
                        <a:pt x="440294" y="529485"/>
                      </a:cubicBezTo>
                      <a:cubicBezTo>
                        <a:pt x="428015" y="529485"/>
                        <a:pt x="419244" y="536500"/>
                        <a:pt x="419244" y="547022"/>
                      </a:cubicBezTo>
                      <a:cubicBezTo>
                        <a:pt x="419244" y="559299"/>
                        <a:pt x="426261" y="566313"/>
                        <a:pt x="442049" y="566313"/>
                      </a:cubicBezTo>
                      <a:cubicBezTo>
                        <a:pt x="459590" y="566313"/>
                        <a:pt x="477132" y="566313"/>
                        <a:pt x="494673" y="566313"/>
                      </a:cubicBezTo>
                      <a:lnTo>
                        <a:pt x="494673" y="604896"/>
                      </a:lnTo>
                      <a:cubicBezTo>
                        <a:pt x="475378" y="604896"/>
                        <a:pt x="457836" y="604896"/>
                        <a:pt x="438540" y="604896"/>
                      </a:cubicBezTo>
                      <a:cubicBezTo>
                        <a:pt x="424507" y="604896"/>
                        <a:pt x="415736" y="617172"/>
                        <a:pt x="419244" y="629449"/>
                      </a:cubicBezTo>
                      <a:cubicBezTo>
                        <a:pt x="422753" y="638218"/>
                        <a:pt x="429770" y="641725"/>
                        <a:pt x="440294" y="641725"/>
                      </a:cubicBezTo>
                      <a:cubicBezTo>
                        <a:pt x="456082" y="641725"/>
                        <a:pt x="473624" y="641725"/>
                        <a:pt x="491165" y="641725"/>
                      </a:cubicBezTo>
                      <a:cubicBezTo>
                        <a:pt x="482394" y="675046"/>
                        <a:pt x="463099" y="699599"/>
                        <a:pt x="431524" y="710121"/>
                      </a:cubicBezTo>
                      <a:cubicBezTo>
                        <a:pt x="420999" y="713629"/>
                        <a:pt x="406965" y="717137"/>
                        <a:pt x="396440" y="717137"/>
                      </a:cubicBezTo>
                      <a:cubicBezTo>
                        <a:pt x="308732" y="717137"/>
                        <a:pt x="221024" y="717137"/>
                        <a:pt x="133316" y="717137"/>
                      </a:cubicBezTo>
                      <a:cubicBezTo>
                        <a:pt x="85954" y="717137"/>
                        <a:pt x="47362" y="685569"/>
                        <a:pt x="40345" y="641725"/>
                      </a:cubicBezTo>
                      <a:cubicBezTo>
                        <a:pt x="57887" y="641725"/>
                        <a:pt x="73675" y="641725"/>
                        <a:pt x="89462" y="641725"/>
                      </a:cubicBezTo>
                      <a:cubicBezTo>
                        <a:pt x="103495" y="641725"/>
                        <a:pt x="112266" y="634710"/>
                        <a:pt x="112266" y="622434"/>
                      </a:cubicBezTo>
                      <a:cubicBezTo>
                        <a:pt x="112266" y="610157"/>
                        <a:pt x="103495" y="604896"/>
                        <a:pt x="89462" y="604896"/>
                      </a:cubicBezTo>
                      <a:cubicBezTo>
                        <a:pt x="71920" y="604896"/>
                        <a:pt x="56133" y="604896"/>
                        <a:pt x="36837" y="604896"/>
                      </a:cubicBezTo>
                      <a:lnTo>
                        <a:pt x="36837" y="566313"/>
                      </a:lnTo>
                      <a:cubicBezTo>
                        <a:pt x="52625" y="566313"/>
                        <a:pt x="66658" y="566313"/>
                        <a:pt x="82446" y="566313"/>
                      </a:cubicBezTo>
                      <a:cubicBezTo>
                        <a:pt x="87708" y="566313"/>
                        <a:pt x="91216" y="566313"/>
                        <a:pt x="96479" y="566313"/>
                      </a:cubicBezTo>
                      <a:cubicBezTo>
                        <a:pt x="107004" y="564560"/>
                        <a:pt x="112266" y="557545"/>
                        <a:pt x="112266" y="547022"/>
                      </a:cubicBezTo>
                      <a:cubicBezTo>
                        <a:pt x="112266" y="536500"/>
                        <a:pt x="105250" y="529485"/>
                        <a:pt x="94725" y="529485"/>
                      </a:cubicBezTo>
                      <a:cubicBezTo>
                        <a:pt x="80691" y="529485"/>
                        <a:pt x="64904" y="529485"/>
                        <a:pt x="50871" y="529485"/>
                      </a:cubicBezTo>
                      <a:cubicBezTo>
                        <a:pt x="47362" y="529485"/>
                        <a:pt x="42100" y="529485"/>
                        <a:pt x="38591" y="529485"/>
                      </a:cubicBezTo>
                      <a:lnTo>
                        <a:pt x="38591" y="490902"/>
                      </a:lnTo>
                      <a:cubicBezTo>
                        <a:pt x="50871" y="490902"/>
                        <a:pt x="64904" y="490902"/>
                        <a:pt x="77183" y="490902"/>
                      </a:cubicBezTo>
                      <a:cubicBezTo>
                        <a:pt x="84200" y="490902"/>
                        <a:pt x="91216" y="490902"/>
                        <a:pt x="96479" y="490902"/>
                      </a:cubicBezTo>
                      <a:cubicBezTo>
                        <a:pt x="107004" y="489148"/>
                        <a:pt x="114020" y="482133"/>
                        <a:pt x="114020" y="471611"/>
                      </a:cubicBezTo>
                      <a:cubicBezTo>
                        <a:pt x="114020" y="461088"/>
                        <a:pt x="107004" y="454073"/>
                        <a:pt x="96479" y="454073"/>
                      </a:cubicBezTo>
                      <a:cubicBezTo>
                        <a:pt x="80691" y="454073"/>
                        <a:pt x="66658" y="454073"/>
                        <a:pt x="50871" y="454073"/>
                      </a:cubicBezTo>
                      <a:cubicBezTo>
                        <a:pt x="47362" y="454073"/>
                        <a:pt x="42100" y="454073"/>
                        <a:pt x="38591" y="454073"/>
                      </a:cubicBezTo>
                      <a:lnTo>
                        <a:pt x="38591" y="415490"/>
                      </a:lnTo>
                      <a:cubicBezTo>
                        <a:pt x="52625" y="415490"/>
                        <a:pt x="66658" y="415490"/>
                        <a:pt x="80691" y="415490"/>
                      </a:cubicBezTo>
                      <a:cubicBezTo>
                        <a:pt x="85954" y="415490"/>
                        <a:pt x="91216" y="415490"/>
                        <a:pt x="94725" y="415490"/>
                      </a:cubicBezTo>
                      <a:cubicBezTo>
                        <a:pt x="105250" y="415490"/>
                        <a:pt x="112266" y="408475"/>
                        <a:pt x="114020" y="397953"/>
                      </a:cubicBezTo>
                      <a:cubicBezTo>
                        <a:pt x="114020" y="387430"/>
                        <a:pt x="107004" y="378662"/>
                        <a:pt x="96479" y="378662"/>
                      </a:cubicBezTo>
                      <a:cubicBezTo>
                        <a:pt x="84200" y="378662"/>
                        <a:pt x="71920" y="378662"/>
                        <a:pt x="59641" y="378662"/>
                      </a:cubicBezTo>
                      <a:cubicBezTo>
                        <a:pt x="52625" y="378662"/>
                        <a:pt x="45608" y="378662"/>
                        <a:pt x="38591" y="378662"/>
                      </a:cubicBezTo>
                      <a:lnTo>
                        <a:pt x="38591" y="341833"/>
                      </a:lnTo>
                      <a:lnTo>
                        <a:pt x="492919" y="341833"/>
                      </a:lnTo>
                      <a:lnTo>
                        <a:pt x="492919" y="378662"/>
                      </a:lnTo>
                      <a:cubicBezTo>
                        <a:pt x="475378" y="378662"/>
                        <a:pt x="459590" y="378662"/>
                        <a:pt x="442049" y="378662"/>
                      </a:cubicBezTo>
                      <a:cubicBezTo>
                        <a:pt x="436786" y="378662"/>
                        <a:pt x="431524" y="378662"/>
                        <a:pt x="428015" y="380415"/>
                      </a:cubicBezTo>
                      <a:cubicBezTo>
                        <a:pt x="419244" y="383923"/>
                        <a:pt x="415736" y="390938"/>
                        <a:pt x="417490" y="399707"/>
                      </a:cubicBezTo>
                      <a:cubicBezTo>
                        <a:pt x="419244" y="408475"/>
                        <a:pt x="424507" y="413737"/>
                        <a:pt x="433278" y="415490"/>
                      </a:cubicBezTo>
                      <a:cubicBezTo>
                        <a:pt x="447311" y="415490"/>
                        <a:pt x="463099" y="415490"/>
                        <a:pt x="477132" y="415490"/>
                      </a:cubicBezTo>
                      <a:cubicBezTo>
                        <a:pt x="480640" y="415490"/>
                        <a:pt x="485903" y="415490"/>
                        <a:pt x="491165" y="415490"/>
                      </a:cubicBezTo>
                      <a:lnTo>
                        <a:pt x="491165" y="454073"/>
                      </a:lnTo>
                      <a:cubicBezTo>
                        <a:pt x="478886" y="454073"/>
                        <a:pt x="466607" y="454073"/>
                        <a:pt x="454328" y="454073"/>
                      </a:cubicBezTo>
                      <a:cubicBezTo>
                        <a:pt x="449065" y="454073"/>
                        <a:pt x="442049" y="454073"/>
                        <a:pt x="436786" y="454073"/>
                      </a:cubicBezTo>
                      <a:cubicBezTo>
                        <a:pt x="422753" y="454073"/>
                        <a:pt x="415736" y="461088"/>
                        <a:pt x="415736" y="473364"/>
                      </a:cubicBezTo>
                      <a:cubicBezTo>
                        <a:pt x="415736" y="483887"/>
                        <a:pt x="424507" y="492656"/>
                        <a:pt x="436786" y="492656"/>
                      </a:cubicBezTo>
                      <a:cubicBezTo>
                        <a:pt x="450819" y="492656"/>
                        <a:pt x="464853" y="492656"/>
                        <a:pt x="477132" y="492656"/>
                      </a:cubicBezTo>
                      <a:cubicBezTo>
                        <a:pt x="480640" y="492656"/>
                        <a:pt x="485903" y="492656"/>
                        <a:pt x="489411" y="492656"/>
                      </a:cubicBezTo>
                      <a:lnTo>
                        <a:pt x="489411" y="529485"/>
                      </a:lnTo>
                      <a:close/>
                    </a:path>
                  </a:pathLst>
                </a:custGeom>
                <a:solidFill>
                  <a:srgbClr val="000000"/>
                </a:solidFill>
                <a:ln w="17529" cap="flat">
                  <a:noFill/>
                  <a:prstDash val="solid"/>
                  <a:miter/>
                </a:ln>
              </p:spPr>
              <p:txBody>
                <a:bodyPr rtlCol="0" anchor="ctr"/>
                <a:lstStyle/>
                <a:p>
                  <a:pPr algn="l" rtl="0"/>
                  <a:endParaRPr lang="en-US"/>
                </a:p>
              </p:txBody>
            </p:sp>
            <p:sp>
              <p:nvSpPr>
                <p:cNvPr id="143" name="Freeform 142">
                  <a:extLst>
                    <a:ext uri="{FF2B5EF4-FFF2-40B4-BE49-F238E27FC236}">
                      <a16:creationId xmlns:a16="http://schemas.microsoft.com/office/drawing/2014/main" id="{7230E75D-0643-E3D7-8012-43B703F80A08}"/>
                    </a:ext>
                  </a:extLst>
                </p:cNvPr>
                <p:cNvSpPr/>
                <p:nvPr/>
              </p:nvSpPr>
              <p:spPr>
                <a:xfrm>
                  <a:off x="-4625986" y="7169271"/>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5 w 113344"/>
                    <a:gd name="connsiteY3" fmla="*/ 38583 h 170337"/>
                    <a:gd name="connsiteX4" fmla="*/ 58738 w 113344"/>
                    <a:gd name="connsiteY4" fmla="*/ 0 h 170337"/>
                    <a:gd name="connsiteX5" fmla="*/ 111362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3 w 113344"/>
                    <a:gd name="connsiteY9" fmla="*/ 170114 h 170337"/>
                    <a:gd name="connsiteX10" fmla="*/ 37688 w 113344"/>
                    <a:gd name="connsiteY10" fmla="*/ 150823 h 170337"/>
                    <a:gd name="connsiteX11" fmla="*/ 37688 w 113344"/>
                    <a:gd name="connsiteY11" fmla="*/ 133286 h 170337"/>
                    <a:gd name="connsiteX12" fmla="*/ 74525 w 113344"/>
                    <a:gd name="connsiteY12" fmla="*/ 56120 h 170337"/>
                    <a:gd name="connsiteX13" fmla="*/ 55229 w 113344"/>
                    <a:gd name="connsiteY13" fmla="*/ 36829 h 170337"/>
                    <a:gd name="connsiteX14" fmla="*/ 37688 w 113344"/>
                    <a:gd name="connsiteY14" fmla="*/ 56120 h 170337"/>
                    <a:gd name="connsiteX15" fmla="*/ 56983 w 113344"/>
                    <a:gd name="connsiteY15" fmla="*/ 75412 h 170337"/>
                    <a:gd name="connsiteX16" fmla="*/ 74525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2"/>
                        <a:pt x="35933" y="110487"/>
                        <a:pt x="25409" y="103471"/>
                      </a:cubicBezTo>
                      <a:cubicBezTo>
                        <a:pt x="2605" y="91195"/>
                        <a:pt x="-4412" y="63135"/>
                        <a:pt x="2605" y="38583"/>
                      </a:cubicBezTo>
                      <a:cubicBezTo>
                        <a:pt x="11375" y="14030"/>
                        <a:pt x="34179" y="0"/>
                        <a:pt x="58738" y="0"/>
                      </a:cubicBezTo>
                      <a:cubicBezTo>
                        <a:pt x="83296" y="0"/>
                        <a:pt x="104346" y="17538"/>
                        <a:pt x="111362" y="43844"/>
                      </a:cubicBezTo>
                      <a:cubicBezTo>
                        <a:pt x="118379" y="68396"/>
                        <a:pt x="106100" y="94703"/>
                        <a:pt x="85050" y="106979"/>
                      </a:cubicBezTo>
                      <a:cubicBezTo>
                        <a:pt x="78034" y="110487"/>
                        <a:pt x="74525" y="115748"/>
                        <a:pt x="76279" y="122763"/>
                      </a:cubicBezTo>
                      <a:cubicBezTo>
                        <a:pt x="76279" y="131532"/>
                        <a:pt x="76279" y="142054"/>
                        <a:pt x="76279" y="150823"/>
                      </a:cubicBezTo>
                      <a:cubicBezTo>
                        <a:pt x="76279" y="163099"/>
                        <a:pt x="67508" y="171868"/>
                        <a:pt x="56983" y="170114"/>
                      </a:cubicBezTo>
                      <a:cubicBezTo>
                        <a:pt x="46459" y="170114"/>
                        <a:pt x="39442" y="161345"/>
                        <a:pt x="37688" y="150823"/>
                      </a:cubicBezTo>
                      <a:cubicBezTo>
                        <a:pt x="37688" y="145562"/>
                        <a:pt x="37688" y="138547"/>
                        <a:pt x="37688" y="133286"/>
                      </a:cubicBezTo>
                      <a:close/>
                      <a:moveTo>
                        <a:pt x="74525" y="56120"/>
                      </a:moveTo>
                      <a:cubicBezTo>
                        <a:pt x="74525" y="45598"/>
                        <a:pt x="65754" y="36829"/>
                        <a:pt x="55229" y="36829"/>
                      </a:cubicBezTo>
                      <a:cubicBezTo>
                        <a:pt x="44704" y="36829"/>
                        <a:pt x="37688" y="45598"/>
                        <a:pt x="37688" y="56120"/>
                      </a:cubicBezTo>
                      <a:cubicBezTo>
                        <a:pt x="37688" y="66643"/>
                        <a:pt x="46459" y="75412"/>
                        <a:pt x="56983" y="75412"/>
                      </a:cubicBezTo>
                      <a:cubicBezTo>
                        <a:pt x="67508" y="75412"/>
                        <a:pt x="76279" y="66643"/>
                        <a:pt x="74525" y="56120"/>
                      </a:cubicBezTo>
                      <a:close/>
                    </a:path>
                  </a:pathLst>
                </a:custGeom>
                <a:solidFill>
                  <a:srgbClr val="000000"/>
                </a:solidFill>
                <a:ln w="17529" cap="flat">
                  <a:noFill/>
                  <a:prstDash val="solid"/>
                  <a:miter/>
                </a:ln>
              </p:spPr>
              <p:txBody>
                <a:bodyPr rtlCol="0" anchor="ctr"/>
                <a:lstStyle/>
                <a:p>
                  <a:pPr algn="l" rtl="0"/>
                  <a:endParaRPr lang="en-US"/>
                </a:p>
              </p:txBody>
            </p:sp>
          </p:grpSp>
        </p:grpSp>
        <p:sp>
          <p:nvSpPr>
            <p:cNvPr id="202" name="Freeform 201">
              <a:extLst>
                <a:ext uri="{FF2B5EF4-FFF2-40B4-BE49-F238E27FC236}">
                  <a16:creationId xmlns:a16="http://schemas.microsoft.com/office/drawing/2014/main" id="{4860E449-09AA-C7EA-657E-2D3BB50B41B4}"/>
                </a:ext>
              </a:extLst>
            </p:cNvPr>
            <p:cNvSpPr/>
            <p:nvPr/>
          </p:nvSpPr>
          <p:spPr>
            <a:xfrm>
              <a:off x="-5097005" y="6807997"/>
              <a:ext cx="285093" cy="36828"/>
            </a:xfrm>
            <a:custGeom>
              <a:avLst/>
              <a:gdLst>
                <a:gd name="connsiteX0" fmla="*/ 142087 w 285093"/>
                <a:gd name="connsiteY0" fmla="*/ 0 h 36828"/>
                <a:gd name="connsiteX1" fmla="*/ 261370 w 285093"/>
                <a:gd name="connsiteY1" fmla="*/ 0 h 36828"/>
                <a:gd name="connsiteX2" fmla="*/ 280666 w 285093"/>
                <a:gd name="connsiteY2" fmla="*/ 7015 h 36828"/>
                <a:gd name="connsiteX3" fmla="*/ 273649 w 285093"/>
                <a:gd name="connsiteY3" fmla="*/ 35075 h 36828"/>
                <a:gd name="connsiteX4" fmla="*/ 261370 w 285093"/>
                <a:gd name="connsiteY4" fmla="*/ 36829 h 36828"/>
                <a:gd name="connsiteX5" fmla="*/ 26312 w 285093"/>
                <a:gd name="connsiteY5" fmla="*/ 36829 h 36828"/>
                <a:gd name="connsiteX6" fmla="*/ 19296 w 285093"/>
                <a:gd name="connsiteY6" fmla="*/ 36829 h 36828"/>
                <a:gd name="connsiteX7" fmla="*/ 0 w 285093"/>
                <a:gd name="connsiteY7" fmla="*/ 17538 h 36828"/>
                <a:gd name="connsiteX8" fmla="*/ 19296 w 285093"/>
                <a:gd name="connsiteY8" fmla="*/ 0 h 36828"/>
                <a:gd name="connsiteX9" fmla="*/ 142087 w 285093"/>
                <a:gd name="connsiteY9" fmla="*/ 0 h 36828"/>
                <a:gd name="connsiteX10" fmla="*/ 142087 w 285093"/>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3" h="36828">
                  <a:moveTo>
                    <a:pt x="142087" y="0"/>
                  </a:moveTo>
                  <a:cubicBezTo>
                    <a:pt x="182433" y="0"/>
                    <a:pt x="221024" y="0"/>
                    <a:pt x="261370" y="0"/>
                  </a:cubicBezTo>
                  <a:cubicBezTo>
                    <a:pt x="268387" y="0"/>
                    <a:pt x="275403" y="3508"/>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pPr algn="l" rtl="0"/>
              <a:endParaRPr lang="en-US"/>
            </a:p>
          </p:txBody>
        </p:sp>
        <p:sp>
          <p:nvSpPr>
            <p:cNvPr id="203" name="Freeform 202">
              <a:extLst>
                <a:ext uri="{FF2B5EF4-FFF2-40B4-BE49-F238E27FC236}">
                  <a16:creationId xmlns:a16="http://schemas.microsoft.com/office/drawing/2014/main" id="{8922A073-0E51-CA44-6AD1-89CE3A5D49D6}"/>
                </a:ext>
              </a:extLst>
            </p:cNvPr>
            <p:cNvSpPr/>
            <p:nvPr/>
          </p:nvSpPr>
          <p:spPr>
            <a:xfrm>
              <a:off x="-5097005" y="6711541"/>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204" name="Freeform 203">
              <a:extLst>
                <a:ext uri="{FF2B5EF4-FFF2-40B4-BE49-F238E27FC236}">
                  <a16:creationId xmlns:a16="http://schemas.microsoft.com/office/drawing/2014/main" id="{907EA211-2628-8550-26AD-383B7C7ECC61}"/>
                </a:ext>
              </a:extLst>
            </p:cNvPr>
            <p:cNvSpPr/>
            <p:nvPr/>
          </p:nvSpPr>
          <p:spPr>
            <a:xfrm>
              <a:off x="-5098759" y="6920238"/>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2" y="38583"/>
                    <a:pt x="22804" y="38583"/>
                  </a:cubicBezTo>
                  <a:cubicBezTo>
                    <a:pt x="8771" y="38583"/>
                    <a:pt x="0" y="31568"/>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205" name="Freeform 204">
              <a:extLst>
                <a:ext uri="{FF2B5EF4-FFF2-40B4-BE49-F238E27FC236}">
                  <a16:creationId xmlns:a16="http://schemas.microsoft.com/office/drawing/2014/main" id="{D01A1656-61DB-06F5-4D49-2D10216D8FED}"/>
                </a:ext>
              </a:extLst>
            </p:cNvPr>
            <p:cNvSpPr/>
            <p:nvPr/>
          </p:nvSpPr>
          <p:spPr>
            <a:xfrm>
              <a:off x="-5100513" y="7014941"/>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8"/>
                    <a:pt x="163137" y="38583"/>
                    <a:pt x="149104" y="38583"/>
                  </a:cubicBezTo>
                  <a:cubicBezTo>
                    <a:pt x="107004" y="38583"/>
                    <a:pt x="64904" y="38583"/>
                    <a:pt x="22804" y="38583"/>
                  </a:cubicBezTo>
                  <a:cubicBezTo>
                    <a:pt x="10525" y="38583"/>
                    <a:pt x="1754" y="31568"/>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pPr algn="l" rtl="0"/>
              <a:endParaRPr lang="en-US"/>
            </a:p>
          </p:txBody>
        </p:sp>
      </p:grpSp>
      <p:grpSp>
        <p:nvGrpSpPr>
          <p:cNvPr id="264" name="Group 263">
            <a:extLst>
              <a:ext uri="{FF2B5EF4-FFF2-40B4-BE49-F238E27FC236}">
                <a16:creationId xmlns:a16="http://schemas.microsoft.com/office/drawing/2014/main" id="{AC52E1E9-4C58-5F43-36E5-7A1841190F77}"/>
              </a:ext>
            </a:extLst>
          </p:cNvPr>
          <p:cNvGrpSpPr>
            <a:grpSpLocks noChangeAspect="1"/>
          </p:cNvGrpSpPr>
          <p:nvPr/>
        </p:nvGrpSpPr>
        <p:grpSpPr>
          <a:xfrm>
            <a:off x="5876967" y="5633240"/>
            <a:ext cx="1075944" cy="861774"/>
            <a:chOff x="-904560" y="6171384"/>
            <a:chExt cx="1353174" cy="1083821"/>
          </a:xfrm>
        </p:grpSpPr>
        <p:sp>
          <p:nvSpPr>
            <p:cNvPr id="206" name="Freeform 205">
              <a:extLst>
                <a:ext uri="{FF2B5EF4-FFF2-40B4-BE49-F238E27FC236}">
                  <a16:creationId xmlns:a16="http://schemas.microsoft.com/office/drawing/2014/main" id="{0576F816-F3CF-DAF2-9288-BC3F4FABDDD3}"/>
                </a:ext>
              </a:extLst>
            </p:cNvPr>
            <p:cNvSpPr/>
            <p:nvPr/>
          </p:nvSpPr>
          <p:spPr>
            <a:xfrm>
              <a:off x="-904560" y="6171384"/>
              <a:ext cx="822702" cy="422654"/>
            </a:xfrm>
            <a:custGeom>
              <a:avLst/>
              <a:gdLst>
                <a:gd name="connsiteX0" fmla="*/ 43854 w 822702"/>
                <a:gd name="connsiteY0" fmla="*/ 54366 h 422654"/>
                <a:gd name="connsiteX1" fmla="*/ 43854 w 822702"/>
                <a:gd name="connsiteY1" fmla="*/ 42090 h 422654"/>
                <a:gd name="connsiteX2" fmla="*/ 780602 w 822702"/>
                <a:gd name="connsiteY2" fmla="*/ 42090 h 422654"/>
                <a:gd name="connsiteX3" fmla="*/ 780602 w 822702"/>
                <a:gd name="connsiteY3" fmla="*/ 49105 h 422654"/>
                <a:gd name="connsiteX4" fmla="*/ 780602 w 822702"/>
                <a:gd name="connsiteY4" fmla="*/ 178883 h 422654"/>
                <a:gd name="connsiteX5" fmla="*/ 822702 w 822702"/>
                <a:gd name="connsiteY5" fmla="*/ 178883 h 422654"/>
                <a:gd name="connsiteX6" fmla="*/ 822702 w 822702"/>
                <a:gd name="connsiteY6" fmla="*/ 29814 h 422654"/>
                <a:gd name="connsiteX7" fmla="*/ 792881 w 822702"/>
                <a:gd name="connsiteY7" fmla="*/ 0 h 422654"/>
                <a:gd name="connsiteX8" fmla="*/ 29821 w 822702"/>
                <a:gd name="connsiteY8" fmla="*/ 0 h 422654"/>
                <a:gd name="connsiteX9" fmla="*/ 0 w 822702"/>
                <a:gd name="connsiteY9" fmla="*/ 28060 h 422654"/>
                <a:gd name="connsiteX10" fmla="*/ 0 w 822702"/>
                <a:gd name="connsiteY10" fmla="*/ 394595 h 422654"/>
                <a:gd name="connsiteX11" fmla="*/ 0 w 822702"/>
                <a:gd name="connsiteY11" fmla="*/ 403364 h 422654"/>
                <a:gd name="connsiteX12" fmla="*/ 21050 w 822702"/>
                <a:gd name="connsiteY12" fmla="*/ 422655 h 422654"/>
                <a:gd name="connsiteX13" fmla="*/ 42100 w 822702"/>
                <a:gd name="connsiteY13" fmla="*/ 405117 h 422654"/>
                <a:gd name="connsiteX14" fmla="*/ 42100 w 822702"/>
                <a:gd name="connsiteY14" fmla="*/ 392841 h 422654"/>
                <a:gd name="connsiteX15" fmla="*/ 43854 w 822702"/>
                <a:gd name="connsiteY15" fmla="*/ 54366 h 4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2" h="422654">
                  <a:moveTo>
                    <a:pt x="43854" y="54366"/>
                  </a:moveTo>
                  <a:lnTo>
                    <a:pt x="43854" y="42090"/>
                  </a:lnTo>
                  <a:lnTo>
                    <a:pt x="780602" y="42090"/>
                  </a:lnTo>
                  <a:lnTo>
                    <a:pt x="780602" y="49105"/>
                  </a:lnTo>
                  <a:cubicBezTo>
                    <a:pt x="780602" y="92949"/>
                    <a:pt x="780602" y="135039"/>
                    <a:pt x="780602" y="178883"/>
                  </a:cubicBezTo>
                  <a:cubicBezTo>
                    <a:pt x="794635" y="175376"/>
                    <a:pt x="808669" y="175376"/>
                    <a:pt x="822702" y="178883"/>
                  </a:cubicBezTo>
                  <a:cubicBezTo>
                    <a:pt x="822702" y="129778"/>
                    <a:pt x="822702" y="78919"/>
                    <a:pt x="822702" y="29814"/>
                  </a:cubicBezTo>
                  <a:cubicBezTo>
                    <a:pt x="822702" y="7015"/>
                    <a:pt x="815685" y="0"/>
                    <a:pt x="792881" y="0"/>
                  </a:cubicBezTo>
                  <a:cubicBezTo>
                    <a:pt x="538528" y="0"/>
                    <a:pt x="284174" y="0"/>
                    <a:pt x="29821" y="0"/>
                  </a:cubicBezTo>
                  <a:cubicBezTo>
                    <a:pt x="7017" y="0"/>
                    <a:pt x="0" y="7015"/>
                    <a:pt x="0" y="28060"/>
                  </a:cubicBezTo>
                  <a:cubicBezTo>
                    <a:pt x="0" y="150823"/>
                    <a:pt x="0" y="271832"/>
                    <a:pt x="0" y="394595"/>
                  </a:cubicBezTo>
                  <a:cubicBezTo>
                    <a:pt x="0" y="398103"/>
                    <a:pt x="0" y="401610"/>
                    <a:pt x="0" y="403364"/>
                  </a:cubicBezTo>
                  <a:cubicBezTo>
                    <a:pt x="1754" y="413886"/>
                    <a:pt x="10525" y="422655"/>
                    <a:pt x="21050" y="422655"/>
                  </a:cubicBezTo>
                  <a:cubicBezTo>
                    <a:pt x="31575" y="422655"/>
                    <a:pt x="40346" y="415640"/>
                    <a:pt x="42100" y="405117"/>
                  </a:cubicBezTo>
                  <a:cubicBezTo>
                    <a:pt x="42100" y="401610"/>
                    <a:pt x="42100" y="398103"/>
                    <a:pt x="42100" y="392841"/>
                  </a:cubicBezTo>
                  <a:cubicBezTo>
                    <a:pt x="43854" y="280601"/>
                    <a:pt x="43854" y="166607"/>
                    <a:pt x="43854" y="54366"/>
                  </a:cubicBezTo>
                  <a:close/>
                </a:path>
              </a:pathLst>
            </a:custGeom>
            <a:solidFill>
              <a:srgbClr val="000000"/>
            </a:solidFill>
            <a:ln w="17529" cap="flat">
              <a:noFill/>
              <a:prstDash val="solid"/>
              <a:miter/>
            </a:ln>
          </p:spPr>
          <p:txBody>
            <a:bodyPr rtlCol="0" anchor="ctr"/>
            <a:lstStyle/>
            <a:p>
              <a:pPr algn="l" rtl="0"/>
              <a:endParaRPr lang="en-US"/>
            </a:p>
          </p:txBody>
        </p:sp>
        <p:sp>
          <p:nvSpPr>
            <p:cNvPr id="207" name="Freeform 206">
              <a:extLst>
                <a:ext uri="{FF2B5EF4-FFF2-40B4-BE49-F238E27FC236}">
                  <a16:creationId xmlns:a16="http://schemas.microsoft.com/office/drawing/2014/main" id="{BF7DCA77-FBAE-D56C-0A58-B41FB1108488}"/>
                </a:ext>
              </a:extLst>
            </p:cNvPr>
            <p:cNvSpPr/>
            <p:nvPr/>
          </p:nvSpPr>
          <p:spPr>
            <a:xfrm>
              <a:off x="-902806" y="6646652"/>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2"/>
                    <a:pt x="0" y="21045"/>
                  </a:cubicBezTo>
                  <a:cubicBezTo>
                    <a:pt x="0" y="10523"/>
                    <a:pt x="10525" y="0"/>
                    <a:pt x="21050" y="0"/>
                  </a:cubicBezTo>
                  <a:cubicBezTo>
                    <a:pt x="33329" y="0"/>
                    <a:pt x="42100" y="10523"/>
                    <a:pt x="42100" y="21045"/>
                  </a:cubicBezTo>
                  <a:cubicBezTo>
                    <a:pt x="42100" y="33322"/>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208" name="Graphic 26">
              <a:extLst>
                <a:ext uri="{FF2B5EF4-FFF2-40B4-BE49-F238E27FC236}">
                  <a16:creationId xmlns:a16="http://schemas.microsoft.com/office/drawing/2014/main" id="{D45EC40B-8650-3277-FAD4-B3A785AE6414}"/>
                </a:ext>
              </a:extLst>
            </p:cNvPr>
            <p:cNvGrpSpPr/>
            <p:nvPr/>
          </p:nvGrpSpPr>
          <p:grpSpPr>
            <a:xfrm>
              <a:off x="-329195" y="6304670"/>
              <a:ext cx="777809" cy="777675"/>
              <a:chOff x="-329195" y="6304670"/>
              <a:chExt cx="777809" cy="777675"/>
            </a:xfrm>
          </p:grpSpPr>
          <p:sp>
            <p:nvSpPr>
              <p:cNvPr id="209" name="Freeform 208">
                <a:extLst>
                  <a:ext uri="{FF2B5EF4-FFF2-40B4-BE49-F238E27FC236}">
                    <a16:creationId xmlns:a16="http://schemas.microsoft.com/office/drawing/2014/main" id="{3DF48A49-0A47-24C4-4F8A-FAA8B62D6C12}"/>
                  </a:ext>
                </a:extLst>
              </p:cNvPr>
              <p:cNvSpPr/>
              <p:nvPr/>
            </p:nvSpPr>
            <p:spPr>
              <a:xfrm>
                <a:off x="-292357" y="6337968"/>
                <a:ext cx="428038" cy="427963"/>
              </a:xfrm>
              <a:custGeom>
                <a:avLst/>
                <a:gdLst>
                  <a:gd name="connsiteX0" fmla="*/ 428015 w 428038"/>
                  <a:gd name="connsiteY0" fmla="*/ 213982 h 427963"/>
                  <a:gd name="connsiteX1" fmla="*/ 214007 w 428038"/>
                  <a:gd name="connsiteY1" fmla="*/ 427940 h 427963"/>
                  <a:gd name="connsiteX2" fmla="*/ 0 w 428038"/>
                  <a:gd name="connsiteY2" fmla="*/ 212228 h 427963"/>
                  <a:gd name="connsiteX3" fmla="*/ 215762 w 428038"/>
                  <a:gd name="connsiteY3" fmla="*/ 24 h 427963"/>
                  <a:gd name="connsiteX4" fmla="*/ 428015 w 428038"/>
                  <a:gd name="connsiteY4" fmla="*/ 213982 h 427963"/>
                  <a:gd name="connsiteX5" fmla="*/ 389424 w 428038"/>
                  <a:gd name="connsiteY5" fmla="*/ 215735 h 427963"/>
                  <a:gd name="connsiteX6" fmla="*/ 214007 w 428038"/>
                  <a:gd name="connsiteY6" fmla="*/ 40360 h 427963"/>
                  <a:gd name="connsiteX7" fmla="*/ 38591 w 428038"/>
                  <a:gd name="connsiteY7" fmla="*/ 217489 h 427963"/>
                  <a:gd name="connsiteX8" fmla="*/ 214007 w 428038"/>
                  <a:gd name="connsiteY8" fmla="*/ 391111 h 427963"/>
                  <a:gd name="connsiteX9" fmla="*/ 389424 w 428038"/>
                  <a:gd name="connsiteY9" fmla="*/ 215735 h 42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038" h="427963">
                    <a:moveTo>
                      <a:pt x="428015" y="213982"/>
                    </a:moveTo>
                    <a:cubicBezTo>
                      <a:pt x="428015" y="333237"/>
                      <a:pt x="331536" y="429694"/>
                      <a:pt x="214007" y="427940"/>
                    </a:cubicBezTo>
                    <a:cubicBezTo>
                      <a:pt x="94725" y="427940"/>
                      <a:pt x="0" y="331483"/>
                      <a:pt x="0" y="212228"/>
                    </a:cubicBezTo>
                    <a:cubicBezTo>
                      <a:pt x="0" y="94726"/>
                      <a:pt x="98233" y="-1730"/>
                      <a:pt x="215762" y="24"/>
                    </a:cubicBezTo>
                    <a:cubicBezTo>
                      <a:pt x="333291" y="24"/>
                      <a:pt x="429770" y="98234"/>
                      <a:pt x="428015" y="213982"/>
                    </a:cubicBezTo>
                    <a:close/>
                    <a:moveTo>
                      <a:pt x="389424" y="215735"/>
                    </a:moveTo>
                    <a:cubicBezTo>
                      <a:pt x="389424" y="119279"/>
                      <a:pt x="310486" y="40360"/>
                      <a:pt x="214007" y="40360"/>
                    </a:cubicBezTo>
                    <a:cubicBezTo>
                      <a:pt x="117528" y="40360"/>
                      <a:pt x="38591" y="119279"/>
                      <a:pt x="38591" y="217489"/>
                    </a:cubicBezTo>
                    <a:cubicBezTo>
                      <a:pt x="38591" y="312192"/>
                      <a:pt x="117528" y="391111"/>
                      <a:pt x="214007" y="391111"/>
                    </a:cubicBezTo>
                    <a:cubicBezTo>
                      <a:pt x="310486" y="391111"/>
                      <a:pt x="389424" y="312192"/>
                      <a:pt x="389424" y="215735"/>
                    </a:cubicBezTo>
                    <a:close/>
                  </a:path>
                </a:pathLst>
              </a:custGeom>
              <a:solidFill>
                <a:srgbClr val="F79038"/>
              </a:solidFill>
              <a:ln w="17529" cap="flat">
                <a:noFill/>
                <a:prstDash val="solid"/>
                <a:miter/>
              </a:ln>
            </p:spPr>
            <p:txBody>
              <a:bodyPr rtlCol="0" anchor="ctr"/>
              <a:lstStyle/>
              <a:p>
                <a:pPr algn="l" rtl="0"/>
                <a:endParaRPr lang="en-US"/>
              </a:p>
            </p:txBody>
          </p:sp>
          <p:sp>
            <p:nvSpPr>
              <p:cNvPr id="210" name="Freeform 209">
                <a:extLst>
                  <a:ext uri="{FF2B5EF4-FFF2-40B4-BE49-F238E27FC236}">
                    <a16:creationId xmlns:a16="http://schemas.microsoft.com/office/drawing/2014/main" id="{563D45A0-41E2-4A50-6A8A-5B075C5DE363}"/>
                  </a:ext>
                </a:extLst>
              </p:cNvPr>
              <p:cNvSpPr/>
              <p:nvPr/>
            </p:nvSpPr>
            <p:spPr>
              <a:xfrm>
                <a:off x="126886" y="6757139"/>
                <a:ext cx="282455" cy="281515"/>
              </a:xfrm>
              <a:custGeom>
                <a:avLst/>
                <a:gdLst>
                  <a:gd name="connsiteX0" fmla="*/ 0 w 282455"/>
                  <a:gd name="connsiteY0" fmla="*/ 49105 h 281515"/>
                  <a:gd name="connsiteX1" fmla="*/ 49116 w 282455"/>
                  <a:gd name="connsiteY1" fmla="*/ 0 h 281515"/>
                  <a:gd name="connsiteX2" fmla="*/ 56133 w 282455"/>
                  <a:gd name="connsiteY2" fmla="*/ 5261 h 281515"/>
                  <a:gd name="connsiteX3" fmla="*/ 268386 w 282455"/>
                  <a:gd name="connsiteY3" fmla="*/ 217466 h 281515"/>
                  <a:gd name="connsiteX4" fmla="*/ 280666 w 282455"/>
                  <a:gd name="connsiteY4" fmla="*/ 256048 h 281515"/>
                  <a:gd name="connsiteX5" fmla="*/ 224532 w 282455"/>
                  <a:gd name="connsiteY5" fmla="*/ 273586 h 281515"/>
                  <a:gd name="connsiteX6" fmla="*/ 217516 w 282455"/>
                  <a:gd name="connsiteY6" fmla="*/ 268325 h 281515"/>
                  <a:gd name="connsiteX7" fmla="*/ 3508 w 282455"/>
                  <a:gd name="connsiteY7" fmla="*/ 54367 h 281515"/>
                  <a:gd name="connsiteX8" fmla="*/ 0 w 282455"/>
                  <a:gd name="connsiteY8" fmla="*/ 49105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55" h="281515">
                    <a:moveTo>
                      <a:pt x="0" y="49105"/>
                    </a:moveTo>
                    <a:cubicBezTo>
                      <a:pt x="17542" y="31568"/>
                      <a:pt x="33329" y="15784"/>
                      <a:pt x="49116" y="0"/>
                    </a:cubicBezTo>
                    <a:cubicBezTo>
                      <a:pt x="50871" y="1754"/>
                      <a:pt x="54379" y="3507"/>
                      <a:pt x="56133" y="5261"/>
                    </a:cubicBezTo>
                    <a:cubicBezTo>
                      <a:pt x="126299" y="75412"/>
                      <a:pt x="198220" y="147315"/>
                      <a:pt x="268386" y="217466"/>
                    </a:cubicBezTo>
                    <a:cubicBezTo>
                      <a:pt x="278912" y="227988"/>
                      <a:pt x="285928" y="240264"/>
                      <a:pt x="280666" y="256048"/>
                    </a:cubicBezTo>
                    <a:cubicBezTo>
                      <a:pt x="273649" y="280601"/>
                      <a:pt x="245583" y="289370"/>
                      <a:pt x="224532" y="273586"/>
                    </a:cubicBezTo>
                    <a:cubicBezTo>
                      <a:pt x="222778" y="271832"/>
                      <a:pt x="221024" y="270078"/>
                      <a:pt x="217516" y="268325"/>
                    </a:cubicBezTo>
                    <a:cubicBezTo>
                      <a:pt x="145595" y="196421"/>
                      <a:pt x="73674" y="124517"/>
                      <a:pt x="3508" y="54367"/>
                    </a:cubicBezTo>
                    <a:cubicBezTo>
                      <a:pt x="1754" y="54367"/>
                      <a:pt x="1754" y="52613"/>
                      <a:pt x="0" y="49105"/>
                    </a:cubicBezTo>
                    <a:close/>
                  </a:path>
                </a:pathLst>
              </a:custGeom>
              <a:solidFill>
                <a:srgbClr val="F79038"/>
              </a:solidFill>
              <a:ln w="17529" cap="flat">
                <a:noFill/>
                <a:prstDash val="solid"/>
                <a:miter/>
              </a:ln>
            </p:spPr>
            <p:txBody>
              <a:bodyPr rtlCol="0" anchor="ctr"/>
              <a:lstStyle/>
              <a:p>
                <a:pPr algn="l" rtl="0"/>
                <a:endParaRPr lang="en-US"/>
              </a:p>
            </p:txBody>
          </p:sp>
          <p:sp>
            <p:nvSpPr>
              <p:cNvPr id="211" name="Freeform 210">
                <a:extLst>
                  <a:ext uri="{FF2B5EF4-FFF2-40B4-BE49-F238E27FC236}">
                    <a16:creationId xmlns:a16="http://schemas.microsoft.com/office/drawing/2014/main" id="{48F451DD-4B70-A903-4C0F-172776B0226F}"/>
                  </a:ext>
                </a:extLst>
              </p:cNvPr>
              <p:cNvSpPr/>
              <p:nvPr/>
            </p:nvSpPr>
            <p:spPr>
              <a:xfrm>
                <a:off x="51457" y="6681727"/>
                <a:ext cx="112266" cy="113994"/>
              </a:xfrm>
              <a:custGeom>
                <a:avLst/>
                <a:gdLst>
                  <a:gd name="connsiteX0" fmla="*/ 87708 w 112266"/>
                  <a:gd name="connsiteY0" fmla="*/ 0 h 113994"/>
                  <a:gd name="connsiteX1" fmla="*/ 112267 w 112266"/>
                  <a:gd name="connsiteY1" fmla="*/ 26306 h 113994"/>
                  <a:gd name="connsiteX2" fmla="*/ 22804 w 112266"/>
                  <a:gd name="connsiteY2" fmla="*/ 113994 h 113994"/>
                  <a:gd name="connsiteX3" fmla="*/ 0 w 112266"/>
                  <a:gd name="connsiteY3" fmla="*/ 89442 h 113994"/>
                  <a:gd name="connsiteX4" fmla="*/ 87708 w 112266"/>
                  <a:gd name="connsiteY4" fmla="*/ 0 h 113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3994">
                    <a:moveTo>
                      <a:pt x="87708" y="0"/>
                    </a:moveTo>
                    <a:cubicBezTo>
                      <a:pt x="96479" y="8769"/>
                      <a:pt x="105250" y="17538"/>
                      <a:pt x="112267" y="26306"/>
                    </a:cubicBezTo>
                    <a:cubicBezTo>
                      <a:pt x="82446" y="56120"/>
                      <a:pt x="52625" y="84180"/>
                      <a:pt x="22804" y="113994"/>
                    </a:cubicBezTo>
                    <a:cubicBezTo>
                      <a:pt x="15788" y="106979"/>
                      <a:pt x="8771" y="98210"/>
                      <a:pt x="0" y="89442"/>
                    </a:cubicBezTo>
                    <a:cubicBezTo>
                      <a:pt x="36837" y="66643"/>
                      <a:pt x="64904" y="36829"/>
                      <a:pt x="87708" y="0"/>
                    </a:cubicBezTo>
                    <a:close/>
                  </a:path>
                </a:pathLst>
              </a:custGeom>
              <a:solidFill>
                <a:srgbClr val="F79038"/>
              </a:solidFill>
              <a:ln w="17529" cap="flat">
                <a:noFill/>
                <a:prstDash val="solid"/>
                <a:miter/>
              </a:ln>
            </p:spPr>
            <p:txBody>
              <a:bodyPr rtlCol="0" anchor="ctr"/>
              <a:lstStyle/>
              <a:p>
                <a:pPr algn="l" rtl="0"/>
                <a:endParaRPr lang="en-US"/>
              </a:p>
            </p:txBody>
          </p:sp>
          <p:sp>
            <p:nvSpPr>
              <p:cNvPr id="212" name="Freeform 211">
                <a:extLst>
                  <a:ext uri="{FF2B5EF4-FFF2-40B4-BE49-F238E27FC236}">
                    <a16:creationId xmlns:a16="http://schemas.microsoft.com/office/drawing/2014/main" id="{E8A50AED-20C0-C16E-E82A-1DC1C7F1D5C1}"/>
                  </a:ext>
                </a:extLst>
              </p:cNvPr>
              <p:cNvSpPr/>
              <p:nvPr/>
            </p:nvSpPr>
            <p:spPr>
              <a:xfrm>
                <a:off x="-255520" y="6378327"/>
                <a:ext cx="352586" cy="350750"/>
              </a:xfrm>
              <a:custGeom>
                <a:avLst/>
                <a:gdLst>
                  <a:gd name="connsiteX0" fmla="*/ 352587 w 352586"/>
                  <a:gd name="connsiteY0" fmla="*/ 175376 h 350750"/>
                  <a:gd name="connsiteX1" fmla="*/ 175416 w 352586"/>
                  <a:gd name="connsiteY1" fmla="*/ 350751 h 350750"/>
                  <a:gd name="connsiteX2" fmla="*/ 0 w 352586"/>
                  <a:gd name="connsiteY2" fmla="*/ 177129 h 350750"/>
                  <a:gd name="connsiteX3" fmla="*/ 175416 w 352586"/>
                  <a:gd name="connsiteY3" fmla="*/ 0 h 350750"/>
                  <a:gd name="connsiteX4" fmla="*/ 352587 w 352586"/>
                  <a:gd name="connsiteY4" fmla="*/ 175376 h 350750"/>
                  <a:gd name="connsiteX5" fmla="*/ 177170 w 352586"/>
                  <a:gd name="connsiteY5" fmla="*/ 38583 h 350750"/>
                  <a:gd name="connsiteX6" fmla="*/ 40346 w 352586"/>
                  <a:gd name="connsiteY6" fmla="*/ 175376 h 350750"/>
                  <a:gd name="connsiteX7" fmla="*/ 177170 w 352586"/>
                  <a:gd name="connsiteY7" fmla="*/ 310415 h 350750"/>
                  <a:gd name="connsiteX8" fmla="*/ 313995 w 352586"/>
                  <a:gd name="connsiteY8" fmla="*/ 173622 h 350750"/>
                  <a:gd name="connsiteX9" fmla="*/ 177170 w 352586"/>
                  <a:gd name="connsiteY9" fmla="*/ 38583 h 35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586" h="350750">
                    <a:moveTo>
                      <a:pt x="352587" y="175376"/>
                    </a:moveTo>
                    <a:cubicBezTo>
                      <a:pt x="352587" y="271832"/>
                      <a:pt x="273649" y="350751"/>
                      <a:pt x="175416" y="350751"/>
                    </a:cubicBezTo>
                    <a:cubicBezTo>
                      <a:pt x="78937" y="350751"/>
                      <a:pt x="0" y="271832"/>
                      <a:pt x="0" y="177129"/>
                    </a:cubicBezTo>
                    <a:cubicBezTo>
                      <a:pt x="0" y="78919"/>
                      <a:pt x="78937" y="0"/>
                      <a:pt x="175416" y="0"/>
                    </a:cubicBezTo>
                    <a:cubicBezTo>
                      <a:pt x="273649" y="0"/>
                      <a:pt x="352587" y="77165"/>
                      <a:pt x="352587" y="175376"/>
                    </a:cubicBezTo>
                    <a:close/>
                    <a:moveTo>
                      <a:pt x="177170" y="38583"/>
                    </a:moveTo>
                    <a:cubicBezTo>
                      <a:pt x="101742" y="38583"/>
                      <a:pt x="40346" y="99964"/>
                      <a:pt x="40346" y="175376"/>
                    </a:cubicBezTo>
                    <a:cubicBezTo>
                      <a:pt x="40346" y="250787"/>
                      <a:pt x="101742" y="312168"/>
                      <a:pt x="177170" y="310415"/>
                    </a:cubicBezTo>
                    <a:cubicBezTo>
                      <a:pt x="252600" y="310415"/>
                      <a:pt x="313995" y="249033"/>
                      <a:pt x="313995" y="173622"/>
                    </a:cubicBezTo>
                    <a:cubicBezTo>
                      <a:pt x="313995" y="99964"/>
                      <a:pt x="252600" y="38583"/>
                      <a:pt x="177170" y="38583"/>
                    </a:cubicBezTo>
                    <a:close/>
                  </a:path>
                </a:pathLst>
              </a:custGeom>
              <a:solidFill>
                <a:srgbClr val="000000"/>
              </a:solidFill>
              <a:ln w="17529" cap="flat">
                <a:noFill/>
                <a:prstDash val="solid"/>
                <a:miter/>
              </a:ln>
            </p:spPr>
            <p:txBody>
              <a:bodyPr rtlCol="0" anchor="ctr"/>
              <a:lstStyle/>
              <a:p>
                <a:pPr algn="l" rtl="0"/>
                <a:endParaRPr lang="en-US"/>
              </a:p>
            </p:txBody>
          </p:sp>
          <p:sp>
            <p:nvSpPr>
              <p:cNvPr id="213" name="Freeform 212">
                <a:extLst>
                  <a:ext uri="{FF2B5EF4-FFF2-40B4-BE49-F238E27FC236}">
                    <a16:creationId xmlns:a16="http://schemas.microsoft.com/office/drawing/2014/main" id="{AADBA839-9FEE-0F25-AF3D-B7DB8298C992}"/>
                  </a:ext>
                </a:extLst>
              </p:cNvPr>
              <p:cNvSpPr/>
              <p:nvPr/>
            </p:nvSpPr>
            <p:spPr>
              <a:xfrm>
                <a:off x="-192370" y="6487060"/>
                <a:ext cx="96478" cy="113994"/>
              </a:xfrm>
              <a:custGeom>
                <a:avLst/>
                <a:gdLst>
                  <a:gd name="connsiteX0" fmla="*/ 85954 w 96478"/>
                  <a:gd name="connsiteY0" fmla="*/ 17538 h 113994"/>
                  <a:gd name="connsiteX1" fmla="*/ 61396 w 96478"/>
                  <a:gd name="connsiteY1" fmla="*/ 17538 h 113994"/>
                  <a:gd name="connsiteX2" fmla="*/ 61396 w 96478"/>
                  <a:gd name="connsiteY2" fmla="*/ 99964 h 113994"/>
                  <a:gd name="connsiteX3" fmla="*/ 57888 w 96478"/>
                  <a:gd name="connsiteY3" fmla="*/ 110487 h 113994"/>
                  <a:gd name="connsiteX4" fmla="*/ 49117 w 96478"/>
                  <a:gd name="connsiteY4" fmla="*/ 113994 h 113994"/>
                  <a:gd name="connsiteX5" fmla="*/ 40346 w 96478"/>
                  <a:gd name="connsiteY5" fmla="*/ 110487 h 113994"/>
                  <a:gd name="connsiteX6" fmla="*/ 36837 w 96478"/>
                  <a:gd name="connsiteY6" fmla="*/ 99964 h 113994"/>
                  <a:gd name="connsiteX7" fmla="*/ 36837 w 96478"/>
                  <a:gd name="connsiteY7" fmla="*/ 17538 h 113994"/>
                  <a:gd name="connsiteX8" fmla="*/ 12279 w 96478"/>
                  <a:gd name="connsiteY8" fmla="*/ 17538 h 113994"/>
                  <a:gd name="connsiteX9" fmla="*/ 3509 w 96478"/>
                  <a:gd name="connsiteY9" fmla="*/ 15784 h 113994"/>
                  <a:gd name="connsiteX10" fmla="*/ 0 w 96478"/>
                  <a:gd name="connsiteY10" fmla="*/ 8769 h 113994"/>
                  <a:gd name="connsiteX11" fmla="*/ 3509 w 96478"/>
                  <a:gd name="connsiteY11" fmla="*/ 1754 h 113994"/>
                  <a:gd name="connsiteX12" fmla="*/ 12279 w 96478"/>
                  <a:gd name="connsiteY12" fmla="*/ 0 h 113994"/>
                  <a:gd name="connsiteX13" fmla="*/ 84200 w 96478"/>
                  <a:gd name="connsiteY13" fmla="*/ 0 h 113994"/>
                  <a:gd name="connsiteX14" fmla="*/ 92971 w 96478"/>
                  <a:gd name="connsiteY14" fmla="*/ 1754 h 113994"/>
                  <a:gd name="connsiteX15" fmla="*/ 96479 w 96478"/>
                  <a:gd name="connsiteY15" fmla="*/ 8769 h 113994"/>
                  <a:gd name="connsiteX16" fmla="*/ 92971 w 96478"/>
                  <a:gd name="connsiteY16" fmla="*/ 15784 h 113994"/>
                  <a:gd name="connsiteX17" fmla="*/ 85954 w 96478"/>
                  <a:gd name="connsiteY17" fmla="*/ 17538 h 11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78" h="113994">
                    <a:moveTo>
                      <a:pt x="85954" y="17538"/>
                    </a:moveTo>
                    <a:lnTo>
                      <a:pt x="61396" y="17538"/>
                    </a:lnTo>
                    <a:lnTo>
                      <a:pt x="61396" y="99964"/>
                    </a:lnTo>
                    <a:cubicBezTo>
                      <a:pt x="61396" y="105225"/>
                      <a:pt x="59641" y="108733"/>
                      <a:pt x="57888" y="110487"/>
                    </a:cubicBezTo>
                    <a:cubicBezTo>
                      <a:pt x="56133" y="112240"/>
                      <a:pt x="52625" y="113994"/>
                      <a:pt x="49117" y="113994"/>
                    </a:cubicBezTo>
                    <a:cubicBezTo>
                      <a:pt x="45608" y="113994"/>
                      <a:pt x="42100" y="112240"/>
                      <a:pt x="40346" y="110487"/>
                    </a:cubicBezTo>
                    <a:cubicBezTo>
                      <a:pt x="38592" y="108733"/>
                      <a:pt x="36837" y="105225"/>
                      <a:pt x="36837" y="99964"/>
                    </a:cubicBezTo>
                    <a:lnTo>
                      <a:pt x="36837" y="17538"/>
                    </a:lnTo>
                    <a:lnTo>
                      <a:pt x="12279" y="17538"/>
                    </a:lnTo>
                    <a:cubicBezTo>
                      <a:pt x="8771" y="17538"/>
                      <a:pt x="5263" y="17538"/>
                      <a:pt x="3509" y="15784"/>
                    </a:cubicBezTo>
                    <a:cubicBezTo>
                      <a:pt x="1754" y="14030"/>
                      <a:pt x="0" y="12276"/>
                      <a:pt x="0" y="8769"/>
                    </a:cubicBezTo>
                    <a:cubicBezTo>
                      <a:pt x="0" y="5261"/>
                      <a:pt x="1754" y="3508"/>
                      <a:pt x="3509" y="1754"/>
                    </a:cubicBezTo>
                    <a:cubicBezTo>
                      <a:pt x="5263" y="0"/>
                      <a:pt x="8771" y="0"/>
                      <a:pt x="12279" y="0"/>
                    </a:cubicBezTo>
                    <a:lnTo>
                      <a:pt x="84200" y="0"/>
                    </a:lnTo>
                    <a:cubicBezTo>
                      <a:pt x="87708" y="0"/>
                      <a:pt x="91217" y="0"/>
                      <a:pt x="92971" y="1754"/>
                    </a:cubicBezTo>
                    <a:cubicBezTo>
                      <a:pt x="94725" y="3508"/>
                      <a:pt x="96479" y="5261"/>
                      <a:pt x="96479" y="8769"/>
                    </a:cubicBezTo>
                    <a:cubicBezTo>
                      <a:pt x="96479" y="12276"/>
                      <a:pt x="94725" y="14030"/>
                      <a:pt x="92971" y="15784"/>
                    </a:cubicBezTo>
                    <a:cubicBezTo>
                      <a:pt x="91217" y="17538"/>
                      <a:pt x="89462" y="17538"/>
                      <a:pt x="85954" y="17538"/>
                    </a:cubicBezTo>
                    <a:close/>
                  </a:path>
                </a:pathLst>
              </a:custGeom>
              <a:solidFill>
                <a:srgbClr val="000000"/>
              </a:solidFill>
              <a:ln w="17529" cap="flat">
                <a:noFill/>
                <a:prstDash val="solid"/>
                <a:miter/>
              </a:ln>
            </p:spPr>
            <p:txBody>
              <a:bodyPr rtlCol="0" anchor="ctr"/>
              <a:lstStyle/>
              <a:p>
                <a:pPr algn="l" rtl="0"/>
                <a:endParaRPr lang="en-US"/>
              </a:p>
            </p:txBody>
          </p:sp>
          <p:sp>
            <p:nvSpPr>
              <p:cNvPr id="214" name="Freeform 213">
                <a:extLst>
                  <a:ext uri="{FF2B5EF4-FFF2-40B4-BE49-F238E27FC236}">
                    <a16:creationId xmlns:a16="http://schemas.microsoft.com/office/drawing/2014/main" id="{DF2E73EB-594B-A5F4-5973-7514F93BAB92}"/>
                  </a:ext>
                </a:extLst>
              </p:cNvPr>
              <p:cNvSpPr/>
              <p:nvPr/>
            </p:nvSpPr>
            <p:spPr>
              <a:xfrm>
                <a:off x="-81858" y="6485307"/>
                <a:ext cx="105249" cy="115747"/>
              </a:xfrm>
              <a:custGeom>
                <a:avLst/>
                <a:gdLst>
                  <a:gd name="connsiteX0" fmla="*/ 38591 w 105249"/>
                  <a:gd name="connsiteY0" fmla="*/ 96457 h 115747"/>
                  <a:gd name="connsiteX1" fmla="*/ 21050 w 105249"/>
                  <a:gd name="connsiteY1" fmla="*/ 24553 h 115747"/>
                  <a:gd name="connsiteX2" fmla="*/ 21050 w 105249"/>
                  <a:gd name="connsiteY2" fmla="*/ 101718 h 115747"/>
                  <a:gd name="connsiteX3" fmla="*/ 17542 w 105249"/>
                  <a:gd name="connsiteY3" fmla="*/ 112240 h 115747"/>
                  <a:gd name="connsiteX4" fmla="*/ 10525 w 105249"/>
                  <a:gd name="connsiteY4" fmla="*/ 115748 h 115747"/>
                  <a:gd name="connsiteX5" fmla="*/ 3508 w 105249"/>
                  <a:gd name="connsiteY5" fmla="*/ 112240 h 115747"/>
                  <a:gd name="connsiteX6" fmla="*/ 0 w 105249"/>
                  <a:gd name="connsiteY6" fmla="*/ 101718 h 115747"/>
                  <a:gd name="connsiteX7" fmla="*/ 0 w 105249"/>
                  <a:gd name="connsiteY7" fmla="*/ 12276 h 115747"/>
                  <a:gd name="connsiteX8" fmla="*/ 3508 w 105249"/>
                  <a:gd name="connsiteY8" fmla="*/ 1754 h 115747"/>
                  <a:gd name="connsiteX9" fmla="*/ 14033 w 105249"/>
                  <a:gd name="connsiteY9" fmla="*/ 0 h 115747"/>
                  <a:gd name="connsiteX10" fmla="*/ 21050 w 105249"/>
                  <a:gd name="connsiteY10" fmla="*/ 0 h 115747"/>
                  <a:gd name="connsiteX11" fmla="*/ 29820 w 105249"/>
                  <a:gd name="connsiteY11" fmla="*/ 1754 h 115747"/>
                  <a:gd name="connsiteX12" fmla="*/ 33329 w 105249"/>
                  <a:gd name="connsiteY12" fmla="*/ 5261 h 115747"/>
                  <a:gd name="connsiteX13" fmla="*/ 36837 w 105249"/>
                  <a:gd name="connsiteY13" fmla="*/ 15784 h 115747"/>
                  <a:gd name="connsiteX14" fmla="*/ 52625 w 105249"/>
                  <a:gd name="connsiteY14" fmla="*/ 77165 h 115747"/>
                  <a:gd name="connsiteX15" fmla="*/ 68412 w 105249"/>
                  <a:gd name="connsiteY15" fmla="*/ 15784 h 115747"/>
                  <a:gd name="connsiteX16" fmla="*/ 71920 w 105249"/>
                  <a:gd name="connsiteY16" fmla="*/ 5261 h 115747"/>
                  <a:gd name="connsiteX17" fmla="*/ 75429 w 105249"/>
                  <a:gd name="connsiteY17" fmla="*/ 1754 h 115747"/>
                  <a:gd name="connsiteX18" fmla="*/ 84200 w 105249"/>
                  <a:gd name="connsiteY18" fmla="*/ 0 h 115747"/>
                  <a:gd name="connsiteX19" fmla="*/ 91216 w 105249"/>
                  <a:gd name="connsiteY19" fmla="*/ 0 h 115747"/>
                  <a:gd name="connsiteX20" fmla="*/ 101741 w 105249"/>
                  <a:gd name="connsiteY20" fmla="*/ 1754 h 115747"/>
                  <a:gd name="connsiteX21" fmla="*/ 105250 w 105249"/>
                  <a:gd name="connsiteY21" fmla="*/ 12276 h 115747"/>
                  <a:gd name="connsiteX22" fmla="*/ 105250 w 105249"/>
                  <a:gd name="connsiteY22" fmla="*/ 101718 h 115747"/>
                  <a:gd name="connsiteX23" fmla="*/ 101741 w 105249"/>
                  <a:gd name="connsiteY23" fmla="*/ 112240 h 115747"/>
                  <a:gd name="connsiteX24" fmla="*/ 94725 w 105249"/>
                  <a:gd name="connsiteY24" fmla="*/ 115748 h 115747"/>
                  <a:gd name="connsiteX25" fmla="*/ 87708 w 105249"/>
                  <a:gd name="connsiteY25" fmla="*/ 112240 h 115747"/>
                  <a:gd name="connsiteX26" fmla="*/ 84200 w 105249"/>
                  <a:gd name="connsiteY26" fmla="*/ 101718 h 115747"/>
                  <a:gd name="connsiteX27" fmla="*/ 84200 w 105249"/>
                  <a:gd name="connsiteY27" fmla="*/ 24553 h 115747"/>
                  <a:gd name="connsiteX28" fmla="*/ 66658 w 105249"/>
                  <a:gd name="connsiteY28" fmla="*/ 96457 h 115747"/>
                  <a:gd name="connsiteX29" fmla="*/ 63149 w 105249"/>
                  <a:gd name="connsiteY29" fmla="*/ 106979 h 115747"/>
                  <a:gd name="connsiteX30" fmla="*/ 59641 w 105249"/>
                  <a:gd name="connsiteY30" fmla="*/ 112240 h 115747"/>
                  <a:gd name="connsiteX31" fmla="*/ 50871 w 105249"/>
                  <a:gd name="connsiteY31" fmla="*/ 115748 h 115747"/>
                  <a:gd name="connsiteX32" fmla="*/ 43854 w 105249"/>
                  <a:gd name="connsiteY32" fmla="*/ 113994 h 115747"/>
                  <a:gd name="connsiteX33" fmla="*/ 40345 w 105249"/>
                  <a:gd name="connsiteY33" fmla="*/ 108733 h 115747"/>
                  <a:gd name="connsiteX34" fmla="*/ 38591 w 105249"/>
                  <a:gd name="connsiteY34" fmla="*/ 103472 h 115747"/>
                  <a:gd name="connsiteX35" fmla="*/ 38591 w 105249"/>
                  <a:gd name="connsiteY35" fmla="*/ 96457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49" h="115747">
                    <a:moveTo>
                      <a:pt x="38591" y="96457"/>
                    </a:moveTo>
                    <a:lnTo>
                      <a:pt x="21050" y="24553"/>
                    </a:lnTo>
                    <a:lnTo>
                      <a:pt x="21050" y="101718"/>
                    </a:lnTo>
                    <a:cubicBezTo>
                      <a:pt x="21050" y="105225"/>
                      <a:pt x="19295" y="108733"/>
                      <a:pt x="17542" y="112240"/>
                    </a:cubicBezTo>
                    <a:cubicBezTo>
                      <a:pt x="15787" y="113994"/>
                      <a:pt x="12279" y="115748"/>
                      <a:pt x="10525" y="115748"/>
                    </a:cubicBezTo>
                    <a:cubicBezTo>
                      <a:pt x="7017" y="115748"/>
                      <a:pt x="5262" y="113994"/>
                      <a:pt x="3508" y="112240"/>
                    </a:cubicBezTo>
                    <a:cubicBezTo>
                      <a:pt x="1754" y="110487"/>
                      <a:pt x="0" y="106979"/>
                      <a:pt x="0" y="101718"/>
                    </a:cubicBezTo>
                    <a:lnTo>
                      <a:pt x="0" y="12276"/>
                    </a:lnTo>
                    <a:cubicBezTo>
                      <a:pt x="0" y="7015"/>
                      <a:pt x="1754" y="3507"/>
                      <a:pt x="3508" y="1754"/>
                    </a:cubicBezTo>
                    <a:cubicBezTo>
                      <a:pt x="5262" y="0"/>
                      <a:pt x="8771" y="0"/>
                      <a:pt x="14033" y="0"/>
                    </a:cubicBezTo>
                    <a:lnTo>
                      <a:pt x="21050" y="0"/>
                    </a:lnTo>
                    <a:cubicBezTo>
                      <a:pt x="24558" y="0"/>
                      <a:pt x="28066" y="0"/>
                      <a:pt x="29820" y="1754"/>
                    </a:cubicBezTo>
                    <a:cubicBezTo>
                      <a:pt x="31575" y="1754"/>
                      <a:pt x="33329" y="3507"/>
                      <a:pt x="33329" y="5261"/>
                    </a:cubicBezTo>
                    <a:cubicBezTo>
                      <a:pt x="35083" y="7015"/>
                      <a:pt x="35083" y="10523"/>
                      <a:pt x="36837" y="15784"/>
                    </a:cubicBezTo>
                    <a:lnTo>
                      <a:pt x="52625" y="77165"/>
                    </a:lnTo>
                    <a:lnTo>
                      <a:pt x="68412" y="15784"/>
                    </a:lnTo>
                    <a:cubicBezTo>
                      <a:pt x="70166" y="10523"/>
                      <a:pt x="70166" y="8769"/>
                      <a:pt x="71920" y="5261"/>
                    </a:cubicBezTo>
                    <a:cubicBezTo>
                      <a:pt x="73674" y="1754"/>
                      <a:pt x="73674" y="1754"/>
                      <a:pt x="75429" y="1754"/>
                    </a:cubicBezTo>
                    <a:cubicBezTo>
                      <a:pt x="77183" y="1754"/>
                      <a:pt x="80691" y="0"/>
                      <a:pt x="84200" y="0"/>
                    </a:cubicBezTo>
                    <a:lnTo>
                      <a:pt x="91216" y="0"/>
                    </a:lnTo>
                    <a:cubicBezTo>
                      <a:pt x="94725" y="0"/>
                      <a:pt x="98233" y="0"/>
                      <a:pt x="101741" y="1754"/>
                    </a:cubicBezTo>
                    <a:cubicBezTo>
                      <a:pt x="103495" y="3507"/>
                      <a:pt x="105250" y="7015"/>
                      <a:pt x="105250" y="12276"/>
                    </a:cubicBezTo>
                    <a:lnTo>
                      <a:pt x="105250" y="101718"/>
                    </a:lnTo>
                    <a:cubicBezTo>
                      <a:pt x="105250" y="105225"/>
                      <a:pt x="103495" y="108733"/>
                      <a:pt x="101741" y="112240"/>
                    </a:cubicBezTo>
                    <a:cubicBezTo>
                      <a:pt x="99987" y="113994"/>
                      <a:pt x="96479" y="115748"/>
                      <a:pt x="94725" y="115748"/>
                    </a:cubicBezTo>
                    <a:cubicBezTo>
                      <a:pt x="91216" y="115748"/>
                      <a:pt x="89462" y="113994"/>
                      <a:pt x="87708" y="112240"/>
                    </a:cubicBezTo>
                    <a:cubicBezTo>
                      <a:pt x="85954" y="110487"/>
                      <a:pt x="84200" y="106979"/>
                      <a:pt x="84200" y="101718"/>
                    </a:cubicBezTo>
                    <a:lnTo>
                      <a:pt x="84200" y="24553"/>
                    </a:lnTo>
                    <a:lnTo>
                      <a:pt x="66658" y="96457"/>
                    </a:lnTo>
                    <a:cubicBezTo>
                      <a:pt x="64904" y="101718"/>
                      <a:pt x="64904" y="105225"/>
                      <a:pt x="63149" y="106979"/>
                    </a:cubicBezTo>
                    <a:cubicBezTo>
                      <a:pt x="63149" y="108733"/>
                      <a:pt x="61396" y="110487"/>
                      <a:pt x="59641" y="112240"/>
                    </a:cubicBezTo>
                    <a:cubicBezTo>
                      <a:pt x="57887" y="113994"/>
                      <a:pt x="54379" y="115748"/>
                      <a:pt x="50871" y="115748"/>
                    </a:cubicBezTo>
                    <a:cubicBezTo>
                      <a:pt x="47362" y="115748"/>
                      <a:pt x="45608" y="115748"/>
                      <a:pt x="43854" y="113994"/>
                    </a:cubicBezTo>
                    <a:cubicBezTo>
                      <a:pt x="42100" y="112240"/>
                      <a:pt x="40345" y="112240"/>
                      <a:pt x="40345" y="108733"/>
                    </a:cubicBezTo>
                    <a:cubicBezTo>
                      <a:pt x="38591" y="106979"/>
                      <a:pt x="38591" y="105225"/>
                      <a:pt x="38591" y="103472"/>
                    </a:cubicBezTo>
                    <a:cubicBezTo>
                      <a:pt x="40345" y="99964"/>
                      <a:pt x="38591" y="98210"/>
                      <a:pt x="38591" y="96457"/>
                    </a:cubicBezTo>
                    <a:close/>
                  </a:path>
                </a:pathLst>
              </a:custGeom>
              <a:solidFill>
                <a:srgbClr val="000000"/>
              </a:solidFill>
              <a:ln w="17529" cap="flat">
                <a:noFill/>
                <a:prstDash val="solid"/>
                <a:miter/>
              </a:ln>
            </p:spPr>
            <p:txBody>
              <a:bodyPr rtlCol="0" anchor="ctr"/>
              <a:lstStyle/>
              <a:p>
                <a:pPr algn="l" rtl="0"/>
                <a:endParaRPr lang="en-US"/>
              </a:p>
            </p:txBody>
          </p:sp>
          <p:sp>
            <p:nvSpPr>
              <p:cNvPr id="215" name="Freeform 214">
                <a:extLst>
                  <a:ext uri="{FF2B5EF4-FFF2-40B4-BE49-F238E27FC236}">
                    <a16:creationId xmlns:a16="http://schemas.microsoft.com/office/drawing/2014/main" id="{0D8E879D-E270-944D-046E-D1CC7A845481}"/>
                  </a:ext>
                </a:extLst>
              </p:cNvPr>
              <p:cNvSpPr/>
              <p:nvPr/>
            </p:nvSpPr>
            <p:spPr>
              <a:xfrm>
                <a:off x="51457" y="6681727"/>
                <a:ext cx="112266" cy="112240"/>
              </a:xfrm>
              <a:custGeom>
                <a:avLst/>
                <a:gdLst>
                  <a:gd name="connsiteX0" fmla="*/ 87708 w 112266"/>
                  <a:gd name="connsiteY0" fmla="*/ 0 h 112240"/>
                  <a:gd name="connsiteX1" fmla="*/ 0 w 112266"/>
                  <a:gd name="connsiteY1" fmla="*/ 87688 h 112240"/>
                  <a:gd name="connsiteX2" fmla="*/ 22804 w 112266"/>
                  <a:gd name="connsiteY2" fmla="*/ 112240 h 112240"/>
                  <a:gd name="connsiteX3" fmla="*/ 112267 w 112266"/>
                  <a:gd name="connsiteY3" fmla="*/ 24553 h 112240"/>
                  <a:gd name="connsiteX4" fmla="*/ 87708 w 112266"/>
                  <a:gd name="connsiteY4" fmla="*/ 0 h 11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2240">
                    <a:moveTo>
                      <a:pt x="87708" y="0"/>
                    </a:moveTo>
                    <a:cubicBezTo>
                      <a:pt x="64904" y="36829"/>
                      <a:pt x="35083" y="66643"/>
                      <a:pt x="0" y="87688"/>
                    </a:cubicBezTo>
                    <a:cubicBezTo>
                      <a:pt x="8771" y="96457"/>
                      <a:pt x="15788" y="106979"/>
                      <a:pt x="22804" y="112240"/>
                    </a:cubicBezTo>
                    <a:cubicBezTo>
                      <a:pt x="52625" y="82426"/>
                      <a:pt x="82446" y="54367"/>
                      <a:pt x="112267" y="24553"/>
                    </a:cubicBezTo>
                    <a:cubicBezTo>
                      <a:pt x="105250" y="17538"/>
                      <a:pt x="98233" y="8769"/>
                      <a:pt x="87708" y="0"/>
                    </a:cubicBezTo>
                    <a:close/>
                  </a:path>
                </a:pathLst>
              </a:custGeom>
              <a:noFill/>
              <a:ln w="17529" cap="flat">
                <a:noFill/>
                <a:prstDash val="solid"/>
                <a:miter/>
              </a:ln>
            </p:spPr>
            <p:txBody>
              <a:bodyPr rtlCol="0" anchor="ctr"/>
              <a:lstStyle/>
              <a:p>
                <a:pPr algn="l" rtl="0"/>
                <a:endParaRPr lang="en-US"/>
              </a:p>
            </p:txBody>
          </p:sp>
          <p:sp>
            <p:nvSpPr>
              <p:cNvPr id="216" name="Freeform 215">
                <a:extLst>
                  <a:ext uri="{FF2B5EF4-FFF2-40B4-BE49-F238E27FC236}">
                    <a16:creationId xmlns:a16="http://schemas.microsoft.com/office/drawing/2014/main" id="{49D0BC9D-DC44-1FBD-ACCB-E6798CDA806C}"/>
                  </a:ext>
                </a:extLst>
              </p:cNvPr>
              <p:cNvSpPr/>
              <p:nvPr/>
            </p:nvSpPr>
            <p:spPr>
              <a:xfrm>
                <a:off x="126886" y="6757139"/>
                <a:ext cx="284209" cy="281515"/>
              </a:xfrm>
              <a:custGeom>
                <a:avLst/>
                <a:gdLst>
                  <a:gd name="connsiteX0" fmla="*/ 56133 w 284209"/>
                  <a:gd name="connsiteY0" fmla="*/ 5261 h 281515"/>
                  <a:gd name="connsiteX1" fmla="*/ 49116 w 284209"/>
                  <a:gd name="connsiteY1" fmla="*/ 0 h 281515"/>
                  <a:gd name="connsiteX2" fmla="*/ 0 w 284209"/>
                  <a:gd name="connsiteY2" fmla="*/ 49105 h 281515"/>
                  <a:gd name="connsiteX3" fmla="*/ 5262 w 284209"/>
                  <a:gd name="connsiteY3" fmla="*/ 54367 h 281515"/>
                  <a:gd name="connsiteX4" fmla="*/ 219270 w 284209"/>
                  <a:gd name="connsiteY4" fmla="*/ 268325 h 281515"/>
                  <a:gd name="connsiteX5" fmla="*/ 226287 w 284209"/>
                  <a:gd name="connsiteY5" fmla="*/ 273586 h 281515"/>
                  <a:gd name="connsiteX6" fmla="*/ 282420 w 284209"/>
                  <a:gd name="connsiteY6" fmla="*/ 256048 h 281515"/>
                  <a:gd name="connsiteX7" fmla="*/ 270141 w 284209"/>
                  <a:gd name="connsiteY7" fmla="*/ 217466 h 281515"/>
                  <a:gd name="connsiteX8" fmla="*/ 56133 w 284209"/>
                  <a:gd name="connsiteY8" fmla="*/ 5261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209" h="281515">
                    <a:moveTo>
                      <a:pt x="56133" y="5261"/>
                    </a:moveTo>
                    <a:cubicBezTo>
                      <a:pt x="54379" y="3507"/>
                      <a:pt x="50871" y="1754"/>
                      <a:pt x="49116" y="0"/>
                    </a:cubicBezTo>
                    <a:cubicBezTo>
                      <a:pt x="33329" y="15784"/>
                      <a:pt x="15787" y="33321"/>
                      <a:pt x="0" y="49105"/>
                    </a:cubicBezTo>
                    <a:cubicBezTo>
                      <a:pt x="1754" y="50859"/>
                      <a:pt x="3508" y="52613"/>
                      <a:pt x="5262" y="54367"/>
                    </a:cubicBezTo>
                    <a:cubicBezTo>
                      <a:pt x="77183" y="126270"/>
                      <a:pt x="149104" y="198174"/>
                      <a:pt x="219270" y="268325"/>
                    </a:cubicBezTo>
                    <a:cubicBezTo>
                      <a:pt x="221024" y="270078"/>
                      <a:pt x="222778" y="271832"/>
                      <a:pt x="226287" y="273586"/>
                    </a:cubicBezTo>
                    <a:cubicBezTo>
                      <a:pt x="245583" y="289370"/>
                      <a:pt x="275403" y="280601"/>
                      <a:pt x="282420" y="256048"/>
                    </a:cubicBezTo>
                    <a:cubicBezTo>
                      <a:pt x="287682" y="240264"/>
                      <a:pt x="280666" y="227988"/>
                      <a:pt x="270141" y="217466"/>
                    </a:cubicBezTo>
                    <a:cubicBezTo>
                      <a:pt x="196466" y="147315"/>
                      <a:pt x="126299" y="77165"/>
                      <a:pt x="56133" y="5261"/>
                    </a:cubicBezTo>
                    <a:close/>
                  </a:path>
                </a:pathLst>
              </a:custGeom>
              <a:noFill/>
              <a:ln w="17529" cap="flat">
                <a:noFill/>
                <a:prstDash val="solid"/>
                <a:miter/>
              </a:ln>
            </p:spPr>
            <p:txBody>
              <a:bodyPr rtlCol="0" anchor="ctr"/>
              <a:lstStyle/>
              <a:p>
                <a:pPr algn="l" rtl="0"/>
                <a:endParaRPr lang="en-US"/>
              </a:p>
            </p:txBody>
          </p:sp>
          <p:sp>
            <p:nvSpPr>
              <p:cNvPr id="217" name="Freeform 216">
                <a:extLst>
                  <a:ext uri="{FF2B5EF4-FFF2-40B4-BE49-F238E27FC236}">
                    <a16:creationId xmlns:a16="http://schemas.microsoft.com/office/drawing/2014/main" id="{BC0CF209-0C55-0923-CDBE-A9E4C5715C0F}"/>
                  </a:ext>
                </a:extLst>
              </p:cNvPr>
              <p:cNvSpPr/>
              <p:nvPr/>
            </p:nvSpPr>
            <p:spPr>
              <a:xfrm>
                <a:off x="587" y="6634376"/>
                <a:ext cx="448027" cy="447969"/>
              </a:xfrm>
              <a:custGeom>
                <a:avLst/>
                <a:gdLst>
                  <a:gd name="connsiteX0" fmla="*/ 424507 w 448027"/>
                  <a:gd name="connsiteY0" fmla="*/ 317430 h 447969"/>
                  <a:gd name="connsiteX1" fmla="*/ 203483 w 448027"/>
                  <a:gd name="connsiteY1" fmla="*/ 94703 h 447969"/>
                  <a:gd name="connsiteX2" fmla="*/ 206991 w 448027"/>
                  <a:gd name="connsiteY2" fmla="*/ 89442 h 447969"/>
                  <a:gd name="connsiteX3" fmla="*/ 205237 w 448027"/>
                  <a:gd name="connsiteY3" fmla="*/ 59628 h 447969"/>
                  <a:gd name="connsiteX4" fmla="*/ 163137 w 448027"/>
                  <a:gd name="connsiteY4" fmla="*/ 15784 h 447969"/>
                  <a:gd name="connsiteX5" fmla="*/ 147349 w 448027"/>
                  <a:gd name="connsiteY5" fmla="*/ 0 h 447969"/>
                  <a:gd name="connsiteX6" fmla="*/ 140333 w 448027"/>
                  <a:gd name="connsiteY6" fmla="*/ 24553 h 447969"/>
                  <a:gd name="connsiteX7" fmla="*/ 10525 w 448027"/>
                  <a:gd name="connsiteY7" fmla="*/ 149069 h 447969"/>
                  <a:gd name="connsiteX8" fmla="*/ 5263 w 448027"/>
                  <a:gd name="connsiteY8" fmla="*/ 145562 h 447969"/>
                  <a:gd name="connsiteX9" fmla="*/ 0 w 448027"/>
                  <a:gd name="connsiteY9" fmla="*/ 147315 h 447969"/>
                  <a:gd name="connsiteX10" fmla="*/ 63150 w 448027"/>
                  <a:gd name="connsiteY10" fmla="*/ 210451 h 447969"/>
                  <a:gd name="connsiteX11" fmla="*/ 92971 w 448027"/>
                  <a:gd name="connsiteY11" fmla="*/ 212204 h 447969"/>
                  <a:gd name="connsiteX12" fmla="*/ 98233 w 448027"/>
                  <a:gd name="connsiteY12" fmla="*/ 208697 h 447969"/>
                  <a:gd name="connsiteX13" fmla="*/ 231550 w 448027"/>
                  <a:gd name="connsiteY13" fmla="*/ 338475 h 447969"/>
                  <a:gd name="connsiteX14" fmla="*/ 317503 w 448027"/>
                  <a:gd name="connsiteY14" fmla="*/ 424409 h 447969"/>
                  <a:gd name="connsiteX15" fmla="*/ 384161 w 448027"/>
                  <a:gd name="connsiteY15" fmla="*/ 447208 h 447969"/>
                  <a:gd name="connsiteX16" fmla="*/ 442049 w 448027"/>
                  <a:gd name="connsiteY16" fmla="*/ 396349 h 447969"/>
                  <a:gd name="connsiteX17" fmla="*/ 424507 w 448027"/>
                  <a:gd name="connsiteY17" fmla="*/ 317430 h 447969"/>
                  <a:gd name="connsiteX18" fmla="*/ 75429 w 448027"/>
                  <a:gd name="connsiteY18" fmla="*/ 161345 h 447969"/>
                  <a:gd name="connsiteX19" fmla="*/ 52625 w 448027"/>
                  <a:gd name="connsiteY19" fmla="*/ 136793 h 447969"/>
                  <a:gd name="connsiteX20" fmla="*/ 140333 w 448027"/>
                  <a:gd name="connsiteY20" fmla="*/ 49105 h 447969"/>
                  <a:gd name="connsiteX21" fmla="*/ 164891 w 448027"/>
                  <a:gd name="connsiteY21" fmla="*/ 75412 h 447969"/>
                  <a:gd name="connsiteX22" fmla="*/ 75429 w 448027"/>
                  <a:gd name="connsiteY22" fmla="*/ 161345 h 447969"/>
                  <a:gd name="connsiteX23" fmla="*/ 406966 w 448027"/>
                  <a:gd name="connsiteY23" fmla="*/ 380565 h 447969"/>
                  <a:gd name="connsiteX24" fmla="*/ 350832 w 448027"/>
                  <a:gd name="connsiteY24" fmla="*/ 398102 h 447969"/>
                  <a:gd name="connsiteX25" fmla="*/ 343816 w 448027"/>
                  <a:gd name="connsiteY25" fmla="*/ 392841 h 447969"/>
                  <a:gd name="connsiteX26" fmla="*/ 129808 w 448027"/>
                  <a:gd name="connsiteY26" fmla="*/ 178883 h 447969"/>
                  <a:gd name="connsiteX27" fmla="*/ 124546 w 448027"/>
                  <a:gd name="connsiteY27" fmla="*/ 173622 h 447969"/>
                  <a:gd name="connsiteX28" fmla="*/ 173662 w 448027"/>
                  <a:gd name="connsiteY28" fmla="*/ 124517 h 447969"/>
                  <a:gd name="connsiteX29" fmla="*/ 180679 w 448027"/>
                  <a:gd name="connsiteY29" fmla="*/ 129778 h 447969"/>
                  <a:gd name="connsiteX30" fmla="*/ 392932 w 448027"/>
                  <a:gd name="connsiteY30" fmla="*/ 341982 h 447969"/>
                  <a:gd name="connsiteX31" fmla="*/ 406966 w 448027"/>
                  <a:gd name="connsiteY31" fmla="*/ 380565 h 44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8027" h="447969">
                    <a:moveTo>
                      <a:pt x="424507" y="317430"/>
                    </a:moveTo>
                    <a:cubicBezTo>
                      <a:pt x="382408" y="275340"/>
                      <a:pt x="212254" y="105225"/>
                      <a:pt x="203483" y="94703"/>
                    </a:cubicBezTo>
                    <a:cubicBezTo>
                      <a:pt x="205237" y="92949"/>
                      <a:pt x="205237" y="91195"/>
                      <a:pt x="206991" y="89442"/>
                    </a:cubicBezTo>
                    <a:cubicBezTo>
                      <a:pt x="215762" y="78919"/>
                      <a:pt x="215762" y="70150"/>
                      <a:pt x="205237" y="59628"/>
                    </a:cubicBezTo>
                    <a:cubicBezTo>
                      <a:pt x="191203" y="45598"/>
                      <a:pt x="175416" y="31568"/>
                      <a:pt x="163137" y="15784"/>
                    </a:cubicBezTo>
                    <a:cubicBezTo>
                      <a:pt x="161383" y="14030"/>
                      <a:pt x="147349" y="1754"/>
                      <a:pt x="147349" y="0"/>
                    </a:cubicBezTo>
                    <a:cubicBezTo>
                      <a:pt x="142087" y="5261"/>
                      <a:pt x="149104" y="19291"/>
                      <a:pt x="140333" y="24553"/>
                    </a:cubicBezTo>
                    <a:cubicBezTo>
                      <a:pt x="114020" y="80673"/>
                      <a:pt x="66658" y="124517"/>
                      <a:pt x="10525" y="149069"/>
                    </a:cubicBezTo>
                    <a:cubicBezTo>
                      <a:pt x="10525" y="149069"/>
                      <a:pt x="7017" y="145562"/>
                      <a:pt x="5263" y="145562"/>
                    </a:cubicBezTo>
                    <a:cubicBezTo>
                      <a:pt x="5263" y="147315"/>
                      <a:pt x="0" y="143808"/>
                      <a:pt x="0" y="147315"/>
                    </a:cubicBezTo>
                    <a:cubicBezTo>
                      <a:pt x="8771" y="156084"/>
                      <a:pt x="56133" y="201682"/>
                      <a:pt x="63150" y="210451"/>
                    </a:cubicBezTo>
                    <a:cubicBezTo>
                      <a:pt x="73675" y="219219"/>
                      <a:pt x="80692" y="220973"/>
                      <a:pt x="92971" y="212204"/>
                    </a:cubicBezTo>
                    <a:cubicBezTo>
                      <a:pt x="94725" y="210451"/>
                      <a:pt x="96479" y="210451"/>
                      <a:pt x="98233" y="208697"/>
                    </a:cubicBezTo>
                    <a:cubicBezTo>
                      <a:pt x="126300" y="236757"/>
                      <a:pt x="228041" y="334967"/>
                      <a:pt x="231550" y="338475"/>
                    </a:cubicBezTo>
                    <a:cubicBezTo>
                      <a:pt x="261370" y="366535"/>
                      <a:pt x="289437" y="396349"/>
                      <a:pt x="317503" y="424409"/>
                    </a:cubicBezTo>
                    <a:cubicBezTo>
                      <a:pt x="336799" y="441946"/>
                      <a:pt x="357849" y="450715"/>
                      <a:pt x="384161" y="447208"/>
                    </a:cubicBezTo>
                    <a:cubicBezTo>
                      <a:pt x="413982" y="441946"/>
                      <a:pt x="433278" y="424409"/>
                      <a:pt x="442049" y="396349"/>
                    </a:cubicBezTo>
                    <a:cubicBezTo>
                      <a:pt x="454328" y="364781"/>
                      <a:pt x="447311" y="338475"/>
                      <a:pt x="424507" y="317430"/>
                    </a:cubicBezTo>
                    <a:close/>
                    <a:moveTo>
                      <a:pt x="75429" y="161345"/>
                    </a:moveTo>
                    <a:cubicBezTo>
                      <a:pt x="68412" y="154331"/>
                      <a:pt x="61396" y="145562"/>
                      <a:pt x="52625" y="136793"/>
                    </a:cubicBezTo>
                    <a:cubicBezTo>
                      <a:pt x="87708" y="115748"/>
                      <a:pt x="117529" y="85934"/>
                      <a:pt x="140333" y="49105"/>
                    </a:cubicBezTo>
                    <a:cubicBezTo>
                      <a:pt x="149104" y="57874"/>
                      <a:pt x="157875" y="66643"/>
                      <a:pt x="164891" y="75412"/>
                    </a:cubicBezTo>
                    <a:cubicBezTo>
                      <a:pt x="135071" y="101718"/>
                      <a:pt x="105250" y="131532"/>
                      <a:pt x="75429" y="161345"/>
                    </a:cubicBezTo>
                    <a:close/>
                    <a:moveTo>
                      <a:pt x="406966" y="380565"/>
                    </a:moveTo>
                    <a:cubicBezTo>
                      <a:pt x="399949" y="405118"/>
                      <a:pt x="371882" y="413886"/>
                      <a:pt x="350832" y="398102"/>
                    </a:cubicBezTo>
                    <a:cubicBezTo>
                      <a:pt x="349078" y="396349"/>
                      <a:pt x="347324" y="394595"/>
                      <a:pt x="343816" y="392841"/>
                    </a:cubicBezTo>
                    <a:cubicBezTo>
                      <a:pt x="271895" y="320937"/>
                      <a:pt x="199974" y="249033"/>
                      <a:pt x="129808" y="178883"/>
                    </a:cubicBezTo>
                    <a:cubicBezTo>
                      <a:pt x="128054" y="177129"/>
                      <a:pt x="126300" y="175376"/>
                      <a:pt x="124546" y="173622"/>
                    </a:cubicBezTo>
                    <a:cubicBezTo>
                      <a:pt x="142087" y="156084"/>
                      <a:pt x="157875" y="140300"/>
                      <a:pt x="173662" y="124517"/>
                    </a:cubicBezTo>
                    <a:cubicBezTo>
                      <a:pt x="175416" y="126270"/>
                      <a:pt x="178925" y="128024"/>
                      <a:pt x="180679" y="129778"/>
                    </a:cubicBezTo>
                    <a:cubicBezTo>
                      <a:pt x="250845" y="199928"/>
                      <a:pt x="322766" y="271832"/>
                      <a:pt x="392932" y="341982"/>
                    </a:cubicBezTo>
                    <a:cubicBezTo>
                      <a:pt x="405211" y="352505"/>
                      <a:pt x="412228" y="364781"/>
                      <a:pt x="406966" y="380565"/>
                    </a:cubicBezTo>
                    <a:close/>
                  </a:path>
                </a:pathLst>
              </a:custGeom>
              <a:solidFill>
                <a:srgbClr val="000000"/>
              </a:solidFill>
              <a:ln w="17529" cap="flat">
                <a:noFill/>
                <a:prstDash val="solid"/>
                <a:miter/>
              </a:ln>
            </p:spPr>
            <p:txBody>
              <a:bodyPr rtlCol="0" anchor="ctr"/>
              <a:lstStyle/>
              <a:p>
                <a:pPr algn="l" rtl="0"/>
                <a:endParaRPr lang="en-US"/>
              </a:p>
            </p:txBody>
          </p:sp>
          <p:sp>
            <p:nvSpPr>
              <p:cNvPr id="218" name="Freeform 217">
                <a:extLst>
                  <a:ext uri="{FF2B5EF4-FFF2-40B4-BE49-F238E27FC236}">
                    <a16:creationId xmlns:a16="http://schemas.microsoft.com/office/drawing/2014/main" id="{B4A986F7-18F0-D9A7-E346-EAAA1938E41E}"/>
                  </a:ext>
                </a:extLst>
              </p:cNvPr>
              <p:cNvSpPr/>
              <p:nvPr/>
            </p:nvSpPr>
            <p:spPr>
              <a:xfrm>
                <a:off x="-329195" y="6304670"/>
                <a:ext cx="494673" cy="494558"/>
              </a:xfrm>
              <a:custGeom>
                <a:avLst/>
                <a:gdLst>
                  <a:gd name="connsiteX0" fmla="*/ 494673 w 494673"/>
                  <a:gd name="connsiteY0" fmla="*/ 247280 h 494558"/>
                  <a:gd name="connsiteX1" fmla="*/ 247337 w 494673"/>
                  <a:gd name="connsiteY1" fmla="*/ 0 h 494558"/>
                  <a:gd name="connsiteX2" fmla="*/ 0 w 494673"/>
                  <a:gd name="connsiteY2" fmla="*/ 247280 h 494558"/>
                  <a:gd name="connsiteX3" fmla="*/ 247337 w 494673"/>
                  <a:gd name="connsiteY3" fmla="*/ 494559 h 494558"/>
                  <a:gd name="connsiteX4" fmla="*/ 494673 w 494673"/>
                  <a:gd name="connsiteY4" fmla="*/ 247280 h 494558"/>
                  <a:gd name="connsiteX5" fmla="*/ 250845 w 494673"/>
                  <a:gd name="connsiteY5" fmla="*/ 462992 h 494558"/>
                  <a:gd name="connsiteX6" fmla="*/ 36837 w 494673"/>
                  <a:gd name="connsiteY6" fmla="*/ 247280 h 494558"/>
                  <a:gd name="connsiteX7" fmla="*/ 252599 w 494673"/>
                  <a:gd name="connsiteY7" fmla="*/ 35075 h 494558"/>
                  <a:gd name="connsiteX8" fmla="*/ 464853 w 494673"/>
                  <a:gd name="connsiteY8" fmla="*/ 249033 h 494558"/>
                  <a:gd name="connsiteX9" fmla="*/ 250845 w 494673"/>
                  <a:gd name="connsiteY9" fmla="*/ 462992 h 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4673" h="494558">
                    <a:moveTo>
                      <a:pt x="494673" y="247280"/>
                    </a:moveTo>
                    <a:cubicBezTo>
                      <a:pt x="494673" y="110487"/>
                      <a:pt x="384161" y="0"/>
                      <a:pt x="247337" y="0"/>
                    </a:cubicBezTo>
                    <a:cubicBezTo>
                      <a:pt x="110512" y="0"/>
                      <a:pt x="0" y="110487"/>
                      <a:pt x="0" y="247280"/>
                    </a:cubicBezTo>
                    <a:cubicBezTo>
                      <a:pt x="0" y="384073"/>
                      <a:pt x="110512" y="494559"/>
                      <a:pt x="247337" y="494559"/>
                    </a:cubicBezTo>
                    <a:cubicBezTo>
                      <a:pt x="384161" y="494559"/>
                      <a:pt x="494673" y="384073"/>
                      <a:pt x="494673" y="247280"/>
                    </a:cubicBezTo>
                    <a:close/>
                    <a:moveTo>
                      <a:pt x="250845" y="462992"/>
                    </a:moveTo>
                    <a:cubicBezTo>
                      <a:pt x="131562" y="462992"/>
                      <a:pt x="36837" y="366535"/>
                      <a:pt x="36837" y="247280"/>
                    </a:cubicBezTo>
                    <a:cubicBezTo>
                      <a:pt x="36837" y="129778"/>
                      <a:pt x="135070" y="33321"/>
                      <a:pt x="252599" y="35075"/>
                    </a:cubicBezTo>
                    <a:cubicBezTo>
                      <a:pt x="370128" y="35075"/>
                      <a:pt x="464853" y="133286"/>
                      <a:pt x="464853" y="249033"/>
                    </a:cubicBezTo>
                    <a:cubicBezTo>
                      <a:pt x="464853" y="366535"/>
                      <a:pt x="368374" y="462992"/>
                      <a:pt x="250845" y="462992"/>
                    </a:cubicBezTo>
                    <a:close/>
                  </a:path>
                </a:pathLst>
              </a:custGeom>
              <a:solidFill>
                <a:srgbClr val="000000"/>
              </a:solidFill>
              <a:ln w="17529" cap="flat">
                <a:noFill/>
                <a:prstDash val="solid"/>
                <a:miter/>
              </a:ln>
            </p:spPr>
            <p:txBody>
              <a:bodyPr rtlCol="0" anchor="ctr"/>
              <a:lstStyle/>
              <a:p>
                <a:pPr algn="l" rtl="0"/>
                <a:endParaRPr lang="en-US"/>
              </a:p>
            </p:txBody>
          </p:sp>
        </p:grpSp>
        <p:sp>
          <p:nvSpPr>
            <p:cNvPr id="219" name="Freeform 218">
              <a:extLst>
                <a:ext uri="{FF2B5EF4-FFF2-40B4-BE49-F238E27FC236}">
                  <a16:creationId xmlns:a16="http://schemas.microsoft.com/office/drawing/2014/main" id="{A82947E1-3E5E-9B9B-5617-3838B847BA25}"/>
                </a:ext>
              </a:extLst>
            </p:cNvPr>
            <p:cNvSpPr/>
            <p:nvPr/>
          </p:nvSpPr>
          <p:spPr>
            <a:xfrm>
              <a:off x="-901051" y="6741355"/>
              <a:ext cx="1024430" cy="513850"/>
            </a:xfrm>
            <a:custGeom>
              <a:avLst/>
              <a:gdLst>
                <a:gd name="connsiteX0" fmla="*/ 996363 w 1024430"/>
                <a:gd name="connsiteY0" fmla="*/ 177129 h 513850"/>
                <a:gd name="connsiteX1" fmla="*/ 831472 w 1024430"/>
                <a:gd name="connsiteY1" fmla="*/ 177129 h 513850"/>
                <a:gd name="connsiteX2" fmla="*/ 819194 w 1024430"/>
                <a:gd name="connsiteY2" fmla="*/ 177129 h 513850"/>
                <a:gd name="connsiteX3" fmla="*/ 819194 w 1024430"/>
                <a:gd name="connsiteY3" fmla="*/ 164853 h 513850"/>
                <a:gd name="connsiteX4" fmla="*/ 819194 w 1024430"/>
                <a:gd name="connsiteY4" fmla="*/ 150823 h 513850"/>
                <a:gd name="connsiteX5" fmla="*/ 819194 w 1024430"/>
                <a:gd name="connsiteY5" fmla="*/ 150823 h 513850"/>
                <a:gd name="connsiteX6" fmla="*/ 819194 w 1024430"/>
                <a:gd name="connsiteY6" fmla="*/ 145561 h 513850"/>
                <a:gd name="connsiteX7" fmla="*/ 819194 w 1024430"/>
                <a:gd name="connsiteY7" fmla="*/ 133285 h 513850"/>
                <a:gd name="connsiteX8" fmla="*/ 798143 w 1024430"/>
                <a:gd name="connsiteY8" fmla="*/ 117502 h 513850"/>
                <a:gd name="connsiteX9" fmla="*/ 778848 w 1024430"/>
                <a:gd name="connsiteY9" fmla="*/ 136793 h 513850"/>
                <a:gd name="connsiteX10" fmla="*/ 778848 w 1024430"/>
                <a:gd name="connsiteY10" fmla="*/ 147315 h 513850"/>
                <a:gd name="connsiteX11" fmla="*/ 778848 w 1024430"/>
                <a:gd name="connsiteY11" fmla="*/ 343736 h 513850"/>
                <a:gd name="connsiteX12" fmla="*/ 778848 w 1024430"/>
                <a:gd name="connsiteY12" fmla="*/ 343736 h 513850"/>
                <a:gd name="connsiteX13" fmla="*/ 778848 w 1024430"/>
                <a:gd name="connsiteY13" fmla="*/ 377057 h 513850"/>
                <a:gd name="connsiteX14" fmla="*/ 806914 w 1024430"/>
                <a:gd name="connsiteY14" fmla="*/ 468253 h 513850"/>
                <a:gd name="connsiteX15" fmla="*/ 806914 w 1024430"/>
                <a:gd name="connsiteY15" fmla="*/ 470006 h 513850"/>
                <a:gd name="connsiteX16" fmla="*/ 796389 w 1024430"/>
                <a:gd name="connsiteY16" fmla="*/ 470006 h 513850"/>
                <a:gd name="connsiteX17" fmla="*/ 129808 w 1024430"/>
                <a:gd name="connsiteY17" fmla="*/ 470006 h 513850"/>
                <a:gd name="connsiteX18" fmla="*/ 42100 w 1024430"/>
                <a:gd name="connsiteY18" fmla="*/ 382318 h 513850"/>
                <a:gd name="connsiteX19" fmla="*/ 42100 w 1024430"/>
                <a:gd name="connsiteY19" fmla="*/ 26306 h 513850"/>
                <a:gd name="connsiteX20" fmla="*/ 21050 w 1024430"/>
                <a:gd name="connsiteY20" fmla="*/ 0 h 513850"/>
                <a:gd name="connsiteX21" fmla="*/ 0 w 1024430"/>
                <a:gd name="connsiteY21" fmla="*/ 26306 h 513850"/>
                <a:gd name="connsiteX22" fmla="*/ 0 w 1024430"/>
                <a:gd name="connsiteY22" fmla="*/ 391087 h 513850"/>
                <a:gd name="connsiteX23" fmla="*/ 70166 w 1024430"/>
                <a:gd name="connsiteY23" fmla="*/ 501574 h 513850"/>
                <a:gd name="connsiteX24" fmla="*/ 108758 w 1024430"/>
                <a:gd name="connsiteY24" fmla="*/ 513850 h 513850"/>
                <a:gd name="connsiteX25" fmla="*/ 917426 w 1024430"/>
                <a:gd name="connsiteY25" fmla="*/ 513850 h 513850"/>
                <a:gd name="connsiteX26" fmla="*/ 920935 w 1024430"/>
                <a:gd name="connsiteY26" fmla="*/ 512096 h 513850"/>
                <a:gd name="connsiteX27" fmla="*/ 1024430 w 1024430"/>
                <a:gd name="connsiteY27" fmla="*/ 387580 h 513850"/>
                <a:gd name="connsiteX28" fmla="*/ 1024430 w 1024430"/>
                <a:gd name="connsiteY28" fmla="*/ 205189 h 513850"/>
                <a:gd name="connsiteX29" fmla="*/ 996363 w 1024430"/>
                <a:gd name="connsiteY29" fmla="*/ 177129 h 513850"/>
                <a:gd name="connsiteX30" fmla="*/ 980576 w 1024430"/>
                <a:gd name="connsiteY30" fmla="*/ 391087 h 513850"/>
                <a:gd name="connsiteX31" fmla="*/ 908655 w 1024430"/>
                <a:gd name="connsiteY31" fmla="*/ 470006 h 513850"/>
                <a:gd name="connsiteX32" fmla="*/ 822702 w 1024430"/>
                <a:gd name="connsiteY32" fmla="*/ 412132 h 513850"/>
                <a:gd name="connsiteX33" fmla="*/ 819194 w 1024430"/>
                <a:gd name="connsiteY33" fmla="*/ 391087 h 513850"/>
                <a:gd name="connsiteX34" fmla="*/ 819194 w 1024430"/>
                <a:gd name="connsiteY34" fmla="*/ 224480 h 513850"/>
                <a:gd name="connsiteX35" fmla="*/ 819194 w 1024430"/>
                <a:gd name="connsiteY35" fmla="*/ 219219 h 513850"/>
                <a:gd name="connsiteX36" fmla="*/ 978822 w 1024430"/>
                <a:gd name="connsiteY36" fmla="*/ 219219 h 513850"/>
                <a:gd name="connsiteX37" fmla="*/ 980576 w 1024430"/>
                <a:gd name="connsiteY37" fmla="*/ 226234 h 513850"/>
                <a:gd name="connsiteX38" fmla="*/ 980576 w 1024430"/>
                <a:gd name="connsiteY38" fmla="*/ 391087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24430" h="513850">
                  <a:moveTo>
                    <a:pt x="996363" y="177129"/>
                  </a:moveTo>
                  <a:cubicBezTo>
                    <a:pt x="941985" y="177129"/>
                    <a:pt x="887606" y="177129"/>
                    <a:pt x="831472" y="177129"/>
                  </a:cubicBezTo>
                  <a:lnTo>
                    <a:pt x="819194" y="177129"/>
                  </a:lnTo>
                  <a:lnTo>
                    <a:pt x="819194" y="164853"/>
                  </a:lnTo>
                  <a:cubicBezTo>
                    <a:pt x="819194" y="159592"/>
                    <a:pt x="819194" y="156084"/>
                    <a:pt x="819194" y="150823"/>
                  </a:cubicBezTo>
                  <a:cubicBezTo>
                    <a:pt x="819194" y="150823"/>
                    <a:pt x="819194" y="150823"/>
                    <a:pt x="819194" y="150823"/>
                  </a:cubicBezTo>
                  <a:cubicBezTo>
                    <a:pt x="819194" y="149069"/>
                    <a:pt x="819194" y="147315"/>
                    <a:pt x="819194" y="145561"/>
                  </a:cubicBezTo>
                  <a:cubicBezTo>
                    <a:pt x="819194" y="142054"/>
                    <a:pt x="819194" y="136793"/>
                    <a:pt x="819194" y="133285"/>
                  </a:cubicBezTo>
                  <a:cubicBezTo>
                    <a:pt x="817439" y="122763"/>
                    <a:pt x="806914" y="115748"/>
                    <a:pt x="798143" y="117502"/>
                  </a:cubicBezTo>
                  <a:cubicBezTo>
                    <a:pt x="787618" y="117502"/>
                    <a:pt x="778848" y="126270"/>
                    <a:pt x="778848" y="136793"/>
                  </a:cubicBezTo>
                  <a:cubicBezTo>
                    <a:pt x="778848" y="140300"/>
                    <a:pt x="778848" y="143808"/>
                    <a:pt x="778848" y="147315"/>
                  </a:cubicBezTo>
                  <a:cubicBezTo>
                    <a:pt x="778848" y="212204"/>
                    <a:pt x="778848" y="278847"/>
                    <a:pt x="778848" y="343736"/>
                  </a:cubicBezTo>
                  <a:cubicBezTo>
                    <a:pt x="778848" y="343736"/>
                    <a:pt x="778848" y="343736"/>
                    <a:pt x="778848" y="343736"/>
                  </a:cubicBezTo>
                  <a:cubicBezTo>
                    <a:pt x="778848" y="354258"/>
                    <a:pt x="778848" y="364781"/>
                    <a:pt x="778848" y="377057"/>
                  </a:cubicBezTo>
                  <a:cubicBezTo>
                    <a:pt x="778848" y="410379"/>
                    <a:pt x="785864" y="441946"/>
                    <a:pt x="806914" y="468253"/>
                  </a:cubicBezTo>
                  <a:cubicBezTo>
                    <a:pt x="806914" y="468253"/>
                    <a:pt x="806914" y="470006"/>
                    <a:pt x="806914" y="470006"/>
                  </a:cubicBezTo>
                  <a:lnTo>
                    <a:pt x="796389" y="470006"/>
                  </a:lnTo>
                  <a:cubicBezTo>
                    <a:pt x="573611" y="470006"/>
                    <a:pt x="352587" y="470006"/>
                    <a:pt x="129808" y="470006"/>
                  </a:cubicBezTo>
                  <a:cubicBezTo>
                    <a:pt x="75429" y="470006"/>
                    <a:pt x="42100" y="436685"/>
                    <a:pt x="42100" y="382318"/>
                  </a:cubicBezTo>
                  <a:cubicBezTo>
                    <a:pt x="42100" y="263063"/>
                    <a:pt x="42100" y="143808"/>
                    <a:pt x="42100" y="26306"/>
                  </a:cubicBezTo>
                  <a:cubicBezTo>
                    <a:pt x="42100" y="10522"/>
                    <a:pt x="33329" y="1754"/>
                    <a:pt x="21050" y="0"/>
                  </a:cubicBezTo>
                  <a:cubicBezTo>
                    <a:pt x="8771" y="0"/>
                    <a:pt x="0" y="10522"/>
                    <a:pt x="0" y="26306"/>
                  </a:cubicBezTo>
                  <a:cubicBezTo>
                    <a:pt x="0" y="147315"/>
                    <a:pt x="0" y="268324"/>
                    <a:pt x="0" y="391087"/>
                  </a:cubicBezTo>
                  <a:cubicBezTo>
                    <a:pt x="0" y="441946"/>
                    <a:pt x="24558" y="478775"/>
                    <a:pt x="70166" y="501574"/>
                  </a:cubicBezTo>
                  <a:cubicBezTo>
                    <a:pt x="82446" y="506835"/>
                    <a:pt x="94725" y="510343"/>
                    <a:pt x="108758" y="513850"/>
                  </a:cubicBezTo>
                  <a:lnTo>
                    <a:pt x="917426" y="513850"/>
                  </a:lnTo>
                  <a:cubicBezTo>
                    <a:pt x="919180" y="513850"/>
                    <a:pt x="919180" y="512096"/>
                    <a:pt x="920935" y="512096"/>
                  </a:cubicBezTo>
                  <a:cubicBezTo>
                    <a:pt x="984085" y="499820"/>
                    <a:pt x="1024430" y="452469"/>
                    <a:pt x="1024430" y="387580"/>
                  </a:cubicBezTo>
                  <a:cubicBezTo>
                    <a:pt x="1024430" y="326198"/>
                    <a:pt x="1024430" y="264817"/>
                    <a:pt x="1024430" y="205189"/>
                  </a:cubicBezTo>
                  <a:cubicBezTo>
                    <a:pt x="1022676" y="184144"/>
                    <a:pt x="1015659" y="177129"/>
                    <a:pt x="996363" y="177129"/>
                  </a:cubicBezTo>
                  <a:close/>
                  <a:moveTo>
                    <a:pt x="980576" y="391087"/>
                  </a:moveTo>
                  <a:cubicBezTo>
                    <a:pt x="980576" y="431424"/>
                    <a:pt x="950756" y="464745"/>
                    <a:pt x="908655" y="470006"/>
                  </a:cubicBezTo>
                  <a:cubicBezTo>
                    <a:pt x="871818" y="475267"/>
                    <a:pt x="833227" y="450715"/>
                    <a:pt x="822702" y="412132"/>
                  </a:cubicBezTo>
                  <a:cubicBezTo>
                    <a:pt x="820947" y="405117"/>
                    <a:pt x="819194" y="398102"/>
                    <a:pt x="819194" y="391087"/>
                  </a:cubicBezTo>
                  <a:cubicBezTo>
                    <a:pt x="819194" y="334967"/>
                    <a:pt x="819194" y="280601"/>
                    <a:pt x="819194" y="224480"/>
                  </a:cubicBezTo>
                  <a:cubicBezTo>
                    <a:pt x="819194" y="222727"/>
                    <a:pt x="819194" y="220973"/>
                    <a:pt x="819194" y="219219"/>
                  </a:cubicBezTo>
                  <a:lnTo>
                    <a:pt x="978822" y="219219"/>
                  </a:lnTo>
                  <a:cubicBezTo>
                    <a:pt x="978822" y="220973"/>
                    <a:pt x="980576" y="224480"/>
                    <a:pt x="980576" y="226234"/>
                  </a:cubicBezTo>
                  <a:cubicBezTo>
                    <a:pt x="980576" y="280601"/>
                    <a:pt x="980576" y="336721"/>
                    <a:pt x="980576" y="391087"/>
                  </a:cubicBezTo>
                  <a:close/>
                </a:path>
              </a:pathLst>
            </a:custGeom>
            <a:solidFill>
              <a:srgbClr val="000000"/>
            </a:solidFill>
            <a:ln w="17529" cap="flat">
              <a:noFill/>
              <a:prstDash val="solid"/>
              <a:miter/>
            </a:ln>
          </p:spPr>
          <p:txBody>
            <a:bodyPr rtlCol="0" anchor="ctr"/>
            <a:lstStyle/>
            <a:p>
              <a:pPr algn="l" rtl="0"/>
              <a:endParaRPr lang="en-US"/>
            </a:p>
          </p:txBody>
        </p:sp>
        <p:sp>
          <p:nvSpPr>
            <p:cNvPr id="220" name="Freeform 219">
              <a:extLst>
                <a:ext uri="{FF2B5EF4-FFF2-40B4-BE49-F238E27FC236}">
                  <a16:creationId xmlns:a16="http://schemas.microsoft.com/office/drawing/2014/main" id="{EE0CB076-94C2-66DB-C805-2453B4063A93}"/>
                </a:ext>
              </a:extLst>
            </p:cNvPr>
            <p:cNvSpPr/>
            <p:nvPr/>
          </p:nvSpPr>
          <p:spPr>
            <a:xfrm>
              <a:off x="-755456" y="6466015"/>
              <a:ext cx="187695" cy="42090"/>
            </a:xfrm>
            <a:custGeom>
              <a:avLst/>
              <a:gdLst>
                <a:gd name="connsiteX0" fmla="*/ 94725 w 187695"/>
                <a:gd name="connsiteY0" fmla="*/ 42090 h 42090"/>
                <a:gd name="connsiteX1" fmla="*/ 24559 w 187695"/>
                <a:gd name="connsiteY1" fmla="*/ 42090 h 42090"/>
                <a:gd name="connsiteX2" fmla="*/ 0 w 187695"/>
                <a:gd name="connsiteY2" fmla="*/ 21045 h 42090"/>
                <a:gd name="connsiteX3" fmla="*/ 24559 w 187695"/>
                <a:gd name="connsiteY3" fmla="*/ 0 h 42090"/>
                <a:gd name="connsiteX4" fmla="*/ 163137 w 187695"/>
                <a:gd name="connsiteY4" fmla="*/ 0 h 42090"/>
                <a:gd name="connsiteX5" fmla="*/ 187695 w 187695"/>
                <a:gd name="connsiteY5" fmla="*/ 21045 h 42090"/>
                <a:gd name="connsiteX6" fmla="*/ 163137 w 187695"/>
                <a:gd name="connsiteY6" fmla="*/ 42090 h 42090"/>
                <a:gd name="connsiteX7" fmla="*/ 94725 w 187695"/>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5" h="42090">
                  <a:moveTo>
                    <a:pt x="94725" y="42090"/>
                  </a:moveTo>
                  <a:cubicBezTo>
                    <a:pt x="71921" y="42090"/>
                    <a:pt x="47363" y="42090"/>
                    <a:pt x="24559" y="42090"/>
                  </a:cubicBezTo>
                  <a:cubicBezTo>
                    <a:pt x="8771" y="42090"/>
                    <a:pt x="0" y="33321"/>
                    <a:pt x="0" y="21045"/>
                  </a:cubicBezTo>
                  <a:cubicBezTo>
                    <a:pt x="0" y="8769"/>
                    <a:pt x="10525" y="0"/>
                    <a:pt x="24559" y="0"/>
                  </a:cubicBezTo>
                  <a:cubicBezTo>
                    <a:pt x="70166" y="0"/>
                    <a:pt x="117529" y="0"/>
                    <a:pt x="163137" y="0"/>
                  </a:cubicBezTo>
                  <a:cubicBezTo>
                    <a:pt x="178925" y="0"/>
                    <a:pt x="187695" y="8769"/>
                    <a:pt x="187695" y="21045"/>
                  </a:cubicBezTo>
                  <a:cubicBezTo>
                    <a:pt x="187695" y="33321"/>
                    <a:pt x="178925" y="42090"/>
                    <a:pt x="163137" y="42090"/>
                  </a:cubicBezTo>
                  <a:cubicBezTo>
                    <a:pt x="140333" y="42090"/>
                    <a:pt x="117529"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221" name="Graphic 26">
              <a:extLst>
                <a:ext uri="{FF2B5EF4-FFF2-40B4-BE49-F238E27FC236}">
                  <a16:creationId xmlns:a16="http://schemas.microsoft.com/office/drawing/2014/main" id="{F224EAB6-C95F-6D05-879C-FEE0FC9C1577}"/>
                </a:ext>
              </a:extLst>
            </p:cNvPr>
            <p:cNvGrpSpPr/>
            <p:nvPr/>
          </p:nvGrpSpPr>
          <p:grpSpPr>
            <a:xfrm>
              <a:off x="-757210" y="6325715"/>
              <a:ext cx="275403" cy="42090"/>
              <a:chOff x="-757210" y="6325715"/>
              <a:chExt cx="275403" cy="42090"/>
            </a:xfrm>
            <a:solidFill>
              <a:srgbClr val="000000"/>
            </a:solidFill>
          </p:grpSpPr>
          <p:sp>
            <p:nvSpPr>
              <p:cNvPr id="222" name="Freeform 221">
                <a:extLst>
                  <a:ext uri="{FF2B5EF4-FFF2-40B4-BE49-F238E27FC236}">
                    <a16:creationId xmlns:a16="http://schemas.microsoft.com/office/drawing/2014/main" id="{304CC761-14D9-4982-0968-D47CF5EC9F1A}"/>
                  </a:ext>
                </a:extLst>
              </p:cNvPr>
              <p:cNvSpPr/>
              <p:nvPr/>
            </p:nvSpPr>
            <p:spPr>
              <a:xfrm>
                <a:off x="-757210" y="632571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223" name="Freeform 222">
                <a:extLst>
                  <a:ext uri="{FF2B5EF4-FFF2-40B4-BE49-F238E27FC236}">
                    <a16:creationId xmlns:a16="http://schemas.microsoft.com/office/drawing/2014/main" id="{C552AB7A-0884-DDAB-49A7-E2EDED12A260}"/>
                  </a:ext>
                </a:extLst>
              </p:cNvPr>
              <p:cNvSpPr/>
              <p:nvPr/>
            </p:nvSpPr>
            <p:spPr>
              <a:xfrm>
                <a:off x="-669502" y="6325715"/>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sp>
          <p:nvSpPr>
            <p:cNvPr id="224" name="Freeform 223">
              <a:extLst>
                <a:ext uri="{FF2B5EF4-FFF2-40B4-BE49-F238E27FC236}">
                  <a16:creationId xmlns:a16="http://schemas.microsoft.com/office/drawing/2014/main" id="{3A0A6B64-BD16-92FC-4E4A-27F3AFBA909F}"/>
                </a:ext>
              </a:extLst>
            </p:cNvPr>
            <p:cNvSpPr/>
            <p:nvPr/>
          </p:nvSpPr>
          <p:spPr>
            <a:xfrm>
              <a:off x="-755456" y="6604562"/>
              <a:ext cx="338553" cy="42090"/>
            </a:xfrm>
            <a:custGeom>
              <a:avLst/>
              <a:gdLst>
                <a:gd name="connsiteX0" fmla="*/ 312241 w 338553"/>
                <a:gd name="connsiteY0" fmla="*/ 0 h 42090"/>
                <a:gd name="connsiteX1" fmla="*/ 173662 w 338553"/>
                <a:gd name="connsiteY1" fmla="*/ 0 h 42090"/>
                <a:gd name="connsiteX2" fmla="*/ 168400 w 338553"/>
                <a:gd name="connsiteY2" fmla="*/ 0 h 42090"/>
                <a:gd name="connsiteX3" fmla="*/ 163137 w 338553"/>
                <a:gd name="connsiteY3" fmla="*/ 0 h 42090"/>
                <a:gd name="connsiteX4" fmla="*/ 24559 w 338553"/>
                <a:gd name="connsiteY4" fmla="*/ 0 h 42090"/>
                <a:gd name="connsiteX5" fmla="*/ 0 w 338553"/>
                <a:gd name="connsiteY5" fmla="*/ 21045 h 42090"/>
                <a:gd name="connsiteX6" fmla="*/ 24559 w 338553"/>
                <a:gd name="connsiteY6" fmla="*/ 42090 h 42090"/>
                <a:gd name="connsiteX7" fmla="*/ 94725 w 338553"/>
                <a:gd name="connsiteY7" fmla="*/ 42090 h 42090"/>
                <a:gd name="connsiteX8" fmla="*/ 164892 w 338553"/>
                <a:gd name="connsiteY8" fmla="*/ 42090 h 42090"/>
                <a:gd name="connsiteX9" fmla="*/ 168400 w 338553"/>
                <a:gd name="connsiteY9" fmla="*/ 42090 h 42090"/>
                <a:gd name="connsiteX10" fmla="*/ 173662 w 338553"/>
                <a:gd name="connsiteY10" fmla="*/ 42090 h 42090"/>
                <a:gd name="connsiteX11" fmla="*/ 243829 w 338553"/>
                <a:gd name="connsiteY11" fmla="*/ 42090 h 42090"/>
                <a:gd name="connsiteX12" fmla="*/ 313995 w 338553"/>
                <a:gd name="connsiteY12" fmla="*/ 42090 h 42090"/>
                <a:gd name="connsiteX13" fmla="*/ 338553 w 338553"/>
                <a:gd name="connsiteY13" fmla="*/ 21045 h 42090"/>
                <a:gd name="connsiteX14" fmla="*/ 312241 w 338553"/>
                <a:gd name="connsiteY14"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553" h="42090">
                  <a:moveTo>
                    <a:pt x="312241" y="0"/>
                  </a:moveTo>
                  <a:cubicBezTo>
                    <a:pt x="266633" y="0"/>
                    <a:pt x="219270" y="0"/>
                    <a:pt x="173662" y="0"/>
                  </a:cubicBezTo>
                  <a:cubicBezTo>
                    <a:pt x="171908" y="0"/>
                    <a:pt x="170154" y="0"/>
                    <a:pt x="168400" y="0"/>
                  </a:cubicBezTo>
                  <a:cubicBezTo>
                    <a:pt x="166645" y="0"/>
                    <a:pt x="164892"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40333" y="42090"/>
                    <a:pt x="164892" y="42090"/>
                  </a:cubicBezTo>
                  <a:cubicBezTo>
                    <a:pt x="166645" y="42090"/>
                    <a:pt x="168400" y="42090"/>
                    <a:pt x="168400" y="42090"/>
                  </a:cubicBezTo>
                  <a:cubicBezTo>
                    <a:pt x="170154" y="42090"/>
                    <a:pt x="171908" y="42090"/>
                    <a:pt x="173662" y="42090"/>
                  </a:cubicBezTo>
                  <a:cubicBezTo>
                    <a:pt x="196466" y="42090"/>
                    <a:pt x="221024" y="42090"/>
                    <a:pt x="243829" y="42090"/>
                  </a:cubicBezTo>
                  <a:cubicBezTo>
                    <a:pt x="266633" y="42090"/>
                    <a:pt x="289437" y="42090"/>
                    <a:pt x="313995" y="42090"/>
                  </a:cubicBezTo>
                  <a:cubicBezTo>
                    <a:pt x="329783" y="42090"/>
                    <a:pt x="338553" y="33321"/>
                    <a:pt x="338553" y="21045"/>
                  </a:cubicBezTo>
                  <a:cubicBezTo>
                    <a:pt x="338553" y="8769"/>
                    <a:pt x="328028" y="0"/>
                    <a:pt x="312241" y="0"/>
                  </a:cubicBezTo>
                  <a:close/>
                </a:path>
              </a:pathLst>
            </a:custGeom>
            <a:solidFill>
              <a:srgbClr val="000000"/>
            </a:solidFill>
            <a:ln w="17529" cap="flat">
              <a:noFill/>
              <a:prstDash val="solid"/>
              <a:miter/>
            </a:ln>
          </p:spPr>
          <p:txBody>
            <a:bodyPr rtlCol="0" anchor="ctr"/>
            <a:lstStyle/>
            <a:p>
              <a:pPr algn="l" rtl="0"/>
              <a:endParaRPr lang="en-US"/>
            </a:p>
          </p:txBody>
        </p:sp>
        <p:grpSp>
          <p:nvGrpSpPr>
            <p:cNvPr id="225" name="Graphic 26">
              <a:extLst>
                <a:ext uri="{FF2B5EF4-FFF2-40B4-BE49-F238E27FC236}">
                  <a16:creationId xmlns:a16="http://schemas.microsoft.com/office/drawing/2014/main" id="{D78E1D3C-67CB-7B00-FC16-F3142B89A068}"/>
                </a:ext>
              </a:extLst>
            </p:cNvPr>
            <p:cNvGrpSpPr/>
            <p:nvPr/>
          </p:nvGrpSpPr>
          <p:grpSpPr>
            <a:xfrm>
              <a:off x="-755456" y="6797475"/>
              <a:ext cx="573610" cy="320937"/>
              <a:chOff x="-755456" y="6797475"/>
              <a:chExt cx="573610" cy="320937"/>
            </a:xfrm>
            <a:solidFill>
              <a:srgbClr val="000000"/>
            </a:solidFill>
          </p:grpSpPr>
          <p:sp>
            <p:nvSpPr>
              <p:cNvPr id="226" name="Freeform 225">
                <a:extLst>
                  <a:ext uri="{FF2B5EF4-FFF2-40B4-BE49-F238E27FC236}">
                    <a16:creationId xmlns:a16="http://schemas.microsoft.com/office/drawing/2014/main" id="{4C0C4A0E-030D-2E61-E90A-940A9C05CBA3}"/>
                  </a:ext>
                </a:extLst>
              </p:cNvPr>
              <p:cNvSpPr/>
              <p:nvPr/>
            </p:nvSpPr>
            <p:spPr>
              <a:xfrm>
                <a:off x="-755456" y="67974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227" name="Freeform 226">
                <a:extLst>
                  <a:ext uri="{FF2B5EF4-FFF2-40B4-BE49-F238E27FC236}">
                    <a16:creationId xmlns:a16="http://schemas.microsoft.com/office/drawing/2014/main" id="{0940ED71-8EF5-56DE-87B8-41A6BC09AF05}"/>
                  </a:ext>
                </a:extLst>
              </p:cNvPr>
              <p:cNvSpPr/>
              <p:nvPr/>
            </p:nvSpPr>
            <p:spPr>
              <a:xfrm>
                <a:off x="-755456" y="69377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228" name="Freeform 227">
                <a:extLst>
                  <a:ext uri="{FF2B5EF4-FFF2-40B4-BE49-F238E27FC236}">
                    <a16:creationId xmlns:a16="http://schemas.microsoft.com/office/drawing/2014/main" id="{606A0E10-F2D2-4C46-7825-876B278DADD3}"/>
                  </a:ext>
                </a:extLst>
              </p:cNvPr>
              <p:cNvSpPr/>
              <p:nvPr/>
            </p:nvSpPr>
            <p:spPr>
              <a:xfrm>
                <a:off x="-755456" y="7076322"/>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2"/>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2"/>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grpSp>
      </p:grpSp>
      <p:grpSp>
        <p:nvGrpSpPr>
          <p:cNvPr id="266" name="Group 265">
            <a:extLst>
              <a:ext uri="{FF2B5EF4-FFF2-40B4-BE49-F238E27FC236}">
                <a16:creationId xmlns:a16="http://schemas.microsoft.com/office/drawing/2014/main" id="{20671337-0FAF-14F6-E3BE-846083695998}"/>
              </a:ext>
            </a:extLst>
          </p:cNvPr>
          <p:cNvGrpSpPr/>
          <p:nvPr/>
        </p:nvGrpSpPr>
        <p:grpSpPr>
          <a:xfrm>
            <a:off x="717755" y="3537495"/>
            <a:ext cx="815688" cy="861502"/>
            <a:chOff x="-3634034" y="6124033"/>
            <a:chExt cx="1026183" cy="1083820"/>
          </a:xfrm>
        </p:grpSpPr>
        <p:sp>
          <p:nvSpPr>
            <p:cNvPr id="47" name="Freeform 46">
              <a:extLst>
                <a:ext uri="{FF2B5EF4-FFF2-40B4-BE49-F238E27FC236}">
                  <a16:creationId xmlns:a16="http://schemas.microsoft.com/office/drawing/2014/main" id="{A8A1D258-2A04-D298-C3C8-6C5F7F5751FA}"/>
                </a:ext>
              </a:extLst>
            </p:cNvPr>
            <p:cNvSpPr/>
            <p:nvPr/>
          </p:nvSpPr>
          <p:spPr>
            <a:xfrm>
              <a:off x="-3632281" y="6694003"/>
              <a:ext cx="1024430" cy="513850"/>
            </a:xfrm>
            <a:custGeom>
              <a:avLst/>
              <a:gdLst>
                <a:gd name="connsiteX0" fmla="*/ 998118 w 1024430"/>
                <a:gd name="connsiteY0" fmla="*/ 178883 h 513850"/>
                <a:gd name="connsiteX1" fmla="*/ 833227 w 1024430"/>
                <a:gd name="connsiteY1" fmla="*/ 178883 h 513850"/>
                <a:gd name="connsiteX2" fmla="*/ 820948 w 1024430"/>
                <a:gd name="connsiteY2" fmla="*/ 178883 h 513850"/>
                <a:gd name="connsiteX3" fmla="*/ 820948 w 1024430"/>
                <a:gd name="connsiteY3" fmla="*/ 166607 h 513850"/>
                <a:gd name="connsiteX4" fmla="*/ 820948 w 1024430"/>
                <a:gd name="connsiteY4" fmla="*/ 122763 h 513850"/>
                <a:gd name="connsiteX5" fmla="*/ 785865 w 1024430"/>
                <a:gd name="connsiteY5" fmla="*/ 150823 h 513850"/>
                <a:gd name="connsiteX6" fmla="*/ 778848 w 1024430"/>
                <a:gd name="connsiteY6" fmla="*/ 156084 h 513850"/>
                <a:gd name="connsiteX7" fmla="*/ 778848 w 1024430"/>
                <a:gd name="connsiteY7" fmla="*/ 377057 h 513850"/>
                <a:gd name="connsiteX8" fmla="*/ 806914 w 1024430"/>
                <a:gd name="connsiteY8" fmla="*/ 468253 h 513850"/>
                <a:gd name="connsiteX9" fmla="*/ 806914 w 1024430"/>
                <a:gd name="connsiteY9" fmla="*/ 470006 h 513850"/>
                <a:gd name="connsiteX10" fmla="*/ 796390 w 1024430"/>
                <a:gd name="connsiteY10" fmla="*/ 470006 h 513850"/>
                <a:gd name="connsiteX11" fmla="*/ 129808 w 1024430"/>
                <a:gd name="connsiteY11" fmla="*/ 470006 h 513850"/>
                <a:gd name="connsiteX12" fmla="*/ 42100 w 1024430"/>
                <a:gd name="connsiteY12" fmla="*/ 382319 h 513850"/>
                <a:gd name="connsiteX13" fmla="*/ 42100 w 1024430"/>
                <a:gd name="connsiteY13" fmla="*/ 26306 h 513850"/>
                <a:gd name="connsiteX14" fmla="*/ 21050 w 1024430"/>
                <a:gd name="connsiteY14" fmla="*/ 0 h 513850"/>
                <a:gd name="connsiteX15" fmla="*/ 0 w 1024430"/>
                <a:gd name="connsiteY15" fmla="*/ 26306 h 513850"/>
                <a:gd name="connsiteX16" fmla="*/ 0 w 1024430"/>
                <a:gd name="connsiteY16" fmla="*/ 391087 h 513850"/>
                <a:gd name="connsiteX17" fmla="*/ 70166 w 1024430"/>
                <a:gd name="connsiteY17" fmla="*/ 501574 h 513850"/>
                <a:gd name="connsiteX18" fmla="*/ 108758 w 1024430"/>
                <a:gd name="connsiteY18" fmla="*/ 513850 h 513850"/>
                <a:gd name="connsiteX19" fmla="*/ 917427 w 1024430"/>
                <a:gd name="connsiteY19" fmla="*/ 513850 h 513850"/>
                <a:gd name="connsiteX20" fmla="*/ 920935 w 1024430"/>
                <a:gd name="connsiteY20" fmla="*/ 512097 h 513850"/>
                <a:gd name="connsiteX21" fmla="*/ 1024431 w 1024430"/>
                <a:gd name="connsiteY21" fmla="*/ 387580 h 513850"/>
                <a:gd name="connsiteX22" fmla="*/ 1024431 w 1024430"/>
                <a:gd name="connsiteY22" fmla="*/ 205190 h 513850"/>
                <a:gd name="connsiteX23" fmla="*/ 998118 w 1024430"/>
                <a:gd name="connsiteY23" fmla="*/ 178883 h 513850"/>
                <a:gd name="connsiteX24" fmla="*/ 982330 w 1024430"/>
                <a:gd name="connsiteY24" fmla="*/ 392841 h 513850"/>
                <a:gd name="connsiteX25" fmla="*/ 910410 w 1024430"/>
                <a:gd name="connsiteY25" fmla="*/ 471760 h 513850"/>
                <a:gd name="connsiteX26" fmla="*/ 824456 w 1024430"/>
                <a:gd name="connsiteY26" fmla="*/ 413886 h 513850"/>
                <a:gd name="connsiteX27" fmla="*/ 820948 w 1024430"/>
                <a:gd name="connsiteY27" fmla="*/ 392841 h 513850"/>
                <a:gd name="connsiteX28" fmla="*/ 820948 w 1024430"/>
                <a:gd name="connsiteY28" fmla="*/ 226235 h 513850"/>
                <a:gd name="connsiteX29" fmla="*/ 820948 w 1024430"/>
                <a:gd name="connsiteY29" fmla="*/ 220973 h 513850"/>
                <a:gd name="connsiteX30" fmla="*/ 980577 w 1024430"/>
                <a:gd name="connsiteY30" fmla="*/ 220973 h 513850"/>
                <a:gd name="connsiteX31" fmla="*/ 982330 w 1024430"/>
                <a:gd name="connsiteY31" fmla="*/ 227988 h 513850"/>
                <a:gd name="connsiteX32" fmla="*/ 982330 w 1024430"/>
                <a:gd name="connsiteY32" fmla="*/ 392841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4430" h="513850">
                  <a:moveTo>
                    <a:pt x="998118" y="178883"/>
                  </a:moveTo>
                  <a:cubicBezTo>
                    <a:pt x="943739" y="178883"/>
                    <a:pt x="889360" y="178883"/>
                    <a:pt x="833227" y="178883"/>
                  </a:cubicBezTo>
                  <a:lnTo>
                    <a:pt x="820948" y="178883"/>
                  </a:lnTo>
                  <a:lnTo>
                    <a:pt x="820948" y="166607"/>
                  </a:lnTo>
                  <a:cubicBezTo>
                    <a:pt x="820948" y="152577"/>
                    <a:pt x="820948" y="136793"/>
                    <a:pt x="820948" y="122763"/>
                  </a:cubicBezTo>
                  <a:cubicBezTo>
                    <a:pt x="810423" y="131532"/>
                    <a:pt x="798143" y="142054"/>
                    <a:pt x="785865" y="150823"/>
                  </a:cubicBezTo>
                  <a:cubicBezTo>
                    <a:pt x="784110" y="152577"/>
                    <a:pt x="780602" y="154331"/>
                    <a:pt x="778848" y="156084"/>
                  </a:cubicBezTo>
                  <a:cubicBezTo>
                    <a:pt x="778848" y="229742"/>
                    <a:pt x="778848" y="303400"/>
                    <a:pt x="778848" y="377057"/>
                  </a:cubicBezTo>
                  <a:cubicBezTo>
                    <a:pt x="778848" y="410379"/>
                    <a:pt x="785865" y="441947"/>
                    <a:pt x="806914" y="468253"/>
                  </a:cubicBezTo>
                  <a:cubicBezTo>
                    <a:pt x="806914" y="468253"/>
                    <a:pt x="806914" y="470006"/>
                    <a:pt x="806914" y="470006"/>
                  </a:cubicBezTo>
                  <a:lnTo>
                    <a:pt x="796390" y="470006"/>
                  </a:lnTo>
                  <a:cubicBezTo>
                    <a:pt x="573611" y="470006"/>
                    <a:pt x="352587" y="470006"/>
                    <a:pt x="129808" y="470006"/>
                  </a:cubicBezTo>
                  <a:cubicBezTo>
                    <a:pt x="75429" y="470006"/>
                    <a:pt x="42100" y="436685"/>
                    <a:pt x="42100" y="382319"/>
                  </a:cubicBezTo>
                  <a:cubicBezTo>
                    <a:pt x="42100" y="263063"/>
                    <a:pt x="42100" y="143808"/>
                    <a:pt x="42100" y="26306"/>
                  </a:cubicBezTo>
                  <a:cubicBezTo>
                    <a:pt x="42100" y="10523"/>
                    <a:pt x="33329" y="1754"/>
                    <a:pt x="21050" y="0"/>
                  </a:cubicBezTo>
                  <a:cubicBezTo>
                    <a:pt x="8771" y="0"/>
                    <a:pt x="0" y="10523"/>
                    <a:pt x="0" y="26306"/>
                  </a:cubicBezTo>
                  <a:cubicBezTo>
                    <a:pt x="0" y="147316"/>
                    <a:pt x="0" y="268325"/>
                    <a:pt x="0" y="391087"/>
                  </a:cubicBezTo>
                  <a:cubicBezTo>
                    <a:pt x="0" y="441947"/>
                    <a:pt x="24559" y="478775"/>
                    <a:pt x="70166" y="501574"/>
                  </a:cubicBezTo>
                  <a:cubicBezTo>
                    <a:pt x="82446" y="506835"/>
                    <a:pt x="94725" y="510343"/>
                    <a:pt x="108758" y="513850"/>
                  </a:cubicBezTo>
                  <a:lnTo>
                    <a:pt x="917427" y="513850"/>
                  </a:lnTo>
                  <a:cubicBezTo>
                    <a:pt x="919181" y="513850"/>
                    <a:pt x="919181" y="512097"/>
                    <a:pt x="920935" y="512097"/>
                  </a:cubicBezTo>
                  <a:cubicBezTo>
                    <a:pt x="984085" y="499820"/>
                    <a:pt x="1024431" y="452469"/>
                    <a:pt x="1024431" y="387580"/>
                  </a:cubicBezTo>
                  <a:cubicBezTo>
                    <a:pt x="1024431" y="326199"/>
                    <a:pt x="1024431" y="264817"/>
                    <a:pt x="1024431" y="205190"/>
                  </a:cubicBezTo>
                  <a:cubicBezTo>
                    <a:pt x="1024431" y="185898"/>
                    <a:pt x="1017414" y="178883"/>
                    <a:pt x="998118" y="178883"/>
                  </a:cubicBezTo>
                  <a:close/>
                  <a:moveTo>
                    <a:pt x="982330" y="392841"/>
                  </a:moveTo>
                  <a:cubicBezTo>
                    <a:pt x="982330" y="433178"/>
                    <a:pt x="952510" y="466499"/>
                    <a:pt x="910410" y="471760"/>
                  </a:cubicBezTo>
                  <a:cubicBezTo>
                    <a:pt x="873573" y="477022"/>
                    <a:pt x="834981" y="452469"/>
                    <a:pt x="824456" y="413886"/>
                  </a:cubicBezTo>
                  <a:cubicBezTo>
                    <a:pt x="822702" y="406871"/>
                    <a:pt x="820948" y="399856"/>
                    <a:pt x="820948" y="392841"/>
                  </a:cubicBezTo>
                  <a:cubicBezTo>
                    <a:pt x="820948" y="336721"/>
                    <a:pt x="820948" y="282355"/>
                    <a:pt x="820948" y="226235"/>
                  </a:cubicBezTo>
                  <a:cubicBezTo>
                    <a:pt x="820948" y="224481"/>
                    <a:pt x="820948" y="222727"/>
                    <a:pt x="820948" y="220973"/>
                  </a:cubicBezTo>
                  <a:lnTo>
                    <a:pt x="980577" y="220973"/>
                  </a:lnTo>
                  <a:cubicBezTo>
                    <a:pt x="980577" y="222727"/>
                    <a:pt x="982330" y="226235"/>
                    <a:pt x="982330" y="227988"/>
                  </a:cubicBezTo>
                  <a:cubicBezTo>
                    <a:pt x="982330" y="284109"/>
                    <a:pt x="982330" y="338475"/>
                    <a:pt x="982330" y="392841"/>
                  </a:cubicBezTo>
                  <a:close/>
                </a:path>
              </a:pathLst>
            </a:custGeom>
            <a:solidFill>
              <a:srgbClr val="000000"/>
            </a:solidFill>
            <a:ln w="17529" cap="flat">
              <a:noFill/>
              <a:prstDash val="solid"/>
              <a:miter/>
            </a:ln>
          </p:spPr>
          <p:txBody>
            <a:bodyPr rtlCol="0" anchor="ctr"/>
            <a:lstStyle/>
            <a:p>
              <a:pPr algn="l" rtl="0"/>
              <a:endParaRPr lang="en-US"/>
            </a:p>
          </p:txBody>
        </p:sp>
        <p:sp>
          <p:nvSpPr>
            <p:cNvPr id="48" name="Freeform 47">
              <a:extLst>
                <a:ext uri="{FF2B5EF4-FFF2-40B4-BE49-F238E27FC236}">
                  <a16:creationId xmlns:a16="http://schemas.microsoft.com/office/drawing/2014/main" id="{64DD7C12-7B99-B895-E52C-781ABCEA1DAB}"/>
                </a:ext>
              </a:extLst>
            </p:cNvPr>
            <p:cNvSpPr/>
            <p:nvPr/>
          </p:nvSpPr>
          <p:spPr>
            <a:xfrm>
              <a:off x="-3634034" y="6124033"/>
              <a:ext cx="822701" cy="747170"/>
            </a:xfrm>
            <a:custGeom>
              <a:avLst/>
              <a:gdLst>
                <a:gd name="connsiteX0" fmla="*/ 43854 w 822701"/>
                <a:gd name="connsiteY0" fmla="*/ 56120 h 747170"/>
                <a:gd name="connsiteX1" fmla="*/ 43854 w 822701"/>
                <a:gd name="connsiteY1" fmla="*/ 43844 h 747170"/>
                <a:gd name="connsiteX2" fmla="*/ 780602 w 822701"/>
                <a:gd name="connsiteY2" fmla="*/ 43844 h 747170"/>
                <a:gd name="connsiteX3" fmla="*/ 780602 w 822701"/>
                <a:gd name="connsiteY3" fmla="*/ 50859 h 747170"/>
                <a:gd name="connsiteX4" fmla="*/ 780602 w 822701"/>
                <a:gd name="connsiteY4" fmla="*/ 726055 h 747170"/>
                <a:gd name="connsiteX5" fmla="*/ 822702 w 822701"/>
                <a:gd name="connsiteY5" fmla="*/ 747100 h 747170"/>
                <a:gd name="connsiteX6" fmla="*/ 822702 w 822701"/>
                <a:gd name="connsiteY6" fmla="*/ 29814 h 747170"/>
                <a:gd name="connsiteX7" fmla="*/ 792881 w 822701"/>
                <a:gd name="connsiteY7" fmla="*/ 0 h 747170"/>
                <a:gd name="connsiteX8" fmla="*/ 29820 w 822701"/>
                <a:gd name="connsiteY8" fmla="*/ 0 h 747170"/>
                <a:gd name="connsiteX9" fmla="*/ 0 w 822701"/>
                <a:gd name="connsiteY9" fmla="*/ 28060 h 747170"/>
                <a:gd name="connsiteX10" fmla="*/ 0 w 822701"/>
                <a:gd name="connsiteY10" fmla="*/ 394595 h 747170"/>
                <a:gd name="connsiteX11" fmla="*/ 0 w 822701"/>
                <a:gd name="connsiteY11" fmla="*/ 403364 h 747170"/>
                <a:gd name="connsiteX12" fmla="*/ 21050 w 822701"/>
                <a:gd name="connsiteY12" fmla="*/ 422655 h 747170"/>
                <a:gd name="connsiteX13" fmla="*/ 42100 w 822701"/>
                <a:gd name="connsiteY13" fmla="*/ 405117 h 747170"/>
                <a:gd name="connsiteX14" fmla="*/ 42100 w 822701"/>
                <a:gd name="connsiteY14" fmla="*/ 392841 h 747170"/>
                <a:gd name="connsiteX15" fmla="*/ 43854 w 822701"/>
                <a:gd name="connsiteY15" fmla="*/ 56120 h 74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1" h="747170">
                  <a:moveTo>
                    <a:pt x="43854" y="56120"/>
                  </a:moveTo>
                  <a:lnTo>
                    <a:pt x="43854" y="43844"/>
                  </a:lnTo>
                  <a:lnTo>
                    <a:pt x="780602" y="43844"/>
                  </a:lnTo>
                  <a:lnTo>
                    <a:pt x="780602" y="50859"/>
                  </a:lnTo>
                  <a:cubicBezTo>
                    <a:pt x="780602" y="112240"/>
                    <a:pt x="780602" y="664673"/>
                    <a:pt x="780602" y="726055"/>
                  </a:cubicBezTo>
                  <a:cubicBezTo>
                    <a:pt x="792881" y="717286"/>
                    <a:pt x="808668" y="748854"/>
                    <a:pt x="822702" y="747100"/>
                  </a:cubicBezTo>
                  <a:cubicBezTo>
                    <a:pt x="822702" y="683964"/>
                    <a:pt x="822702" y="92949"/>
                    <a:pt x="822702" y="29814"/>
                  </a:cubicBezTo>
                  <a:cubicBezTo>
                    <a:pt x="822702" y="7015"/>
                    <a:pt x="815685" y="0"/>
                    <a:pt x="792881" y="0"/>
                  </a:cubicBezTo>
                  <a:cubicBezTo>
                    <a:pt x="538527" y="0"/>
                    <a:pt x="284174" y="0"/>
                    <a:pt x="29820" y="0"/>
                  </a:cubicBezTo>
                  <a:cubicBezTo>
                    <a:pt x="7017" y="0"/>
                    <a:pt x="0" y="7015"/>
                    <a:pt x="0" y="28060"/>
                  </a:cubicBezTo>
                  <a:cubicBezTo>
                    <a:pt x="0" y="150823"/>
                    <a:pt x="0" y="271832"/>
                    <a:pt x="0" y="394595"/>
                  </a:cubicBezTo>
                  <a:cubicBezTo>
                    <a:pt x="0" y="398102"/>
                    <a:pt x="0" y="401610"/>
                    <a:pt x="0" y="403364"/>
                  </a:cubicBezTo>
                  <a:cubicBezTo>
                    <a:pt x="1754" y="413886"/>
                    <a:pt x="10525" y="422655"/>
                    <a:pt x="21050" y="422655"/>
                  </a:cubicBezTo>
                  <a:cubicBezTo>
                    <a:pt x="31575" y="422655"/>
                    <a:pt x="40345" y="415640"/>
                    <a:pt x="42100" y="405117"/>
                  </a:cubicBezTo>
                  <a:cubicBezTo>
                    <a:pt x="42100" y="401610"/>
                    <a:pt x="42100" y="398102"/>
                    <a:pt x="42100" y="392841"/>
                  </a:cubicBezTo>
                  <a:cubicBezTo>
                    <a:pt x="43854" y="282355"/>
                    <a:pt x="43854" y="170114"/>
                    <a:pt x="43854" y="56120"/>
                  </a:cubicBezTo>
                  <a:close/>
                </a:path>
              </a:pathLst>
            </a:custGeom>
            <a:solidFill>
              <a:srgbClr val="000000"/>
            </a:solidFill>
            <a:ln w="17529"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3F2C17C4-070B-3D69-7FC7-C4727E4C0228}"/>
                </a:ext>
              </a:extLst>
            </p:cNvPr>
            <p:cNvSpPr/>
            <p:nvPr/>
          </p:nvSpPr>
          <p:spPr>
            <a:xfrm>
              <a:off x="-3484931" y="687288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C0DBE609-FEEC-AD01-EB40-2D808393FBC9}"/>
                </a:ext>
              </a:extLst>
            </p:cNvPr>
            <p:cNvSpPr/>
            <p:nvPr/>
          </p:nvSpPr>
          <p:spPr>
            <a:xfrm>
              <a:off x="-3484931" y="674135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2"/>
                    <a:pt x="10525" y="0"/>
                    <a:pt x="21050" y="0"/>
                  </a:cubicBezTo>
                  <a:cubicBezTo>
                    <a:pt x="33329" y="0"/>
                    <a:pt x="42100" y="10522"/>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194" name="Freeform 193">
              <a:extLst>
                <a:ext uri="{FF2B5EF4-FFF2-40B4-BE49-F238E27FC236}">
                  <a16:creationId xmlns:a16="http://schemas.microsoft.com/office/drawing/2014/main" id="{0B8BC065-2E47-182A-574A-A5772C994FB7}"/>
                </a:ext>
              </a:extLst>
            </p:cNvPr>
            <p:cNvSpPr/>
            <p:nvPr/>
          </p:nvSpPr>
          <p:spPr>
            <a:xfrm>
              <a:off x="-3493702" y="700967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195" name="Freeform 194">
              <a:extLst>
                <a:ext uri="{FF2B5EF4-FFF2-40B4-BE49-F238E27FC236}">
                  <a16:creationId xmlns:a16="http://schemas.microsoft.com/office/drawing/2014/main" id="{43D6EDCD-8EDB-F796-96C5-578882822BFD}"/>
                </a:ext>
              </a:extLst>
            </p:cNvPr>
            <p:cNvSpPr/>
            <p:nvPr/>
          </p:nvSpPr>
          <p:spPr>
            <a:xfrm>
              <a:off x="-3398977" y="673784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196" name="Graphic 26">
              <a:extLst>
                <a:ext uri="{FF2B5EF4-FFF2-40B4-BE49-F238E27FC236}">
                  <a16:creationId xmlns:a16="http://schemas.microsoft.com/office/drawing/2014/main" id="{71E9EEFB-134D-FD9B-49B0-3457A893A9DF}"/>
                </a:ext>
              </a:extLst>
            </p:cNvPr>
            <p:cNvGrpSpPr/>
            <p:nvPr/>
          </p:nvGrpSpPr>
          <p:grpSpPr>
            <a:xfrm>
              <a:off x="-3277940" y="6525643"/>
              <a:ext cx="419299" cy="543664"/>
              <a:chOff x="-3277940" y="6525643"/>
              <a:chExt cx="419299" cy="543664"/>
            </a:xfrm>
          </p:grpSpPr>
          <p:grpSp>
            <p:nvGrpSpPr>
              <p:cNvPr id="197" name="Graphic 26">
                <a:extLst>
                  <a:ext uri="{FF2B5EF4-FFF2-40B4-BE49-F238E27FC236}">
                    <a16:creationId xmlns:a16="http://schemas.microsoft.com/office/drawing/2014/main" id="{BA79A65A-50B1-8ABA-64A6-1A025971944E}"/>
                  </a:ext>
                </a:extLst>
              </p:cNvPr>
              <p:cNvGrpSpPr/>
              <p:nvPr/>
            </p:nvGrpSpPr>
            <p:grpSpPr>
              <a:xfrm>
                <a:off x="-3218299" y="6578573"/>
                <a:ext cx="342061" cy="471442"/>
                <a:chOff x="-3218299" y="6578573"/>
                <a:chExt cx="342061" cy="471442"/>
              </a:xfrm>
              <a:solidFill>
                <a:srgbClr val="F79038"/>
              </a:solidFill>
            </p:grpSpPr>
            <p:sp>
              <p:nvSpPr>
                <p:cNvPr id="198" name="Freeform 197">
                  <a:extLst>
                    <a:ext uri="{FF2B5EF4-FFF2-40B4-BE49-F238E27FC236}">
                      <a16:creationId xmlns:a16="http://schemas.microsoft.com/office/drawing/2014/main" id="{D6BE4A88-D5EC-40B0-9F21-5E72002484F6}"/>
                    </a:ext>
                  </a:extLst>
                </p:cNvPr>
                <p:cNvSpPr/>
                <p:nvPr/>
              </p:nvSpPr>
              <p:spPr>
                <a:xfrm>
                  <a:off x="-3132619" y="6578573"/>
                  <a:ext cx="167138" cy="308343"/>
                </a:xfrm>
                <a:custGeom>
                  <a:avLst/>
                  <a:gdLst>
                    <a:gd name="connsiteX0" fmla="*/ 123065 w 167138"/>
                    <a:gd name="connsiteY0" fmla="*/ 308344 h 308343"/>
                    <a:gd name="connsiteX1" fmla="*/ 49391 w 167138"/>
                    <a:gd name="connsiteY1" fmla="*/ 308344 h 308343"/>
                    <a:gd name="connsiteX2" fmla="*/ 49391 w 167138"/>
                    <a:gd name="connsiteY2" fmla="*/ 294314 h 308343"/>
                    <a:gd name="connsiteX3" fmla="*/ 47636 w 167138"/>
                    <a:gd name="connsiteY3" fmla="*/ 201365 h 308343"/>
                    <a:gd name="connsiteX4" fmla="*/ 19570 w 167138"/>
                    <a:gd name="connsiteY4" fmla="*/ 134722 h 308343"/>
                    <a:gd name="connsiteX5" fmla="*/ 16062 w 167138"/>
                    <a:gd name="connsiteY5" fmla="*/ 34758 h 308343"/>
                    <a:gd name="connsiteX6" fmla="*/ 100261 w 167138"/>
                    <a:gd name="connsiteY6" fmla="*/ 1436 h 308343"/>
                    <a:gd name="connsiteX7" fmla="*/ 165165 w 167138"/>
                    <a:gd name="connsiteY7" fmla="*/ 66325 h 308343"/>
                    <a:gd name="connsiteX8" fmla="*/ 149378 w 167138"/>
                    <a:gd name="connsiteY8" fmla="*/ 138229 h 308343"/>
                    <a:gd name="connsiteX9" fmla="*/ 121311 w 167138"/>
                    <a:gd name="connsiteY9" fmla="*/ 229425 h 308343"/>
                    <a:gd name="connsiteX10" fmla="*/ 123065 w 167138"/>
                    <a:gd name="connsiteY10" fmla="*/ 308344 h 30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138" h="308343">
                      <a:moveTo>
                        <a:pt x="123065" y="308344"/>
                      </a:moveTo>
                      <a:cubicBezTo>
                        <a:pt x="98507" y="308344"/>
                        <a:pt x="73949" y="308344"/>
                        <a:pt x="49391" y="308344"/>
                      </a:cubicBezTo>
                      <a:cubicBezTo>
                        <a:pt x="49391" y="303082"/>
                        <a:pt x="49391" y="299575"/>
                        <a:pt x="49391" y="294314"/>
                      </a:cubicBezTo>
                      <a:cubicBezTo>
                        <a:pt x="49391" y="262746"/>
                        <a:pt x="49391" y="232932"/>
                        <a:pt x="47636" y="201365"/>
                      </a:cubicBezTo>
                      <a:cubicBezTo>
                        <a:pt x="47636" y="176812"/>
                        <a:pt x="37111" y="154013"/>
                        <a:pt x="19570" y="134722"/>
                      </a:cubicBezTo>
                      <a:cubicBezTo>
                        <a:pt x="-4988" y="104908"/>
                        <a:pt x="-6743" y="64572"/>
                        <a:pt x="16062" y="34758"/>
                      </a:cubicBezTo>
                      <a:cubicBezTo>
                        <a:pt x="37111" y="4944"/>
                        <a:pt x="66932" y="-3825"/>
                        <a:pt x="100261" y="1436"/>
                      </a:cubicBezTo>
                      <a:cubicBezTo>
                        <a:pt x="131836" y="6698"/>
                        <a:pt x="158148" y="34758"/>
                        <a:pt x="165165" y="66325"/>
                      </a:cubicBezTo>
                      <a:cubicBezTo>
                        <a:pt x="170428" y="92632"/>
                        <a:pt x="165165" y="117184"/>
                        <a:pt x="149378" y="138229"/>
                      </a:cubicBezTo>
                      <a:cubicBezTo>
                        <a:pt x="130082" y="166290"/>
                        <a:pt x="119557" y="196103"/>
                        <a:pt x="121311" y="229425"/>
                      </a:cubicBezTo>
                      <a:cubicBezTo>
                        <a:pt x="123065" y="257485"/>
                        <a:pt x="123065" y="282037"/>
                        <a:pt x="123065" y="308344"/>
                      </a:cubicBezTo>
                      <a:close/>
                    </a:path>
                  </a:pathLst>
                </a:custGeom>
                <a:solidFill>
                  <a:srgbClr val="F79038"/>
                </a:solidFill>
                <a:ln w="17529" cap="flat">
                  <a:noFill/>
                  <a:prstDash val="solid"/>
                  <a:miter/>
                </a:ln>
              </p:spPr>
              <p:txBody>
                <a:bodyPr rtlCol="0" anchor="ctr"/>
                <a:lstStyle/>
                <a:p>
                  <a:pPr algn="l" rtl="0"/>
                  <a:endParaRPr lang="en-US"/>
                </a:p>
              </p:txBody>
            </p:sp>
            <p:sp>
              <p:nvSpPr>
                <p:cNvPr id="199" name="Freeform 198">
                  <a:extLst>
                    <a:ext uri="{FF2B5EF4-FFF2-40B4-BE49-F238E27FC236}">
                      <a16:creationId xmlns:a16="http://schemas.microsoft.com/office/drawing/2014/main" id="{3BDC7A7C-E68C-A49C-7110-34294C01E7CB}"/>
                    </a:ext>
                  </a:extLst>
                </p:cNvPr>
                <p:cNvSpPr/>
                <p:nvPr/>
              </p:nvSpPr>
              <p:spPr>
                <a:xfrm>
                  <a:off x="-3218299" y="6923745"/>
                  <a:ext cx="342061" cy="57873"/>
                </a:xfrm>
                <a:custGeom>
                  <a:avLst/>
                  <a:gdLst>
                    <a:gd name="connsiteX0" fmla="*/ 342061 w 342061"/>
                    <a:gd name="connsiteY0" fmla="*/ 57874 h 57873"/>
                    <a:gd name="connsiteX1" fmla="*/ 0 w 342061"/>
                    <a:gd name="connsiteY1" fmla="*/ 57874 h 57873"/>
                    <a:gd name="connsiteX2" fmla="*/ 54379 w 342061"/>
                    <a:gd name="connsiteY2" fmla="*/ 1754 h 57873"/>
                    <a:gd name="connsiteX3" fmla="*/ 71921 w 342061"/>
                    <a:gd name="connsiteY3" fmla="*/ 0 h 57873"/>
                    <a:gd name="connsiteX4" fmla="*/ 266633 w 342061"/>
                    <a:gd name="connsiteY4" fmla="*/ 0 h 57873"/>
                    <a:gd name="connsiteX5" fmla="*/ 338553 w 342061"/>
                    <a:gd name="connsiteY5" fmla="*/ 50859 h 57873"/>
                    <a:gd name="connsiteX6" fmla="*/ 342061 w 342061"/>
                    <a:gd name="connsiteY6" fmla="*/ 57874 h 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061" h="57873">
                      <a:moveTo>
                        <a:pt x="342061" y="57874"/>
                      </a:moveTo>
                      <a:cubicBezTo>
                        <a:pt x="228041" y="57874"/>
                        <a:pt x="114020" y="57874"/>
                        <a:pt x="0" y="57874"/>
                      </a:cubicBezTo>
                      <a:cubicBezTo>
                        <a:pt x="3509" y="33321"/>
                        <a:pt x="28067" y="7015"/>
                        <a:pt x="54379" y="1754"/>
                      </a:cubicBezTo>
                      <a:cubicBezTo>
                        <a:pt x="59641" y="0"/>
                        <a:pt x="66658" y="0"/>
                        <a:pt x="71921" y="0"/>
                      </a:cubicBezTo>
                      <a:cubicBezTo>
                        <a:pt x="136825" y="0"/>
                        <a:pt x="201729" y="0"/>
                        <a:pt x="266633" y="0"/>
                      </a:cubicBezTo>
                      <a:cubicBezTo>
                        <a:pt x="298207" y="0"/>
                        <a:pt x="328028" y="21045"/>
                        <a:pt x="338553" y="50859"/>
                      </a:cubicBezTo>
                      <a:cubicBezTo>
                        <a:pt x="340307" y="52613"/>
                        <a:pt x="340307" y="56120"/>
                        <a:pt x="342061" y="57874"/>
                      </a:cubicBezTo>
                      <a:close/>
                    </a:path>
                  </a:pathLst>
                </a:custGeom>
                <a:solidFill>
                  <a:srgbClr val="F79038"/>
                </a:solidFill>
                <a:ln w="17529" cap="flat">
                  <a:noFill/>
                  <a:prstDash val="solid"/>
                  <a:miter/>
                </a:ln>
              </p:spPr>
              <p:txBody>
                <a:bodyPr rtlCol="0" anchor="ctr"/>
                <a:lstStyle/>
                <a:p>
                  <a:pPr algn="l" rtl="0"/>
                  <a:endParaRPr lang="en-US"/>
                </a:p>
              </p:txBody>
            </p:sp>
            <p:sp>
              <p:nvSpPr>
                <p:cNvPr id="200" name="Freeform 199">
                  <a:extLst>
                    <a:ext uri="{FF2B5EF4-FFF2-40B4-BE49-F238E27FC236}">
                      <a16:creationId xmlns:a16="http://schemas.microsoft.com/office/drawing/2014/main" id="{9C042726-DAD2-F87A-E6DB-7539A7E84629}"/>
                    </a:ext>
                  </a:extLst>
                </p:cNvPr>
                <p:cNvSpPr/>
                <p:nvPr/>
              </p:nvSpPr>
              <p:spPr>
                <a:xfrm>
                  <a:off x="-3177952" y="7020202"/>
                  <a:ext cx="261369" cy="29813"/>
                </a:xfrm>
                <a:custGeom>
                  <a:avLst/>
                  <a:gdLst>
                    <a:gd name="connsiteX0" fmla="*/ 0 w 261369"/>
                    <a:gd name="connsiteY0" fmla="*/ 29814 h 29813"/>
                    <a:gd name="connsiteX1" fmla="*/ 0 w 261369"/>
                    <a:gd name="connsiteY1" fmla="*/ 0 h 29813"/>
                    <a:gd name="connsiteX2" fmla="*/ 261370 w 261369"/>
                    <a:gd name="connsiteY2" fmla="*/ 0 h 29813"/>
                    <a:gd name="connsiteX3" fmla="*/ 261370 w 261369"/>
                    <a:gd name="connsiteY3" fmla="*/ 29814 h 29813"/>
                    <a:gd name="connsiteX4" fmla="*/ 0 w 261369"/>
                    <a:gd name="connsiteY4" fmla="*/ 2981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69" h="29813">
                      <a:moveTo>
                        <a:pt x="0" y="29814"/>
                      </a:moveTo>
                      <a:cubicBezTo>
                        <a:pt x="0" y="19291"/>
                        <a:pt x="0" y="10523"/>
                        <a:pt x="0" y="0"/>
                      </a:cubicBezTo>
                      <a:cubicBezTo>
                        <a:pt x="87708" y="0"/>
                        <a:pt x="173662" y="0"/>
                        <a:pt x="261370" y="0"/>
                      </a:cubicBezTo>
                      <a:cubicBezTo>
                        <a:pt x="261370" y="10523"/>
                        <a:pt x="261370" y="19291"/>
                        <a:pt x="261370" y="29814"/>
                      </a:cubicBezTo>
                      <a:cubicBezTo>
                        <a:pt x="173662" y="29814"/>
                        <a:pt x="87708" y="29814"/>
                        <a:pt x="0" y="29814"/>
                      </a:cubicBezTo>
                      <a:close/>
                    </a:path>
                  </a:pathLst>
                </a:custGeom>
                <a:solidFill>
                  <a:srgbClr val="F79038"/>
                </a:solidFill>
                <a:ln w="17529" cap="flat">
                  <a:noFill/>
                  <a:prstDash val="solid"/>
                  <a:miter/>
                </a:ln>
              </p:spPr>
              <p:txBody>
                <a:bodyPr rtlCol="0" anchor="ctr"/>
                <a:lstStyle/>
                <a:p>
                  <a:pPr algn="l" rtl="0"/>
                  <a:endParaRPr lang="en-US"/>
                </a:p>
              </p:txBody>
            </p:sp>
          </p:grpSp>
          <p:sp>
            <p:nvSpPr>
              <p:cNvPr id="201" name="Freeform 200">
                <a:extLst>
                  <a:ext uri="{FF2B5EF4-FFF2-40B4-BE49-F238E27FC236}">
                    <a16:creationId xmlns:a16="http://schemas.microsoft.com/office/drawing/2014/main" id="{77E484E2-819A-C083-D9B7-A02B5EB9FF46}"/>
                  </a:ext>
                </a:extLst>
              </p:cNvPr>
              <p:cNvSpPr/>
              <p:nvPr/>
            </p:nvSpPr>
            <p:spPr>
              <a:xfrm>
                <a:off x="-3277940" y="6525643"/>
                <a:ext cx="419299" cy="543664"/>
              </a:xfrm>
              <a:custGeom>
                <a:avLst/>
                <a:gdLst>
                  <a:gd name="connsiteX0" fmla="*/ 326274 w 419299"/>
                  <a:gd name="connsiteY0" fmla="*/ 345490 h 543664"/>
                  <a:gd name="connsiteX1" fmla="*/ 285928 w 419299"/>
                  <a:gd name="connsiteY1" fmla="*/ 341982 h 543664"/>
                  <a:gd name="connsiteX2" fmla="*/ 285928 w 419299"/>
                  <a:gd name="connsiteY2" fmla="*/ 270078 h 543664"/>
                  <a:gd name="connsiteX3" fmla="*/ 308733 w 419299"/>
                  <a:gd name="connsiteY3" fmla="*/ 192913 h 543664"/>
                  <a:gd name="connsiteX4" fmla="*/ 282420 w 419299"/>
                  <a:gd name="connsiteY4" fmla="*/ 22799 h 543664"/>
                  <a:gd name="connsiteX5" fmla="*/ 214008 w 419299"/>
                  <a:gd name="connsiteY5" fmla="*/ 0 h 543664"/>
                  <a:gd name="connsiteX6" fmla="*/ 187695 w 419299"/>
                  <a:gd name="connsiteY6" fmla="*/ 0 h 543664"/>
                  <a:gd name="connsiteX7" fmla="*/ 164891 w 419299"/>
                  <a:gd name="connsiteY7" fmla="*/ 8769 h 543664"/>
                  <a:gd name="connsiteX8" fmla="*/ 161383 w 419299"/>
                  <a:gd name="connsiteY8" fmla="*/ 10523 h 543664"/>
                  <a:gd name="connsiteX9" fmla="*/ 117529 w 419299"/>
                  <a:gd name="connsiteY9" fmla="*/ 192913 h 543664"/>
                  <a:gd name="connsiteX10" fmla="*/ 138579 w 419299"/>
                  <a:gd name="connsiteY10" fmla="*/ 254294 h 543664"/>
                  <a:gd name="connsiteX11" fmla="*/ 138579 w 419299"/>
                  <a:gd name="connsiteY11" fmla="*/ 341982 h 543664"/>
                  <a:gd name="connsiteX12" fmla="*/ 94725 w 419299"/>
                  <a:gd name="connsiteY12" fmla="*/ 345490 h 543664"/>
                  <a:gd name="connsiteX13" fmla="*/ 0 w 419299"/>
                  <a:gd name="connsiteY13" fmla="*/ 454222 h 543664"/>
                  <a:gd name="connsiteX14" fmla="*/ 21050 w 419299"/>
                  <a:gd name="connsiteY14" fmla="*/ 475267 h 543664"/>
                  <a:gd name="connsiteX15" fmla="*/ 43854 w 419299"/>
                  <a:gd name="connsiteY15" fmla="*/ 475267 h 543664"/>
                  <a:gd name="connsiteX16" fmla="*/ 43854 w 419299"/>
                  <a:gd name="connsiteY16" fmla="*/ 506835 h 543664"/>
                  <a:gd name="connsiteX17" fmla="*/ 43854 w 419299"/>
                  <a:gd name="connsiteY17" fmla="*/ 506835 h 543664"/>
                  <a:gd name="connsiteX18" fmla="*/ 43854 w 419299"/>
                  <a:gd name="connsiteY18" fmla="*/ 506835 h 543664"/>
                  <a:gd name="connsiteX19" fmla="*/ 43854 w 419299"/>
                  <a:gd name="connsiteY19" fmla="*/ 543664 h 543664"/>
                  <a:gd name="connsiteX20" fmla="*/ 52625 w 419299"/>
                  <a:gd name="connsiteY20" fmla="*/ 543664 h 543664"/>
                  <a:gd name="connsiteX21" fmla="*/ 366620 w 419299"/>
                  <a:gd name="connsiteY21" fmla="*/ 543664 h 543664"/>
                  <a:gd name="connsiteX22" fmla="*/ 378899 w 419299"/>
                  <a:gd name="connsiteY22" fmla="*/ 543664 h 543664"/>
                  <a:gd name="connsiteX23" fmla="*/ 378899 w 419299"/>
                  <a:gd name="connsiteY23" fmla="*/ 510343 h 543664"/>
                  <a:gd name="connsiteX24" fmla="*/ 378899 w 419299"/>
                  <a:gd name="connsiteY24" fmla="*/ 506835 h 543664"/>
                  <a:gd name="connsiteX25" fmla="*/ 378899 w 419299"/>
                  <a:gd name="connsiteY25" fmla="*/ 475267 h 543664"/>
                  <a:gd name="connsiteX26" fmla="*/ 399949 w 419299"/>
                  <a:gd name="connsiteY26" fmla="*/ 475267 h 543664"/>
                  <a:gd name="connsiteX27" fmla="*/ 419244 w 419299"/>
                  <a:gd name="connsiteY27" fmla="*/ 455976 h 543664"/>
                  <a:gd name="connsiteX28" fmla="*/ 326274 w 419299"/>
                  <a:gd name="connsiteY28" fmla="*/ 345490 h 543664"/>
                  <a:gd name="connsiteX29" fmla="*/ 143841 w 419299"/>
                  <a:gd name="connsiteY29" fmla="*/ 70150 h 543664"/>
                  <a:gd name="connsiteX30" fmla="*/ 228041 w 419299"/>
                  <a:gd name="connsiteY30" fmla="*/ 36829 h 543664"/>
                  <a:gd name="connsiteX31" fmla="*/ 292945 w 419299"/>
                  <a:gd name="connsiteY31" fmla="*/ 101718 h 543664"/>
                  <a:gd name="connsiteX32" fmla="*/ 277157 w 419299"/>
                  <a:gd name="connsiteY32" fmla="*/ 173622 h 543664"/>
                  <a:gd name="connsiteX33" fmla="*/ 249091 w 419299"/>
                  <a:gd name="connsiteY33" fmla="*/ 264817 h 543664"/>
                  <a:gd name="connsiteX34" fmla="*/ 249091 w 419299"/>
                  <a:gd name="connsiteY34" fmla="*/ 341982 h 543664"/>
                  <a:gd name="connsiteX35" fmla="*/ 175416 w 419299"/>
                  <a:gd name="connsiteY35" fmla="*/ 341982 h 543664"/>
                  <a:gd name="connsiteX36" fmla="*/ 175416 w 419299"/>
                  <a:gd name="connsiteY36" fmla="*/ 327952 h 543664"/>
                  <a:gd name="connsiteX37" fmla="*/ 173662 w 419299"/>
                  <a:gd name="connsiteY37" fmla="*/ 235003 h 543664"/>
                  <a:gd name="connsiteX38" fmla="*/ 145595 w 419299"/>
                  <a:gd name="connsiteY38" fmla="*/ 168360 h 543664"/>
                  <a:gd name="connsiteX39" fmla="*/ 143841 w 419299"/>
                  <a:gd name="connsiteY39" fmla="*/ 70150 h 543664"/>
                  <a:gd name="connsiteX40" fmla="*/ 80692 w 419299"/>
                  <a:gd name="connsiteY40" fmla="*/ 505082 h 543664"/>
                  <a:gd name="connsiteX41" fmla="*/ 80692 w 419299"/>
                  <a:gd name="connsiteY41" fmla="*/ 475267 h 543664"/>
                  <a:gd name="connsiteX42" fmla="*/ 342061 w 419299"/>
                  <a:gd name="connsiteY42" fmla="*/ 475267 h 543664"/>
                  <a:gd name="connsiteX43" fmla="*/ 342061 w 419299"/>
                  <a:gd name="connsiteY43" fmla="*/ 505082 h 543664"/>
                  <a:gd name="connsiteX44" fmla="*/ 80692 w 419299"/>
                  <a:gd name="connsiteY44" fmla="*/ 505082 h 543664"/>
                  <a:gd name="connsiteX45" fmla="*/ 40345 w 419299"/>
                  <a:gd name="connsiteY45" fmla="*/ 438439 h 543664"/>
                  <a:gd name="connsiteX46" fmla="*/ 94725 w 419299"/>
                  <a:gd name="connsiteY46" fmla="*/ 382319 h 543664"/>
                  <a:gd name="connsiteX47" fmla="*/ 112266 w 419299"/>
                  <a:gd name="connsiteY47" fmla="*/ 380565 h 543664"/>
                  <a:gd name="connsiteX48" fmla="*/ 306978 w 419299"/>
                  <a:gd name="connsiteY48" fmla="*/ 380565 h 543664"/>
                  <a:gd name="connsiteX49" fmla="*/ 378899 w 419299"/>
                  <a:gd name="connsiteY49" fmla="*/ 431424 h 543664"/>
                  <a:gd name="connsiteX50" fmla="*/ 380653 w 419299"/>
                  <a:gd name="connsiteY50" fmla="*/ 440192 h 543664"/>
                  <a:gd name="connsiteX51" fmla="*/ 40345 w 419299"/>
                  <a:gd name="connsiteY51" fmla="*/ 440192 h 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19299" h="543664">
                    <a:moveTo>
                      <a:pt x="326274" y="345490"/>
                    </a:moveTo>
                    <a:cubicBezTo>
                      <a:pt x="312241" y="343736"/>
                      <a:pt x="299962" y="343736"/>
                      <a:pt x="285928" y="341982"/>
                    </a:cubicBezTo>
                    <a:cubicBezTo>
                      <a:pt x="285928" y="317430"/>
                      <a:pt x="285928" y="292877"/>
                      <a:pt x="285928" y="270078"/>
                    </a:cubicBezTo>
                    <a:cubicBezTo>
                      <a:pt x="284174" y="242018"/>
                      <a:pt x="292945" y="217466"/>
                      <a:pt x="308733" y="192913"/>
                    </a:cubicBezTo>
                    <a:cubicBezTo>
                      <a:pt x="347324" y="136793"/>
                      <a:pt x="335045" y="63135"/>
                      <a:pt x="282420" y="22799"/>
                    </a:cubicBezTo>
                    <a:cubicBezTo>
                      <a:pt x="263124" y="8769"/>
                      <a:pt x="240320" y="1754"/>
                      <a:pt x="214008" y="0"/>
                    </a:cubicBezTo>
                    <a:cubicBezTo>
                      <a:pt x="205237" y="0"/>
                      <a:pt x="196466" y="0"/>
                      <a:pt x="187695" y="0"/>
                    </a:cubicBezTo>
                    <a:cubicBezTo>
                      <a:pt x="180678" y="3507"/>
                      <a:pt x="173662" y="7015"/>
                      <a:pt x="164891" y="8769"/>
                    </a:cubicBezTo>
                    <a:cubicBezTo>
                      <a:pt x="163137" y="8769"/>
                      <a:pt x="163137" y="10523"/>
                      <a:pt x="161383" y="10523"/>
                    </a:cubicBezTo>
                    <a:cubicBezTo>
                      <a:pt x="91217" y="42090"/>
                      <a:pt x="68412" y="133285"/>
                      <a:pt x="117529" y="192913"/>
                    </a:cubicBezTo>
                    <a:cubicBezTo>
                      <a:pt x="133316" y="210451"/>
                      <a:pt x="138579" y="231496"/>
                      <a:pt x="138579" y="254294"/>
                    </a:cubicBezTo>
                    <a:cubicBezTo>
                      <a:pt x="138579" y="284108"/>
                      <a:pt x="138579" y="312168"/>
                      <a:pt x="138579" y="341982"/>
                    </a:cubicBezTo>
                    <a:cubicBezTo>
                      <a:pt x="122791" y="343736"/>
                      <a:pt x="108758" y="343736"/>
                      <a:pt x="94725" y="345490"/>
                    </a:cubicBezTo>
                    <a:cubicBezTo>
                      <a:pt x="43854" y="352505"/>
                      <a:pt x="0" y="401610"/>
                      <a:pt x="0" y="454222"/>
                    </a:cubicBezTo>
                    <a:cubicBezTo>
                      <a:pt x="0" y="466499"/>
                      <a:pt x="7017" y="475267"/>
                      <a:pt x="21050" y="475267"/>
                    </a:cubicBezTo>
                    <a:cubicBezTo>
                      <a:pt x="28067" y="475267"/>
                      <a:pt x="35083" y="475267"/>
                      <a:pt x="43854" y="475267"/>
                    </a:cubicBezTo>
                    <a:lnTo>
                      <a:pt x="43854" y="506835"/>
                    </a:lnTo>
                    <a:cubicBezTo>
                      <a:pt x="43854" y="506835"/>
                      <a:pt x="43854" y="506835"/>
                      <a:pt x="43854" y="506835"/>
                    </a:cubicBezTo>
                    <a:lnTo>
                      <a:pt x="43854" y="506835"/>
                    </a:lnTo>
                    <a:lnTo>
                      <a:pt x="43854" y="543664"/>
                    </a:lnTo>
                    <a:lnTo>
                      <a:pt x="52625" y="543664"/>
                    </a:lnTo>
                    <a:lnTo>
                      <a:pt x="366620" y="543664"/>
                    </a:lnTo>
                    <a:lnTo>
                      <a:pt x="378899" y="543664"/>
                    </a:lnTo>
                    <a:lnTo>
                      <a:pt x="378899" y="510343"/>
                    </a:lnTo>
                    <a:cubicBezTo>
                      <a:pt x="378899" y="508589"/>
                      <a:pt x="378899" y="506835"/>
                      <a:pt x="378899" y="506835"/>
                    </a:cubicBezTo>
                    <a:lnTo>
                      <a:pt x="378899" y="475267"/>
                    </a:lnTo>
                    <a:cubicBezTo>
                      <a:pt x="385916" y="475267"/>
                      <a:pt x="392932" y="475267"/>
                      <a:pt x="399949" y="475267"/>
                    </a:cubicBezTo>
                    <a:cubicBezTo>
                      <a:pt x="412228" y="475267"/>
                      <a:pt x="419244" y="468253"/>
                      <a:pt x="419244" y="455976"/>
                    </a:cubicBezTo>
                    <a:cubicBezTo>
                      <a:pt x="420999" y="401610"/>
                      <a:pt x="380653" y="352505"/>
                      <a:pt x="326274" y="345490"/>
                    </a:cubicBezTo>
                    <a:close/>
                    <a:moveTo>
                      <a:pt x="143841" y="70150"/>
                    </a:moveTo>
                    <a:cubicBezTo>
                      <a:pt x="164891" y="40336"/>
                      <a:pt x="194712" y="31568"/>
                      <a:pt x="228041" y="36829"/>
                    </a:cubicBezTo>
                    <a:cubicBezTo>
                      <a:pt x="259616" y="42090"/>
                      <a:pt x="285928" y="70150"/>
                      <a:pt x="292945" y="101718"/>
                    </a:cubicBezTo>
                    <a:cubicBezTo>
                      <a:pt x="298207" y="128024"/>
                      <a:pt x="292945" y="152577"/>
                      <a:pt x="277157" y="173622"/>
                    </a:cubicBezTo>
                    <a:cubicBezTo>
                      <a:pt x="257862" y="201682"/>
                      <a:pt x="247337" y="231496"/>
                      <a:pt x="249091" y="264817"/>
                    </a:cubicBezTo>
                    <a:cubicBezTo>
                      <a:pt x="249091" y="289370"/>
                      <a:pt x="249091" y="315676"/>
                      <a:pt x="249091" y="341982"/>
                    </a:cubicBezTo>
                    <a:lnTo>
                      <a:pt x="175416" y="341982"/>
                    </a:lnTo>
                    <a:cubicBezTo>
                      <a:pt x="175416" y="336721"/>
                      <a:pt x="175416" y="333213"/>
                      <a:pt x="175416" y="327952"/>
                    </a:cubicBezTo>
                    <a:cubicBezTo>
                      <a:pt x="175416" y="296385"/>
                      <a:pt x="175416" y="266571"/>
                      <a:pt x="173662" y="235003"/>
                    </a:cubicBezTo>
                    <a:cubicBezTo>
                      <a:pt x="173662" y="210451"/>
                      <a:pt x="163137" y="187652"/>
                      <a:pt x="145595" y="168360"/>
                    </a:cubicBezTo>
                    <a:cubicBezTo>
                      <a:pt x="122791" y="142054"/>
                      <a:pt x="121037" y="101718"/>
                      <a:pt x="143841" y="70150"/>
                    </a:cubicBezTo>
                    <a:close/>
                    <a:moveTo>
                      <a:pt x="80692" y="505082"/>
                    </a:moveTo>
                    <a:lnTo>
                      <a:pt x="80692" y="475267"/>
                    </a:lnTo>
                    <a:lnTo>
                      <a:pt x="342061" y="475267"/>
                    </a:lnTo>
                    <a:lnTo>
                      <a:pt x="342061" y="505082"/>
                    </a:lnTo>
                    <a:lnTo>
                      <a:pt x="80692" y="505082"/>
                    </a:lnTo>
                    <a:close/>
                    <a:moveTo>
                      <a:pt x="40345" y="438439"/>
                    </a:moveTo>
                    <a:cubicBezTo>
                      <a:pt x="43854" y="413886"/>
                      <a:pt x="68412" y="387580"/>
                      <a:pt x="94725" y="382319"/>
                    </a:cubicBezTo>
                    <a:cubicBezTo>
                      <a:pt x="99987" y="380565"/>
                      <a:pt x="107004" y="380565"/>
                      <a:pt x="112266" y="380565"/>
                    </a:cubicBezTo>
                    <a:cubicBezTo>
                      <a:pt x="177170" y="380565"/>
                      <a:pt x="242074" y="380565"/>
                      <a:pt x="306978" y="380565"/>
                    </a:cubicBezTo>
                    <a:cubicBezTo>
                      <a:pt x="338553" y="380565"/>
                      <a:pt x="368374" y="401610"/>
                      <a:pt x="378899" y="431424"/>
                    </a:cubicBezTo>
                    <a:cubicBezTo>
                      <a:pt x="378899" y="433177"/>
                      <a:pt x="380653" y="436685"/>
                      <a:pt x="380653" y="440192"/>
                    </a:cubicBezTo>
                    <a:lnTo>
                      <a:pt x="40345" y="440192"/>
                    </a:lnTo>
                    <a:close/>
                  </a:path>
                </a:pathLst>
              </a:custGeom>
              <a:solidFill>
                <a:srgbClr val="000000"/>
              </a:solidFill>
              <a:ln w="17529" cap="flat">
                <a:noFill/>
                <a:prstDash val="solid"/>
                <a:miter/>
              </a:ln>
            </p:spPr>
            <p:txBody>
              <a:bodyPr rtlCol="0" anchor="ctr"/>
              <a:lstStyle/>
              <a:p>
                <a:pPr algn="l" rtl="0"/>
                <a:endParaRPr lang="en-US"/>
              </a:p>
            </p:txBody>
          </p:sp>
        </p:grpSp>
        <p:grpSp>
          <p:nvGrpSpPr>
            <p:cNvPr id="229" name="Graphic 26">
              <a:extLst>
                <a:ext uri="{FF2B5EF4-FFF2-40B4-BE49-F238E27FC236}">
                  <a16:creationId xmlns:a16="http://schemas.microsoft.com/office/drawing/2014/main" id="{B98B2A81-8A9F-22EE-1400-955004506856}"/>
                </a:ext>
              </a:extLst>
            </p:cNvPr>
            <p:cNvGrpSpPr/>
            <p:nvPr/>
          </p:nvGrpSpPr>
          <p:grpSpPr>
            <a:xfrm>
              <a:off x="-3497210" y="6278363"/>
              <a:ext cx="573610" cy="320937"/>
              <a:chOff x="-3497210" y="6278363"/>
              <a:chExt cx="573610" cy="320937"/>
            </a:xfrm>
            <a:solidFill>
              <a:srgbClr val="000000"/>
            </a:solidFill>
          </p:grpSpPr>
          <p:sp>
            <p:nvSpPr>
              <p:cNvPr id="230" name="Freeform 229">
                <a:extLst>
                  <a:ext uri="{FF2B5EF4-FFF2-40B4-BE49-F238E27FC236}">
                    <a16:creationId xmlns:a16="http://schemas.microsoft.com/office/drawing/2014/main" id="{E8391E52-BBBE-B9A5-DF11-2702E5C0AE36}"/>
                  </a:ext>
                </a:extLst>
              </p:cNvPr>
              <p:cNvSpPr/>
              <p:nvPr/>
            </p:nvSpPr>
            <p:spPr>
              <a:xfrm>
                <a:off x="-3497210" y="6278363"/>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231" name="Freeform 230">
                <a:extLst>
                  <a:ext uri="{FF2B5EF4-FFF2-40B4-BE49-F238E27FC236}">
                    <a16:creationId xmlns:a16="http://schemas.microsoft.com/office/drawing/2014/main" id="{849322A1-AADE-5696-3B53-CFE23773EBE8}"/>
                  </a:ext>
                </a:extLst>
              </p:cNvPr>
              <p:cNvSpPr/>
              <p:nvPr/>
            </p:nvSpPr>
            <p:spPr>
              <a:xfrm>
                <a:off x="-3497210" y="6418664"/>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232" name="Freeform 231">
                <a:extLst>
                  <a:ext uri="{FF2B5EF4-FFF2-40B4-BE49-F238E27FC236}">
                    <a16:creationId xmlns:a16="http://schemas.microsoft.com/office/drawing/2014/main" id="{4E2E5661-D5A9-5071-9B70-4EDD011F9524}"/>
                  </a:ext>
                </a:extLst>
              </p:cNvPr>
              <p:cNvSpPr/>
              <p:nvPr/>
            </p:nvSpPr>
            <p:spPr>
              <a:xfrm>
                <a:off x="-3495456" y="6557210"/>
                <a:ext cx="275403" cy="42090"/>
              </a:xfrm>
              <a:custGeom>
                <a:avLst/>
                <a:gdLst>
                  <a:gd name="connsiteX0" fmla="*/ 275403 w 275403"/>
                  <a:gd name="connsiteY0" fmla="*/ 0 h 42090"/>
                  <a:gd name="connsiteX1" fmla="*/ 163137 w 275403"/>
                  <a:gd name="connsiteY1" fmla="*/ 0 h 42090"/>
                  <a:gd name="connsiteX2" fmla="*/ 163137 w 275403"/>
                  <a:gd name="connsiteY2" fmla="*/ 0 h 42090"/>
                  <a:gd name="connsiteX3" fmla="*/ 24558 w 275403"/>
                  <a:gd name="connsiteY3" fmla="*/ 0 h 42090"/>
                  <a:gd name="connsiteX4" fmla="*/ 0 w 275403"/>
                  <a:gd name="connsiteY4" fmla="*/ 21045 h 42090"/>
                  <a:gd name="connsiteX5" fmla="*/ 24558 w 275403"/>
                  <a:gd name="connsiteY5" fmla="*/ 42090 h 42090"/>
                  <a:gd name="connsiteX6" fmla="*/ 94725 w 275403"/>
                  <a:gd name="connsiteY6" fmla="*/ 42090 h 42090"/>
                  <a:gd name="connsiteX7" fmla="*/ 161383 w 275403"/>
                  <a:gd name="connsiteY7" fmla="*/ 42090 h 42090"/>
                  <a:gd name="connsiteX8" fmla="*/ 226287 w 275403"/>
                  <a:gd name="connsiteY8" fmla="*/ 42090 h 42090"/>
                  <a:gd name="connsiteX9" fmla="*/ 264878 w 275403"/>
                  <a:gd name="connsiteY9" fmla="*/ 42090 h 42090"/>
                  <a:gd name="connsiteX10" fmla="*/ 275403 w 275403"/>
                  <a:gd name="connsiteY10"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403" h="42090">
                    <a:moveTo>
                      <a:pt x="275403" y="0"/>
                    </a:moveTo>
                    <a:cubicBezTo>
                      <a:pt x="238566" y="0"/>
                      <a:pt x="199974" y="0"/>
                      <a:pt x="163137" y="0"/>
                    </a:cubicBezTo>
                    <a:cubicBezTo>
                      <a:pt x="163137" y="0"/>
                      <a:pt x="163137" y="0"/>
                      <a:pt x="163137" y="0"/>
                    </a:cubicBezTo>
                    <a:cubicBezTo>
                      <a:pt x="117528" y="0"/>
                      <a:pt x="70166" y="0"/>
                      <a:pt x="24558" y="0"/>
                    </a:cubicBezTo>
                    <a:cubicBezTo>
                      <a:pt x="8771" y="0"/>
                      <a:pt x="0" y="8769"/>
                      <a:pt x="0" y="21045"/>
                    </a:cubicBezTo>
                    <a:cubicBezTo>
                      <a:pt x="0" y="33321"/>
                      <a:pt x="8771" y="42090"/>
                      <a:pt x="24558" y="42090"/>
                    </a:cubicBezTo>
                    <a:cubicBezTo>
                      <a:pt x="47362" y="42090"/>
                      <a:pt x="71921" y="42090"/>
                      <a:pt x="94725" y="42090"/>
                    </a:cubicBezTo>
                    <a:cubicBezTo>
                      <a:pt x="117528" y="42090"/>
                      <a:pt x="138579" y="42090"/>
                      <a:pt x="161383" y="42090"/>
                    </a:cubicBezTo>
                    <a:cubicBezTo>
                      <a:pt x="182433" y="42090"/>
                      <a:pt x="205237" y="42090"/>
                      <a:pt x="226287" y="42090"/>
                    </a:cubicBezTo>
                    <a:cubicBezTo>
                      <a:pt x="238566" y="42090"/>
                      <a:pt x="252599" y="42090"/>
                      <a:pt x="264878" y="42090"/>
                    </a:cubicBezTo>
                    <a:cubicBezTo>
                      <a:pt x="263124" y="28060"/>
                      <a:pt x="266632" y="12276"/>
                      <a:pt x="275403" y="0"/>
                    </a:cubicBezTo>
                    <a:close/>
                  </a:path>
                </a:pathLst>
              </a:custGeom>
              <a:solidFill>
                <a:srgbClr val="000000"/>
              </a:solidFill>
              <a:ln w="17529" cap="flat">
                <a:noFill/>
                <a:prstDash val="solid"/>
                <a:miter/>
              </a:ln>
            </p:spPr>
            <p:txBody>
              <a:bodyPr rtlCol="0" anchor="ctr"/>
              <a:lstStyle/>
              <a:p>
                <a:pPr algn="l" rtl="0"/>
                <a:endParaRPr lang="en-US"/>
              </a:p>
            </p:txBody>
          </p:sp>
          <p:sp>
            <p:nvSpPr>
              <p:cNvPr id="233" name="Freeform 232">
                <a:extLst>
                  <a:ext uri="{FF2B5EF4-FFF2-40B4-BE49-F238E27FC236}">
                    <a16:creationId xmlns:a16="http://schemas.microsoft.com/office/drawing/2014/main" id="{86F7E7F5-C514-C861-70AA-74B806D02EA1}"/>
                  </a:ext>
                </a:extLst>
              </p:cNvPr>
              <p:cNvSpPr/>
              <p:nvPr/>
            </p:nvSpPr>
            <p:spPr>
              <a:xfrm>
                <a:off x="-2977978" y="6557210"/>
                <a:ext cx="54379" cy="42090"/>
              </a:xfrm>
              <a:custGeom>
                <a:avLst/>
                <a:gdLst>
                  <a:gd name="connsiteX0" fmla="*/ 28067 w 54379"/>
                  <a:gd name="connsiteY0" fmla="*/ 0 h 42090"/>
                  <a:gd name="connsiteX1" fmla="*/ 0 w 54379"/>
                  <a:gd name="connsiteY1" fmla="*/ 0 h 42090"/>
                  <a:gd name="connsiteX2" fmla="*/ 7017 w 54379"/>
                  <a:gd name="connsiteY2" fmla="*/ 42090 h 42090"/>
                  <a:gd name="connsiteX3" fmla="*/ 29820 w 54379"/>
                  <a:gd name="connsiteY3" fmla="*/ 42090 h 42090"/>
                  <a:gd name="connsiteX4" fmla="*/ 54379 w 54379"/>
                  <a:gd name="connsiteY4" fmla="*/ 21045 h 42090"/>
                  <a:gd name="connsiteX5" fmla="*/ 28067 w 54379"/>
                  <a:gd name="connsiteY5"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9" h="42090">
                    <a:moveTo>
                      <a:pt x="28067" y="0"/>
                    </a:moveTo>
                    <a:cubicBezTo>
                      <a:pt x="19296" y="0"/>
                      <a:pt x="8771" y="0"/>
                      <a:pt x="0" y="0"/>
                    </a:cubicBezTo>
                    <a:cubicBezTo>
                      <a:pt x="5262" y="14030"/>
                      <a:pt x="7017" y="28060"/>
                      <a:pt x="7017" y="42090"/>
                    </a:cubicBezTo>
                    <a:cubicBezTo>
                      <a:pt x="14033" y="42090"/>
                      <a:pt x="21050" y="42090"/>
                      <a:pt x="29820" y="42090"/>
                    </a:cubicBezTo>
                    <a:cubicBezTo>
                      <a:pt x="45608" y="42090"/>
                      <a:pt x="54379" y="33321"/>
                      <a:pt x="54379" y="21045"/>
                    </a:cubicBezTo>
                    <a:cubicBezTo>
                      <a:pt x="54379" y="8769"/>
                      <a:pt x="43854" y="0"/>
                      <a:pt x="28067" y="0"/>
                    </a:cubicBezTo>
                    <a:close/>
                  </a:path>
                </a:pathLst>
              </a:custGeom>
              <a:solidFill>
                <a:srgbClr val="000000"/>
              </a:solidFill>
              <a:ln w="17529" cap="flat">
                <a:noFill/>
                <a:prstDash val="solid"/>
                <a:miter/>
              </a:ln>
            </p:spPr>
            <p:txBody>
              <a:bodyPr rtlCol="0" anchor="ctr"/>
              <a:lstStyle/>
              <a:p>
                <a:pPr algn="l" rtl="0"/>
                <a:endParaRPr lang="en-US"/>
              </a:p>
            </p:txBody>
          </p:sp>
        </p:grpSp>
      </p:grpSp>
      <p:cxnSp>
        <p:nvCxnSpPr>
          <p:cNvPr id="234" name="Straight Connector 233">
            <a:extLst>
              <a:ext uri="{FF2B5EF4-FFF2-40B4-BE49-F238E27FC236}">
                <a16:creationId xmlns:a16="http://schemas.microsoft.com/office/drawing/2014/main" id="{87A8D5CB-8546-860E-046A-813C0313351D}"/>
              </a:ext>
            </a:extLst>
          </p:cNvPr>
          <p:cNvCxnSpPr>
            <a:cxnSpLocks/>
          </p:cNvCxnSpPr>
          <p:nvPr/>
        </p:nvCxnSpPr>
        <p:spPr>
          <a:xfrm>
            <a:off x="6135154" y="1125351"/>
            <a:ext cx="740769"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38CC0A09-BD2A-46C2-45FD-F58A81EC224B}"/>
              </a:ext>
            </a:extLst>
          </p:cNvPr>
          <p:cNvCxnSpPr>
            <a:cxnSpLocks/>
          </p:cNvCxnSpPr>
          <p:nvPr/>
        </p:nvCxnSpPr>
        <p:spPr>
          <a:xfrm flipV="1">
            <a:off x="6875923" y="1119039"/>
            <a:ext cx="0" cy="1997095"/>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58" name="Group 257">
            <a:extLst>
              <a:ext uri="{FF2B5EF4-FFF2-40B4-BE49-F238E27FC236}">
                <a16:creationId xmlns:a16="http://schemas.microsoft.com/office/drawing/2014/main" id="{98DBE145-058B-1D7B-AAAF-0D7224FEA6DD}"/>
              </a:ext>
            </a:extLst>
          </p:cNvPr>
          <p:cNvGrpSpPr/>
          <p:nvPr/>
        </p:nvGrpSpPr>
        <p:grpSpPr>
          <a:xfrm>
            <a:off x="3466022" y="8044386"/>
            <a:ext cx="1280907" cy="1208318"/>
            <a:chOff x="3244091" y="5751321"/>
            <a:chExt cx="949121" cy="1196157"/>
          </a:xfrm>
          <a:solidFill>
            <a:schemeClr val="bg1"/>
          </a:solidFill>
        </p:grpSpPr>
        <p:sp>
          <p:nvSpPr>
            <p:cNvPr id="259" name="Text Placeholder 3">
              <a:extLst>
                <a:ext uri="{FF2B5EF4-FFF2-40B4-BE49-F238E27FC236}">
                  <a16:creationId xmlns:a16="http://schemas.microsoft.com/office/drawing/2014/main" id="{9B32451D-3FCA-6324-BFF5-EAE7D6DD7356}"/>
                </a:ext>
              </a:extLst>
            </p:cNvPr>
            <p:cNvSpPr txBox="1">
              <a:spLocks/>
            </p:cNvSpPr>
            <p:nvPr/>
          </p:nvSpPr>
          <p:spPr>
            <a:xfrm>
              <a:off x="3259980" y="5751321"/>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06</a:t>
              </a:r>
              <a:endParaRPr lang="en-US">
                <a:solidFill>
                  <a:srgbClr val="F79037"/>
                </a:solidFill>
              </a:endParaRPr>
            </a:p>
          </p:txBody>
        </p:sp>
        <p:sp>
          <p:nvSpPr>
            <p:cNvPr id="260" name="TextBox 259">
              <a:extLst>
                <a:ext uri="{FF2B5EF4-FFF2-40B4-BE49-F238E27FC236}">
                  <a16:creationId xmlns:a16="http://schemas.microsoft.com/office/drawing/2014/main" id="{C0EBBD27-8144-A641-66A4-896B49B91C71}"/>
                </a:ext>
              </a:extLst>
            </p:cNvPr>
            <p:cNvSpPr txBox="1"/>
            <p:nvPr/>
          </p:nvSpPr>
          <p:spPr>
            <a:xfrm>
              <a:off x="3244091" y="6085704"/>
              <a:ext cx="949121" cy="861774"/>
            </a:xfrm>
            <a:prstGeom prst="rect">
              <a:avLst/>
            </a:prstGeom>
            <a:grpFill/>
          </p:spPr>
          <p:txBody>
            <a:bodyPr wrap="square">
              <a:spAutoFit/>
            </a:bodyPr>
            <a:lstStyle/>
            <a:p>
              <a:pPr algn="l" rtl="0">
                <a:lnSpc>
                  <a:spcPts val="1960"/>
                </a:lnSpc>
              </a:pP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Liike-salaisuudet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61" name="Group 260">
            <a:extLst>
              <a:ext uri="{FF2B5EF4-FFF2-40B4-BE49-F238E27FC236}">
                <a16:creationId xmlns:a16="http://schemas.microsoft.com/office/drawing/2014/main" id="{8E57377F-C7D6-E009-5592-3C9321D45449}"/>
              </a:ext>
            </a:extLst>
          </p:cNvPr>
          <p:cNvGrpSpPr/>
          <p:nvPr/>
        </p:nvGrpSpPr>
        <p:grpSpPr>
          <a:xfrm>
            <a:off x="723524" y="8469687"/>
            <a:ext cx="2302307" cy="1035243"/>
            <a:chOff x="2750912" y="6040166"/>
            <a:chExt cx="1763312" cy="1035243"/>
          </a:xfrm>
          <a:solidFill>
            <a:schemeClr val="bg1"/>
          </a:solidFill>
        </p:grpSpPr>
        <p:sp>
          <p:nvSpPr>
            <p:cNvPr id="262" name="Text Placeholder 3">
              <a:extLst>
                <a:ext uri="{FF2B5EF4-FFF2-40B4-BE49-F238E27FC236}">
                  <a16:creationId xmlns:a16="http://schemas.microsoft.com/office/drawing/2014/main" id="{614F1BE7-FBCE-F83A-BF47-B80C33415C19}"/>
                </a:ext>
              </a:extLst>
            </p:cNvPr>
            <p:cNvSpPr txBox="1">
              <a:spLocks/>
            </p:cNvSpPr>
            <p:nvPr/>
          </p:nvSpPr>
          <p:spPr>
            <a:xfrm>
              <a:off x="2762763" y="6040166"/>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07</a:t>
              </a:r>
              <a:endParaRPr lang="en-US">
                <a:solidFill>
                  <a:srgbClr val="F79037"/>
                </a:solidFill>
              </a:endParaRPr>
            </a:p>
          </p:txBody>
        </p:sp>
        <p:sp>
          <p:nvSpPr>
            <p:cNvPr id="263" name="TextBox 262">
              <a:extLst>
                <a:ext uri="{FF2B5EF4-FFF2-40B4-BE49-F238E27FC236}">
                  <a16:creationId xmlns:a16="http://schemas.microsoft.com/office/drawing/2014/main" id="{A9ED376F-5FD7-AC50-B827-5B2E6E31099F}"/>
                </a:ext>
              </a:extLst>
            </p:cNvPr>
            <p:cNvSpPr txBox="1"/>
            <p:nvPr/>
          </p:nvSpPr>
          <p:spPr>
            <a:xfrm>
              <a:off x="2750912" y="6470115"/>
              <a:ext cx="1763312" cy="605294"/>
            </a:xfrm>
            <a:prstGeom prst="rect">
              <a:avLst/>
            </a:prstGeom>
            <a:grpFill/>
          </p:spPr>
          <p:txBody>
            <a:bodyPr wrap="square">
              <a:spAutoFit/>
            </a:bodyPr>
            <a:lstStyle/>
            <a:p>
              <a:pPr algn="l" rtl="0">
                <a:lnSpc>
                  <a:spcPts val="1960"/>
                </a:lnSpc>
              </a:pPr>
              <a:r>
                <a:rPr lang="en-IE" b="1" kern="0" dirty="0" err="1">
                  <a:latin typeface="Calibri" panose="020F0502020204030204" pitchFamily="34" charset="0"/>
                  <a:ea typeface="Calibri" panose="020F0502020204030204" pitchFamily="34" charset="0"/>
                  <a:cs typeface="Calibri" panose="020F0502020204030204" pitchFamily="34" charset="0"/>
                </a:rPr>
                <a:t>Patentit</a:t>
              </a:r>
              <a:r>
                <a:rPr lang="en-IE" b="1" kern="0" dirty="0">
                  <a:latin typeface="Calibri" panose="020F0502020204030204" pitchFamily="34" charset="0"/>
                  <a:ea typeface="Calibri" panose="020F0502020204030204" pitchFamily="34" charset="0"/>
                  <a:cs typeface="Calibri" panose="020F0502020204030204" pitchFamily="34" charset="0"/>
                </a:rPr>
                <a:t> </a:t>
              </a:r>
              <a:r>
                <a:rPr lang="en-IE" b="1" kern="0" dirty="0" err="1">
                  <a:latin typeface="Calibri" panose="020F0502020204030204" pitchFamily="34" charset="0"/>
                  <a:ea typeface="Calibri" panose="020F0502020204030204" pitchFamily="34" charset="0"/>
                  <a:cs typeface="Calibri" panose="020F0502020204030204" pitchFamily="34" charset="0"/>
                </a:rPr>
                <a:t>elintarvike-teollisuudessa</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270" name="Straight Connector 269">
            <a:extLst>
              <a:ext uri="{FF2B5EF4-FFF2-40B4-BE49-F238E27FC236}">
                <a16:creationId xmlns:a16="http://schemas.microsoft.com/office/drawing/2014/main" id="{8A57F799-4D71-8A2C-1A3F-E1CC05B0D638}"/>
              </a:ext>
            </a:extLst>
          </p:cNvPr>
          <p:cNvCxnSpPr>
            <a:cxnSpLocks/>
          </p:cNvCxnSpPr>
          <p:nvPr/>
        </p:nvCxnSpPr>
        <p:spPr>
          <a:xfrm>
            <a:off x="4684803" y="5695879"/>
            <a:ext cx="510903"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FCF8BE05-F93C-4EEE-CA9F-64EDA3B834C7}"/>
              </a:ext>
            </a:extLst>
          </p:cNvPr>
          <p:cNvCxnSpPr>
            <a:cxnSpLocks/>
          </p:cNvCxnSpPr>
          <p:nvPr/>
        </p:nvCxnSpPr>
        <p:spPr>
          <a:xfrm>
            <a:off x="1004703" y="3106603"/>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B386C2E9-FC96-6BBE-D2B8-F31D52F376D9}"/>
              </a:ext>
            </a:extLst>
          </p:cNvPr>
          <p:cNvCxnSpPr>
            <a:cxnSpLocks/>
          </p:cNvCxnSpPr>
          <p:nvPr/>
        </p:nvCxnSpPr>
        <p:spPr>
          <a:xfrm flipV="1">
            <a:off x="6471968" y="7510456"/>
            <a:ext cx="0" cy="161556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B4C2EA53-8355-226A-5A7D-DB5EDC4FC4F0}"/>
              </a:ext>
            </a:extLst>
          </p:cNvPr>
          <p:cNvCxnSpPr>
            <a:cxnSpLocks/>
          </p:cNvCxnSpPr>
          <p:nvPr/>
        </p:nvCxnSpPr>
        <p:spPr>
          <a:xfrm>
            <a:off x="3306065" y="9080146"/>
            <a:ext cx="495690"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78" name="Group 277">
            <a:extLst>
              <a:ext uri="{FF2B5EF4-FFF2-40B4-BE49-F238E27FC236}">
                <a16:creationId xmlns:a16="http://schemas.microsoft.com/office/drawing/2014/main" id="{B05EBBE0-2148-7184-4068-A41626605B7F}"/>
              </a:ext>
            </a:extLst>
          </p:cNvPr>
          <p:cNvGrpSpPr/>
          <p:nvPr/>
        </p:nvGrpSpPr>
        <p:grpSpPr>
          <a:xfrm>
            <a:off x="5200153" y="6595538"/>
            <a:ext cx="1624845" cy="953292"/>
            <a:chOff x="2240468" y="5773142"/>
            <a:chExt cx="1624845" cy="953292"/>
          </a:xfrm>
          <a:solidFill>
            <a:schemeClr val="bg1"/>
          </a:solidFill>
        </p:grpSpPr>
        <p:sp>
          <p:nvSpPr>
            <p:cNvPr id="279" name="Text Placeholder 3">
              <a:extLst>
                <a:ext uri="{FF2B5EF4-FFF2-40B4-BE49-F238E27FC236}">
                  <a16:creationId xmlns:a16="http://schemas.microsoft.com/office/drawing/2014/main" id="{83408341-5CF2-65FA-769F-A652951466B1}"/>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05</a:t>
              </a:r>
              <a:endParaRPr lang="en-US">
                <a:solidFill>
                  <a:srgbClr val="F79037"/>
                </a:solidFill>
              </a:endParaRPr>
            </a:p>
          </p:txBody>
        </p:sp>
        <p:sp>
          <p:nvSpPr>
            <p:cNvPr id="280" name="TextBox 279">
              <a:extLst>
                <a:ext uri="{FF2B5EF4-FFF2-40B4-BE49-F238E27FC236}">
                  <a16:creationId xmlns:a16="http://schemas.microsoft.com/office/drawing/2014/main" id="{07F65434-7DF3-6181-57CD-A56C40E827F8}"/>
                </a:ext>
              </a:extLst>
            </p:cNvPr>
            <p:cNvSpPr txBox="1"/>
            <p:nvPr/>
          </p:nvSpPr>
          <p:spPr>
            <a:xfrm>
              <a:off x="2240468" y="6121140"/>
              <a:ext cx="1525099" cy="605294"/>
            </a:xfrm>
            <a:prstGeom prst="rect">
              <a:avLst/>
            </a:prstGeom>
            <a:grpFill/>
          </p:spPr>
          <p:txBody>
            <a:bodyPr wrap="square">
              <a:spAutoFit/>
            </a:bodyPr>
            <a:lstStyle/>
            <a:p>
              <a:pPr algn="r" rtl="0">
                <a:lnSpc>
                  <a:spcPts val="1960"/>
                </a:lnSpc>
              </a:pP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Tavaramerkin</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 </a:t>
              </a: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rekisteröinti</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291" name="Group 290">
            <a:extLst>
              <a:ext uri="{FF2B5EF4-FFF2-40B4-BE49-F238E27FC236}">
                <a16:creationId xmlns:a16="http://schemas.microsoft.com/office/drawing/2014/main" id="{613BAC97-C04F-7585-BF0F-4C14492C6682}"/>
              </a:ext>
            </a:extLst>
          </p:cNvPr>
          <p:cNvGrpSpPr/>
          <p:nvPr/>
        </p:nvGrpSpPr>
        <p:grpSpPr>
          <a:xfrm rot="10800000">
            <a:off x="6300744" y="3064072"/>
            <a:ext cx="575179" cy="104123"/>
            <a:chOff x="5111755" y="3969979"/>
            <a:chExt cx="575179" cy="104123"/>
          </a:xfrm>
        </p:grpSpPr>
        <p:sp>
          <p:nvSpPr>
            <p:cNvPr id="247" name="Oval 246">
              <a:extLst>
                <a:ext uri="{FF2B5EF4-FFF2-40B4-BE49-F238E27FC236}">
                  <a16:creationId xmlns:a16="http://schemas.microsoft.com/office/drawing/2014/main" id="{6B8179CA-C14D-73EC-5111-41FDCC163C41}"/>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282" name="Straight Connector 281">
              <a:extLst>
                <a:ext uri="{FF2B5EF4-FFF2-40B4-BE49-F238E27FC236}">
                  <a16:creationId xmlns:a16="http://schemas.microsoft.com/office/drawing/2014/main" id="{FACD45DF-387E-EFF3-3809-B8F8B53DD7D0}"/>
                </a:ext>
              </a:extLst>
            </p:cNvPr>
            <p:cNvCxnSpPr>
              <a:cxnSpLocks/>
            </p:cNvCxnSpPr>
            <p:nvPr/>
          </p:nvCxnSpPr>
          <p:spPr>
            <a:xfrm rot="10800000" flipH="1">
              <a:off x="5111755" y="4022040"/>
              <a:ext cx="480137"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283" name="Group 282">
            <a:extLst>
              <a:ext uri="{FF2B5EF4-FFF2-40B4-BE49-F238E27FC236}">
                <a16:creationId xmlns:a16="http://schemas.microsoft.com/office/drawing/2014/main" id="{88F7EB47-CA7A-D4FF-5F73-4332E731AE70}"/>
              </a:ext>
            </a:extLst>
          </p:cNvPr>
          <p:cNvGrpSpPr/>
          <p:nvPr/>
        </p:nvGrpSpPr>
        <p:grpSpPr>
          <a:xfrm>
            <a:off x="3643811" y="2606487"/>
            <a:ext cx="1670161" cy="1238665"/>
            <a:chOff x="2845989" y="6125963"/>
            <a:chExt cx="1670161" cy="1238665"/>
          </a:xfrm>
          <a:solidFill>
            <a:schemeClr val="bg1"/>
          </a:solidFill>
        </p:grpSpPr>
        <p:sp>
          <p:nvSpPr>
            <p:cNvPr id="284" name="Text Placeholder 3">
              <a:extLst>
                <a:ext uri="{FF2B5EF4-FFF2-40B4-BE49-F238E27FC236}">
                  <a16:creationId xmlns:a16="http://schemas.microsoft.com/office/drawing/2014/main" id="{E0016FB0-2115-DB0E-FF8D-E4BCD6F0E7D2}"/>
                </a:ext>
              </a:extLst>
            </p:cNvPr>
            <p:cNvSpPr txBox="1">
              <a:spLocks/>
            </p:cNvSpPr>
            <p:nvPr/>
          </p:nvSpPr>
          <p:spPr>
            <a:xfrm>
              <a:off x="2845989" y="61259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79037"/>
                  </a:solidFill>
                </a:rPr>
                <a:t>02</a:t>
              </a:r>
              <a:endParaRPr lang="en-US" dirty="0">
                <a:solidFill>
                  <a:srgbClr val="F79037"/>
                </a:solidFill>
              </a:endParaRPr>
            </a:p>
          </p:txBody>
        </p:sp>
        <p:sp>
          <p:nvSpPr>
            <p:cNvPr id="285" name="TextBox 284">
              <a:extLst>
                <a:ext uri="{FF2B5EF4-FFF2-40B4-BE49-F238E27FC236}">
                  <a16:creationId xmlns:a16="http://schemas.microsoft.com/office/drawing/2014/main" id="{32C78296-EA1C-9482-0CA2-A45633BF0C51}"/>
                </a:ext>
              </a:extLst>
            </p:cNvPr>
            <p:cNvSpPr txBox="1"/>
            <p:nvPr/>
          </p:nvSpPr>
          <p:spPr>
            <a:xfrm>
              <a:off x="2845989" y="6502854"/>
              <a:ext cx="1670161" cy="861774"/>
            </a:xfrm>
            <a:prstGeom prst="rect">
              <a:avLst/>
            </a:prstGeom>
            <a:grpFill/>
          </p:spPr>
          <p:txBody>
            <a:bodyPr wrap="square">
              <a:spAutoFit/>
            </a:bodyPr>
            <a:lstStyle/>
            <a:p>
              <a:pPr algn="l" rtl="0">
                <a:lnSpc>
                  <a:spcPts val="1960"/>
                </a:lnSpc>
              </a:pPr>
              <a:r>
                <a:rPr lang="en-IE" b="1" kern="0" dirty="0" err="1">
                  <a:latin typeface="Calibri" panose="020F0502020204030204" pitchFamily="34" charset="0"/>
                  <a:ea typeface="Calibri" panose="020F0502020204030204" pitchFamily="34" charset="0"/>
                  <a:cs typeface="Calibri" panose="020F0502020204030204" pitchFamily="34" charset="0"/>
                </a:rPr>
                <a:t>Immateriaali-oikeuksien</a:t>
              </a:r>
              <a:r>
                <a:rPr lang="en-IE" b="1" kern="0" dirty="0">
                  <a:latin typeface="Calibri" panose="020F0502020204030204" pitchFamily="34" charset="0"/>
                  <a:ea typeface="Calibri" panose="020F0502020204030204" pitchFamily="34" charset="0"/>
                  <a:cs typeface="Calibri" panose="020F0502020204030204" pitchFamily="34" charset="0"/>
                </a:rPr>
                <a:t> </a:t>
              </a:r>
              <a:r>
                <a:rPr lang="en-IE" b="1" kern="0" dirty="0" err="1">
                  <a:latin typeface="Calibri" panose="020F0502020204030204" pitchFamily="34" charset="0"/>
                  <a:ea typeface="Calibri" panose="020F0502020204030204" pitchFamily="34" charset="0"/>
                  <a:cs typeface="Calibri" panose="020F0502020204030204" pitchFamily="34" charset="0"/>
                </a:rPr>
                <a:t>suojaus</a:t>
              </a:r>
              <a:endParaRPr lang="en-IE" b="1" kern="0" dirty="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292" name="Straight Connector 291">
            <a:extLst>
              <a:ext uri="{FF2B5EF4-FFF2-40B4-BE49-F238E27FC236}">
                <a16:creationId xmlns:a16="http://schemas.microsoft.com/office/drawing/2014/main" id="{3C5EF7DF-7046-6479-CA1D-AD878C09FE7E}"/>
              </a:ext>
            </a:extLst>
          </p:cNvPr>
          <p:cNvCxnSpPr>
            <a:cxnSpLocks/>
          </p:cNvCxnSpPr>
          <p:nvPr/>
        </p:nvCxnSpPr>
        <p:spPr>
          <a:xfrm>
            <a:off x="4179458" y="113303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96" name="Group 295">
            <a:extLst>
              <a:ext uri="{FF2B5EF4-FFF2-40B4-BE49-F238E27FC236}">
                <a16:creationId xmlns:a16="http://schemas.microsoft.com/office/drawing/2014/main" id="{DD3C9E06-E2D5-AC7E-F06E-31A13911F303}"/>
              </a:ext>
            </a:extLst>
          </p:cNvPr>
          <p:cNvGrpSpPr/>
          <p:nvPr/>
        </p:nvGrpSpPr>
        <p:grpSpPr>
          <a:xfrm>
            <a:off x="3358942" y="5134227"/>
            <a:ext cx="1216377" cy="997894"/>
            <a:chOff x="3151558" y="5735569"/>
            <a:chExt cx="1216377" cy="997894"/>
          </a:xfrm>
          <a:solidFill>
            <a:schemeClr val="bg1"/>
          </a:solidFill>
        </p:grpSpPr>
        <p:sp>
          <p:nvSpPr>
            <p:cNvPr id="297" name="Text Placeholder 3">
              <a:extLst>
                <a:ext uri="{FF2B5EF4-FFF2-40B4-BE49-F238E27FC236}">
                  <a16:creationId xmlns:a16="http://schemas.microsoft.com/office/drawing/2014/main" id="{4332693C-F4B4-8A74-63BA-A7D7F684CDEA}"/>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04</a:t>
              </a:r>
              <a:endParaRPr lang="en-US">
                <a:solidFill>
                  <a:srgbClr val="F79037"/>
                </a:solidFill>
              </a:endParaRPr>
            </a:p>
          </p:txBody>
        </p:sp>
        <p:sp>
          <p:nvSpPr>
            <p:cNvPr id="298" name="TextBox 297">
              <a:extLst>
                <a:ext uri="{FF2B5EF4-FFF2-40B4-BE49-F238E27FC236}">
                  <a16:creationId xmlns:a16="http://schemas.microsoft.com/office/drawing/2014/main" id="{24C6CA7B-3223-96AB-1FC1-BACE51BEEE1B}"/>
                </a:ext>
              </a:extLst>
            </p:cNvPr>
            <p:cNvSpPr txBox="1"/>
            <p:nvPr/>
          </p:nvSpPr>
          <p:spPr>
            <a:xfrm>
              <a:off x="3163426" y="6087132"/>
              <a:ext cx="1204509" cy="646331"/>
            </a:xfrm>
            <a:prstGeom prst="rect">
              <a:avLst/>
            </a:prstGeom>
            <a:grpFill/>
          </p:spPr>
          <p:txBody>
            <a:bodyPr wrap="square">
              <a:spAutoFit/>
            </a:bodyPr>
            <a:lstStyle/>
            <a:p>
              <a:pPr algn="l" rtl="0"/>
              <a:r>
                <a:rPr lang="en-IE" b="1" kern="0" dirty="0" err="1">
                  <a:latin typeface="Calibri" panose="020F0502020204030204" pitchFamily="34" charset="0"/>
                  <a:ea typeface="Calibri" panose="020F0502020204030204" pitchFamily="34" charset="0"/>
                  <a:cs typeface="Calibri" panose="020F0502020204030204" pitchFamily="34" charset="0"/>
                </a:rPr>
                <a:t>Tekijän-oikeus</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300" name="Straight Connector 299">
            <a:extLst>
              <a:ext uri="{FF2B5EF4-FFF2-40B4-BE49-F238E27FC236}">
                <a16:creationId xmlns:a16="http://schemas.microsoft.com/office/drawing/2014/main" id="{C9CA5DDE-803F-65DC-DE45-3D2EBECBA2CB}"/>
              </a:ext>
            </a:extLst>
          </p:cNvPr>
          <p:cNvCxnSpPr>
            <a:cxnSpLocks/>
          </p:cNvCxnSpPr>
          <p:nvPr/>
        </p:nvCxnSpPr>
        <p:spPr>
          <a:xfrm flipV="1">
            <a:off x="993820" y="4904954"/>
            <a:ext cx="0" cy="790102"/>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2" name="Group 301">
            <a:extLst>
              <a:ext uri="{FF2B5EF4-FFF2-40B4-BE49-F238E27FC236}">
                <a16:creationId xmlns:a16="http://schemas.microsoft.com/office/drawing/2014/main" id="{CC594997-0C5C-F597-EB48-2DB2F7F636C4}"/>
              </a:ext>
            </a:extLst>
          </p:cNvPr>
          <p:cNvGrpSpPr/>
          <p:nvPr/>
        </p:nvGrpSpPr>
        <p:grpSpPr>
          <a:xfrm rot="5400000">
            <a:off x="831655" y="3224709"/>
            <a:ext cx="345091" cy="104123"/>
            <a:chOff x="5341843" y="3969979"/>
            <a:chExt cx="345091" cy="104123"/>
          </a:xfrm>
        </p:grpSpPr>
        <p:sp>
          <p:nvSpPr>
            <p:cNvPr id="303" name="Oval 302">
              <a:extLst>
                <a:ext uri="{FF2B5EF4-FFF2-40B4-BE49-F238E27FC236}">
                  <a16:creationId xmlns:a16="http://schemas.microsoft.com/office/drawing/2014/main" id="{6072FF76-AC46-5474-3292-3DD15E5FD58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04" name="Straight Connector 303">
              <a:extLst>
                <a:ext uri="{FF2B5EF4-FFF2-40B4-BE49-F238E27FC236}">
                  <a16:creationId xmlns:a16="http://schemas.microsoft.com/office/drawing/2014/main" id="{9FFC3FEC-3A51-8C41-D1D9-A0455F946DEA}"/>
                </a:ext>
              </a:extLst>
            </p:cNvPr>
            <p:cNvCxnSpPr>
              <a:cxnSpLocks/>
            </p:cNvCxnSpPr>
            <p:nvPr/>
          </p:nvCxnSpPr>
          <p:spPr>
            <a:xfrm rot="16200000">
              <a:off x="5466868" y="3897015"/>
              <a:ext cx="0" cy="25005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05" name="Group 304">
            <a:extLst>
              <a:ext uri="{FF2B5EF4-FFF2-40B4-BE49-F238E27FC236}">
                <a16:creationId xmlns:a16="http://schemas.microsoft.com/office/drawing/2014/main" id="{FCCDE922-C6F1-1D4F-1D7C-A14314EEE674}"/>
              </a:ext>
            </a:extLst>
          </p:cNvPr>
          <p:cNvGrpSpPr/>
          <p:nvPr/>
        </p:nvGrpSpPr>
        <p:grpSpPr>
          <a:xfrm>
            <a:off x="525465" y="4412103"/>
            <a:ext cx="1706703" cy="983963"/>
            <a:chOff x="3139370" y="5794563"/>
            <a:chExt cx="1706703" cy="983963"/>
          </a:xfrm>
          <a:solidFill>
            <a:schemeClr val="bg1"/>
          </a:solidFill>
        </p:grpSpPr>
        <p:sp>
          <p:nvSpPr>
            <p:cNvPr id="306" name="Text Placeholder 3">
              <a:extLst>
                <a:ext uri="{FF2B5EF4-FFF2-40B4-BE49-F238E27FC236}">
                  <a16:creationId xmlns:a16="http://schemas.microsoft.com/office/drawing/2014/main" id="{70070ED8-3B5C-C93B-C4B5-92CFFC5D6BF1}"/>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03</a:t>
              </a:r>
              <a:endParaRPr lang="en-US">
                <a:solidFill>
                  <a:srgbClr val="F79037"/>
                </a:solidFill>
              </a:endParaRPr>
            </a:p>
          </p:txBody>
        </p:sp>
        <p:sp>
          <p:nvSpPr>
            <p:cNvPr id="307" name="TextBox 306">
              <a:extLst>
                <a:ext uri="{FF2B5EF4-FFF2-40B4-BE49-F238E27FC236}">
                  <a16:creationId xmlns:a16="http://schemas.microsoft.com/office/drawing/2014/main" id="{0ACB6E29-5D5C-F874-FEC3-B7A542253578}"/>
                </a:ext>
              </a:extLst>
            </p:cNvPr>
            <p:cNvSpPr txBox="1"/>
            <p:nvPr/>
          </p:nvSpPr>
          <p:spPr>
            <a:xfrm>
              <a:off x="3175912" y="6173232"/>
              <a:ext cx="1670161" cy="605294"/>
            </a:xfrm>
            <a:prstGeom prst="rect">
              <a:avLst/>
            </a:prstGeom>
            <a:grpFill/>
          </p:spPr>
          <p:txBody>
            <a:bodyPr wrap="square">
              <a:spAutoFit/>
            </a:bodyPr>
            <a:lstStyle/>
            <a:p>
              <a:pPr algn="l" rtl="0">
                <a:lnSpc>
                  <a:spcPts val="1960"/>
                </a:lnSpc>
              </a:pP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Luvat</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ja</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lisenssit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11" name="Group 310">
            <a:extLst>
              <a:ext uri="{FF2B5EF4-FFF2-40B4-BE49-F238E27FC236}">
                <a16:creationId xmlns:a16="http://schemas.microsoft.com/office/drawing/2014/main" id="{8CADF76D-0D73-B152-AD27-E2C35EE4DE44}"/>
              </a:ext>
            </a:extLst>
          </p:cNvPr>
          <p:cNvGrpSpPr/>
          <p:nvPr/>
        </p:nvGrpSpPr>
        <p:grpSpPr>
          <a:xfrm>
            <a:off x="978495" y="5648970"/>
            <a:ext cx="1242661" cy="104123"/>
            <a:chOff x="4444273" y="3969979"/>
            <a:chExt cx="1242661" cy="104123"/>
          </a:xfrm>
        </p:grpSpPr>
        <p:sp>
          <p:nvSpPr>
            <p:cNvPr id="312" name="Oval 311">
              <a:extLst>
                <a:ext uri="{FF2B5EF4-FFF2-40B4-BE49-F238E27FC236}">
                  <a16:creationId xmlns:a16="http://schemas.microsoft.com/office/drawing/2014/main" id="{3094595F-25AA-0C00-5328-29583423B1E5}"/>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13" name="Straight Connector 312">
              <a:extLst>
                <a:ext uri="{FF2B5EF4-FFF2-40B4-BE49-F238E27FC236}">
                  <a16:creationId xmlns:a16="http://schemas.microsoft.com/office/drawing/2014/main" id="{7E85ACB5-771D-EA4F-C988-BFC7C8562B51}"/>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15" name="Group 314">
            <a:extLst>
              <a:ext uri="{FF2B5EF4-FFF2-40B4-BE49-F238E27FC236}">
                <a16:creationId xmlns:a16="http://schemas.microsoft.com/office/drawing/2014/main" id="{ECAC932A-80B1-7377-2C86-AB020194EF4F}"/>
              </a:ext>
            </a:extLst>
          </p:cNvPr>
          <p:cNvGrpSpPr/>
          <p:nvPr/>
        </p:nvGrpSpPr>
        <p:grpSpPr>
          <a:xfrm>
            <a:off x="2488362" y="5356664"/>
            <a:ext cx="817703" cy="861502"/>
            <a:chOff x="-2301651" y="6153847"/>
            <a:chExt cx="1028718" cy="1083820"/>
          </a:xfrm>
        </p:grpSpPr>
        <p:sp>
          <p:nvSpPr>
            <p:cNvPr id="316" name="Freeform 315">
              <a:extLst>
                <a:ext uri="{FF2B5EF4-FFF2-40B4-BE49-F238E27FC236}">
                  <a16:creationId xmlns:a16="http://schemas.microsoft.com/office/drawing/2014/main" id="{D07A987D-5329-3D6F-DECB-2D0024D0FC48}"/>
                </a:ext>
              </a:extLst>
            </p:cNvPr>
            <p:cNvSpPr/>
            <p:nvPr/>
          </p:nvSpPr>
          <p:spPr>
            <a:xfrm>
              <a:off x="-1757082" y="6506352"/>
              <a:ext cx="450819" cy="450715"/>
            </a:xfrm>
            <a:custGeom>
              <a:avLst/>
              <a:gdLst>
                <a:gd name="connsiteX0" fmla="*/ 56133 w 450819"/>
                <a:gd name="connsiteY0" fmla="*/ 450715 h 450715"/>
                <a:gd name="connsiteX1" fmla="*/ 0 w 450819"/>
                <a:gd name="connsiteY1" fmla="*/ 394595 h 450715"/>
                <a:gd name="connsiteX2" fmla="*/ 394686 w 450819"/>
                <a:gd name="connsiteY2" fmla="*/ 0 h 450715"/>
                <a:gd name="connsiteX3" fmla="*/ 450819 w 450819"/>
                <a:gd name="connsiteY3" fmla="*/ 56120 h 450715"/>
                <a:gd name="connsiteX4" fmla="*/ 56133 w 450819"/>
                <a:gd name="connsiteY4" fmla="*/ 450715 h 45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19" h="450715">
                  <a:moveTo>
                    <a:pt x="56133" y="450715"/>
                  </a:moveTo>
                  <a:cubicBezTo>
                    <a:pt x="38591" y="433177"/>
                    <a:pt x="17542" y="412132"/>
                    <a:pt x="0" y="394595"/>
                  </a:cubicBezTo>
                  <a:cubicBezTo>
                    <a:pt x="131562" y="263063"/>
                    <a:pt x="263124" y="131532"/>
                    <a:pt x="394686" y="0"/>
                  </a:cubicBezTo>
                  <a:cubicBezTo>
                    <a:pt x="413982" y="19291"/>
                    <a:pt x="433278" y="38583"/>
                    <a:pt x="450819" y="56120"/>
                  </a:cubicBezTo>
                  <a:cubicBezTo>
                    <a:pt x="319257" y="187652"/>
                    <a:pt x="187695" y="319183"/>
                    <a:pt x="56133" y="450715"/>
                  </a:cubicBezTo>
                  <a:close/>
                </a:path>
              </a:pathLst>
            </a:custGeom>
            <a:solidFill>
              <a:srgbClr val="F79038"/>
            </a:solidFill>
            <a:ln w="17529" cap="flat">
              <a:noFill/>
              <a:prstDash val="solid"/>
              <a:miter/>
            </a:ln>
          </p:spPr>
          <p:txBody>
            <a:bodyPr rtlCol="0" anchor="ctr"/>
            <a:lstStyle/>
            <a:p>
              <a:pPr algn="l" rtl="0"/>
              <a:endParaRPr lang="en-US"/>
            </a:p>
          </p:txBody>
        </p:sp>
        <p:grpSp>
          <p:nvGrpSpPr>
            <p:cNvPr id="317" name="Graphic 26">
              <a:extLst>
                <a:ext uri="{FF2B5EF4-FFF2-40B4-BE49-F238E27FC236}">
                  <a16:creationId xmlns:a16="http://schemas.microsoft.com/office/drawing/2014/main" id="{16706BC4-7CB3-DA16-55F6-8B662F2CED25}"/>
                </a:ext>
              </a:extLst>
            </p:cNvPr>
            <p:cNvGrpSpPr/>
            <p:nvPr/>
          </p:nvGrpSpPr>
          <p:grpSpPr>
            <a:xfrm>
              <a:off x="-2301651" y="6153847"/>
              <a:ext cx="1028718" cy="1083820"/>
              <a:chOff x="-2301651" y="6153847"/>
              <a:chExt cx="1028718" cy="1083820"/>
            </a:xfrm>
            <a:solidFill>
              <a:srgbClr val="000000"/>
            </a:solidFill>
          </p:grpSpPr>
          <p:sp>
            <p:nvSpPr>
              <p:cNvPr id="318" name="Freeform 317">
                <a:extLst>
                  <a:ext uri="{FF2B5EF4-FFF2-40B4-BE49-F238E27FC236}">
                    <a16:creationId xmlns:a16="http://schemas.microsoft.com/office/drawing/2014/main" id="{6461BF67-B740-6F61-E7EE-9A26D25C460A}"/>
                  </a:ext>
                </a:extLst>
              </p:cNvPr>
              <p:cNvSpPr/>
              <p:nvPr/>
            </p:nvSpPr>
            <p:spPr>
              <a:xfrm>
                <a:off x="-2301651" y="6153847"/>
                <a:ext cx="1028718" cy="1083820"/>
              </a:xfrm>
              <a:custGeom>
                <a:avLst/>
                <a:gdLst>
                  <a:gd name="connsiteX0" fmla="*/ 109537 w 1028718"/>
                  <a:gd name="connsiteY0" fmla="*/ 1080313 h 1083820"/>
                  <a:gd name="connsiteX1" fmla="*/ 70946 w 1028718"/>
                  <a:gd name="connsiteY1" fmla="*/ 1068037 h 1083820"/>
                  <a:gd name="connsiteX2" fmla="*/ 780 w 1028718"/>
                  <a:gd name="connsiteY2" fmla="*/ 957550 h 1083820"/>
                  <a:gd name="connsiteX3" fmla="*/ 780 w 1028718"/>
                  <a:gd name="connsiteY3" fmla="*/ 592769 h 1083820"/>
                  <a:gd name="connsiteX4" fmla="*/ 21829 w 1028718"/>
                  <a:gd name="connsiteY4" fmla="*/ 566463 h 1083820"/>
                  <a:gd name="connsiteX5" fmla="*/ 42879 w 1028718"/>
                  <a:gd name="connsiteY5" fmla="*/ 592769 h 1083820"/>
                  <a:gd name="connsiteX6" fmla="*/ 42879 w 1028718"/>
                  <a:gd name="connsiteY6" fmla="*/ 948782 h 1083820"/>
                  <a:gd name="connsiteX7" fmla="*/ 130588 w 1028718"/>
                  <a:gd name="connsiteY7" fmla="*/ 1036469 h 1083820"/>
                  <a:gd name="connsiteX8" fmla="*/ 797169 w 1028718"/>
                  <a:gd name="connsiteY8" fmla="*/ 1036469 h 1083820"/>
                  <a:gd name="connsiteX9" fmla="*/ 807694 w 1028718"/>
                  <a:gd name="connsiteY9" fmla="*/ 1036469 h 1083820"/>
                  <a:gd name="connsiteX10" fmla="*/ 807694 w 1028718"/>
                  <a:gd name="connsiteY10" fmla="*/ 1034716 h 1083820"/>
                  <a:gd name="connsiteX11" fmla="*/ 779627 w 1028718"/>
                  <a:gd name="connsiteY11" fmla="*/ 943520 h 1083820"/>
                  <a:gd name="connsiteX12" fmla="*/ 779627 w 1028718"/>
                  <a:gd name="connsiteY12" fmla="*/ 675196 h 1083820"/>
                  <a:gd name="connsiteX13" fmla="*/ 779627 w 1028718"/>
                  <a:gd name="connsiteY13" fmla="*/ 661166 h 1083820"/>
                  <a:gd name="connsiteX14" fmla="*/ 770856 w 1028718"/>
                  <a:gd name="connsiteY14" fmla="*/ 669935 h 1083820"/>
                  <a:gd name="connsiteX15" fmla="*/ 609473 w 1028718"/>
                  <a:gd name="connsiteY15" fmla="*/ 831280 h 1083820"/>
                  <a:gd name="connsiteX16" fmla="*/ 572636 w 1028718"/>
                  <a:gd name="connsiteY16" fmla="*/ 855832 h 1083820"/>
                  <a:gd name="connsiteX17" fmla="*/ 527028 w 1028718"/>
                  <a:gd name="connsiteY17" fmla="*/ 876878 h 1083820"/>
                  <a:gd name="connsiteX18" fmla="*/ 535799 w 1028718"/>
                  <a:gd name="connsiteY18" fmla="*/ 876878 h 1083820"/>
                  <a:gd name="connsiteX19" fmla="*/ 635786 w 1028718"/>
                  <a:gd name="connsiteY19" fmla="*/ 876878 h 1083820"/>
                  <a:gd name="connsiteX20" fmla="*/ 649819 w 1028718"/>
                  <a:gd name="connsiteY20" fmla="*/ 878631 h 1083820"/>
                  <a:gd name="connsiteX21" fmla="*/ 663852 w 1028718"/>
                  <a:gd name="connsiteY21" fmla="*/ 899676 h 1083820"/>
                  <a:gd name="connsiteX22" fmla="*/ 646311 w 1028718"/>
                  <a:gd name="connsiteY22" fmla="*/ 917214 h 1083820"/>
                  <a:gd name="connsiteX23" fmla="*/ 634032 w 1028718"/>
                  <a:gd name="connsiteY23" fmla="*/ 917214 h 1083820"/>
                  <a:gd name="connsiteX24" fmla="*/ 177950 w 1028718"/>
                  <a:gd name="connsiteY24" fmla="*/ 917214 h 1083820"/>
                  <a:gd name="connsiteX25" fmla="*/ 169179 w 1028718"/>
                  <a:gd name="connsiteY25" fmla="*/ 917214 h 1083820"/>
                  <a:gd name="connsiteX26" fmla="*/ 148129 w 1028718"/>
                  <a:gd name="connsiteY26" fmla="*/ 897923 h 1083820"/>
                  <a:gd name="connsiteX27" fmla="*/ 167425 w 1028718"/>
                  <a:gd name="connsiteY27" fmla="*/ 876878 h 1083820"/>
                  <a:gd name="connsiteX28" fmla="*/ 177950 w 1028718"/>
                  <a:gd name="connsiteY28" fmla="*/ 876878 h 1083820"/>
                  <a:gd name="connsiteX29" fmla="*/ 398974 w 1028718"/>
                  <a:gd name="connsiteY29" fmla="*/ 876878 h 1083820"/>
                  <a:gd name="connsiteX30" fmla="*/ 413008 w 1028718"/>
                  <a:gd name="connsiteY30" fmla="*/ 868109 h 1083820"/>
                  <a:gd name="connsiteX31" fmla="*/ 470895 w 1028718"/>
                  <a:gd name="connsiteY31" fmla="*/ 738331 h 1083820"/>
                  <a:gd name="connsiteX32" fmla="*/ 484928 w 1028718"/>
                  <a:gd name="connsiteY32" fmla="*/ 719040 h 1083820"/>
                  <a:gd name="connsiteX33" fmla="*/ 553341 w 1028718"/>
                  <a:gd name="connsiteY33" fmla="*/ 650643 h 1083820"/>
                  <a:gd name="connsiteX34" fmla="*/ 539307 w 1028718"/>
                  <a:gd name="connsiteY34" fmla="*/ 650643 h 1083820"/>
                  <a:gd name="connsiteX35" fmla="*/ 318282 w 1028718"/>
                  <a:gd name="connsiteY35" fmla="*/ 650643 h 1083820"/>
                  <a:gd name="connsiteX36" fmla="*/ 307758 w 1028718"/>
                  <a:gd name="connsiteY36" fmla="*/ 650643 h 1083820"/>
                  <a:gd name="connsiteX37" fmla="*/ 288462 w 1028718"/>
                  <a:gd name="connsiteY37" fmla="*/ 631352 h 1083820"/>
                  <a:gd name="connsiteX38" fmla="*/ 304249 w 1028718"/>
                  <a:gd name="connsiteY38" fmla="*/ 610307 h 1083820"/>
                  <a:gd name="connsiteX39" fmla="*/ 316529 w 1028718"/>
                  <a:gd name="connsiteY39" fmla="*/ 610307 h 1083820"/>
                  <a:gd name="connsiteX40" fmla="*/ 581407 w 1028718"/>
                  <a:gd name="connsiteY40" fmla="*/ 610307 h 1083820"/>
                  <a:gd name="connsiteX41" fmla="*/ 602457 w 1028718"/>
                  <a:gd name="connsiteY41" fmla="*/ 601538 h 1083820"/>
                  <a:gd name="connsiteX42" fmla="*/ 774364 w 1028718"/>
                  <a:gd name="connsiteY42" fmla="*/ 429670 h 1083820"/>
                  <a:gd name="connsiteX43" fmla="*/ 781382 w 1028718"/>
                  <a:gd name="connsiteY43" fmla="*/ 415640 h 1083820"/>
                  <a:gd name="connsiteX44" fmla="*/ 781382 w 1028718"/>
                  <a:gd name="connsiteY44" fmla="*/ 49105 h 1083820"/>
                  <a:gd name="connsiteX45" fmla="*/ 781382 w 1028718"/>
                  <a:gd name="connsiteY45" fmla="*/ 42090 h 1083820"/>
                  <a:gd name="connsiteX46" fmla="*/ 44634 w 1028718"/>
                  <a:gd name="connsiteY46" fmla="*/ 42090 h 1083820"/>
                  <a:gd name="connsiteX47" fmla="*/ 44634 w 1028718"/>
                  <a:gd name="connsiteY47" fmla="*/ 54366 h 1083820"/>
                  <a:gd name="connsiteX48" fmla="*/ 44634 w 1028718"/>
                  <a:gd name="connsiteY48" fmla="*/ 392841 h 1083820"/>
                  <a:gd name="connsiteX49" fmla="*/ 44634 w 1028718"/>
                  <a:gd name="connsiteY49" fmla="*/ 405117 h 1083820"/>
                  <a:gd name="connsiteX50" fmla="*/ 23584 w 1028718"/>
                  <a:gd name="connsiteY50" fmla="*/ 422655 h 1083820"/>
                  <a:gd name="connsiteX51" fmla="*/ 2533 w 1028718"/>
                  <a:gd name="connsiteY51" fmla="*/ 403364 h 1083820"/>
                  <a:gd name="connsiteX52" fmla="*/ 2533 w 1028718"/>
                  <a:gd name="connsiteY52" fmla="*/ 394595 h 1083820"/>
                  <a:gd name="connsiteX53" fmla="*/ 2533 w 1028718"/>
                  <a:gd name="connsiteY53" fmla="*/ 28060 h 1083820"/>
                  <a:gd name="connsiteX54" fmla="*/ 32354 w 1028718"/>
                  <a:gd name="connsiteY54" fmla="*/ 0 h 1083820"/>
                  <a:gd name="connsiteX55" fmla="*/ 795415 w 1028718"/>
                  <a:gd name="connsiteY55" fmla="*/ 0 h 1083820"/>
                  <a:gd name="connsiteX56" fmla="*/ 825236 w 1028718"/>
                  <a:gd name="connsiteY56" fmla="*/ 29814 h 1083820"/>
                  <a:gd name="connsiteX57" fmla="*/ 825236 w 1028718"/>
                  <a:gd name="connsiteY57" fmla="*/ 368289 h 1083820"/>
                  <a:gd name="connsiteX58" fmla="*/ 825236 w 1028718"/>
                  <a:gd name="connsiteY58" fmla="*/ 382319 h 1083820"/>
                  <a:gd name="connsiteX59" fmla="*/ 834006 w 1028718"/>
                  <a:gd name="connsiteY59" fmla="*/ 375304 h 1083820"/>
                  <a:gd name="connsiteX60" fmla="*/ 898910 w 1028718"/>
                  <a:gd name="connsiteY60" fmla="*/ 310415 h 1083820"/>
                  <a:gd name="connsiteX61" fmla="*/ 935747 w 1028718"/>
                  <a:gd name="connsiteY61" fmla="*/ 310415 h 1083820"/>
                  <a:gd name="connsiteX62" fmla="*/ 1018193 w 1028718"/>
                  <a:gd name="connsiteY62" fmla="*/ 392841 h 1083820"/>
                  <a:gd name="connsiteX63" fmla="*/ 1018193 w 1028718"/>
                  <a:gd name="connsiteY63" fmla="*/ 429670 h 1083820"/>
                  <a:gd name="connsiteX64" fmla="*/ 832252 w 1028718"/>
                  <a:gd name="connsiteY64" fmla="*/ 615568 h 1083820"/>
                  <a:gd name="connsiteX65" fmla="*/ 825236 w 1028718"/>
                  <a:gd name="connsiteY65" fmla="*/ 633106 h 1083820"/>
                  <a:gd name="connsiteX66" fmla="*/ 825236 w 1028718"/>
                  <a:gd name="connsiteY66" fmla="*/ 736577 h 1083820"/>
                  <a:gd name="connsiteX67" fmla="*/ 825236 w 1028718"/>
                  <a:gd name="connsiteY67" fmla="*/ 748854 h 1083820"/>
                  <a:gd name="connsiteX68" fmla="*/ 837514 w 1028718"/>
                  <a:gd name="connsiteY68" fmla="*/ 748854 h 1083820"/>
                  <a:gd name="connsiteX69" fmla="*/ 1002405 w 1028718"/>
                  <a:gd name="connsiteY69" fmla="*/ 748854 h 1083820"/>
                  <a:gd name="connsiteX70" fmla="*/ 1028718 w 1028718"/>
                  <a:gd name="connsiteY70" fmla="*/ 775160 h 1083820"/>
                  <a:gd name="connsiteX71" fmla="*/ 1028718 w 1028718"/>
                  <a:gd name="connsiteY71" fmla="*/ 957550 h 1083820"/>
                  <a:gd name="connsiteX72" fmla="*/ 925222 w 1028718"/>
                  <a:gd name="connsiteY72" fmla="*/ 1082067 h 1083820"/>
                  <a:gd name="connsiteX73" fmla="*/ 921714 w 1028718"/>
                  <a:gd name="connsiteY73" fmla="*/ 1083821 h 1083820"/>
                  <a:gd name="connsiteX74" fmla="*/ 109537 w 1028718"/>
                  <a:gd name="connsiteY74" fmla="*/ 1080313 h 1083820"/>
                  <a:gd name="connsiteX75" fmla="*/ 581407 w 1028718"/>
                  <a:gd name="connsiteY75" fmla="*/ 796205 h 1083820"/>
                  <a:gd name="connsiteX76" fmla="*/ 972585 w 1028718"/>
                  <a:gd name="connsiteY76" fmla="*/ 405117 h 1083820"/>
                  <a:gd name="connsiteX77" fmla="*/ 916452 w 1028718"/>
                  <a:gd name="connsiteY77" fmla="*/ 348997 h 1083820"/>
                  <a:gd name="connsiteX78" fmla="*/ 525274 w 1028718"/>
                  <a:gd name="connsiteY78" fmla="*/ 740085 h 1083820"/>
                  <a:gd name="connsiteX79" fmla="*/ 581407 w 1028718"/>
                  <a:gd name="connsiteY79" fmla="*/ 796205 h 1083820"/>
                  <a:gd name="connsiteX80" fmla="*/ 823481 w 1028718"/>
                  <a:gd name="connsiteY80" fmla="*/ 785682 h 1083820"/>
                  <a:gd name="connsiteX81" fmla="*/ 823481 w 1028718"/>
                  <a:gd name="connsiteY81" fmla="*/ 790944 h 1083820"/>
                  <a:gd name="connsiteX82" fmla="*/ 823481 w 1028718"/>
                  <a:gd name="connsiteY82" fmla="*/ 957550 h 1083820"/>
                  <a:gd name="connsiteX83" fmla="*/ 826989 w 1028718"/>
                  <a:gd name="connsiteY83" fmla="*/ 978595 h 1083820"/>
                  <a:gd name="connsiteX84" fmla="*/ 912944 w 1028718"/>
                  <a:gd name="connsiteY84" fmla="*/ 1036469 h 1083820"/>
                  <a:gd name="connsiteX85" fmla="*/ 984864 w 1028718"/>
                  <a:gd name="connsiteY85" fmla="*/ 957550 h 1083820"/>
                  <a:gd name="connsiteX86" fmla="*/ 984864 w 1028718"/>
                  <a:gd name="connsiteY86" fmla="*/ 792697 h 1083820"/>
                  <a:gd name="connsiteX87" fmla="*/ 983110 w 1028718"/>
                  <a:gd name="connsiteY87" fmla="*/ 785682 h 1083820"/>
                  <a:gd name="connsiteX88" fmla="*/ 823481 w 1028718"/>
                  <a:gd name="connsiteY88" fmla="*/ 785682 h 1083820"/>
                  <a:gd name="connsiteX89" fmla="*/ 463878 w 1028718"/>
                  <a:gd name="connsiteY89" fmla="*/ 859340 h 1083820"/>
                  <a:gd name="connsiteX90" fmla="*/ 542815 w 1028718"/>
                  <a:gd name="connsiteY90" fmla="*/ 824265 h 1083820"/>
                  <a:gd name="connsiteX91" fmla="*/ 498961 w 1028718"/>
                  <a:gd name="connsiteY91" fmla="*/ 778667 h 1083820"/>
                  <a:gd name="connsiteX92" fmla="*/ 463878 w 1028718"/>
                  <a:gd name="connsiteY92" fmla="*/ 859340 h 10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28718" h="1083820">
                    <a:moveTo>
                      <a:pt x="109537" y="1080313"/>
                    </a:moveTo>
                    <a:cubicBezTo>
                      <a:pt x="97259" y="1076806"/>
                      <a:pt x="83225" y="1073298"/>
                      <a:pt x="70946" y="1068037"/>
                    </a:cubicBezTo>
                    <a:cubicBezTo>
                      <a:pt x="25338" y="1045238"/>
                      <a:pt x="780" y="1008409"/>
                      <a:pt x="780" y="957550"/>
                    </a:cubicBezTo>
                    <a:cubicBezTo>
                      <a:pt x="-975" y="836541"/>
                      <a:pt x="780" y="715532"/>
                      <a:pt x="780" y="592769"/>
                    </a:cubicBezTo>
                    <a:cubicBezTo>
                      <a:pt x="780" y="576985"/>
                      <a:pt x="9550" y="566463"/>
                      <a:pt x="21829" y="566463"/>
                    </a:cubicBezTo>
                    <a:cubicBezTo>
                      <a:pt x="34109" y="566463"/>
                      <a:pt x="42879" y="576985"/>
                      <a:pt x="42879" y="592769"/>
                    </a:cubicBezTo>
                    <a:cubicBezTo>
                      <a:pt x="42879" y="712025"/>
                      <a:pt x="42879" y="831280"/>
                      <a:pt x="42879" y="948782"/>
                    </a:cubicBezTo>
                    <a:cubicBezTo>
                      <a:pt x="42879" y="1003148"/>
                      <a:pt x="76208" y="1036469"/>
                      <a:pt x="130588" y="1036469"/>
                    </a:cubicBezTo>
                    <a:cubicBezTo>
                      <a:pt x="353366" y="1036469"/>
                      <a:pt x="574390" y="1036469"/>
                      <a:pt x="797169" y="1036469"/>
                    </a:cubicBezTo>
                    <a:cubicBezTo>
                      <a:pt x="800677" y="1036469"/>
                      <a:pt x="804185" y="1036469"/>
                      <a:pt x="807694" y="1036469"/>
                    </a:cubicBezTo>
                    <a:cubicBezTo>
                      <a:pt x="807694" y="1034716"/>
                      <a:pt x="807694" y="1034716"/>
                      <a:pt x="807694" y="1034716"/>
                    </a:cubicBezTo>
                    <a:cubicBezTo>
                      <a:pt x="786644" y="1008409"/>
                      <a:pt x="779627" y="976842"/>
                      <a:pt x="779627" y="943520"/>
                    </a:cubicBezTo>
                    <a:cubicBezTo>
                      <a:pt x="779627" y="854079"/>
                      <a:pt x="779627" y="764637"/>
                      <a:pt x="779627" y="675196"/>
                    </a:cubicBezTo>
                    <a:cubicBezTo>
                      <a:pt x="779627" y="671688"/>
                      <a:pt x="779627" y="668181"/>
                      <a:pt x="779627" y="661166"/>
                    </a:cubicBezTo>
                    <a:cubicBezTo>
                      <a:pt x="776119" y="664673"/>
                      <a:pt x="772611" y="666427"/>
                      <a:pt x="770856" y="669935"/>
                    </a:cubicBezTo>
                    <a:cubicBezTo>
                      <a:pt x="716477" y="724301"/>
                      <a:pt x="662098" y="776913"/>
                      <a:pt x="609473" y="831280"/>
                    </a:cubicBezTo>
                    <a:cubicBezTo>
                      <a:pt x="598948" y="841803"/>
                      <a:pt x="586669" y="850571"/>
                      <a:pt x="572636" y="855832"/>
                    </a:cubicBezTo>
                    <a:cubicBezTo>
                      <a:pt x="556849" y="861094"/>
                      <a:pt x="542815" y="868109"/>
                      <a:pt x="527028" y="876878"/>
                    </a:cubicBezTo>
                    <a:cubicBezTo>
                      <a:pt x="530536" y="876878"/>
                      <a:pt x="532290" y="876878"/>
                      <a:pt x="535799" y="876878"/>
                    </a:cubicBezTo>
                    <a:cubicBezTo>
                      <a:pt x="569128" y="876878"/>
                      <a:pt x="602457" y="876878"/>
                      <a:pt x="635786" y="876878"/>
                    </a:cubicBezTo>
                    <a:cubicBezTo>
                      <a:pt x="641049" y="876878"/>
                      <a:pt x="644557" y="876878"/>
                      <a:pt x="649819" y="878631"/>
                    </a:cubicBezTo>
                    <a:cubicBezTo>
                      <a:pt x="658590" y="882139"/>
                      <a:pt x="663852" y="890908"/>
                      <a:pt x="663852" y="899676"/>
                    </a:cubicBezTo>
                    <a:cubicBezTo>
                      <a:pt x="662098" y="908445"/>
                      <a:pt x="655082" y="917214"/>
                      <a:pt x="646311" y="917214"/>
                    </a:cubicBezTo>
                    <a:cubicBezTo>
                      <a:pt x="642802" y="917214"/>
                      <a:pt x="639294" y="917214"/>
                      <a:pt x="634032" y="917214"/>
                    </a:cubicBezTo>
                    <a:cubicBezTo>
                      <a:pt x="481420" y="917214"/>
                      <a:pt x="330562" y="917214"/>
                      <a:pt x="177950" y="917214"/>
                    </a:cubicBezTo>
                    <a:cubicBezTo>
                      <a:pt x="174442" y="917214"/>
                      <a:pt x="170933" y="917214"/>
                      <a:pt x="169179" y="917214"/>
                    </a:cubicBezTo>
                    <a:cubicBezTo>
                      <a:pt x="156900" y="917214"/>
                      <a:pt x="149883" y="908445"/>
                      <a:pt x="148129" y="897923"/>
                    </a:cubicBezTo>
                    <a:cubicBezTo>
                      <a:pt x="148129" y="887400"/>
                      <a:pt x="155146" y="876878"/>
                      <a:pt x="167425" y="876878"/>
                    </a:cubicBezTo>
                    <a:cubicBezTo>
                      <a:pt x="170933" y="876878"/>
                      <a:pt x="174442" y="876878"/>
                      <a:pt x="177950" y="876878"/>
                    </a:cubicBezTo>
                    <a:cubicBezTo>
                      <a:pt x="251625" y="876878"/>
                      <a:pt x="325300" y="876878"/>
                      <a:pt x="398974" y="876878"/>
                    </a:cubicBezTo>
                    <a:cubicBezTo>
                      <a:pt x="405991" y="876878"/>
                      <a:pt x="411253" y="875124"/>
                      <a:pt x="413008" y="868109"/>
                    </a:cubicBezTo>
                    <a:cubicBezTo>
                      <a:pt x="432303" y="824265"/>
                      <a:pt x="451599" y="780421"/>
                      <a:pt x="470895" y="738331"/>
                    </a:cubicBezTo>
                    <a:cubicBezTo>
                      <a:pt x="474403" y="731316"/>
                      <a:pt x="479666" y="724301"/>
                      <a:pt x="484928" y="719040"/>
                    </a:cubicBezTo>
                    <a:cubicBezTo>
                      <a:pt x="505978" y="696241"/>
                      <a:pt x="528782" y="675196"/>
                      <a:pt x="553341" y="650643"/>
                    </a:cubicBezTo>
                    <a:cubicBezTo>
                      <a:pt x="546323" y="650643"/>
                      <a:pt x="542815" y="650643"/>
                      <a:pt x="539307" y="650643"/>
                    </a:cubicBezTo>
                    <a:cubicBezTo>
                      <a:pt x="465632" y="650643"/>
                      <a:pt x="391957" y="650643"/>
                      <a:pt x="318282" y="650643"/>
                    </a:cubicBezTo>
                    <a:cubicBezTo>
                      <a:pt x="314774" y="650643"/>
                      <a:pt x="311266" y="650643"/>
                      <a:pt x="307758" y="650643"/>
                    </a:cubicBezTo>
                    <a:cubicBezTo>
                      <a:pt x="297233" y="648890"/>
                      <a:pt x="288462" y="641874"/>
                      <a:pt x="288462" y="631352"/>
                    </a:cubicBezTo>
                    <a:cubicBezTo>
                      <a:pt x="288462" y="620829"/>
                      <a:pt x="295479" y="612061"/>
                      <a:pt x="304249" y="610307"/>
                    </a:cubicBezTo>
                    <a:cubicBezTo>
                      <a:pt x="307758" y="608553"/>
                      <a:pt x="313020" y="610307"/>
                      <a:pt x="316529" y="610307"/>
                    </a:cubicBezTo>
                    <a:cubicBezTo>
                      <a:pt x="404237" y="610307"/>
                      <a:pt x="493699" y="610307"/>
                      <a:pt x="581407" y="610307"/>
                    </a:cubicBezTo>
                    <a:cubicBezTo>
                      <a:pt x="590177" y="610307"/>
                      <a:pt x="595440" y="608553"/>
                      <a:pt x="602457" y="601538"/>
                    </a:cubicBezTo>
                    <a:cubicBezTo>
                      <a:pt x="658590" y="543664"/>
                      <a:pt x="716477" y="487544"/>
                      <a:pt x="774364" y="429670"/>
                    </a:cubicBezTo>
                    <a:cubicBezTo>
                      <a:pt x="777873" y="426163"/>
                      <a:pt x="781382" y="420901"/>
                      <a:pt x="781382" y="415640"/>
                    </a:cubicBezTo>
                    <a:cubicBezTo>
                      <a:pt x="781382" y="292877"/>
                      <a:pt x="781382" y="170114"/>
                      <a:pt x="781382" y="49105"/>
                    </a:cubicBezTo>
                    <a:cubicBezTo>
                      <a:pt x="781382" y="47351"/>
                      <a:pt x="781382" y="43844"/>
                      <a:pt x="781382" y="42090"/>
                    </a:cubicBezTo>
                    <a:cubicBezTo>
                      <a:pt x="535799" y="42090"/>
                      <a:pt x="290216" y="42090"/>
                      <a:pt x="44634" y="42090"/>
                    </a:cubicBezTo>
                    <a:cubicBezTo>
                      <a:pt x="44634" y="45598"/>
                      <a:pt x="44634" y="50859"/>
                      <a:pt x="44634" y="54366"/>
                    </a:cubicBezTo>
                    <a:cubicBezTo>
                      <a:pt x="44634" y="166607"/>
                      <a:pt x="44634" y="280601"/>
                      <a:pt x="44634" y="392841"/>
                    </a:cubicBezTo>
                    <a:cubicBezTo>
                      <a:pt x="44634" y="396349"/>
                      <a:pt x="44634" y="399856"/>
                      <a:pt x="44634" y="405117"/>
                    </a:cubicBezTo>
                    <a:cubicBezTo>
                      <a:pt x="42879" y="415640"/>
                      <a:pt x="34109" y="422655"/>
                      <a:pt x="23584" y="422655"/>
                    </a:cubicBezTo>
                    <a:cubicBezTo>
                      <a:pt x="13058" y="422655"/>
                      <a:pt x="4288" y="413886"/>
                      <a:pt x="2533" y="403364"/>
                    </a:cubicBezTo>
                    <a:cubicBezTo>
                      <a:pt x="2533" y="399856"/>
                      <a:pt x="2533" y="396349"/>
                      <a:pt x="2533" y="394595"/>
                    </a:cubicBezTo>
                    <a:cubicBezTo>
                      <a:pt x="2533" y="271832"/>
                      <a:pt x="2533" y="150823"/>
                      <a:pt x="2533" y="28060"/>
                    </a:cubicBezTo>
                    <a:cubicBezTo>
                      <a:pt x="2533" y="5261"/>
                      <a:pt x="9550" y="0"/>
                      <a:pt x="32354" y="0"/>
                    </a:cubicBezTo>
                    <a:cubicBezTo>
                      <a:pt x="286708" y="0"/>
                      <a:pt x="541061" y="0"/>
                      <a:pt x="795415" y="0"/>
                    </a:cubicBezTo>
                    <a:cubicBezTo>
                      <a:pt x="818218" y="0"/>
                      <a:pt x="825236" y="7015"/>
                      <a:pt x="825236" y="29814"/>
                    </a:cubicBezTo>
                    <a:cubicBezTo>
                      <a:pt x="825236" y="142054"/>
                      <a:pt x="825236" y="256048"/>
                      <a:pt x="825236" y="368289"/>
                    </a:cubicBezTo>
                    <a:cubicBezTo>
                      <a:pt x="825236" y="371796"/>
                      <a:pt x="825236" y="375304"/>
                      <a:pt x="825236" y="382319"/>
                    </a:cubicBezTo>
                    <a:cubicBezTo>
                      <a:pt x="828744" y="378811"/>
                      <a:pt x="832252" y="377057"/>
                      <a:pt x="834006" y="375304"/>
                    </a:cubicBezTo>
                    <a:cubicBezTo>
                      <a:pt x="855056" y="354259"/>
                      <a:pt x="877860" y="331460"/>
                      <a:pt x="898910" y="310415"/>
                    </a:cubicBezTo>
                    <a:cubicBezTo>
                      <a:pt x="911189" y="298138"/>
                      <a:pt x="923468" y="298138"/>
                      <a:pt x="935747" y="310415"/>
                    </a:cubicBezTo>
                    <a:cubicBezTo>
                      <a:pt x="963814" y="338475"/>
                      <a:pt x="991881" y="366535"/>
                      <a:pt x="1018193" y="392841"/>
                    </a:cubicBezTo>
                    <a:cubicBezTo>
                      <a:pt x="1032226" y="406871"/>
                      <a:pt x="1032226" y="417394"/>
                      <a:pt x="1018193" y="429670"/>
                    </a:cubicBezTo>
                    <a:cubicBezTo>
                      <a:pt x="956798" y="491051"/>
                      <a:pt x="895402" y="554187"/>
                      <a:pt x="832252" y="615568"/>
                    </a:cubicBezTo>
                    <a:cubicBezTo>
                      <a:pt x="826989" y="620829"/>
                      <a:pt x="825236" y="626091"/>
                      <a:pt x="825236" y="633106"/>
                    </a:cubicBezTo>
                    <a:cubicBezTo>
                      <a:pt x="825236" y="668181"/>
                      <a:pt x="825236" y="701502"/>
                      <a:pt x="825236" y="736577"/>
                    </a:cubicBezTo>
                    <a:cubicBezTo>
                      <a:pt x="825236" y="740085"/>
                      <a:pt x="825236" y="743592"/>
                      <a:pt x="825236" y="748854"/>
                    </a:cubicBezTo>
                    <a:cubicBezTo>
                      <a:pt x="830498" y="748854"/>
                      <a:pt x="834006" y="748854"/>
                      <a:pt x="837514" y="748854"/>
                    </a:cubicBezTo>
                    <a:cubicBezTo>
                      <a:pt x="891893" y="748854"/>
                      <a:pt x="946273" y="748854"/>
                      <a:pt x="1002405" y="748854"/>
                    </a:cubicBezTo>
                    <a:cubicBezTo>
                      <a:pt x="1021701" y="748854"/>
                      <a:pt x="1028718" y="755868"/>
                      <a:pt x="1028718" y="775160"/>
                    </a:cubicBezTo>
                    <a:cubicBezTo>
                      <a:pt x="1028718" y="836541"/>
                      <a:pt x="1028718" y="897923"/>
                      <a:pt x="1028718" y="957550"/>
                    </a:cubicBezTo>
                    <a:cubicBezTo>
                      <a:pt x="1028718" y="1022439"/>
                      <a:pt x="988372" y="1069791"/>
                      <a:pt x="925222" y="1082067"/>
                    </a:cubicBezTo>
                    <a:cubicBezTo>
                      <a:pt x="923468" y="1082067"/>
                      <a:pt x="923468" y="1083821"/>
                      <a:pt x="921714" y="1083821"/>
                    </a:cubicBezTo>
                    <a:cubicBezTo>
                      <a:pt x="649819" y="1080313"/>
                      <a:pt x="379678" y="1080313"/>
                      <a:pt x="109537" y="1080313"/>
                    </a:cubicBezTo>
                    <a:close/>
                    <a:moveTo>
                      <a:pt x="581407" y="796205"/>
                    </a:moveTo>
                    <a:cubicBezTo>
                      <a:pt x="711215" y="666427"/>
                      <a:pt x="842777" y="534895"/>
                      <a:pt x="972585" y="405117"/>
                    </a:cubicBezTo>
                    <a:cubicBezTo>
                      <a:pt x="953289" y="387580"/>
                      <a:pt x="933993" y="366535"/>
                      <a:pt x="916452" y="348997"/>
                    </a:cubicBezTo>
                    <a:cubicBezTo>
                      <a:pt x="786644" y="478775"/>
                      <a:pt x="655082" y="610307"/>
                      <a:pt x="525274" y="740085"/>
                    </a:cubicBezTo>
                    <a:cubicBezTo>
                      <a:pt x="542815" y="759376"/>
                      <a:pt x="563865" y="778667"/>
                      <a:pt x="581407" y="796205"/>
                    </a:cubicBezTo>
                    <a:close/>
                    <a:moveTo>
                      <a:pt x="823481" y="785682"/>
                    </a:moveTo>
                    <a:cubicBezTo>
                      <a:pt x="823481" y="789190"/>
                      <a:pt x="823481" y="789190"/>
                      <a:pt x="823481" y="790944"/>
                    </a:cubicBezTo>
                    <a:cubicBezTo>
                      <a:pt x="823481" y="847064"/>
                      <a:pt x="823481" y="901430"/>
                      <a:pt x="823481" y="957550"/>
                    </a:cubicBezTo>
                    <a:cubicBezTo>
                      <a:pt x="823481" y="964565"/>
                      <a:pt x="825236" y="971580"/>
                      <a:pt x="826989" y="978595"/>
                    </a:cubicBezTo>
                    <a:cubicBezTo>
                      <a:pt x="837514" y="1015424"/>
                      <a:pt x="874352" y="1039977"/>
                      <a:pt x="912944" y="1036469"/>
                    </a:cubicBezTo>
                    <a:cubicBezTo>
                      <a:pt x="953289" y="1031208"/>
                      <a:pt x="983110" y="997887"/>
                      <a:pt x="984864" y="957550"/>
                    </a:cubicBezTo>
                    <a:cubicBezTo>
                      <a:pt x="984864" y="903184"/>
                      <a:pt x="984864" y="847064"/>
                      <a:pt x="984864" y="792697"/>
                    </a:cubicBezTo>
                    <a:cubicBezTo>
                      <a:pt x="984864" y="790944"/>
                      <a:pt x="984864" y="787436"/>
                      <a:pt x="983110" y="785682"/>
                    </a:cubicBezTo>
                    <a:cubicBezTo>
                      <a:pt x="930485" y="785682"/>
                      <a:pt x="877860" y="785682"/>
                      <a:pt x="823481" y="785682"/>
                    </a:cubicBezTo>
                    <a:close/>
                    <a:moveTo>
                      <a:pt x="463878" y="859340"/>
                    </a:moveTo>
                    <a:cubicBezTo>
                      <a:pt x="493699" y="847064"/>
                      <a:pt x="518257" y="834787"/>
                      <a:pt x="542815" y="824265"/>
                    </a:cubicBezTo>
                    <a:cubicBezTo>
                      <a:pt x="528782" y="810235"/>
                      <a:pt x="512994" y="794451"/>
                      <a:pt x="498961" y="778667"/>
                    </a:cubicBezTo>
                    <a:cubicBezTo>
                      <a:pt x="486682" y="804974"/>
                      <a:pt x="476157" y="829526"/>
                      <a:pt x="463878" y="859340"/>
                    </a:cubicBezTo>
                    <a:close/>
                  </a:path>
                </a:pathLst>
              </a:custGeom>
              <a:solidFill>
                <a:srgbClr val="000000"/>
              </a:solidFill>
              <a:ln w="17529" cap="flat">
                <a:noFill/>
                <a:prstDash val="solid"/>
                <a:miter/>
              </a:ln>
            </p:spPr>
            <p:txBody>
              <a:bodyPr rtlCol="0" anchor="ctr"/>
              <a:lstStyle/>
              <a:p>
                <a:pPr algn="l" rtl="0"/>
                <a:endParaRPr lang="en-US"/>
              </a:p>
            </p:txBody>
          </p:sp>
          <p:sp>
            <p:nvSpPr>
              <p:cNvPr id="319" name="Freeform 318">
                <a:extLst>
                  <a:ext uri="{FF2B5EF4-FFF2-40B4-BE49-F238E27FC236}">
                    <a16:creationId xmlns:a16="http://schemas.microsoft.com/office/drawing/2014/main" id="{AEE7B09A-C125-1F5F-43E0-A7A80F60F350}"/>
                  </a:ext>
                </a:extLst>
              </p:cNvPr>
              <p:cNvSpPr/>
              <p:nvPr/>
            </p:nvSpPr>
            <p:spPr>
              <a:xfrm>
                <a:off x="-2109668" y="6287132"/>
                <a:ext cx="382406" cy="382318"/>
              </a:xfrm>
              <a:custGeom>
                <a:avLst/>
                <a:gdLst>
                  <a:gd name="connsiteX0" fmla="*/ 191203 w 382406"/>
                  <a:gd name="connsiteY0" fmla="*/ 382319 h 382318"/>
                  <a:gd name="connsiteX1" fmla="*/ 0 w 382406"/>
                  <a:gd name="connsiteY1" fmla="*/ 191159 h 382318"/>
                  <a:gd name="connsiteX2" fmla="*/ 191203 w 382406"/>
                  <a:gd name="connsiteY2" fmla="*/ 0 h 382318"/>
                  <a:gd name="connsiteX3" fmla="*/ 382407 w 382406"/>
                  <a:gd name="connsiteY3" fmla="*/ 191159 h 382318"/>
                  <a:gd name="connsiteX4" fmla="*/ 191203 w 382406"/>
                  <a:gd name="connsiteY4" fmla="*/ 382319 h 382318"/>
                  <a:gd name="connsiteX5" fmla="*/ 191203 w 382406"/>
                  <a:gd name="connsiteY5" fmla="*/ 340229 h 382318"/>
                  <a:gd name="connsiteX6" fmla="*/ 338553 w 382406"/>
                  <a:gd name="connsiteY6" fmla="*/ 192913 h 382318"/>
                  <a:gd name="connsiteX7" fmla="*/ 191203 w 382406"/>
                  <a:gd name="connsiteY7" fmla="*/ 43844 h 382318"/>
                  <a:gd name="connsiteX8" fmla="*/ 42100 w 382406"/>
                  <a:gd name="connsiteY8" fmla="*/ 192913 h 382318"/>
                  <a:gd name="connsiteX9" fmla="*/ 191203 w 382406"/>
                  <a:gd name="connsiteY9" fmla="*/ 340229 h 3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06" h="382318">
                    <a:moveTo>
                      <a:pt x="191203" y="382319"/>
                    </a:moveTo>
                    <a:cubicBezTo>
                      <a:pt x="85954" y="382319"/>
                      <a:pt x="0" y="296385"/>
                      <a:pt x="0" y="191159"/>
                    </a:cubicBezTo>
                    <a:cubicBezTo>
                      <a:pt x="0" y="85934"/>
                      <a:pt x="85954" y="0"/>
                      <a:pt x="191203" y="0"/>
                    </a:cubicBezTo>
                    <a:cubicBezTo>
                      <a:pt x="296453" y="0"/>
                      <a:pt x="382407" y="85934"/>
                      <a:pt x="382407" y="191159"/>
                    </a:cubicBezTo>
                    <a:cubicBezTo>
                      <a:pt x="382407" y="296385"/>
                      <a:pt x="296453" y="382319"/>
                      <a:pt x="191203" y="382319"/>
                    </a:cubicBezTo>
                    <a:close/>
                    <a:moveTo>
                      <a:pt x="191203" y="340229"/>
                    </a:moveTo>
                    <a:cubicBezTo>
                      <a:pt x="273649" y="340229"/>
                      <a:pt x="338553" y="273586"/>
                      <a:pt x="338553" y="192913"/>
                    </a:cubicBezTo>
                    <a:cubicBezTo>
                      <a:pt x="338553" y="112240"/>
                      <a:pt x="271895" y="45598"/>
                      <a:pt x="191203" y="43844"/>
                    </a:cubicBezTo>
                    <a:cubicBezTo>
                      <a:pt x="108758" y="43844"/>
                      <a:pt x="42100" y="110487"/>
                      <a:pt x="42100" y="192913"/>
                    </a:cubicBezTo>
                    <a:cubicBezTo>
                      <a:pt x="43854" y="273586"/>
                      <a:pt x="108758" y="340229"/>
                      <a:pt x="191203" y="340229"/>
                    </a:cubicBezTo>
                    <a:close/>
                  </a:path>
                </a:pathLst>
              </a:custGeom>
              <a:solidFill>
                <a:srgbClr val="000000"/>
              </a:solidFill>
              <a:ln w="17529" cap="flat">
                <a:noFill/>
                <a:prstDash val="solid"/>
                <a:miter/>
              </a:ln>
            </p:spPr>
            <p:txBody>
              <a:bodyPr rtlCol="0" anchor="ctr"/>
              <a:lstStyle/>
              <a:p>
                <a:pPr algn="l" rtl="0"/>
                <a:endParaRPr lang="en-US"/>
              </a:p>
            </p:txBody>
          </p:sp>
          <p:sp>
            <p:nvSpPr>
              <p:cNvPr id="320" name="Freeform 319">
                <a:extLst>
                  <a:ext uri="{FF2B5EF4-FFF2-40B4-BE49-F238E27FC236}">
                    <a16:creationId xmlns:a16="http://schemas.microsoft.com/office/drawing/2014/main" id="{F1914BEE-787B-141C-EAAB-9D2931839DBF}"/>
                  </a:ext>
                </a:extLst>
              </p:cNvPr>
              <p:cNvSpPr/>
              <p:nvPr/>
            </p:nvSpPr>
            <p:spPr>
              <a:xfrm>
                <a:off x="-2153522" y="689743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2087" y="42090"/>
                      <a:pt x="119283"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321" name="Freeform 320">
                <a:extLst>
                  <a:ext uri="{FF2B5EF4-FFF2-40B4-BE49-F238E27FC236}">
                    <a16:creationId xmlns:a16="http://schemas.microsoft.com/office/drawing/2014/main" id="{45C2D934-5219-2BF1-F28B-58EA976C757D}"/>
                  </a:ext>
                </a:extLst>
              </p:cNvPr>
              <p:cNvSpPr/>
              <p:nvPr/>
            </p:nvSpPr>
            <p:spPr>
              <a:xfrm>
                <a:off x="-2153522" y="6764153"/>
                <a:ext cx="64903" cy="40336"/>
              </a:xfrm>
              <a:custGeom>
                <a:avLst/>
                <a:gdLst>
                  <a:gd name="connsiteX0" fmla="*/ 31575 w 64903"/>
                  <a:gd name="connsiteY0" fmla="*/ 40336 h 40336"/>
                  <a:gd name="connsiteX1" fmla="*/ 21050 w 64903"/>
                  <a:gd name="connsiteY1" fmla="*/ 40336 h 40336"/>
                  <a:gd name="connsiteX2" fmla="*/ 0 w 64903"/>
                  <a:gd name="connsiteY2" fmla="*/ 21045 h 40336"/>
                  <a:gd name="connsiteX3" fmla="*/ 19296 w 64903"/>
                  <a:gd name="connsiteY3" fmla="*/ 0 h 40336"/>
                  <a:gd name="connsiteX4" fmla="*/ 45608 w 64903"/>
                  <a:gd name="connsiteY4" fmla="*/ 0 h 40336"/>
                  <a:gd name="connsiteX5" fmla="*/ 64904 w 64903"/>
                  <a:gd name="connsiteY5" fmla="*/ 21045 h 40336"/>
                  <a:gd name="connsiteX6" fmla="*/ 43854 w 64903"/>
                  <a:gd name="connsiteY6" fmla="*/ 40336 h 40336"/>
                  <a:gd name="connsiteX7" fmla="*/ 31575 w 64903"/>
                  <a:gd name="connsiteY7" fmla="*/ 40336 h 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3" h="40336">
                    <a:moveTo>
                      <a:pt x="31575" y="40336"/>
                    </a:moveTo>
                    <a:cubicBezTo>
                      <a:pt x="28067" y="40336"/>
                      <a:pt x="24558" y="40336"/>
                      <a:pt x="21050" y="40336"/>
                    </a:cubicBezTo>
                    <a:cubicBezTo>
                      <a:pt x="8771" y="40336"/>
                      <a:pt x="1754" y="31568"/>
                      <a:pt x="0" y="21045"/>
                    </a:cubicBezTo>
                    <a:cubicBezTo>
                      <a:pt x="0" y="10523"/>
                      <a:pt x="7017" y="0"/>
                      <a:pt x="19296" y="0"/>
                    </a:cubicBezTo>
                    <a:cubicBezTo>
                      <a:pt x="28067" y="0"/>
                      <a:pt x="36837" y="0"/>
                      <a:pt x="45608" y="0"/>
                    </a:cubicBezTo>
                    <a:cubicBezTo>
                      <a:pt x="56133" y="1754"/>
                      <a:pt x="64904" y="10523"/>
                      <a:pt x="64904" y="21045"/>
                    </a:cubicBezTo>
                    <a:cubicBezTo>
                      <a:pt x="64904" y="31568"/>
                      <a:pt x="56133" y="40336"/>
                      <a:pt x="43854" y="40336"/>
                    </a:cubicBezTo>
                    <a:cubicBezTo>
                      <a:pt x="38591" y="40336"/>
                      <a:pt x="35083" y="40336"/>
                      <a:pt x="31575" y="40336"/>
                    </a:cubicBezTo>
                    <a:close/>
                  </a:path>
                </a:pathLst>
              </a:custGeom>
              <a:solidFill>
                <a:srgbClr val="000000"/>
              </a:solidFill>
              <a:ln w="17529" cap="flat">
                <a:noFill/>
                <a:prstDash val="solid"/>
                <a:miter/>
              </a:ln>
            </p:spPr>
            <p:txBody>
              <a:bodyPr rtlCol="0" anchor="ctr"/>
              <a:lstStyle/>
              <a:p>
                <a:pPr algn="l" rtl="0"/>
                <a:endParaRPr lang="en-US"/>
              </a:p>
            </p:txBody>
          </p:sp>
          <p:sp>
            <p:nvSpPr>
              <p:cNvPr id="322" name="Freeform 321">
                <a:extLst>
                  <a:ext uri="{FF2B5EF4-FFF2-40B4-BE49-F238E27FC236}">
                    <a16:creationId xmlns:a16="http://schemas.microsoft.com/office/drawing/2014/main" id="{6832480C-5ECD-AF49-6245-E451B944FE79}"/>
                  </a:ext>
                </a:extLst>
              </p:cNvPr>
              <p:cNvSpPr/>
              <p:nvPr/>
            </p:nvSpPr>
            <p:spPr>
              <a:xfrm>
                <a:off x="-2299118" y="6627361"/>
                <a:ext cx="42100" cy="42090"/>
              </a:xfrm>
              <a:custGeom>
                <a:avLst/>
                <a:gdLst>
                  <a:gd name="connsiteX0" fmla="*/ 21050 w 42100"/>
                  <a:gd name="connsiteY0" fmla="*/ 42090 h 42090"/>
                  <a:gd name="connsiteX1" fmla="*/ 0 w 42100"/>
                  <a:gd name="connsiteY1" fmla="*/ 21045 h 42090"/>
                  <a:gd name="connsiteX2" fmla="*/ 21050 w 42100"/>
                  <a:gd name="connsiteY2" fmla="*/ 0 h 42090"/>
                  <a:gd name="connsiteX3" fmla="*/ 42100 w 42100"/>
                  <a:gd name="connsiteY3" fmla="*/ 21045 h 42090"/>
                  <a:gd name="connsiteX4" fmla="*/ 21050 w 42100"/>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1575"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323" name="Freeform 322">
                <a:extLst>
                  <a:ext uri="{FF2B5EF4-FFF2-40B4-BE49-F238E27FC236}">
                    <a16:creationId xmlns:a16="http://schemas.microsoft.com/office/drawing/2014/main" id="{F85037F7-7460-149E-2A45-D2EED1EAF32F}"/>
                  </a:ext>
                </a:extLst>
              </p:cNvPr>
              <p:cNvSpPr/>
              <p:nvPr/>
            </p:nvSpPr>
            <p:spPr>
              <a:xfrm>
                <a:off x="-2017189" y="6380441"/>
                <a:ext cx="168452" cy="196060"/>
              </a:xfrm>
              <a:custGeom>
                <a:avLst/>
                <a:gdLst>
                  <a:gd name="connsiteX0" fmla="*/ 96970 w 168452"/>
                  <a:gd name="connsiteY0" fmla="*/ 196061 h 196060"/>
                  <a:gd name="connsiteX1" fmla="*/ 5754 w 168452"/>
                  <a:gd name="connsiteY1" fmla="*/ 131172 h 196060"/>
                  <a:gd name="connsiteX2" fmla="*/ 35575 w 168452"/>
                  <a:gd name="connsiteY2" fmla="*/ 22439 h 196060"/>
                  <a:gd name="connsiteX3" fmla="*/ 146087 w 168452"/>
                  <a:gd name="connsiteY3" fmla="*/ 13670 h 196060"/>
                  <a:gd name="connsiteX4" fmla="*/ 158366 w 168452"/>
                  <a:gd name="connsiteY4" fmla="*/ 45238 h 196060"/>
                  <a:gd name="connsiteX5" fmla="*/ 125037 w 168452"/>
                  <a:gd name="connsiteY5" fmla="*/ 50499 h 196060"/>
                  <a:gd name="connsiteX6" fmla="*/ 65396 w 168452"/>
                  <a:gd name="connsiteY6" fmla="*/ 54007 h 196060"/>
                  <a:gd name="connsiteX7" fmla="*/ 44345 w 168452"/>
                  <a:gd name="connsiteY7" fmla="*/ 108373 h 196060"/>
                  <a:gd name="connsiteX8" fmla="*/ 86445 w 168452"/>
                  <a:gd name="connsiteY8" fmla="*/ 152217 h 196060"/>
                  <a:gd name="connsiteX9" fmla="*/ 130299 w 168452"/>
                  <a:gd name="connsiteY9" fmla="*/ 139941 h 196060"/>
                  <a:gd name="connsiteX10" fmla="*/ 161874 w 168452"/>
                  <a:gd name="connsiteY10" fmla="*/ 138187 h 196060"/>
                  <a:gd name="connsiteX11" fmla="*/ 161874 w 168452"/>
                  <a:gd name="connsiteY11" fmla="*/ 169754 h 196060"/>
                  <a:gd name="connsiteX12" fmla="*/ 96970 w 168452"/>
                  <a:gd name="connsiteY12" fmla="*/ 196061 h 19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452" h="196060">
                    <a:moveTo>
                      <a:pt x="96970" y="196061"/>
                    </a:moveTo>
                    <a:cubicBezTo>
                      <a:pt x="56625" y="196061"/>
                      <a:pt x="19787" y="169754"/>
                      <a:pt x="5754" y="131172"/>
                    </a:cubicBezTo>
                    <a:cubicBezTo>
                      <a:pt x="-8279" y="92589"/>
                      <a:pt x="4000" y="50499"/>
                      <a:pt x="35575" y="22439"/>
                    </a:cubicBezTo>
                    <a:cubicBezTo>
                      <a:pt x="65396" y="-3867"/>
                      <a:pt x="111004" y="-7375"/>
                      <a:pt x="146087" y="13670"/>
                    </a:cubicBezTo>
                    <a:cubicBezTo>
                      <a:pt x="160120" y="22439"/>
                      <a:pt x="165382" y="34715"/>
                      <a:pt x="158366" y="45238"/>
                    </a:cubicBezTo>
                    <a:cubicBezTo>
                      <a:pt x="151349" y="55760"/>
                      <a:pt x="140824" y="57514"/>
                      <a:pt x="125037" y="50499"/>
                    </a:cubicBezTo>
                    <a:cubicBezTo>
                      <a:pt x="103987" y="39977"/>
                      <a:pt x="84691" y="39977"/>
                      <a:pt x="65396" y="54007"/>
                    </a:cubicBezTo>
                    <a:cubicBezTo>
                      <a:pt x="47854" y="66283"/>
                      <a:pt x="39083" y="85574"/>
                      <a:pt x="44345" y="108373"/>
                    </a:cubicBezTo>
                    <a:cubicBezTo>
                      <a:pt x="47854" y="131172"/>
                      <a:pt x="63641" y="146956"/>
                      <a:pt x="86445" y="152217"/>
                    </a:cubicBezTo>
                    <a:cubicBezTo>
                      <a:pt x="102233" y="155724"/>
                      <a:pt x="118020" y="153971"/>
                      <a:pt x="130299" y="139941"/>
                    </a:cubicBezTo>
                    <a:cubicBezTo>
                      <a:pt x="140824" y="129418"/>
                      <a:pt x="151349" y="129418"/>
                      <a:pt x="161874" y="138187"/>
                    </a:cubicBezTo>
                    <a:cubicBezTo>
                      <a:pt x="170645" y="146956"/>
                      <a:pt x="170645" y="159232"/>
                      <a:pt x="161874" y="169754"/>
                    </a:cubicBezTo>
                    <a:cubicBezTo>
                      <a:pt x="144333" y="187292"/>
                      <a:pt x="123283" y="196061"/>
                      <a:pt x="96970" y="196061"/>
                    </a:cubicBezTo>
                    <a:close/>
                  </a:path>
                </a:pathLst>
              </a:custGeom>
              <a:solidFill>
                <a:srgbClr val="000000"/>
              </a:solidFill>
              <a:ln w="17529" cap="flat">
                <a:noFill/>
                <a:prstDash val="solid"/>
                <a:miter/>
              </a:ln>
            </p:spPr>
            <p:txBody>
              <a:bodyPr rtlCol="0" anchor="ctr"/>
              <a:lstStyle/>
              <a:p>
                <a:pPr algn="l" rtl="0"/>
                <a:endParaRPr lang="en-US"/>
              </a:p>
            </p:txBody>
          </p:sp>
        </p:grpSp>
      </p:grpSp>
      <p:grpSp>
        <p:nvGrpSpPr>
          <p:cNvPr id="328" name="Group 327">
            <a:extLst>
              <a:ext uri="{FF2B5EF4-FFF2-40B4-BE49-F238E27FC236}">
                <a16:creationId xmlns:a16="http://schemas.microsoft.com/office/drawing/2014/main" id="{323873BD-54F5-2485-FE8F-6213B15310EE}"/>
              </a:ext>
            </a:extLst>
          </p:cNvPr>
          <p:cNvGrpSpPr/>
          <p:nvPr/>
        </p:nvGrpSpPr>
        <p:grpSpPr>
          <a:xfrm rot="5400000">
            <a:off x="6064539" y="4995331"/>
            <a:ext cx="814855" cy="104123"/>
            <a:chOff x="4872079" y="3969979"/>
            <a:chExt cx="814855" cy="104123"/>
          </a:xfrm>
        </p:grpSpPr>
        <p:sp>
          <p:nvSpPr>
            <p:cNvPr id="329" name="Oval 328">
              <a:extLst>
                <a:ext uri="{FF2B5EF4-FFF2-40B4-BE49-F238E27FC236}">
                  <a16:creationId xmlns:a16="http://schemas.microsoft.com/office/drawing/2014/main" id="{4CD01538-DC3C-F875-2477-DB44CF4DC41E}"/>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30" name="Straight Connector 329">
              <a:extLst>
                <a:ext uri="{FF2B5EF4-FFF2-40B4-BE49-F238E27FC236}">
                  <a16:creationId xmlns:a16="http://schemas.microsoft.com/office/drawing/2014/main" id="{AF76C4E0-5933-29C8-035B-B88239FA01EC}"/>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343" name="Group 342">
            <a:extLst>
              <a:ext uri="{FF2B5EF4-FFF2-40B4-BE49-F238E27FC236}">
                <a16:creationId xmlns:a16="http://schemas.microsoft.com/office/drawing/2014/main" id="{718B2A05-7266-756D-0916-17A74A277FCC}"/>
              </a:ext>
            </a:extLst>
          </p:cNvPr>
          <p:cNvGrpSpPr/>
          <p:nvPr/>
        </p:nvGrpSpPr>
        <p:grpSpPr>
          <a:xfrm rot="10800000">
            <a:off x="5918614" y="9073457"/>
            <a:ext cx="553354" cy="104123"/>
            <a:chOff x="5133580" y="3969979"/>
            <a:chExt cx="553354" cy="104123"/>
          </a:xfrm>
        </p:grpSpPr>
        <p:sp>
          <p:nvSpPr>
            <p:cNvPr id="344" name="Oval 343">
              <a:extLst>
                <a:ext uri="{FF2B5EF4-FFF2-40B4-BE49-F238E27FC236}">
                  <a16:creationId xmlns:a16="http://schemas.microsoft.com/office/drawing/2014/main" id="{900D36F8-6E5B-5312-8EB6-C7DB55434A4E}"/>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45" name="Straight Connector 344">
              <a:extLst>
                <a:ext uri="{FF2B5EF4-FFF2-40B4-BE49-F238E27FC236}">
                  <a16:creationId xmlns:a16="http://schemas.microsoft.com/office/drawing/2014/main" id="{D37B02BD-FD7E-448B-52D2-6040867A6931}"/>
                </a:ext>
              </a:extLst>
            </p:cNvPr>
            <p:cNvCxnSpPr>
              <a:cxnSpLocks/>
            </p:cNvCxnSpPr>
            <p:nvPr/>
          </p:nvCxnSpPr>
          <p:spPr>
            <a:xfrm rot="10800000" flipH="1">
              <a:off x="5133580" y="4022040"/>
              <a:ext cx="4583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354" name="Straight Connector 353">
            <a:extLst>
              <a:ext uri="{FF2B5EF4-FFF2-40B4-BE49-F238E27FC236}">
                <a16:creationId xmlns:a16="http://schemas.microsoft.com/office/drawing/2014/main" id="{19631C4D-86B6-0F0F-230B-BD51B1CB1C5C}"/>
              </a:ext>
            </a:extLst>
          </p:cNvPr>
          <p:cNvCxnSpPr>
            <a:cxnSpLocks/>
          </p:cNvCxnSpPr>
          <p:nvPr/>
        </p:nvCxnSpPr>
        <p:spPr>
          <a:xfrm>
            <a:off x="0" y="1125351"/>
            <a:ext cx="438370" cy="7687"/>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357" name="Group 356">
            <a:extLst>
              <a:ext uri="{FF2B5EF4-FFF2-40B4-BE49-F238E27FC236}">
                <a16:creationId xmlns:a16="http://schemas.microsoft.com/office/drawing/2014/main" id="{65C2497D-DCE8-73BC-5A6B-D4D9B547321E}"/>
              </a:ext>
            </a:extLst>
          </p:cNvPr>
          <p:cNvGrpSpPr/>
          <p:nvPr/>
        </p:nvGrpSpPr>
        <p:grpSpPr>
          <a:xfrm rot="5400000">
            <a:off x="853415" y="7140497"/>
            <a:ext cx="453949" cy="104123"/>
            <a:chOff x="5232985" y="3969979"/>
            <a:chExt cx="453949" cy="104123"/>
          </a:xfrm>
        </p:grpSpPr>
        <p:sp>
          <p:nvSpPr>
            <p:cNvPr id="358" name="Oval 357">
              <a:extLst>
                <a:ext uri="{FF2B5EF4-FFF2-40B4-BE49-F238E27FC236}">
                  <a16:creationId xmlns:a16="http://schemas.microsoft.com/office/drawing/2014/main" id="{DD8607D2-0669-E808-708E-4285DEB5988F}"/>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359" name="Straight Connector 358">
              <a:extLst>
                <a:ext uri="{FF2B5EF4-FFF2-40B4-BE49-F238E27FC236}">
                  <a16:creationId xmlns:a16="http://schemas.microsoft.com/office/drawing/2014/main" id="{A8CFE700-48E2-88B6-48FF-47FCB81ED661}"/>
                </a:ext>
              </a:extLst>
            </p:cNvPr>
            <p:cNvCxnSpPr>
              <a:cxnSpLocks/>
            </p:cNvCxnSpPr>
            <p:nvPr/>
          </p:nvCxnSpPr>
          <p:spPr>
            <a:xfrm rot="16200000">
              <a:off x="5412439" y="3842586"/>
              <a:ext cx="0" cy="358908"/>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377" name="Straight Connector 376">
            <a:extLst>
              <a:ext uri="{FF2B5EF4-FFF2-40B4-BE49-F238E27FC236}">
                <a16:creationId xmlns:a16="http://schemas.microsoft.com/office/drawing/2014/main" id="{0E4D213A-787B-DCD7-55A0-46C7E2E6C861}"/>
              </a:ext>
            </a:extLst>
          </p:cNvPr>
          <p:cNvCxnSpPr>
            <a:cxnSpLocks/>
          </p:cNvCxnSpPr>
          <p:nvPr/>
        </p:nvCxnSpPr>
        <p:spPr>
          <a:xfrm>
            <a:off x="1080283" y="6973731"/>
            <a:ext cx="2225782"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0E9811E0-D42C-9D71-51E9-7A542C22486A}"/>
              </a:ext>
            </a:extLst>
          </p:cNvPr>
          <p:cNvCxnSpPr>
            <a:cxnSpLocks/>
          </p:cNvCxnSpPr>
          <p:nvPr/>
        </p:nvCxnSpPr>
        <p:spPr>
          <a:xfrm flipV="1">
            <a:off x="3306065" y="6973731"/>
            <a:ext cx="0" cy="2106415"/>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A5DB885B-E063-738F-16FB-2F4C748367D8}"/>
              </a:ext>
            </a:extLst>
          </p:cNvPr>
          <p:cNvCxnSpPr>
            <a:cxnSpLocks/>
          </p:cNvCxnSpPr>
          <p:nvPr/>
        </p:nvCxnSpPr>
        <p:spPr>
          <a:xfrm flipV="1">
            <a:off x="5195706" y="4639965"/>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7C20DE89-14C8-4E99-818A-FD0747B731A9}"/>
              </a:ext>
            </a:extLst>
          </p:cNvPr>
          <p:cNvCxnSpPr>
            <a:cxnSpLocks/>
          </p:cNvCxnSpPr>
          <p:nvPr/>
        </p:nvCxnSpPr>
        <p:spPr>
          <a:xfrm>
            <a:off x="5185792" y="4639965"/>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802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6931172"/>
            <a:ext cx="7559674" cy="266667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421" y="940463"/>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 y="1233411"/>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2" y="1077960"/>
            <a:ext cx="5466529" cy="400110"/>
          </a:xfrm>
          <a:prstGeom prst="rect">
            <a:avLst/>
          </a:prstGeom>
          <a:noFill/>
        </p:spPr>
        <p:txBody>
          <a:bodyPr wrap="square">
            <a:spAutoFit/>
          </a:bodyPr>
          <a:lstStyle/>
          <a:p>
            <a:pPr algn="l" rtl="0">
              <a:lnSpc>
                <a:spcPts val="2440"/>
              </a:lnSpc>
              <a:tabLst>
                <a:tab pos="177800" algn="l"/>
              </a:tabLst>
            </a:pPr>
            <a:r>
              <a:rPr lang="en-US" sz="2000" b="1" dirty="0" err="1">
                <a:solidFill>
                  <a:srgbClr val="000000"/>
                </a:solidFill>
                <a:latin typeface="Calibri" panose="020F0502020204030204" pitchFamily="34" charset="0"/>
                <a:cs typeface="Calibri" panose="020F0502020204030204" pitchFamily="34" charset="0"/>
              </a:rPr>
              <a:t>Immateriaalioikeuksien</a:t>
            </a:r>
            <a:r>
              <a:rPr lang="en-US" sz="2000" b="1" dirty="0">
                <a:solidFill>
                  <a:srgbClr val="000000"/>
                </a:solidFill>
                <a:latin typeface="Calibri" panose="020F0502020204030204" pitchFamily="34" charset="0"/>
                <a:cs typeface="Calibri" panose="020F0502020204030204" pitchFamily="34" charset="0"/>
              </a:rPr>
              <a:t> </a:t>
            </a:r>
            <a:r>
              <a:rPr lang="en-US" sz="2000" b="1" dirty="0" err="1">
                <a:solidFill>
                  <a:srgbClr val="000000"/>
                </a:solidFill>
                <a:latin typeface="Calibri" panose="020F0502020204030204" pitchFamily="34" charset="0"/>
                <a:cs typeface="Calibri" panose="020F0502020204030204" pitchFamily="34" charset="0"/>
              </a:rPr>
              <a:t>suojaus</a:t>
            </a:r>
            <a:endParaRPr lang="en-US" sz="2000" b="1" dirty="0">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4733" y="1661125"/>
            <a:ext cx="4616541" cy="492829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mj-lt"/>
              <a:buAutoNum type="arabicPeriod"/>
              <a:tabLst>
                <a:tab pos="177800" algn="l"/>
              </a:tabLst>
            </a:pPr>
            <a:r>
              <a:rPr lang="fi-FI" b="1" dirty="0">
                <a:solidFill>
                  <a:srgbClr val="F79037"/>
                </a:solidFill>
              </a:rPr>
              <a:t>Lakisääteisten vaatimusten ymmärtäminen: </a:t>
            </a:r>
            <a:r>
              <a:rPr lang="fi-FI" dirty="0">
                <a:solidFill>
                  <a:schemeClr val="tx1"/>
                </a:solidFill>
              </a:rPr>
              <a:t>Ennen kuin aloitat, tutustu paikallisiin ja Euroopan unionin (EU) elintarvikeyrityksiä koskeviin määräyksiin. Tämä koskee elintarviketurvallisuutta, pakkaamista ja merkintöjä, jätehuoltoa ja eläinten hyvinvointia koskevia määräyksiä. Jos yritykseesi liittyy elintarvikkeiden tuontia tai vientiä, sinun on myös ymmärrettävä tullimääräykset.</a:t>
            </a:r>
          </a:p>
          <a:p>
            <a:pPr marL="228600" indent="-228600" algn="l" rtl="0">
              <a:buClr>
                <a:srgbClr val="F79037"/>
              </a:buClr>
              <a:buFont typeface="+mj-lt"/>
              <a:buAutoNum type="arabicPeriod"/>
              <a:tabLst>
                <a:tab pos="177800" algn="l"/>
              </a:tabLst>
            </a:pPr>
            <a:r>
              <a:rPr lang="fi-FI" b="1" dirty="0">
                <a:solidFill>
                  <a:srgbClr val="F79037"/>
                </a:solidFill>
              </a:rPr>
              <a:t>Tarvittavien asiakirjojen valmistelu: </a:t>
            </a:r>
            <a:r>
              <a:rPr lang="fi-FI" dirty="0">
                <a:solidFill>
                  <a:schemeClr val="tx1"/>
                </a:solidFill>
              </a:rPr>
              <a:t>Yleensä tarvitset liiketoimintasuunnitelman, henkilöllisyystodistuksen, osoitetodistuksen sekä tiedot liiketiloistasi ja toiminnastasi. Tämä voi sisältää pohjapiirroksia, laitteiden yksityiskohtia ja elintarviketurvallisuuden hallintamenettelyjäsi, jotka perustuvat vaara-analyysin ja kriittisten ohjauspisteiden (HACCP) periaatteisiin. Jos aiot tarjota alkoholia, tarvitset myös anniskeluluvan.</a:t>
            </a:r>
          </a:p>
          <a:p>
            <a:pPr marL="228600" indent="-228600" algn="l" rtl="0">
              <a:buClr>
                <a:srgbClr val="F79037"/>
              </a:buClr>
              <a:buFont typeface="+mj-lt"/>
              <a:buAutoNum type="arabicPeriod"/>
              <a:tabLst>
                <a:tab pos="177800" algn="l"/>
              </a:tabLst>
            </a:pPr>
            <a:r>
              <a:rPr lang="fi-FI" b="1" dirty="0">
                <a:solidFill>
                  <a:srgbClr val="F79037"/>
                </a:solidFill>
              </a:rPr>
              <a:t>Hakemuksen lähettäminen: </a:t>
            </a:r>
            <a:r>
              <a:rPr lang="fi-FI" dirty="0">
                <a:solidFill>
                  <a:schemeClr val="tx1"/>
                </a:solidFill>
              </a:rPr>
              <a:t>Ota selvää, minne hakemuksesi lähetetään. Tämä voi olla paikallinen tai kansallinen viranomainen, kuten ympäristöterveyspalvelu tai vastaava virasto. Jotkut maat tai alueet sallivat verkkohakemukset.</a:t>
            </a:r>
          </a:p>
          <a:p>
            <a:pPr marL="228600" indent="-228600" algn="l" rtl="0">
              <a:buClr>
                <a:srgbClr val="F79037"/>
              </a:buClr>
              <a:buFont typeface="+mj-lt"/>
              <a:buAutoNum type="arabicPeriod"/>
              <a:tabLst>
                <a:tab pos="177800" algn="l"/>
              </a:tabLst>
            </a:pPr>
            <a:r>
              <a:rPr lang="fi-FI" b="1" dirty="0">
                <a:solidFill>
                  <a:srgbClr val="F79037"/>
                </a:solidFill>
              </a:rPr>
              <a:t>Maksujen maksaminen: </a:t>
            </a:r>
            <a:r>
              <a:rPr lang="fi-FI" dirty="0">
                <a:solidFill>
                  <a:schemeClr val="tx1"/>
                </a:solidFill>
              </a:rPr>
              <a:t>Yrityksesi rekisteröimisestä peritään todennäköisesti maksu. Summa voi vaihdella, joten tarkista asianomaiselta toimistolta. Varaudu maksamaan tämä maksu hakemuksen jättämisen yhteydessä.</a:t>
            </a:r>
          </a:p>
          <a:p>
            <a:pPr marL="228600" indent="-228600" algn="l" rtl="0">
              <a:buClr>
                <a:srgbClr val="F79037"/>
              </a:buClr>
              <a:buFont typeface="+mj-lt"/>
              <a:buAutoNum type="arabicPeriod"/>
              <a:tabLst>
                <a:tab pos="177800" algn="l"/>
              </a:tabLst>
            </a:pPr>
            <a:r>
              <a:rPr lang="fi-FI" b="1" dirty="0">
                <a:solidFill>
                  <a:srgbClr val="F79037"/>
                </a:solidFill>
                <a:latin typeface="Calibri"/>
                <a:ea typeface="Calibri"/>
                <a:cs typeface="Calibri"/>
              </a:rPr>
              <a:t>Tarkastus: </a:t>
            </a:r>
            <a:r>
              <a:rPr lang="fi-FI" dirty="0">
                <a:solidFill>
                  <a:schemeClr val="tx1"/>
                </a:solidFill>
                <a:latin typeface="Calibri"/>
                <a:ea typeface="Calibri"/>
                <a:cs typeface="Calibri"/>
              </a:rPr>
              <a:t>Kun hakemuksesi on lähetetty ja maksut maksettu, </a:t>
            </a:r>
            <a:r>
              <a:rPr lang="fi-FI" dirty="0">
                <a:solidFill>
                  <a:schemeClr val="tx1"/>
                </a:solidFill>
                <a:latin typeface="Calibri"/>
                <a:ea typeface="Calibri"/>
                <a:cs typeface="Calibri"/>
                <a:hlinkClick r:id="rId2"/>
              </a:rPr>
              <a:t>ympäristöterveysvastaava</a:t>
            </a:r>
            <a:r>
              <a:rPr lang="fi-FI" dirty="0">
                <a:solidFill>
                  <a:schemeClr val="tx1"/>
                </a:solidFill>
                <a:latin typeface="Calibri"/>
                <a:ea typeface="Calibri"/>
                <a:cs typeface="Calibri"/>
              </a:rPr>
              <a:t> voi tarkastaa tilat varmistaakseen, että se täyttää elintarviketurvallisuusstandardit. He myös tarkistavat elintarviketurvallisuuden hallintamenettelysi.</a:t>
            </a:r>
          </a:p>
          <a:p>
            <a:pPr marL="228600" indent="-228600" algn="l" rtl="0">
              <a:buClr>
                <a:srgbClr val="F79037"/>
              </a:buClr>
              <a:buFont typeface="+mj-lt"/>
              <a:buAutoNum type="arabicPeriod"/>
              <a:tabLst>
                <a:tab pos="177800" algn="l"/>
              </a:tabLst>
            </a:pPr>
            <a:r>
              <a:rPr lang="fi-FI" b="1" dirty="0">
                <a:solidFill>
                  <a:srgbClr val="F79037"/>
                </a:solidFill>
              </a:rPr>
              <a:t>Odota hyväksyntää: </a:t>
            </a:r>
            <a:r>
              <a:rPr lang="fi-FI" dirty="0">
                <a:solidFill>
                  <a:schemeClr val="tx1"/>
                </a:solidFill>
              </a:rPr>
              <a:t>Jos hakemuksesi ja tilat täyttävät kaikki vaatimukset, saat rekisteröinnin tai lisenssin. Aikajana voi vaihdella, mutta yleensä kannattaa varautua useista viikoista useisiin kuukausiin.</a:t>
            </a:r>
          </a:p>
          <a:p>
            <a:pPr lvl="0" algn="l" rtl="0">
              <a:buClr>
                <a:srgbClr val="F79037"/>
              </a:buClr>
              <a:tabLst>
                <a:tab pos="177800" algn="l"/>
              </a:tabLst>
            </a:pPr>
            <a:endParaRPr lang="en-US" dirty="0">
              <a:solidFill>
                <a:schemeClr val="tx1"/>
              </a:solidFill>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9" y="1661125"/>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dirty="0">
                <a:solidFill>
                  <a:schemeClr val="tx1"/>
                </a:solidFill>
              </a:rPr>
              <a:t>Reseptisi, brändäyselementit (kuten logot ja kauppanimet) ja omat prosessisi ovat tärkeitä eettisen elintarvikeliiketoimintasi resursseja. Näiden suojaaminen varmistaa, että muut eivät voi käyttää niitä ilman lupaasi.</a:t>
            </a:r>
          </a:p>
          <a:p>
            <a:pPr algn="l" rtl="0">
              <a:buClr>
                <a:srgbClr val="F1A0C2"/>
              </a:buClr>
              <a:tabLst>
                <a:tab pos="177800" algn="l"/>
              </a:tabLst>
            </a:pPr>
            <a:endParaRPr lang="en-US" b="1" dirty="0">
              <a:solidFill>
                <a:schemeClr val="tx1"/>
              </a:solidFill>
            </a:endParaRPr>
          </a:p>
          <a:p>
            <a:pPr algn="l" rtl="0">
              <a:buClr>
                <a:srgbClr val="F1A0C2"/>
              </a:buClr>
              <a:tabLst>
                <a:tab pos="177800" algn="l"/>
              </a:tabLst>
            </a:pPr>
            <a:r>
              <a:rPr lang="en-US" b="1" dirty="0">
                <a:solidFill>
                  <a:schemeClr val="tx1"/>
                </a:solidFill>
              </a:rPr>
              <a:t>Elintarvikealan yrityksen rekisteröintiprosessi Euroopassa vaihtelee jonkin verran maasta riippuen, mutta voin antaa yleiskatsauksen, jota tulisi soveltaa laajasti. Tässä on tyypillinen prosessi:</a:t>
            </a:r>
          </a:p>
          <a:p>
            <a:pPr algn="l" rtl="0">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2" y="773153"/>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46578" y="7106336"/>
            <a:ext cx="6726881" cy="2387020"/>
          </a:xfrm>
          <a:prstGeom prst="rect">
            <a:avLst/>
          </a:prstGeom>
        </p:spPr>
        <p:txBody>
          <a:bodyPr lIns="91440" tIns="45720" rIns="91440" bIns="45720"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bg1"/>
                </a:solidFill>
                <a:highlight>
                  <a:srgbClr val="F79037"/>
                </a:highlight>
              </a:rPr>
              <a:t>Muista</a:t>
            </a:r>
            <a:r>
              <a:rPr lang="fi-FI" dirty="0">
                <a:solidFill>
                  <a:schemeClr val="bg1"/>
                </a:solidFill>
              </a:rPr>
              <a:t> </a:t>
            </a:r>
            <a:r>
              <a:rPr lang="fi-FI" dirty="0">
                <a:solidFill>
                  <a:schemeClr val="tx1"/>
                </a:solidFill>
              </a:rPr>
              <a:t>uusia rekisteröintisi tai lisenssisi tarpeen mukaan ja ilmoittamaan asianomaiselle virastolle kaikista merkittävistä muutoksista liiketoimintaasi. Tämän laiminlyönnistä voi seurata rangaistuksia.</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tx1"/>
                </a:solidFill>
                <a:latin typeface="Calibri"/>
                <a:ea typeface="Calibri"/>
                <a:cs typeface="Calibri"/>
              </a:rPr>
              <a:t>Huomaa, että yksityiskohdat voivat vaihdella Euroopan maan mukaan, joten on tärkeää tarkistaa paikalliset määräykset ja kysyä neuvoja paikallisilta yritystukipalveluilta tai lakimieheltä.</a:t>
            </a:r>
          </a:p>
          <a:p>
            <a:pPr rtl="0">
              <a:lnSpc>
                <a:spcPts val="1220"/>
              </a:lnSpc>
              <a:buClr>
                <a:srgbClr val="F1A0C2"/>
              </a:buClr>
              <a:tabLst>
                <a:tab pos="177800" algn="l"/>
              </a:tabLst>
            </a:pPr>
            <a:r>
              <a:rPr lang="fi-FI" dirty="0">
                <a:solidFill>
                  <a:schemeClr val="tx1"/>
                </a:solidFill>
              </a:rPr>
              <a:t>Koska Euroopan unionilla on tiukat ja kattavat elintarviketurvallisuutta ja -standardeja koskevat määräykset, niiden noudattamatta jättäminen voi johtaa vakaviin seurauksiin (Hall 2023).</a:t>
            </a:r>
          </a:p>
          <a:p>
            <a:pPr rtl="0">
              <a:lnSpc>
                <a:spcPts val="1220"/>
              </a:lnSpc>
              <a:buClr>
                <a:srgbClr val="F1A0C2"/>
              </a:buClr>
              <a:tabLst>
                <a:tab pos="177800" algn="l"/>
              </a:tabLst>
            </a:pPr>
            <a:endParaRPr lang="fi-FI" dirty="0">
              <a:solidFill>
                <a:schemeClr val="tx1"/>
              </a:solidFill>
              <a:latin typeface="Calibri"/>
              <a:ea typeface="Calibri"/>
              <a:cs typeface="Calibri"/>
            </a:endParaRPr>
          </a:p>
          <a:p>
            <a:pPr rtl="0">
              <a:lnSpc>
                <a:spcPts val="1220"/>
              </a:lnSpc>
              <a:buClr>
                <a:srgbClr val="F1A0C2"/>
              </a:buClr>
              <a:tabLst>
                <a:tab pos="177800" algn="l"/>
              </a:tabLst>
            </a:pPr>
            <a:r>
              <a:rPr lang="fi-FI" dirty="0">
                <a:solidFill>
                  <a:schemeClr val="tx1"/>
                </a:solidFill>
                <a:latin typeface="Calibri"/>
                <a:ea typeface="Calibri"/>
                <a:cs typeface="Calibri"/>
              </a:rPr>
              <a:t>Ennen kuin aloitat prosessin, suosittelemme ottamaan yhteyttä paikallisiin resursseihin tai ottamaan yhteyttä paikalliseen viranomaiseen saadaksesi tarkkoja tietoja tarvittavista vaiheista, asiakirjoista ja maksuista. Muista, että tämä prosessi voi viedä jonkin aikaa, joten muista ottaa se huomioon liiketoimintasuunnittelussasi (IPOI 2022).</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tx1"/>
                </a:solidFill>
                <a:latin typeface="Calibri"/>
                <a:ea typeface="Calibri"/>
                <a:cs typeface="Calibri"/>
              </a:rPr>
              <a:t>Elintarvikeyrityksen avaaminen edellyttää usein erilaisten lisenssien ja lupien hankkimista paikallisten, alueellisten ja kansallisten säännösten noudattamiseksi. On tärkeää tehdä tämä hyvissä ajoin ennen suunniteltua avaamista, koska prosessi voi kestää useita viikkoja tai jopa kuukausia (</a:t>
            </a:r>
            <a:r>
              <a:rPr lang="fi-FI" dirty="0" err="1">
                <a:solidFill>
                  <a:schemeClr val="tx1"/>
                </a:solidFill>
                <a:latin typeface="Calibri"/>
                <a:ea typeface="Calibri"/>
                <a:cs typeface="Calibri"/>
              </a:rPr>
              <a:t>Kusturovic</a:t>
            </a:r>
            <a:r>
              <a:rPr lang="fi-FI" dirty="0">
                <a:solidFill>
                  <a:schemeClr val="tx1"/>
                </a:solidFill>
                <a:latin typeface="Calibri"/>
                <a:ea typeface="Calibri"/>
                <a:cs typeface="Calibri"/>
              </a:rPr>
              <a:t> 2020).</a:t>
            </a:r>
            <a:endParaRPr lang="fi-FI" dirty="0">
              <a:solidFill>
                <a:schemeClr val="tx1"/>
              </a:solidFill>
              <a:ea typeface="Calibri"/>
            </a:endParaRPr>
          </a:p>
          <a:p>
            <a:pPr rtl="0">
              <a:lnSpc>
                <a:spcPts val="1220"/>
              </a:lnSpc>
              <a:buClr>
                <a:srgbClr val="F1A0C2"/>
              </a:buClr>
              <a:tabLst>
                <a:tab pos="177800" algn="l"/>
              </a:tabLst>
            </a:pPr>
            <a:endParaRPr lang="en-US" dirty="0">
              <a:solidFill>
                <a:schemeClr val="tx1"/>
              </a:solidFill>
            </a:endParaRPr>
          </a:p>
        </p:txBody>
      </p:sp>
      <p:sp>
        <p:nvSpPr>
          <p:cNvPr id="3" name="Slide Number Placeholder 5">
            <a:extLst>
              <a:ext uri="{FF2B5EF4-FFF2-40B4-BE49-F238E27FC236}">
                <a16:creationId xmlns:a16="http://schemas.microsoft.com/office/drawing/2014/main" id="{F71213BB-2672-C5C6-B708-7929982493B1}"/>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23</a:t>
            </a:fld>
            <a:endParaRPr lang="en-US" sz="900">
              <a:solidFill>
                <a:schemeClr val="tx1"/>
              </a:solidFill>
            </a:endParaRPr>
          </a:p>
        </p:txBody>
      </p:sp>
      <p:grpSp>
        <p:nvGrpSpPr>
          <p:cNvPr id="4" name="Group 3">
            <a:extLst>
              <a:ext uri="{FF2B5EF4-FFF2-40B4-BE49-F238E27FC236}">
                <a16:creationId xmlns:a16="http://schemas.microsoft.com/office/drawing/2014/main" id="{CB26AFC8-399B-5E13-D189-2DA7EC11DB0C}"/>
              </a:ext>
            </a:extLst>
          </p:cNvPr>
          <p:cNvGrpSpPr>
            <a:grpSpLocks noChangeAspect="1"/>
          </p:cNvGrpSpPr>
          <p:nvPr/>
        </p:nvGrpSpPr>
        <p:grpSpPr>
          <a:xfrm>
            <a:off x="6365263" y="404747"/>
            <a:ext cx="687600" cy="880850"/>
            <a:chOff x="-5193484" y="6277997"/>
            <a:chExt cx="949001" cy="1215718"/>
          </a:xfrm>
        </p:grpSpPr>
        <p:sp>
          <p:nvSpPr>
            <p:cNvPr id="5" name="Freeform 4">
              <a:extLst>
                <a:ext uri="{FF2B5EF4-FFF2-40B4-BE49-F238E27FC236}">
                  <a16:creationId xmlns:a16="http://schemas.microsoft.com/office/drawing/2014/main" id="{D8FC38F3-3395-872C-AFF9-C24786DF32A5}"/>
                </a:ext>
              </a:extLst>
            </p:cNvPr>
            <p:cNvSpPr/>
            <p:nvPr/>
          </p:nvSpPr>
          <p:spPr>
            <a:xfrm>
              <a:off x="-5074201" y="6334484"/>
              <a:ext cx="712189" cy="291123"/>
            </a:xfrm>
            <a:custGeom>
              <a:avLst/>
              <a:gdLst>
                <a:gd name="connsiteX0" fmla="*/ 0 w 712189"/>
                <a:gd name="connsiteY0" fmla="*/ 140300 h 291123"/>
                <a:gd name="connsiteX1" fmla="*/ 0 w 712189"/>
                <a:gd name="connsiteY1" fmla="*/ 0 h 291123"/>
                <a:gd name="connsiteX2" fmla="*/ 591152 w 712189"/>
                <a:gd name="connsiteY2" fmla="*/ 0 h 291123"/>
                <a:gd name="connsiteX3" fmla="*/ 591152 w 712189"/>
                <a:gd name="connsiteY3" fmla="*/ 42090 h 291123"/>
                <a:gd name="connsiteX4" fmla="*/ 591152 w 712189"/>
                <a:gd name="connsiteY4" fmla="*/ 85934 h 291123"/>
                <a:gd name="connsiteX5" fmla="*/ 626236 w 712189"/>
                <a:gd name="connsiteY5" fmla="*/ 121009 h 291123"/>
                <a:gd name="connsiteX6" fmla="*/ 699910 w 712189"/>
                <a:gd name="connsiteY6" fmla="*/ 121009 h 291123"/>
                <a:gd name="connsiteX7" fmla="*/ 712189 w 712189"/>
                <a:gd name="connsiteY7" fmla="*/ 121009 h 291123"/>
                <a:gd name="connsiteX8" fmla="*/ 712189 w 712189"/>
                <a:gd name="connsiteY8" fmla="*/ 291123 h 291123"/>
                <a:gd name="connsiteX9" fmla="*/ 698156 w 712189"/>
                <a:gd name="connsiteY9" fmla="*/ 291123 h 291123"/>
                <a:gd name="connsiteX10" fmla="*/ 263124 w 712189"/>
                <a:gd name="connsiteY10" fmla="*/ 291123 h 291123"/>
                <a:gd name="connsiteX11" fmla="*/ 243828 w 712189"/>
                <a:gd name="connsiteY11" fmla="*/ 280601 h 291123"/>
                <a:gd name="connsiteX12" fmla="*/ 212253 w 712189"/>
                <a:gd name="connsiteY12" fmla="*/ 226234 h 291123"/>
                <a:gd name="connsiteX13" fmla="*/ 228041 w 712189"/>
                <a:gd name="connsiteY13" fmla="*/ 226234 h 291123"/>
                <a:gd name="connsiteX14" fmla="*/ 605186 w 712189"/>
                <a:gd name="connsiteY14" fmla="*/ 226234 h 291123"/>
                <a:gd name="connsiteX15" fmla="*/ 613957 w 712189"/>
                <a:gd name="connsiteY15" fmla="*/ 226234 h 291123"/>
                <a:gd name="connsiteX16" fmla="*/ 638515 w 712189"/>
                <a:gd name="connsiteY16" fmla="*/ 206943 h 291123"/>
                <a:gd name="connsiteX17" fmla="*/ 613957 w 712189"/>
                <a:gd name="connsiteY17" fmla="*/ 187652 h 291123"/>
                <a:gd name="connsiteX18" fmla="*/ 205237 w 712189"/>
                <a:gd name="connsiteY18" fmla="*/ 187652 h 291123"/>
                <a:gd name="connsiteX19" fmla="*/ 182433 w 712189"/>
                <a:gd name="connsiteY19" fmla="*/ 175376 h 291123"/>
                <a:gd name="connsiteX20" fmla="*/ 121037 w 712189"/>
                <a:gd name="connsiteY20" fmla="*/ 140300 h 291123"/>
                <a:gd name="connsiteX21" fmla="*/ 14033 w 712189"/>
                <a:gd name="connsiteY21" fmla="*/ 140300 h 291123"/>
                <a:gd name="connsiteX22" fmla="*/ 0 w 712189"/>
                <a:gd name="connsiteY22" fmla="*/ 140300 h 291123"/>
                <a:gd name="connsiteX23" fmla="*/ 235058 w 712189"/>
                <a:gd name="connsiteY23" fmla="*/ 84180 h 291123"/>
                <a:gd name="connsiteX24" fmla="*/ 121037 w 712189"/>
                <a:gd name="connsiteY24" fmla="*/ 84180 h 291123"/>
                <a:gd name="connsiteX25" fmla="*/ 92970 w 712189"/>
                <a:gd name="connsiteY25" fmla="*/ 84180 h 291123"/>
                <a:gd name="connsiteX26" fmla="*/ 71920 w 712189"/>
                <a:gd name="connsiteY26" fmla="*/ 103472 h 291123"/>
                <a:gd name="connsiteX27" fmla="*/ 92970 w 712189"/>
                <a:gd name="connsiteY27" fmla="*/ 122763 h 291123"/>
                <a:gd name="connsiteX28" fmla="*/ 101741 w 712189"/>
                <a:gd name="connsiteY28" fmla="*/ 122763 h 291123"/>
                <a:gd name="connsiteX29" fmla="*/ 345570 w 712189"/>
                <a:gd name="connsiteY29" fmla="*/ 122763 h 291123"/>
                <a:gd name="connsiteX30" fmla="*/ 382407 w 712189"/>
                <a:gd name="connsiteY30" fmla="*/ 122763 h 291123"/>
                <a:gd name="connsiteX31" fmla="*/ 399949 w 712189"/>
                <a:gd name="connsiteY31" fmla="*/ 103472 h 291123"/>
                <a:gd name="connsiteX32" fmla="*/ 382407 w 712189"/>
                <a:gd name="connsiteY32" fmla="*/ 84180 h 291123"/>
                <a:gd name="connsiteX33" fmla="*/ 371882 w 712189"/>
                <a:gd name="connsiteY33" fmla="*/ 84180 h 291123"/>
                <a:gd name="connsiteX34" fmla="*/ 235058 w 712189"/>
                <a:gd name="connsiteY34" fmla="*/ 84180 h 291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2189" h="291123">
                  <a:moveTo>
                    <a:pt x="0" y="140300"/>
                  </a:moveTo>
                  <a:cubicBezTo>
                    <a:pt x="0" y="92949"/>
                    <a:pt x="0" y="47351"/>
                    <a:pt x="0" y="0"/>
                  </a:cubicBezTo>
                  <a:cubicBezTo>
                    <a:pt x="196466" y="0"/>
                    <a:pt x="392932" y="0"/>
                    <a:pt x="591152" y="0"/>
                  </a:cubicBezTo>
                  <a:cubicBezTo>
                    <a:pt x="591152" y="14030"/>
                    <a:pt x="591152" y="28060"/>
                    <a:pt x="591152" y="42090"/>
                  </a:cubicBezTo>
                  <a:cubicBezTo>
                    <a:pt x="591152" y="56120"/>
                    <a:pt x="591152" y="71904"/>
                    <a:pt x="591152" y="85934"/>
                  </a:cubicBezTo>
                  <a:cubicBezTo>
                    <a:pt x="591152" y="110486"/>
                    <a:pt x="601677" y="121009"/>
                    <a:pt x="626236" y="121009"/>
                  </a:cubicBezTo>
                  <a:cubicBezTo>
                    <a:pt x="650794" y="121009"/>
                    <a:pt x="675352" y="121009"/>
                    <a:pt x="699910" y="121009"/>
                  </a:cubicBezTo>
                  <a:cubicBezTo>
                    <a:pt x="703419" y="121009"/>
                    <a:pt x="708681" y="121009"/>
                    <a:pt x="712189" y="121009"/>
                  </a:cubicBezTo>
                  <a:cubicBezTo>
                    <a:pt x="712189" y="178883"/>
                    <a:pt x="712189" y="233249"/>
                    <a:pt x="712189" y="291123"/>
                  </a:cubicBezTo>
                  <a:cubicBezTo>
                    <a:pt x="706927" y="291123"/>
                    <a:pt x="703419" y="291123"/>
                    <a:pt x="698156" y="291123"/>
                  </a:cubicBezTo>
                  <a:cubicBezTo>
                    <a:pt x="552561" y="291123"/>
                    <a:pt x="408719" y="291123"/>
                    <a:pt x="263124" y="291123"/>
                  </a:cubicBezTo>
                  <a:cubicBezTo>
                    <a:pt x="254353" y="291123"/>
                    <a:pt x="249091" y="289370"/>
                    <a:pt x="243828" y="280601"/>
                  </a:cubicBezTo>
                  <a:cubicBezTo>
                    <a:pt x="235058" y="263063"/>
                    <a:pt x="224532" y="245526"/>
                    <a:pt x="212253" y="226234"/>
                  </a:cubicBezTo>
                  <a:cubicBezTo>
                    <a:pt x="219270" y="226234"/>
                    <a:pt x="222778" y="226234"/>
                    <a:pt x="228041" y="226234"/>
                  </a:cubicBezTo>
                  <a:cubicBezTo>
                    <a:pt x="354341" y="226234"/>
                    <a:pt x="478886" y="226234"/>
                    <a:pt x="605186" y="226234"/>
                  </a:cubicBezTo>
                  <a:cubicBezTo>
                    <a:pt x="608694" y="226234"/>
                    <a:pt x="610448" y="226234"/>
                    <a:pt x="613957" y="226234"/>
                  </a:cubicBezTo>
                  <a:cubicBezTo>
                    <a:pt x="629744" y="226234"/>
                    <a:pt x="638515" y="219219"/>
                    <a:pt x="638515" y="206943"/>
                  </a:cubicBezTo>
                  <a:cubicBezTo>
                    <a:pt x="638515" y="194667"/>
                    <a:pt x="629744" y="187652"/>
                    <a:pt x="613957" y="187652"/>
                  </a:cubicBezTo>
                  <a:cubicBezTo>
                    <a:pt x="477132" y="187652"/>
                    <a:pt x="342061" y="187652"/>
                    <a:pt x="205237" y="187652"/>
                  </a:cubicBezTo>
                  <a:cubicBezTo>
                    <a:pt x="194712" y="187652"/>
                    <a:pt x="187695" y="185898"/>
                    <a:pt x="182433" y="175376"/>
                  </a:cubicBezTo>
                  <a:cubicBezTo>
                    <a:pt x="168399" y="152577"/>
                    <a:pt x="147349" y="140300"/>
                    <a:pt x="121037" y="140300"/>
                  </a:cubicBezTo>
                  <a:cubicBezTo>
                    <a:pt x="85954" y="140300"/>
                    <a:pt x="49116" y="140300"/>
                    <a:pt x="14033" y="140300"/>
                  </a:cubicBezTo>
                  <a:cubicBezTo>
                    <a:pt x="10525" y="140300"/>
                    <a:pt x="5262" y="140300"/>
                    <a:pt x="0" y="140300"/>
                  </a:cubicBezTo>
                  <a:close/>
                  <a:moveTo>
                    <a:pt x="235058" y="84180"/>
                  </a:moveTo>
                  <a:cubicBezTo>
                    <a:pt x="196466" y="84180"/>
                    <a:pt x="159629" y="84180"/>
                    <a:pt x="121037" y="84180"/>
                  </a:cubicBezTo>
                  <a:cubicBezTo>
                    <a:pt x="112266" y="84180"/>
                    <a:pt x="101741" y="84180"/>
                    <a:pt x="92970" y="84180"/>
                  </a:cubicBezTo>
                  <a:cubicBezTo>
                    <a:pt x="80691" y="84180"/>
                    <a:pt x="71920" y="92949"/>
                    <a:pt x="71920" y="103472"/>
                  </a:cubicBezTo>
                  <a:cubicBezTo>
                    <a:pt x="71920" y="115748"/>
                    <a:pt x="80691" y="122763"/>
                    <a:pt x="92970" y="122763"/>
                  </a:cubicBezTo>
                  <a:cubicBezTo>
                    <a:pt x="96479" y="122763"/>
                    <a:pt x="98233" y="122763"/>
                    <a:pt x="101741" y="122763"/>
                  </a:cubicBezTo>
                  <a:cubicBezTo>
                    <a:pt x="182433" y="122763"/>
                    <a:pt x="264878" y="122763"/>
                    <a:pt x="345570" y="122763"/>
                  </a:cubicBezTo>
                  <a:cubicBezTo>
                    <a:pt x="357849" y="122763"/>
                    <a:pt x="370128" y="122763"/>
                    <a:pt x="382407" y="122763"/>
                  </a:cubicBezTo>
                  <a:cubicBezTo>
                    <a:pt x="392932" y="122763"/>
                    <a:pt x="401703" y="113994"/>
                    <a:pt x="399949" y="103472"/>
                  </a:cubicBezTo>
                  <a:cubicBezTo>
                    <a:pt x="399949" y="92949"/>
                    <a:pt x="392932" y="85934"/>
                    <a:pt x="382407" y="84180"/>
                  </a:cubicBezTo>
                  <a:cubicBezTo>
                    <a:pt x="378899" y="84180"/>
                    <a:pt x="375390" y="84180"/>
                    <a:pt x="371882" y="84180"/>
                  </a:cubicBezTo>
                  <a:cubicBezTo>
                    <a:pt x="326274" y="84180"/>
                    <a:pt x="280666" y="84180"/>
                    <a:pt x="235058" y="84180"/>
                  </a:cubicBezTo>
                  <a:close/>
                </a:path>
              </a:pathLst>
            </a:custGeom>
            <a:solidFill>
              <a:srgbClr val="F79038"/>
            </a:solidFill>
            <a:ln w="17529"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BF390DA1-EDCC-CB72-4651-F723A21C28E4}"/>
                </a:ext>
              </a:extLst>
            </p:cNvPr>
            <p:cNvSpPr/>
            <p:nvPr/>
          </p:nvSpPr>
          <p:spPr>
            <a:xfrm>
              <a:off x="-4442703" y="6350267"/>
              <a:ext cx="49116" cy="49105"/>
            </a:xfrm>
            <a:custGeom>
              <a:avLst/>
              <a:gdLst>
                <a:gd name="connsiteX0" fmla="*/ 0 w 49116"/>
                <a:gd name="connsiteY0" fmla="*/ 0 h 49105"/>
                <a:gd name="connsiteX1" fmla="*/ 49116 w 49116"/>
                <a:gd name="connsiteY1" fmla="*/ 49105 h 49105"/>
                <a:gd name="connsiteX2" fmla="*/ 0 w 49116"/>
                <a:gd name="connsiteY2" fmla="*/ 49105 h 49105"/>
                <a:gd name="connsiteX3" fmla="*/ 0 w 49116"/>
                <a:gd name="connsiteY3" fmla="*/ 0 h 49105"/>
              </a:gdLst>
              <a:ahLst/>
              <a:cxnLst>
                <a:cxn ang="0">
                  <a:pos x="connsiteX0" y="connsiteY0"/>
                </a:cxn>
                <a:cxn ang="0">
                  <a:pos x="connsiteX1" y="connsiteY1"/>
                </a:cxn>
                <a:cxn ang="0">
                  <a:pos x="connsiteX2" y="connsiteY2"/>
                </a:cxn>
                <a:cxn ang="0">
                  <a:pos x="connsiteX3" y="connsiteY3"/>
                </a:cxn>
              </a:cxnLst>
              <a:rect l="l" t="t" r="r" b="b"/>
              <a:pathLst>
                <a:path w="49116" h="49105">
                  <a:moveTo>
                    <a:pt x="0" y="0"/>
                  </a:moveTo>
                  <a:cubicBezTo>
                    <a:pt x="15787" y="15784"/>
                    <a:pt x="33329" y="33321"/>
                    <a:pt x="49116" y="49105"/>
                  </a:cubicBezTo>
                  <a:cubicBezTo>
                    <a:pt x="33329" y="49105"/>
                    <a:pt x="17542" y="49105"/>
                    <a:pt x="0" y="49105"/>
                  </a:cubicBezTo>
                  <a:cubicBezTo>
                    <a:pt x="0" y="31568"/>
                    <a:pt x="0" y="14030"/>
                    <a:pt x="0" y="0"/>
                  </a:cubicBezTo>
                  <a:close/>
                </a:path>
              </a:pathLst>
            </a:custGeom>
            <a:solidFill>
              <a:srgbClr val="000000"/>
            </a:solidFill>
            <a:ln w="17529" cap="flat">
              <a:noFill/>
              <a:prstDash val="solid"/>
              <a:miter/>
            </a:ln>
          </p:spPr>
          <p:txBody>
            <a:bodyPr rtlCol="0" anchor="ctr"/>
            <a:lstStyle/>
            <a:p>
              <a:pPr algn="l" rtl="0"/>
              <a:endParaRPr lang="en-US"/>
            </a:p>
          </p:txBody>
        </p:sp>
        <p:sp>
          <p:nvSpPr>
            <p:cNvPr id="7" name="Freeform 6">
              <a:extLst>
                <a:ext uri="{FF2B5EF4-FFF2-40B4-BE49-F238E27FC236}">
                  <a16:creationId xmlns:a16="http://schemas.microsoft.com/office/drawing/2014/main" id="{CF3811A8-E761-7E59-5AF3-0E8FCEDE705B}"/>
                </a:ext>
              </a:extLst>
            </p:cNvPr>
            <p:cNvSpPr/>
            <p:nvPr/>
          </p:nvSpPr>
          <p:spPr>
            <a:xfrm>
              <a:off x="-5193484" y="6277997"/>
              <a:ext cx="949001" cy="952655"/>
            </a:xfrm>
            <a:custGeom>
              <a:avLst/>
              <a:gdLst>
                <a:gd name="connsiteX0" fmla="*/ 949001 w 949001"/>
                <a:gd name="connsiteY0" fmla="*/ 403730 h 952655"/>
                <a:gd name="connsiteX1" fmla="*/ 891114 w 949001"/>
                <a:gd name="connsiteY1" fmla="*/ 333580 h 952655"/>
                <a:gd name="connsiteX2" fmla="*/ 871818 w 949001"/>
                <a:gd name="connsiteY2" fmla="*/ 330073 h 952655"/>
                <a:gd name="connsiteX3" fmla="*/ 871818 w 949001"/>
                <a:gd name="connsiteY3" fmla="*/ 316042 h 952655"/>
                <a:gd name="connsiteX4" fmla="*/ 871818 w 949001"/>
                <a:gd name="connsiteY4" fmla="*/ 154697 h 952655"/>
                <a:gd name="connsiteX5" fmla="*/ 856031 w 949001"/>
                <a:gd name="connsiteY5" fmla="*/ 117868 h 952655"/>
                <a:gd name="connsiteX6" fmla="*/ 778848 w 949001"/>
                <a:gd name="connsiteY6" fmla="*/ 40703 h 952655"/>
                <a:gd name="connsiteX7" fmla="*/ 678860 w 949001"/>
                <a:gd name="connsiteY7" fmla="*/ 366 h 952655"/>
                <a:gd name="connsiteX8" fmla="*/ 121037 w 949001"/>
                <a:gd name="connsiteY8" fmla="*/ 366 h 952655"/>
                <a:gd name="connsiteX9" fmla="*/ 77183 w 949001"/>
                <a:gd name="connsiteY9" fmla="*/ 44210 h 952655"/>
                <a:gd name="connsiteX10" fmla="*/ 77183 w 949001"/>
                <a:gd name="connsiteY10" fmla="*/ 165220 h 952655"/>
                <a:gd name="connsiteX11" fmla="*/ 77183 w 949001"/>
                <a:gd name="connsiteY11" fmla="*/ 179250 h 952655"/>
                <a:gd name="connsiteX12" fmla="*/ 56133 w 949001"/>
                <a:gd name="connsiteY12" fmla="*/ 182757 h 952655"/>
                <a:gd name="connsiteX13" fmla="*/ 0 w 949001"/>
                <a:gd name="connsiteY13" fmla="*/ 259922 h 952655"/>
                <a:gd name="connsiteX14" fmla="*/ 0 w 949001"/>
                <a:gd name="connsiteY14" fmla="*/ 868475 h 952655"/>
                <a:gd name="connsiteX15" fmla="*/ 84200 w 949001"/>
                <a:gd name="connsiteY15" fmla="*/ 952656 h 952655"/>
                <a:gd name="connsiteX16" fmla="*/ 273649 w 949001"/>
                <a:gd name="connsiteY16" fmla="*/ 952656 h 952655"/>
                <a:gd name="connsiteX17" fmla="*/ 273649 w 949001"/>
                <a:gd name="connsiteY17" fmla="*/ 912319 h 952655"/>
                <a:gd name="connsiteX18" fmla="*/ 84200 w 949001"/>
                <a:gd name="connsiteY18" fmla="*/ 912319 h 952655"/>
                <a:gd name="connsiteX19" fmla="*/ 40346 w 949001"/>
                <a:gd name="connsiteY19" fmla="*/ 868475 h 952655"/>
                <a:gd name="connsiteX20" fmla="*/ 40346 w 949001"/>
                <a:gd name="connsiteY20" fmla="*/ 387946 h 952655"/>
                <a:gd name="connsiteX21" fmla="*/ 40346 w 949001"/>
                <a:gd name="connsiteY21" fmla="*/ 373916 h 952655"/>
                <a:gd name="connsiteX22" fmla="*/ 57887 w 949001"/>
                <a:gd name="connsiteY22" fmla="*/ 373916 h 952655"/>
                <a:gd name="connsiteX23" fmla="*/ 859539 w 949001"/>
                <a:gd name="connsiteY23" fmla="*/ 373916 h 952655"/>
                <a:gd name="connsiteX24" fmla="*/ 877081 w 949001"/>
                <a:gd name="connsiteY24" fmla="*/ 373916 h 952655"/>
                <a:gd name="connsiteX25" fmla="*/ 905147 w 949001"/>
                <a:gd name="connsiteY25" fmla="*/ 398469 h 952655"/>
                <a:gd name="connsiteX26" fmla="*/ 906901 w 949001"/>
                <a:gd name="connsiteY26" fmla="*/ 417760 h 952655"/>
                <a:gd name="connsiteX27" fmla="*/ 906901 w 949001"/>
                <a:gd name="connsiteY27" fmla="*/ 770265 h 952655"/>
                <a:gd name="connsiteX28" fmla="*/ 926197 w 949001"/>
                <a:gd name="connsiteY28" fmla="*/ 793064 h 952655"/>
                <a:gd name="connsiteX29" fmla="*/ 945493 w 949001"/>
                <a:gd name="connsiteY29" fmla="*/ 770265 h 952655"/>
                <a:gd name="connsiteX30" fmla="*/ 949001 w 949001"/>
                <a:gd name="connsiteY30" fmla="*/ 403730 h 952655"/>
                <a:gd name="connsiteX31" fmla="*/ 750781 w 949001"/>
                <a:gd name="connsiteY31" fmla="*/ 72271 h 952655"/>
                <a:gd name="connsiteX32" fmla="*/ 799897 w 949001"/>
                <a:gd name="connsiteY32" fmla="*/ 121376 h 952655"/>
                <a:gd name="connsiteX33" fmla="*/ 750781 w 949001"/>
                <a:gd name="connsiteY33" fmla="*/ 121376 h 952655"/>
                <a:gd name="connsiteX34" fmla="*/ 750781 w 949001"/>
                <a:gd name="connsiteY34" fmla="*/ 72271 h 952655"/>
                <a:gd name="connsiteX35" fmla="*/ 42100 w 949001"/>
                <a:gd name="connsiteY35" fmla="*/ 330073 h 952655"/>
                <a:gd name="connsiteX36" fmla="*/ 42100 w 949001"/>
                <a:gd name="connsiteY36" fmla="*/ 249400 h 952655"/>
                <a:gd name="connsiteX37" fmla="*/ 73675 w 949001"/>
                <a:gd name="connsiteY37" fmla="*/ 219586 h 952655"/>
                <a:gd name="connsiteX38" fmla="*/ 238566 w 949001"/>
                <a:gd name="connsiteY38" fmla="*/ 219586 h 952655"/>
                <a:gd name="connsiteX39" fmla="*/ 324520 w 949001"/>
                <a:gd name="connsiteY39" fmla="*/ 330073 h 952655"/>
                <a:gd name="connsiteX40" fmla="*/ 42100 w 949001"/>
                <a:gd name="connsiteY40" fmla="*/ 330073 h 952655"/>
                <a:gd name="connsiteX41" fmla="*/ 831472 w 949001"/>
                <a:gd name="connsiteY41" fmla="*/ 331826 h 952655"/>
                <a:gd name="connsiteX42" fmla="*/ 817439 w 949001"/>
                <a:gd name="connsiteY42" fmla="*/ 331826 h 952655"/>
                <a:gd name="connsiteX43" fmla="*/ 382407 w 949001"/>
                <a:gd name="connsiteY43" fmla="*/ 331826 h 952655"/>
                <a:gd name="connsiteX44" fmla="*/ 363111 w 949001"/>
                <a:gd name="connsiteY44" fmla="*/ 321304 h 952655"/>
                <a:gd name="connsiteX45" fmla="*/ 331536 w 949001"/>
                <a:gd name="connsiteY45" fmla="*/ 266937 h 952655"/>
                <a:gd name="connsiteX46" fmla="*/ 724469 w 949001"/>
                <a:gd name="connsiteY46" fmla="*/ 266937 h 952655"/>
                <a:gd name="connsiteX47" fmla="*/ 733240 w 949001"/>
                <a:gd name="connsiteY47" fmla="*/ 266937 h 952655"/>
                <a:gd name="connsiteX48" fmla="*/ 757798 w 949001"/>
                <a:gd name="connsiteY48" fmla="*/ 247646 h 952655"/>
                <a:gd name="connsiteX49" fmla="*/ 733240 w 949001"/>
                <a:gd name="connsiteY49" fmla="*/ 228355 h 952655"/>
                <a:gd name="connsiteX50" fmla="*/ 324520 w 949001"/>
                <a:gd name="connsiteY50" fmla="*/ 228355 h 952655"/>
                <a:gd name="connsiteX51" fmla="*/ 301716 w 949001"/>
                <a:gd name="connsiteY51" fmla="*/ 216078 h 952655"/>
                <a:gd name="connsiteX52" fmla="*/ 240320 w 949001"/>
                <a:gd name="connsiteY52" fmla="*/ 181003 h 952655"/>
                <a:gd name="connsiteX53" fmla="*/ 133316 w 949001"/>
                <a:gd name="connsiteY53" fmla="*/ 181003 h 952655"/>
                <a:gd name="connsiteX54" fmla="*/ 117529 w 949001"/>
                <a:gd name="connsiteY54" fmla="*/ 181003 h 952655"/>
                <a:gd name="connsiteX55" fmla="*/ 117529 w 949001"/>
                <a:gd name="connsiteY55" fmla="*/ 40703 h 952655"/>
                <a:gd name="connsiteX56" fmla="*/ 708681 w 949001"/>
                <a:gd name="connsiteY56" fmla="*/ 40703 h 952655"/>
                <a:gd name="connsiteX57" fmla="*/ 708681 w 949001"/>
                <a:gd name="connsiteY57" fmla="*/ 82793 h 952655"/>
                <a:gd name="connsiteX58" fmla="*/ 708681 w 949001"/>
                <a:gd name="connsiteY58" fmla="*/ 126637 h 952655"/>
                <a:gd name="connsiteX59" fmla="*/ 743764 w 949001"/>
                <a:gd name="connsiteY59" fmla="*/ 161712 h 952655"/>
                <a:gd name="connsiteX60" fmla="*/ 817439 w 949001"/>
                <a:gd name="connsiteY60" fmla="*/ 161712 h 952655"/>
                <a:gd name="connsiteX61" fmla="*/ 829718 w 949001"/>
                <a:gd name="connsiteY61" fmla="*/ 161712 h 952655"/>
                <a:gd name="connsiteX62" fmla="*/ 829718 w 949001"/>
                <a:gd name="connsiteY62" fmla="*/ 331826 h 95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9001" h="952655">
                  <a:moveTo>
                    <a:pt x="949001" y="403730"/>
                  </a:moveTo>
                  <a:cubicBezTo>
                    <a:pt x="949001" y="368655"/>
                    <a:pt x="924443" y="340595"/>
                    <a:pt x="891114" y="333580"/>
                  </a:cubicBezTo>
                  <a:cubicBezTo>
                    <a:pt x="885852" y="331826"/>
                    <a:pt x="878835" y="331826"/>
                    <a:pt x="871818" y="330073"/>
                  </a:cubicBezTo>
                  <a:lnTo>
                    <a:pt x="871818" y="316042"/>
                  </a:lnTo>
                  <a:cubicBezTo>
                    <a:pt x="871818" y="261676"/>
                    <a:pt x="871818" y="209063"/>
                    <a:pt x="871818" y="154697"/>
                  </a:cubicBezTo>
                  <a:cubicBezTo>
                    <a:pt x="871818" y="138913"/>
                    <a:pt x="866556" y="128391"/>
                    <a:pt x="856031" y="117868"/>
                  </a:cubicBezTo>
                  <a:cubicBezTo>
                    <a:pt x="829718" y="91562"/>
                    <a:pt x="805160" y="67009"/>
                    <a:pt x="778848" y="40703"/>
                  </a:cubicBezTo>
                  <a:cubicBezTo>
                    <a:pt x="729731" y="-6648"/>
                    <a:pt x="747273" y="366"/>
                    <a:pt x="678860" y="366"/>
                  </a:cubicBezTo>
                  <a:cubicBezTo>
                    <a:pt x="492919" y="366"/>
                    <a:pt x="306978" y="366"/>
                    <a:pt x="121037" y="366"/>
                  </a:cubicBezTo>
                  <a:cubicBezTo>
                    <a:pt x="92971" y="366"/>
                    <a:pt x="77183" y="16150"/>
                    <a:pt x="77183" y="44210"/>
                  </a:cubicBezTo>
                  <a:cubicBezTo>
                    <a:pt x="77183" y="84547"/>
                    <a:pt x="77183" y="124883"/>
                    <a:pt x="77183" y="165220"/>
                  </a:cubicBezTo>
                  <a:lnTo>
                    <a:pt x="77183" y="179250"/>
                  </a:lnTo>
                  <a:cubicBezTo>
                    <a:pt x="70166" y="181003"/>
                    <a:pt x="63150" y="181003"/>
                    <a:pt x="56133" y="182757"/>
                  </a:cubicBezTo>
                  <a:cubicBezTo>
                    <a:pt x="21050" y="191526"/>
                    <a:pt x="0" y="221340"/>
                    <a:pt x="0" y="259922"/>
                  </a:cubicBezTo>
                  <a:cubicBezTo>
                    <a:pt x="0" y="463358"/>
                    <a:pt x="0" y="665040"/>
                    <a:pt x="0" y="868475"/>
                  </a:cubicBezTo>
                  <a:cubicBezTo>
                    <a:pt x="0" y="922842"/>
                    <a:pt x="29821" y="952656"/>
                    <a:pt x="84200" y="952656"/>
                  </a:cubicBezTo>
                  <a:cubicBezTo>
                    <a:pt x="147349" y="952656"/>
                    <a:pt x="210499" y="952656"/>
                    <a:pt x="273649" y="952656"/>
                  </a:cubicBezTo>
                  <a:lnTo>
                    <a:pt x="273649" y="912319"/>
                  </a:lnTo>
                  <a:cubicBezTo>
                    <a:pt x="210499" y="912319"/>
                    <a:pt x="147349" y="912319"/>
                    <a:pt x="84200" y="912319"/>
                  </a:cubicBezTo>
                  <a:cubicBezTo>
                    <a:pt x="52625" y="912319"/>
                    <a:pt x="40346" y="900043"/>
                    <a:pt x="40346" y="868475"/>
                  </a:cubicBezTo>
                  <a:cubicBezTo>
                    <a:pt x="40346" y="708884"/>
                    <a:pt x="40346" y="547538"/>
                    <a:pt x="40346" y="387946"/>
                  </a:cubicBezTo>
                  <a:lnTo>
                    <a:pt x="40346" y="373916"/>
                  </a:lnTo>
                  <a:lnTo>
                    <a:pt x="57887" y="373916"/>
                  </a:lnTo>
                  <a:cubicBezTo>
                    <a:pt x="324520" y="373916"/>
                    <a:pt x="592907" y="373916"/>
                    <a:pt x="859539" y="373916"/>
                  </a:cubicBezTo>
                  <a:cubicBezTo>
                    <a:pt x="864802" y="373916"/>
                    <a:pt x="871818" y="373916"/>
                    <a:pt x="877081" y="373916"/>
                  </a:cubicBezTo>
                  <a:cubicBezTo>
                    <a:pt x="891114" y="375670"/>
                    <a:pt x="901639" y="384439"/>
                    <a:pt x="905147" y="398469"/>
                  </a:cubicBezTo>
                  <a:cubicBezTo>
                    <a:pt x="906901" y="405484"/>
                    <a:pt x="906901" y="410745"/>
                    <a:pt x="906901" y="417760"/>
                  </a:cubicBezTo>
                  <a:cubicBezTo>
                    <a:pt x="906901" y="535262"/>
                    <a:pt x="906901" y="652763"/>
                    <a:pt x="906901" y="770265"/>
                  </a:cubicBezTo>
                  <a:cubicBezTo>
                    <a:pt x="906901" y="784295"/>
                    <a:pt x="913918" y="793064"/>
                    <a:pt x="926197" y="793064"/>
                  </a:cubicBezTo>
                  <a:cubicBezTo>
                    <a:pt x="938476" y="793064"/>
                    <a:pt x="945493" y="784295"/>
                    <a:pt x="945493" y="770265"/>
                  </a:cubicBezTo>
                  <a:cubicBezTo>
                    <a:pt x="949001" y="647502"/>
                    <a:pt x="949001" y="526493"/>
                    <a:pt x="949001" y="403730"/>
                  </a:cubicBezTo>
                  <a:close/>
                  <a:moveTo>
                    <a:pt x="750781" y="72271"/>
                  </a:moveTo>
                  <a:cubicBezTo>
                    <a:pt x="766568" y="88054"/>
                    <a:pt x="784110" y="105592"/>
                    <a:pt x="799897" y="121376"/>
                  </a:cubicBezTo>
                  <a:lnTo>
                    <a:pt x="750781" y="121376"/>
                  </a:lnTo>
                  <a:lnTo>
                    <a:pt x="750781" y="72271"/>
                  </a:lnTo>
                  <a:close/>
                  <a:moveTo>
                    <a:pt x="42100" y="330073"/>
                  </a:moveTo>
                  <a:cubicBezTo>
                    <a:pt x="42100" y="302012"/>
                    <a:pt x="42100" y="275706"/>
                    <a:pt x="42100" y="249400"/>
                  </a:cubicBezTo>
                  <a:cubicBezTo>
                    <a:pt x="42100" y="231862"/>
                    <a:pt x="56133" y="219586"/>
                    <a:pt x="73675" y="219586"/>
                  </a:cubicBezTo>
                  <a:cubicBezTo>
                    <a:pt x="128054" y="219586"/>
                    <a:pt x="184187" y="217832"/>
                    <a:pt x="238566" y="219586"/>
                  </a:cubicBezTo>
                  <a:lnTo>
                    <a:pt x="324520" y="330073"/>
                  </a:lnTo>
                  <a:lnTo>
                    <a:pt x="42100" y="330073"/>
                  </a:lnTo>
                  <a:close/>
                  <a:moveTo>
                    <a:pt x="831472" y="331826"/>
                  </a:moveTo>
                  <a:cubicBezTo>
                    <a:pt x="826210" y="331826"/>
                    <a:pt x="822702" y="331826"/>
                    <a:pt x="817439" y="331826"/>
                  </a:cubicBezTo>
                  <a:cubicBezTo>
                    <a:pt x="671844" y="331826"/>
                    <a:pt x="528002" y="331826"/>
                    <a:pt x="382407" y="331826"/>
                  </a:cubicBezTo>
                  <a:cubicBezTo>
                    <a:pt x="373636" y="331826"/>
                    <a:pt x="368374" y="330073"/>
                    <a:pt x="363111" y="321304"/>
                  </a:cubicBezTo>
                  <a:cubicBezTo>
                    <a:pt x="354341" y="303766"/>
                    <a:pt x="343815" y="286229"/>
                    <a:pt x="331536" y="266937"/>
                  </a:cubicBezTo>
                  <a:lnTo>
                    <a:pt x="724469" y="266937"/>
                  </a:lnTo>
                  <a:cubicBezTo>
                    <a:pt x="727977" y="266937"/>
                    <a:pt x="729731" y="266937"/>
                    <a:pt x="733240" y="266937"/>
                  </a:cubicBezTo>
                  <a:cubicBezTo>
                    <a:pt x="749027" y="266937"/>
                    <a:pt x="757798" y="259922"/>
                    <a:pt x="757798" y="247646"/>
                  </a:cubicBezTo>
                  <a:cubicBezTo>
                    <a:pt x="757798" y="235370"/>
                    <a:pt x="749027" y="228355"/>
                    <a:pt x="733240" y="228355"/>
                  </a:cubicBezTo>
                  <a:cubicBezTo>
                    <a:pt x="596415" y="228355"/>
                    <a:pt x="461345" y="228355"/>
                    <a:pt x="324520" y="228355"/>
                  </a:cubicBezTo>
                  <a:cubicBezTo>
                    <a:pt x="313995" y="228355"/>
                    <a:pt x="306978" y="226601"/>
                    <a:pt x="301716" y="216078"/>
                  </a:cubicBezTo>
                  <a:cubicBezTo>
                    <a:pt x="287682" y="193280"/>
                    <a:pt x="266632" y="181003"/>
                    <a:pt x="240320" y="181003"/>
                  </a:cubicBezTo>
                  <a:cubicBezTo>
                    <a:pt x="205237" y="181003"/>
                    <a:pt x="168399" y="181003"/>
                    <a:pt x="133316" y="181003"/>
                  </a:cubicBezTo>
                  <a:cubicBezTo>
                    <a:pt x="128054" y="181003"/>
                    <a:pt x="122791" y="181003"/>
                    <a:pt x="117529" y="181003"/>
                  </a:cubicBezTo>
                  <a:lnTo>
                    <a:pt x="117529" y="40703"/>
                  </a:lnTo>
                  <a:lnTo>
                    <a:pt x="708681" y="40703"/>
                  </a:lnTo>
                  <a:lnTo>
                    <a:pt x="708681" y="82793"/>
                  </a:lnTo>
                  <a:cubicBezTo>
                    <a:pt x="708681" y="96823"/>
                    <a:pt x="708681" y="112607"/>
                    <a:pt x="708681" y="126637"/>
                  </a:cubicBezTo>
                  <a:cubicBezTo>
                    <a:pt x="708681" y="151190"/>
                    <a:pt x="719206" y="161712"/>
                    <a:pt x="743764" y="161712"/>
                  </a:cubicBezTo>
                  <a:cubicBezTo>
                    <a:pt x="768323" y="161712"/>
                    <a:pt x="792881" y="161712"/>
                    <a:pt x="817439" y="161712"/>
                  </a:cubicBezTo>
                  <a:lnTo>
                    <a:pt x="829718" y="161712"/>
                  </a:lnTo>
                  <a:lnTo>
                    <a:pt x="829718" y="331826"/>
                  </a:lnTo>
                  <a:close/>
                </a:path>
              </a:pathLst>
            </a:custGeom>
            <a:solidFill>
              <a:srgbClr val="000000"/>
            </a:solidFill>
            <a:ln w="17529"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6EA220FE-63EE-C7EF-BBC6-48D8CBC6EC80}"/>
                </a:ext>
              </a:extLst>
            </p:cNvPr>
            <p:cNvSpPr/>
            <p:nvPr/>
          </p:nvSpPr>
          <p:spPr>
            <a:xfrm>
              <a:off x="-5004257" y="6401126"/>
              <a:ext cx="328250" cy="38582"/>
            </a:xfrm>
            <a:custGeom>
              <a:avLst/>
              <a:gdLst>
                <a:gd name="connsiteX0" fmla="*/ 165114 w 328250"/>
                <a:gd name="connsiteY0" fmla="*/ 0 h 38582"/>
                <a:gd name="connsiteX1" fmla="*/ 300184 w 328250"/>
                <a:gd name="connsiteY1" fmla="*/ 0 h 38582"/>
                <a:gd name="connsiteX2" fmla="*/ 310709 w 328250"/>
                <a:gd name="connsiteY2" fmla="*/ 0 h 38582"/>
                <a:gd name="connsiteX3" fmla="*/ 328251 w 328250"/>
                <a:gd name="connsiteY3" fmla="*/ 19291 h 38582"/>
                <a:gd name="connsiteX4" fmla="*/ 310709 w 328250"/>
                <a:gd name="connsiteY4" fmla="*/ 38583 h 38582"/>
                <a:gd name="connsiteX5" fmla="*/ 273871 w 328250"/>
                <a:gd name="connsiteY5" fmla="*/ 38583 h 38582"/>
                <a:gd name="connsiteX6" fmla="*/ 30043 w 328250"/>
                <a:gd name="connsiteY6" fmla="*/ 38583 h 38582"/>
                <a:gd name="connsiteX7" fmla="*/ 21272 w 328250"/>
                <a:gd name="connsiteY7" fmla="*/ 38583 h 38582"/>
                <a:gd name="connsiteX8" fmla="*/ 222 w 328250"/>
                <a:gd name="connsiteY8" fmla="*/ 19291 h 38582"/>
                <a:gd name="connsiteX9" fmla="*/ 21272 w 328250"/>
                <a:gd name="connsiteY9" fmla="*/ 0 h 38582"/>
                <a:gd name="connsiteX10" fmla="*/ 49339 w 328250"/>
                <a:gd name="connsiteY10" fmla="*/ 0 h 38582"/>
                <a:gd name="connsiteX11" fmla="*/ 165114 w 328250"/>
                <a:gd name="connsiteY11" fmla="*/ 0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250" h="38582">
                  <a:moveTo>
                    <a:pt x="165114" y="0"/>
                  </a:moveTo>
                  <a:cubicBezTo>
                    <a:pt x="210722" y="0"/>
                    <a:pt x="254576" y="0"/>
                    <a:pt x="300184" y="0"/>
                  </a:cubicBezTo>
                  <a:cubicBezTo>
                    <a:pt x="303692" y="0"/>
                    <a:pt x="307201" y="0"/>
                    <a:pt x="310709" y="0"/>
                  </a:cubicBezTo>
                  <a:cubicBezTo>
                    <a:pt x="321234" y="1754"/>
                    <a:pt x="328251" y="8769"/>
                    <a:pt x="328251" y="19291"/>
                  </a:cubicBezTo>
                  <a:cubicBezTo>
                    <a:pt x="328251" y="29814"/>
                    <a:pt x="321234" y="38583"/>
                    <a:pt x="310709" y="38583"/>
                  </a:cubicBezTo>
                  <a:cubicBezTo>
                    <a:pt x="298430" y="38583"/>
                    <a:pt x="286151" y="38583"/>
                    <a:pt x="273871" y="38583"/>
                  </a:cubicBezTo>
                  <a:cubicBezTo>
                    <a:pt x="193180" y="38583"/>
                    <a:pt x="110734" y="38583"/>
                    <a:pt x="30043" y="38583"/>
                  </a:cubicBezTo>
                  <a:cubicBezTo>
                    <a:pt x="26535" y="38583"/>
                    <a:pt x="24781" y="38583"/>
                    <a:pt x="21272" y="38583"/>
                  </a:cubicBezTo>
                  <a:cubicBezTo>
                    <a:pt x="7239" y="38583"/>
                    <a:pt x="-1532" y="29814"/>
                    <a:pt x="222" y="19291"/>
                  </a:cubicBezTo>
                  <a:cubicBezTo>
                    <a:pt x="222" y="7015"/>
                    <a:pt x="8993" y="0"/>
                    <a:pt x="21272" y="0"/>
                  </a:cubicBezTo>
                  <a:cubicBezTo>
                    <a:pt x="30043" y="0"/>
                    <a:pt x="40568" y="0"/>
                    <a:pt x="49339" y="0"/>
                  </a:cubicBezTo>
                  <a:cubicBezTo>
                    <a:pt x="89685" y="0"/>
                    <a:pt x="126522" y="0"/>
                    <a:pt x="165114" y="0"/>
                  </a:cubicBezTo>
                  <a:close/>
                </a:path>
              </a:pathLst>
            </a:custGeom>
            <a:solidFill>
              <a:srgbClr val="000000"/>
            </a:solidFill>
            <a:ln w="17529" cap="flat">
              <a:noFill/>
              <a:prstDash val="solid"/>
              <a:miter/>
            </a:ln>
          </p:spPr>
          <p:txBody>
            <a:bodyPr rtlCol="0" anchor="ctr"/>
            <a:lstStyle/>
            <a:p>
              <a:pPr algn="l" rtl="0"/>
              <a:endParaRPr lang="en-US"/>
            </a:p>
          </p:txBody>
        </p:sp>
        <p:grpSp>
          <p:nvGrpSpPr>
            <p:cNvPr id="54" name="Graphic 26">
              <a:extLst>
                <a:ext uri="{FF2B5EF4-FFF2-40B4-BE49-F238E27FC236}">
                  <a16:creationId xmlns:a16="http://schemas.microsoft.com/office/drawing/2014/main" id="{E4F017DF-EED8-EFB0-4788-96603C18B803}"/>
                </a:ext>
              </a:extLst>
            </p:cNvPr>
            <p:cNvGrpSpPr/>
            <p:nvPr/>
          </p:nvGrpSpPr>
          <p:grpSpPr>
            <a:xfrm>
              <a:off x="-4837389" y="6734489"/>
              <a:ext cx="531657" cy="759226"/>
              <a:chOff x="-4837389" y="6734489"/>
              <a:chExt cx="531657" cy="759226"/>
            </a:xfrm>
          </p:grpSpPr>
          <p:sp>
            <p:nvSpPr>
              <p:cNvPr id="61" name="Freeform 60">
                <a:extLst>
                  <a:ext uri="{FF2B5EF4-FFF2-40B4-BE49-F238E27FC236}">
                    <a16:creationId xmlns:a16="http://schemas.microsoft.com/office/drawing/2014/main" id="{868D2B25-D2E4-DE87-A4EA-570C17F89564}"/>
                  </a:ext>
                </a:extLst>
              </p:cNvPr>
              <p:cNvSpPr/>
              <p:nvPr/>
            </p:nvSpPr>
            <p:spPr>
              <a:xfrm>
                <a:off x="-4779503" y="7078076"/>
                <a:ext cx="456081" cy="377057"/>
              </a:xfrm>
              <a:custGeom>
                <a:avLst/>
                <a:gdLst>
                  <a:gd name="connsiteX0" fmla="*/ 3509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2 w 456081"/>
                  <a:gd name="connsiteY7" fmla="*/ 224481 h 377057"/>
                  <a:gd name="connsiteX8" fmla="*/ 75429 w 456081"/>
                  <a:gd name="connsiteY8" fmla="*/ 205189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6 w 456081"/>
                  <a:gd name="connsiteY13" fmla="*/ 149069 h 377057"/>
                  <a:gd name="connsiteX14" fmla="*/ 59642 w 456081"/>
                  <a:gd name="connsiteY14" fmla="*/ 149069 h 377057"/>
                  <a:gd name="connsiteX15" fmla="*/ 77183 w 456081"/>
                  <a:gd name="connsiteY15" fmla="*/ 129778 h 377057"/>
                  <a:gd name="connsiteX16" fmla="*/ 59642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2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4 w 456081"/>
                  <a:gd name="connsiteY41" fmla="*/ 150823 h 377057"/>
                  <a:gd name="connsiteX42" fmla="*/ 452574 w 456081"/>
                  <a:gd name="connsiteY42" fmla="*/ 189406 h 377057"/>
                  <a:gd name="connsiteX43" fmla="*/ 398195 w 456081"/>
                  <a:gd name="connsiteY43" fmla="*/ 189406 h 377057"/>
                  <a:gd name="connsiteX44" fmla="*/ 377145 w 456081"/>
                  <a:gd name="connsiteY44" fmla="*/ 206943 h 377057"/>
                  <a:gd name="connsiteX45" fmla="*/ 399949 w 456081"/>
                  <a:gd name="connsiteY45" fmla="*/ 226234 h 377057"/>
                  <a:gd name="connsiteX46" fmla="*/ 452574 w 456081"/>
                  <a:gd name="connsiteY46" fmla="*/ 226234 h 377057"/>
                  <a:gd name="connsiteX47" fmla="*/ 452574 w 456081"/>
                  <a:gd name="connsiteY47" fmla="*/ 264817 h 377057"/>
                  <a:gd name="connsiteX48" fmla="*/ 396441 w 456081"/>
                  <a:gd name="connsiteY48" fmla="*/ 264817 h 377057"/>
                  <a:gd name="connsiteX49" fmla="*/ 377145 w 456081"/>
                  <a:gd name="connsiteY49" fmla="*/ 289370 h 377057"/>
                  <a:gd name="connsiteX50" fmla="*/ 398195 w 456081"/>
                  <a:gd name="connsiteY50" fmla="*/ 301646 h 377057"/>
                  <a:gd name="connsiteX51" fmla="*/ 449065 w 456081"/>
                  <a:gd name="connsiteY51" fmla="*/ 301646 h 377057"/>
                  <a:gd name="connsiteX52" fmla="*/ 389424 w 456081"/>
                  <a:gd name="connsiteY52" fmla="*/ 370042 h 377057"/>
                  <a:gd name="connsiteX53" fmla="*/ 354341 w 456081"/>
                  <a:gd name="connsiteY53" fmla="*/ 377057 h 377057"/>
                  <a:gd name="connsiteX54" fmla="*/ 91217 w 456081"/>
                  <a:gd name="connsiteY54" fmla="*/ 377057 h 377057"/>
                  <a:gd name="connsiteX55" fmla="*/ 3509 w 456081"/>
                  <a:gd name="connsiteY55" fmla="*/ 299892 h 377057"/>
                  <a:gd name="connsiteX56" fmla="*/ 210499 w 456081"/>
                  <a:gd name="connsiteY56" fmla="*/ 224481 h 377057"/>
                  <a:gd name="connsiteX57" fmla="*/ 210499 w 456081"/>
                  <a:gd name="connsiteY57" fmla="*/ 242018 h 377057"/>
                  <a:gd name="connsiteX58" fmla="*/ 229795 w 456081"/>
                  <a:gd name="connsiteY58" fmla="*/ 261309 h 377057"/>
                  <a:gd name="connsiteX59" fmla="*/ 249091 w 456081"/>
                  <a:gd name="connsiteY59" fmla="*/ 242018 h 377057"/>
                  <a:gd name="connsiteX60" fmla="*/ 249091 w 456081"/>
                  <a:gd name="connsiteY60" fmla="*/ 213958 h 377057"/>
                  <a:gd name="connsiteX61" fmla="*/ 257862 w 456081"/>
                  <a:gd name="connsiteY61" fmla="*/ 198174 h 377057"/>
                  <a:gd name="connsiteX62" fmla="*/ 284174 w 456081"/>
                  <a:gd name="connsiteY62" fmla="*/ 135039 h 377057"/>
                  <a:gd name="connsiteX63" fmla="*/ 231550 w 456081"/>
                  <a:gd name="connsiteY63" fmla="*/ 91195 h 377057"/>
                  <a:gd name="connsiteX64" fmla="*/ 175416 w 456081"/>
                  <a:gd name="connsiteY64" fmla="*/ 129778 h 377057"/>
                  <a:gd name="connsiteX65" fmla="*/ 198220 w 456081"/>
                  <a:gd name="connsiteY65" fmla="*/ 194667 h 377057"/>
                  <a:gd name="connsiteX66" fmla="*/ 210499 w 456081"/>
                  <a:gd name="connsiteY66" fmla="*/ 219219 h 377057"/>
                  <a:gd name="connsiteX67" fmla="*/ 210499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9"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8" y="224481"/>
                      <a:pt x="29821" y="224481"/>
                      <a:pt x="45608" y="224481"/>
                    </a:cubicBezTo>
                    <a:cubicBezTo>
                      <a:pt x="50871" y="224481"/>
                      <a:pt x="54379" y="224481"/>
                      <a:pt x="59642" y="224481"/>
                    </a:cubicBezTo>
                    <a:cubicBezTo>
                      <a:pt x="70166" y="222727"/>
                      <a:pt x="75429" y="215712"/>
                      <a:pt x="75429" y="205189"/>
                    </a:cubicBezTo>
                    <a:cubicBezTo>
                      <a:pt x="75429" y="194667"/>
                      <a:pt x="68412" y="187652"/>
                      <a:pt x="57887" y="187652"/>
                    </a:cubicBezTo>
                    <a:cubicBezTo>
                      <a:pt x="43854" y="187652"/>
                      <a:pt x="28067" y="187652"/>
                      <a:pt x="14033" y="187652"/>
                    </a:cubicBezTo>
                    <a:cubicBezTo>
                      <a:pt x="10525" y="187652"/>
                      <a:pt x="5263" y="187652"/>
                      <a:pt x="1754" y="187652"/>
                    </a:cubicBezTo>
                    <a:cubicBezTo>
                      <a:pt x="1754" y="175376"/>
                      <a:pt x="1754" y="163099"/>
                      <a:pt x="1754" y="149069"/>
                    </a:cubicBezTo>
                    <a:cubicBezTo>
                      <a:pt x="14033" y="149069"/>
                      <a:pt x="28067" y="149069"/>
                      <a:pt x="40346" y="149069"/>
                    </a:cubicBezTo>
                    <a:cubicBezTo>
                      <a:pt x="47363" y="149069"/>
                      <a:pt x="54379" y="149069"/>
                      <a:pt x="59642" y="149069"/>
                    </a:cubicBezTo>
                    <a:cubicBezTo>
                      <a:pt x="70166" y="147315"/>
                      <a:pt x="77183" y="140300"/>
                      <a:pt x="77183" y="129778"/>
                    </a:cubicBezTo>
                    <a:cubicBezTo>
                      <a:pt x="77183" y="119255"/>
                      <a:pt x="70166" y="112240"/>
                      <a:pt x="59642" y="112240"/>
                    </a:cubicBezTo>
                    <a:cubicBezTo>
                      <a:pt x="43854" y="112240"/>
                      <a:pt x="29821" y="112240"/>
                      <a:pt x="14033" y="112240"/>
                    </a:cubicBezTo>
                    <a:cubicBezTo>
                      <a:pt x="10525" y="112240"/>
                      <a:pt x="5263" y="112240"/>
                      <a:pt x="1754" y="112240"/>
                    </a:cubicBezTo>
                    <a:cubicBezTo>
                      <a:pt x="1754" y="99964"/>
                      <a:pt x="1754" y="87688"/>
                      <a:pt x="1754" y="73658"/>
                    </a:cubicBezTo>
                    <a:cubicBezTo>
                      <a:pt x="15788" y="73658"/>
                      <a:pt x="29821" y="73658"/>
                      <a:pt x="43854" y="73658"/>
                    </a:cubicBezTo>
                    <a:cubicBezTo>
                      <a:pt x="49117" y="73658"/>
                      <a:pt x="54379" y="73658"/>
                      <a:pt x="57887" y="73658"/>
                    </a:cubicBezTo>
                    <a:cubicBezTo>
                      <a:pt x="68412" y="73658"/>
                      <a:pt x="75429" y="66643"/>
                      <a:pt x="77183" y="56120"/>
                    </a:cubicBezTo>
                    <a:cubicBezTo>
                      <a:pt x="77183" y="45597"/>
                      <a:pt x="70166" y="36829"/>
                      <a:pt x="59642" y="36829"/>
                    </a:cubicBezTo>
                    <a:cubicBezTo>
                      <a:pt x="47363" y="36829"/>
                      <a:pt x="35083" y="36829"/>
                      <a:pt x="22804" y="36829"/>
                    </a:cubicBezTo>
                    <a:cubicBezTo>
                      <a:pt x="15788" y="36829"/>
                      <a:pt x="8771" y="36829"/>
                      <a:pt x="1754" y="36829"/>
                    </a:cubicBezTo>
                    <a:cubicBezTo>
                      <a:pt x="1754" y="24552"/>
                      <a:pt x="1754" y="12276"/>
                      <a:pt x="1754" y="0"/>
                    </a:cubicBezTo>
                    <a:cubicBezTo>
                      <a:pt x="152612" y="0"/>
                      <a:pt x="305224" y="0"/>
                      <a:pt x="456082" y="0"/>
                    </a:cubicBezTo>
                    <a:cubicBezTo>
                      <a:pt x="456082" y="12276"/>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9" y="112240"/>
                      <a:pt x="429770" y="112240"/>
                      <a:pt x="417490" y="112240"/>
                    </a:cubicBezTo>
                    <a:cubicBezTo>
                      <a:pt x="412228" y="112240"/>
                      <a:pt x="405211" y="112240"/>
                      <a:pt x="399949" y="112240"/>
                    </a:cubicBezTo>
                    <a:cubicBezTo>
                      <a:pt x="385916" y="112240"/>
                      <a:pt x="378899" y="119255"/>
                      <a:pt x="378899" y="131532"/>
                    </a:cubicBezTo>
                    <a:cubicBezTo>
                      <a:pt x="378899" y="142054"/>
                      <a:pt x="387670" y="150823"/>
                      <a:pt x="399949" y="150823"/>
                    </a:cubicBezTo>
                    <a:cubicBezTo>
                      <a:pt x="413982" y="150823"/>
                      <a:pt x="428016" y="150823"/>
                      <a:pt x="440295" y="150823"/>
                    </a:cubicBezTo>
                    <a:cubicBezTo>
                      <a:pt x="443803" y="150823"/>
                      <a:pt x="449065" y="150823"/>
                      <a:pt x="452574" y="150823"/>
                    </a:cubicBezTo>
                    <a:cubicBezTo>
                      <a:pt x="452574" y="163099"/>
                      <a:pt x="452574" y="175376"/>
                      <a:pt x="452574" y="189406"/>
                    </a:cubicBezTo>
                    <a:cubicBezTo>
                      <a:pt x="435032" y="189406"/>
                      <a:pt x="415736" y="189406"/>
                      <a:pt x="398195" y="189406"/>
                    </a:cubicBezTo>
                    <a:cubicBezTo>
                      <a:pt x="385916" y="189406"/>
                      <a:pt x="377145" y="196421"/>
                      <a:pt x="377145" y="206943"/>
                    </a:cubicBezTo>
                    <a:cubicBezTo>
                      <a:pt x="377145" y="219219"/>
                      <a:pt x="384162" y="226234"/>
                      <a:pt x="399949" y="226234"/>
                    </a:cubicBezTo>
                    <a:cubicBezTo>
                      <a:pt x="417490" y="226234"/>
                      <a:pt x="435032" y="226234"/>
                      <a:pt x="452574" y="226234"/>
                    </a:cubicBezTo>
                    <a:cubicBezTo>
                      <a:pt x="452574" y="238511"/>
                      <a:pt x="452574" y="250787"/>
                      <a:pt x="452574" y="264817"/>
                    </a:cubicBezTo>
                    <a:cubicBezTo>
                      <a:pt x="433278" y="264817"/>
                      <a:pt x="415736" y="264817"/>
                      <a:pt x="396441" y="264817"/>
                    </a:cubicBezTo>
                    <a:cubicBezTo>
                      <a:pt x="382407" y="264817"/>
                      <a:pt x="373636" y="277093"/>
                      <a:pt x="377145" y="289370"/>
                    </a:cubicBezTo>
                    <a:cubicBezTo>
                      <a:pt x="380653" y="298138"/>
                      <a:pt x="387670" y="301646"/>
                      <a:pt x="398195" y="301646"/>
                    </a:cubicBezTo>
                    <a:cubicBezTo>
                      <a:pt x="413982" y="301646"/>
                      <a:pt x="431524" y="301646"/>
                      <a:pt x="449065" y="301646"/>
                    </a:cubicBezTo>
                    <a:cubicBezTo>
                      <a:pt x="440295" y="334967"/>
                      <a:pt x="420999" y="359520"/>
                      <a:pt x="389424" y="370042"/>
                    </a:cubicBezTo>
                    <a:cubicBezTo>
                      <a:pt x="378899" y="373550"/>
                      <a:pt x="364866" y="377057"/>
                      <a:pt x="354341" y="377057"/>
                    </a:cubicBezTo>
                    <a:cubicBezTo>
                      <a:pt x="266633" y="377057"/>
                      <a:pt x="178925" y="377057"/>
                      <a:pt x="91217" y="377057"/>
                    </a:cubicBezTo>
                    <a:cubicBezTo>
                      <a:pt x="50871" y="375304"/>
                      <a:pt x="10525" y="343736"/>
                      <a:pt x="3509" y="299892"/>
                    </a:cubicBezTo>
                    <a:close/>
                    <a:moveTo>
                      <a:pt x="210499" y="224481"/>
                    </a:moveTo>
                    <a:cubicBezTo>
                      <a:pt x="210499" y="229742"/>
                      <a:pt x="210499" y="236757"/>
                      <a:pt x="210499" y="242018"/>
                    </a:cubicBezTo>
                    <a:cubicBezTo>
                      <a:pt x="210499" y="254294"/>
                      <a:pt x="219270" y="261309"/>
                      <a:pt x="229795" y="261309"/>
                    </a:cubicBezTo>
                    <a:cubicBezTo>
                      <a:pt x="240320" y="261309"/>
                      <a:pt x="249091" y="252541"/>
                      <a:pt x="249091" y="242018"/>
                    </a:cubicBezTo>
                    <a:cubicBezTo>
                      <a:pt x="249091" y="233249"/>
                      <a:pt x="249091" y="222727"/>
                      <a:pt x="249091" y="213958"/>
                    </a:cubicBezTo>
                    <a:cubicBezTo>
                      <a:pt x="249091" y="205189"/>
                      <a:pt x="250845" y="201682"/>
                      <a:pt x="257862" y="198174"/>
                    </a:cubicBezTo>
                    <a:cubicBezTo>
                      <a:pt x="280666" y="185898"/>
                      <a:pt x="291191" y="159592"/>
                      <a:pt x="284174" y="135039"/>
                    </a:cubicBezTo>
                    <a:cubicBezTo>
                      <a:pt x="277158" y="110487"/>
                      <a:pt x="256108" y="92949"/>
                      <a:pt x="231550" y="91195"/>
                    </a:cubicBezTo>
                    <a:cubicBezTo>
                      <a:pt x="205237" y="91195"/>
                      <a:pt x="182433" y="105225"/>
                      <a:pt x="175416" y="129778"/>
                    </a:cubicBezTo>
                    <a:cubicBezTo>
                      <a:pt x="166645" y="154331"/>
                      <a:pt x="175416" y="182390"/>
                      <a:pt x="198220" y="194667"/>
                    </a:cubicBezTo>
                    <a:cubicBezTo>
                      <a:pt x="208745" y="201682"/>
                      <a:pt x="212254" y="208697"/>
                      <a:pt x="210499" y="219219"/>
                    </a:cubicBezTo>
                    <a:cubicBezTo>
                      <a:pt x="210499" y="220973"/>
                      <a:pt x="210499" y="222727"/>
                      <a:pt x="210499" y="224481"/>
                    </a:cubicBezTo>
                    <a:close/>
                  </a:path>
                </a:pathLst>
              </a:custGeom>
              <a:solidFill>
                <a:srgbClr val="F79038"/>
              </a:solidFill>
              <a:ln w="17529" cap="flat">
                <a:noFill/>
                <a:prstDash val="solid"/>
                <a:miter/>
              </a:ln>
            </p:spPr>
            <p:txBody>
              <a:bodyPr rtlCol="0" anchor="ctr"/>
              <a:lstStyle/>
              <a:p>
                <a:pPr algn="l" rtl="0"/>
                <a:endParaRPr lang="en-US"/>
              </a:p>
            </p:txBody>
          </p:sp>
          <p:grpSp>
            <p:nvGrpSpPr>
              <p:cNvPr id="62" name="Graphic 26">
                <a:extLst>
                  <a:ext uri="{FF2B5EF4-FFF2-40B4-BE49-F238E27FC236}">
                    <a16:creationId xmlns:a16="http://schemas.microsoft.com/office/drawing/2014/main" id="{F26CC89C-4AA6-CACA-FAF1-AE508CA23BD9}"/>
                  </a:ext>
                </a:extLst>
              </p:cNvPr>
              <p:cNvGrpSpPr/>
              <p:nvPr/>
            </p:nvGrpSpPr>
            <p:grpSpPr>
              <a:xfrm>
                <a:off x="-4837389" y="6734489"/>
                <a:ext cx="531657" cy="759226"/>
                <a:chOff x="-4837389" y="6734489"/>
                <a:chExt cx="531657" cy="759226"/>
              </a:xfrm>
              <a:solidFill>
                <a:srgbClr val="000000"/>
              </a:solidFill>
            </p:grpSpPr>
            <p:sp>
              <p:nvSpPr>
                <p:cNvPr id="63" name="Freeform 62">
                  <a:extLst>
                    <a:ext uri="{FF2B5EF4-FFF2-40B4-BE49-F238E27FC236}">
                      <a16:creationId xmlns:a16="http://schemas.microsoft.com/office/drawing/2014/main" id="{B77DF22C-C1F0-E3E5-193B-ADCC8777A008}"/>
                    </a:ext>
                  </a:extLst>
                </p:cNvPr>
                <p:cNvSpPr/>
                <p:nvPr/>
              </p:nvSpPr>
              <p:spPr>
                <a:xfrm>
                  <a:off x="-4837389" y="6734489"/>
                  <a:ext cx="531657" cy="759226"/>
                </a:xfrm>
                <a:custGeom>
                  <a:avLst/>
                  <a:gdLst>
                    <a:gd name="connsiteX0" fmla="*/ 491165 w 531657"/>
                    <a:gd name="connsiteY0" fmla="*/ 301496 h 759226"/>
                    <a:gd name="connsiteX1" fmla="*/ 475378 w 531657"/>
                    <a:gd name="connsiteY1" fmla="*/ 301496 h 759226"/>
                    <a:gd name="connsiteX2" fmla="*/ 475378 w 531657"/>
                    <a:gd name="connsiteY2" fmla="*/ 289220 h 759226"/>
                    <a:gd name="connsiteX3" fmla="*/ 475378 w 531657"/>
                    <a:gd name="connsiteY3" fmla="*/ 210301 h 759226"/>
                    <a:gd name="connsiteX4" fmla="*/ 424507 w 531657"/>
                    <a:gd name="connsiteY4" fmla="*/ 70001 h 759226"/>
                    <a:gd name="connsiteX5" fmla="*/ 424507 w 531657"/>
                    <a:gd name="connsiteY5" fmla="*/ 70001 h 759226"/>
                    <a:gd name="connsiteX6" fmla="*/ 364865 w 531657"/>
                    <a:gd name="connsiteY6" fmla="*/ 24403 h 759226"/>
                    <a:gd name="connsiteX7" fmla="*/ 61396 w 531657"/>
                    <a:gd name="connsiteY7" fmla="*/ 168211 h 759226"/>
                    <a:gd name="connsiteX8" fmla="*/ 57887 w 531657"/>
                    <a:gd name="connsiteY8" fmla="*/ 233100 h 759226"/>
                    <a:gd name="connsiteX9" fmla="*/ 57887 w 531657"/>
                    <a:gd name="connsiteY9" fmla="*/ 303250 h 759226"/>
                    <a:gd name="connsiteX10" fmla="*/ 40345 w 531657"/>
                    <a:gd name="connsiteY10" fmla="*/ 303250 h 759226"/>
                    <a:gd name="connsiteX11" fmla="*/ 0 w 531657"/>
                    <a:gd name="connsiteY11" fmla="*/ 340079 h 759226"/>
                    <a:gd name="connsiteX12" fmla="*/ 0 w 531657"/>
                    <a:gd name="connsiteY12" fmla="*/ 352355 h 759226"/>
                    <a:gd name="connsiteX13" fmla="*/ 0 w 531657"/>
                    <a:gd name="connsiteY13" fmla="*/ 641725 h 759226"/>
                    <a:gd name="connsiteX14" fmla="*/ 112266 w 531657"/>
                    <a:gd name="connsiteY14" fmla="*/ 757473 h 759226"/>
                    <a:gd name="connsiteX15" fmla="*/ 115774 w 531657"/>
                    <a:gd name="connsiteY15" fmla="*/ 759227 h 759226"/>
                    <a:gd name="connsiteX16" fmla="*/ 415736 w 531657"/>
                    <a:gd name="connsiteY16" fmla="*/ 759227 h 759226"/>
                    <a:gd name="connsiteX17" fmla="*/ 442049 w 531657"/>
                    <a:gd name="connsiteY17" fmla="*/ 752212 h 759226"/>
                    <a:gd name="connsiteX18" fmla="*/ 531511 w 531657"/>
                    <a:gd name="connsiteY18" fmla="*/ 625941 h 759226"/>
                    <a:gd name="connsiteX19" fmla="*/ 531511 w 531657"/>
                    <a:gd name="connsiteY19" fmla="*/ 345340 h 759226"/>
                    <a:gd name="connsiteX20" fmla="*/ 491165 w 531657"/>
                    <a:gd name="connsiteY20" fmla="*/ 301496 h 759226"/>
                    <a:gd name="connsiteX21" fmla="*/ 99987 w 531657"/>
                    <a:gd name="connsiteY21" fmla="*/ 176980 h 759226"/>
                    <a:gd name="connsiteX22" fmla="*/ 266632 w 531657"/>
                    <a:gd name="connsiteY22" fmla="*/ 36679 h 759226"/>
                    <a:gd name="connsiteX23" fmla="*/ 435032 w 531657"/>
                    <a:gd name="connsiteY23" fmla="*/ 176980 h 759226"/>
                    <a:gd name="connsiteX24" fmla="*/ 440294 w 531657"/>
                    <a:gd name="connsiteY24" fmla="*/ 301496 h 759226"/>
                    <a:gd name="connsiteX25" fmla="*/ 98233 w 531657"/>
                    <a:gd name="connsiteY25" fmla="*/ 301496 h 759226"/>
                    <a:gd name="connsiteX26" fmla="*/ 96479 w 531657"/>
                    <a:gd name="connsiteY26" fmla="*/ 299743 h 759226"/>
                    <a:gd name="connsiteX27" fmla="*/ 99987 w 531657"/>
                    <a:gd name="connsiteY27" fmla="*/ 176980 h 759226"/>
                    <a:gd name="connsiteX28" fmla="*/ 494673 w 531657"/>
                    <a:gd name="connsiteY28" fmla="*/ 529485 h 759226"/>
                    <a:gd name="connsiteX29" fmla="*/ 440294 w 531657"/>
                    <a:gd name="connsiteY29" fmla="*/ 529485 h 759226"/>
                    <a:gd name="connsiteX30" fmla="*/ 419244 w 531657"/>
                    <a:gd name="connsiteY30" fmla="*/ 547022 h 759226"/>
                    <a:gd name="connsiteX31" fmla="*/ 442049 w 531657"/>
                    <a:gd name="connsiteY31" fmla="*/ 566313 h 759226"/>
                    <a:gd name="connsiteX32" fmla="*/ 494673 w 531657"/>
                    <a:gd name="connsiteY32" fmla="*/ 566313 h 759226"/>
                    <a:gd name="connsiteX33" fmla="*/ 494673 w 531657"/>
                    <a:gd name="connsiteY33" fmla="*/ 604896 h 759226"/>
                    <a:gd name="connsiteX34" fmla="*/ 438540 w 531657"/>
                    <a:gd name="connsiteY34" fmla="*/ 604896 h 759226"/>
                    <a:gd name="connsiteX35" fmla="*/ 419244 w 531657"/>
                    <a:gd name="connsiteY35" fmla="*/ 629449 h 759226"/>
                    <a:gd name="connsiteX36" fmla="*/ 440294 w 531657"/>
                    <a:gd name="connsiteY36" fmla="*/ 641725 h 759226"/>
                    <a:gd name="connsiteX37" fmla="*/ 491165 w 531657"/>
                    <a:gd name="connsiteY37" fmla="*/ 641725 h 759226"/>
                    <a:gd name="connsiteX38" fmla="*/ 431524 w 531657"/>
                    <a:gd name="connsiteY38" fmla="*/ 710121 h 759226"/>
                    <a:gd name="connsiteX39" fmla="*/ 396440 w 531657"/>
                    <a:gd name="connsiteY39" fmla="*/ 717137 h 759226"/>
                    <a:gd name="connsiteX40" fmla="*/ 133316 w 531657"/>
                    <a:gd name="connsiteY40" fmla="*/ 717137 h 759226"/>
                    <a:gd name="connsiteX41" fmla="*/ 40345 w 531657"/>
                    <a:gd name="connsiteY41" fmla="*/ 641725 h 759226"/>
                    <a:gd name="connsiteX42" fmla="*/ 89462 w 531657"/>
                    <a:gd name="connsiteY42" fmla="*/ 641725 h 759226"/>
                    <a:gd name="connsiteX43" fmla="*/ 112266 w 531657"/>
                    <a:gd name="connsiteY43" fmla="*/ 622434 h 759226"/>
                    <a:gd name="connsiteX44" fmla="*/ 89462 w 531657"/>
                    <a:gd name="connsiteY44" fmla="*/ 604896 h 759226"/>
                    <a:gd name="connsiteX45" fmla="*/ 36837 w 531657"/>
                    <a:gd name="connsiteY45" fmla="*/ 604896 h 759226"/>
                    <a:gd name="connsiteX46" fmla="*/ 36837 w 531657"/>
                    <a:gd name="connsiteY46" fmla="*/ 566313 h 759226"/>
                    <a:gd name="connsiteX47" fmla="*/ 82446 w 531657"/>
                    <a:gd name="connsiteY47" fmla="*/ 566313 h 759226"/>
                    <a:gd name="connsiteX48" fmla="*/ 96479 w 531657"/>
                    <a:gd name="connsiteY48" fmla="*/ 566313 h 759226"/>
                    <a:gd name="connsiteX49" fmla="*/ 112266 w 531657"/>
                    <a:gd name="connsiteY49" fmla="*/ 547022 h 759226"/>
                    <a:gd name="connsiteX50" fmla="*/ 94725 w 531657"/>
                    <a:gd name="connsiteY50" fmla="*/ 529485 h 759226"/>
                    <a:gd name="connsiteX51" fmla="*/ 50871 w 531657"/>
                    <a:gd name="connsiteY51" fmla="*/ 529485 h 759226"/>
                    <a:gd name="connsiteX52" fmla="*/ 38591 w 531657"/>
                    <a:gd name="connsiteY52" fmla="*/ 529485 h 759226"/>
                    <a:gd name="connsiteX53" fmla="*/ 38591 w 531657"/>
                    <a:gd name="connsiteY53" fmla="*/ 490902 h 759226"/>
                    <a:gd name="connsiteX54" fmla="*/ 77183 w 531657"/>
                    <a:gd name="connsiteY54" fmla="*/ 490902 h 759226"/>
                    <a:gd name="connsiteX55" fmla="*/ 96479 w 531657"/>
                    <a:gd name="connsiteY55" fmla="*/ 490902 h 759226"/>
                    <a:gd name="connsiteX56" fmla="*/ 114020 w 531657"/>
                    <a:gd name="connsiteY56" fmla="*/ 471611 h 759226"/>
                    <a:gd name="connsiteX57" fmla="*/ 96479 w 531657"/>
                    <a:gd name="connsiteY57" fmla="*/ 454073 h 759226"/>
                    <a:gd name="connsiteX58" fmla="*/ 50871 w 531657"/>
                    <a:gd name="connsiteY58" fmla="*/ 454073 h 759226"/>
                    <a:gd name="connsiteX59" fmla="*/ 38591 w 531657"/>
                    <a:gd name="connsiteY59" fmla="*/ 454073 h 759226"/>
                    <a:gd name="connsiteX60" fmla="*/ 38591 w 531657"/>
                    <a:gd name="connsiteY60" fmla="*/ 415490 h 759226"/>
                    <a:gd name="connsiteX61" fmla="*/ 80691 w 531657"/>
                    <a:gd name="connsiteY61" fmla="*/ 415490 h 759226"/>
                    <a:gd name="connsiteX62" fmla="*/ 94725 w 531657"/>
                    <a:gd name="connsiteY62" fmla="*/ 415490 h 759226"/>
                    <a:gd name="connsiteX63" fmla="*/ 114020 w 531657"/>
                    <a:gd name="connsiteY63" fmla="*/ 397953 h 759226"/>
                    <a:gd name="connsiteX64" fmla="*/ 96479 w 531657"/>
                    <a:gd name="connsiteY64" fmla="*/ 378662 h 759226"/>
                    <a:gd name="connsiteX65" fmla="*/ 59641 w 531657"/>
                    <a:gd name="connsiteY65" fmla="*/ 378662 h 759226"/>
                    <a:gd name="connsiteX66" fmla="*/ 38591 w 531657"/>
                    <a:gd name="connsiteY66" fmla="*/ 378662 h 759226"/>
                    <a:gd name="connsiteX67" fmla="*/ 38591 w 531657"/>
                    <a:gd name="connsiteY67" fmla="*/ 341833 h 759226"/>
                    <a:gd name="connsiteX68" fmla="*/ 492919 w 531657"/>
                    <a:gd name="connsiteY68" fmla="*/ 341833 h 759226"/>
                    <a:gd name="connsiteX69" fmla="*/ 492919 w 531657"/>
                    <a:gd name="connsiteY69" fmla="*/ 378662 h 759226"/>
                    <a:gd name="connsiteX70" fmla="*/ 442049 w 531657"/>
                    <a:gd name="connsiteY70" fmla="*/ 378662 h 759226"/>
                    <a:gd name="connsiteX71" fmla="*/ 428015 w 531657"/>
                    <a:gd name="connsiteY71" fmla="*/ 380415 h 759226"/>
                    <a:gd name="connsiteX72" fmla="*/ 417490 w 531657"/>
                    <a:gd name="connsiteY72" fmla="*/ 399707 h 759226"/>
                    <a:gd name="connsiteX73" fmla="*/ 433278 w 531657"/>
                    <a:gd name="connsiteY73" fmla="*/ 415490 h 759226"/>
                    <a:gd name="connsiteX74" fmla="*/ 477132 w 531657"/>
                    <a:gd name="connsiteY74" fmla="*/ 415490 h 759226"/>
                    <a:gd name="connsiteX75" fmla="*/ 491165 w 531657"/>
                    <a:gd name="connsiteY75" fmla="*/ 415490 h 759226"/>
                    <a:gd name="connsiteX76" fmla="*/ 491165 w 531657"/>
                    <a:gd name="connsiteY76" fmla="*/ 454073 h 759226"/>
                    <a:gd name="connsiteX77" fmla="*/ 454328 w 531657"/>
                    <a:gd name="connsiteY77" fmla="*/ 454073 h 759226"/>
                    <a:gd name="connsiteX78" fmla="*/ 436786 w 531657"/>
                    <a:gd name="connsiteY78" fmla="*/ 454073 h 759226"/>
                    <a:gd name="connsiteX79" fmla="*/ 415736 w 531657"/>
                    <a:gd name="connsiteY79" fmla="*/ 473364 h 759226"/>
                    <a:gd name="connsiteX80" fmla="*/ 436786 w 531657"/>
                    <a:gd name="connsiteY80" fmla="*/ 492656 h 759226"/>
                    <a:gd name="connsiteX81" fmla="*/ 477132 w 531657"/>
                    <a:gd name="connsiteY81" fmla="*/ 492656 h 759226"/>
                    <a:gd name="connsiteX82" fmla="*/ 489411 w 531657"/>
                    <a:gd name="connsiteY82" fmla="*/ 492656 h 759226"/>
                    <a:gd name="connsiteX83" fmla="*/ 489411 w 531657"/>
                    <a:gd name="connsiteY83" fmla="*/ 529485 h 75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31657" h="759226">
                      <a:moveTo>
                        <a:pt x="491165" y="301496"/>
                      </a:moveTo>
                      <a:cubicBezTo>
                        <a:pt x="485903" y="301496"/>
                        <a:pt x="482394" y="301496"/>
                        <a:pt x="475378" y="301496"/>
                      </a:cubicBezTo>
                      <a:lnTo>
                        <a:pt x="475378" y="289220"/>
                      </a:lnTo>
                      <a:cubicBezTo>
                        <a:pt x="475378" y="262914"/>
                        <a:pt x="475378" y="236607"/>
                        <a:pt x="475378" y="210301"/>
                      </a:cubicBezTo>
                      <a:cubicBezTo>
                        <a:pt x="475378" y="157688"/>
                        <a:pt x="457836" y="110337"/>
                        <a:pt x="424507" y="70001"/>
                      </a:cubicBezTo>
                      <a:cubicBezTo>
                        <a:pt x="424507" y="70001"/>
                        <a:pt x="424507" y="70001"/>
                        <a:pt x="424507" y="70001"/>
                      </a:cubicBezTo>
                      <a:cubicBezTo>
                        <a:pt x="417490" y="66493"/>
                        <a:pt x="396440" y="36679"/>
                        <a:pt x="364865" y="24403"/>
                      </a:cubicBezTo>
                      <a:cubicBezTo>
                        <a:pt x="240320" y="-40486"/>
                        <a:pt x="89462" y="29664"/>
                        <a:pt x="61396" y="168211"/>
                      </a:cubicBezTo>
                      <a:cubicBezTo>
                        <a:pt x="57887" y="189256"/>
                        <a:pt x="57887" y="210301"/>
                        <a:pt x="57887" y="233100"/>
                      </a:cubicBezTo>
                      <a:cubicBezTo>
                        <a:pt x="57887" y="255899"/>
                        <a:pt x="57887" y="278698"/>
                        <a:pt x="57887" y="303250"/>
                      </a:cubicBezTo>
                      <a:cubicBezTo>
                        <a:pt x="50871" y="303250"/>
                        <a:pt x="45608" y="303250"/>
                        <a:pt x="40345" y="303250"/>
                      </a:cubicBezTo>
                      <a:cubicBezTo>
                        <a:pt x="17542" y="303250"/>
                        <a:pt x="1754" y="317280"/>
                        <a:pt x="0" y="340079"/>
                      </a:cubicBezTo>
                      <a:cubicBezTo>
                        <a:pt x="0" y="343587"/>
                        <a:pt x="0" y="347094"/>
                        <a:pt x="0" y="352355"/>
                      </a:cubicBezTo>
                      <a:lnTo>
                        <a:pt x="0" y="641725"/>
                      </a:lnTo>
                      <a:cubicBezTo>
                        <a:pt x="8771" y="704860"/>
                        <a:pt x="57887" y="750458"/>
                        <a:pt x="112266" y="757473"/>
                      </a:cubicBezTo>
                      <a:cubicBezTo>
                        <a:pt x="114020" y="757473"/>
                        <a:pt x="114020" y="759227"/>
                        <a:pt x="115774" y="759227"/>
                      </a:cubicBezTo>
                      <a:lnTo>
                        <a:pt x="415736" y="759227"/>
                      </a:lnTo>
                      <a:cubicBezTo>
                        <a:pt x="424507" y="757473"/>
                        <a:pt x="433278" y="753965"/>
                        <a:pt x="442049" y="752212"/>
                      </a:cubicBezTo>
                      <a:cubicBezTo>
                        <a:pt x="496427" y="732920"/>
                        <a:pt x="531511" y="683815"/>
                        <a:pt x="531511" y="625941"/>
                      </a:cubicBezTo>
                      <a:cubicBezTo>
                        <a:pt x="531511" y="532992"/>
                        <a:pt x="531511" y="438289"/>
                        <a:pt x="531511" y="345340"/>
                      </a:cubicBezTo>
                      <a:cubicBezTo>
                        <a:pt x="533265" y="317280"/>
                        <a:pt x="519232" y="301496"/>
                        <a:pt x="491165" y="301496"/>
                      </a:cubicBezTo>
                      <a:close/>
                      <a:moveTo>
                        <a:pt x="99987" y="176980"/>
                      </a:moveTo>
                      <a:cubicBezTo>
                        <a:pt x="110512" y="96307"/>
                        <a:pt x="184187" y="36679"/>
                        <a:pt x="266632" y="36679"/>
                      </a:cubicBezTo>
                      <a:cubicBezTo>
                        <a:pt x="349078" y="36679"/>
                        <a:pt x="424507" y="96307"/>
                        <a:pt x="435032" y="176980"/>
                      </a:cubicBezTo>
                      <a:cubicBezTo>
                        <a:pt x="440294" y="217316"/>
                        <a:pt x="438540" y="259406"/>
                        <a:pt x="440294" y="301496"/>
                      </a:cubicBezTo>
                      <a:lnTo>
                        <a:pt x="98233" y="301496"/>
                      </a:lnTo>
                      <a:cubicBezTo>
                        <a:pt x="98233" y="299743"/>
                        <a:pt x="96479" y="299743"/>
                        <a:pt x="96479" y="299743"/>
                      </a:cubicBezTo>
                      <a:cubicBezTo>
                        <a:pt x="98233" y="257652"/>
                        <a:pt x="94725" y="217316"/>
                        <a:pt x="99987" y="176980"/>
                      </a:cubicBezTo>
                      <a:close/>
                      <a:moveTo>
                        <a:pt x="494673" y="529485"/>
                      </a:moveTo>
                      <a:cubicBezTo>
                        <a:pt x="477132" y="529485"/>
                        <a:pt x="457836" y="529485"/>
                        <a:pt x="440294" y="529485"/>
                      </a:cubicBezTo>
                      <a:cubicBezTo>
                        <a:pt x="428015" y="529485"/>
                        <a:pt x="419244" y="536500"/>
                        <a:pt x="419244" y="547022"/>
                      </a:cubicBezTo>
                      <a:cubicBezTo>
                        <a:pt x="419244" y="559299"/>
                        <a:pt x="426261" y="566313"/>
                        <a:pt x="442049" y="566313"/>
                      </a:cubicBezTo>
                      <a:cubicBezTo>
                        <a:pt x="459590" y="566313"/>
                        <a:pt x="477132" y="566313"/>
                        <a:pt x="494673" y="566313"/>
                      </a:cubicBezTo>
                      <a:lnTo>
                        <a:pt x="494673" y="604896"/>
                      </a:lnTo>
                      <a:cubicBezTo>
                        <a:pt x="475378" y="604896"/>
                        <a:pt x="457836" y="604896"/>
                        <a:pt x="438540" y="604896"/>
                      </a:cubicBezTo>
                      <a:cubicBezTo>
                        <a:pt x="424507" y="604896"/>
                        <a:pt x="415736" y="617172"/>
                        <a:pt x="419244" y="629449"/>
                      </a:cubicBezTo>
                      <a:cubicBezTo>
                        <a:pt x="422753" y="638218"/>
                        <a:pt x="429770" y="641725"/>
                        <a:pt x="440294" y="641725"/>
                      </a:cubicBezTo>
                      <a:cubicBezTo>
                        <a:pt x="456082" y="641725"/>
                        <a:pt x="473624" y="641725"/>
                        <a:pt x="491165" y="641725"/>
                      </a:cubicBezTo>
                      <a:cubicBezTo>
                        <a:pt x="482394" y="675046"/>
                        <a:pt x="463099" y="699599"/>
                        <a:pt x="431524" y="710121"/>
                      </a:cubicBezTo>
                      <a:cubicBezTo>
                        <a:pt x="420999" y="713629"/>
                        <a:pt x="406965" y="717137"/>
                        <a:pt x="396440" y="717137"/>
                      </a:cubicBezTo>
                      <a:cubicBezTo>
                        <a:pt x="308732" y="717137"/>
                        <a:pt x="221024" y="717137"/>
                        <a:pt x="133316" y="717137"/>
                      </a:cubicBezTo>
                      <a:cubicBezTo>
                        <a:pt x="85954" y="717137"/>
                        <a:pt x="47362" y="685569"/>
                        <a:pt x="40345" y="641725"/>
                      </a:cubicBezTo>
                      <a:cubicBezTo>
                        <a:pt x="57887" y="641725"/>
                        <a:pt x="73675" y="641725"/>
                        <a:pt x="89462" y="641725"/>
                      </a:cubicBezTo>
                      <a:cubicBezTo>
                        <a:pt x="103495" y="641725"/>
                        <a:pt x="112266" y="634710"/>
                        <a:pt x="112266" y="622434"/>
                      </a:cubicBezTo>
                      <a:cubicBezTo>
                        <a:pt x="112266" y="610157"/>
                        <a:pt x="103495" y="604896"/>
                        <a:pt x="89462" y="604896"/>
                      </a:cubicBezTo>
                      <a:cubicBezTo>
                        <a:pt x="71920" y="604896"/>
                        <a:pt x="56133" y="604896"/>
                        <a:pt x="36837" y="604896"/>
                      </a:cubicBezTo>
                      <a:lnTo>
                        <a:pt x="36837" y="566313"/>
                      </a:lnTo>
                      <a:cubicBezTo>
                        <a:pt x="52625" y="566313"/>
                        <a:pt x="66658" y="566313"/>
                        <a:pt x="82446" y="566313"/>
                      </a:cubicBezTo>
                      <a:cubicBezTo>
                        <a:pt x="87708" y="566313"/>
                        <a:pt x="91216" y="566313"/>
                        <a:pt x="96479" y="566313"/>
                      </a:cubicBezTo>
                      <a:cubicBezTo>
                        <a:pt x="107004" y="564560"/>
                        <a:pt x="112266" y="557545"/>
                        <a:pt x="112266" y="547022"/>
                      </a:cubicBezTo>
                      <a:cubicBezTo>
                        <a:pt x="112266" y="536500"/>
                        <a:pt x="105250" y="529485"/>
                        <a:pt x="94725" y="529485"/>
                      </a:cubicBezTo>
                      <a:cubicBezTo>
                        <a:pt x="80691" y="529485"/>
                        <a:pt x="64904" y="529485"/>
                        <a:pt x="50871" y="529485"/>
                      </a:cubicBezTo>
                      <a:cubicBezTo>
                        <a:pt x="47362" y="529485"/>
                        <a:pt x="42100" y="529485"/>
                        <a:pt x="38591" y="529485"/>
                      </a:cubicBezTo>
                      <a:lnTo>
                        <a:pt x="38591" y="490902"/>
                      </a:lnTo>
                      <a:cubicBezTo>
                        <a:pt x="50871" y="490902"/>
                        <a:pt x="64904" y="490902"/>
                        <a:pt x="77183" y="490902"/>
                      </a:cubicBezTo>
                      <a:cubicBezTo>
                        <a:pt x="84200" y="490902"/>
                        <a:pt x="91216" y="490902"/>
                        <a:pt x="96479" y="490902"/>
                      </a:cubicBezTo>
                      <a:cubicBezTo>
                        <a:pt x="107004" y="489148"/>
                        <a:pt x="114020" y="482133"/>
                        <a:pt x="114020" y="471611"/>
                      </a:cubicBezTo>
                      <a:cubicBezTo>
                        <a:pt x="114020" y="461088"/>
                        <a:pt x="107004" y="454073"/>
                        <a:pt x="96479" y="454073"/>
                      </a:cubicBezTo>
                      <a:cubicBezTo>
                        <a:pt x="80691" y="454073"/>
                        <a:pt x="66658" y="454073"/>
                        <a:pt x="50871" y="454073"/>
                      </a:cubicBezTo>
                      <a:cubicBezTo>
                        <a:pt x="47362" y="454073"/>
                        <a:pt x="42100" y="454073"/>
                        <a:pt x="38591" y="454073"/>
                      </a:cubicBezTo>
                      <a:lnTo>
                        <a:pt x="38591" y="415490"/>
                      </a:lnTo>
                      <a:cubicBezTo>
                        <a:pt x="52625" y="415490"/>
                        <a:pt x="66658" y="415490"/>
                        <a:pt x="80691" y="415490"/>
                      </a:cubicBezTo>
                      <a:cubicBezTo>
                        <a:pt x="85954" y="415490"/>
                        <a:pt x="91216" y="415490"/>
                        <a:pt x="94725" y="415490"/>
                      </a:cubicBezTo>
                      <a:cubicBezTo>
                        <a:pt x="105250" y="415490"/>
                        <a:pt x="112266" y="408475"/>
                        <a:pt x="114020" y="397953"/>
                      </a:cubicBezTo>
                      <a:cubicBezTo>
                        <a:pt x="114020" y="387430"/>
                        <a:pt x="107004" y="378662"/>
                        <a:pt x="96479" y="378662"/>
                      </a:cubicBezTo>
                      <a:cubicBezTo>
                        <a:pt x="84200" y="378662"/>
                        <a:pt x="71920" y="378662"/>
                        <a:pt x="59641" y="378662"/>
                      </a:cubicBezTo>
                      <a:cubicBezTo>
                        <a:pt x="52625" y="378662"/>
                        <a:pt x="45608" y="378662"/>
                        <a:pt x="38591" y="378662"/>
                      </a:cubicBezTo>
                      <a:lnTo>
                        <a:pt x="38591" y="341833"/>
                      </a:lnTo>
                      <a:lnTo>
                        <a:pt x="492919" y="341833"/>
                      </a:lnTo>
                      <a:lnTo>
                        <a:pt x="492919" y="378662"/>
                      </a:lnTo>
                      <a:cubicBezTo>
                        <a:pt x="475378" y="378662"/>
                        <a:pt x="459590" y="378662"/>
                        <a:pt x="442049" y="378662"/>
                      </a:cubicBezTo>
                      <a:cubicBezTo>
                        <a:pt x="436786" y="378662"/>
                        <a:pt x="431524" y="378662"/>
                        <a:pt x="428015" y="380415"/>
                      </a:cubicBezTo>
                      <a:cubicBezTo>
                        <a:pt x="419244" y="383923"/>
                        <a:pt x="415736" y="390938"/>
                        <a:pt x="417490" y="399707"/>
                      </a:cubicBezTo>
                      <a:cubicBezTo>
                        <a:pt x="419244" y="408475"/>
                        <a:pt x="424507" y="413737"/>
                        <a:pt x="433278" y="415490"/>
                      </a:cubicBezTo>
                      <a:cubicBezTo>
                        <a:pt x="447311" y="415490"/>
                        <a:pt x="463099" y="415490"/>
                        <a:pt x="477132" y="415490"/>
                      </a:cubicBezTo>
                      <a:cubicBezTo>
                        <a:pt x="480640" y="415490"/>
                        <a:pt x="485903" y="415490"/>
                        <a:pt x="491165" y="415490"/>
                      </a:cubicBezTo>
                      <a:lnTo>
                        <a:pt x="491165" y="454073"/>
                      </a:lnTo>
                      <a:cubicBezTo>
                        <a:pt x="478886" y="454073"/>
                        <a:pt x="466607" y="454073"/>
                        <a:pt x="454328" y="454073"/>
                      </a:cubicBezTo>
                      <a:cubicBezTo>
                        <a:pt x="449065" y="454073"/>
                        <a:pt x="442049" y="454073"/>
                        <a:pt x="436786" y="454073"/>
                      </a:cubicBezTo>
                      <a:cubicBezTo>
                        <a:pt x="422753" y="454073"/>
                        <a:pt x="415736" y="461088"/>
                        <a:pt x="415736" y="473364"/>
                      </a:cubicBezTo>
                      <a:cubicBezTo>
                        <a:pt x="415736" y="483887"/>
                        <a:pt x="424507" y="492656"/>
                        <a:pt x="436786" y="492656"/>
                      </a:cubicBezTo>
                      <a:cubicBezTo>
                        <a:pt x="450819" y="492656"/>
                        <a:pt x="464853" y="492656"/>
                        <a:pt x="477132" y="492656"/>
                      </a:cubicBezTo>
                      <a:cubicBezTo>
                        <a:pt x="480640" y="492656"/>
                        <a:pt x="485903" y="492656"/>
                        <a:pt x="489411" y="492656"/>
                      </a:cubicBezTo>
                      <a:lnTo>
                        <a:pt x="489411" y="529485"/>
                      </a:lnTo>
                      <a:close/>
                    </a:path>
                  </a:pathLst>
                </a:custGeom>
                <a:solidFill>
                  <a:srgbClr val="000000"/>
                </a:solidFill>
                <a:ln w="17529" cap="flat">
                  <a:noFill/>
                  <a:prstDash val="solid"/>
                  <a:miter/>
                </a:ln>
              </p:spPr>
              <p:txBody>
                <a:bodyPr rtlCol="0" anchor="ctr"/>
                <a:lstStyle/>
                <a:p>
                  <a:pPr algn="l" rtl="0"/>
                  <a:endParaRPr lang="en-US"/>
                </a:p>
              </p:txBody>
            </p:sp>
            <p:sp>
              <p:nvSpPr>
                <p:cNvPr id="64" name="Freeform 63">
                  <a:extLst>
                    <a:ext uri="{FF2B5EF4-FFF2-40B4-BE49-F238E27FC236}">
                      <a16:creationId xmlns:a16="http://schemas.microsoft.com/office/drawing/2014/main" id="{51354AC9-330A-0C23-D7A6-5E521795B374}"/>
                    </a:ext>
                  </a:extLst>
                </p:cNvPr>
                <p:cNvSpPr/>
                <p:nvPr/>
              </p:nvSpPr>
              <p:spPr>
                <a:xfrm>
                  <a:off x="-4625986" y="7169271"/>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5 w 113344"/>
                    <a:gd name="connsiteY3" fmla="*/ 38583 h 170337"/>
                    <a:gd name="connsiteX4" fmla="*/ 58738 w 113344"/>
                    <a:gd name="connsiteY4" fmla="*/ 0 h 170337"/>
                    <a:gd name="connsiteX5" fmla="*/ 111362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3 w 113344"/>
                    <a:gd name="connsiteY9" fmla="*/ 170114 h 170337"/>
                    <a:gd name="connsiteX10" fmla="*/ 37688 w 113344"/>
                    <a:gd name="connsiteY10" fmla="*/ 150823 h 170337"/>
                    <a:gd name="connsiteX11" fmla="*/ 37688 w 113344"/>
                    <a:gd name="connsiteY11" fmla="*/ 133286 h 170337"/>
                    <a:gd name="connsiteX12" fmla="*/ 74525 w 113344"/>
                    <a:gd name="connsiteY12" fmla="*/ 56120 h 170337"/>
                    <a:gd name="connsiteX13" fmla="*/ 55229 w 113344"/>
                    <a:gd name="connsiteY13" fmla="*/ 36829 h 170337"/>
                    <a:gd name="connsiteX14" fmla="*/ 37688 w 113344"/>
                    <a:gd name="connsiteY14" fmla="*/ 56120 h 170337"/>
                    <a:gd name="connsiteX15" fmla="*/ 56983 w 113344"/>
                    <a:gd name="connsiteY15" fmla="*/ 75412 h 170337"/>
                    <a:gd name="connsiteX16" fmla="*/ 74525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2"/>
                        <a:pt x="35933" y="110487"/>
                        <a:pt x="25409" y="103471"/>
                      </a:cubicBezTo>
                      <a:cubicBezTo>
                        <a:pt x="2605" y="91195"/>
                        <a:pt x="-4412" y="63135"/>
                        <a:pt x="2605" y="38583"/>
                      </a:cubicBezTo>
                      <a:cubicBezTo>
                        <a:pt x="11375" y="14030"/>
                        <a:pt x="34179" y="0"/>
                        <a:pt x="58738" y="0"/>
                      </a:cubicBezTo>
                      <a:cubicBezTo>
                        <a:pt x="83296" y="0"/>
                        <a:pt x="104346" y="17538"/>
                        <a:pt x="111362" y="43844"/>
                      </a:cubicBezTo>
                      <a:cubicBezTo>
                        <a:pt x="118379" y="68396"/>
                        <a:pt x="106100" y="94703"/>
                        <a:pt x="85050" y="106979"/>
                      </a:cubicBezTo>
                      <a:cubicBezTo>
                        <a:pt x="78034" y="110487"/>
                        <a:pt x="74525" y="115748"/>
                        <a:pt x="76279" y="122763"/>
                      </a:cubicBezTo>
                      <a:cubicBezTo>
                        <a:pt x="76279" y="131532"/>
                        <a:pt x="76279" y="142054"/>
                        <a:pt x="76279" y="150823"/>
                      </a:cubicBezTo>
                      <a:cubicBezTo>
                        <a:pt x="76279" y="163099"/>
                        <a:pt x="67508" y="171868"/>
                        <a:pt x="56983" y="170114"/>
                      </a:cubicBezTo>
                      <a:cubicBezTo>
                        <a:pt x="46459" y="170114"/>
                        <a:pt x="39442" y="161345"/>
                        <a:pt x="37688" y="150823"/>
                      </a:cubicBezTo>
                      <a:cubicBezTo>
                        <a:pt x="37688" y="145562"/>
                        <a:pt x="37688" y="138547"/>
                        <a:pt x="37688" y="133286"/>
                      </a:cubicBezTo>
                      <a:close/>
                      <a:moveTo>
                        <a:pt x="74525" y="56120"/>
                      </a:moveTo>
                      <a:cubicBezTo>
                        <a:pt x="74525" y="45598"/>
                        <a:pt x="65754" y="36829"/>
                        <a:pt x="55229" y="36829"/>
                      </a:cubicBezTo>
                      <a:cubicBezTo>
                        <a:pt x="44704" y="36829"/>
                        <a:pt x="37688" y="45598"/>
                        <a:pt x="37688" y="56120"/>
                      </a:cubicBezTo>
                      <a:cubicBezTo>
                        <a:pt x="37688" y="66643"/>
                        <a:pt x="46459" y="75412"/>
                        <a:pt x="56983" y="75412"/>
                      </a:cubicBezTo>
                      <a:cubicBezTo>
                        <a:pt x="67508" y="75412"/>
                        <a:pt x="76279" y="66643"/>
                        <a:pt x="74525" y="56120"/>
                      </a:cubicBezTo>
                      <a:close/>
                    </a:path>
                  </a:pathLst>
                </a:custGeom>
                <a:solidFill>
                  <a:srgbClr val="000000"/>
                </a:solidFill>
                <a:ln w="17529" cap="flat">
                  <a:noFill/>
                  <a:prstDash val="solid"/>
                  <a:miter/>
                </a:ln>
              </p:spPr>
              <p:txBody>
                <a:bodyPr rtlCol="0" anchor="ctr"/>
                <a:lstStyle/>
                <a:p>
                  <a:pPr algn="l" rtl="0"/>
                  <a:endParaRPr lang="en-US"/>
                </a:p>
              </p:txBody>
            </p:sp>
          </p:grpSp>
        </p:grpSp>
        <p:sp>
          <p:nvSpPr>
            <p:cNvPr id="55" name="Freeform 54">
              <a:extLst>
                <a:ext uri="{FF2B5EF4-FFF2-40B4-BE49-F238E27FC236}">
                  <a16:creationId xmlns:a16="http://schemas.microsoft.com/office/drawing/2014/main" id="{F989D6AC-F47E-9B8E-74FF-DE48CCEA9CF7}"/>
                </a:ext>
              </a:extLst>
            </p:cNvPr>
            <p:cNvSpPr/>
            <p:nvPr/>
          </p:nvSpPr>
          <p:spPr>
            <a:xfrm>
              <a:off x="-5097005" y="6807997"/>
              <a:ext cx="285093" cy="36828"/>
            </a:xfrm>
            <a:custGeom>
              <a:avLst/>
              <a:gdLst>
                <a:gd name="connsiteX0" fmla="*/ 142087 w 285093"/>
                <a:gd name="connsiteY0" fmla="*/ 0 h 36828"/>
                <a:gd name="connsiteX1" fmla="*/ 261370 w 285093"/>
                <a:gd name="connsiteY1" fmla="*/ 0 h 36828"/>
                <a:gd name="connsiteX2" fmla="*/ 280666 w 285093"/>
                <a:gd name="connsiteY2" fmla="*/ 7015 h 36828"/>
                <a:gd name="connsiteX3" fmla="*/ 273649 w 285093"/>
                <a:gd name="connsiteY3" fmla="*/ 35075 h 36828"/>
                <a:gd name="connsiteX4" fmla="*/ 261370 w 285093"/>
                <a:gd name="connsiteY4" fmla="*/ 36829 h 36828"/>
                <a:gd name="connsiteX5" fmla="*/ 26312 w 285093"/>
                <a:gd name="connsiteY5" fmla="*/ 36829 h 36828"/>
                <a:gd name="connsiteX6" fmla="*/ 19296 w 285093"/>
                <a:gd name="connsiteY6" fmla="*/ 36829 h 36828"/>
                <a:gd name="connsiteX7" fmla="*/ 0 w 285093"/>
                <a:gd name="connsiteY7" fmla="*/ 17538 h 36828"/>
                <a:gd name="connsiteX8" fmla="*/ 19296 w 285093"/>
                <a:gd name="connsiteY8" fmla="*/ 0 h 36828"/>
                <a:gd name="connsiteX9" fmla="*/ 142087 w 285093"/>
                <a:gd name="connsiteY9" fmla="*/ 0 h 36828"/>
                <a:gd name="connsiteX10" fmla="*/ 142087 w 285093"/>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3" h="36828">
                  <a:moveTo>
                    <a:pt x="142087" y="0"/>
                  </a:moveTo>
                  <a:cubicBezTo>
                    <a:pt x="182433" y="0"/>
                    <a:pt x="221024" y="0"/>
                    <a:pt x="261370" y="0"/>
                  </a:cubicBezTo>
                  <a:cubicBezTo>
                    <a:pt x="268387" y="0"/>
                    <a:pt x="275403" y="3508"/>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F9FA7097-24DD-388B-1B54-4191B09B0359}"/>
                </a:ext>
              </a:extLst>
            </p:cNvPr>
            <p:cNvSpPr/>
            <p:nvPr/>
          </p:nvSpPr>
          <p:spPr>
            <a:xfrm>
              <a:off x="-5097005" y="6711541"/>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4D492D25-BBF3-AE34-3913-2DF8235ECE95}"/>
                </a:ext>
              </a:extLst>
            </p:cNvPr>
            <p:cNvSpPr/>
            <p:nvPr/>
          </p:nvSpPr>
          <p:spPr>
            <a:xfrm>
              <a:off x="-5098759" y="6920238"/>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2" y="38583"/>
                    <a:pt x="22804" y="38583"/>
                  </a:cubicBezTo>
                  <a:cubicBezTo>
                    <a:pt x="8771" y="38583"/>
                    <a:pt x="0" y="31568"/>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60" name="Freeform 59">
              <a:extLst>
                <a:ext uri="{FF2B5EF4-FFF2-40B4-BE49-F238E27FC236}">
                  <a16:creationId xmlns:a16="http://schemas.microsoft.com/office/drawing/2014/main" id="{5F4742AE-051C-DE54-C2D7-B251757BE395}"/>
                </a:ext>
              </a:extLst>
            </p:cNvPr>
            <p:cNvSpPr/>
            <p:nvPr/>
          </p:nvSpPr>
          <p:spPr>
            <a:xfrm>
              <a:off x="-5100513" y="7014941"/>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8"/>
                    <a:pt x="163137" y="38583"/>
                    <a:pt x="149104" y="38583"/>
                  </a:cubicBezTo>
                  <a:cubicBezTo>
                    <a:pt x="107004" y="38583"/>
                    <a:pt x="64904" y="38583"/>
                    <a:pt x="22804" y="38583"/>
                  </a:cubicBezTo>
                  <a:cubicBezTo>
                    <a:pt x="10525" y="38583"/>
                    <a:pt x="1754" y="31568"/>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pPr algn="l" rtl="0"/>
              <a:endParaRPr lang="en-US"/>
            </a:p>
          </p:txBody>
        </p:sp>
      </p:grpSp>
      <p:sp>
        <p:nvSpPr>
          <p:cNvPr id="9" name="TextBox 8">
            <a:extLst>
              <a:ext uri="{FF2B5EF4-FFF2-40B4-BE49-F238E27FC236}">
                <a16:creationId xmlns:a16="http://schemas.microsoft.com/office/drawing/2014/main" id="{BCE3F1EF-8A1C-3C45-20BD-B86F27579E79}"/>
              </a:ext>
            </a:extLst>
          </p:cNvPr>
          <p:cNvSpPr txBox="1"/>
          <p:nvPr/>
        </p:nvSpPr>
        <p:spPr>
          <a:xfrm>
            <a:off x="506812" y="4986373"/>
            <a:ext cx="1718051" cy="1461939"/>
          </a:xfrm>
          <a:prstGeom prst="rect">
            <a:avLst/>
          </a:prstGeom>
          <a:noFill/>
        </p:spPr>
        <p:txBody>
          <a:bodyPr wrap="square">
            <a:spAutoFit/>
          </a:bodyPr>
          <a:lstStyle/>
          <a:p>
            <a:pPr algn="l" rtl="0"/>
            <a:r>
              <a:rPr lang="en-GB" sz="1100" b="0" i="0" dirty="0">
                <a:effectLst/>
              </a:rPr>
              <a:t>EUIPO on Euroopan unionin henkisen omaisuuden virasto, joka vastaa EU-tavaramerkin ja rekisteröidyn yhteisömallin hallinnoinnista</a:t>
            </a:r>
          </a:p>
          <a:p>
            <a:pPr algn="l" rtl="0"/>
            <a:endParaRPr lang="en-IE" sz="1100" dirty="0">
              <a:solidFill>
                <a:srgbClr val="0563C1"/>
              </a:solidFill>
              <a:hlinkClick r:id="rId3">
                <a:extLst>
                  <a:ext uri="{A12FA001-AC4F-418D-AE19-62706E023703}">
                    <ahyp:hlinkClr xmlns:ahyp="http://schemas.microsoft.com/office/drawing/2018/hyperlinkcolor" val="tx"/>
                  </a:ext>
                </a:extLst>
              </a:hlinkClick>
            </a:endParaRPr>
          </a:p>
          <a:p>
            <a:pPr algn="l" rtl="0"/>
            <a:r>
              <a:rPr lang="en-IE" sz="1200" b="1" dirty="0">
                <a:solidFill>
                  <a:schemeClr val="accent1"/>
                </a:solidFill>
                <a:hlinkClick r:id="rId3">
                  <a:extLst>
                    <a:ext uri="{A12FA001-AC4F-418D-AE19-62706E023703}">
                      <ahyp:hlinkClr xmlns:ahyp="http://schemas.microsoft.com/office/drawing/2018/hyperlinkcolor" val="tx"/>
                    </a:ext>
                  </a:extLst>
                </a:hlinkClick>
              </a:rPr>
              <a:t>www.euipo.europa.eu</a:t>
            </a:r>
            <a:endParaRPr lang="en-IE" sz="1200" b="1" dirty="0">
              <a:solidFill>
                <a:schemeClr val="accent1"/>
              </a:solidFill>
            </a:endParaRPr>
          </a:p>
        </p:txBody>
      </p:sp>
      <p:grpSp>
        <p:nvGrpSpPr>
          <p:cNvPr id="10" name="Graphic 4">
            <a:extLst>
              <a:ext uri="{FF2B5EF4-FFF2-40B4-BE49-F238E27FC236}">
                <a16:creationId xmlns:a16="http://schemas.microsoft.com/office/drawing/2014/main" id="{29557BA2-659D-C31E-A71A-36C665EEFB87}"/>
              </a:ext>
            </a:extLst>
          </p:cNvPr>
          <p:cNvGrpSpPr/>
          <p:nvPr/>
        </p:nvGrpSpPr>
        <p:grpSpPr>
          <a:xfrm rot="4075347">
            <a:off x="56552" y="6149914"/>
            <a:ext cx="340780" cy="658854"/>
            <a:chOff x="9129274" y="2719113"/>
            <a:chExt cx="717139" cy="1386497"/>
          </a:xfrm>
          <a:solidFill>
            <a:srgbClr val="000000"/>
          </a:solidFill>
        </p:grpSpPr>
        <p:grpSp>
          <p:nvGrpSpPr>
            <p:cNvPr id="11" name="Graphic 4">
              <a:extLst>
                <a:ext uri="{FF2B5EF4-FFF2-40B4-BE49-F238E27FC236}">
                  <a16:creationId xmlns:a16="http://schemas.microsoft.com/office/drawing/2014/main" id="{B313D4DF-439D-DE34-724B-6459F3F7D806}"/>
                </a:ext>
              </a:extLst>
            </p:cNvPr>
            <p:cNvGrpSpPr/>
            <p:nvPr/>
          </p:nvGrpSpPr>
          <p:grpSpPr>
            <a:xfrm>
              <a:off x="9159507" y="2719113"/>
              <a:ext cx="446280" cy="440141"/>
              <a:chOff x="9159507" y="2719113"/>
              <a:chExt cx="446280" cy="440141"/>
            </a:xfrm>
            <a:grpFill/>
          </p:grpSpPr>
          <p:sp>
            <p:nvSpPr>
              <p:cNvPr id="21" name="Freeform 44">
                <a:extLst>
                  <a:ext uri="{FF2B5EF4-FFF2-40B4-BE49-F238E27FC236}">
                    <a16:creationId xmlns:a16="http://schemas.microsoft.com/office/drawing/2014/main" id="{B3C2FDCF-2801-F30B-EF57-0C931232D80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2" name="Freeform 45">
                <a:extLst>
                  <a:ext uri="{FF2B5EF4-FFF2-40B4-BE49-F238E27FC236}">
                    <a16:creationId xmlns:a16="http://schemas.microsoft.com/office/drawing/2014/main" id="{015B194D-298E-E8BE-C4AE-BF59EE32E9D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2" name="Graphic 4">
              <a:extLst>
                <a:ext uri="{FF2B5EF4-FFF2-40B4-BE49-F238E27FC236}">
                  <a16:creationId xmlns:a16="http://schemas.microsoft.com/office/drawing/2014/main" id="{F9BA3E26-41CA-8037-4470-540EC708A879}"/>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25C39E1C-6EA9-85D3-283F-3F013579BB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4" name="Freeform 38">
                <a:extLst>
                  <a:ext uri="{FF2B5EF4-FFF2-40B4-BE49-F238E27FC236}">
                    <a16:creationId xmlns:a16="http://schemas.microsoft.com/office/drawing/2014/main" id="{4C176A94-9324-7DC3-07CA-D8AB2244FD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5" name="Freeform 39">
                <a:extLst>
                  <a:ext uri="{FF2B5EF4-FFF2-40B4-BE49-F238E27FC236}">
                    <a16:creationId xmlns:a16="http://schemas.microsoft.com/office/drawing/2014/main" id="{BB2613C3-08B6-58A3-966D-DAF83C99E3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6" name="Freeform 40">
                <a:extLst>
                  <a:ext uri="{FF2B5EF4-FFF2-40B4-BE49-F238E27FC236}">
                    <a16:creationId xmlns:a16="http://schemas.microsoft.com/office/drawing/2014/main" id="{52B45F67-FC19-F58D-1453-D0DFC26B475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7" name="Freeform 41">
                <a:extLst>
                  <a:ext uri="{FF2B5EF4-FFF2-40B4-BE49-F238E27FC236}">
                    <a16:creationId xmlns:a16="http://schemas.microsoft.com/office/drawing/2014/main" id="{C86447CD-8EA9-13FA-2BDE-D64E317CE66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9" name="Freeform 42">
                <a:extLst>
                  <a:ext uri="{FF2B5EF4-FFF2-40B4-BE49-F238E27FC236}">
                    <a16:creationId xmlns:a16="http://schemas.microsoft.com/office/drawing/2014/main" id="{4E5A3FAD-F1A2-2D70-A7D7-D6836D0F29F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0" name="Freeform 43">
                <a:extLst>
                  <a:ext uri="{FF2B5EF4-FFF2-40B4-BE49-F238E27FC236}">
                    <a16:creationId xmlns:a16="http://schemas.microsoft.com/office/drawing/2014/main" id="{85B8B4BB-E8CB-31B1-0074-1D0339D0921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883490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152259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9737" y="181554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7074" y="1660095"/>
            <a:ext cx="5466529" cy="400110"/>
          </a:xfrm>
          <a:prstGeom prst="rect">
            <a:avLst/>
          </a:prstGeom>
          <a:noFill/>
        </p:spPr>
        <p:txBody>
          <a:bodyPr wrap="square">
            <a:spAutoFit/>
          </a:bodyPr>
          <a:lstStyle/>
          <a:p>
            <a:pPr algn="l" rtl="0">
              <a:lnSpc>
                <a:spcPts val="2440"/>
              </a:lnSpc>
              <a:tabLst>
                <a:tab pos="177800" algn="l"/>
              </a:tabLst>
            </a:pPr>
            <a:r>
              <a:rPr lang="en-US" sz="2000" b="1">
                <a:solidFill>
                  <a:srgbClr val="000000"/>
                </a:solidFill>
                <a:latin typeface="Calibri" panose="020F0502020204030204" pitchFamily="34" charset="0"/>
                <a:cs typeface="Calibri" panose="020F0502020204030204" pitchFamily="34" charset="0"/>
              </a:rPr>
              <a:t>Yrityksesi rekisteröinti</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995" y="2222940"/>
            <a:ext cx="4616541" cy="2269633"/>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rtl="0">
              <a:buClr>
                <a:srgbClr val="F79037"/>
              </a:buClr>
              <a:buFont typeface="+mj-lt"/>
              <a:buAutoNum type="arabicPeriod"/>
              <a:tabLst>
                <a:tab pos="177800" algn="l"/>
              </a:tabLst>
            </a:pPr>
            <a:r>
              <a:rPr lang="fi-FI" b="1" dirty="0">
                <a:solidFill>
                  <a:srgbClr val="F79037"/>
                </a:solidFill>
              </a:rPr>
              <a:t>Yrityksen nimen valinta: </a:t>
            </a:r>
            <a:r>
              <a:rPr lang="fi-FI" dirty="0">
                <a:solidFill>
                  <a:schemeClr val="tx1"/>
                </a:solidFill>
              </a:rPr>
              <a:t>Sinun on valittava yrityksellesi nimi, joka on linjassa brändisi ja visiosi kanssa sekä paikallisten nimeämissäännösten (Europa 2021) kanssa.</a:t>
            </a:r>
            <a:endParaRPr lang="fi-FI" dirty="0"/>
          </a:p>
          <a:p>
            <a:pPr marL="228600" lvl="0" indent="-228600" algn="l" rtl="0">
              <a:buClr>
                <a:srgbClr val="F79037"/>
              </a:buClr>
              <a:buFont typeface="+mj-lt"/>
              <a:buAutoNum type="arabicPeriod"/>
              <a:tabLst>
                <a:tab pos="177800" algn="l"/>
              </a:tabLst>
            </a:pPr>
            <a:r>
              <a:rPr lang="fi-FI" b="1" dirty="0">
                <a:solidFill>
                  <a:srgbClr val="F79037"/>
                </a:solidFill>
              </a:rPr>
              <a:t>Oikeudellisen rakenteen valinta: </a:t>
            </a:r>
            <a:r>
              <a:rPr lang="fi-FI" dirty="0">
                <a:solidFill>
                  <a:schemeClr val="tx1"/>
                </a:solidFill>
              </a:rPr>
              <a:t>Suunnitelmistasi ja yrityksesi koosta riippuen erilaiset oikeudelliset rakenteet voivat olla sopivia, kuten yksityinen elinkeinonharjoittaja, yhtiö, osakeyhtiö (Oy) tai yhtiö.</a:t>
            </a:r>
          </a:p>
          <a:p>
            <a:pPr marL="228600" lvl="0" indent="-228600" algn="l" rtl="0">
              <a:buClr>
                <a:srgbClr val="F79037"/>
              </a:buClr>
              <a:buFont typeface="+mj-lt"/>
              <a:buAutoNum type="arabicPeriod"/>
              <a:tabLst>
                <a:tab pos="177800" algn="l"/>
              </a:tabLst>
            </a:pPr>
            <a:r>
              <a:rPr lang="fi-FI" b="1" dirty="0">
                <a:solidFill>
                  <a:srgbClr val="F79037"/>
                </a:solidFill>
              </a:rPr>
              <a:t>Rekisteröintiprosessi: </a:t>
            </a:r>
            <a:r>
              <a:rPr lang="fi-FI" dirty="0">
                <a:solidFill>
                  <a:schemeClr val="tx1"/>
                </a:solidFill>
              </a:rPr>
              <a:t>Opit lähettämään yrityksesi rekisteröintilomakkeet, mukaan lukien tiedot tarvittavista asiakirjoista, niihin liittyvistä maksuista ja odotetusta aikataulusta.</a:t>
            </a:r>
          </a:p>
          <a:p>
            <a:pPr marL="228600" lvl="0" indent="-228600" algn="l" rtl="0">
              <a:buClr>
                <a:srgbClr val="F79037"/>
              </a:buClr>
              <a:buFont typeface="+mj-lt"/>
              <a:buAutoNum type="arabicPeriod"/>
              <a:tabLst>
                <a:tab pos="177800" algn="l"/>
              </a:tabLst>
            </a:pPr>
            <a:r>
              <a:rPr lang="fi-FI" b="1" dirty="0">
                <a:solidFill>
                  <a:srgbClr val="F79037"/>
                </a:solidFill>
              </a:rPr>
              <a:t>Lisenssien ja lupien hankkiminen: </a:t>
            </a:r>
            <a:r>
              <a:rPr lang="fi-FI" dirty="0">
                <a:solidFill>
                  <a:schemeClr val="tx1"/>
                </a:solidFill>
              </a:rPr>
              <a:t>Elintarviketeollisuutta säännellään voimakkaasti. Ohjaamme sinut yrityksesi lailliseen toimintaan tarvittavien lisenssien ja lupien tunnistamisessa ja hankkimisessa. Näitä voivat olla terveysluvat, elintarvikkeiden käsittelyluvat ja mahdollisesti alkoholiluvat</a:t>
            </a:r>
            <a:r>
              <a:rPr lang="en-US" dirty="0">
                <a:solidFill>
                  <a:schemeClr val="tx1"/>
                </a:solidFill>
              </a:rPr>
              <a:t>.</a:t>
            </a:r>
            <a:endParaRPr lang="en-US" dirty="0">
              <a:solidFill>
                <a:schemeClr val="tx1"/>
              </a:solidFill>
              <a:ea typeface="Calibri" panose="020F0502020204030204" pitchFamily="34" charset="0"/>
            </a:endParaRPr>
          </a:p>
          <a:p>
            <a:pPr marL="228600" lvl="0" indent="-228600" algn="l" rtl="0">
              <a:buClr>
                <a:srgbClr val="F79037"/>
              </a:buClr>
              <a:buFont typeface="+mj-lt"/>
              <a:buAutoNum type="arabicPeriod"/>
              <a:tabLst>
                <a:tab pos="177800" algn="l"/>
              </a:tabLst>
            </a:pPr>
            <a:endParaRPr lang="en-US" dirty="0">
              <a:solidFill>
                <a:schemeClr val="tx1"/>
              </a:solidFill>
            </a:endParaRPr>
          </a:p>
        </p:txBody>
      </p:sp>
      <p:grpSp>
        <p:nvGrpSpPr>
          <p:cNvPr id="42" name="Graphic 3">
            <a:extLst>
              <a:ext uri="{FF2B5EF4-FFF2-40B4-BE49-F238E27FC236}">
                <a16:creationId xmlns:a16="http://schemas.microsoft.com/office/drawing/2014/main" id="{051AFC9A-30FD-882B-EAB0-F3F7C64FABB4}"/>
              </a:ext>
            </a:extLst>
          </p:cNvPr>
          <p:cNvGrpSpPr/>
          <p:nvPr/>
        </p:nvGrpSpPr>
        <p:grpSpPr>
          <a:xfrm>
            <a:off x="6163291" y="911825"/>
            <a:ext cx="948245" cy="973674"/>
            <a:chOff x="986212" y="4755836"/>
            <a:chExt cx="715862" cy="735059"/>
          </a:xfrm>
        </p:grpSpPr>
        <p:sp>
          <p:nvSpPr>
            <p:cNvPr id="43" name="Freeform 42">
              <a:extLst>
                <a:ext uri="{FF2B5EF4-FFF2-40B4-BE49-F238E27FC236}">
                  <a16:creationId xmlns:a16="http://schemas.microsoft.com/office/drawing/2014/main" id="{F90923C4-DFB6-7C2C-AFB5-6860DFBEA7AB}"/>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F79037"/>
            </a:solidFill>
            <a:ln w="27426"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CCE7DF36-8BC8-0EFD-E455-26BB3072205E}"/>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pPr algn="l" rtl="0"/>
              <a:endParaRPr lang="en-US"/>
            </a:p>
          </p:txBody>
        </p:sp>
      </p:gr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4051" y="2222940"/>
            <a:ext cx="1869778" cy="21741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dirty="0" err="1">
                <a:solidFill>
                  <a:schemeClr val="tx1"/>
                </a:solidFill>
              </a:rPr>
              <a:t>Yritysrekisteröinti</a:t>
            </a:r>
            <a:r>
              <a:rPr lang="en-US" b="1" dirty="0">
                <a:solidFill>
                  <a:schemeClr val="tx1"/>
                </a:solidFill>
              </a:rPr>
              <a:t> </a:t>
            </a:r>
            <a:r>
              <a:rPr lang="en-US" b="1" dirty="0" err="1">
                <a:solidFill>
                  <a:schemeClr val="tx1"/>
                </a:solidFill>
              </a:rPr>
              <a:t>tekee</a:t>
            </a:r>
            <a:r>
              <a:rPr lang="en-US" b="1" dirty="0">
                <a:solidFill>
                  <a:schemeClr val="tx1"/>
                </a:solidFill>
              </a:rPr>
              <a:t> </a:t>
            </a:r>
            <a:r>
              <a:rPr lang="en-US" b="1" dirty="0" err="1">
                <a:solidFill>
                  <a:schemeClr val="tx1"/>
                </a:solidFill>
              </a:rPr>
              <a:t>yrityksestäsi</a:t>
            </a:r>
            <a:r>
              <a:rPr lang="en-US" b="1" dirty="0">
                <a:solidFill>
                  <a:schemeClr val="tx1"/>
                </a:solidFill>
              </a:rPr>
              <a:t> </a:t>
            </a:r>
            <a:r>
              <a:rPr lang="en-US" b="1" dirty="0" err="1">
                <a:solidFill>
                  <a:schemeClr val="tx1"/>
                </a:solidFill>
              </a:rPr>
              <a:t>erillisen</a:t>
            </a:r>
            <a:r>
              <a:rPr lang="en-US" b="1" dirty="0">
                <a:solidFill>
                  <a:schemeClr val="tx1"/>
                </a:solidFill>
              </a:rPr>
              <a:t> </a:t>
            </a:r>
            <a:r>
              <a:rPr lang="en-US" b="1" dirty="0" err="1">
                <a:solidFill>
                  <a:schemeClr val="tx1"/>
                </a:solidFill>
              </a:rPr>
              <a:t>oikeushenkilön</a:t>
            </a:r>
            <a:r>
              <a:rPr lang="en-US" b="1" dirty="0">
                <a:solidFill>
                  <a:schemeClr val="tx1"/>
                </a:solidFill>
              </a:rPr>
              <a:t> ja on </a:t>
            </a:r>
            <a:r>
              <a:rPr lang="en-US" b="1" dirty="0" err="1">
                <a:solidFill>
                  <a:schemeClr val="tx1"/>
                </a:solidFill>
              </a:rPr>
              <a:t>edellytys</a:t>
            </a:r>
            <a:r>
              <a:rPr lang="en-US" b="1" dirty="0">
                <a:solidFill>
                  <a:schemeClr val="tx1"/>
                </a:solidFill>
              </a:rPr>
              <a:t> </a:t>
            </a:r>
            <a:r>
              <a:rPr lang="en-US" b="1" dirty="0" err="1">
                <a:solidFill>
                  <a:schemeClr val="tx1"/>
                </a:solidFill>
              </a:rPr>
              <a:t>viralliselle</a:t>
            </a:r>
            <a:r>
              <a:rPr lang="en-US" b="1" dirty="0">
                <a:solidFill>
                  <a:schemeClr val="tx1"/>
                </a:solidFill>
              </a:rPr>
              <a:t> </a:t>
            </a:r>
            <a:r>
              <a:rPr lang="en-US" b="1" dirty="0" err="1">
                <a:solidFill>
                  <a:schemeClr val="tx1"/>
                </a:solidFill>
              </a:rPr>
              <a:t>toiminnalle</a:t>
            </a:r>
            <a:r>
              <a:rPr lang="en-US" b="1" dirty="0">
                <a:solidFill>
                  <a:schemeClr val="tx1"/>
                </a:solidFill>
              </a:rPr>
              <a:t>. </a:t>
            </a:r>
            <a:r>
              <a:rPr lang="en-US" b="1" dirty="0" err="1">
                <a:solidFill>
                  <a:schemeClr val="tx1"/>
                </a:solidFill>
              </a:rPr>
              <a:t>Prosessi</a:t>
            </a:r>
            <a:r>
              <a:rPr lang="en-US" b="1" dirty="0">
                <a:solidFill>
                  <a:schemeClr val="tx1"/>
                </a:solidFill>
              </a:rPr>
              <a:t> </a:t>
            </a:r>
            <a:r>
              <a:rPr lang="en-US" b="1" dirty="0" err="1">
                <a:solidFill>
                  <a:schemeClr val="tx1"/>
                </a:solidFill>
              </a:rPr>
              <a:t>voi</a:t>
            </a:r>
            <a:r>
              <a:rPr lang="en-US" b="1" dirty="0">
                <a:solidFill>
                  <a:schemeClr val="tx1"/>
                </a:solidFill>
              </a:rPr>
              <a:t> </a:t>
            </a:r>
            <a:r>
              <a:rPr lang="en-US" b="1" dirty="0" err="1">
                <a:solidFill>
                  <a:schemeClr val="tx1"/>
                </a:solidFill>
              </a:rPr>
              <a:t>kuitenkin</a:t>
            </a:r>
            <a:r>
              <a:rPr lang="en-US" b="1" dirty="0">
                <a:solidFill>
                  <a:schemeClr val="tx1"/>
                </a:solidFill>
              </a:rPr>
              <a:t> olla </a:t>
            </a:r>
            <a:r>
              <a:rPr lang="en-US" b="1" dirty="0" err="1">
                <a:solidFill>
                  <a:schemeClr val="tx1"/>
                </a:solidFill>
              </a:rPr>
              <a:t>monimutkainen</a:t>
            </a:r>
            <a:r>
              <a:rPr lang="en-US" b="1" dirty="0">
                <a:solidFill>
                  <a:schemeClr val="tx1"/>
                </a:solidFill>
              </a:rPr>
              <a:t>, </a:t>
            </a:r>
            <a:r>
              <a:rPr lang="en-US" b="1" dirty="0" err="1">
                <a:solidFill>
                  <a:schemeClr val="tx1"/>
                </a:solidFill>
              </a:rPr>
              <a:t>koska</a:t>
            </a:r>
            <a:r>
              <a:rPr lang="en-US" b="1" dirty="0">
                <a:solidFill>
                  <a:schemeClr val="tx1"/>
                </a:solidFill>
              </a:rPr>
              <a:t> se </a:t>
            </a:r>
            <a:r>
              <a:rPr lang="en-US" b="1" dirty="0" err="1">
                <a:solidFill>
                  <a:schemeClr val="tx1"/>
                </a:solidFill>
              </a:rPr>
              <a:t>vaihtelee</a:t>
            </a:r>
            <a:r>
              <a:rPr lang="en-US" b="1" dirty="0">
                <a:solidFill>
                  <a:schemeClr val="tx1"/>
                </a:solidFill>
              </a:rPr>
              <a:t> </a:t>
            </a:r>
            <a:r>
              <a:rPr lang="en-US" b="1" dirty="0" err="1">
                <a:solidFill>
                  <a:schemeClr val="tx1"/>
                </a:solidFill>
              </a:rPr>
              <a:t>maittain</a:t>
            </a:r>
            <a:r>
              <a:rPr lang="en-US" b="1" dirty="0">
                <a:solidFill>
                  <a:schemeClr val="tx1"/>
                </a:solidFill>
              </a:rPr>
              <a:t> </a:t>
            </a:r>
            <a:r>
              <a:rPr lang="en-US" b="1" dirty="0" err="1">
                <a:solidFill>
                  <a:schemeClr val="tx1"/>
                </a:solidFill>
              </a:rPr>
              <a:t>Euroopan</a:t>
            </a:r>
            <a:r>
              <a:rPr lang="en-US" b="1" dirty="0">
                <a:solidFill>
                  <a:schemeClr val="tx1"/>
                </a:solidFill>
              </a:rPr>
              <a:t> </a:t>
            </a:r>
            <a:r>
              <a:rPr lang="en-US" b="1" dirty="0" err="1">
                <a:solidFill>
                  <a:schemeClr val="tx1"/>
                </a:solidFill>
              </a:rPr>
              <a:t>sisällä</a:t>
            </a:r>
            <a:r>
              <a:rPr lang="en-US" b="1" dirty="0">
                <a:solidFill>
                  <a:schemeClr val="tx1"/>
                </a:solidFill>
              </a:rPr>
              <a:t> ja </a:t>
            </a:r>
            <a:r>
              <a:rPr lang="en-US" b="1" dirty="0" err="1">
                <a:solidFill>
                  <a:schemeClr val="tx1"/>
                </a:solidFill>
              </a:rPr>
              <a:t>joskus</a:t>
            </a:r>
            <a:r>
              <a:rPr lang="en-US" b="1" dirty="0">
                <a:solidFill>
                  <a:schemeClr val="tx1"/>
                </a:solidFill>
              </a:rPr>
              <a:t> </a:t>
            </a:r>
            <a:r>
              <a:rPr lang="en-US" b="1" dirty="0" err="1">
                <a:solidFill>
                  <a:schemeClr val="tx1"/>
                </a:solidFill>
              </a:rPr>
              <a:t>jopa</a:t>
            </a:r>
            <a:r>
              <a:rPr lang="en-US" b="1" dirty="0">
                <a:solidFill>
                  <a:schemeClr val="tx1"/>
                </a:solidFill>
              </a:rPr>
              <a:t> saman </a:t>
            </a:r>
            <a:r>
              <a:rPr lang="en-US" b="1" dirty="0" err="1">
                <a:solidFill>
                  <a:schemeClr val="tx1"/>
                </a:solidFill>
              </a:rPr>
              <a:t>maan</a:t>
            </a:r>
            <a:r>
              <a:rPr lang="en-US" b="1" dirty="0">
                <a:solidFill>
                  <a:schemeClr val="tx1"/>
                </a:solidFill>
              </a:rPr>
              <a:t> </a:t>
            </a:r>
            <a:r>
              <a:rPr lang="en-US" b="1" dirty="0" err="1">
                <a:solidFill>
                  <a:schemeClr val="tx1"/>
                </a:solidFill>
              </a:rPr>
              <a:t>alueilla</a:t>
            </a:r>
            <a:r>
              <a:rPr lang="en-US" b="1" dirty="0">
                <a:solidFill>
                  <a:schemeClr val="tx1"/>
                </a:solidFill>
              </a:rPr>
              <a:t>.</a:t>
            </a:r>
          </a:p>
          <a:p>
            <a:pPr algn="l" rtl="0">
              <a:buClr>
                <a:srgbClr val="F1A0C2"/>
              </a:buClr>
              <a:tabLst>
                <a:tab pos="177800" algn="l"/>
              </a:tabLst>
            </a:pPr>
            <a:endParaRPr lang="en-US" b="1" dirty="0">
              <a:solidFill>
                <a:schemeClr val="tx1"/>
              </a:solidFill>
            </a:endParaRPr>
          </a:p>
          <a:p>
            <a:pPr algn="l" rtl="0">
              <a:buClr>
                <a:srgbClr val="F1A0C2"/>
              </a:buClr>
              <a:tabLst>
                <a:tab pos="177800" algn="l"/>
              </a:tabLst>
            </a:pPr>
            <a:r>
              <a:rPr lang="en-US" b="1" dirty="0" err="1">
                <a:solidFill>
                  <a:schemeClr val="tx1"/>
                </a:solidFill>
              </a:rPr>
              <a:t>Yleisiä</a:t>
            </a:r>
            <a:r>
              <a:rPr lang="en-US" b="1" dirty="0">
                <a:solidFill>
                  <a:schemeClr val="tx1"/>
                </a:solidFill>
              </a:rPr>
              <a:t> </a:t>
            </a:r>
            <a:r>
              <a:rPr lang="en-US" b="1" dirty="0" err="1">
                <a:solidFill>
                  <a:schemeClr val="tx1"/>
                </a:solidFill>
              </a:rPr>
              <a:t>vaiheita</a:t>
            </a:r>
            <a:r>
              <a:rPr lang="en-US" b="1" dirty="0">
                <a:solidFill>
                  <a:schemeClr val="tx1"/>
                </a:solidFill>
              </a:rPr>
              <a:t> </a:t>
            </a:r>
            <a:r>
              <a:rPr lang="en-US" b="1" dirty="0" err="1">
                <a:solidFill>
                  <a:schemeClr val="tx1"/>
                </a:solidFill>
              </a:rPr>
              <a:t>ovat</a:t>
            </a:r>
            <a:r>
              <a:rPr lang="en-US" b="1" dirty="0">
                <a:solidFill>
                  <a:schemeClr val="tx1"/>
                </a:solidFill>
              </a:rPr>
              <a:t> mm.:</a:t>
            </a:r>
          </a:p>
          <a:p>
            <a:pPr algn="l" rtl="0">
              <a:buClr>
                <a:srgbClr val="F1A0C2"/>
              </a:buClr>
              <a:tabLst>
                <a:tab pos="177800" algn="l"/>
              </a:tabLst>
            </a:pPr>
            <a:r>
              <a:rPr lang="en-US" b="1" dirty="0">
                <a:solidFill>
                  <a:schemeClr val="tx1"/>
                </a:solidFill>
              </a:rPr>
              <a:t> </a:t>
            </a: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7074" y="135528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58" name="Slide Number Placeholder 5">
            <a:extLst>
              <a:ext uri="{FF2B5EF4-FFF2-40B4-BE49-F238E27FC236}">
                <a16:creationId xmlns:a16="http://schemas.microsoft.com/office/drawing/2014/main" id="{FB02226C-262B-2FF4-EDBB-30F2CC9A860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24</a:t>
            </a:fld>
            <a:endParaRPr lang="en-US" sz="900">
              <a:solidFill>
                <a:schemeClr val="tx1"/>
              </a:solidFill>
            </a:endParaRPr>
          </a:p>
        </p:txBody>
      </p:sp>
      <p:sp>
        <p:nvSpPr>
          <p:cNvPr id="91" name="Freeform 90">
            <a:extLst>
              <a:ext uri="{FF2B5EF4-FFF2-40B4-BE49-F238E27FC236}">
                <a16:creationId xmlns:a16="http://schemas.microsoft.com/office/drawing/2014/main" id="{1B06E190-89CF-09A1-2AD7-57360B2E1A07}"/>
              </a:ext>
            </a:extLst>
          </p:cNvPr>
          <p:cNvSpPr/>
          <p:nvPr/>
        </p:nvSpPr>
        <p:spPr>
          <a:xfrm>
            <a:off x="0" y="5294278"/>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Tree>
    <p:extLst>
      <p:ext uri="{BB962C8B-B14F-4D97-AF65-F5344CB8AC3E}">
        <p14:creationId xmlns:p14="http://schemas.microsoft.com/office/powerpoint/2010/main" val="3782283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3707" y="8031902"/>
            <a:ext cx="7559674" cy="182798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0" y="1008871"/>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422" y="1301819"/>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7233" y="1146368"/>
            <a:ext cx="5466529" cy="707886"/>
          </a:xfrm>
          <a:prstGeom prst="rect">
            <a:avLst/>
          </a:prstGeom>
          <a:noFill/>
        </p:spPr>
        <p:txBody>
          <a:bodyPr wrap="square">
            <a:spAutoFit/>
          </a:bodyPr>
          <a:lstStyle/>
          <a:p>
            <a:pPr algn="l" rtl="0">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Luvat ja lisenssit</a:t>
            </a: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ts val="2440"/>
              </a:lnSpc>
              <a:tabLst>
                <a:tab pos="177800" algn="l"/>
              </a:tabLst>
            </a:pPr>
            <a:endParaRPr lang="en-US" sz="2000" b="1">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5154" y="1729533"/>
            <a:ext cx="4773874" cy="6340538"/>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mj-lt"/>
              <a:buAutoNum type="arabicPeriod"/>
              <a:tabLst>
                <a:tab pos="177800" algn="l"/>
              </a:tabLst>
            </a:pPr>
            <a:r>
              <a:rPr lang="fi-FI" b="1" dirty="0">
                <a:solidFill>
                  <a:srgbClr val="F79037"/>
                </a:solidFill>
                <a:latin typeface="Calibri"/>
                <a:ea typeface="Calibri"/>
                <a:cs typeface="Calibri"/>
              </a:rPr>
              <a:t>Liiketoimintalupa: </a:t>
            </a:r>
            <a:r>
              <a:rPr lang="fi-FI" dirty="0">
                <a:solidFill>
                  <a:schemeClr val="tx1"/>
                </a:solidFill>
                <a:latin typeface="Calibri"/>
                <a:ea typeface="Calibri"/>
                <a:cs typeface="Calibri"/>
              </a:rPr>
              <a:t>Tämä on tavallinen toimilupa yrityksen harjoittamiseen sijainnissasi. Toimiluvan hankintaprosessi vaihtelee lainkäyttöalueen mukaan, joten tarkista paikkakuntasi tai maakuntasi toimilupatoimistosta. Tämä prosessi sisältää yleensä hakemuksen täyttämisen, maksun maksamisen ja mahdollisesti taustatarkastuksen.</a:t>
            </a:r>
          </a:p>
          <a:p>
            <a:pPr marL="228600" indent="-228600" algn="l" rtl="0">
              <a:buClr>
                <a:srgbClr val="F79037"/>
              </a:buClr>
              <a:buFont typeface="+mj-lt"/>
              <a:buAutoNum type="arabicPeriod"/>
              <a:tabLst>
                <a:tab pos="177800" algn="l"/>
              </a:tabLst>
            </a:pPr>
            <a:r>
              <a:rPr lang="fi-FI" b="1" dirty="0">
                <a:solidFill>
                  <a:srgbClr val="F79037"/>
                </a:solidFill>
                <a:latin typeface="Calibri"/>
                <a:ea typeface="Calibri"/>
                <a:cs typeface="Calibri"/>
                <a:hlinkClick r:id="rId2">
                  <a:extLst>
                    <a:ext uri="{A12FA001-AC4F-418D-AE19-62706E023703}">
                      <ahyp:hlinkClr xmlns:ahyp="http://schemas.microsoft.com/office/drawing/2018/hyperlinkcolor" val="tx"/>
                    </a:ext>
                  </a:extLst>
                </a:hlinkClick>
              </a:rPr>
              <a:t>Työnantajan tunnusnumero (EIN):</a:t>
            </a:r>
            <a:r>
              <a:rPr lang="fi-FI" b="1" dirty="0">
                <a:solidFill>
                  <a:srgbClr val="F79037"/>
                </a:solidFill>
                <a:latin typeface="Calibri"/>
                <a:ea typeface="Calibri"/>
                <a:cs typeface="Calibri"/>
              </a:rPr>
              <a:t> </a:t>
            </a:r>
            <a:r>
              <a:rPr lang="fi-FI" dirty="0">
                <a:solidFill>
                  <a:schemeClr val="tx1"/>
                </a:solidFill>
                <a:latin typeface="Calibri"/>
                <a:ea typeface="Calibri"/>
                <a:cs typeface="Calibri"/>
              </a:rPr>
              <a:t>Monissa maissa sinun on hankittava EIN-tunnus (tai vastaava) verotusta varten. Se sisältää joko 8 tai 9 merkkiä, jotka voivat sisältää kirjaimia ja numeroita ie.0000000A.</a:t>
            </a:r>
          </a:p>
          <a:p>
            <a:pPr marL="228600" indent="-228600" algn="l" rtl="0">
              <a:buClr>
                <a:srgbClr val="F79037"/>
              </a:buClr>
              <a:buFont typeface="+mj-lt"/>
              <a:buAutoNum type="arabicPeriod"/>
              <a:tabLst>
                <a:tab pos="177800" algn="l"/>
              </a:tabLst>
            </a:pPr>
            <a:r>
              <a:rPr lang="fi-FI" b="1" dirty="0">
                <a:solidFill>
                  <a:schemeClr val="tx1"/>
                </a:solidFill>
                <a:latin typeface="Calibri"/>
                <a:ea typeface="Calibri"/>
                <a:cs typeface="Calibri"/>
                <a:hlinkClick r:id="rId3"/>
              </a:rPr>
              <a:t>Elintarviketoimintalupa: </a:t>
            </a:r>
            <a:r>
              <a:rPr lang="fi-FI" dirty="0">
                <a:solidFill>
                  <a:schemeClr val="tx1"/>
                </a:solidFill>
                <a:latin typeface="Calibri"/>
                <a:cs typeface="Calibri"/>
              </a:rPr>
              <a:t>Ennen toiminnan aloittamista tai toiminnan olennaista muuttumista sinun on pääsääntöisesti rekisteröitävä elintarvikealan toimintasi joko sijaintikunnan elintarvikevalvontayksikköön tai haettava toiminnallesi elintarvikevalvonnan hyväksyntä. Jokaisesta </a:t>
            </a:r>
            <a:r>
              <a:rPr lang="fi-FI" dirty="0">
                <a:solidFill>
                  <a:schemeClr val="tx1"/>
                </a:solidFill>
                <a:latin typeface="Calibri"/>
                <a:ea typeface="Calibri"/>
                <a:cs typeface="Calibri"/>
              </a:rPr>
              <a:t>ilmoitetusta yrityksestä on tehtävä erillinen ilmoitus.</a:t>
            </a:r>
          </a:p>
          <a:p>
            <a:pPr marL="365125" indent="-121920" algn="l" rtl="0">
              <a:buClr>
                <a:srgbClr val="F79037"/>
              </a:buClr>
              <a:buFont typeface="Arial" panose="020B0604020202020204" pitchFamily="34" charset="0"/>
              <a:buChar char="•"/>
              <a:tabLst>
                <a:tab pos="177800" algn="l"/>
              </a:tabLst>
            </a:pPr>
            <a:r>
              <a:rPr lang="fi-FI" dirty="0">
                <a:solidFill>
                  <a:schemeClr val="tx1"/>
                </a:solidFill>
                <a:latin typeface="Calibri"/>
                <a:ea typeface="Calibri"/>
                <a:cs typeface="Calibri"/>
              </a:rPr>
              <a:t>Tämä voidaan tehdä </a:t>
            </a:r>
            <a:r>
              <a:rPr lang="fi-FI" dirty="0">
                <a:solidFill>
                  <a:schemeClr val="tx1"/>
                </a:solidFill>
                <a:latin typeface="Calibri"/>
                <a:ea typeface="Calibri"/>
                <a:cs typeface="Calibri"/>
                <a:hlinkClick r:id="rId4"/>
              </a:rPr>
              <a:t>ilppa </a:t>
            </a:r>
            <a:r>
              <a:rPr lang="fi-FI" dirty="0">
                <a:solidFill>
                  <a:srgbClr val="F79037"/>
                </a:solidFill>
                <a:latin typeface="Calibri"/>
                <a:ea typeface="Calibri"/>
                <a:cs typeface="Calibri"/>
                <a:hlinkClick r:id="rId4"/>
              </a:rPr>
              <a:t>online-portaalin </a:t>
            </a:r>
            <a:r>
              <a:rPr lang="fi-FI" dirty="0">
                <a:solidFill>
                  <a:schemeClr val="tx1"/>
                </a:solidFill>
                <a:latin typeface="Calibri"/>
                <a:ea typeface="Calibri"/>
                <a:cs typeface="Calibri"/>
              </a:rPr>
              <a:t>kautta</a:t>
            </a:r>
            <a:r>
              <a:rPr lang="fi-FI" dirty="0">
                <a:solidFill>
                  <a:srgbClr val="F79037"/>
                </a:solidFill>
                <a:latin typeface="Calibri"/>
                <a:ea typeface="Calibri"/>
                <a:cs typeface="Calibri"/>
              </a:rPr>
              <a:t> </a:t>
            </a:r>
            <a:r>
              <a:rPr lang="fi-FI" dirty="0">
                <a:solidFill>
                  <a:schemeClr val="tx1"/>
                </a:solidFill>
                <a:latin typeface="Calibri"/>
                <a:ea typeface="Calibri"/>
                <a:cs typeface="Calibri"/>
              </a:rPr>
              <a:t>tai ottamalla yhteyttä paikalliseen elintarvikevalvontayksikköön, jonka alueella elintarvikealan yritys sijaitsee.</a:t>
            </a:r>
            <a:endParaRPr lang="fi-FI" dirty="0">
              <a:solidFill>
                <a:schemeClr val="tx1"/>
              </a:solidFill>
              <a:ea typeface="Calibri"/>
            </a:endParaRPr>
          </a:p>
          <a:p>
            <a:pPr marL="228600" indent="-228600" algn="l">
              <a:buClr>
                <a:srgbClr val="F79037"/>
              </a:buClr>
              <a:buFont typeface="+mj-lt"/>
              <a:buAutoNum type="arabicPeriod" startAt="4"/>
              <a:tabLst>
                <a:tab pos="177800" algn="l"/>
              </a:tabLst>
            </a:pPr>
            <a:r>
              <a:rPr lang="fi-FI" b="1" dirty="0">
                <a:solidFill>
                  <a:srgbClr val="F79037"/>
                </a:solidFill>
                <a:latin typeface="Calibri"/>
                <a:ea typeface="Calibri"/>
                <a:cs typeface="Calibri"/>
              </a:rPr>
              <a:t>Alkoholilupa: </a:t>
            </a:r>
            <a:r>
              <a:rPr lang="fi-FI" dirty="0">
                <a:solidFill>
                  <a:schemeClr val="tx1"/>
                </a:solidFill>
                <a:latin typeface="Calibri"/>
                <a:ea typeface="Calibri"/>
                <a:cs typeface="Calibri"/>
              </a:rPr>
              <a:t>Jos aiot tarjota alkoholia, tarvitset siihen erillisen luvan. Yksityiskohdat vaihtelevat suuresti sijainnin mukaan, mutta voit odottaa perusteellisen tarkistusprosessin, joka voi sisältää julkisen kuulemisen, taustan tarkistuksen ja huomattavia maksuja. Muista, että alkoholin tarjoilu sisältää lisävastuita, kuten sen varmistamisen, että henkilökunta on koulutettu olemaan palvelematta alaikäisiä tai näkyvästi päihtyneitä asiakkaita. Tässä on </a:t>
            </a:r>
            <a:r>
              <a:rPr lang="fi-FI" dirty="0">
                <a:solidFill>
                  <a:schemeClr val="tx1"/>
                </a:solidFill>
                <a:latin typeface="Calibri"/>
                <a:cs typeface="Calibri"/>
              </a:rPr>
              <a:t>Alkoholielinkeinorekisteri </a:t>
            </a:r>
            <a:r>
              <a:rPr lang="fi-FI" dirty="0" err="1">
                <a:solidFill>
                  <a:schemeClr val="tx1"/>
                </a:solidFill>
                <a:latin typeface="Calibri"/>
                <a:cs typeface="Calibri"/>
              </a:rPr>
              <a:t>Allun</a:t>
            </a:r>
            <a:r>
              <a:rPr lang="fi-FI" dirty="0">
                <a:solidFill>
                  <a:schemeClr val="tx1"/>
                </a:solidFill>
                <a:latin typeface="Calibri"/>
                <a:cs typeface="Calibri"/>
              </a:rPr>
              <a:t> </a:t>
            </a:r>
            <a:r>
              <a:rPr lang="fi-FI" dirty="0">
                <a:solidFill>
                  <a:srgbClr val="F79037"/>
                </a:solidFill>
                <a:latin typeface="Calibri"/>
                <a:ea typeface="Calibri"/>
                <a:cs typeface="Calibri"/>
                <a:hlinkClick r:id="rId5">
                  <a:extLst>
                    <a:ext uri="{A12FA001-AC4F-418D-AE19-62706E023703}">
                      <ahyp:hlinkClr xmlns:ahyp="http://schemas.microsoft.com/office/drawing/2018/hyperlinkcolor" val="tx"/>
                    </a:ext>
                  </a:extLst>
                </a:hlinkClick>
              </a:rPr>
              <a:t>linkki</a:t>
            </a:r>
            <a:r>
              <a:rPr lang="fi-FI" dirty="0">
                <a:solidFill>
                  <a:srgbClr val="F79037"/>
                </a:solidFill>
                <a:latin typeface="Calibri"/>
                <a:ea typeface="Calibri"/>
                <a:cs typeface="Calibri"/>
              </a:rPr>
              <a:t>, </a:t>
            </a:r>
            <a:r>
              <a:rPr lang="fi-FI" dirty="0">
                <a:solidFill>
                  <a:schemeClr val="tx1"/>
                </a:solidFill>
                <a:latin typeface="Calibri"/>
                <a:ea typeface="Calibri"/>
                <a:cs typeface="Calibri"/>
              </a:rPr>
              <a:t>miten lisenssiä haetaan.</a:t>
            </a:r>
          </a:p>
          <a:p>
            <a:pPr marL="228600" indent="-228600" algn="l" rtl="0">
              <a:buClr>
                <a:srgbClr val="F79037"/>
              </a:buClr>
              <a:buFont typeface="+mj-lt"/>
              <a:buAutoNum type="arabicPeriod" startAt="4"/>
              <a:tabLst>
                <a:tab pos="177800" algn="l"/>
              </a:tabLst>
            </a:pPr>
            <a:r>
              <a:rPr lang="fi-FI" b="1" dirty="0">
                <a:solidFill>
                  <a:srgbClr val="F79037"/>
                </a:solidFill>
                <a:latin typeface="Calibri"/>
                <a:ea typeface="Calibri"/>
                <a:cs typeface="Calibri"/>
              </a:rPr>
              <a:t>Mainostuslupa: </a:t>
            </a:r>
            <a:r>
              <a:rPr lang="fi-FI" dirty="0">
                <a:solidFill>
                  <a:schemeClr val="tx1"/>
                </a:solidFill>
                <a:latin typeface="Calibri"/>
                <a:ea typeface="Calibri"/>
                <a:cs typeface="Calibri"/>
              </a:rPr>
              <a:t>Jos suunnittelet mainoskyltin pystyttämistä yrityksellesi, saatat tarvita siihen erillisen luvan. Tarkista paikalliselta kaavoitustoimistolta.</a:t>
            </a:r>
          </a:p>
          <a:p>
            <a:pPr marL="228600" indent="-228600" algn="l" rtl="0">
              <a:buClr>
                <a:srgbClr val="F79037"/>
              </a:buClr>
              <a:buFont typeface="+mj-lt"/>
              <a:buAutoNum type="arabicPeriod" startAt="4"/>
              <a:tabLst>
                <a:tab pos="177800" algn="l"/>
              </a:tabLst>
            </a:pPr>
            <a:r>
              <a:rPr lang="fi-FI" b="1" dirty="0">
                <a:solidFill>
                  <a:srgbClr val="F79037"/>
                </a:solidFill>
                <a:latin typeface="Calibri"/>
                <a:ea typeface="Calibri"/>
                <a:cs typeface="Calibri"/>
              </a:rPr>
              <a:t>Rakennusturvallisuusluvat: </a:t>
            </a:r>
            <a:r>
              <a:rPr lang="fi-FI" dirty="0">
                <a:solidFill>
                  <a:schemeClr val="tx1"/>
                </a:solidFill>
                <a:latin typeface="Calibri"/>
                <a:ea typeface="Calibri"/>
                <a:cs typeface="Calibri"/>
              </a:rPr>
              <a:t>Sijainnistasi ja suunnittelemasi remontin luonteesta riippuen saatat tarvita lupia, jotka liittyvät paloturvallisuuteen, rakennusten terveysmääräyksiin ja kaavoitukseen.</a:t>
            </a:r>
          </a:p>
          <a:p>
            <a:pPr marL="228600" indent="-228600" algn="l" rtl="0">
              <a:buClr>
                <a:srgbClr val="F79037"/>
              </a:buClr>
              <a:buFont typeface="+mj-lt"/>
              <a:buAutoNum type="arabicPeriod" startAt="4"/>
              <a:tabLst>
                <a:tab pos="177800" algn="l"/>
              </a:tabLst>
            </a:pPr>
            <a:r>
              <a:rPr lang="fi-FI" b="1" dirty="0">
                <a:solidFill>
                  <a:srgbClr val="F79037"/>
                </a:solidFill>
                <a:latin typeface="Calibri"/>
                <a:ea typeface="Calibri"/>
                <a:cs typeface="Calibri"/>
              </a:rPr>
              <a:t>Musiikkilisenssi: </a:t>
            </a:r>
            <a:r>
              <a:rPr lang="fi-FI" dirty="0">
                <a:solidFill>
                  <a:schemeClr val="tx1"/>
                </a:solidFill>
                <a:latin typeface="Calibri"/>
                <a:ea typeface="Calibri"/>
                <a:cs typeface="Calibri"/>
              </a:rPr>
              <a:t>Jos aiot soittaa musiikkia laitoksessasi, saatat tarvita luvan musiikkioikeuksien organisaatio Teostolta.</a:t>
            </a:r>
          </a:p>
          <a:p>
            <a:pPr marL="228600" indent="-228600" algn="l" rtl="0">
              <a:buClr>
                <a:srgbClr val="F79037"/>
              </a:buClr>
              <a:buFont typeface="+mj-lt"/>
              <a:buAutoNum type="arabicPeriod" startAt="4"/>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4210" y="1729533"/>
            <a:ext cx="1869778" cy="8694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dirty="0">
                <a:solidFill>
                  <a:schemeClr val="tx1"/>
                </a:solidFill>
              </a:rPr>
              <a:t>Opas tarvittavien lupien ja lisenssien tunnistamiseen ja hankkimiseen:</a:t>
            </a:r>
          </a:p>
          <a:p>
            <a:pPr algn="l" rtl="0">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7233" y="841561"/>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507233" y="8179659"/>
            <a:ext cx="6771795" cy="154700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tx1"/>
                </a:solidFill>
              </a:rPr>
              <a:t>Tämä ei ole kattava luettelo, ja saatat tarvita lisälupia ja lisenssejä sijainnistasi ja yrityksesi erityispiirteistä riippuen. Muista tehdä perusteellinen tutkimus ja älä epäröi pyytää lakiapua, jos olet epävarma jostakin.</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tx1"/>
                </a:solidFill>
              </a:rPr>
              <a:t>Näiden lisenssien ja lupien hankintaprosessiin kuuluu yleensä hakemuksen täyttäminen, maksun maksaminen ja tarkastus- tai tarkistusprosessi. Muista seurata, milloin jokainen lisenssi tai lupa on uusittava. Ilman tarvittavia lisenssejä tai lupia toimiminen tai niiden vanheneminen voi johtaa sakkoihin ja mahdollisesti sulkemiseen.</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bg1"/>
                </a:solidFill>
                <a:highlight>
                  <a:srgbClr val="F79037"/>
                </a:highlight>
              </a:rPr>
              <a:t>Muista aina, </a:t>
            </a:r>
            <a:r>
              <a:rPr lang="fi-FI" dirty="0">
                <a:solidFill>
                  <a:schemeClr val="tx1"/>
                </a:solidFill>
              </a:rPr>
              <a:t>että paikallinen kauppakamari tai pienyrityskehityskeskus voi olla arvokas apu tässä prosessissa</a:t>
            </a:r>
            <a:r>
              <a:rPr lang="en-US" dirty="0">
                <a:solidFill>
                  <a:schemeClr val="tx1"/>
                </a:solidFill>
              </a:rPr>
              <a:t>.</a:t>
            </a:r>
          </a:p>
        </p:txBody>
      </p:sp>
      <p:sp>
        <p:nvSpPr>
          <p:cNvPr id="3" name="Slide Number Placeholder 5">
            <a:extLst>
              <a:ext uri="{FF2B5EF4-FFF2-40B4-BE49-F238E27FC236}">
                <a16:creationId xmlns:a16="http://schemas.microsoft.com/office/drawing/2014/main" id="{CC450769-B1F9-277E-51CB-C207E5B8560F}"/>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25</a:t>
            </a:fld>
            <a:endParaRPr lang="en-US" sz="900">
              <a:solidFill>
                <a:schemeClr val="tx1"/>
              </a:solidFill>
            </a:endParaRPr>
          </a:p>
        </p:txBody>
      </p:sp>
      <p:grpSp>
        <p:nvGrpSpPr>
          <p:cNvPr id="4" name="Group 3">
            <a:extLst>
              <a:ext uri="{FF2B5EF4-FFF2-40B4-BE49-F238E27FC236}">
                <a16:creationId xmlns:a16="http://schemas.microsoft.com/office/drawing/2014/main" id="{E685FBCE-AF06-4C42-3B84-F6AC3B1C8D7D}"/>
              </a:ext>
            </a:extLst>
          </p:cNvPr>
          <p:cNvGrpSpPr>
            <a:grpSpLocks noChangeAspect="1"/>
          </p:cNvGrpSpPr>
          <p:nvPr/>
        </p:nvGrpSpPr>
        <p:grpSpPr>
          <a:xfrm>
            <a:off x="6097728" y="461468"/>
            <a:ext cx="900000" cy="950550"/>
            <a:chOff x="-3634034" y="6124033"/>
            <a:chExt cx="1026183" cy="1083820"/>
          </a:xfrm>
        </p:grpSpPr>
        <p:sp>
          <p:nvSpPr>
            <p:cNvPr id="5" name="Freeform 4">
              <a:extLst>
                <a:ext uri="{FF2B5EF4-FFF2-40B4-BE49-F238E27FC236}">
                  <a16:creationId xmlns:a16="http://schemas.microsoft.com/office/drawing/2014/main" id="{311C0FDB-C1DB-EE00-359B-CE85B58F3D9E}"/>
                </a:ext>
              </a:extLst>
            </p:cNvPr>
            <p:cNvSpPr/>
            <p:nvPr/>
          </p:nvSpPr>
          <p:spPr>
            <a:xfrm>
              <a:off x="-3632281" y="6694003"/>
              <a:ext cx="1024430" cy="513850"/>
            </a:xfrm>
            <a:custGeom>
              <a:avLst/>
              <a:gdLst>
                <a:gd name="connsiteX0" fmla="*/ 998118 w 1024430"/>
                <a:gd name="connsiteY0" fmla="*/ 178883 h 513850"/>
                <a:gd name="connsiteX1" fmla="*/ 833227 w 1024430"/>
                <a:gd name="connsiteY1" fmla="*/ 178883 h 513850"/>
                <a:gd name="connsiteX2" fmla="*/ 820948 w 1024430"/>
                <a:gd name="connsiteY2" fmla="*/ 178883 h 513850"/>
                <a:gd name="connsiteX3" fmla="*/ 820948 w 1024430"/>
                <a:gd name="connsiteY3" fmla="*/ 166607 h 513850"/>
                <a:gd name="connsiteX4" fmla="*/ 820948 w 1024430"/>
                <a:gd name="connsiteY4" fmla="*/ 122763 h 513850"/>
                <a:gd name="connsiteX5" fmla="*/ 785865 w 1024430"/>
                <a:gd name="connsiteY5" fmla="*/ 150823 h 513850"/>
                <a:gd name="connsiteX6" fmla="*/ 778848 w 1024430"/>
                <a:gd name="connsiteY6" fmla="*/ 156084 h 513850"/>
                <a:gd name="connsiteX7" fmla="*/ 778848 w 1024430"/>
                <a:gd name="connsiteY7" fmla="*/ 377057 h 513850"/>
                <a:gd name="connsiteX8" fmla="*/ 806914 w 1024430"/>
                <a:gd name="connsiteY8" fmla="*/ 468253 h 513850"/>
                <a:gd name="connsiteX9" fmla="*/ 806914 w 1024430"/>
                <a:gd name="connsiteY9" fmla="*/ 470006 h 513850"/>
                <a:gd name="connsiteX10" fmla="*/ 796390 w 1024430"/>
                <a:gd name="connsiteY10" fmla="*/ 470006 h 513850"/>
                <a:gd name="connsiteX11" fmla="*/ 129808 w 1024430"/>
                <a:gd name="connsiteY11" fmla="*/ 470006 h 513850"/>
                <a:gd name="connsiteX12" fmla="*/ 42100 w 1024430"/>
                <a:gd name="connsiteY12" fmla="*/ 382319 h 513850"/>
                <a:gd name="connsiteX13" fmla="*/ 42100 w 1024430"/>
                <a:gd name="connsiteY13" fmla="*/ 26306 h 513850"/>
                <a:gd name="connsiteX14" fmla="*/ 21050 w 1024430"/>
                <a:gd name="connsiteY14" fmla="*/ 0 h 513850"/>
                <a:gd name="connsiteX15" fmla="*/ 0 w 1024430"/>
                <a:gd name="connsiteY15" fmla="*/ 26306 h 513850"/>
                <a:gd name="connsiteX16" fmla="*/ 0 w 1024430"/>
                <a:gd name="connsiteY16" fmla="*/ 391087 h 513850"/>
                <a:gd name="connsiteX17" fmla="*/ 70166 w 1024430"/>
                <a:gd name="connsiteY17" fmla="*/ 501574 h 513850"/>
                <a:gd name="connsiteX18" fmla="*/ 108758 w 1024430"/>
                <a:gd name="connsiteY18" fmla="*/ 513850 h 513850"/>
                <a:gd name="connsiteX19" fmla="*/ 917427 w 1024430"/>
                <a:gd name="connsiteY19" fmla="*/ 513850 h 513850"/>
                <a:gd name="connsiteX20" fmla="*/ 920935 w 1024430"/>
                <a:gd name="connsiteY20" fmla="*/ 512097 h 513850"/>
                <a:gd name="connsiteX21" fmla="*/ 1024431 w 1024430"/>
                <a:gd name="connsiteY21" fmla="*/ 387580 h 513850"/>
                <a:gd name="connsiteX22" fmla="*/ 1024431 w 1024430"/>
                <a:gd name="connsiteY22" fmla="*/ 205190 h 513850"/>
                <a:gd name="connsiteX23" fmla="*/ 998118 w 1024430"/>
                <a:gd name="connsiteY23" fmla="*/ 178883 h 513850"/>
                <a:gd name="connsiteX24" fmla="*/ 982330 w 1024430"/>
                <a:gd name="connsiteY24" fmla="*/ 392841 h 513850"/>
                <a:gd name="connsiteX25" fmla="*/ 910410 w 1024430"/>
                <a:gd name="connsiteY25" fmla="*/ 471760 h 513850"/>
                <a:gd name="connsiteX26" fmla="*/ 824456 w 1024430"/>
                <a:gd name="connsiteY26" fmla="*/ 413886 h 513850"/>
                <a:gd name="connsiteX27" fmla="*/ 820948 w 1024430"/>
                <a:gd name="connsiteY27" fmla="*/ 392841 h 513850"/>
                <a:gd name="connsiteX28" fmla="*/ 820948 w 1024430"/>
                <a:gd name="connsiteY28" fmla="*/ 226235 h 513850"/>
                <a:gd name="connsiteX29" fmla="*/ 820948 w 1024430"/>
                <a:gd name="connsiteY29" fmla="*/ 220973 h 513850"/>
                <a:gd name="connsiteX30" fmla="*/ 980577 w 1024430"/>
                <a:gd name="connsiteY30" fmla="*/ 220973 h 513850"/>
                <a:gd name="connsiteX31" fmla="*/ 982330 w 1024430"/>
                <a:gd name="connsiteY31" fmla="*/ 227988 h 513850"/>
                <a:gd name="connsiteX32" fmla="*/ 982330 w 1024430"/>
                <a:gd name="connsiteY32" fmla="*/ 392841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4430" h="513850">
                  <a:moveTo>
                    <a:pt x="998118" y="178883"/>
                  </a:moveTo>
                  <a:cubicBezTo>
                    <a:pt x="943739" y="178883"/>
                    <a:pt x="889360" y="178883"/>
                    <a:pt x="833227" y="178883"/>
                  </a:cubicBezTo>
                  <a:lnTo>
                    <a:pt x="820948" y="178883"/>
                  </a:lnTo>
                  <a:lnTo>
                    <a:pt x="820948" y="166607"/>
                  </a:lnTo>
                  <a:cubicBezTo>
                    <a:pt x="820948" y="152577"/>
                    <a:pt x="820948" y="136793"/>
                    <a:pt x="820948" y="122763"/>
                  </a:cubicBezTo>
                  <a:cubicBezTo>
                    <a:pt x="810423" y="131532"/>
                    <a:pt x="798143" y="142054"/>
                    <a:pt x="785865" y="150823"/>
                  </a:cubicBezTo>
                  <a:cubicBezTo>
                    <a:pt x="784110" y="152577"/>
                    <a:pt x="780602" y="154331"/>
                    <a:pt x="778848" y="156084"/>
                  </a:cubicBezTo>
                  <a:cubicBezTo>
                    <a:pt x="778848" y="229742"/>
                    <a:pt x="778848" y="303400"/>
                    <a:pt x="778848" y="377057"/>
                  </a:cubicBezTo>
                  <a:cubicBezTo>
                    <a:pt x="778848" y="410379"/>
                    <a:pt x="785865" y="441947"/>
                    <a:pt x="806914" y="468253"/>
                  </a:cubicBezTo>
                  <a:cubicBezTo>
                    <a:pt x="806914" y="468253"/>
                    <a:pt x="806914" y="470006"/>
                    <a:pt x="806914" y="470006"/>
                  </a:cubicBezTo>
                  <a:lnTo>
                    <a:pt x="796390" y="470006"/>
                  </a:lnTo>
                  <a:cubicBezTo>
                    <a:pt x="573611" y="470006"/>
                    <a:pt x="352587" y="470006"/>
                    <a:pt x="129808" y="470006"/>
                  </a:cubicBezTo>
                  <a:cubicBezTo>
                    <a:pt x="75429" y="470006"/>
                    <a:pt x="42100" y="436685"/>
                    <a:pt x="42100" y="382319"/>
                  </a:cubicBezTo>
                  <a:cubicBezTo>
                    <a:pt x="42100" y="263063"/>
                    <a:pt x="42100" y="143808"/>
                    <a:pt x="42100" y="26306"/>
                  </a:cubicBezTo>
                  <a:cubicBezTo>
                    <a:pt x="42100" y="10523"/>
                    <a:pt x="33329" y="1754"/>
                    <a:pt x="21050" y="0"/>
                  </a:cubicBezTo>
                  <a:cubicBezTo>
                    <a:pt x="8771" y="0"/>
                    <a:pt x="0" y="10523"/>
                    <a:pt x="0" y="26306"/>
                  </a:cubicBezTo>
                  <a:cubicBezTo>
                    <a:pt x="0" y="147316"/>
                    <a:pt x="0" y="268325"/>
                    <a:pt x="0" y="391087"/>
                  </a:cubicBezTo>
                  <a:cubicBezTo>
                    <a:pt x="0" y="441947"/>
                    <a:pt x="24559" y="478775"/>
                    <a:pt x="70166" y="501574"/>
                  </a:cubicBezTo>
                  <a:cubicBezTo>
                    <a:pt x="82446" y="506835"/>
                    <a:pt x="94725" y="510343"/>
                    <a:pt x="108758" y="513850"/>
                  </a:cubicBezTo>
                  <a:lnTo>
                    <a:pt x="917427" y="513850"/>
                  </a:lnTo>
                  <a:cubicBezTo>
                    <a:pt x="919181" y="513850"/>
                    <a:pt x="919181" y="512097"/>
                    <a:pt x="920935" y="512097"/>
                  </a:cubicBezTo>
                  <a:cubicBezTo>
                    <a:pt x="984085" y="499820"/>
                    <a:pt x="1024431" y="452469"/>
                    <a:pt x="1024431" y="387580"/>
                  </a:cubicBezTo>
                  <a:cubicBezTo>
                    <a:pt x="1024431" y="326199"/>
                    <a:pt x="1024431" y="264817"/>
                    <a:pt x="1024431" y="205190"/>
                  </a:cubicBezTo>
                  <a:cubicBezTo>
                    <a:pt x="1024431" y="185898"/>
                    <a:pt x="1017414" y="178883"/>
                    <a:pt x="998118" y="178883"/>
                  </a:cubicBezTo>
                  <a:close/>
                  <a:moveTo>
                    <a:pt x="982330" y="392841"/>
                  </a:moveTo>
                  <a:cubicBezTo>
                    <a:pt x="982330" y="433178"/>
                    <a:pt x="952510" y="466499"/>
                    <a:pt x="910410" y="471760"/>
                  </a:cubicBezTo>
                  <a:cubicBezTo>
                    <a:pt x="873573" y="477022"/>
                    <a:pt x="834981" y="452469"/>
                    <a:pt x="824456" y="413886"/>
                  </a:cubicBezTo>
                  <a:cubicBezTo>
                    <a:pt x="822702" y="406871"/>
                    <a:pt x="820948" y="399856"/>
                    <a:pt x="820948" y="392841"/>
                  </a:cubicBezTo>
                  <a:cubicBezTo>
                    <a:pt x="820948" y="336721"/>
                    <a:pt x="820948" y="282355"/>
                    <a:pt x="820948" y="226235"/>
                  </a:cubicBezTo>
                  <a:cubicBezTo>
                    <a:pt x="820948" y="224481"/>
                    <a:pt x="820948" y="222727"/>
                    <a:pt x="820948" y="220973"/>
                  </a:cubicBezTo>
                  <a:lnTo>
                    <a:pt x="980577" y="220973"/>
                  </a:lnTo>
                  <a:cubicBezTo>
                    <a:pt x="980577" y="222727"/>
                    <a:pt x="982330" y="226235"/>
                    <a:pt x="982330" y="227988"/>
                  </a:cubicBezTo>
                  <a:cubicBezTo>
                    <a:pt x="982330" y="284109"/>
                    <a:pt x="982330" y="338475"/>
                    <a:pt x="982330" y="392841"/>
                  </a:cubicBezTo>
                  <a:close/>
                </a:path>
              </a:pathLst>
            </a:custGeom>
            <a:solidFill>
              <a:srgbClr val="000000"/>
            </a:solidFill>
            <a:ln w="17529"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06134AB7-DE7F-160A-5794-5683EB8D784D}"/>
                </a:ext>
              </a:extLst>
            </p:cNvPr>
            <p:cNvSpPr/>
            <p:nvPr/>
          </p:nvSpPr>
          <p:spPr>
            <a:xfrm>
              <a:off x="-3634034" y="6124033"/>
              <a:ext cx="822701" cy="747170"/>
            </a:xfrm>
            <a:custGeom>
              <a:avLst/>
              <a:gdLst>
                <a:gd name="connsiteX0" fmla="*/ 43854 w 822701"/>
                <a:gd name="connsiteY0" fmla="*/ 56120 h 747170"/>
                <a:gd name="connsiteX1" fmla="*/ 43854 w 822701"/>
                <a:gd name="connsiteY1" fmla="*/ 43844 h 747170"/>
                <a:gd name="connsiteX2" fmla="*/ 780602 w 822701"/>
                <a:gd name="connsiteY2" fmla="*/ 43844 h 747170"/>
                <a:gd name="connsiteX3" fmla="*/ 780602 w 822701"/>
                <a:gd name="connsiteY3" fmla="*/ 50859 h 747170"/>
                <a:gd name="connsiteX4" fmla="*/ 780602 w 822701"/>
                <a:gd name="connsiteY4" fmla="*/ 726055 h 747170"/>
                <a:gd name="connsiteX5" fmla="*/ 822702 w 822701"/>
                <a:gd name="connsiteY5" fmla="*/ 747100 h 747170"/>
                <a:gd name="connsiteX6" fmla="*/ 822702 w 822701"/>
                <a:gd name="connsiteY6" fmla="*/ 29814 h 747170"/>
                <a:gd name="connsiteX7" fmla="*/ 792881 w 822701"/>
                <a:gd name="connsiteY7" fmla="*/ 0 h 747170"/>
                <a:gd name="connsiteX8" fmla="*/ 29820 w 822701"/>
                <a:gd name="connsiteY8" fmla="*/ 0 h 747170"/>
                <a:gd name="connsiteX9" fmla="*/ 0 w 822701"/>
                <a:gd name="connsiteY9" fmla="*/ 28060 h 747170"/>
                <a:gd name="connsiteX10" fmla="*/ 0 w 822701"/>
                <a:gd name="connsiteY10" fmla="*/ 394595 h 747170"/>
                <a:gd name="connsiteX11" fmla="*/ 0 w 822701"/>
                <a:gd name="connsiteY11" fmla="*/ 403364 h 747170"/>
                <a:gd name="connsiteX12" fmla="*/ 21050 w 822701"/>
                <a:gd name="connsiteY12" fmla="*/ 422655 h 747170"/>
                <a:gd name="connsiteX13" fmla="*/ 42100 w 822701"/>
                <a:gd name="connsiteY13" fmla="*/ 405117 h 747170"/>
                <a:gd name="connsiteX14" fmla="*/ 42100 w 822701"/>
                <a:gd name="connsiteY14" fmla="*/ 392841 h 747170"/>
                <a:gd name="connsiteX15" fmla="*/ 43854 w 822701"/>
                <a:gd name="connsiteY15" fmla="*/ 56120 h 74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1" h="747170">
                  <a:moveTo>
                    <a:pt x="43854" y="56120"/>
                  </a:moveTo>
                  <a:lnTo>
                    <a:pt x="43854" y="43844"/>
                  </a:lnTo>
                  <a:lnTo>
                    <a:pt x="780602" y="43844"/>
                  </a:lnTo>
                  <a:lnTo>
                    <a:pt x="780602" y="50859"/>
                  </a:lnTo>
                  <a:cubicBezTo>
                    <a:pt x="780602" y="112240"/>
                    <a:pt x="780602" y="664673"/>
                    <a:pt x="780602" y="726055"/>
                  </a:cubicBezTo>
                  <a:cubicBezTo>
                    <a:pt x="792881" y="717286"/>
                    <a:pt x="808668" y="748854"/>
                    <a:pt x="822702" y="747100"/>
                  </a:cubicBezTo>
                  <a:cubicBezTo>
                    <a:pt x="822702" y="683964"/>
                    <a:pt x="822702" y="92949"/>
                    <a:pt x="822702" y="29814"/>
                  </a:cubicBezTo>
                  <a:cubicBezTo>
                    <a:pt x="822702" y="7015"/>
                    <a:pt x="815685" y="0"/>
                    <a:pt x="792881" y="0"/>
                  </a:cubicBezTo>
                  <a:cubicBezTo>
                    <a:pt x="538527" y="0"/>
                    <a:pt x="284174" y="0"/>
                    <a:pt x="29820" y="0"/>
                  </a:cubicBezTo>
                  <a:cubicBezTo>
                    <a:pt x="7017" y="0"/>
                    <a:pt x="0" y="7015"/>
                    <a:pt x="0" y="28060"/>
                  </a:cubicBezTo>
                  <a:cubicBezTo>
                    <a:pt x="0" y="150823"/>
                    <a:pt x="0" y="271832"/>
                    <a:pt x="0" y="394595"/>
                  </a:cubicBezTo>
                  <a:cubicBezTo>
                    <a:pt x="0" y="398102"/>
                    <a:pt x="0" y="401610"/>
                    <a:pt x="0" y="403364"/>
                  </a:cubicBezTo>
                  <a:cubicBezTo>
                    <a:pt x="1754" y="413886"/>
                    <a:pt x="10525" y="422655"/>
                    <a:pt x="21050" y="422655"/>
                  </a:cubicBezTo>
                  <a:cubicBezTo>
                    <a:pt x="31575" y="422655"/>
                    <a:pt x="40345" y="415640"/>
                    <a:pt x="42100" y="405117"/>
                  </a:cubicBezTo>
                  <a:cubicBezTo>
                    <a:pt x="42100" y="401610"/>
                    <a:pt x="42100" y="398102"/>
                    <a:pt x="42100" y="392841"/>
                  </a:cubicBezTo>
                  <a:cubicBezTo>
                    <a:pt x="43854" y="282355"/>
                    <a:pt x="43854" y="170114"/>
                    <a:pt x="43854" y="56120"/>
                  </a:cubicBezTo>
                  <a:close/>
                </a:path>
              </a:pathLst>
            </a:custGeom>
            <a:solidFill>
              <a:srgbClr val="000000"/>
            </a:solidFill>
            <a:ln w="17529" cap="flat">
              <a:noFill/>
              <a:prstDash val="solid"/>
              <a:miter/>
            </a:ln>
          </p:spPr>
          <p:txBody>
            <a:bodyPr rtlCol="0" anchor="ctr"/>
            <a:lstStyle/>
            <a:p>
              <a:pPr algn="l" rtl="0"/>
              <a:endParaRPr lang="en-US"/>
            </a:p>
          </p:txBody>
        </p:sp>
        <p:sp>
          <p:nvSpPr>
            <p:cNvPr id="7" name="Freeform 6">
              <a:extLst>
                <a:ext uri="{FF2B5EF4-FFF2-40B4-BE49-F238E27FC236}">
                  <a16:creationId xmlns:a16="http://schemas.microsoft.com/office/drawing/2014/main" id="{DAAF98D9-10F9-7099-C1F3-8A4ADB86BF31}"/>
                </a:ext>
              </a:extLst>
            </p:cNvPr>
            <p:cNvSpPr/>
            <p:nvPr/>
          </p:nvSpPr>
          <p:spPr>
            <a:xfrm>
              <a:off x="-3484931" y="687288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F609ACC3-C7B2-4069-45C8-454192733B18}"/>
                </a:ext>
              </a:extLst>
            </p:cNvPr>
            <p:cNvSpPr/>
            <p:nvPr/>
          </p:nvSpPr>
          <p:spPr>
            <a:xfrm>
              <a:off x="-3484931" y="674135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2"/>
                    <a:pt x="10525" y="0"/>
                    <a:pt x="21050" y="0"/>
                  </a:cubicBezTo>
                  <a:cubicBezTo>
                    <a:pt x="33329" y="0"/>
                    <a:pt x="42100" y="10522"/>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D1B04557-FA26-1825-D47F-60F6684CCC0E}"/>
                </a:ext>
              </a:extLst>
            </p:cNvPr>
            <p:cNvSpPr/>
            <p:nvPr/>
          </p:nvSpPr>
          <p:spPr>
            <a:xfrm>
              <a:off x="-3493702" y="700967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989FA5E0-4CFE-9EA0-64B2-B37B8C637C61}"/>
                </a:ext>
              </a:extLst>
            </p:cNvPr>
            <p:cNvSpPr/>
            <p:nvPr/>
          </p:nvSpPr>
          <p:spPr>
            <a:xfrm>
              <a:off x="-3398977" y="6737847"/>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2"/>
                    <a:pt x="0" y="21045"/>
                  </a:cubicBezTo>
                  <a:cubicBezTo>
                    <a:pt x="0" y="8769"/>
                    <a:pt x="10525" y="0"/>
                    <a:pt x="24558" y="0"/>
                  </a:cubicBezTo>
                  <a:cubicBezTo>
                    <a:pt x="70166" y="0"/>
                    <a:pt x="117528" y="0"/>
                    <a:pt x="163137" y="0"/>
                  </a:cubicBezTo>
                  <a:cubicBezTo>
                    <a:pt x="178924" y="0"/>
                    <a:pt x="187695" y="8769"/>
                    <a:pt x="187695" y="21045"/>
                  </a:cubicBezTo>
                  <a:cubicBezTo>
                    <a:pt x="187695" y="33322"/>
                    <a:pt x="178924" y="42090"/>
                    <a:pt x="163137" y="42090"/>
                  </a:cubicBezTo>
                  <a:cubicBezTo>
                    <a:pt x="142087"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47" name="Graphic 26">
              <a:extLst>
                <a:ext uri="{FF2B5EF4-FFF2-40B4-BE49-F238E27FC236}">
                  <a16:creationId xmlns:a16="http://schemas.microsoft.com/office/drawing/2014/main" id="{B921579E-CF67-BD31-1A5E-37A945FE15E1}"/>
                </a:ext>
              </a:extLst>
            </p:cNvPr>
            <p:cNvGrpSpPr/>
            <p:nvPr/>
          </p:nvGrpSpPr>
          <p:grpSpPr>
            <a:xfrm>
              <a:off x="-3277940" y="6525643"/>
              <a:ext cx="419299" cy="543664"/>
              <a:chOff x="-3277940" y="6525643"/>
              <a:chExt cx="419299" cy="543664"/>
            </a:xfrm>
          </p:grpSpPr>
          <p:grpSp>
            <p:nvGrpSpPr>
              <p:cNvPr id="53" name="Graphic 26">
                <a:extLst>
                  <a:ext uri="{FF2B5EF4-FFF2-40B4-BE49-F238E27FC236}">
                    <a16:creationId xmlns:a16="http://schemas.microsoft.com/office/drawing/2014/main" id="{3AFD7E38-79B8-FD65-96E3-B613FE923057}"/>
                  </a:ext>
                </a:extLst>
              </p:cNvPr>
              <p:cNvGrpSpPr/>
              <p:nvPr/>
            </p:nvGrpSpPr>
            <p:grpSpPr>
              <a:xfrm>
                <a:off x="-3218299" y="6578573"/>
                <a:ext cx="342061" cy="471442"/>
                <a:chOff x="-3218299" y="6578573"/>
                <a:chExt cx="342061" cy="471442"/>
              </a:xfrm>
              <a:solidFill>
                <a:srgbClr val="F79038"/>
              </a:solidFill>
            </p:grpSpPr>
            <p:sp>
              <p:nvSpPr>
                <p:cNvPr id="55" name="Freeform 54">
                  <a:extLst>
                    <a:ext uri="{FF2B5EF4-FFF2-40B4-BE49-F238E27FC236}">
                      <a16:creationId xmlns:a16="http://schemas.microsoft.com/office/drawing/2014/main" id="{8E986057-D83F-D02C-4E60-785A9E3058BC}"/>
                    </a:ext>
                  </a:extLst>
                </p:cNvPr>
                <p:cNvSpPr/>
                <p:nvPr/>
              </p:nvSpPr>
              <p:spPr>
                <a:xfrm>
                  <a:off x="-3132619" y="6578573"/>
                  <a:ext cx="167138" cy="308343"/>
                </a:xfrm>
                <a:custGeom>
                  <a:avLst/>
                  <a:gdLst>
                    <a:gd name="connsiteX0" fmla="*/ 123065 w 167138"/>
                    <a:gd name="connsiteY0" fmla="*/ 308344 h 308343"/>
                    <a:gd name="connsiteX1" fmla="*/ 49391 w 167138"/>
                    <a:gd name="connsiteY1" fmla="*/ 308344 h 308343"/>
                    <a:gd name="connsiteX2" fmla="*/ 49391 w 167138"/>
                    <a:gd name="connsiteY2" fmla="*/ 294314 h 308343"/>
                    <a:gd name="connsiteX3" fmla="*/ 47636 w 167138"/>
                    <a:gd name="connsiteY3" fmla="*/ 201365 h 308343"/>
                    <a:gd name="connsiteX4" fmla="*/ 19570 w 167138"/>
                    <a:gd name="connsiteY4" fmla="*/ 134722 h 308343"/>
                    <a:gd name="connsiteX5" fmla="*/ 16062 w 167138"/>
                    <a:gd name="connsiteY5" fmla="*/ 34758 h 308343"/>
                    <a:gd name="connsiteX6" fmla="*/ 100261 w 167138"/>
                    <a:gd name="connsiteY6" fmla="*/ 1436 h 308343"/>
                    <a:gd name="connsiteX7" fmla="*/ 165165 w 167138"/>
                    <a:gd name="connsiteY7" fmla="*/ 66325 h 308343"/>
                    <a:gd name="connsiteX8" fmla="*/ 149378 w 167138"/>
                    <a:gd name="connsiteY8" fmla="*/ 138229 h 308343"/>
                    <a:gd name="connsiteX9" fmla="*/ 121311 w 167138"/>
                    <a:gd name="connsiteY9" fmla="*/ 229425 h 308343"/>
                    <a:gd name="connsiteX10" fmla="*/ 123065 w 167138"/>
                    <a:gd name="connsiteY10" fmla="*/ 308344 h 30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138" h="308343">
                      <a:moveTo>
                        <a:pt x="123065" y="308344"/>
                      </a:moveTo>
                      <a:cubicBezTo>
                        <a:pt x="98507" y="308344"/>
                        <a:pt x="73949" y="308344"/>
                        <a:pt x="49391" y="308344"/>
                      </a:cubicBezTo>
                      <a:cubicBezTo>
                        <a:pt x="49391" y="303082"/>
                        <a:pt x="49391" y="299575"/>
                        <a:pt x="49391" y="294314"/>
                      </a:cubicBezTo>
                      <a:cubicBezTo>
                        <a:pt x="49391" y="262746"/>
                        <a:pt x="49391" y="232932"/>
                        <a:pt x="47636" y="201365"/>
                      </a:cubicBezTo>
                      <a:cubicBezTo>
                        <a:pt x="47636" y="176812"/>
                        <a:pt x="37111" y="154013"/>
                        <a:pt x="19570" y="134722"/>
                      </a:cubicBezTo>
                      <a:cubicBezTo>
                        <a:pt x="-4988" y="104908"/>
                        <a:pt x="-6743" y="64572"/>
                        <a:pt x="16062" y="34758"/>
                      </a:cubicBezTo>
                      <a:cubicBezTo>
                        <a:pt x="37111" y="4944"/>
                        <a:pt x="66932" y="-3825"/>
                        <a:pt x="100261" y="1436"/>
                      </a:cubicBezTo>
                      <a:cubicBezTo>
                        <a:pt x="131836" y="6698"/>
                        <a:pt x="158148" y="34758"/>
                        <a:pt x="165165" y="66325"/>
                      </a:cubicBezTo>
                      <a:cubicBezTo>
                        <a:pt x="170428" y="92632"/>
                        <a:pt x="165165" y="117184"/>
                        <a:pt x="149378" y="138229"/>
                      </a:cubicBezTo>
                      <a:cubicBezTo>
                        <a:pt x="130082" y="166290"/>
                        <a:pt x="119557" y="196103"/>
                        <a:pt x="121311" y="229425"/>
                      </a:cubicBezTo>
                      <a:cubicBezTo>
                        <a:pt x="123065" y="257485"/>
                        <a:pt x="123065" y="282037"/>
                        <a:pt x="123065" y="308344"/>
                      </a:cubicBezTo>
                      <a:close/>
                    </a:path>
                  </a:pathLst>
                </a:custGeom>
                <a:solidFill>
                  <a:srgbClr val="F79038"/>
                </a:solidFill>
                <a:ln w="17529"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43709E4F-73DC-3307-60CC-99DD8FFCED3C}"/>
                    </a:ext>
                  </a:extLst>
                </p:cNvPr>
                <p:cNvSpPr/>
                <p:nvPr/>
              </p:nvSpPr>
              <p:spPr>
                <a:xfrm>
                  <a:off x="-3218299" y="6923745"/>
                  <a:ext cx="342061" cy="57873"/>
                </a:xfrm>
                <a:custGeom>
                  <a:avLst/>
                  <a:gdLst>
                    <a:gd name="connsiteX0" fmla="*/ 342061 w 342061"/>
                    <a:gd name="connsiteY0" fmla="*/ 57874 h 57873"/>
                    <a:gd name="connsiteX1" fmla="*/ 0 w 342061"/>
                    <a:gd name="connsiteY1" fmla="*/ 57874 h 57873"/>
                    <a:gd name="connsiteX2" fmla="*/ 54379 w 342061"/>
                    <a:gd name="connsiteY2" fmla="*/ 1754 h 57873"/>
                    <a:gd name="connsiteX3" fmla="*/ 71921 w 342061"/>
                    <a:gd name="connsiteY3" fmla="*/ 0 h 57873"/>
                    <a:gd name="connsiteX4" fmla="*/ 266633 w 342061"/>
                    <a:gd name="connsiteY4" fmla="*/ 0 h 57873"/>
                    <a:gd name="connsiteX5" fmla="*/ 338553 w 342061"/>
                    <a:gd name="connsiteY5" fmla="*/ 50859 h 57873"/>
                    <a:gd name="connsiteX6" fmla="*/ 342061 w 342061"/>
                    <a:gd name="connsiteY6" fmla="*/ 57874 h 5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061" h="57873">
                      <a:moveTo>
                        <a:pt x="342061" y="57874"/>
                      </a:moveTo>
                      <a:cubicBezTo>
                        <a:pt x="228041" y="57874"/>
                        <a:pt x="114020" y="57874"/>
                        <a:pt x="0" y="57874"/>
                      </a:cubicBezTo>
                      <a:cubicBezTo>
                        <a:pt x="3509" y="33321"/>
                        <a:pt x="28067" y="7015"/>
                        <a:pt x="54379" y="1754"/>
                      </a:cubicBezTo>
                      <a:cubicBezTo>
                        <a:pt x="59641" y="0"/>
                        <a:pt x="66658" y="0"/>
                        <a:pt x="71921" y="0"/>
                      </a:cubicBezTo>
                      <a:cubicBezTo>
                        <a:pt x="136825" y="0"/>
                        <a:pt x="201729" y="0"/>
                        <a:pt x="266633" y="0"/>
                      </a:cubicBezTo>
                      <a:cubicBezTo>
                        <a:pt x="298207" y="0"/>
                        <a:pt x="328028" y="21045"/>
                        <a:pt x="338553" y="50859"/>
                      </a:cubicBezTo>
                      <a:cubicBezTo>
                        <a:pt x="340307" y="52613"/>
                        <a:pt x="340307" y="56120"/>
                        <a:pt x="342061" y="57874"/>
                      </a:cubicBezTo>
                      <a:close/>
                    </a:path>
                  </a:pathLst>
                </a:custGeom>
                <a:solidFill>
                  <a:srgbClr val="F79038"/>
                </a:solidFill>
                <a:ln w="17529"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7E6B4A62-B0C7-5501-81F4-B3415665D4F9}"/>
                    </a:ext>
                  </a:extLst>
                </p:cNvPr>
                <p:cNvSpPr/>
                <p:nvPr/>
              </p:nvSpPr>
              <p:spPr>
                <a:xfrm>
                  <a:off x="-3177952" y="7020202"/>
                  <a:ext cx="261369" cy="29813"/>
                </a:xfrm>
                <a:custGeom>
                  <a:avLst/>
                  <a:gdLst>
                    <a:gd name="connsiteX0" fmla="*/ 0 w 261369"/>
                    <a:gd name="connsiteY0" fmla="*/ 29814 h 29813"/>
                    <a:gd name="connsiteX1" fmla="*/ 0 w 261369"/>
                    <a:gd name="connsiteY1" fmla="*/ 0 h 29813"/>
                    <a:gd name="connsiteX2" fmla="*/ 261370 w 261369"/>
                    <a:gd name="connsiteY2" fmla="*/ 0 h 29813"/>
                    <a:gd name="connsiteX3" fmla="*/ 261370 w 261369"/>
                    <a:gd name="connsiteY3" fmla="*/ 29814 h 29813"/>
                    <a:gd name="connsiteX4" fmla="*/ 0 w 261369"/>
                    <a:gd name="connsiteY4" fmla="*/ 29814 h 298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69" h="29813">
                      <a:moveTo>
                        <a:pt x="0" y="29814"/>
                      </a:moveTo>
                      <a:cubicBezTo>
                        <a:pt x="0" y="19291"/>
                        <a:pt x="0" y="10523"/>
                        <a:pt x="0" y="0"/>
                      </a:cubicBezTo>
                      <a:cubicBezTo>
                        <a:pt x="87708" y="0"/>
                        <a:pt x="173662" y="0"/>
                        <a:pt x="261370" y="0"/>
                      </a:cubicBezTo>
                      <a:cubicBezTo>
                        <a:pt x="261370" y="10523"/>
                        <a:pt x="261370" y="19291"/>
                        <a:pt x="261370" y="29814"/>
                      </a:cubicBezTo>
                      <a:cubicBezTo>
                        <a:pt x="173662" y="29814"/>
                        <a:pt x="87708" y="29814"/>
                        <a:pt x="0" y="29814"/>
                      </a:cubicBezTo>
                      <a:close/>
                    </a:path>
                  </a:pathLst>
                </a:custGeom>
                <a:solidFill>
                  <a:srgbClr val="F79038"/>
                </a:solidFill>
                <a:ln w="17529" cap="flat">
                  <a:noFill/>
                  <a:prstDash val="solid"/>
                  <a:miter/>
                </a:ln>
              </p:spPr>
              <p:txBody>
                <a:bodyPr rtlCol="0" anchor="ctr"/>
                <a:lstStyle/>
                <a:p>
                  <a:pPr algn="l" rtl="0"/>
                  <a:endParaRPr lang="en-US"/>
                </a:p>
              </p:txBody>
            </p:sp>
          </p:grpSp>
          <p:sp>
            <p:nvSpPr>
              <p:cNvPr id="54" name="Freeform 53">
                <a:extLst>
                  <a:ext uri="{FF2B5EF4-FFF2-40B4-BE49-F238E27FC236}">
                    <a16:creationId xmlns:a16="http://schemas.microsoft.com/office/drawing/2014/main" id="{81113986-E9B1-08CF-EFF3-D664F5FEAD01}"/>
                  </a:ext>
                </a:extLst>
              </p:cNvPr>
              <p:cNvSpPr/>
              <p:nvPr/>
            </p:nvSpPr>
            <p:spPr>
              <a:xfrm>
                <a:off x="-3277940" y="6525643"/>
                <a:ext cx="419299" cy="543664"/>
              </a:xfrm>
              <a:custGeom>
                <a:avLst/>
                <a:gdLst>
                  <a:gd name="connsiteX0" fmla="*/ 326274 w 419299"/>
                  <a:gd name="connsiteY0" fmla="*/ 345490 h 543664"/>
                  <a:gd name="connsiteX1" fmla="*/ 285928 w 419299"/>
                  <a:gd name="connsiteY1" fmla="*/ 341982 h 543664"/>
                  <a:gd name="connsiteX2" fmla="*/ 285928 w 419299"/>
                  <a:gd name="connsiteY2" fmla="*/ 270078 h 543664"/>
                  <a:gd name="connsiteX3" fmla="*/ 308733 w 419299"/>
                  <a:gd name="connsiteY3" fmla="*/ 192913 h 543664"/>
                  <a:gd name="connsiteX4" fmla="*/ 282420 w 419299"/>
                  <a:gd name="connsiteY4" fmla="*/ 22799 h 543664"/>
                  <a:gd name="connsiteX5" fmla="*/ 214008 w 419299"/>
                  <a:gd name="connsiteY5" fmla="*/ 0 h 543664"/>
                  <a:gd name="connsiteX6" fmla="*/ 187695 w 419299"/>
                  <a:gd name="connsiteY6" fmla="*/ 0 h 543664"/>
                  <a:gd name="connsiteX7" fmla="*/ 164891 w 419299"/>
                  <a:gd name="connsiteY7" fmla="*/ 8769 h 543664"/>
                  <a:gd name="connsiteX8" fmla="*/ 161383 w 419299"/>
                  <a:gd name="connsiteY8" fmla="*/ 10523 h 543664"/>
                  <a:gd name="connsiteX9" fmla="*/ 117529 w 419299"/>
                  <a:gd name="connsiteY9" fmla="*/ 192913 h 543664"/>
                  <a:gd name="connsiteX10" fmla="*/ 138579 w 419299"/>
                  <a:gd name="connsiteY10" fmla="*/ 254294 h 543664"/>
                  <a:gd name="connsiteX11" fmla="*/ 138579 w 419299"/>
                  <a:gd name="connsiteY11" fmla="*/ 341982 h 543664"/>
                  <a:gd name="connsiteX12" fmla="*/ 94725 w 419299"/>
                  <a:gd name="connsiteY12" fmla="*/ 345490 h 543664"/>
                  <a:gd name="connsiteX13" fmla="*/ 0 w 419299"/>
                  <a:gd name="connsiteY13" fmla="*/ 454222 h 543664"/>
                  <a:gd name="connsiteX14" fmla="*/ 21050 w 419299"/>
                  <a:gd name="connsiteY14" fmla="*/ 475267 h 543664"/>
                  <a:gd name="connsiteX15" fmla="*/ 43854 w 419299"/>
                  <a:gd name="connsiteY15" fmla="*/ 475267 h 543664"/>
                  <a:gd name="connsiteX16" fmla="*/ 43854 w 419299"/>
                  <a:gd name="connsiteY16" fmla="*/ 506835 h 543664"/>
                  <a:gd name="connsiteX17" fmla="*/ 43854 w 419299"/>
                  <a:gd name="connsiteY17" fmla="*/ 506835 h 543664"/>
                  <a:gd name="connsiteX18" fmla="*/ 43854 w 419299"/>
                  <a:gd name="connsiteY18" fmla="*/ 506835 h 543664"/>
                  <a:gd name="connsiteX19" fmla="*/ 43854 w 419299"/>
                  <a:gd name="connsiteY19" fmla="*/ 543664 h 543664"/>
                  <a:gd name="connsiteX20" fmla="*/ 52625 w 419299"/>
                  <a:gd name="connsiteY20" fmla="*/ 543664 h 543664"/>
                  <a:gd name="connsiteX21" fmla="*/ 366620 w 419299"/>
                  <a:gd name="connsiteY21" fmla="*/ 543664 h 543664"/>
                  <a:gd name="connsiteX22" fmla="*/ 378899 w 419299"/>
                  <a:gd name="connsiteY22" fmla="*/ 543664 h 543664"/>
                  <a:gd name="connsiteX23" fmla="*/ 378899 w 419299"/>
                  <a:gd name="connsiteY23" fmla="*/ 510343 h 543664"/>
                  <a:gd name="connsiteX24" fmla="*/ 378899 w 419299"/>
                  <a:gd name="connsiteY24" fmla="*/ 506835 h 543664"/>
                  <a:gd name="connsiteX25" fmla="*/ 378899 w 419299"/>
                  <a:gd name="connsiteY25" fmla="*/ 475267 h 543664"/>
                  <a:gd name="connsiteX26" fmla="*/ 399949 w 419299"/>
                  <a:gd name="connsiteY26" fmla="*/ 475267 h 543664"/>
                  <a:gd name="connsiteX27" fmla="*/ 419244 w 419299"/>
                  <a:gd name="connsiteY27" fmla="*/ 455976 h 543664"/>
                  <a:gd name="connsiteX28" fmla="*/ 326274 w 419299"/>
                  <a:gd name="connsiteY28" fmla="*/ 345490 h 543664"/>
                  <a:gd name="connsiteX29" fmla="*/ 143841 w 419299"/>
                  <a:gd name="connsiteY29" fmla="*/ 70150 h 543664"/>
                  <a:gd name="connsiteX30" fmla="*/ 228041 w 419299"/>
                  <a:gd name="connsiteY30" fmla="*/ 36829 h 543664"/>
                  <a:gd name="connsiteX31" fmla="*/ 292945 w 419299"/>
                  <a:gd name="connsiteY31" fmla="*/ 101718 h 543664"/>
                  <a:gd name="connsiteX32" fmla="*/ 277157 w 419299"/>
                  <a:gd name="connsiteY32" fmla="*/ 173622 h 543664"/>
                  <a:gd name="connsiteX33" fmla="*/ 249091 w 419299"/>
                  <a:gd name="connsiteY33" fmla="*/ 264817 h 543664"/>
                  <a:gd name="connsiteX34" fmla="*/ 249091 w 419299"/>
                  <a:gd name="connsiteY34" fmla="*/ 341982 h 543664"/>
                  <a:gd name="connsiteX35" fmla="*/ 175416 w 419299"/>
                  <a:gd name="connsiteY35" fmla="*/ 341982 h 543664"/>
                  <a:gd name="connsiteX36" fmla="*/ 175416 w 419299"/>
                  <a:gd name="connsiteY36" fmla="*/ 327952 h 543664"/>
                  <a:gd name="connsiteX37" fmla="*/ 173662 w 419299"/>
                  <a:gd name="connsiteY37" fmla="*/ 235003 h 543664"/>
                  <a:gd name="connsiteX38" fmla="*/ 145595 w 419299"/>
                  <a:gd name="connsiteY38" fmla="*/ 168360 h 543664"/>
                  <a:gd name="connsiteX39" fmla="*/ 143841 w 419299"/>
                  <a:gd name="connsiteY39" fmla="*/ 70150 h 543664"/>
                  <a:gd name="connsiteX40" fmla="*/ 80692 w 419299"/>
                  <a:gd name="connsiteY40" fmla="*/ 505082 h 543664"/>
                  <a:gd name="connsiteX41" fmla="*/ 80692 w 419299"/>
                  <a:gd name="connsiteY41" fmla="*/ 475267 h 543664"/>
                  <a:gd name="connsiteX42" fmla="*/ 342061 w 419299"/>
                  <a:gd name="connsiteY42" fmla="*/ 475267 h 543664"/>
                  <a:gd name="connsiteX43" fmla="*/ 342061 w 419299"/>
                  <a:gd name="connsiteY43" fmla="*/ 505082 h 543664"/>
                  <a:gd name="connsiteX44" fmla="*/ 80692 w 419299"/>
                  <a:gd name="connsiteY44" fmla="*/ 505082 h 543664"/>
                  <a:gd name="connsiteX45" fmla="*/ 40345 w 419299"/>
                  <a:gd name="connsiteY45" fmla="*/ 438439 h 543664"/>
                  <a:gd name="connsiteX46" fmla="*/ 94725 w 419299"/>
                  <a:gd name="connsiteY46" fmla="*/ 382319 h 543664"/>
                  <a:gd name="connsiteX47" fmla="*/ 112266 w 419299"/>
                  <a:gd name="connsiteY47" fmla="*/ 380565 h 543664"/>
                  <a:gd name="connsiteX48" fmla="*/ 306978 w 419299"/>
                  <a:gd name="connsiteY48" fmla="*/ 380565 h 543664"/>
                  <a:gd name="connsiteX49" fmla="*/ 378899 w 419299"/>
                  <a:gd name="connsiteY49" fmla="*/ 431424 h 543664"/>
                  <a:gd name="connsiteX50" fmla="*/ 380653 w 419299"/>
                  <a:gd name="connsiteY50" fmla="*/ 440192 h 543664"/>
                  <a:gd name="connsiteX51" fmla="*/ 40345 w 419299"/>
                  <a:gd name="connsiteY51" fmla="*/ 440192 h 54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19299" h="543664">
                    <a:moveTo>
                      <a:pt x="326274" y="345490"/>
                    </a:moveTo>
                    <a:cubicBezTo>
                      <a:pt x="312241" y="343736"/>
                      <a:pt x="299962" y="343736"/>
                      <a:pt x="285928" y="341982"/>
                    </a:cubicBezTo>
                    <a:cubicBezTo>
                      <a:pt x="285928" y="317430"/>
                      <a:pt x="285928" y="292877"/>
                      <a:pt x="285928" y="270078"/>
                    </a:cubicBezTo>
                    <a:cubicBezTo>
                      <a:pt x="284174" y="242018"/>
                      <a:pt x="292945" y="217466"/>
                      <a:pt x="308733" y="192913"/>
                    </a:cubicBezTo>
                    <a:cubicBezTo>
                      <a:pt x="347324" y="136793"/>
                      <a:pt x="335045" y="63135"/>
                      <a:pt x="282420" y="22799"/>
                    </a:cubicBezTo>
                    <a:cubicBezTo>
                      <a:pt x="263124" y="8769"/>
                      <a:pt x="240320" y="1754"/>
                      <a:pt x="214008" y="0"/>
                    </a:cubicBezTo>
                    <a:cubicBezTo>
                      <a:pt x="205237" y="0"/>
                      <a:pt x="196466" y="0"/>
                      <a:pt x="187695" y="0"/>
                    </a:cubicBezTo>
                    <a:cubicBezTo>
                      <a:pt x="180678" y="3507"/>
                      <a:pt x="173662" y="7015"/>
                      <a:pt x="164891" y="8769"/>
                    </a:cubicBezTo>
                    <a:cubicBezTo>
                      <a:pt x="163137" y="8769"/>
                      <a:pt x="163137" y="10523"/>
                      <a:pt x="161383" y="10523"/>
                    </a:cubicBezTo>
                    <a:cubicBezTo>
                      <a:pt x="91217" y="42090"/>
                      <a:pt x="68412" y="133285"/>
                      <a:pt x="117529" y="192913"/>
                    </a:cubicBezTo>
                    <a:cubicBezTo>
                      <a:pt x="133316" y="210451"/>
                      <a:pt x="138579" y="231496"/>
                      <a:pt x="138579" y="254294"/>
                    </a:cubicBezTo>
                    <a:cubicBezTo>
                      <a:pt x="138579" y="284108"/>
                      <a:pt x="138579" y="312168"/>
                      <a:pt x="138579" y="341982"/>
                    </a:cubicBezTo>
                    <a:cubicBezTo>
                      <a:pt x="122791" y="343736"/>
                      <a:pt x="108758" y="343736"/>
                      <a:pt x="94725" y="345490"/>
                    </a:cubicBezTo>
                    <a:cubicBezTo>
                      <a:pt x="43854" y="352505"/>
                      <a:pt x="0" y="401610"/>
                      <a:pt x="0" y="454222"/>
                    </a:cubicBezTo>
                    <a:cubicBezTo>
                      <a:pt x="0" y="466499"/>
                      <a:pt x="7017" y="475267"/>
                      <a:pt x="21050" y="475267"/>
                    </a:cubicBezTo>
                    <a:cubicBezTo>
                      <a:pt x="28067" y="475267"/>
                      <a:pt x="35083" y="475267"/>
                      <a:pt x="43854" y="475267"/>
                    </a:cubicBezTo>
                    <a:lnTo>
                      <a:pt x="43854" y="506835"/>
                    </a:lnTo>
                    <a:cubicBezTo>
                      <a:pt x="43854" y="506835"/>
                      <a:pt x="43854" y="506835"/>
                      <a:pt x="43854" y="506835"/>
                    </a:cubicBezTo>
                    <a:lnTo>
                      <a:pt x="43854" y="506835"/>
                    </a:lnTo>
                    <a:lnTo>
                      <a:pt x="43854" y="543664"/>
                    </a:lnTo>
                    <a:lnTo>
                      <a:pt x="52625" y="543664"/>
                    </a:lnTo>
                    <a:lnTo>
                      <a:pt x="366620" y="543664"/>
                    </a:lnTo>
                    <a:lnTo>
                      <a:pt x="378899" y="543664"/>
                    </a:lnTo>
                    <a:lnTo>
                      <a:pt x="378899" y="510343"/>
                    </a:lnTo>
                    <a:cubicBezTo>
                      <a:pt x="378899" y="508589"/>
                      <a:pt x="378899" y="506835"/>
                      <a:pt x="378899" y="506835"/>
                    </a:cubicBezTo>
                    <a:lnTo>
                      <a:pt x="378899" y="475267"/>
                    </a:lnTo>
                    <a:cubicBezTo>
                      <a:pt x="385916" y="475267"/>
                      <a:pt x="392932" y="475267"/>
                      <a:pt x="399949" y="475267"/>
                    </a:cubicBezTo>
                    <a:cubicBezTo>
                      <a:pt x="412228" y="475267"/>
                      <a:pt x="419244" y="468253"/>
                      <a:pt x="419244" y="455976"/>
                    </a:cubicBezTo>
                    <a:cubicBezTo>
                      <a:pt x="420999" y="401610"/>
                      <a:pt x="380653" y="352505"/>
                      <a:pt x="326274" y="345490"/>
                    </a:cubicBezTo>
                    <a:close/>
                    <a:moveTo>
                      <a:pt x="143841" y="70150"/>
                    </a:moveTo>
                    <a:cubicBezTo>
                      <a:pt x="164891" y="40336"/>
                      <a:pt x="194712" y="31568"/>
                      <a:pt x="228041" y="36829"/>
                    </a:cubicBezTo>
                    <a:cubicBezTo>
                      <a:pt x="259616" y="42090"/>
                      <a:pt x="285928" y="70150"/>
                      <a:pt x="292945" y="101718"/>
                    </a:cubicBezTo>
                    <a:cubicBezTo>
                      <a:pt x="298207" y="128024"/>
                      <a:pt x="292945" y="152577"/>
                      <a:pt x="277157" y="173622"/>
                    </a:cubicBezTo>
                    <a:cubicBezTo>
                      <a:pt x="257862" y="201682"/>
                      <a:pt x="247337" y="231496"/>
                      <a:pt x="249091" y="264817"/>
                    </a:cubicBezTo>
                    <a:cubicBezTo>
                      <a:pt x="249091" y="289370"/>
                      <a:pt x="249091" y="315676"/>
                      <a:pt x="249091" y="341982"/>
                    </a:cubicBezTo>
                    <a:lnTo>
                      <a:pt x="175416" y="341982"/>
                    </a:lnTo>
                    <a:cubicBezTo>
                      <a:pt x="175416" y="336721"/>
                      <a:pt x="175416" y="333213"/>
                      <a:pt x="175416" y="327952"/>
                    </a:cubicBezTo>
                    <a:cubicBezTo>
                      <a:pt x="175416" y="296385"/>
                      <a:pt x="175416" y="266571"/>
                      <a:pt x="173662" y="235003"/>
                    </a:cubicBezTo>
                    <a:cubicBezTo>
                      <a:pt x="173662" y="210451"/>
                      <a:pt x="163137" y="187652"/>
                      <a:pt x="145595" y="168360"/>
                    </a:cubicBezTo>
                    <a:cubicBezTo>
                      <a:pt x="122791" y="142054"/>
                      <a:pt x="121037" y="101718"/>
                      <a:pt x="143841" y="70150"/>
                    </a:cubicBezTo>
                    <a:close/>
                    <a:moveTo>
                      <a:pt x="80692" y="505082"/>
                    </a:moveTo>
                    <a:lnTo>
                      <a:pt x="80692" y="475267"/>
                    </a:lnTo>
                    <a:lnTo>
                      <a:pt x="342061" y="475267"/>
                    </a:lnTo>
                    <a:lnTo>
                      <a:pt x="342061" y="505082"/>
                    </a:lnTo>
                    <a:lnTo>
                      <a:pt x="80692" y="505082"/>
                    </a:lnTo>
                    <a:close/>
                    <a:moveTo>
                      <a:pt x="40345" y="438439"/>
                    </a:moveTo>
                    <a:cubicBezTo>
                      <a:pt x="43854" y="413886"/>
                      <a:pt x="68412" y="387580"/>
                      <a:pt x="94725" y="382319"/>
                    </a:cubicBezTo>
                    <a:cubicBezTo>
                      <a:pt x="99987" y="380565"/>
                      <a:pt x="107004" y="380565"/>
                      <a:pt x="112266" y="380565"/>
                    </a:cubicBezTo>
                    <a:cubicBezTo>
                      <a:pt x="177170" y="380565"/>
                      <a:pt x="242074" y="380565"/>
                      <a:pt x="306978" y="380565"/>
                    </a:cubicBezTo>
                    <a:cubicBezTo>
                      <a:pt x="338553" y="380565"/>
                      <a:pt x="368374" y="401610"/>
                      <a:pt x="378899" y="431424"/>
                    </a:cubicBezTo>
                    <a:cubicBezTo>
                      <a:pt x="378899" y="433177"/>
                      <a:pt x="380653" y="436685"/>
                      <a:pt x="380653" y="440192"/>
                    </a:cubicBezTo>
                    <a:lnTo>
                      <a:pt x="40345" y="440192"/>
                    </a:lnTo>
                    <a:close/>
                  </a:path>
                </a:pathLst>
              </a:custGeom>
              <a:solidFill>
                <a:srgbClr val="000000"/>
              </a:solidFill>
              <a:ln w="17529" cap="flat">
                <a:noFill/>
                <a:prstDash val="solid"/>
                <a:miter/>
              </a:ln>
            </p:spPr>
            <p:txBody>
              <a:bodyPr rtlCol="0" anchor="ctr"/>
              <a:lstStyle/>
              <a:p>
                <a:pPr algn="l" rtl="0"/>
                <a:endParaRPr lang="en-US"/>
              </a:p>
            </p:txBody>
          </p:sp>
        </p:grpSp>
        <p:grpSp>
          <p:nvGrpSpPr>
            <p:cNvPr id="48" name="Graphic 26">
              <a:extLst>
                <a:ext uri="{FF2B5EF4-FFF2-40B4-BE49-F238E27FC236}">
                  <a16:creationId xmlns:a16="http://schemas.microsoft.com/office/drawing/2014/main" id="{6253AC54-48E8-FAF3-F510-D71D96A9DA8E}"/>
                </a:ext>
              </a:extLst>
            </p:cNvPr>
            <p:cNvGrpSpPr/>
            <p:nvPr/>
          </p:nvGrpSpPr>
          <p:grpSpPr>
            <a:xfrm>
              <a:off x="-3497210" y="6278363"/>
              <a:ext cx="573610" cy="320937"/>
              <a:chOff x="-3497210" y="6278363"/>
              <a:chExt cx="573610" cy="320937"/>
            </a:xfrm>
            <a:solidFill>
              <a:srgbClr val="000000"/>
            </a:solidFill>
          </p:grpSpPr>
          <p:sp>
            <p:nvSpPr>
              <p:cNvPr id="49" name="Freeform 48">
                <a:extLst>
                  <a:ext uri="{FF2B5EF4-FFF2-40B4-BE49-F238E27FC236}">
                    <a16:creationId xmlns:a16="http://schemas.microsoft.com/office/drawing/2014/main" id="{239CB2E3-5BD8-6C48-EC43-784CF9651869}"/>
                  </a:ext>
                </a:extLst>
              </p:cNvPr>
              <p:cNvSpPr/>
              <p:nvPr/>
            </p:nvSpPr>
            <p:spPr>
              <a:xfrm>
                <a:off x="-3497210" y="6278363"/>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2A2D3ED4-FD02-9A97-1778-CF7B71A6577B}"/>
                  </a:ext>
                </a:extLst>
              </p:cNvPr>
              <p:cNvSpPr/>
              <p:nvPr/>
            </p:nvSpPr>
            <p:spPr>
              <a:xfrm>
                <a:off x="-3497210" y="6418664"/>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8 w 573610"/>
                  <a:gd name="connsiteY9" fmla="*/ 0 h 42090"/>
                  <a:gd name="connsiteX10" fmla="*/ 0 w 573610"/>
                  <a:gd name="connsiteY10" fmla="*/ 21045 h 42090"/>
                  <a:gd name="connsiteX11" fmla="*/ 24558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7 w 573610"/>
                  <a:gd name="connsiteY15" fmla="*/ 42090 h 42090"/>
                  <a:gd name="connsiteX16" fmla="*/ 326274 w 573610"/>
                  <a:gd name="connsiteY16" fmla="*/ 42090 h 42090"/>
                  <a:gd name="connsiteX17" fmla="*/ 375390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2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1"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8" y="0"/>
                    </a:cubicBezTo>
                    <a:cubicBezTo>
                      <a:pt x="8771" y="0"/>
                      <a:pt x="0" y="8769"/>
                      <a:pt x="0" y="21045"/>
                    </a:cubicBezTo>
                    <a:cubicBezTo>
                      <a:pt x="0" y="33321"/>
                      <a:pt x="8771" y="42090"/>
                      <a:pt x="24558"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8" y="42090"/>
                      <a:pt x="259616" y="42090"/>
                      <a:pt x="277157" y="42090"/>
                    </a:cubicBezTo>
                    <a:cubicBezTo>
                      <a:pt x="292945" y="42090"/>
                      <a:pt x="310487" y="42090"/>
                      <a:pt x="326274" y="42090"/>
                    </a:cubicBezTo>
                    <a:cubicBezTo>
                      <a:pt x="342061" y="42090"/>
                      <a:pt x="357849" y="42090"/>
                      <a:pt x="375390" y="42090"/>
                    </a:cubicBezTo>
                    <a:cubicBezTo>
                      <a:pt x="391178" y="42090"/>
                      <a:pt x="406966" y="42090"/>
                      <a:pt x="422753" y="42090"/>
                    </a:cubicBezTo>
                    <a:cubicBezTo>
                      <a:pt x="431524" y="42090"/>
                      <a:pt x="442049" y="42090"/>
                      <a:pt x="450820" y="42090"/>
                    </a:cubicBezTo>
                    <a:cubicBezTo>
                      <a:pt x="459591" y="42090"/>
                      <a:pt x="470115" y="42090"/>
                      <a:pt x="478886" y="42090"/>
                    </a:cubicBezTo>
                    <a:cubicBezTo>
                      <a:pt x="501690" y="42090"/>
                      <a:pt x="524494" y="42090"/>
                      <a:pt x="549052"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66ECBD39-DE42-22F5-DDC5-89AE4ADFF190}"/>
                  </a:ext>
                </a:extLst>
              </p:cNvPr>
              <p:cNvSpPr/>
              <p:nvPr/>
            </p:nvSpPr>
            <p:spPr>
              <a:xfrm>
                <a:off x="-3495456" y="6557210"/>
                <a:ext cx="275403" cy="42090"/>
              </a:xfrm>
              <a:custGeom>
                <a:avLst/>
                <a:gdLst>
                  <a:gd name="connsiteX0" fmla="*/ 275403 w 275403"/>
                  <a:gd name="connsiteY0" fmla="*/ 0 h 42090"/>
                  <a:gd name="connsiteX1" fmla="*/ 163137 w 275403"/>
                  <a:gd name="connsiteY1" fmla="*/ 0 h 42090"/>
                  <a:gd name="connsiteX2" fmla="*/ 163137 w 275403"/>
                  <a:gd name="connsiteY2" fmla="*/ 0 h 42090"/>
                  <a:gd name="connsiteX3" fmla="*/ 24558 w 275403"/>
                  <a:gd name="connsiteY3" fmla="*/ 0 h 42090"/>
                  <a:gd name="connsiteX4" fmla="*/ 0 w 275403"/>
                  <a:gd name="connsiteY4" fmla="*/ 21045 h 42090"/>
                  <a:gd name="connsiteX5" fmla="*/ 24558 w 275403"/>
                  <a:gd name="connsiteY5" fmla="*/ 42090 h 42090"/>
                  <a:gd name="connsiteX6" fmla="*/ 94725 w 275403"/>
                  <a:gd name="connsiteY6" fmla="*/ 42090 h 42090"/>
                  <a:gd name="connsiteX7" fmla="*/ 161383 w 275403"/>
                  <a:gd name="connsiteY7" fmla="*/ 42090 h 42090"/>
                  <a:gd name="connsiteX8" fmla="*/ 226287 w 275403"/>
                  <a:gd name="connsiteY8" fmla="*/ 42090 h 42090"/>
                  <a:gd name="connsiteX9" fmla="*/ 264878 w 275403"/>
                  <a:gd name="connsiteY9" fmla="*/ 42090 h 42090"/>
                  <a:gd name="connsiteX10" fmla="*/ 275403 w 275403"/>
                  <a:gd name="connsiteY10"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403" h="42090">
                    <a:moveTo>
                      <a:pt x="275403" y="0"/>
                    </a:moveTo>
                    <a:cubicBezTo>
                      <a:pt x="238566" y="0"/>
                      <a:pt x="199974" y="0"/>
                      <a:pt x="163137" y="0"/>
                    </a:cubicBezTo>
                    <a:cubicBezTo>
                      <a:pt x="163137" y="0"/>
                      <a:pt x="163137" y="0"/>
                      <a:pt x="163137" y="0"/>
                    </a:cubicBezTo>
                    <a:cubicBezTo>
                      <a:pt x="117528" y="0"/>
                      <a:pt x="70166" y="0"/>
                      <a:pt x="24558" y="0"/>
                    </a:cubicBezTo>
                    <a:cubicBezTo>
                      <a:pt x="8771" y="0"/>
                      <a:pt x="0" y="8769"/>
                      <a:pt x="0" y="21045"/>
                    </a:cubicBezTo>
                    <a:cubicBezTo>
                      <a:pt x="0" y="33321"/>
                      <a:pt x="8771" y="42090"/>
                      <a:pt x="24558" y="42090"/>
                    </a:cubicBezTo>
                    <a:cubicBezTo>
                      <a:pt x="47362" y="42090"/>
                      <a:pt x="71921" y="42090"/>
                      <a:pt x="94725" y="42090"/>
                    </a:cubicBezTo>
                    <a:cubicBezTo>
                      <a:pt x="117528" y="42090"/>
                      <a:pt x="138579" y="42090"/>
                      <a:pt x="161383" y="42090"/>
                    </a:cubicBezTo>
                    <a:cubicBezTo>
                      <a:pt x="182433" y="42090"/>
                      <a:pt x="205237" y="42090"/>
                      <a:pt x="226287" y="42090"/>
                    </a:cubicBezTo>
                    <a:cubicBezTo>
                      <a:pt x="238566" y="42090"/>
                      <a:pt x="252599" y="42090"/>
                      <a:pt x="264878" y="42090"/>
                    </a:cubicBezTo>
                    <a:cubicBezTo>
                      <a:pt x="263124" y="28060"/>
                      <a:pt x="266632" y="12276"/>
                      <a:pt x="275403" y="0"/>
                    </a:cubicBezTo>
                    <a:close/>
                  </a:path>
                </a:pathLst>
              </a:custGeom>
              <a:solidFill>
                <a:srgbClr val="000000"/>
              </a:solidFill>
              <a:ln w="17529"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B15D483E-6B31-31FD-071B-AE1847D415DD}"/>
                  </a:ext>
                </a:extLst>
              </p:cNvPr>
              <p:cNvSpPr/>
              <p:nvPr/>
            </p:nvSpPr>
            <p:spPr>
              <a:xfrm>
                <a:off x="-2977978" y="6557210"/>
                <a:ext cx="54379" cy="42090"/>
              </a:xfrm>
              <a:custGeom>
                <a:avLst/>
                <a:gdLst>
                  <a:gd name="connsiteX0" fmla="*/ 28067 w 54379"/>
                  <a:gd name="connsiteY0" fmla="*/ 0 h 42090"/>
                  <a:gd name="connsiteX1" fmla="*/ 0 w 54379"/>
                  <a:gd name="connsiteY1" fmla="*/ 0 h 42090"/>
                  <a:gd name="connsiteX2" fmla="*/ 7017 w 54379"/>
                  <a:gd name="connsiteY2" fmla="*/ 42090 h 42090"/>
                  <a:gd name="connsiteX3" fmla="*/ 29820 w 54379"/>
                  <a:gd name="connsiteY3" fmla="*/ 42090 h 42090"/>
                  <a:gd name="connsiteX4" fmla="*/ 54379 w 54379"/>
                  <a:gd name="connsiteY4" fmla="*/ 21045 h 42090"/>
                  <a:gd name="connsiteX5" fmla="*/ 28067 w 54379"/>
                  <a:gd name="connsiteY5"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379" h="42090">
                    <a:moveTo>
                      <a:pt x="28067" y="0"/>
                    </a:moveTo>
                    <a:cubicBezTo>
                      <a:pt x="19296" y="0"/>
                      <a:pt x="8771" y="0"/>
                      <a:pt x="0" y="0"/>
                    </a:cubicBezTo>
                    <a:cubicBezTo>
                      <a:pt x="5262" y="14030"/>
                      <a:pt x="7017" y="28060"/>
                      <a:pt x="7017" y="42090"/>
                    </a:cubicBezTo>
                    <a:cubicBezTo>
                      <a:pt x="14033" y="42090"/>
                      <a:pt x="21050" y="42090"/>
                      <a:pt x="29820" y="42090"/>
                    </a:cubicBezTo>
                    <a:cubicBezTo>
                      <a:pt x="45608" y="42090"/>
                      <a:pt x="54379" y="33321"/>
                      <a:pt x="54379" y="21045"/>
                    </a:cubicBezTo>
                    <a:cubicBezTo>
                      <a:pt x="54379" y="8769"/>
                      <a:pt x="43854" y="0"/>
                      <a:pt x="28067" y="0"/>
                    </a:cubicBezTo>
                    <a:close/>
                  </a:path>
                </a:pathLst>
              </a:custGeom>
              <a:solidFill>
                <a:srgbClr val="000000"/>
              </a:solidFill>
              <a:ln w="17529" cap="flat">
                <a:noFill/>
                <a:prstDash val="solid"/>
                <a:miter/>
              </a:ln>
            </p:spPr>
            <p:txBody>
              <a:bodyPr rtlCol="0" anchor="ctr"/>
              <a:lstStyle/>
              <a:p>
                <a:pPr algn="l" rtl="0"/>
                <a:endParaRPr lang="en-US"/>
              </a:p>
            </p:txBody>
          </p:sp>
        </p:grpSp>
      </p:grpSp>
      <p:sp>
        <p:nvSpPr>
          <p:cNvPr id="9" name="TextBox 8">
            <a:extLst>
              <a:ext uri="{FF2B5EF4-FFF2-40B4-BE49-F238E27FC236}">
                <a16:creationId xmlns:a16="http://schemas.microsoft.com/office/drawing/2014/main" id="{07E60615-90D2-DE93-9742-12FD7537B878}"/>
              </a:ext>
            </a:extLst>
          </p:cNvPr>
          <p:cNvSpPr txBox="1"/>
          <p:nvPr/>
        </p:nvSpPr>
        <p:spPr>
          <a:xfrm>
            <a:off x="443158" y="3479788"/>
            <a:ext cx="2061996" cy="2031325"/>
          </a:xfrm>
          <a:prstGeom prst="rect">
            <a:avLst/>
          </a:prstGeom>
          <a:noFill/>
        </p:spPr>
        <p:txBody>
          <a:bodyPr wrap="square">
            <a:spAutoFit/>
          </a:bodyPr>
          <a:lstStyle/>
          <a:p>
            <a:pPr algn="l" rtl="0"/>
            <a:r>
              <a:rPr lang="fi-FI" sz="1050" b="0" i="0" dirty="0">
                <a:solidFill>
                  <a:srgbClr val="333333"/>
                </a:solidFill>
                <a:effectLst/>
              </a:rPr>
              <a:t>Euroopan unionin tavaramerkki (EUTM) antaa sinulle yksinoikeudet kaikissa nykyisissä ja tulevissa asioissa </a:t>
            </a:r>
            <a:r>
              <a:rPr lang="fi-FI" sz="1050" dirty="0">
                <a:solidFill>
                  <a:srgbClr val="0077AC"/>
                </a:solidFill>
                <a:hlinkClick r:id="rId6"/>
              </a:rPr>
              <a:t>Euroopan unionin jäsenvaltioissa</a:t>
            </a:r>
            <a:r>
              <a:rPr lang="fi-FI" sz="1050" b="0" i="0" u="none" strike="noStrike" dirty="0">
                <a:solidFill>
                  <a:srgbClr val="0077AC"/>
                </a:solidFill>
                <a:effectLst/>
              </a:rPr>
              <a:t> </a:t>
            </a:r>
            <a:r>
              <a:rPr lang="fi-FI" sz="1050" b="0" i="0" dirty="0">
                <a:solidFill>
                  <a:srgbClr val="333333"/>
                </a:solidFill>
                <a:effectLst/>
              </a:rPr>
              <a:t>yhdellä </a:t>
            </a:r>
            <a:r>
              <a:rPr lang="fi-FI" sz="1050" dirty="0">
                <a:solidFill>
                  <a:srgbClr val="333333"/>
                </a:solidFill>
              </a:rPr>
              <a:t>verkko</a:t>
            </a:r>
            <a:r>
              <a:rPr lang="fi-FI" sz="1050" b="0" i="0" dirty="0">
                <a:solidFill>
                  <a:srgbClr val="333333"/>
                </a:solidFill>
                <a:effectLst/>
              </a:rPr>
              <a:t>rekisteröinnillä. Se on voimassa 10 vuotta ja se voidaan uusia toistaiseksi, seuraaviksi 10 vuoden jaksoiksi.</a:t>
            </a:r>
            <a:endParaRPr lang="fi-FI" sz="1050" dirty="0">
              <a:hlinkClick r:id="rId7"/>
            </a:endParaRPr>
          </a:p>
          <a:p>
            <a:pPr algn="l" rtl="0"/>
            <a:endParaRPr lang="en-IE" sz="1050" dirty="0">
              <a:hlinkClick r:id="rId7"/>
            </a:endParaRPr>
          </a:p>
          <a:p>
            <a:pPr algn="l" rtl="0"/>
            <a:r>
              <a:rPr lang="en-IE" sz="1050" dirty="0">
                <a:hlinkClick r:id="rId7"/>
              </a:rPr>
              <a:t>www.euipo.europa.eu/apply-for-a-trade-mark</a:t>
            </a:r>
            <a:endParaRPr lang="en-IE" sz="1050" dirty="0"/>
          </a:p>
        </p:txBody>
      </p:sp>
      <p:grpSp>
        <p:nvGrpSpPr>
          <p:cNvPr id="10" name="Graphic 4">
            <a:extLst>
              <a:ext uri="{FF2B5EF4-FFF2-40B4-BE49-F238E27FC236}">
                <a16:creationId xmlns:a16="http://schemas.microsoft.com/office/drawing/2014/main" id="{B8635D4E-9138-F16C-4FA4-8490BF0968CC}"/>
              </a:ext>
            </a:extLst>
          </p:cNvPr>
          <p:cNvGrpSpPr/>
          <p:nvPr/>
        </p:nvGrpSpPr>
        <p:grpSpPr>
          <a:xfrm rot="4075347">
            <a:off x="130131" y="5457377"/>
            <a:ext cx="340780" cy="658854"/>
            <a:chOff x="9129274" y="2719113"/>
            <a:chExt cx="717139" cy="1386497"/>
          </a:xfrm>
          <a:solidFill>
            <a:srgbClr val="000000"/>
          </a:solidFill>
        </p:grpSpPr>
        <p:grpSp>
          <p:nvGrpSpPr>
            <p:cNvPr id="11" name="Graphic 4">
              <a:extLst>
                <a:ext uri="{FF2B5EF4-FFF2-40B4-BE49-F238E27FC236}">
                  <a16:creationId xmlns:a16="http://schemas.microsoft.com/office/drawing/2014/main" id="{D0373C00-9EA9-8B4E-290A-186555521516}"/>
                </a:ext>
              </a:extLst>
            </p:cNvPr>
            <p:cNvGrpSpPr/>
            <p:nvPr/>
          </p:nvGrpSpPr>
          <p:grpSpPr>
            <a:xfrm>
              <a:off x="9159507" y="2719113"/>
              <a:ext cx="446280" cy="440141"/>
              <a:chOff x="9159507" y="2719113"/>
              <a:chExt cx="446280" cy="440141"/>
            </a:xfrm>
            <a:grpFill/>
          </p:grpSpPr>
          <p:sp>
            <p:nvSpPr>
              <p:cNvPr id="21" name="Freeform 44">
                <a:extLst>
                  <a:ext uri="{FF2B5EF4-FFF2-40B4-BE49-F238E27FC236}">
                    <a16:creationId xmlns:a16="http://schemas.microsoft.com/office/drawing/2014/main" id="{5F538651-5087-CF5F-8088-F49D5FDB41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2" name="Freeform 45">
                <a:extLst>
                  <a:ext uri="{FF2B5EF4-FFF2-40B4-BE49-F238E27FC236}">
                    <a16:creationId xmlns:a16="http://schemas.microsoft.com/office/drawing/2014/main" id="{D6FE1D70-CE5E-341E-2F1E-EB8B2BABADE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2" name="Graphic 4">
              <a:extLst>
                <a:ext uri="{FF2B5EF4-FFF2-40B4-BE49-F238E27FC236}">
                  <a16:creationId xmlns:a16="http://schemas.microsoft.com/office/drawing/2014/main" id="{06798F8C-2A80-CC47-75F9-3718BE7B3443}"/>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617FD0AC-2940-A34F-4E0D-82FBF718CCB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4" name="Freeform 38">
                <a:extLst>
                  <a:ext uri="{FF2B5EF4-FFF2-40B4-BE49-F238E27FC236}">
                    <a16:creationId xmlns:a16="http://schemas.microsoft.com/office/drawing/2014/main" id="{18F3DAA5-CEAD-E473-91BD-1323F25C6DA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5" name="Freeform 39">
                <a:extLst>
                  <a:ext uri="{FF2B5EF4-FFF2-40B4-BE49-F238E27FC236}">
                    <a16:creationId xmlns:a16="http://schemas.microsoft.com/office/drawing/2014/main" id="{E9950970-6585-E139-0748-4C9C66D1677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6" name="Freeform 40">
                <a:extLst>
                  <a:ext uri="{FF2B5EF4-FFF2-40B4-BE49-F238E27FC236}">
                    <a16:creationId xmlns:a16="http://schemas.microsoft.com/office/drawing/2014/main" id="{ACB1E403-E3E7-818E-9BF7-F59D9A981AE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7" name="Freeform 41">
                <a:extLst>
                  <a:ext uri="{FF2B5EF4-FFF2-40B4-BE49-F238E27FC236}">
                    <a16:creationId xmlns:a16="http://schemas.microsoft.com/office/drawing/2014/main" id="{9C909E0C-37D9-54FD-424C-03949B8B5D2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9" name="Freeform 42">
                <a:extLst>
                  <a:ext uri="{FF2B5EF4-FFF2-40B4-BE49-F238E27FC236}">
                    <a16:creationId xmlns:a16="http://schemas.microsoft.com/office/drawing/2014/main" id="{C71D29EA-A51D-AA33-6DFC-2A4A19F5C19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0" name="Freeform 43">
                <a:extLst>
                  <a:ext uri="{FF2B5EF4-FFF2-40B4-BE49-F238E27FC236}">
                    <a16:creationId xmlns:a16="http://schemas.microsoft.com/office/drawing/2014/main" id="{79101D90-EE21-0023-221A-84741A176C5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2253384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543138"/>
            <a:ext cx="7559674" cy="110882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1039854"/>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332802"/>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177351"/>
            <a:ext cx="5466529" cy="707886"/>
          </a:xfrm>
          <a:prstGeom prst="rect">
            <a:avLst/>
          </a:prstGeom>
          <a:noFill/>
        </p:spPr>
        <p:txBody>
          <a:bodyPr wrap="square">
            <a:spAutoFit/>
          </a:bodyPr>
          <a:lstStyle/>
          <a:p>
            <a:pPr algn="l" rtl="0">
              <a:lnSpc>
                <a:spcPts val="2440"/>
              </a:lnSpc>
              <a:tabLst>
                <a:tab pos="177800" algn="l"/>
              </a:tabLst>
            </a:pPr>
            <a:r>
              <a:rPr lang="en-IE" sz="2000" b="1" kern="100" dirty="0" err="1">
                <a:solidFill>
                  <a:srgbClr val="323338"/>
                </a:solidFill>
                <a:effectLst/>
                <a:latin typeface="Calibri" panose="020F0502020204030204" pitchFamily="34" charset="0"/>
                <a:ea typeface="Calibri" panose="020F0502020204030204" pitchFamily="34" charset="0"/>
                <a:cs typeface="Calibri" panose="020F0502020204030204" pitchFamily="34" charset="0"/>
              </a:rPr>
              <a:t>Tekijänoikeus</a:t>
            </a:r>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ts val="2440"/>
              </a:lnSpc>
              <a:tabLst>
                <a:tab pos="177800" algn="l"/>
              </a:tabLst>
            </a:pPr>
            <a:endParaRPr lang="en-US" sz="2000" b="1" dirty="0">
              <a:solidFill>
                <a:srgbClr val="000000"/>
              </a:solidFill>
              <a:latin typeface="Calibri" panose="020F0502020204030204" pitchFamily="34" charset="0"/>
              <a:cs typeface="Calibri" panose="020F0502020204030204" pitchFamily="34"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645" y="1760516"/>
            <a:ext cx="4616541" cy="21006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mj-lt"/>
              <a:buAutoNum type="arabicPeriod"/>
              <a:tabLst>
                <a:tab pos="177800" algn="l"/>
              </a:tabLst>
            </a:pPr>
            <a:r>
              <a:rPr lang="fi-FI" b="1" dirty="0">
                <a:solidFill>
                  <a:srgbClr val="F79037"/>
                </a:solidFill>
              </a:rPr>
              <a:t>Markkinointisisältö: </a:t>
            </a:r>
            <a:r>
              <a:rPr lang="fi-FI" dirty="0">
                <a:solidFill>
                  <a:schemeClr val="tx1"/>
                </a:solidFill>
              </a:rPr>
              <a:t>Kaikki markkinointitarkoituksiin tuottamasi alkuperäinen kirjoitettu sisältö, kuten mainoskopio, blogitekstit, artikkelit tai sosiaalisen median viestit, voidaan suojata tekijänoikeudella. Tämä estää muita käyttämästä sisältöäsi ilman lupaasi.</a:t>
            </a:r>
          </a:p>
          <a:p>
            <a:pPr marL="228600" indent="-228600" algn="l" rtl="0">
              <a:buClr>
                <a:srgbClr val="F79037"/>
              </a:buClr>
              <a:buFont typeface="+mj-lt"/>
              <a:buAutoNum type="arabicPeriod"/>
              <a:tabLst>
                <a:tab pos="177800" algn="l"/>
              </a:tabLst>
            </a:pPr>
            <a:r>
              <a:rPr lang="fi-FI" b="1" dirty="0">
                <a:solidFill>
                  <a:srgbClr val="F79037"/>
                </a:solidFill>
              </a:rPr>
              <a:t>Verkkosivusto: </a:t>
            </a:r>
            <a:r>
              <a:rPr lang="fi-FI" dirty="0">
                <a:solidFill>
                  <a:schemeClr val="tx1"/>
                </a:solidFill>
              </a:rPr>
              <a:t>Verkkosivustosi sisältö, mukaan lukien teksti, valokuvat ja alkuperäinen grafiikka, voidaan myös suojata tekijänoikeuksilla. Tämä koskee myös verkkosivustosi ulkoasua ja rakennetta, kunhan se on riittävän omaperäinen.</a:t>
            </a:r>
          </a:p>
          <a:p>
            <a:pPr marL="228600" indent="-228600" algn="l" rtl="0">
              <a:buClr>
                <a:srgbClr val="F79037"/>
              </a:buClr>
              <a:buFont typeface="+mj-lt"/>
              <a:buAutoNum type="arabicPeriod"/>
              <a:tabLst>
                <a:tab pos="177800" algn="l"/>
              </a:tabLst>
            </a:pPr>
            <a:r>
              <a:rPr lang="fi-FI" b="1" dirty="0">
                <a:solidFill>
                  <a:srgbClr val="F79037"/>
                </a:solidFill>
              </a:rPr>
              <a:t>Pakkaus: </a:t>
            </a:r>
            <a:r>
              <a:rPr lang="fi-FI" dirty="0">
                <a:solidFill>
                  <a:schemeClr val="tx1"/>
                </a:solidFill>
              </a:rPr>
              <a:t>Kaikki tuotteen pakkauksessa oleva alkuperäinen teksti tai grafiikka voidaan suojata tekijänoikeuksilla.</a:t>
            </a:r>
          </a:p>
          <a:p>
            <a:pPr marL="228600" indent="-228600" algn="l" rtl="0">
              <a:buClr>
                <a:srgbClr val="F79037"/>
              </a:buClr>
              <a:buFont typeface="+mj-lt"/>
              <a:buAutoNum type="arabicPeriod"/>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760516"/>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b="1" dirty="0">
                <a:solidFill>
                  <a:schemeClr val="tx1"/>
                </a:solidFill>
              </a:rPr>
              <a:t>Tekijänoikeus on eräänlainen immateriaalioikeuksien suoja, joka voi olla erittäin tärkeä elintarvikeyrityksille. Euroopassa tekijänoikeuslait suojaavat alkuperäisiä teoksia, mukaan lukien kirjalliset, näytelmä-, musiikilliset, taiteelliset ja tietyt muut henkiset teokset.</a:t>
            </a:r>
          </a:p>
          <a:p>
            <a:pPr algn="l" rtl="0">
              <a:buClr>
                <a:srgbClr val="F1A0C2"/>
              </a:buClr>
              <a:tabLst>
                <a:tab pos="177800" algn="l"/>
              </a:tabLst>
            </a:pPr>
            <a:r>
              <a:rPr lang="fi-FI" b="1" dirty="0">
                <a:solidFill>
                  <a:schemeClr val="tx1"/>
                </a:solidFill>
              </a:rPr>
              <a:t>Tekijänoikeus voi suojata elintarvikealan yritystä:</a:t>
            </a:r>
          </a:p>
          <a:p>
            <a:pPr algn="l" rtl="0">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872544"/>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6724" y="8730228"/>
            <a:ext cx="6425434" cy="92173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bg1"/>
                </a:solidFill>
                <a:highlight>
                  <a:srgbClr val="F79037"/>
                </a:highlight>
              </a:rPr>
              <a:t>Muista</a:t>
            </a:r>
            <a:r>
              <a:rPr lang="fi-FI" dirty="0">
                <a:solidFill>
                  <a:schemeClr val="tx1"/>
                </a:solidFill>
              </a:rPr>
              <a:t>, että tekijänoikeus ei suojaa ideoita, vain niiden ilmaisua. Et esimerkiksi voi suojata tekijänoikeuksia reseptille, mutta voit suojata tietyn reseptin kirjallisen kuvauksen tai kuvan.</a:t>
            </a:r>
          </a:p>
          <a:p>
            <a:pPr rtl="0">
              <a:lnSpc>
                <a:spcPts val="1220"/>
              </a:lnSpc>
              <a:buClr>
                <a:srgbClr val="F1A0C2"/>
              </a:buClr>
              <a:tabLst>
                <a:tab pos="177800" algn="l"/>
              </a:tabLst>
            </a:pPr>
            <a:r>
              <a:rPr lang="fi-FI" dirty="0">
                <a:solidFill>
                  <a:schemeClr val="tx1"/>
                </a:solidFill>
              </a:rPr>
              <a:t>Yksityiskohtaisempia neuvoja varten, varsinkin jos olet tekemisissä monimutkaisen tilanteen tai suurien rahasummien kanssa, ota yhteyttä asianajajaan tai immateriaalioikeuslakiin erikoistuneeseen ammattilaiseen.</a:t>
            </a:r>
          </a:p>
          <a:p>
            <a:pPr rtl="0">
              <a:lnSpc>
                <a:spcPts val="1220"/>
              </a:lnSpc>
              <a:buClr>
                <a:srgbClr val="F1A0C2"/>
              </a:buClr>
              <a:tabLst>
                <a:tab pos="177800" algn="l"/>
              </a:tabLst>
            </a:pPr>
            <a:endParaRPr lang="en-US" dirty="0">
              <a:solidFill>
                <a:schemeClr val="tx1"/>
              </a:solidFill>
            </a:endParaRPr>
          </a:p>
        </p:txBody>
      </p:sp>
      <p:sp>
        <p:nvSpPr>
          <p:cNvPr id="3" name="Text Placeholder 2">
            <a:extLst>
              <a:ext uri="{FF2B5EF4-FFF2-40B4-BE49-F238E27FC236}">
                <a16:creationId xmlns:a16="http://schemas.microsoft.com/office/drawing/2014/main" id="{4CDA1C6F-77E3-F53B-974C-E772F1157148}"/>
              </a:ext>
            </a:extLst>
          </p:cNvPr>
          <p:cNvSpPr txBox="1">
            <a:spLocks/>
          </p:cNvSpPr>
          <p:nvPr/>
        </p:nvSpPr>
        <p:spPr>
          <a:xfrm>
            <a:off x="2494645" y="4728260"/>
            <a:ext cx="4616541" cy="34308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mj-lt"/>
              <a:buAutoNum type="arabicPeriod"/>
              <a:tabLst>
                <a:tab pos="177800" algn="l"/>
              </a:tabLst>
            </a:pPr>
            <a:r>
              <a:rPr lang="fi-FI" b="1" dirty="0">
                <a:solidFill>
                  <a:srgbClr val="F79037"/>
                </a:solidFill>
              </a:rPr>
              <a:t>Automaattinen suojaus: </a:t>
            </a:r>
            <a:r>
              <a:rPr lang="fi-FI" dirty="0">
                <a:solidFill>
                  <a:schemeClr val="tx1"/>
                </a:solidFill>
              </a:rPr>
              <a:t>Euroopan unionissa tekijänoikeussuoja on automaattinen eikä vaadi rekisteröintiä. Heti kun alkuperäinen teos luodaan ja kiinnitetään konkreettiselle välineelle (kuten kirjoitetaan ylös tai tallennetaan tietokoneelle), se on tekijänoikeussuojattu. Tekijänoikeutesi voi kuitenkin olla tarpeen rekisteröidä, jos haluat nostaa kanteen loukkauksesta.</a:t>
            </a:r>
          </a:p>
          <a:p>
            <a:pPr marL="228600" indent="-228600" algn="l" rtl="0">
              <a:buClr>
                <a:srgbClr val="F79037"/>
              </a:buClr>
              <a:buFont typeface="+mj-lt"/>
              <a:buAutoNum type="arabicPeriod"/>
              <a:tabLst>
                <a:tab pos="177800" algn="l"/>
              </a:tabLst>
            </a:pPr>
            <a:r>
              <a:rPr lang="fi-FI" b="1" dirty="0">
                <a:solidFill>
                  <a:srgbClr val="F79037"/>
                </a:solidFill>
              </a:rPr>
              <a:t>Työsi merkitseminen: </a:t>
            </a:r>
            <a:r>
              <a:rPr lang="fi-FI" dirty="0">
                <a:solidFill>
                  <a:schemeClr val="tx1"/>
                </a:solidFill>
              </a:rPr>
              <a:t>On hyvä käytäntö sisällyttää teoksiisi tekijänoikeusilmoitus. Tämä sisältää yleensä sanan "copyright" tai tekijänoikeussymbolin (©), ensimmäisen julkaisuvuoden ja tekijänoikeuden omistajan nimen. Esimerkki: © 2023 Yrityksesi nimi. Tämä ei ole lakisääteistä useimmissa Euroopan maissa, mutta se voi estää loukkaukset ja helpottaa oikeudenkäyntiä, jos joku loukkaa työtäsi.</a:t>
            </a:r>
          </a:p>
          <a:p>
            <a:pPr marL="228600" indent="-228600" algn="l" rtl="0">
              <a:buClr>
                <a:srgbClr val="F79037"/>
              </a:buClr>
              <a:buFont typeface="+mj-lt"/>
              <a:buAutoNum type="arabicPeriod"/>
              <a:tabLst>
                <a:tab pos="177800" algn="l"/>
              </a:tabLst>
            </a:pPr>
            <a:r>
              <a:rPr lang="fi-FI" b="1" dirty="0">
                <a:solidFill>
                  <a:srgbClr val="F79037"/>
                </a:solidFill>
              </a:rPr>
              <a:t>Tekijänoikeuden kesto: </a:t>
            </a:r>
            <a:r>
              <a:rPr lang="fi-FI" dirty="0">
                <a:solidFill>
                  <a:schemeClr val="tx1"/>
                </a:solidFill>
              </a:rPr>
              <a:t>Euroopan unionissa tekijänoikeus on yleensä voimassa 70 vuotta tekijän kuoleman jälkeen. Jos tekijä on yritys, tekijänoikeus on voimassa 70 vuotta julkaisupäivästä (Kusturovic2020)</a:t>
            </a:r>
          </a:p>
          <a:p>
            <a:pPr marL="228600" indent="-228600" algn="l" rtl="0">
              <a:buClr>
                <a:srgbClr val="F79037"/>
              </a:buClr>
              <a:buFont typeface="+mj-lt"/>
              <a:buAutoNum type="arabicPeriod"/>
              <a:tabLst>
                <a:tab pos="177800" algn="l"/>
              </a:tabLst>
            </a:pPr>
            <a:r>
              <a:rPr lang="fi-FI" b="1" dirty="0">
                <a:solidFill>
                  <a:srgbClr val="F79037"/>
                </a:solidFill>
              </a:rPr>
              <a:t>Oikeutesi toteuttaminen: </a:t>
            </a:r>
            <a:r>
              <a:rPr lang="fi-FI" dirty="0">
                <a:solidFill>
                  <a:schemeClr val="tx1"/>
                </a:solidFill>
              </a:rPr>
              <a:t>Jos joku käyttää tekijänoikeudella suojattua teostasi ilman lupaasi, voit ryhtyä oikeustoimiin häntä vastaan. Tämä voi tarkoittaa lopetuskirjeen lähettämistä, kanteen nostamista tai rikkomisesta ilmoittamista verkkosivustolle tai verkkoalustalle.</a:t>
            </a:r>
          </a:p>
          <a:p>
            <a:pPr marL="228600" indent="-228600" algn="l" rtl="0">
              <a:buClr>
                <a:srgbClr val="F79037"/>
              </a:buClr>
              <a:buFont typeface="+mj-lt"/>
              <a:buAutoNum type="arabicPeriod"/>
              <a:tabLst>
                <a:tab pos="177800" algn="l"/>
              </a:tabLst>
            </a:pPr>
            <a:endParaRPr lang="en-US" dirty="0">
              <a:solidFill>
                <a:schemeClr val="tx1"/>
              </a:solidFill>
            </a:endParaRPr>
          </a:p>
        </p:txBody>
      </p:sp>
      <p:sp>
        <p:nvSpPr>
          <p:cNvPr id="4" name="Text Placeholder 2">
            <a:extLst>
              <a:ext uri="{FF2B5EF4-FFF2-40B4-BE49-F238E27FC236}">
                <a16:creationId xmlns:a16="http://schemas.microsoft.com/office/drawing/2014/main" id="{A74025D1-98C4-898E-DD6C-56B536F97EDA}"/>
              </a:ext>
            </a:extLst>
          </p:cNvPr>
          <p:cNvSpPr txBox="1">
            <a:spLocks/>
          </p:cNvSpPr>
          <p:nvPr/>
        </p:nvSpPr>
        <p:spPr>
          <a:xfrm>
            <a:off x="473701" y="4728260"/>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b="1">
                <a:solidFill>
                  <a:schemeClr val="tx1"/>
                </a:solidFill>
              </a:rPr>
              <a:t>Tässä on mitä sinun tulee tietää näiden materiaalien tekijänoikeuksista:</a:t>
            </a:r>
          </a:p>
          <a:p>
            <a:pPr algn="l" rtl="0">
              <a:buClr>
                <a:srgbClr val="F1A0C2"/>
              </a:buClr>
              <a:tabLst>
                <a:tab pos="177800" algn="l"/>
              </a:tabLst>
            </a:pPr>
            <a:endParaRPr lang="en-US">
              <a:solidFill>
                <a:schemeClr val="tx1"/>
              </a:solidFill>
            </a:endParaRPr>
          </a:p>
        </p:txBody>
      </p:sp>
      <p:cxnSp>
        <p:nvCxnSpPr>
          <p:cNvPr id="5" name="Straight Connector 4">
            <a:extLst>
              <a:ext uri="{FF2B5EF4-FFF2-40B4-BE49-F238E27FC236}">
                <a16:creationId xmlns:a16="http://schemas.microsoft.com/office/drawing/2014/main" id="{0266CE44-2E37-2AED-8848-576CAB77CCC4}"/>
              </a:ext>
            </a:extLst>
          </p:cNvPr>
          <p:cNvCxnSpPr>
            <a:cxnSpLocks/>
          </p:cNvCxnSpPr>
          <p:nvPr/>
        </p:nvCxnSpPr>
        <p:spPr>
          <a:xfrm>
            <a:off x="13708" y="4459283"/>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26</a:t>
            </a:fld>
            <a:endParaRPr lang="en-US" sz="900">
              <a:solidFill>
                <a:schemeClr val="tx1"/>
              </a:solidFill>
            </a:endParaRPr>
          </a:p>
        </p:txBody>
      </p:sp>
      <p:grpSp>
        <p:nvGrpSpPr>
          <p:cNvPr id="43" name="Group 42">
            <a:extLst>
              <a:ext uri="{FF2B5EF4-FFF2-40B4-BE49-F238E27FC236}">
                <a16:creationId xmlns:a16="http://schemas.microsoft.com/office/drawing/2014/main" id="{04AC0548-C9DE-412B-EF77-AB9723228F5A}"/>
              </a:ext>
            </a:extLst>
          </p:cNvPr>
          <p:cNvGrpSpPr>
            <a:grpSpLocks noChangeAspect="1"/>
          </p:cNvGrpSpPr>
          <p:nvPr/>
        </p:nvGrpSpPr>
        <p:grpSpPr>
          <a:xfrm>
            <a:off x="6009976" y="504724"/>
            <a:ext cx="900000" cy="948207"/>
            <a:chOff x="-2301651" y="6153847"/>
            <a:chExt cx="1028718" cy="1083820"/>
          </a:xfrm>
        </p:grpSpPr>
        <p:sp>
          <p:nvSpPr>
            <p:cNvPr id="44" name="Freeform 43">
              <a:extLst>
                <a:ext uri="{FF2B5EF4-FFF2-40B4-BE49-F238E27FC236}">
                  <a16:creationId xmlns:a16="http://schemas.microsoft.com/office/drawing/2014/main" id="{4348002D-A045-160F-B9E5-48E7AB5A8279}"/>
                </a:ext>
              </a:extLst>
            </p:cNvPr>
            <p:cNvSpPr/>
            <p:nvPr/>
          </p:nvSpPr>
          <p:spPr>
            <a:xfrm>
              <a:off x="-1757082" y="6506352"/>
              <a:ext cx="450819" cy="450715"/>
            </a:xfrm>
            <a:custGeom>
              <a:avLst/>
              <a:gdLst>
                <a:gd name="connsiteX0" fmla="*/ 56133 w 450819"/>
                <a:gd name="connsiteY0" fmla="*/ 450715 h 450715"/>
                <a:gd name="connsiteX1" fmla="*/ 0 w 450819"/>
                <a:gd name="connsiteY1" fmla="*/ 394595 h 450715"/>
                <a:gd name="connsiteX2" fmla="*/ 394686 w 450819"/>
                <a:gd name="connsiteY2" fmla="*/ 0 h 450715"/>
                <a:gd name="connsiteX3" fmla="*/ 450819 w 450819"/>
                <a:gd name="connsiteY3" fmla="*/ 56120 h 450715"/>
                <a:gd name="connsiteX4" fmla="*/ 56133 w 450819"/>
                <a:gd name="connsiteY4" fmla="*/ 450715 h 45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19" h="450715">
                  <a:moveTo>
                    <a:pt x="56133" y="450715"/>
                  </a:moveTo>
                  <a:cubicBezTo>
                    <a:pt x="38591" y="433177"/>
                    <a:pt x="17542" y="412132"/>
                    <a:pt x="0" y="394595"/>
                  </a:cubicBezTo>
                  <a:cubicBezTo>
                    <a:pt x="131562" y="263063"/>
                    <a:pt x="263124" y="131532"/>
                    <a:pt x="394686" y="0"/>
                  </a:cubicBezTo>
                  <a:cubicBezTo>
                    <a:pt x="413982" y="19291"/>
                    <a:pt x="433278" y="38583"/>
                    <a:pt x="450819" y="56120"/>
                  </a:cubicBezTo>
                  <a:cubicBezTo>
                    <a:pt x="319257" y="187652"/>
                    <a:pt x="187695" y="319183"/>
                    <a:pt x="56133" y="450715"/>
                  </a:cubicBezTo>
                  <a:close/>
                </a:path>
              </a:pathLst>
            </a:custGeom>
            <a:solidFill>
              <a:srgbClr val="F79038"/>
            </a:solidFill>
            <a:ln w="17529" cap="flat">
              <a:noFill/>
              <a:prstDash val="solid"/>
              <a:miter/>
            </a:ln>
          </p:spPr>
          <p:txBody>
            <a:bodyPr rtlCol="0" anchor="ctr"/>
            <a:lstStyle/>
            <a:p>
              <a:pPr algn="l" rtl="0"/>
              <a:endParaRPr lang="en-US"/>
            </a:p>
          </p:txBody>
        </p:sp>
        <p:grpSp>
          <p:nvGrpSpPr>
            <p:cNvPr id="47" name="Graphic 26">
              <a:extLst>
                <a:ext uri="{FF2B5EF4-FFF2-40B4-BE49-F238E27FC236}">
                  <a16:creationId xmlns:a16="http://schemas.microsoft.com/office/drawing/2014/main" id="{904574E9-0290-A53A-DE1C-96B42EC41BB2}"/>
                </a:ext>
              </a:extLst>
            </p:cNvPr>
            <p:cNvGrpSpPr/>
            <p:nvPr/>
          </p:nvGrpSpPr>
          <p:grpSpPr>
            <a:xfrm>
              <a:off x="-2301651" y="6153847"/>
              <a:ext cx="1028718" cy="1083820"/>
              <a:chOff x="-2301651" y="6153847"/>
              <a:chExt cx="1028718" cy="1083820"/>
            </a:xfrm>
            <a:solidFill>
              <a:srgbClr val="000000"/>
            </a:solidFill>
          </p:grpSpPr>
          <p:sp>
            <p:nvSpPr>
              <p:cNvPr id="48" name="Freeform 47">
                <a:extLst>
                  <a:ext uri="{FF2B5EF4-FFF2-40B4-BE49-F238E27FC236}">
                    <a16:creationId xmlns:a16="http://schemas.microsoft.com/office/drawing/2014/main" id="{66CE997C-0955-1C79-08CB-31434131D082}"/>
                  </a:ext>
                </a:extLst>
              </p:cNvPr>
              <p:cNvSpPr/>
              <p:nvPr/>
            </p:nvSpPr>
            <p:spPr>
              <a:xfrm>
                <a:off x="-2301651" y="6153847"/>
                <a:ext cx="1028718" cy="1083820"/>
              </a:xfrm>
              <a:custGeom>
                <a:avLst/>
                <a:gdLst>
                  <a:gd name="connsiteX0" fmla="*/ 109537 w 1028718"/>
                  <a:gd name="connsiteY0" fmla="*/ 1080313 h 1083820"/>
                  <a:gd name="connsiteX1" fmla="*/ 70946 w 1028718"/>
                  <a:gd name="connsiteY1" fmla="*/ 1068037 h 1083820"/>
                  <a:gd name="connsiteX2" fmla="*/ 780 w 1028718"/>
                  <a:gd name="connsiteY2" fmla="*/ 957550 h 1083820"/>
                  <a:gd name="connsiteX3" fmla="*/ 780 w 1028718"/>
                  <a:gd name="connsiteY3" fmla="*/ 592769 h 1083820"/>
                  <a:gd name="connsiteX4" fmla="*/ 21829 w 1028718"/>
                  <a:gd name="connsiteY4" fmla="*/ 566463 h 1083820"/>
                  <a:gd name="connsiteX5" fmla="*/ 42879 w 1028718"/>
                  <a:gd name="connsiteY5" fmla="*/ 592769 h 1083820"/>
                  <a:gd name="connsiteX6" fmla="*/ 42879 w 1028718"/>
                  <a:gd name="connsiteY6" fmla="*/ 948782 h 1083820"/>
                  <a:gd name="connsiteX7" fmla="*/ 130588 w 1028718"/>
                  <a:gd name="connsiteY7" fmla="*/ 1036469 h 1083820"/>
                  <a:gd name="connsiteX8" fmla="*/ 797169 w 1028718"/>
                  <a:gd name="connsiteY8" fmla="*/ 1036469 h 1083820"/>
                  <a:gd name="connsiteX9" fmla="*/ 807694 w 1028718"/>
                  <a:gd name="connsiteY9" fmla="*/ 1036469 h 1083820"/>
                  <a:gd name="connsiteX10" fmla="*/ 807694 w 1028718"/>
                  <a:gd name="connsiteY10" fmla="*/ 1034716 h 1083820"/>
                  <a:gd name="connsiteX11" fmla="*/ 779627 w 1028718"/>
                  <a:gd name="connsiteY11" fmla="*/ 943520 h 1083820"/>
                  <a:gd name="connsiteX12" fmla="*/ 779627 w 1028718"/>
                  <a:gd name="connsiteY12" fmla="*/ 675196 h 1083820"/>
                  <a:gd name="connsiteX13" fmla="*/ 779627 w 1028718"/>
                  <a:gd name="connsiteY13" fmla="*/ 661166 h 1083820"/>
                  <a:gd name="connsiteX14" fmla="*/ 770856 w 1028718"/>
                  <a:gd name="connsiteY14" fmla="*/ 669935 h 1083820"/>
                  <a:gd name="connsiteX15" fmla="*/ 609473 w 1028718"/>
                  <a:gd name="connsiteY15" fmla="*/ 831280 h 1083820"/>
                  <a:gd name="connsiteX16" fmla="*/ 572636 w 1028718"/>
                  <a:gd name="connsiteY16" fmla="*/ 855832 h 1083820"/>
                  <a:gd name="connsiteX17" fmla="*/ 527028 w 1028718"/>
                  <a:gd name="connsiteY17" fmla="*/ 876878 h 1083820"/>
                  <a:gd name="connsiteX18" fmla="*/ 535799 w 1028718"/>
                  <a:gd name="connsiteY18" fmla="*/ 876878 h 1083820"/>
                  <a:gd name="connsiteX19" fmla="*/ 635786 w 1028718"/>
                  <a:gd name="connsiteY19" fmla="*/ 876878 h 1083820"/>
                  <a:gd name="connsiteX20" fmla="*/ 649819 w 1028718"/>
                  <a:gd name="connsiteY20" fmla="*/ 878631 h 1083820"/>
                  <a:gd name="connsiteX21" fmla="*/ 663852 w 1028718"/>
                  <a:gd name="connsiteY21" fmla="*/ 899676 h 1083820"/>
                  <a:gd name="connsiteX22" fmla="*/ 646311 w 1028718"/>
                  <a:gd name="connsiteY22" fmla="*/ 917214 h 1083820"/>
                  <a:gd name="connsiteX23" fmla="*/ 634032 w 1028718"/>
                  <a:gd name="connsiteY23" fmla="*/ 917214 h 1083820"/>
                  <a:gd name="connsiteX24" fmla="*/ 177950 w 1028718"/>
                  <a:gd name="connsiteY24" fmla="*/ 917214 h 1083820"/>
                  <a:gd name="connsiteX25" fmla="*/ 169179 w 1028718"/>
                  <a:gd name="connsiteY25" fmla="*/ 917214 h 1083820"/>
                  <a:gd name="connsiteX26" fmla="*/ 148129 w 1028718"/>
                  <a:gd name="connsiteY26" fmla="*/ 897923 h 1083820"/>
                  <a:gd name="connsiteX27" fmla="*/ 167425 w 1028718"/>
                  <a:gd name="connsiteY27" fmla="*/ 876878 h 1083820"/>
                  <a:gd name="connsiteX28" fmla="*/ 177950 w 1028718"/>
                  <a:gd name="connsiteY28" fmla="*/ 876878 h 1083820"/>
                  <a:gd name="connsiteX29" fmla="*/ 398974 w 1028718"/>
                  <a:gd name="connsiteY29" fmla="*/ 876878 h 1083820"/>
                  <a:gd name="connsiteX30" fmla="*/ 413008 w 1028718"/>
                  <a:gd name="connsiteY30" fmla="*/ 868109 h 1083820"/>
                  <a:gd name="connsiteX31" fmla="*/ 470895 w 1028718"/>
                  <a:gd name="connsiteY31" fmla="*/ 738331 h 1083820"/>
                  <a:gd name="connsiteX32" fmla="*/ 484928 w 1028718"/>
                  <a:gd name="connsiteY32" fmla="*/ 719040 h 1083820"/>
                  <a:gd name="connsiteX33" fmla="*/ 553341 w 1028718"/>
                  <a:gd name="connsiteY33" fmla="*/ 650643 h 1083820"/>
                  <a:gd name="connsiteX34" fmla="*/ 539307 w 1028718"/>
                  <a:gd name="connsiteY34" fmla="*/ 650643 h 1083820"/>
                  <a:gd name="connsiteX35" fmla="*/ 318282 w 1028718"/>
                  <a:gd name="connsiteY35" fmla="*/ 650643 h 1083820"/>
                  <a:gd name="connsiteX36" fmla="*/ 307758 w 1028718"/>
                  <a:gd name="connsiteY36" fmla="*/ 650643 h 1083820"/>
                  <a:gd name="connsiteX37" fmla="*/ 288462 w 1028718"/>
                  <a:gd name="connsiteY37" fmla="*/ 631352 h 1083820"/>
                  <a:gd name="connsiteX38" fmla="*/ 304249 w 1028718"/>
                  <a:gd name="connsiteY38" fmla="*/ 610307 h 1083820"/>
                  <a:gd name="connsiteX39" fmla="*/ 316529 w 1028718"/>
                  <a:gd name="connsiteY39" fmla="*/ 610307 h 1083820"/>
                  <a:gd name="connsiteX40" fmla="*/ 581407 w 1028718"/>
                  <a:gd name="connsiteY40" fmla="*/ 610307 h 1083820"/>
                  <a:gd name="connsiteX41" fmla="*/ 602457 w 1028718"/>
                  <a:gd name="connsiteY41" fmla="*/ 601538 h 1083820"/>
                  <a:gd name="connsiteX42" fmla="*/ 774364 w 1028718"/>
                  <a:gd name="connsiteY42" fmla="*/ 429670 h 1083820"/>
                  <a:gd name="connsiteX43" fmla="*/ 781382 w 1028718"/>
                  <a:gd name="connsiteY43" fmla="*/ 415640 h 1083820"/>
                  <a:gd name="connsiteX44" fmla="*/ 781382 w 1028718"/>
                  <a:gd name="connsiteY44" fmla="*/ 49105 h 1083820"/>
                  <a:gd name="connsiteX45" fmla="*/ 781382 w 1028718"/>
                  <a:gd name="connsiteY45" fmla="*/ 42090 h 1083820"/>
                  <a:gd name="connsiteX46" fmla="*/ 44634 w 1028718"/>
                  <a:gd name="connsiteY46" fmla="*/ 42090 h 1083820"/>
                  <a:gd name="connsiteX47" fmla="*/ 44634 w 1028718"/>
                  <a:gd name="connsiteY47" fmla="*/ 54366 h 1083820"/>
                  <a:gd name="connsiteX48" fmla="*/ 44634 w 1028718"/>
                  <a:gd name="connsiteY48" fmla="*/ 392841 h 1083820"/>
                  <a:gd name="connsiteX49" fmla="*/ 44634 w 1028718"/>
                  <a:gd name="connsiteY49" fmla="*/ 405117 h 1083820"/>
                  <a:gd name="connsiteX50" fmla="*/ 23584 w 1028718"/>
                  <a:gd name="connsiteY50" fmla="*/ 422655 h 1083820"/>
                  <a:gd name="connsiteX51" fmla="*/ 2533 w 1028718"/>
                  <a:gd name="connsiteY51" fmla="*/ 403364 h 1083820"/>
                  <a:gd name="connsiteX52" fmla="*/ 2533 w 1028718"/>
                  <a:gd name="connsiteY52" fmla="*/ 394595 h 1083820"/>
                  <a:gd name="connsiteX53" fmla="*/ 2533 w 1028718"/>
                  <a:gd name="connsiteY53" fmla="*/ 28060 h 1083820"/>
                  <a:gd name="connsiteX54" fmla="*/ 32354 w 1028718"/>
                  <a:gd name="connsiteY54" fmla="*/ 0 h 1083820"/>
                  <a:gd name="connsiteX55" fmla="*/ 795415 w 1028718"/>
                  <a:gd name="connsiteY55" fmla="*/ 0 h 1083820"/>
                  <a:gd name="connsiteX56" fmla="*/ 825236 w 1028718"/>
                  <a:gd name="connsiteY56" fmla="*/ 29814 h 1083820"/>
                  <a:gd name="connsiteX57" fmla="*/ 825236 w 1028718"/>
                  <a:gd name="connsiteY57" fmla="*/ 368289 h 1083820"/>
                  <a:gd name="connsiteX58" fmla="*/ 825236 w 1028718"/>
                  <a:gd name="connsiteY58" fmla="*/ 382319 h 1083820"/>
                  <a:gd name="connsiteX59" fmla="*/ 834006 w 1028718"/>
                  <a:gd name="connsiteY59" fmla="*/ 375304 h 1083820"/>
                  <a:gd name="connsiteX60" fmla="*/ 898910 w 1028718"/>
                  <a:gd name="connsiteY60" fmla="*/ 310415 h 1083820"/>
                  <a:gd name="connsiteX61" fmla="*/ 935747 w 1028718"/>
                  <a:gd name="connsiteY61" fmla="*/ 310415 h 1083820"/>
                  <a:gd name="connsiteX62" fmla="*/ 1018193 w 1028718"/>
                  <a:gd name="connsiteY62" fmla="*/ 392841 h 1083820"/>
                  <a:gd name="connsiteX63" fmla="*/ 1018193 w 1028718"/>
                  <a:gd name="connsiteY63" fmla="*/ 429670 h 1083820"/>
                  <a:gd name="connsiteX64" fmla="*/ 832252 w 1028718"/>
                  <a:gd name="connsiteY64" fmla="*/ 615568 h 1083820"/>
                  <a:gd name="connsiteX65" fmla="*/ 825236 w 1028718"/>
                  <a:gd name="connsiteY65" fmla="*/ 633106 h 1083820"/>
                  <a:gd name="connsiteX66" fmla="*/ 825236 w 1028718"/>
                  <a:gd name="connsiteY66" fmla="*/ 736577 h 1083820"/>
                  <a:gd name="connsiteX67" fmla="*/ 825236 w 1028718"/>
                  <a:gd name="connsiteY67" fmla="*/ 748854 h 1083820"/>
                  <a:gd name="connsiteX68" fmla="*/ 837514 w 1028718"/>
                  <a:gd name="connsiteY68" fmla="*/ 748854 h 1083820"/>
                  <a:gd name="connsiteX69" fmla="*/ 1002405 w 1028718"/>
                  <a:gd name="connsiteY69" fmla="*/ 748854 h 1083820"/>
                  <a:gd name="connsiteX70" fmla="*/ 1028718 w 1028718"/>
                  <a:gd name="connsiteY70" fmla="*/ 775160 h 1083820"/>
                  <a:gd name="connsiteX71" fmla="*/ 1028718 w 1028718"/>
                  <a:gd name="connsiteY71" fmla="*/ 957550 h 1083820"/>
                  <a:gd name="connsiteX72" fmla="*/ 925222 w 1028718"/>
                  <a:gd name="connsiteY72" fmla="*/ 1082067 h 1083820"/>
                  <a:gd name="connsiteX73" fmla="*/ 921714 w 1028718"/>
                  <a:gd name="connsiteY73" fmla="*/ 1083821 h 1083820"/>
                  <a:gd name="connsiteX74" fmla="*/ 109537 w 1028718"/>
                  <a:gd name="connsiteY74" fmla="*/ 1080313 h 1083820"/>
                  <a:gd name="connsiteX75" fmla="*/ 581407 w 1028718"/>
                  <a:gd name="connsiteY75" fmla="*/ 796205 h 1083820"/>
                  <a:gd name="connsiteX76" fmla="*/ 972585 w 1028718"/>
                  <a:gd name="connsiteY76" fmla="*/ 405117 h 1083820"/>
                  <a:gd name="connsiteX77" fmla="*/ 916452 w 1028718"/>
                  <a:gd name="connsiteY77" fmla="*/ 348997 h 1083820"/>
                  <a:gd name="connsiteX78" fmla="*/ 525274 w 1028718"/>
                  <a:gd name="connsiteY78" fmla="*/ 740085 h 1083820"/>
                  <a:gd name="connsiteX79" fmla="*/ 581407 w 1028718"/>
                  <a:gd name="connsiteY79" fmla="*/ 796205 h 1083820"/>
                  <a:gd name="connsiteX80" fmla="*/ 823481 w 1028718"/>
                  <a:gd name="connsiteY80" fmla="*/ 785682 h 1083820"/>
                  <a:gd name="connsiteX81" fmla="*/ 823481 w 1028718"/>
                  <a:gd name="connsiteY81" fmla="*/ 790944 h 1083820"/>
                  <a:gd name="connsiteX82" fmla="*/ 823481 w 1028718"/>
                  <a:gd name="connsiteY82" fmla="*/ 957550 h 1083820"/>
                  <a:gd name="connsiteX83" fmla="*/ 826989 w 1028718"/>
                  <a:gd name="connsiteY83" fmla="*/ 978595 h 1083820"/>
                  <a:gd name="connsiteX84" fmla="*/ 912944 w 1028718"/>
                  <a:gd name="connsiteY84" fmla="*/ 1036469 h 1083820"/>
                  <a:gd name="connsiteX85" fmla="*/ 984864 w 1028718"/>
                  <a:gd name="connsiteY85" fmla="*/ 957550 h 1083820"/>
                  <a:gd name="connsiteX86" fmla="*/ 984864 w 1028718"/>
                  <a:gd name="connsiteY86" fmla="*/ 792697 h 1083820"/>
                  <a:gd name="connsiteX87" fmla="*/ 983110 w 1028718"/>
                  <a:gd name="connsiteY87" fmla="*/ 785682 h 1083820"/>
                  <a:gd name="connsiteX88" fmla="*/ 823481 w 1028718"/>
                  <a:gd name="connsiteY88" fmla="*/ 785682 h 1083820"/>
                  <a:gd name="connsiteX89" fmla="*/ 463878 w 1028718"/>
                  <a:gd name="connsiteY89" fmla="*/ 859340 h 1083820"/>
                  <a:gd name="connsiteX90" fmla="*/ 542815 w 1028718"/>
                  <a:gd name="connsiteY90" fmla="*/ 824265 h 1083820"/>
                  <a:gd name="connsiteX91" fmla="*/ 498961 w 1028718"/>
                  <a:gd name="connsiteY91" fmla="*/ 778667 h 1083820"/>
                  <a:gd name="connsiteX92" fmla="*/ 463878 w 1028718"/>
                  <a:gd name="connsiteY92" fmla="*/ 859340 h 108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28718" h="1083820">
                    <a:moveTo>
                      <a:pt x="109537" y="1080313"/>
                    </a:moveTo>
                    <a:cubicBezTo>
                      <a:pt x="97259" y="1076806"/>
                      <a:pt x="83225" y="1073298"/>
                      <a:pt x="70946" y="1068037"/>
                    </a:cubicBezTo>
                    <a:cubicBezTo>
                      <a:pt x="25338" y="1045238"/>
                      <a:pt x="780" y="1008409"/>
                      <a:pt x="780" y="957550"/>
                    </a:cubicBezTo>
                    <a:cubicBezTo>
                      <a:pt x="-975" y="836541"/>
                      <a:pt x="780" y="715532"/>
                      <a:pt x="780" y="592769"/>
                    </a:cubicBezTo>
                    <a:cubicBezTo>
                      <a:pt x="780" y="576985"/>
                      <a:pt x="9550" y="566463"/>
                      <a:pt x="21829" y="566463"/>
                    </a:cubicBezTo>
                    <a:cubicBezTo>
                      <a:pt x="34109" y="566463"/>
                      <a:pt x="42879" y="576985"/>
                      <a:pt x="42879" y="592769"/>
                    </a:cubicBezTo>
                    <a:cubicBezTo>
                      <a:pt x="42879" y="712025"/>
                      <a:pt x="42879" y="831280"/>
                      <a:pt x="42879" y="948782"/>
                    </a:cubicBezTo>
                    <a:cubicBezTo>
                      <a:pt x="42879" y="1003148"/>
                      <a:pt x="76208" y="1036469"/>
                      <a:pt x="130588" y="1036469"/>
                    </a:cubicBezTo>
                    <a:cubicBezTo>
                      <a:pt x="353366" y="1036469"/>
                      <a:pt x="574390" y="1036469"/>
                      <a:pt x="797169" y="1036469"/>
                    </a:cubicBezTo>
                    <a:cubicBezTo>
                      <a:pt x="800677" y="1036469"/>
                      <a:pt x="804185" y="1036469"/>
                      <a:pt x="807694" y="1036469"/>
                    </a:cubicBezTo>
                    <a:cubicBezTo>
                      <a:pt x="807694" y="1034716"/>
                      <a:pt x="807694" y="1034716"/>
                      <a:pt x="807694" y="1034716"/>
                    </a:cubicBezTo>
                    <a:cubicBezTo>
                      <a:pt x="786644" y="1008409"/>
                      <a:pt x="779627" y="976842"/>
                      <a:pt x="779627" y="943520"/>
                    </a:cubicBezTo>
                    <a:cubicBezTo>
                      <a:pt x="779627" y="854079"/>
                      <a:pt x="779627" y="764637"/>
                      <a:pt x="779627" y="675196"/>
                    </a:cubicBezTo>
                    <a:cubicBezTo>
                      <a:pt x="779627" y="671688"/>
                      <a:pt x="779627" y="668181"/>
                      <a:pt x="779627" y="661166"/>
                    </a:cubicBezTo>
                    <a:cubicBezTo>
                      <a:pt x="776119" y="664673"/>
                      <a:pt x="772611" y="666427"/>
                      <a:pt x="770856" y="669935"/>
                    </a:cubicBezTo>
                    <a:cubicBezTo>
                      <a:pt x="716477" y="724301"/>
                      <a:pt x="662098" y="776913"/>
                      <a:pt x="609473" y="831280"/>
                    </a:cubicBezTo>
                    <a:cubicBezTo>
                      <a:pt x="598948" y="841803"/>
                      <a:pt x="586669" y="850571"/>
                      <a:pt x="572636" y="855832"/>
                    </a:cubicBezTo>
                    <a:cubicBezTo>
                      <a:pt x="556849" y="861094"/>
                      <a:pt x="542815" y="868109"/>
                      <a:pt x="527028" y="876878"/>
                    </a:cubicBezTo>
                    <a:cubicBezTo>
                      <a:pt x="530536" y="876878"/>
                      <a:pt x="532290" y="876878"/>
                      <a:pt x="535799" y="876878"/>
                    </a:cubicBezTo>
                    <a:cubicBezTo>
                      <a:pt x="569128" y="876878"/>
                      <a:pt x="602457" y="876878"/>
                      <a:pt x="635786" y="876878"/>
                    </a:cubicBezTo>
                    <a:cubicBezTo>
                      <a:pt x="641049" y="876878"/>
                      <a:pt x="644557" y="876878"/>
                      <a:pt x="649819" y="878631"/>
                    </a:cubicBezTo>
                    <a:cubicBezTo>
                      <a:pt x="658590" y="882139"/>
                      <a:pt x="663852" y="890908"/>
                      <a:pt x="663852" y="899676"/>
                    </a:cubicBezTo>
                    <a:cubicBezTo>
                      <a:pt x="662098" y="908445"/>
                      <a:pt x="655082" y="917214"/>
                      <a:pt x="646311" y="917214"/>
                    </a:cubicBezTo>
                    <a:cubicBezTo>
                      <a:pt x="642802" y="917214"/>
                      <a:pt x="639294" y="917214"/>
                      <a:pt x="634032" y="917214"/>
                    </a:cubicBezTo>
                    <a:cubicBezTo>
                      <a:pt x="481420" y="917214"/>
                      <a:pt x="330562" y="917214"/>
                      <a:pt x="177950" y="917214"/>
                    </a:cubicBezTo>
                    <a:cubicBezTo>
                      <a:pt x="174442" y="917214"/>
                      <a:pt x="170933" y="917214"/>
                      <a:pt x="169179" y="917214"/>
                    </a:cubicBezTo>
                    <a:cubicBezTo>
                      <a:pt x="156900" y="917214"/>
                      <a:pt x="149883" y="908445"/>
                      <a:pt x="148129" y="897923"/>
                    </a:cubicBezTo>
                    <a:cubicBezTo>
                      <a:pt x="148129" y="887400"/>
                      <a:pt x="155146" y="876878"/>
                      <a:pt x="167425" y="876878"/>
                    </a:cubicBezTo>
                    <a:cubicBezTo>
                      <a:pt x="170933" y="876878"/>
                      <a:pt x="174442" y="876878"/>
                      <a:pt x="177950" y="876878"/>
                    </a:cubicBezTo>
                    <a:cubicBezTo>
                      <a:pt x="251625" y="876878"/>
                      <a:pt x="325300" y="876878"/>
                      <a:pt x="398974" y="876878"/>
                    </a:cubicBezTo>
                    <a:cubicBezTo>
                      <a:pt x="405991" y="876878"/>
                      <a:pt x="411253" y="875124"/>
                      <a:pt x="413008" y="868109"/>
                    </a:cubicBezTo>
                    <a:cubicBezTo>
                      <a:pt x="432303" y="824265"/>
                      <a:pt x="451599" y="780421"/>
                      <a:pt x="470895" y="738331"/>
                    </a:cubicBezTo>
                    <a:cubicBezTo>
                      <a:pt x="474403" y="731316"/>
                      <a:pt x="479666" y="724301"/>
                      <a:pt x="484928" y="719040"/>
                    </a:cubicBezTo>
                    <a:cubicBezTo>
                      <a:pt x="505978" y="696241"/>
                      <a:pt x="528782" y="675196"/>
                      <a:pt x="553341" y="650643"/>
                    </a:cubicBezTo>
                    <a:cubicBezTo>
                      <a:pt x="546323" y="650643"/>
                      <a:pt x="542815" y="650643"/>
                      <a:pt x="539307" y="650643"/>
                    </a:cubicBezTo>
                    <a:cubicBezTo>
                      <a:pt x="465632" y="650643"/>
                      <a:pt x="391957" y="650643"/>
                      <a:pt x="318282" y="650643"/>
                    </a:cubicBezTo>
                    <a:cubicBezTo>
                      <a:pt x="314774" y="650643"/>
                      <a:pt x="311266" y="650643"/>
                      <a:pt x="307758" y="650643"/>
                    </a:cubicBezTo>
                    <a:cubicBezTo>
                      <a:pt x="297233" y="648890"/>
                      <a:pt x="288462" y="641874"/>
                      <a:pt x="288462" y="631352"/>
                    </a:cubicBezTo>
                    <a:cubicBezTo>
                      <a:pt x="288462" y="620829"/>
                      <a:pt x="295479" y="612061"/>
                      <a:pt x="304249" y="610307"/>
                    </a:cubicBezTo>
                    <a:cubicBezTo>
                      <a:pt x="307758" y="608553"/>
                      <a:pt x="313020" y="610307"/>
                      <a:pt x="316529" y="610307"/>
                    </a:cubicBezTo>
                    <a:cubicBezTo>
                      <a:pt x="404237" y="610307"/>
                      <a:pt x="493699" y="610307"/>
                      <a:pt x="581407" y="610307"/>
                    </a:cubicBezTo>
                    <a:cubicBezTo>
                      <a:pt x="590177" y="610307"/>
                      <a:pt x="595440" y="608553"/>
                      <a:pt x="602457" y="601538"/>
                    </a:cubicBezTo>
                    <a:cubicBezTo>
                      <a:pt x="658590" y="543664"/>
                      <a:pt x="716477" y="487544"/>
                      <a:pt x="774364" y="429670"/>
                    </a:cubicBezTo>
                    <a:cubicBezTo>
                      <a:pt x="777873" y="426163"/>
                      <a:pt x="781382" y="420901"/>
                      <a:pt x="781382" y="415640"/>
                    </a:cubicBezTo>
                    <a:cubicBezTo>
                      <a:pt x="781382" y="292877"/>
                      <a:pt x="781382" y="170114"/>
                      <a:pt x="781382" y="49105"/>
                    </a:cubicBezTo>
                    <a:cubicBezTo>
                      <a:pt x="781382" y="47351"/>
                      <a:pt x="781382" y="43844"/>
                      <a:pt x="781382" y="42090"/>
                    </a:cubicBezTo>
                    <a:cubicBezTo>
                      <a:pt x="535799" y="42090"/>
                      <a:pt x="290216" y="42090"/>
                      <a:pt x="44634" y="42090"/>
                    </a:cubicBezTo>
                    <a:cubicBezTo>
                      <a:pt x="44634" y="45598"/>
                      <a:pt x="44634" y="50859"/>
                      <a:pt x="44634" y="54366"/>
                    </a:cubicBezTo>
                    <a:cubicBezTo>
                      <a:pt x="44634" y="166607"/>
                      <a:pt x="44634" y="280601"/>
                      <a:pt x="44634" y="392841"/>
                    </a:cubicBezTo>
                    <a:cubicBezTo>
                      <a:pt x="44634" y="396349"/>
                      <a:pt x="44634" y="399856"/>
                      <a:pt x="44634" y="405117"/>
                    </a:cubicBezTo>
                    <a:cubicBezTo>
                      <a:pt x="42879" y="415640"/>
                      <a:pt x="34109" y="422655"/>
                      <a:pt x="23584" y="422655"/>
                    </a:cubicBezTo>
                    <a:cubicBezTo>
                      <a:pt x="13058" y="422655"/>
                      <a:pt x="4288" y="413886"/>
                      <a:pt x="2533" y="403364"/>
                    </a:cubicBezTo>
                    <a:cubicBezTo>
                      <a:pt x="2533" y="399856"/>
                      <a:pt x="2533" y="396349"/>
                      <a:pt x="2533" y="394595"/>
                    </a:cubicBezTo>
                    <a:cubicBezTo>
                      <a:pt x="2533" y="271832"/>
                      <a:pt x="2533" y="150823"/>
                      <a:pt x="2533" y="28060"/>
                    </a:cubicBezTo>
                    <a:cubicBezTo>
                      <a:pt x="2533" y="5261"/>
                      <a:pt x="9550" y="0"/>
                      <a:pt x="32354" y="0"/>
                    </a:cubicBezTo>
                    <a:cubicBezTo>
                      <a:pt x="286708" y="0"/>
                      <a:pt x="541061" y="0"/>
                      <a:pt x="795415" y="0"/>
                    </a:cubicBezTo>
                    <a:cubicBezTo>
                      <a:pt x="818218" y="0"/>
                      <a:pt x="825236" y="7015"/>
                      <a:pt x="825236" y="29814"/>
                    </a:cubicBezTo>
                    <a:cubicBezTo>
                      <a:pt x="825236" y="142054"/>
                      <a:pt x="825236" y="256048"/>
                      <a:pt x="825236" y="368289"/>
                    </a:cubicBezTo>
                    <a:cubicBezTo>
                      <a:pt x="825236" y="371796"/>
                      <a:pt x="825236" y="375304"/>
                      <a:pt x="825236" y="382319"/>
                    </a:cubicBezTo>
                    <a:cubicBezTo>
                      <a:pt x="828744" y="378811"/>
                      <a:pt x="832252" y="377057"/>
                      <a:pt x="834006" y="375304"/>
                    </a:cubicBezTo>
                    <a:cubicBezTo>
                      <a:pt x="855056" y="354259"/>
                      <a:pt x="877860" y="331460"/>
                      <a:pt x="898910" y="310415"/>
                    </a:cubicBezTo>
                    <a:cubicBezTo>
                      <a:pt x="911189" y="298138"/>
                      <a:pt x="923468" y="298138"/>
                      <a:pt x="935747" y="310415"/>
                    </a:cubicBezTo>
                    <a:cubicBezTo>
                      <a:pt x="963814" y="338475"/>
                      <a:pt x="991881" y="366535"/>
                      <a:pt x="1018193" y="392841"/>
                    </a:cubicBezTo>
                    <a:cubicBezTo>
                      <a:pt x="1032226" y="406871"/>
                      <a:pt x="1032226" y="417394"/>
                      <a:pt x="1018193" y="429670"/>
                    </a:cubicBezTo>
                    <a:cubicBezTo>
                      <a:pt x="956798" y="491051"/>
                      <a:pt x="895402" y="554187"/>
                      <a:pt x="832252" y="615568"/>
                    </a:cubicBezTo>
                    <a:cubicBezTo>
                      <a:pt x="826989" y="620829"/>
                      <a:pt x="825236" y="626091"/>
                      <a:pt x="825236" y="633106"/>
                    </a:cubicBezTo>
                    <a:cubicBezTo>
                      <a:pt x="825236" y="668181"/>
                      <a:pt x="825236" y="701502"/>
                      <a:pt x="825236" y="736577"/>
                    </a:cubicBezTo>
                    <a:cubicBezTo>
                      <a:pt x="825236" y="740085"/>
                      <a:pt x="825236" y="743592"/>
                      <a:pt x="825236" y="748854"/>
                    </a:cubicBezTo>
                    <a:cubicBezTo>
                      <a:pt x="830498" y="748854"/>
                      <a:pt x="834006" y="748854"/>
                      <a:pt x="837514" y="748854"/>
                    </a:cubicBezTo>
                    <a:cubicBezTo>
                      <a:pt x="891893" y="748854"/>
                      <a:pt x="946273" y="748854"/>
                      <a:pt x="1002405" y="748854"/>
                    </a:cubicBezTo>
                    <a:cubicBezTo>
                      <a:pt x="1021701" y="748854"/>
                      <a:pt x="1028718" y="755868"/>
                      <a:pt x="1028718" y="775160"/>
                    </a:cubicBezTo>
                    <a:cubicBezTo>
                      <a:pt x="1028718" y="836541"/>
                      <a:pt x="1028718" y="897923"/>
                      <a:pt x="1028718" y="957550"/>
                    </a:cubicBezTo>
                    <a:cubicBezTo>
                      <a:pt x="1028718" y="1022439"/>
                      <a:pt x="988372" y="1069791"/>
                      <a:pt x="925222" y="1082067"/>
                    </a:cubicBezTo>
                    <a:cubicBezTo>
                      <a:pt x="923468" y="1082067"/>
                      <a:pt x="923468" y="1083821"/>
                      <a:pt x="921714" y="1083821"/>
                    </a:cubicBezTo>
                    <a:cubicBezTo>
                      <a:pt x="649819" y="1080313"/>
                      <a:pt x="379678" y="1080313"/>
                      <a:pt x="109537" y="1080313"/>
                    </a:cubicBezTo>
                    <a:close/>
                    <a:moveTo>
                      <a:pt x="581407" y="796205"/>
                    </a:moveTo>
                    <a:cubicBezTo>
                      <a:pt x="711215" y="666427"/>
                      <a:pt x="842777" y="534895"/>
                      <a:pt x="972585" y="405117"/>
                    </a:cubicBezTo>
                    <a:cubicBezTo>
                      <a:pt x="953289" y="387580"/>
                      <a:pt x="933993" y="366535"/>
                      <a:pt x="916452" y="348997"/>
                    </a:cubicBezTo>
                    <a:cubicBezTo>
                      <a:pt x="786644" y="478775"/>
                      <a:pt x="655082" y="610307"/>
                      <a:pt x="525274" y="740085"/>
                    </a:cubicBezTo>
                    <a:cubicBezTo>
                      <a:pt x="542815" y="759376"/>
                      <a:pt x="563865" y="778667"/>
                      <a:pt x="581407" y="796205"/>
                    </a:cubicBezTo>
                    <a:close/>
                    <a:moveTo>
                      <a:pt x="823481" y="785682"/>
                    </a:moveTo>
                    <a:cubicBezTo>
                      <a:pt x="823481" y="789190"/>
                      <a:pt x="823481" y="789190"/>
                      <a:pt x="823481" y="790944"/>
                    </a:cubicBezTo>
                    <a:cubicBezTo>
                      <a:pt x="823481" y="847064"/>
                      <a:pt x="823481" y="901430"/>
                      <a:pt x="823481" y="957550"/>
                    </a:cubicBezTo>
                    <a:cubicBezTo>
                      <a:pt x="823481" y="964565"/>
                      <a:pt x="825236" y="971580"/>
                      <a:pt x="826989" y="978595"/>
                    </a:cubicBezTo>
                    <a:cubicBezTo>
                      <a:pt x="837514" y="1015424"/>
                      <a:pt x="874352" y="1039977"/>
                      <a:pt x="912944" y="1036469"/>
                    </a:cubicBezTo>
                    <a:cubicBezTo>
                      <a:pt x="953289" y="1031208"/>
                      <a:pt x="983110" y="997887"/>
                      <a:pt x="984864" y="957550"/>
                    </a:cubicBezTo>
                    <a:cubicBezTo>
                      <a:pt x="984864" y="903184"/>
                      <a:pt x="984864" y="847064"/>
                      <a:pt x="984864" y="792697"/>
                    </a:cubicBezTo>
                    <a:cubicBezTo>
                      <a:pt x="984864" y="790944"/>
                      <a:pt x="984864" y="787436"/>
                      <a:pt x="983110" y="785682"/>
                    </a:cubicBezTo>
                    <a:cubicBezTo>
                      <a:pt x="930485" y="785682"/>
                      <a:pt x="877860" y="785682"/>
                      <a:pt x="823481" y="785682"/>
                    </a:cubicBezTo>
                    <a:close/>
                    <a:moveTo>
                      <a:pt x="463878" y="859340"/>
                    </a:moveTo>
                    <a:cubicBezTo>
                      <a:pt x="493699" y="847064"/>
                      <a:pt x="518257" y="834787"/>
                      <a:pt x="542815" y="824265"/>
                    </a:cubicBezTo>
                    <a:cubicBezTo>
                      <a:pt x="528782" y="810235"/>
                      <a:pt x="512994" y="794451"/>
                      <a:pt x="498961" y="778667"/>
                    </a:cubicBezTo>
                    <a:cubicBezTo>
                      <a:pt x="486682" y="804974"/>
                      <a:pt x="476157" y="829526"/>
                      <a:pt x="463878" y="859340"/>
                    </a:cubicBezTo>
                    <a:close/>
                  </a:path>
                </a:pathLst>
              </a:custGeom>
              <a:solidFill>
                <a:srgbClr val="000000"/>
              </a:solidFill>
              <a:ln w="17529"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F81A8290-2D8F-EDB8-5FD0-EF431677DEF6}"/>
                  </a:ext>
                </a:extLst>
              </p:cNvPr>
              <p:cNvSpPr/>
              <p:nvPr/>
            </p:nvSpPr>
            <p:spPr>
              <a:xfrm>
                <a:off x="-2109668" y="6287132"/>
                <a:ext cx="382406" cy="382318"/>
              </a:xfrm>
              <a:custGeom>
                <a:avLst/>
                <a:gdLst>
                  <a:gd name="connsiteX0" fmla="*/ 191203 w 382406"/>
                  <a:gd name="connsiteY0" fmla="*/ 382319 h 382318"/>
                  <a:gd name="connsiteX1" fmla="*/ 0 w 382406"/>
                  <a:gd name="connsiteY1" fmla="*/ 191159 h 382318"/>
                  <a:gd name="connsiteX2" fmla="*/ 191203 w 382406"/>
                  <a:gd name="connsiteY2" fmla="*/ 0 h 382318"/>
                  <a:gd name="connsiteX3" fmla="*/ 382407 w 382406"/>
                  <a:gd name="connsiteY3" fmla="*/ 191159 h 382318"/>
                  <a:gd name="connsiteX4" fmla="*/ 191203 w 382406"/>
                  <a:gd name="connsiteY4" fmla="*/ 382319 h 382318"/>
                  <a:gd name="connsiteX5" fmla="*/ 191203 w 382406"/>
                  <a:gd name="connsiteY5" fmla="*/ 340229 h 382318"/>
                  <a:gd name="connsiteX6" fmla="*/ 338553 w 382406"/>
                  <a:gd name="connsiteY6" fmla="*/ 192913 h 382318"/>
                  <a:gd name="connsiteX7" fmla="*/ 191203 w 382406"/>
                  <a:gd name="connsiteY7" fmla="*/ 43844 h 382318"/>
                  <a:gd name="connsiteX8" fmla="*/ 42100 w 382406"/>
                  <a:gd name="connsiteY8" fmla="*/ 192913 h 382318"/>
                  <a:gd name="connsiteX9" fmla="*/ 191203 w 382406"/>
                  <a:gd name="connsiteY9" fmla="*/ 340229 h 3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406" h="382318">
                    <a:moveTo>
                      <a:pt x="191203" y="382319"/>
                    </a:moveTo>
                    <a:cubicBezTo>
                      <a:pt x="85954" y="382319"/>
                      <a:pt x="0" y="296385"/>
                      <a:pt x="0" y="191159"/>
                    </a:cubicBezTo>
                    <a:cubicBezTo>
                      <a:pt x="0" y="85934"/>
                      <a:pt x="85954" y="0"/>
                      <a:pt x="191203" y="0"/>
                    </a:cubicBezTo>
                    <a:cubicBezTo>
                      <a:pt x="296453" y="0"/>
                      <a:pt x="382407" y="85934"/>
                      <a:pt x="382407" y="191159"/>
                    </a:cubicBezTo>
                    <a:cubicBezTo>
                      <a:pt x="382407" y="296385"/>
                      <a:pt x="296453" y="382319"/>
                      <a:pt x="191203" y="382319"/>
                    </a:cubicBezTo>
                    <a:close/>
                    <a:moveTo>
                      <a:pt x="191203" y="340229"/>
                    </a:moveTo>
                    <a:cubicBezTo>
                      <a:pt x="273649" y="340229"/>
                      <a:pt x="338553" y="273586"/>
                      <a:pt x="338553" y="192913"/>
                    </a:cubicBezTo>
                    <a:cubicBezTo>
                      <a:pt x="338553" y="112240"/>
                      <a:pt x="271895" y="45598"/>
                      <a:pt x="191203" y="43844"/>
                    </a:cubicBezTo>
                    <a:cubicBezTo>
                      <a:pt x="108758" y="43844"/>
                      <a:pt x="42100" y="110487"/>
                      <a:pt x="42100" y="192913"/>
                    </a:cubicBezTo>
                    <a:cubicBezTo>
                      <a:pt x="43854" y="273586"/>
                      <a:pt x="108758" y="340229"/>
                      <a:pt x="191203" y="340229"/>
                    </a:cubicBezTo>
                    <a:close/>
                  </a:path>
                </a:pathLst>
              </a:custGeom>
              <a:solidFill>
                <a:srgbClr val="000000"/>
              </a:solidFill>
              <a:ln w="17529"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78D1724B-D291-1ED0-6D07-C17A63BAB055}"/>
                  </a:ext>
                </a:extLst>
              </p:cNvPr>
              <p:cNvSpPr/>
              <p:nvPr/>
            </p:nvSpPr>
            <p:spPr>
              <a:xfrm>
                <a:off x="-2153522" y="6897439"/>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1"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2087" y="42090"/>
                      <a:pt x="119283" y="42090"/>
                      <a:pt x="94725" y="42090"/>
                    </a:cubicBezTo>
                    <a:close/>
                  </a:path>
                </a:pathLst>
              </a:custGeom>
              <a:solidFill>
                <a:srgbClr val="000000"/>
              </a:solidFill>
              <a:ln w="17529"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7C29C3A3-8696-902B-B554-D2F9F4F7BAE1}"/>
                  </a:ext>
                </a:extLst>
              </p:cNvPr>
              <p:cNvSpPr/>
              <p:nvPr/>
            </p:nvSpPr>
            <p:spPr>
              <a:xfrm>
                <a:off x="-2153522" y="6764153"/>
                <a:ext cx="64903" cy="40336"/>
              </a:xfrm>
              <a:custGeom>
                <a:avLst/>
                <a:gdLst>
                  <a:gd name="connsiteX0" fmla="*/ 31575 w 64903"/>
                  <a:gd name="connsiteY0" fmla="*/ 40336 h 40336"/>
                  <a:gd name="connsiteX1" fmla="*/ 21050 w 64903"/>
                  <a:gd name="connsiteY1" fmla="*/ 40336 h 40336"/>
                  <a:gd name="connsiteX2" fmla="*/ 0 w 64903"/>
                  <a:gd name="connsiteY2" fmla="*/ 21045 h 40336"/>
                  <a:gd name="connsiteX3" fmla="*/ 19296 w 64903"/>
                  <a:gd name="connsiteY3" fmla="*/ 0 h 40336"/>
                  <a:gd name="connsiteX4" fmla="*/ 45608 w 64903"/>
                  <a:gd name="connsiteY4" fmla="*/ 0 h 40336"/>
                  <a:gd name="connsiteX5" fmla="*/ 64904 w 64903"/>
                  <a:gd name="connsiteY5" fmla="*/ 21045 h 40336"/>
                  <a:gd name="connsiteX6" fmla="*/ 43854 w 64903"/>
                  <a:gd name="connsiteY6" fmla="*/ 40336 h 40336"/>
                  <a:gd name="connsiteX7" fmla="*/ 31575 w 64903"/>
                  <a:gd name="connsiteY7" fmla="*/ 40336 h 4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3" h="40336">
                    <a:moveTo>
                      <a:pt x="31575" y="40336"/>
                    </a:moveTo>
                    <a:cubicBezTo>
                      <a:pt x="28067" y="40336"/>
                      <a:pt x="24558" y="40336"/>
                      <a:pt x="21050" y="40336"/>
                    </a:cubicBezTo>
                    <a:cubicBezTo>
                      <a:pt x="8771" y="40336"/>
                      <a:pt x="1754" y="31568"/>
                      <a:pt x="0" y="21045"/>
                    </a:cubicBezTo>
                    <a:cubicBezTo>
                      <a:pt x="0" y="10523"/>
                      <a:pt x="7017" y="0"/>
                      <a:pt x="19296" y="0"/>
                    </a:cubicBezTo>
                    <a:cubicBezTo>
                      <a:pt x="28067" y="0"/>
                      <a:pt x="36837" y="0"/>
                      <a:pt x="45608" y="0"/>
                    </a:cubicBezTo>
                    <a:cubicBezTo>
                      <a:pt x="56133" y="1754"/>
                      <a:pt x="64904" y="10523"/>
                      <a:pt x="64904" y="21045"/>
                    </a:cubicBezTo>
                    <a:cubicBezTo>
                      <a:pt x="64904" y="31568"/>
                      <a:pt x="56133" y="40336"/>
                      <a:pt x="43854" y="40336"/>
                    </a:cubicBezTo>
                    <a:cubicBezTo>
                      <a:pt x="38591" y="40336"/>
                      <a:pt x="35083" y="40336"/>
                      <a:pt x="31575" y="40336"/>
                    </a:cubicBezTo>
                    <a:close/>
                  </a:path>
                </a:pathLst>
              </a:custGeom>
              <a:solidFill>
                <a:srgbClr val="000000"/>
              </a:solidFill>
              <a:ln w="17529"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A158B9FD-A0C1-301A-D06B-94BE426A7192}"/>
                  </a:ext>
                </a:extLst>
              </p:cNvPr>
              <p:cNvSpPr/>
              <p:nvPr/>
            </p:nvSpPr>
            <p:spPr>
              <a:xfrm>
                <a:off x="-2299118" y="6627361"/>
                <a:ext cx="42100" cy="42090"/>
              </a:xfrm>
              <a:custGeom>
                <a:avLst/>
                <a:gdLst>
                  <a:gd name="connsiteX0" fmla="*/ 21050 w 42100"/>
                  <a:gd name="connsiteY0" fmla="*/ 42090 h 42090"/>
                  <a:gd name="connsiteX1" fmla="*/ 0 w 42100"/>
                  <a:gd name="connsiteY1" fmla="*/ 21045 h 42090"/>
                  <a:gd name="connsiteX2" fmla="*/ 21050 w 42100"/>
                  <a:gd name="connsiteY2" fmla="*/ 0 h 42090"/>
                  <a:gd name="connsiteX3" fmla="*/ 42100 w 42100"/>
                  <a:gd name="connsiteY3" fmla="*/ 21045 h 42090"/>
                  <a:gd name="connsiteX4" fmla="*/ 21050 w 42100"/>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1575"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56B04702-72E5-BBFA-DECB-4113B4ACB80A}"/>
                  </a:ext>
                </a:extLst>
              </p:cNvPr>
              <p:cNvSpPr/>
              <p:nvPr/>
            </p:nvSpPr>
            <p:spPr>
              <a:xfrm>
                <a:off x="-2017189" y="6380441"/>
                <a:ext cx="168452" cy="196060"/>
              </a:xfrm>
              <a:custGeom>
                <a:avLst/>
                <a:gdLst>
                  <a:gd name="connsiteX0" fmla="*/ 96970 w 168452"/>
                  <a:gd name="connsiteY0" fmla="*/ 196061 h 196060"/>
                  <a:gd name="connsiteX1" fmla="*/ 5754 w 168452"/>
                  <a:gd name="connsiteY1" fmla="*/ 131172 h 196060"/>
                  <a:gd name="connsiteX2" fmla="*/ 35575 w 168452"/>
                  <a:gd name="connsiteY2" fmla="*/ 22439 h 196060"/>
                  <a:gd name="connsiteX3" fmla="*/ 146087 w 168452"/>
                  <a:gd name="connsiteY3" fmla="*/ 13670 h 196060"/>
                  <a:gd name="connsiteX4" fmla="*/ 158366 w 168452"/>
                  <a:gd name="connsiteY4" fmla="*/ 45238 h 196060"/>
                  <a:gd name="connsiteX5" fmla="*/ 125037 w 168452"/>
                  <a:gd name="connsiteY5" fmla="*/ 50499 h 196060"/>
                  <a:gd name="connsiteX6" fmla="*/ 65396 w 168452"/>
                  <a:gd name="connsiteY6" fmla="*/ 54007 h 196060"/>
                  <a:gd name="connsiteX7" fmla="*/ 44345 w 168452"/>
                  <a:gd name="connsiteY7" fmla="*/ 108373 h 196060"/>
                  <a:gd name="connsiteX8" fmla="*/ 86445 w 168452"/>
                  <a:gd name="connsiteY8" fmla="*/ 152217 h 196060"/>
                  <a:gd name="connsiteX9" fmla="*/ 130299 w 168452"/>
                  <a:gd name="connsiteY9" fmla="*/ 139941 h 196060"/>
                  <a:gd name="connsiteX10" fmla="*/ 161874 w 168452"/>
                  <a:gd name="connsiteY10" fmla="*/ 138187 h 196060"/>
                  <a:gd name="connsiteX11" fmla="*/ 161874 w 168452"/>
                  <a:gd name="connsiteY11" fmla="*/ 169754 h 196060"/>
                  <a:gd name="connsiteX12" fmla="*/ 96970 w 168452"/>
                  <a:gd name="connsiteY12" fmla="*/ 196061 h 19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8452" h="196060">
                    <a:moveTo>
                      <a:pt x="96970" y="196061"/>
                    </a:moveTo>
                    <a:cubicBezTo>
                      <a:pt x="56625" y="196061"/>
                      <a:pt x="19787" y="169754"/>
                      <a:pt x="5754" y="131172"/>
                    </a:cubicBezTo>
                    <a:cubicBezTo>
                      <a:pt x="-8279" y="92589"/>
                      <a:pt x="4000" y="50499"/>
                      <a:pt x="35575" y="22439"/>
                    </a:cubicBezTo>
                    <a:cubicBezTo>
                      <a:pt x="65396" y="-3867"/>
                      <a:pt x="111004" y="-7375"/>
                      <a:pt x="146087" y="13670"/>
                    </a:cubicBezTo>
                    <a:cubicBezTo>
                      <a:pt x="160120" y="22439"/>
                      <a:pt x="165382" y="34715"/>
                      <a:pt x="158366" y="45238"/>
                    </a:cubicBezTo>
                    <a:cubicBezTo>
                      <a:pt x="151349" y="55760"/>
                      <a:pt x="140824" y="57514"/>
                      <a:pt x="125037" y="50499"/>
                    </a:cubicBezTo>
                    <a:cubicBezTo>
                      <a:pt x="103987" y="39977"/>
                      <a:pt x="84691" y="39977"/>
                      <a:pt x="65396" y="54007"/>
                    </a:cubicBezTo>
                    <a:cubicBezTo>
                      <a:pt x="47854" y="66283"/>
                      <a:pt x="39083" y="85574"/>
                      <a:pt x="44345" y="108373"/>
                    </a:cubicBezTo>
                    <a:cubicBezTo>
                      <a:pt x="47854" y="131172"/>
                      <a:pt x="63641" y="146956"/>
                      <a:pt x="86445" y="152217"/>
                    </a:cubicBezTo>
                    <a:cubicBezTo>
                      <a:pt x="102233" y="155724"/>
                      <a:pt x="118020" y="153971"/>
                      <a:pt x="130299" y="139941"/>
                    </a:cubicBezTo>
                    <a:cubicBezTo>
                      <a:pt x="140824" y="129418"/>
                      <a:pt x="151349" y="129418"/>
                      <a:pt x="161874" y="138187"/>
                    </a:cubicBezTo>
                    <a:cubicBezTo>
                      <a:pt x="170645" y="146956"/>
                      <a:pt x="170645" y="159232"/>
                      <a:pt x="161874" y="169754"/>
                    </a:cubicBezTo>
                    <a:cubicBezTo>
                      <a:pt x="144333" y="187292"/>
                      <a:pt x="123283" y="196061"/>
                      <a:pt x="96970" y="196061"/>
                    </a:cubicBezTo>
                    <a:close/>
                  </a:path>
                </a:pathLst>
              </a:custGeom>
              <a:solidFill>
                <a:srgbClr val="000000"/>
              </a:solidFill>
              <a:ln w="17529"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3569668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334010"/>
            <a:ext cx="7559674" cy="156767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0089" y="111936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 y="141231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2" y="1256864"/>
            <a:ext cx="5466529" cy="400110"/>
          </a:xfrm>
          <a:prstGeom prst="rect">
            <a:avLst/>
          </a:prstGeom>
          <a:noFill/>
        </p:spPr>
        <p:txBody>
          <a:bodyPr wrap="square">
            <a:spAutoFit/>
          </a:bodyPr>
          <a:lstStyle/>
          <a:p>
            <a:pPr algn="l" rtl="0">
              <a:lnSpc>
                <a:spcPts val="2440"/>
              </a:lnSpc>
              <a:tabLst>
                <a:tab pos="177800" algn="l"/>
              </a:tabLst>
            </a:pPr>
            <a:r>
              <a:rPr lang="en-IE" sz="2000" b="1" kern="100" dirty="0">
                <a:solidFill>
                  <a:srgbClr val="323338"/>
                </a:solidFill>
                <a:effectLst/>
                <a:latin typeface="Calibri" panose="020F0502020204030204" pitchFamily="34" charset="0"/>
                <a:ea typeface="Calibri" panose="020F0502020204030204" pitchFamily="34" charset="0"/>
                <a:cs typeface="Calibri" panose="020F0502020204030204" pitchFamily="34" charset="0"/>
              </a:rPr>
              <a:t>Tavaramerkin rekisteröinti</a:t>
            </a: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04733" y="1840029"/>
            <a:ext cx="4616541" cy="641719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mj-lt"/>
              <a:buAutoNum type="arabicPeriod"/>
              <a:tabLst>
                <a:tab pos="177800" algn="l"/>
              </a:tabLst>
            </a:pPr>
            <a:r>
              <a:rPr lang="fi-FI" b="1" dirty="0">
                <a:solidFill>
                  <a:srgbClr val="F79037"/>
                </a:solidFill>
              </a:rPr>
              <a:t>Ymmärrä mikä voi olla tavaramerkki: </a:t>
            </a:r>
            <a:r>
              <a:rPr lang="fi-FI" dirty="0">
                <a:solidFill>
                  <a:schemeClr val="tx1"/>
                </a:solidFill>
              </a:rPr>
              <a:t>Tavaramerkit voivat sisältää sanoja, logoja, muotoja, värejä, ääniä tai mitä tahansa näiden yhdistelmiä. Tärkein tekijä on, että niiden on oltava erottuvia ja pystyttävä erottamaan tuotteesi tai palvelusi muiden yritysten tuotteista.</a:t>
            </a:r>
          </a:p>
          <a:p>
            <a:pPr marL="228600" indent="-228600" algn="l" rtl="0">
              <a:buClr>
                <a:srgbClr val="F79037"/>
              </a:buClr>
              <a:buFont typeface="+mj-lt"/>
              <a:buAutoNum type="arabicPeriod"/>
              <a:tabLst>
                <a:tab pos="177800" algn="l"/>
              </a:tabLst>
            </a:pPr>
            <a:r>
              <a:rPr lang="fi-FI" b="1" dirty="0">
                <a:solidFill>
                  <a:srgbClr val="F79037"/>
                </a:solidFill>
              </a:rPr>
              <a:t>Tutki olemassa olevia tavaramerkkejä: </a:t>
            </a:r>
            <a:r>
              <a:rPr lang="fi-FI" dirty="0">
                <a:solidFill>
                  <a:schemeClr val="tx1"/>
                </a:solidFill>
              </a:rPr>
              <a:t>Ennen tavaramerkin hakemista sinun tulee tehdä perusteellinen haku varmistaaksesi, että haluamasi tavaramerkki ei ole jo käytössä tai rekisteröity toisessa yrityksessä. Tämä voidaan tehdä </a:t>
            </a:r>
            <a:r>
              <a:rPr lang="fi-FI" dirty="0" err="1">
                <a:solidFill>
                  <a:schemeClr val="tx1"/>
                </a:solidFill>
              </a:rPr>
              <a:t>EUIPO:n</a:t>
            </a:r>
            <a:r>
              <a:rPr lang="fi-FI" dirty="0">
                <a:solidFill>
                  <a:schemeClr val="tx1"/>
                </a:solidFill>
              </a:rPr>
              <a:t> </a:t>
            </a:r>
            <a:r>
              <a:rPr lang="fi-FI" dirty="0" err="1">
                <a:solidFill>
                  <a:schemeClr val="tx1"/>
                </a:solidFill>
              </a:rPr>
              <a:t>eSearchplus</a:t>
            </a:r>
            <a:r>
              <a:rPr lang="fi-FI" dirty="0">
                <a:solidFill>
                  <a:schemeClr val="tx1"/>
                </a:solidFill>
              </a:rPr>
              <a:t> tietokannan kautta.</a:t>
            </a:r>
          </a:p>
          <a:p>
            <a:pPr marL="228600" indent="-228600" algn="l" rtl="0">
              <a:buClr>
                <a:srgbClr val="F79037"/>
              </a:buClr>
              <a:buFont typeface="+mj-lt"/>
              <a:buAutoNum type="arabicPeriod"/>
              <a:tabLst>
                <a:tab pos="177800" algn="l"/>
              </a:tabLst>
            </a:pPr>
            <a:r>
              <a:rPr lang="fi-FI" b="1" dirty="0">
                <a:solidFill>
                  <a:srgbClr val="F79037"/>
                </a:solidFill>
              </a:rPr>
              <a:t>Valmistele hakemuksesi: </a:t>
            </a:r>
            <a:r>
              <a:rPr lang="fi-FI" dirty="0">
                <a:solidFill>
                  <a:schemeClr val="tx1"/>
                </a:solidFill>
              </a:rPr>
              <a:t>EU-tavaramerkin rekisteröimiseksi sinun on valmisteltava seuraavat asiat:</a:t>
            </a:r>
          </a:p>
          <a:p>
            <a:pPr marL="355600" indent="-166688" algn="l" rtl="0">
              <a:buClr>
                <a:srgbClr val="F79037"/>
              </a:buClr>
              <a:buFont typeface="Arial" panose="020B0604020202020204" pitchFamily="34" charset="0"/>
              <a:buChar char="•"/>
              <a:tabLst>
                <a:tab pos="177800" algn="l"/>
              </a:tabLst>
            </a:pPr>
            <a:r>
              <a:rPr lang="fi-FI" dirty="0">
                <a:solidFill>
                  <a:schemeClr val="tx1"/>
                </a:solidFill>
              </a:rPr>
              <a:t>Selkeä esitys tavaramerkistäsi. Tämä voi olla kuva, jos tavaramerkkisi on logo tai sanojen ja grafiikan yhdistelmä.</a:t>
            </a:r>
          </a:p>
          <a:p>
            <a:pPr marL="355600" indent="-166688" algn="l" rtl="0">
              <a:buClr>
                <a:srgbClr val="F79037"/>
              </a:buClr>
              <a:buFont typeface="Arial" panose="020B0604020202020204" pitchFamily="34" charset="0"/>
              <a:buChar char="•"/>
              <a:tabLst>
                <a:tab pos="177800" algn="l"/>
              </a:tabLst>
            </a:pPr>
            <a:r>
              <a:rPr lang="fi-FI" dirty="0">
                <a:solidFill>
                  <a:schemeClr val="tx1"/>
                </a:solidFill>
              </a:rPr>
              <a:t>Luettelo tuotteista tai palveluista, joita tavaramerkkisi edustaa, luokiteltuna </a:t>
            </a:r>
            <a:r>
              <a:rPr lang="fi-FI" dirty="0" err="1">
                <a:solidFill>
                  <a:schemeClr val="tx1"/>
                </a:solidFill>
                <a:hlinkClick r:id="rId2"/>
              </a:rPr>
              <a:t>Nice</a:t>
            </a:r>
            <a:r>
              <a:rPr lang="fi-FI" dirty="0">
                <a:solidFill>
                  <a:schemeClr val="tx1"/>
                </a:solidFill>
                <a:hlinkClick r:id="rId2"/>
              </a:rPr>
              <a:t> </a:t>
            </a:r>
            <a:r>
              <a:rPr lang="fi-FI" dirty="0" err="1">
                <a:solidFill>
                  <a:schemeClr val="tx1"/>
                </a:solidFill>
                <a:hlinkClick r:id="rId2"/>
              </a:rPr>
              <a:t>Classification</a:t>
            </a:r>
            <a:r>
              <a:rPr lang="fi-FI" dirty="0">
                <a:solidFill>
                  <a:schemeClr val="tx1"/>
                </a:solidFill>
                <a:hlinkClick r:id="rId2"/>
              </a:rPr>
              <a:t> NCL -luokituksen mukaan</a:t>
            </a:r>
            <a:r>
              <a:rPr lang="fi-FI" dirty="0">
                <a:solidFill>
                  <a:schemeClr val="tx1"/>
                </a:solidFill>
              </a:rPr>
              <a:t>, joka on kansainvälinen tavara- ja palveluluokitus tavaramerkkien rekisteröintiä varten.</a:t>
            </a:r>
          </a:p>
          <a:p>
            <a:pPr marL="228600" indent="-228600" algn="l" rtl="0">
              <a:buClr>
                <a:srgbClr val="F79037"/>
              </a:buClr>
              <a:buFont typeface="+mj-lt"/>
              <a:buAutoNum type="arabicPeriod" startAt="4"/>
              <a:tabLst>
                <a:tab pos="177800" algn="l"/>
              </a:tabLst>
            </a:pPr>
            <a:r>
              <a:rPr lang="fi-FI" b="1" dirty="0">
                <a:solidFill>
                  <a:srgbClr val="F79037"/>
                </a:solidFill>
              </a:rPr>
              <a:t>Jätä hakemuksesi: </a:t>
            </a:r>
            <a:r>
              <a:rPr lang="fi-FI" dirty="0">
                <a:solidFill>
                  <a:schemeClr val="tx1"/>
                </a:solidFill>
              </a:rPr>
              <a:t>EU-tavaramerkkihakemuksen voi jättää verkossa </a:t>
            </a:r>
            <a:r>
              <a:rPr lang="fi-FI" dirty="0" err="1">
                <a:solidFill>
                  <a:schemeClr val="tx1"/>
                </a:solidFill>
              </a:rPr>
              <a:t>EUIPO:n</a:t>
            </a:r>
            <a:r>
              <a:rPr lang="fi-FI" dirty="0">
                <a:solidFill>
                  <a:schemeClr val="tx1"/>
                </a:solidFill>
              </a:rPr>
              <a:t> verkkosivuston kautta. Voit jättää hakemuksen itse tai palkata tavaramerkkiasiamiehen tekemään sen puolestasi.</a:t>
            </a:r>
          </a:p>
          <a:p>
            <a:pPr marL="228600" indent="-228600" algn="l" rtl="0">
              <a:buClr>
                <a:srgbClr val="F79037"/>
              </a:buClr>
              <a:buFont typeface="+mj-lt"/>
              <a:buAutoNum type="arabicPeriod" startAt="4"/>
              <a:tabLst>
                <a:tab pos="177800" algn="l"/>
              </a:tabLst>
            </a:pPr>
            <a:r>
              <a:rPr lang="fi-FI" b="1" dirty="0">
                <a:solidFill>
                  <a:srgbClr val="F79037"/>
                </a:solidFill>
              </a:rPr>
              <a:t>Maksa maksu: </a:t>
            </a:r>
            <a:r>
              <a:rPr lang="fi-FI" dirty="0">
                <a:solidFill>
                  <a:schemeClr val="tx1"/>
                </a:solidFill>
              </a:rPr>
              <a:t>Hakemuksen jättämisen jälkeen sinun on maksettava hakemusmaksu. Perusmaksu kattaa yhden tavara- tai palveluluokan. Jokaisesta lisäkurssista, jonka haluat sisällyttää hakemukseesi, on lisämaksu.</a:t>
            </a:r>
          </a:p>
          <a:p>
            <a:pPr marL="228600" indent="-228600" algn="l" rtl="0">
              <a:buClr>
                <a:srgbClr val="F79037"/>
              </a:buClr>
              <a:buFont typeface="+mj-lt"/>
              <a:buAutoNum type="arabicPeriod" startAt="4"/>
              <a:tabLst>
                <a:tab pos="177800" algn="l"/>
              </a:tabLst>
            </a:pPr>
            <a:r>
              <a:rPr lang="fi-FI" b="1" dirty="0" err="1">
                <a:solidFill>
                  <a:srgbClr val="F79037"/>
                </a:solidFill>
              </a:rPr>
              <a:t>EUIPO:n</a:t>
            </a:r>
            <a:r>
              <a:rPr lang="fi-FI" b="1" dirty="0">
                <a:solidFill>
                  <a:srgbClr val="F79037"/>
                </a:solidFill>
              </a:rPr>
              <a:t> tarkastus: </a:t>
            </a:r>
            <a:r>
              <a:rPr lang="fi-FI" dirty="0">
                <a:solidFill>
                  <a:schemeClr val="tx1"/>
                </a:solidFill>
              </a:rPr>
              <a:t>Kun hakemuksesi on lähetetty ja maksu on maksettu, EUIPO tutkii hakemuksesi. Tämä sisältää sen tarkistamisen, että se täyttää muodolliset vaatimukset ja että merkki on erottamiskykyinen eikä kuvaava tai harhaanjohtava. EUIPO tarkistaa myös, ettei se ole ristiriidassa olemassa olevien tavaramerkkien kanssa.</a:t>
            </a:r>
          </a:p>
          <a:p>
            <a:pPr marL="228600" indent="-228600" algn="l" rtl="0">
              <a:buClr>
                <a:srgbClr val="F79037"/>
              </a:buClr>
              <a:buFont typeface="+mj-lt"/>
              <a:buAutoNum type="arabicPeriod" startAt="4"/>
              <a:tabLst>
                <a:tab pos="177800" algn="l"/>
              </a:tabLst>
            </a:pPr>
            <a:r>
              <a:rPr lang="fi-FI" b="1" dirty="0">
                <a:solidFill>
                  <a:srgbClr val="F79037"/>
                </a:solidFill>
              </a:rPr>
              <a:t>Tutkintavaihe: </a:t>
            </a:r>
            <a:r>
              <a:rPr lang="fi-FI" dirty="0">
                <a:solidFill>
                  <a:schemeClr val="tx1"/>
                </a:solidFill>
              </a:rPr>
              <a:t>Jos hakemuksesi läpäisee kokeen, se julkaistaan ​​EU </a:t>
            </a:r>
            <a:r>
              <a:rPr lang="fi-FI" i="1" dirty="0">
                <a:solidFill>
                  <a:schemeClr val="tx1"/>
                </a:solidFill>
              </a:rPr>
              <a:t>Trade Marks </a:t>
            </a:r>
            <a:r>
              <a:rPr lang="fi-FI" i="1" dirty="0" err="1">
                <a:solidFill>
                  <a:schemeClr val="tx1"/>
                </a:solidFill>
              </a:rPr>
              <a:t>Bulletin:ssa</a:t>
            </a:r>
            <a:r>
              <a:rPr lang="fi-FI" dirty="0">
                <a:solidFill>
                  <a:schemeClr val="tx1"/>
                </a:solidFill>
              </a:rPr>
              <a:t>. Muilla tavaramerkin omistajilla on sitten kolme kuukautta aikaa tehdä väite, jos he uskovat, että tavaramerkkisi loukkaa heidän oikeuksiaan.</a:t>
            </a:r>
          </a:p>
          <a:p>
            <a:pPr marL="228600" indent="-228600" algn="l" rtl="0">
              <a:buClr>
                <a:srgbClr val="F79037"/>
              </a:buClr>
              <a:buFont typeface="+mj-lt"/>
              <a:buAutoNum type="arabicPeriod" startAt="4"/>
              <a:tabLst>
                <a:tab pos="177800" algn="l"/>
              </a:tabLst>
            </a:pPr>
            <a:r>
              <a:rPr lang="fi-FI" b="1" dirty="0">
                <a:solidFill>
                  <a:srgbClr val="F79037"/>
                </a:solidFill>
              </a:rPr>
              <a:t>Rekisteröinti: </a:t>
            </a:r>
            <a:r>
              <a:rPr lang="fi-FI" dirty="0">
                <a:solidFill>
                  <a:schemeClr val="tx1"/>
                </a:solidFill>
              </a:rPr>
              <a:t>Jos vastalauseita ei ole jätetty tai jos vastalauseita on ratkaistu sinun eduksesi, tavaramerkkisi rekisteröidään. Saat rekisteröintitodistuksen, ja tavaramerkkisi julkaistaan ​​rekisteröitynä EU:n tavaramerkkitiedotteessa.</a:t>
            </a:r>
          </a:p>
          <a:p>
            <a:pPr marL="228600" indent="-228600" algn="l" rtl="0">
              <a:buClr>
                <a:srgbClr val="F79037"/>
              </a:buClr>
              <a:buFont typeface="+mj-lt"/>
              <a:buAutoNum type="arabicPeriod" startAt="4"/>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9" y="1840029"/>
            <a:ext cx="1869778"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b="1" dirty="0">
                <a:solidFill>
                  <a:schemeClr val="tx1"/>
                </a:solidFill>
              </a:rPr>
              <a:t>Tavaramerkin rekisteröinti elintarvikeyrityksellesi Euroopassa voi suojata tuotenimeäsi, logoasi, iskulausettasi tai muita tunnistemerkkejä. Tämä voi estää muita käyttämästä samanlaisia ​​merkkejä, jotka voivat hämmentää asiakkaita. Tässä on vaiheittainen opas tavaramerkin rekisteröimiseen Euroopan unionissa (EU) Euroopan unionin henkisen omaisuuden viraston (EUIPO) kautta:</a:t>
            </a:r>
          </a:p>
          <a:p>
            <a:pPr algn="l" rtl="0">
              <a:buClr>
                <a:srgbClr val="F1A0C2"/>
              </a:buClr>
              <a:tabLst>
                <a:tab pos="177800" algn="l"/>
              </a:tabLst>
            </a:pPr>
            <a:r>
              <a:rPr lang="en-US" b="1" dirty="0">
                <a:solidFill>
                  <a:schemeClr val="tx1"/>
                </a:solidFill>
              </a:rPr>
              <a:t> </a:t>
            </a: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2" y="952057"/>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8764" y="8583192"/>
            <a:ext cx="6425434" cy="987500"/>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b="1" dirty="0">
                <a:solidFill>
                  <a:schemeClr val="bg1"/>
                </a:solidFill>
                <a:highlight>
                  <a:srgbClr val="F79037"/>
                </a:highlight>
              </a:rPr>
              <a:t>Huomaa,</a:t>
            </a:r>
            <a:r>
              <a:rPr lang="fi-FI" b="1" dirty="0">
                <a:solidFill>
                  <a:schemeClr val="bg1"/>
                </a:solidFill>
              </a:rPr>
              <a:t> </a:t>
            </a:r>
            <a:r>
              <a:rPr lang="fi-FI" dirty="0">
                <a:solidFill>
                  <a:schemeClr val="tx1"/>
                </a:solidFill>
              </a:rPr>
              <a:t>että EU-tavaramerkki antaa suojan kaikissa EU:n jäsenvaltioissa. Jos haluat suojan vain tietyssä maassa, sinun tulee hakea kansallista tavaramerkkiä kyseisessä maassa.</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tx1"/>
                </a:solidFill>
              </a:rPr>
              <a:t>Tämä on yleinen opas, ja tarkka prosessi voi vaihdella yrityksesi ja tavaramerkkisi erityispiirteiden mukaan. Jos olet epävarma jostakin tämän prosessin osasta, saattaa olla syytä kääntyä tavaramerkkilakimiehen puoleen. Muista, että rekisteröity tavaramerkki on arvokas omaisuus, joka voi suojata brändiäsi ja yritystäsi.</a:t>
            </a:r>
          </a:p>
          <a:p>
            <a:pPr rtl="0">
              <a:lnSpc>
                <a:spcPts val="1220"/>
              </a:lnSpc>
              <a:buClr>
                <a:srgbClr val="F1A0C2"/>
              </a:buClr>
              <a:tabLst>
                <a:tab pos="177800" algn="l"/>
              </a:tabLst>
            </a:pPr>
            <a:endParaRPr lang="en-US" dirty="0">
              <a:solidFill>
                <a:schemeClr val="tx1"/>
              </a:solidFill>
            </a:endParaRPr>
          </a:p>
        </p:txBody>
      </p:sp>
      <p:sp>
        <p:nvSpPr>
          <p:cNvPr id="6" name="Slide Number Placeholder 5">
            <a:extLst>
              <a:ext uri="{FF2B5EF4-FFF2-40B4-BE49-F238E27FC236}">
                <a16:creationId xmlns:a16="http://schemas.microsoft.com/office/drawing/2014/main" id="{0A961883-BD56-AE7F-8D3E-D6AF8A01BABD}"/>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27</a:t>
            </a:fld>
            <a:endParaRPr lang="en-US" sz="900">
              <a:solidFill>
                <a:schemeClr val="tx1"/>
              </a:solidFill>
            </a:endParaRPr>
          </a:p>
        </p:txBody>
      </p:sp>
      <p:grpSp>
        <p:nvGrpSpPr>
          <p:cNvPr id="32" name="Group 31">
            <a:extLst>
              <a:ext uri="{FF2B5EF4-FFF2-40B4-BE49-F238E27FC236}">
                <a16:creationId xmlns:a16="http://schemas.microsoft.com/office/drawing/2014/main" id="{665D635B-C409-7744-F4CC-4026615F8ADA}"/>
              </a:ext>
            </a:extLst>
          </p:cNvPr>
          <p:cNvGrpSpPr>
            <a:grpSpLocks noChangeAspect="1"/>
          </p:cNvGrpSpPr>
          <p:nvPr/>
        </p:nvGrpSpPr>
        <p:grpSpPr>
          <a:xfrm>
            <a:off x="6019806" y="543790"/>
            <a:ext cx="1108948" cy="888208"/>
            <a:chOff x="-904560" y="6171384"/>
            <a:chExt cx="1353174" cy="1083821"/>
          </a:xfrm>
        </p:grpSpPr>
        <p:sp>
          <p:nvSpPr>
            <p:cNvPr id="33" name="Freeform 32">
              <a:extLst>
                <a:ext uri="{FF2B5EF4-FFF2-40B4-BE49-F238E27FC236}">
                  <a16:creationId xmlns:a16="http://schemas.microsoft.com/office/drawing/2014/main" id="{75A85669-A7B1-CAC9-8675-72C9421BCCC5}"/>
                </a:ext>
              </a:extLst>
            </p:cNvPr>
            <p:cNvSpPr/>
            <p:nvPr/>
          </p:nvSpPr>
          <p:spPr>
            <a:xfrm>
              <a:off x="-904560" y="6171384"/>
              <a:ext cx="822702" cy="422654"/>
            </a:xfrm>
            <a:custGeom>
              <a:avLst/>
              <a:gdLst>
                <a:gd name="connsiteX0" fmla="*/ 43854 w 822702"/>
                <a:gd name="connsiteY0" fmla="*/ 54366 h 422654"/>
                <a:gd name="connsiteX1" fmla="*/ 43854 w 822702"/>
                <a:gd name="connsiteY1" fmla="*/ 42090 h 422654"/>
                <a:gd name="connsiteX2" fmla="*/ 780602 w 822702"/>
                <a:gd name="connsiteY2" fmla="*/ 42090 h 422654"/>
                <a:gd name="connsiteX3" fmla="*/ 780602 w 822702"/>
                <a:gd name="connsiteY3" fmla="*/ 49105 h 422654"/>
                <a:gd name="connsiteX4" fmla="*/ 780602 w 822702"/>
                <a:gd name="connsiteY4" fmla="*/ 178883 h 422654"/>
                <a:gd name="connsiteX5" fmla="*/ 822702 w 822702"/>
                <a:gd name="connsiteY5" fmla="*/ 178883 h 422654"/>
                <a:gd name="connsiteX6" fmla="*/ 822702 w 822702"/>
                <a:gd name="connsiteY6" fmla="*/ 29814 h 422654"/>
                <a:gd name="connsiteX7" fmla="*/ 792881 w 822702"/>
                <a:gd name="connsiteY7" fmla="*/ 0 h 422654"/>
                <a:gd name="connsiteX8" fmla="*/ 29821 w 822702"/>
                <a:gd name="connsiteY8" fmla="*/ 0 h 422654"/>
                <a:gd name="connsiteX9" fmla="*/ 0 w 822702"/>
                <a:gd name="connsiteY9" fmla="*/ 28060 h 422654"/>
                <a:gd name="connsiteX10" fmla="*/ 0 w 822702"/>
                <a:gd name="connsiteY10" fmla="*/ 394595 h 422654"/>
                <a:gd name="connsiteX11" fmla="*/ 0 w 822702"/>
                <a:gd name="connsiteY11" fmla="*/ 403364 h 422654"/>
                <a:gd name="connsiteX12" fmla="*/ 21050 w 822702"/>
                <a:gd name="connsiteY12" fmla="*/ 422655 h 422654"/>
                <a:gd name="connsiteX13" fmla="*/ 42100 w 822702"/>
                <a:gd name="connsiteY13" fmla="*/ 405117 h 422654"/>
                <a:gd name="connsiteX14" fmla="*/ 42100 w 822702"/>
                <a:gd name="connsiteY14" fmla="*/ 392841 h 422654"/>
                <a:gd name="connsiteX15" fmla="*/ 43854 w 822702"/>
                <a:gd name="connsiteY15" fmla="*/ 54366 h 4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2702" h="422654">
                  <a:moveTo>
                    <a:pt x="43854" y="54366"/>
                  </a:moveTo>
                  <a:lnTo>
                    <a:pt x="43854" y="42090"/>
                  </a:lnTo>
                  <a:lnTo>
                    <a:pt x="780602" y="42090"/>
                  </a:lnTo>
                  <a:lnTo>
                    <a:pt x="780602" y="49105"/>
                  </a:lnTo>
                  <a:cubicBezTo>
                    <a:pt x="780602" y="92949"/>
                    <a:pt x="780602" y="135039"/>
                    <a:pt x="780602" y="178883"/>
                  </a:cubicBezTo>
                  <a:cubicBezTo>
                    <a:pt x="794635" y="175376"/>
                    <a:pt x="808669" y="175376"/>
                    <a:pt x="822702" y="178883"/>
                  </a:cubicBezTo>
                  <a:cubicBezTo>
                    <a:pt x="822702" y="129778"/>
                    <a:pt x="822702" y="78919"/>
                    <a:pt x="822702" y="29814"/>
                  </a:cubicBezTo>
                  <a:cubicBezTo>
                    <a:pt x="822702" y="7015"/>
                    <a:pt x="815685" y="0"/>
                    <a:pt x="792881" y="0"/>
                  </a:cubicBezTo>
                  <a:cubicBezTo>
                    <a:pt x="538528" y="0"/>
                    <a:pt x="284174" y="0"/>
                    <a:pt x="29821" y="0"/>
                  </a:cubicBezTo>
                  <a:cubicBezTo>
                    <a:pt x="7017" y="0"/>
                    <a:pt x="0" y="7015"/>
                    <a:pt x="0" y="28060"/>
                  </a:cubicBezTo>
                  <a:cubicBezTo>
                    <a:pt x="0" y="150823"/>
                    <a:pt x="0" y="271832"/>
                    <a:pt x="0" y="394595"/>
                  </a:cubicBezTo>
                  <a:cubicBezTo>
                    <a:pt x="0" y="398103"/>
                    <a:pt x="0" y="401610"/>
                    <a:pt x="0" y="403364"/>
                  </a:cubicBezTo>
                  <a:cubicBezTo>
                    <a:pt x="1754" y="413886"/>
                    <a:pt x="10525" y="422655"/>
                    <a:pt x="21050" y="422655"/>
                  </a:cubicBezTo>
                  <a:cubicBezTo>
                    <a:pt x="31575" y="422655"/>
                    <a:pt x="40346" y="415640"/>
                    <a:pt x="42100" y="405117"/>
                  </a:cubicBezTo>
                  <a:cubicBezTo>
                    <a:pt x="42100" y="401610"/>
                    <a:pt x="42100" y="398103"/>
                    <a:pt x="42100" y="392841"/>
                  </a:cubicBezTo>
                  <a:cubicBezTo>
                    <a:pt x="43854" y="280601"/>
                    <a:pt x="43854" y="166607"/>
                    <a:pt x="43854" y="54366"/>
                  </a:cubicBezTo>
                  <a:close/>
                </a:path>
              </a:pathLst>
            </a:custGeom>
            <a:solidFill>
              <a:srgbClr val="000000"/>
            </a:solidFill>
            <a:ln w="17529"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CA3A5C0D-40D3-F84A-C7F9-253E1D5D1659}"/>
                </a:ext>
              </a:extLst>
            </p:cNvPr>
            <p:cNvSpPr/>
            <p:nvPr/>
          </p:nvSpPr>
          <p:spPr>
            <a:xfrm>
              <a:off x="-902806" y="6646652"/>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2"/>
                    <a:pt x="0" y="21045"/>
                  </a:cubicBezTo>
                  <a:cubicBezTo>
                    <a:pt x="0" y="10523"/>
                    <a:pt x="10525" y="0"/>
                    <a:pt x="21050" y="0"/>
                  </a:cubicBezTo>
                  <a:cubicBezTo>
                    <a:pt x="33329" y="0"/>
                    <a:pt x="42100" y="10523"/>
                    <a:pt x="42100" y="21045"/>
                  </a:cubicBezTo>
                  <a:cubicBezTo>
                    <a:pt x="42100" y="33322"/>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35" name="Graphic 26">
              <a:extLst>
                <a:ext uri="{FF2B5EF4-FFF2-40B4-BE49-F238E27FC236}">
                  <a16:creationId xmlns:a16="http://schemas.microsoft.com/office/drawing/2014/main" id="{F6FF01FA-AA92-9062-BFAA-BC6CD0A042D0}"/>
                </a:ext>
              </a:extLst>
            </p:cNvPr>
            <p:cNvGrpSpPr/>
            <p:nvPr/>
          </p:nvGrpSpPr>
          <p:grpSpPr>
            <a:xfrm>
              <a:off x="-329195" y="6304670"/>
              <a:ext cx="777809" cy="777675"/>
              <a:chOff x="-329195" y="6304670"/>
              <a:chExt cx="777809" cy="777675"/>
            </a:xfrm>
          </p:grpSpPr>
          <p:sp>
            <p:nvSpPr>
              <p:cNvPr id="48" name="Freeform 47">
                <a:extLst>
                  <a:ext uri="{FF2B5EF4-FFF2-40B4-BE49-F238E27FC236}">
                    <a16:creationId xmlns:a16="http://schemas.microsoft.com/office/drawing/2014/main" id="{835D8BB2-9CE4-5856-8245-9AD52CF07D25}"/>
                  </a:ext>
                </a:extLst>
              </p:cNvPr>
              <p:cNvSpPr/>
              <p:nvPr/>
            </p:nvSpPr>
            <p:spPr>
              <a:xfrm>
                <a:off x="-292357" y="6337968"/>
                <a:ext cx="428038" cy="427963"/>
              </a:xfrm>
              <a:custGeom>
                <a:avLst/>
                <a:gdLst>
                  <a:gd name="connsiteX0" fmla="*/ 428015 w 428038"/>
                  <a:gd name="connsiteY0" fmla="*/ 213982 h 427963"/>
                  <a:gd name="connsiteX1" fmla="*/ 214007 w 428038"/>
                  <a:gd name="connsiteY1" fmla="*/ 427940 h 427963"/>
                  <a:gd name="connsiteX2" fmla="*/ 0 w 428038"/>
                  <a:gd name="connsiteY2" fmla="*/ 212228 h 427963"/>
                  <a:gd name="connsiteX3" fmla="*/ 215762 w 428038"/>
                  <a:gd name="connsiteY3" fmla="*/ 24 h 427963"/>
                  <a:gd name="connsiteX4" fmla="*/ 428015 w 428038"/>
                  <a:gd name="connsiteY4" fmla="*/ 213982 h 427963"/>
                  <a:gd name="connsiteX5" fmla="*/ 389424 w 428038"/>
                  <a:gd name="connsiteY5" fmla="*/ 215735 h 427963"/>
                  <a:gd name="connsiteX6" fmla="*/ 214007 w 428038"/>
                  <a:gd name="connsiteY6" fmla="*/ 40360 h 427963"/>
                  <a:gd name="connsiteX7" fmla="*/ 38591 w 428038"/>
                  <a:gd name="connsiteY7" fmla="*/ 217489 h 427963"/>
                  <a:gd name="connsiteX8" fmla="*/ 214007 w 428038"/>
                  <a:gd name="connsiteY8" fmla="*/ 391111 h 427963"/>
                  <a:gd name="connsiteX9" fmla="*/ 389424 w 428038"/>
                  <a:gd name="connsiteY9" fmla="*/ 215735 h 42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038" h="427963">
                    <a:moveTo>
                      <a:pt x="428015" y="213982"/>
                    </a:moveTo>
                    <a:cubicBezTo>
                      <a:pt x="428015" y="333237"/>
                      <a:pt x="331536" y="429694"/>
                      <a:pt x="214007" y="427940"/>
                    </a:cubicBezTo>
                    <a:cubicBezTo>
                      <a:pt x="94725" y="427940"/>
                      <a:pt x="0" y="331483"/>
                      <a:pt x="0" y="212228"/>
                    </a:cubicBezTo>
                    <a:cubicBezTo>
                      <a:pt x="0" y="94726"/>
                      <a:pt x="98233" y="-1730"/>
                      <a:pt x="215762" y="24"/>
                    </a:cubicBezTo>
                    <a:cubicBezTo>
                      <a:pt x="333291" y="24"/>
                      <a:pt x="429770" y="98234"/>
                      <a:pt x="428015" y="213982"/>
                    </a:cubicBezTo>
                    <a:close/>
                    <a:moveTo>
                      <a:pt x="389424" y="215735"/>
                    </a:moveTo>
                    <a:cubicBezTo>
                      <a:pt x="389424" y="119279"/>
                      <a:pt x="310486" y="40360"/>
                      <a:pt x="214007" y="40360"/>
                    </a:cubicBezTo>
                    <a:cubicBezTo>
                      <a:pt x="117528" y="40360"/>
                      <a:pt x="38591" y="119279"/>
                      <a:pt x="38591" y="217489"/>
                    </a:cubicBezTo>
                    <a:cubicBezTo>
                      <a:pt x="38591" y="312192"/>
                      <a:pt x="117528" y="391111"/>
                      <a:pt x="214007" y="391111"/>
                    </a:cubicBezTo>
                    <a:cubicBezTo>
                      <a:pt x="310486" y="391111"/>
                      <a:pt x="389424" y="312192"/>
                      <a:pt x="389424" y="215735"/>
                    </a:cubicBezTo>
                    <a:close/>
                  </a:path>
                </a:pathLst>
              </a:custGeom>
              <a:solidFill>
                <a:srgbClr val="F79038"/>
              </a:solidFill>
              <a:ln w="17529"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C34E9DAB-82DB-A35B-FDFB-623F17378463}"/>
                  </a:ext>
                </a:extLst>
              </p:cNvPr>
              <p:cNvSpPr/>
              <p:nvPr/>
            </p:nvSpPr>
            <p:spPr>
              <a:xfrm>
                <a:off x="126886" y="6757139"/>
                <a:ext cx="282455" cy="281515"/>
              </a:xfrm>
              <a:custGeom>
                <a:avLst/>
                <a:gdLst>
                  <a:gd name="connsiteX0" fmla="*/ 0 w 282455"/>
                  <a:gd name="connsiteY0" fmla="*/ 49105 h 281515"/>
                  <a:gd name="connsiteX1" fmla="*/ 49116 w 282455"/>
                  <a:gd name="connsiteY1" fmla="*/ 0 h 281515"/>
                  <a:gd name="connsiteX2" fmla="*/ 56133 w 282455"/>
                  <a:gd name="connsiteY2" fmla="*/ 5261 h 281515"/>
                  <a:gd name="connsiteX3" fmla="*/ 268386 w 282455"/>
                  <a:gd name="connsiteY3" fmla="*/ 217466 h 281515"/>
                  <a:gd name="connsiteX4" fmla="*/ 280666 w 282455"/>
                  <a:gd name="connsiteY4" fmla="*/ 256048 h 281515"/>
                  <a:gd name="connsiteX5" fmla="*/ 224532 w 282455"/>
                  <a:gd name="connsiteY5" fmla="*/ 273586 h 281515"/>
                  <a:gd name="connsiteX6" fmla="*/ 217516 w 282455"/>
                  <a:gd name="connsiteY6" fmla="*/ 268325 h 281515"/>
                  <a:gd name="connsiteX7" fmla="*/ 3508 w 282455"/>
                  <a:gd name="connsiteY7" fmla="*/ 54367 h 281515"/>
                  <a:gd name="connsiteX8" fmla="*/ 0 w 282455"/>
                  <a:gd name="connsiteY8" fmla="*/ 49105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455" h="281515">
                    <a:moveTo>
                      <a:pt x="0" y="49105"/>
                    </a:moveTo>
                    <a:cubicBezTo>
                      <a:pt x="17542" y="31568"/>
                      <a:pt x="33329" y="15784"/>
                      <a:pt x="49116" y="0"/>
                    </a:cubicBezTo>
                    <a:cubicBezTo>
                      <a:pt x="50871" y="1754"/>
                      <a:pt x="54379" y="3507"/>
                      <a:pt x="56133" y="5261"/>
                    </a:cubicBezTo>
                    <a:cubicBezTo>
                      <a:pt x="126299" y="75412"/>
                      <a:pt x="198220" y="147315"/>
                      <a:pt x="268386" y="217466"/>
                    </a:cubicBezTo>
                    <a:cubicBezTo>
                      <a:pt x="278912" y="227988"/>
                      <a:pt x="285928" y="240264"/>
                      <a:pt x="280666" y="256048"/>
                    </a:cubicBezTo>
                    <a:cubicBezTo>
                      <a:pt x="273649" y="280601"/>
                      <a:pt x="245583" y="289370"/>
                      <a:pt x="224532" y="273586"/>
                    </a:cubicBezTo>
                    <a:cubicBezTo>
                      <a:pt x="222778" y="271832"/>
                      <a:pt x="221024" y="270078"/>
                      <a:pt x="217516" y="268325"/>
                    </a:cubicBezTo>
                    <a:cubicBezTo>
                      <a:pt x="145595" y="196421"/>
                      <a:pt x="73674" y="124517"/>
                      <a:pt x="3508" y="54367"/>
                    </a:cubicBezTo>
                    <a:cubicBezTo>
                      <a:pt x="1754" y="54367"/>
                      <a:pt x="1754" y="52613"/>
                      <a:pt x="0" y="49105"/>
                    </a:cubicBezTo>
                    <a:close/>
                  </a:path>
                </a:pathLst>
              </a:custGeom>
              <a:solidFill>
                <a:srgbClr val="F79038"/>
              </a:solidFill>
              <a:ln w="17529"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47EC4845-28D3-228A-C936-8863AD2344C3}"/>
                  </a:ext>
                </a:extLst>
              </p:cNvPr>
              <p:cNvSpPr/>
              <p:nvPr/>
            </p:nvSpPr>
            <p:spPr>
              <a:xfrm>
                <a:off x="51457" y="6681727"/>
                <a:ext cx="112266" cy="113994"/>
              </a:xfrm>
              <a:custGeom>
                <a:avLst/>
                <a:gdLst>
                  <a:gd name="connsiteX0" fmla="*/ 87708 w 112266"/>
                  <a:gd name="connsiteY0" fmla="*/ 0 h 113994"/>
                  <a:gd name="connsiteX1" fmla="*/ 112267 w 112266"/>
                  <a:gd name="connsiteY1" fmla="*/ 26306 h 113994"/>
                  <a:gd name="connsiteX2" fmla="*/ 22804 w 112266"/>
                  <a:gd name="connsiteY2" fmla="*/ 113994 h 113994"/>
                  <a:gd name="connsiteX3" fmla="*/ 0 w 112266"/>
                  <a:gd name="connsiteY3" fmla="*/ 89442 h 113994"/>
                  <a:gd name="connsiteX4" fmla="*/ 87708 w 112266"/>
                  <a:gd name="connsiteY4" fmla="*/ 0 h 113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3994">
                    <a:moveTo>
                      <a:pt x="87708" y="0"/>
                    </a:moveTo>
                    <a:cubicBezTo>
                      <a:pt x="96479" y="8769"/>
                      <a:pt x="105250" y="17538"/>
                      <a:pt x="112267" y="26306"/>
                    </a:cubicBezTo>
                    <a:cubicBezTo>
                      <a:pt x="82446" y="56120"/>
                      <a:pt x="52625" y="84180"/>
                      <a:pt x="22804" y="113994"/>
                    </a:cubicBezTo>
                    <a:cubicBezTo>
                      <a:pt x="15788" y="106979"/>
                      <a:pt x="8771" y="98210"/>
                      <a:pt x="0" y="89442"/>
                    </a:cubicBezTo>
                    <a:cubicBezTo>
                      <a:pt x="36837" y="66643"/>
                      <a:pt x="64904" y="36829"/>
                      <a:pt x="87708" y="0"/>
                    </a:cubicBezTo>
                    <a:close/>
                  </a:path>
                </a:pathLst>
              </a:custGeom>
              <a:solidFill>
                <a:srgbClr val="F79038"/>
              </a:solidFill>
              <a:ln w="17529"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B6724942-6139-3030-29AB-62558C8AFB28}"/>
                  </a:ext>
                </a:extLst>
              </p:cNvPr>
              <p:cNvSpPr/>
              <p:nvPr/>
            </p:nvSpPr>
            <p:spPr>
              <a:xfrm>
                <a:off x="-255520" y="6378327"/>
                <a:ext cx="352586" cy="350750"/>
              </a:xfrm>
              <a:custGeom>
                <a:avLst/>
                <a:gdLst>
                  <a:gd name="connsiteX0" fmla="*/ 352587 w 352586"/>
                  <a:gd name="connsiteY0" fmla="*/ 175376 h 350750"/>
                  <a:gd name="connsiteX1" fmla="*/ 175416 w 352586"/>
                  <a:gd name="connsiteY1" fmla="*/ 350751 h 350750"/>
                  <a:gd name="connsiteX2" fmla="*/ 0 w 352586"/>
                  <a:gd name="connsiteY2" fmla="*/ 177129 h 350750"/>
                  <a:gd name="connsiteX3" fmla="*/ 175416 w 352586"/>
                  <a:gd name="connsiteY3" fmla="*/ 0 h 350750"/>
                  <a:gd name="connsiteX4" fmla="*/ 352587 w 352586"/>
                  <a:gd name="connsiteY4" fmla="*/ 175376 h 350750"/>
                  <a:gd name="connsiteX5" fmla="*/ 177170 w 352586"/>
                  <a:gd name="connsiteY5" fmla="*/ 38583 h 350750"/>
                  <a:gd name="connsiteX6" fmla="*/ 40346 w 352586"/>
                  <a:gd name="connsiteY6" fmla="*/ 175376 h 350750"/>
                  <a:gd name="connsiteX7" fmla="*/ 177170 w 352586"/>
                  <a:gd name="connsiteY7" fmla="*/ 310415 h 350750"/>
                  <a:gd name="connsiteX8" fmla="*/ 313995 w 352586"/>
                  <a:gd name="connsiteY8" fmla="*/ 173622 h 350750"/>
                  <a:gd name="connsiteX9" fmla="*/ 177170 w 352586"/>
                  <a:gd name="connsiteY9" fmla="*/ 38583 h 35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586" h="350750">
                    <a:moveTo>
                      <a:pt x="352587" y="175376"/>
                    </a:moveTo>
                    <a:cubicBezTo>
                      <a:pt x="352587" y="271832"/>
                      <a:pt x="273649" y="350751"/>
                      <a:pt x="175416" y="350751"/>
                    </a:cubicBezTo>
                    <a:cubicBezTo>
                      <a:pt x="78937" y="350751"/>
                      <a:pt x="0" y="271832"/>
                      <a:pt x="0" y="177129"/>
                    </a:cubicBezTo>
                    <a:cubicBezTo>
                      <a:pt x="0" y="78919"/>
                      <a:pt x="78937" y="0"/>
                      <a:pt x="175416" y="0"/>
                    </a:cubicBezTo>
                    <a:cubicBezTo>
                      <a:pt x="273649" y="0"/>
                      <a:pt x="352587" y="77165"/>
                      <a:pt x="352587" y="175376"/>
                    </a:cubicBezTo>
                    <a:close/>
                    <a:moveTo>
                      <a:pt x="177170" y="38583"/>
                    </a:moveTo>
                    <a:cubicBezTo>
                      <a:pt x="101742" y="38583"/>
                      <a:pt x="40346" y="99964"/>
                      <a:pt x="40346" y="175376"/>
                    </a:cubicBezTo>
                    <a:cubicBezTo>
                      <a:pt x="40346" y="250787"/>
                      <a:pt x="101742" y="312168"/>
                      <a:pt x="177170" y="310415"/>
                    </a:cubicBezTo>
                    <a:cubicBezTo>
                      <a:pt x="252600" y="310415"/>
                      <a:pt x="313995" y="249033"/>
                      <a:pt x="313995" y="173622"/>
                    </a:cubicBezTo>
                    <a:cubicBezTo>
                      <a:pt x="313995" y="99964"/>
                      <a:pt x="252600" y="38583"/>
                      <a:pt x="177170" y="38583"/>
                    </a:cubicBezTo>
                    <a:close/>
                  </a:path>
                </a:pathLst>
              </a:custGeom>
              <a:solidFill>
                <a:srgbClr val="000000"/>
              </a:solidFill>
              <a:ln w="17529"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A43F12CE-7117-EA62-F9F2-2BC3137F5ED8}"/>
                  </a:ext>
                </a:extLst>
              </p:cNvPr>
              <p:cNvSpPr/>
              <p:nvPr/>
            </p:nvSpPr>
            <p:spPr>
              <a:xfrm>
                <a:off x="-192370" y="6487060"/>
                <a:ext cx="96478" cy="113994"/>
              </a:xfrm>
              <a:custGeom>
                <a:avLst/>
                <a:gdLst>
                  <a:gd name="connsiteX0" fmla="*/ 85954 w 96478"/>
                  <a:gd name="connsiteY0" fmla="*/ 17538 h 113994"/>
                  <a:gd name="connsiteX1" fmla="*/ 61396 w 96478"/>
                  <a:gd name="connsiteY1" fmla="*/ 17538 h 113994"/>
                  <a:gd name="connsiteX2" fmla="*/ 61396 w 96478"/>
                  <a:gd name="connsiteY2" fmla="*/ 99964 h 113994"/>
                  <a:gd name="connsiteX3" fmla="*/ 57888 w 96478"/>
                  <a:gd name="connsiteY3" fmla="*/ 110487 h 113994"/>
                  <a:gd name="connsiteX4" fmla="*/ 49117 w 96478"/>
                  <a:gd name="connsiteY4" fmla="*/ 113994 h 113994"/>
                  <a:gd name="connsiteX5" fmla="*/ 40346 w 96478"/>
                  <a:gd name="connsiteY5" fmla="*/ 110487 h 113994"/>
                  <a:gd name="connsiteX6" fmla="*/ 36837 w 96478"/>
                  <a:gd name="connsiteY6" fmla="*/ 99964 h 113994"/>
                  <a:gd name="connsiteX7" fmla="*/ 36837 w 96478"/>
                  <a:gd name="connsiteY7" fmla="*/ 17538 h 113994"/>
                  <a:gd name="connsiteX8" fmla="*/ 12279 w 96478"/>
                  <a:gd name="connsiteY8" fmla="*/ 17538 h 113994"/>
                  <a:gd name="connsiteX9" fmla="*/ 3509 w 96478"/>
                  <a:gd name="connsiteY9" fmla="*/ 15784 h 113994"/>
                  <a:gd name="connsiteX10" fmla="*/ 0 w 96478"/>
                  <a:gd name="connsiteY10" fmla="*/ 8769 h 113994"/>
                  <a:gd name="connsiteX11" fmla="*/ 3509 w 96478"/>
                  <a:gd name="connsiteY11" fmla="*/ 1754 h 113994"/>
                  <a:gd name="connsiteX12" fmla="*/ 12279 w 96478"/>
                  <a:gd name="connsiteY12" fmla="*/ 0 h 113994"/>
                  <a:gd name="connsiteX13" fmla="*/ 84200 w 96478"/>
                  <a:gd name="connsiteY13" fmla="*/ 0 h 113994"/>
                  <a:gd name="connsiteX14" fmla="*/ 92971 w 96478"/>
                  <a:gd name="connsiteY14" fmla="*/ 1754 h 113994"/>
                  <a:gd name="connsiteX15" fmla="*/ 96479 w 96478"/>
                  <a:gd name="connsiteY15" fmla="*/ 8769 h 113994"/>
                  <a:gd name="connsiteX16" fmla="*/ 92971 w 96478"/>
                  <a:gd name="connsiteY16" fmla="*/ 15784 h 113994"/>
                  <a:gd name="connsiteX17" fmla="*/ 85954 w 96478"/>
                  <a:gd name="connsiteY17" fmla="*/ 17538 h 113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78" h="113994">
                    <a:moveTo>
                      <a:pt x="85954" y="17538"/>
                    </a:moveTo>
                    <a:lnTo>
                      <a:pt x="61396" y="17538"/>
                    </a:lnTo>
                    <a:lnTo>
                      <a:pt x="61396" y="99964"/>
                    </a:lnTo>
                    <a:cubicBezTo>
                      <a:pt x="61396" y="105225"/>
                      <a:pt x="59641" y="108733"/>
                      <a:pt x="57888" y="110487"/>
                    </a:cubicBezTo>
                    <a:cubicBezTo>
                      <a:pt x="56133" y="112240"/>
                      <a:pt x="52625" y="113994"/>
                      <a:pt x="49117" y="113994"/>
                    </a:cubicBezTo>
                    <a:cubicBezTo>
                      <a:pt x="45608" y="113994"/>
                      <a:pt x="42100" y="112240"/>
                      <a:pt x="40346" y="110487"/>
                    </a:cubicBezTo>
                    <a:cubicBezTo>
                      <a:pt x="38592" y="108733"/>
                      <a:pt x="36837" y="105225"/>
                      <a:pt x="36837" y="99964"/>
                    </a:cubicBezTo>
                    <a:lnTo>
                      <a:pt x="36837" y="17538"/>
                    </a:lnTo>
                    <a:lnTo>
                      <a:pt x="12279" y="17538"/>
                    </a:lnTo>
                    <a:cubicBezTo>
                      <a:pt x="8771" y="17538"/>
                      <a:pt x="5263" y="17538"/>
                      <a:pt x="3509" y="15784"/>
                    </a:cubicBezTo>
                    <a:cubicBezTo>
                      <a:pt x="1754" y="14030"/>
                      <a:pt x="0" y="12276"/>
                      <a:pt x="0" y="8769"/>
                    </a:cubicBezTo>
                    <a:cubicBezTo>
                      <a:pt x="0" y="5261"/>
                      <a:pt x="1754" y="3508"/>
                      <a:pt x="3509" y="1754"/>
                    </a:cubicBezTo>
                    <a:cubicBezTo>
                      <a:pt x="5263" y="0"/>
                      <a:pt x="8771" y="0"/>
                      <a:pt x="12279" y="0"/>
                    </a:cubicBezTo>
                    <a:lnTo>
                      <a:pt x="84200" y="0"/>
                    </a:lnTo>
                    <a:cubicBezTo>
                      <a:pt x="87708" y="0"/>
                      <a:pt x="91217" y="0"/>
                      <a:pt x="92971" y="1754"/>
                    </a:cubicBezTo>
                    <a:cubicBezTo>
                      <a:pt x="94725" y="3508"/>
                      <a:pt x="96479" y="5261"/>
                      <a:pt x="96479" y="8769"/>
                    </a:cubicBezTo>
                    <a:cubicBezTo>
                      <a:pt x="96479" y="12276"/>
                      <a:pt x="94725" y="14030"/>
                      <a:pt x="92971" y="15784"/>
                    </a:cubicBezTo>
                    <a:cubicBezTo>
                      <a:pt x="91217" y="17538"/>
                      <a:pt x="89462" y="17538"/>
                      <a:pt x="85954" y="17538"/>
                    </a:cubicBezTo>
                    <a:close/>
                  </a:path>
                </a:pathLst>
              </a:custGeom>
              <a:solidFill>
                <a:srgbClr val="000000"/>
              </a:solidFill>
              <a:ln w="17529"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C5E882DD-8F11-BB0E-6CD1-B1137DD6E9B5}"/>
                  </a:ext>
                </a:extLst>
              </p:cNvPr>
              <p:cNvSpPr/>
              <p:nvPr/>
            </p:nvSpPr>
            <p:spPr>
              <a:xfrm>
                <a:off x="-81858" y="6485307"/>
                <a:ext cx="105249" cy="115747"/>
              </a:xfrm>
              <a:custGeom>
                <a:avLst/>
                <a:gdLst>
                  <a:gd name="connsiteX0" fmla="*/ 38591 w 105249"/>
                  <a:gd name="connsiteY0" fmla="*/ 96457 h 115747"/>
                  <a:gd name="connsiteX1" fmla="*/ 21050 w 105249"/>
                  <a:gd name="connsiteY1" fmla="*/ 24553 h 115747"/>
                  <a:gd name="connsiteX2" fmla="*/ 21050 w 105249"/>
                  <a:gd name="connsiteY2" fmla="*/ 101718 h 115747"/>
                  <a:gd name="connsiteX3" fmla="*/ 17542 w 105249"/>
                  <a:gd name="connsiteY3" fmla="*/ 112240 h 115747"/>
                  <a:gd name="connsiteX4" fmla="*/ 10525 w 105249"/>
                  <a:gd name="connsiteY4" fmla="*/ 115748 h 115747"/>
                  <a:gd name="connsiteX5" fmla="*/ 3508 w 105249"/>
                  <a:gd name="connsiteY5" fmla="*/ 112240 h 115747"/>
                  <a:gd name="connsiteX6" fmla="*/ 0 w 105249"/>
                  <a:gd name="connsiteY6" fmla="*/ 101718 h 115747"/>
                  <a:gd name="connsiteX7" fmla="*/ 0 w 105249"/>
                  <a:gd name="connsiteY7" fmla="*/ 12276 h 115747"/>
                  <a:gd name="connsiteX8" fmla="*/ 3508 w 105249"/>
                  <a:gd name="connsiteY8" fmla="*/ 1754 h 115747"/>
                  <a:gd name="connsiteX9" fmla="*/ 14033 w 105249"/>
                  <a:gd name="connsiteY9" fmla="*/ 0 h 115747"/>
                  <a:gd name="connsiteX10" fmla="*/ 21050 w 105249"/>
                  <a:gd name="connsiteY10" fmla="*/ 0 h 115747"/>
                  <a:gd name="connsiteX11" fmla="*/ 29820 w 105249"/>
                  <a:gd name="connsiteY11" fmla="*/ 1754 h 115747"/>
                  <a:gd name="connsiteX12" fmla="*/ 33329 w 105249"/>
                  <a:gd name="connsiteY12" fmla="*/ 5261 h 115747"/>
                  <a:gd name="connsiteX13" fmla="*/ 36837 w 105249"/>
                  <a:gd name="connsiteY13" fmla="*/ 15784 h 115747"/>
                  <a:gd name="connsiteX14" fmla="*/ 52625 w 105249"/>
                  <a:gd name="connsiteY14" fmla="*/ 77165 h 115747"/>
                  <a:gd name="connsiteX15" fmla="*/ 68412 w 105249"/>
                  <a:gd name="connsiteY15" fmla="*/ 15784 h 115747"/>
                  <a:gd name="connsiteX16" fmla="*/ 71920 w 105249"/>
                  <a:gd name="connsiteY16" fmla="*/ 5261 h 115747"/>
                  <a:gd name="connsiteX17" fmla="*/ 75429 w 105249"/>
                  <a:gd name="connsiteY17" fmla="*/ 1754 h 115747"/>
                  <a:gd name="connsiteX18" fmla="*/ 84200 w 105249"/>
                  <a:gd name="connsiteY18" fmla="*/ 0 h 115747"/>
                  <a:gd name="connsiteX19" fmla="*/ 91216 w 105249"/>
                  <a:gd name="connsiteY19" fmla="*/ 0 h 115747"/>
                  <a:gd name="connsiteX20" fmla="*/ 101741 w 105249"/>
                  <a:gd name="connsiteY20" fmla="*/ 1754 h 115747"/>
                  <a:gd name="connsiteX21" fmla="*/ 105250 w 105249"/>
                  <a:gd name="connsiteY21" fmla="*/ 12276 h 115747"/>
                  <a:gd name="connsiteX22" fmla="*/ 105250 w 105249"/>
                  <a:gd name="connsiteY22" fmla="*/ 101718 h 115747"/>
                  <a:gd name="connsiteX23" fmla="*/ 101741 w 105249"/>
                  <a:gd name="connsiteY23" fmla="*/ 112240 h 115747"/>
                  <a:gd name="connsiteX24" fmla="*/ 94725 w 105249"/>
                  <a:gd name="connsiteY24" fmla="*/ 115748 h 115747"/>
                  <a:gd name="connsiteX25" fmla="*/ 87708 w 105249"/>
                  <a:gd name="connsiteY25" fmla="*/ 112240 h 115747"/>
                  <a:gd name="connsiteX26" fmla="*/ 84200 w 105249"/>
                  <a:gd name="connsiteY26" fmla="*/ 101718 h 115747"/>
                  <a:gd name="connsiteX27" fmla="*/ 84200 w 105249"/>
                  <a:gd name="connsiteY27" fmla="*/ 24553 h 115747"/>
                  <a:gd name="connsiteX28" fmla="*/ 66658 w 105249"/>
                  <a:gd name="connsiteY28" fmla="*/ 96457 h 115747"/>
                  <a:gd name="connsiteX29" fmla="*/ 63149 w 105249"/>
                  <a:gd name="connsiteY29" fmla="*/ 106979 h 115747"/>
                  <a:gd name="connsiteX30" fmla="*/ 59641 w 105249"/>
                  <a:gd name="connsiteY30" fmla="*/ 112240 h 115747"/>
                  <a:gd name="connsiteX31" fmla="*/ 50871 w 105249"/>
                  <a:gd name="connsiteY31" fmla="*/ 115748 h 115747"/>
                  <a:gd name="connsiteX32" fmla="*/ 43854 w 105249"/>
                  <a:gd name="connsiteY32" fmla="*/ 113994 h 115747"/>
                  <a:gd name="connsiteX33" fmla="*/ 40345 w 105249"/>
                  <a:gd name="connsiteY33" fmla="*/ 108733 h 115747"/>
                  <a:gd name="connsiteX34" fmla="*/ 38591 w 105249"/>
                  <a:gd name="connsiteY34" fmla="*/ 103472 h 115747"/>
                  <a:gd name="connsiteX35" fmla="*/ 38591 w 105249"/>
                  <a:gd name="connsiteY35" fmla="*/ 96457 h 115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49" h="115747">
                    <a:moveTo>
                      <a:pt x="38591" y="96457"/>
                    </a:moveTo>
                    <a:lnTo>
                      <a:pt x="21050" y="24553"/>
                    </a:lnTo>
                    <a:lnTo>
                      <a:pt x="21050" y="101718"/>
                    </a:lnTo>
                    <a:cubicBezTo>
                      <a:pt x="21050" y="105225"/>
                      <a:pt x="19295" y="108733"/>
                      <a:pt x="17542" y="112240"/>
                    </a:cubicBezTo>
                    <a:cubicBezTo>
                      <a:pt x="15787" y="113994"/>
                      <a:pt x="12279" y="115748"/>
                      <a:pt x="10525" y="115748"/>
                    </a:cubicBezTo>
                    <a:cubicBezTo>
                      <a:pt x="7017" y="115748"/>
                      <a:pt x="5262" y="113994"/>
                      <a:pt x="3508" y="112240"/>
                    </a:cubicBezTo>
                    <a:cubicBezTo>
                      <a:pt x="1754" y="110487"/>
                      <a:pt x="0" y="106979"/>
                      <a:pt x="0" y="101718"/>
                    </a:cubicBezTo>
                    <a:lnTo>
                      <a:pt x="0" y="12276"/>
                    </a:lnTo>
                    <a:cubicBezTo>
                      <a:pt x="0" y="7015"/>
                      <a:pt x="1754" y="3507"/>
                      <a:pt x="3508" y="1754"/>
                    </a:cubicBezTo>
                    <a:cubicBezTo>
                      <a:pt x="5262" y="0"/>
                      <a:pt x="8771" y="0"/>
                      <a:pt x="14033" y="0"/>
                    </a:cubicBezTo>
                    <a:lnTo>
                      <a:pt x="21050" y="0"/>
                    </a:lnTo>
                    <a:cubicBezTo>
                      <a:pt x="24558" y="0"/>
                      <a:pt x="28066" y="0"/>
                      <a:pt x="29820" y="1754"/>
                    </a:cubicBezTo>
                    <a:cubicBezTo>
                      <a:pt x="31575" y="1754"/>
                      <a:pt x="33329" y="3507"/>
                      <a:pt x="33329" y="5261"/>
                    </a:cubicBezTo>
                    <a:cubicBezTo>
                      <a:pt x="35083" y="7015"/>
                      <a:pt x="35083" y="10523"/>
                      <a:pt x="36837" y="15784"/>
                    </a:cubicBezTo>
                    <a:lnTo>
                      <a:pt x="52625" y="77165"/>
                    </a:lnTo>
                    <a:lnTo>
                      <a:pt x="68412" y="15784"/>
                    </a:lnTo>
                    <a:cubicBezTo>
                      <a:pt x="70166" y="10523"/>
                      <a:pt x="70166" y="8769"/>
                      <a:pt x="71920" y="5261"/>
                    </a:cubicBezTo>
                    <a:cubicBezTo>
                      <a:pt x="73674" y="1754"/>
                      <a:pt x="73674" y="1754"/>
                      <a:pt x="75429" y="1754"/>
                    </a:cubicBezTo>
                    <a:cubicBezTo>
                      <a:pt x="77183" y="1754"/>
                      <a:pt x="80691" y="0"/>
                      <a:pt x="84200" y="0"/>
                    </a:cubicBezTo>
                    <a:lnTo>
                      <a:pt x="91216" y="0"/>
                    </a:lnTo>
                    <a:cubicBezTo>
                      <a:pt x="94725" y="0"/>
                      <a:pt x="98233" y="0"/>
                      <a:pt x="101741" y="1754"/>
                    </a:cubicBezTo>
                    <a:cubicBezTo>
                      <a:pt x="103495" y="3507"/>
                      <a:pt x="105250" y="7015"/>
                      <a:pt x="105250" y="12276"/>
                    </a:cubicBezTo>
                    <a:lnTo>
                      <a:pt x="105250" y="101718"/>
                    </a:lnTo>
                    <a:cubicBezTo>
                      <a:pt x="105250" y="105225"/>
                      <a:pt x="103495" y="108733"/>
                      <a:pt x="101741" y="112240"/>
                    </a:cubicBezTo>
                    <a:cubicBezTo>
                      <a:pt x="99987" y="113994"/>
                      <a:pt x="96479" y="115748"/>
                      <a:pt x="94725" y="115748"/>
                    </a:cubicBezTo>
                    <a:cubicBezTo>
                      <a:pt x="91216" y="115748"/>
                      <a:pt x="89462" y="113994"/>
                      <a:pt x="87708" y="112240"/>
                    </a:cubicBezTo>
                    <a:cubicBezTo>
                      <a:pt x="85954" y="110487"/>
                      <a:pt x="84200" y="106979"/>
                      <a:pt x="84200" y="101718"/>
                    </a:cubicBezTo>
                    <a:lnTo>
                      <a:pt x="84200" y="24553"/>
                    </a:lnTo>
                    <a:lnTo>
                      <a:pt x="66658" y="96457"/>
                    </a:lnTo>
                    <a:cubicBezTo>
                      <a:pt x="64904" y="101718"/>
                      <a:pt x="64904" y="105225"/>
                      <a:pt x="63149" y="106979"/>
                    </a:cubicBezTo>
                    <a:cubicBezTo>
                      <a:pt x="63149" y="108733"/>
                      <a:pt x="61396" y="110487"/>
                      <a:pt x="59641" y="112240"/>
                    </a:cubicBezTo>
                    <a:cubicBezTo>
                      <a:pt x="57887" y="113994"/>
                      <a:pt x="54379" y="115748"/>
                      <a:pt x="50871" y="115748"/>
                    </a:cubicBezTo>
                    <a:cubicBezTo>
                      <a:pt x="47362" y="115748"/>
                      <a:pt x="45608" y="115748"/>
                      <a:pt x="43854" y="113994"/>
                    </a:cubicBezTo>
                    <a:cubicBezTo>
                      <a:pt x="42100" y="112240"/>
                      <a:pt x="40345" y="112240"/>
                      <a:pt x="40345" y="108733"/>
                    </a:cubicBezTo>
                    <a:cubicBezTo>
                      <a:pt x="38591" y="106979"/>
                      <a:pt x="38591" y="105225"/>
                      <a:pt x="38591" y="103472"/>
                    </a:cubicBezTo>
                    <a:cubicBezTo>
                      <a:pt x="40345" y="99964"/>
                      <a:pt x="38591" y="98210"/>
                      <a:pt x="38591" y="96457"/>
                    </a:cubicBezTo>
                    <a:close/>
                  </a:path>
                </a:pathLst>
              </a:custGeom>
              <a:solidFill>
                <a:srgbClr val="000000"/>
              </a:solidFill>
              <a:ln w="17529"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D66260D2-5E83-EAC0-F60D-7FC7AAF2AF49}"/>
                  </a:ext>
                </a:extLst>
              </p:cNvPr>
              <p:cNvSpPr/>
              <p:nvPr/>
            </p:nvSpPr>
            <p:spPr>
              <a:xfrm>
                <a:off x="51457" y="6681727"/>
                <a:ext cx="112266" cy="112240"/>
              </a:xfrm>
              <a:custGeom>
                <a:avLst/>
                <a:gdLst>
                  <a:gd name="connsiteX0" fmla="*/ 87708 w 112266"/>
                  <a:gd name="connsiteY0" fmla="*/ 0 h 112240"/>
                  <a:gd name="connsiteX1" fmla="*/ 0 w 112266"/>
                  <a:gd name="connsiteY1" fmla="*/ 87688 h 112240"/>
                  <a:gd name="connsiteX2" fmla="*/ 22804 w 112266"/>
                  <a:gd name="connsiteY2" fmla="*/ 112240 h 112240"/>
                  <a:gd name="connsiteX3" fmla="*/ 112267 w 112266"/>
                  <a:gd name="connsiteY3" fmla="*/ 24553 h 112240"/>
                  <a:gd name="connsiteX4" fmla="*/ 87708 w 112266"/>
                  <a:gd name="connsiteY4" fmla="*/ 0 h 112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266" h="112240">
                    <a:moveTo>
                      <a:pt x="87708" y="0"/>
                    </a:moveTo>
                    <a:cubicBezTo>
                      <a:pt x="64904" y="36829"/>
                      <a:pt x="35083" y="66643"/>
                      <a:pt x="0" y="87688"/>
                    </a:cubicBezTo>
                    <a:cubicBezTo>
                      <a:pt x="8771" y="96457"/>
                      <a:pt x="15788" y="106979"/>
                      <a:pt x="22804" y="112240"/>
                    </a:cubicBezTo>
                    <a:cubicBezTo>
                      <a:pt x="52625" y="82426"/>
                      <a:pt x="82446" y="54367"/>
                      <a:pt x="112267" y="24553"/>
                    </a:cubicBezTo>
                    <a:cubicBezTo>
                      <a:pt x="105250" y="17538"/>
                      <a:pt x="98233" y="8769"/>
                      <a:pt x="87708" y="0"/>
                    </a:cubicBezTo>
                    <a:close/>
                  </a:path>
                </a:pathLst>
              </a:custGeom>
              <a:noFill/>
              <a:ln w="17529" cap="flat">
                <a:noFill/>
                <a:prstDash val="solid"/>
                <a:miter/>
              </a:ln>
            </p:spPr>
            <p:txBody>
              <a:bodyPr rtlCol="0" anchor="ctr"/>
              <a:lstStyle/>
              <a:p>
                <a:pPr algn="l" rtl="0"/>
                <a:endParaRPr lang="en-US"/>
              </a:p>
            </p:txBody>
          </p:sp>
          <p:sp>
            <p:nvSpPr>
              <p:cNvPr id="55" name="Freeform 54">
                <a:extLst>
                  <a:ext uri="{FF2B5EF4-FFF2-40B4-BE49-F238E27FC236}">
                    <a16:creationId xmlns:a16="http://schemas.microsoft.com/office/drawing/2014/main" id="{F7690663-4707-B134-ADF7-76AF2CE75364}"/>
                  </a:ext>
                </a:extLst>
              </p:cNvPr>
              <p:cNvSpPr/>
              <p:nvPr/>
            </p:nvSpPr>
            <p:spPr>
              <a:xfrm>
                <a:off x="126886" y="6757139"/>
                <a:ext cx="284209" cy="281515"/>
              </a:xfrm>
              <a:custGeom>
                <a:avLst/>
                <a:gdLst>
                  <a:gd name="connsiteX0" fmla="*/ 56133 w 284209"/>
                  <a:gd name="connsiteY0" fmla="*/ 5261 h 281515"/>
                  <a:gd name="connsiteX1" fmla="*/ 49116 w 284209"/>
                  <a:gd name="connsiteY1" fmla="*/ 0 h 281515"/>
                  <a:gd name="connsiteX2" fmla="*/ 0 w 284209"/>
                  <a:gd name="connsiteY2" fmla="*/ 49105 h 281515"/>
                  <a:gd name="connsiteX3" fmla="*/ 5262 w 284209"/>
                  <a:gd name="connsiteY3" fmla="*/ 54367 h 281515"/>
                  <a:gd name="connsiteX4" fmla="*/ 219270 w 284209"/>
                  <a:gd name="connsiteY4" fmla="*/ 268325 h 281515"/>
                  <a:gd name="connsiteX5" fmla="*/ 226287 w 284209"/>
                  <a:gd name="connsiteY5" fmla="*/ 273586 h 281515"/>
                  <a:gd name="connsiteX6" fmla="*/ 282420 w 284209"/>
                  <a:gd name="connsiteY6" fmla="*/ 256048 h 281515"/>
                  <a:gd name="connsiteX7" fmla="*/ 270141 w 284209"/>
                  <a:gd name="connsiteY7" fmla="*/ 217466 h 281515"/>
                  <a:gd name="connsiteX8" fmla="*/ 56133 w 284209"/>
                  <a:gd name="connsiteY8" fmla="*/ 5261 h 28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209" h="281515">
                    <a:moveTo>
                      <a:pt x="56133" y="5261"/>
                    </a:moveTo>
                    <a:cubicBezTo>
                      <a:pt x="54379" y="3507"/>
                      <a:pt x="50871" y="1754"/>
                      <a:pt x="49116" y="0"/>
                    </a:cubicBezTo>
                    <a:cubicBezTo>
                      <a:pt x="33329" y="15784"/>
                      <a:pt x="15787" y="33321"/>
                      <a:pt x="0" y="49105"/>
                    </a:cubicBezTo>
                    <a:cubicBezTo>
                      <a:pt x="1754" y="50859"/>
                      <a:pt x="3508" y="52613"/>
                      <a:pt x="5262" y="54367"/>
                    </a:cubicBezTo>
                    <a:cubicBezTo>
                      <a:pt x="77183" y="126270"/>
                      <a:pt x="149104" y="198174"/>
                      <a:pt x="219270" y="268325"/>
                    </a:cubicBezTo>
                    <a:cubicBezTo>
                      <a:pt x="221024" y="270078"/>
                      <a:pt x="222778" y="271832"/>
                      <a:pt x="226287" y="273586"/>
                    </a:cubicBezTo>
                    <a:cubicBezTo>
                      <a:pt x="245583" y="289370"/>
                      <a:pt x="275403" y="280601"/>
                      <a:pt x="282420" y="256048"/>
                    </a:cubicBezTo>
                    <a:cubicBezTo>
                      <a:pt x="287682" y="240264"/>
                      <a:pt x="280666" y="227988"/>
                      <a:pt x="270141" y="217466"/>
                    </a:cubicBezTo>
                    <a:cubicBezTo>
                      <a:pt x="196466" y="147315"/>
                      <a:pt x="126299" y="77165"/>
                      <a:pt x="56133" y="5261"/>
                    </a:cubicBezTo>
                    <a:close/>
                  </a:path>
                </a:pathLst>
              </a:custGeom>
              <a:noFill/>
              <a:ln w="17529"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D02891BB-F7E1-16D8-AB2B-6633BC79E15F}"/>
                  </a:ext>
                </a:extLst>
              </p:cNvPr>
              <p:cNvSpPr/>
              <p:nvPr/>
            </p:nvSpPr>
            <p:spPr>
              <a:xfrm>
                <a:off x="587" y="6634376"/>
                <a:ext cx="448027" cy="447969"/>
              </a:xfrm>
              <a:custGeom>
                <a:avLst/>
                <a:gdLst>
                  <a:gd name="connsiteX0" fmla="*/ 424507 w 448027"/>
                  <a:gd name="connsiteY0" fmla="*/ 317430 h 447969"/>
                  <a:gd name="connsiteX1" fmla="*/ 203483 w 448027"/>
                  <a:gd name="connsiteY1" fmla="*/ 94703 h 447969"/>
                  <a:gd name="connsiteX2" fmla="*/ 206991 w 448027"/>
                  <a:gd name="connsiteY2" fmla="*/ 89442 h 447969"/>
                  <a:gd name="connsiteX3" fmla="*/ 205237 w 448027"/>
                  <a:gd name="connsiteY3" fmla="*/ 59628 h 447969"/>
                  <a:gd name="connsiteX4" fmla="*/ 163137 w 448027"/>
                  <a:gd name="connsiteY4" fmla="*/ 15784 h 447969"/>
                  <a:gd name="connsiteX5" fmla="*/ 147349 w 448027"/>
                  <a:gd name="connsiteY5" fmla="*/ 0 h 447969"/>
                  <a:gd name="connsiteX6" fmla="*/ 140333 w 448027"/>
                  <a:gd name="connsiteY6" fmla="*/ 24553 h 447969"/>
                  <a:gd name="connsiteX7" fmla="*/ 10525 w 448027"/>
                  <a:gd name="connsiteY7" fmla="*/ 149069 h 447969"/>
                  <a:gd name="connsiteX8" fmla="*/ 5263 w 448027"/>
                  <a:gd name="connsiteY8" fmla="*/ 145562 h 447969"/>
                  <a:gd name="connsiteX9" fmla="*/ 0 w 448027"/>
                  <a:gd name="connsiteY9" fmla="*/ 147315 h 447969"/>
                  <a:gd name="connsiteX10" fmla="*/ 63150 w 448027"/>
                  <a:gd name="connsiteY10" fmla="*/ 210451 h 447969"/>
                  <a:gd name="connsiteX11" fmla="*/ 92971 w 448027"/>
                  <a:gd name="connsiteY11" fmla="*/ 212204 h 447969"/>
                  <a:gd name="connsiteX12" fmla="*/ 98233 w 448027"/>
                  <a:gd name="connsiteY12" fmla="*/ 208697 h 447969"/>
                  <a:gd name="connsiteX13" fmla="*/ 231550 w 448027"/>
                  <a:gd name="connsiteY13" fmla="*/ 338475 h 447969"/>
                  <a:gd name="connsiteX14" fmla="*/ 317503 w 448027"/>
                  <a:gd name="connsiteY14" fmla="*/ 424409 h 447969"/>
                  <a:gd name="connsiteX15" fmla="*/ 384161 w 448027"/>
                  <a:gd name="connsiteY15" fmla="*/ 447208 h 447969"/>
                  <a:gd name="connsiteX16" fmla="*/ 442049 w 448027"/>
                  <a:gd name="connsiteY16" fmla="*/ 396349 h 447969"/>
                  <a:gd name="connsiteX17" fmla="*/ 424507 w 448027"/>
                  <a:gd name="connsiteY17" fmla="*/ 317430 h 447969"/>
                  <a:gd name="connsiteX18" fmla="*/ 75429 w 448027"/>
                  <a:gd name="connsiteY18" fmla="*/ 161345 h 447969"/>
                  <a:gd name="connsiteX19" fmla="*/ 52625 w 448027"/>
                  <a:gd name="connsiteY19" fmla="*/ 136793 h 447969"/>
                  <a:gd name="connsiteX20" fmla="*/ 140333 w 448027"/>
                  <a:gd name="connsiteY20" fmla="*/ 49105 h 447969"/>
                  <a:gd name="connsiteX21" fmla="*/ 164891 w 448027"/>
                  <a:gd name="connsiteY21" fmla="*/ 75412 h 447969"/>
                  <a:gd name="connsiteX22" fmla="*/ 75429 w 448027"/>
                  <a:gd name="connsiteY22" fmla="*/ 161345 h 447969"/>
                  <a:gd name="connsiteX23" fmla="*/ 406966 w 448027"/>
                  <a:gd name="connsiteY23" fmla="*/ 380565 h 447969"/>
                  <a:gd name="connsiteX24" fmla="*/ 350832 w 448027"/>
                  <a:gd name="connsiteY24" fmla="*/ 398102 h 447969"/>
                  <a:gd name="connsiteX25" fmla="*/ 343816 w 448027"/>
                  <a:gd name="connsiteY25" fmla="*/ 392841 h 447969"/>
                  <a:gd name="connsiteX26" fmla="*/ 129808 w 448027"/>
                  <a:gd name="connsiteY26" fmla="*/ 178883 h 447969"/>
                  <a:gd name="connsiteX27" fmla="*/ 124546 w 448027"/>
                  <a:gd name="connsiteY27" fmla="*/ 173622 h 447969"/>
                  <a:gd name="connsiteX28" fmla="*/ 173662 w 448027"/>
                  <a:gd name="connsiteY28" fmla="*/ 124517 h 447969"/>
                  <a:gd name="connsiteX29" fmla="*/ 180679 w 448027"/>
                  <a:gd name="connsiteY29" fmla="*/ 129778 h 447969"/>
                  <a:gd name="connsiteX30" fmla="*/ 392932 w 448027"/>
                  <a:gd name="connsiteY30" fmla="*/ 341982 h 447969"/>
                  <a:gd name="connsiteX31" fmla="*/ 406966 w 448027"/>
                  <a:gd name="connsiteY31" fmla="*/ 380565 h 44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8027" h="447969">
                    <a:moveTo>
                      <a:pt x="424507" y="317430"/>
                    </a:moveTo>
                    <a:cubicBezTo>
                      <a:pt x="382408" y="275340"/>
                      <a:pt x="212254" y="105225"/>
                      <a:pt x="203483" y="94703"/>
                    </a:cubicBezTo>
                    <a:cubicBezTo>
                      <a:pt x="205237" y="92949"/>
                      <a:pt x="205237" y="91195"/>
                      <a:pt x="206991" y="89442"/>
                    </a:cubicBezTo>
                    <a:cubicBezTo>
                      <a:pt x="215762" y="78919"/>
                      <a:pt x="215762" y="70150"/>
                      <a:pt x="205237" y="59628"/>
                    </a:cubicBezTo>
                    <a:cubicBezTo>
                      <a:pt x="191203" y="45598"/>
                      <a:pt x="175416" y="31568"/>
                      <a:pt x="163137" y="15784"/>
                    </a:cubicBezTo>
                    <a:cubicBezTo>
                      <a:pt x="161383" y="14030"/>
                      <a:pt x="147349" y="1754"/>
                      <a:pt x="147349" y="0"/>
                    </a:cubicBezTo>
                    <a:cubicBezTo>
                      <a:pt x="142087" y="5261"/>
                      <a:pt x="149104" y="19291"/>
                      <a:pt x="140333" y="24553"/>
                    </a:cubicBezTo>
                    <a:cubicBezTo>
                      <a:pt x="114020" y="80673"/>
                      <a:pt x="66658" y="124517"/>
                      <a:pt x="10525" y="149069"/>
                    </a:cubicBezTo>
                    <a:cubicBezTo>
                      <a:pt x="10525" y="149069"/>
                      <a:pt x="7017" y="145562"/>
                      <a:pt x="5263" y="145562"/>
                    </a:cubicBezTo>
                    <a:cubicBezTo>
                      <a:pt x="5263" y="147315"/>
                      <a:pt x="0" y="143808"/>
                      <a:pt x="0" y="147315"/>
                    </a:cubicBezTo>
                    <a:cubicBezTo>
                      <a:pt x="8771" y="156084"/>
                      <a:pt x="56133" y="201682"/>
                      <a:pt x="63150" y="210451"/>
                    </a:cubicBezTo>
                    <a:cubicBezTo>
                      <a:pt x="73675" y="219219"/>
                      <a:pt x="80692" y="220973"/>
                      <a:pt x="92971" y="212204"/>
                    </a:cubicBezTo>
                    <a:cubicBezTo>
                      <a:pt x="94725" y="210451"/>
                      <a:pt x="96479" y="210451"/>
                      <a:pt x="98233" y="208697"/>
                    </a:cubicBezTo>
                    <a:cubicBezTo>
                      <a:pt x="126300" y="236757"/>
                      <a:pt x="228041" y="334967"/>
                      <a:pt x="231550" y="338475"/>
                    </a:cubicBezTo>
                    <a:cubicBezTo>
                      <a:pt x="261370" y="366535"/>
                      <a:pt x="289437" y="396349"/>
                      <a:pt x="317503" y="424409"/>
                    </a:cubicBezTo>
                    <a:cubicBezTo>
                      <a:pt x="336799" y="441946"/>
                      <a:pt x="357849" y="450715"/>
                      <a:pt x="384161" y="447208"/>
                    </a:cubicBezTo>
                    <a:cubicBezTo>
                      <a:pt x="413982" y="441946"/>
                      <a:pt x="433278" y="424409"/>
                      <a:pt x="442049" y="396349"/>
                    </a:cubicBezTo>
                    <a:cubicBezTo>
                      <a:pt x="454328" y="364781"/>
                      <a:pt x="447311" y="338475"/>
                      <a:pt x="424507" y="317430"/>
                    </a:cubicBezTo>
                    <a:close/>
                    <a:moveTo>
                      <a:pt x="75429" y="161345"/>
                    </a:moveTo>
                    <a:cubicBezTo>
                      <a:pt x="68412" y="154331"/>
                      <a:pt x="61396" y="145562"/>
                      <a:pt x="52625" y="136793"/>
                    </a:cubicBezTo>
                    <a:cubicBezTo>
                      <a:pt x="87708" y="115748"/>
                      <a:pt x="117529" y="85934"/>
                      <a:pt x="140333" y="49105"/>
                    </a:cubicBezTo>
                    <a:cubicBezTo>
                      <a:pt x="149104" y="57874"/>
                      <a:pt x="157875" y="66643"/>
                      <a:pt x="164891" y="75412"/>
                    </a:cubicBezTo>
                    <a:cubicBezTo>
                      <a:pt x="135071" y="101718"/>
                      <a:pt x="105250" y="131532"/>
                      <a:pt x="75429" y="161345"/>
                    </a:cubicBezTo>
                    <a:close/>
                    <a:moveTo>
                      <a:pt x="406966" y="380565"/>
                    </a:moveTo>
                    <a:cubicBezTo>
                      <a:pt x="399949" y="405118"/>
                      <a:pt x="371882" y="413886"/>
                      <a:pt x="350832" y="398102"/>
                    </a:cubicBezTo>
                    <a:cubicBezTo>
                      <a:pt x="349078" y="396349"/>
                      <a:pt x="347324" y="394595"/>
                      <a:pt x="343816" y="392841"/>
                    </a:cubicBezTo>
                    <a:cubicBezTo>
                      <a:pt x="271895" y="320937"/>
                      <a:pt x="199974" y="249033"/>
                      <a:pt x="129808" y="178883"/>
                    </a:cubicBezTo>
                    <a:cubicBezTo>
                      <a:pt x="128054" y="177129"/>
                      <a:pt x="126300" y="175376"/>
                      <a:pt x="124546" y="173622"/>
                    </a:cubicBezTo>
                    <a:cubicBezTo>
                      <a:pt x="142087" y="156084"/>
                      <a:pt x="157875" y="140300"/>
                      <a:pt x="173662" y="124517"/>
                    </a:cubicBezTo>
                    <a:cubicBezTo>
                      <a:pt x="175416" y="126270"/>
                      <a:pt x="178925" y="128024"/>
                      <a:pt x="180679" y="129778"/>
                    </a:cubicBezTo>
                    <a:cubicBezTo>
                      <a:pt x="250845" y="199928"/>
                      <a:pt x="322766" y="271832"/>
                      <a:pt x="392932" y="341982"/>
                    </a:cubicBezTo>
                    <a:cubicBezTo>
                      <a:pt x="405211" y="352505"/>
                      <a:pt x="412228" y="364781"/>
                      <a:pt x="406966" y="380565"/>
                    </a:cubicBezTo>
                    <a:close/>
                  </a:path>
                </a:pathLst>
              </a:custGeom>
              <a:solidFill>
                <a:srgbClr val="000000"/>
              </a:solidFill>
              <a:ln w="17529"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65757CBF-143C-699C-D876-ACCFF2222C3E}"/>
                  </a:ext>
                </a:extLst>
              </p:cNvPr>
              <p:cNvSpPr/>
              <p:nvPr/>
            </p:nvSpPr>
            <p:spPr>
              <a:xfrm>
                <a:off x="-329195" y="6304670"/>
                <a:ext cx="494673" cy="494558"/>
              </a:xfrm>
              <a:custGeom>
                <a:avLst/>
                <a:gdLst>
                  <a:gd name="connsiteX0" fmla="*/ 494673 w 494673"/>
                  <a:gd name="connsiteY0" fmla="*/ 247280 h 494558"/>
                  <a:gd name="connsiteX1" fmla="*/ 247337 w 494673"/>
                  <a:gd name="connsiteY1" fmla="*/ 0 h 494558"/>
                  <a:gd name="connsiteX2" fmla="*/ 0 w 494673"/>
                  <a:gd name="connsiteY2" fmla="*/ 247280 h 494558"/>
                  <a:gd name="connsiteX3" fmla="*/ 247337 w 494673"/>
                  <a:gd name="connsiteY3" fmla="*/ 494559 h 494558"/>
                  <a:gd name="connsiteX4" fmla="*/ 494673 w 494673"/>
                  <a:gd name="connsiteY4" fmla="*/ 247280 h 494558"/>
                  <a:gd name="connsiteX5" fmla="*/ 250845 w 494673"/>
                  <a:gd name="connsiteY5" fmla="*/ 462992 h 494558"/>
                  <a:gd name="connsiteX6" fmla="*/ 36837 w 494673"/>
                  <a:gd name="connsiteY6" fmla="*/ 247280 h 494558"/>
                  <a:gd name="connsiteX7" fmla="*/ 252599 w 494673"/>
                  <a:gd name="connsiteY7" fmla="*/ 35075 h 494558"/>
                  <a:gd name="connsiteX8" fmla="*/ 464853 w 494673"/>
                  <a:gd name="connsiteY8" fmla="*/ 249033 h 494558"/>
                  <a:gd name="connsiteX9" fmla="*/ 250845 w 494673"/>
                  <a:gd name="connsiteY9" fmla="*/ 462992 h 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4673" h="494558">
                    <a:moveTo>
                      <a:pt x="494673" y="247280"/>
                    </a:moveTo>
                    <a:cubicBezTo>
                      <a:pt x="494673" y="110487"/>
                      <a:pt x="384161" y="0"/>
                      <a:pt x="247337" y="0"/>
                    </a:cubicBezTo>
                    <a:cubicBezTo>
                      <a:pt x="110512" y="0"/>
                      <a:pt x="0" y="110487"/>
                      <a:pt x="0" y="247280"/>
                    </a:cubicBezTo>
                    <a:cubicBezTo>
                      <a:pt x="0" y="384073"/>
                      <a:pt x="110512" y="494559"/>
                      <a:pt x="247337" y="494559"/>
                    </a:cubicBezTo>
                    <a:cubicBezTo>
                      <a:pt x="384161" y="494559"/>
                      <a:pt x="494673" y="384073"/>
                      <a:pt x="494673" y="247280"/>
                    </a:cubicBezTo>
                    <a:close/>
                    <a:moveTo>
                      <a:pt x="250845" y="462992"/>
                    </a:moveTo>
                    <a:cubicBezTo>
                      <a:pt x="131562" y="462992"/>
                      <a:pt x="36837" y="366535"/>
                      <a:pt x="36837" y="247280"/>
                    </a:cubicBezTo>
                    <a:cubicBezTo>
                      <a:pt x="36837" y="129778"/>
                      <a:pt x="135070" y="33321"/>
                      <a:pt x="252599" y="35075"/>
                    </a:cubicBezTo>
                    <a:cubicBezTo>
                      <a:pt x="370128" y="35075"/>
                      <a:pt x="464853" y="133286"/>
                      <a:pt x="464853" y="249033"/>
                    </a:cubicBezTo>
                    <a:cubicBezTo>
                      <a:pt x="464853" y="366535"/>
                      <a:pt x="368374" y="462992"/>
                      <a:pt x="250845" y="462992"/>
                    </a:cubicBezTo>
                    <a:close/>
                  </a:path>
                </a:pathLst>
              </a:custGeom>
              <a:solidFill>
                <a:srgbClr val="000000"/>
              </a:solidFill>
              <a:ln w="17529" cap="flat">
                <a:noFill/>
                <a:prstDash val="solid"/>
                <a:miter/>
              </a:ln>
            </p:spPr>
            <p:txBody>
              <a:bodyPr rtlCol="0" anchor="ctr"/>
              <a:lstStyle/>
              <a:p>
                <a:pPr algn="l" rtl="0"/>
                <a:endParaRPr lang="en-US"/>
              </a:p>
            </p:txBody>
          </p:sp>
        </p:grpSp>
        <p:sp>
          <p:nvSpPr>
            <p:cNvPr id="36" name="Freeform 35">
              <a:extLst>
                <a:ext uri="{FF2B5EF4-FFF2-40B4-BE49-F238E27FC236}">
                  <a16:creationId xmlns:a16="http://schemas.microsoft.com/office/drawing/2014/main" id="{6652D29C-A98A-5A53-DC26-E1B718DF1B75}"/>
                </a:ext>
              </a:extLst>
            </p:cNvPr>
            <p:cNvSpPr/>
            <p:nvPr/>
          </p:nvSpPr>
          <p:spPr>
            <a:xfrm>
              <a:off x="-901051" y="6741355"/>
              <a:ext cx="1024430" cy="513850"/>
            </a:xfrm>
            <a:custGeom>
              <a:avLst/>
              <a:gdLst>
                <a:gd name="connsiteX0" fmla="*/ 996363 w 1024430"/>
                <a:gd name="connsiteY0" fmla="*/ 177129 h 513850"/>
                <a:gd name="connsiteX1" fmla="*/ 831472 w 1024430"/>
                <a:gd name="connsiteY1" fmla="*/ 177129 h 513850"/>
                <a:gd name="connsiteX2" fmla="*/ 819194 w 1024430"/>
                <a:gd name="connsiteY2" fmla="*/ 177129 h 513850"/>
                <a:gd name="connsiteX3" fmla="*/ 819194 w 1024430"/>
                <a:gd name="connsiteY3" fmla="*/ 164853 h 513850"/>
                <a:gd name="connsiteX4" fmla="*/ 819194 w 1024430"/>
                <a:gd name="connsiteY4" fmla="*/ 150823 h 513850"/>
                <a:gd name="connsiteX5" fmla="*/ 819194 w 1024430"/>
                <a:gd name="connsiteY5" fmla="*/ 150823 h 513850"/>
                <a:gd name="connsiteX6" fmla="*/ 819194 w 1024430"/>
                <a:gd name="connsiteY6" fmla="*/ 145561 h 513850"/>
                <a:gd name="connsiteX7" fmla="*/ 819194 w 1024430"/>
                <a:gd name="connsiteY7" fmla="*/ 133285 h 513850"/>
                <a:gd name="connsiteX8" fmla="*/ 798143 w 1024430"/>
                <a:gd name="connsiteY8" fmla="*/ 117502 h 513850"/>
                <a:gd name="connsiteX9" fmla="*/ 778848 w 1024430"/>
                <a:gd name="connsiteY9" fmla="*/ 136793 h 513850"/>
                <a:gd name="connsiteX10" fmla="*/ 778848 w 1024430"/>
                <a:gd name="connsiteY10" fmla="*/ 147315 h 513850"/>
                <a:gd name="connsiteX11" fmla="*/ 778848 w 1024430"/>
                <a:gd name="connsiteY11" fmla="*/ 343736 h 513850"/>
                <a:gd name="connsiteX12" fmla="*/ 778848 w 1024430"/>
                <a:gd name="connsiteY12" fmla="*/ 343736 h 513850"/>
                <a:gd name="connsiteX13" fmla="*/ 778848 w 1024430"/>
                <a:gd name="connsiteY13" fmla="*/ 377057 h 513850"/>
                <a:gd name="connsiteX14" fmla="*/ 806914 w 1024430"/>
                <a:gd name="connsiteY14" fmla="*/ 468253 h 513850"/>
                <a:gd name="connsiteX15" fmla="*/ 806914 w 1024430"/>
                <a:gd name="connsiteY15" fmla="*/ 470006 h 513850"/>
                <a:gd name="connsiteX16" fmla="*/ 796389 w 1024430"/>
                <a:gd name="connsiteY16" fmla="*/ 470006 h 513850"/>
                <a:gd name="connsiteX17" fmla="*/ 129808 w 1024430"/>
                <a:gd name="connsiteY17" fmla="*/ 470006 h 513850"/>
                <a:gd name="connsiteX18" fmla="*/ 42100 w 1024430"/>
                <a:gd name="connsiteY18" fmla="*/ 382318 h 513850"/>
                <a:gd name="connsiteX19" fmla="*/ 42100 w 1024430"/>
                <a:gd name="connsiteY19" fmla="*/ 26306 h 513850"/>
                <a:gd name="connsiteX20" fmla="*/ 21050 w 1024430"/>
                <a:gd name="connsiteY20" fmla="*/ 0 h 513850"/>
                <a:gd name="connsiteX21" fmla="*/ 0 w 1024430"/>
                <a:gd name="connsiteY21" fmla="*/ 26306 h 513850"/>
                <a:gd name="connsiteX22" fmla="*/ 0 w 1024430"/>
                <a:gd name="connsiteY22" fmla="*/ 391087 h 513850"/>
                <a:gd name="connsiteX23" fmla="*/ 70166 w 1024430"/>
                <a:gd name="connsiteY23" fmla="*/ 501574 h 513850"/>
                <a:gd name="connsiteX24" fmla="*/ 108758 w 1024430"/>
                <a:gd name="connsiteY24" fmla="*/ 513850 h 513850"/>
                <a:gd name="connsiteX25" fmla="*/ 917426 w 1024430"/>
                <a:gd name="connsiteY25" fmla="*/ 513850 h 513850"/>
                <a:gd name="connsiteX26" fmla="*/ 920935 w 1024430"/>
                <a:gd name="connsiteY26" fmla="*/ 512096 h 513850"/>
                <a:gd name="connsiteX27" fmla="*/ 1024430 w 1024430"/>
                <a:gd name="connsiteY27" fmla="*/ 387580 h 513850"/>
                <a:gd name="connsiteX28" fmla="*/ 1024430 w 1024430"/>
                <a:gd name="connsiteY28" fmla="*/ 205189 h 513850"/>
                <a:gd name="connsiteX29" fmla="*/ 996363 w 1024430"/>
                <a:gd name="connsiteY29" fmla="*/ 177129 h 513850"/>
                <a:gd name="connsiteX30" fmla="*/ 980576 w 1024430"/>
                <a:gd name="connsiteY30" fmla="*/ 391087 h 513850"/>
                <a:gd name="connsiteX31" fmla="*/ 908655 w 1024430"/>
                <a:gd name="connsiteY31" fmla="*/ 470006 h 513850"/>
                <a:gd name="connsiteX32" fmla="*/ 822702 w 1024430"/>
                <a:gd name="connsiteY32" fmla="*/ 412132 h 513850"/>
                <a:gd name="connsiteX33" fmla="*/ 819194 w 1024430"/>
                <a:gd name="connsiteY33" fmla="*/ 391087 h 513850"/>
                <a:gd name="connsiteX34" fmla="*/ 819194 w 1024430"/>
                <a:gd name="connsiteY34" fmla="*/ 224480 h 513850"/>
                <a:gd name="connsiteX35" fmla="*/ 819194 w 1024430"/>
                <a:gd name="connsiteY35" fmla="*/ 219219 h 513850"/>
                <a:gd name="connsiteX36" fmla="*/ 978822 w 1024430"/>
                <a:gd name="connsiteY36" fmla="*/ 219219 h 513850"/>
                <a:gd name="connsiteX37" fmla="*/ 980576 w 1024430"/>
                <a:gd name="connsiteY37" fmla="*/ 226234 h 513850"/>
                <a:gd name="connsiteX38" fmla="*/ 980576 w 1024430"/>
                <a:gd name="connsiteY38" fmla="*/ 391087 h 51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24430" h="513850">
                  <a:moveTo>
                    <a:pt x="996363" y="177129"/>
                  </a:moveTo>
                  <a:cubicBezTo>
                    <a:pt x="941985" y="177129"/>
                    <a:pt x="887606" y="177129"/>
                    <a:pt x="831472" y="177129"/>
                  </a:cubicBezTo>
                  <a:lnTo>
                    <a:pt x="819194" y="177129"/>
                  </a:lnTo>
                  <a:lnTo>
                    <a:pt x="819194" y="164853"/>
                  </a:lnTo>
                  <a:cubicBezTo>
                    <a:pt x="819194" y="159592"/>
                    <a:pt x="819194" y="156084"/>
                    <a:pt x="819194" y="150823"/>
                  </a:cubicBezTo>
                  <a:cubicBezTo>
                    <a:pt x="819194" y="150823"/>
                    <a:pt x="819194" y="150823"/>
                    <a:pt x="819194" y="150823"/>
                  </a:cubicBezTo>
                  <a:cubicBezTo>
                    <a:pt x="819194" y="149069"/>
                    <a:pt x="819194" y="147315"/>
                    <a:pt x="819194" y="145561"/>
                  </a:cubicBezTo>
                  <a:cubicBezTo>
                    <a:pt x="819194" y="142054"/>
                    <a:pt x="819194" y="136793"/>
                    <a:pt x="819194" y="133285"/>
                  </a:cubicBezTo>
                  <a:cubicBezTo>
                    <a:pt x="817439" y="122763"/>
                    <a:pt x="806914" y="115748"/>
                    <a:pt x="798143" y="117502"/>
                  </a:cubicBezTo>
                  <a:cubicBezTo>
                    <a:pt x="787618" y="117502"/>
                    <a:pt x="778848" y="126270"/>
                    <a:pt x="778848" y="136793"/>
                  </a:cubicBezTo>
                  <a:cubicBezTo>
                    <a:pt x="778848" y="140300"/>
                    <a:pt x="778848" y="143808"/>
                    <a:pt x="778848" y="147315"/>
                  </a:cubicBezTo>
                  <a:cubicBezTo>
                    <a:pt x="778848" y="212204"/>
                    <a:pt x="778848" y="278847"/>
                    <a:pt x="778848" y="343736"/>
                  </a:cubicBezTo>
                  <a:cubicBezTo>
                    <a:pt x="778848" y="343736"/>
                    <a:pt x="778848" y="343736"/>
                    <a:pt x="778848" y="343736"/>
                  </a:cubicBezTo>
                  <a:cubicBezTo>
                    <a:pt x="778848" y="354258"/>
                    <a:pt x="778848" y="364781"/>
                    <a:pt x="778848" y="377057"/>
                  </a:cubicBezTo>
                  <a:cubicBezTo>
                    <a:pt x="778848" y="410379"/>
                    <a:pt x="785864" y="441946"/>
                    <a:pt x="806914" y="468253"/>
                  </a:cubicBezTo>
                  <a:cubicBezTo>
                    <a:pt x="806914" y="468253"/>
                    <a:pt x="806914" y="470006"/>
                    <a:pt x="806914" y="470006"/>
                  </a:cubicBezTo>
                  <a:lnTo>
                    <a:pt x="796389" y="470006"/>
                  </a:lnTo>
                  <a:cubicBezTo>
                    <a:pt x="573611" y="470006"/>
                    <a:pt x="352587" y="470006"/>
                    <a:pt x="129808" y="470006"/>
                  </a:cubicBezTo>
                  <a:cubicBezTo>
                    <a:pt x="75429" y="470006"/>
                    <a:pt x="42100" y="436685"/>
                    <a:pt x="42100" y="382318"/>
                  </a:cubicBezTo>
                  <a:cubicBezTo>
                    <a:pt x="42100" y="263063"/>
                    <a:pt x="42100" y="143808"/>
                    <a:pt x="42100" y="26306"/>
                  </a:cubicBezTo>
                  <a:cubicBezTo>
                    <a:pt x="42100" y="10522"/>
                    <a:pt x="33329" y="1754"/>
                    <a:pt x="21050" y="0"/>
                  </a:cubicBezTo>
                  <a:cubicBezTo>
                    <a:pt x="8771" y="0"/>
                    <a:pt x="0" y="10522"/>
                    <a:pt x="0" y="26306"/>
                  </a:cubicBezTo>
                  <a:cubicBezTo>
                    <a:pt x="0" y="147315"/>
                    <a:pt x="0" y="268324"/>
                    <a:pt x="0" y="391087"/>
                  </a:cubicBezTo>
                  <a:cubicBezTo>
                    <a:pt x="0" y="441946"/>
                    <a:pt x="24558" y="478775"/>
                    <a:pt x="70166" y="501574"/>
                  </a:cubicBezTo>
                  <a:cubicBezTo>
                    <a:pt x="82446" y="506835"/>
                    <a:pt x="94725" y="510343"/>
                    <a:pt x="108758" y="513850"/>
                  </a:cubicBezTo>
                  <a:lnTo>
                    <a:pt x="917426" y="513850"/>
                  </a:lnTo>
                  <a:cubicBezTo>
                    <a:pt x="919180" y="513850"/>
                    <a:pt x="919180" y="512096"/>
                    <a:pt x="920935" y="512096"/>
                  </a:cubicBezTo>
                  <a:cubicBezTo>
                    <a:pt x="984085" y="499820"/>
                    <a:pt x="1024430" y="452469"/>
                    <a:pt x="1024430" y="387580"/>
                  </a:cubicBezTo>
                  <a:cubicBezTo>
                    <a:pt x="1024430" y="326198"/>
                    <a:pt x="1024430" y="264817"/>
                    <a:pt x="1024430" y="205189"/>
                  </a:cubicBezTo>
                  <a:cubicBezTo>
                    <a:pt x="1022676" y="184144"/>
                    <a:pt x="1015659" y="177129"/>
                    <a:pt x="996363" y="177129"/>
                  </a:cubicBezTo>
                  <a:close/>
                  <a:moveTo>
                    <a:pt x="980576" y="391087"/>
                  </a:moveTo>
                  <a:cubicBezTo>
                    <a:pt x="980576" y="431424"/>
                    <a:pt x="950756" y="464745"/>
                    <a:pt x="908655" y="470006"/>
                  </a:cubicBezTo>
                  <a:cubicBezTo>
                    <a:pt x="871818" y="475267"/>
                    <a:pt x="833227" y="450715"/>
                    <a:pt x="822702" y="412132"/>
                  </a:cubicBezTo>
                  <a:cubicBezTo>
                    <a:pt x="820947" y="405117"/>
                    <a:pt x="819194" y="398102"/>
                    <a:pt x="819194" y="391087"/>
                  </a:cubicBezTo>
                  <a:cubicBezTo>
                    <a:pt x="819194" y="334967"/>
                    <a:pt x="819194" y="280601"/>
                    <a:pt x="819194" y="224480"/>
                  </a:cubicBezTo>
                  <a:cubicBezTo>
                    <a:pt x="819194" y="222727"/>
                    <a:pt x="819194" y="220973"/>
                    <a:pt x="819194" y="219219"/>
                  </a:cubicBezTo>
                  <a:lnTo>
                    <a:pt x="978822" y="219219"/>
                  </a:lnTo>
                  <a:cubicBezTo>
                    <a:pt x="978822" y="220973"/>
                    <a:pt x="980576" y="224480"/>
                    <a:pt x="980576" y="226234"/>
                  </a:cubicBezTo>
                  <a:cubicBezTo>
                    <a:pt x="980576" y="280601"/>
                    <a:pt x="980576" y="336721"/>
                    <a:pt x="980576" y="391087"/>
                  </a:cubicBezTo>
                  <a:close/>
                </a:path>
              </a:pathLst>
            </a:custGeom>
            <a:solidFill>
              <a:srgbClr val="000000"/>
            </a:solidFill>
            <a:ln w="17529"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057F4408-8346-7E06-17EE-C40F4BFF286D}"/>
                </a:ext>
              </a:extLst>
            </p:cNvPr>
            <p:cNvSpPr/>
            <p:nvPr/>
          </p:nvSpPr>
          <p:spPr>
            <a:xfrm>
              <a:off x="-755456" y="6466015"/>
              <a:ext cx="187695" cy="42090"/>
            </a:xfrm>
            <a:custGeom>
              <a:avLst/>
              <a:gdLst>
                <a:gd name="connsiteX0" fmla="*/ 94725 w 187695"/>
                <a:gd name="connsiteY0" fmla="*/ 42090 h 42090"/>
                <a:gd name="connsiteX1" fmla="*/ 24559 w 187695"/>
                <a:gd name="connsiteY1" fmla="*/ 42090 h 42090"/>
                <a:gd name="connsiteX2" fmla="*/ 0 w 187695"/>
                <a:gd name="connsiteY2" fmla="*/ 21045 h 42090"/>
                <a:gd name="connsiteX3" fmla="*/ 24559 w 187695"/>
                <a:gd name="connsiteY3" fmla="*/ 0 h 42090"/>
                <a:gd name="connsiteX4" fmla="*/ 163137 w 187695"/>
                <a:gd name="connsiteY4" fmla="*/ 0 h 42090"/>
                <a:gd name="connsiteX5" fmla="*/ 187695 w 187695"/>
                <a:gd name="connsiteY5" fmla="*/ 21045 h 42090"/>
                <a:gd name="connsiteX6" fmla="*/ 163137 w 187695"/>
                <a:gd name="connsiteY6" fmla="*/ 42090 h 42090"/>
                <a:gd name="connsiteX7" fmla="*/ 94725 w 187695"/>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5" h="42090">
                  <a:moveTo>
                    <a:pt x="94725" y="42090"/>
                  </a:moveTo>
                  <a:cubicBezTo>
                    <a:pt x="71921" y="42090"/>
                    <a:pt x="47363" y="42090"/>
                    <a:pt x="24559" y="42090"/>
                  </a:cubicBezTo>
                  <a:cubicBezTo>
                    <a:pt x="8771" y="42090"/>
                    <a:pt x="0" y="33321"/>
                    <a:pt x="0" y="21045"/>
                  </a:cubicBezTo>
                  <a:cubicBezTo>
                    <a:pt x="0" y="8769"/>
                    <a:pt x="10525" y="0"/>
                    <a:pt x="24559" y="0"/>
                  </a:cubicBezTo>
                  <a:cubicBezTo>
                    <a:pt x="70166" y="0"/>
                    <a:pt x="117529" y="0"/>
                    <a:pt x="163137" y="0"/>
                  </a:cubicBezTo>
                  <a:cubicBezTo>
                    <a:pt x="178925" y="0"/>
                    <a:pt x="187695" y="8769"/>
                    <a:pt x="187695" y="21045"/>
                  </a:cubicBezTo>
                  <a:cubicBezTo>
                    <a:pt x="187695" y="33321"/>
                    <a:pt x="178925" y="42090"/>
                    <a:pt x="163137" y="42090"/>
                  </a:cubicBezTo>
                  <a:cubicBezTo>
                    <a:pt x="140333" y="42090"/>
                    <a:pt x="117529"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nvGrpSpPr>
            <p:cNvPr id="38" name="Graphic 26">
              <a:extLst>
                <a:ext uri="{FF2B5EF4-FFF2-40B4-BE49-F238E27FC236}">
                  <a16:creationId xmlns:a16="http://schemas.microsoft.com/office/drawing/2014/main" id="{2C1330D1-CFFD-5566-DA41-FBD7A24690CA}"/>
                </a:ext>
              </a:extLst>
            </p:cNvPr>
            <p:cNvGrpSpPr/>
            <p:nvPr/>
          </p:nvGrpSpPr>
          <p:grpSpPr>
            <a:xfrm>
              <a:off x="-757210" y="6325715"/>
              <a:ext cx="275403" cy="42090"/>
              <a:chOff x="-757210" y="6325715"/>
              <a:chExt cx="275403" cy="42090"/>
            </a:xfrm>
            <a:solidFill>
              <a:srgbClr val="000000"/>
            </a:solidFill>
          </p:grpSpPr>
          <p:sp>
            <p:nvSpPr>
              <p:cNvPr id="44" name="Freeform 43">
                <a:extLst>
                  <a:ext uri="{FF2B5EF4-FFF2-40B4-BE49-F238E27FC236}">
                    <a16:creationId xmlns:a16="http://schemas.microsoft.com/office/drawing/2014/main" id="{C4CC9ABC-25B0-91B0-FBE0-2F83A0C0CCC4}"/>
                  </a:ext>
                </a:extLst>
              </p:cNvPr>
              <p:cNvSpPr/>
              <p:nvPr/>
            </p:nvSpPr>
            <p:spPr>
              <a:xfrm>
                <a:off x="-757210" y="6325715"/>
                <a:ext cx="42099" cy="42090"/>
              </a:xfrm>
              <a:custGeom>
                <a:avLst/>
                <a:gdLst>
                  <a:gd name="connsiteX0" fmla="*/ 21050 w 42099"/>
                  <a:gd name="connsiteY0" fmla="*/ 42090 h 42090"/>
                  <a:gd name="connsiteX1" fmla="*/ 0 w 42099"/>
                  <a:gd name="connsiteY1" fmla="*/ 21045 h 42090"/>
                  <a:gd name="connsiteX2" fmla="*/ 21050 w 42099"/>
                  <a:gd name="connsiteY2" fmla="*/ 0 h 42090"/>
                  <a:gd name="connsiteX3" fmla="*/ 42100 w 42099"/>
                  <a:gd name="connsiteY3" fmla="*/ 21045 h 42090"/>
                  <a:gd name="connsiteX4" fmla="*/ 21050 w 42099"/>
                  <a:gd name="connsiteY4" fmla="*/ 42090 h 42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99" h="42090">
                    <a:moveTo>
                      <a:pt x="21050" y="42090"/>
                    </a:moveTo>
                    <a:cubicBezTo>
                      <a:pt x="8771" y="42090"/>
                      <a:pt x="0" y="33321"/>
                      <a:pt x="0" y="21045"/>
                    </a:cubicBezTo>
                    <a:cubicBezTo>
                      <a:pt x="0" y="10523"/>
                      <a:pt x="10525" y="0"/>
                      <a:pt x="21050" y="0"/>
                    </a:cubicBezTo>
                    <a:cubicBezTo>
                      <a:pt x="33329" y="0"/>
                      <a:pt x="42100" y="10523"/>
                      <a:pt x="42100" y="21045"/>
                    </a:cubicBezTo>
                    <a:cubicBezTo>
                      <a:pt x="42100" y="33321"/>
                      <a:pt x="33329" y="42090"/>
                      <a:pt x="21050" y="42090"/>
                    </a:cubicBezTo>
                    <a:close/>
                  </a:path>
                </a:pathLst>
              </a:custGeom>
              <a:solidFill>
                <a:srgbClr val="000000"/>
              </a:solidFill>
              <a:ln w="17529" cap="flat">
                <a:noFill/>
                <a:prstDash val="solid"/>
                <a:miter/>
              </a:ln>
            </p:spPr>
            <p:txBody>
              <a:bodyPr rtlCol="0" anchor="ctr"/>
              <a:lstStyle/>
              <a:p>
                <a:pPr algn="l" rtl="0"/>
                <a:endParaRPr lang="en-US"/>
              </a:p>
            </p:txBody>
          </p:sp>
          <p:sp>
            <p:nvSpPr>
              <p:cNvPr id="47" name="Freeform 46">
                <a:extLst>
                  <a:ext uri="{FF2B5EF4-FFF2-40B4-BE49-F238E27FC236}">
                    <a16:creationId xmlns:a16="http://schemas.microsoft.com/office/drawing/2014/main" id="{3E374320-02F9-4850-BB46-F5791F116A1A}"/>
                  </a:ext>
                </a:extLst>
              </p:cNvPr>
              <p:cNvSpPr/>
              <p:nvPr/>
            </p:nvSpPr>
            <p:spPr>
              <a:xfrm>
                <a:off x="-669502" y="6325715"/>
                <a:ext cx="187694" cy="42090"/>
              </a:xfrm>
              <a:custGeom>
                <a:avLst/>
                <a:gdLst>
                  <a:gd name="connsiteX0" fmla="*/ 94725 w 187694"/>
                  <a:gd name="connsiteY0" fmla="*/ 42090 h 42090"/>
                  <a:gd name="connsiteX1" fmla="*/ 24558 w 187694"/>
                  <a:gd name="connsiteY1" fmla="*/ 42090 h 42090"/>
                  <a:gd name="connsiteX2" fmla="*/ 0 w 187694"/>
                  <a:gd name="connsiteY2" fmla="*/ 21045 h 42090"/>
                  <a:gd name="connsiteX3" fmla="*/ 24558 w 187694"/>
                  <a:gd name="connsiteY3" fmla="*/ 0 h 42090"/>
                  <a:gd name="connsiteX4" fmla="*/ 163137 w 187694"/>
                  <a:gd name="connsiteY4" fmla="*/ 0 h 42090"/>
                  <a:gd name="connsiteX5" fmla="*/ 187695 w 187694"/>
                  <a:gd name="connsiteY5" fmla="*/ 21045 h 42090"/>
                  <a:gd name="connsiteX6" fmla="*/ 163137 w 187694"/>
                  <a:gd name="connsiteY6" fmla="*/ 42090 h 42090"/>
                  <a:gd name="connsiteX7" fmla="*/ 94725 w 187694"/>
                  <a:gd name="connsiteY7" fmla="*/ 4209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694" h="42090">
                    <a:moveTo>
                      <a:pt x="94725" y="42090"/>
                    </a:moveTo>
                    <a:cubicBezTo>
                      <a:pt x="71920" y="42090"/>
                      <a:pt x="47362" y="42090"/>
                      <a:pt x="24558" y="42090"/>
                    </a:cubicBezTo>
                    <a:cubicBezTo>
                      <a:pt x="8771" y="42090"/>
                      <a:pt x="0" y="33321"/>
                      <a:pt x="0" y="21045"/>
                    </a:cubicBezTo>
                    <a:cubicBezTo>
                      <a:pt x="0" y="8769"/>
                      <a:pt x="10525" y="0"/>
                      <a:pt x="24558" y="0"/>
                    </a:cubicBezTo>
                    <a:cubicBezTo>
                      <a:pt x="70166" y="0"/>
                      <a:pt x="117528" y="0"/>
                      <a:pt x="163137" y="0"/>
                    </a:cubicBezTo>
                    <a:cubicBezTo>
                      <a:pt x="178924" y="0"/>
                      <a:pt x="187695" y="8769"/>
                      <a:pt x="187695" y="21045"/>
                    </a:cubicBezTo>
                    <a:cubicBezTo>
                      <a:pt x="187695" y="33321"/>
                      <a:pt x="178924" y="42090"/>
                      <a:pt x="163137" y="42090"/>
                    </a:cubicBezTo>
                    <a:cubicBezTo>
                      <a:pt x="140333" y="42090"/>
                      <a:pt x="117528" y="42090"/>
                      <a:pt x="94725" y="42090"/>
                    </a:cubicBezTo>
                    <a:close/>
                  </a:path>
                </a:pathLst>
              </a:custGeom>
              <a:solidFill>
                <a:srgbClr val="000000"/>
              </a:solidFill>
              <a:ln w="17529" cap="flat">
                <a:noFill/>
                <a:prstDash val="solid"/>
                <a:miter/>
              </a:ln>
            </p:spPr>
            <p:txBody>
              <a:bodyPr rtlCol="0" anchor="ctr"/>
              <a:lstStyle/>
              <a:p>
                <a:pPr algn="l" rtl="0"/>
                <a:endParaRPr lang="en-US"/>
              </a:p>
            </p:txBody>
          </p:sp>
        </p:grpSp>
        <p:sp>
          <p:nvSpPr>
            <p:cNvPr id="39" name="Freeform 38">
              <a:extLst>
                <a:ext uri="{FF2B5EF4-FFF2-40B4-BE49-F238E27FC236}">
                  <a16:creationId xmlns:a16="http://schemas.microsoft.com/office/drawing/2014/main" id="{AC46B446-391D-B091-736A-CC9391BCE1ED}"/>
                </a:ext>
              </a:extLst>
            </p:cNvPr>
            <p:cNvSpPr/>
            <p:nvPr/>
          </p:nvSpPr>
          <p:spPr>
            <a:xfrm>
              <a:off x="-755456" y="6604562"/>
              <a:ext cx="338553" cy="42090"/>
            </a:xfrm>
            <a:custGeom>
              <a:avLst/>
              <a:gdLst>
                <a:gd name="connsiteX0" fmla="*/ 312241 w 338553"/>
                <a:gd name="connsiteY0" fmla="*/ 0 h 42090"/>
                <a:gd name="connsiteX1" fmla="*/ 173662 w 338553"/>
                <a:gd name="connsiteY1" fmla="*/ 0 h 42090"/>
                <a:gd name="connsiteX2" fmla="*/ 168400 w 338553"/>
                <a:gd name="connsiteY2" fmla="*/ 0 h 42090"/>
                <a:gd name="connsiteX3" fmla="*/ 163137 w 338553"/>
                <a:gd name="connsiteY3" fmla="*/ 0 h 42090"/>
                <a:gd name="connsiteX4" fmla="*/ 24559 w 338553"/>
                <a:gd name="connsiteY4" fmla="*/ 0 h 42090"/>
                <a:gd name="connsiteX5" fmla="*/ 0 w 338553"/>
                <a:gd name="connsiteY5" fmla="*/ 21045 h 42090"/>
                <a:gd name="connsiteX6" fmla="*/ 24559 w 338553"/>
                <a:gd name="connsiteY6" fmla="*/ 42090 h 42090"/>
                <a:gd name="connsiteX7" fmla="*/ 94725 w 338553"/>
                <a:gd name="connsiteY7" fmla="*/ 42090 h 42090"/>
                <a:gd name="connsiteX8" fmla="*/ 164892 w 338553"/>
                <a:gd name="connsiteY8" fmla="*/ 42090 h 42090"/>
                <a:gd name="connsiteX9" fmla="*/ 168400 w 338553"/>
                <a:gd name="connsiteY9" fmla="*/ 42090 h 42090"/>
                <a:gd name="connsiteX10" fmla="*/ 173662 w 338553"/>
                <a:gd name="connsiteY10" fmla="*/ 42090 h 42090"/>
                <a:gd name="connsiteX11" fmla="*/ 243829 w 338553"/>
                <a:gd name="connsiteY11" fmla="*/ 42090 h 42090"/>
                <a:gd name="connsiteX12" fmla="*/ 313995 w 338553"/>
                <a:gd name="connsiteY12" fmla="*/ 42090 h 42090"/>
                <a:gd name="connsiteX13" fmla="*/ 338553 w 338553"/>
                <a:gd name="connsiteY13" fmla="*/ 21045 h 42090"/>
                <a:gd name="connsiteX14" fmla="*/ 312241 w 338553"/>
                <a:gd name="connsiteY14"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553" h="42090">
                  <a:moveTo>
                    <a:pt x="312241" y="0"/>
                  </a:moveTo>
                  <a:cubicBezTo>
                    <a:pt x="266633" y="0"/>
                    <a:pt x="219270" y="0"/>
                    <a:pt x="173662" y="0"/>
                  </a:cubicBezTo>
                  <a:cubicBezTo>
                    <a:pt x="171908" y="0"/>
                    <a:pt x="170154" y="0"/>
                    <a:pt x="168400" y="0"/>
                  </a:cubicBezTo>
                  <a:cubicBezTo>
                    <a:pt x="166645" y="0"/>
                    <a:pt x="164892"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40333" y="42090"/>
                    <a:pt x="164892" y="42090"/>
                  </a:cubicBezTo>
                  <a:cubicBezTo>
                    <a:pt x="166645" y="42090"/>
                    <a:pt x="168400" y="42090"/>
                    <a:pt x="168400" y="42090"/>
                  </a:cubicBezTo>
                  <a:cubicBezTo>
                    <a:pt x="170154" y="42090"/>
                    <a:pt x="171908" y="42090"/>
                    <a:pt x="173662" y="42090"/>
                  </a:cubicBezTo>
                  <a:cubicBezTo>
                    <a:pt x="196466" y="42090"/>
                    <a:pt x="221024" y="42090"/>
                    <a:pt x="243829" y="42090"/>
                  </a:cubicBezTo>
                  <a:cubicBezTo>
                    <a:pt x="266633" y="42090"/>
                    <a:pt x="289437" y="42090"/>
                    <a:pt x="313995" y="42090"/>
                  </a:cubicBezTo>
                  <a:cubicBezTo>
                    <a:pt x="329783" y="42090"/>
                    <a:pt x="338553" y="33321"/>
                    <a:pt x="338553" y="21045"/>
                  </a:cubicBezTo>
                  <a:cubicBezTo>
                    <a:pt x="338553" y="8769"/>
                    <a:pt x="328028" y="0"/>
                    <a:pt x="312241" y="0"/>
                  </a:cubicBezTo>
                  <a:close/>
                </a:path>
              </a:pathLst>
            </a:custGeom>
            <a:solidFill>
              <a:srgbClr val="000000"/>
            </a:solidFill>
            <a:ln w="17529" cap="flat">
              <a:noFill/>
              <a:prstDash val="solid"/>
              <a:miter/>
            </a:ln>
          </p:spPr>
          <p:txBody>
            <a:bodyPr rtlCol="0" anchor="ctr"/>
            <a:lstStyle/>
            <a:p>
              <a:pPr algn="l" rtl="0"/>
              <a:endParaRPr lang="en-US"/>
            </a:p>
          </p:txBody>
        </p:sp>
        <p:grpSp>
          <p:nvGrpSpPr>
            <p:cNvPr id="40" name="Graphic 26">
              <a:extLst>
                <a:ext uri="{FF2B5EF4-FFF2-40B4-BE49-F238E27FC236}">
                  <a16:creationId xmlns:a16="http://schemas.microsoft.com/office/drawing/2014/main" id="{E890183E-3051-F67C-7B04-98DE89E80DF1}"/>
                </a:ext>
              </a:extLst>
            </p:cNvPr>
            <p:cNvGrpSpPr/>
            <p:nvPr/>
          </p:nvGrpSpPr>
          <p:grpSpPr>
            <a:xfrm>
              <a:off x="-755456" y="6797475"/>
              <a:ext cx="573610" cy="320937"/>
              <a:chOff x="-755456" y="6797475"/>
              <a:chExt cx="573610" cy="320937"/>
            </a:xfrm>
            <a:solidFill>
              <a:srgbClr val="000000"/>
            </a:solidFill>
          </p:grpSpPr>
          <p:sp>
            <p:nvSpPr>
              <p:cNvPr id="41" name="Freeform 40">
                <a:extLst>
                  <a:ext uri="{FF2B5EF4-FFF2-40B4-BE49-F238E27FC236}">
                    <a16:creationId xmlns:a16="http://schemas.microsoft.com/office/drawing/2014/main" id="{CCC2CDEA-42ED-D62E-AC49-09A12C526507}"/>
                  </a:ext>
                </a:extLst>
              </p:cNvPr>
              <p:cNvSpPr/>
              <p:nvPr/>
            </p:nvSpPr>
            <p:spPr>
              <a:xfrm>
                <a:off x="-755456" y="67974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E7EF5409-C4F1-CCE8-02A7-0E109EE0365B}"/>
                  </a:ext>
                </a:extLst>
              </p:cNvPr>
              <p:cNvSpPr/>
              <p:nvPr/>
            </p:nvSpPr>
            <p:spPr>
              <a:xfrm>
                <a:off x="-755456" y="6937775"/>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1"/>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1"/>
                      <a:pt x="573611" y="21045"/>
                    </a:cubicBezTo>
                    <a:cubicBezTo>
                      <a:pt x="573611" y="7015"/>
                      <a:pt x="563086" y="0"/>
                      <a:pt x="547299" y="0"/>
                    </a:cubicBezTo>
                    <a:close/>
                  </a:path>
                </a:pathLst>
              </a:custGeom>
              <a:solidFill>
                <a:srgbClr val="000000"/>
              </a:solidFill>
              <a:ln w="17529"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90E500BB-0614-39AF-79C4-89643D26A1DB}"/>
                  </a:ext>
                </a:extLst>
              </p:cNvPr>
              <p:cNvSpPr/>
              <p:nvPr/>
            </p:nvSpPr>
            <p:spPr>
              <a:xfrm>
                <a:off x="-755456" y="7076322"/>
                <a:ext cx="573610" cy="42090"/>
              </a:xfrm>
              <a:custGeom>
                <a:avLst/>
                <a:gdLst>
                  <a:gd name="connsiteX0" fmla="*/ 547299 w 573610"/>
                  <a:gd name="connsiteY0" fmla="*/ 0 h 42090"/>
                  <a:gd name="connsiteX1" fmla="*/ 491165 w 573610"/>
                  <a:gd name="connsiteY1" fmla="*/ 0 h 42090"/>
                  <a:gd name="connsiteX2" fmla="*/ 491165 w 573610"/>
                  <a:gd name="connsiteY2" fmla="*/ 0 h 42090"/>
                  <a:gd name="connsiteX3" fmla="*/ 394686 w 573610"/>
                  <a:gd name="connsiteY3" fmla="*/ 0 h 42090"/>
                  <a:gd name="connsiteX4" fmla="*/ 394686 w 573610"/>
                  <a:gd name="connsiteY4" fmla="*/ 0 h 42090"/>
                  <a:gd name="connsiteX5" fmla="*/ 294699 w 573610"/>
                  <a:gd name="connsiteY5" fmla="*/ 0 h 42090"/>
                  <a:gd name="connsiteX6" fmla="*/ 294699 w 573610"/>
                  <a:gd name="connsiteY6" fmla="*/ 0 h 42090"/>
                  <a:gd name="connsiteX7" fmla="*/ 163137 w 573610"/>
                  <a:gd name="connsiteY7" fmla="*/ 0 h 42090"/>
                  <a:gd name="connsiteX8" fmla="*/ 163137 w 573610"/>
                  <a:gd name="connsiteY8" fmla="*/ 0 h 42090"/>
                  <a:gd name="connsiteX9" fmla="*/ 24559 w 573610"/>
                  <a:gd name="connsiteY9" fmla="*/ 0 h 42090"/>
                  <a:gd name="connsiteX10" fmla="*/ 0 w 573610"/>
                  <a:gd name="connsiteY10" fmla="*/ 21045 h 42090"/>
                  <a:gd name="connsiteX11" fmla="*/ 24559 w 573610"/>
                  <a:gd name="connsiteY11" fmla="*/ 42090 h 42090"/>
                  <a:gd name="connsiteX12" fmla="*/ 94725 w 573610"/>
                  <a:gd name="connsiteY12" fmla="*/ 42090 h 42090"/>
                  <a:gd name="connsiteX13" fmla="*/ 161383 w 573610"/>
                  <a:gd name="connsiteY13" fmla="*/ 42090 h 42090"/>
                  <a:gd name="connsiteX14" fmla="*/ 226287 w 573610"/>
                  <a:gd name="connsiteY14" fmla="*/ 42090 h 42090"/>
                  <a:gd name="connsiteX15" fmla="*/ 277158 w 573610"/>
                  <a:gd name="connsiteY15" fmla="*/ 42090 h 42090"/>
                  <a:gd name="connsiteX16" fmla="*/ 326274 w 573610"/>
                  <a:gd name="connsiteY16" fmla="*/ 42090 h 42090"/>
                  <a:gd name="connsiteX17" fmla="*/ 375391 w 573610"/>
                  <a:gd name="connsiteY17" fmla="*/ 42090 h 42090"/>
                  <a:gd name="connsiteX18" fmla="*/ 422753 w 573610"/>
                  <a:gd name="connsiteY18" fmla="*/ 42090 h 42090"/>
                  <a:gd name="connsiteX19" fmla="*/ 450820 w 573610"/>
                  <a:gd name="connsiteY19" fmla="*/ 42090 h 42090"/>
                  <a:gd name="connsiteX20" fmla="*/ 478886 w 573610"/>
                  <a:gd name="connsiteY20" fmla="*/ 42090 h 42090"/>
                  <a:gd name="connsiteX21" fmla="*/ 549053 w 573610"/>
                  <a:gd name="connsiteY21" fmla="*/ 42090 h 42090"/>
                  <a:gd name="connsiteX22" fmla="*/ 573611 w 573610"/>
                  <a:gd name="connsiteY22" fmla="*/ 21045 h 42090"/>
                  <a:gd name="connsiteX23" fmla="*/ 547299 w 573610"/>
                  <a:gd name="connsiteY23" fmla="*/ 0 h 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73610" h="42090">
                    <a:moveTo>
                      <a:pt x="547299" y="0"/>
                    </a:moveTo>
                    <a:cubicBezTo>
                      <a:pt x="528003" y="0"/>
                      <a:pt x="510461" y="0"/>
                      <a:pt x="491165" y="0"/>
                    </a:cubicBezTo>
                    <a:cubicBezTo>
                      <a:pt x="491165" y="0"/>
                      <a:pt x="491165" y="0"/>
                      <a:pt x="491165" y="0"/>
                    </a:cubicBezTo>
                    <a:cubicBezTo>
                      <a:pt x="459591" y="0"/>
                      <a:pt x="426262" y="0"/>
                      <a:pt x="394686" y="0"/>
                    </a:cubicBezTo>
                    <a:cubicBezTo>
                      <a:pt x="394686" y="0"/>
                      <a:pt x="394686" y="0"/>
                      <a:pt x="394686" y="0"/>
                    </a:cubicBezTo>
                    <a:cubicBezTo>
                      <a:pt x="361357" y="0"/>
                      <a:pt x="328028" y="0"/>
                      <a:pt x="294699" y="0"/>
                    </a:cubicBezTo>
                    <a:cubicBezTo>
                      <a:pt x="294699" y="0"/>
                      <a:pt x="294699" y="0"/>
                      <a:pt x="294699" y="0"/>
                    </a:cubicBezTo>
                    <a:cubicBezTo>
                      <a:pt x="250845" y="0"/>
                      <a:pt x="206991" y="0"/>
                      <a:pt x="163137" y="0"/>
                    </a:cubicBezTo>
                    <a:cubicBezTo>
                      <a:pt x="163137" y="0"/>
                      <a:pt x="163137" y="0"/>
                      <a:pt x="163137" y="0"/>
                    </a:cubicBezTo>
                    <a:cubicBezTo>
                      <a:pt x="117529" y="0"/>
                      <a:pt x="70166" y="0"/>
                      <a:pt x="24559" y="0"/>
                    </a:cubicBezTo>
                    <a:cubicBezTo>
                      <a:pt x="8771" y="0"/>
                      <a:pt x="0" y="8769"/>
                      <a:pt x="0" y="21045"/>
                    </a:cubicBezTo>
                    <a:cubicBezTo>
                      <a:pt x="0" y="33322"/>
                      <a:pt x="8771" y="42090"/>
                      <a:pt x="24559" y="42090"/>
                    </a:cubicBezTo>
                    <a:cubicBezTo>
                      <a:pt x="47363" y="42090"/>
                      <a:pt x="71921" y="42090"/>
                      <a:pt x="94725" y="42090"/>
                    </a:cubicBezTo>
                    <a:cubicBezTo>
                      <a:pt x="117529" y="42090"/>
                      <a:pt x="138579" y="42090"/>
                      <a:pt x="161383" y="42090"/>
                    </a:cubicBezTo>
                    <a:cubicBezTo>
                      <a:pt x="182433" y="42090"/>
                      <a:pt x="205237" y="42090"/>
                      <a:pt x="226287" y="42090"/>
                    </a:cubicBezTo>
                    <a:cubicBezTo>
                      <a:pt x="243829" y="42090"/>
                      <a:pt x="259616" y="42090"/>
                      <a:pt x="277158" y="42090"/>
                    </a:cubicBezTo>
                    <a:cubicBezTo>
                      <a:pt x="292945" y="42090"/>
                      <a:pt x="310487" y="42090"/>
                      <a:pt x="326274" y="42090"/>
                    </a:cubicBezTo>
                    <a:cubicBezTo>
                      <a:pt x="342061" y="42090"/>
                      <a:pt x="357849" y="42090"/>
                      <a:pt x="375391" y="42090"/>
                    </a:cubicBezTo>
                    <a:cubicBezTo>
                      <a:pt x="391178" y="42090"/>
                      <a:pt x="406966" y="42090"/>
                      <a:pt x="422753" y="42090"/>
                    </a:cubicBezTo>
                    <a:cubicBezTo>
                      <a:pt x="431524" y="42090"/>
                      <a:pt x="442049" y="42090"/>
                      <a:pt x="450820" y="42090"/>
                    </a:cubicBezTo>
                    <a:cubicBezTo>
                      <a:pt x="459591" y="42090"/>
                      <a:pt x="470116" y="42090"/>
                      <a:pt x="478886" y="42090"/>
                    </a:cubicBezTo>
                    <a:cubicBezTo>
                      <a:pt x="501690" y="42090"/>
                      <a:pt x="524495" y="42090"/>
                      <a:pt x="549053" y="42090"/>
                    </a:cubicBezTo>
                    <a:cubicBezTo>
                      <a:pt x="564840" y="42090"/>
                      <a:pt x="573611" y="33322"/>
                      <a:pt x="573611" y="21045"/>
                    </a:cubicBezTo>
                    <a:cubicBezTo>
                      <a:pt x="573611" y="8769"/>
                      <a:pt x="563086" y="0"/>
                      <a:pt x="547299" y="0"/>
                    </a:cubicBezTo>
                    <a:close/>
                  </a:path>
                </a:pathLst>
              </a:custGeom>
              <a:solidFill>
                <a:srgbClr val="000000"/>
              </a:solidFill>
              <a:ln w="17529"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59490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0087" y="7675456"/>
            <a:ext cx="7559674" cy="108822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145729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75024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594795"/>
            <a:ext cx="5466529" cy="400110"/>
          </a:xfrm>
          <a:prstGeom prst="rect">
            <a:avLst/>
          </a:prstGeom>
          <a:noFill/>
        </p:spPr>
        <p:txBody>
          <a:bodyPr wrap="square">
            <a:spAutoFit/>
          </a:bodyPr>
          <a:lstStyle/>
          <a:p>
            <a:pPr algn="l" rtl="0"/>
            <a:r>
              <a:rPr lang="en-IE" sz="2000" b="1" kern="0">
                <a:solidFill>
                  <a:srgbClr val="323338"/>
                </a:solidFill>
                <a:effectLst/>
                <a:latin typeface="Calibri" panose="020F0502020204030204" pitchFamily="34" charset="0"/>
                <a:ea typeface="Calibri" panose="020F0502020204030204" pitchFamily="34" charset="0"/>
                <a:cs typeface="Calibri" panose="020F0502020204030204" pitchFamily="34" charset="0"/>
              </a:rPr>
              <a:t>Liikesalaisuudet</a:t>
            </a: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494645" y="2177960"/>
            <a:ext cx="4616541" cy="641719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mj-lt"/>
              <a:buAutoNum type="arabicPeriod"/>
              <a:tabLst>
                <a:tab pos="177800" algn="l"/>
              </a:tabLst>
            </a:pPr>
            <a:r>
              <a:rPr lang="fi-FI" b="1" dirty="0">
                <a:solidFill>
                  <a:srgbClr val="F79037"/>
                </a:solidFill>
              </a:rPr>
              <a:t>Tunnista liikesalaisuutesi: </a:t>
            </a:r>
            <a:r>
              <a:rPr lang="fi-FI" dirty="0">
                <a:solidFill>
                  <a:schemeClr val="tx1"/>
                </a:solidFill>
              </a:rPr>
              <a:t>Tunnista ja dokumentoi selkeästi tiedot, joita pidät liikesalaisuuksina. Tämä voi olla ainutlaatuisia reseptejäsi, omia ruoanlaitto- tai valmistusprosessejasi tai jopa asiakasluetteloasi tai markkinointistrategioitasi. Tietojen tulee olla arvokkaita yrityksellesi, niitä ei yleisesti tunneta, eivätkä muut alan toimijat ole helposti löydettävissä.</a:t>
            </a:r>
          </a:p>
          <a:p>
            <a:pPr marL="228600" indent="-228600" algn="l" rtl="0">
              <a:buClr>
                <a:srgbClr val="F79037"/>
              </a:buClr>
              <a:buFont typeface="+mj-lt"/>
              <a:buAutoNum type="arabicPeriod"/>
              <a:tabLst>
                <a:tab pos="177800" algn="l"/>
              </a:tabLst>
            </a:pPr>
            <a:r>
              <a:rPr lang="fi-FI" b="1" dirty="0">
                <a:solidFill>
                  <a:srgbClr val="F79037"/>
                </a:solidFill>
              </a:rPr>
              <a:t>Ota käyttöön turvatoimenpiteet: </a:t>
            </a:r>
            <a:r>
              <a:rPr lang="fi-FI" dirty="0">
                <a:solidFill>
                  <a:schemeClr val="tx1"/>
                </a:solidFill>
              </a:rPr>
              <a:t>Jotta tiedot voitaisiin luokitella liikesalaisuudeksi, niihin on kohdistettava kohtuulliset toimenpiteet sen pitämiseksi salassa. Tämä voi sisältää:</a:t>
            </a:r>
          </a:p>
          <a:p>
            <a:pPr marL="355600" indent="-127000" algn="l" rtl="0">
              <a:buClr>
                <a:srgbClr val="F79037"/>
              </a:buClr>
              <a:buFont typeface="Arial" panose="020B0604020202020204" pitchFamily="34" charset="0"/>
              <a:buChar char="•"/>
              <a:tabLst>
                <a:tab pos="177800" algn="l"/>
              </a:tabLst>
            </a:pPr>
            <a:r>
              <a:rPr lang="fi-FI" b="1" dirty="0">
                <a:solidFill>
                  <a:srgbClr val="F79037"/>
                </a:solidFill>
              </a:rPr>
              <a:t>Fyysiset turvatoimenpiteet: </a:t>
            </a:r>
            <a:r>
              <a:rPr lang="fi-FI" dirty="0">
                <a:solidFill>
                  <a:schemeClr val="tx1"/>
                </a:solidFill>
              </a:rPr>
              <a:t>Suojaa paikat, joissa tietoja säilytetään, esimerkiksi lukoilla tai kulunvalvonnalla.</a:t>
            </a:r>
          </a:p>
          <a:p>
            <a:pPr marL="355600" indent="-127000" algn="l" rtl="0">
              <a:buClr>
                <a:srgbClr val="F79037"/>
              </a:buClr>
              <a:buFont typeface="Arial" panose="020B0604020202020204" pitchFamily="34" charset="0"/>
              <a:buChar char="•"/>
              <a:tabLst>
                <a:tab pos="177800" algn="l"/>
              </a:tabLst>
            </a:pPr>
            <a:r>
              <a:rPr lang="fi-FI" b="1" dirty="0">
                <a:solidFill>
                  <a:srgbClr val="F79037"/>
                </a:solidFill>
              </a:rPr>
              <a:t>Digitaaliset turvatoimenpiteet: </a:t>
            </a:r>
            <a:r>
              <a:rPr lang="fi-FI" dirty="0">
                <a:solidFill>
                  <a:schemeClr val="tx1"/>
                </a:solidFill>
              </a:rPr>
              <a:t>Käytä vahvoja salasanoja, salausta, palomuuria ja muita IT-suojaustoimenpiteitä digitaalisten tietojen suojaamiseen. Varmuuskopioi ja päivitä järjestelmäsi säännöllisesti.</a:t>
            </a:r>
          </a:p>
          <a:p>
            <a:pPr marL="355600" indent="-127000" algn="l" rtl="0">
              <a:buClr>
                <a:srgbClr val="F79037"/>
              </a:buClr>
              <a:buFont typeface="Arial" panose="020B0604020202020204" pitchFamily="34" charset="0"/>
              <a:buChar char="•"/>
              <a:tabLst>
                <a:tab pos="177800" algn="l"/>
              </a:tabLst>
            </a:pPr>
            <a:r>
              <a:rPr lang="fi-FI" b="1" dirty="0">
                <a:solidFill>
                  <a:srgbClr val="F79037"/>
                </a:solidFill>
              </a:rPr>
              <a:t>Rajoita pääsyä: </a:t>
            </a:r>
            <a:r>
              <a:rPr lang="fi-FI" dirty="0">
                <a:solidFill>
                  <a:schemeClr val="tx1"/>
                </a:solidFill>
              </a:rPr>
              <a:t>Tarjoa pääsy tietoihin vain "tarpeen mukaan" -periaatteella.</a:t>
            </a:r>
          </a:p>
          <a:p>
            <a:pPr marL="228600" indent="-228600" algn="l" rtl="0">
              <a:buClr>
                <a:srgbClr val="F79037"/>
              </a:buClr>
              <a:buFont typeface="+mj-lt"/>
              <a:buAutoNum type="arabicPeriod" startAt="3"/>
              <a:tabLst>
                <a:tab pos="177800" algn="l"/>
              </a:tabLst>
            </a:pPr>
            <a:r>
              <a:rPr lang="fi-FI" b="1" dirty="0">
                <a:solidFill>
                  <a:srgbClr val="F79037"/>
                </a:solidFill>
              </a:rPr>
              <a:t>Luottamuksellisuussopimukset: </a:t>
            </a:r>
            <a:r>
              <a:rPr lang="fi-FI" dirty="0">
                <a:solidFill>
                  <a:schemeClr val="tx1"/>
                </a:solidFill>
              </a:rPr>
              <a:t>Työntekijöiden, urakoitsijoiden, tavarantoimittajien ja kaikkien muiden, joilla on pääsy liikesalaisuuksiin, tulee allekirjoittaa salassapitosopimus. Näissä sopimuksissa tulee määritellä selkeästi luottamuksellisiksi katsottavat tiedot, tiedon vastaanottavan osapuolen velvollisuudet ja mahdolliset sopimusrikkomuksesta määrättävät seuraamukset.</a:t>
            </a:r>
          </a:p>
          <a:p>
            <a:pPr marL="228600" indent="-228600" algn="l" rtl="0">
              <a:buClr>
                <a:srgbClr val="F79037"/>
              </a:buClr>
              <a:buFont typeface="+mj-lt"/>
              <a:buAutoNum type="arabicPeriod" startAt="3"/>
              <a:tabLst>
                <a:tab pos="177800" algn="l"/>
              </a:tabLst>
            </a:pPr>
            <a:r>
              <a:rPr lang="fi-FI" b="1" dirty="0">
                <a:solidFill>
                  <a:srgbClr val="F79037"/>
                </a:solidFill>
              </a:rPr>
              <a:t>Koulutus: </a:t>
            </a:r>
            <a:r>
              <a:rPr lang="fi-FI" dirty="0">
                <a:solidFill>
                  <a:schemeClr val="tx1"/>
                </a:solidFill>
              </a:rPr>
              <a:t>Kouluta henkilöstöäsi säännöllisesti liikesalaisuuksien tärkeydestä ja niiden suojaamisesta. Varmista, että he ymmärtävät liikesalaisuuksien paljastamisen mahdolliset seuraukset.</a:t>
            </a:r>
          </a:p>
          <a:p>
            <a:pPr marL="228600" indent="-228600" algn="l" rtl="0">
              <a:buClr>
                <a:srgbClr val="F79037"/>
              </a:buClr>
              <a:buFont typeface="+mj-lt"/>
              <a:buAutoNum type="arabicPeriod" startAt="3"/>
              <a:tabLst>
                <a:tab pos="177800" algn="l"/>
              </a:tabLst>
            </a:pPr>
            <a:r>
              <a:rPr lang="fi-FI" b="1" dirty="0">
                <a:solidFill>
                  <a:srgbClr val="F79037"/>
                </a:solidFill>
              </a:rPr>
              <a:t>Valvo ja toteuta: </a:t>
            </a:r>
            <a:r>
              <a:rPr lang="fi-FI" dirty="0">
                <a:solidFill>
                  <a:schemeClr val="tx1"/>
                </a:solidFill>
              </a:rPr>
              <a:t>Tarkista säännöllisesti turvatoimesi ja päivitä niitä tarvittaessa. Jos uskot, että liikesalaisuus on varastettu, ota yhteyttä asianajajaan selvittääksesi vaihtoehtosi. Liikesalaisuuksia koskevan direktiivin mukaan saatat pystyä ryhtymään oikeustoimiin liikesalaisuuden käytön tai paljastamisen lopettamiseksi ja vaatimaan korvausta.</a:t>
            </a:r>
          </a:p>
          <a:p>
            <a:pPr marL="228600" indent="-228600" algn="l" rtl="0">
              <a:buClr>
                <a:srgbClr val="F79037"/>
              </a:buClr>
              <a:buFont typeface="+mj-lt"/>
              <a:buAutoNum type="arabicPeriod" startAt="3"/>
              <a:tabLst>
                <a:tab pos="177800" algn="l"/>
              </a:tabLst>
            </a:pPr>
            <a:endParaRPr lang="en-US" dirty="0">
              <a:solidFill>
                <a:schemeClr val="tx1"/>
              </a:solidFill>
            </a:endParaRPr>
          </a:p>
          <a:p>
            <a:pPr marL="228600" indent="-228600" algn="l" rtl="0">
              <a:buClr>
                <a:srgbClr val="F79037"/>
              </a:buClr>
              <a:buFont typeface="+mj-lt"/>
              <a:buAutoNum type="arabicPeriod" startAt="3"/>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2177960"/>
            <a:ext cx="1870529" cy="39683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b="1" dirty="0">
                <a:solidFill>
                  <a:schemeClr val="tx1"/>
                </a:solidFill>
              </a:rPr>
              <a:t>Liikesalaisuudet ovat arvokas henkisen omaisuuden muoto, joka sisältää tietoa, kuten kaavoja, käytäntöjä, prosesseja, malleja, välineitä tai malleja, joilla on taloudellista arvoa, koska ne eivät ole yleisesti tunnettuja tai helposti todettavissa olevia. Tämä voi sisältää ainutlaatuisia reseptejä tai patentoituja prosesseja elintarvikeyrityksessä. Euroopassa liikesalaisuuksien suojaa säätelee liikesalaisuuksia koskeva direktiivi (EU 2016/943).</a:t>
            </a:r>
          </a:p>
          <a:p>
            <a:pPr algn="l" rtl="0">
              <a:buClr>
                <a:srgbClr val="F1A0C2"/>
              </a:buClr>
              <a:tabLst>
                <a:tab pos="177800" algn="l"/>
              </a:tabLst>
            </a:pPr>
            <a:endParaRPr lang="fi-FI" b="1" dirty="0">
              <a:solidFill>
                <a:schemeClr val="tx1"/>
              </a:solidFill>
            </a:endParaRPr>
          </a:p>
          <a:p>
            <a:pPr algn="l" rtl="0">
              <a:buClr>
                <a:srgbClr val="F1A0C2"/>
              </a:buClr>
              <a:tabLst>
                <a:tab pos="177800" algn="l"/>
              </a:tabLst>
            </a:pPr>
            <a:r>
              <a:rPr lang="fi-FI" b="1" dirty="0">
                <a:solidFill>
                  <a:schemeClr val="tx1"/>
                </a:solidFill>
              </a:rPr>
              <a:t>Näin voit suojata liikesalaisuuksiasi Euroopassa:</a:t>
            </a:r>
          </a:p>
          <a:p>
            <a:pPr algn="l" rtl="0">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128998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06</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88676" y="7846415"/>
            <a:ext cx="6425434" cy="64144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b="1" dirty="0">
                <a:solidFill>
                  <a:schemeClr val="bg1"/>
                </a:solidFill>
                <a:highlight>
                  <a:srgbClr val="F79037"/>
                </a:highlight>
              </a:rPr>
              <a:t>Muista</a:t>
            </a:r>
            <a:r>
              <a:rPr lang="fi-FI" dirty="0">
                <a:solidFill>
                  <a:schemeClr val="tx1"/>
                </a:solidFill>
              </a:rPr>
              <a:t>, että vaikka liikesalaisuutta voidaan suojata loputtomiin niin kauan kuin se pysyy salassa, mutta kun tiedot tulevat julkisiksi, suoja menetetään.</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tx1"/>
                </a:solidFill>
              </a:rPr>
              <a:t>Siksi on erittäin tärkeää säilyttää tietojen salassapito. Jos olet epävarma jostakin tämän prosessin osasta, kannattaa kääntyä asianajajan tai immateriaalioikeuden asiantuntijan puoleen.</a:t>
            </a:r>
          </a:p>
          <a:p>
            <a:pPr rtl="0">
              <a:lnSpc>
                <a:spcPts val="1220"/>
              </a:lnSpc>
              <a:buClr>
                <a:srgbClr val="F1A0C2"/>
              </a:buClr>
              <a:tabLst>
                <a:tab pos="177800" algn="l"/>
              </a:tabLst>
            </a:pPr>
            <a:endParaRPr lang="en-US" dirty="0">
              <a:solidFill>
                <a:schemeClr val="tx1"/>
              </a:solidFill>
            </a:endParaRPr>
          </a:p>
        </p:txBody>
      </p:sp>
      <p:sp>
        <p:nvSpPr>
          <p:cNvPr id="3" name="Slide Number Placeholder 5">
            <a:extLst>
              <a:ext uri="{FF2B5EF4-FFF2-40B4-BE49-F238E27FC236}">
                <a16:creationId xmlns:a16="http://schemas.microsoft.com/office/drawing/2014/main" id="{34EED830-2C0E-6631-37E1-6024524ED0B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28</a:t>
            </a:fld>
            <a:endParaRPr lang="en-US" sz="900">
              <a:solidFill>
                <a:schemeClr val="tx1"/>
              </a:solidFill>
            </a:endParaRPr>
          </a:p>
        </p:txBody>
      </p:sp>
      <p:grpSp>
        <p:nvGrpSpPr>
          <p:cNvPr id="4" name="Graphic 26">
            <a:extLst>
              <a:ext uri="{FF2B5EF4-FFF2-40B4-BE49-F238E27FC236}">
                <a16:creationId xmlns:a16="http://schemas.microsoft.com/office/drawing/2014/main" id="{454A2445-ED7E-026C-5E57-819FAA91D04C}"/>
              </a:ext>
            </a:extLst>
          </p:cNvPr>
          <p:cNvGrpSpPr/>
          <p:nvPr/>
        </p:nvGrpSpPr>
        <p:grpSpPr>
          <a:xfrm>
            <a:off x="5872904" y="952004"/>
            <a:ext cx="867869" cy="866332"/>
            <a:chOff x="-4949656" y="8214509"/>
            <a:chExt cx="1140205" cy="1138186"/>
          </a:xfrm>
        </p:grpSpPr>
        <p:sp>
          <p:nvSpPr>
            <p:cNvPr id="5" name="Freeform 4">
              <a:extLst>
                <a:ext uri="{FF2B5EF4-FFF2-40B4-BE49-F238E27FC236}">
                  <a16:creationId xmlns:a16="http://schemas.microsoft.com/office/drawing/2014/main" id="{686DC966-CDF1-1A5D-AE11-2988A3C84066}"/>
                </a:ext>
              </a:extLst>
            </p:cNvPr>
            <p:cNvSpPr/>
            <p:nvPr/>
          </p:nvSpPr>
          <p:spPr>
            <a:xfrm>
              <a:off x="-4284828" y="8938810"/>
              <a:ext cx="456081" cy="377057"/>
            </a:xfrm>
            <a:custGeom>
              <a:avLst/>
              <a:gdLst>
                <a:gd name="connsiteX0" fmla="*/ 3508 w 456081"/>
                <a:gd name="connsiteY0" fmla="*/ 299892 h 377057"/>
                <a:gd name="connsiteX1" fmla="*/ 52625 w 456081"/>
                <a:gd name="connsiteY1" fmla="*/ 299892 h 377057"/>
                <a:gd name="connsiteX2" fmla="*/ 75429 w 456081"/>
                <a:gd name="connsiteY2" fmla="*/ 280601 h 377057"/>
                <a:gd name="connsiteX3" fmla="*/ 52625 w 456081"/>
                <a:gd name="connsiteY3" fmla="*/ 263063 h 377057"/>
                <a:gd name="connsiteX4" fmla="*/ 0 w 456081"/>
                <a:gd name="connsiteY4" fmla="*/ 263063 h 377057"/>
                <a:gd name="connsiteX5" fmla="*/ 0 w 456081"/>
                <a:gd name="connsiteY5" fmla="*/ 224481 h 377057"/>
                <a:gd name="connsiteX6" fmla="*/ 45608 w 456081"/>
                <a:gd name="connsiteY6" fmla="*/ 224481 h 377057"/>
                <a:gd name="connsiteX7" fmla="*/ 59641 w 456081"/>
                <a:gd name="connsiteY7" fmla="*/ 224481 h 377057"/>
                <a:gd name="connsiteX8" fmla="*/ 75429 w 456081"/>
                <a:gd name="connsiteY8" fmla="*/ 205190 h 377057"/>
                <a:gd name="connsiteX9" fmla="*/ 57887 w 456081"/>
                <a:gd name="connsiteY9" fmla="*/ 187652 h 377057"/>
                <a:gd name="connsiteX10" fmla="*/ 14033 w 456081"/>
                <a:gd name="connsiteY10" fmla="*/ 187652 h 377057"/>
                <a:gd name="connsiteX11" fmla="*/ 1754 w 456081"/>
                <a:gd name="connsiteY11" fmla="*/ 187652 h 377057"/>
                <a:gd name="connsiteX12" fmla="*/ 1754 w 456081"/>
                <a:gd name="connsiteY12" fmla="*/ 149069 h 377057"/>
                <a:gd name="connsiteX13" fmla="*/ 40345 w 456081"/>
                <a:gd name="connsiteY13" fmla="*/ 149069 h 377057"/>
                <a:gd name="connsiteX14" fmla="*/ 59641 w 456081"/>
                <a:gd name="connsiteY14" fmla="*/ 149069 h 377057"/>
                <a:gd name="connsiteX15" fmla="*/ 77183 w 456081"/>
                <a:gd name="connsiteY15" fmla="*/ 129778 h 377057"/>
                <a:gd name="connsiteX16" fmla="*/ 59641 w 456081"/>
                <a:gd name="connsiteY16" fmla="*/ 112240 h 377057"/>
                <a:gd name="connsiteX17" fmla="*/ 14033 w 456081"/>
                <a:gd name="connsiteY17" fmla="*/ 112240 h 377057"/>
                <a:gd name="connsiteX18" fmla="*/ 1754 w 456081"/>
                <a:gd name="connsiteY18" fmla="*/ 112240 h 377057"/>
                <a:gd name="connsiteX19" fmla="*/ 1754 w 456081"/>
                <a:gd name="connsiteY19" fmla="*/ 73658 h 377057"/>
                <a:gd name="connsiteX20" fmla="*/ 43854 w 456081"/>
                <a:gd name="connsiteY20" fmla="*/ 73658 h 377057"/>
                <a:gd name="connsiteX21" fmla="*/ 57887 w 456081"/>
                <a:gd name="connsiteY21" fmla="*/ 73658 h 377057"/>
                <a:gd name="connsiteX22" fmla="*/ 77183 w 456081"/>
                <a:gd name="connsiteY22" fmla="*/ 56120 h 377057"/>
                <a:gd name="connsiteX23" fmla="*/ 59641 w 456081"/>
                <a:gd name="connsiteY23" fmla="*/ 36829 h 377057"/>
                <a:gd name="connsiteX24" fmla="*/ 22804 w 456081"/>
                <a:gd name="connsiteY24" fmla="*/ 36829 h 377057"/>
                <a:gd name="connsiteX25" fmla="*/ 1754 w 456081"/>
                <a:gd name="connsiteY25" fmla="*/ 36829 h 377057"/>
                <a:gd name="connsiteX26" fmla="*/ 1754 w 456081"/>
                <a:gd name="connsiteY26" fmla="*/ 0 h 377057"/>
                <a:gd name="connsiteX27" fmla="*/ 456082 w 456081"/>
                <a:gd name="connsiteY27" fmla="*/ 0 h 377057"/>
                <a:gd name="connsiteX28" fmla="*/ 456082 w 456081"/>
                <a:gd name="connsiteY28" fmla="*/ 36829 h 377057"/>
                <a:gd name="connsiteX29" fmla="*/ 405211 w 456081"/>
                <a:gd name="connsiteY29" fmla="*/ 36829 h 377057"/>
                <a:gd name="connsiteX30" fmla="*/ 391178 w 456081"/>
                <a:gd name="connsiteY30" fmla="*/ 38583 h 377057"/>
                <a:gd name="connsiteX31" fmla="*/ 380653 w 456081"/>
                <a:gd name="connsiteY31" fmla="*/ 57874 h 377057"/>
                <a:gd name="connsiteX32" fmla="*/ 396441 w 456081"/>
                <a:gd name="connsiteY32" fmla="*/ 73658 h 377057"/>
                <a:gd name="connsiteX33" fmla="*/ 440295 w 456081"/>
                <a:gd name="connsiteY33" fmla="*/ 73658 h 377057"/>
                <a:gd name="connsiteX34" fmla="*/ 454328 w 456081"/>
                <a:gd name="connsiteY34" fmla="*/ 73658 h 377057"/>
                <a:gd name="connsiteX35" fmla="*/ 454328 w 456081"/>
                <a:gd name="connsiteY35" fmla="*/ 112240 h 377057"/>
                <a:gd name="connsiteX36" fmla="*/ 417490 w 456081"/>
                <a:gd name="connsiteY36" fmla="*/ 112240 h 377057"/>
                <a:gd name="connsiteX37" fmla="*/ 399949 w 456081"/>
                <a:gd name="connsiteY37" fmla="*/ 112240 h 377057"/>
                <a:gd name="connsiteX38" fmla="*/ 378899 w 456081"/>
                <a:gd name="connsiteY38" fmla="*/ 131532 h 377057"/>
                <a:gd name="connsiteX39" fmla="*/ 399949 w 456081"/>
                <a:gd name="connsiteY39" fmla="*/ 150823 h 377057"/>
                <a:gd name="connsiteX40" fmla="*/ 440295 w 456081"/>
                <a:gd name="connsiteY40" fmla="*/ 150823 h 377057"/>
                <a:gd name="connsiteX41" fmla="*/ 452573 w 456081"/>
                <a:gd name="connsiteY41" fmla="*/ 150823 h 377057"/>
                <a:gd name="connsiteX42" fmla="*/ 452573 w 456081"/>
                <a:gd name="connsiteY42" fmla="*/ 189406 h 377057"/>
                <a:gd name="connsiteX43" fmla="*/ 398194 w 456081"/>
                <a:gd name="connsiteY43" fmla="*/ 189406 h 377057"/>
                <a:gd name="connsiteX44" fmla="*/ 377145 w 456081"/>
                <a:gd name="connsiteY44" fmla="*/ 206943 h 377057"/>
                <a:gd name="connsiteX45" fmla="*/ 399949 w 456081"/>
                <a:gd name="connsiteY45" fmla="*/ 226234 h 377057"/>
                <a:gd name="connsiteX46" fmla="*/ 452573 w 456081"/>
                <a:gd name="connsiteY46" fmla="*/ 226234 h 377057"/>
                <a:gd name="connsiteX47" fmla="*/ 452573 w 456081"/>
                <a:gd name="connsiteY47" fmla="*/ 264817 h 377057"/>
                <a:gd name="connsiteX48" fmla="*/ 396441 w 456081"/>
                <a:gd name="connsiteY48" fmla="*/ 264817 h 377057"/>
                <a:gd name="connsiteX49" fmla="*/ 377145 w 456081"/>
                <a:gd name="connsiteY49" fmla="*/ 289370 h 377057"/>
                <a:gd name="connsiteX50" fmla="*/ 398194 w 456081"/>
                <a:gd name="connsiteY50" fmla="*/ 301646 h 377057"/>
                <a:gd name="connsiteX51" fmla="*/ 449065 w 456081"/>
                <a:gd name="connsiteY51" fmla="*/ 301646 h 377057"/>
                <a:gd name="connsiteX52" fmla="*/ 389424 w 456081"/>
                <a:gd name="connsiteY52" fmla="*/ 370042 h 377057"/>
                <a:gd name="connsiteX53" fmla="*/ 354340 w 456081"/>
                <a:gd name="connsiteY53" fmla="*/ 377057 h 377057"/>
                <a:gd name="connsiteX54" fmla="*/ 91216 w 456081"/>
                <a:gd name="connsiteY54" fmla="*/ 377057 h 377057"/>
                <a:gd name="connsiteX55" fmla="*/ 3508 w 456081"/>
                <a:gd name="connsiteY55" fmla="*/ 299892 h 377057"/>
                <a:gd name="connsiteX56" fmla="*/ 208745 w 456081"/>
                <a:gd name="connsiteY56" fmla="*/ 224481 h 377057"/>
                <a:gd name="connsiteX57" fmla="*/ 208745 w 456081"/>
                <a:gd name="connsiteY57" fmla="*/ 242019 h 377057"/>
                <a:gd name="connsiteX58" fmla="*/ 228041 w 456081"/>
                <a:gd name="connsiteY58" fmla="*/ 261309 h 377057"/>
                <a:gd name="connsiteX59" fmla="*/ 247337 w 456081"/>
                <a:gd name="connsiteY59" fmla="*/ 242019 h 377057"/>
                <a:gd name="connsiteX60" fmla="*/ 247337 w 456081"/>
                <a:gd name="connsiteY60" fmla="*/ 213958 h 377057"/>
                <a:gd name="connsiteX61" fmla="*/ 256107 w 456081"/>
                <a:gd name="connsiteY61" fmla="*/ 198175 h 377057"/>
                <a:gd name="connsiteX62" fmla="*/ 282420 w 456081"/>
                <a:gd name="connsiteY62" fmla="*/ 135039 h 377057"/>
                <a:gd name="connsiteX63" fmla="*/ 229795 w 456081"/>
                <a:gd name="connsiteY63" fmla="*/ 91195 h 377057"/>
                <a:gd name="connsiteX64" fmla="*/ 173662 w 456081"/>
                <a:gd name="connsiteY64" fmla="*/ 129778 h 377057"/>
                <a:gd name="connsiteX65" fmla="*/ 196466 w 456081"/>
                <a:gd name="connsiteY65" fmla="*/ 194667 h 377057"/>
                <a:gd name="connsiteX66" fmla="*/ 208745 w 456081"/>
                <a:gd name="connsiteY66" fmla="*/ 219219 h 377057"/>
                <a:gd name="connsiteX67" fmla="*/ 208745 w 456081"/>
                <a:gd name="connsiteY67" fmla="*/ 224481 h 37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1" h="377057">
                  <a:moveTo>
                    <a:pt x="3508" y="299892"/>
                  </a:moveTo>
                  <a:cubicBezTo>
                    <a:pt x="21050" y="299892"/>
                    <a:pt x="36837" y="299892"/>
                    <a:pt x="52625" y="299892"/>
                  </a:cubicBezTo>
                  <a:cubicBezTo>
                    <a:pt x="66658" y="299892"/>
                    <a:pt x="75429" y="292877"/>
                    <a:pt x="75429" y="280601"/>
                  </a:cubicBezTo>
                  <a:cubicBezTo>
                    <a:pt x="75429" y="268325"/>
                    <a:pt x="66658" y="263063"/>
                    <a:pt x="52625" y="263063"/>
                  </a:cubicBezTo>
                  <a:cubicBezTo>
                    <a:pt x="35083" y="263063"/>
                    <a:pt x="19296" y="263063"/>
                    <a:pt x="0" y="263063"/>
                  </a:cubicBezTo>
                  <a:cubicBezTo>
                    <a:pt x="0" y="250787"/>
                    <a:pt x="0" y="238511"/>
                    <a:pt x="0" y="224481"/>
                  </a:cubicBezTo>
                  <a:cubicBezTo>
                    <a:pt x="15787" y="224481"/>
                    <a:pt x="29821" y="224481"/>
                    <a:pt x="45608" y="224481"/>
                  </a:cubicBezTo>
                  <a:cubicBezTo>
                    <a:pt x="50871" y="224481"/>
                    <a:pt x="54379" y="224481"/>
                    <a:pt x="59641" y="224481"/>
                  </a:cubicBezTo>
                  <a:cubicBezTo>
                    <a:pt x="70166" y="222727"/>
                    <a:pt x="75429" y="215712"/>
                    <a:pt x="75429" y="205190"/>
                  </a:cubicBezTo>
                  <a:cubicBezTo>
                    <a:pt x="75429" y="194667"/>
                    <a:pt x="68412" y="187652"/>
                    <a:pt x="57887" y="187652"/>
                  </a:cubicBezTo>
                  <a:cubicBezTo>
                    <a:pt x="43854" y="187652"/>
                    <a:pt x="28066" y="187652"/>
                    <a:pt x="14033" y="187652"/>
                  </a:cubicBezTo>
                  <a:cubicBezTo>
                    <a:pt x="10525" y="187652"/>
                    <a:pt x="5262" y="187652"/>
                    <a:pt x="1754" y="187652"/>
                  </a:cubicBezTo>
                  <a:cubicBezTo>
                    <a:pt x="1754" y="175376"/>
                    <a:pt x="1754" y="163100"/>
                    <a:pt x="1754" y="149069"/>
                  </a:cubicBezTo>
                  <a:cubicBezTo>
                    <a:pt x="14033" y="149069"/>
                    <a:pt x="28066" y="149069"/>
                    <a:pt x="40345" y="149069"/>
                  </a:cubicBezTo>
                  <a:cubicBezTo>
                    <a:pt x="47362" y="149069"/>
                    <a:pt x="54379" y="149069"/>
                    <a:pt x="59641" y="149069"/>
                  </a:cubicBezTo>
                  <a:cubicBezTo>
                    <a:pt x="70166" y="147315"/>
                    <a:pt x="77183" y="140300"/>
                    <a:pt x="77183" y="129778"/>
                  </a:cubicBezTo>
                  <a:cubicBezTo>
                    <a:pt x="77183" y="119256"/>
                    <a:pt x="70166" y="112240"/>
                    <a:pt x="59641" y="112240"/>
                  </a:cubicBezTo>
                  <a:cubicBezTo>
                    <a:pt x="43854" y="112240"/>
                    <a:pt x="29821" y="112240"/>
                    <a:pt x="14033" y="112240"/>
                  </a:cubicBezTo>
                  <a:cubicBezTo>
                    <a:pt x="10525" y="112240"/>
                    <a:pt x="5262" y="112240"/>
                    <a:pt x="1754" y="112240"/>
                  </a:cubicBezTo>
                  <a:cubicBezTo>
                    <a:pt x="1754" y="99964"/>
                    <a:pt x="1754" y="87688"/>
                    <a:pt x="1754" y="73658"/>
                  </a:cubicBezTo>
                  <a:cubicBezTo>
                    <a:pt x="15787" y="73658"/>
                    <a:pt x="29821" y="73658"/>
                    <a:pt x="43854" y="73658"/>
                  </a:cubicBezTo>
                  <a:cubicBezTo>
                    <a:pt x="49116" y="73658"/>
                    <a:pt x="54379" y="73658"/>
                    <a:pt x="57887" y="73658"/>
                  </a:cubicBezTo>
                  <a:cubicBezTo>
                    <a:pt x="68412" y="73658"/>
                    <a:pt x="75429" y="66643"/>
                    <a:pt x="77183" y="56120"/>
                  </a:cubicBezTo>
                  <a:cubicBezTo>
                    <a:pt x="77183" y="45598"/>
                    <a:pt x="70166" y="36829"/>
                    <a:pt x="59641" y="36829"/>
                  </a:cubicBezTo>
                  <a:cubicBezTo>
                    <a:pt x="47362" y="36829"/>
                    <a:pt x="35083" y="36829"/>
                    <a:pt x="22804" y="36829"/>
                  </a:cubicBezTo>
                  <a:cubicBezTo>
                    <a:pt x="15787" y="36829"/>
                    <a:pt x="8771" y="36829"/>
                    <a:pt x="1754" y="36829"/>
                  </a:cubicBezTo>
                  <a:cubicBezTo>
                    <a:pt x="1754" y="24552"/>
                    <a:pt x="1754" y="12277"/>
                    <a:pt x="1754" y="0"/>
                  </a:cubicBezTo>
                  <a:cubicBezTo>
                    <a:pt x="152612" y="0"/>
                    <a:pt x="305224" y="0"/>
                    <a:pt x="456082" y="0"/>
                  </a:cubicBezTo>
                  <a:cubicBezTo>
                    <a:pt x="456082" y="12277"/>
                    <a:pt x="456082" y="24552"/>
                    <a:pt x="456082" y="36829"/>
                  </a:cubicBezTo>
                  <a:cubicBezTo>
                    <a:pt x="438540" y="36829"/>
                    <a:pt x="422753" y="36829"/>
                    <a:pt x="405211" y="36829"/>
                  </a:cubicBezTo>
                  <a:cubicBezTo>
                    <a:pt x="399949" y="36829"/>
                    <a:pt x="394686" y="36829"/>
                    <a:pt x="391178" y="38583"/>
                  </a:cubicBezTo>
                  <a:cubicBezTo>
                    <a:pt x="382407" y="42090"/>
                    <a:pt x="378899" y="49105"/>
                    <a:pt x="380653" y="57874"/>
                  </a:cubicBezTo>
                  <a:cubicBezTo>
                    <a:pt x="382407" y="66643"/>
                    <a:pt x="387670" y="71904"/>
                    <a:pt x="396441" y="73658"/>
                  </a:cubicBezTo>
                  <a:cubicBezTo>
                    <a:pt x="410474" y="73658"/>
                    <a:pt x="426261" y="73658"/>
                    <a:pt x="440295" y="73658"/>
                  </a:cubicBezTo>
                  <a:cubicBezTo>
                    <a:pt x="443803" y="73658"/>
                    <a:pt x="449065" y="73658"/>
                    <a:pt x="454328" y="73658"/>
                  </a:cubicBezTo>
                  <a:cubicBezTo>
                    <a:pt x="454328" y="85934"/>
                    <a:pt x="454328" y="98210"/>
                    <a:pt x="454328" y="112240"/>
                  </a:cubicBezTo>
                  <a:cubicBezTo>
                    <a:pt x="442048" y="112240"/>
                    <a:pt x="429770" y="112240"/>
                    <a:pt x="417490" y="112240"/>
                  </a:cubicBezTo>
                  <a:cubicBezTo>
                    <a:pt x="412228" y="112240"/>
                    <a:pt x="405211" y="112240"/>
                    <a:pt x="399949" y="112240"/>
                  </a:cubicBezTo>
                  <a:cubicBezTo>
                    <a:pt x="385916" y="112240"/>
                    <a:pt x="378899" y="119256"/>
                    <a:pt x="378899" y="131532"/>
                  </a:cubicBezTo>
                  <a:cubicBezTo>
                    <a:pt x="378899" y="142054"/>
                    <a:pt x="387670" y="150823"/>
                    <a:pt x="399949" y="150823"/>
                  </a:cubicBezTo>
                  <a:cubicBezTo>
                    <a:pt x="413982" y="150823"/>
                    <a:pt x="428015" y="150823"/>
                    <a:pt x="440295" y="150823"/>
                  </a:cubicBezTo>
                  <a:cubicBezTo>
                    <a:pt x="443803" y="150823"/>
                    <a:pt x="449065" y="150823"/>
                    <a:pt x="452573" y="150823"/>
                  </a:cubicBezTo>
                  <a:cubicBezTo>
                    <a:pt x="452573" y="163100"/>
                    <a:pt x="452573" y="175376"/>
                    <a:pt x="452573" y="189406"/>
                  </a:cubicBezTo>
                  <a:cubicBezTo>
                    <a:pt x="435032" y="189406"/>
                    <a:pt x="415736" y="189406"/>
                    <a:pt x="398194" y="189406"/>
                  </a:cubicBezTo>
                  <a:cubicBezTo>
                    <a:pt x="385916" y="189406"/>
                    <a:pt x="377145" y="196421"/>
                    <a:pt x="377145" y="206943"/>
                  </a:cubicBezTo>
                  <a:cubicBezTo>
                    <a:pt x="377145" y="219219"/>
                    <a:pt x="384161" y="226234"/>
                    <a:pt x="399949" y="226234"/>
                  </a:cubicBezTo>
                  <a:cubicBezTo>
                    <a:pt x="417490" y="226234"/>
                    <a:pt x="435032" y="226234"/>
                    <a:pt x="452573" y="226234"/>
                  </a:cubicBezTo>
                  <a:cubicBezTo>
                    <a:pt x="452573" y="238511"/>
                    <a:pt x="452573" y="250787"/>
                    <a:pt x="452573" y="264817"/>
                  </a:cubicBezTo>
                  <a:cubicBezTo>
                    <a:pt x="433278" y="264817"/>
                    <a:pt x="415736" y="264817"/>
                    <a:pt x="396441" y="264817"/>
                  </a:cubicBezTo>
                  <a:cubicBezTo>
                    <a:pt x="382407" y="264817"/>
                    <a:pt x="373636" y="277094"/>
                    <a:pt x="377145" y="289370"/>
                  </a:cubicBezTo>
                  <a:cubicBezTo>
                    <a:pt x="380653" y="298138"/>
                    <a:pt x="387670" y="301646"/>
                    <a:pt x="398194" y="301646"/>
                  </a:cubicBezTo>
                  <a:cubicBezTo>
                    <a:pt x="413982" y="301646"/>
                    <a:pt x="431524" y="301646"/>
                    <a:pt x="449065" y="301646"/>
                  </a:cubicBezTo>
                  <a:cubicBezTo>
                    <a:pt x="440295" y="334967"/>
                    <a:pt x="420999" y="359520"/>
                    <a:pt x="389424" y="370042"/>
                  </a:cubicBezTo>
                  <a:cubicBezTo>
                    <a:pt x="378899" y="373550"/>
                    <a:pt x="364865" y="377057"/>
                    <a:pt x="354340" y="377057"/>
                  </a:cubicBezTo>
                  <a:cubicBezTo>
                    <a:pt x="266632" y="377057"/>
                    <a:pt x="178924" y="377057"/>
                    <a:pt x="91216" y="377057"/>
                  </a:cubicBezTo>
                  <a:cubicBezTo>
                    <a:pt x="49116" y="375304"/>
                    <a:pt x="10525" y="343736"/>
                    <a:pt x="3508" y="299892"/>
                  </a:cubicBezTo>
                  <a:close/>
                  <a:moveTo>
                    <a:pt x="208745" y="224481"/>
                  </a:moveTo>
                  <a:cubicBezTo>
                    <a:pt x="208745" y="229742"/>
                    <a:pt x="208745" y="236757"/>
                    <a:pt x="208745" y="242019"/>
                  </a:cubicBezTo>
                  <a:cubicBezTo>
                    <a:pt x="208745" y="254294"/>
                    <a:pt x="217516" y="261309"/>
                    <a:pt x="228041" y="261309"/>
                  </a:cubicBezTo>
                  <a:cubicBezTo>
                    <a:pt x="238566" y="261309"/>
                    <a:pt x="247337" y="252541"/>
                    <a:pt x="247337" y="242019"/>
                  </a:cubicBezTo>
                  <a:cubicBezTo>
                    <a:pt x="247337" y="233250"/>
                    <a:pt x="247337" y="222727"/>
                    <a:pt x="247337" y="213958"/>
                  </a:cubicBezTo>
                  <a:cubicBezTo>
                    <a:pt x="247337" y="205190"/>
                    <a:pt x="249091" y="201682"/>
                    <a:pt x="256107" y="198175"/>
                  </a:cubicBezTo>
                  <a:cubicBezTo>
                    <a:pt x="278912" y="185898"/>
                    <a:pt x="289437" y="159592"/>
                    <a:pt x="282420" y="135039"/>
                  </a:cubicBezTo>
                  <a:cubicBezTo>
                    <a:pt x="275403" y="110487"/>
                    <a:pt x="254353" y="92949"/>
                    <a:pt x="229795" y="91195"/>
                  </a:cubicBezTo>
                  <a:cubicBezTo>
                    <a:pt x="203483" y="91195"/>
                    <a:pt x="180678" y="105225"/>
                    <a:pt x="173662" y="129778"/>
                  </a:cubicBezTo>
                  <a:cubicBezTo>
                    <a:pt x="164891" y="154331"/>
                    <a:pt x="173662" y="182390"/>
                    <a:pt x="196466" y="194667"/>
                  </a:cubicBezTo>
                  <a:cubicBezTo>
                    <a:pt x="206991" y="201682"/>
                    <a:pt x="210499" y="208697"/>
                    <a:pt x="208745" y="219219"/>
                  </a:cubicBezTo>
                  <a:cubicBezTo>
                    <a:pt x="208745" y="220973"/>
                    <a:pt x="208745" y="222727"/>
                    <a:pt x="208745" y="224481"/>
                  </a:cubicBezTo>
                  <a:close/>
                </a:path>
              </a:pathLst>
            </a:custGeom>
            <a:solidFill>
              <a:srgbClr val="F79038"/>
            </a:solidFill>
            <a:ln w="17529"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61B39AED-4DE9-C2A6-DED6-3C7CB3FFA6C9}"/>
                </a:ext>
              </a:extLst>
            </p:cNvPr>
            <p:cNvSpPr/>
            <p:nvPr/>
          </p:nvSpPr>
          <p:spPr>
            <a:xfrm>
              <a:off x="-4949656" y="8214509"/>
              <a:ext cx="1140205" cy="1138186"/>
            </a:xfrm>
            <a:custGeom>
              <a:avLst/>
              <a:gdLst>
                <a:gd name="connsiteX0" fmla="*/ 1024430 w 1140205"/>
                <a:gd name="connsiteY0" fmla="*/ 1138187 h 1138186"/>
                <a:gd name="connsiteX1" fmla="*/ 724469 w 1140205"/>
                <a:gd name="connsiteY1" fmla="*/ 1138187 h 1138186"/>
                <a:gd name="connsiteX2" fmla="*/ 720960 w 1140205"/>
                <a:gd name="connsiteY2" fmla="*/ 1136433 h 1138186"/>
                <a:gd name="connsiteX3" fmla="*/ 608694 w 1140205"/>
                <a:gd name="connsiteY3" fmla="*/ 997887 h 1138186"/>
                <a:gd name="connsiteX4" fmla="*/ 608694 w 1140205"/>
                <a:gd name="connsiteY4" fmla="*/ 948782 h 1138186"/>
                <a:gd name="connsiteX5" fmla="*/ 594661 w 1140205"/>
                <a:gd name="connsiteY5" fmla="*/ 948782 h 1138186"/>
                <a:gd name="connsiteX6" fmla="*/ 413982 w 1140205"/>
                <a:gd name="connsiteY6" fmla="*/ 948782 h 1138186"/>
                <a:gd name="connsiteX7" fmla="*/ 99987 w 1140205"/>
                <a:gd name="connsiteY7" fmla="*/ 948782 h 1138186"/>
                <a:gd name="connsiteX8" fmla="*/ 5263 w 1140205"/>
                <a:gd name="connsiteY8" fmla="*/ 885646 h 1138186"/>
                <a:gd name="connsiteX9" fmla="*/ 0 w 1140205"/>
                <a:gd name="connsiteY9" fmla="*/ 868109 h 1138186"/>
                <a:gd name="connsiteX10" fmla="*/ 0 w 1140205"/>
                <a:gd name="connsiteY10" fmla="*/ 80673 h 1138186"/>
                <a:gd name="connsiteX11" fmla="*/ 1754 w 1140205"/>
                <a:gd name="connsiteY11" fmla="*/ 78919 h 1138186"/>
                <a:gd name="connsiteX12" fmla="*/ 105250 w 1140205"/>
                <a:gd name="connsiteY12" fmla="*/ 0 h 1138186"/>
                <a:gd name="connsiteX13" fmla="*/ 922689 w 1140205"/>
                <a:gd name="connsiteY13" fmla="*/ 0 h 1138186"/>
                <a:gd name="connsiteX14" fmla="*/ 943739 w 1140205"/>
                <a:gd name="connsiteY14" fmla="*/ 1754 h 1138186"/>
                <a:gd name="connsiteX15" fmla="*/ 1026185 w 1140205"/>
                <a:gd name="connsiteY15" fmla="*/ 99964 h 1138186"/>
                <a:gd name="connsiteX16" fmla="*/ 1026185 w 1140205"/>
                <a:gd name="connsiteY16" fmla="*/ 436685 h 1138186"/>
                <a:gd name="connsiteX17" fmla="*/ 1031447 w 1140205"/>
                <a:gd name="connsiteY17" fmla="*/ 452469 h 1138186"/>
                <a:gd name="connsiteX18" fmla="*/ 1082318 w 1140205"/>
                <a:gd name="connsiteY18" fmla="*/ 592769 h 1138186"/>
                <a:gd name="connsiteX19" fmla="*/ 1082318 w 1140205"/>
                <a:gd name="connsiteY19" fmla="*/ 671688 h 1138186"/>
                <a:gd name="connsiteX20" fmla="*/ 1082318 w 1140205"/>
                <a:gd name="connsiteY20" fmla="*/ 683965 h 1138186"/>
                <a:gd name="connsiteX21" fmla="*/ 1098105 w 1140205"/>
                <a:gd name="connsiteY21" fmla="*/ 683965 h 1138186"/>
                <a:gd name="connsiteX22" fmla="*/ 1140205 w 1140205"/>
                <a:gd name="connsiteY22" fmla="*/ 726055 h 1138186"/>
                <a:gd name="connsiteX23" fmla="*/ 1140205 w 1140205"/>
                <a:gd name="connsiteY23" fmla="*/ 1006655 h 1138186"/>
                <a:gd name="connsiteX24" fmla="*/ 1050743 w 1140205"/>
                <a:gd name="connsiteY24" fmla="*/ 1132926 h 1138186"/>
                <a:gd name="connsiteX25" fmla="*/ 1024430 w 1140205"/>
                <a:gd name="connsiteY25" fmla="*/ 1138187 h 1138186"/>
                <a:gd name="connsiteX26" fmla="*/ 38591 w 1140205"/>
                <a:gd name="connsiteY26" fmla="*/ 189405 h 1138186"/>
                <a:gd name="connsiteX27" fmla="*/ 38591 w 1140205"/>
                <a:gd name="connsiteY27" fmla="*/ 203435 h 1138186"/>
                <a:gd name="connsiteX28" fmla="*/ 38591 w 1140205"/>
                <a:gd name="connsiteY28" fmla="*/ 847064 h 1138186"/>
                <a:gd name="connsiteX29" fmla="*/ 103496 w 1140205"/>
                <a:gd name="connsiteY29" fmla="*/ 911953 h 1138186"/>
                <a:gd name="connsiteX30" fmla="*/ 596415 w 1140205"/>
                <a:gd name="connsiteY30" fmla="*/ 911953 h 1138186"/>
                <a:gd name="connsiteX31" fmla="*/ 608694 w 1140205"/>
                <a:gd name="connsiteY31" fmla="*/ 911953 h 1138186"/>
                <a:gd name="connsiteX32" fmla="*/ 608694 w 1140205"/>
                <a:gd name="connsiteY32" fmla="*/ 897922 h 1138186"/>
                <a:gd name="connsiteX33" fmla="*/ 608694 w 1140205"/>
                <a:gd name="connsiteY33" fmla="*/ 724301 h 1138186"/>
                <a:gd name="connsiteX34" fmla="*/ 649040 w 1140205"/>
                <a:gd name="connsiteY34" fmla="*/ 683965 h 1138186"/>
                <a:gd name="connsiteX35" fmla="*/ 666581 w 1140205"/>
                <a:gd name="connsiteY35" fmla="*/ 683965 h 1138186"/>
                <a:gd name="connsiteX36" fmla="*/ 666581 w 1140205"/>
                <a:gd name="connsiteY36" fmla="*/ 613814 h 1138186"/>
                <a:gd name="connsiteX37" fmla="*/ 670090 w 1140205"/>
                <a:gd name="connsiteY37" fmla="*/ 548925 h 1138186"/>
                <a:gd name="connsiteX38" fmla="*/ 980576 w 1140205"/>
                <a:gd name="connsiteY38" fmla="*/ 408625 h 1138186"/>
                <a:gd name="connsiteX39" fmla="*/ 989347 w 1140205"/>
                <a:gd name="connsiteY39" fmla="*/ 412132 h 1138186"/>
                <a:gd name="connsiteX40" fmla="*/ 989347 w 1140205"/>
                <a:gd name="connsiteY40" fmla="*/ 189405 h 1138186"/>
                <a:gd name="connsiteX41" fmla="*/ 38591 w 1140205"/>
                <a:gd name="connsiteY41" fmla="*/ 189405 h 1138186"/>
                <a:gd name="connsiteX42" fmla="*/ 649040 w 1140205"/>
                <a:gd name="connsiteY42" fmla="*/ 1024193 h 1138186"/>
                <a:gd name="connsiteX43" fmla="*/ 742010 w 1140205"/>
                <a:gd name="connsiteY43" fmla="*/ 1099604 h 1138186"/>
                <a:gd name="connsiteX44" fmla="*/ 1005135 w 1140205"/>
                <a:gd name="connsiteY44" fmla="*/ 1099604 h 1138186"/>
                <a:gd name="connsiteX45" fmla="*/ 1040218 w 1140205"/>
                <a:gd name="connsiteY45" fmla="*/ 1092589 h 1138186"/>
                <a:gd name="connsiteX46" fmla="*/ 1099859 w 1140205"/>
                <a:gd name="connsiteY46" fmla="*/ 1024193 h 1138186"/>
                <a:gd name="connsiteX47" fmla="*/ 1048989 w 1140205"/>
                <a:gd name="connsiteY47" fmla="*/ 1024193 h 1138186"/>
                <a:gd name="connsiteX48" fmla="*/ 1027938 w 1140205"/>
                <a:gd name="connsiteY48" fmla="*/ 1011916 h 1138186"/>
                <a:gd name="connsiteX49" fmla="*/ 1047234 w 1140205"/>
                <a:gd name="connsiteY49" fmla="*/ 987364 h 1138186"/>
                <a:gd name="connsiteX50" fmla="*/ 1103368 w 1140205"/>
                <a:gd name="connsiteY50" fmla="*/ 987364 h 1138186"/>
                <a:gd name="connsiteX51" fmla="*/ 1103368 w 1140205"/>
                <a:gd name="connsiteY51" fmla="*/ 948782 h 1138186"/>
                <a:gd name="connsiteX52" fmla="*/ 1050743 w 1140205"/>
                <a:gd name="connsiteY52" fmla="*/ 948782 h 1138186"/>
                <a:gd name="connsiteX53" fmla="*/ 1027938 w 1140205"/>
                <a:gd name="connsiteY53" fmla="*/ 929490 h 1138186"/>
                <a:gd name="connsiteX54" fmla="*/ 1048989 w 1140205"/>
                <a:gd name="connsiteY54" fmla="*/ 911953 h 1138186"/>
                <a:gd name="connsiteX55" fmla="*/ 1103368 w 1140205"/>
                <a:gd name="connsiteY55" fmla="*/ 911953 h 1138186"/>
                <a:gd name="connsiteX56" fmla="*/ 1103368 w 1140205"/>
                <a:gd name="connsiteY56" fmla="*/ 873370 h 1138186"/>
                <a:gd name="connsiteX57" fmla="*/ 1091088 w 1140205"/>
                <a:gd name="connsiteY57" fmla="*/ 873370 h 1138186"/>
                <a:gd name="connsiteX58" fmla="*/ 1050743 w 1140205"/>
                <a:gd name="connsiteY58" fmla="*/ 873370 h 1138186"/>
                <a:gd name="connsiteX59" fmla="*/ 1029693 w 1140205"/>
                <a:gd name="connsiteY59" fmla="*/ 854078 h 1138186"/>
                <a:gd name="connsiteX60" fmla="*/ 1050743 w 1140205"/>
                <a:gd name="connsiteY60" fmla="*/ 834788 h 1138186"/>
                <a:gd name="connsiteX61" fmla="*/ 1068284 w 1140205"/>
                <a:gd name="connsiteY61" fmla="*/ 834788 h 1138186"/>
                <a:gd name="connsiteX62" fmla="*/ 1105122 w 1140205"/>
                <a:gd name="connsiteY62" fmla="*/ 834788 h 1138186"/>
                <a:gd name="connsiteX63" fmla="*/ 1105122 w 1140205"/>
                <a:gd name="connsiteY63" fmla="*/ 796205 h 1138186"/>
                <a:gd name="connsiteX64" fmla="*/ 1091088 w 1140205"/>
                <a:gd name="connsiteY64" fmla="*/ 796205 h 1138186"/>
                <a:gd name="connsiteX65" fmla="*/ 1047234 w 1140205"/>
                <a:gd name="connsiteY65" fmla="*/ 796205 h 1138186"/>
                <a:gd name="connsiteX66" fmla="*/ 1031447 w 1140205"/>
                <a:gd name="connsiteY66" fmla="*/ 780421 h 1138186"/>
                <a:gd name="connsiteX67" fmla="*/ 1041972 w 1140205"/>
                <a:gd name="connsiteY67" fmla="*/ 761130 h 1138186"/>
                <a:gd name="connsiteX68" fmla="*/ 1056005 w 1140205"/>
                <a:gd name="connsiteY68" fmla="*/ 759376 h 1138186"/>
                <a:gd name="connsiteX69" fmla="*/ 1106876 w 1140205"/>
                <a:gd name="connsiteY69" fmla="*/ 759376 h 1138186"/>
                <a:gd name="connsiteX70" fmla="*/ 1106876 w 1140205"/>
                <a:gd name="connsiteY70" fmla="*/ 722547 h 1138186"/>
                <a:gd name="connsiteX71" fmla="*/ 652548 w 1140205"/>
                <a:gd name="connsiteY71" fmla="*/ 722547 h 1138186"/>
                <a:gd name="connsiteX72" fmla="*/ 652548 w 1140205"/>
                <a:gd name="connsiteY72" fmla="*/ 759376 h 1138186"/>
                <a:gd name="connsiteX73" fmla="*/ 673598 w 1140205"/>
                <a:gd name="connsiteY73" fmla="*/ 759376 h 1138186"/>
                <a:gd name="connsiteX74" fmla="*/ 710435 w 1140205"/>
                <a:gd name="connsiteY74" fmla="*/ 759376 h 1138186"/>
                <a:gd name="connsiteX75" fmla="*/ 727977 w 1140205"/>
                <a:gd name="connsiteY75" fmla="*/ 778667 h 1138186"/>
                <a:gd name="connsiteX76" fmla="*/ 708681 w 1140205"/>
                <a:gd name="connsiteY76" fmla="*/ 796205 h 1138186"/>
                <a:gd name="connsiteX77" fmla="*/ 694648 w 1140205"/>
                <a:gd name="connsiteY77" fmla="*/ 796205 h 1138186"/>
                <a:gd name="connsiteX78" fmla="*/ 652548 w 1140205"/>
                <a:gd name="connsiteY78" fmla="*/ 796205 h 1138186"/>
                <a:gd name="connsiteX79" fmla="*/ 652548 w 1140205"/>
                <a:gd name="connsiteY79" fmla="*/ 834788 h 1138186"/>
                <a:gd name="connsiteX80" fmla="*/ 664827 w 1140205"/>
                <a:gd name="connsiteY80" fmla="*/ 834788 h 1138186"/>
                <a:gd name="connsiteX81" fmla="*/ 710435 w 1140205"/>
                <a:gd name="connsiteY81" fmla="*/ 834788 h 1138186"/>
                <a:gd name="connsiteX82" fmla="*/ 727977 w 1140205"/>
                <a:gd name="connsiteY82" fmla="*/ 852325 h 1138186"/>
                <a:gd name="connsiteX83" fmla="*/ 710435 w 1140205"/>
                <a:gd name="connsiteY83" fmla="*/ 871616 h 1138186"/>
                <a:gd name="connsiteX84" fmla="*/ 691140 w 1140205"/>
                <a:gd name="connsiteY84" fmla="*/ 871616 h 1138186"/>
                <a:gd name="connsiteX85" fmla="*/ 652548 w 1140205"/>
                <a:gd name="connsiteY85" fmla="*/ 871616 h 1138186"/>
                <a:gd name="connsiteX86" fmla="*/ 652548 w 1140205"/>
                <a:gd name="connsiteY86" fmla="*/ 910199 h 1138186"/>
                <a:gd name="connsiteX87" fmla="*/ 664827 w 1140205"/>
                <a:gd name="connsiteY87" fmla="*/ 910199 h 1138186"/>
                <a:gd name="connsiteX88" fmla="*/ 708681 w 1140205"/>
                <a:gd name="connsiteY88" fmla="*/ 910199 h 1138186"/>
                <a:gd name="connsiteX89" fmla="*/ 726223 w 1140205"/>
                <a:gd name="connsiteY89" fmla="*/ 927736 h 1138186"/>
                <a:gd name="connsiteX90" fmla="*/ 710435 w 1140205"/>
                <a:gd name="connsiteY90" fmla="*/ 947028 h 1138186"/>
                <a:gd name="connsiteX91" fmla="*/ 696402 w 1140205"/>
                <a:gd name="connsiteY91" fmla="*/ 947028 h 1138186"/>
                <a:gd name="connsiteX92" fmla="*/ 650794 w 1140205"/>
                <a:gd name="connsiteY92" fmla="*/ 947028 h 1138186"/>
                <a:gd name="connsiteX93" fmla="*/ 650794 w 1140205"/>
                <a:gd name="connsiteY93" fmla="*/ 985610 h 1138186"/>
                <a:gd name="connsiteX94" fmla="*/ 703419 w 1140205"/>
                <a:gd name="connsiteY94" fmla="*/ 985610 h 1138186"/>
                <a:gd name="connsiteX95" fmla="*/ 726223 w 1140205"/>
                <a:gd name="connsiteY95" fmla="*/ 1003148 h 1138186"/>
                <a:gd name="connsiteX96" fmla="*/ 703419 w 1140205"/>
                <a:gd name="connsiteY96" fmla="*/ 1022439 h 1138186"/>
                <a:gd name="connsiteX97" fmla="*/ 649040 w 1140205"/>
                <a:gd name="connsiteY97" fmla="*/ 1024193 h 1138186"/>
                <a:gd name="connsiteX98" fmla="*/ 38591 w 1140205"/>
                <a:gd name="connsiteY98" fmla="*/ 149069 h 1138186"/>
                <a:gd name="connsiteX99" fmla="*/ 989347 w 1140205"/>
                <a:gd name="connsiteY99" fmla="*/ 149069 h 1138186"/>
                <a:gd name="connsiteX100" fmla="*/ 989347 w 1140205"/>
                <a:gd name="connsiteY100" fmla="*/ 101718 h 1138186"/>
                <a:gd name="connsiteX101" fmla="*/ 924443 w 1140205"/>
                <a:gd name="connsiteY101" fmla="*/ 36829 h 1138186"/>
                <a:gd name="connsiteX102" fmla="*/ 105250 w 1140205"/>
                <a:gd name="connsiteY102" fmla="*/ 36829 h 1138186"/>
                <a:gd name="connsiteX103" fmla="*/ 94725 w 1140205"/>
                <a:gd name="connsiteY103" fmla="*/ 36829 h 1138186"/>
                <a:gd name="connsiteX104" fmla="*/ 40346 w 1140205"/>
                <a:gd name="connsiteY104" fmla="*/ 89441 h 1138186"/>
                <a:gd name="connsiteX105" fmla="*/ 38591 w 1140205"/>
                <a:gd name="connsiteY105" fmla="*/ 149069 h 1138186"/>
                <a:gd name="connsiteX106" fmla="*/ 1045480 w 1140205"/>
                <a:gd name="connsiteY106" fmla="*/ 682211 h 1138186"/>
                <a:gd name="connsiteX107" fmla="*/ 1040218 w 1140205"/>
                <a:gd name="connsiteY107" fmla="*/ 557694 h 1138186"/>
                <a:gd name="connsiteX108" fmla="*/ 871818 w 1140205"/>
                <a:gd name="connsiteY108" fmla="*/ 417394 h 1138186"/>
                <a:gd name="connsiteX109" fmla="*/ 705173 w 1140205"/>
                <a:gd name="connsiteY109" fmla="*/ 557694 h 1138186"/>
                <a:gd name="connsiteX110" fmla="*/ 701665 w 1140205"/>
                <a:gd name="connsiteY110" fmla="*/ 680457 h 1138186"/>
                <a:gd name="connsiteX111" fmla="*/ 703419 w 1140205"/>
                <a:gd name="connsiteY111" fmla="*/ 682211 h 1138186"/>
                <a:gd name="connsiteX112" fmla="*/ 1045480 w 1140205"/>
                <a:gd name="connsiteY112" fmla="*/ 682211 h 113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40205" h="1138186">
                  <a:moveTo>
                    <a:pt x="1024430" y="1138187"/>
                  </a:moveTo>
                  <a:cubicBezTo>
                    <a:pt x="924443" y="1138187"/>
                    <a:pt x="824456" y="1138187"/>
                    <a:pt x="724469" y="1138187"/>
                  </a:cubicBezTo>
                  <a:cubicBezTo>
                    <a:pt x="722714" y="1138187"/>
                    <a:pt x="722714" y="1136433"/>
                    <a:pt x="720960" y="1136433"/>
                  </a:cubicBezTo>
                  <a:cubicBezTo>
                    <a:pt x="659565" y="1127664"/>
                    <a:pt x="605186" y="1073298"/>
                    <a:pt x="608694" y="997887"/>
                  </a:cubicBezTo>
                  <a:cubicBezTo>
                    <a:pt x="608694" y="982103"/>
                    <a:pt x="608694" y="966319"/>
                    <a:pt x="608694" y="948782"/>
                  </a:cubicBezTo>
                  <a:cubicBezTo>
                    <a:pt x="603432" y="948782"/>
                    <a:pt x="598169" y="948782"/>
                    <a:pt x="594661" y="948782"/>
                  </a:cubicBezTo>
                  <a:cubicBezTo>
                    <a:pt x="535019" y="948782"/>
                    <a:pt x="475378" y="948782"/>
                    <a:pt x="413982" y="948782"/>
                  </a:cubicBezTo>
                  <a:cubicBezTo>
                    <a:pt x="308733" y="948782"/>
                    <a:pt x="205237" y="948782"/>
                    <a:pt x="99987" y="948782"/>
                  </a:cubicBezTo>
                  <a:cubicBezTo>
                    <a:pt x="54379" y="948782"/>
                    <a:pt x="19296" y="924229"/>
                    <a:pt x="5263" y="885646"/>
                  </a:cubicBezTo>
                  <a:cubicBezTo>
                    <a:pt x="3508" y="880385"/>
                    <a:pt x="1754" y="873370"/>
                    <a:pt x="0" y="868109"/>
                  </a:cubicBezTo>
                  <a:cubicBezTo>
                    <a:pt x="0" y="605046"/>
                    <a:pt x="0" y="343736"/>
                    <a:pt x="0" y="80673"/>
                  </a:cubicBezTo>
                  <a:cubicBezTo>
                    <a:pt x="0" y="80673"/>
                    <a:pt x="1754" y="78919"/>
                    <a:pt x="1754" y="78919"/>
                  </a:cubicBezTo>
                  <a:cubicBezTo>
                    <a:pt x="17542" y="24552"/>
                    <a:pt x="49117" y="0"/>
                    <a:pt x="105250" y="0"/>
                  </a:cubicBezTo>
                  <a:cubicBezTo>
                    <a:pt x="377145" y="0"/>
                    <a:pt x="650794" y="0"/>
                    <a:pt x="922689" y="0"/>
                  </a:cubicBezTo>
                  <a:cubicBezTo>
                    <a:pt x="929706" y="0"/>
                    <a:pt x="936722" y="0"/>
                    <a:pt x="943739" y="1754"/>
                  </a:cubicBezTo>
                  <a:cubicBezTo>
                    <a:pt x="992855" y="10522"/>
                    <a:pt x="1026185" y="47351"/>
                    <a:pt x="1026185" y="99964"/>
                  </a:cubicBezTo>
                  <a:cubicBezTo>
                    <a:pt x="1026185" y="212204"/>
                    <a:pt x="1026185" y="324445"/>
                    <a:pt x="1026185" y="436685"/>
                  </a:cubicBezTo>
                  <a:cubicBezTo>
                    <a:pt x="1026185" y="441946"/>
                    <a:pt x="1027938" y="448961"/>
                    <a:pt x="1031447" y="452469"/>
                  </a:cubicBezTo>
                  <a:cubicBezTo>
                    <a:pt x="1066530" y="492805"/>
                    <a:pt x="1084072" y="540156"/>
                    <a:pt x="1082318" y="592769"/>
                  </a:cubicBezTo>
                  <a:cubicBezTo>
                    <a:pt x="1082318" y="619075"/>
                    <a:pt x="1082318" y="645382"/>
                    <a:pt x="1082318" y="671688"/>
                  </a:cubicBezTo>
                  <a:cubicBezTo>
                    <a:pt x="1082318" y="675196"/>
                    <a:pt x="1082318" y="678703"/>
                    <a:pt x="1082318" y="683965"/>
                  </a:cubicBezTo>
                  <a:cubicBezTo>
                    <a:pt x="1087580" y="683965"/>
                    <a:pt x="1092843" y="683965"/>
                    <a:pt x="1098105" y="683965"/>
                  </a:cubicBezTo>
                  <a:cubicBezTo>
                    <a:pt x="1124417" y="683965"/>
                    <a:pt x="1140205" y="699748"/>
                    <a:pt x="1140205" y="726055"/>
                  </a:cubicBezTo>
                  <a:cubicBezTo>
                    <a:pt x="1140205" y="819003"/>
                    <a:pt x="1140205" y="913707"/>
                    <a:pt x="1140205" y="1006655"/>
                  </a:cubicBezTo>
                  <a:cubicBezTo>
                    <a:pt x="1140205" y="1064529"/>
                    <a:pt x="1105122" y="1113635"/>
                    <a:pt x="1050743" y="1132926"/>
                  </a:cubicBezTo>
                  <a:cubicBezTo>
                    <a:pt x="1041972" y="1132926"/>
                    <a:pt x="1033201" y="1134679"/>
                    <a:pt x="1024430" y="1138187"/>
                  </a:cubicBezTo>
                  <a:close/>
                  <a:moveTo>
                    <a:pt x="38591" y="189405"/>
                  </a:moveTo>
                  <a:cubicBezTo>
                    <a:pt x="38591" y="194667"/>
                    <a:pt x="38591" y="198174"/>
                    <a:pt x="38591" y="203435"/>
                  </a:cubicBezTo>
                  <a:cubicBezTo>
                    <a:pt x="38591" y="417394"/>
                    <a:pt x="38591" y="631352"/>
                    <a:pt x="38591" y="847064"/>
                  </a:cubicBezTo>
                  <a:cubicBezTo>
                    <a:pt x="38591" y="889154"/>
                    <a:pt x="61396" y="911953"/>
                    <a:pt x="103496" y="911953"/>
                  </a:cubicBezTo>
                  <a:cubicBezTo>
                    <a:pt x="268387" y="911953"/>
                    <a:pt x="431524" y="911953"/>
                    <a:pt x="596415" y="911953"/>
                  </a:cubicBezTo>
                  <a:cubicBezTo>
                    <a:pt x="599923" y="911953"/>
                    <a:pt x="603432" y="911953"/>
                    <a:pt x="608694" y="911953"/>
                  </a:cubicBezTo>
                  <a:cubicBezTo>
                    <a:pt x="608694" y="906691"/>
                    <a:pt x="608694" y="901430"/>
                    <a:pt x="608694" y="897922"/>
                  </a:cubicBezTo>
                  <a:cubicBezTo>
                    <a:pt x="608694" y="840049"/>
                    <a:pt x="608694" y="782175"/>
                    <a:pt x="608694" y="724301"/>
                  </a:cubicBezTo>
                  <a:cubicBezTo>
                    <a:pt x="608694" y="699748"/>
                    <a:pt x="624482" y="683965"/>
                    <a:pt x="649040" y="683965"/>
                  </a:cubicBezTo>
                  <a:cubicBezTo>
                    <a:pt x="654302" y="683965"/>
                    <a:pt x="659565" y="683965"/>
                    <a:pt x="666581" y="683965"/>
                  </a:cubicBezTo>
                  <a:cubicBezTo>
                    <a:pt x="666581" y="659412"/>
                    <a:pt x="666581" y="636613"/>
                    <a:pt x="666581" y="613814"/>
                  </a:cubicBezTo>
                  <a:cubicBezTo>
                    <a:pt x="666581" y="592769"/>
                    <a:pt x="666581" y="569970"/>
                    <a:pt x="670090" y="548925"/>
                  </a:cubicBezTo>
                  <a:cubicBezTo>
                    <a:pt x="698156" y="406871"/>
                    <a:pt x="854277" y="336721"/>
                    <a:pt x="980576" y="408625"/>
                  </a:cubicBezTo>
                  <a:cubicBezTo>
                    <a:pt x="982331" y="410379"/>
                    <a:pt x="985839" y="410379"/>
                    <a:pt x="989347" y="412132"/>
                  </a:cubicBezTo>
                  <a:cubicBezTo>
                    <a:pt x="989347" y="336721"/>
                    <a:pt x="989347" y="264817"/>
                    <a:pt x="989347" y="189405"/>
                  </a:cubicBezTo>
                  <a:cubicBezTo>
                    <a:pt x="670090" y="189405"/>
                    <a:pt x="354341" y="189405"/>
                    <a:pt x="38591" y="189405"/>
                  </a:cubicBezTo>
                  <a:close/>
                  <a:moveTo>
                    <a:pt x="649040" y="1024193"/>
                  </a:moveTo>
                  <a:cubicBezTo>
                    <a:pt x="656057" y="1068037"/>
                    <a:pt x="696402" y="1099604"/>
                    <a:pt x="742010" y="1099604"/>
                  </a:cubicBezTo>
                  <a:cubicBezTo>
                    <a:pt x="829718" y="1099604"/>
                    <a:pt x="917426" y="1099604"/>
                    <a:pt x="1005135" y="1099604"/>
                  </a:cubicBezTo>
                  <a:cubicBezTo>
                    <a:pt x="1017414" y="1099604"/>
                    <a:pt x="1029693" y="1097851"/>
                    <a:pt x="1040218" y="1092589"/>
                  </a:cubicBezTo>
                  <a:cubicBezTo>
                    <a:pt x="1071792" y="1080313"/>
                    <a:pt x="1091088" y="1057514"/>
                    <a:pt x="1099859" y="1024193"/>
                  </a:cubicBezTo>
                  <a:cubicBezTo>
                    <a:pt x="1082318" y="1024193"/>
                    <a:pt x="1064776" y="1024193"/>
                    <a:pt x="1048989" y="1024193"/>
                  </a:cubicBezTo>
                  <a:cubicBezTo>
                    <a:pt x="1038463" y="1024193"/>
                    <a:pt x="1031447" y="1020685"/>
                    <a:pt x="1027938" y="1011916"/>
                  </a:cubicBezTo>
                  <a:cubicBezTo>
                    <a:pt x="1022676" y="999640"/>
                    <a:pt x="1031447" y="987364"/>
                    <a:pt x="1047234" y="987364"/>
                  </a:cubicBezTo>
                  <a:cubicBezTo>
                    <a:pt x="1064776" y="987364"/>
                    <a:pt x="1084072" y="987364"/>
                    <a:pt x="1103368" y="987364"/>
                  </a:cubicBezTo>
                  <a:cubicBezTo>
                    <a:pt x="1103368" y="973334"/>
                    <a:pt x="1103368" y="962811"/>
                    <a:pt x="1103368" y="948782"/>
                  </a:cubicBezTo>
                  <a:cubicBezTo>
                    <a:pt x="1085826" y="948782"/>
                    <a:pt x="1068284" y="948782"/>
                    <a:pt x="1050743" y="948782"/>
                  </a:cubicBezTo>
                  <a:cubicBezTo>
                    <a:pt x="1036709" y="948782"/>
                    <a:pt x="1027938" y="941766"/>
                    <a:pt x="1027938" y="929490"/>
                  </a:cubicBezTo>
                  <a:cubicBezTo>
                    <a:pt x="1027938" y="918968"/>
                    <a:pt x="1034955" y="911953"/>
                    <a:pt x="1048989" y="911953"/>
                  </a:cubicBezTo>
                  <a:cubicBezTo>
                    <a:pt x="1066530" y="911953"/>
                    <a:pt x="1085826" y="911953"/>
                    <a:pt x="1103368" y="911953"/>
                  </a:cubicBezTo>
                  <a:cubicBezTo>
                    <a:pt x="1103368" y="897922"/>
                    <a:pt x="1103368" y="887400"/>
                    <a:pt x="1103368" y="873370"/>
                  </a:cubicBezTo>
                  <a:cubicBezTo>
                    <a:pt x="1098105" y="873370"/>
                    <a:pt x="1094597" y="873370"/>
                    <a:pt x="1091088" y="873370"/>
                  </a:cubicBezTo>
                  <a:cubicBezTo>
                    <a:pt x="1077055" y="873370"/>
                    <a:pt x="1063022" y="873370"/>
                    <a:pt x="1050743" y="873370"/>
                  </a:cubicBezTo>
                  <a:cubicBezTo>
                    <a:pt x="1036709" y="873370"/>
                    <a:pt x="1029693" y="866355"/>
                    <a:pt x="1029693" y="854078"/>
                  </a:cubicBezTo>
                  <a:cubicBezTo>
                    <a:pt x="1029693" y="841802"/>
                    <a:pt x="1036709" y="834788"/>
                    <a:pt x="1050743" y="834788"/>
                  </a:cubicBezTo>
                  <a:cubicBezTo>
                    <a:pt x="1056005" y="834788"/>
                    <a:pt x="1063022" y="834788"/>
                    <a:pt x="1068284" y="834788"/>
                  </a:cubicBezTo>
                  <a:cubicBezTo>
                    <a:pt x="1080563" y="834788"/>
                    <a:pt x="1092843" y="834788"/>
                    <a:pt x="1105122" y="834788"/>
                  </a:cubicBezTo>
                  <a:cubicBezTo>
                    <a:pt x="1105122" y="820757"/>
                    <a:pt x="1105122" y="810235"/>
                    <a:pt x="1105122" y="796205"/>
                  </a:cubicBezTo>
                  <a:cubicBezTo>
                    <a:pt x="1099859" y="796205"/>
                    <a:pt x="1096351" y="796205"/>
                    <a:pt x="1091088" y="796205"/>
                  </a:cubicBezTo>
                  <a:cubicBezTo>
                    <a:pt x="1077055" y="796205"/>
                    <a:pt x="1061268" y="796205"/>
                    <a:pt x="1047234" y="796205"/>
                  </a:cubicBezTo>
                  <a:cubicBezTo>
                    <a:pt x="1038463" y="796205"/>
                    <a:pt x="1031447" y="789190"/>
                    <a:pt x="1031447" y="780421"/>
                  </a:cubicBezTo>
                  <a:cubicBezTo>
                    <a:pt x="1029693" y="771652"/>
                    <a:pt x="1033201" y="764637"/>
                    <a:pt x="1041972" y="761130"/>
                  </a:cubicBezTo>
                  <a:cubicBezTo>
                    <a:pt x="1045480" y="759376"/>
                    <a:pt x="1050743" y="759376"/>
                    <a:pt x="1056005" y="759376"/>
                  </a:cubicBezTo>
                  <a:cubicBezTo>
                    <a:pt x="1071792" y="759376"/>
                    <a:pt x="1089334" y="759376"/>
                    <a:pt x="1106876" y="759376"/>
                  </a:cubicBezTo>
                  <a:cubicBezTo>
                    <a:pt x="1106876" y="747100"/>
                    <a:pt x="1106876" y="734823"/>
                    <a:pt x="1106876" y="722547"/>
                  </a:cubicBezTo>
                  <a:cubicBezTo>
                    <a:pt x="954264" y="722547"/>
                    <a:pt x="803406" y="722547"/>
                    <a:pt x="652548" y="722547"/>
                  </a:cubicBezTo>
                  <a:cubicBezTo>
                    <a:pt x="652548" y="734823"/>
                    <a:pt x="652548" y="747100"/>
                    <a:pt x="652548" y="759376"/>
                  </a:cubicBezTo>
                  <a:cubicBezTo>
                    <a:pt x="659565" y="759376"/>
                    <a:pt x="666581" y="759376"/>
                    <a:pt x="673598" y="759376"/>
                  </a:cubicBezTo>
                  <a:cubicBezTo>
                    <a:pt x="685877" y="759376"/>
                    <a:pt x="698156" y="759376"/>
                    <a:pt x="710435" y="759376"/>
                  </a:cubicBezTo>
                  <a:cubicBezTo>
                    <a:pt x="720960" y="759376"/>
                    <a:pt x="727977" y="768145"/>
                    <a:pt x="727977" y="778667"/>
                  </a:cubicBezTo>
                  <a:cubicBezTo>
                    <a:pt x="727977" y="789190"/>
                    <a:pt x="720960" y="796205"/>
                    <a:pt x="708681" y="796205"/>
                  </a:cubicBezTo>
                  <a:cubicBezTo>
                    <a:pt x="703419" y="796205"/>
                    <a:pt x="699911" y="796205"/>
                    <a:pt x="694648" y="796205"/>
                  </a:cubicBezTo>
                  <a:cubicBezTo>
                    <a:pt x="680615" y="796205"/>
                    <a:pt x="666581" y="796205"/>
                    <a:pt x="652548" y="796205"/>
                  </a:cubicBezTo>
                  <a:cubicBezTo>
                    <a:pt x="652548" y="810235"/>
                    <a:pt x="652548" y="820757"/>
                    <a:pt x="652548" y="834788"/>
                  </a:cubicBezTo>
                  <a:cubicBezTo>
                    <a:pt x="657811" y="834788"/>
                    <a:pt x="661319" y="834788"/>
                    <a:pt x="664827" y="834788"/>
                  </a:cubicBezTo>
                  <a:cubicBezTo>
                    <a:pt x="680615" y="834788"/>
                    <a:pt x="694648" y="834788"/>
                    <a:pt x="710435" y="834788"/>
                  </a:cubicBezTo>
                  <a:cubicBezTo>
                    <a:pt x="720960" y="834788"/>
                    <a:pt x="727977" y="843556"/>
                    <a:pt x="727977" y="852325"/>
                  </a:cubicBezTo>
                  <a:cubicBezTo>
                    <a:pt x="727977" y="862847"/>
                    <a:pt x="720960" y="869863"/>
                    <a:pt x="710435" y="871616"/>
                  </a:cubicBezTo>
                  <a:cubicBezTo>
                    <a:pt x="703419" y="871616"/>
                    <a:pt x="696402" y="871616"/>
                    <a:pt x="691140" y="871616"/>
                  </a:cubicBezTo>
                  <a:cubicBezTo>
                    <a:pt x="678860" y="871616"/>
                    <a:pt x="664827" y="871616"/>
                    <a:pt x="652548" y="871616"/>
                  </a:cubicBezTo>
                  <a:cubicBezTo>
                    <a:pt x="652548" y="885646"/>
                    <a:pt x="652548" y="896169"/>
                    <a:pt x="652548" y="910199"/>
                  </a:cubicBezTo>
                  <a:cubicBezTo>
                    <a:pt x="657811" y="910199"/>
                    <a:pt x="661319" y="910199"/>
                    <a:pt x="664827" y="910199"/>
                  </a:cubicBezTo>
                  <a:cubicBezTo>
                    <a:pt x="678860" y="910199"/>
                    <a:pt x="694648" y="910199"/>
                    <a:pt x="708681" y="910199"/>
                  </a:cubicBezTo>
                  <a:cubicBezTo>
                    <a:pt x="719206" y="910199"/>
                    <a:pt x="726223" y="917214"/>
                    <a:pt x="726223" y="927736"/>
                  </a:cubicBezTo>
                  <a:cubicBezTo>
                    <a:pt x="726223" y="938259"/>
                    <a:pt x="720960" y="945274"/>
                    <a:pt x="710435" y="947028"/>
                  </a:cubicBezTo>
                  <a:cubicBezTo>
                    <a:pt x="706927" y="947028"/>
                    <a:pt x="701665" y="947028"/>
                    <a:pt x="696402" y="947028"/>
                  </a:cubicBezTo>
                  <a:cubicBezTo>
                    <a:pt x="680615" y="947028"/>
                    <a:pt x="666581" y="947028"/>
                    <a:pt x="650794" y="947028"/>
                  </a:cubicBezTo>
                  <a:cubicBezTo>
                    <a:pt x="650794" y="961058"/>
                    <a:pt x="650794" y="971580"/>
                    <a:pt x="650794" y="985610"/>
                  </a:cubicBezTo>
                  <a:cubicBezTo>
                    <a:pt x="668336" y="985610"/>
                    <a:pt x="685877" y="985610"/>
                    <a:pt x="703419" y="985610"/>
                  </a:cubicBezTo>
                  <a:cubicBezTo>
                    <a:pt x="717452" y="985610"/>
                    <a:pt x="726223" y="992626"/>
                    <a:pt x="726223" y="1003148"/>
                  </a:cubicBezTo>
                  <a:cubicBezTo>
                    <a:pt x="726223" y="1015424"/>
                    <a:pt x="717452" y="1022439"/>
                    <a:pt x="703419" y="1022439"/>
                  </a:cubicBezTo>
                  <a:cubicBezTo>
                    <a:pt x="682369" y="1024193"/>
                    <a:pt x="666581" y="1024193"/>
                    <a:pt x="649040" y="1024193"/>
                  </a:cubicBezTo>
                  <a:close/>
                  <a:moveTo>
                    <a:pt x="38591" y="149069"/>
                  </a:moveTo>
                  <a:cubicBezTo>
                    <a:pt x="356095" y="149069"/>
                    <a:pt x="671844" y="149069"/>
                    <a:pt x="989347" y="149069"/>
                  </a:cubicBezTo>
                  <a:cubicBezTo>
                    <a:pt x="989347" y="133285"/>
                    <a:pt x="989347" y="117502"/>
                    <a:pt x="989347" y="101718"/>
                  </a:cubicBezTo>
                  <a:cubicBezTo>
                    <a:pt x="989347" y="59628"/>
                    <a:pt x="966543" y="36829"/>
                    <a:pt x="924443" y="36829"/>
                  </a:cubicBezTo>
                  <a:cubicBezTo>
                    <a:pt x="650794" y="36829"/>
                    <a:pt x="377145" y="36829"/>
                    <a:pt x="105250" y="36829"/>
                  </a:cubicBezTo>
                  <a:cubicBezTo>
                    <a:pt x="101741" y="36829"/>
                    <a:pt x="98233" y="36829"/>
                    <a:pt x="94725" y="36829"/>
                  </a:cubicBezTo>
                  <a:cubicBezTo>
                    <a:pt x="66658" y="38583"/>
                    <a:pt x="42100" y="59628"/>
                    <a:pt x="40346" y="89441"/>
                  </a:cubicBezTo>
                  <a:cubicBezTo>
                    <a:pt x="36837" y="108733"/>
                    <a:pt x="38591" y="128024"/>
                    <a:pt x="38591" y="149069"/>
                  </a:cubicBezTo>
                  <a:close/>
                  <a:moveTo>
                    <a:pt x="1045480" y="682211"/>
                  </a:moveTo>
                  <a:cubicBezTo>
                    <a:pt x="1043726" y="640121"/>
                    <a:pt x="1045480" y="598030"/>
                    <a:pt x="1040218" y="557694"/>
                  </a:cubicBezTo>
                  <a:cubicBezTo>
                    <a:pt x="1029693" y="477021"/>
                    <a:pt x="956018" y="417394"/>
                    <a:pt x="871818" y="417394"/>
                  </a:cubicBezTo>
                  <a:cubicBezTo>
                    <a:pt x="789373" y="417394"/>
                    <a:pt x="715698" y="477021"/>
                    <a:pt x="705173" y="557694"/>
                  </a:cubicBezTo>
                  <a:cubicBezTo>
                    <a:pt x="699911" y="598030"/>
                    <a:pt x="703419" y="638367"/>
                    <a:pt x="701665" y="680457"/>
                  </a:cubicBezTo>
                  <a:cubicBezTo>
                    <a:pt x="701665" y="680457"/>
                    <a:pt x="701665" y="682211"/>
                    <a:pt x="703419" y="682211"/>
                  </a:cubicBezTo>
                  <a:cubicBezTo>
                    <a:pt x="817439" y="682211"/>
                    <a:pt x="929706" y="682211"/>
                    <a:pt x="1045480" y="682211"/>
                  </a:cubicBezTo>
                  <a:close/>
                </a:path>
              </a:pathLst>
            </a:custGeom>
            <a:solidFill>
              <a:srgbClr val="000000"/>
            </a:solidFill>
            <a:ln w="17529" cap="flat">
              <a:noFill/>
              <a:prstDash val="solid"/>
              <a:miter/>
            </a:ln>
          </p:spPr>
          <p:txBody>
            <a:bodyPr rtlCol="0" anchor="ctr"/>
            <a:lstStyle/>
            <a:p>
              <a:pPr algn="l" rtl="0"/>
              <a:endParaRPr lang="en-US"/>
            </a:p>
          </p:txBody>
        </p:sp>
        <p:sp>
          <p:nvSpPr>
            <p:cNvPr id="7" name="Freeform 6">
              <a:extLst>
                <a:ext uri="{FF2B5EF4-FFF2-40B4-BE49-F238E27FC236}">
                  <a16:creationId xmlns:a16="http://schemas.microsoft.com/office/drawing/2014/main" id="{A370F32C-820D-DBD1-8991-EA2F92304774}"/>
                </a:ext>
              </a:extLst>
            </p:cNvPr>
            <p:cNvSpPr/>
            <p:nvPr/>
          </p:nvSpPr>
          <p:spPr>
            <a:xfrm>
              <a:off x="-4854931" y="8288167"/>
              <a:ext cx="836734" cy="38582"/>
            </a:xfrm>
            <a:custGeom>
              <a:avLst/>
              <a:gdLst>
                <a:gd name="connsiteX0" fmla="*/ 561332 w 836734"/>
                <a:gd name="connsiteY0" fmla="*/ 38583 h 38582"/>
                <a:gd name="connsiteX1" fmla="*/ 808668 w 836734"/>
                <a:gd name="connsiteY1" fmla="*/ 38583 h 38582"/>
                <a:gd name="connsiteX2" fmla="*/ 819193 w 836734"/>
                <a:gd name="connsiteY2" fmla="*/ 38583 h 38582"/>
                <a:gd name="connsiteX3" fmla="*/ 836735 w 836734"/>
                <a:gd name="connsiteY3" fmla="*/ 21045 h 38582"/>
                <a:gd name="connsiteX4" fmla="*/ 822702 w 836734"/>
                <a:gd name="connsiteY4" fmla="*/ 1754 h 38582"/>
                <a:gd name="connsiteX5" fmla="*/ 810423 w 836734"/>
                <a:gd name="connsiteY5" fmla="*/ 1754 h 38582"/>
                <a:gd name="connsiteX6" fmla="*/ 313995 w 836734"/>
                <a:gd name="connsiteY6" fmla="*/ 1754 h 38582"/>
                <a:gd name="connsiteX7" fmla="*/ 299961 w 836734"/>
                <a:gd name="connsiteY7" fmla="*/ 3507 h 38582"/>
                <a:gd name="connsiteX8" fmla="*/ 287682 w 836734"/>
                <a:gd name="connsiteY8" fmla="*/ 22799 h 38582"/>
                <a:gd name="connsiteX9" fmla="*/ 303470 w 836734"/>
                <a:gd name="connsiteY9" fmla="*/ 38583 h 38582"/>
                <a:gd name="connsiteX10" fmla="*/ 313995 w 836734"/>
                <a:gd name="connsiteY10" fmla="*/ 38583 h 38582"/>
                <a:gd name="connsiteX11" fmla="*/ 561332 w 836734"/>
                <a:gd name="connsiteY11" fmla="*/ 38583 h 38582"/>
                <a:gd name="connsiteX12" fmla="*/ 122791 w 836734"/>
                <a:gd name="connsiteY12" fmla="*/ 38583 h 38582"/>
                <a:gd name="connsiteX13" fmla="*/ 133316 w 836734"/>
                <a:gd name="connsiteY13" fmla="*/ 38583 h 38582"/>
                <a:gd name="connsiteX14" fmla="*/ 152612 w 836734"/>
                <a:gd name="connsiteY14" fmla="*/ 21045 h 38582"/>
                <a:gd name="connsiteX15" fmla="*/ 135070 w 836734"/>
                <a:gd name="connsiteY15" fmla="*/ 1754 h 38582"/>
                <a:gd name="connsiteX16" fmla="*/ 124545 w 836734"/>
                <a:gd name="connsiteY16" fmla="*/ 1754 h 38582"/>
                <a:gd name="connsiteX17" fmla="*/ 96479 w 836734"/>
                <a:gd name="connsiteY17" fmla="*/ 21045 h 38582"/>
                <a:gd name="connsiteX18" fmla="*/ 122791 w 836734"/>
                <a:gd name="connsiteY18" fmla="*/ 38583 h 38582"/>
                <a:gd name="connsiteX19" fmla="*/ 28066 w 836734"/>
                <a:gd name="connsiteY19" fmla="*/ 38583 h 38582"/>
                <a:gd name="connsiteX20" fmla="*/ 28066 w 836734"/>
                <a:gd name="connsiteY20" fmla="*/ 38583 h 38582"/>
                <a:gd name="connsiteX21" fmla="*/ 35083 w 836734"/>
                <a:gd name="connsiteY21" fmla="*/ 38583 h 38582"/>
                <a:gd name="connsiteX22" fmla="*/ 56133 w 836734"/>
                <a:gd name="connsiteY22" fmla="*/ 19291 h 38582"/>
                <a:gd name="connsiteX23" fmla="*/ 36837 w 836734"/>
                <a:gd name="connsiteY23" fmla="*/ 0 h 38582"/>
                <a:gd name="connsiteX24" fmla="*/ 17542 w 836734"/>
                <a:gd name="connsiteY24" fmla="*/ 0 h 38582"/>
                <a:gd name="connsiteX25" fmla="*/ 0 w 836734"/>
                <a:gd name="connsiteY25" fmla="*/ 19291 h 38582"/>
                <a:gd name="connsiteX26" fmla="*/ 17542 w 836734"/>
                <a:gd name="connsiteY26" fmla="*/ 38583 h 38582"/>
                <a:gd name="connsiteX27" fmla="*/ 28066 w 836734"/>
                <a:gd name="connsiteY27" fmla="*/ 38583 h 38582"/>
                <a:gd name="connsiteX28" fmla="*/ 219270 w 836734"/>
                <a:gd name="connsiteY28" fmla="*/ 38583 h 38582"/>
                <a:gd name="connsiteX29" fmla="*/ 226287 w 836734"/>
                <a:gd name="connsiteY29" fmla="*/ 38583 h 38582"/>
                <a:gd name="connsiteX30" fmla="*/ 247337 w 836734"/>
                <a:gd name="connsiteY30" fmla="*/ 19291 h 38582"/>
                <a:gd name="connsiteX31" fmla="*/ 228041 w 836734"/>
                <a:gd name="connsiteY31" fmla="*/ 0 h 38582"/>
                <a:gd name="connsiteX32" fmla="*/ 210499 w 836734"/>
                <a:gd name="connsiteY32" fmla="*/ 0 h 38582"/>
                <a:gd name="connsiteX33" fmla="*/ 191203 w 836734"/>
                <a:gd name="connsiteY33" fmla="*/ 19291 h 38582"/>
                <a:gd name="connsiteX34" fmla="*/ 210499 w 836734"/>
                <a:gd name="connsiteY34" fmla="*/ 38583 h 38582"/>
                <a:gd name="connsiteX35" fmla="*/ 219270 w 836734"/>
                <a:gd name="connsiteY35"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36734" h="38582">
                  <a:moveTo>
                    <a:pt x="561332" y="38583"/>
                  </a:moveTo>
                  <a:cubicBezTo>
                    <a:pt x="643777" y="38583"/>
                    <a:pt x="726223" y="38583"/>
                    <a:pt x="808668" y="38583"/>
                  </a:cubicBezTo>
                  <a:cubicBezTo>
                    <a:pt x="812177" y="38583"/>
                    <a:pt x="815685" y="38583"/>
                    <a:pt x="819193" y="38583"/>
                  </a:cubicBezTo>
                  <a:cubicBezTo>
                    <a:pt x="829718" y="36829"/>
                    <a:pt x="834981" y="29814"/>
                    <a:pt x="836735" y="21045"/>
                  </a:cubicBezTo>
                  <a:cubicBezTo>
                    <a:pt x="836735" y="12276"/>
                    <a:pt x="831472" y="3507"/>
                    <a:pt x="822702" y="1754"/>
                  </a:cubicBezTo>
                  <a:cubicBezTo>
                    <a:pt x="819193" y="1754"/>
                    <a:pt x="813931" y="1754"/>
                    <a:pt x="810423" y="1754"/>
                  </a:cubicBezTo>
                  <a:cubicBezTo>
                    <a:pt x="645531" y="1754"/>
                    <a:pt x="478886" y="1754"/>
                    <a:pt x="313995" y="1754"/>
                  </a:cubicBezTo>
                  <a:cubicBezTo>
                    <a:pt x="308732" y="1754"/>
                    <a:pt x="303470" y="1754"/>
                    <a:pt x="299961" y="3507"/>
                  </a:cubicBezTo>
                  <a:cubicBezTo>
                    <a:pt x="291191" y="7015"/>
                    <a:pt x="285928" y="14030"/>
                    <a:pt x="287682" y="22799"/>
                  </a:cubicBezTo>
                  <a:cubicBezTo>
                    <a:pt x="289437" y="31568"/>
                    <a:pt x="294699" y="36829"/>
                    <a:pt x="303470" y="38583"/>
                  </a:cubicBezTo>
                  <a:cubicBezTo>
                    <a:pt x="306978" y="38583"/>
                    <a:pt x="310487" y="38583"/>
                    <a:pt x="313995" y="38583"/>
                  </a:cubicBezTo>
                  <a:cubicBezTo>
                    <a:pt x="396440" y="38583"/>
                    <a:pt x="478886" y="38583"/>
                    <a:pt x="561332" y="38583"/>
                  </a:cubicBezTo>
                  <a:close/>
                  <a:moveTo>
                    <a:pt x="122791" y="38583"/>
                  </a:moveTo>
                  <a:cubicBezTo>
                    <a:pt x="126300" y="38583"/>
                    <a:pt x="129808" y="38583"/>
                    <a:pt x="133316" y="38583"/>
                  </a:cubicBezTo>
                  <a:cubicBezTo>
                    <a:pt x="143841" y="38583"/>
                    <a:pt x="152612" y="29814"/>
                    <a:pt x="152612" y="21045"/>
                  </a:cubicBezTo>
                  <a:cubicBezTo>
                    <a:pt x="152612" y="10522"/>
                    <a:pt x="145595" y="3507"/>
                    <a:pt x="135070" y="1754"/>
                  </a:cubicBezTo>
                  <a:cubicBezTo>
                    <a:pt x="131562" y="1754"/>
                    <a:pt x="128054" y="1754"/>
                    <a:pt x="124545" y="1754"/>
                  </a:cubicBezTo>
                  <a:cubicBezTo>
                    <a:pt x="105250" y="1754"/>
                    <a:pt x="96479" y="8769"/>
                    <a:pt x="96479" y="21045"/>
                  </a:cubicBezTo>
                  <a:cubicBezTo>
                    <a:pt x="94725" y="33321"/>
                    <a:pt x="105250" y="38583"/>
                    <a:pt x="122791" y="38583"/>
                  </a:cubicBezTo>
                  <a:close/>
                  <a:moveTo>
                    <a:pt x="28066" y="38583"/>
                  </a:moveTo>
                  <a:cubicBezTo>
                    <a:pt x="28066" y="38583"/>
                    <a:pt x="28066" y="38583"/>
                    <a:pt x="28066" y="38583"/>
                  </a:cubicBezTo>
                  <a:cubicBezTo>
                    <a:pt x="29821" y="38583"/>
                    <a:pt x="33329" y="38583"/>
                    <a:pt x="35083" y="38583"/>
                  </a:cubicBezTo>
                  <a:cubicBezTo>
                    <a:pt x="47362" y="38583"/>
                    <a:pt x="56133" y="31568"/>
                    <a:pt x="56133" y="19291"/>
                  </a:cubicBezTo>
                  <a:cubicBezTo>
                    <a:pt x="56133" y="8769"/>
                    <a:pt x="49116" y="0"/>
                    <a:pt x="36837" y="0"/>
                  </a:cubicBezTo>
                  <a:cubicBezTo>
                    <a:pt x="29821" y="0"/>
                    <a:pt x="24558" y="0"/>
                    <a:pt x="17542" y="0"/>
                  </a:cubicBezTo>
                  <a:cubicBezTo>
                    <a:pt x="7017" y="1754"/>
                    <a:pt x="0" y="8769"/>
                    <a:pt x="0" y="19291"/>
                  </a:cubicBezTo>
                  <a:cubicBezTo>
                    <a:pt x="0" y="29814"/>
                    <a:pt x="7017" y="36829"/>
                    <a:pt x="17542" y="38583"/>
                  </a:cubicBezTo>
                  <a:cubicBezTo>
                    <a:pt x="22804" y="38583"/>
                    <a:pt x="26312" y="38583"/>
                    <a:pt x="28066" y="38583"/>
                  </a:cubicBezTo>
                  <a:close/>
                  <a:moveTo>
                    <a:pt x="219270" y="38583"/>
                  </a:moveTo>
                  <a:cubicBezTo>
                    <a:pt x="221024" y="38583"/>
                    <a:pt x="224532" y="38583"/>
                    <a:pt x="226287" y="38583"/>
                  </a:cubicBezTo>
                  <a:cubicBezTo>
                    <a:pt x="238566" y="38583"/>
                    <a:pt x="247337" y="31568"/>
                    <a:pt x="247337" y="19291"/>
                  </a:cubicBezTo>
                  <a:cubicBezTo>
                    <a:pt x="247337" y="8769"/>
                    <a:pt x="240320" y="0"/>
                    <a:pt x="228041" y="0"/>
                  </a:cubicBezTo>
                  <a:cubicBezTo>
                    <a:pt x="222778" y="0"/>
                    <a:pt x="215762" y="0"/>
                    <a:pt x="210499" y="0"/>
                  </a:cubicBezTo>
                  <a:cubicBezTo>
                    <a:pt x="199974" y="0"/>
                    <a:pt x="191203" y="8769"/>
                    <a:pt x="191203" y="19291"/>
                  </a:cubicBezTo>
                  <a:cubicBezTo>
                    <a:pt x="191203" y="29814"/>
                    <a:pt x="199974" y="36829"/>
                    <a:pt x="210499" y="38583"/>
                  </a:cubicBezTo>
                  <a:cubicBezTo>
                    <a:pt x="212253" y="38583"/>
                    <a:pt x="215762" y="38583"/>
                    <a:pt x="219270" y="38583"/>
                  </a:cubicBezTo>
                  <a:close/>
                </a:path>
              </a:pathLst>
            </a:custGeom>
            <a:solidFill>
              <a:srgbClr val="000000"/>
            </a:solidFill>
            <a:ln w="17529"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DD7CD37D-9C19-0145-2CB9-C14207B4ECEB}"/>
                </a:ext>
              </a:extLst>
            </p:cNvPr>
            <p:cNvSpPr/>
            <p:nvPr/>
          </p:nvSpPr>
          <p:spPr>
            <a:xfrm>
              <a:off x="-4837389" y="8478547"/>
              <a:ext cx="228820" cy="227013"/>
            </a:xfrm>
            <a:custGeom>
              <a:avLst/>
              <a:gdLst>
                <a:gd name="connsiteX0" fmla="*/ 40345 w 228820"/>
                <a:gd name="connsiteY0" fmla="*/ 39362 h 227013"/>
                <a:gd name="connsiteX1" fmla="*/ 40345 w 228820"/>
                <a:gd name="connsiteY1" fmla="*/ 190185 h 227013"/>
                <a:gd name="connsiteX2" fmla="*/ 191203 w 228820"/>
                <a:gd name="connsiteY2" fmla="*/ 190185 h 227013"/>
                <a:gd name="connsiteX3" fmla="*/ 191203 w 228820"/>
                <a:gd name="connsiteY3" fmla="*/ 149849 h 227013"/>
                <a:gd name="connsiteX4" fmla="*/ 191203 w 228820"/>
                <a:gd name="connsiteY4" fmla="*/ 134065 h 227013"/>
                <a:gd name="connsiteX5" fmla="*/ 208745 w 228820"/>
                <a:gd name="connsiteY5" fmla="*/ 114773 h 227013"/>
                <a:gd name="connsiteX6" fmla="*/ 228041 w 228820"/>
                <a:gd name="connsiteY6" fmla="*/ 132311 h 227013"/>
                <a:gd name="connsiteX7" fmla="*/ 228041 w 228820"/>
                <a:gd name="connsiteY7" fmla="*/ 193692 h 227013"/>
                <a:gd name="connsiteX8" fmla="*/ 191203 w 228820"/>
                <a:gd name="connsiteY8" fmla="*/ 227014 h 227013"/>
                <a:gd name="connsiteX9" fmla="*/ 36837 w 228820"/>
                <a:gd name="connsiteY9" fmla="*/ 227014 h 227013"/>
                <a:gd name="connsiteX10" fmla="*/ 0 w 228820"/>
                <a:gd name="connsiteY10" fmla="*/ 190185 h 227013"/>
                <a:gd name="connsiteX11" fmla="*/ 0 w 228820"/>
                <a:gd name="connsiteY11" fmla="*/ 35854 h 227013"/>
                <a:gd name="connsiteX12" fmla="*/ 35083 w 228820"/>
                <a:gd name="connsiteY12" fmla="*/ 779 h 227013"/>
                <a:gd name="connsiteX13" fmla="*/ 112266 w 228820"/>
                <a:gd name="connsiteY13" fmla="*/ 779 h 227013"/>
                <a:gd name="connsiteX14" fmla="*/ 131562 w 228820"/>
                <a:gd name="connsiteY14" fmla="*/ 20071 h 227013"/>
                <a:gd name="connsiteX15" fmla="*/ 110512 w 228820"/>
                <a:gd name="connsiteY15" fmla="*/ 39362 h 227013"/>
                <a:gd name="connsiteX16" fmla="*/ 49116 w 228820"/>
                <a:gd name="connsiteY16" fmla="*/ 39362 h 227013"/>
                <a:gd name="connsiteX17" fmla="*/ 40345 w 228820"/>
                <a:gd name="connsiteY17" fmla="*/ 39362 h 22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820" h="227013">
                  <a:moveTo>
                    <a:pt x="40345" y="39362"/>
                  </a:moveTo>
                  <a:cubicBezTo>
                    <a:pt x="40345" y="90221"/>
                    <a:pt x="40345" y="141080"/>
                    <a:pt x="40345" y="190185"/>
                  </a:cubicBezTo>
                  <a:cubicBezTo>
                    <a:pt x="91216" y="190185"/>
                    <a:pt x="140333" y="190185"/>
                    <a:pt x="191203" y="190185"/>
                  </a:cubicBezTo>
                  <a:cubicBezTo>
                    <a:pt x="191203" y="176155"/>
                    <a:pt x="191203" y="162125"/>
                    <a:pt x="191203" y="149849"/>
                  </a:cubicBezTo>
                  <a:cubicBezTo>
                    <a:pt x="191203" y="144587"/>
                    <a:pt x="191203" y="139326"/>
                    <a:pt x="191203" y="134065"/>
                  </a:cubicBezTo>
                  <a:cubicBezTo>
                    <a:pt x="192958" y="123542"/>
                    <a:pt x="198220" y="116527"/>
                    <a:pt x="208745" y="114773"/>
                  </a:cubicBezTo>
                  <a:cubicBezTo>
                    <a:pt x="219270" y="114773"/>
                    <a:pt x="228041" y="121789"/>
                    <a:pt x="228041" y="132311"/>
                  </a:cubicBezTo>
                  <a:cubicBezTo>
                    <a:pt x="228041" y="153356"/>
                    <a:pt x="229795" y="174401"/>
                    <a:pt x="228041" y="193692"/>
                  </a:cubicBezTo>
                  <a:cubicBezTo>
                    <a:pt x="226287" y="212984"/>
                    <a:pt x="210499" y="227014"/>
                    <a:pt x="191203" y="227014"/>
                  </a:cubicBezTo>
                  <a:cubicBezTo>
                    <a:pt x="140333" y="227014"/>
                    <a:pt x="89462" y="227014"/>
                    <a:pt x="36837" y="227014"/>
                  </a:cubicBezTo>
                  <a:cubicBezTo>
                    <a:pt x="15787" y="227014"/>
                    <a:pt x="0" y="211230"/>
                    <a:pt x="0" y="190185"/>
                  </a:cubicBezTo>
                  <a:cubicBezTo>
                    <a:pt x="0" y="139326"/>
                    <a:pt x="0" y="86714"/>
                    <a:pt x="0" y="35854"/>
                  </a:cubicBezTo>
                  <a:cubicBezTo>
                    <a:pt x="0" y="16563"/>
                    <a:pt x="15787" y="779"/>
                    <a:pt x="35083" y="779"/>
                  </a:cubicBezTo>
                  <a:cubicBezTo>
                    <a:pt x="61396" y="-974"/>
                    <a:pt x="87708" y="779"/>
                    <a:pt x="112266" y="779"/>
                  </a:cubicBezTo>
                  <a:cubicBezTo>
                    <a:pt x="124545" y="779"/>
                    <a:pt x="131562" y="9548"/>
                    <a:pt x="131562" y="20071"/>
                  </a:cubicBezTo>
                  <a:cubicBezTo>
                    <a:pt x="131562" y="30593"/>
                    <a:pt x="124545" y="39362"/>
                    <a:pt x="110512" y="39362"/>
                  </a:cubicBezTo>
                  <a:cubicBezTo>
                    <a:pt x="89462" y="39362"/>
                    <a:pt x="70166" y="39362"/>
                    <a:pt x="49116" y="39362"/>
                  </a:cubicBezTo>
                  <a:cubicBezTo>
                    <a:pt x="49116" y="39362"/>
                    <a:pt x="45608" y="39362"/>
                    <a:pt x="40345" y="39362"/>
                  </a:cubicBezTo>
                  <a:close/>
                </a:path>
              </a:pathLst>
            </a:custGeom>
            <a:solidFill>
              <a:srgbClr val="000000"/>
            </a:solidFill>
            <a:ln w="17529"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571017BD-FE50-D0FB-4A04-868177A8C025}"/>
                </a:ext>
              </a:extLst>
            </p:cNvPr>
            <p:cNvSpPr/>
            <p:nvPr/>
          </p:nvSpPr>
          <p:spPr>
            <a:xfrm>
              <a:off x="-4837389" y="8805525"/>
              <a:ext cx="228479" cy="226234"/>
            </a:xfrm>
            <a:custGeom>
              <a:avLst/>
              <a:gdLst>
                <a:gd name="connsiteX0" fmla="*/ 40345 w 228479"/>
                <a:gd name="connsiteY0" fmla="*/ 35075 h 226234"/>
                <a:gd name="connsiteX1" fmla="*/ 40345 w 228479"/>
                <a:gd name="connsiteY1" fmla="*/ 185898 h 226234"/>
                <a:gd name="connsiteX2" fmla="*/ 192958 w 228479"/>
                <a:gd name="connsiteY2" fmla="*/ 185898 h 226234"/>
                <a:gd name="connsiteX3" fmla="*/ 192958 w 228479"/>
                <a:gd name="connsiteY3" fmla="*/ 173622 h 226234"/>
                <a:gd name="connsiteX4" fmla="*/ 192958 w 228479"/>
                <a:gd name="connsiteY4" fmla="*/ 128024 h 226234"/>
                <a:gd name="connsiteX5" fmla="*/ 208745 w 228479"/>
                <a:gd name="connsiteY5" fmla="*/ 112240 h 226234"/>
                <a:gd name="connsiteX6" fmla="*/ 228041 w 228479"/>
                <a:gd name="connsiteY6" fmla="*/ 126270 h 226234"/>
                <a:gd name="connsiteX7" fmla="*/ 226287 w 228479"/>
                <a:gd name="connsiteY7" fmla="*/ 199928 h 226234"/>
                <a:gd name="connsiteX8" fmla="*/ 191203 w 228479"/>
                <a:gd name="connsiteY8" fmla="*/ 226235 h 226234"/>
                <a:gd name="connsiteX9" fmla="*/ 36837 w 228479"/>
                <a:gd name="connsiteY9" fmla="*/ 226235 h 226234"/>
                <a:gd name="connsiteX10" fmla="*/ 0 w 228479"/>
                <a:gd name="connsiteY10" fmla="*/ 189406 h 226234"/>
                <a:gd name="connsiteX11" fmla="*/ 0 w 228479"/>
                <a:gd name="connsiteY11" fmla="*/ 36829 h 226234"/>
                <a:gd name="connsiteX12" fmla="*/ 36837 w 228479"/>
                <a:gd name="connsiteY12" fmla="*/ 0 h 226234"/>
                <a:gd name="connsiteX13" fmla="*/ 110512 w 228479"/>
                <a:gd name="connsiteY13" fmla="*/ 0 h 226234"/>
                <a:gd name="connsiteX14" fmla="*/ 131562 w 228479"/>
                <a:gd name="connsiteY14" fmla="*/ 19291 h 226234"/>
                <a:gd name="connsiteX15" fmla="*/ 110512 w 228479"/>
                <a:gd name="connsiteY15" fmla="*/ 38583 h 226234"/>
                <a:gd name="connsiteX16" fmla="*/ 50871 w 228479"/>
                <a:gd name="connsiteY16" fmla="*/ 38583 h 226234"/>
                <a:gd name="connsiteX17" fmla="*/ 40345 w 228479"/>
                <a:gd name="connsiteY17" fmla="*/ 35075 h 226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479" h="226234">
                  <a:moveTo>
                    <a:pt x="40345" y="35075"/>
                  </a:moveTo>
                  <a:cubicBezTo>
                    <a:pt x="40345" y="85934"/>
                    <a:pt x="40345" y="135039"/>
                    <a:pt x="40345" y="185898"/>
                  </a:cubicBezTo>
                  <a:cubicBezTo>
                    <a:pt x="91216" y="185898"/>
                    <a:pt x="140333" y="185898"/>
                    <a:pt x="192958" y="185898"/>
                  </a:cubicBezTo>
                  <a:cubicBezTo>
                    <a:pt x="192958" y="182391"/>
                    <a:pt x="192958" y="177129"/>
                    <a:pt x="192958" y="173622"/>
                  </a:cubicBezTo>
                  <a:cubicBezTo>
                    <a:pt x="192958" y="157838"/>
                    <a:pt x="192958" y="143808"/>
                    <a:pt x="192958" y="128024"/>
                  </a:cubicBezTo>
                  <a:cubicBezTo>
                    <a:pt x="192958" y="117502"/>
                    <a:pt x="199974" y="112240"/>
                    <a:pt x="208745" y="112240"/>
                  </a:cubicBezTo>
                  <a:cubicBezTo>
                    <a:pt x="219270" y="110487"/>
                    <a:pt x="228041" y="117502"/>
                    <a:pt x="228041" y="126270"/>
                  </a:cubicBezTo>
                  <a:cubicBezTo>
                    <a:pt x="228041" y="150823"/>
                    <a:pt x="229795" y="175375"/>
                    <a:pt x="226287" y="199928"/>
                  </a:cubicBezTo>
                  <a:cubicBezTo>
                    <a:pt x="224532" y="215712"/>
                    <a:pt x="208745" y="226235"/>
                    <a:pt x="191203" y="226235"/>
                  </a:cubicBezTo>
                  <a:cubicBezTo>
                    <a:pt x="140333" y="226235"/>
                    <a:pt x="87708" y="226235"/>
                    <a:pt x="36837" y="226235"/>
                  </a:cubicBezTo>
                  <a:cubicBezTo>
                    <a:pt x="15787" y="226235"/>
                    <a:pt x="0" y="210450"/>
                    <a:pt x="0" y="189406"/>
                  </a:cubicBezTo>
                  <a:cubicBezTo>
                    <a:pt x="0" y="138547"/>
                    <a:pt x="0" y="87688"/>
                    <a:pt x="0" y="36829"/>
                  </a:cubicBezTo>
                  <a:cubicBezTo>
                    <a:pt x="0" y="15784"/>
                    <a:pt x="15787" y="0"/>
                    <a:pt x="36837" y="0"/>
                  </a:cubicBezTo>
                  <a:cubicBezTo>
                    <a:pt x="61396" y="0"/>
                    <a:pt x="85954" y="0"/>
                    <a:pt x="110512" y="0"/>
                  </a:cubicBezTo>
                  <a:cubicBezTo>
                    <a:pt x="122791" y="0"/>
                    <a:pt x="131562" y="7015"/>
                    <a:pt x="131562" y="19291"/>
                  </a:cubicBezTo>
                  <a:cubicBezTo>
                    <a:pt x="131562" y="29814"/>
                    <a:pt x="122791" y="38583"/>
                    <a:pt x="110512" y="38583"/>
                  </a:cubicBezTo>
                  <a:cubicBezTo>
                    <a:pt x="91216" y="38583"/>
                    <a:pt x="70166" y="38583"/>
                    <a:pt x="50871" y="38583"/>
                  </a:cubicBezTo>
                  <a:cubicBezTo>
                    <a:pt x="49116" y="35075"/>
                    <a:pt x="45608" y="35075"/>
                    <a:pt x="40345" y="35075"/>
                  </a:cubicBezTo>
                  <a:close/>
                </a:path>
              </a:pathLst>
            </a:custGeom>
            <a:solidFill>
              <a:srgbClr val="000000"/>
            </a:solidFill>
            <a:ln w="17529"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25E47184-FA18-9FBC-593F-E4B0C1785350}"/>
                </a:ext>
              </a:extLst>
            </p:cNvPr>
            <p:cNvSpPr/>
            <p:nvPr/>
          </p:nvSpPr>
          <p:spPr>
            <a:xfrm>
              <a:off x="-4549707" y="8593320"/>
              <a:ext cx="285094" cy="36828"/>
            </a:xfrm>
            <a:custGeom>
              <a:avLst/>
              <a:gdLst>
                <a:gd name="connsiteX0" fmla="*/ 142087 w 285094"/>
                <a:gd name="connsiteY0" fmla="*/ 0 h 36828"/>
                <a:gd name="connsiteX1" fmla="*/ 261370 w 285094"/>
                <a:gd name="connsiteY1" fmla="*/ 0 h 36828"/>
                <a:gd name="connsiteX2" fmla="*/ 280666 w 285094"/>
                <a:gd name="connsiteY2" fmla="*/ 7015 h 36828"/>
                <a:gd name="connsiteX3" fmla="*/ 273649 w 285094"/>
                <a:gd name="connsiteY3" fmla="*/ 35075 h 36828"/>
                <a:gd name="connsiteX4" fmla="*/ 261370 w 285094"/>
                <a:gd name="connsiteY4" fmla="*/ 36829 h 36828"/>
                <a:gd name="connsiteX5" fmla="*/ 26312 w 285094"/>
                <a:gd name="connsiteY5" fmla="*/ 36829 h 36828"/>
                <a:gd name="connsiteX6" fmla="*/ 19296 w 285094"/>
                <a:gd name="connsiteY6" fmla="*/ 36829 h 36828"/>
                <a:gd name="connsiteX7" fmla="*/ 0 w 285094"/>
                <a:gd name="connsiteY7" fmla="*/ 17538 h 36828"/>
                <a:gd name="connsiteX8" fmla="*/ 19296 w 285094"/>
                <a:gd name="connsiteY8" fmla="*/ 0 h 36828"/>
                <a:gd name="connsiteX9" fmla="*/ 142087 w 285094"/>
                <a:gd name="connsiteY9" fmla="*/ 0 h 36828"/>
                <a:gd name="connsiteX10" fmla="*/ 142087 w 285094"/>
                <a:gd name="connsiteY10" fmla="*/ 0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094" h="36828">
                  <a:moveTo>
                    <a:pt x="142087" y="0"/>
                  </a:moveTo>
                  <a:cubicBezTo>
                    <a:pt x="182433" y="0"/>
                    <a:pt x="221024" y="0"/>
                    <a:pt x="261370" y="0"/>
                  </a:cubicBezTo>
                  <a:cubicBezTo>
                    <a:pt x="268387" y="0"/>
                    <a:pt x="275403" y="3507"/>
                    <a:pt x="280666" y="7015"/>
                  </a:cubicBezTo>
                  <a:cubicBezTo>
                    <a:pt x="289437" y="15784"/>
                    <a:pt x="284174" y="31568"/>
                    <a:pt x="273649" y="35075"/>
                  </a:cubicBezTo>
                  <a:cubicBezTo>
                    <a:pt x="270141" y="36829"/>
                    <a:pt x="264878" y="36829"/>
                    <a:pt x="261370" y="36829"/>
                  </a:cubicBezTo>
                  <a:cubicBezTo>
                    <a:pt x="182433" y="36829"/>
                    <a:pt x="105250" y="36829"/>
                    <a:pt x="26312" y="36829"/>
                  </a:cubicBezTo>
                  <a:cubicBezTo>
                    <a:pt x="24558" y="36829"/>
                    <a:pt x="21050" y="36829"/>
                    <a:pt x="19296" y="36829"/>
                  </a:cubicBezTo>
                  <a:cubicBezTo>
                    <a:pt x="8771" y="35075"/>
                    <a:pt x="0" y="28060"/>
                    <a:pt x="0" y="17538"/>
                  </a:cubicBezTo>
                  <a:cubicBezTo>
                    <a:pt x="0" y="7015"/>
                    <a:pt x="8771" y="0"/>
                    <a:pt x="19296" y="0"/>
                  </a:cubicBezTo>
                  <a:cubicBezTo>
                    <a:pt x="59641" y="0"/>
                    <a:pt x="101741" y="0"/>
                    <a:pt x="142087" y="0"/>
                  </a:cubicBezTo>
                  <a:cubicBezTo>
                    <a:pt x="142087" y="0"/>
                    <a:pt x="142087" y="0"/>
                    <a:pt x="142087" y="0"/>
                  </a:cubicBezTo>
                  <a:close/>
                </a:path>
              </a:pathLst>
            </a:custGeom>
            <a:solidFill>
              <a:srgbClr val="000000"/>
            </a:solidFill>
            <a:ln w="17529"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501562B2-E429-EF69-6546-F116725BDB85}"/>
                </a:ext>
              </a:extLst>
            </p:cNvPr>
            <p:cNvSpPr/>
            <p:nvPr/>
          </p:nvSpPr>
          <p:spPr>
            <a:xfrm>
              <a:off x="-4779301" y="8478879"/>
              <a:ext cx="172000" cy="153078"/>
            </a:xfrm>
            <a:custGeom>
              <a:avLst/>
              <a:gdLst>
                <a:gd name="connsiteX0" fmla="*/ 55932 w 172000"/>
                <a:gd name="connsiteY0" fmla="*/ 105672 h 153078"/>
                <a:gd name="connsiteX1" fmla="*/ 136624 w 172000"/>
                <a:gd name="connsiteY1" fmla="*/ 9216 h 153078"/>
                <a:gd name="connsiteX2" fmla="*/ 157673 w 172000"/>
                <a:gd name="connsiteY2" fmla="*/ 447 h 153078"/>
                <a:gd name="connsiteX3" fmla="*/ 166444 w 172000"/>
                <a:gd name="connsiteY3" fmla="*/ 33768 h 153078"/>
                <a:gd name="connsiteX4" fmla="*/ 96278 w 172000"/>
                <a:gd name="connsiteY4" fmla="*/ 117948 h 153078"/>
                <a:gd name="connsiteX5" fmla="*/ 73474 w 172000"/>
                <a:gd name="connsiteY5" fmla="*/ 144255 h 153078"/>
                <a:gd name="connsiteX6" fmla="*/ 41899 w 172000"/>
                <a:gd name="connsiteY6" fmla="*/ 146009 h 153078"/>
                <a:gd name="connsiteX7" fmla="*/ 6816 w 172000"/>
                <a:gd name="connsiteY7" fmla="*/ 110933 h 153078"/>
                <a:gd name="connsiteX8" fmla="*/ 5061 w 172000"/>
                <a:gd name="connsiteY8" fmla="*/ 82873 h 153078"/>
                <a:gd name="connsiteX9" fmla="*/ 33128 w 172000"/>
                <a:gd name="connsiteY9" fmla="*/ 84627 h 153078"/>
                <a:gd name="connsiteX10" fmla="*/ 43653 w 172000"/>
                <a:gd name="connsiteY10" fmla="*/ 95150 h 153078"/>
                <a:gd name="connsiteX11" fmla="*/ 55932 w 172000"/>
                <a:gd name="connsiteY11" fmla="*/ 105672 h 1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2000" h="153078">
                  <a:moveTo>
                    <a:pt x="55932" y="105672"/>
                  </a:moveTo>
                  <a:cubicBezTo>
                    <a:pt x="83999" y="72351"/>
                    <a:pt x="110311" y="40783"/>
                    <a:pt x="136624" y="9216"/>
                  </a:cubicBezTo>
                  <a:cubicBezTo>
                    <a:pt x="141886" y="2201"/>
                    <a:pt x="148903" y="-1307"/>
                    <a:pt x="157673" y="447"/>
                  </a:cubicBezTo>
                  <a:cubicBezTo>
                    <a:pt x="171707" y="3954"/>
                    <a:pt x="176969" y="19738"/>
                    <a:pt x="166444" y="33768"/>
                  </a:cubicBezTo>
                  <a:cubicBezTo>
                    <a:pt x="143640" y="61828"/>
                    <a:pt x="120836" y="89888"/>
                    <a:pt x="96278" y="117948"/>
                  </a:cubicBezTo>
                  <a:cubicBezTo>
                    <a:pt x="89261" y="126717"/>
                    <a:pt x="82245" y="135486"/>
                    <a:pt x="73474" y="144255"/>
                  </a:cubicBezTo>
                  <a:cubicBezTo>
                    <a:pt x="62949" y="154777"/>
                    <a:pt x="52424" y="156531"/>
                    <a:pt x="41899" y="146009"/>
                  </a:cubicBezTo>
                  <a:cubicBezTo>
                    <a:pt x="29620" y="133732"/>
                    <a:pt x="17341" y="123210"/>
                    <a:pt x="6816" y="110933"/>
                  </a:cubicBezTo>
                  <a:cubicBezTo>
                    <a:pt x="-1955" y="102165"/>
                    <a:pt x="-1955" y="91642"/>
                    <a:pt x="5061" y="82873"/>
                  </a:cubicBezTo>
                  <a:cubicBezTo>
                    <a:pt x="12078" y="75858"/>
                    <a:pt x="24357" y="75858"/>
                    <a:pt x="33128" y="84627"/>
                  </a:cubicBezTo>
                  <a:cubicBezTo>
                    <a:pt x="36636" y="88135"/>
                    <a:pt x="40145" y="91642"/>
                    <a:pt x="43653" y="95150"/>
                  </a:cubicBezTo>
                  <a:cubicBezTo>
                    <a:pt x="48915" y="96903"/>
                    <a:pt x="50670" y="102165"/>
                    <a:pt x="55932" y="105672"/>
                  </a:cubicBezTo>
                  <a:close/>
                </a:path>
              </a:pathLst>
            </a:custGeom>
            <a:solidFill>
              <a:srgbClr val="000000"/>
            </a:solidFill>
            <a:ln w="17529"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991DCDE8-C143-68C6-A0EF-0A73D4A91B91}"/>
                </a:ext>
              </a:extLst>
            </p:cNvPr>
            <p:cNvSpPr/>
            <p:nvPr/>
          </p:nvSpPr>
          <p:spPr>
            <a:xfrm>
              <a:off x="-4780006" y="8802389"/>
              <a:ext cx="171973" cy="152434"/>
            </a:xfrm>
            <a:custGeom>
              <a:avLst/>
              <a:gdLst>
                <a:gd name="connsiteX0" fmla="*/ 56637 w 171973"/>
                <a:gd name="connsiteY0" fmla="*/ 104853 h 152434"/>
                <a:gd name="connsiteX1" fmla="*/ 105753 w 171973"/>
                <a:gd name="connsiteY1" fmla="*/ 45225 h 152434"/>
                <a:gd name="connsiteX2" fmla="*/ 137328 w 171973"/>
                <a:gd name="connsiteY2" fmla="*/ 8397 h 152434"/>
                <a:gd name="connsiteX3" fmla="*/ 165395 w 171973"/>
                <a:gd name="connsiteY3" fmla="*/ 4889 h 152434"/>
                <a:gd name="connsiteX4" fmla="*/ 165395 w 171973"/>
                <a:gd name="connsiteY4" fmla="*/ 32949 h 152434"/>
                <a:gd name="connsiteX5" fmla="*/ 74179 w 171973"/>
                <a:gd name="connsiteY5" fmla="*/ 141682 h 152434"/>
                <a:gd name="connsiteX6" fmla="*/ 40850 w 171973"/>
                <a:gd name="connsiteY6" fmla="*/ 143435 h 152434"/>
                <a:gd name="connsiteX7" fmla="*/ 7521 w 171973"/>
                <a:gd name="connsiteY7" fmla="*/ 110114 h 152434"/>
                <a:gd name="connsiteX8" fmla="*/ 5766 w 171973"/>
                <a:gd name="connsiteY8" fmla="*/ 82054 h 152434"/>
                <a:gd name="connsiteX9" fmla="*/ 33833 w 171973"/>
                <a:gd name="connsiteY9" fmla="*/ 83808 h 152434"/>
                <a:gd name="connsiteX10" fmla="*/ 56637 w 171973"/>
                <a:gd name="connsiteY10" fmla="*/ 104853 h 1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73" h="152434">
                  <a:moveTo>
                    <a:pt x="56637" y="104853"/>
                  </a:moveTo>
                  <a:cubicBezTo>
                    <a:pt x="74179" y="83808"/>
                    <a:pt x="89966" y="64517"/>
                    <a:pt x="105753" y="45225"/>
                  </a:cubicBezTo>
                  <a:cubicBezTo>
                    <a:pt x="116279" y="32949"/>
                    <a:pt x="126804" y="20673"/>
                    <a:pt x="137328" y="8397"/>
                  </a:cubicBezTo>
                  <a:cubicBezTo>
                    <a:pt x="146099" y="-2126"/>
                    <a:pt x="156624" y="-2126"/>
                    <a:pt x="165395" y="4889"/>
                  </a:cubicBezTo>
                  <a:cubicBezTo>
                    <a:pt x="174166" y="11904"/>
                    <a:pt x="174166" y="24180"/>
                    <a:pt x="165395" y="32949"/>
                  </a:cubicBezTo>
                  <a:cubicBezTo>
                    <a:pt x="135574" y="69778"/>
                    <a:pt x="105753" y="104853"/>
                    <a:pt x="74179" y="141682"/>
                  </a:cubicBezTo>
                  <a:cubicBezTo>
                    <a:pt x="63654" y="155712"/>
                    <a:pt x="53129" y="155712"/>
                    <a:pt x="40850" y="143435"/>
                  </a:cubicBezTo>
                  <a:cubicBezTo>
                    <a:pt x="30325" y="132913"/>
                    <a:pt x="18045" y="122391"/>
                    <a:pt x="7521" y="110114"/>
                  </a:cubicBezTo>
                  <a:cubicBezTo>
                    <a:pt x="-1250" y="101345"/>
                    <a:pt x="-3004" y="89069"/>
                    <a:pt x="5766" y="82054"/>
                  </a:cubicBezTo>
                  <a:cubicBezTo>
                    <a:pt x="12783" y="75039"/>
                    <a:pt x="25062" y="75039"/>
                    <a:pt x="33833" y="83808"/>
                  </a:cubicBezTo>
                  <a:cubicBezTo>
                    <a:pt x="42604" y="89069"/>
                    <a:pt x="49620" y="97838"/>
                    <a:pt x="56637" y="104853"/>
                  </a:cubicBezTo>
                  <a:close/>
                </a:path>
              </a:pathLst>
            </a:custGeom>
            <a:solidFill>
              <a:srgbClr val="000000"/>
            </a:solidFill>
            <a:ln w="17529" cap="flat">
              <a:noFill/>
              <a:prstDash val="solid"/>
              <a:miter/>
            </a:ln>
          </p:spPr>
          <p:txBody>
            <a:bodyPr rtlCol="0" anchor="ctr"/>
            <a:lstStyle/>
            <a:p>
              <a:pPr algn="l" rtl="0"/>
              <a:endParaRPr lang="en-US"/>
            </a:p>
          </p:txBody>
        </p:sp>
        <p:sp>
          <p:nvSpPr>
            <p:cNvPr id="13" name="Freeform 12">
              <a:extLst>
                <a:ext uri="{FF2B5EF4-FFF2-40B4-BE49-F238E27FC236}">
                  <a16:creationId xmlns:a16="http://schemas.microsoft.com/office/drawing/2014/main" id="{A53694E7-4985-37EB-F3D2-75540C113D58}"/>
                </a:ext>
              </a:extLst>
            </p:cNvPr>
            <p:cNvSpPr/>
            <p:nvPr/>
          </p:nvSpPr>
          <p:spPr>
            <a:xfrm>
              <a:off x="-4549707" y="8496864"/>
              <a:ext cx="189449" cy="38582"/>
            </a:xfrm>
            <a:custGeom>
              <a:avLst/>
              <a:gdLst>
                <a:gd name="connsiteX0" fmla="*/ 94725 w 189449"/>
                <a:gd name="connsiteY0" fmla="*/ 38583 h 38582"/>
                <a:gd name="connsiteX1" fmla="*/ 22804 w 189449"/>
                <a:gd name="connsiteY1" fmla="*/ 38583 h 38582"/>
                <a:gd name="connsiteX2" fmla="*/ 0 w 189449"/>
                <a:gd name="connsiteY2" fmla="*/ 19291 h 38582"/>
                <a:gd name="connsiteX3" fmla="*/ 22804 w 189449"/>
                <a:gd name="connsiteY3" fmla="*/ 0 h 38582"/>
                <a:gd name="connsiteX4" fmla="*/ 166645 w 189449"/>
                <a:gd name="connsiteY4" fmla="*/ 0 h 38582"/>
                <a:gd name="connsiteX5" fmla="*/ 189449 w 189449"/>
                <a:gd name="connsiteY5" fmla="*/ 19291 h 38582"/>
                <a:gd name="connsiteX6" fmla="*/ 166645 w 189449"/>
                <a:gd name="connsiteY6" fmla="*/ 38583 h 38582"/>
                <a:gd name="connsiteX7" fmla="*/ 94725 w 189449"/>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449" h="38582">
                  <a:moveTo>
                    <a:pt x="94725" y="38583"/>
                  </a:moveTo>
                  <a:cubicBezTo>
                    <a:pt x="70166" y="38583"/>
                    <a:pt x="47362" y="38583"/>
                    <a:pt x="22804" y="38583"/>
                  </a:cubicBezTo>
                  <a:cubicBezTo>
                    <a:pt x="8771" y="38583"/>
                    <a:pt x="0" y="31568"/>
                    <a:pt x="0" y="19291"/>
                  </a:cubicBezTo>
                  <a:cubicBezTo>
                    <a:pt x="0" y="7015"/>
                    <a:pt x="8771" y="0"/>
                    <a:pt x="22804" y="0"/>
                  </a:cubicBezTo>
                  <a:cubicBezTo>
                    <a:pt x="70166" y="0"/>
                    <a:pt x="119283" y="0"/>
                    <a:pt x="166645" y="0"/>
                  </a:cubicBezTo>
                  <a:cubicBezTo>
                    <a:pt x="180679" y="0"/>
                    <a:pt x="189449" y="7015"/>
                    <a:pt x="189449" y="19291"/>
                  </a:cubicBezTo>
                  <a:cubicBezTo>
                    <a:pt x="189449" y="31568"/>
                    <a:pt x="180679" y="38583"/>
                    <a:pt x="166645" y="38583"/>
                  </a:cubicBezTo>
                  <a:cubicBezTo>
                    <a:pt x="142087" y="38583"/>
                    <a:pt x="117529"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14" name="Freeform 13">
              <a:extLst>
                <a:ext uri="{FF2B5EF4-FFF2-40B4-BE49-F238E27FC236}">
                  <a16:creationId xmlns:a16="http://schemas.microsoft.com/office/drawing/2014/main" id="{1E2FB853-0684-5F46-3241-E185F03090E2}"/>
                </a:ext>
              </a:extLst>
            </p:cNvPr>
            <p:cNvSpPr/>
            <p:nvPr/>
          </p:nvSpPr>
          <p:spPr>
            <a:xfrm>
              <a:off x="-4551461" y="8819555"/>
              <a:ext cx="191203" cy="38582"/>
            </a:xfrm>
            <a:custGeom>
              <a:avLst/>
              <a:gdLst>
                <a:gd name="connsiteX0" fmla="*/ 94725 w 191203"/>
                <a:gd name="connsiteY0" fmla="*/ 38583 h 38582"/>
                <a:gd name="connsiteX1" fmla="*/ 22804 w 191203"/>
                <a:gd name="connsiteY1" fmla="*/ 38583 h 38582"/>
                <a:gd name="connsiteX2" fmla="*/ 0 w 191203"/>
                <a:gd name="connsiteY2" fmla="*/ 19291 h 38582"/>
                <a:gd name="connsiteX3" fmla="*/ 22804 w 191203"/>
                <a:gd name="connsiteY3" fmla="*/ 0 h 38582"/>
                <a:gd name="connsiteX4" fmla="*/ 168400 w 191203"/>
                <a:gd name="connsiteY4" fmla="*/ 0 h 38582"/>
                <a:gd name="connsiteX5" fmla="*/ 191204 w 191203"/>
                <a:gd name="connsiteY5" fmla="*/ 19291 h 38582"/>
                <a:gd name="connsiteX6" fmla="*/ 170154 w 191203"/>
                <a:gd name="connsiteY6" fmla="*/ 38583 h 38582"/>
                <a:gd name="connsiteX7" fmla="*/ 94725 w 191203"/>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38582">
                  <a:moveTo>
                    <a:pt x="94725" y="38583"/>
                  </a:moveTo>
                  <a:cubicBezTo>
                    <a:pt x="70166" y="38583"/>
                    <a:pt x="47363" y="38583"/>
                    <a:pt x="22804" y="38583"/>
                  </a:cubicBezTo>
                  <a:cubicBezTo>
                    <a:pt x="8771" y="38583"/>
                    <a:pt x="0" y="31567"/>
                    <a:pt x="0" y="19291"/>
                  </a:cubicBezTo>
                  <a:cubicBezTo>
                    <a:pt x="0" y="8769"/>
                    <a:pt x="8771" y="0"/>
                    <a:pt x="22804" y="0"/>
                  </a:cubicBezTo>
                  <a:cubicBezTo>
                    <a:pt x="71921" y="0"/>
                    <a:pt x="119283" y="0"/>
                    <a:pt x="168400" y="0"/>
                  </a:cubicBezTo>
                  <a:cubicBezTo>
                    <a:pt x="182433" y="0"/>
                    <a:pt x="191204" y="7015"/>
                    <a:pt x="191204" y="19291"/>
                  </a:cubicBezTo>
                  <a:cubicBezTo>
                    <a:pt x="191204" y="29814"/>
                    <a:pt x="182433" y="36829"/>
                    <a:pt x="170154" y="38583"/>
                  </a:cubicBezTo>
                  <a:cubicBezTo>
                    <a:pt x="143841" y="38583"/>
                    <a:pt x="119283" y="38583"/>
                    <a:pt x="94725" y="38583"/>
                  </a:cubicBezTo>
                  <a:close/>
                </a:path>
              </a:pathLst>
            </a:custGeom>
            <a:solidFill>
              <a:srgbClr val="000000"/>
            </a:solidFill>
            <a:ln w="17529"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41C0A6A6-F658-8CA2-E7AE-4E8D12BD3D22}"/>
                </a:ext>
              </a:extLst>
            </p:cNvPr>
            <p:cNvSpPr/>
            <p:nvPr/>
          </p:nvSpPr>
          <p:spPr>
            <a:xfrm>
              <a:off x="-4553215" y="8914257"/>
              <a:ext cx="171907" cy="38582"/>
            </a:xfrm>
            <a:custGeom>
              <a:avLst/>
              <a:gdLst>
                <a:gd name="connsiteX0" fmla="*/ 87708 w 171907"/>
                <a:gd name="connsiteY0" fmla="*/ 1754 h 38582"/>
                <a:gd name="connsiteX1" fmla="*/ 150858 w 171907"/>
                <a:gd name="connsiteY1" fmla="*/ 1754 h 38582"/>
                <a:gd name="connsiteX2" fmla="*/ 171908 w 171907"/>
                <a:gd name="connsiteY2" fmla="*/ 19291 h 38582"/>
                <a:gd name="connsiteX3" fmla="*/ 149104 w 171907"/>
                <a:gd name="connsiteY3" fmla="*/ 38583 h 38582"/>
                <a:gd name="connsiteX4" fmla="*/ 22804 w 171907"/>
                <a:gd name="connsiteY4" fmla="*/ 38583 h 38582"/>
                <a:gd name="connsiteX5" fmla="*/ 0 w 171907"/>
                <a:gd name="connsiteY5" fmla="*/ 19291 h 38582"/>
                <a:gd name="connsiteX6" fmla="*/ 22804 w 171907"/>
                <a:gd name="connsiteY6" fmla="*/ 0 h 38582"/>
                <a:gd name="connsiteX7" fmla="*/ 87708 w 171907"/>
                <a:gd name="connsiteY7" fmla="*/ 1754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907" h="38582">
                  <a:moveTo>
                    <a:pt x="87708" y="1754"/>
                  </a:moveTo>
                  <a:cubicBezTo>
                    <a:pt x="108758" y="1754"/>
                    <a:pt x="129808" y="1754"/>
                    <a:pt x="150858" y="1754"/>
                  </a:cubicBezTo>
                  <a:cubicBezTo>
                    <a:pt x="164891" y="1754"/>
                    <a:pt x="171908" y="8769"/>
                    <a:pt x="171908" y="19291"/>
                  </a:cubicBezTo>
                  <a:cubicBezTo>
                    <a:pt x="171908" y="31567"/>
                    <a:pt x="163137" y="38583"/>
                    <a:pt x="149104" y="38583"/>
                  </a:cubicBezTo>
                  <a:cubicBezTo>
                    <a:pt x="107004" y="38583"/>
                    <a:pt x="64904" y="38583"/>
                    <a:pt x="22804" y="38583"/>
                  </a:cubicBezTo>
                  <a:cubicBezTo>
                    <a:pt x="10525" y="38583"/>
                    <a:pt x="1754" y="31567"/>
                    <a:pt x="0" y="19291"/>
                  </a:cubicBezTo>
                  <a:cubicBezTo>
                    <a:pt x="0" y="8769"/>
                    <a:pt x="8771" y="0"/>
                    <a:pt x="22804" y="0"/>
                  </a:cubicBezTo>
                  <a:cubicBezTo>
                    <a:pt x="45608" y="1754"/>
                    <a:pt x="66658" y="1754"/>
                    <a:pt x="87708" y="1754"/>
                  </a:cubicBezTo>
                  <a:close/>
                </a:path>
              </a:pathLst>
            </a:custGeom>
            <a:solidFill>
              <a:srgbClr val="000000"/>
            </a:solidFill>
            <a:ln w="17529"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C347F966-4484-3A9F-56B0-CF69B8801C0E}"/>
                </a:ext>
              </a:extLst>
            </p:cNvPr>
            <p:cNvSpPr/>
            <p:nvPr/>
          </p:nvSpPr>
          <p:spPr>
            <a:xfrm>
              <a:off x="-4133067" y="9030005"/>
              <a:ext cx="113344" cy="170337"/>
            </a:xfrm>
            <a:custGeom>
              <a:avLst/>
              <a:gdLst>
                <a:gd name="connsiteX0" fmla="*/ 37688 w 113344"/>
                <a:gd name="connsiteY0" fmla="*/ 133286 h 170337"/>
                <a:gd name="connsiteX1" fmla="*/ 37688 w 113344"/>
                <a:gd name="connsiteY1" fmla="*/ 128024 h 170337"/>
                <a:gd name="connsiteX2" fmla="*/ 25409 w 113344"/>
                <a:gd name="connsiteY2" fmla="*/ 103471 h 170337"/>
                <a:gd name="connsiteX3" fmla="*/ 2604 w 113344"/>
                <a:gd name="connsiteY3" fmla="*/ 38582 h 170337"/>
                <a:gd name="connsiteX4" fmla="*/ 58738 w 113344"/>
                <a:gd name="connsiteY4" fmla="*/ 0 h 170337"/>
                <a:gd name="connsiteX5" fmla="*/ 111363 w 113344"/>
                <a:gd name="connsiteY5" fmla="*/ 43844 h 170337"/>
                <a:gd name="connsiteX6" fmla="*/ 85050 w 113344"/>
                <a:gd name="connsiteY6" fmla="*/ 106979 h 170337"/>
                <a:gd name="connsiteX7" fmla="*/ 76279 w 113344"/>
                <a:gd name="connsiteY7" fmla="*/ 122763 h 170337"/>
                <a:gd name="connsiteX8" fmla="*/ 76279 w 113344"/>
                <a:gd name="connsiteY8" fmla="*/ 150823 h 170337"/>
                <a:gd name="connsiteX9" fmla="*/ 56984 w 113344"/>
                <a:gd name="connsiteY9" fmla="*/ 170114 h 170337"/>
                <a:gd name="connsiteX10" fmla="*/ 37688 w 113344"/>
                <a:gd name="connsiteY10" fmla="*/ 150823 h 170337"/>
                <a:gd name="connsiteX11" fmla="*/ 37688 w 113344"/>
                <a:gd name="connsiteY11" fmla="*/ 133286 h 170337"/>
                <a:gd name="connsiteX12" fmla="*/ 76279 w 113344"/>
                <a:gd name="connsiteY12" fmla="*/ 56120 h 170337"/>
                <a:gd name="connsiteX13" fmla="*/ 56984 w 113344"/>
                <a:gd name="connsiteY13" fmla="*/ 36829 h 170337"/>
                <a:gd name="connsiteX14" fmla="*/ 39442 w 113344"/>
                <a:gd name="connsiteY14" fmla="*/ 56120 h 170337"/>
                <a:gd name="connsiteX15" fmla="*/ 58738 w 113344"/>
                <a:gd name="connsiteY15" fmla="*/ 75411 h 170337"/>
                <a:gd name="connsiteX16" fmla="*/ 76279 w 113344"/>
                <a:gd name="connsiteY16" fmla="*/ 56120 h 170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344" h="170337">
                  <a:moveTo>
                    <a:pt x="37688" y="133286"/>
                  </a:moveTo>
                  <a:cubicBezTo>
                    <a:pt x="37688" y="131532"/>
                    <a:pt x="37688" y="129778"/>
                    <a:pt x="37688" y="128024"/>
                  </a:cubicBezTo>
                  <a:cubicBezTo>
                    <a:pt x="39442" y="117501"/>
                    <a:pt x="35934" y="110486"/>
                    <a:pt x="25409" y="103471"/>
                  </a:cubicBezTo>
                  <a:cubicBezTo>
                    <a:pt x="2604" y="91195"/>
                    <a:pt x="-4412" y="63135"/>
                    <a:pt x="2604" y="38582"/>
                  </a:cubicBezTo>
                  <a:cubicBezTo>
                    <a:pt x="11375" y="14030"/>
                    <a:pt x="34179" y="0"/>
                    <a:pt x="58738" y="0"/>
                  </a:cubicBezTo>
                  <a:cubicBezTo>
                    <a:pt x="83296" y="0"/>
                    <a:pt x="104346" y="17538"/>
                    <a:pt x="111363" y="43844"/>
                  </a:cubicBezTo>
                  <a:cubicBezTo>
                    <a:pt x="118379" y="68396"/>
                    <a:pt x="106100" y="94703"/>
                    <a:pt x="85050" y="106979"/>
                  </a:cubicBezTo>
                  <a:cubicBezTo>
                    <a:pt x="78033" y="110486"/>
                    <a:pt x="74525" y="115748"/>
                    <a:pt x="76279" y="122763"/>
                  </a:cubicBezTo>
                  <a:cubicBezTo>
                    <a:pt x="76279" y="131532"/>
                    <a:pt x="76279" y="142054"/>
                    <a:pt x="76279" y="150823"/>
                  </a:cubicBezTo>
                  <a:cubicBezTo>
                    <a:pt x="76279" y="163099"/>
                    <a:pt x="67509" y="171868"/>
                    <a:pt x="56984" y="170114"/>
                  </a:cubicBezTo>
                  <a:cubicBezTo>
                    <a:pt x="46458" y="170114"/>
                    <a:pt x="39442" y="161345"/>
                    <a:pt x="37688" y="150823"/>
                  </a:cubicBezTo>
                  <a:cubicBezTo>
                    <a:pt x="37688" y="145561"/>
                    <a:pt x="37688" y="138547"/>
                    <a:pt x="37688" y="133286"/>
                  </a:cubicBezTo>
                  <a:close/>
                  <a:moveTo>
                    <a:pt x="76279" y="56120"/>
                  </a:moveTo>
                  <a:cubicBezTo>
                    <a:pt x="76279" y="45598"/>
                    <a:pt x="67509" y="36829"/>
                    <a:pt x="56984" y="36829"/>
                  </a:cubicBezTo>
                  <a:cubicBezTo>
                    <a:pt x="46458" y="36829"/>
                    <a:pt x="39442" y="45598"/>
                    <a:pt x="39442" y="56120"/>
                  </a:cubicBezTo>
                  <a:cubicBezTo>
                    <a:pt x="39442" y="66642"/>
                    <a:pt x="48213" y="75411"/>
                    <a:pt x="58738" y="75411"/>
                  </a:cubicBezTo>
                  <a:cubicBezTo>
                    <a:pt x="67509" y="75411"/>
                    <a:pt x="76279" y="66642"/>
                    <a:pt x="76279" y="56120"/>
                  </a:cubicBezTo>
                  <a:close/>
                </a:path>
              </a:pathLst>
            </a:custGeom>
            <a:solidFill>
              <a:srgbClr val="000000"/>
            </a:solidFill>
            <a:ln w="17529"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19DEF715-EE71-88F0-0F2F-F73016540135}"/>
                </a:ext>
              </a:extLst>
            </p:cNvPr>
            <p:cNvSpPr/>
            <p:nvPr/>
          </p:nvSpPr>
          <p:spPr>
            <a:xfrm>
              <a:off x="-4567585" y="8289920"/>
              <a:ext cx="549659" cy="36828"/>
            </a:xfrm>
            <a:custGeom>
              <a:avLst/>
              <a:gdLst>
                <a:gd name="connsiteX0" fmla="*/ 273985 w 549659"/>
                <a:gd name="connsiteY0" fmla="*/ 36829 h 36828"/>
                <a:gd name="connsiteX1" fmla="*/ 26649 w 549659"/>
                <a:gd name="connsiteY1" fmla="*/ 36829 h 36828"/>
                <a:gd name="connsiteX2" fmla="*/ 16123 w 549659"/>
                <a:gd name="connsiteY2" fmla="*/ 36829 h 36828"/>
                <a:gd name="connsiteX3" fmla="*/ 336 w 549659"/>
                <a:gd name="connsiteY3" fmla="*/ 21045 h 36828"/>
                <a:gd name="connsiteX4" fmla="*/ 12615 w 549659"/>
                <a:gd name="connsiteY4" fmla="*/ 1754 h 36828"/>
                <a:gd name="connsiteX5" fmla="*/ 26649 w 549659"/>
                <a:gd name="connsiteY5" fmla="*/ 0 h 36828"/>
                <a:gd name="connsiteX6" fmla="*/ 523076 w 549659"/>
                <a:gd name="connsiteY6" fmla="*/ 0 h 36828"/>
                <a:gd name="connsiteX7" fmla="*/ 535355 w 549659"/>
                <a:gd name="connsiteY7" fmla="*/ 0 h 36828"/>
                <a:gd name="connsiteX8" fmla="*/ 549388 w 549659"/>
                <a:gd name="connsiteY8" fmla="*/ 19291 h 36828"/>
                <a:gd name="connsiteX9" fmla="*/ 531847 w 549659"/>
                <a:gd name="connsiteY9" fmla="*/ 36829 h 36828"/>
                <a:gd name="connsiteX10" fmla="*/ 521322 w 549659"/>
                <a:gd name="connsiteY10" fmla="*/ 36829 h 36828"/>
                <a:gd name="connsiteX11" fmla="*/ 273985 w 549659"/>
                <a:gd name="connsiteY11" fmla="*/ 36829 h 3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9659" h="36828">
                  <a:moveTo>
                    <a:pt x="273985" y="36829"/>
                  </a:moveTo>
                  <a:cubicBezTo>
                    <a:pt x="191540" y="36829"/>
                    <a:pt x="109094" y="36829"/>
                    <a:pt x="26649" y="36829"/>
                  </a:cubicBezTo>
                  <a:cubicBezTo>
                    <a:pt x="23140" y="36829"/>
                    <a:pt x="19632" y="36829"/>
                    <a:pt x="16123" y="36829"/>
                  </a:cubicBezTo>
                  <a:cubicBezTo>
                    <a:pt x="7353" y="35075"/>
                    <a:pt x="2090" y="29814"/>
                    <a:pt x="336" y="21045"/>
                  </a:cubicBezTo>
                  <a:cubicBezTo>
                    <a:pt x="-1418" y="12277"/>
                    <a:pt x="3844" y="3508"/>
                    <a:pt x="12615" y="1754"/>
                  </a:cubicBezTo>
                  <a:cubicBezTo>
                    <a:pt x="17878" y="0"/>
                    <a:pt x="21386" y="0"/>
                    <a:pt x="26649" y="0"/>
                  </a:cubicBezTo>
                  <a:cubicBezTo>
                    <a:pt x="191540" y="0"/>
                    <a:pt x="358185" y="0"/>
                    <a:pt x="523076" y="0"/>
                  </a:cubicBezTo>
                  <a:cubicBezTo>
                    <a:pt x="526585" y="0"/>
                    <a:pt x="531847" y="0"/>
                    <a:pt x="535355" y="0"/>
                  </a:cubicBezTo>
                  <a:cubicBezTo>
                    <a:pt x="544126" y="1754"/>
                    <a:pt x="551143" y="10523"/>
                    <a:pt x="549388" y="19291"/>
                  </a:cubicBezTo>
                  <a:cubicBezTo>
                    <a:pt x="549388" y="28060"/>
                    <a:pt x="542372" y="35075"/>
                    <a:pt x="531847" y="36829"/>
                  </a:cubicBezTo>
                  <a:cubicBezTo>
                    <a:pt x="528339" y="36829"/>
                    <a:pt x="524830" y="36829"/>
                    <a:pt x="521322" y="36829"/>
                  </a:cubicBezTo>
                  <a:cubicBezTo>
                    <a:pt x="438876" y="36829"/>
                    <a:pt x="356431" y="36829"/>
                    <a:pt x="273985" y="36829"/>
                  </a:cubicBezTo>
                  <a:close/>
                </a:path>
              </a:pathLst>
            </a:custGeom>
            <a:solidFill>
              <a:srgbClr val="000000"/>
            </a:solidFill>
            <a:ln w="17529"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09234CB8-3D70-3893-33F6-0E1B5608C668}"/>
                </a:ext>
              </a:extLst>
            </p:cNvPr>
            <p:cNvSpPr/>
            <p:nvPr/>
          </p:nvSpPr>
          <p:spPr>
            <a:xfrm>
              <a:off x="-4760206" y="8288167"/>
              <a:ext cx="56133" cy="38582"/>
            </a:xfrm>
            <a:custGeom>
              <a:avLst/>
              <a:gdLst>
                <a:gd name="connsiteX0" fmla="*/ 28067 w 56133"/>
                <a:gd name="connsiteY0" fmla="*/ 38583 h 38582"/>
                <a:gd name="connsiteX1" fmla="*/ 0 w 56133"/>
                <a:gd name="connsiteY1" fmla="*/ 19291 h 38582"/>
                <a:gd name="connsiteX2" fmla="*/ 28067 w 56133"/>
                <a:gd name="connsiteY2" fmla="*/ 0 h 38582"/>
                <a:gd name="connsiteX3" fmla="*/ 38591 w 56133"/>
                <a:gd name="connsiteY3" fmla="*/ 0 h 38582"/>
                <a:gd name="connsiteX4" fmla="*/ 56133 w 56133"/>
                <a:gd name="connsiteY4" fmla="*/ 19291 h 38582"/>
                <a:gd name="connsiteX5" fmla="*/ 36837 w 56133"/>
                <a:gd name="connsiteY5" fmla="*/ 36829 h 38582"/>
                <a:gd name="connsiteX6" fmla="*/ 28067 w 56133"/>
                <a:gd name="connsiteY6"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33" h="38582">
                  <a:moveTo>
                    <a:pt x="28067" y="38583"/>
                  </a:moveTo>
                  <a:cubicBezTo>
                    <a:pt x="8771" y="38583"/>
                    <a:pt x="0" y="33321"/>
                    <a:pt x="0" y="19291"/>
                  </a:cubicBezTo>
                  <a:cubicBezTo>
                    <a:pt x="0" y="7015"/>
                    <a:pt x="8771" y="0"/>
                    <a:pt x="28067" y="0"/>
                  </a:cubicBezTo>
                  <a:cubicBezTo>
                    <a:pt x="31575" y="0"/>
                    <a:pt x="35083" y="0"/>
                    <a:pt x="38591" y="0"/>
                  </a:cubicBezTo>
                  <a:cubicBezTo>
                    <a:pt x="49117" y="1754"/>
                    <a:pt x="56133" y="10522"/>
                    <a:pt x="56133" y="19291"/>
                  </a:cubicBezTo>
                  <a:cubicBezTo>
                    <a:pt x="56133" y="29814"/>
                    <a:pt x="47362" y="36829"/>
                    <a:pt x="36837" y="36829"/>
                  </a:cubicBezTo>
                  <a:cubicBezTo>
                    <a:pt x="35083" y="38583"/>
                    <a:pt x="31575" y="38583"/>
                    <a:pt x="28067" y="38583"/>
                  </a:cubicBezTo>
                  <a:close/>
                </a:path>
              </a:pathLst>
            </a:custGeom>
            <a:solidFill>
              <a:srgbClr val="000000"/>
            </a:solidFill>
            <a:ln w="17529"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71150F1A-81B8-A831-EE33-E7D11BC06632}"/>
                </a:ext>
              </a:extLst>
            </p:cNvPr>
            <p:cNvSpPr/>
            <p:nvPr/>
          </p:nvSpPr>
          <p:spPr>
            <a:xfrm>
              <a:off x="-4854931" y="8288167"/>
              <a:ext cx="56133" cy="38582"/>
            </a:xfrm>
            <a:custGeom>
              <a:avLst/>
              <a:gdLst>
                <a:gd name="connsiteX0" fmla="*/ 28066 w 56133"/>
                <a:gd name="connsiteY0" fmla="*/ 38583 h 38582"/>
                <a:gd name="connsiteX1" fmla="*/ 17542 w 56133"/>
                <a:gd name="connsiteY1" fmla="*/ 38583 h 38582"/>
                <a:gd name="connsiteX2" fmla="*/ 0 w 56133"/>
                <a:gd name="connsiteY2" fmla="*/ 19291 h 38582"/>
                <a:gd name="connsiteX3" fmla="*/ 17542 w 56133"/>
                <a:gd name="connsiteY3" fmla="*/ 0 h 38582"/>
                <a:gd name="connsiteX4" fmla="*/ 36837 w 56133"/>
                <a:gd name="connsiteY4" fmla="*/ 0 h 38582"/>
                <a:gd name="connsiteX5" fmla="*/ 56133 w 56133"/>
                <a:gd name="connsiteY5" fmla="*/ 19291 h 38582"/>
                <a:gd name="connsiteX6" fmla="*/ 35083 w 56133"/>
                <a:gd name="connsiteY6" fmla="*/ 38583 h 38582"/>
                <a:gd name="connsiteX7" fmla="*/ 28066 w 56133"/>
                <a:gd name="connsiteY7" fmla="*/ 38583 h 38582"/>
                <a:gd name="connsiteX8" fmla="*/ 28066 w 56133"/>
                <a:gd name="connsiteY8"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33" h="38582">
                  <a:moveTo>
                    <a:pt x="28066" y="38583"/>
                  </a:moveTo>
                  <a:cubicBezTo>
                    <a:pt x="24558" y="38583"/>
                    <a:pt x="21050" y="38583"/>
                    <a:pt x="17542" y="38583"/>
                  </a:cubicBezTo>
                  <a:cubicBezTo>
                    <a:pt x="7017" y="38583"/>
                    <a:pt x="0" y="29814"/>
                    <a:pt x="0" y="19291"/>
                  </a:cubicBezTo>
                  <a:cubicBezTo>
                    <a:pt x="0" y="8769"/>
                    <a:pt x="7017" y="1754"/>
                    <a:pt x="17542" y="0"/>
                  </a:cubicBezTo>
                  <a:cubicBezTo>
                    <a:pt x="24558" y="0"/>
                    <a:pt x="29821" y="0"/>
                    <a:pt x="36837" y="0"/>
                  </a:cubicBezTo>
                  <a:cubicBezTo>
                    <a:pt x="49116" y="0"/>
                    <a:pt x="56133" y="8769"/>
                    <a:pt x="56133" y="19291"/>
                  </a:cubicBezTo>
                  <a:cubicBezTo>
                    <a:pt x="56133" y="29814"/>
                    <a:pt x="49116" y="36829"/>
                    <a:pt x="35083" y="38583"/>
                  </a:cubicBezTo>
                  <a:cubicBezTo>
                    <a:pt x="33329" y="38583"/>
                    <a:pt x="31575" y="38583"/>
                    <a:pt x="28066" y="38583"/>
                  </a:cubicBezTo>
                  <a:cubicBezTo>
                    <a:pt x="28066" y="38583"/>
                    <a:pt x="28066" y="38583"/>
                    <a:pt x="28066" y="38583"/>
                  </a:cubicBezTo>
                  <a:close/>
                </a:path>
              </a:pathLst>
            </a:custGeom>
            <a:solidFill>
              <a:srgbClr val="000000"/>
            </a:solidFill>
            <a:ln w="17529"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EB1E9943-FAD0-3D59-AD93-CF14F4715513}"/>
                </a:ext>
              </a:extLst>
            </p:cNvPr>
            <p:cNvSpPr/>
            <p:nvPr/>
          </p:nvSpPr>
          <p:spPr>
            <a:xfrm>
              <a:off x="-4663727" y="8288167"/>
              <a:ext cx="56356" cy="38582"/>
            </a:xfrm>
            <a:custGeom>
              <a:avLst/>
              <a:gdLst>
                <a:gd name="connsiteX0" fmla="*/ 28067 w 56356"/>
                <a:gd name="connsiteY0" fmla="*/ 38583 h 38582"/>
                <a:gd name="connsiteX1" fmla="*/ 19296 w 56356"/>
                <a:gd name="connsiteY1" fmla="*/ 38583 h 38582"/>
                <a:gd name="connsiteX2" fmla="*/ 0 w 56356"/>
                <a:gd name="connsiteY2" fmla="*/ 19291 h 38582"/>
                <a:gd name="connsiteX3" fmla="*/ 19296 w 56356"/>
                <a:gd name="connsiteY3" fmla="*/ 0 h 38582"/>
                <a:gd name="connsiteX4" fmla="*/ 36837 w 56356"/>
                <a:gd name="connsiteY4" fmla="*/ 0 h 38582"/>
                <a:gd name="connsiteX5" fmla="*/ 56133 w 56356"/>
                <a:gd name="connsiteY5" fmla="*/ 19291 h 38582"/>
                <a:gd name="connsiteX6" fmla="*/ 35083 w 56356"/>
                <a:gd name="connsiteY6" fmla="*/ 38583 h 38582"/>
                <a:gd name="connsiteX7" fmla="*/ 28067 w 56356"/>
                <a:gd name="connsiteY7" fmla="*/ 38583 h 3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56" h="38582">
                  <a:moveTo>
                    <a:pt x="28067" y="38583"/>
                  </a:moveTo>
                  <a:cubicBezTo>
                    <a:pt x="24558" y="38583"/>
                    <a:pt x="22804" y="38583"/>
                    <a:pt x="19296" y="38583"/>
                  </a:cubicBezTo>
                  <a:cubicBezTo>
                    <a:pt x="7017" y="38583"/>
                    <a:pt x="0" y="29814"/>
                    <a:pt x="0" y="19291"/>
                  </a:cubicBezTo>
                  <a:cubicBezTo>
                    <a:pt x="0" y="8769"/>
                    <a:pt x="7017" y="1754"/>
                    <a:pt x="19296" y="0"/>
                  </a:cubicBezTo>
                  <a:cubicBezTo>
                    <a:pt x="24558" y="0"/>
                    <a:pt x="31575" y="0"/>
                    <a:pt x="36837" y="0"/>
                  </a:cubicBezTo>
                  <a:cubicBezTo>
                    <a:pt x="49117" y="0"/>
                    <a:pt x="57887" y="8769"/>
                    <a:pt x="56133" y="19291"/>
                  </a:cubicBezTo>
                  <a:cubicBezTo>
                    <a:pt x="56133" y="29814"/>
                    <a:pt x="47362" y="36829"/>
                    <a:pt x="35083" y="38583"/>
                  </a:cubicBezTo>
                  <a:cubicBezTo>
                    <a:pt x="33329" y="38583"/>
                    <a:pt x="29821" y="38583"/>
                    <a:pt x="28067" y="38583"/>
                  </a:cubicBezTo>
                  <a:close/>
                </a:path>
              </a:pathLst>
            </a:custGeom>
            <a:solidFill>
              <a:srgbClr val="000000"/>
            </a:solidFill>
            <a:ln w="17529"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960022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F8E2BF-840B-C999-0CB6-07D7777C73E9}"/>
              </a:ext>
            </a:extLst>
          </p:cNvPr>
          <p:cNvSpPr/>
          <p:nvPr/>
        </p:nvSpPr>
        <p:spPr>
          <a:xfrm>
            <a:off x="1" y="8802533"/>
            <a:ext cx="7559674" cy="103818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0" y="132548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1" y="1170034"/>
            <a:ext cx="5466529" cy="707886"/>
          </a:xfrm>
          <a:prstGeom prst="rect">
            <a:avLst/>
          </a:prstGeom>
          <a:noFill/>
        </p:spPr>
        <p:txBody>
          <a:bodyPr wrap="square">
            <a:spAutoFit/>
          </a:bodyPr>
          <a:lstStyle/>
          <a:p>
            <a:pPr algn="l" rtl="0">
              <a:lnSpc>
                <a:spcPts val="2440"/>
              </a:lnSpc>
              <a:tabLst>
                <a:tab pos="177800" algn="l"/>
              </a:tabLst>
            </a:pPr>
            <a:r>
              <a:rPr lang="en-IE" sz="2000" b="1" kern="100" dirty="0">
                <a:solidFill>
                  <a:srgbClr val="323338"/>
                </a:solidFill>
                <a:effectLst/>
                <a:latin typeface="Calibri" panose="020F0502020204030204" pitchFamily="34" charset="0"/>
                <a:ea typeface="Calibri" panose="020F0502020204030204" pitchFamily="34" charset="0"/>
                <a:cs typeface="Calibri" panose="020F0502020204030204" pitchFamily="34" charset="0"/>
              </a:rPr>
              <a:t>Patentit elintarviketeollisuudessa</a:t>
            </a:r>
          </a:p>
          <a:p>
            <a:pPr algn="l" rtl="0">
              <a:lnSpc>
                <a:spcPts val="2440"/>
              </a:lnSpc>
              <a:tabLst>
                <a:tab pos="177800" algn="l"/>
              </a:tabLst>
            </a:pPr>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3041374" y="1753199"/>
            <a:ext cx="4079899" cy="21006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mj-lt"/>
              <a:buAutoNum type="arabicPeriod"/>
              <a:tabLst>
                <a:tab pos="177800" algn="l"/>
              </a:tabLst>
            </a:pPr>
            <a:r>
              <a:rPr lang="fi-FI" b="1" dirty="0">
                <a:solidFill>
                  <a:srgbClr val="F79037"/>
                </a:solidFill>
              </a:rPr>
              <a:t>Uudet elintarvikkeiden käsittelymenetelmät: </a:t>
            </a:r>
            <a:r>
              <a:rPr lang="fi-FI" dirty="0">
                <a:solidFill>
                  <a:schemeClr val="tx1"/>
                </a:solidFill>
              </a:rPr>
              <a:t>Jos yrityksesi on kehittänyt uuden menetelmän elintarvikkeiden käsittelyyn, joka ei ole ilmeinen muille alan toimijoille, se saattaa olla patentoitavissa. Tämä voi sisältää uudenlaisen ruoan säilöntämenetelmän, ainutlaatuisen tavan erottaa tietyt aineosat ruoasta tai innovatiivisen ruoanlaittotekniikan.</a:t>
            </a:r>
          </a:p>
          <a:p>
            <a:pPr marL="228600" indent="-228600" algn="l" rtl="0">
              <a:buClr>
                <a:srgbClr val="F79037"/>
              </a:buClr>
              <a:buFont typeface="+mj-lt"/>
              <a:buAutoNum type="arabicPeriod"/>
              <a:tabLst>
                <a:tab pos="177800" algn="l"/>
              </a:tabLst>
            </a:pPr>
            <a:r>
              <a:rPr lang="fi-FI" b="1" dirty="0">
                <a:solidFill>
                  <a:srgbClr val="F79037"/>
                </a:solidFill>
              </a:rPr>
              <a:t>Ainutlaatuiset elintarvikekoostumukset: </a:t>
            </a:r>
            <a:r>
              <a:rPr lang="fi-FI" dirty="0">
                <a:solidFill>
                  <a:schemeClr val="tx1"/>
                </a:solidFill>
              </a:rPr>
              <a:t>Jos elintarvikeyrityksesi on luonut ainutlaatuisen ainesosien koostumuksen, jonka tuloksena on tuote, jolla on uusia ominaisuuksia, tämä saattaa olla patentoitavissa. Tällä voi olla merkitystä esimerkiksi kehitettäessä elintarvikkeiden korvikkeita tai erityisruokavalioon räätälöityjä tuotteita.</a:t>
            </a:r>
          </a:p>
          <a:p>
            <a:pPr marL="228600" indent="-228600" algn="l" rtl="0">
              <a:buClr>
                <a:srgbClr val="F79037"/>
              </a:buClr>
              <a:buFont typeface="+mj-lt"/>
              <a:buAutoNum type="arabicPeriod"/>
              <a:tabLst>
                <a:tab pos="177800" algn="l"/>
              </a:tabLst>
            </a:pPr>
            <a:r>
              <a:rPr lang="fi-FI" b="1" dirty="0">
                <a:solidFill>
                  <a:srgbClr val="F79037"/>
                </a:solidFill>
              </a:rPr>
              <a:t>Innovatiiviset elintarvikepakkausratkaisut: </a:t>
            </a:r>
            <a:r>
              <a:rPr lang="fi-FI" dirty="0">
                <a:solidFill>
                  <a:schemeClr val="tx1"/>
                </a:solidFill>
              </a:rPr>
              <a:t>Jos yrityksesi on kehittänyt uudenlaisen elintarvikepakkausratkaisun, se voi myös olla patentoitavissa. Näitä voivat olla elintarvikkeiden säilyvyyttä pidentävät astiat, ainutlaatuiset kerta-annospakkaukset tai kestävät pakkausratkaisut.</a:t>
            </a:r>
          </a:p>
          <a:p>
            <a:pPr marL="228600" indent="-228600" algn="l" rtl="0">
              <a:buClr>
                <a:srgbClr val="F79037"/>
              </a:buClr>
              <a:buFont typeface="+mj-lt"/>
              <a:buAutoNum type="arabicPeriod"/>
              <a:tabLst>
                <a:tab pos="177800" algn="l"/>
              </a:tabLst>
            </a:pPr>
            <a:endParaRPr lang="fi-FI" dirty="0">
              <a:solidFill>
                <a:schemeClr val="tx1"/>
              </a:solidFill>
            </a:endParaRPr>
          </a:p>
          <a:p>
            <a:pPr marL="228600" indent="-228600" algn="l" rtl="0">
              <a:buClr>
                <a:srgbClr val="F79037"/>
              </a:buClr>
              <a:buFont typeface="+mj-lt"/>
              <a:buAutoNum type="arabicPeriod"/>
              <a:tabLst>
                <a:tab pos="177800" algn="l"/>
              </a:tabLst>
            </a:pPr>
            <a:endParaRPr lang="en-US" dirty="0">
              <a:solidFill>
                <a:schemeClr val="tx1"/>
              </a:solidFill>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99669" y="1753199"/>
            <a:ext cx="2386466" cy="328615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b="1" dirty="0">
                <a:solidFill>
                  <a:schemeClr val="tx1"/>
                </a:solidFill>
              </a:rPr>
              <a:t>Patentit ovat todellakin vähemmän yleisiä elintarviketeollisuudessa verrattuna muihin immateriaalioikeuksien suojaan, kuten tavaramerkkeihin tai tekijänoikeuksiin. Ne voivat kuitenkin olla erittäin relevantteja, varsinkin tapauksissa, joissa yritys on kehittänyt innovatiivisen elintarvikkeiden jalostusmenetelmän, ainutlaatuisen elintarvikkeiden koostumuksen tai jopa uudenlaisen elintarvikepakkausratkaisun. Patentti antaa omistajalle yksinoikeuden estää muita valmistamasta, käyttämästä, myymästä tai tuomasta patentoitua keksintöä.</a:t>
            </a:r>
          </a:p>
          <a:p>
            <a:pPr algn="l" rtl="0">
              <a:buClr>
                <a:srgbClr val="F1A0C2"/>
              </a:buClr>
              <a:tabLst>
                <a:tab pos="177800" algn="l"/>
              </a:tabLst>
            </a:pPr>
            <a:endParaRPr lang="fi-FI" sz="600" b="1" dirty="0">
              <a:solidFill>
                <a:schemeClr val="tx1"/>
              </a:solidFill>
            </a:endParaRPr>
          </a:p>
          <a:p>
            <a:pPr algn="l" rtl="0">
              <a:buClr>
                <a:srgbClr val="F1A0C2"/>
              </a:buClr>
              <a:tabLst>
                <a:tab pos="177800" algn="l"/>
              </a:tabLst>
            </a:pPr>
            <a:r>
              <a:rPr lang="fi-FI" b="1" dirty="0">
                <a:solidFill>
                  <a:schemeClr val="tx1"/>
                </a:solidFill>
              </a:rPr>
              <a:t>Tässä on muutamia esimerkkejä siitä, milloin patentin hakeminen saattaa olla merkityksellistä elintarviketeollisuudessa:</a:t>
            </a:r>
          </a:p>
          <a:p>
            <a:pPr algn="l" rtl="0">
              <a:buClr>
                <a:srgbClr val="F1A0C2"/>
              </a:buClr>
              <a:tabLst>
                <a:tab pos="177800" algn="l"/>
              </a:tabLst>
            </a:pPr>
            <a:endParaRPr lang="en-US"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1" y="865227"/>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07</a:t>
            </a: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8763" y="8921760"/>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en-US" dirty="0" err="1">
                <a:solidFill>
                  <a:schemeClr val="tx1"/>
                </a:solidFill>
              </a:rPr>
              <a:t>Vaikka</a:t>
            </a:r>
            <a:r>
              <a:rPr lang="en-US" dirty="0">
                <a:solidFill>
                  <a:schemeClr val="tx1"/>
                </a:solidFill>
              </a:rPr>
              <a:t> </a:t>
            </a:r>
            <a:r>
              <a:rPr lang="en-US" dirty="0" err="1">
                <a:solidFill>
                  <a:schemeClr val="tx1"/>
                </a:solidFill>
              </a:rPr>
              <a:t>patentin</a:t>
            </a:r>
            <a:r>
              <a:rPr lang="en-US" dirty="0">
                <a:solidFill>
                  <a:schemeClr val="tx1"/>
                </a:solidFill>
              </a:rPr>
              <a:t> </a:t>
            </a:r>
            <a:r>
              <a:rPr lang="en-US" dirty="0" err="1">
                <a:solidFill>
                  <a:schemeClr val="tx1"/>
                </a:solidFill>
              </a:rPr>
              <a:t>saamisen</a:t>
            </a:r>
            <a:r>
              <a:rPr lang="en-US" dirty="0">
                <a:solidFill>
                  <a:schemeClr val="tx1"/>
                </a:solidFill>
              </a:rPr>
              <a:t> </a:t>
            </a:r>
            <a:r>
              <a:rPr lang="en-US" dirty="0" err="1">
                <a:solidFill>
                  <a:schemeClr val="tx1"/>
                </a:solidFill>
              </a:rPr>
              <a:t>mahdolliset</a:t>
            </a:r>
            <a:r>
              <a:rPr lang="en-US" dirty="0">
                <a:solidFill>
                  <a:schemeClr val="tx1"/>
                </a:solidFill>
              </a:rPr>
              <a:t> </a:t>
            </a:r>
            <a:r>
              <a:rPr lang="en-US" dirty="0" err="1">
                <a:solidFill>
                  <a:schemeClr val="tx1"/>
                </a:solidFill>
              </a:rPr>
              <a:t>hyödyt</a:t>
            </a:r>
            <a:r>
              <a:rPr lang="en-US" dirty="0">
                <a:solidFill>
                  <a:schemeClr val="tx1"/>
                </a:solidFill>
              </a:rPr>
              <a:t> </a:t>
            </a:r>
            <a:r>
              <a:rPr lang="en-US" dirty="0" err="1">
                <a:solidFill>
                  <a:schemeClr val="tx1"/>
                </a:solidFill>
              </a:rPr>
              <a:t>voivat</a:t>
            </a:r>
            <a:r>
              <a:rPr lang="en-US" dirty="0">
                <a:solidFill>
                  <a:schemeClr val="tx1"/>
                </a:solidFill>
              </a:rPr>
              <a:t> olla </a:t>
            </a:r>
            <a:r>
              <a:rPr lang="en-US" dirty="0" err="1">
                <a:solidFill>
                  <a:schemeClr val="tx1"/>
                </a:solidFill>
              </a:rPr>
              <a:t>merkittäviä</a:t>
            </a:r>
            <a:r>
              <a:rPr lang="en-US" dirty="0">
                <a:solidFill>
                  <a:schemeClr val="tx1"/>
                </a:solidFill>
              </a:rPr>
              <a:t>, on </a:t>
            </a:r>
            <a:r>
              <a:rPr lang="en-US" dirty="0" err="1">
                <a:solidFill>
                  <a:schemeClr val="tx1"/>
                </a:solidFill>
              </a:rPr>
              <a:t>myös</a:t>
            </a:r>
            <a:r>
              <a:rPr lang="en-US" dirty="0">
                <a:solidFill>
                  <a:schemeClr val="tx1"/>
                </a:solidFill>
              </a:rPr>
              <a:t> </a:t>
            </a:r>
            <a:r>
              <a:rPr lang="en-US" dirty="0" err="1">
                <a:solidFill>
                  <a:schemeClr val="tx1"/>
                </a:solidFill>
              </a:rPr>
              <a:t>tärkeää</a:t>
            </a:r>
            <a:r>
              <a:rPr lang="en-US" dirty="0">
                <a:solidFill>
                  <a:schemeClr val="tx1"/>
                </a:solidFill>
              </a:rPr>
              <a:t> </a:t>
            </a:r>
            <a:r>
              <a:rPr lang="en-US" dirty="0" err="1">
                <a:solidFill>
                  <a:schemeClr val="tx1"/>
                </a:solidFill>
              </a:rPr>
              <a:t>ottaa</a:t>
            </a:r>
            <a:r>
              <a:rPr lang="en-US" dirty="0">
                <a:solidFill>
                  <a:schemeClr val="tx1"/>
                </a:solidFill>
              </a:rPr>
              <a:t> </a:t>
            </a:r>
            <a:r>
              <a:rPr lang="en-US" dirty="0" err="1">
                <a:solidFill>
                  <a:schemeClr val="tx1"/>
                </a:solidFill>
              </a:rPr>
              <a:t>huomioon</a:t>
            </a:r>
            <a:r>
              <a:rPr lang="en-US" dirty="0">
                <a:solidFill>
                  <a:schemeClr val="tx1"/>
                </a:solidFill>
              </a:rPr>
              <a:t> </a:t>
            </a:r>
            <a:r>
              <a:rPr lang="en-US" dirty="0" err="1">
                <a:solidFill>
                  <a:schemeClr val="tx1"/>
                </a:solidFill>
              </a:rPr>
              <a:t>siihen</a:t>
            </a:r>
            <a:r>
              <a:rPr lang="en-US" dirty="0">
                <a:solidFill>
                  <a:schemeClr val="tx1"/>
                </a:solidFill>
              </a:rPr>
              <a:t> </a:t>
            </a:r>
            <a:r>
              <a:rPr lang="en-US" dirty="0" err="1">
                <a:solidFill>
                  <a:schemeClr val="tx1"/>
                </a:solidFill>
              </a:rPr>
              <a:t>liittyvät</a:t>
            </a:r>
            <a:r>
              <a:rPr lang="en-US" dirty="0">
                <a:solidFill>
                  <a:schemeClr val="tx1"/>
                </a:solidFill>
              </a:rPr>
              <a:t> </a:t>
            </a:r>
            <a:r>
              <a:rPr lang="en-US" dirty="0" err="1">
                <a:solidFill>
                  <a:schemeClr val="tx1"/>
                </a:solidFill>
              </a:rPr>
              <a:t>kustannukset</a:t>
            </a:r>
            <a:r>
              <a:rPr lang="en-US" dirty="0">
                <a:solidFill>
                  <a:schemeClr val="tx1"/>
                </a:solidFill>
              </a:rPr>
              <a:t> ja </a:t>
            </a:r>
            <a:r>
              <a:rPr lang="en-US" dirty="0" err="1">
                <a:solidFill>
                  <a:schemeClr val="tx1"/>
                </a:solidFill>
              </a:rPr>
              <a:t>aika</a:t>
            </a:r>
            <a:r>
              <a:rPr lang="en-US" dirty="0">
                <a:solidFill>
                  <a:schemeClr val="tx1"/>
                </a:solidFill>
              </a:rPr>
              <a:t>. On </a:t>
            </a:r>
            <a:r>
              <a:rPr lang="en-US" dirty="0" err="1">
                <a:solidFill>
                  <a:schemeClr val="tx1"/>
                </a:solidFill>
              </a:rPr>
              <a:t>myös</a:t>
            </a:r>
            <a:r>
              <a:rPr lang="en-US" dirty="0">
                <a:solidFill>
                  <a:schemeClr val="tx1"/>
                </a:solidFill>
              </a:rPr>
              <a:t> </a:t>
            </a:r>
            <a:r>
              <a:rPr lang="en-US" dirty="0" err="1">
                <a:solidFill>
                  <a:schemeClr val="tx1"/>
                </a:solidFill>
              </a:rPr>
              <a:t>tärkeää</a:t>
            </a:r>
            <a:r>
              <a:rPr lang="en-US" dirty="0">
                <a:solidFill>
                  <a:schemeClr val="tx1"/>
                </a:solidFill>
              </a:rPr>
              <a:t> </a:t>
            </a:r>
            <a:r>
              <a:rPr lang="en-US" dirty="0" err="1">
                <a:solidFill>
                  <a:schemeClr val="tx1"/>
                </a:solidFill>
              </a:rPr>
              <a:t>muistaa</a:t>
            </a:r>
            <a:r>
              <a:rPr lang="en-US" dirty="0">
                <a:solidFill>
                  <a:schemeClr val="tx1"/>
                </a:solidFill>
              </a:rPr>
              <a:t>, </a:t>
            </a:r>
            <a:r>
              <a:rPr lang="en-US" dirty="0" err="1">
                <a:solidFill>
                  <a:schemeClr val="tx1"/>
                </a:solidFill>
              </a:rPr>
              <a:t>että</a:t>
            </a:r>
            <a:r>
              <a:rPr lang="en-US" dirty="0">
                <a:solidFill>
                  <a:schemeClr val="tx1"/>
                </a:solidFill>
              </a:rPr>
              <a:t> </a:t>
            </a:r>
            <a:r>
              <a:rPr lang="en-US" dirty="0" err="1">
                <a:solidFill>
                  <a:schemeClr val="tx1"/>
                </a:solidFill>
              </a:rPr>
              <a:t>patentti</a:t>
            </a:r>
            <a:r>
              <a:rPr lang="en-US" dirty="0">
                <a:solidFill>
                  <a:schemeClr val="tx1"/>
                </a:solidFill>
              </a:rPr>
              <a:t> </a:t>
            </a:r>
            <a:r>
              <a:rPr lang="en-US" dirty="0" err="1">
                <a:solidFill>
                  <a:schemeClr val="tx1"/>
                </a:solidFill>
              </a:rPr>
              <a:t>edellyttää</a:t>
            </a:r>
            <a:r>
              <a:rPr lang="en-US" dirty="0">
                <a:solidFill>
                  <a:schemeClr val="tx1"/>
                </a:solidFill>
              </a:rPr>
              <a:t> </a:t>
            </a:r>
            <a:r>
              <a:rPr lang="en-US" dirty="0" err="1">
                <a:solidFill>
                  <a:schemeClr val="tx1"/>
                </a:solidFill>
              </a:rPr>
              <a:t>keksinnön</a:t>
            </a:r>
            <a:r>
              <a:rPr lang="en-US" dirty="0">
                <a:solidFill>
                  <a:schemeClr val="tx1"/>
                </a:solidFill>
              </a:rPr>
              <a:t> </a:t>
            </a:r>
            <a:r>
              <a:rPr lang="en-US" dirty="0" err="1">
                <a:solidFill>
                  <a:schemeClr val="tx1"/>
                </a:solidFill>
              </a:rPr>
              <a:t>yksityiskohtien</a:t>
            </a:r>
            <a:r>
              <a:rPr lang="en-US" dirty="0">
                <a:solidFill>
                  <a:schemeClr val="tx1"/>
                </a:solidFill>
              </a:rPr>
              <a:t> </a:t>
            </a:r>
            <a:r>
              <a:rPr lang="en-US" dirty="0" err="1">
                <a:solidFill>
                  <a:schemeClr val="tx1"/>
                </a:solidFill>
              </a:rPr>
              <a:t>julkistamista</a:t>
            </a:r>
            <a:r>
              <a:rPr lang="en-US" dirty="0">
                <a:solidFill>
                  <a:schemeClr val="tx1"/>
                </a:solidFill>
              </a:rPr>
              <a:t>, </a:t>
            </a:r>
            <a:r>
              <a:rPr lang="en-US" dirty="0" err="1">
                <a:solidFill>
                  <a:schemeClr val="tx1"/>
                </a:solidFill>
              </a:rPr>
              <a:t>mikä</a:t>
            </a:r>
            <a:r>
              <a:rPr lang="en-US" dirty="0">
                <a:solidFill>
                  <a:schemeClr val="tx1"/>
                </a:solidFill>
              </a:rPr>
              <a:t> </a:t>
            </a:r>
            <a:r>
              <a:rPr lang="en-US" dirty="0" err="1">
                <a:solidFill>
                  <a:schemeClr val="tx1"/>
                </a:solidFill>
              </a:rPr>
              <a:t>ei</a:t>
            </a:r>
            <a:r>
              <a:rPr lang="en-US" dirty="0">
                <a:solidFill>
                  <a:schemeClr val="tx1"/>
                </a:solidFill>
              </a:rPr>
              <a:t> </a:t>
            </a:r>
            <a:r>
              <a:rPr lang="en-US" dirty="0" err="1">
                <a:solidFill>
                  <a:schemeClr val="tx1"/>
                </a:solidFill>
              </a:rPr>
              <a:t>välttämättä</a:t>
            </a:r>
            <a:r>
              <a:rPr lang="en-US" dirty="0">
                <a:solidFill>
                  <a:schemeClr val="tx1"/>
                </a:solidFill>
              </a:rPr>
              <a:t> ole </a:t>
            </a:r>
            <a:r>
              <a:rPr lang="en-US" dirty="0" err="1">
                <a:solidFill>
                  <a:schemeClr val="tx1"/>
                </a:solidFill>
              </a:rPr>
              <a:t>toivottavaa</a:t>
            </a:r>
            <a:r>
              <a:rPr lang="en-US" dirty="0">
                <a:solidFill>
                  <a:schemeClr val="tx1"/>
                </a:solidFill>
              </a:rPr>
              <a:t> </a:t>
            </a:r>
            <a:r>
              <a:rPr lang="en-US" dirty="0" err="1">
                <a:solidFill>
                  <a:schemeClr val="tx1"/>
                </a:solidFill>
              </a:rPr>
              <a:t>kaikissa</a:t>
            </a:r>
            <a:r>
              <a:rPr lang="en-US" dirty="0">
                <a:solidFill>
                  <a:schemeClr val="tx1"/>
                </a:solidFill>
              </a:rPr>
              <a:t> </a:t>
            </a:r>
            <a:r>
              <a:rPr lang="en-US" dirty="0" err="1">
                <a:solidFill>
                  <a:schemeClr val="tx1"/>
                </a:solidFill>
              </a:rPr>
              <a:t>tapauksissa</a:t>
            </a:r>
            <a:r>
              <a:rPr lang="en-US" dirty="0">
                <a:solidFill>
                  <a:schemeClr val="tx1"/>
                </a:solidFill>
              </a:rPr>
              <a:t>. </a:t>
            </a:r>
            <a:r>
              <a:rPr lang="en-US" dirty="0" err="1">
                <a:solidFill>
                  <a:schemeClr val="tx1"/>
                </a:solidFill>
              </a:rPr>
              <a:t>Usein</a:t>
            </a:r>
            <a:r>
              <a:rPr lang="en-US" dirty="0">
                <a:solidFill>
                  <a:schemeClr val="tx1"/>
                </a:solidFill>
              </a:rPr>
              <a:t> on </a:t>
            </a:r>
            <a:r>
              <a:rPr lang="en-US" dirty="0" err="1">
                <a:solidFill>
                  <a:schemeClr val="tx1"/>
                </a:solidFill>
              </a:rPr>
              <a:t>suositeltavaa</a:t>
            </a:r>
            <a:r>
              <a:rPr lang="en-US" dirty="0">
                <a:solidFill>
                  <a:schemeClr val="tx1"/>
                </a:solidFill>
              </a:rPr>
              <a:t> </a:t>
            </a:r>
            <a:r>
              <a:rPr lang="en-US" dirty="0" err="1">
                <a:solidFill>
                  <a:schemeClr val="tx1"/>
                </a:solidFill>
              </a:rPr>
              <a:t>neuvotella</a:t>
            </a:r>
            <a:r>
              <a:rPr lang="en-US" dirty="0">
                <a:solidFill>
                  <a:schemeClr val="tx1"/>
                </a:solidFill>
              </a:rPr>
              <a:t> </a:t>
            </a:r>
            <a:r>
              <a:rPr lang="en-US" dirty="0" err="1">
                <a:solidFill>
                  <a:schemeClr val="tx1"/>
                </a:solidFill>
              </a:rPr>
              <a:t>patenttiasiamiehen</a:t>
            </a:r>
            <a:r>
              <a:rPr lang="en-US" dirty="0">
                <a:solidFill>
                  <a:schemeClr val="tx1"/>
                </a:solidFill>
              </a:rPr>
              <a:t> </a:t>
            </a:r>
            <a:r>
              <a:rPr lang="en-US" dirty="0" err="1">
                <a:solidFill>
                  <a:schemeClr val="tx1"/>
                </a:solidFill>
              </a:rPr>
              <a:t>kanssa</a:t>
            </a:r>
            <a:r>
              <a:rPr lang="en-US" dirty="0">
                <a:solidFill>
                  <a:schemeClr val="tx1"/>
                </a:solidFill>
              </a:rPr>
              <a:t>, </a:t>
            </a:r>
            <a:r>
              <a:rPr lang="en-US" dirty="0" err="1">
                <a:solidFill>
                  <a:schemeClr val="tx1"/>
                </a:solidFill>
              </a:rPr>
              <a:t>kun</a:t>
            </a:r>
            <a:r>
              <a:rPr lang="en-US" dirty="0">
                <a:solidFill>
                  <a:schemeClr val="tx1"/>
                </a:solidFill>
              </a:rPr>
              <a:t> </a:t>
            </a:r>
            <a:r>
              <a:rPr lang="en-US" dirty="0" err="1">
                <a:solidFill>
                  <a:schemeClr val="tx1"/>
                </a:solidFill>
              </a:rPr>
              <a:t>harkitaan</a:t>
            </a:r>
            <a:r>
              <a:rPr lang="en-US" dirty="0">
                <a:solidFill>
                  <a:schemeClr val="tx1"/>
                </a:solidFill>
              </a:rPr>
              <a:t> </a:t>
            </a:r>
            <a:r>
              <a:rPr lang="en-US" dirty="0" err="1">
                <a:solidFill>
                  <a:schemeClr val="tx1"/>
                </a:solidFill>
              </a:rPr>
              <a:t>patenttisuojan</a:t>
            </a:r>
            <a:r>
              <a:rPr lang="en-US" dirty="0">
                <a:solidFill>
                  <a:schemeClr val="tx1"/>
                </a:solidFill>
              </a:rPr>
              <a:t> </a:t>
            </a:r>
            <a:r>
              <a:rPr lang="en-US" dirty="0" err="1">
                <a:solidFill>
                  <a:schemeClr val="tx1"/>
                </a:solidFill>
              </a:rPr>
              <a:t>hakemista</a:t>
            </a:r>
            <a:r>
              <a:rPr lang="en-US" dirty="0">
                <a:solidFill>
                  <a:schemeClr val="tx1"/>
                </a:solidFill>
              </a:rPr>
              <a:t> </a:t>
            </a:r>
            <a:r>
              <a:rPr lang="en-US" dirty="0" err="1">
                <a:solidFill>
                  <a:schemeClr val="tx1"/>
                </a:solidFill>
              </a:rPr>
              <a:t>keksinnölle</a:t>
            </a:r>
            <a:r>
              <a:rPr lang="en-US" dirty="0">
                <a:solidFill>
                  <a:schemeClr val="tx1"/>
                </a:solidFill>
              </a:rPr>
              <a:t>.</a:t>
            </a:r>
          </a:p>
        </p:txBody>
      </p:sp>
      <p:sp>
        <p:nvSpPr>
          <p:cNvPr id="3" name="Text Placeholder 2">
            <a:extLst>
              <a:ext uri="{FF2B5EF4-FFF2-40B4-BE49-F238E27FC236}">
                <a16:creationId xmlns:a16="http://schemas.microsoft.com/office/drawing/2014/main" id="{4CDA1C6F-77E3-F53B-974C-E772F1157148}"/>
              </a:ext>
            </a:extLst>
          </p:cNvPr>
          <p:cNvSpPr txBox="1">
            <a:spLocks/>
          </p:cNvSpPr>
          <p:nvPr/>
        </p:nvSpPr>
        <p:spPr>
          <a:xfrm>
            <a:off x="3049197" y="5842698"/>
            <a:ext cx="4079899" cy="34308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lvl="0" indent="-228600" algn="l" rtl="0">
              <a:buClr>
                <a:srgbClr val="F79037"/>
              </a:buClr>
              <a:buFont typeface="+mj-lt"/>
              <a:buAutoNum type="arabicPeriod"/>
              <a:tabLst>
                <a:tab pos="177800" algn="l"/>
              </a:tabLst>
            </a:pPr>
            <a:r>
              <a:rPr lang="fi-FI" b="1" dirty="0">
                <a:solidFill>
                  <a:srgbClr val="F79037"/>
                </a:solidFill>
              </a:rPr>
              <a:t>Patenttihaku: </a:t>
            </a:r>
            <a:r>
              <a:rPr lang="fi-FI" dirty="0">
                <a:solidFill>
                  <a:schemeClr val="tx1"/>
                </a:solidFill>
              </a:rPr>
              <a:t>Ennen patentin hakemista tulee tehdä perusteellinen haku varmistaaksesi, että keksintösi on uusi eikä yleisesti tiedossa oleva.</a:t>
            </a:r>
          </a:p>
          <a:p>
            <a:pPr marL="228600" lvl="0" indent="-228600" algn="l" rtl="0">
              <a:buClr>
                <a:srgbClr val="F79037"/>
              </a:buClr>
              <a:buFont typeface="+mj-lt"/>
              <a:buAutoNum type="arabicPeriod"/>
              <a:tabLst>
                <a:tab pos="177800" algn="l"/>
              </a:tabLst>
            </a:pPr>
            <a:r>
              <a:rPr lang="fi-FI" b="1" dirty="0">
                <a:solidFill>
                  <a:srgbClr val="F79037"/>
                </a:solidFill>
              </a:rPr>
              <a:t>Patenttihakemuksessa: </a:t>
            </a:r>
            <a:r>
              <a:rPr lang="fi-FI" dirty="0">
                <a:solidFill>
                  <a:schemeClr val="tx1"/>
                </a:solidFill>
              </a:rPr>
              <a:t>Jos keksintösi vaikuttaa uudelta ja epäselvältä, seuraava vaihe on patenttihakemuksen valmistelu. Tämä käsittää tavallisesti keksinnön yksityiskohtaisen kuvauksen laatimisen sekä vaatimukset, jotka määrittelevät haetun suojan laajuuden.</a:t>
            </a:r>
          </a:p>
          <a:p>
            <a:pPr marL="228600" lvl="0" indent="-228600" algn="l" rtl="0">
              <a:buClr>
                <a:srgbClr val="F79037"/>
              </a:buClr>
              <a:buFont typeface="+mj-lt"/>
              <a:buAutoNum type="arabicPeriod"/>
              <a:tabLst>
                <a:tab pos="177800" algn="l"/>
              </a:tabLst>
            </a:pPr>
            <a:r>
              <a:rPr lang="fi-FI" b="1" dirty="0">
                <a:solidFill>
                  <a:srgbClr val="F79037"/>
                </a:solidFill>
              </a:rPr>
              <a:t>Tutkimus: </a:t>
            </a:r>
            <a:r>
              <a:rPr lang="fi-FI" dirty="0">
                <a:solidFill>
                  <a:schemeClr val="tx1"/>
                </a:solidFill>
              </a:rPr>
              <a:t>Kun patenttihakemus on jätetty, patenttivirasto käsittelee sen. Tutkija tarkistaa, täyttääkö keksintö patentoitavuuden vaatimukset, ja voi vaatia muutoksia hakemukseen.</a:t>
            </a:r>
          </a:p>
          <a:p>
            <a:pPr marL="228600" lvl="0" indent="-228600" algn="l" rtl="0">
              <a:buClr>
                <a:srgbClr val="F79037"/>
              </a:buClr>
              <a:buFont typeface="+mj-lt"/>
              <a:buAutoNum type="arabicPeriod"/>
              <a:tabLst>
                <a:tab pos="177800" algn="l"/>
              </a:tabLst>
            </a:pPr>
            <a:r>
              <a:rPr lang="fi-FI" b="1" dirty="0">
                <a:solidFill>
                  <a:srgbClr val="F79037"/>
                </a:solidFill>
              </a:rPr>
              <a:t>Myöntää: </a:t>
            </a:r>
            <a:r>
              <a:rPr lang="fi-FI" dirty="0">
                <a:solidFill>
                  <a:schemeClr val="tx1"/>
                </a:solidFill>
              </a:rPr>
              <a:t>Jos patenttihakemus hyväksytään, patentti myönnetään, jolloin omistajalla on yksinoikeus estää muita käyttämästä patentoitua keksintöä tietyn ajan, tyypillisesti 20 vuoden ajan hakemuksen jättämispäivästä lukien.</a:t>
            </a:r>
          </a:p>
          <a:p>
            <a:pPr marL="228600" lvl="0" indent="-228600" algn="l" rtl="0">
              <a:buClr>
                <a:srgbClr val="F79037"/>
              </a:buClr>
              <a:buFont typeface="+mj-lt"/>
              <a:buAutoNum type="arabicPeriod"/>
              <a:tabLst>
                <a:tab pos="177800" algn="l"/>
              </a:tabLst>
            </a:pPr>
            <a:endParaRPr lang="en-US" dirty="0">
              <a:solidFill>
                <a:schemeClr val="tx1"/>
              </a:solidFill>
            </a:endParaRPr>
          </a:p>
          <a:p>
            <a:pPr marL="228600" indent="-228600" algn="l" rtl="0">
              <a:buClr>
                <a:srgbClr val="F79037"/>
              </a:buClr>
              <a:buFont typeface="+mj-lt"/>
              <a:buAutoNum type="arabicPeriod"/>
              <a:tabLst>
                <a:tab pos="177800" algn="l"/>
              </a:tabLst>
            </a:pPr>
            <a:endParaRPr lang="en-US" dirty="0">
              <a:solidFill>
                <a:schemeClr val="tx1"/>
              </a:solidFill>
            </a:endParaRPr>
          </a:p>
        </p:txBody>
      </p:sp>
      <p:sp>
        <p:nvSpPr>
          <p:cNvPr id="4" name="Text Placeholder 2">
            <a:extLst>
              <a:ext uri="{FF2B5EF4-FFF2-40B4-BE49-F238E27FC236}">
                <a16:creationId xmlns:a16="http://schemas.microsoft.com/office/drawing/2014/main" id="{A74025D1-98C4-898E-DD6C-56B536F97EDA}"/>
              </a:ext>
            </a:extLst>
          </p:cNvPr>
          <p:cNvSpPr txBox="1">
            <a:spLocks/>
          </p:cNvSpPr>
          <p:nvPr/>
        </p:nvSpPr>
        <p:spPr>
          <a:xfrm>
            <a:off x="430579" y="5934345"/>
            <a:ext cx="2465873" cy="22696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b="1" dirty="0">
                <a:solidFill>
                  <a:schemeClr val="tx1"/>
                </a:solidFill>
              </a:rPr>
              <a:t>On kuitenkin tärkeää huomata, että patentin saaminen voi olla monimutkainen ja kallis prosessi, joka edellyttää perusteellista patentoitavuustutkimusta ja hyvin kirjoitettua patenttihakemusta. Prosessi sisältää yleensä seuraavat vaiheet:</a:t>
            </a:r>
            <a:endParaRPr lang="fi-FI" dirty="0">
              <a:solidFill>
                <a:schemeClr val="tx1"/>
              </a:solidFill>
            </a:endParaRPr>
          </a:p>
        </p:txBody>
      </p:sp>
      <p:cxnSp>
        <p:nvCxnSpPr>
          <p:cNvPr id="5" name="Straight Connector 4">
            <a:extLst>
              <a:ext uri="{FF2B5EF4-FFF2-40B4-BE49-F238E27FC236}">
                <a16:creationId xmlns:a16="http://schemas.microsoft.com/office/drawing/2014/main" id="{0266CE44-2E37-2AED-8848-576CAB77CCC4}"/>
              </a:ext>
            </a:extLst>
          </p:cNvPr>
          <p:cNvCxnSpPr>
            <a:cxnSpLocks/>
          </p:cNvCxnSpPr>
          <p:nvPr/>
        </p:nvCxnSpPr>
        <p:spPr>
          <a:xfrm>
            <a:off x="0" y="562570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29</a:t>
            </a:fld>
            <a:endParaRPr lang="en-US" sz="900">
              <a:solidFill>
                <a:schemeClr val="tx1"/>
              </a:solidFill>
            </a:endParaRPr>
          </a:p>
        </p:txBody>
      </p:sp>
      <p:grpSp>
        <p:nvGrpSpPr>
          <p:cNvPr id="6" name="Group 5">
            <a:extLst>
              <a:ext uri="{FF2B5EF4-FFF2-40B4-BE49-F238E27FC236}">
                <a16:creationId xmlns:a16="http://schemas.microsoft.com/office/drawing/2014/main" id="{157D88BC-4E83-A1D7-73B5-A602963C57AA}"/>
              </a:ext>
            </a:extLst>
          </p:cNvPr>
          <p:cNvGrpSpPr>
            <a:grpSpLocks noChangeAspect="1"/>
          </p:cNvGrpSpPr>
          <p:nvPr/>
        </p:nvGrpSpPr>
        <p:grpSpPr>
          <a:xfrm>
            <a:off x="5996363" y="432857"/>
            <a:ext cx="1050297" cy="1039417"/>
            <a:chOff x="-3279694" y="8226785"/>
            <a:chExt cx="1233175" cy="1220399"/>
          </a:xfrm>
        </p:grpSpPr>
        <p:sp>
          <p:nvSpPr>
            <p:cNvPr id="7" name="Freeform 6">
              <a:extLst>
                <a:ext uri="{FF2B5EF4-FFF2-40B4-BE49-F238E27FC236}">
                  <a16:creationId xmlns:a16="http://schemas.microsoft.com/office/drawing/2014/main" id="{9C407468-D9EE-48DC-ACFB-CF4F11796FE4}"/>
                </a:ext>
              </a:extLst>
            </p:cNvPr>
            <p:cNvSpPr/>
            <p:nvPr/>
          </p:nvSpPr>
          <p:spPr>
            <a:xfrm>
              <a:off x="-3279694" y="8226785"/>
              <a:ext cx="1233175" cy="1220399"/>
            </a:xfrm>
            <a:custGeom>
              <a:avLst/>
              <a:gdLst>
                <a:gd name="connsiteX0" fmla="*/ 1078809 w 1233175"/>
                <a:gd name="connsiteY0" fmla="*/ 950535 h 1220399"/>
                <a:gd name="connsiteX1" fmla="*/ 1057760 w 1233175"/>
                <a:gd name="connsiteY1" fmla="*/ 971581 h 1220399"/>
                <a:gd name="connsiteX2" fmla="*/ 1057760 w 1233175"/>
                <a:gd name="connsiteY2" fmla="*/ 1096097 h 1220399"/>
                <a:gd name="connsiteX3" fmla="*/ 1033201 w 1233175"/>
                <a:gd name="connsiteY3" fmla="*/ 1120650 h 1220399"/>
                <a:gd name="connsiteX4" fmla="*/ 847260 w 1233175"/>
                <a:gd name="connsiteY4" fmla="*/ 1120650 h 1220399"/>
                <a:gd name="connsiteX5" fmla="*/ 831472 w 1233175"/>
                <a:gd name="connsiteY5" fmla="*/ 1127665 h 1220399"/>
                <a:gd name="connsiteX6" fmla="*/ 780602 w 1233175"/>
                <a:gd name="connsiteY6" fmla="*/ 1145202 h 1220399"/>
                <a:gd name="connsiteX7" fmla="*/ 771831 w 1233175"/>
                <a:gd name="connsiteY7" fmla="*/ 1143448 h 1220399"/>
                <a:gd name="connsiteX8" fmla="*/ 685877 w 1233175"/>
                <a:gd name="connsiteY8" fmla="*/ 1176770 h 1220399"/>
                <a:gd name="connsiteX9" fmla="*/ 661319 w 1233175"/>
                <a:gd name="connsiteY9" fmla="*/ 1203076 h 1220399"/>
                <a:gd name="connsiteX10" fmla="*/ 587644 w 1233175"/>
                <a:gd name="connsiteY10" fmla="*/ 1199569 h 1220399"/>
                <a:gd name="connsiteX11" fmla="*/ 559577 w 1233175"/>
                <a:gd name="connsiteY11" fmla="*/ 1187292 h 1220399"/>
                <a:gd name="connsiteX12" fmla="*/ 513970 w 1233175"/>
                <a:gd name="connsiteY12" fmla="*/ 1159232 h 1220399"/>
                <a:gd name="connsiteX13" fmla="*/ 498182 w 1233175"/>
                <a:gd name="connsiteY13" fmla="*/ 1150463 h 1220399"/>
                <a:gd name="connsiteX14" fmla="*/ 450820 w 1233175"/>
                <a:gd name="connsiteY14" fmla="*/ 1124157 h 1220399"/>
                <a:gd name="connsiteX15" fmla="*/ 438540 w 1233175"/>
                <a:gd name="connsiteY15" fmla="*/ 1118896 h 1220399"/>
                <a:gd name="connsiteX16" fmla="*/ 226287 w 1233175"/>
                <a:gd name="connsiteY16" fmla="*/ 1118896 h 1220399"/>
                <a:gd name="connsiteX17" fmla="*/ 201729 w 1233175"/>
                <a:gd name="connsiteY17" fmla="*/ 1094343 h 1220399"/>
                <a:gd name="connsiteX18" fmla="*/ 201729 w 1233175"/>
                <a:gd name="connsiteY18" fmla="*/ 1003148 h 1220399"/>
                <a:gd name="connsiteX19" fmla="*/ 92971 w 1233175"/>
                <a:gd name="connsiteY19" fmla="*/ 982103 h 1220399"/>
                <a:gd name="connsiteX20" fmla="*/ 15787 w 1233175"/>
                <a:gd name="connsiteY20" fmla="*/ 968073 h 1220399"/>
                <a:gd name="connsiteX21" fmla="*/ 0 w 1233175"/>
                <a:gd name="connsiteY21" fmla="*/ 948781 h 1220399"/>
                <a:gd name="connsiteX22" fmla="*/ 0 w 1233175"/>
                <a:gd name="connsiteY22" fmla="*/ 645382 h 1220399"/>
                <a:gd name="connsiteX23" fmla="*/ 22804 w 1233175"/>
                <a:gd name="connsiteY23" fmla="*/ 627844 h 1220399"/>
                <a:gd name="connsiteX24" fmla="*/ 156120 w 1233175"/>
                <a:gd name="connsiteY24" fmla="*/ 648889 h 1220399"/>
                <a:gd name="connsiteX25" fmla="*/ 199974 w 1233175"/>
                <a:gd name="connsiteY25" fmla="*/ 655904 h 1220399"/>
                <a:gd name="connsiteX26" fmla="*/ 199974 w 1233175"/>
                <a:gd name="connsiteY26" fmla="*/ 640121 h 1220399"/>
                <a:gd name="connsiteX27" fmla="*/ 199974 w 1233175"/>
                <a:gd name="connsiteY27" fmla="*/ 26306 h 1220399"/>
                <a:gd name="connsiteX28" fmla="*/ 226287 w 1233175"/>
                <a:gd name="connsiteY28" fmla="*/ 0 h 1220399"/>
                <a:gd name="connsiteX29" fmla="*/ 1027939 w 1233175"/>
                <a:gd name="connsiteY29" fmla="*/ 0 h 1220399"/>
                <a:gd name="connsiteX30" fmla="*/ 1054251 w 1233175"/>
                <a:gd name="connsiteY30" fmla="*/ 26306 h 1220399"/>
                <a:gd name="connsiteX31" fmla="*/ 1054251 w 1233175"/>
                <a:gd name="connsiteY31" fmla="*/ 626091 h 1220399"/>
                <a:gd name="connsiteX32" fmla="*/ 1054251 w 1233175"/>
                <a:gd name="connsiteY32" fmla="*/ 643628 h 1220399"/>
                <a:gd name="connsiteX33" fmla="*/ 1110385 w 1233175"/>
                <a:gd name="connsiteY33" fmla="*/ 631352 h 1220399"/>
                <a:gd name="connsiteX34" fmla="*/ 1210371 w 1233175"/>
                <a:gd name="connsiteY34" fmla="*/ 610307 h 1220399"/>
                <a:gd name="connsiteX35" fmla="*/ 1233176 w 1233175"/>
                <a:gd name="connsiteY35" fmla="*/ 627844 h 1220399"/>
                <a:gd name="connsiteX36" fmla="*/ 1233176 w 1233175"/>
                <a:gd name="connsiteY36" fmla="*/ 938259 h 1220399"/>
                <a:gd name="connsiteX37" fmla="*/ 1215634 w 1233175"/>
                <a:gd name="connsiteY37" fmla="*/ 959304 h 1220399"/>
                <a:gd name="connsiteX38" fmla="*/ 1108630 w 1233175"/>
                <a:gd name="connsiteY38" fmla="*/ 982103 h 1220399"/>
                <a:gd name="connsiteX39" fmla="*/ 1080564 w 1233175"/>
                <a:gd name="connsiteY39" fmla="*/ 964565 h 1220399"/>
                <a:gd name="connsiteX40" fmla="*/ 1078809 w 1233175"/>
                <a:gd name="connsiteY40" fmla="*/ 950535 h 1220399"/>
                <a:gd name="connsiteX41" fmla="*/ 294699 w 1233175"/>
                <a:gd name="connsiteY41" fmla="*/ 99964 h 1220399"/>
                <a:gd name="connsiteX42" fmla="*/ 294699 w 1233175"/>
                <a:gd name="connsiteY42" fmla="*/ 306907 h 1220399"/>
                <a:gd name="connsiteX43" fmla="*/ 294699 w 1233175"/>
                <a:gd name="connsiteY43" fmla="*/ 512096 h 1220399"/>
                <a:gd name="connsiteX44" fmla="*/ 299962 w 1233175"/>
                <a:gd name="connsiteY44" fmla="*/ 717286 h 1220399"/>
                <a:gd name="connsiteX45" fmla="*/ 426262 w 1233175"/>
                <a:gd name="connsiteY45" fmla="*/ 722547 h 1220399"/>
                <a:gd name="connsiteX46" fmla="*/ 563086 w 1233175"/>
                <a:gd name="connsiteY46" fmla="*/ 705010 h 1220399"/>
                <a:gd name="connsiteX47" fmla="*/ 571857 w 1233175"/>
                <a:gd name="connsiteY47" fmla="*/ 699748 h 1220399"/>
                <a:gd name="connsiteX48" fmla="*/ 613957 w 1233175"/>
                <a:gd name="connsiteY48" fmla="*/ 678703 h 1220399"/>
                <a:gd name="connsiteX49" fmla="*/ 645532 w 1233175"/>
                <a:gd name="connsiteY49" fmla="*/ 673442 h 1220399"/>
                <a:gd name="connsiteX50" fmla="*/ 775340 w 1233175"/>
                <a:gd name="connsiteY50" fmla="*/ 692733 h 1220399"/>
                <a:gd name="connsiteX51" fmla="*/ 854277 w 1233175"/>
                <a:gd name="connsiteY51" fmla="*/ 738331 h 1220399"/>
                <a:gd name="connsiteX52" fmla="*/ 882344 w 1233175"/>
                <a:gd name="connsiteY52" fmla="*/ 745346 h 1220399"/>
                <a:gd name="connsiteX53" fmla="*/ 963035 w 1233175"/>
                <a:gd name="connsiteY53" fmla="*/ 733070 h 1220399"/>
                <a:gd name="connsiteX54" fmla="*/ 963035 w 1233175"/>
                <a:gd name="connsiteY54" fmla="*/ 99964 h 1220399"/>
                <a:gd name="connsiteX55" fmla="*/ 294699 w 1233175"/>
                <a:gd name="connsiteY55" fmla="*/ 99964 h 1220399"/>
                <a:gd name="connsiteX56" fmla="*/ 610449 w 1233175"/>
                <a:gd name="connsiteY56" fmla="*/ 1024193 h 1220399"/>
                <a:gd name="connsiteX57" fmla="*/ 680615 w 1233175"/>
                <a:gd name="connsiteY57" fmla="*/ 1043484 h 1220399"/>
                <a:gd name="connsiteX58" fmla="*/ 682369 w 1233175"/>
                <a:gd name="connsiteY58" fmla="*/ 1046992 h 1220399"/>
                <a:gd name="connsiteX59" fmla="*/ 777094 w 1233175"/>
                <a:gd name="connsiteY59" fmla="*/ 1115388 h 1220399"/>
                <a:gd name="connsiteX60" fmla="*/ 812177 w 1233175"/>
                <a:gd name="connsiteY60" fmla="*/ 1096097 h 1220399"/>
                <a:gd name="connsiteX61" fmla="*/ 799898 w 1233175"/>
                <a:gd name="connsiteY61" fmla="*/ 1073298 h 1220399"/>
                <a:gd name="connsiteX62" fmla="*/ 722715 w 1233175"/>
                <a:gd name="connsiteY62" fmla="*/ 1018932 h 1220399"/>
                <a:gd name="connsiteX63" fmla="*/ 715698 w 1233175"/>
                <a:gd name="connsiteY63" fmla="*/ 1001394 h 1220399"/>
                <a:gd name="connsiteX64" fmla="*/ 726223 w 1233175"/>
                <a:gd name="connsiteY64" fmla="*/ 990871 h 1220399"/>
                <a:gd name="connsiteX65" fmla="*/ 742011 w 1233175"/>
                <a:gd name="connsiteY65" fmla="*/ 996133 h 1220399"/>
                <a:gd name="connsiteX66" fmla="*/ 847260 w 1233175"/>
                <a:gd name="connsiteY66" fmla="*/ 1068037 h 1220399"/>
                <a:gd name="connsiteX67" fmla="*/ 868310 w 1233175"/>
                <a:gd name="connsiteY67" fmla="*/ 1075052 h 1220399"/>
                <a:gd name="connsiteX68" fmla="*/ 887606 w 1233175"/>
                <a:gd name="connsiteY68" fmla="*/ 1059268 h 1220399"/>
                <a:gd name="connsiteX69" fmla="*/ 875326 w 1233175"/>
                <a:gd name="connsiteY69" fmla="*/ 1032962 h 1220399"/>
                <a:gd name="connsiteX70" fmla="*/ 754289 w 1233175"/>
                <a:gd name="connsiteY70" fmla="*/ 952289 h 1220399"/>
                <a:gd name="connsiteX71" fmla="*/ 745519 w 1233175"/>
                <a:gd name="connsiteY71" fmla="*/ 945274 h 1220399"/>
                <a:gd name="connsiteX72" fmla="*/ 743764 w 1233175"/>
                <a:gd name="connsiteY72" fmla="*/ 925983 h 1220399"/>
                <a:gd name="connsiteX73" fmla="*/ 761306 w 1233175"/>
                <a:gd name="connsiteY73" fmla="*/ 920721 h 1220399"/>
                <a:gd name="connsiteX74" fmla="*/ 771831 w 1233175"/>
                <a:gd name="connsiteY74" fmla="*/ 925983 h 1220399"/>
                <a:gd name="connsiteX75" fmla="*/ 901639 w 1233175"/>
                <a:gd name="connsiteY75" fmla="*/ 1010163 h 1220399"/>
                <a:gd name="connsiteX76" fmla="*/ 934968 w 1233175"/>
                <a:gd name="connsiteY76" fmla="*/ 1004902 h 1220399"/>
                <a:gd name="connsiteX77" fmla="*/ 927951 w 1233175"/>
                <a:gd name="connsiteY77" fmla="*/ 971581 h 1220399"/>
                <a:gd name="connsiteX78" fmla="*/ 891114 w 1233175"/>
                <a:gd name="connsiteY78" fmla="*/ 941766 h 1220399"/>
                <a:gd name="connsiteX79" fmla="*/ 712190 w 1233175"/>
                <a:gd name="connsiteY79" fmla="*/ 808481 h 1220399"/>
                <a:gd name="connsiteX80" fmla="*/ 663073 w 1233175"/>
                <a:gd name="connsiteY80" fmla="*/ 780421 h 1220399"/>
                <a:gd name="connsiteX81" fmla="*/ 659565 w 1233175"/>
                <a:gd name="connsiteY81" fmla="*/ 783929 h 1220399"/>
                <a:gd name="connsiteX82" fmla="*/ 547299 w 1233175"/>
                <a:gd name="connsiteY82" fmla="*/ 827772 h 1220399"/>
                <a:gd name="connsiteX83" fmla="*/ 526248 w 1233175"/>
                <a:gd name="connsiteY83" fmla="*/ 778667 h 1220399"/>
                <a:gd name="connsiteX84" fmla="*/ 545544 w 1233175"/>
                <a:gd name="connsiteY84" fmla="*/ 750607 h 1220399"/>
                <a:gd name="connsiteX85" fmla="*/ 554315 w 1233175"/>
                <a:gd name="connsiteY85" fmla="*/ 734824 h 1220399"/>
                <a:gd name="connsiteX86" fmla="*/ 506953 w 1233175"/>
                <a:gd name="connsiteY86" fmla="*/ 740085 h 1220399"/>
                <a:gd name="connsiteX87" fmla="*/ 364866 w 1233175"/>
                <a:gd name="connsiteY87" fmla="*/ 755868 h 1220399"/>
                <a:gd name="connsiteX88" fmla="*/ 356095 w 1233175"/>
                <a:gd name="connsiteY88" fmla="*/ 764637 h 1220399"/>
                <a:gd name="connsiteX89" fmla="*/ 335045 w 1233175"/>
                <a:gd name="connsiteY89" fmla="*/ 899676 h 1220399"/>
                <a:gd name="connsiteX90" fmla="*/ 324520 w 1233175"/>
                <a:gd name="connsiteY90" fmla="*/ 964565 h 1220399"/>
                <a:gd name="connsiteX91" fmla="*/ 410474 w 1233175"/>
                <a:gd name="connsiteY91" fmla="*/ 996133 h 1220399"/>
                <a:gd name="connsiteX92" fmla="*/ 492919 w 1233175"/>
                <a:gd name="connsiteY92" fmla="*/ 1034715 h 1220399"/>
                <a:gd name="connsiteX93" fmla="*/ 513970 w 1233175"/>
                <a:gd name="connsiteY93" fmla="*/ 1011917 h 1220399"/>
                <a:gd name="connsiteX94" fmla="*/ 529757 w 1233175"/>
                <a:gd name="connsiteY94" fmla="*/ 997887 h 1220399"/>
                <a:gd name="connsiteX95" fmla="*/ 610449 w 1233175"/>
                <a:gd name="connsiteY95" fmla="*/ 1024193 h 1220399"/>
                <a:gd name="connsiteX96" fmla="*/ 264878 w 1233175"/>
                <a:gd name="connsiteY96" fmla="*/ 669934 h 1220399"/>
                <a:gd name="connsiteX97" fmla="*/ 264878 w 1233175"/>
                <a:gd name="connsiteY97" fmla="*/ 654151 h 1220399"/>
                <a:gd name="connsiteX98" fmla="*/ 264878 w 1233175"/>
                <a:gd name="connsiteY98" fmla="*/ 94703 h 1220399"/>
                <a:gd name="connsiteX99" fmla="*/ 289437 w 1233175"/>
                <a:gd name="connsiteY99" fmla="*/ 70150 h 1220399"/>
                <a:gd name="connsiteX100" fmla="*/ 970052 w 1233175"/>
                <a:gd name="connsiteY100" fmla="*/ 70150 h 1220399"/>
                <a:gd name="connsiteX101" fmla="*/ 994610 w 1233175"/>
                <a:gd name="connsiteY101" fmla="*/ 94703 h 1220399"/>
                <a:gd name="connsiteX102" fmla="*/ 994610 w 1233175"/>
                <a:gd name="connsiteY102" fmla="*/ 706763 h 1220399"/>
                <a:gd name="connsiteX103" fmla="*/ 994610 w 1233175"/>
                <a:gd name="connsiteY103" fmla="*/ 724301 h 1220399"/>
                <a:gd name="connsiteX104" fmla="*/ 1027939 w 1233175"/>
                <a:gd name="connsiteY104" fmla="*/ 715532 h 1220399"/>
                <a:gd name="connsiteX105" fmla="*/ 1020922 w 1233175"/>
                <a:gd name="connsiteY105" fmla="*/ 678703 h 1220399"/>
                <a:gd name="connsiteX106" fmla="*/ 1022676 w 1233175"/>
                <a:gd name="connsiteY106" fmla="*/ 661166 h 1220399"/>
                <a:gd name="connsiteX107" fmla="*/ 1027939 w 1233175"/>
                <a:gd name="connsiteY107" fmla="*/ 641874 h 1220399"/>
                <a:gd name="connsiteX108" fmla="*/ 1027939 w 1233175"/>
                <a:gd name="connsiteY108" fmla="*/ 49105 h 1220399"/>
                <a:gd name="connsiteX109" fmla="*/ 1027939 w 1233175"/>
                <a:gd name="connsiteY109" fmla="*/ 35075 h 1220399"/>
                <a:gd name="connsiteX110" fmla="*/ 235058 w 1233175"/>
                <a:gd name="connsiteY110" fmla="*/ 35075 h 1220399"/>
                <a:gd name="connsiteX111" fmla="*/ 235058 w 1233175"/>
                <a:gd name="connsiteY111" fmla="*/ 666427 h 1220399"/>
                <a:gd name="connsiteX112" fmla="*/ 264878 w 1233175"/>
                <a:gd name="connsiteY112" fmla="*/ 669934 h 1220399"/>
                <a:gd name="connsiteX113" fmla="*/ 968297 w 1233175"/>
                <a:gd name="connsiteY113" fmla="*/ 761130 h 1220399"/>
                <a:gd name="connsiteX114" fmla="*/ 959527 w 1233175"/>
                <a:gd name="connsiteY114" fmla="*/ 762883 h 1220399"/>
                <a:gd name="connsiteX115" fmla="*/ 943739 w 1233175"/>
                <a:gd name="connsiteY115" fmla="*/ 766391 h 1220399"/>
                <a:gd name="connsiteX116" fmla="*/ 805160 w 1233175"/>
                <a:gd name="connsiteY116" fmla="*/ 745346 h 1220399"/>
                <a:gd name="connsiteX117" fmla="*/ 745519 w 1233175"/>
                <a:gd name="connsiteY117" fmla="*/ 710271 h 1220399"/>
                <a:gd name="connsiteX118" fmla="*/ 692894 w 1233175"/>
                <a:gd name="connsiteY118" fmla="*/ 699748 h 1220399"/>
                <a:gd name="connsiteX119" fmla="*/ 619219 w 1233175"/>
                <a:gd name="connsiteY119" fmla="*/ 710271 h 1220399"/>
                <a:gd name="connsiteX120" fmla="*/ 580628 w 1233175"/>
                <a:gd name="connsiteY120" fmla="*/ 743592 h 1220399"/>
                <a:gd name="connsiteX121" fmla="*/ 564840 w 1233175"/>
                <a:gd name="connsiteY121" fmla="*/ 773406 h 1220399"/>
                <a:gd name="connsiteX122" fmla="*/ 549053 w 1233175"/>
                <a:gd name="connsiteY122" fmla="*/ 796205 h 1220399"/>
                <a:gd name="connsiteX123" fmla="*/ 635007 w 1233175"/>
                <a:gd name="connsiteY123" fmla="*/ 750607 h 1220399"/>
                <a:gd name="connsiteX124" fmla="*/ 635007 w 1233175"/>
                <a:gd name="connsiteY124" fmla="*/ 743592 h 1220399"/>
                <a:gd name="connsiteX125" fmla="*/ 650794 w 1233175"/>
                <a:gd name="connsiteY125" fmla="*/ 726055 h 1220399"/>
                <a:gd name="connsiteX126" fmla="*/ 666581 w 1233175"/>
                <a:gd name="connsiteY126" fmla="*/ 743592 h 1220399"/>
                <a:gd name="connsiteX127" fmla="*/ 675352 w 1233175"/>
                <a:gd name="connsiteY127" fmla="*/ 755868 h 1220399"/>
                <a:gd name="connsiteX128" fmla="*/ 768323 w 1233175"/>
                <a:gd name="connsiteY128" fmla="*/ 810235 h 1220399"/>
                <a:gd name="connsiteX129" fmla="*/ 941985 w 1233175"/>
                <a:gd name="connsiteY129" fmla="*/ 943520 h 1220399"/>
                <a:gd name="connsiteX130" fmla="*/ 954264 w 1233175"/>
                <a:gd name="connsiteY130" fmla="*/ 948781 h 1220399"/>
                <a:gd name="connsiteX131" fmla="*/ 1006889 w 1233175"/>
                <a:gd name="connsiteY131" fmla="*/ 936505 h 1220399"/>
                <a:gd name="connsiteX132" fmla="*/ 968297 w 1233175"/>
                <a:gd name="connsiteY132" fmla="*/ 761130 h 1220399"/>
                <a:gd name="connsiteX133" fmla="*/ 147349 w 1233175"/>
                <a:gd name="connsiteY133" fmla="*/ 966319 h 1220399"/>
                <a:gd name="connsiteX134" fmla="*/ 191203 w 1233175"/>
                <a:gd name="connsiteY134" fmla="*/ 689226 h 1220399"/>
                <a:gd name="connsiteX135" fmla="*/ 33329 w 1233175"/>
                <a:gd name="connsiteY135" fmla="*/ 664673 h 1220399"/>
                <a:gd name="connsiteX136" fmla="*/ 33329 w 1233175"/>
                <a:gd name="connsiteY136" fmla="*/ 943520 h 1220399"/>
                <a:gd name="connsiteX137" fmla="*/ 147349 w 1233175"/>
                <a:gd name="connsiteY137" fmla="*/ 966319 h 1220399"/>
                <a:gd name="connsiteX138" fmla="*/ 1205109 w 1233175"/>
                <a:gd name="connsiteY138" fmla="*/ 645382 h 1220399"/>
                <a:gd name="connsiteX139" fmla="*/ 1050743 w 1233175"/>
                <a:gd name="connsiteY139" fmla="*/ 678703 h 1220399"/>
                <a:gd name="connsiteX140" fmla="*/ 1110385 w 1233175"/>
                <a:gd name="connsiteY140" fmla="*/ 955796 h 1220399"/>
                <a:gd name="connsiteX141" fmla="*/ 1203355 w 1233175"/>
                <a:gd name="connsiteY141" fmla="*/ 934752 h 1220399"/>
                <a:gd name="connsiteX142" fmla="*/ 1205109 w 1233175"/>
                <a:gd name="connsiteY142" fmla="*/ 645382 h 1220399"/>
                <a:gd name="connsiteX143" fmla="*/ 224533 w 1233175"/>
                <a:gd name="connsiteY143" fmla="*/ 980349 h 1220399"/>
                <a:gd name="connsiteX144" fmla="*/ 268387 w 1233175"/>
                <a:gd name="connsiteY144" fmla="*/ 701502 h 1220399"/>
                <a:gd name="connsiteX145" fmla="*/ 221024 w 1233175"/>
                <a:gd name="connsiteY145" fmla="*/ 694487 h 1220399"/>
                <a:gd name="connsiteX146" fmla="*/ 177170 w 1233175"/>
                <a:gd name="connsiteY146" fmla="*/ 971581 h 1220399"/>
                <a:gd name="connsiteX147" fmla="*/ 224533 w 1233175"/>
                <a:gd name="connsiteY147" fmla="*/ 980349 h 1220399"/>
                <a:gd name="connsiteX148" fmla="*/ 906902 w 1233175"/>
                <a:gd name="connsiteY148" fmla="*/ 1090836 h 1220399"/>
                <a:gd name="connsiteX149" fmla="*/ 1026184 w 1233175"/>
                <a:gd name="connsiteY149" fmla="*/ 1090836 h 1220399"/>
                <a:gd name="connsiteX150" fmla="*/ 1026184 w 1233175"/>
                <a:gd name="connsiteY150" fmla="*/ 962812 h 1220399"/>
                <a:gd name="connsiteX151" fmla="*/ 968297 w 1233175"/>
                <a:gd name="connsiteY151" fmla="*/ 978595 h 1220399"/>
                <a:gd name="connsiteX152" fmla="*/ 924443 w 1233175"/>
                <a:gd name="connsiteY152" fmla="*/ 1045238 h 1220399"/>
                <a:gd name="connsiteX153" fmla="*/ 906902 w 1233175"/>
                <a:gd name="connsiteY153" fmla="*/ 1090836 h 1220399"/>
                <a:gd name="connsiteX154" fmla="*/ 291191 w 1233175"/>
                <a:gd name="connsiteY154" fmla="*/ 748853 h 1220399"/>
                <a:gd name="connsiteX155" fmla="*/ 257862 w 1233175"/>
                <a:gd name="connsiteY155" fmla="*/ 955796 h 1220399"/>
                <a:gd name="connsiteX156" fmla="*/ 292945 w 1233175"/>
                <a:gd name="connsiteY156" fmla="*/ 962812 h 1220399"/>
                <a:gd name="connsiteX157" fmla="*/ 326274 w 1233175"/>
                <a:gd name="connsiteY157" fmla="*/ 754114 h 1220399"/>
                <a:gd name="connsiteX158" fmla="*/ 291191 w 1233175"/>
                <a:gd name="connsiteY158" fmla="*/ 748853 h 1220399"/>
                <a:gd name="connsiteX159" fmla="*/ 233304 w 1233175"/>
                <a:gd name="connsiteY159" fmla="*/ 1090836 h 1220399"/>
                <a:gd name="connsiteX160" fmla="*/ 394686 w 1233175"/>
                <a:gd name="connsiteY160" fmla="*/ 1090836 h 1220399"/>
                <a:gd name="connsiteX161" fmla="*/ 359603 w 1233175"/>
                <a:gd name="connsiteY161" fmla="*/ 1062775 h 1220399"/>
                <a:gd name="connsiteX162" fmla="*/ 345570 w 1233175"/>
                <a:gd name="connsiteY162" fmla="*/ 1055761 h 1220399"/>
                <a:gd name="connsiteX163" fmla="*/ 282420 w 1233175"/>
                <a:gd name="connsiteY163" fmla="*/ 1055761 h 1220399"/>
                <a:gd name="connsiteX164" fmla="*/ 263124 w 1233175"/>
                <a:gd name="connsiteY164" fmla="*/ 1036469 h 1220399"/>
                <a:gd name="connsiteX165" fmla="*/ 263124 w 1233175"/>
                <a:gd name="connsiteY165" fmla="*/ 994379 h 1220399"/>
                <a:gd name="connsiteX166" fmla="*/ 256108 w 1233175"/>
                <a:gd name="connsiteY166" fmla="*/ 980349 h 1220399"/>
                <a:gd name="connsiteX167" fmla="*/ 231550 w 1233175"/>
                <a:gd name="connsiteY167" fmla="*/ 1013671 h 1220399"/>
                <a:gd name="connsiteX168" fmla="*/ 233304 w 1233175"/>
                <a:gd name="connsiteY168" fmla="*/ 1090836 h 1220399"/>
                <a:gd name="connsiteX169" fmla="*/ 996364 w 1233175"/>
                <a:gd name="connsiteY169" fmla="*/ 754114 h 1220399"/>
                <a:gd name="connsiteX170" fmla="*/ 1034955 w 1233175"/>
                <a:gd name="connsiteY170" fmla="*/ 929490 h 1220399"/>
                <a:gd name="connsiteX171" fmla="*/ 1066530 w 1233175"/>
                <a:gd name="connsiteY171" fmla="*/ 920721 h 1220399"/>
                <a:gd name="connsiteX172" fmla="*/ 1027939 w 1233175"/>
                <a:gd name="connsiteY172" fmla="*/ 745346 h 1220399"/>
                <a:gd name="connsiteX173" fmla="*/ 996364 w 1233175"/>
                <a:gd name="connsiteY173" fmla="*/ 754114 h 1220399"/>
                <a:gd name="connsiteX174" fmla="*/ 557824 w 1233175"/>
                <a:gd name="connsiteY174" fmla="*/ 1164494 h 1220399"/>
                <a:gd name="connsiteX175" fmla="*/ 577119 w 1233175"/>
                <a:gd name="connsiteY175" fmla="*/ 1155725 h 1220399"/>
                <a:gd name="connsiteX176" fmla="*/ 650794 w 1233175"/>
                <a:gd name="connsiteY176" fmla="*/ 1083821 h 1220399"/>
                <a:gd name="connsiteX177" fmla="*/ 650794 w 1233175"/>
                <a:gd name="connsiteY177" fmla="*/ 1054007 h 1220399"/>
                <a:gd name="connsiteX178" fmla="*/ 620973 w 1233175"/>
                <a:gd name="connsiteY178" fmla="*/ 1055761 h 1220399"/>
                <a:gd name="connsiteX179" fmla="*/ 542036 w 1233175"/>
                <a:gd name="connsiteY179" fmla="*/ 1138187 h 1220399"/>
                <a:gd name="connsiteX180" fmla="*/ 540282 w 1233175"/>
                <a:gd name="connsiteY180" fmla="*/ 1150463 h 1220399"/>
                <a:gd name="connsiteX181" fmla="*/ 557824 w 1233175"/>
                <a:gd name="connsiteY181" fmla="*/ 1164494 h 1220399"/>
                <a:gd name="connsiteX182" fmla="*/ 501690 w 1233175"/>
                <a:gd name="connsiteY182" fmla="*/ 1125911 h 1220399"/>
                <a:gd name="connsiteX183" fmla="*/ 517478 w 1233175"/>
                <a:gd name="connsiteY183" fmla="*/ 1117142 h 1220399"/>
                <a:gd name="connsiteX184" fmla="*/ 577119 w 1233175"/>
                <a:gd name="connsiteY184" fmla="*/ 1055761 h 1220399"/>
                <a:gd name="connsiteX185" fmla="*/ 582382 w 1233175"/>
                <a:gd name="connsiteY185" fmla="*/ 1043484 h 1220399"/>
                <a:gd name="connsiteX186" fmla="*/ 570102 w 1233175"/>
                <a:gd name="connsiteY186" fmla="*/ 1018932 h 1220399"/>
                <a:gd name="connsiteX187" fmla="*/ 542036 w 1233175"/>
                <a:gd name="connsiteY187" fmla="*/ 1024193 h 1220399"/>
                <a:gd name="connsiteX188" fmla="*/ 484149 w 1233175"/>
                <a:gd name="connsiteY188" fmla="*/ 1083821 h 1220399"/>
                <a:gd name="connsiteX189" fmla="*/ 478886 w 1233175"/>
                <a:gd name="connsiteY189" fmla="*/ 1108373 h 1220399"/>
                <a:gd name="connsiteX190" fmla="*/ 501690 w 1233175"/>
                <a:gd name="connsiteY190" fmla="*/ 1125911 h 1220399"/>
                <a:gd name="connsiteX191" fmla="*/ 601678 w 1233175"/>
                <a:gd name="connsiteY191" fmla="*/ 1180277 h 1220399"/>
                <a:gd name="connsiteX192" fmla="*/ 615711 w 1233175"/>
                <a:gd name="connsiteY192" fmla="*/ 1190800 h 1220399"/>
                <a:gd name="connsiteX193" fmla="*/ 631498 w 1233175"/>
                <a:gd name="connsiteY193" fmla="*/ 1190800 h 1220399"/>
                <a:gd name="connsiteX194" fmla="*/ 677106 w 1233175"/>
                <a:gd name="connsiteY194" fmla="*/ 1145202 h 1220399"/>
                <a:gd name="connsiteX195" fmla="*/ 675352 w 1233175"/>
                <a:gd name="connsiteY195" fmla="*/ 1124157 h 1220399"/>
                <a:gd name="connsiteX196" fmla="*/ 654303 w 1233175"/>
                <a:gd name="connsiteY196" fmla="*/ 1124157 h 1220399"/>
                <a:gd name="connsiteX197" fmla="*/ 601678 w 1233175"/>
                <a:gd name="connsiteY197" fmla="*/ 1180277 h 1220399"/>
                <a:gd name="connsiteX198" fmla="*/ 361357 w 1233175"/>
                <a:gd name="connsiteY198" fmla="*/ 1008409 h 1220399"/>
                <a:gd name="connsiteX199" fmla="*/ 296453 w 1233175"/>
                <a:gd name="connsiteY199" fmla="*/ 992625 h 1220399"/>
                <a:gd name="connsiteX200" fmla="*/ 296453 w 1233175"/>
                <a:gd name="connsiteY200" fmla="*/ 1025947 h 1220399"/>
                <a:gd name="connsiteX201" fmla="*/ 354341 w 1233175"/>
                <a:gd name="connsiteY201" fmla="*/ 1025947 h 1220399"/>
                <a:gd name="connsiteX202" fmla="*/ 361357 w 1233175"/>
                <a:gd name="connsiteY202" fmla="*/ 1008409 h 1220399"/>
                <a:gd name="connsiteX203" fmla="*/ 684123 w 1233175"/>
                <a:gd name="connsiteY203" fmla="*/ 1085575 h 1220399"/>
                <a:gd name="connsiteX204" fmla="*/ 682369 w 1233175"/>
                <a:gd name="connsiteY204" fmla="*/ 1087328 h 1220399"/>
                <a:gd name="connsiteX205" fmla="*/ 706927 w 1233175"/>
                <a:gd name="connsiteY205" fmla="*/ 1117142 h 1220399"/>
                <a:gd name="connsiteX206" fmla="*/ 710435 w 1233175"/>
                <a:gd name="connsiteY206" fmla="*/ 1159232 h 1220399"/>
                <a:gd name="connsiteX207" fmla="*/ 736748 w 1233175"/>
                <a:gd name="connsiteY207" fmla="*/ 1150463 h 1220399"/>
                <a:gd name="connsiteX208" fmla="*/ 733240 w 1233175"/>
                <a:gd name="connsiteY208" fmla="*/ 1122403 h 1220399"/>
                <a:gd name="connsiteX209" fmla="*/ 684123 w 1233175"/>
                <a:gd name="connsiteY209" fmla="*/ 1085575 h 1220399"/>
                <a:gd name="connsiteX210" fmla="*/ 387670 w 1233175"/>
                <a:gd name="connsiteY210" fmla="*/ 1020685 h 1220399"/>
                <a:gd name="connsiteX211" fmla="*/ 382408 w 1233175"/>
                <a:gd name="connsiteY211" fmla="*/ 1038223 h 1220399"/>
                <a:gd name="connsiteX212" fmla="*/ 403457 w 1233175"/>
                <a:gd name="connsiteY212" fmla="*/ 1059268 h 1220399"/>
                <a:gd name="connsiteX213" fmla="*/ 417491 w 1233175"/>
                <a:gd name="connsiteY213" fmla="*/ 1046992 h 1220399"/>
                <a:gd name="connsiteX214" fmla="*/ 405211 w 1233175"/>
                <a:gd name="connsiteY214" fmla="*/ 1027700 h 1220399"/>
                <a:gd name="connsiteX215" fmla="*/ 387670 w 1233175"/>
                <a:gd name="connsiteY215" fmla="*/ 1020685 h 1220399"/>
                <a:gd name="connsiteX216" fmla="*/ 450820 w 1233175"/>
                <a:gd name="connsiteY216" fmla="*/ 1048746 h 1220399"/>
                <a:gd name="connsiteX217" fmla="*/ 417491 w 1233175"/>
                <a:gd name="connsiteY217" fmla="*/ 1090836 h 1220399"/>
                <a:gd name="connsiteX218" fmla="*/ 440295 w 1233175"/>
                <a:gd name="connsiteY218" fmla="*/ 1090836 h 1220399"/>
                <a:gd name="connsiteX219" fmla="*/ 447311 w 1233175"/>
                <a:gd name="connsiteY219" fmla="*/ 1087328 h 1220399"/>
                <a:gd name="connsiteX220" fmla="*/ 468361 w 1233175"/>
                <a:gd name="connsiteY220" fmla="*/ 1055761 h 1220399"/>
                <a:gd name="connsiteX221" fmla="*/ 450820 w 1233175"/>
                <a:gd name="connsiteY221" fmla="*/ 1048746 h 122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233175" h="1220399">
                  <a:moveTo>
                    <a:pt x="1078809" y="950535"/>
                  </a:moveTo>
                  <a:cubicBezTo>
                    <a:pt x="1057760" y="952289"/>
                    <a:pt x="1057760" y="952289"/>
                    <a:pt x="1057760" y="971581"/>
                  </a:cubicBezTo>
                  <a:cubicBezTo>
                    <a:pt x="1057760" y="1013671"/>
                    <a:pt x="1057760" y="1055761"/>
                    <a:pt x="1057760" y="1096097"/>
                  </a:cubicBezTo>
                  <a:cubicBezTo>
                    <a:pt x="1057760" y="1117142"/>
                    <a:pt x="1054251" y="1120650"/>
                    <a:pt x="1033201" y="1120650"/>
                  </a:cubicBezTo>
                  <a:cubicBezTo>
                    <a:pt x="971805" y="1120650"/>
                    <a:pt x="908656" y="1120650"/>
                    <a:pt x="847260" y="1120650"/>
                  </a:cubicBezTo>
                  <a:cubicBezTo>
                    <a:pt x="840243" y="1120650"/>
                    <a:pt x="834981" y="1122403"/>
                    <a:pt x="831472" y="1127665"/>
                  </a:cubicBezTo>
                  <a:cubicBezTo>
                    <a:pt x="817439" y="1143448"/>
                    <a:pt x="799898" y="1150463"/>
                    <a:pt x="780602" y="1145202"/>
                  </a:cubicBezTo>
                  <a:cubicBezTo>
                    <a:pt x="777094" y="1145202"/>
                    <a:pt x="775340" y="1145202"/>
                    <a:pt x="771831" y="1143448"/>
                  </a:cubicBezTo>
                  <a:cubicBezTo>
                    <a:pt x="759552" y="1182031"/>
                    <a:pt x="722715" y="1199569"/>
                    <a:pt x="685877" y="1176770"/>
                  </a:cubicBezTo>
                  <a:cubicBezTo>
                    <a:pt x="678861" y="1185538"/>
                    <a:pt x="670090" y="1194307"/>
                    <a:pt x="661319" y="1203076"/>
                  </a:cubicBezTo>
                  <a:cubicBezTo>
                    <a:pt x="643777" y="1225875"/>
                    <a:pt x="608694" y="1227628"/>
                    <a:pt x="587644" y="1199569"/>
                  </a:cubicBezTo>
                  <a:cubicBezTo>
                    <a:pt x="578873" y="1189046"/>
                    <a:pt x="571857" y="1185538"/>
                    <a:pt x="559577" y="1187292"/>
                  </a:cubicBezTo>
                  <a:cubicBezTo>
                    <a:pt x="538528" y="1189046"/>
                    <a:pt x="524494" y="1176770"/>
                    <a:pt x="513970" y="1159232"/>
                  </a:cubicBezTo>
                  <a:cubicBezTo>
                    <a:pt x="510461" y="1152217"/>
                    <a:pt x="506953" y="1150463"/>
                    <a:pt x="498182" y="1150463"/>
                  </a:cubicBezTo>
                  <a:cubicBezTo>
                    <a:pt x="477132" y="1150463"/>
                    <a:pt x="461345" y="1141694"/>
                    <a:pt x="450820" y="1124157"/>
                  </a:cubicBezTo>
                  <a:cubicBezTo>
                    <a:pt x="449065" y="1120650"/>
                    <a:pt x="442049" y="1118896"/>
                    <a:pt x="438540" y="1118896"/>
                  </a:cubicBezTo>
                  <a:cubicBezTo>
                    <a:pt x="368374" y="1118896"/>
                    <a:pt x="296453" y="1118896"/>
                    <a:pt x="226287" y="1118896"/>
                  </a:cubicBezTo>
                  <a:cubicBezTo>
                    <a:pt x="205237" y="1118896"/>
                    <a:pt x="201729" y="1115388"/>
                    <a:pt x="201729" y="1094343"/>
                  </a:cubicBezTo>
                  <a:cubicBezTo>
                    <a:pt x="201729" y="1064529"/>
                    <a:pt x="201729" y="1034715"/>
                    <a:pt x="201729" y="1003148"/>
                  </a:cubicBezTo>
                  <a:cubicBezTo>
                    <a:pt x="164891" y="996133"/>
                    <a:pt x="129808" y="989118"/>
                    <a:pt x="92971" y="982103"/>
                  </a:cubicBezTo>
                  <a:cubicBezTo>
                    <a:pt x="66658" y="976842"/>
                    <a:pt x="42100" y="971581"/>
                    <a:pt x="15787" y="968073"/>
                  </a:cubicBezTo>
                  <a:cubicBezTo>
                    <a:pt x="5263" y="966319"/>
                    <a:pt x="0" y="961058"/>
                    <a:pt x="0" y="948781"/>
                  </a:cubicBezTo>
                  <a:cubicBezTo>
                    <a:pt x="0" y="847064"/>
                    <a:pt x="0" y="747100"/>
                    <a:pt x="0" y="645382"/>
                  </a:cubicBezTo>
                  <a:cubicBezTo>
                    <a:pt x="0" y="631352"/>
                    <a:pt x="7017" y="626091"/>
                    <a:pt x="22804" y="627844"/>
                  </a:cubicBezTo>
                  <a:cubicBezTo>
                    <a:pt x="66658" y="634859"/>
                    <a:pt x="112266" y="641874"/>
                    <a:pt x="156120" y="648889"/>
                  </a:cubicBezTo>
                  <a:cubicBezTo>
                    <a:pt x="170154" y="650643"/>
                    <a:pt x="184187" y="652397"/>
                    <a:pt x="199974" y="655904"/>
                  </a:cubicBezTo>
                  <a:cubicBezTo>
                    <a:pt x="199974" y="648889"/>
                    <a:pt x="199974" y="643628"/>
                    <a:pt x="199974" y="640121"/>
                  </a:cubicBezTo>
                  <a:cubicBezTo>
                    <a:pt x="199974" y="434931"/>
                    <a:pt x="199974" y="231496"/>
                    <a:pt x="199974" y="26306"/>
                  </a:cubicBezTo>
                  <a:cubicBezTo>
                    <a:pt x="199974" y="1754"/>
                    <a:pt x="201729" y="0"/>
                    <a:pt x="226287" y="0"/>
                  </a:cubicBezTo>
                  <a:cubicBezTo>
                    <a:pt x="492919" y="0"/>
                    <a:pt x="761306" y="0"/>
                    <a:pt x="1027939" y="0"/>
                  </a:cubicBezTo>
                  <a:cubicBezTo>
                    <a:pt x="1050743" y="0"/>
                    <a:pt x="1054251" y="1754"/>
                    <a:pt x="1054251" y="26306"/>
                  </a:cubicBezTo>
                  <a:cubicBezTo>
                    <a:pt x="1054251" y="226234"/>
                    <a:pt x="1054251" y="426163"/>
                    <a:pt x="1054251" y="626091"/>
                  </a:cubicBezTo>
                  <a:cubicBezTo>
                    <a:pt x="1054251" y="631352"/>
                    <a:pt x="1054251" y="636613"/>
                    <a:pt x="1054251" y="643628"/>
                  </a:cubicBezTo>
                  <a:cubicBezTo>
                    <a:pt x="1073547" y="640121"/>
                    <a:pt x="1092843" y="634859"/>
                    <a:pt x="1110385" y="631352"/>
                  </a:cubicBezTo>
                  <a:cubicBezTo>
                    <a:pt x="1143713" y="624337"/>
                    <a:pt x="1177042" y="617322"/>
                    <a:pt x="1210371" y="610307"/>
                  </a:cubicBezTo>
                  <a:cubicBezTo>
                    <a:pt x="1226159" y="606799"/>
                    <a:pt x="1233176" y="612060"/>
                    <a:pt x="1233176" y="627844"/>
                  </a:cubicBezTo>
                  <a:cubicBezTo>
                    <a:pt x="1233176" y="731316"/>
                    <a:pt x="1233176" y="834787"/>
                    <a:pt x="1233176" y="938259"/>
                  </a:cubicBezTo>
                  <a:cubicBezTo>
                    <a:pt x="1233176" y="950535"/>
                    <a:pt x="1227913" y="957550"/>
                    <a:pt x="1215634" y="959304"/>
                  </a:cubicBezTo>
                  <a:cubicBezTo>
                    <a:pt x="1178797" y="966319"/>
                    <a:pt x="1143713" y="975088"/>
                    <a:pt x="1108630" y="982103"/>
                  </a:cubicBezTo>
                  <a:cubicBezTo>
                    <a:pt x="1091089" y="985610"/>
                    <a:pt x="1085826" y="982103"/>
                    <a:pt x="1080564" y="964565"/>
                  </a:cubicBezTo>
                  <a:cubicBezTo>
                    <a:pt x="1082318" y="962812"/>
                    <a:pt x="1080564" y="957550"/>
                    <a:pt x="1078809" y="950535"/>
                  </a:cubicBezTo>
                  <a:close/>
                  <a:moveTo>
                    <a:pt x="294699" y="99964"/>
                  </a:moveTo>
                  <a:cubicBezTo>
                    <a:pt x="294699" y="170114"/>
                    <a:pt x="294699" y="238511"/>
                    <a:pt x="294699" y="306907"/>
                  </a:cubicBezTo>
                  <a:cubicBezTo>
                    <a:pt x="294699" y="375304"/>
                    <a:pt x="294699" y="443700"/>
                    <a:pt x="294699" y="512096"/>
                  </a:cubicBezTo>
                  <a:cubicBezTo>
                    <a:pt x="294699" y="580493"/>
                    <a:pt x="292945" y="648889"/>
                    <a:pt x="299962" y="717286"/>
                  </a:cubicBezTo>
                  <a:cubicBezTo>
                    <a:pt x="340307" y="722547"/>
                    <a:pt x="382408" y="729562"/>
                    <a:pt x="426262" y="722547"/>
                  </a:cubicBezTo>
                  <a:cubicBezTo>
                    <a:pt x="471869" y="715532"/>
                    <a:pt x="517478" y="703256"/>
                    <a:pt x="563086" y="705010"/>
                  </a:cubicBezTo>
                  <a:cubicBezTo>
                    <a:pt x="566594" y="705010"/>
                    <a:pt x="570102" y="701502"/>
                    <a:pt x="571857" y="699748"/>
                  </a:cubicBezTo>
                  <a:cubicBezTo>
                    <a:pt x="584136" y="687472"/>
                    <a:pt x="596415" y="680457"/>
                    <a:pt x="613957" y="678703"/>
                  </a:cubicBezTo>
                  <a:cubicBezTo>
                    <a:pt x="624482" y="676949"/>
                    <a:pt x="635007" y="675196"/>
                    <a:pt x="645532" y="673442"/>
                  </a:cubicBezTo>
                  <a:cubicBezTo>
                    <a:pt x="691139" y="664673"/>
                    <a:pt x="734994" y="664673"/>
                    <a:pt x="775340" y="692733"/>
                  </a:cubicBezTo>
                  <a:cubicBezTo>
                    <a:pt x="799898" y="710271"/>
                    <a:pt x="827964" y="724301"/>
                    <a:pt x="854277" y="738331"/>
                  </a:cubicBezTo>
                  <a:cubicBezTo>
                    <a:pt x="863048" y="743592"/>
                    <a:pt x="873573" y="747100"/>
                    <a:pt x="882344" y="745346"/>
                  </a:cubicBezTo>
                  <a:cubicBezTo>
                    <a:pt x="910410" y="741838"/>
                    <a:pt x="936722" y="736577"/>
                    <a:pt x="963035" y="733070"/>
                  </a:cubicBezTo>
                  <a:cubicBezTo>
                    <a:pt x="963035" y="520865"/>
                    <a:pt x="963035" y="310415"/>
                    <a:pt x="963035" y="99964"/>
                  </a:cubicBezTo>
                  <a:cubicBezTo>
                    <a:pt x="740256" y="99964"/>
                    <a:pt x="517478" y="99964"/>
                    <a:pt x="294699" y="99964"/>
                  </a:cubicBezTo>
                  <a:close/>
                  <a:moveTo>
                    <a:pt x="610449" y="1024193"/>
                  </a:moveTo>
                  <a:cubicBezTo>
                    <a:pt x="642023" y="1013671"/>
                    <a:pt x="657811" y="1017178"/>
                    <a:pt x="680615" y="1043484"/>
                  </a:cubicBezTo>
                  <a:cubicBezTo>
                    <a:pt x="680615" y="1045238"/>
                    <a:pt x="682369" y="1045238"/>
                    <a:pt x="682369" y="1046992"/>
                  </a:cubicBezTo>
                  <a:cubicBezTo>
                    <a:pt x="713944" y="1069790"/>
                    <a:pt x="745519" y="1094343"/>
                    <a:pt x="777094" y="1115388"/>
                  </a:cubicBezTo>
                  <a:cubicBezTo>
                    <a:pt x="792881" y="1125911"/>
                    <a:pt x="813931" y="1113634"/>
                    <a:pt x="812177" y="1096097"/>
                  </a:cubicBezTo>
                  <a:cubicBezTo>
                    <a:pt x="812177" y="1089082"/>
                    <a:pt x="806914" y="1078559"/>
                    <a:pt x="799898" y="1073298"/>
                  </a:cubicBezTo>
                  <a:cubicBezTo>
                    <a:pt x="775340" y="1054007"/>
                    <a:pt x="749027" y="1036469"/>
                    <a:pt x="722715" y="1018932"/>
                  </a:cubicBezTo>
                  <a:cubicBezTo>
                    <a:pt x="717452" y="1015424"/>
                    <a:pt x="715698" y="1008409"/>
                    <a:pt x="715698" y="1001394"/>
                  </a:cubicBezTo>
                  <a:cubicBezTo>
                    <a:pt x="715698" y="997887"/>
                    <a:pt x="722715" y="992625"/>
                    <a:pt x="726223" y="990871"/>
                  </a:cubicBezTo>
                  <a:cubicBezTo>
                    <a:pt x="731486" y="989118"/>
                    <a:pt x="736748" y="992625"/>
                    <a:pt x="742011" y="996133"/>
                  </a:cubicBezTo>
                  <a:cubicBezTo>
                    <a:pt x="777094" y="1020685"/>
                    <a:pt x="812177" y="1045238"/>
                    <a:pt x="847260" y="1068037"/>
                  </a:cubicBezTo>
                  <a:cubicBezTo>
                    <a:pt x="852523" y="1071544"/>
                    <a:pt x="861293" y="1075052"/>
                    <a:pt x="868310" y="1075052"/>
                  </a:cubicBezTo>
                  <a:cubicBezTo>
                    <a:pt x="877081" y="1075052"/>
                    <a:pt x="884097" y="1068037"/>
                    <a:pt x="887606" y="1059268"/>
                  </a:cubicBezTo>
                  <a:cubicBezTo>
                    <a:pt x="891114" y="1046992"/>
                    <a:pt x="885852" y="1038223"/>
                    <a:pt x="875326" y="1032962"/>
                  </a:cubicBezTo>
                  <a:cubicBezTo>
                    <a:pt x="834981" y="1006656"/>
                    <a:pt x="794635" y="978595"/>
                    <a:pt x="754289" y="952289"/>
                  </a:cubicBezTo>
                  <a:cubicBezTo>
                    <a:pt x="750781" y="950535"/>
                    <a:pt x="745519" y="948781"/>
                    <a:pt x="745519" y="945274"/>
                  </a:cubicBezTo>
                  <a:cubicBezTo>
                    <a:pt x="743764" y="940013"/>
                    <a:pt x="742011" y="931244"/>
                    <a:pt x="743764" y="925983"/>
                  </a:cubicBezTo>
                  <a:cubicBezTo>
                    <a:pt x="745519" y="922475"/>
                    <a:pt x="754289" y="920721"/>
                    <a:pt x="761306" y="920721"/>
                  </a:cubicBezTo>
                  <a:cubicBezTo>
                    <a:pt x="764814" y="920721"/>
                    <a:pt x="768323" y="924229"/>
                    <a:pt x="771831" y="925983"/>
                  </a:cubicBezTo>
                  <a:cubicBezTo>
                    <a:pt x="815685" y="954043"/>
                    <a:pt x="857785" y="982103"/>
                    <a:pt x="901639" y="1010163"/>
                  </a:cubicBezTo>
                  <a:cubicBezTo>
                    <a:pt x="913918" y="1018932"/>
                    <a:pt x="927951" y="1015424"/>
                    <a:pt x="934968" y="1004902"/>
                  </a:cubicBezTo>
                  <a:cubicBezTo>
                    <a:pt x="941985" y="994379"/>
                    <a:pt x="940231" y="982103"/>
                    <a:pt x="927951" y="971581"/>
                  </a:cubicBezTo>
                  <a:cubicBezTo>
                    <a:pt x="915672" y="961058"/>
                    <a:pt x="903393" y="950535"/>
                    <a:pt x="891114" y="941766"/>
                  </a:cubicBezTo>
                  <a:cubicBezTo>
                    <a:pt x="831472" y="897923"/>
                    <a:pt x="773585" y="852325"/>
                    <a:pt x="712190" y="808481"/>
                  </a:cubicBezTo>
                  <a:cubicBezTo>
                    <a:pt x="696402" y="797958"/>
                    <a:pt x="678861" y="789190"/>
                    <a:pt x="663073" y="780421"/>
                  </a:cubicBezTo>
                  <a:cubicBezTo>
                    <a:pt x="659565" y="783929"/>
                    <a:pt x="659565" y="783929"/>
                    <a:pt x="659565" y="783929"/>
                  </a:cubicBezTo>
                  <a:cubicBezTo>
                    <a:pt x="638515" y="833033"/>
                    <a:pt x="587644" y="840049"/>
                    <a:pt x="547299" y="827772"/>
                  </a:cubicBezTo>
                  <a:cubicBezTo>
                    <a:pt x="522740" y="820757"/>
                    <a:pt x="515723" y="799712"/>
                    <a:pt x="526248" y="778667"/>
                  </a:cubicBezTo>
                  <a:cubicBezTo>
                    <a:pt x="531511" y="768145"/>
                    <a:pt x="538528" y="759376"/>
                    <a:pt x="545544" y="750607"/>
                  </a:cubicBezTo>
                  <a:cubicBezTo>
                    <a:pt x="549053" y="747100"/>
                    <a:pt x="550807" y="741838"/>
                    <a:pt x="554315" y="734824"/>
                  </a:cubicBezTo>
                  <a:cubicBezTo>
                    <a:pt x="535019" y="736577"/>
                    <a:pt x="520986" y="738331"/>
                    <a:pt x="506953" y="740085"/>
                  </a:cubicBezTo>
                  <a:cubicBezTo>
                    <a:pt x="459591" y="747100"/>
                    <a:pt x="413982" y="761130"/>
                    <a:pt x="364866" y="755868"/>
                  </a:cubicBezTo>
                  <a:cubicBezTo>
                    <a:pt x="357849" y="755868"/>
                    <a:pt x="356095" y="759376"/>
                    <a:pt x="356095" y="764637"/>
                  </a:cubicBezTo>
                  <a:cubicBezTo>
                    <a:pt x="349078" y="810235"/>
                    <a:pt x="342061" y="854079"/>
                    <a:pt x="335045" y="899676"/>
                  </a:cubicBezTo>
                  <a:cubicBezTo>
                    <a:pt x="331536" y="922475"/>
                    <a:pt x="328028" y="945274"/>
                    <a:pt x="324520" y="964565"/>
                  </a:cubicBezTo>
                  <a:cubicBezTo>
                    <a:pt x="354341" y="975088"/>
                    <a:pt x="382408" y="983856"/>
                    <a:pt x="410474" y="996133"/>
                  </a:cubicBezTo>
                  <a:cubicBezTo>
                    <a:pt x="438540" y="1008409"/>
                    <a:pt x="464853" y="1022439"/>
                    <a:pt x="492919" y="1034715"/>
                  </a:cubicBezTo>
                  <a:cubicBezTo>
                    <a:pt x="499936" y="1027700"/>
                    <a:pt x="506953" y="1020685"/>
                    <a:pt x="513970" y="1011917"/>
                  </a:cubicBezTo>
                  <a:cubicBezTo>
                    <a:pt x="519232" y="1006656"/>
                    <a:pt x="522740" y="1001394"/>
                    <a:pt x="529757" y="997887"/>
                  </a:cubicBezTo>
                  <a:cubicBezTo>
                    <a:pt x="556069" y="978595"/>
                    <a:pt x="589398" y="989118"/>
                    <a:pt x="610449" y="1024193"/>
                  </a:cubicBezTo>
                  <a:close/>
                  <a:moveTo>
                    <a:pt x="264878" y="669934"/>
                  </a:moveTo>
                  <a:cubicBezTo>
                    <a:pt x="264878" y="664673"/>
                    <a:pt x="264878" y="659412"/>
                    <a:pt x="264878" y="654151"/>
                  </a:cubicBezTo>
                  <a:cubicBezTo>
                    <a:pt x="264878" y="468253"/>
                    <a:pt x="264878" y="280601"/>
                    <a:pt x="264878" y="94703"/>
                  </a:cubicBezTo>
                  <a:cubicBezTo>
                    <a:pt x="264878" y="71904"/>
                    <a:pt x="268387" y="70150"/>
                    <a:pt x="289437" y="70150"/>
                  </a:cubicBezTo>
                  <a:cubicBezTo>
                    <a:pt x="515723" y="70150"/>
                    <a:pt x="743764" y="70150"/>
                    <a:pt x="970052" y="70150"/>
                  </a:cubicBezTo>
                  <a:cubicBezTo>
                    <a:pt x="992855" y="70150"/>
                    <a:pt x="994610" y="71904"/>
                    <a:pt x="994610" y="94703"/>
                  </a:cubicBezTo>
                  <a:cubicBezTo>
                    <a:pt x="994610" y="298138"/>
                    <a:pt x="994610" y="503328"/>
                    <a:pt x="994610" y="706763"/>
                  </a:cubicBezTo>
                  <a:cubicBezTo>
                    <a:pt x="994610" y="712024"/>
                    <a:pt x="994610" y="717286"/>
                    <a:pt x="994610" y="724301"/>
                  </a:cubicBezTo>
                  <a:cubicBezTo>
                    <a:pt x="1006889" y="720793"/>
                    <a:pt x="1017414" y="717286"/>
                    <a:pt x="1027939" y="715532"/>
                  </a:cubicBezTo>
                  <a:cubicBezTo>
                    <a:pt x="1024430" y="701502"/>
                    <a:pt x="1022676" y="690980"/>
                    <a:pt x="1020922" y="678703"/>
                  </a:cubicBezTo>
                  <a:cubicBezTo>
                    <a:pt x="1019168" y="673442"/>
                    <a:pt x="1020922" y="666427"/>
                    <a:pt x="1022676" y="661166"/>
                  </a:cubicBezTo>
                  <a:cubicBezTo>
                    <a:pt x="1024430" y="654151"/>
                    <a:pt x="1027939" y="648889"/>
                    <a:pt x="1027939" y="641874"/>
                  </a:cubicBezTo>
                  <a:cubicBezTo>
                    <a:pt x="1027939" y="443700"/>
                    <a:pt x="1027939" y="247279"/>
                    <a:pt x="1027939" y="49105"/>
                  </a:cubicBezTo>
                  <a:cubicBezTo>
                    <a:pt x="1027939" y="45597"/>
                    <a:pt x="1027939" y="40336"/>
                    <a:pt x="1027939" y="35075"/>
                  </a:cubicBezTo>
                  <a:cubicBezTo>
                    <a:pt x="763060" y="35075"/>
                    <a:pt x="498182" y="35075"/>
                    <a:pt x="235058" y="35075"/>
                  </a:cubicBezTo>
                  <a:cubicBezTo>
                    <a:pt x="235058" y="245526"/>
                    <a:pt x="235058" y="455976"/>
                    <a:pt x="235058" y="666427"/>
                  </a:cubicBezTo>
                  <a:cubicBezTo>
                    <a:pt x="243828" y="666427"/>
                    <a:pt x="252599" y="668181"/>
                    <a:pt x="264878" y="669934"/>
                  </a:cubicBezTo>
                  <a:close/>
                  <a:moveTo>
                    <a:pt x="968297" y="761130"/>
                  </a:moveTo>
                  <a:cubicBezTo>
                    <a:pt x="964789" y="761130"/>
                    <a:pt x="961281" y="762883"/>
                    <a:pt x="959527" y="762883"/>
                  </a:cubicBezTo>
                  <a:cubicBezTo>
                    <a:pt x="954264" y="764637"/>
                    <a:pt x="949001" y="764637"/>
                    <a:pt x="943739" y="766391"/>
                  </a:cubicBezTo>
                  <a:cubicBezTo>
                    <a:pt x="894622" y="782175"/>
                    <a:pt x="849014" y="775160"/>
                    <a:pt x="805160" y="745346"/>
                  </a:cubicBezTo>
                  <a:cubicBezTo>
                    <a:pt x="785865" y="731316"/>
                    <a:pt x="764814" y="720793"/>
                    <a:pt x="745519" y="710271"/>
                  </a:cubicBezTo>
                  <a:cubicBezTo>
                    <a:pt x="729731" y="701502"/>
                    <a:pt x="712190" y="696241"/>
                    <a:pt x="692894" y="699748"/>
                  </a:cubicBezTo>
                  <a:cubicBezTo>
                    <a:pt x="668336" y="703256"/>
                    <a:pt x="643777" y="706763"/>
                    <a:pt x="619219" y="710271"/>
                  </a:cubicBezTo>
                  <a:cubicBezTo>
                    <a:pt x="598169" y="712024"/>
                    <a:pt x="589398" y="727808"/>
                    <a:pt x="580628" y="743592"/>
                  </a:cubicBezTo>
                  <a:cubicBezTo>
                    <a:pt x="575365" y="754114"/>
                    <a:pt x="570102" y="762883"/>
                    <a:pt x="564840" y="773406"/>
                  </a:cubicBezTo>
                  <a:cubicBezTo>
                    <a:pt x="559577" y="780421"/>
                    <a:pt x="554315" y="789190"/>
                    <a:pt x="549053" y="796205"/>
                  </a:cubicBezTo>
                  <a:cubicBezTo>
                    <a:pt x="592907" y="817250"/>
                    <a:pt x="633252" y="794451"/>
                    <a:pt x="635007" y="750607"/>
                  </a:cubicBezTo>
                  <a:cubicBezTo>
                    <a:pt x="635007" y="748853"/>
                    <a:pt x="635007" y="745346"/>
                    <a:pt x="635007" y="743592"/>
                  </a:cubicBezTo>
                  <a:cubicBezTo>
                    <a:pt x="635007" y="733070"/>
                    <a:pt x="638515" y="726055"/>
                    <a:pt x="650794" y="726055"/>
                  </a:cubicBezTo>
                  <a:cubicBezTo>
                    <a:pt x="663073" y="726055"/>
                    <a:pt x="666581" y="734824"/>
                    <a:pt x="666581" y="743592"/>
                  </a:cubicBezTo>
                  <a:cubicBezTo>
                    <a:pt x="666581" y="750607"/>
                    <a:pt x="668336" y="752361"/>
                    <a:pt x="675352" y="755868"/>
                  </a:cubicBezTo>
                  <a:cubicBezTo>
                    <a:pt x="706927" y="773406"/>
                    <a:pt x="738502" y="789190"/>
                    <a:pt x="768323" y="810235"/>
                  </a:cubicBezTo>
                  <a:cubicBezTo>
                    <a:pt x="827964" y="854079"/>
                    <a:pt x="884097" y="899676"/>
                    <a:pt x="941985" y="943520"/>
                  </a:cubicBezTo>
                  <a:cubicBezTo>
                    <a:pt x="945493" y="947028"/>
                    <a:pt x="950756" y="950535"/>
                    <a:pt x="954264" y="948781"/>
                  </a:cubicBezTo>
                  <a:cubicBezTo>
                    <a:pt x="971805" y="945274"/>
                    <a:pt x="989347" y="940013"/>
                    <a:pt x="1006889" y="936505"/>
                  </a:cubicBezTo>
                  <a:cubicBezTo>
                    <a:pt x="992855" y="876877"/>
                    <a:pt x="980576" y="820757"/>
                    <a:pt x="968297" y="761130"/>
                  </a:cubicBezTo>
                  <a:close/>
                  <a:moveTo>
                    <a:pt x="147349" y="966319"/>
                  </a:moveTo>
                  <a:cubicBezTo>
                    <a:pt x="161383" y="873370"/>
                    <a:pt x="175416" y="782175"/>
                    <a:pt x="191203" y="689226"/>
                  </a:cubicBezTo>
                  <a:cubicBezTo>
                    <a:pt x="138579" y="680457"/>
                    <a:pt x="85954" y="673442"/>
                    <a:pt x="33329" y="664673"/>
                  </a:cubicBezTo>
                  <a:cubicBezTo>
                    <a:pt x="33329" y="757622"/>
                    <a:pt x="33329" y="850571"/>
                    <a:pt x="33329" y="943520"/>
                  </a:cubicBezTo>
                  <a:cubicBezTo>
                    <a:pt x="70166" y="952289"/>
                    <a:pt x="108758" y="959304"/>
                    <a:pt x="147349" y="966319"/>
                  </a:cubicBezTo>
                  <a:close/>
                  <a:moveTo>
                    <a:pt x="1205109" y="645382"/>
                  </a:moveTo>
                  <a:cubicBezTo>
                    <a:pt x="1152484" y="655904"/>
                    <a:pt x="1103367" y="668181"/>
                    <a:pt x="1050743" y="678703"/>
                  </a:cubicBezTo>
                  <a:cubicBezTo>
                    <a:pt x="1070038" y="771652"/>
                    <a:pt x="1091089" y="862847"/>
                    <a:pt x="1110385" y="955796"/>
                  </a:cubicBezTo>
                  <a:cubicBezTo>
                    <a:pt x="1141959" y="948781"/>
                    <a:pt x="1173534" y="941766"/>
                    <a:pt x="1203355" y="934752"/>
                  </a:cubicBezTo>
                  <a:cubicBezTo>
                    <a:pt x="1205109" y="838295"/>
                    <a:pt x="1205109" y="743592"/>
                    <a:pt x="1205109" y="645382"/>
                  </a:cubicBezTo>
                  <a:close/>
                  <a:moveTo>
                    <a:pt x="224533" y="980349"/>
                  </a:moveTo>
                  <a:cubicBezTo>
                    <a:pt x="238566" y="887400"/>
                    <a:pt x="254353" y="794451"/>
                    <a:pt x="268387" y="701502"/>
                  </a:cubicBezTo>
                  <a:cubicBezTo>
                    <a:pt x="250845" y="699748"/>
                    <a:pt x="236812" y="696241"/>
                    <a:pt x="221024" y="694487"/>
                  </a:cubicBezTo>
                  <a:cubicBezTo>
                    <a:pt x="206991" y="787436"/>
                    <a:pt x="192958" y="880385"/>
                    <a:pt x="177170" y="971581"/>
                  </a:cubicBezTo>
                  <a:cubicBezTo>
                    <a:pt x="194712" y="975088"/>
                    <a:pt x="208745" y="976842"/>
                    <a:pt x="224533" y="980349"/>
                  </a:cubicBezTo>
                  <a:close/>
                  <a:moveTo>
                    <a:pt x="906902" y="1090836"/>
                  </a:moveTo>
                  <a:cubicBezTo>
                    <a:pt x="945493" y="1090836"/>
                    <a:pt x="985839" y="1090836"/>
                    <a:pt x="1026184" y="1090836"/>
                  </a:cubicBezTo>
                  <a:cubicBezTo>
                    <a:pt x="1026184" y="1046992"/>
                    <a:pt x="1026184" y="1004902"/>
                    <a:pt x="1026184" y="962812"/>
                  </a:cubicBezTo>
                  <a:cubicBezTo>
                    <a:pt x="1005135" y="968073"/>
                    <a:pt x="987593" y="973334"/>
                    <a:pt x="968297" y="978595"/>
                  </a:cubicBezTo>
                  <a:cubicBezTo>
                    <a:pt x="971805" y="1015424"/>
                    <a:pt x="957772" y="1034715"/>
                    <a:pt x="924443" y="1045238"/>
                  </a:cubicBezTo>
                  <a:cubicBezTo>
                    <a:pt x="917427" y="1061022"/>
                    <a:pt x="912164" y="1075052"/>
                    <a:pt x="906902" y="1090836"/>
                  </a:cubicBezTo>
                  <a:close/>
                  <a:moveTo>
                    <a:pt x="291191" y="748853"/>
                  </a:moveTo>
                  <a:cubicBezTo>
                    <a:pt x="280666" y="819004"/>
                    <a:pt x="270141" y="887400"/>
                    <a:pt x="257862" y="955796"/>
                  </a:cubicBezTo>
                  <a:cubicBezTo>
                    <a:pt x="270141" y="957550"/>
                    <a:pt x="280666" y="959304"/>
                    <a:pt x="292945" y="962812"/>
                  </a:cubicBezTo>
                  <a:cubicBezTo>
                    <a:pt x="303470" y="892662"/>
                    <a:pt x="315749" y="822511"/>
                    <a:pt x="326274" y="754114"/>
                  </a:cubicBezTo>
                  <a:cubicBezTo>
                    <a:pt x="313995" y="750607"/>
                    <a:pt x="303470" y="748853"/>
                    <a:pt x="291191" y="748853"/>
                  </a:cubicBezTo>
                  <a:close/>
                  <a:moveTo>
                    <a:pt x="233304" y="1090836"/>
                  </a:moveTo>
                  <a:cubicBezTo>
                    <a:pt x="289437" y="1090836"/>
                    <a:pt x="343816" y="1090836"/>
                    <a:pt x="394686" y="1090836"/>
                  </a:cubicBezTo>
                  <a:cubicBezTo>
                    <a:pt x="384161" y="1082067"/>
                    <a:pt x="371882" y="1071544"/>
                    <a:pt x="359603" y="1062775"/>
                  </a:cubicBezTo>
                  <a:cubicBezTo>
                    <a:pt x="356095" y="1059268"/>
                    <a:pt x="350832" y="1055761"/>
                    <a:pt x="345570" y="1055761"/>
                  </a:cubicBezTo>
                  <a:cubicBezTo>
                    <a:pt x="324520" y="1055761"/>
                    <a:pt x="303470" y="1055761"/>
                    <a:pt x="282420" y="1055761"/>
                  </a:cubicBezTo>
                  <a:cubicBezTo>
                    <a:pt x="268387" y="1055761"/>
                    <a:pt x="263124" y="1050500"/>
                    <a:pt x="263124" y="1036469"/>
                  </a:cubicBezTo>
                  <a:cubicBezTo>
                    <a:pt x="263124" y="1022439"/>
                    <a:pt x="263124" y="1008409"/>
                    <a:pt x="263124" y="994379"/>
                  </a:cubicBezTo>
                  <a:cubicBezTo>
                    <a:pt x="263124" y="990871"/>
                    <a:pt x="259616" y="987364"/>
                    <a:pt x="256108" y="980349"/>
                  </a:cubicBezTo>
                  <a:cubicBezTo>
                    <a:pt x="245583" y="1008409"/>
                    <a:pt x="245583" y="1008409"/>
                    <a:pt x="231550" y="1013671"/>
                  </a:cubicBezTo>
                  <a:cubicBezTo>
                    <a:pt x="233304" y="1039977"/>
                    <a:pt x="233304" y="1066283"/>
                    <a:pt x="233304" y="1090836"/>
                  </a:cubicBezTo>
                  <a:close/>
                  <a:moveTo>
                    <a:pt x="996364" y="754114"/>
                  </a:moveTo>
                  <a:cubicBezTo>
                    <a:pt x="1010397" y="813743"/>
                    <a:pt x="1022676" y="871616"/>
                    <a:pt x="1034955" y="929490"/>
                  </a:cubicBezTo>
                  <a:cubicBezTo>
                    <a:pt x="1047235" y="925983"/>
                    <a:pt x="1056005" y="924229"/>
                    <a:pt x="1066530" y="920721"/>
                  </a:cubicBezTo>
                  <a:cubicBezTo>
                    <a:pt x="1054251" y="862847"/>
                    <a:pt x="1040218" y="804974"/>
                    <a:pt x="1027939" y="745346"/>
                  </a:cubicBezTo>
                  <a:cubicBezTo>
                    <a:pt x="1017414" y="748853"/>
                    <a:pt x="1008643" y="750607"/>
                    <a:pt x="996364" y="754114"/>
                  </a:cubicBezTo>
                  <a:close/>
                  <a:moveTo>
                    <a:pt x="557824" y="1164494"/>
                  </a:moveTo>
                  <a:cubicBezTo>
                    <a:pt x="566594" y="1160986"/>
                    <a:pt x="571857" y="1160986"/>
                    <a:pt x="577119" y="1155725"/>
                  </a:cubicBezTo>
                  <a:cubicBezTo>
                    <a:pt x="601678" y="1131172"/>
                    <a:pt x="626236" y="1108373"/>
                    <a:pt x="650794" y="1083821"/>
                  </a:cubicBezTo>
                  <a:cubicBezTo>
                    <a:pt x="659565" y="1075052"/>
                    <a:pt x="659565" y="1062775"/>
                    <a:pt x="650794" y="1054007"/>
                  </a:cubicBezTo>
                  <a:cubicBezTo>
                    <a:pt x="642023" y="1045238"/>
                    <a:pt x="629744" y="1046992"/>
                    <a:pt x="620973" y="1055761"/>
                  </a:cubicBezTo>
                  <a:cubicBezTo>
                    <a:pt x="594661" y="1082067"/>
                    <a:pt x="568348" y="1110127"/>
                    <a:pt x="542036" y="1138187"/>
                  </a:cubicBezTo>
                  <a:cubicBezTo>
                    <a:pt x="540282" y="1139941"/>
                    <a:pt x="538528" y="1148709"/>
                    <a:pt x="540282" y="1150463"/>
                  </a:cubicBezTo>
                  <a:cubicBezTo>
                    <a:pt x="545544" y="1155725"/>
                    <a:pt x="552561" y="1159232"/>
                    <a:pt x="557824" y="1164494"/>
                  </a:cubicBezTo>
                  <a:close/>
                  <a:moveTo>
                    <a:pt x="501690" y="1125911"/>
                  </a:moveTo>
                  <a:cubicBezTo>
                    <a:pt x="506953" y="1122403"/>
                    <a:pt x="512215" y="1120650"/>
                    <a:pt x="517478" y="1117142"/>
                  </a:cubicBezTo>
                  <a:cubicBezTo>
                    <a:pt x="536774" y="1097851"/>
                    <a:pt x="557824" y="1076806"/>
                    <a:pt x="577119" y="1055761"/>
                  </a:cubicBezTo>
                  <a:cubicBezTo>
                    <a:pt x="580628" y="1052253"/>
                    <a:pt x="582382" y="1048746"/>
                    <a:pt x="582382" y="1043484"/>
                  </a:cubicBezTo>
                  <a:cubicBezTo>
                    <a:pt x="584136" y="1032962"/>
                    <a:pt x="580628" y="1024193"/>
                    <a:pt x="570102" y="1018932"/>
                  </a:cubicBezTo>
                  <a:cubicBezTo>
                    <a:pt x="559577" y="1013671"/>
                    <a:pt x="550807" y="1017178"/>
                    <a:pt x="542036" y="1024193"/>
                  </a:cubicBezTo>
                  <a:cubicBezTo>
                    <a:pt x="522740" y="1043484"/>
                    <a:pt x="503445" y="1064529"/>
                    <a:pt x="484149" y="1083821"/>
                  </a:cubicBezTo>
                  <a:cubicBezTo>
                    <a:pt x="477132" y="1090836"/>
                    <a:pt x="473624" y="1099604"/>
                    <a:pt x="478886" y="1108373"/>
                  </a:cubicBezTo>
                  <a:cubicBezTo>
                    <a:pt x="482394" y="1122403"/>
                    <a:pt x="491165" y="1124157"/>
                    <a:pt x="501690" y="1125911"/>
                  </a:cubicBezTo>
                  <a:close/>
                  <a:moveTo>
                    <a:pt x="601678" y="1180277"/>
                  </a:moveTo>
                  <a:cubicBezTo>
                    <a:pt x="605186" y="1182031"/>
                    <a:pt x="610449" y="1187292"/>
                    <a:pt x="615711" y="1190800"/>
                  </a:cubicBezTo>
                  <a:cubicBezTo>
                    <a:pt x="620973" y="1192553"/>
                    <a:pt x="629744" y="1194307"/>
                    <a:pt x="631498" y="1190800"/>
                  </a:cubicBezTo>
                  <a:cubicBezTo>
                    <a:pt x="647285" y="1176770"/>
                    <a:pt x="661319" y="1160986"/>
                    <a:pt x="677106" y="1145202"/>
                  </a:cubicBezTo>
                  <a:cubicBezTo>
                    <a:pt x="684123" y="1138187"/>
                    <a:pt x="682369" y="1131172"/>
                    <a:pt x="675352" y="1124157"/>
                  </a:cubicBezTo>
                  <a:cubicBezTo>
                    <a:pt x="668336" y="1117142"/>
                    <a:pt x="661319" y="1117142"/>
                    <a:pt x="654303" y="1124157"/>
                  </a:cubicBezTo>
                  <a:cubicBezTo>
                    <a:pt x="638515" y="1139941"/>
                    <a:pt x="622727" y="1159232"/>
                    <a:pt x="601678" y="1180277"/>
                  </a:cubicBezTo>
                  <a:close/>
                  <a:moveTo>
                    <a:pt x="361357" y="1008409"/>
                  </a:moveTo>
                  <a:cubicBezTo>
                    <a:pt x="338553" y="1003148"/>
                    <a:pt x="317503" y="997887"/>
                    <a:pt x="296453" y="992625"/>
                  </a:cubicBezTo>
                  <a:cubicBezTo>
                    <a:pt x="296453" y="1004902"/>
                    <a:pt x="296453" y="1015424"/>
                    <a:pt x="296453" y="1025947"/>
                  </a:cubicBezTo>
                  <a:cubicBezTo>
                    <a:pt x="315749" y="1025947"/>
                    <a:pt x="335045" y="1025947"/>
                    <a:pt x="354341" y="1025947"/>
                  </a:cubicBezTo>
                  <a:cubicBezTo>
                    <a:pt x="356095" y="1020685"/>
                    <a:pt x="357849" y="1015424"/>
                    <a:pt x="361357" y="1008409"/>
                  </a:cubicBezTo>
                  <a:close/>
                  <a:moveTo>
                    <a:pt x="684123" y="1085575"/>
                  </a:moveTo>
                  <a:cubicBezTo>
                    <a:pt x="684123" y="1085575"/>
                    <a:pt x="682369" y="1087328"/>
                    <a:pt x="682369" y="1087328"/>
                  </a:cubicBezTo>
                  <a:cubicBezTo>
                    <a:pt x="691139" y="1096097"/>
                    <a:pt x="701665" y="1104866"/>
                    <a:pt x="706927" y="1117142"/>
                  </a:cubicBezTo>
                  <a:cubicBezTo>
                    <a:pt x="712190" y="1129419"/>
                    <a:pt x="710435" y="1145202"/>
                    <a:pt x="710435" y="1159232"/>
                  </a:cubicBezTo>
                  <a:cubicBezTo>
                    <a:pt x="720960" y="1162740"/>
                    <a:pt x="729731" y="1159232"/>
                    <a:pt x="736748" y="1150463"/>
                  </a:cubicBezTo>
                  <a:cubicBezTo>
                    <a:pt x="742011" y="1139941"/>
                    <a:pt x="742011" y="1129419"/>
                    <a:pt x="733240" y="1122403"/>
                  </a:cubicBezTo>
                  <a:cubicBezTo>
                    <a:pt x="717452" y="1108373"/>
                    <a:pt x="701665" y="1097851"/>
                    <a:pt x="684123" y="1085575"/>
                  </a:cubicBezTo>
                  <a:close/>
                  <a:moveTo>
                    <a:pt x="387670" y="1020685"/>
                  </a:moveTo>
                  <a:cubicBezTo>
                    <a:pt x="385916" y="1027700"/>
                    <a:pt x="382408" y="1032962"/>
                    <a:pt x="382408" y="1038223"/>
                  </a:cubicBezTo>
                  <a:cubicBezTo>
                    <a:pt x="380653" y="1046992"/>
                    <a:pt x="391178" y="1057514"/>
                    <a:pt x="403457" y="1059268"/>
                  </a:cubicBezTo>
                  <a:cubicBezTo>
                    <a:pt x="413982" y="1061022"/>
                    <a:pt x="415736" y="1052253"/>
                    <a:pt x="417491" y="1046992"/>
                  </a:cubicBezTo>
                  <a:cubicBezTo>
                    <a:pt x="422753" y="1034715"/>
                    <a:pt x="413982" y="1031208"/>
                    <a:pt x="405211" y="1027700"/>
                  </a:cubicBezTo>
                  <a:cubicBezTo>
                    <a:pt x="401703" y="1025947"/>
                    <a:pt x="396441" y="1024193"/>
                    <a:pt x="387670" y="1020685"/>
                  </a:cubicBezTo>
                  <a:close/>
                  <a:moveTo>
                    <a:pt x="450820" y="1048746"/>
                  </a:moveTo>
                  <a:cubicBezTo>
                    <a:pt x="445557" y="1069790"/>
                    <a:pt x="436786" y="1083821"/>
                    <a:pt x="417491" y="1090836"/>
                  </a:cubicBezTo>
                  <a:cubicBezTo>
                    <a:pt x="426262" y="1090836"/>
                    <a:pt x="433278" y="1092590"/>
                    <a:pt x="440295" y="1090836"/>
                  </a:cubicBezTo>
                  <a:cubicBezTo>
                    <a:pt x="442049" y="1090836"/>
                    <a:pt x="445557" y="1089082"/>
                    <a:pt x="447311" y="1087328"/>
                  </a:cubicBezTo>
                  <a:cubicBezTo>
                    <a:pt x="454328" y="1076806"/>
                    <a:pt x="461345" y="1068037"/>
                    <a:pt x="468361" y="1055761"/>
                  </a:cubicBezTo>
                  <a:cubicBezTo>
                    <a:pt x="463099" y="1055761"/>
                    <a:pt x="457836" y="1052253"/>
                    <a:pt x="450820" y="1048746"/>
                  </a:cubicBezTo>
                  <a:close/>
                </a:path>
              </a:pathLst>
            </a:custGeom>
            <a:solidFill>
              <a:srgbClr val="000000"/>
            </a:solidFill>
            <a:ln w="17529"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A16D88DD-9DAC-F2DF-380D-A84F301BFB89}"/>
                </a:ext>
              </a:extLst>
            </p:cNvPr>
            <p:cNvSpPr/>
            <p:nvPr/>
          </p:nvSpPr>
          <p:spPr>
            <a:xfrm>
              <a:off x="-2919025" y="8355444"/>
              <a:ext cx="318616" cy="338296"/>
            </a:xfrm>
            <a:custGeom>
              <a:avLst/>
              <a:gdLst>
                <a:gd name="connsiteX0" fmla="*/ 251533 w 318616"/>
                <a:gd name="connsiteY0" fmla="*/ 215077 h 338296"/>
                <a:gd name="connsiteX1" fmla="*/ 311175 w 318616"/>
                <a:gd name="connsiteY1" fmla="*/ 283474 h 338296"/>
                <a:gd name="connsiteX2" fmla="*/ 316437 w 318616"/>
                <a:gd name="connsiteY2" fmla="*/ 304519 h 338296"/>
                <a:gd name="connsiteX3" fmla="*/ 295387 w 318616"/>
                <a:gd name="connsiteY3" fmla="*/ 311534 h 338296"/>
                <a:gd name="connsiteX4" fmla="*/ 286616 w 318616"/>
                <a:gd name="connsiteY4" fmla="*/ 309780 h 338296"/>
                <a:gd name="connsiteX5" fmla="*/ 235746 w 318616"/>
                <a:gd name="connsiteY5" fmla="*/ 330825 h 338296"/>
                <a:gd name="connsiteX6" fmla="*/ 218204 w 318616"/>
                <a:gd name="connsiteY6" fmla="*/ 337840 h 338296"/>
                <a:gd name="connsiteX7" fmla="*/ 205925 w 318616"/>
                <a:gd name="connsiteY7" fmla="*/ 323810 h 338296"/>
                <a:gd name="connsiteX8" fmla="*/ 186629 w 318616"/>
                <a:gd name="connsiteY8" fmla="*/ 258921 h 338296"/>
                <a:gd name="connsiteX9" fmla="*/ 162071 w 318616"/>
                <a:gd name="connsiteY9" fmla="*/ 237876 h 338296"/>
                <a:gd name="connsiteX10" fmla="*/ 130496 w 318616"/>
                <a:gd name="connsiteY10" fmla="*/ 258921 h 338296"/>
                <a:gd name="connsiteX11" fmla="*/ 109446 w 318616"/>
                <a:gd name="connsiteY11" fmla="*/ 323810 h 338296"/>
                <a:gd name="connsiteX12" fmla="*/ 95413 w 318616"/>
                <a:gd name="connsiteY12" fmla="*/ 337840 h 338296"/>
                <a:gd name="connsiteX13" fmla="*/ 79625 w 318616"/>
                <a:gd name="connsiteY13" fmla="*/ 329071 h 338296"/>
                <a:gd name="connsiteX14" fmla="*/ 32263 w 318616"/>
                <a:gd name="connsiteY14" fmla="*/ 309780 h 338296"/>
                <a:gd name="connsiteX15" fmla="*/ 18230 w 318616"/>
                <a:gd name="connsiteY15" fmla="*/ 311534 h 338296"/>
                <a:gd name="connsiteX16" fmla="*/ 688 w 318616"/>
                <a:gd name="connsiteY16" fmla="*/ 304519 h 338296"/>
                <a:gd name="connsiteX17" fmla="*/ 4197 w 318616"/>
                <a:gd name="connsiteY17" fmla="*/ 285228 h 338296"/>
                <a:gd name="connsiteX18" fmla="*/ 60330 w 318616"/>
                <a:gd name="connsiteY18" fmla="*/ 222093 h 338296"/>
                <a:gd name="connsiteX19" fmla="*/ 65592 w 318616"/>
                <a:gd name="connsiteY19" fmla="*/ 215077 h 338296"/>
                <a:gd name="connsiteX20" fmla="*/ 58575 w 318616"/>
                <a:gd name="connsiteY20" fmla="*/ 190525 h 338296"/>
                <a:gd name="connsiteX21" fmla="*/ 42788 w 318616"/>
                <a:gd name="connsiteY21" fmla="*/ 157204 h 338296"/>
                <a:gd name="connsiteX22" fmla="*/ 37526 w 318616"/>
                <a:gd name="connsiteY22" fmla="*/ 129143 h 338296"/>
                <a:gd name="connsiteX23" fmla="*/ 42788 w 318616"/>
                <a:gd name="connsiteY23" fmla="*/ 87053 h 338296"/>
                <a:gd name="connsiteX24" fmla="*/ 53313 w 318616"/>
                <a:gd name="connsiteY24" fmla="*/ 64255 h 338296"/>
                <a:gd name="connsiteX25" fmla="*/ 81380 w 318616"/>
                <a:gd name="connsiteY25" fmla="*/ 30933 h 338296"/>
                <a:gd name="connsiteX26" fmla="*/ 102429 w 318616"/>
                <a:gd name="connsiteY26" fmla="*/ 16903 h 338296"/>
                <a:gd name="connsiteX27" fmla="*/ 144530 w 318616"/>
                <a:gd name="connsiteY27" fmla="*/ 4627 h 338296"/>
                <a:gd name="connsiteX28" fmla="*/ 169088 w 318616"/>
                <a:gd name="connsiteY28" fmla="*/ 4627 h 338296"/>
                <a:gd name="connsiteX29" fmla="*/ 211188 w 318616"/>
                <a:gd name="connsiteY29" fmla="*/ 16903 h 338296"/>
                <a:gd name="connsiteX30" fmla="*/ 232238 w 318616"/>
                <a:gd name="connsiteY30" fmla="*/ 30933 h 338296"/>
                <a:gd name="connsiteX31" fmla="*/ 260304 w 318616"/>
                <a:gd name="connsiteY31" fmla="*/ 62501 h 338296"/>
                <a:gd name="connsiteX32" fmla="*/ 270829 w 318616"/>
                <a:gd name="connsiteY32" fmla="*/ 85300 h 338296"/>
                <a:gd name="connsiteX33" fmla="*/ 276092 w 318616"/>
                <a:gd name="connsiteY33" fmla="*/ 127390 h 338296"/>
                <a:gd name="connsiteX34" fmla="*/ 272583 w 318616"/>
                <a:gd name="connsiteY34" fmla="*/ 153696 h 338296"/>
                <a:gd name="connsiteX35" fmla="*/ 255042 w 318616"/>
                <a:gd name="connsiteY35" fmla="*/ 190525 h 338296"/>
                <a:gd name="connsiteX36" fmla="*/ 251533 w 318616"/>
                <a:gd name="connsiteY36" fmla="*/ 215077 h 338296"/>
                <a:gd name="connsiteX37" fmla="*/ 239254 w 318616"/>
                <a:gd name="connsiteY37" fmla="*/ 95822 h 338296"/>
                <a:gd name="connsiteX38" fmla="*/ 244517 w 318616"/>
                <a:gd name="connsiteY38" fmla="*/ 94068 h 338296"/>
                <a:gd name="connsiteX39" fmla="*/ 235746 w 318616"/>
                <a:gd name="connsiteY39" fmla="*/ 83546 h 338296"/>
                <a:gd name="connsiteX40" fmla="*/ 212942 w 318616"/>
                <a:gd name="connsiteY40" fmla="*/ 57239 h 338296"/>
                <a:gd name="connsiteX41" fmla="*/ 198908 w 318616"/>
                <a:gd name="connsiteY41" fmla="*/ 48471 h 338296"/>
                <a:gd name="connsiteX42" fmla="*/ 165579 w 318616"/>
                <a:gd name="connsiteY42" fmla="*/ 37948 h 338296"/>
                <a:gd name="connsiteX43" fmla="*/ 151546 w 318616"/>
                <a:gd name="connsiteY43" fmla="*/ 37948 h 338296"/>
                <a:gd name="connsiteX44" fmla="*/ 116463 w 318616"/>
                <a:gd name="connsiteY44" fmla="*/ 48471 h 338296"/>
                <a:gd name="connsiteX45" fmla="*/ 104184 w 318616"/>
                <a:gd name="connsiteY45" fmla="*/ 57239 h 338296"/>
                <a:gd name="connsiteX46" fmla="*/ 81380 w 318616"/>
                <a:gd name="connsiteY46" fmla="*/ 83546 h 338296"/>
                <a:gd name="connsiteX47" fmla="*/ 74363 w 318616"/>
                <a:gd name="connsiteY47" fmla="*/ 97576 h 338296"/>
                <a:gd name="connsiteX48" fmla="*/ 69100 w 318616"/>
                <a:gd name="connsiteY48" fmla="*/ 132651 h 338296"/>
                <a:gd name="connsiteX49" fmla="*/ 70855 w 318616"/>
                <a:gd name="connsiteY49" fmla="*/ 146681 h 338296"/>
                <a:gd name="connsiteX50" fmla="*/ 86642 w 318616"/>
                <a:gd name="connsiteY50" fmla="*/ 180002 h 338296"/>
                <a:gd name="connsiteX51" fmla="*/ 95413 w 318616"/>
                <a:gd name="connsiteY51" fmla="*/ 190525 h 338296"/>
                <a:gd name="connsiteX52" fmla="*/ 125234 w 318616"/>
                <a:gd name="connsiteY52" fmla="*/ 209816 h 338296"/>
                <a:gd name="connsiteX53" fmla="*/ 139267 w 318616"/>
                <a:gd name="connsiteY53" fmla="*/ 213324 h 338296"/>
                <a:gd name="connsiteX54" fmla="*/ 176104 w 318616"/>
                <a:gd name="connsiteY54" fmla="*/ 213324 h 338296"/>
                <a:gd name="connsiteX55" fmla="*/ 188384 w 318616"/>
                <a:gd name="connsiteY55" fmla="*/ 209816 h 338296"/>
                <a:gd name="connsiteX56" fmla="*/ 219958 w 318616"/>
                <a:gd name="connsiteY56" fmla="*/ 190525 h 338296"/>
                <a:gd name="connsiteX57" fmla="*/ 228729 w 318616"/>
                <a:gd name="connsiteY57" fmla="*/ 180002 h 338296"/>
                <a:gd name="connsiteX58" fmla="*/ 244517 w 318616"/>
                <a:gd name="connsiteY58" fmla="*/ 146681 h 338296"/>
                <a:gd name="connsiteX59" fmla="*/ 246271 w 318616"/>
                <a:gd name="connsiteY59" fmla="*/ 134405 h 338296"/>
                <a:gd name="connsiteX60" fmla="*/ 239254 w 318616"/>
                <a:gd name="connsiteY60" fmla="*/ 95822 h 338296"/>
                <a:gd name="connsiteX61" fmla="*/ 104184 w 318616"/>
                <a:gd name="connsiteY61" fmla="*/ 225600 h 338296"/>
                <a:gd name="connsiteX62" fmla="*/ 100676 w 318616"/>
                <a:gd name="connsiteY62" fmla="*/ 225600 h 338296"/>
                <a:gd name="connsiteX63" fmla="*/ 55067 w 318616"/>
                <a:gd name="connsiteY63" fmla="*/ 278213 h 338296"/>
                <a:gd name="connsiteX64" fmla="*/ 90151 w 318616"/>
                <a:gd name="connsiteY64" fmla="*/ 295750 h 338296"/>
                <a:gd name="connsiteX65" fmla="*/ 107692 w 318616"/>
                <a:gd name="connsiteY65" fmla="*/ 239630 h 338296"/>
                <a:gd name="connsiteX66" fmla="*/ 104184 w 318616"/>
                <a:gd name="connsiteY66" fmla="*/ 225600 h 338296"/>
                <a:gd name="connsiteX67" fmla="*/ 265567 w 318616"/>
                <a:gd name="connsiteY67" fmla="*/ 276459 h 338296"/>
                <a:gd name="connsiteX68" fmla="*/ 218204 w 318616"/>
                <a:gd name="connsiteY68" fmla="*/ 223846 h 338296"/>
                <a:gd name="connsiteX69" fmla="*/ 211188 w 318616"/>
                <a:gd name="connsiteY69" fmla="*/ 236123 h 338296"/>
                <a:gd name="connsiteX70" fmla="*/ 228729 w 318616"/>
                <a:gd name="connsiteY70" fmla="*/ 295750 h 338296"/>
                <a:gd name="connsiteX71" fmla="*/ 265567 w 318616"/>
                <a:gd name="connsiteY71" fmla="*/ 276459 h 3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18616" h="338296">
                  <a:moveTo>
                    <a:pt x="251533" y="215077"/>
                  </a:moveTo>
                  <a:cubicBezTo>
                    <a:pt x="270829" y="237876"/>
                    <a:pt x="291879" y="260675"/>
                    <a:pt x="311175" y="283474"/>
                  </a:cubicBezTo>
                  <a:cubicBezTo>
                    <a:pt x="316437" y="290489"/>
                    <a:pt x="321700" y="297504"/>
                    <a:pt x="316437" y="304519"/>
                  </a:cubicBezTo>
                  <a:cubicBezTo>
                    <a:pt x="311175" y="313288"/>
                    <a:pt x="304158" y="313288"/>
                    <a:pt x="295387" y="311534"/>
                  </a:cubicBezTo>
                  <a:cubicBezTo>
                    <a:pt x="291879" y="311534"/>
                    <a:pt x="290125" y="311534"/>
                    <a:pt x="286616" y="309780"/>
                  </a:cubicBezTo>
                  <a:cubicBezTo>
                    <a:pt x="263812" y="302765"/>
                    <a:pt x="248025" y="309780"/>
                    <a:pt x="235746" y="330825"/>
                  </a:cubicBezTo>
                  <a:cubicBezTo>
                    <a:pt x="233991" y="336087"/>
                    <a:pt x="223467" y="339594"/>
                    <a:pt x="218204" y="337840"/>
                  </a:cubicBezTo>
                  <a:cubicBezTo>
                    <a:pt x="212942" y="337840"/>
                    <a:pt x="207679" y="330825"/>
                    <a:pt x="205925" y="323810"/>
                  </a:cubicBezTo>
                  <a:cubicBezTo>
                    <a:pt x="198908" y="302765"/>
                    <a:pt x="191892" y="279967"/>
                    <a:pt x="186629" y="258921"/>
                  </a:cubicBezTo>
                  <a:cubicBezTo>
                    <a:pt x="183121" y="244891"/>
                    <a:pt x="174350" y="239630"/>
                    <a:pt x="162071" y="237876"/>
                  </a:cubicBezTo>
                  <a:cubicBezTo>
                    <a:pt x="146283" y="236123"/>
                    <a:pt x="135759" y="243138"/>
                    <a:pt x="130496" y="258921"/>
                  </a:cubicBezTo>
                  <a:cubicBezTo>
                    <a:pt x="123480" y="279967"/>
                    <a:pt x="118217" y="302765"/>
                    <a:pt x="109446" y="323810"/>
                  </a:cubicBezTo>
                  <a:cubicBezTo>
                    <a:pt x="107692" y="329071"/>
                    <a:pt x="100676" y="337840"/>
                    <a:pt x="95413" y="337840"/>
                  </a:cubicBezTo>
                  <a:cubicBezTo>
                    <a:pt x="90151" y="339594"/>
                    <a:pt x="81380" y="334333"/>
                    <a:pt x="79625" y="329071"/>
                  </a:cubicBezTo>
                  <a:cubicBezTo>
                    <a:pt x="69100" y="309780"/>
                    <a:pt x="53313" y="302765"/>
                    <a:pt x="32263" y="309780"/>
                  </a:cubicBezTo>
                  <a:cubicBezTo>
                    <a:pt x="28755" y="311534"/>
                    <a:pt x="23492" y="311534"/>
                    <a:pt x="18230" y="311534"/>
                  </a:cubicBezTo>
                  <a:cubicBezTo>
                    <a:pt x="11213" y="309780"/>
                    <a:pt x="2442" y="308026"/>
                    <a:pt x="688" y="304519"/>
                  </a:cubicBezTo>
                  <a:cubicBezTo>
                    <a:pt x="-1066" y="299258"/>
                    <a:pt x="688" y="290489"/>
                    <a:pt x="4197" y="285228"/>
                  </a:cubicBezTo>
                  <a:cubicBezTo>
                    <a:pt x="21738" y="264183"/>
                    <a:pt x="41034" y="243138"/>
                    <a:pt x="60330" y="222093"/>
                  </a:cubicBezTo>
                  <a:cubicBezTo>
                    <a:pt x="62084" y="218585"/>
                    <a:pt x="65592" y="216831"/>
                    <a:pt x="65592" y="215077"/>
                  </a:cubicBezTo>
                  <a:cubicBezTo>
                    <a:pt x="62084" y="206309"/>
                    <a:pt x="58575" y="199294"/>
                    <a:pt x="58575" y="190525"/>
                  </a:cubicBezTo>
                  <a:cubicBezTo>
                    <a:pt x="56822" y="176495"/>
                    <a:pt x="51559" y="165972"/>
                    <a:pt x="42788" y="157204"/>
                  </a:cubicBezTo>
                  <a:cubicBezTo>
                    <a:pt x="34017" y="148435"/>
                    <a:pt x="32263" y="139666"/>
                    <a:pt x="37526" y="129143"/>
                  </a:cubicBezTo>
                  <a:cubicBezTo>
                    <a:pt x="44542" y="116867"/>
                    <a:pt x="46297" y="102837"/>
                    <a:pt x="42788" y="87053"/>
                  </a:cubicBezTo>
                  <a:cubicBezTo>
                    <a:pt x="41034" y="76531"/>
                    <a:pt x="44542" y="69516"/>
                    <a:pt x="53313" y="64255"/>
                  </a:cubicBezTo>
                  <a:cubicBezTo>
                    <a:pt x="67346" y="57239"/>
                    <a:pt x="77871" y="46717"/>
                    <a:pt x="81380" y="30933"/>
                  </a:cubicBezTo>
                  <a:cubicBezTo>
                    <a:pt x="84888" y="20411"/>
                    <a:pt x="91905" y="16903"/>
                    <a:pt x="102429" y="16903"/>
                  </a:cubicBezTo>
                  <a:cubicBezTo>
                    <a:pt x="118217" y="18657"/>
                    <a:pt x="132250" y="13396"/>
                    <a:pt x="144530" y="4627"/>
                  </a:cubicBezTo>
                  <a:cubicBezTo>
                    <a:pt x="151546" y="-2388"/>
                    <a:pt x="160317" y="-634"/>
                    <a:pt x="169088" y="4627"/>
                  </a:cubicBezTo>
                  <a:cubicBezTo>
                    <a:pt x="181367" y="13396"/>
                    <a:pt x="195400" y="18657"/>
                    <a:pt x="211188" y="16903"/>
                  </a:cubicBezTo>
                  <a:cubicBezTo>
                    <a:pt x="221713" y="15149"/>
                    <a:pt x="228729" y="20411"/>
                    <a:pt x="232238" y="30933"/>
                  </a:cubicBezTo>
                  <a:cubicBezTo>
                    <a:pt x="237500" y="44963"/>
                    <a:pt x="246271" y="55486"/>
                    <a:pt x="260304" y="62501"/>
                  </a:cubicBezTo>
                  <a:cubicBezTo>
                    <a:pt x="269075" y="67762"/>
                    <a:pt x="274338" y="74777"/>
                    <a:pt x="270829" y="85300"/>
                  </a:cubicBezTo>
                  <a:cubicBezTo>
                    <a:pt x="267321" y="101083"/>
                    <a:pt x="269075" y="115113"/>
                    <a:pt x="276092" y="127390"/>
                  </a:cubicBezTo>
                  <a:cubicBezTo>
                    <a:pt x="281354" y="136158"/>
                    <a:pt x="279600" y="144927"/>
                    <a:pt x="272583" y="153696"/>
                  </a:cubicBezTo>
                  <a:cubicBezTo>
                    <a:pt x="262058" y="164219"/>
                    <a:pt x="255042" y="176495"/>
                    <a:pt x="255042" y="190525"/>
                  </a:cubicBezTo>
                  <a:cubicBezTo>
                    <a:pt x="258550" y="201048"/>
                    <a:pt x="255042" y="208062"/>
                    <a:pt x="251533" y="215077"/>
                  </a:cubicBezTo>
                  <a:close/>
                  <a:moveTo>
                    <a:pt x="239254" y="95822"/>
                  </a:moveTo>
                  <a:cubicBezTo>
                    <a:pt x="241009" y="95822"/>
                    <a:pt x="242762" y="94068"/>
                    <a:pt x="244517" y="94068"/>
                  </a:cubicBezTo>
                  <a:cubicBezTo>
                    <a:pt x="241009" y="90561"/>
                    <a:pt x="239254" y="87053"/>
                    <a:pt x="235746" y="83546"/>
                  </a:cubicBezTo>
                  <a:cubicBezTo>
                    <a:pt x="225221" y="76531"/>
                    <a:pt x="216450" y="69516"/>
                    <a:pt x="212942" y="57239"/>
                  </a:cubicBezTo>
                  <a:cubicBezTo>
                    <a:pt x="211188" y="50224"/>
                    <a:pt x="205925" y="48471"/>
                    <a:pt x="198908" y="48471"/>
                  </a:cubicBezTo>
                  <a:cubicBezTo>
                    <a:pt x="186629" y="50224"/>
                    <a:pt x="176104" y="44963"/>
                    <a:pt x="165579" y="37948"/>
                  </a:cubicBezTo>
                  <a:cubicBezTo>
                    <a:pt x="162071" y="36194"/>
                    <a:pt x="155054" y="36194"/>
                    <a:pt x="151546" y="37948"/>
                  </a:cubicBezTo>
                  <a:cubicBezTo>
                    <a:pt x="141021" y="44963"/>
                    <a:pt x="130496" y="48471"/>
                    <a:pt x="116463" y="48471"/>
                  </a:cubicBezTo>
                  <a:cubicBezTo>
                    <a:pt x="112954" y="48471"/>
                    <a:pt x="105938" y="51978"/>
                    <a:pt x="104184" y="57239"/>
                  </a:cubicBezTo>
                  <a:cubicBezTo>
                    <a:pt x="98921" y="67762"/>
                    <a:pt x="91905" y="76531"/>
                    <a:pt x="81380" y="83546"/>
                  </a:cubicBezTo>
                  <a:cubicBezTo>
                    <a:pt x="77871" y="85300"/>
                    <a:pt x="74363" y="92315"/>
                    <a:pt x="74363" y="97576"/>
                  </a:cubicBezTo>
                  <a:cubicBezTo>
                    <a:pt x="76117" y="109852"/>
                    <a:pt x="74363" y="122129"/>
                    <a:pt x="69100" y="132651"/>
                  </a:cubicBezTo>
                  <a:cubicBezTo>
                    <a:pt x="67346" y="136158"/>
                    <a:pt x="69100" y="143174"/>
                    <a:pt x="70855" y="146681"/>
                  </a:cubicBezTo>
                  <a:cubicBezTo>
                    <a:pt x="79625" y="155450"/>
                    <a:pt x="84888" y="165972"/>
                    <a:pt x="86642" y="180002"/>
                  </a:cubicBezTo>
                  <a:cubicBezTo>
                    <a:pt x="86642" y="183510"/>
                    <a:pt x="91905" y="188771"/>
                    <a:pt x="95413" y="190525"/>
                  </a:cubicBezTo>
                  <a:cubicBezTo>
                    <a:pt x="107692" y="194032"/>
                    <a:pt x="118217" y="199294"/>
                    <a:pt x="125234" y="209816"/>
                  </a:cubicBezTo>
                  <a:cubicBezTo>
                    <a:pt x="128742" y="213324"/>
                    <a:pt x="134005" y="215077"/>
                    <a:pt x="139267" y="213324"/>
                  </a:cubicBezTo>
                  <a:cubicBezTo>
                    <a:pt x="151546" y="209816"/>
                    <a:pt x="163825" y="209816"/>
                    <a:pt x="176104" y="213324"/>
                  </a:cubicBezTo>
                  <a:cubicBezTo>
                    <a:pt x="179613" y="215077"/>
                    <a:pt x="186629" y="211570"/>
                    <a:pt x="188384" y="209816"/>
                  </a:cubicBezTo>
                  <a:cubicBezTo>
                    <a:pt x="197155" y="199294"/>
                    <a:pt x="207679" y="194032"/>
                    <a:pt x="219958" y="190525"/>
                  </a:cubicBezTo>
                  <a:cubicBezTo>
                    <a:pt x="223467" y="188771"/>
                    <a:pt x="226975" y="185264"/>
                    <a:pt x="228729" y="180002"/>
                  </a:cubicBezTo>
                  <a:cubicBezTo>
                    <a:pt x="230483" y="167726"/>
                    <a:pt x="235746" y="155450"/>
                    <a:pt x="244517" y="146681"/>
                  </a:cubicBezTo>
                  <a:cubicBezTo>
                    <a:pt x="246271" y="144927"/>
                    <a:pt x="248025" y="137912"/>
                    <a:pt x="246271" y="134405"/>
                  </a:cubicBezTo>
                  <a:cubicBezTo>
                    <a:pt x="246271" y="122129"/>
                    <a:pt x="242762" y="109852"/>
                    <a:pt x="239254" y="95822"/>
                  </a:cubicBezTo>
                  <a:close/>
                  <a:moveTo>
                    <a:pt x="104184" y="225600"/>
                  </a:moveTo>
                  <a:cubicBezTo>
                    <a:pt x="102429" y="225600"/>
                    <a:pt x="100676" y="225600"/>
                    <a:pt x="100676" y="225600"/>
                  </a:cubicBezTo>
                  <a:cubicBezTo>
                    <a:pt x="84888" y="243138"/>
                    <a:pt x="70855" y="260675"/>
                    <a:pt x="55067" y="278213"/>
                  </a:cubicBezTo>
                  <a:cubicBezTo>
                    <a:pt x="70855" y="276459"/>
                    <a:pt x="83134" y="279967"/>
                    <a:pt x="90151" y="295750"/>
                  </a:cubicBezTo>
                  <a:cubicBezTo>
                    <a:pt x="97167" y="274705"/>
                    <a:pt x="102429" y="257168"/>
                    <a:pt x="107692" y="239630"/>
                  </a:cubicBezTo>
                  <a:cubicBezTo>
                    <a:pt x="107692" y="234369"/>
                    <a:pt x="104184" y="230861"/>
                    <a:pt x="104184" y="225600"/>
                  </a:cubicBezTo>
                  <a:close/>
                  <a:moveTo>
                    <a:pt x="265567" y="276459"/>
                  </a:moveTo>
                  <a:cubicBezTo>
                    <a:pt x="249779" y="258921"/>
                    <a:pt x="235746" y="243138"/>
                    <a:pt x="218204" y="223846"/>
                  </a:cubicBezTo>
                  <a:cubicBezTo>
                    <a:pt x="214696" y="229107"/>
                    <a:pt x="211188" y="232615"/>
                    <a:pt x="211188" y="236123"/>
                  </a:cubicBezTo>
                  <a:cubicBezTo>
                    <a:pt x="216450" y="255414"/>
                    <a:pt x="221713" y="272951"/>
                    <a:pt x="228729" y="295750"/>
                  </a:cubicBezTo>
                  <a:cubicBezTo>
                    <a:pt x="237500" y="278213"/>
                    <a:pt x="249779" y="276459"/>
                    <a:pt x="265567" y="276459"/>
                  </a:cubicBezTo>
                  <a:close/>
                </a:path>
              </a:pathLst>
            </a:custGeom>
            <a:solidFill>
              <a:srgbClr val="000000"/>
            </a:solidFill>
            <a:ln w="17529"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4DDD7DB9-F495-9617-ACE0-D398D6536F91}"/>
                </a:ext>
              </a:extLst>
            </p:cNvPr>
            <p:cNvSpPr/>
            <p:nvPr/>
          </p:nvSpPr>
          <p:spPr>
            <a:xfrm>
              <a:off x="-2907812" y="8854630"/>
              <a:ext cx="513969" cy="31567"/>
            </a:xfrm>
            <a:custGeom>
              <a:avLst/>
              <a:gdLst>
                <a:gd name="connsiteX0" fmla="*/ 256108 w 513969"/>
                <a:gd name="connsiteY0" fmla="*/ 31567 h 31567"/>
                <a:gd name="connsiteX1" fmla="*/ 29820 w 513969"/>
                <a:gd name="connsiteY1" fmla="*/ 31567 h 31567"/>
                <a:gd name="connsiteX2" fmla="*/ 21050 w 513969"/>
                <a:gd name="connsiteY2" fmla="*/ 31567 h 31567"/>
                <a:gd name="connsiteX3" fmla="*/ 0 w 513969"/>
                <a:gd name="connsiteY3" fmla="*/ 15784 h 31567"/>
                <a:gd name="connsiteX4" fmla="*/ 21050 w 513969"/>
                <a:gd name="connsiteY4" fmla="*/ 0 h 31567"/>
                <a:gd name="connsiteX5" fmla="*/ 492919 w 513969"/>
                <a:gd name="connsiteY5" fmla="*/ 0 h 31567"/>
                <a:gd name="connsiteX6" fmla="*/ 513969 w 513969"/>
                <a:gd name="connsiteY6" fmla="*/ 15784 h 31567"/>
                <a:gd name="connsiteX7" fmla="*/ 492919 w 513969"/>
                <a:gd name="connsiteY7" fmla="*/ 31567 h 31567"/>
                <a:gd name="connsiteX8" fmla="*/ 484149 w 513969"/>
                <a:gd name="connsiteY8" fmla="*/ 31567 h 31567"/>
                <a:gd name="connsiteX9" fmla="*/ 282420 w 513969"/>
                <a:gd name="connsiteY9" fmla="*/ 31567 h 31567"/>
                <a:gd name="connsiteX10" fmla="*/ 256108 w 513969"/>
                <a:gd name="connsiteY10"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3969" h="31567">
                  <a:moveTo>
                    <a:pt x="256108" y="31567"/>
                  </a:moveTo>
                  <a:cubicBezTo>
                    <a:pt x="180678" y="31567"/>
                    <a:pt x="105250" y="31567"/>
                    <a:pt x="29820" y="31567"/>
                  </a:cubicBezTo>
                  <a:cubicBezTo>
                    <a:pt x="26312" y="31567"/>
                    <a:pt x="24558" y="31567"/>
                    <a:pt x="21050" y="31567"/>
                  </a:cubicBezTo>
                  <a:cubicBezTo>
                    <a:pt x="7017" y="31567"/>
                    <a:pt x="0" y="26306"/>
                    <a:pt x="0" y="15784"/>
                  </a:cubicBezTo>
                  <a:cubicBezTo>
                    <a:pt x="0" y="5261"/>
                    <a:pt x="7017" y="0"/>
                    <a:pt x="21050" y="0"/>
                  </a:cubicBezTo>
                  <a:cubicBezTo>
                    <a:pt x="178924" y="0"/>
                    <a:pt x="335045" y="0"/>
                    <a:pt x="492919" y="0"/>
                  </a:cubicBezTo>
                  <a:cubicBezTo>
                    <a:pt x="506953" y="0"/>
                    <a:pt x="513969" y="5261"/>
                    <a:pt x="513969" y="15784"/>
                  </a:cubicBezTo>
                  <a:cubicBezTo>
                    <a:pt x="513969" y="26306"/>
                    <a:pt x="506953" y="29814"/>
                    <a:pt x="492919" y="31567"/>
                  </a:cubicBezTo>
                  <a:cubicBezTo>
                    <a:pt x="489411" y="31567"/>
                    <a:pt x="487657" y="31567"/>
                    <a:pt x="484149" y="31567"/>
                  </a:cubicBezTo>
                  <a:cubicBezTo>
                    <a:pt x="417490" y="31567"/>
                    <a:pt x="349078" y="31567"/>
                    <a:pt x="282420" y="31567"/>
                  </a:cubicBezTo>
                  <a:cubicBezTo>
                    <a:pt x="273649" y="31567"/>
                    <a:pt x="264878" y="31567"/>
                    <a:pt x="256108" y="31567"/>
                  </a:cubicBezTo>
                  <a:close/>
                </a:path>
              </a:pathLst>
            </a:custGeom>
            <a:solidFill>
              <a:srgbClr val="000000"/>
            </a:solidFill>
            <a:ln w="17529"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7F89BDF9-338A-94C9-9EA0-F2F0E15483C8}"/>
                </a:ext>
              </a:extLst>
            </p:cNvPr>
            <p:cNvSpPr/>
            <p:nvPr/>
          </p:nvSpPr>
          <p:spPr>
            <a:xfrm>
              <a:off x="-2904640" y="8745117"/>
              <a:ext cx="510797" cy="31372"/>
            </a:xfrm>
            <a:custGeom>
              <a:avLst/>
              <a:gdLst>
                <a:gd name="connsiteX0" fmla="*/ 254689 w 510797"/>
                <a:gd name="connsiteY0" fmla="*/ 779 h 31372"/>
                <a:gd name="connsiteX1" fmla="*/ 486239 w 510797"/>
                <a:gd name="connsiteY1" fmla="*/ 779 h 31372"/>
                <a:gd name="connsiteX2" fmla="*/ 498518 w 510797"/>
                <a:gd name="connsiteY2" fmla="*/ 779 h 31372"/>
                <a:gd name="connsiteX3" fmla="*/ 510797 w 510797"/>
                <a:gd name="connsiteY3" fmla="*/ 14809 h 31372"/>
                <a:gd name="connsiteX4" fmla="*/ 500272 w 510797"/>
                <a:gd name="connsiteY4" fmla="*/ 30593 h 31372"/>
                <a:gd name="connsiteX5" fmla="*/ 487993 w 510797"/>
                <a:gd name="connsiteY5" fmla="*/ 30593 h 31372"/>
                <a:gd name="connsiteX6" fmla="*/ 23140 w 510797"/>
                <a:gd name="connsiteY6" fmla="*/ 30593 h 31372"/>
                <a:gd name="connsiteX7" fmla="*/ 12615 w 510797"/>
                <a:gd name="connsiteY7" fmla="*/ 30593 h 31372"/>
                <a:gd name="connsiteX8" fmla="*/ 336 w 510797"/>
                <a:gd name="connsiteY8" fmla="*/ 14809 h 31372"/>
                <a:gd name="connsiteX9" fmla="*/ 14370 w 510797"/>
                <a:gd name="connsiteY9" fmla="*/ 779 h 31372"/>
                <a:gd name="connsiteX10" fmla="*/ 24895 w 510797"/>
                <a:gd name="connsiteY10" fmla="*/ 779 h 31372"/>
                <a:gd name="connsiteX11" fmla="*/ 254689 w 510797"/>
                <a:gd name="connsiteY11" fmla="*/ 779 h 3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0797" h="31372">
                  <a:moveTo>
                    <a:pt x="254689" y="779"/>
                  </a:moveTo>
                  <a:cubicBezTo>
                    <a:pt x="331873" y="779"/>
                    <a:pt x="409056" y="779"/>
                    <a:pt x="486239" y="779"/>
                  </a:cubicBezTo>
                  <a:cubicBezTo>
                    <a:pt x="489747" y="779"/>
                    <a:pt x="495010" y="-974"/>
                    <a:pt x="498518" y="779"/>
                  </a:cubicBezTo>
                  <a:cubicBezTo>
                    <a:pt x="503781" y="4287"/>
                    <a:pt x="510797" y="9548"/>
                    <a:pt x="510797" y="14809"/>
                  </a:cubicBezTo>
                  <a:cubicBezTo>
                    <a:pt x="510797" y="20071"/>
                    <a:pt x="503781" y="25332"/>
                    <a:pt x="500272" y="30593"/>
                  </a:cubicBezTo>
                  <a:cubicBezTo>
                    <a:pt x="498518" y="32347"/>
                    <a:pt x="493255" y="30593"/>
                    <a:pt x="487993" y="30593"/>
                  </a:cubicBezTo>
                  <a:cubicBezTo>
                    <a:pt x="333627" y="30593"/>
                    <a:pt x="177506" y="30593"/>
                    <a:pt x="23140" y="30593"/>
                  </a:cubicBezTo>
                  <a:cubicBezTo>
                    <a:pt x="19632" y="30593"/>
                    <a:pt x="16124" y="30593"/>
                    <a:pt x="12615" y="30593"/>
                  </a:cubicBezTo>
                  <a:cubicBezTo>
                    <a:pt x="3845" y="28840"/>
                    <a:pt x="-1418" y="23578"/>
                    <a:pt x="336" y="14809"/>
                  </a:cubicBezTo>
                  <a:cubicBezTo>
                    <a:pt x="336" y="6041"/>
                    <a:pt x="5599" y="779"/>
                    <a:pt x="14370" y="779"/>
                  </a:cubicBezTo>
                  <a:cubicBezTo>
                    <a:pt x="17878" y="779"/>
                    <a:pt x="21386" y="779"/>
                    <a:pt x="24895" y="779"/>
                  </a:cubicBezTo>
                  <a:cubicBezTo>
                    <a:pt x="100323" y="779"/>
                    <a:pt x="177506" y="779"/>
                    <a:pt x="254689" y="779"/>
                  </a:cubicBezTo>
                  <a:close/>
                </a:path>
              </a:pathLst>
            </a:custGeom>
            <a:solidFill>
              <a:srgbClr val="000000"/>
            </a:solidFill>
            <a:ln w="17529"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A3E4F371-3D2B-ADF8-AE7D-9AC5D0D76EA0}"/>
                </a:ext>
              </a:extLst>
            </p:cNvPr>
            <p:cNvSpPr/>
            <p:nvPr/>
          </p:nvSpPr>
          <p:spPr>
            <a:xfrm>
              <a:off x="-2572767" y="8521416"/>
              <a:ext cx="191203" cy="29813"/>
            </a:xfrm>
            <a:custGeom>
              <a:avLst/>
              <a:gdLst>
                <a:gd name="connsiteX0" fmla="*/ 94725 w 191203"/>
                <a:gd name="connsiteY0" fmla="*/ 0 h 29813"/>
                <a:gd name="connsiteX1" fmla="*/ 171908 w 191203"/>
                <a:gd name="connsiteY1" fmla="*/ 0 h 29813"/>
                <a:gd name="connsiteX2" fmla="*/ 191203 w 191203"/>
                <a:gd name="connsiteY2" fmla="*/ 14030 h 29813"/>
                <a:gd name="connsiteX3" fmla="*/ 171908 w 191203"/>
                <a:gd name="connsiteY3" fmla="*/ 29814 h 29813"/>
                <a:gd name="connsiteX4" fmla="*/ 19295 w 191203"/>
                <a:gd name="connsiteY4" fmla="*/ 29814 h 29813"/>
                <a:gd name="connsiteX5" fmla="*/ 0 w 191203"/>
                <a:gd name="connsiteY5" fmla="*/ 14030 h 29813"/>
                <a:gd name="connsiteX6" fmla="*/ 19295 w 191203"/>
                <a:gd name="connsiteY6" fmla="*/ 0 h 29813"/>
                <a:gd name="connsiteX7" fmla="*/ 94725 w 191203"/>
                <a:gd name="connsiteY7" fmla="*/ 0 h 2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203" h="29813">
                  <a:moveTo>
                    <a:pt x="94725" y="0"/>
                  </a:moveTo>
                  <a:cubicBezTo>
                    <a:pt x="121037" y="0"/>
                    <a:pt x="145595" y="0"/>
                    <a:pt x="171908" y="0"/>
                  </a:cubicBezTo>
                  <a:cubicBezTo>
                    <a:pt x="184187" y="0"/>
                    <a:pt x="191203" y="5261"/>
                    <a:pt x="191203" y="14030"/>
                  </a:cubicBezTo>
                  <a:cubicBezTo>
                    <a:pt x="191203" y="22799"/>
                    <a:pt x="184187" y="29814"/>
                    <a:pt x="171908" y="29814"/>
                  </a:cubicBezTo>
                  <a:cubicBezTo>
                    <a:pt x="121037" y="29814"/>
                    <a:pt x="70166" y="29814"/>
                    <a:pt x="19295" y="29814"/>
                  </a:cubicBezTo>
                  <a:cubicBezTo>
                    <a:pt x="7017" y="29814"/>
                    <a:pt x="0" y="24552"/>
                    <a:pt x="0" y="14030"/>
                  </a:cubicBezTo>
                  <a:cubicBezTo>
                    <a:pt x="0" y="1754"/>
                    <a:pt x="8771" y="0"/>
                    <a:pt x="19295" y="0"/>
                  </a:cubicBezTo>
                  <a:cubicBezTo>
                    <a:pt x="43854" y="0"/>
                    <a:pt x="68412" y="0"/>
                    <a:pt x="94725" y="0"/>
                  </a:cubicBezTo>
                  <a:close/>
                </a:path>
              </a:pathLst>
            </a:custGeom>
            <a:solidFill>
              <a:srgbClr val="000000"/>
            </a:solidFill>
            <a:ln w="17529"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1F8A00C1-E5E5-7538-96B5-62744C8571AE}"/>
                </a:ext>
              </a:extLst>
            </p:cNvPr>
            <p:cNvSpPr/>
            <p:nvPr/>
          </p:nvSpPr>
          <p:spPr>
            <a:xfrm>
              <a:off x="-2572767" y="8626642"/>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5784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7017" y="31567"/>
                    <a:pt x="0" y="26306"/>
                    <a:pt x="0" y="15784"/>
                  </a:cubicBezTo>
                  <a:cubicBezTo>
                    <a:pt x="0" y="5261"/>
                    <a:pt x="7017" y="0"/>
                    <a:pt x="19295" y="0"/>
                  </a:cubicBezTo>
                  <a:cubicBezTo>
                    <a:pt x="70166" y="0"/>
                    <a:pt x="121037" y="0"/>
                    <a:pt x="171908" y="0"/>
                  </a:cubicBezTo>
                  <a:cubicBezTo>
                    <a:pt x="185941" y="0"/>
                    <a:pt x="192958" y="5261"/>
                    <a:pt x="192958" y="15784"/>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pPr algn="l" rtl="0"/>
              <a:endParaRPr lang="en-US"/>
            </a:p>
          </p:txBody>
        </p:sp>
        <p:sp>
          <p:nvSpPr>
            <p:cNvPr id="13" name="Freeform 12">
              <a:extLst>
                <a:ext uri="{FF2B5EF4-FFF2-40B4-BE49-F238E27FC236}">
                  <a16:creationId xmlns:a16="http://schemas.microsoft.com/office/drawing/2014/main" id="{929443C7-CE61-9127-302C-CD55BA8BDADE}"/>
                </a:ext>
              </a:extLst>
            </p:cNvPr>
            <p:cNvSpPr/>
            <p:nvPr/>
          </p:nvSpPr>
          <p:spPr>
            <a:xfrm>
              <a:off x="-2572767" y="8398653"/>
              <a:ext cx="192957" cy="31567"/>
            </a:xfrm>
            <a:custGeom>
              <a:avLst/>
              <a:gdLst>
                <a:gd name="connsiteX0" fmla="*/ 94725 w 192957"/>
                <a:gd name="connsiteY0" fmla="*/ 31567 h 31567"/>
                <a:gd name="connsiteX1" fmla="*/ 19295 w 192957"/>
                <a:gd name="connsiteY1" fmla="*/ 31567 h 31567"/>
                <a:gd name="connsiteX2" fmla="*/ 0 w 192957"/>
                <a:gd name="connsiteY2" fmla="*/ 15784 h 31567"/>
                <a:gd name="connsiteX3" fmla="*/ 19295 w 192957"/>
                <a:gd name="connsiteY3" fmla="*/ 0 h 31567"/>
                <a:gd name="connsiteX4" fmla="*/ 171908 w 192957"/>
                <a:gd name="connsiteY4" fmla="*/ 0 h 31567"/>
                <a:gd name="connsiteX5" fmla="*/ 192958 w 192957"/>
                <a:gd name="connsiteY5" fmla="*/ 14030 h 31567"/>
                <a:gd name="connsiteX6" fmla="*/ 171908 w 192957"/>
                <a:gd name="connsiteY6" fmla="*/ 29814 h 31567"/>
                <a:gd name="connsiteX7" fmla="*/ 94725 w 192957"/>
                <a:gd name="connsiteY7" fmla="*/ 31567 h 3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957" h="31567">
                  <a:moveTo>
                    <a:pt x="94725" y="31567"/>
                  </a:moveTo>
                  <a:cubicBezTo>
                    <a:pt x="70166" y="31567"/>
                    <a:pt x="43854" y="31567"/>
                    <a:pt x="19295" y="31567"/>
                  </a:cubicBezTo>
                  <a:cubicBezTo>
                    <a:pt x="5262" y="31567"/>
                    <a:pt x="0" y="26306"/>
                    <a:pt x="0" y="15784"/>
                  </a:cubicBezTo>
                  <a:cubicBezTo>
                    <a:pt x="0" y="5261"/>
                    <a:pt x="7017" y="0"/>
                    <a:pt x="19295" y="0"/>
                  </a:cubicBezTo>
                  <a:cubicBezTo>
                    <a:pt x="70166" y="0"/>
                    <a:pt x="121037" y="0"/>
                    <a:pt x="171908" y="0"/>
                  </a:cubicBezTo>
                  <a:cubicBezTo>
                    <a:pt x="184187" y="0"/>
                    <a:pt x="191203" y="5261"/>
                    <a:pt x="192958" y="14030"/>
                  </a:cubicBezTo>
                  <a:cubicBezTo>
                    <a:pt x="192958" y="24552"/>
                    <a:pt x="185941" y="29814"/>
                    <a:pt x="171908" y="29814"/>
                  </a:cubicBezTo>
                  <a:cubicBezTo>
                    <a:pt x="145595" y="31567"/>
                    <a:pt x="121037" y="31567"/>
                    <a:pt x="94725" y="31567"/>
                  </a:cubicBezTo>
                  <a:close/>
                </a:path>
              </a:pathLst>
            </a:custGeom>
            <a:solidFill>
              <a:srgbClr val="000000"/>
            </a:solidFill>
            <a:ln w="17529" cap="flat">
              <a:noFill/>
              <a:prstDash val="solid"/>
              <a:miter/>
            </a:ln>
          </p:spPr>
          <p:txBody>
            <a:bodyPr rtlCol="0" anchor="ctr"/>
            <a:lstStyle/>
            <a:p>
              <a:pPr algn="l" rtl="0"/>
              <a:endParaRPr lang="en-US"/>
            </a:p>
          </p:txBody>
        </p:sp>
        <p:sp>
          <p:nvSpPr>
            <p:cNvPr id="14" name="Freeform 13">
              <a:extLst>
                <a:ext uri="{FF2B5EF4-FFF2-40B4-BE49-F238E27FC236}">
                  <a16:creationId xmlns:a16="http://schemas.microsoft.com/office/drawing/2014/main" id="{8285F822-E401-6099-3C00-2917F2AE1FA6}"/>
                </a:ext>
              </a:extLst>
            </p:cNvPr>
            <p:cNvSpPr/>
            <p:nvPr/>
          </p:nvSpPr>
          <p:spPr>
            <a:xfrm>
              <a:off x="-2809579" y="8435482"/>
              <a:ext cx="99986" cy="98210"/>
            </a:xfrm>
            <a:custGeom>
              <a:avLst/>
              <a:gdLst>
                <a:gd name="connsiteX0" fmla="*/ 99987 w 99986"/>
                <a:gd name="connsiteY0" fmla="*/ 49105 h 98210"/>
                <a:gd name="connsiteX1" fmla="*/ 50871 w 99986"/>
                <a:gd name="connsiteY1" fmla="*/ 98210 h 98210"/>
                <a:gd name="connsiteX2" fmla="*/ 0 w 99986"/>
                <a:gd name="connsiteY2" fmla="*/ 49105 h 98210"/>
                <a:gd name="connsiteX3" fmla="*/ 49116 w 99986"/>
                <a:gd name="connsiteY3" fmla="*/ 0 h 98210"/>
                <a:gd name="connsiteX4" fmla="*/ 99987 w 99986"/>
                <a:gd name="connsiteY4" fmla="*/ 49105 h 98210"/>
                <a:gd name="connsiteX5" fmla="*/ 70166 w 99986"/>
                <a:gd name="connsiteY5" fmla="*/ 49105 h 98210"/>
                <a:gd name="connsiteX6" fmla="*/ 50871 w 99986"/>
                <a:gd name="connsiteY6" fmla="*/ 31568 h 98210"/>
                <a:gd name="connsiteX7" fmla="*/ 31575 w 99986"/>
                <a:gd name="connsiteY7" fmla="*/ 50859 h 98210"/>
                <a:gd name="connsiteX8" fmla="*/ 50871 w 99986"/>
                <a:gd name="connsiteY8" fmla="*/ 68397 h 98210"/>
                <a:gd name="connsiteX9" fmla="*/ 70166 w 99986"/>
                <a:gd name="connsiteY9" fmla="*/ 49105 h 9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986" h="98210">
                  <a:moveTo>
                    <a:pt x="99987" y="49105"/>
                  </a:moveTo>
                  <a:cubicBezTo>
                    <a:pt x="99987" y="77165"/>
                    <a:pt x="78937" y="98210"/>
                    <a:pt x="50871" y="98210"/>
                  </a:cubicBezTo>
                  <a:cubicBezTo>
                    <a:pt x="22804" y="98210"/>
                    <a:pt x="0" y="75412"/>
                    <a:pt x="0" y="49105"/>
                  </a:cubicBezTo>
                  <a:cubicBezTo>
                    <a:pt x="0" y="22799"/>
                    <a:pt x="22804" y="0"/>
                    <a:pt x="49116" y="0"/>
                  </a:cubicBezTo>
                  <a:cubicBezTo>
                    <a:pt x="77183" y="0"/>
                    <a:pt x="99987" y="21045"/>
                    <a:pt x="99987" y="49105"/>
                  </a:cubicBezTo>
                  <a:close/>
                  <a:moveTo>
                    <a:pt x="70166" y="49105"/>
                  </a:moveTo>
                  <a:cubicBezTo>
                    <a:pt x="70166" y="38583"/>
                    <a:pt x="61396" y="31568"/>
                    <a:pt x="50871" y="31568"/>
                  </a:cubicBezTo>
                  <a:cubicBezTo>
                    <a:pt x="40345" y="31568"/>
                    <a:pt x="31575" y="40336"/>
                    <a:pt x="31575" y="50859"/>
                  </a:cubicBezTo>
                  <a:cubicBezTo>
                    <a:pt x="31575" y="61381"/>
                    <a:pt x="40345" y="68397"/>
                    <a:pt x="50871" y="68397"/>
                  </a:cubicBezTo>
                  <a:cubicBezTo>
                    <a:pt x="61396" y="68397"/>
                    <a:pt x="70166" y="59628"/>
                    <a:pt x="70166" y="49105"/>
                  </a:cubicBezTo>
                  <a:close/>
                </a:path>
              </a:pathLst>
            </a:custGeom>
            <a:solidFill>
              <a:srgbClr val="000000"/>
            </a:solidFill>
            <a:ln w="17529" cap="flat">
              <a:noFill/>
              <a:prstDash val="solid"/>
              <a:miter/>
            </a:ln>
          </p:spPr>
          <p:txBody>
            <a:bodyPr rtlCol="0" anchor="ctr"/>
            <a:lstStyle/>
            <a:p>
              <a:pPr algn="l" rtl="0"/>
              <a:endParaRPr lang="en-US"/>
            </a:p>
          </p:txBody>
        </p:sp>
        <p:grpSp>
          <p:nvGrpSpPr>
            <p:cNvPr id="15" name="Graphic 26">
              <a:extLst>
                <a:ext uri="{FF2B5EF4-FFF2-40B4-BE49-F238E27FC236}">
                  <a16:creationId xmlns:a16="http://schemas.microsoft.com/office/drawing/2014/main" id="{7160D86F-046A-B136-BD4F-63468CD4494E}"/>
                </a:ext>
              </a:extLst>
            </p:cNvPr>
            <p:cNvGrpSpPr/>
            <p:nvPr/>
          </p:nvGrpSpPr>
          <p:grpSpPr>
            <a:xfrm>
              <a:off x="-3248119" y="8392077"/>
              <a:ext cx="1173533" cy="815057"/>
              <a:chOff x="-3248119" y="8392077"/>
              <a:chExt cx="1173533" cy="815057"/>
            </a:xfrm>
            <a:solidFill>
              <a:srgbClr val="F79038"/>
            </a:solidFill>
          </p:grpSpPr>
          <p:grpSp>
            <p:nvGrpSpPr>
              <p:cNvPr id="16" name="Graphic 26">
                <a:extLst>
                  <a:ext uri="{FF2B5EF4-FFF2-40B4-BE49-F238E27FC236}">
                    <a16:creationId xmlns:a16="http://schemas.microsoft.com/office/drawing/2014/main" id="{C5996856-7071-4186-4A43-B42F2369FF33}"/>
                  </a:ext>
                </a:extLst>
              </p:cNvPr>
              <p:cNvGrpSpPr/>
              <p:nvPr/>
            </p:nvGrpSpPr>
            <p:grpSpPr>
              <a:xfrm>
                <a:off x="-3248119" y="8872167"/>
                <a:ext cx="1173533" cy="334967"/>
                <a:chOff x="-3248119" y="8872167"/>
                <a:chExt cx="1173533" cy="334967"/>
              </a:xfrm>
              <a:solidFill>
                <a:srgbClr val="F79038"/>
              </a:solidFill>
            </p:grpSpPr>
            <p:sp>
              <p:nvSpPr>
                <p:cNvPr id="22" name="Freeform 21">
                  <a:extLst>
                    <a:ext uri="{FF2B5EF4-FFF2-40B4-BE49-F238E27FC236}">
                      <a16:creationId xmlns:a16="http://schemas.microsoft.com/office/drawing/2014/main" id="{7B62AC60-C987-20D0-E1B5-651EA0E0F97C}"/>
                    </a:ext>
                  </a:extLst>
                </p:cNvPr>
                <p:cNvSpPr/>
                <p:nvPr/>
              </p:nvSpPr>
              <p:spPr>
                <a:xfrm>
                  <a:off x="-3248119" y="8893212"/>
                  <a:ext cx="157874" cy="299891"/>
                </a:xfrm>
                <a:custGeom>
                  <a:avLst/>
                  <a:gdLst>
                    <a:gd name="connsiteX0" fmla="*/ 115774 w 157874"/>
                    <a:gd name="connsiteY0" fmla="*/ 299892 h 299891"/>
                    <a:gd name="connsiteX1" fmla="*/ 0 w 157874"/>
                    <a:gd name="connsiteY1" fmla="*/ 278847 h 299891"/>
                    <a:gd name="connsiteX2" fmla="*/ 0 w 157874"/>
                    <a:gd name="connsiteY2" fmla="*/ 0 h 299891"/>
                    <a:gd name="connsiteX3" fmla="*/ 157875 w 157874"/>
                    <a:gd name="connsiteY3" fmla="*/ 24553 h 299891"/>
                    <a:gd name="connsiteX4" fmla="*/ 115774 w 157874"/>
                    <a:gd name="connsiteY4" fmla="*/ 299892 h 299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74" h="299891">
                      <a:moveTo>
                        <a:pt x="115774" y="299892"/>
                      </a:moveTo>
                      <a:cubicBezTo>
                        <a:pt x="77183" y="292877"/>
                        <a:pt x="38591" y="285862"/>
                        <a:pt x="0" y="278847"/>
                      </a:cubicBezTo>
                      <a:cubicBezTo>
                        <a:pt x="0" y="185898"/>
                        <a:pt x="0" y="92949"/>
                        <a:pt x="0" y="0"/>
                      </a:cubicBezTo>
                      <a:cubicBezTo>
                        <a:pt x="52625" y="8769"/>
                        <a:pt x="105250" y="15784"/>
                        <a:pt x="157875" y="24553"/>
                      </a:cubicBezTo>
                      <a:cubicBezTo>
                        <a:pt x="145595" y="115748"/>
                        <a:pt x="129808" y="206943"/>
                        <a:pt x="115774" y="299892"/>
                      </a:cubicBezTo>
                      <a:close/>
                    </a:path>
                  </a:pathLst>
                </a:custGeom>
                <a:solidFill>
                  <a:srgbClr val="F79038"/>
                </a:solidFill>
                <a:ln w="17529"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96C6FC26-CC93-CBAD-9A7D-886420521624}"/>
                    </a:ext>
                  </a:extLst>
                </p:cNvPr>
                <p:cNvSpPr/>
                <p:nvPr/>
              </p:nvSpPr>
              <p:spPr>
                <a:xfrm>
                  <a:off x="-2227197" y="8872167"/>
                  <a:ext cx="152612" cy="310414"/>
                </a:xfrm>
                <a:custGeom>
                  <a:avLst/>
                  <a:gdLst>
                    <a:gd name="connsiteX0" fmla="*/ 152612 w 152612"/>
                    <a:gd name="connsiteY0" fmla="*/ 0 h 310414"/>
                    <a:gd name="connsiteX1" fmla="*/ 152612 w 152612"/>
                    <a:gd name="connsiteY1" fmla="*/ 289370 h 310414"/>
                    <a:gd name="connsiteX2" fmla="*/ 59641 w 152612"/>
                    <a:gd name="connsiteY2" fmla="*/ 310414 h 310414"/>
                    <a:gd name="connsiteX3" fmla="*/ 0 w 152612"/>
                    <a:gd name="connsiteY3" fmla="*/ 33321 h 310414"/>
                    <a:gd name="connsiteX4" fmla="*/ 152612 w 152612"/>
                    <a:gd name="connsiteY4" fmla="*/ 0 h 31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12" h="310414">
                      <a:moveTo>
                        <a:pt x="152612" y="0"/>
                      </a:moveTo>
                      <a:cubicBezTo>
                        <a:pt x="152612" y="96457"/>
                        <a:pt x="152612" y="192913"/>
                        <a:pt x="152612" y="289370"/>
                      </a:cubicBezTo>
                      <a:cubicBezTo>
                        <a:pt x="121037" y="296385"/>
                        <a:pt x="91217" y="303399"/>
                        <a:pt x="59641" y="310414"/>
                      </a:cubicBezTo>
                      <a:cubicBezTo>
                        <a:pt x="40346" y="217466"/>
                        <a:pt x="19296" y="126270"/>
                        <a:pt x="0" y="33321"/>
                      </a:cubicBezTo>
                      <a:cubicBezTo>
                        <a:pt x="49117" y="22799"/>
                        <a:pt x="99987" y="12276"/>
                        <a:pt x="152612" y="0"/>
                      </a:cubicBezTo>
                      <a:close/>
                    </a:path>
                  </a:pathLst>
                </a:custGeom>
                <a:solidFill>
                  <a:srgbClr val="F79038"/>
                </a:solidFill>
                <a:ln w="17529"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8C6D12FC-C742-4A63-AA13-09B3AD3888CD}"/>
                    </a:ext>
                  </a:extLst>
                </p:cNvPr>
                <p:cNvSpPr/>
                <p:nvPr/>
              </p:nvSpPr>
              <p:spPr>
                <a:xfrm>
                  <a:off x="-3102524" y="8921272"/>
                  <a:ext cx="91216" cy="285862"/>
                </a:xfrm>
                <a:custGeom>
                  <a:avLst/>
                  <a:gdLst>
                    <a:gd name="connsiteX0" fmla="*/ 43854 w 91216"/>
                    <a:gd name="connsiteY0" fmla="*/ 0 h 285862"/>
                    <a:gd name="connsiteX1" fmla="*/ 91217 w 91216"/>
                    <a:gd name="connsiteY1" fmla="*/ 7015 h 285862"/>
                    <a:gd name="connsiteX2" fmla="*/ 47363 w 91216"/>
                    <a:gd name="connsiteY2" fmla="*/ 285862 h 285862"/>
                    <a:gd name="connsiteX3" fmla="*/ 0 w 91216"/>
                    <a:gd name="connsiteY3" fmla="*/ 277094 h 285862"/>
                  </a:gdLst>
                  <a:ahLst/>
                  <a:cxnLst>
                    <a:cxn ang="0">
                      <a:pos x="connsiteX0" y="connsiteY0"/>
                    </a:cxn>
                    <a:cxn ang="0">
                      <a:pos x="connsiteX1" y="connsiteY1"/>
                    </a:cxn>
                    <a:cxn ang="0">
                      <a:pos x="connsiteX2" y="connsiteY2"/>
                    </a:cxn>
                    <a:cxn ang="0">
                      <a:pos x="connsiteX3" y="connsiteY3"/>
                    </a:cxn>
                  </a:cxnLst>
                  <a:rect l="l" t="t" r="r" b="b"/>
                  <a:pathLst>
                    <a:path w="91216" h="285862">
                      <a:moveTo>
                        <a:pt x="43854" y="0"/>
                      </a:moveTo>
                      <a:cubicBezTo>
                        <a:pt x="59641" y="1754"/>
                        <a:pt x="73675" y="5262"/>
                        <a:pt x="91217" y="7015"/>
                      </a:cubicBezTo>
                      <a:cubicBezTo>
                        <a:pt x="77183" y="99964"/>
                        <a:pt x="61396" y="192913"/>
                        <a:pt x="47363" y="285862"/>
                      </a:cubicBezTo>
                      <a:cubicBezTo>
                        <a:pt x="31575" y="282355"/>
                        <a:pt x="17542" y="280601"/>
                        <a:pt x="0" y="277094"/>
                      </a:cubicBezTo>
                    </a:path>
                  </a:pathLst>
                </a:custGeom>
                <a:solidFill>
                  <a:srgbClr val="F79038"/>
                </a:solidFill>
                <a:ln w="17529" cap="flat">
                  <a:noFill/>
                  <a:prstDash val="solid"/>
                  <a:miter/>
                </a:ln>
              </p:spPr>
              <p:txBody>
                <a:bodyPr rtlCol="0" anchor="ctr"/>
                <a:lstStyle/>
                <a:p>
                  <a:pPr algn="l" rtl="0"/>
                  <a:endParaRPr lang="en-US"/>
                </a:p>
              </p:txBody>
            </p:sp>
          </p:grpSp>
          <p:sp>
            <p:nvSpPr>
              <p:cNvPr id="17" name="Freeform 16">
                <a:extLst>
                  <a:ext uri="{FF2B5EF4-FFF2-40B4-BE49-F238E27FC236}">
                    <a16:creationId xmlns:a16="http://schemas.microsoft.com/office/drawing/2014/main" id="{CEDA5818-FBDC-FBE5-7FE4-BF58E2CE1E5C}"/>
                  </a:ext>
                </a:extLst>
              </p:cNvPr>
              <p:cNvSpPr/>
              <p:nvPr/>
            </p:nvSpPr>
            <p:spPr>
              <a:xfrm>
                <a:off x="-2849323" y="8392077"/>
                <a:ext cx="178322" cy="177378"/>
              </a:xfrm>
              <a:custGeom>
                <a:avLst/>
                <a:gdLst>
                  <a:gd name="connsiteX0" fmla="*/ 169552 w 178322"/>
                  <a:gd name="connsiteY0" fmla="*/ 59189 h 177378"/>
                  <a:gd name="connsiteX1" fmla="*/ 178323 w 178322"/>
                  <a:gd name="connsiteY1" fmla="*/ 97772 h 177378"/>
                  <a:gd name="connsiteX2" fmla="*/ 176568 w 178322"/>
                  <a:gd name="connsiteY2" fmla="*/ 110048 h 177378"/>
                  <a:gd name="connsiteX3" fmla="*/ 160781 w 178322"/>
                  <a:gd name="connsiteY3" fmla="*/ 143369 h 177378"/>
                  <a:gd name="connsiteX4" fmla="*/ 152010 w 178322"/>
                  <a:gd name="connsiteY4" fmla="*/ 153892 h 177378"/>
                  <a:gd name="connsiteX5" fmla="*/ 120435 w 178322"/>
                  <a:gd name="connsiteY5" fmla="*/ 173183 h 177378"/>
                  <a:gd name="connsiteX6" fmla="*/ 108156 w 178322"/>
                  <a:gd name="connsiteY6" fmla="*/ 176691 h 177378"/>
                  <a:gd name="connsiteX7" fmla="*/ 71319 w 178322"/>
                  <a:gd name="connsiteY7" fmla="*/ 176691 h 177378"/>
                  <a:gd name="connsiteX8" fmla="*/ 57286 w 178322"/>
                  <a:gd name="connsiteY8" fmla="*/ 173183 h 177378"/>
                  <a:gd name="connsiteX9" fmla="*/ 27465 w 178322"/>
                  <a:gd name="connsiteY9" fmla="*/ 153892 h 177378"/>
                  <a:gd name="connsiteX10" fmla="*/ 18694 w 178322"/>
                  <a:gd name="connsiteY10" fmla="*/ 143369 h 177378"/>
                  <a:gd name="connsiteX11" fmla="*/ 2907 w 178322"/>
                  <a:gd name="connsiteY11" fmla="*/ 110048 h 177378"/>
                  <a:gd name="connsiteX12" fmla="*/ 1152 w 178322"/>
                  <a:gd name="connsiteY12" fmla="*/ 96018 h 177378"/>
                  <a:gd name="connsiteX13" fmla="*/ 6415 w 178322"/>
                  <a:gd name="connsiteY13" fmla="*/ 60943 h 177378"/>
                  <a:gd name="connsiteX14" fmla="*/ 13432 w 178322"/>
                  <a:gd name="connsiteY14" fmla="*/ 46913 h 177378"/>
                  <a:gd name="connsiteX15" fmla="*/ 36236 w 178322"/>
                  <a:gd name="connsiteY15" fmla="*/ 20607 h 177378"/>
                  <a:gd name="connsiteX16" fmla="*/ 48515 w 178322"/>
                  <a:gd name="connsiteY16" fmla="*/ 11838 h 177378"/>
                  <a:gd name="connsiteX17" fmla="*/ 83598 w 178322"/>
                  <a:gd name="connsiteY17" fmla="*/ 1315 h 177378"/>
                  <a:gd name="connsiteX18" fmla="*/ 97631 w 178322"/>
                  <a:gd name="connsiteY18" fmla="*/ 1315 h 177378"/>
                  <a:gd name="connsiteX19" fmla="*/ 130960 w 178322"/>
                  <a:gd name="connsiteY19" fmla="*/ 11838 h 177378"/>
                  <a:gd name="connsiteX20" fmla="*/ 144994 w 178322"/>
                  <a:gd name="connsiteY20" fmla="*/ 20607 h 177378"/>
                  <a:gd name="connsiteX21" fmla="*/ 167798 w 178322"/>
                  <a:gd name="connsiteY21" fmla="*/ 46913 h 177378"/>
                  <a:gd name="connsiteX22" fmla="*/ 176568 w 178322"/>
                  <a:gd name="connsiteY22" fmla="*/ 57436 h 177378"/>
                  <a:gd name="connsiteX23" fmla="*/ 169552 w 178322"/>
                  <a:gd name="connsiteY23" fmla="*/ 59189 h 177378"/>
                  <a:gd name="connsiteX24" fmla="*/ 139731 w 178322"/>
                  <a:gd name="connsiteY24" fmla="*/ 92511 h 177378"/>
                  <a:gd name="connsiteX25" fmla="*/ 90615 w 178322"/>
                  <a:gd name="connsiteY25" fmla="*/ 43405 h 177378"/>
                  <a:gd name="connsiteX26" fmla="*/ 41498 w 178322"/>
                  <a:gd name="connsiteY26" fmla="*/ 92511 h 177378"/>
                  <a:gd name="connsiteX27" fmla="*/ 92369 w 178322"/>
                  <a:gd name="connsiteY27" fmla="*/ 141616 h 177378"/>
                  <a:gd name="connsiteX28" fmla="*/ 139731 w 178322"/>
                  <a:gd name="connsiteY28" fmla="*/ 92511 h 17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8322" h="177378">
                    <a:moveTo>
                      <a:pt x="169552" y="59189"/>
                    </a:moveTo>
                    <a:cubicBezTo>
                      <a:pt x="173060" y="71466"/>
                      <a:pt x="176568" y="83742"/>
                      <a:pt x="178323" y="97772"/>
                    </a:cubicBezTo>
                    <a:cubicBezTo>
                      <a:pt x="178323" y="101279"/>
                      <a:pt x="178323" y="106541"/>
                      <a:pt x="176568" y="110048"/>
                    </a:cubicBezTo>
                    <a:cubicBezTo>
                      <a:pt x="167798" y="120571"/>
                      <a:pt x="162535" y="131093"/>
                      <a:pt x="160781" y="143369"/>
                    </a:cubicBezTo>
                    <a:cubicBezTo>
                      <a:pt x="160781" y="146877"/>
                      <a:pt x="155518" y="152138"/>
                      <a:pt x="152010" y="153892"/>
                    </a:cubicBezTo>
                    <a:cubicBezTo>
                      <a:pt x="139731" y="157400"/>
                      <a:pt x="129206" y="162661"/>
                      <a:pt x="120435" y="173183"/>
                    </a:cubicBezTo>
                    <a:cubicBezTo>
                      <a:pt x="118681" y="176691"/>
                      <a:pt x="111664" y="178445"/>
                      <a:pt x="108156" y="176691"/>
                    </a:cubicBezTo>
                    <a:cubicBezTo>
                      <a:pt x="95877" y="173183"/>
                      <a:pt x="83598" y="173183"/>
                      <a:pt x="71319" y="176691"/>
                    </a:cubicBezTo>
                    <a:cubicBezTo>
                      <a:pt x="67810" y="178445"/>
                      <a:pt x="60794" y="174937"/>
                      <a:pt x="57286" y="173183"/>
                    </a:cubicBezTo>
                    <a:cubicBezTo>
                      <a:pt x="48515" y="162661"/>
                      <a:pt x="39744" y="157400"/>
                      <a:pt x="27465" y="153892"/>
                    </a:cubicBezTo>
                    <a:cubicBezTo>
                      <a:pt x="23956" y="152138"/>
                      <a:pt x="18694" y="146877"/>
                      <a:pt x="18694" y="143369"/>
                    </a:cubicBezTo>
                    <a:cubicBezTo>
                      <a:pt x="16940" y="131093"/>
                      <a:pt x="11677" y="120571"/>
                      <a:pt x="2907" y="110048"/>
                    </a:cubicBezTo>
                    <a:cubicBezTo>
                      <a:pt x="-602" y="106541"/>
                      <a:pt x="-602" y="99526"/>
                      <a:pt x="1152" y="96018"/>
                    </a:cubicBezTo>
                    <a:cubicBezTo>
                      <a:pt x="6415" y="83742"/>
                      <a:pt x="8169" y="73219"/>
                      <a:pt x="6415" y="60943"/>
                    </a:cubicBezTo>
                    <a:cubicBezTo>
                      <a:pt x="6415" y="57436"/>
                      <a:pt x="9923" y="50421"/>
                      <a:pt x="13432" y="46913"/>
                    </a:cubicBezTo>
                    <a:cubicBezTo>
                      <a:pt x="23956" y="39898"/>
                      <a:pt x="30973" y="31129"/>
                      <a:pt x="36236" y="20607"/>
                    </a:cubicBezTo>
                    <a:cubicBezTo>
                      <a:pt x="37990" y="17099"/>
                      <a:pt x="45006" y="11838"/>
                      <a:pt x="48515" y="11838"/>
                    </a:cubicBezTo>
                    <a:cubicBezTo>
                      <a:pt x="60794" y="11838"/>
                      <a:pt x="73073" y="8330"/>
                      <a:pt x="83598" y="1315"/>
                    </a:cubicBezTo>
                    <a:cubicBezTo>
                      <a:pt x="87106" y="-438"/>
                      <a:pt x="94123" y="-438"/>
                      <a:pt x="97631" y="1315"/>
                    </a:cubicBezTo>
                    <a:cubicBezTo>
                      <a:pt x="108156" y="8330"/>
                      <a:pt x="118681" y="11838"/>
                      <a:pt x="130960" y="11838"/>
                    </a:cubicBezTo>
                    <a:cubicBezTo>
                      <a:pt x="137977" y="11838"/>
                      <a:pt x="143239" y="13592"/>
                      <a:pt x="144994" y="20607"/>
                    </a:cubicBezTo>
                    <a:cubicBezTo>
                      <a:pt x="148502" y="32883"/>
                      <a:pt x="157273" y="39898"/>
                      <a:pt x="167798" y="46913"/>
                    </a:cubicBezTo>
                    <a:cubicBezTo>
                      <a:pt x="171306" y="48667"/>
                      <a:pt x="173060" y="53928"/>
                      <a:pt x="176568" y="57436"/>
                    </a:cubicBezTo>
                    <a:cubicBezTo>
                      <a:pt x="173060" y="57436"/>
                      <a:pt x="171306" y="59189"/>
                      <a:pt x="169552" y="59189"/>
                    </a:cubicBezTo>
                    <a:close/>
                    <a:moveTo>
                      <a:pt x="139731" y="92511"/>
                    </a:moveTo>
                    <a:cubicBezTo>
                      <a:pt x="139731" y="66204"/>
                      <a:pt x="116927" y="43405"/>
                      <a:pt x="90615" y="43405"/>
                    </a:cubicBezTo>
                    <a:cubicBezTo>
                      <a:pt x="64302" y="43405"/>
                      <a:pt x="41498" y="66204"/>
                      <a:pt x="41498" y="92511"/>
                    </a:cubicBezTo>
                    <a:cubicBezTo>
                      <a:pt x="41498" y="120571"/>
                      <a:pt x="64302" y="141616"/>
                      <a:pt x="92369" y="141616"/>
                    </a:cubicBezTo>
                    <a:cubicBezTo>
                      <a:pt x="118681" y="141616"/>
                      <a:pt x="139731" y="120571"/>
                      <a:pt x="139731" y="92511"/>
                    </a:cubicBezTo>
                    <a:close/>
                  </a:path>
                </a:pathLst>
              </a:custGeom>
              <a:solidFill>
                <a:srgbClr val="F79038"/>
              </a:solidFill>
              <a:ln w="17529"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D1A690F4-4802-5842-9A0C-8C6DC0F1DB94}"/>
                  </a:ext>
                </a:extLst>
              </p:cNvPr>
              <p:cNvSpPr/>
              <p:nvPr/>
            </p:nvSpPr>
            <p:spPr>
              <a:xfrm>
                <a:off x="-2863958" y="8579290"/>
                <a:ext cx="52624" cy="70150"/>
              </a:xfrm>
              <a:custGeom>
                <a:avLst/>
                <a:gdLst>
                  <a:gd name="connsiteX0" fmla="*/ 49116 w 52624"/>
                  <a:gd name="connsiteY0" fmla="*/ 1754 h 70150"/>
                  <a:gd name="connsiteX1" fmla="*/ 52625 w 52624"/>
                  <a:gd name="connsiteY1" fmla="*/ 14030 h 70150"/>
                  <a:gd name="connsiteX2" fmla="*/ 35083 w 52624"/>
                  <a:gd name="connsiteY2" fmla="*/ 70150 h 70150"/>
                  <a:gd name="connsiteX3" fmla="*/ 0 w 52624"/>
                  <a:gd name="connsiteY3" fmla="*/ 52613 h 70150"/>
                  <a:gd name="connsiteX4" fmla="*/ 45608 w 52624"/>
                  <a:gd name="connsiteY4" fmla="*/ 0 h 70150"/>
                  <a:gd name="connsiteX5" fmla="*/ 49116 w 52624"/>
                  <a:gd name="connsiteY5" fmla="*/ 1754 h 7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24" h="70150">
                    <a:moveTo>
                      <a:pt x="49116" y="1754"/>
                    </a:moveTo>
                    <a:cubicBezTo>
                      <a:pt x="50871" y="5261"/>
                      <a:pt x="52625" y="10523"/>
                      <a:pt x="52625" y="14030"/>
                    </a:cubicBezTo>
                    <a:cubicBezTo>
                      <a:pt x="47362" y="31568"/>
                      <a:pt x="42100" y="50859"/>
                      <a:pt x="35083" y="70150"/>
                    </a:cubicBezTo>
                    <a:cubicBezTo>
                      <a:pt x="26312" y="54367"/>
                      <a:pt x="15787" y="50859"/>
                      <a:pt x="0" y="52613"/>
                    </a:cubicBezTo>
                    <a:cubicBezTo>
                      <a:pt x="15787" y="35075"/>
                      <a:pt x="29820" y="17538"/>
                      <a:pt x="45608" y="0"/>
                    </a:cubicBezTo>
                    <a:cubicBezTo>
                      <a:pt x="45608" y="1754"/>
                      <a:pt x="47362" y="1754"/>
                      <a:pt x="49116" y="1754"/>
                    </a:cubicBezTo>
                    <a:close/>
                  </a:path>
                </a:pathLst>
              </a:custGeom>
              <a:solidFill>
                <a:srgbClr val="F79038"/>
              </a:solidFill>
              <a:ln w="17529"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4BA5C12F-EBAA-6061-99D7-972F74F13E4D}"/>
                  </a:ext>
                </a:extLst>
              </p:cNvPr>
              <p:cNvSpPr/>
              <p:nvPr/>
            </p:nvSpPr>
            <p:spPr>
              <a:xfrm>
                <a:off x="-2706083" y="8579290"/>
                <a:ext cx="52624" cy="71904"/>
              </a:xfrm>
              <a:custGeom>
                <a:avLst/>
                <a:gdLst>
                  <a:gd name="connsiteX0" fmla="*/ 52625 w 52624"/>
                  <a:gd name="connsiteY0" fmla="*/ 52613 h 71904"/>
                  <a:gd name="connsiteX1" fmla="*/ 17542 w 52624"/>
                  <a:gd name="connsiteY1" fmla="*/ 71904 h 71904"/>
                  <a:gd name="connsiteX2" fmla="*/ 0 w 52624"/>
                  <a:gd name="connsiteY2" fmla="*/ 12277 h 71904"/>
                  <a:gd name="connsiteX3" fmla="*/ 7017 w 52624"/>
                  <a:gd name="connsiteY3" fmla="*/ 0 h 71904"/>
                  <a:gd name="connsiteX4" fmla="*/ 52625 w 52624"/>
                  <a:gd name="connsiteY4" fmla="*/ 52613 h 71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24" h="71904">
                    <a:moveTo>
                      <a:pt x="52625" y="52613"/>
                    </a:moveTo>
                    <a:cubicBezTo>
                      <a:pt x="38591" y="52613"/>
                      <a:pt x="26312" y="54367"/>
                      <a:pt x="17542" y="71904"/>
                    </a:cubicBezTo>
                    <a:cubicBezTo>
                      <a:pt x="10525" y="49105"/>
                      <a:pt x="5262" y="31568"/>
                      <a:pt x="0" y="12277"/>
                    </a:cubicBezTo>
                    <a:cubicBezTo>
                      <a:pt x="0" y="8769"/>
                      <a:pt x="3508" y="5261"/>
                      <a:pt x="7017" y="0"/>
                    </a:cubicBezTo>
                    <a:cubicBezTo>
                      <a:pt x="21050" y="19291"/>
                      <a:pt x="36837" y="36829"/>
                      <a:pt x="52625" y="52613"/>
                    </a:cubicBezTo>
                    <a:close/>
                  </a:path>
                </a:pathLst>
              </a:custGeom>
              <a:solidFill>
                <a:srgbClr val="F79038"/>
              </a:solidFill>
              <a:ln w="17529"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CB624001-A7D1-3F17-A860-69773A0C8297}"/>
                  </a:ext>
                </a:extLst>
              </p:cNvPr>
              <p:cNvSpPr/>
              <p:nvPr/>
            </p:nvSpPr>
            <p:spPr>
              <a:xfrm>
                <a:off x="-2776250" y="8467050"/>
                <a:ext cx="36837" cy="36828"/>
              </a:xfrm>
              <a:custGeom>
                <a:avLst/>
                <a:gdLst>
                  <a:gd name="connsiteX0" fmla="*/ 36837 w 36837"/>
                  <a:gd name="connsiteY0" fmla="*/ 17538 h 36828"/>
                  <a:gd name="connsiteX1" fmla="*/ 19296 w 36837"/>
                  <a:gd name="connsiteY1" fmla="*/ 36829 h 36828"/>
                  <a:gd name="connsiteX2" fmla="*/ 0 w 36837"/>
                  <a:gd name="connsiteY2" fmla="*/ 19291 h 36828"/>
                  <a:gd name="connsiteX3" fmla="*/ 19296 w 36837"/>
                  <a:gd name="connsiteY3" fmla="*/ 0 h 36828"/>
                  <a:gd name="connsiteX4" fmla="*/ 36837 w 36837"/>
                  <a:gd name="connsiteY4" fmla="*/ 17538 h 36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37" h="36828">
                    <a:moveTo>
                      <a:pt x="36837" y="17538"/>
                    </a:moveTo>
                    <a:cubicBezTo>
                      <a:pt x="36837" y="28060"/>
                      <a:pt x="29820" y="36829"/>
                      <a:pt x="19296" y="36829"/>
                    </a:cubicBezTo>
                    <a:cubicBezTo>
                      <a:pt x="8771" y="36829"/>
                      <a:pt x="0" y="29814"/>
                      <a:pt x="0" y="19291"/>
                    </a:cubicBezTo>
                    <a:cubicBezTo>
                      <a:pt x="0" y="8769"/>
                      <a:pt x="7017" y="0"/>
                      <a:pt x="19296" y="0"/>
                    </a:cubicBezTo>
                    <a:cubicBezTo>
                      <a:pt x="28067" y="0"/>
                      <a:pt x="35083" y="7015"/>
                      <a:pt x="36837" y="17538"/>
                    </a:cubicBezTo>
                    <a:close/>
                  </a:path>
                </a:pathLst>
              </a:custGeom>
              <a:solidFill>
                <a:srgbClr val="F79038"/>
              </a:solidFill>
              <a:ln w="17529"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953251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3">
            <a:extLst>
              <a:ext uri="{FF2B5EF4-FFF2-40B4-BE49-F238E27FC236}">
                <a16:creationId xmlns:a16="http://schemas.microsoft.com/office/drawing/2014/main" id="{228C4699-7142-CDAF-3C82-1F7E75E80143}"/>
              </a:ext>
            </a:extLst>
          </p:cNvPr>
          <p:cNvSpPr/>
          <p:nvPr/>
        </p:nvSpPr>
        <p:spPr>
          <a:xfrm>
            <a:off x="0" y="1691640"/>
            <a:ext cx="7559675" cy="2225040"/>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 name="Freeform 5">
            <a:extLst>
              <a:ext uri="{FF2B5EF4-FFF2-40B4-BE49-F238E27FC236}">
                <a16:creationId xmlns:a16="http://schemas.microsoft.com/office/drawing/2014/main" id="{75B03E88-263C-3D55-9529-4C019CE67186}"/>
              </a:ext>
            </a:extLst>
          </p:cNvPr>
          <p:cNvSpPr/>
          <p:nvPr/>
        </p:nvSpPr>
        <p:spPr>
          <a:xfrm>
            <a:off x="-57699" y="393830"/>
            <a:ext cx="4492320" cy="1708224"/>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Text Placeholder 3">
            <a:extLst>
              <a:ext uri="{FF2B5EF4-FFF2-40B4-BE49-F238E27FC236}">
                <a16:creationId xmlns:a16="http://schemas.microsoft.com/office/drawing/2014/main" id="{D305C302-5D10-DC7E-4E62-14BE5D454E1E}"/>
              </a:ext>
            </a:extLst>
          </p:cNvPr>
          <p:cNvSpPr txBox="1">
            <a:spLocks/>
          </p:cNvSpPr>
          <p:nvPr/>
        </p:nvSpPr>
        <p:spPr>
          <a:xfrm>
            <a:off x="458240" y="794292"/>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Kuinka käyttää tätä interaktiivista opasta</a:t>
            </a:r>
          </a:p>
        </p:txBody>
      </p:sp>
      <p:sp>
        <p:nvSpPr>
          <p:cNvPr id="8" name="Freeform 7">
            <a:extLst>
              <a:ext uri="{FF2B5EF4-FFF2-40B4-BE49-F238E27FC236}">
                <a16:creationId xmlns:a16="http://schemas.microsoft.com/office/drawing/2014/main" id="{8443E357-C5B9-0BB4-32EF-5B44D449B0CA}"/>
              </a:ext>
            </a:extLst>
          </p:cNvPr>
          <p:cNvSpPr/>
          <p:nvPr/>
        </p:nvSpPr>
        <p:spPr>
          <a:xfrm>
            <a:off x="-35418" y="1907122"/>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9" name="Text Placeholder 15">
            <a:extLst>
              <a:ext uri="{FF2B5EF4-FFF2-40B4-BE49-F238E27FC236}">
                <a16:creationId xmlns:a16="http://schemas.microsoft.com/office/drawing/2014/main" id="{1E4D1B91-87A2-3F0B-0D47-A7583B75CD63}"/>
              </a:ext>
            </a:extLst>
          </p:cNvPr>
          <p:cNvSpPr>
            <a:spLocks noGrp="1"/>
          </p:cNvSpPr>
          <p:nvPr>
            <p:ph type="body" sz="quarter" idx="32"/>
          </p:nvPr>
        </p:nvSpPr>
        <p:spPr>
          <a:xfrm>
            <a:off x="560166" y="2333708"/>
            <a:ext cx="6439339" cy="1565428"/>
          </a:xfrm>
        </p:spPr>
        <p:txBody>
          <a:bodyPr numCol="1"/>
          <a:lstStyle/>
          <a:p>
            <a:pPr rtl="0"/>
            <a:r>
              <a:rPr lang="en-GB" sz="1400" dirty="0"/>
              <a:t>EFE </a:t>
            </a:r>
            <a:r>
              <a:rPr lang="en-GB" sz="1400" dirty="0" err="1"/>
              <a:t>Innovatiivisen</a:t>
            </a:r>
            <a:r>
              <a:rPr lang="en-GB" sz="1400" dirty="0"/>
              <a:t> </a:t>
            </a:r>
            <a:r>
              <a:rPr lang="en-GB" sz="1400" dirty="0" err="1"/>
              <a:t>Eettisen</a:t>
            </a:r>
            <a:r>
              <a:rPr lang="en-GB" sz="1400" dirty="0"/>
              <a:t> </a:t>
            </a:r>
            <a:r>
              <a:rPr lang="en-GB" sz="1400" dirty="0" err="1"/>
              <a:t>Elintarvikeyrittäjyyden</a:t>
            </a:r>
            <a:r>
              <a:rPr lang="en-GB" sz="1400" dirty="0"/>
              <a:t> </a:t>
            </a:r>
            <a:r>
              <a:rPr lang="en-GB" sz="1400" dirty="0" err="1"/>
              <a:t>käsikirja</a:t>
            </a:r>
            <a:r>
              <a:rPr lang="en-GB" sz="1400" dirty="0"/>
              <a:t> on kattava ja </a:t>
            </a:r>
            <a:r>
              <a:rPr lang="en-GB" sz="1400" dirty="0" err="1"/>
              <a:t>dynaaminen</a:t>
            </a:r>
            <a:r>
              <a:rPr lang="en-GB" sz="1400" dirty="0"/>
              <a:t> </a:t>
            </a:r>
            <a:r>
              <a:rPr lang="en-GB" sz="1400" dirty="0" err="1"/>
              <a:t>kokoelma</a:t>
            </a:r>
            <a:r>
              <a:rPr lang="en-GB" sz="1400" dirty="0"/>
              <a:t>, joka on suunniteltu vahvistamaan yrittäjiksi pyrkiviä yrittäjiä ja alan ammattilaisia ​​eettisten ja kestävien elintarvikeyritysten ja innovaatioiden alalla. </a:t>
            </a:r>
            <a:r>
              <a:rPr lang="en-GB" sz="1400" dirty="0" err="1"/>
              <a:t>Tämä</a:t>
            </a:r>
            <a:r>
              <a:rPr lang="en-GB" sz="1400" dirty="0"/>
              <a:t> </a:t>
            </a:r>
            <a:r>
              <a:rPr lang="en-GB" sz="1400" dirty="0" err="1"/>
              <a:t>käsikirja</a:t>
            </a:r>
            <a:r>
              <a:rPr lang="en-GB" sz="1400" dirty="0"/>
              <a:t> on </a:t>
            </a:r>
            <a:r>
              <a:rPr lang="en-GB" sz="1400" dirty="0" err="1"/>
              <a:t>interaktiivinen</a:t>
            </a:r>
            <a:r>
              <a:rPr lang="en-GB" sz="1400" dirty="0"/>
              <a:t> </a:t>
            </a:r>
            <a:r>
              <a:rPr lang="en-GB" sz="1400" dirty="0" err="1"/>
              <a:t>opas</a:t>
            </a:r>
            <a:r>
              <a:rPr lang="en-GB" sz="1400" dirty="0"/>
              <a:t>, joka tarjoaa runsaasti käytännön oivalluksia, tapaustutkimuksia ja erilaisia ​​hyödyllisiä työkaluja ja malleja. Seuraa alla olevaa ohjetta saadaksesi </a:t>
            </a:r>
            <a:r>
              <a:rPr lang="en-GB" sz="1400" dirty="0" err="1"/>
              <a:t>kaiken</a:t>
            </a:r>
            <a:r>
              <a:rPr lang="en-GB" sz="1400" dirty="0"/>
              <a:t> </a:t>
            </a:r>
            <a:r>
              <a:rPr lang="en-GB" sz="1400" dirty="0" err="1"/>
              <a:t>hyödyn</a:t>
            </a:r>
            <a:r>
              <a:rPr lang="en-GB" sz="1400" dirty="0"/>
              <a:t>.</a:t>
            </a:r>
            <a:endParaRPr lang="en-US" sz="1400" dirty="0"/>
          </a:p>
        </p:txBody>
      </p:sp>
      <p:sp>
        <p:nvSpPr>
          <p:cNvPr id="10" name="object 9">
            <a:extLst>
              <a:ext uri="{FF2B5EF4-FFF2-40B4-BE49-F238E27FC236}">
                <a16:creationId xmlns:a16="http://schemas.microsoft.com/office/drawing/2014/main" id="{B8CBBA44-DD97-9502-0841-CBB8DAE7F271}"/>
              </a:ext>
            </a:extLst>
          </p:cNvPr>
          <p:cNvSpPr txBox="1"/>
          <p:nvPr/>
        </p:nvSpPr>
        <p:spPr>
          <a:xfrm rot="720000">
            <a:off x="3724616" y="4856759"/>
            <a:ext cx="460866" cy="171137"/>
          </a:xfrm>
          <a:prstGeom prst="rect">
            <a:avLst/>
          </a:prstGeom>
        </p:spPr>
        <p:txBody>
          <a:bodyPr vert="horz" wrap="square" lIns="0" tIns="0" rIns="0" bIns="0" rtlCol="0">
            <a:spAutoFit/>
          </a:bodyPr>
          <a:lstStyle/>
          <a:p>
            <a:pPr algn="l" rtl="0">
              <a:lnSpc>
                <a:spcPts val="1317"/>
              </a:lnSpc>
            </a:pPr>
            <a:r>
              <a:rPr sz="1361" spc="-131">
                <a:solidFill>
                  <a:srgbClr val="FFFFFF"/>
                </a:solidFill>
                <a:latin typeface="Calibri" panose="020F0502020204030204" pitchFamily="34" charset="0"/>
                <a:cs typeface="Calibri" panose="020F0502020204030204" pitchFamily="34" charset="0"/>
              </a:rPr>
              <a:t>KLIKKAUS</a:t>
            </a:r>
            <a:endParaRPr sz="1361">
              <a:latin typeface="Calibri" panose="020F0502020204030204" pitchFamily="34" charset="0"/>
              <a:cs typeface="Calibri" panose="020F0502020204030204" pitchFamily="34" charset="0"/>
            </a:endParaRPr>
          </a:p>
        </p:txBody>
      </p:sp>
      <p:sp>
        <p:nvSpPr>
          <p:cNvPr id="11" name="object 10">
            <a:extLst>
              <a:ext uri="{FF2B5EF4-FFF2-40B4-BE49-F238E27FC236}">
                <a16:creationId xmlns:a16="http://schemas.microsoft.com/office/drawing/2014/main" id="{D394E034-F210-784E-08DB-A08BA0A17E82}"/>
              </a:ext>
            </a:extLst>
          </p:cNvPr>
          <p:cNvSpPr txBox="1"/>
          <p:nvPr/>
        </p:nvSpPr>
        <p:spPr>
          <a:xfrm rot="720000">
            <a:off x="3607445" y="5025864"/>
            <a:ext cx="623297" cy="171137"/>
          </a:xfrm>
          <a:prstGeom prst="rect">
            <a:avLst/>
          </a:prstGeom>
        </p:spPr>
        <p:txBody>
          <a:bodyPr vert="horz" wrap="square" lIns="0" tIns="0" rIns="0" bIns="0" rtlCol="0">
            <a:spAutoFit/>
          </a:bodyPr>
          <a:lstStyle/>
          <a:p>
            <a:pPr algn="l" rtl="0">
              <a:lnSpc>
                <a:spcPts val="1317"/>
              </a:lnSpc>
            </a:pPr>
            <a:r>
              <a:rPr sz="1361" spc="-136">
                <a:solidFill>
                  <a:srgbClr val="FFFFFF"/>
                </a:solidFill>
                <a:latin typeface="Calibri" panose="020F0502020204030204" pitchFamily="34" charset="0"/>
                <a:cs typeface="Calibri" panose="020F0502020204030204" pitchFamily="34" charset="0"/>
              </a:rPr>
              <a:t>T</a:t>
            </a:r>
            <a:r>
              <a:rPr sz="1361" spc="-156">
                <a:solidFill>
                  <a:srgbClr val="FFFFFF"/>
                </a:solidFill>
                <a:latin typeface="Calibri" panose="020F0502020204030204" pitchFamily="34" charset="0"/>
                <a:cs typeface="Calibri" panose="020F0502020204030204" pitchFamily="34" charset="0"/>
              </a:rPr>
              <a:t>O</a:t>
            </a:r>
            <a:r>
              <a:rPr sz="1361" spc="-107">
                <a:solidFill>
                  <a:srgbClr val="FFFFFF"/>
                </a:solidFill>
                <a:latin typeface="Calibri" panose="020F0502020204030204" pitchFamily="34" charset="0"/>
                <a:cs typeface="Calibri" panose="020F0502020204030204" pitchFamily="34" charset="0"/>
              </a:rPr>
              <a:t> </a:t>
            </a:r>
            <a:r>
              <a:rPr sz="1361" spc="-219">
                <a:solidFill>
                  <a:srgbClr val="FFFFFF"/>
                </a:solidFill>
                <a:latin typeface="Calibri" panose="020F0502020204030204" pitchFamily="34" charset="0"/>
                <a:cs typeface="Calibri" panose="020F0502020204030204" pitchFamily="34" charset="0"/>
              </a:rPr>
              <a:t>V</a:t>
            </a:r>
            <a:r>
              <a:rPr sz="1361" spc="-146">
                <a:solidFill>
                  <a:srgbClr val="FFFFFF"/>
                </a:solidFill>
                <a:latin typeface="Calibri" panose="020F0502020204030204" pitchFamily="34" charset="0"/>
                <a:cs typeface="Calibri" panose="020F0502020204030204" pitchFamily="34" charset="0"/>
              </a:rPr>
              <a:t>IEW</a:t>
            </a:r>
            <a:endParaRPr sz="1361">
              <a:latin typeface="Calibri" panose="020F0502020204030204" pitchFamily="34" charset="0"/>
              <a:cs typeface="Calibri" panose="020F0502020204030204" pitchFamily="34" charset="0"/>
            </a:endParaRPr>
          </a:p>
        </p:txBody>
      </p:sp>
      <p:sp>
        <p:nvSpPr>
          <p:cNvPr id="25" name="object 55">
            <a:extLst>
              <a:ext uri="{FF2B5EF4-FFF2-40B4-BE49-F238E27FC236}">
                <a16:creationId xmlns:a16="http://schemas.microsoft.com/office/drawing/2014/main" id="{9A3E15DF-67A2-3995-E7F3-A3B3AF32072E}"/>
              </a:ext>
            </a:extLst>
          </p:cNvPr>
          <p:cNvSpPr txBox="1"/>
          <p:nvPr/>
        </p:nvSpPr>
        <p:spPr>
          <a:xfrm>
            <a:off x="897421" y="7605039"/>
            <a:ext cx="279050" cy="52344"/>
          </a:xfrm>
          <a:prstGeom prst="rect">
            <a:avLst/>
          </a:prstGeom>
        </p:spPr>
        <p:txBody>
          <a:bodyPr vert="horz" wrap="square" lIns="0" tIns="14817" rIns="0" bIns="0" rtlCol="0">
            <a:spAutoFit/>
          </a:bodyPr>
          <a:lstStyle/>
          <a:p>
            <a:pPr marL="12347" algn="l" rtl="0">
              <a:spcBef>
                <a:spcPts val="117"/>
              </a:spcBef>
            </a:pPr>
            <a:r>
              <a:rPr sz="243" spc="5">
                <a:solidFill>
                  <a:srgbClr val="231F20"/>
                </a:solidFill>
                <a:latin typeface="Calibri" panose="020F0502020204030204" pitchFamily="34" charset="0"/>
                <a:cs typeface="Calibri" panose="020F0502020204030204" pitchFamily="34" charset="0"/>
              </a:rPr>
              <a:t> </a:t>
            </a:r>
            <a:r>
              <a:rPr sz="243">
                <a:solidFill>
                  <a:srgbClr val="231F20"/>
                </a:solidFill>
                <a:latin typeface="Calibri" panose="020F0502020204030204" pitchFamily="34" charset="0"/>
                <a:cs typeface="Calibri" panose="020F0502020204030204" pitchFamily="34" charset="0"/>
              </a:rPr>
              <a:t>Klikkaus</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to</a:t>
            </a:r>
            <a:r>
              <a:rPr sz="243" spc="-10">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mennä</a:t>
            </a:r>
            <a:r>
              <a:rPr sz="243" spc="-15">
                <a:solidFill>
                  <a:srgbClr val="231F20"/>
                </a:solidFill>
                <a:latin typeface="Calibri" panose="020F0502020204030204" pitchFamily="34" charset="0"/>
                <a:cs typeface="Calibri" panose="020F0502020204030204" pitchFamily="34" charset="0"/>
              </a:rPr>
              <a:t> </a:t>
            </a:r>
            <a:r>
              <a:rPr sz="243" spc="5">
                <a:solidFill>
                  <a:srgbClr val="231F20"/>
                </a:solidFill>
                <a:latin typeface="Calibri" panose="020F0502020204030204" pitchFamily="34" charset="0"/>
                <a:cs typeface="Calibri" panose="020F0502020204030204" pitchFamily="34" charset="0"/>
              </a:rPr>
              <a:t>takaisin</a:t>
            </a:r>
            <a:endParaRPr sz="243">
              <a:latin typeface="Calibri" panose="020F0502020204030204" pitchFamily="34" charset="0"/>
              <a:cs typeface="Calibri" panose="020F0502020204030204" pitchFamily="34" charset="0"/>
            </a:endParaRPr>
          </a:p>
        </p:txBody>
      </p:sp>
      <p:sp>
        <p:nvSpPr>
          <p:cNvPr id="26" name="object 57">
            <a:extLst>
              <a:ext uri="{FF2B5EF4-FFF2-40B4-BE49-F238E27FC236}">
                <a16:creationId xmlns:a16="http://schemas.microsoft.com/office/drawing/2014/main" id="{59C01726-AC16-0A5A-E0BE-BCD3502A8083}"/>
              </a:ext>
            </a:extLst>
          </p:cNvPr>
          <p:cNvSpPr txBox="1"/>
          <p:nvPr/>
        </p:nvSpPr>
        <p:spPr>
          <a:xfrm>
            <a:off x="738483" y="6403366"/>
            <a:ext cx="2593114" cy="576725"/>
          </a:xfrm>
          <a:prstGeom prst="rect">
            <a:avLst/>
          </a:prstGeom>
        </p:spPr>
        <p:txBody>
          <a:bodyPr vert="horz" wrap="square" lIns="0" tIns="12347" rIns="0" bIns="0" rtlCol="0">
            <a:spAutoFit/>
          </a:bodyPr>
          <a:lstStyle/>
          <a:p>
            <a:pPr algn="ctr" rtl="0">
              <a:lnSpc>
                <a:spcPts val="1614"/>
              </a:lnSpc>
              <a:spcBef>
                <a:spcPts val="97"/>
              </a:spcBef>
            </a:pPr>
            <a:r>
              <a:rPr lang="fi-FI" sz="1361" b="1" dirty="0">
                <a:solidFill>
                  <a:srgbClr val="F79037"/>
                </a:solidFill>
                <a:latin typeface="Calibri" panose="020F0502020204030204" pitchFamily="34" charset="0"/>
                <a:cs typeface="Calibri" panose="020F0502020204030204" pitchFamily="34" charset="0"/>
              </a:rPr>
              <a:t>HUIPPU</a:t>
            </a:r>
            <a:r>
              <a:rPr sz="1361" b="1" dirty="0">
                <a:solidFill>
                  <a:srgbClr val="F79037"/>
                </a:solidFill>
                <a:latin typeface="Calibri" panose="020F0502020204030204" pitchFamily="34" charset="0"/>
                <a:cs typeface="Calibri" panose="020F0502020204030204" pitchFamily="34" charset="0"/>
              </a:rPr>
              <a:t> VINKKI</a:t>
            </a:r>
          </a:p>
          <a:p>
            <a:pPr marL="12347" marR="4939" algn="ctr" rtl="0">
              <a:lnSpc>
                <a:spcPts val="1400"/>
              </a:lnSpc>
              <a:spcBef>
                <a:spcPts val="24"/>
              </a:spcBef>
            </a:pPr>
            <a:r>
              <a:rPr sz="1200" dirty="0" err="1">
                <a:latin typeface="Calibri" panose="020F0502020204030204" pitchFamily="34" charset="0"/>
                <a:cs typeface="Calibri" panose="020F0502020204030204" pitchFamily="34" charset="0"/>
              </a:rPr>
              <a:t>Palatakse</a:t>
            </a:r>
            <a:r>
              <a:rPr lang="en-US" sz="1200" dirty="0" err="1">
                <a:latin typeface="Calibri" panose="020F0502020204030204" pitchFamily="34" charset="0"/>
                <a:cs typeface="Calibri" panose="020F0502020204030204" pitchFamily="34" charset="0"/>
              </a:rPr>
              <a:t>s</a:t>
            </a:r>
            <a:r>
              <a:rPr sz="1200" dirty="0" err="1">
                <a:latin typeface="Calibri" panose="020F0502020204030204" pitchFamily="34" charset="0"/>
                <a:cs typeface="Calibri" panose="020F0502020204030204" pitchFamily="34" charset="0"/>
              </a:rPr>
              <a:t>i</a:t>
            </a:r>
            <a:r>
              <a:rPr sz="1200" dirty="0">
                <a:latin typeface="Calibri" panose="020F0502020204030204" pitchFamily="34" charset="0"/>
                <a:cs typeface="Calibri" panose="020F0502020204030204" pitchFamily="34" charset="0"/>
              </a:rPr>
              <a:t> </a:t>
            </a:r>
            <a:r>
              <a:rPr sz="1200" dirty="0" err="1">
                <a:latin typeface="Calibri" panose="020F0502020204030204" pitchFamily="34" charset="0"/>
                <a:cs typeface="Calibri" panose="020F0502020204030204" pitchFamily="34" charset="0"/>
              </a:rPr>
              <a:t>kokoelmaan</a:t>
            </a:r>
            <a:r>
              <a:rPr lang="en-IE" sz="1200" dirty="0">
                <a:latin typeface="Calibri" panose="020F0502020204030204" pitchFamily="34" charset="0"/>
                <a:cs typeface="Calibri" panose="020F0502020204030204" pitchFamily="34" charset="0"/>
              </a:rPr>
              <a:t>-</a:t>
            </a:r>
            <a:r>
              <a:rPr sz="1200" dirty="0">
                <a:latin typeface="Calibri" panose="020F0502020204030204" pitchFamily="34" charset="0"/>
                <a:cs typeface="Calibri" panose="020F0502020204030204" pitchFamily="34" charset="0"/>
              </a:rPr>
              <a:t> </a:t>
            </a:r>
            <a:r>
              <a:rPr sz="1200" dirty="0" err="1">
                <a:latin typeface="Calibri" panose="020F0502020204030204" pitchFamily="34" charset="0"/>
                <a:cs typeface="Calibri" panose="020F0502020204030204" pitchFamily="34" charset="0"/>
              </a:rPr>
              <a:t>napsaut</a:t>
            </a:r>
            <a:r>
              <a:rPr lang="fi-FI" sz="1200" dirty="0">
                <a:latin typeface="Calibri" panose="020F0502020204030204" pitchFamily="34" charset="0"/>
                <a:cs typeface="Calibri" panose="020F0502020204030204" pitchFamily="34" charset="0"/>
              </a:rPr>
              <a:t>a</a:t>
            </a:r>
            <a:r>
              <a:rPr sz="1200" dirty="0">
                <a:latin typeface="Calibri" panose="020F0502020204030204" pitchFamily="34" charset="0"/>
                <a:cs typeface="Calibri" panose="020F0502020204030204" pitchFamily="34" charset="0"/>
              </a:rPr>
              <a:t> palaa takaisin -vaihtoehtoa</a:t>
            </a:r>
            <a:r>
              <a:rPr lang="en-IE" sz="1200" dirty="0">
                <a:latin typeface="Calibri" panose="020F0502020204030204" pitchFamily="34" charset="0"/>
                <a:cs typeface="Calibri" panose="020F0502020204030204" pitchFamily="34" charset="0"/>
              </a:rPr>
              <a:t> </a:t>
            </a:r>
            <a:r>
              <a:rPr sz="1200" dirty="0">
                <a:latin typeface="Calibri" panose="020F0502020204030204" pitchFamily="34" charset="0"/>
                <a:cs typeface="Calibri" panose="020F0502020204030204" pitchFamily="34" charset="0"/>
              </a:rPr>
              <a:t>selaimessasi</a:t>
            </a:r>
          </a:p>
        </p:txBody>
      </p:sp>
      <p:sp>
        <p:nvSpPr>
          <p:cNvPr id="27" name="object 58">
            <a:extLst>
              <a:ext uri="{FF2B5EF4-FFF2-40B4-BE49-F238E27FC236}">
                <a16:creationId xmlns:a16="http://schemas.microsoft.com/office/drawing/2014/main" id="{273DD480-E20F-16BB-9816-9E93A4F5A046}"/>
              </a:ext>
            </a:extLst>
          </p:cNvPr>
          <p:cNvSpPr txBox="1"/>
          <p:nvPr/>
        </p:nvSpPr>
        <p:spPr>
          <a:xfrm>
            <a:off x="3933325" y="6403366"/>
            <a:ext cx="2970159" cy="576725"/>
          </a:xfrm>
          <a:prstGeom prst="rect">
            <a:avLst/>
          </a:prstGeom>
        </p:spPr>
        <p:txBody>
          <a:bodyPr vert="horz" wrap="square" lIns="0" tIns="12347" rIns="0" bIns="0" rtlCol="0">
            <a:spAutoFit/>
          </a:bodyPr>
          <a:lstStyle/>
          <a:p>
            <a:pPr algn="ctr" rtl="0">
              <a:lnSpc>
                <a:spcPts val="1614"/>
              </a:lnSpc>
              <a:spcBef>
                <a:spcPts val="97"/>
              </a:spcBef>
            </a:pPr>
            <a:r>
              <a:rPr sz="1361" b="1" dirty="0">
                <a:solidFill>
                  <a:srgbClr val="F79037"/>
                </a:solidFill>
                <a:latin typeface="Calibri" panose="020F0502020204030204" pitchFamily="34" charset="0"/>
                <a:cs typeface="Calibri" panose="020F0502020204030204" pitchFamily="34" charset="0"/>
              </a:rPr>
              <a:t>NOPEA JA HELPPO NAVIGOINTI</a:t>
            </a:r>
          </a:p>
          <a:p>
            <a:pPr marL="3704" algn="ctr" rtl="0">
              <a:lnSpc>
                <a:spcPts val="1381"/>
              </a:lnSpc>
            </a:pPr>
            <a:r>
              <a:rPr lang="en-US" sz="1200" dirty="0">
                <a:latin typeface="Calibri" panose="020F0502020204030204" pitchFamily="34" charset="0"/>
                <a:cs typeface="Calibri" panose="020F0502020204030204" pitchFamily="34" charset="0"/>
              </a:rPr>
              <a:t>Siirry valitsemaasi tapaustutkimukseen napsauttamalla interaktiivista sisällysluetteloa</a:t>
            </a:r>
            <a:endParaRPr sz="1200" dirty="0">
              <a:latin typeface="Calibri" panose="020F0502020204030204" pitchFamily="34" charset="0"/>
              <a:cs typeface="Calibri" panose="020F0502020204030204" pitchFamily="34" charset="0"/>
            </a:endParaRPr>
          </a:p>
        </p:txBody>
      </p:sp>
      <p:grpSp>
        <p:nvGrpSpPr>
          <p:cNvPr id="28" name="object 45">
            <a:extLst>
              <a:ext uri="{FF2B5EF4-FFF2-40B4-BE49-F238E27FC236}">
                <a16:creationId xmlns:a16="http://schemas.microsoft.com/office/drawing/2014/main" id="{AFBE92BC-AE32-9AD8-63B4-71BAD44A7379}"/>
              </a:ext>
            </a:extLst>
          </p:cNvPr>
          <p:cNvGrpSpPr/>
          <p:nvPr/>
        </p:nvGrpSpPr>
        <p:grpSpPr>
          <a:xfrm>
            <a:off x="3834452" y="7420646"/>
            <a:ext cx="3084571" cy="1729174"/>
            <a:chOff x="3930827" y="8109026"/>
            <a:chExt cx="3134018" cy="1778558"/>
          </a:xfrm>
        </p:grpSpPr>
        <p:pic>
          <p:nvPicPr>
            <p:cNvPr id="29" name="object 46">
              <a:extLst>
                <a:ext uri="{FF2B5EF4-FFF2-40B4-BE49-F238E27FC236}">
                  <a16:creationId xmlns:a16="http://schemas.microsoft.com/office/drawing/2014/main" id="{F7F87C8E-99E2-BE6D-A703-837C1CC20BD9}"/>
                </a:ext>
              </a:extLst>
            </p:cNvPr>
            <p:cNvPicPr/>
            <p:nvPr/>
          </p:nvPicPr>
          <p:blipFill>
            <a:blip r:embed="rId2" cstate="email">
              <a:extLst>
                <a:ext uri="{28A0092B-C50C-407E-A947-70E740481C1C}">
                  <a14:useLocalDpi xmlns:a14="http://schemas.microsoft.com/office/drawing/2010/main"/>
                </a:ext>
              </a:extLst>
            </a:blip>
            <a:stretch>
              <a:fillRect/>
            </a:stretch>
          </p:blipFill>
          <p:spPr>
            <a:xfrm>
              <a:off x="4240441" y="8109026"/>
              <a:ext cx="2540228" cy="1682889"/>
            </a:xfrm>
            <a:prstGeom prst="rect">
              <a:avLst/>
            </a:prstGeom>
          </p:spPr>
        </p:pic>
        <p:sp>
          <p:nvSpPr>
            <p:cNvPr id="30" name="object 47">
              <a:extLst>
                <a:ext uri="{FF2B5EF4-FFF2-40B4-BE49-F238E27FC236}">
                  <a16:creationId xmlns:a16="http://schemas.microsoft.com/office/drawing/2014/main" id="{1AB37963-4595-D74F-0D91-3CDC83D1304A}"/>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31" name="object 48">
              <a:extLst>
                <a:ext uri="{FF2B5EF4-FFF2-40B4-BE49-F238E27FC236}">
                  <a16:creationId xmlns:a16="http://schemas.microsoft.com/office/drawing/2014/main" id="{4BAD2202-1EA1-EAC9-05EE-CF6DEA63DA86}"/>
                </a:ext>
              </a:extLst>
            </p:cNvPr>
            <p:cNvPicPr/>
            <p:nvPr/>
          </p:nvPicPr>
          <p:blipFill>
            <a:blip r:embed="rId3" cstate="email">
              <a:extLst>
                <a:ext uri="{28A0092B-C50C-407E-A947-70E740481C1C}">
                  <a14:useLocalDpi xmlns:a14="http://schemas.microsoft.com/office/drawing/2010/main"/>
                </a:ext>
              </a:extLst>
            </a:blip>
            <a:stretch>
              <a:fillRect/>
            </a:stretch>
          </p:blipFill>
          <p:spPr>
            <a:xfrm>
              <a:off x="3930827" y="9795980"/>
              <a:ext cx="3134017" cy="49796"/>
            </a:xfrm>
            <a:prstGeom prst="rect">
              <a:avLst/>
            </a:prstGeom>
          </p:spPr>
        </p:pic>
        <p:pic>
          <p:nvPicPr>
            <p:cNvPr id="32" name="object 49">
              <a:extLst>
                <a:ext uri="{FF2B5EF4-FFF2-40B4-BE49-F238E27FC236}">
                  <a16:creationId xmlns:a16="http://schemas.microsoft.com/office/drawing/2014/main" id="{C7EBDBC3-4111-D33D-8F6B-FB818CAD9836}"/>
                </a:ext>
              </a:extLst>
            </p:cNvPr>
            <p:cNvPicPr/>
            <p:nvPr/>
          </p:nvPicPr>
          <p:blipFill>
            <a:blip r:embed="rId4" cstate="email">
              <a:extLst>
                <a:ext uri="{28A0092B-C50C-407E-A947-70E740481C1C}">
                  <a14:useLocalDpi xmlns:a14="http://schemas.microsoft.com/office/drawing/2010/main"/>
                </a:ext>
              </a:extLst>
            </a:blip>
            <a:stretch>
              <a:fillRect/>
            </a:stretch>
          </p:blipFill>
          <p:spPr>
            <a:xfrm>
              <a:off x="5273052" y="9795993"/>
              <a:ext cx="449605" cy="39001"/>
            </a:xfrm>
            <a:prstGeom prst="rect">
              <a:avLst/>
            </a:prstGeom>
          </p:spPr>
        </p:pic>
        <p:pic>
          <p:nvPicPr>
            <p:cNvPr id="33" name="object 50">
              <a:extLst>
                <a:ext uri="{FF2B5EF4-FFF2-40B4-BE49-F238E27FC236}">
                  <a16:creationId xmlns:a16="http://schemas.microsoft.com/office/drawing/2014/main" id="{373B2B17-D114-12EC-B56D-02BBF735FADB}"/>
                </a:ext>
              </a:extLst>
            </p:cNvPr>
            <p:cNvPicPr/>
            <p:nvPr/>
          </p:nvPicPr>
          <p:blipFill>
            <a:blip r:embed="rId5" cstate="email">
              <a:extLst>
                <a:ext uri="{28A0092B-C50C-407E-A947-70E740481C1C}">
                  <a14:useLocalDpi xmlns:a14="http://schemas.microsoft.com/office/drawing/2010/main"/>
                </a:ext>
              </a:extLst>
            </a:blip>
            <a:stretch>
              <a:fillRect/>
            </a:stretch>
          </p:blipFill>
          <p:spPr>
            <a:xfrm>
              <a:off x="3930828" y="9845789"/>
              <a:ext cx="3134017" cy="41795"/>
            </a:xfrm>
            <a:prstGeom prst="rect">
              <a:avLst/>
            </a:prstGeom>
          </p:spPr>
        </p:pic>
      </p:grpSp>
      <p:grpSp>
        <p:nvGrpSpPr>
          <p:cNvPr id="34" name="Group 33">
            <a:extLst>
              <a:ext uri="{FF2B5EF4-FFF2-40B4-BE49-F238E27FC236}">
                <a16:creationId xmlns:a16="http://schemas.microsoft.com/office/drawing/2014/main" id="{6DBDFE67-E5B9-EE01-D609-28175F2D1DCD}"/>
              </a:ext>
            </a:extLst>
          </p:cNvPr>
          <p:cNvGrpSpPr/>
          <p:nvPr/>
        </p:nvGrpSpPr>
        <p:grpSpPr>
          <a:xfrm>
            <a:off x="460399" y="7401820"/>
            <a:ext cx="3047021" cy="1729161"/>
            <a:chOff x="460413" y="8102727"/>
            <a:chExt cx="3134042" cy="1778545"/>
          </a:xfrm>
        </p:grpSpPr>
        <p:grpSp>
          <p:nvGrpSpPr>
            <p:cNvPr id="35" name="object 35">
              <a:extLst>
                <a:ext uri="{FF2B5EF4-FFF2-40B4-BE49-F238E27FC236}">
                  <a16:creationId xmlns:a16="http://schemas.microsoft.com/office/drawing/2014/main" id="{93351A8E-52BE-0CDB-805D-AE06CB90C82D}"/>
                </a:ext>
              </a:extLst>
            </p:cNvPr>
            <p:cNvGrpSpPr/>
            <p:nvPr/>
          </p:nvGrpSpPr>
          <p:grpSpPr>
            <a:xfrm>
              <a:off x="460413" y="8102727"/>
              <a:ext cx="3134042" cy="1778545"/>
              <a:chOff x="460413" y="8102727"/>
              <a:chExt cx="3134042" cy="1778545"/>
            </a:xfrm>
          </p:grpSpPr>
          <p:pic>
            <p:nvPicPr>
              <p:cNvPr id="37" name="object 36">
                <a:extLst>
                  <a:ext uri="{FF2B5EF4-FFF2-40B4-BE49-F238E27FC236}">
                    <a16:creationId xmlns:a16="http://schemas.microsoft.com/office/drawing/2014/main" id="{5E833479-29EE-A537-3DE3-C02167D888B6}"/>
                  </a:ext>
                </a:extLst>
              </p:cNvPr>
              <p:cNvPicPr/>
              <p:nvPr/>
            </p:nvPicPr>
            <p:blipFill>
              <a:blip r:embed="rId6" cstate="email">
                <a:extLst>
                  <a:ext uri="{28A0092B-C50C-407E-A947-70E740481C1C}">
                    <a14:useLocalDpi xmlns:a14="http://schemas.microsoft.com/office/drawing/2010/main"/>
                  </a:ext>
                </a:extLst>
              </a:blip>
              <a:stretch>
                <a:fillRect/>
              </a:stretch>
            </p:blipFill>
            <p:spPr>
              <a:xfrm>
                <a:off x="770013" y="8102727"/>
                <a:ext cx="2540228" cy="1682864"/>
              </a:xfrm>
              <a:prstGeom prst="rect">
                <a:avLst/>
              </a:prstGeom>
            </p:spPr>
          </p:pic>
          <p:sp>
            <p:nvSpPr>
              <p:cNvPr id="38" name="object 37">
                <a:extLst>
                  <a:ext uri="{FF2B5EF4-FFF2-40B4-BE49-F238E27FC236}">
                    <a16:creationId xmlns:a16="http://schemas.microsoft.com/office/drawing/2014/main" id="{8382AC95-EC99-2BFB-232B-DC4126C7132B}"/>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39" name="object 38">
                <a:extLst>
                  <a:ext uri="{FF2B5EF4-FFF2-40B4-BE49-F238E27FC236}">
                    <a16:creationId xmlns:a16="http://schemas.microsoft.com/office/drawing/2014/main" id="{595EEE50-9F34-245C-E8BB-E1DB52A34AEE}"/>
                  </a:ext>
                </a:extLst>
              </p:cNvPr>
              <p:cNvPicPr/>
              <p:nvPr/>
            </p:nvPicPr>
            <p:blipFill>
              <a:blip r:embed="rId7" cstate="email">
                <a:extLst>
                  <a:ext uri="{28A0092B-C50C-407E-A947-70E740481C1C}">
                    <a14:useLocalDpi xmlns:a14="http://schemas.microsoft.com/office/drawing/2010/main"/>
                  </a:ext>
                </a:extLst>
              </a:blip>
              <a:stretch>
                <a:fillRect/>
              </a:stretch>
            </p:blipFill>
            <p:spPr>
              <a:xfrm>
                <a:off x="460413" y="9789680"/>
                <a:ext cx="3134042" cy="49809"/>
              </a:xfrm>
              <a:prstGeom prst="rect">
                <a:avLst/>
              </a:prstGeom>
            </p:spPr>
          </p:pic>
          <p:pic>
            <p:nvPicPr>
              <p:cNvPr id="40" name="object 39">
                <a:extLst>
                  <a:ext uri="{FF2B5EF4-FFF2-40B4-BE49-F238E27FC236}">
                    <a16:creationId xmlns:a16="http://schemas.microsoft.com/office/drawing/2014/main" id="{8BA50148-6B69-1BB4-0992-DBF5DF1F0F85}"/>
                  </a:ext>
                </a:extLst>
              </p:cNvPr>
              <p:cNvPicPr/>
              <p:nvPr/>
            </p:nvPicPr>
            <p:blipFill>
              <a:blip r:embed="rId8" cstate="email">
                <a:extLst>
                  <a:ext uri="{28A0092B-C50C-407E-A947-70E740481C1C}">
                    <a14:useLocalDpi xmlns:a14="http://schemas.microsoft.com/office/drawing/2010/main"/>
                  </a:ext>
                </a:extLst>
              </a:blip>
              <a:stretch>
                <a:fillRect/>
              </a:stretch>
            </p:blipFill>
            <p:spPr>
              <a:xfrm>
                <a:off x="1802638" y="9789693"/>
                <a:ext cx="449580" cy="38989"/>
              </a:xfrm>
              <a:prstGeom prst="rect">
                <a:avLst/>
              </a:prstGeom>
            </p:spPr>
          </p:pic>
          <p:pic>
            <p:nvPicPr>
              <p:cNvPr id="41" name="object 40">
                <a:extLst>
                  <a:ext uri="{FF2B5EF4-FFF2-40B4-BE49-F238E27FC236}">
                    <a16:creationId xmlns:a16="http://schemas.microsoft.com/office/drawing/2014/main" id="{C68D7317-0C64-9575-DEA2-CE3A4AEFB8B1}"/>
                  </a:ext>
                </a:extLst>
              </p:cNvPr>
              <p:cNvPicPr/>
              <p:nvPr/>
            </p:nvPicPr>
            <p:blipFill>
              <a:blip r:embed="rId9" cstate="email">
                <a:extLst>
                  <a:ext uri="{28A0092B-C50C-407E-A947-70E740481C1C}">
                    <a14:useLocalDpi xmlns:a14="http://schemas.microsoft.com/office/drawing/2010/main"/>
                  </a:ext>
                </a:extLst>
              </a:blip>
              <a:stretch>
                <a:fillRect/>
              </a:stretch>
            </p:blipFill>
            <p:spPr>
              <a:xfrm>
                <a:off x="460413" y="9839477"/>
                <a:ext cx="3134042" cy="41795"/>
              </a:xfrm>
              <a:prstGeom prst="rect">
                <a:avLst/>
              </a:prstGeom>
            </p:spPr>
          </p:pic>
          <p:sp>
            <p:nvSpPr>
              <p:cNvPr id="42" name="object 44">
                <a:extLst>
                  <a:ext uri="{FF2B5EF4-FFF2-40B4-BE49-F238E27FC236}">
                    <a16:creationId xmlns:a16="http://schemas.microsoft.com/office/drawing/2014/main" id="{20C1CDC9-7A33-2466-051E-B18A23E8BE4E}"/>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pic>
          <p:nvPicPr>
            <p:cNvPr id="36" name="Picture 35">
              <a:extLst>
                <a:ext uri="{FF2B5EF4-FFF2-40B4-BE49-F238E27FC236}">
                  <a16:creationId xmlns:a16="http://schemas.microsoft.com/office/drawing/2014/main" id="{530C4F6D-A4B5-7F27-EBBF-EC305ACDF25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61558" y="8216218"/>
              <a:ext cx="2340000" cy="59400"/>
            </a:xfrm>
            <a:prstGeom prst="rect">
              <a:avLst/>
            </a:prstGeom>
          </p:spPr>
        </p:pic>
      </p:grpSp>
      <p:grpSp>
        <p:nvGrpSpPr>
          <p:cNvPr id="45" name="Group 44">
            <a:extLst>
              <a:ext uri="{FF2B5EF4-FFF2-40B4-BE49-F238E27FC236}">
                <a16:creationId xmlns:a16="http://schemas.microsoft.com/office/drawing/2014/main" id="{2D15F51B-F42C-3058-5799-D2E597B68313}"/>
              </a:ext>
            </a:extLst>
          </p:cNvPr>
          <p:cNvGrpSpPr/>
          <p:nvPr/>
        </p:nvGrpSpPr>
        <p:grpSpPr>
          <a:xfrm>
            <a:off x="370008" y="4453373"/>
            <a:ext cx="6856136" cy="1361175"/>
            <a:chOff x="333197" y="1639975"/>
            <a:chExt cx="7051943" cy="1400050"/>
          </a:xfrm>
          <a:solidFill>
            <a:srgbClr val="F79037"/>
          </a:solidFill>
        </p:grpSpPr>
        <p:sp>
          <p:nvSpPr>
            <p:cNvPr id="47" name="Text Placeholder 12">
              <a:extLst>
                <a:ext uri="{FF2B5EF4-FFF2-40B4-BE49-F238E27FC236}">
                  <a16:creationId xmlns:a16="http://schemas.microsoft.com/office/drawing/2014/main" id="{4DDC0884-B97F-EC35-CB4E-BA0C7A1DFB10}"/>
                </a:ext>
              </a:extLst>
            </p:cNvPr>
            <p:cNvSpPr txBox="1">
              <a:spLocks/>
            </p:cNvSpPr>
            <p:nvPr/>
          </p:nvSpPr>
          <p:spPr>
            <a:xfrm>
              <a:off x="426170" y="2051623"/>
              <a:ext cx="4380664" cy="859881"/>
            </a:xfrm>
            <a:prstGeom prst="rect">
              <a:avLst/>
            </a:prstGeom>
            <a:noFill/>
            <a:ln>
              <a:noFill/>
            </a:ln>
          </p:spPr>
          <p:txBody>
            <a:bodyPr vert="horz" lIns="88901" tIns="44451" rIns="88901" bIns="44451"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l" rtl="0">
                <a:buNone/>
              </a:pPr>
              <a:r>
                <a:rPr lang="en-IE" sz="1750" b="1" dirty="0" err="1">
                  <a:solidFill>
                    <a:srgbClr val="000000"/>
                  </a:solidFill>
                  <a:latin typeface="Calibri" panose="020F0502020204030204" pitchFamily="34" charset="0"/>
                  <a:cs typeface="Calibri" panose="020F0502020204030204" pitchFamily="34" charset="0"/>
                </a:rPr>
                <a:t>Interaktiivinen</a:t>
              </a:r>
              <a:r>
                <a:rPr lang="en-IE" sz="1750" b="1" dirty="0">
                  <a:solidFill>
                    <a:srgbClr val="000000"/>
                  </a:solidFill>
                  <a:latin typeface="Calibri" panose="020F0502020204030204" pitchFamily="34" charset="0"/>
                  <a:cs typeface="Calibri" panose="020F0502020204030204" pitchFamily="34" charset="0"/>
                </a:rPr>
                <a:t> </a:t>
              </a:r>
              <a:r>
                <a:rPr lang="en-IE" sz="1750" dirty="0" err="1">
                  <a:solidFill>
                    <a:srgbClr val="000000"/>
                  </a:solidFill>
                  <a:latin typeface="Calibri" panose="020F0502020204030204" pitchFamily="34" charset="0"/>
                  <a:cs typeface="Calibri" panose="020F0502020204030204" pitchFamily="34" charset="0"/>
                </a:rPr>
                <a:t>sisältö</a:t>
              </a:r>
              <a:r>
                <a:rPr lang="en-IE" sz="1750" dirty="0">
                  <a:solidFill>
                    <a:srgbClr val="000000"/>
                  </a:solidFill>
                  <a:latin typeface="Calibri" panose="020F0502020204030204" pitchFamily="34" charset="0"/>
                  <a:cs typeface="Calibri" panose="020F0502020204030204" pitchFamily="34" charset="0"/>
                </a:rPr>
                <a:t> tunnistetaan tässä </a:t>
              </a:r>
              <a:r>
                <a:rPr lang="en-IE" sz="1750" dirty="0" err="1">
                  <a:solidFill>
                    <a:srgbClr val="000000"/>
                  </a:solidFill>
                  <a:latin typeface="Calibri" panose="020F0502020204030204" pitchFamily="34" charset="0"/>
                  <a:cs typeface="Calibri" panose="020F0502020204030204" pitchFamily="34" charset="0"/>
                </a:rPr>
                <a:t>oppaassa</a:t>
              </a:r>
              <a:r>
                <a:rPr lang="en-IE" sz="1750" dirty="0">
                  <a:solidFill>
                    <a:srgbClr val="000000"/>
                  </a:solidFill>
                  <a:latin typeface="Calibri" panose="020F0502020204030204" pitchFamily="34" charset="0"/>
                  <a:cs typeface="Calibri" panose="020F0502020204030204" pitchFamily="34" charset="0"/>
                </a:rPr>
                <a:t> </a:t>
              </a:r>
              <a:r>
                <a:rPr lang="en-IE" sz="1750" b="1" dirty="0" err="1">
                  <a:solidFill>
                    <a:srgbClr val="000000"/>
                  </a:solidFill>
                  <a:latin typeface="Calibri" panose="020F0502020204030204" pitchFamily="34" charset="0"/>
                  <a:cs typeface="Calibri" panose="020F0502020204030204" pitchFamily="34" charset="0"/>
                </a:rPr>
                <a:t>symboleiden</a:t>
              </a:r>
              <a:r>
                <a:rPr lang="en-IE" sz="1750" b="1" dirty="0">
                  <a:solidFill>
                    <a:srgbClr val="000000"/>
                  </a:solidFill>
                  <a:latin typeface="Calibri" panose="020F0502020204030204" pitchFamily="34" charset="0"/>
                  <a:cs typeface="Calibri" panose="020F0502020204030204" pitchFamily="34" charset="0"/>
                </a:rPr>
                <a:t> </a:t>
              </a:r>
              <a:r>
                <a:rPr lang="en-IE" sz="1750" dirty="0" err="1">
                  <a:solidFill>
                    <a:srgbClr val="000000"/>
                  </a:solidFill>
                  <a:latin typeface="Calibri" panose="020F0502020204030204" pitchFamily="34" charset="0"/>
                  <a:cs typeface="Calibri" panose="020F0502020204030204" pitchFamily="34" charset="0"/>
                </a:rPr>
                <a:t>avulla</a:t>
              </a:r>
              <a:endParaRPr lang="en-IE" sz="1750" dirty="0">
                <a:solidFill>
                  <a:srgbClr val="000000"/>
                </a:solidFill>
                <a:latin typeface="Calibri" panose="020F0502020204030204" pitchFamily="34" charset="0"/>
                <a:cs typeface="Calibri" panose="020F0502020204030204" pitchFamily="34" charset="0"/>
              </a:endParaRPr>
            </a:p>
            <a:p>
              <a:pPr marL="0" indent="0" algn="l" rtl="0">
                <a:buNone/>
              </a:pPr>
              <a:endParaRPr lang="en-IE" sz="1167" dirty="0">
                <a:solidFill>
                  <a:srgbClr val="297239"/>
                </a:solidFill>
                <a:latin typeface="Calibri" panose="020F0502020204030204" pitchFamily="34" charset="0"/>
                <a:cs typeface="Calibri" panose="020F0502020204030204" pitchFamily="34" charset="0"/>
              </a:endParaRPr>
            </a:p>
          </p:txBody>
        </p:sp>
        <p:cxnSp>
          <p:nvCxnSpPr>
            <p:cNvPr id="49" name="Straight Connector 48">
              <a:extLst>
                <a:ext uri="{FF2B5EF4-FFF2-40B4-BE49-F238E27FC236}">
                  <a16:creationId xmlns:a16="http://schemas.microsoft.com/office/drawing/2014/main" id="{BCFBE53D-DFB4-7B64-A459-8A3CB5FBC768}"/>
                </a:ext>
              </a:extLst>
            </p:cNvPr>
            <p:cNvCxnSpPr>
              <a:cxnSpLocks/>
            </p:cNvCxnSpPr>
            <p:nvPr/>
          </p:nvCxnSpPr>
          <p:spPr>
            <a:xfrm>
              <a:off x="333197" y="3040025"/>
              <a:ext cx="7051943" cy="0"/>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17F958A-0E9B-0A99-5872-465F051F379D}"/>
                </a:ext>
              </a:extLst>
            </p:cNvPr>
            <p:cNvCxnSpPr>
              <a:cxnSpLocks/>
            </p:cNvCxnSpPr>
            <p:nvPr/>
          </p:nvCxnSpPr>
          <p:spPr>
            <a:xfrm flipV="1">
              <a:off x="5806365" y="1639975"/>
              <a:ext cx="0" cy="1396708"/>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C6F78A3-CFB8-EC79-74A3-9FE5419895E4}"/>
                </a:ext>
              </a:extLst>
            </p:cNvPr>
            <p:cNvCxnSpPr>
              <a:cxnSpLocks/>
            </p:cNvCxnSpPr>
            <p:nvPr/>
          </p:nvCxnSpPr>
          <p:spPr>
            <a:xfrm flipV="1">
              <a:off x="4513893" y="1657778"/>
              <a:ext cx="0" cy="1378905"/>
            </a:xfrm>
            <a:prstGeom prst="line">
              <a:avLst/>
            </a:prstGeom>
            <a:grp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6D9F5D3C-41AD-5BFF-1DA0-021EC43723D8}"/>
              </a:ext>
            </a:extLst>
          </p:cNvPr>
          <p:cNvCxnSpPr>
            <a:cxnSpLocks/>
          </p:cNvCxnSpPr>
          <p:nvPr/>
        </p:nvCxnSpPr>
        <p:spPr>
          <a:xfrm flipV="1">
            <a:off x="370008" y="4475325"/>
            <a:ext cx="6819657" cy="13720"/>
          </a:xfrm>
          <a:prstGeom prst="line">
            <a:avLst/>
          </a:prstGeom>
          <a:solidFill>
            <a:srgbClr val="F79037"/>
          </a:solidFill>
          <a:ln w="254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DD53CB23-2565-B50E-95A9-2BBA26F2792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44889" y="7608905"/>
            <a:ext cx="2329760" cy="1385119"/>
          </a:xfrm>
          <a:prstGeom prst="rect">
            <a:avLst/>
          </a:prstGeom>
        </p:spPr>
      </p:pic>
      <p:sp>
        <p:nvSpPr>
          <p:cNvPr id="59" name="object 56">
            <a:extLst>
              <a:ext uri="{FF2B5EF4-FFF2-40B4-BE49-F238E27FC236}">
                <a16:creationId xmlns:a16="http://schemas.microsoft.com/office/drawing/2014/main" id="{2F60605C-7DC1-FA6F-D4FF-FF57582940C4}"/>
              </a:ext>
            </a:extLst>
          </p:cNvPr>
          <p:cNvSpPr/>
          <p:nvPr/>
        </p:nvSpPr>
        <p:spPr>
          <a:xfrm>
            <a:off x="394797" y="7207079"/>
            <a:ext cx="1370558" cy="848264"/>
          </a:xfrm>
          <a:custGeom>
            <a:avLst/>
            <a:gdLst/>
            <a:ahLst/>
            <a:cxnLst/>
            <a:rect l="l" t="t" r="r" b="b"/>
            <a:pathLst>
              <a:path w="1409700" h="872490">
                <a:moveTo>
                  <a:pt x="329086" y="182648"/>
                </a:moveTo>
                <a:lnTo>
                  <a:pt x="281086" y="207063"/>
                </a:lnTo>
                <a:lnTo>
                  <a:pt x="239209" y="231729"/>
                </a:lnTo>
                <a:lnTo>
                  <a:pt x="199055" y="258750"/>
                </a:lnTo>
                <a:lnTo>
                  <a:pt x="161035" y="288072"/>
                </a:lnTo>
                <a:lnTo>
                  <a:pt x="125562" y="319637"/>
                </a:lnTo>
                <a:lnTo>
                  <a:pt x="93048" y="353390"/>
                </a:lnTo>
                <a:lnTo>
                  <a:pt x="63907" y="389275"/>
                </a:lnTo>
                <a:lnTo>
                  <a:pt x="38423" y="428823"/>
                </a:lnTo>
                <a:lnTo>
                  <a:pt x="19178" y="469868"/>
                </a:lnTo>
                <a:lnTo>
                  <a:pt x="6320" y="511812"/>
                </a:lnTo>
                <a:lnTo>
                  <a:pt x="0" y="554056"/>
                </a:lnTo>
                <a:lnTo>
                  <a:pt x="367" y="595999"/>
                </a:lnTo>
                <a:lnTo>
                  <a:pt x="7572" y="637044"/>
                </a:lnTo>
                <a:lnTo>
                  <a:pt x="21766" y="676590"/>
                </a:lnTo>
                <a:lnTo>
                  <a:pt x="43097" y="714038"/>
                </a:lnTo>
                <a:lnTo>
                  <a:pt x="71716" y="748789"/>
                </a:lnTo>
                <a:lnTo>
                  <a:pt x="107773" y="780245"/>
                </a:lnTo>
                <a:lnTo>
                  <a:pt x="147934" y="806108"/>
                </a:lnTo>
                <a:lnTo>
                  <a:pt x="191124" y="826875"/>
                </a:lnTo>
                <a:lnTo>
                  <a:pt x="236811" y="843054"/>
                </a:lnTo>
                <a:lnTo>
                  <a:pt x="284278" y="855111"/>
                </a:lnTo>
                <a:lnTo>
                  <a:pt x="333083" y="863577"/>
                </a:lnTo>
                <a:lnTo>
                  <a:pt x="382604" y="868941"/>
                </a:lnTo>
                <a:lnTo>
                  <a:pt x="432260" y="871702"/>
                </a:lnTo>
                <a:lnTo>
                  <a:pt x="481475" y="872357"/>
                </a:lnTo>
                <a:lnTo>
                  <a:pt x="529668" y="871406"/>
                </a:lnTo>
                <a:lnTo>
                  <a:pt x="576263" y="869348"/>
                </a:lnTo>
                <a:lnTo>
                  <a:pt x="624274" y="866177"/>
                </a:lnTo>
                <a:lnTo>
                  <a:pt x="672330" y="861790"/>
                </a:lnTo>
                <a:lnTo>
                  <a:pt x="720342" y="856121"/>
                </a:lnTo>
                <a:lnTo>
                  <a:pt x="768222" y="849107"/>
                </a:lnTo>
                <a:lnTo>
                  <a:pt x="770196" y="848758"/>
                </a:lnTo>
                <a:lnTo>
                  <a:pt x="477613" y="848758"/>
                </a:lnTo>
                <a:lnTo>
                  <a:pt x="429311" y="846962"/>
                </a:lnTo>
                <a:lnTo>
                  <a:pt x="381183" y="843043"/>
                </a:lnTo>
                <a:lnTo>
                  <a:pt x="333616" y="836875"/>
                </a:lnTo>
                <a:lnTo>
                  <a:pt x="286449" y="828263"/>
                </a:lnTo>
                <a:lnTo>
                  <a:pt x="240344" y="816582"/>
                </a:lnTo>
                <a:lnTo>
                  <a:pt x="195484" y="800697"/>
                </a:lnTo>
                <a:lnTo>
                  <a:pt x="152853" y="780014"/>
                </a:lnTo>
                <a:lnTo>
                  <a:pt x="113437" y="753942"/>
                </a:lnTo>
                <a:lnTo>
                  <a:pt x="78220" y="721888"/>
                </a:lnTo>
                <a:lnTo>
                  <a:pt x="50268" y="684331"/>
                </a:lnTo>
                <a:lnTo>
                  <a:pt x="31837" y="643063"/>
                </a:lnTo>
                <a:lnTo>
                  <a:pt x="22519" y="599325"/>
                </a:lnTo>
                <a:lnTo>
                  <a:pt x="21938" y="556683"/>
                </a:lnTo>
                <a:lnTo>
                  <a:pt x="21958" y="554056"/>
                </a:lnTo>
                <a:lnTo>
                  <a:pt x="29589" y="509404"/>
                </a:lnTo>
                <a:lnTo>
                  <a:pt x="45162" y="465704"/>
                </a:lnTo>
                <a:lnTo>
                  <a:pt x="66806" y="425263"/>
                </a:lnTo>
                <a:lnTo>
                  <a:pt x="93452" y="387246"/>
                </a:lnTo>
                <a:lnTo>
                  <a:pt x="124488" y="351678"/>
                </a:lnTo>
                <a:lnTo>
                  <a:pt x="159303" y="318587"/>
                </a:lnTo>
                <a:lnTo>
                  <a:pt x="197283" y="287999"/>
                </a:lnTo>
                <a:lnTo>
                  <a:pt x="237817" y="259941"/>
                </a:lnTo>
                <a:lnTo>
                  <a:pt x="280293" y="234440"/>
                </a:lnTo>
                <a:lnTo>
                  <a:pt x="281450" y="233835"/>
                </a:lnTo>
                <a:lnTo>
                  <a:pt x="311250" y="200100"/>
                </a:lnTo>
                <a:lnTo>
                  <a:pt x="329086" y="182648"/>
                </a:lnTo>
                <a:close/>
              </a:path>
              <a:path w="1409700" h="872490">
                <a:moveTo>
                  <a:pt x="996819" y="25431"/>
                </a:moveTo>
                <a:lnTo>
                  <a:pt x="803385" y="25431"/>
                </a:lnTo>
                <a:lnTo>
                  <a:pt x="851056" y="27419"/>
                </a:lnTo>
                <a:lnTo>
                  <a:pt x="898769" y="32457"/>
                </a:lnTo>
                <a:lnTo>
                  <a:pt x="946346" y="40521"/>
                </a:lnTo>
                <a:lnTo>
                  <a:pt x="993607" y="51587"/>
                </a:lnTo>
                <a:lnTo>
                  <a:pt x="1040372" y="65628"/>
                </a:lnTo>
                <a:lnTo>
                  <a:pt x="1086460" y="82621"/>
                </a:lnTo>
                <a:lnTo>
                  <a:pt x="1133773" y="103720"/>
                </a:lnTo>
                <a:lnTo>
                  <a:pt x="1180083" y="128694"/>
                </a:lnTo>
                <a:lnTo>
                  <a:pt x="1224400" y="157585"/>
                </a:lnTo>
                <a:lnTo>
                  <a:pt x="1265731" y="190436"/>
                </a:lnTo>
                <a:lnTo>
                  <a:pt x="1303085" y="227288"/>
                </a:lnTo>
                <a:lnTo>
                  <a:pt x="1335471" y="268183"/>
                </a:lnTo>
                <a:lnTo>
                  <a:pt x="1361898" y="313164"/>
                </a:lnTo>
                <a:lnTo>
                  <a:pt x="1379218" y="360797"/>
                </a:lnTo>
                <a:lnTo>
                  <a:pt x="1385048" y="407870"/>
                </a:lnTo>
                <a:lnTo>
                  <a:pt x="1380530" y="453797"/>
                </a:lnTo>
                <a:lnTo>
                  <a:pt x="1366809" y="497992"/>
                </a:lnTo>
                <a:lnTo>
                  <a:pt x="1345028" y="539868"/>
                </a:lnTo>
                <a:lnTo>
                  <a:pt x="1316331" y="578839"/>
                </a:lnTo>
                <a:lnTo>
                  <a:pt x="1281862" y="614319"/>
                </a:lnTo>
                <a:lnTo>
                  <a:pt x="1242533" y="646918"/>
                </a:lnTo>
                <a:lnTo>
                  <a:pt x="1200490" y="676195"/>
                </a:lnTo>
                <a:lnTo>
                  <a:pt x="1156128" y="702359"/>
                </a:lnTo>
                <a:lnTo>
                  <a:pt x="1109839" y="725617"/>
                </a:lnTo>
                <a:lnTo>
                  <a:pt x="1062017" y="746175"/>
                </a:lnTo>
                <a:lnTo>
                  <a:pt x="1013057" y="764241"/>
                </a:lnTo>
                <a:lnTo>
                  <a:pt x="963351" y="780022"/>
                </a:lnTo>
                <a:lnTo>
                  <a:pt x="913295" y="793726"/>
                </a:lnTo>
                <a:lnTo>
                  <a:pt x="863280" y="805559"/>
                </a:lnTo>
                <a:lnTo>
                  <a:pt x="813702" y="815728"/>
                </a:lnTo>
                <a:lnTo>
                  <a:pt x="766696" y="824208"/>
                </a:lnTo>
                <a:lnTo>
                  <a:pt x="719166" y="831702"/>
                </a:lnTo>
                <a:lnTo>
                  <a:pt x="671226" y="838049"/>
                </a:lnTo>
                <a:lnTo>
                  <a:pt x="622987" y="843089"/>
                </a:lnTo>
                <a:lnTo>
                  <a:pt x="574564" y="846661"/>
                </a:lnTo>
                <a:lnTo>
                  <a:pt x="526068" y="848605"/>
                </a:lnTo>
                <a:lnTo>
                  <a:pt x="477613" y="848758"/>
                </a:lnTo>
                <a:lnTo>
                  <a:pt x="770196" y="848758"/>
                </a:lnTo>
                <a:lnTo>
                  <a:pt x="815883" y="840684"/>
                </a:lnTo>
                <a:lnTo>
                  <a:pt x="863237" y="830787"/>
                </a:lnTo>
                <a:lnTo>
                  <a:pt x="910196" y="819351"/>
                </a:lnTo>
                <a:lnTo>
                  <a:pt x="956673" y="806314"/>
                </a:lnTo>
                <a:lnTo>
                  <a:pt x="1002579" y="791611"/>
                </a:lnTo>
                <a:lnTo>
                  <a:pt x="1047827" y="775177"/>
                </a:lnTo>
                <a:lnTo>
                  <a:pt x="1091793" y="757397"/>
                </a:lnTo>
                <a:lnTo>
                  <a:pt x="1136292" y="737388"/>
                </a:lnTo>
                <a:lnTo>
                  <a:pt x="1180440" y="714902"/>
                </a:lnTo>
                <a:lnTo>
                  <a:pt x="1223351" y="689692"/>
                </a:lnTo>
                <a:lnTo>
                  <a:pt x="1264139" y="661512"/>
                </a:lnTo>
                <a:lnTo>
                  <a:pt x="1301920" y="630115"/>
                </a:lnTo>
                <a:lnTo>
                  <a:pt x="1335808" y="595254"/>
                </a:lnTo>
                <a:lnTo>
                  <a:pt x="1364918" y="556683"/>
                </a:lnTo>
                <a:lnTo>
                  <a:pt x="1388364" y="514154"/>
                </a:lnTo>
                <a:lnTo>
                  <a:pt x="1404017" y="467335"/>
                </a:lnTo>
                <a:lnTo>
                  <a:pt x="1409371" y="420032"/>
                </a:lnTo>
                <a:lnTo>
                  <a:pt x="1405365" y="373062"/>
                </a:lnTo>
                <a:lnTo>
                  <a:pt x="1392935" y="327242"/>
                </a:lnTo>
                <a:lnTo>
                  <a:pt x="1373020" y="283390"/>
                </a:lnTo>
                <a:lnTo>
                  <a:pt x="1346556" y="242323"/>
                </a:lnTo>
                <a:lnTo>
                  <a:pt x="1316246" y="205648"/>
                </a:lnTo>
                <a:lnTo>
                  <a:pt x="1282633" y="172064"/>
                </a:lnTo>
                <a:lnTo>
                  <a:pt x="1246042" y="141549"/>
                </a:lnTo>
                <a:lnTo>
                  <a:pt x="1206801" y="114078"/>
                </a:lnTo>
                <a:lnTo>
                  <a:pt x="1165235" y="89628"/>
                </a:lnTo>
                <a:lnTo>
                  <a:pt x="1121670" y="68176"/>
                </a:lnTo>
                <a:lnTo>
                  <a:pt x="1076434" y="49699"/>
                </a:lnTo>
                <a:lnTo>
                  <a:pt x="1029853" y="34174"/>
                </a:lnTo>
                <a:lnTo>
                  <a:pt x="996819" y="25431"/>
                </a:lnTo>
                <a:close/>
              </a:path>
              <a:path w="1409700" h="872490">
                <a:moveTo>
                  <a:pt x="343012" y="202893"/>
                </a:moveTo>
                <a:lnTo>
                  <a:pt x="281450" y="233835"/>
                </a:lnTo>
                <a:lnTo>
                  <a:pt x="248704" y="276258"/>
                </a:lnTo>
                <a:lnTo>
                  <a:pt x="246906" y="285304"/>
                </a:lnTo>
                <a:lnTo>
                  <a:pt x="252408" y="291842"/>
                </a:lnTo>
                <a:lnTo>
                  <a:pt x="261265" y="293630"/>
                </a:lnTo>
                <a:lnTo>
                  <a:pt x="269532" y="288424"/>
                </a:lnTo>
                <a:lnTo>
                  <a:pt x="300257" y="248507"/>
                </a:lnTo>
                <a:lnTo>
                  <a:pt x="333366" y="211962"/>
                </a:lnTo>
                <a:lnTo>
                  <a:pt x="343012" y="202893"/>
                </a:lnTo>
                <a:close/>
              </a:path>
              <a:path w="1409700" h="872490">
                <a:moveTo>
                  <a:pt x="402266" y="151886"/>
                </a:moveTo>
                <a:lnTo>
                  <a:pt x="368354" y="165022"/>
                </a:lnTo>
                <a:lnTo>
                  <a:pt x="329086" y="182648"/>
                </a:lnTo>
                <a:lnTo>
                  <a:pt x="311250" y="200100"/>
                </a:lnTo>
                <a:lnTo>
                  <a:pt x="281450" y="233835"/>
                </a:lnTo>
                <a:lnTo>
                  <a:pt x="324098" y="211521"/>
                </a:lnTo>
                <a:lnTo>
                  <a:pt x="343012" y="202893"/>
                </a:lnTo>
                <a:lnTo>
                  <a:pt x="368678" y="178764"/>
                </a:lnTo>
                <a:lnTo>
                  <a:pt x="402266" y="151886"/>
                </a:lnTo>
                <a:close/>
              </a:path>
              <a:path w="1409700" h="872490">
                <a:moveTo>
                  <a:pt x="501854" y="121026"/>
                </a:moveTo>
                <a:lnTo>
                  <a:pt x="457557" y="133075"/>
                </a:lnTo>
                <a:lnTo>
                  <a:pt x="412920" y="147759"/>
                </a:lnTo>
                <a:lnTo>
                  <a:pt x="368678" y="178764"/>
                </a:lnTo>
                <a:lnTo>
                  <a:pt x="343012" y="202893"/>
                </a:lnTo>
                <a:lnTo>
                  <a:pt x="368620" y="191212"/>
                </a:lnTo>
                <a:lnTo>
                  <a:pt x="413247" y="173540"/>
                </a:lnTo>
                <a:lnTo>
                  <a:pt x="457367" y="158530"/>
                </a:lnTo>
                <a:lnTo>
                  <a:pt x="500368" y="146210"/>
                </a:lnTo>
                <a:lnTo>
                  <a:pt x="505638" y="144952"/>
                </a:lnTo>
                <a:lnTo>
                  <a:pt x="508280" y="144292"/>
                </a:lnTo>
                <a:lnTo>
                  <a:pt x="515766" y="138589"/>
                </a:lnTo>
                <a:lnTo>
                  <a:pt x="516392" y="129897"/>
                </a:lnTo>
                <a:lnTo>
                  <a:pt x="511355" y="122586"/>
                </a:lnTo>
                <a:lnTo>
                  <a:pt x="501854" y="121026"/>
                </a:lnTo>
                <a:close/>
              </a:path>
              <a:path w="1409700" h="872490">
                <a:moveTo>
                  <a:pt x="788191" y="0"/>
                </a:moveTo>
                <a:lnTo>
                  <a:pt x="740393" y="1692"/>
                </a:lnTo>
                <a:lnTo>
                  <a:pt x="693534" y="6173"/>
                </a:lnTo>
                <a:lnTo>
                  <a:pt x="647942" y="13419"/>
                </a:lnTo>
                <a:lnTo>
                  <a:pt x="599623" y="24771"/>
                </a:lnTo>
                <a:lnTo>
                  <a:pt x="552831" y="39864"/>
                </a:lnTo>
                <a:lnTo>
                  <a:pt x="507692" y="58538"/>
                </a:lnTo>
                <a:lnTo>
                  <a:pt x="464333" y="80636"/>
                </a:lnTo>
                <a:lnTo>
                  <a:pt x="422882" y="106000"/>
                </a:lnTo>
                <a:lnTo>
                  <a:pt x="383466" y="134470"/>
                </a:lnTo>
                <a:lnTo>
                  <a:pt x="346213" y="165890"/>
                </a:lnTo>
                <a:lnTo>
                  <a:pt x="329086" y="182648"/>
                </a:lnTo>
                <a:lnTo>
                  <a:pt x="368354" y="165022"/>
                </a:lnTo>
                <a:lnTo>
                  <a:pt x="402266" y="151886"/>
                </a:lnTo>
                <a:lnTo>
                  <a:pt x="445192" y="122309"/>
                </a:lnTo>
                <a:lnTo>
                  <a:pt x="486034" y="99004"/>
                </a:lnTo>
                <a:lnTo>
                  <a:pt x="528359" y="78947"/>
                </a:lnTo>
                <a:lnTo>
                  <a:pt x="571988" y="62113"/>
                </a:lnTo>
                <a:lnTo>
                  <a:pt x="616741" y="48478"/>
                </a:lnTo>
                <a:lnTo>
                  <a:pt x="662436" y="38017"/>
                </a:lnTo>
                <a:lnTo>
                  <a:pt x="708896" y="30705"/>
                </a:lnTo>
                <a:lnTo>
                  <a:pt x="755939" y="26518"/>
                </a:lnTo>
                <a:lnTo>
                  <a:pt x="803385" y="25431"/>
                </a:lnTo>
                <a:lnTo>
                  <a:pt x="996819" y="25431"/>
                </a:lnTo>
                <a:lnTo>
                  <a:pt x="982253" y="21576"/>
                </a:lnTo>
                <a:lnTo>
                  <a:pt x="933960" y="11883"/>
                </a:lnTo>
                <a:lnTo>
                  <a:pt x="885301" y="5072"/>
                </a:lnTo>
                <a:lnTo>
                  <a:pt x="836603" y="1118"/>
                </a:lnTo>
                <a:lnTo>
                  <a:pt x="788191"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nvGrpSpPr>
          <p:cNvPr id="62" name="Graphic 4">
            <a:extLst>
              <a:ext uri="{FF2B5EF4-FFF2-40B4-BE49-F238E27FC236}">
                <a16:creationId xmlns:a16="http://schemas.microsoft.com/office/drawing/2014/main" id="{23DECBF4-4060-F5D0-6852-5009F3CA2B48}"/>
              </a:ext>
            </a:extLst>
          </p:cNvPr>
          <p:cNvGrpSpPr/>
          <p:nvPr/>
        </p:nvGrpSpPr>
        <p:grpSpPr>
          <a:xfrm rot="19582332">
            <a:off x="4925032" y="4773099"/>
            <a:ext cx="403667" cy="780438"/>
            <a:chOff x="9129274" y="2719113"/>
            <a:chExt cx="717139" cy="1386497"/>
          </a:xfrm>
          <a:solidFill>
            <a:srgbClr val="000000"/>
          </a:solidFill>
        </p:grpSpPr>
        <p:grpSp>
          <p:nvGrpSpPr>
            <p:cNvPr id="63" name="Graphic 4">
              <a:extLst>
                <a:ext uri="{FF2B5EF4-FFF2-40B4-BE49-F238E27FC236}">
                  <a16:creationId xmlns:a16="http://schemas.microsoft.com/office/drawing/2014/main" id="{4D491C89-E967-6C00-ECAA-E12FD61BDA64}"/>
                </a:ext>
              </a:extLst>
            </p:cNvPr>
            <p:cNvGrpSpPr/>
            <p:nvPr/>
          </p:nvGrpSpPr>
          <p:grpSpPr>
            <a:xfrm>
              <a:off x="9159507" y="2719113"/>
              <a:ext cx="446280" cy="440141"/>
              <a:chOff x="9159507" y="2719113"/>
              <a:chExt cx="446280" cy="440141"/>
            </a:xfrm>
            <a:grpFill/>
          </p:grpSpPr>
          <p:sp>
            <p:nvSpPr>
              <p:cNvPr id="72" name="Freeform 71">
                <a:extLst>
                  <a:ext uri="{FF2B5EF4-FFF2-40B4-BE49-F238E27FC236}">
                    <a16:creationId xmlns:a16="http://schemas.microsoft.com/office/drawing/2014/main" id="{F8393DA9-9044-DC45-007E-DA26AFDB67C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A160F6C7-F6F2-D316-1EA5-256C0FC73F3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64" name="Graphic 4">
              <a:extLst>
                <a:ext uri="{FF2B5EF4-FFF2-40B4-BE49-F238E27FC236}">
                  <a16:creationId xmlns:a16="http://schemas.microsoft.com/office/drawing/2014/main" id="{CBB65F2E-6531-6522-E2AB-FA6A797F1A7F}"/>
                </a:ext>
              </a:extLst>
            </p:cNvPr>
            <p:cNvGrpSpPr/>
            <p:nvPr/>
          </p:nvGrpSpPr>
          <p:grpSpPr>
            <a:xfrm>
              <a:off x="9129274" y="2893887"/>
              <a:ext cx="717139" cy="1211724"/>
              <a:chOff x="9129274" y="2893887"/>
              <a:chExt cx="717139" cy="1211724"/>
            </a:xfrm>
            <a:grpFill/>
          </p:grpSpPr>
          <p:sp>
            <p:nvSpPr>
              <p:cNvPr id="65" name="Freeform 64">
                <a:extLst>
                  <a:ext uri="{FF2B5EF4-FFF2-40B4-BE49-F238E27FC236}">
                    <a16:creationId xmlns:a16="http://schemas.microsoft.com/office/drawing/2014/main" id="{B0B21210-C663-9CC1-049D-683DFDD535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80BE7183-F105-40B0-50B0-39933A7743F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52A904BC-598C-3F3A-2288-6B6FAFA44C3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B3214B04-ABAE-8ED9-6C5F-2CF5EA67D32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FFABDA0F-8DA7-DCA6-52F3-2E145C22C2D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DC231AFF-9FEF-53BA-1193-16647C315C0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F5041324-186A-C2BA-6C3A-63C0B594041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grpSp>
        <p:nvGrpSpPr>
          <p:cNvPr id="76" name="Group 75">
            <a:extLst>
              <a:ext uri="{FF2B5EF4-FFF2-40B4-BE49-F238E27FC236}">
                <a16:creationId xmlns:a16="http://schemas.microsoft.com/office/drawing/2014/main" id="{D3A5D338-ABDB-E85A-9BF3-6E139D089007}"/>
              </a:ext>
            </a:extLst>
          </p:cNvPr>
          <p:cNvGrpSpPr/>
          <p:nvPr/>
        </p:nvGrpSpPr>
        <p:grpSpPr>
          <a:xfrm rot="647259">
            <a:off x="5846014" y="4535223"/>
            <a:ext cx="1622236" cy="1436580"/>
            <a:chOff x="4021042" y="6108916"/>
            <a:chExt cx="1229320" cy="1208314"/>
          </a:xfrm>
        </p:grpSpPr>
        <p:sp>
          <p:nvSpPr>
            <p:cNvPr id="74" name="Oval 73">
              <a:extLst>
                <a:ext uri="{FF2B5EF4-FFF2-40B4-BE49-F238E27FC236}">
                  <a16:creationId xmlns:a16="http://schemas.microsoft.com/office/drawing/2014/main" id="{E8964F74-D81F-4E2D-781F-C2C432E0DE83}"/>
                </a:ext>
              </a:extLst>
            </p:cNvPr>
            <p:cNvSpPr/>
            <p:nvPr/>
          </p:nvSpPr>
          <p:spPr>
            <a:xfrm>
              <a:off x="4021043" y="6108916"/>
              <a:ext cx="1208314" cy="1208314"/>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5" name="Text Placeholder 5">
              <a:extLst>
                <a:ext uri="{FF2B5EF4-FFF2-40B4-BE49-F238E27FC236}">
                  <a16:creationId xmlns:a16="http://schemas.microsoft.com/office/drawing/2014/main" id="{303D44CF-D98B-B547-B667-F802C03953E2}"/>
                </a:ext>
              </a:extLst>
            </p:cNvPr>
            <p:cNvSpPr txBox="1">
              <a:spLocks/>
            </p:cNvSpPr>
            <p:nvPr/>
          </p:nvSpPr>
          <p:spPr>
            <a:xfrm>
              <a:off x="4042048" y="6309715"/>
              <a:ext cx="1208314" cy="718095"/>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200" b="0" i="0" kern="1200">
                  <a:solidFill>
                    <a:schemeClr val="tx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r>
                <a:rPr lang="en-US" sz="2000" b="1" dirty="0">
                  <a:solidFill>
                    <a:srgbClr val="000000"/>
                  </a:solidFill>
                </a:rPr>
                <a:t>Napsauta nähdäksesi</a:t>
              </a:r>
            </a:p>
          </p:txBody>
        </p:sp>
      </p:grpSp>
      <p:pic>
        <p:nvPicPr>
          <p:cNvPr id="80" name="Picture 79">
            <a:extLst>
              <a:ext uri="{FF2B5EF4-FFF2-40B4-BE49-F238E27FC236}">
                <a16:creationId xmlns:a16="http://schemas.microsoft.com/office/drawing/2014/main" id="{8E6D798E-1411-DC75-0DD6-220EBB3A718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41724" y="7526232"/>
            <a:ext cx="2292842" cy="1482298"/>
          </a:xfrm>
          <a:prstGeom prst="rect">
            <a:avLst/>
          </a:prstGeom>
        </p:spPr>
      </p:pic>
      <p:sp>
        <p:nvSpPr>
          <p:cNvPr id="81" name="object 54">
            <a:extLst>
              <a:ext uri="{FF2B5EF4-FFF2-40B4-BE49-F238E27FC236}">
                <a16:creationId xmlns:a16="http://schemas.microsoft.com/office/drawing/2014/main" id="{4E5F7106-C347-7307-620F-D2157730EB11}"/>
              </a:ext>
            </a:extLst>
          </p:cNvPr>
          <p:cNvSpPr/>
          <p:nvPr/>
        </p:nvSpPr>
        <p:spPr>
          <a:xfrm rot="11349584">
            <a:off x="5067837" y="8097486"/>
            <a:ext cx="1401960" cy="701769"/>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79037"/>
          </a:solidFill>
          <a:ln>
            <a:solidFill>
              <a:srgbClr val="F79037"/>
            </a:solidFill>
          </a:ln>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grpSp>
        <p:nvGrpSpPr>
          <p:cNvPr id="82" name="Graphic 4">
            <a:extLst>
              <a:ext uri="{FF2B5EF4-FFF2-40B4-BE49-F238E27FC236}">
                <a16:creationId xmlns:a16="http://schemas.microsoft.com/office/drawing/2014/main" id="{25B88E89-7721-0668-DACC-ABB929B8B290}"/>
              </a:ext>
            </a:extLst>
          </p:cNvPr>
          <p:cNvGrpSpPr/>
          <p:nvPr/>
        </p:nvGrpSpPr>
        <p:grpSpPr>
          <a:xfrm rot="19582332">
            <a:off x="5749160" y="8460723"/>
            <a:ext cx="128310" cy="248071"/>
            <a:chOff x="9129274" y="2719113"/>
            <a:chExt cx="717139" cy="1386497"/>
          </a:xfrm>
          <a:solidFill>
            <a:srgbClr val="000000"/>
          </a:solidFill>
        </p:grpSpPr>
        <p:grpSp>
          <p:nvGrpSpPr>
            <p:cNvPr id="83" name="Graphic 4">
              <a:extLst>
                <a:ext uri="{FF2B5EF4-FFF2-40B4-BE49-F238E27FC236}">
                  <a16:creationId xmlns:a16="http://schemas.microsoft.com/office/drawing/2014/main" id="{05BD1382-C36C-8BA4-1F21-A78DA63D3431}"/>
                </a:ext>
              </a:extLst>
            </p:cNvPr>
            <p:cNvGrpSpPr/>
            <p:nvPr/>
          </p:nvGrpSpPr>
          <p:grpSpPr>
            <a:xfrm>
              <a:off x="9159507" y="2719113"/>
              <a:ext cx="446280" cy="440141"/>
              <a:chOff x="9159507" y="2719113"/>
              <a:chExt cx="446280" cy="440141"/>
            </a:xfrm>
            <a:grpFill/>
          </p:grpSpPr>
          <p:sp>
            <p:nvSpPr>
              <p:cNvPr id="92" name="Freeform 91">
                <a:extLst>
                  <a:ext uri="{FF2B5EF4-FFF2-40B4-BE49-F238E27FC236}">
                    <a16:creationId xmlns:a16="http://schemas.microsoft.com/office/drawing/2014/main" id="{22790FAE-8D4C-9700-E7CA-9F608C8F7AB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64A7198F-3D1E-7B2B-F9D0-EA2D441700A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84" name="Graphic 4">
              <a:extLst>
                <a:ext uri="{FF2B5EF4-FFF2-40B4-BE49-F238E27FC236}">
                  <a16:creationId xmlns:a16="http://schemas.microsoft.com/office/drawing/2014/main" id="{F0853E16-04FC-EB61-ED42-F987DE7D7012}"/>
                </a:ext>
              </a:extLst>
            </p:cNvPr>
            <p:cNvGrpSpPr/>
            <p:nvPr/>
          </p:nvGrpSpPr>
          <p:grpSpPr>
            <a:xfrm>
              <a:off x="9129274" y="2893887"/>
              <a:ext cx="717139" cy="1211724"/>
              <a:chOff x="9129274" y="2893887"/>
              <a:chExt cx="717139" cy="1211724"/>
            </a:xfrm>
            <a:grpFill/>
          </p:grpSpPr>
          <p:sp>
            <p:nvSpPr>
              <p:cNvPr id="85" name="Freeform 84">
                <a:extLst>
                  <a:ext uri="{FF2B5EF4-FFF2-40B4-BE49-F238E27FC236}">
                    <a16:creationId xmlns:a16="http://schemas.microsoft.com/office/drawing/2014/main" id="{57741759-A59A-F75C-6B59-231D8C1DA5F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86" name="Freeform 85">
                <a:extLst>
                  <a:ext uri="{FF2B5EF4-FFF2-40B4-BE49-F238E27FC236}">
                    <a16:creationId xmlns:a16="http://schemas.microsoft.com/office/drawing/2014/main" id="{A1353AC9-66CE-4F79-0A0D-40C2A7A1C7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87" name="Freeform 86">
                <a:extLst>
                  <a:ext uri="{FF2B5EF4-FFF2-40B4-BE49-F238E27FC236}">
                    <a16:creationId xmlns:a16="http://schemas.microsoft.com/office/drawing/2014/main" id="{8EF8C41F-BECF-BA49-FCB0-E56BB86536E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88" name="Freeform 87">
                <a:extLst>
                  <a:ext uri="{FF2B5EF4-FFF2-40B4-BE49-F238E27FC236}">
                    <a16:creationId xmlns:a16="http://schemas.microsoft.com/office/drawing/2014/main" id="{74F0E597-9375-50BA-CE79-72592DC8753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89" name="Freeform 88">
                <a:extLst>
                  <a:ext uri="{FF2B5EF4-FFF2-40B4-BE49-F238E27FC236}">
                    <a16:creationId xmlns:a16="http://schemas.microsoft.com/office/drawing/2014/main" id="{E5CC2D99-A808-F490-16DE-2972B87051B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2950CFF3-96E6-A472-FC6B-8336C63CDF7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6DE4950F-E5B7-1EA6-3582-11A01A50B02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95" name="Slide Number Placeholder 5">
            <a:extLst>
              <a:ext uri="{FF2B5EF4-FFF2-40B4-BE49-F238E27FC236}">
                <a16:creationId xmlns:a16="http://schemas.microsoft.com/office/drawing/2014/main" id="{532891D9-E65E-678A-90C6-AC8B6689CFF9}"/>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a:t>
            </a:fld>
            <a:endParaRPr lang="en-US" sz="900">
              <a:solidFill>
                <a:schemeClr val="tx1"/>
              </a:solidFill>
            </a:endParaRPr>
          </a:p>
        </p:txBody>
      </p:sp>
    </p:spTree>
    <p:extLst>
      <p:ext uri="{BB962C8B-B14F-4D97-AF65-F5344CB8AC3E}">
        <p14:creationId xmlns:p14="http://schemas.microsoft.com/office/powerpoint/2010/main" val="3348761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06</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Taloudellinen</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suunnittelu</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varainhankinta</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eettiselle</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elintarvikeliike-toiminnalle</a:t>
            </a:r>
            <a:endPar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rtl="0"/>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30</a:t>
            </a:fld>
            <a:endParaRPr lang="en-US" sz="900">
              <a:solidFill>
                <a:schemeClr val="tx1"/>
              </a:solidFill>
            </a:endParaRPr>
          </a:p>
        </p:txBody>
      </p:sp>
    </p:spTree>
    <p:extLst>
      <p:ext uri="{BB962C8B-B14F-4D97-AF65-F5344CB8AC3E}">
        <p14:creationId xmlns:p14="http://schemas.microsoft.com/office/powerpoint/2010/main" val="325270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A17354-F055-6871-708D-F50835CCAE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9" y="-1"/>
            <a:ext cx="7558636" cy="10691813"/>
          </a:xfrm>
          <a:prstGeom prst="rect">
            <a:avLst/>
          </a:prstGeom>
        </p:spPr>
      </p:pic>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lgn="l" rtl="0"/>
              <a:t>31</a:t>
            </a:fld>
            <a:endParaRPr lang="en-US" sz="900">
              <a:solidFill>
                <a:schemeClr val="bg1"/>
              </a:solidFill>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3831189" y="371276"/>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18439" y="701845"/>
            <a:ext cx="3126972" cy="1325260"/>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Taloussuunnittelu ja varainhankinta</a:t>
            </a:r>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620589" y="45436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dirty="0">
                <a:solidFill>
                  <a:schemeClr val="bg1"/>
                </a:solidFill>
              </a:rPr>
              <a:t>06</a:t>
            </a:r>
            <a:endParaRPr lang="en-US" sz="8800" dirty="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12706" y="2027105"/>
            <a:ext cx="6736501" cy="7937753"/>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4605853" y="2250480"/>
            <a:ext cx="1869100" cy="1211963"/>
            <a:chOff x="2366907" y="6077149"/>
            <a:chExt cx="1869100" cy="1211963"/>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587589" y="6077149"/>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01</a:t>
              </a:r>
              <a:endParaRPr lang="en-US" dirty="0">
                <a:solidFill>
                  <a:srgbClr val="F1A0C2"/>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Budjetointi ja ennakointi</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4075347">
            <a:off x="5672477" y="9019417"/>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287031" y="2765021"/>
            <a:ext cx="58889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75922" y="2758709"/>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676123" y="6629868"/>
            <a:ext cx="510903"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1004702" y="4243231"/>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4804792" y="7527723"/>
            <a:ext cx="2012317" cy="1209772"/>
            <a:chOff x="1852996" y="5773142"/>
            <a:chExt cx="2012317" cy="120977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05</a:t>
              </a:r>
              <a:endParaRPr lang="en-US">
                <a:solidFill>
                  <a:srgbClr val="F1A0C2"/>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1852996" y="6121140"/>
              <a:ext cx="1912571" cy="861774"/>
            </a:xfrm>
            <a:prstGeom prst="rect">
              <a:avLst/>
            </a:prstGeom>
            <a:grpFill/>
          </p:spPr>
          <p:txBody>
            <a:bodyPr wrap="square">
              <a:spAutoFit/>
            </a:bodyPr>
            <a:lstStyle/>
            <a:p>
              <a:pPr algn="r" rtl="0">
                <a:lnSpc>
                  <a:spcPts val="1960"/>
                </a:lnSpc>
              </a:pP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Vaihtoehtoiset</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 </a:t>
              </a: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varainhankinta-menetelmät</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713034" y="4199683"/>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244142" y="3713691"/>
            <a:ext cx="1670161" cy="1249537"/>
            <a:chOff x="2907865" y="6037049"/>
            <a:chExt cx="1670161" cy="1249537"/>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943524" y="603704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02</a:t>
              </a:r>
              <a:endParaRPr lang="en-US" dirty="0">
                <a:solidFill>
                  <a:srgbClr val="F1A0C2"/>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861774"/>
            </a:xfrm>
            <a:prstGeom prst="rect">
              <a:avLst/>
            </a:prstGeom>
            <a:grpFill/>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Investoinnin turvaaminen</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204092" y="277270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471612" y="6099695"/>
            <a:ext cx="1407087" cy="965135"/>
            <a:chOff x="3272908" y="5767048"/>
            <a:chExt cx="1407087" cy="965135"/>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275481" y="5767048"/>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04</a:t>
              </a:r>
              <a:endParaRPr lang="en-US" dirty="0">
                <a:solidFill>
                  <a:srgbClr val="F1A0C2"/>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8" y="6085852"/>
              <a:ext cx="1407087" cy="646331"/>
            </a:xfrm>
            <a:prstGeom prst="rect">
              <a:avLst/>
            </a:prstGeom>
            <a:grpFill/>
          </p:spPr>
          <p:txBody>
            <a:bodyPr wrap="square">
              <a:spAutoFit/>
            </a:bodyPr>
            <a:lstStyle/>
            <a:p>
              <a:pPr algn="l" rtl="0"/>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Lainan</a:t>
              </a:r>
              <a:r>
                <a:rPr lang="en-IE" sz="1800" b="1" kern="0" dirty="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 </a:t>
              </a:r>
              <a:r>
                <a:rPr lang="en-IE" sz="1800" b="1" kern="0" dirty="0" err="1">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turvaaminen</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129" name="Straight Connector 128">
            <a:extLst>
              <a:ext uri="{FF2B5EF4-FFF2-40B4-BE49-F238E27FC236}">
                <a16:creationId xmlns:a16="http://schemas.microsoft.com/office/drawing/2014/main" id="{4F5A04DB-228B-C0EF-546C-D591841F09A7}"/>
              </a:ext>
            </a:extLst>
          </p:cNvPr>
          <p:cNvCxnSpPr>
            <a:cxnSpLocks/>
          </p:cNvCxnSpPr>
          <p:nvPr/>
        </p:nvCxnSpPr>
        <p:spPr>
          <a:xfrm flipV="1">
            <a:off x="975732" y="6043635"/>
            <a:ext cx="0" cy="57535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72960" y="4325210"/>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665358" y="5471103"/>
            <a:ext cx="1460705" cy="954222"/>
            <a:chOff x="3278517" y="5793621"/>
            <a:chExt cx="1460705" cy="954222"/>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278517" y="5793621"/>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03</a:t>
              </a:r>
              <a:endParaRPr lang="en-US" dirty="0">
                <a:solidFill>
                  <a:srgbClr val="F1A0C2"/>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5" y="6142549"/>
              <a:ext cx="1454807" cy="605294"/>
            </a:xfrm>
            <a:prstGeom prst="rect">
              <a:avLst/>
            </a:prstGeom>
            <a:grpFill/>
          </p:spPr>
          <p:txBody>
            <a:bodyPr wrap="square">
              <a:spAutoFit/>
            </a:bodyPr>
            <a:lstStyle/>
            <a:p>
              <a:pPr algn="l" rtl="0">
                <a:lnSpc>
                  <a:spcPts val="1960"/>
                </a:lnSpc>
              </a:pP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Avustusten</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turvaaminen</a:t>
              </a:r>
              <a:endParaRPr lang="en-IE" sz="1800" b="1" kern="10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69815" y="6582959"/>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56650" y="5927516"/>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87817" y="5572150"/>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77903" y="5572150"/>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EA5D1CFA-2A97-7689-5102-4AC689EFEA78}"/>
              </a:ext>
            </a:extLst>
          </p:cNvPr>
          <p:cNvSpPr/>
          <p:nvPr/>
        </p:nvSpPr>
        <p:spPr>
          <a:xfrm flipH="1">
            <a:off x="-10858" y="2199834"/>
            <a:ext cx="2696795" cy="1489289"/>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556522" y="2555656"/>
            <a:ext cx="2051861" cy="823302"/>
          </a:xfrm>
          <a:prstGeom prst="rect">
            <a:avLst/>
          </a:prstGeom>
          <a:noFill/>
        </p:spPr>
        <p:txBody>
          <a:bodyPr wrap="square">
            <a:spAutoFit/>
          </a:bodyPr>
          <a:lstStyle/>
          <a:p>
            <a:pPr algn="l" rtl="0">
              <a:lnSpc>
                <a:spcPts val="1900"/>
              </a:lnSpc>
            </a:pPr>
            <a:r>
              <a:rPr kumimoji="0" lang="en-US" altLang="en-US" sz="16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Taloussuunnittelun</a:t>
            </a:r>
            <a:r>
              <a:rPr kumimoji="0" lang="en-US"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ja</a:t>
            </a:r>
            <a:r>
              <a:rPr lang="en-US" altLang="en-US" sz="1600" b="1" dirty="0">
                <a:latin typeface="Calibri" panose="020F0502020204030204" pitchFamily="34" charset="0"/>
                <a:ea typeface="Calibri" panose="020F0502020204030204" pitchFamily="34" charset="0"/>
                <a:cs typeface="Calibri" panose="020F0502020204030204" pitchFamily="34" charset="0"/>
              </a:rPr>
              <a:t> </a:t>
            </a:r>
            <a:r>
              <a:rPr lang="en-US" altLang="en-US" sz="1600" b="1" dirty="0" err="1">
                <a:latin typeface="Calibri" panose="020F0502020204030204" pitchFamily="34" charset="0"/>
                <a:ea typeface="Calibri" panose="020F0502020204030204" pitchFamily="34" charset="0"/>
                <a:cs typeface="Calibri" panose="020F0502020204030204" pitchFamily="34" charset="0"/>
              </a:rPr>
              <a:t>v</a:t>
            </a:r>
            <a:r>
              <a:rPr kumimoji="0" lang="en-US" altLang="en-US" sz="16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arainhankinnan</a:t>
            </a:r>
            <a:r>
              <a:rPr kumimoji="0" lang="en-US"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160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vaiheet</a:t>
            </a:r>
            <a:endPar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 y="2765021"/>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AD3CCF05-1AE3-92AF-F619-059D13441DA7}"/>
              </a:ext>
            </a:extLst>
          </p:cNvPr>
          <p:cNvGrpSpPr/>
          <p:nvPr/>
        </p:nvGrpSpPr>
        <p:grpSpPr>
          <a:xfrm>
            <a:off x="3332881" y="2343235"/>
            <a:ext cx="743590" cy="746726"/>
            <a:chOff x="4152442" y="5302687"/>
            <a:chExt cx="1090895" cy="1095495"/>
          </a:xfrm>
        </p:grpSpPr>
        <p:sp>
          <p:nvSpPr>
            <p:cNvPr id="23" name="Freeform 22">
              <a:extLst>
                <a:ext uri="{FF2B5EF4-FFF2-40B4-BE49-F238E27FC236}">
                  <a16:creationId xmlns:a16="http://schemas.microsoft.com/office/drawing/2014/main" id="{7BE71FA6-3AC8-BD71-9079-E340C204D109}"/>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E7751C63-2850-7E3A-69A3-F4C303F847DB}"/>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pPr algn="l" rtl="0"/>
              <a:endParaRPr lang="en-US"/>
            </a:p>
          </p:txBody>
        </p:sp>
        <p:grpSp>
          <p:nvGrpSpPr>
            <p:cNvPr id="25" name="Group 24">
              <a:extLst>
                <a:ext uri="{FF2B5EF4-FFF2-40B4-BE49-F238E27FC236}">
                  <a16:creationId xmlns:a16="http://schemas.microsoft.com/office/drawing/2014/main" id="{41A06C6A-396B-B661-4D00-EA58EAAAC55A}"/>
                </a:ext>
              </a:extLst>
            </p:cNvPr>
            <p:cNvGrpSpPr/>
            <p:nvPr/>
          </p:nvGrpSpPr>
          <p:grpSpPr>
            <a:xfrm>
              <a:off x="4152442" y="5302687"/>
              <a:ext cx="1090895" cy="1095495"/>
              <a:chOff x="4152442" y="5302687"/>
              <a:chExt cx="1090895" cy="1095495"/>
            </a:xfrm>
          </p:grpSpPr>
          <p:sp>
            <p:nvSpPr>
              <p:cNvPr id="26" name="Freeform 25">
                <a:extLst>
                  <a:ext uri="{FF2B5EF4-FFF2-40B4-BE49-F238E27FC236}">
                    <a16:creationId xmlns:a16="http://schemas.microsoft.com/office/drawing/2014/main" id="{C059E87B-2065-46B1-BB13-51B183802690}"/>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DFE69DFE-9E90-F53B-DFB6-BA6F52877B48}"/>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A6668B70-A3BF-A458-2528-9A6FD33A6677}"/>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CCFA6AC7-D12C-E1FD-F00A-8E0A8174D56C}"/>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AC7E5E88-5844-23E0-9DC8-C1DE3D5FD45F}"/>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C7FBB76B-6754-3B1F-0A01-B846F8A09C6C}"/>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241CD335-958D-CC3A-D758-4D815FB76974}"/>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pPr algn="l" rtl="0"/>
                <a:endParaRPr lang="en-US"/>
              </a:p>
            </p:txBody>
          </p:sp>
          <p:sp>
            <p:nvSpPr>
              <p:cNvPr id="147" name="Freeform 146">
                <a:extLst>
                  <a:ext uri="{FF2B5EF4-FFF2-40B4-BE49-F238E27FC236}">
                    <a16:creationId xmlns:a16="http://schemas.microsoft.com/office/drawing/2014/main" id="{E439CD26-67FA-6866-434D-F4A8B8B6E5C4}"/>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pPr algn="l" rtl="0"/>
                <a:endParaRPr lang="en-US"/>
              </a:p>
            </p:txBody>
          </p:sp>
          <p:sp>
            <p:nvSpPr>
              <p:cNvPr id="150" name="Freeform 149">
                <a:extLst>
                  <a:ext uri="{FF2B5EF4-FFF2-40B4-BE49-F238E27FC236}">
                    <a16:creationId xmlns:a16="http://schemas.microsoft.com/office/drawing/2014/main" id="{28F30AE3-17FA-5D28-5B35-AF2353088BF9}"/>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pPr algn="l" rtl="0"/>
                <a:endParaRPr lang="en-US"/>
              </a:p>
            </p:txBody>
          </p:sp>
          <p:sp>
            <p:nvSpPr>
              <p:cNvPr id="152" name="Freeform 151">
                <a:extLst>
                  <a:ext uri="{FF2B5EF4-FFF2-40B4-BE49-F238E27FC236}">
                    <a16:creationId xmlns:a16="http://schemas.microsoft.com/office/drawing/2014/main" id="{F8B17668-C0C1-371A-9A28-B9BEFBADAA02}"/>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pPr algn="l" rtl="0"/>
                <a:endParaRPr lang="en-US"/>
              </a:p>
            </p:txBody>
          </p:sp>
          <p:sp>
            <p:nvSpPr>
              <p:cNvPr id="153" name="Freeform 152">
                <a:extLst>
                  <a:ext uri="{FF2B5EF4-FFF2-40B4-BE49-F238E27FC236}">
                    <a16:creationId xmlns:a16="http://schemas.microsoft.com/office/drawing/2014/main" id="{8AFA1DD7-84E7-E272-FFE7-B0402B57122B}"/>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pPr algn="l" rtl="0"/>
                <a:endParaRPr lang="en-US"/>
              </a:p>
            </p:txBody>
          </p:sp>
          <p:sp>
            <p:nvSpPr>
              <p:cNvPr id="154" name="Freeform 153">
                <a:extLst>
                  <a:ext uri="{FF2B5EF4-FFF2-40B4-BE49-F238E27FC236}">
                    <a16:creationId xmlns:a16="http://schemas.microsoft.com/office/drawing/2014/main" id="{CE61567E-C217-67A4-8B99-C9EEA5390E72}"/>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pPr algn="l" rtl="0"/>
                <a:endParaRPr lang="en-US"/>
              </a:p>
            </p:txBody>
          </p:sp>
          <p:sp>
            <p:nvSpPr>
              <p:cNvPr id="155" name="Freeform 154">
                <a:extLst>
                  <a:ext uri="{FF2B5EF4-FFF2-40B4-BE49-F238E27FC236}">
                    <a16:creationId xmlns:a16="http://schemas.microsoft.com/office/drawing/2014/main" id="{5EC7333B-1EE4-41A7-3D5D-58F87EB33881}"/>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pPr algn="l" rtl="0"/>
                <a:endParaRPr lang="en-US"/>
              </a:p>
            </p:txBody>
          </p:sp>
          <p:sp>
            <p:nvSpPr>
              <p:cNvPr id="157" name="Freeform 156">
                <a:extLst>
                  <a:ext uri="{FF2B5EF4-FFF2-40B4-BE49-F238E27FC236}">
                    <a16:creationId xmlns:a16="http://schemas.microsoft.com/office/drawing/2014/main" id="{25E650FE-4BAC-B0D2-6AA5-95D471FE195B}"/>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pPr algn="l" rtl="0"/>
                <a:endParaRPr lang="en-US"/>
              </a:p>
            </p:txBody>
          </p:sp>
          <p:sp>
            <p:nvSpPr>
              <p:cNvPr id="158" name="Freeform 157">
                <a:extLst>
                  <a:ext uri="{FF2B5EF4-FFF2-40B4-BE49-F238E27FC236}">
                    <a16:creationId xmlns:a16="http://schemas.microsoft.com/office/drawing/2014/main" id="{A7636677-B82D-3E59-84B3-8537CCF060E1}"/>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pPr algn="l" rtl="0"/>
                <a:endParaRPr lang="en-US"/>
              </a:p>
            </p:txBody>
          </p:sp>
          <p:sp>
            <p:nvSpPr>
              <p:cNvPr id="160" name="Freeform 159">
                <a:extLst>
                  <a:ext uri="{FF2B5EF4-FFF2-40B4-BE49-F238E27FC236}">
                    <a16:creationId xmlns:a16="http://schemas.microsoft.com/office/drawing/2014/main" id="{44D6D6D5-22B3-7900-48B4-20C8FA77E021}"/>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pPr algn="l" rtl="0"/>
                <a:endParaRPr lang="en-US"/>
              </a:p>
            </p:txBody>
          </p:sp>
        </p:grpSp>
      </p:grpSp>
      <p:grpSp>
        <p:nvGrpSpPr>
          <p:cNvPr id="161" name="Group 160">
            <a:extLst>
              <a:ext uri="{FF2B5EF4-FFF2-40B4-BE49-F238E27FC236}">
                <a16:creationId xmlns:a16="http://schemas.microsoft.com/office/drawing/2014/main" id="{2431B9F5-B9C0-5B94-9998-04F865A08B18}"/>
              </a:ext>
            </a:extLst>
          </p:cNvPr>
          <p:cNvGrpSpPr/>
          <p:nvPr/>
        </p:nvGrpSpPr>
        <p:grpSpPr>
          <a:xfrm>
            <a:off x="4636621" y="3826319"/>
            <a:ext cx="866117" cy="746727"/>
            <a:chOff x="4417506" y="446113"/>
            <a:chExt cx="1094363" cy="943510"/>
          </a:xfrm>
        </p:grpSpPr>
        <p:sp>
          <p:nvSpPr>
            <p:cNvPr id="164" name="Freeform 163">
              <a:extLst>
                <a:ext uri="{FF2B5EF4-FFF2-40B4-BE49-F238E27FC236}">
                  <a16:creationId xmlns:a16="http://schemas.microsoft.com/office/drawing/2014/main" id="{2CC3D77C-5656-9D0C-8646-5AAC6BBB42A9}"/>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pPr algn="l" rtl="0"/>
              <a:endParaRPr lang="en-US"/>
            </a:p>
          </p:txBody>
        </p:sp>
        <p:grpSp>
          <p:nvGrpSpPr>
            <p:cNvPr id="165" name="Graphic 3">
              <a:extLst>
                <a:ext uri="{FF2B5EF4-FFF2-40B4-BE49-F238E27FC236}">
                  <a16:creationId xmlns:a16="http://schemas.microsoft.com/office/drawing/2014/main" id="{21E7D740-2468-8D5B-5CD8-7129BB620A7F}"/>
                </a:ext>
              </a:extLst>
            </p:cNvPr>
            <p:cNvGrpSpPr/>
            <p:nvPr/>
          </p:nvGrpSpPr>
          <p:grpSpPr>
            <a:xfrm>
              <a:off x="4417506" y="446113"/>
              <a:ext cx="1023051" cy="943510"/>
              <a:chOff x="4417506" y="446113"/>
              <a:chExt cx="1023051" cy="943510"/>
            </a:xfrm>
            <a:solidFill>
              <a:srgbClr val="000000"/>
            </a:solidFill>
          </p:grpSpPr>
          <p:sp>
            <p:nvSpPr>
              <p:cNvPr id="167" name="Freeform 166">
                <a:extLst>
                  <a:ext uri="{FF2B5EF4-FFF2-40B4-BE49-F238E27FC236}">
                    <a16:creationId xmlns:a16="http://schemas.microsoft.com/office/drawing/2014/main" id="{411E48A7-730A-ACAB-560D-0AE8B9719079}"/>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pPr algn="l" rtl="0"/>
                <a:endParaRPr lang="en-US"/>
              </a:p>
            </p:txBody>
          </p:sp>
          <p:sp>
            <p:nvSpPr>
              <p:cNvPr id="171" name="Freeform 170">
                <a:extLst>
                  <a:ext uri="{FF2B5EF4-FFF2-40B4-BE49-F238E27FC236}">
                    <a16:creationId xmlns:a16="http://schemas.microsoft.com/office/drawing/2014/main" id="{AB68AC19-CF97-5E07-F107-44A41E5BB33E}"/>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pPr algn="l" rtl="0"/>
                <a:endParaRPr lang="en-US"/>
              </a:p>
            </p:txBody>
          </p:sp>
        </p:grpSp>
        <p:sp>
          <p:nvSpPr>
            <p:cNvPr id="166" name="Freeform 165">
              <a:extLst>
                <a:ext uri="{FF2B5EF4-FFF2-40B4-BE49-F238E27FC236}">
                  <a16:creationId xmlns:a16="http://schemas.microsoft.com/office/drawing/2014/main" id="{A650E532-A4F5-EE11-8132-F46EB818673F}"/>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F1A0C2"/>
            </a:solidFill>
            <a:ln w="27426" cap="flat">
              <a:noFill/>
              <a:prstDash val="solid"/>
              <a:miter/>
            </a:ln>
          </p:spPr>
          <p:txBody>
            <a:bodyPr rtlCol="0" anchor="ctr"/>
            <a:lstStyle/>
            <a:p>
              <a:pPr algn="l" rtl="0"/>
              <a:endParaRPr lang="en-US"/>
            </a:p>
          </p:txBody>
        </p:sp>
      </p:grpSp>
      <p:grpSp>
        <p:nvGrpSpPr>
          <p:cNvPr id="172" name="Graphic 3">
            <a:extLst>
              <a:ext uri="{FF2B5EF4-FFF2-40B4-BE49-F238E27FC236}">
                <a16:creationId xmlns:a16="http://schemas.microsoft.com/office/drawing/2014/main" id="{7F3A3219-2871-30F0-A777-1DC015A227F1}"/>
              </a:ext>
            </a:extLst>
          </p:cNvPr>
          <p:cNvGrpSpPr/>
          <p:nvPr/>
        </p:nvGrpSpPr>
        <p:grpSpPr>
          <a:xfrm>
            <a:off x="5900107" y="6618994"/>
            <a:ext cx="863667" cy="861775"/>
            <a:chOff x="10410452" y="410457"/>
            <a:chExt cx="1091621" cy="1089230"/>
          </a:xfrm>
        </p:grpSpPr>
        <p:sp>
          <p:nvSpPr>
            <p:cNvPr id="173" name="Freeform 172">
              <a:extLst>
                <a:ext uri="{FF2B5EF4-FFF2-40B4-BE49-F238E27FC236}">
                  <a16:creationId xmlns:a16="http://schemas.microsoft.com/office/drawing/2014/main" id="{0008A6C2-B340-6181-6A04-69070382479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1A0C2"/>
            </a:solidFill>
            <a:ln w="27426" cap="flat">
              <a:noFill/>
              <a:prstDash val="solid"/>
              <a:miter/>
            </a:ln>
          </p:spPr>
          <p:txBody>
            <a:bodyPr rtlCol="0" anchor="ctr"/>
            <a:lstStyle/>
            <a:p>
              <a:pPr algn="l" rtl="0"/>
              <a:endParaRPr lang="en-US"/>
            </a:p>
          </p:txBody>
        </p:sp>
        <p:sp>
          <p:nvSpPr>
            <p:cNvPr id="174" name="Freeform 173">
              <a:extLst>
                <a:ext uri="{FF2B5EF4-FFF2-40B4-BE49-F238E27FC236}">
                  <a16:creationId xmlns:a16="http://schemas.microsoft.com/office/drawing/2014/main" id="{73BAAAE1-8204-9B5E-3C3B-22313B5A89A1}"/>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pPr algn="l" rtl="0"/>
              <a:endParaRPr lang="en-US"/>
            </a:p>
          </p:txBody>
        </p:sp>
      </p:grpSp>
      <p:grpSp>
        <p:nvGrpSpPr>
          <p:cNvPr id="176" name="Graphic 2">
            <a:extLst>
              <a:ext uri="{FF2B5EF4-FFF2-40B4-BE49-F238E27FC236}">
                <a16:creationId xmlns:a16="http://schemas.microsoft.com/office/drawing/2014/main" id="{364B4A9F-9D53-88B7-3915-9DF2872C48B5}"/>
              </a:ext>
            </a:extLst>
          </p:cNvPr>
          <p:cNvGrpSpPr/>
          <p:nvPr/>
        </p:nvGrpSpPr>
        <p:grpSpPr>
          <a:xfrm>
            <a:off x="752849" y="4644351"/>
            <a:ext cx="769704" cy="997730"/>
            <a:chOff x="2405494" y="593121"/>
            <a:chExt cx="1004090" cy="1301553"/>
          </a:xfrm>
          <a:solidFill>
            <a:srgbClr val="000000"/>
          </a:solidFill>
        </p:grpSpPr>
        <p:sp>
          <p:nvSpPr>
            <p:cNvPr id="177" name="Freeform 176">
              <a:extLst>
                <a:ext uri="{FF2B5EF4-FFF2-40B4-BE49-F238E27FC236}">
                  <a16:creationId xmlns:a16="http://schemas.microsoft.com/office/drawing/2014/main" id="{74F432E5-DE50-6878-FD2E-2D7062318FC4}"/>
                </a:ext>
              </a:extLst>
            </p:cNvPr>
            <p:cNvSpPr/>
            <p:nvPr/>
          </p:nvSpPr>
          <p:spPr>
            <a:xfrm>
              <a:off x="2405844" y="953702"/>
              <a:ext cx="1003740" cy="940972"/>
            </a:xfrm>
            <a:custGeom>
              <a:avLst/>
              <a:gdLst>
                <a:gd name="connsiteX0" fmla="*/ 578183 w 1003740"/>
                <a:gd name="connsiteY0" fmla="*/ 939714 h 940972"/>
                <a:gd name="connsiteX1" fmla="*/ 539152 w 1003740"/>
                <a:gd name="connsiteY1" fmla="*/ 880553 h 940972"/>
                <a:gd name="connsiteX2" fmla="*/ 539782 w 1003740"/>
                <a:gd name="connsiteY2" fmla="*/ 771670 h 940972"/>
                <a:gd name="connsiteX3" fmla="*/ 525932 w 1003740"/>
                <a:gd name="connsiteY3" fmla="*/ 758453 h 940972"/>
                <a:gd name="connsiteX4" fmla="*/ 114853 w 1003740"/>
                <a:gd name="connsiteY4" fmla="*/ 759083 h 940972"/>
                <a:gd name="connsiteX5" fmla="*/ 27349 w 1003740"/>
                <a:gd name="connsiteY5" fmla="*/ 724467 h 940972"/>
                <a:gd name="connsiteX6" fmla="*/ 280 w 1003740"/>
                <a:gd name="connsiteY6" fmla="*/ 653977 h 940972"/>
                <a:gd name="connsiteX7" fmla="*/ 280 w 1003740"/>
                <a:gd name="connsiteY7" fmla="*/ 515513 h 940972"/>
                <a:gd name="connsiteX8" fmla="*/ 19165 w 1003740"/>
                <a:gd name="connsiteY8" fmla="*/ 491597 h 940972"/>
                <a:gd name="connsiteX9" fmla="*/ 38051 w 1003740"/>
                <a:gd name="connsiteY9" fmla="*/ 514884 h 940972"/>
                <a:gd name="connsiteX10" fmla="*/ 38051 w 1003740"/>
                <a:gd name="connsiteY10" fmla="*/ 647053 h 940972"/>
                <a:gd name="connsiteX11" fmla="*/ 111076 w 1003740"/>
                <a:gd name="connsiteY11" fmla="*/ 721320 h 940972"/>
                <a:gd name="connsiteX12" fmla="*/ 527191 w 1003740"/>
                <a:gd name="connsiteY12" fmla="*/ 721320 h 940972"/>
                <a:gd name="connsiteX13" fmla="*/ 539152 w 1003740"/>
                <a:gd name="connsiteY13" fmla="*/ 720691 h 940972"/>
                <a:gd name="connsiteX14" fmla="*/ 539152 w 1003740"/>
                <a:gd name="connsiteY14" fmla="*/ 628801 h 940972"/>
                <a:gd name="connsiteX15" fmla="*/ 534746 w 1003740"/>
                <a:gd name="connsiteY15" fmla="*/ 620620 h 940972"/>
                <a:gd name="connsiteX16" fmla="*/ 515230 w 1003740"/>
                <a:gd name="connsiteY16" fmla="*/ 562717 h 940972"/>
                <a:gd name="connsiteX17" fmla="*/ 498233 w 1003740"/>
                <a:gd name="connsiteY17" fmla="*/ 521807 h 940972"/>
                <a:gd name="connsiteX18" fmla="*/ 499492 w 1003740"/>
                <a:gd name="connsiteY18" fmla="*/ 411666 h 940972"/>
                <a:gd name="connsiteX19" fmla="*/ 515860 w 1003740"/>
                <a:gd name="connsiteY19" fmla="*/ 373274 h 940972"/>
                <a:gd name="connsiteX20" fmla="*/ 594550 w 1003740"/>
                <a:gd name="connsiteY20" fmla="*/ 293972 h 940972"/>
                <a:gd name="connsiteX21" fmla="*/ 634840 w 1003740"/>
                <a:gd name="connsiteY21" fmla="*/ 276350 h 940972"/>
                <a:gd name="connsiteX22" fmla="*/ 743118 w 1003740"/>
                <a:gd name="connsiteY22" fmla="*/ 276350 h 940972"/>
                <a:gd name="connsiteX23" fmla="*/ 784667 w 1003740"/>
                <a:gd name="connsiteY23" fmla="*/ 293972 h 940972"/>
                <a:gd name="connsiteX24" fmla="*/ 862098 w 1003740"/>
                <a:gd name="connsiteY24" fmla="*/ 374533 h 940972"/>
                <a:gd name="connsiteX25" fmla="*/ 877207 w 1003740"/>
                <a:gd name="connsiteY25" fmla="*/ 411037 h 940972"/>
                <a:gd name="connsiteX26" fmla="*/ 877207 w 1003740"/>
                <a:gd name="connsiteY26" fmla="*/ 523695 h 940972"/>
                <a:gd name="connsiteX27" fmla="*/ 862098 w 1003740"/>
                <a:gd name="connsiteY27" fmla="*/ 561458 h 940972"/>
                <a:gd name="connsiteX28" fmla="*/ 843212 w 1003740"/>
                <a:gd name="connsiteY28" fmla="*/ 619990 h 940972"/>
                <a:gd name="connsiteX29" fmla="*/ 837546 w 1003740"/>
                <a:gd name="connsiteY29" fmla="*/ 630690 h 940972"/>
                <a:gd name="connsiteX30" fmla="*/ 837546 w 1003740"/>
                <a:gd name="connsiteY30" fmla="*/ 720061 h 940972"/>
                <a:gd name="connsiteX31" fmla="*/ 916237 w 1003740"/>
                <a:gd name="connsiteY31" fmla="*/ 719432 h 940972"/>
                <a:gd name="connsiteX32" fmla="*/ 965970 w 1003740"/>
                <a:gd name="connsiteY32" fmla="*/ 652718 h 940972"/>
                <a:gd name="connsiteX33" fmla="*/ 965970 w 1003740"/>
                <a:gd name="connsiteY33" fmla="*/ 526842 h 940972"/>
                <a:gd name="connsiteX34" fmla="*/ 965970 w 1003740"/>
                <a:gd name="connsiteY34" fmla="*/ 30892 h 940972"/>
                <a:gd name="connsiteX35" fmla="*/ 965970 w 1003740"/>
                <a:gd name="connsiteY35" fmla="*/ 17046 h 940972"/>
                <a:gd name="connsiteX36" fmla="*/ 982967 w 1003740"/>
                <a:gd name="connsiteY36" fmla="*/ 53 h 940972"/>
                <a:gd name="connsiteX37" fmla="*/ 1002482 w 1003740"/>
                <a:gd name="connsiteY37" fmla="*/ 14528 h 940972"/>
                <a:gd name="connsiteX38" fmla="*/ 1003741 w 1003740"/>
                <a:gd name="connsiteY38" fmla="*/ 27116 h 940972"/>
                <a:gd name="connsiteX39" fmla="*/ 1003741 w 1003740"/>
                <a:gd name="connsiteY39" fmla="*/ 648942 h 940972"/>
                <a:gd name="connsiteX40" fmla="*/ 893574 w 1003740"/>
                <a:gd name="connsiteY40" fmla="*/ 760341 h 940972"/>
                <a:gd name="connsiteX41" fmla="*/ 836917 w 1003740"/>
                <a:gd name="connsiteY41" fmla="*/ 760341 h 940972"/>
                <a:gd name="connsiteX42" fmla="*/ 836917 w 1003740"/>
                <a:gd name="connsiteY42" fmla="*/ 774188 h 940972"/>
                <a:gd name="connsiteX43" fmla="*/ 837546 w 1003740"/>
                <a:gd name="connsiteY43" fmla="*/ 880553 h 940972"/>
                <a:gd name="connsiteX44" fmla="*/ 799146 w 1003740"/>
                <a:gd name="connsiteY44" fmla="*/ 940973 h 940972"/>
                <a:gd name="connsiteX45" fmla="*/ 779001 w 1003740"/>
                <a:gd name="connsiteY45" fmla="*/ 940973 h 940972"/>
                <a:gd name="connsiteX46" fmla="*/ 687090 w 1003740"/>
                <a:gd name="connsiteY46" fmla="*/ 873629 h 940972"/>
                <a:gd name="connsiteX47" fmla="*/ 671352 w 1003740"/>
                <a:gd name="connsiteY47" fmla="*/ 886217 h 940972"/>
                <a:gd name="connsiteX48" fmla="*/ 598957 w 1003740"/>
                <a:gd name="connsiteY48" fmla="*/ 940344 h 940972"/>
                <a:gd name="connsiteX49" fmla="*/ 578183 w 1003740"/>
                <a:gd name="connsiteY49" fmla="*/ 939714 h 940972"/>
                <a:gd name="connsiteX50" fmla="*/ 553002 w 1003740"/>
                <a:gd name="connsiteY50" fmla="*/ 561458 h 940972"/>
                <a:gd name="connsiteX51" fmla="*/ 598957 w 1003740"/>
                <a:gd name="connsiteY51" fmla="*/ 601109 h 940972"/>
                <a:gd name="connsiteX52" fmla="*/ 658762 w 1003740"/>
                <a:gd name="connsiteY52" fmla="*/ 627543 h 940972"/>
                <a:gd name="connsiteX53" fmla="*/ 717308 w 1003740"/>
                <a:gd name="connsiteY53" fmla="*/ 628172 h 940972"/>
                <a:gd name="connsiteX54" fmla="*/ 782148 w 1003740"/>
                <a:gd name="connsiteY54" fmla="*/ 601738 h 940972"/>
                <a:gd name="connsiteX55" fmla="*/ 823068 w 1003740"/>
                <a:gd name="connsiteY55" fmla="*/ 560829 h 940972"/>
                <a:gd name="connsiteX56" fmla="*/ 849508 w 1003740"/>
                <a:gd name="connsiteY56" fmla="*/ 496003 h 940972"/>
                <a:gd name="connsiteX57" fmla="*/ 850137 w 1003740"/>
                <a:gd name="connsiteY57" fmla="*/ 438100 h 940972"/>
                <a:gd name="connsiteX58" fmla="*/ 823068 w 1003740"/>
                <a:gd name="connsiteY58" fmla="*/ 372015 h 940972"/>
                <a:gd name="connsiteX59" fmla="*/ 784037 w 1003740"/>
                <a:gd name="connsiteY59" fmla="*/ 331735 h 940972"/>
                <a:gd name="connsiteX60" fmla="*/ 714789 w 1003740"/>
                <a:gd name="connsiteY60" fmla="*/ 302783 h 940972"/>
                <a:gd name="connsiteX61" fmla="*/ 660021 w 1003740"/>
                <a:gd name="connsiteY61" fmla="*/ 303413 h 940972"/>
                <a:gd name="connsiteX62" fmla="*/ 594550 w 1003740"/>
                <a:gd name="connsiteY62" fmla="*/ 332364 h 940972"/>
                <a:gd name="connsiteX63" fmla="*/ 552372 w 1003740"/>
                <a:gd name="connsiteY63" fmla="*/ 374533 h 940972"/>
                <a:gd name="connsiteX64" fmla="*/ 524673 w 1003740"/>
                <a:gd name="connsiteY64" fmla="*/ 439359 h 940972"/>
                <a:gd name="connsiteX65" fmla="*/ 524673 w 1003740"/>
                <a:gd name="connsiteY65" fmla="*/ 495373 h 940972"/>
                <a:gd name="connsiteX66" fmla="*/ 553002 w 1003740"/>
                <a:gd name="connsiteY66" fmla="*/ 561458 h 940972"/>
                <a:gd name="connsiteX67" fmla="*/ 579442 w 1003740"/>
                <a:gd name="connsiteY67" fmla="*/ 640759 h 940972"/>
                <a:gd name="connsiteX68" fmla="*/ 578183 w 1003740"/>
                <a:gd name="connsiteY68" fmla="*/ 643906 h 940972"/>
                <a:gd name="connsiteX69" fmla="*/ 578183 w 1003740"/>
                <a:gd name="connsiteY69" fmla="*/ 888735 h 940972"/>
                <a:gd name="connsiteX70" fmla="*/ 583848 w 1003740"/>
                <a:gd name="connsiteY70" fmla="*/ 900063 h 940972"/>
                <a:gd name="connsiteX71" fmla="*/ 597068 w 1003740"/>
                <a:gd name="connsiteY71" fmla="*/ 896916 h 940972"/>
                <a:gd name="connsiteX72" fmla="*/ 671982 w 1003740"/>
                <a:gd name="connsiteY72" fmla="*/ 835867 h 940972"/>
                <a:gd name="connsiteX73" fmla="*/ 705346 w 1003740"/>
                <a:gd name="connsiteY73" fmla="*/ 835867 h 940972"/>
                <a:gd name="connsiteX74" fmla="*/ 777112 w 1003740"/>
                <a:gd name="connsiteY74" fmla="*/ 894399 h 940972"/>
                <a:gd name="connsiteX75" fmla="*/ 793480 w 1003740"/>
                <a:gd name="connsiteY75" fmla="*/ 900693 h 940972"/>
                <a:gd name="connsiteX76" fmla="*/ 799146 w 1003740"/>
                <a:gd name="connsiteY76" fmla="*/ 883700 h 940972"/>
                <a:gd name="connsiteX77" fmla="*/ 799146 w 1003740"/>
                <a:gd name="connsiteY77" fmla="*/ 652718 h 940972"/>
                <a:gd name="connsiteX78" fmla="*/ 799146 w 1003740"/>
                <a:gd name="connsiteY78" fmla="*/ 640759 h 940972"/>
                <a:gd name="connsiteX79" fmla="*/ 780889 w 1003740"/>
                <a:gd name="connsiteY79" fmla="*/ 639501 h 940972"/>
                <a:gd name="connsiteX80" fmla="*/ 746266 w 1003740"/>
                <a:gd name="connsiteY80" fmla="*/ 652718 h 940972"/>
                <a:gd name="connsiteX81" fmla="*/ 630433 w 1003740"/>
                <a:gd name="connsiteY81" fmla="*/ 652718 h 940972"/>
                <a:gd name="connsiteX82" fmla="*/ 595809 w 1003740"/>
                <a:gd name="connsiteY82" fmla="*/ 638871 h 940972"/>
                <a:gd name="connsiteX83" fmla="*/ 579442 w 1003740"/>
                <a:gd name="connsiteY83" fmla="*/ 640759 h 94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03740" h="940972">
                  <a:moveTo>
                    <a:pt x="578183" y="939714"/>
                  </a:moveTo>
                  <a:cubicBezTo>
                    <a:pt x="549854" y="930273"/>
                    <a:pt x="538523" y="910763"/>
                    <a:pt x="539152" y="880553"/>
                  </a:cubicBezTo>
                  <a:cubicBezTo>
                    <a:pt x="540411" y="844049"/>
                    <a:pt x="539152" y="807545"/>
                    <a:pt x="539782" y="771670"/>
                  </a:cubicBezTo>
                  <a:cubicBezTo>
                    <a:pt x="539782" y="760971"/>
                    <a:pt x="536634" y="758453"/>
                    <a:pt x="525932" y="758453"/>
                  </a:cubicBezTo>
                  <a:cubicBezTo>
                    <a:pt x="388696" y="759083"/>
                    <a:pt x="252089" y="758453"/>
                    <a:pt x="114853" y="759083"/>
                  </a:cubicBezTo>
                  <a:cubicBezTo>
                    <a:pt x="80859" y="759083"/>
                    <a:pt x="50642" y="750271"/>
                    <a:pt x="27349" y="724467"/>
                  </a:cubicBezTo>
                  <a:cubicBezTo>
                    <a:pt x="9093" y="704327"/>
                    <a:pt x="280" y="680411"/>
                    <a:pt x="280" y="653977"/>
                  </a:cubicBezTo>
                  <a:cubicBezTo>
                    <a:pt x="-350" y="608032"/>
                    <a:pt x="280" y="561458"/>
                    <a:pt x="280" y="515513"/>
                  </a:cubicBezTo>
                  <a:cubicBezTo>
                    <a:pt x="280" y="500408"/>
                    <a:pt x="7834" y="491597"/>
                    <a:pt x="19165" y="491597"/>
                  </a:cubicBezTo>
                  <a:cubicBezTo>
                    <a:pt x="30497" y="491597"/>
                    <a:pt x="38051" y="500408"/>
                    <a:pt x="38051" y="514884"/>
                  </a:cubicBezTo>
                  <a:cubicBezTo>
                    <a:pt x="38051" y="558940"/>
                    <a:pt x="38051" y="602997"/>
                    <a:pt x="38051" y="647053"/>
                  </a:cubicBezTo>
                  <a:cubicBezTo>
                    <a:pt x="38051" y="693627"/>
                    <a:pt x="65121" y="720691"/>
                    <a:pt x="111076" y="721320"/>
                  </a:cubicBezTo>
                  <a:cubicBezTo>
                    <a:pt x="249571" y="721320"/>
                    <a:pt x="388696" y="721320"/>
                    <a:pt x="527191" y="721320"/>
                  </a:cubicBezTo>
                  <a:cubicBezTo>
                    <a:pt x="530968" y="721320"/>
                    <a:pt x="534746" y="720691"/>
                    <a:pt x="539152" y="720691"/>
                  </a:cubicBezTo>
                  <a:cubicBezTo>
                    <a:pt x="539152" y="689222"/>
                    <a:pt x="539152" y="659012"/>
                    <a:pt x="539152" y="628801"/>
                  </a:cubicBezTo>
                  <a:cubicBezTo>
                    <a:pt x="539152" y="625655"/>
                    <a:pt x="536634" y="622508"/>
                    <a:pt x="534746" y="620620"/>
                  </a:cubicBezTo>
                  <a:cubicBezTo>
                    <a:pt x="519008" y="604256"/>
                    <a:pt x="512083" y="584745"/>
                    <a:pt x="515230" y="562717"/>
                  </a:cubicBezTo>
                  <a:cubicBezTo>
                    <a:pt x="517119" y="545094"/>
                    <a:pt x="511453" y="533136"/>
                    <a:pt x="498233" y="521807"/>
                  </a:cubicBezTo>
                  <a:cubicBezTo>
                    <a:pt x="462350" y="492226"/>
                    <a:pt x="462980" y="440617"/>
                    <a:pt x="499492" y="411666"/>
                  </a:cubicBezTo>
                  <a:cubicBezTo>
                    <a:pt x="512712" y="401596"/>
                    <a:pt x="517119" y="389638"/>
                    <a:pt x="515860" y="373274"/>
                  </a:cubicBezTo>
                  <a:cubicBezTo>
                    <a:pt x="512083" y="324182"/>
                    <a:pt x="544818" y="290825"/>
                    <a:pt x="594550" y="293972"/>
                  </a:cubicBezTo>
                  <a:cubicBezTo>
                    <a:pt x="612177" y="295231"/>
                    <a:pt x="624138" y="289566"/>
                    <a:pt x="634840" y="276350"/>
                  </a:cubicBezTo>
                  <a:cubicBezTo>
                    <a:pt x="662539" y="241734"/>
                    <a:pt x="715419" y="241734"/>
                    <a:pt x="743118" y="276350"/>
                  </a:cubicBezTo>
                  <a:cubicBezTo>
                    <a:pt x="754449" y="290196"/>
                    <a:pt x="767040" y="295231"/>
                    <a:pt x="784667" y="293972"/>
                  </a:cubicBezTo>
                  <a:cubicBezTo>
                    <a:pt x="833140" y="290196"/>
                    <a:pt x="867134" y="326071"/>
                    <a:pt x="862098" y="374533"/>
                  </a:cubicBezTo>
                  <a:cubicBezTo>
                    <a:pt x="860209" y="390267"/>
                    <a:pt x="865246" y="400967"/>
                    <a:pt x="877207" y="411037"/>
                  </a:cubicBezTo>
                  <a:cubicBezTo>
                    <a:pt x="914978" y="441876"/>
                    <a:pt x="914978" y="492856"/>
                    <a:pt x="877207" y="523695"/>
                  </a:cubicBezTo>
                  <a:cubicBezTo>
                    <a:pt x="864616" y="533765"/>
                    <a:pt x="859580" y="545094"/>
                    <a:pt x="862098" y="561458"/>
                  </a:cubicBezTo>
                  <a:cubicBezTo>
                    <a:pt x="865246" y="583486"/>
                    <a:pt x="858321" y="602997"/>
                    <a:pt x="843212" y="619990"/>
                  </a:cubicBezTo>
                  <a:cubicBezTo>
                    <a:pt x="840694" y="623137"/>
                    <a:pt x="837546" y="626913"/>
                    <a:pt x="837546" y="630690"/>
                  </a:cubicBezTo>
                  <a:cubicBezTo>
                    <a:pt x="836917" y="660900"/>
                    <a:pt x="837546" y="690480"/>
                    <a:pt x="837546" y="720061"/>
                  </a:cubicBezTo>
                  <a:cubicBezTo>
                    <a:pt x="864616" y="720061"/>
                    <a:pt x="891056" y="723208"/>
                    <a:pt x="916237" y="719432"/>
                  </a:cubicBezTo>
                  <a:cubicBezTo>
                    <a:pt x="946454" y="715026"/>
                    <a:pt x="965340" y="686075"/>
                    <a:pt x="965970" y="652718"/>
                  </a:cubicBezTo>
                  <a:cubicBezTo>
                    <a:pt x="966599" y="610549"/>
                    <a:pt x="965970" y="569011"/>
                    <a:pt x="965970" y="526842"/>
                  </a:cubicBezTo>
                  <a:cubicBezTo>
                    <a:pt x="965970" y="361316"/>
                    <a:pt x="965970" y="195789"/>
                    <a:pt x="965970" y="30892"/>
                  </a:cubicBezTo>
                  <a:cubicBezTo>
                    <a:pt x="965970" y="26486"/>
                    <a:pt x="965970" y="21452"/>
                    <a:pt x="965970" y="17046"/>
                  </a:cubicBezTo>
                  <a:cubicBezTo>
                    <a:pt x="967228" y="6976"/>
                    <a:pt x="972894" y="682"/>
                    <a:pt x="982967" y="53"/>
                  </a:cubicBezTo>
                  <a:cubicBezTo>
                    <a:pt x="993039" y="-577"/>
                    <a:pt x="999964" y="4458"/>
                    <a:pt x="1002482" y="14528"/>
                  </a:cubicBezTo>
                  <a:cubicBezTo>
                    <a:pt x="1003741" y="18305"/>
                    <a:pt x="1003741" y="22710"/>
                    <a:pt x="1003741" y="27116"/>
                  </a:cubicBezTo>
                  <a:cubicBezTo>
                    <a:pt x="1003741" y="234181"/>
                    <a:pt x="1003741" y="441876"/>
                    <a:pt x="1003741" y="648942"/>
                  </a:cubicBezTo>
                  <a:cubicBezTo>
                    <a:pt x="1003741" y="715656"/>
                    <a:pt x="960304" y="759083"/>
                    <a:pt x="893574" y="760341"/>
                  </a:cubicBezTo>
                  <a:cubicBezTo>
                    <a:pt x="875318" y="760341"/>
                    <a:pt x="857062" y="760341"/>
                    <a:pt x="836917" y="760341"/>
                  </a:cubicBezTo>
                  <a:cubicBezTo>
                    <a:pt x="836917" y="765377"/>
                    <a:pt x="836917" y="769782"/>
                    <a:pt x="836917" y="774188"/>
                  </a:cubicBezTo>
                  <a:cubicBezTo>
                    <a:pt x="836917" y="809433"/>
                    <a:pt x="835658" y="845307"/>
                    <a:pt x="837546" y="880553"/>
                  </a:cubicBezTo>
                  <a:cubicBezTo>
                    <a:pt x="838806" y="910763"/>
                    <a:pt x="828104" y="930903"/>
                    <a:pt x="799146" y="940973"/>
                  </a:cubicBezTo>
                  <a:cubicBezTo>
                    <a:pt x="792221" y="940973"/>
                    <a:pt x="785296" y="940973"/>
                    <a:pt x="779001" y="940973"/>
                  </a:cubicBezTo>
                  <a:cubicBezTo>
                    <a:pt x="748784" y="918945"/>
                    <a:pt x="717937" y="896287"/>
                    <a:pt x="687090" y="873629"/>
                  </a:cubicBezTo>
                  <a:cubicBezTo>
                    <a:pt x="682054" y="877406"/>
                    <a:pt x="677018" y="882441"/>
                    <a:pt x="671352" y="886217"/>
                  </a:cubicBezTo>
                  <a:cubicBezTo>
                    <a:pt x="647430" y="904469"/>
                    <a:pt x="622879" y="922721"/>
                    <a:pt x="598957" y="940344"/>
                  </a:cubicBezTo>
                  <a:cubicBezTo>
                    <a:pt x="592032" y="939714"/>
                    <a:pt x="585108" y="939714"/>
                    <a:pt x="578183" y="939714"/>
                  </a:cubicBezTo>
                  <a:close/>
                  <a:moveTo>
                    <a:pt x="553002" y="561458"/>
                  </a:moveTo>
                  <a:cubicBezTo>
                    <a:pt x="551113" y="592298"/>
                    <a:pt x="563704" y="603626"/>
                    <a:pt x="598957" y="601109"/>
                  </a:cubicBezTo>
                  <a:cubicBezTo>
                    <a:pt x="623508" y="599221"/>
                    <a:pt x="643653" y="609291"/>
                    <a:pt x="658762" y="627543"/>
                  </a:cubicBezTo>
                  <a:cubicBezTo>
                    <a:pt x="678277" y="650830"/>
                    <a:pt x="698422" y="650830"/>
                    <a:pt x="717308" y="628172"/>
                  </a:cubicBezTo>
                  <a:cubicBezTo>
                    <a:pt x="734305" y="607402"/>
                    <a:pt x="755708" y="598591"/>
                    <a:pt x="782148" y="601738"/>
                  </a:cubicBezTo>
                  <a:cubicBezTo>
                    <a:pt x="810477" y="604885"/>
                    <a:pt x="826215" y="589151"/>
                    <a:pt x="823068" y="560829"/>
                  </a:cubicBezTo>
                  <a:cubicBezTo>
                    <a:pt x="819920" y="534395"/>
                    <a:pt x="829363" y="512996"/>
                    <a:pt x="849508" y="496003"/>
                  </a:cubicBezTo>
                  <a:cubicBezTo>
                    <a:pt x="872170" y="477751"/>
                    <a:pt x="872170" y="456352"/>
                    <a:pt x="850137" y="438100"/>
                  </a:cubicBezTo>
                  <a:cubicBezTo>
                    <a:pt x="829363" y="421107"/>
                    <a:pt x="819920" y="399078"/>
                    <a:pt x="823068" y="372015"/>
                  </a:cubicBezTo>
                  <a:cubicBezTo>
                    <a:pt x="826215" y="344322"/>
                    <a:pt x="811736" y="329217"/>
                    <a:pt x="784037" y="331735"/>
                  </a:cubicBezTo>
                  <a:cubicBezTo>
                    <a:pt x="755708" y="334252"/>
                    <a:pt x="733046" y="324812"/>
                    <a:pt x="714789" y="302783"/>
                  </a:cubicBezTo>
                  <a:cubicBezTo>
                    <a:pt x="698422" y="282643"/>
                    <a:pt x="676389" y="282643"/>
                    <a:pt x="660021" y="303413"/>
                  </a:cubicBezTo>
                  <a:cubicBezTo>
                    <a:pt x="643024" y="324182"/>
                    <a:pt x="621620" y="334252"/>
                    <a:pt x="594550" y="332364"/>
                  </a:cubicBezTo>
                  <a:cubicBezTo>
                    <a:pt x="562445" y="329847"/>
                    <a:pt x="549854" y="342434"/>
                    <a:pt x="552372" y="374533"/>
                  </a:cubicBezTo>
                  <a:cubicBezTo>
                    <a:pt x="554261" y="400967"/>
                    <a:pt x="544818" y="422365"/>
                    <a:pt x="524673" y="439359"/>
                  </a:cubicBezTo>
                  <a:cubicBezTo>
                    <a:pt x="503269" y="456981"/>
                    <a:pt x="503269" y="478380"/>
                    <a:pt x="524673" y="495373"/>
                  </a:cubicBezTo>
                  <a:cubicBezTo>
                    <a:pt x="545447" y="510478"/>
                    <a:pt x="555520" y="531248"/>
                    <a:pt x="553002" y="561458"/>
                  </a:cubicBezTo>
                  <a:close/>
                  <a:moveTo>
                    <a:pt x="579442" y="640759"/>
                  </a:moveTo>
                  <a:cubicBezTo>
                    <a:pt x="578812" y="642648"/>
                    <a:pt x="578183" y="643277"/>
                    <a:pt x="578183" y="643906"/>
                  </a:cubicBezTo>
                  <a:cubicBezTo>
                    <a:pt x="578183" y="725725"/>
                    <a:pt x="578183" y="806915"/>
                    <a:pt x="578183" y="888735"/>
                  </a:cubicBezTo>
                  <a:cubicBezTo>
                    <a:pt x="578183" y="892511"/>
                    <a:pt x="581330" y="898804"/>
                    <a:pt x="583848" y="900063"/>
                  </a:cubicBezTo>
                  <a:cubicBezTo>
                    <a:pt x="587626" y="901322"/>
                    <a:pt x="593921" y="899434"/>
                    <a:pt x="597068" y="896916"/>
                  </a:cubicBezTo>
                  <a:cubicBezTo>
                    <a:pt x="622249" y="876776"/>
                    <a:pt x="646801" y="856636"/>
                    <a:pt x="671982" y="835867"/>
                  </a:cubicBezTo>
                  <a:cubicBezTo>
                    <a:pt x="685202" y="825168"/>
                    <a:pt x="692127" y="824538"/>
                    <a:pt x="705346" y="835867"/>
                  </a:cubicBezTo>
                  <a:cubicBezTo>
                    <a:pt x="729269" y="855378"/>
                    <a:pt x="753190" y="874888"/>
                    <a:pt x="777112" y="894399"/>
                  </a:cubicBezTo>
                  <a:cubicBezTo>
                    <a:pt x="781519" y="898175"/>
                    <a:pt x="787814" y="898804"/>
                    <a:pt x="793480" y="900693"/>
                  </a:cubicBezTo>
                  <a:cubicBezTo>
                    <a:pt x="795369" y="895028"/>
                    <a:pt x="799146" y="889364"/>
                    <a:pt x="799146" y="883700"/>
                  </a:cubicBezTo>
                  <a:cubicBezTo>
                    <a:pt x="799775" y="806915"/>
                    <a:pt x="799146" y="730131"/>
                    <a:pt x="799146" y="652718"/>
                  </a:cubicBezTo>
                  <a:cubicBezTo>
                    <a:pt x="799146" y="648942"/>
                    <a:pt x="799146" y="644536"/>
                    <a:pt x="799146" y="640759"/>
                  </a:cubicBezTo>
                  <a:cubicBezTo>
                    <a:pt x="792221" y="640130"/>
                    <a:pt x="786555" y="640130"/>
                    <a:pt x="780889" y="639501"/>
                  </a:cubicBezTo>
                  <a:cubicBezTo>
                    <a:pt x="766410" y="636983"/>
                    <a:pt x="755708" y="642018"/>
                    <a:pt x="746266" y="652718"/>
                  </a:cubicBezTo>
                  <a:cubicBezTo>
                    <a:pt x="712901" y="692998"/>
                    <a:pt x="663798" y="692998"/>
                    <a:pt x="630433" y="652718"/>
                  </a:cubicBezTo>
                  <a:cubicBezTo>
                    <a:pt x="620990" y="641389"/>
                    <a:pt x="610289" y="636983"/>
                    <a:pt x="595809" y="638871"/>
                  </a:cubicBezTo>
                  <a:cubicBezTo>
                    <a:pt x="590773" y="640130"/>
                    <a:pt x="585108" y="640130"/>
                    <a:pt x="579442" y="640759"/>
                  </a:cubicBezTo>
                  <a:close/>
                </a:path>
              </a:pathLst>
            </a:custGeom>
            <a:grpFill/>
            <a:ln w="6291" cap="flat">
              <a:noFill/>
              <a:prstDash val="solid"/>
              <a:miter/>
            </a:ln>
          </p:spPr>
          <p:txBody>
            <a:bodyPr rtlCol="0" anchor="ctr"/>
            <a:lstStyle/>
            <a:p>
              <a:pPr algn="l" rtl="0"/>
              <a:endParaRPr lang="en-US"/>
            </a:p>
          </p:txBody>
        </p:sp>
        <p:sp>
          <p:nvSpPr>
            <p:cNvPr id="182" name="Freeform 181">
              <a:extLst>
                <a:ext uri="{FF2B5EF4-FFF2-40B4-BE49-F238E27FC236}">
                  <a16:creationId xmlns:a16="http://schemas.microsoft.com/office/drawing/2014/main" id="{7EA7F4E8-7EDE-4560-307C-485F4D976EE9}"/>
                </a:ext>
              </a:extLst>
            </p:cNvPr>
            <p:cNvSpPr/>
            <p:nvPr/>
          </p:nvSpPr>
          <p:spPr>
            <a:xfrm>
              <a:off x="2405494" y="593121"/>
              <a:ext cx="1004090" cy="812717"/>
            </a:xfrm>
            <a:custGeom>
              <a:avLst/>
              <a:gdLst>
                <a:gd name="connsiteX0" fmla="*/ 502990 w 1004090"/>
                <a:gd name="connsiteY0" fmla="*/ 629 h 812717"/>
                <a:gd name="connsiteX1" fmla="*/ 891406 w 1004090"/>
                <a:gd name="connsiteY1" fmla="*/ 629 h 812717"/>
                <a:gd name="connsiteX2" fmla="*/ 1004091 w 1004090"/>
                <a:gd name="connsiteY2" fmla="*/ 112659 h 812717"/>
                <a:gd name="connsiteX3" fmla="*/ 1004091 w 1004090"/>
                <a:gd name="connsiteY3" fmla="*/ 291402 h 812717"/>
                <a:gd name="connsiteX4" fmla="*/ 1002831 w 1004090"/>
                <a:gd name="connsiteY4" fmla="*/ 306507 h 812717"/>
                <a:gd name="connsiteX5" fmla="*/ 983946 w 1004090"/>
                <a:gd name="connsiteY5" fmla="*/ 319724 h 812717"/>
                <a:gd name="connsiteX6" fmla="*/ 966949 w 1004090"/>
                <a:gd name="connsiteY6" fmla="*/ 303360 h 812717"/>
                <a:gd name="connsiteX7" fmla="*/ 966319 w 1004090"/>
                <a:gd name="connsiteY7" fmla="*/ 290773 h 812717"/>
                <a:gd name="connsiteX8" fmla="*/ 966319 w 1004090"/>
                <a:gd name="connsiteY8" fmla="*/ 113288 h 812717"/>
                <a:gd name="connsiteX9" fmla="*/ 892035 w 1004090"/>
                <a:gd name="connsiteY9" fmla="*/ 38392 h 812717"/>
                <a:gd name="connsiteX10" fmla="*/ 112685 w 1004090"/>
                <a:gd name="connsiteY10" fmla="*/ 38392 h 812717"/>
                <a:gd name="connsiteX11" fmla="*/ 38401 w 1004090"/>
                <a:gd name="connsiteY11" fmla="*/ 112029 h 812717"/>
                <a:gd name="connsiteX12" fmla="*/ 38401 w 1004090"/>
                <a:gd name="connsiteY12" fmla="*/ 781058 h 812717"/>
                <a:gd name="connsiteX13" fmla="*/ 37771 w 1004090"/>
                <a:gd name="connsiteY13" fmla="*/ 796163 h 812717"/>
                <a:gd name="connsiteX14" fmla="*/ 21404 w 1004090"/>
                <a:gd name="connsiteY14" fmla="*/ 812527 h 812717"/>
                <a:gd name="connsiteX15" fmla="*/ 1259 w 1004090"/>
                <a:gd name="connsiteY15" fmla="*/ 798681 h 812717"/>
                <a:gd name="connsiteX16" fmla="*/ 0 w 1004090"/>
                <a:gd name="connsiteY16" fmla="*/ 784835 h 812717"/>
                <a:gd name="connsiteX17" fmla="*/ 0 w 1004090"/>
                <a:gd name="connsiteY17" fmla="*/ 110771 h 812717"/>
                <a:gd name="connsiteX18" fmla="*/ 111426 w 1004090"/>
                <a:gd name="connsiteY18" fmla="*/ 0 h 812717"/>
                <a:gd name="connsiteX19" fmla="*/ 502990 w 1004090"/>
                <a:gd name="connsiteY19" fmla="*/ 629 h 81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4090" h="812717">
                  <a:moveTo>
                    <a:pt x="502990" y="629"/>
                  </a:moveTo>
                  <a:cubicBezTo>
                    <a:pt x="632672" y="629"/>
                    <a:pt x="761724" y="629"/>
                    <a:pt x="891406" y="629"/>
                  </a:cubicBezTo>
                  <a:cubicBezTo>
                    <a:pt x="960653" y="629"/>
                    <a:pt x="1004091" y="44056"/>
                    <a:pt x="1004091" y="112659"/>
                  </a:cubicBezTo>
                  <a:cubicBezTo>
                    <a:pt x="1004091" y="172450"/>
                    <a:pt x="1004091" y="232241"/>
                    <a:pt x="1004091" y="291402"/>
                  </a:cubicBezTo>
                  <a:cubicBezTo>
                    <a:pt x="1004091" y="296437"/>
                    <a:pt x="1004091" y="301472"/>
                    <a:pt x="1002831" y="306507"/>
                  </a:cubicBezTo>
                  <a:cubicBezTo>
                    <a:pt x="1000313" y="315948"/>
                    <a:pt x="993389" y="320353"/>
                    <a:pt x="983946" y="319724"/>
                  </a:cubicBezTo>
                  <a:cubicBezTo>
                    <a:pt x="974503" y="319095"/>
                    <a:pt x="968208" y="313430"/>
                    <a:pt x="966949" y="303360"/>
                  </a:cubicBezTo>
                  <a:cubicBezTo>
                    <a:pt x="966319" y="298955"/>
                    <a:pt x="966319" y="295178"/>
                    <a:pt x="966319" y="290773"/>
                  </a:cubicBezTo>
                  <a:cubicBezTo>
                    <a:pt x="966319" y="231611"/>
                    <a:pt x="966319" y="172450"/>
                    <a:pt x="966319" y="113288"/>
                  </a:cubicBezTo>
                  <a:cubicBezTo>
                    <a:pt x="966319" y="65455"/>
                    <a:pt x="939250" y="38392"/>
                    <a:pt x="892035" y="38392"/>
                  </a:cubicBezTo>
                  <a:cubicBezTo>
                    <a:pt x="632042" y="38392"/>
                    <a:pt x="372678" y="38392"/>
                    <a:pt x="112685" y="38392"/>
                  </a:cubicBezTo>
                  <a:cubicBezTo>
                    <a:pt x="65470" y="38392"/>
                    <a:pt x="38401" y="65455"/>
                    <a:pt x="38401" y="112029"/>
                  </a:cubicBezTo>
                  <a:cubicBezTo>
                    <a:pt x="38401" y="334829"/>
                    <a:pt x="38401" y="557629"/>
                    <a:pt x="38401" y="781058"/>
                  </a:cubicBezTo>
                  <a:cubicBezTo>
                    <a:pt x="38401" y="786093"/>
                    <a:pt x="38401" y="791128"/>
                    <a:pt x="37771" y="796163"/>
                  </a:cubicBezTo>
                  <a:cubicBezTo>
                    <a:pt x="36512" y="805604"/>
                    <a:pt x="30847" y="811268"/>
                    <a:pt x="21404" y="812527"/>
                  </a:cubicBezTo>
                  <a:cubicBezTo>
                    <a:pt x="11331" y="813786"/>
                    <a:pt x="4407" y="808751"/>
                    <a:pt x="1259" y="798681"/>
                  </a:cubicBezTo>
                  <a:cubicBezTo>
                    <a:pt x="0" y="794275"/>
                    <a:pt x="0" y="789240"/>
                    <a:pt x="0" y="784835"/>
                  </a:cubicBezTo>
                  <a:cubicBezTo>
                    <a:pt x="0" y="560147"/>
                    <a:pt x="0" y="335458"/>
                    <a:pt x="0" y="110771"/>
                  </a:cubicBezTo>
                  <a:cubicBezTo>
                    <a:pt x="0" y="44056"/>
                    <a:pt x="44696" y="0"/>
                    <a:pt x="111426" y="0"/>
                  </a:cubicBezTo>
                  <a:cubicBezTo>
                    <a:pt x="242996" y="629"/>
                    <a:pt x="372678" y="629"/>
                    <a:pt x="502990" y="629"/>
                  </a:cubicBezTo>
                  <a:close/>
                </a:path>
              </a:pathLst>
            </a:custGeom>
            <a:grpFill/>
            <a:ln w="6291" cap="flat">
              <a:noFill/>
              <a:prstDash val="solid"/>
              <a:miter/>
            </a:ln>
          </p:spPr>
          <p:txBody>
            <a:bodyPr rtlCol="0" anchor="ctr"/>
            <a:lstStyle/>
            <a:p>
              <a:pPr algn="l" rtl="0"/>
              <a:endParaRPr lang="en-US"/>
            </a:p>
          </p:txBody>
        </p:sp>
        <p:sp>
          <p:nvSpPr>
            <p:cNvPr id="183" name="Freeform 182">
              <a:extLst>
                <a:ext uri="{FF2B5EF4-FFF2-40B4-BE49-F238E27FC236}">
                  <a16:creationId xmlns:a16="http://schemas.microsoft.com/office/drawing/2014/main" id="{318D66DD-5A75-073B-CEE5-1DD2EECD524A}"/>
                </a:ext>
              </a:extLst>
            </p:cNvPr>
            <p:cNvSpPr/>
            <p:nvPr/>
          </p:nvSpPr>
          <p:spPr>
            <a:xfrm>
              <a:off x="3013334" y="936726"/>
              <a:ext cx="132479" cy="172521"/>
            </a:xfrm>
            <a:custGeom>
              <a:avLst/>
              <a:gdLst>
                <a:gd name="connsiteX0" fmla="*/ 92820 w 132479"/>
                <a:gd name="connsiteY0" fmla="*/ 88148 h 172521"/>
                <a:gd name="connsiteX1" fmla="*/ 92820 w 132479"/>
                <a:gd name="connsiteY1" fmla="*/ 21434 h 172521"/>
                <a:gd name="connsiteX2" fmla="*/ 119889 w 132479"/>
                <a:gd name="connsiteY2" fmla="*/ 2553 h 172521"/>
                <a:gd name="connsiteX3" fmla="*/ 130591 w 132479"/>
                <a:gd name="connsiteY3" fmla="*/ 19546 h 172521"/>
                <a:gd name="connsiteX4" fmla="*/ 132480 w 132479"/>
                <a:gd name="connsiteY4" fmla="*/ 146680 h 172521"/>
                <a:gd name="connsiteX5" fmla="*/ 118001 w 132479"/>
                <a:gd name="connsiteY5" fmla="*/ 169967 h 172521"/>
                <a:gd name="connsiteX6" fmla="*/ 92190 w 132479"/>
                <a:gd name="connsiteY6" fmla="*/ 159268 h 172521"/>
                <a:gd name="connsiteX7" fmla="*/ 48124 w 132479"/>
                <a:gd name="connsiteY7" fmla="*/ 95700 h 172521"/>
                <a:gd name="connsiteX8" fmla="*/ 38051 w 132479"/>
                <a:gd name="connsiteY8" fmla="*/ 86260 h 172521"/>
                <a:gd name="connsiteX9" fmla="*/ 38051 w 132479"/>
                <a:gd name="connsiteY9" fmla="*/ 138498 h 172521"/>
                <a:gd name="connsiteX10" fmla="*/ 37422 w 132479"/>
                <a:gd name="connsiteY10" fmla="*/ 154862 h 172521"/>
                <a:gd name="connsiteX11" fmla="*/ 17907 w 132479"/>
                <a:gd name="connsiteY11" fmla="*/ 172485 h 172521"/>
                <a:gd name="connsiteX12" fmla="*/ 280 w 132479"/>
                <a:gd name="connsiteY12" fmla="*/ 154233 h 172521"/>
                <a:gd name="connsiteX13" fmla="*/ 280 w 132479"/>
                <a:gd name="connsiteY13" fmla="*/ 125281 h 172521"/>
                <a:gd name="connsiteX14" fmla="*/ 280 w 132479"/>
                <a:gd name="connsiteY14" fmla="*/ 25210 h 172521"/>
                <a:gd name="connsiteX15" fmla="*/ 13500 w 132479"/>
                <a:gd name="connsiteY15" fmla="*/ 1923 h 172521"/>
                <a:gd name="connsiteX16" fmla="*/ 37422 w 132479"/>
                <a:gd name="connsiteY16" fmla="*/ 13252 h 172521"/>
                <a:gd name="connsiteX17" fmla="*/ 90302 w 132479"/>
                <a:gd name="connsiteY17" fmla="*/ 89407 h 172521"/>
                <a:gd name="connsiteX18" fmla="*/ 92820 w 132479"/>
                <a:gd name="connsiteY18" fmla="*/ 88148 h 17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479" h="172521">
                  <a:moveTo>
                    <a:pt x="92820" y="88148"/>
                  </a:moveTo>
                  <a:cubicBezTo>
                    <a:pt x="92820" y="66120"/>
                    <a:pt x="92820" y="43462"/>
                    <a:pt x="92820" y="21434"/>
                  </a:cubicBezTo>
                  <a:cubicBezTo>
                    <a:pt x="92820" y="5070"/>
                    <a:pt x="107299" y="-5000"/>
                    <a:pt x="119889" y="2553"/>
                  </a:cubicBezTo>
                  <a:cubicBezTo>
                    <a:pt x="124926" y="5699"/>
                    <a:pt x="129962" y="13881"/>
                    <a:pt x="130591" y="19546"/>
                  </a:cubicBezTo>
                  <a:cubicBezTo>
                    <a:pt x="131850" y="61714"/>
                    <a:pt x="131850" y="103882"/>
                    <a:pt x="132480" y="146680"/>
                  </a:cubicBezTo>
                  <a:cubicBezTo>
                    <a:pt x="132480" y="157380"/>
                    <a:pt x="129332" y="166191"/>
                    <a:pt x="118001" y="169967"/>
                  </a:cubicBezTo>
                  <a:cubicBezTo>
                    <a:pt x="106669" y="173743"/>
                    <a:pt x="98485" y="168708"/>
                    <a:pt x="92190" y="159268"/>
                  </a:cubicBezTo>
                  <a:cubicBezTo>
                    <a:pt x="77711" y="137869"/>
                    <a:pt x="63232" y="117099"/>
                    <a:pt x="48124" y="95700"/>
                  </a:cubicBezTo>
                  <a:cubicBezTo>
                    <a:pt x="45606" y="92554"/>
                    <a:pt x="43087" y="89407"/>
                    <a:pt x="38051" y="86260"/>
                  </a:cubicBezTo>
                  <a:cubicBezTo>
                    <a:pt x="38051" y="103882"/>
                    <a:pt x="38051" y="121505"/>
                    <a:pt x="38051" y="138498"/>
                  </a:cubicBezTo>
                  <a:cubicBezTo>
                    <a:pt x="38051" y="144163"/>
                    <a:pt x="38051" y="149827"/>
                    <a:pt x="37422" y="154862"/>
                  </a:cubicBezTo>
                  <a:cubicBezTo>
                    <a:pt x="36163" y="165561"/>
                    <a:pt x="27979" y="173114"/>
                    <a:pt x="17907" y="172485"/>
                  </a:cubicBezTo>
                  <a:cubicBezTo>
                    <a:pt x="7205" y="171226"/>
                    <a:pt x="909" y="164932"/>
                    <a:pt x="280" y="154233"/>
                  </a:cubicBezTo>
                  <a:cubicBezTo>
                    <a:pt x="-350" y="144792"/>
                    <a:pt x="280" y="134722"/>
                    <a:pt x="280" y="125281"/>
                  </a:cubicBezTo>
                  <a:cubicBezTo>
                    <a:pt x="280" y="91924"/>
                    <a:pt x="280" y="58567"/>
                    <a:pt x="280" y="25210"/>
                  </a:cubicBezTo>
                  <a:cubicBezTo>
                    <a:pt x="280" y="14511"/>
                    <a:pt x="2168" y="5699"/>
                    <a:pt x="13500" y="1923"/>
                  </a:cubicBezTo>
                  <a:cubicBezTo>
                    <a:pt x="24831" y="-1853"/>
                    <a:pt x="31756" y="4441"/>
                    <a:pt x="37422" y="13252"/>
                  </a:cubicBezTo>
                  <a:cubicBezTo>
                    <a:pt x="55048" y="38427"/>
                    <a:pt x="72675" y="64232"/>
                    <a:pt x="90302" y="89407"/>
                  </a:cubicBezTo>
                  <a:cubicBezTo>
                    <a:pt x="91561" y="88777"/>
                    <a:pt x="92190" y="88777"/>
                    <a:pt x="92820" y="88148"/>
                  </a:cubicBezTo>
                  <a:close/>
                </a:path>
              </a:pathLst>
            </a:custGeom>
            <a:grpFill/>
            <a:ln w="6291" cap="flat">
              <a:noFill/>
              <a:prstDash val="solid"/>
              <a:miter/>
            </a:ln>
          </p:spPr>
          <p:txBody>
            <a:bodyPr rtlCol="0" anchor="ctr"/>
            <a:lstStyle/>
            <a:p>
              <a:pPr algn="l" rtl="0"/>
              <a:endParaRPr lang="en-US"/>
            </a:p>
          </p:txBody>
        </p:sp>
        <p:sp>
          <p:nvSpPr>
            <p:cNvPr id="184" name="Freeform 183">
              <a:extLst>
                <a:ext uri="{FF2B5EF4-FFF2-40B4-BE49-F238E27FC236}">
                  <a16:creationId xmlns:a16="http://schemas.microsoft.com/office/drawing/2014/main" id="{1A10D56D-0E43-9226-E081-F09C80EDF148}"/>
                </a:ext>
              </a:extLst>
            </p:cNvPr>
            <p:cNvSpPr/>
            <p:nvPr/>
          </p:nvSpPr>
          <p:spPr>
            <a:xfrm>
              <a:off x="2520850" y="936593"/>
              <a:ext cx="162893" cy="172574"/>
            </a:xfrm>
            <a:custGeom>
              <a:avLst/>
              <a:gdLst>
                <a:gd name="connsiteX0" fmla="*/ 121345 w 162893"/>
                <a:gd name="connsiteY0" fmla="*/ 105274 h 172574"/>
                <a:gd name="connsiteX1" fmla="*/ 106236 w 162893"/>
                <a:gd name="connsiteY1" fmla="*/ 105274 h 172574"/>
                <a:gd name="connsiteX2" fmla="*/ 85462 w 162893"/>
                <a:gd name="connsiteY2" fmla="*/ 85764 h 172574"/>
                <a:gd name="connsiteX3" fmla="*/ 105606 w 162893"/>
                <a:gd name="connsiteY3" fmla="*/ 67511 h 172574"/>
                <a:gd name="connsiteX4" fmla="*/ 142119 w 162893"/>
                <a:gd name="connsiteY4" fmla="*/ 67511 h 172574"/>
                <a:gd name="connsiteX5" fmla="*/ 162893 w 162893"/>
                <a:gd name="connsiteY5" fmla="*/ 90169 h 172574"/>
                <a:gd name="connsiteX6" fmla="*/ 98682 w 162893"/>
                <a:gd name="connsiteY6" fmla="*/ 171359 h 172574"/>
                <a:gd name="connsiteX7" fmla="*/ 6142 w 162893"/>
                <a:gd name="connsiteY7" fmla="*/ 117862 h 172574"/>
                <a:gd name="connsiteX8" fmla="*/ 31323 w 162893"/>
                <a:gd name="connsiteY8" fmla="*/ 20308 h 172574"/>
                <a:gd name="connsiteX9" fmla="*/ 130787 w 162893"/>
                <a:gd name="connsiteY9" fmla="*/ 12756 h 172574"/>
                <a:gd name="connsiteX10" fmla="*/ 135824 w 162893"/>
                <a:gd name="connsiteY10" fmla="*/ 45483 h 172574"/>
                <a:gd name="connsiteX11" fmla="*/ 110013 w 162893"/>
                <a:gd name="connsiteY11" fmla="*/ 45483 h 172574"/>
                <a:gd name="connsiteX12" fmla="*/ 47061 w 162893"/>
                <a:gd name="connsiteY12" fmla="*/ 59330 h 172574"/>
                <a:gd name="connsiteX13" fmla="*/ 43913 w 162893"/>
                <a:gd name="connsiteY13" fmla="*/ 109680 h 172574"/>
                <a:gd name="connsiteX14" fmla="*/ 89239 w 162893"/>
                <a:gd name="connsiteY14" fmla="*/ 134855 h 172574"/>
                <a:gd name="connsiteX15" fmla="*/ 121345 w 162893"/>
                <a:gd name="connsiteY15" fmla="*/ 105274 h 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893" h="172574">
                  <a:moveTo>
                    <a:pt x="121345" y="105274"/>
                  </a:moveTo>
                  <a:cubicBezTo>
                    <a:pt x="116308" y="105274"/>
                    <a:pt x="111272" y="105274"/>
                    <a:pt x="106236" y="105274"/>
                  </a:cubicBezTo>
                  <a:cubicBezTo>
                    <a:pt x="93646" y="104645"/>
                    <a:pt x="85462" y="96463"/>
                    <a:pt x="85462" y="85764"/>
                  </a:cubicBezTo>
                  <a:cubicBezTo>
                    <a:pt x="85462" y="75693"/>
                    <a:pt x="93646" y="68141"/>
                    <a:pt x="105606" y="67511"/>
                  </a:cubicBezTo>
                  <a:cubicBezTo>
                    <a:pt x="117568" y="66882"/>
                    <a:pt x="130158" y="66882"/>
                    <a:pt x="142119" y="67511"/>
                  </a:cubicBezTo>
                  <a:cubicBezTo>
                    <a:pt x="156598" y="68141"/>
                    <a:pt x="162893" y="75064"/>
                    <a:pt x="162893" y="90169"/>
                  </a:cubicBezTo>
                  <a:cubicBezTo>
                    <a:pt x="162893" y="131708"/>
                    <a:pt x="137083" y="164436"/>
                    <a:pt x="98682" y="171359"/>
                  </a:cubicBezTo>
                  <a:cubicBezTo>
                    <a:pt x="60910" y="178282"/>
                    <a:pt x="20621" y="154995"/>
                    <a:pt x="6142" y="117862"/>
                  </a:cubicBezTo>
                  <a:cubicBezTo>
                    <a:pt x="-7708" y="83246"/>
                    <a:pt x="2365" y="43595"/>
                    <a:pt x="31323" y="20308"/>
                  </a:cubicBezTo>
                  <a:cubicBezTo>
                    <a:pt x="59651" y="-3608"/>
                    <a:pt x="100570" y="-6755"/>
                    <a:pt x="130787" y="12756"/>
                  </a:cubicBezTo>
                  <a:cubicBezTo>
                    <a:pt x="144637" y="21567"/>
                    <a:pt x="147155" y="36043"/>
                    <a:pt x="135824" y="45483"/>
                  </a:cubicBezTo>
                  <a:cubicBezTo>
                    <a:pt x="127010" y="52406"/>
                    <a:pt x="118826" y="49889"/>
                    <a:pt x="110013" y="45483"/>
                  </a:cubicBezTo>
                  <a:cubicBezTo>
                    <a:pt x="86721" y="32896"/>
                    <a:pt x="61540" y="38560"/>
                    <a:pt x="47061" y="59330"/>
                  </a:cubicBezTo>
                  <a:cubicBezTo>
                    <a:pt x="35729" y="75064"/>
                    <a:pt x="35100" y="92687"/>
                    <a:pt x="43913" y="109680"/>
                  </a:cubicBezTo>
                  <a:cubicBezTo>
                    <a:pt x="53356" y="127302"/>
                    <a:pt x="69094" y="135484"/>
                    <a:pt x="89239" y="134855"/>
                  </a:cubicBezTo>
                  <a:cubicBezTo>
                    <a:pt x="106866" y="133596"/>
                    <a:pt x="118197" y="123526"/>
                    <a:pt x="121345" y="105274"/>
                  </a:cubicBezTo>
                  <a:close/>
                </a:path>
              </a:pathLst>
            </a:custGeom>
            <a:grpFill/>
            <a:ln w="6291" cap="flat">
              <a:noFill/>
              <a:prstDash val="solid"/>
              <a:miter/>
            </a:ln>
          </p:spPr>
          <p:txBody>
            <a:bodyPr rtlCol="0" anchor="ctr"/>
            <a:lstStyle/>
            <a:p>
              <a:pPr algn="l" rtl="0"/>
              <a:endParaRPr lang="en-US"/>
            </a:p>
          </p:txBody>
        </p:sp>
        <p:sp>
          <p:nvSpPr>
            <p:cNvPr id="185" name="Freeform 184">
              <a:extLst>
                <a:ext uri="{FF2B5EF4-FFF2-40B4-BE49-F238E27FC236}">
                  <a16:creationId xmlns:a16="http://schemas.microsoft.com/office/drawing/2014/main" id="{0559A976-E785-B789-6E0D-CEF147354ED7}"/>
                </a:ext>
              </a:extLst>
            </p:cNvPr>
            <p:cNvSpPr/>
            <p:nvPr/>
          </p:nvSpPr>
          <p:spPr>
            <a:xfrm>
              <a:off x="2707036" y="937391"/>
              <a:ext cx="109986" cy="171820"/>
            </a:xfrm>
            <a:custGeom>
              <a:avLst/>
              <a:gdLst>
                <a:gd name="connsiteX0" fmla="*/ 74284 w 109986"/>
                <a:gd name="connsiteY0" fmla="*/ 104477 h 171820"/>
                <a:gd name="connsiteX1" fmla="*/ 103242 w 109986"/>
                <a:gd name="connsiteY1" fmla="*/ 137834 h 171820"/>
                <a:gd name="connsiteX2" fmla="*/ 103242 w 109986"/>
                <a:gd name="connsiteY2" fmla="*/ 166785 h 171820"/>
                <a:gd name="connsiteX3" fmla="*/ 74284 w 109986"/>
                <a:gd name="connsiteY3" fmla="*/ 162379 h 171820"/>
                <a:gd name="connsiteX4" fmla="*/ 37771 w 109986"/>
                <a:gd name="connsiteY4" fmla="*/ 120840 h 171820"/>
                <a:gd name="connsiteX5" fmla="*/ 37771 w 109986"/>
                <a:gd name="connsiteY5" fmla="*/ 149163 h 171820"/>
                <a:gd name="connsiteX6" fmla="*/ 18886 w 109986"/>
                <a:gd name="connsiteY6" fmla="*/ 171820 h 171820"/>
                <a:gd name="connsiteX7" fmla="*/ 0 w 109986"/>
                <a:gd name="connsiteY7" fmla="*/ 149792 h 171820"/>
                <a:gd name="connsiteX8" fmla="*/ 0 w 109986"/>
                <a:gd name="connsiteY8" fmla="*/ 22028 h 171820"/>
                <a:gd name="connsiteX9" fmla="*/ 21404 w 109986"/>
                <a:gd name="connsiteY9" fmla="*/ 0 h 171820"/>
                <a:gd name="connsiteX10" fmla="*/ 51621 w 109986"/>
                <a:gd name="connsiteY10" fmla="*/ 0 h 171820"/>
                <a:gd name="connsiteX11" fmla="*/ 108278 w 109986"/>
                <a:gd name="connsiteY11" fmla="*/ 41539 h 171820"/>
                <a:gd name="connsiteX12" fmla="*/ 78061 w 109986"/>
                <a:gd name="connsiteY12" fmla="*/ 102589 h 171820"/>
                <a:gd name="connsiteX13" fmla="*/ 74284 w 109986"/>
                <a:gd name="connsiteY13" fmla="*/ 104477 h 171820"/>
                <a:gd name="connsiteX14" fmla="*/ 39030 w 109986"/>
                <a:gd name="connsiteY14" fmla="*/ 69232 h 171820"/>
                <a:gd name="connsiteX15" fmla="*/ 69877 w 109986"/>
                <a:gd name="connsiteY15" fmla="*/ 60420 h 171820"/>
                <a:gd name="connsiteX16" fmla="*/ 69248 w 109986"/>
                <a:gd name="connsiteY16" fmla="*/ 45315 h 171820"/>
                <a:gd name="connsiteX17" fmla="*/ 39030 w 109986"/>
                <a:gd name="connsiteY17" fmla="*/ 38392 h 171820"/>
                <a:gd name="connsiteX18" fmla="*/ 39030 w 109986"/>
                <a:gd name="connsiteY18" fmla="*/ 69232 h 17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986" h="171820">
                  <a:moveTo>
                    <a:pt x="74284" y="104477"/>
                  </a:moveTo>
                  <a:cubicBezTo>
                    <a:pt x="84356" y="115806"/>
                    <a:pt x="93799" y="126505"/>
                    <a:pt x="103242" y="137834"/>
                  </a:cubicBezTo>
                  <a:cubicBezTo>
                    <a:pt x="112055" y="148533"/>
                    <a:pt x="112055" y="159233"/>
                    <a:pt x="103242" y="166785"/>
                  </a:cubicBezTo>
                  <a:cubicBezTo>
                    <a:pt x="94429" y="174338"/>
                    <a:pt x="83727" y="173079"/>
                    <a:pt x="74284" y="162379"/>
                  </a:cubicBezTo>
                  <a:cubicBezTo>
                    <a:pt x="62952" y="149792"/>
                    <a:pt x="51621" y="136575"/>
                    <a:pt x="37771" y="120840"/>
                  </a:cubicBezTo>
                  <a:cubicBezTo>
                    <a:pt x="37771" y="132799"/>
                    <a:pt x="37771" y="140981"/>
                    <a:pt x="37771" y="149163"/>
                  </a:cubicBezTo>
                  <a:cubicBezTo>
                    <a:pt x="37142" y="163009"/>
                    <a:pt x="30217" y="171191"/>
                    <a:pt x="18886" y="171820"/>
                  </a:cubicBezTo>
                  <a:cubicBezTo>
                    <a:pt x="7554" y="171820"/>
                    <a:pt x="0" y="163638"/>
                    <a:pt x="0" y="149792"/>
                  </a:cubicBezTo>
                  <a:cubicBezTo>
                    <a:pt x="0" y="106994"/>
                    <a:pt x="0" y="64196"/>
                    <a:pt x="0" y="22028"/>
                  </a:cubicBezTo>
                  <a:cubicBezTo>
                    <a:pt x="0" y="6923"/>
                    <a:pt x="6925" y="629"/>
                    <a:pt x="21404" y="0"/>
                  </a:cubicBezTo>
                  <a:cubicBezTo>
                    <a:pt x="31476" y="0"/>
                    <a:pt x="41549" y="0"/>
                    <a:pt x="51621" y="0"/>
                  </a:cubicBezTo>
                  <a:cubicBezTo>
                    <a:pt x="79949" y="629"/>
                    <a:pt x="101983" y="16364"/>
                    <a:pt x="108278" y="41539"/>
                  </a:cubicBezTo>
                  <a:cubicBezTo>
                    <a:pt x="114573" y="65455"/>
                    <a:pt x="103242" y="88113"/>
                    <a:pt x="78061" y="102589"/>
                  </a:cubicBezTo>
                  <a:cubicBezTo>
                    <a:pt x="77431" y="102589"/>
                    <a:pt x="76802" y="103218"/>
                    <a:pt x="74284" y="104477"/>
                  </a:cubicBezTo>
                  <a:close/>
                  <a:moveTo>
                    <a:pt x="39030" y="69232"/>
                  </a:moveTo>
                  <a:cubicBezTo>
                    <a:pt x="51621" y="69232"/>
                    <a:pt x="63582" y="71749"/>
                    <a:pt x="69877" y="60420"/>
                  </a:cubicBezTo>
                  <a:cubicBezTo>
                    <a:pt x="71766" y="56644"/>
                    <a:pt x="71766" y="49091"/>
                    <a:pt x="69248" y="45315"/>
                  </a:cubicBezTo>
                  <a:cubicBezTo>
                    <a:pt x="61693" y="34616"/>
                    <a:pt x="50362" y="37133"/>
                    <a:pt x="39030" y="38392"/>
                  </a:cubicBezTo>
                  <a:cubicBezTo>
                    <a:pt x="39030" y="49091"/>
                    <a:pt x="39030" y="58532"/>
                    <a:pt x="39030" y="69232"/>
                  </a:cubicBezTo>
                  <a:close/>
                </a:path>
              </a:pathLst>
            </a:custGeom>
            <a:grpFill/>
            <a:ln w="6291" cap="flat">
              <a:noFill/>
              <a:prstDash val="solid"/>
              <a:miter/>
            </a:ln>
          </p:spPr>
          <p:txBody>
            <a:bodyPr rtlCol="0" anchor="ctr"/>
            <a:lstStyle/>
            <a:p>
              <a:pPr algn="l" rtl="0"/>
              <a:endParaRPr lang="en-US"/>
            </a:p>
          </p:txBody>
        </p:sp>
        <p:sp>
          <p:nvSpPr>
            <p:cNvPr id="186" name="Freeform 185">
              <a:extLst>
                <a:ext uri="{FF2B5EF4-FFF2-40B4-BE49-F238E27FC236}">
                  <a16:creationId xmlns:a16="http://schemas.microsoft.com/office/drawing/2014/main" id="{57B432C8-4E9E-DFF0-E1E0-3A87CE8EEDD5}"/>
                </a:ext>
              </a:extLst>
            </p:cNvPr>
            <p:cNvSpPr/>
            <p:nvPr/>
          </p:nvSpPr>
          <p:spPr>
            <a:xfrm>
              <a:off x="2849118" y="936761"/>
              <a:ext cx="143392" cy="172295"/>
            </a:xfrm>
            <a:custGeom>
              <a:avLst/>
              <a:gdLst>
                <a:gd name="connsiteX0" fmla="*/ 99026 w 143392"/>
                <a:gd name="connsiteY0" fmla="*/ 139722 h 172295"/>
                <a:gd name="connsiteX1" fmla="*/ 50553 w 143392"/>
                <a:gd name="connsiteY1" fmla="*/ 139722 h 172295"/>
                <a:gd name="connsiteX2" fmla="*/ 41739 w 143392"/>
                <a:gd name="connsiteY2" fmla="*/ 146016 h 172295"/>
                <a:gd name="connsiteX3" fmla="*/ 34815 w 143392"/>
                <a:gd name="connsiteY3" fmla="*/ 162379 h 172295"/>
                <a:gd name="connsiteX4" fmla="*/ 13411 w 143392"/>
                <a:gd name="connsiteY4" fmla="*/ 171191 h 172295"/>
                <a:gd name="connsiteX5" fmla="*/ 191 w 143392"/>
                <a:gd name="connsiteY5" fmla="*/ 151051 h 172295"/>
                <a:gd name="connsiteX6" fmla="*/ 2079 w 143392"/>
                <a:gd name="connsiteY6" fmla="*/ 143498 h 172295"/>
                <a:gd name="connsiteX7" fmla="*/ 49923 w 143392"/>
                <a:gd name="connsiteY7" fmla="*/ 16993 h 172295"/>
                <a:gd name="connsiteX8" fmla="*/ 71327 w 143392"/>
                <a:gd name="connsiteY8" fmla="*/ 0 h 172295"/>
                <a:gd name="connsiteX9" fmla="*/ 93990 w 143392"/>
                <a:gd name="connsiteY9" fmla="*/ 16993 h 172295"/>
                <a:gd name="connsiteX10" fmla="*/ 141204 w 143392"/>
                <a:gd name="connsiteY10" fmla="*/ 142240 h 172295"/>
                <a:gd name="connsiteX11" fmla="*/ 131132 w 143392"/>
                <a:gd name="connsiteY11" fmla="*/ 170562 h 172295"/>
                <a:gd name="connsiteX12" fmla="*/ 105951 w 143392"/>
                <a:gd name="connsiteY12" fmla="*/ 156086 h 172295"/>
                <a:gd name="connsiteX13" fmla="*/ 99026 w 143392"/>
                <a:gd name="connsiteY13" fmla="*/ 139722 h 172295"/>
                <a:gd name="connsiteX14" fmla="*/ 71956 w 143392"/>
                <a:gd name="connsiteY14" fmla="*/ 67973 h 172295"/>
                <a:gd name="connsiteX15" fmla="*/ 59366 w 143392"/>
                <a:gd name="connsiteY15" fmla="*/ 100701 h 172295"/>
                <a:gd name="connsiteX16" fmla="*/ 84547 w 143392"/>
                <a:gd name="connsiteY16" fmla="*/ 100701 h 172295"/>
                <a:gd name="connsiteX17" fmla="*/ 71956 w 143392"/>
                <a:gd name="connsiteY17" fmla="*/ 67973 h 1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392" h="172295">
                  <a:moveTo>
                    <a:pt x="99026" y="139722"/>
                  </a:moveTo>
                  <a:cubicBezTo>
                    <a:pt x="82658" y="139722"/>
                    <a:pt x="66920" y="139093"/>
                    <a:pt x="50553" y="139722"/>
                  </a:cubicBezTo>
                  <a:cubicBezTo>
                    <a:pt x="47405" y="139722"/>
                    <a:pt x="43628" y="143498"/>
                    <a:pt x="41739" y="146016"/>
                  </a:cubicBezTo>
                  <a:cubicBezTo>
                    <a:pt x="38592" y="151051"/>
                    <a:pt x="37962" y="157345"/>
                    <a:pt x="34815" y="162379"/>
                  </a:cubicBezTo>
                  <a:cubicBezTo>
                    <a:pt x="29778" y="170562"/>
                    <a:pt x="22224" y="174338"/>
                    <a:pt x="13411" y="171191"/>
                  </a:cubicBezTo>
                  <a:cubicBezTo>
                    <a:pt x="3968" y="168044"/>
                    <a:pt x="-1068" y="161121"/>
                    <a:pt x="191" y="151051"/>
                  </a:cubicBezTo>
                  <a:cubicBezTo>
                    <a:pt x="191" y="148533"/>
                    <a:pt x="1450" y="146016"/>
                    <a:pt x="2079" y="143498"/>
                  </a:cubicBezTo>
                  <a:cubicBezTo>
                    <a:pt x="17817" y="101330"/>
                    <a:pt x="34185" y="59162"/>
                    <a:pt x="49923" y="16993"/>
                  </a:cubicBezTo>
                  <a:cubicBezTo>
                    <a:pt x="53700" y="6923"/>
                    <a:pt x="59996" y="0"/>
                    <a:pt x="71327" y="0"/>
                  </a:cubicBezTo>
                  <a:cubicBezTo>
                    <a:pt x="82658" y="0"/>
                    <a:pt x="89583" y="6923"/>
                    <a:pt x="93990" y="16993"/>
                  </a:cubicBezTo>
                  <a:cubicBezTo>
                    <a:pt x="109728" y="58532"/>
                    <a:pt x="125466" y="100701"/>
                    <a:pt x="141204" y="142240"/>
                  </a:cubicBezTo>
                  <a:cubicBezTo>
                    <a:pt x="146240" y="156086"/>
                    <a:pt x="142463" y="166156"/>
                    <a:pt x="131132" y="170562"/>
                  </a:cubicBezTo>
                  <a:cubicBezTo>
                    <a:pt x="120430" y="174338"/>
                    <a:pt x="110987" y="168673"/>
                    <a:pt x="105951" y="156086"/>
                  </a:cubicBezTo>
                  <a:cubicBezTo>
                    <a:pt x="103433" y="151051"/>
                    <a:pt x="101544" y="145386"/>
                    <a:pt x="99026" y="139722"/>
                  </a:cubicBezTo>
                  <a:close/>
                  <a:moveTo>
                    <a:pt x="71956" y="67973"/>
                  </a:moveTo>
                  <a:cubicBezTo>
                    <a:pt x="66920" y="80560"/>
                    <a:pt x="63143" y="90001"/>
                    <a:pt x="59366" y="100701"/>
                  </a:cubicBezTo>
                  <a:cubicBezTo>
                    <a:pt x="68179" y="100701"/>
                    <a:pt x="75734" y="100701"/>
                    <a:pt x="84547" y="100701"/>
                  </a:cubicBezTo>
                  <a:cubicBezTo>
                    <a:pt x="80140" y="90001"/>
                    <a:pt x="76993" y="80560"/>
                    <a:pt x="71956" y="67973"/>
                  </a:cubicBezTo>
                  <a:close/>
                </a:path>
              </a:pathLst>
            </a:custGeom>
            <a:grpFill/>
            <a:ln w="6291" cap="flat">
              <a:noFill/>
              <a:prstDash val="solid"/>
              <a:miter/>
            </a:ln>
          </p:spPr>
          <p:txBody>
            <a:bodyPr rtlCol="0" anchor="ctr"/>
            <a:lstStyle/>
            <a:p>
              <a:pPr algn="l" rtl="0"/>
              <a:endParaRPr lang="en-US"/>
            </a:p>
          </p:txBody>
        </p:sp>
        <p:sp>
          <p:nvSpPr>
            <p:cNvPr id="187" name="Freeform 186">
              <a:extLst>
                <a:ext uri="{FF2B5EF4-FFF2-40B4-BE49-F238E27FC236}">
                  <a16:creationId xmlns:a16="http://schemas.microsoft.com/office/drawing/2014/main" id="{05BC9B7A-4E38-82AB-3522-5C3A1F6AEBAB}"/>
                </a:ext>
              </a:extLst>
            </p:cNvPr>
            <p:cNvSpPr/>
            <p:nvPr/>
          </p:nvSpPr>
          <p:spPr>
            <a:xfrm>
              <a:off x="2543320" y="1249492"/>
              <a:ext cx="293450" cy="38776"/>
            </a:xfrm>
            <a:custGeom>
              <a:avLst/>
              <a:gdLst>
                <a:gd name="connsiteX0" fmla="*/ 146719 w 293450"/>
                <a:gd name="connsiteY0" fmla="*/ 38462 h 38776"/>
                <a:gd name="connsiteX1" fmla="*/ 27739 w 293450"/>
                <a:gd name="connsiteY1" fmla="*/ 38462 h 38776"/>
                <a:gd name="connsiteX2" fmla="*/ 13889 w 293450"/>
                <a:gd name="connsiteY2" fmla="*/ 37203 h 38776"/>
                <a:gd name="connsiteX3" fmla="*/ 40 w 293450"/>
                <a:gd name="connsiteY3" fmla="*/ 20210 h 38776"/>
                <a:gd name="connsiteX4" fmla="*/ 11371 w 293450"/>
                <a:gd name="connsiteY4" fmla="*/ 1958 h 38776"/>
                <a:gd name="connsiteX5" fmla="*/ 25851 w 293450"/>
                <a:gd name="connsiteY5" fmla="*/ 70 h 38776"/>
                <a:gd name="connsiteX6" fmla="*/ 266329 w 293450"/>
                <a:gd name="connsiteY6" fmla="*/ 70 h 38776"/>
                <a:gd name="connsiteX7" fmla="*/ 278919 w 293450"/>
                <a:gd name="connsiteY7" fmla="*/ 1329 h 38776"/>
                <a:gd name="connsiteX8" fmla="*/ 293398 w 293450"/>
                <a:gd name="connsiteY8" fmla="*/ 20839 h 38776"/>
                <a:gd name="connsiteX9" fmla="*/ 277660 w 293450"/>
                <a:gd name="connsiteY9" fmla="*/ 37833 h 38776"/>
                <a:gd name="connsiteX10" fmla="*/ 265070 w 293450"/>
                <a:gd name="connsiteY10" fmla="*/ 38462 h 38776"/>
                <a:gd name="connsiteX11" fmla="*/ 146719 w 293450"/>
                <a:gd name="connsiteY11" fmla="*/ 38462 h 3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450" h="38776">
                  <a:moveTo>
                    <a:pt x="146719" y="38462"/>
                  </a:moveTo>
                  <a:cubicBezTo>
                    <a:pt x="107059" y="38462"/>
                    <a:pt x="67399" y="38462"/>
                    <a:pt x="27739" y="38462"/>
                  </a:cubicBezTo>
                  <a:cubicBezTo>
                    <a:pt x="23332" y="38462"/>
                    <a:pt x="17037" y="39721"/>
                    <a:pt x="13889" y="37203"/>
                  </a:cubicBezTo>
                  <a:cubicBezTo>
                    <a:pt x="8224" y="32798"/>
                    <a:pt x="670" y="26504"/>
                    <a:pt x="40" y="20210"/>
                  </a:cubicBezTo>
                  <a:cubicBezTo>
                    <a:pt x="-590" y="13916"/>
                    <a:pt x="6335" y="6993"/>
                    <a:pt x="11371" y="1958"/>
                  </a:cubicBezTo>
                  <a:cubicBezTo>
                    <a:pt x="14519" y="-559"/>
                    <a:pt x="20814" y="70"/>
                    <a:pt x="25851" y="70"/>
                  </a:cubicBezTo>
                  <a:cubicBezTo>
                    <a:pt x="105800" y="70"/>
                    <a:pt x="186379" y="70"/>
                    <a:pt x="266329" y="70"/>
                  </a:cubicBezTo>
                  <a:cubicBezTo>
                    <a:pt x="270735" y="70"/>
                    <a:pt x="275142" y="70"/>
                    <a:pt x="278919" y="1329"/>
                  </a:cubicBezTo>
                  <a:cubicBezTo>
                    <a:pt x="288991" y="3846"/>
                    <a:pt x="294028" y="10769"/>
                    <a:pt x="293398" y="20839"/>
                  </a:cubicBezTo>
                  <a:cubicBezTo>
                    <a:pt x="292769" y="30280"/>
                    <a:pt x="287103" y="36574"/>
                    <a:pt x="277660" y="37833"/>
                  </a:cubicBezTo>
                  <a:cubicBezTo>
                    <a:pt x="273253" y="38462"/>
                    <a:pt x="269476" y="38462"/>
                    <a:pt x="265070" y="38462"/>
                  </a:cubicBezTo>
                  <a:cubicBezTo>
                    <a:pt x="226039" y="38462"/>
                    <a:pt x="186379" y="38462"/>
                    <a:pt x="146719" y="38462"/>
                  </a:cubicBezTo>
                  <a:close/>
                </a:path>
              </a:pathLst>
            </a:custGeom>
            <a:grpFill/>
            <a:ln w="6291" cap="flat">
              <a:noFill/>
              <a:prstDash val="solid"/>
              <a:miter/>
            </a:ln>
          </p:spPr>
          <p:txBody>
            <a:bodyPr rtlCol="0" anchor="ctr"/>
            <a:lstStyle/>
            <a:p>
              <a:pPr algn="l" rtl="0"/>
              <a:endParaRPr lang="en-US"/>
            </a:p>
          </p:txBody>
        </p:sp>
        <p:sp>
          <p:nvSpPr>
            <p:cNvPr id="188" name="Freeform 187">
              <a:extLst>
                <a:ext uri="{FF2B5EF4-FFF2-40B4-BE49-F238E27FC236}">
                  <a16:creationId xmlns:a16="http://schemas.microsoft.com/office/drawing/2014/main" id="{62763373-4818-FECC-E627-C51B34060BB9}"/>
                </a:ext>
              </a:extLst>
            </p:cNvPr>
            <p:cNvSpPr/>
            <p:nvPr/>
          </p:nvSpPr>
          <p:spPr>
            <a:xfrm>
              <a:off x="2542671" y="1342081"/>
              <a:ext cx="294728" cy="38392"/>
            </a:xfrm>
            <a:custGeom>
              <a:avLst/>
              <a:gdLst>
                <a:gd name="connsiteX0" fmla="*/ 147368 w 294728"/>
                <a:gd name="connsiteY0" fmla="*/ 37763 h 38392"/>
                <a:gd name="connsiteX1" fmla="*/ 27128 w 294728"/>
                <a:gd name="connsiteY1" fmla="*/ 37763 h 38392"/>
                <a:gd name="connsiteX2" fmla="*/ 13279 w 294728"/>
                <a:gd name="connsiteY2" fmla="*/ 36504 h 38392"/>
                <a:gd name="connsiteX3" fmla="*/ 59 w 294728"/>
                <a:gd name="connsiteY3" fmla="*/ 17623 h 38392"/>
                <a:gd name="connsiteX4" fmla="*/ 15797 w 294728"/>
                <a:gd name="connsiteY4" fmla="*/ 629 h 38392"/>
                <a:gd name="connsiteX5" fmla="*/ 27128 w 294728"/>
                <a:gd name="connsiteY5" fmla="*/ 0 h 38392"/>
                <a:gd name="connsiteX6" fmla="*/ 267607 w 294728"/>
                <a:gd name="connsiteY6" fmla="*/ 0 h 38392"/>
                <a:gd name="connsiteX7" fmla="*/ 277679 w 294728"/>
                <a:gd name="connsiteY7" fmla="*/ 0 h 38392"/>
                <a:gd name="connsiteX8" fmla="*/ 294676 w 294728"/>
                <a:gd name="connsiteY8" fmla="*/ 17623 h 38392"/>
                <a:gd name="connsiteX9" fmla="*/ 280197 w 294728"/>
                <a:gd name="connsiteY9" fmla="*/ 37133 h 38392"/>
                <a:gd name="connsiteX10" fmla="*/ 267607 w 294728"/>
                <a:gd name="connsiteY10" fmla="*/ 38392 h 38392"/>
                <a:gd name="connsiteX11" fmla="*/ 147368 w 294728"/>
                <a:gd name="connsiteY11" fmla="*/ 37763 h 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728" h="38392">
                  <a:moveTo>
                    <a:pt x="147368" y="37763"/>
                  </a:moveTo>
                  <a:cubicBezTo>
                    <a:pt x="107078" y="37763"/>
                    <a:pt x="67418" y="37763"/>
                    <a:pt x="27128" y="37763"/>
                  </a:cubicBezTo>
                  <a:cubicBezTo>
                    <a:pt x="22722" y="37763"/>
                    <a:pt x="17686" y="37763"/>
                    <a:pt x="13279" y="36504"/>
                  </a:cubicBezTo>
                  <a:cubicBezTo>
                    <a:pt x="3836" y="33986"/>
                    <a:pt x="-571" y="27063"/>
                    <a:pt x="59" y="17623"/>
                  </a:cubicBezTo>
                  <a:cubicBezTo>
                    <a:pt x="689" y="8182"/>
                    <a:pt x="6354" y="1888"/>
                    <a:pt x="15797" y="629"/>
                  </a:cubicBezTo>
                  <a:cubicBezTo>
                    <a:pt x="19574" y="0"/>
                    <a:pt x="23351" y="0"/>
                    <a:pt x="27128" y="0"/>
                  </a:cubicBezTo>
                  <a:cubicBezTo>
                    <a:pt x="107078" y="0"/>
                    <a:pt x="187657" y="0"/>
                    <a:pt x="267607" y="0"/>
                  </a:cubicBezTo>
                  <a:cubicBezTo>
                    <a:pt x="270754" y="0"/>
                    <a:pt x="274531" y="0"/>
                    <a:pt x="277679" y="0"/>
                  </a:cubicBezTo>
                  <a:cubicBezTo>
                    <a:pt x="287752" y="1259"/>
                    <a:pt x="294047" y="6923"/>
                    <a:pt x="294676" y="17623"/>
                  </a:cubicBezTo>
                  <a:cubicBezTo>
                    <a:pt x="295306" y="27693"/>
                    <a:pt x="290270" y="34616"/>
                    <a:pt x="280197" y="37133"/>
                  </a:cubicBezTo>
                  <a:cubicBezTo>
                    <a:pt x="276420" y="38392"/>
                    <a:pt x="272013" y="38392"/>
                    <a:pt x="267607" y="38392"/>
                  </a:cubicBezTo>
                  <a:cubicBezTo>
                    <a:pt x="227317" y="38392"/>
                    <a:pt x="187028" y="37763"/>
                    <a:pt x="147368" y="37763"/>
                  </a:cubicBezTo>
                  <a:close/>
                </a:path>
              </a:pathLst>
            </a:custGeom>
            <a:grpFill/>
            <a:ln w="6291" cap="flat">
              <a:noFill/>
              <a:prstDash val="solid"/>
              <a:miter/>
            </a:ln>
          </p:spPr>
          <p:txBody>
            <a:bodyPr rtlCol="0" anchor="ctr"/>
            <a:lstStyle/>
            <a:p>
              <a:pPr algn="l" rtl="0"/>
              <a:endParaRPr lang="en-US"/>
            </a:p>
          </p:txBody>
        </p:sp>
        <p:sp>
          <p:nvSpPr>
            <p:cNvPr id="189" name="Freeform 188">
              <a:extLst>
                <a:ext uri="{FF2B5EF4-FFF2-40B4-BE49-F238E27FC236}">
                  <a16:creationId xmlns:a16="http://schemas.microsoft.com/office/drawing/2014/main" id="{23533C9D-DDE3-93ED-BB93-2CD841D94575}"/>
                </a:ext>
              </a:extLst>
            </p:cNvPr>
            <p:cNvSpPr/>
            <p:nvPr/>
          </p:nvSpPr>
          <p:spPr>
            <a:xfrm>
              <a:off x="2542101" y="1433970"/>
              <a:ext cx="295246" cy="37762"/>
            </a:xfrm>
            <a:custGeom>
              <a:avLst/>
              <a:gdLst>
                <a:gd name="connsiteX0" fmla="*/ 149197 w 295246"/>
                <a:gd name="connsiteY0" fmla="*/ 0 h 37762"/>
                <a:gd name="connsiteX1" fmla="*/ 270695 w 295246"/>
                <a:gd name="connsiteY1" fmla="*/ 0 h 37762"/>
                <a:gd name="connsiteX2" fmla="*/ 295247 w 295246"/>
                <a:gd name="connsiteY2" fmla="*/ 18881 h 37762"/>
                <a:gd name="connsiteX3" fmla="*/ 270695 w 295246"/>
                <a:gd name="connsiteY3" fmla="*/ 37763 h 37762"/>
                <a:gd name="connsiteX4" fmla="*/ 24551 w 295246"/>
                <a:gd name="connsiteY4" fmla="*/ 37763 h 37762"/>
                <a:gd name="connsiteX5" fmla="*/ 0 w 295246"/>
                <a:gd name="connsiteY5" fmla="*/ 18881 h 37762"/>
                <a:gd name="connsiteX6" fmla="*/ 24551 w 295246"/>
                <a:gd name="connsiteY6" fmla="*/ 0 h 37762"/>
                <a:gd name="connsiteX7" fmla="*/ 149197 w 295246"/>
                <a:gd name="connsiteY7" fmla="*/ 0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246" h="37762">
                  <a:moveTo>
                    <a:pt x="149197" y="0"/>
                  </a:moveTo>
                  <a:cubicBezTo>
                    <a:pt x="189487" y="0"/>
                    <a:pt x="230406" y="0"/>
                    <a:pt x="270695" y="0"/>
                  </a:cubicBezTo>
                  <a:cubicBezTo>
                    <a:pt x="287063" y="0"/>
                    <a:pt x="295247" y="6923"/>
                    <a:pt x="295247" y="18881"/>
                  </a:cubicBezTo>
                  <a:cubicBezTo>
                    <a:pt x="295247" y="31469"/>
                    <a:pt x="286433" y="37763"/>
                    <a:pt x="270695" y="37763"/>
                  </a:cubicBezTo>
                  <a:cubicBezTo>
                    <a:pt x="188857" y="37763"/>
                    <a:pt x="107019" y="37763"/>
                    <a:pt x="24551" y="37763"/>
                  </a:cubicBezTo>
                  <a:cubicBezTo>
                    <a:pt x="8184" y="37763"/>
                    <a:pt x="0" y="30839"/>
                    <a:pt x="0" y="18881"/>
                  </a:cubicBezTo>
                  <a:cubicBezTo>
                    <a:pt x="0" y="6294"/>
                    <a:pt x="8184" y="0"/>
                    <a:pt x="24551" y="0"/>
                  </a:cubicBezTo>
                  <a:cubicBezTo>
                    <a:pt x="66100" y="0"/>
                    <a:pt x="107649" y="0"/>
                    <a:pt x="149197" y="0"/>
                  </a:cubicBezTo>
                  <a:close/>
                </a:path>
              </a:pathLst>
            </a:custGeom>
            <a:grpFill/>
            <a:ln w="6291" cap="flat">
              <a:noFill/>
              <a:prstDash val="solid"/>
              <a:miter/>
            </a:ln>
          </p:spPr>
          <p:txBody>
            <a:bodyPr rtlCol="0" anchor="ctr"/>
            <a:lstStyle/>
            <a:p>
              <a:pPr algn="l" rtl="0"/>
              <a:endParaRPr lang="en-US"/>
            </a:p>
          </p:txBody>
        </p:sp>
        <p:sp>
          <p:nvSpPr>
            <p:cNvPr id="190" name="Freeform 189">
              <a:extLst>
                <a:ext uri="{FF2B5EF4-FFF2-40B4-BE49-F238E27FC236}">
                  <a16:creationId xmlns:a16="http://schemas.microsoft.com/office/drawing/2014/main" id="{FD2A5F04-DBB0-DFF5-9103-4A7FC74AFED1}"/>
                </a:ext>
              </a:extLst>
            </p:cNvPr>
            <p:cNvSpPr/>
            <p:nvPr/>
          </p:nvSpPr>
          <p:spPr>
            <a:xfrm>
              <a:off x="3182190" y="936919"/>
              <a:ext cx="111602" cy="171782"/>
            </a:xfrm>
            <a:custGeom>
              <a:avLst/>
              <a:gdLst>
                <a:gd name="connsiteX0" fmla="*/ 37279 w 111602"/>
                <a:gd name="connsiteY0" fmla="*/ 37605 h 171782"/>
                <a:gd name="connsiteX1" fmla="*/ 18393 w 111602"/>
                <a:gd name="connsiteY1" fmla="*/ 37605 h 171782"/>
                <a:gd name="connsiteX2" fmla="*/ 137 w 111602"/>
                <a:gd name="connsiteY2" fmla="*/ 19983 h 171782"/>
                <a:gd name="connsiteX3" fmla="*/ 17134 w 111602"/>
                <a:gd name="connsiteY3" fmla="*/ 472 h 171782"/>
                <a:gd name="connsiteX4" fmla="*/ 94566 w 111602"/>
                <a:gd name="connsiteY4" fmla="*/ 472 h 171782"/>
                <a:gd name="connsiteX5" fmla="*/ 111563 w 111602"/>
                <a:gd name="connsiteY5" fmla="*/ 19983 h 171782"/>
                <a:gd name="connsiteX6" fmla="*/ 93307 w 111602"/>
                <a:gd name="connsiteY6" fmla="*/ 37605 h 171782"/>
                <a:gd name="connsiteX7" fmla="*/ 75680 w 111602"/>
                <a:gd name="connsiteY7" fmla="*/ 37605 h 171782"/>
                <a:gd name="connsiteX8" fmla="*/ 75050 w 111602"/>
                <a:gd name="connsiteY8" fmla="*/ 51452 h 171782"/>
                <a:gd name="connsiteX9" fmla="*/ 75050 w 111602"/>
                <a:gd name="connsiteY9" fmla="*/ 149005 h 171782"/>
                <a:gd name="connsiteX10" fmla="*/ 58053 w 111602"/>
                <a:gd name="connsiteY10" fmla="*/ 171663 h 171782"/>
                <a:gd name="connsiteX11" fmla="*/ 37279 w 111602"/>
                <a:gd name="connsiteY11" fmla="*/ 150264 h 171782"/>
                <a:gd name="connsiteX12" fmla="*/ 37279 w 111602"/>
                <a:gd name="connsiteY12" fmla="*/ 52710 h 171782"/>
                <a:gd name="connsiteX13" fmla="*/ 37279 w 111602"/>
                <a:gd name="connsiteY13" fmla="*/ 37605 h 17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02" h="171782">
                  <a:moveTo>
                    <a:pt x="37279" y="37605"/>
                  </a:moveTo>
                  <a:cubicBezTo>
                    <a:pt x="29725" y="37605"/>
                    <a:pt x="24059" y="38235"/>
                    <a:pt x="18393" y="37605"/>
                  </a:cubicBezTo>
                  <a:cubicBezTo>
                    <a:pt x="7691" y="36976"/>
                    <a:pt x="1396" y="30682"/>
                    <a:pt x="137" y="19983"/>
                  </a:cubicBezTo>
                  <a:cubicBezTo>
                    <a:pt x="-1122" y="9913"/>
                    <a:pt x="6432" y="472"/>
                    <a:pt x="17134" y="472"/>
                  </a:cubicBezTo>
                  <a:cubicBezTo>
                    <a:pt x="42945" y="-157"/>
                    <a:pt x="68755" y="-157"/>
                    <a:pt x="94566" y="472"/>
                  </a:cubicBezTo>
                  <a:cubicBezTo>
                    <a:pt x="105267" y="472"/>
                    <a:pt x="112192" y="9913"/>
                    <a:pt x="111563" y="19983"/>
                  </a:cubicBezTo>
                  <a:cubicBezTo>
                    <a:pt x="110933" y="30682"/>
                    <a:pt x="104008" y="36976"/>
                    <a:pt x="93307" y="37605"/>
                  </a:cubicBezTo>
                  <a:cubicBezTo>
                    <a:pt x="87641" y="38235"/>
                    <a:pt x="82605" y="37605"/>
                    <a:pt x="75680" y="37605"/>
                  </a:cubicBezTo>
                  <a:cubicBezTo>
                    <a:pt x="75680" y="42640"/>
                    <a:pt x="75050" y="47046"/>
                    <a:pt x="75050" y="51452"/>
                  </a:cubicBezTo>
                  <a:cubicBezTo>
                    <a:pt x="75050" y="84179"/>
                    <a:pt x="75050" y="116278"/>
                    <a:pt x="75050" y="149005"/>
                  </a:cubicBezTo>
                  <a:cubicBezTo>
                    <a:pt x="75050" y="162852"/>
                    <a:pt x="68755" y="170404"/>
                    <a:pt x="58053" y="171663"/>
                  </a:cubicBezTo>
                  <a:cubicBezTo>
                    <a:pt x="46092" y="172922"/>
                    <a:pt x="37279" y="164110"/>
                    <a:pt x="37279" y="150264"/>
                  </a:cubicBezTo>
                  <a:cubicBezTo>
                    <a:pt x="37279" y="117536"/>
                    <a:pt x="37279" y="85438"/>
                    <a:pt x="37279" y="52710"/>
                  </a:cubicBezTo>
                  <a:cubicBezTo>
                    <a:pt x="37279" y="48305"/>
                    <a:pt x="37279" y="43899"/>
                    <a:pt x="37279" y="37605"/>
                  </a:cubicBezTo>
                  <a:close/>
                </a:path>
              </a:pathLst>
            </a:custGeom>
            <a:grpFill/>
            <a:ln w="6291" cap="flat">
              <a:noFill/>
              <a:prstDash val="solid"/>
              <a:miter/>
            </a:ln>
          </p:spPr>
          <p:txBody>
            <a:bodyPr rtlCol="0" anchor="ctr"/>
            <a:lstStyle/>
            <a:p>
              <a:pPr algn="l" rtl="0"/>
              <a:endParaRPr lang="en-US"/>
            </a:p>
          </p:txBody>
        </p:sp>
        <p:sp>
          <p:nvSpPr>
            <p:cNvPr id="191" name="Freeform 190">
              <a:extLst>
                <a:ext uri="{FF2B5EF4-FFF2-40B4-BE49-F238E27FC236}">
                  <a16:creationId xmlns:a16="http://schemas.microsoft.com/office/drawing/2014/main" id="{14600926-C483-CF51-2AE6-B5F3BBA54076}"/>
                </a:ext>
              </a:extLst>
            </p:cNvPr>
            <p:cNvSpPr/>
            <p:nvPr/>
          </p:nvSpPr>
          <p:spPr>
            <a:xfrm>
              <a:off x="2694603" y="703857"/>
              <a:ext cx="38523" cy="74963"/>
            </a:xfrm>
            <a:custGeom>
              <a:avLst/>
              <a:gdLst>
                <a:gd name="connsiteX0" fmla="*/ 38244 w 38523"/>
                <a:gd name="connsiteY0" fmla="*/ 37167 h 74963"/>
                <a:gd name="connsiteX1" fmla="*/ 38244 w 38523"/>
                <a:gd name="connsiteY1" fmla="*/ 56049 h 74963"/>
                <a:gd name="connsiteX2" fmla="*/ 18728 w 38523"/>
                <a:gd name="connsiteY2" fmla="*/ 74930 h 74963"/>
                <a:gd name="connsiteX3" fmla="*/ 472 w 38523"/>
                <a:gd name="connsiteY3" fmla="*/ 56049 h 74963"/>
                <a:gd name="connsiteX4" fmla="*/ 472 w 38523"/>
                <a:gd name="connsiteY4" fmla="*/ 18286 h 74963"/>
                <a:gd name="connsiteX5" fmla="*/ 19358 w 38523"/>
                <a:gd name="connsiteY5" fmla="*/ 34 h 74963"/>
                <a:gd name="connsiteX6" fmla="*/ 38244 w 38523"/>
                <a:gd name="connsiteY6" fmla="*/ 17027 h 74963"/>
                <a:gd name="connsiteX7" fmla="*/ 38244 w 38523"/>
                <a:gd name="connsiteY7" fmla="*/ 37167 h 74963"/>
                <a:gd name="connsiteX8" fmla="*/ 38244 w 38523"/>
                <a:gd name="connsiteY8" fmla="*/ 37167 h 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3" h="74963">
                  <a:moveTo>
                    <a:pt x="38244" y="37167"/>
                  </a:moveTo>
                  <a:cubicBezTo>
                    <a:pt x="38244" y="43461"/>
                    <a:pt x="38873" y="49755"/>
                    <a:pt x="38244" y="56049"/>
                  </a:cubicBezTo>
                  <a:cubicBezTo>
                    <a:pt x="37614" y="67377"/>
                    <a:pt x="28801" y="75559"/>
                    <a:pt x="18728" y="74930"/>
                  </a:cubicBezTo>
                  <a:cubicBezTo>
                    <a:pt x="8656" y="74301"/>
                    <a:pt x="1102" y="66748"/>
                    <a:pt x="472" y="56049"/>
                  </a:cubicBezTo>
                  <a:cubicBezTo>
                    <a:pt x="-157" y="43461"/>
                    <a:pt x="-157" y="30874"/>
                    <a:pt x="472" y="18286"/>
                  </a:cubicBezTo>
                  <a:cubicBezTo>
                    <a:pt x="1102" y="7586"/>
                    <a:pt x="9285" y="-595"/>
                    <a:pt x="19358" y="34"/>
                  </a:cubicBezTo>
                  <a:cubicBezTo>
                    <a:pt x="30060" y="663"/>
                    <a:pt x="36984" y="6957"/>
                    <a:pt x="38244" y="17027"/>
                  </a:cubicBezTo>
                  <a:cubicBezTo>
                    <a:pt x="38873" y="23950"/>
                    <a:pt x="38244" y="30874"/>
                    <a:pt x="38244" y="37167"/>
                  </a:cubicBezTo>
                  <a:cubicBezTo>
                    <a:pt x="38244" y="37167"/>
                    <a:pt x="38244" y="37167"/>
                    <a:pt x="38244" y="37167"/>
                  </a:cubicBezTo>
                  <a:close/>
                </a:path>
              </a:pathLst>
            </a:custGeom>
            <a:grpFill/>
            <a:ln w="6291" cap="flat">
              <a:noFill/>
              <a:prstDash val="solid"/>
              <a:miter/>
            </a:ln>
          </p:spPr>
          <p:txBody>
            <a:bodyPr rtlCol="0" anchor="ctr"/>
            <a:lstStyle/>
            <a:p>
              <a:pPr algn="l" rtl="0"/>
              <a:endParaRPr lang="en-US"/>
            </a:p>
          </p:txBody>
        </p:sp>
        <p:sp>
          <p:nvSpPr>
            <p:cNvPr id="384" name="Freeform 383">
              <a:extLst>
                <a:ext uri="{FF2B5EF4-FFF2-40B4-BE49-F238E27FC236}">
                  <a16:creationId xmlns:a16="http://schemas.microsoft.com/office/drawing/2014/main" id="{487B5759-AE5B-F76F-B831-2D2867338BC8}"/>
                </a:ext>
              </a:extLst>
            </p:cNvPr>
            <p:cNvSpPr/>
            <p:nvPr/>
          </p:nvSpPr>
          <p:spPr>
            <a:xfrm>
              <a:off x="3082547" y="703848"/>
              <a:ext cx="38995" cy="74973"/>
            </a:xfrm>
            <a:custGeom>
              <a:avLst/>
              <a:gdLst>
                <a:gd name="connsiteX0" fmla="*/ 38716 w 38995"/>
                <a:gd name="connsiteY0" fmla="*/ 37806 h 74973"/>
                <a:gd name="connsiteX1" fmla="*/ 38716 w 38995"/>
                <a:gd name="connsiteY1" fmla="*/ 56687 h 74973"/>
                <a:gd name="connsiteX2" fmla="*/ 19830 w 38995"/>
                <a:gd name="connsiteY2" fmla="*/ 74939 h 74973"/>
                <a:gd name="connsiteX3" fmla="*/ 944 w 38995"/>
                <a:gd name="connsiteY3" fmla="*/ 57946 h 74973"/>
                <a:gd name="connsiteX4" fmla="*/ 944 w 38995"/>
                <a:gd name="connsiteY4" fmla="*/ 16407 h 74973"/>
                <a:gd name="connsiteX5" fmla="*/ 19830 w 38995"/>
                <a:gd name="connsiteY5" fmla="*/ 43 h 74973"/>
                <a:gd name="connsiteX6" fmla="*/ 38086 w 38995"/>
                <a:gd name="connsiteY6" fmla="*/ 17666 h 74973"/>
                <a:gd name="connsiteX7" fmla="*/ 38716 w 38995"/>
                <a:gd name="connsiteY7" fmla="*/ 37806 h 74973"/>
                <a:gd name="connsiteX8" fmla="*/ 38716 w 38995"/>
                <a:gd name="connsiteY8" fmla="*/ 37806 h 7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5" h="74973">
                  <a:moveTo>
                    <a:pt x="38716" y="37806"/>
                  </a:moveTo>
                  <a:cubicBezTo>
                    <a:pt x="38716" y="44100"/>
                    <a:pt x="39345" y="50393"/>
                    <a:pt x="38716" y="56687"/>
                  </a:cubicBezTo>
                  <a:cubicBezTo>
                    <a:pt x="38086" y="67387"/>
                    <a:pt x="29902" y="75569"/>
                    <a:pt x="19830" y="74939"/>
                  </a:cubicBezTo>
                  <a:cubicBezTo>
                    <a:pt x="9128" y="74310"/>
                    <a:pt x="2203" y="68645"/>
                    <a:pt x="944" y="57946"/>
                  </a:cubicBezTo>
                  <a:cubicBezTo>
                    <a:pt x="-315" y="44100"/>
                    <a:pt x="-315" y="30253"/>
                    <a:pt x="944" y="16407"/>
                  </a:cubicBezTo>
                  <a:cubicBezTo>
                    <a:pt x="1574" y="5708"/>
                    <a:pt x="9757" y="-586"/>
                    <a:pt x="19830" y="43"/>
                  </a:cubicBezTo>
                  <a:cubicBezTo>
                    <a:pt x="30532" y="673"/>
                    <a:pt x="36827" y="6966"/>
                    <a:pt x="38086" y="17666"/>
                  </a:cubicBezTo>
                  <a:cubicBezTo>
                    <a:pt x="39345" y="24589"/>
                    <a:pt x="38716" y="31512"/>
                    <a:pt x="38716" y="37806"/>
                  </a:cubicBezTo>
                  <a:cubicBezTo>
                    <a:pt x="38716" y="37806"/>
                    <a:pt x="38716" y="37806"/>
                    <a:pt x="38716" y="37806"/>
                  </a:cubicBezTo>
                  <a:close/>
                </a:path>
              </a:pathLst>
            </a:custGeom>
            <a:grpFill/>
            <a:ln w="6291" cap="flat">
              <a:noFill/>
              <a:prstDash val="solid"/>
              <a:miter/>
            </a:ln>
          </p:spPr>
          <p:txBody>
            <a:bodyPr rtlCol="0" anchor="ctr"/>
            <a:lstStyle/>
            <a:p>
              <a:pPr algn="l" rtl="0"/>
              <a:endParaRPr lang="en-US"/>
            </a:p>
          </p:txBody>
        </p:sp>
        <p:sp>
          <p:nvSpPr>
            <p:cNvPr id="385" name="Freeform 384">
              <a:extLst>
                <a:ext uri="{FF2B5EF4-FFF2-40B4-BE49-F238E27FC236}">
                  <a16:creationId xmlns:a16="http://schemas.microsoft.com/office/drawing/2014/main" id="{814B8B8A-F9CC-E0D0-7EBF-344E571E8BD5}"/>
                </a:ext>
              </a:extLst>
            </p:cNvPr>
            <p:cNvSpPr/>
            <p:nvPr/>
          </p:nvSpPr>
          <p:spPr>
            <a:xfrm>
              <a:off x="2915094" y="1240432"/>
              <a:ext cx="358202" cy="357097"/>
            </a:xfrm>
            <a:custGeom>
              <a:avLst/>
              <a:gdLst>
                <a:gd name="connsiteX0" fmla="*/ 43752 w 358202"/>
                <a:gd name="connsiteY0" fmla="*/ 274727 h 357097"/>
                <a:gd name="connsiteX1" fmla="*/ 16053 w 358202"/>
                <a:gd name="connsiteY1" fmla="*/ 207384 h 357097"/>
                <a:gd name="connsiteX2" fmla="*/ 16053 w 358202"/>
                <a:gd name="connsiteY2" fmla="*/ 151369 h 357097"/>
                <a:gd name="connsiteX3" fmla="*/ 43752 w 358202"/>
                <a:gd name="connsiteY3" fmla="*/ 86543 h 357097"/>
                <a:gd name="connsiteX4" fmla="*/ 85930 w 358202"/>
                <a:gd name="connsiteY4" fmla="*/ 44375 h 357097"/>
                <a:gd name="connsiteX5" fmla="*/ 151401 w 358202"/>
                <a:gd name="connsiteY5" fmla="*/ 15423 h 357097"/>
                <a:gd name="connsiteX6" fmla="*/ 206169 w 358202"/>
                <a:gd name="connsiteY6" fmla="*/ 14794 h 357097"/>
                <a:gd name="connsiteX7" fmla="*/ 275417 w 358202"/>
                <a:gd name="connsiteY7" fmla="*/ 43745 h 357097"/>
                <a:gd name="connsiteX8" fmla="*/ 314447 w 358202"/>
                <a:gd name="connsiteY8" fmla="*/ 84026 h 357097"/>
                <a:gd name="connsiteX9" fmla="*/ 341517 w 358202"/>
                <a:gd name="connsiteY9" fmla="*/ 150110 h 357097"/>
                <a:gd name="connsiteX10" fmla="*/ 340887 w 358202"/>
                <a:gd name="connsiteY10" fmla="*/ 208013 h 357097"/>
                <a:gd name="connsiteX11" fmla="*/ 314447 w 358202"/>
                <a:gd name="connsiteY11" fmla="*/ 272839 h 357097"/>
                <a:gd name="connsiteX12" fmla="*/ 273528 w 358202"/>
                <a:gd name="connsiteY12" fmla="*/ 313749 h 357097"/>
                <a:gd name="connsiteX13" fmla="*/ 208687 w 358202"/>
                <a:gd name="connsiteY13" fmla="*/ 340183 h 357097"/>
                <a:gd name="connsiteX14" fmla="*/ 150141 w 358202"/>
                <a:gd name="connsiteY14" fmla="*/ 339553 h 357097"/>
                <a:gd name="connsiteX15" fmla="*/ 90337 w 358202"/>
                <a:gd name="connsiteY15" fmla="*/ 313119 h 357097"/>
                <a:gd name="connsiteX16" fmla="*/ 43752 w 358202"/>
                <a:gd name="connsiteY16" fmla="*/ 274727 h 3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202" h="357097">
                  <a:moveTo>
                    <a:pt x="43752" y="274727"/>
                  </a:moveTo>
                  <a:cubicBezTo>
                    <a:pt x="45640" y="244517"/>
                    <a:pt x="36198" y="223748"/>
                    <a:pt x="16053" y="207384"/>
                  </a:cubicBezTo>
                  <a:cubicBezTo>
                    <a:pt x="-5351" y="190391"/>
                    <a:pt x="-5351" y="168362"/>
                    <a:pt x="16053" y="151369"/>
                  </a:cubicBezTo>
                  <a:cubicBezTo>
                    <a:pt x="36827" y="134376"/>
                    <a:pt x="45640" y="113606"/>
                    <a:pt x="43752" y="86543"/>
                  </a:cubicBezTo>
                  <a:cubicBezTo>
                    <a:pt x="41234" y="54445"/>
                    <a:pt x="53824" y="41857"/>
                    <a:pt x="85930" y="44375"/>
                  </a:cubicBezTo>
                  <a:cubicBezTo>
                    <a:pt x="113000" y="46263"/>
                    <a:pt x="134403" y="36822"/>
                    <a:pt x="151401" y="15423"/>
                  </a:cubicBezTo>
                  <a:cubicBezTo>
                    <a:pt x="167768" y="-4717"/>
                    <a:pt x="189801" y="-5346"/>
                    <a:pt x="206169" y="14794"/>
                  </a:cubicBezTo>
                  <a:cubicBezTo>
                    <a:pt x="224425" y="37452"/>
                    <a:pt x="247088" y="46263"/>
                    <a:pt x="275417" y="43745"/>
                  </a:cubicBezTo>
                  <a:cubicBezTo>
                    <a:pt x="303116" y="41228"/>
                    <a:pt x="317595" y="56333"/>
                    <a:pt x="314447" y="84026"/>
                  </a:cubicBezTo>
                  <a:cubicBezTo>
                    <a:pt x="311300" y="111089"/>
                    <a:pt x="320743" y="132488"/>
                    <a:pt x="341517" y="150110"/>
                  </a:cubicBezTo>
                  <a:cubicBezTo>
                    <a:pt x="364180" y="168362"/>
                    <a:pt x="363550" y="189761"/>
                    <a:pt x="340887" y="208013"/>
                  </a:cubicBezTo>
                  <a:cubicBezTo>
                    <a:pt x="320113" y="225006"/>
                    <a:pt x="311300" y="246405"/>
                    <a:pt x="314447" y="272839"/>
                  </a:cubicBezTo>
                  <a:cubicBezTo>
                    <a:pt x="317595" y="301161"/>
                    <a:pt x="301227" y="317525"/>
                    <a:pt x="273528" y="313749"/>
                  </a:cubicBezTo>
                  <a:cubicBezTo>
                    <a:pt x="247088" y="310602"/>
                    <a:pt x="225684" y="320043"/>
                    <a:pt x="208687" y="340183"/>
                  </a:cubicBezTo>
                  <a:cubicBezTo>
                    <a:pt x="189801" y="362840"/>
                    <a:pt x="169027" y="362840"/>
                    <a:pt x="150141" y="339553"/>
                  </a:cubicBezTo>
                  <a:cubicBezTo>
                    <a:pt x="134403" y="320672"/>
                    <a:pt x="114259" y="311231"/>
                    <a:pt x="90337" y="313119"/>
                  </a:cubicBezTo>
                  <a:cubicBezTo>
                    <a:pt x="54454" y="316896"/>
                    <a:pt x="42493" y="305567"/>
                    <a:pt x="43752" y="274727"/>
                  </a:cubicBezTo>
                  <a:close/>
                </a:path>
              </a:pathLst>
            </a:custGeom>
            <a:solidFill>
              <a:srgbClr val="F1A0C2"/>
            </a:solidFill>
            <a:ln w="6291" cap="flat">
              <a:noFill/>
              <a:prstDash val="solid"/>
              <a:miter/>
            </a:ln>
          </p:spPr>
          <p:txBody>
            <a:bodyPr rtlCol="0" anchor="ctr"/>
            <a:lstStyle/>
            <a:p>
              <a:pPr algn="l" rtl="0"/>
              <a:endParaRPr lang="en-US"/>
            </a:p>
          </p:txBody>
        </p:sp>
        <p:sp>
          <p:nvSpPr>
            <p:cNvPr id="386" name="Freeform 385">
              <a:extLst>
                <a:ext uri="{FF2B5EF4-FFF2-40B4-BE49-F238E27FC236}">
                  <a16:creationId xmlns:a16="http://schemas.microsoft.com/office/drawing/2014/main" id="{51691B44-A563-D097-DD9E-DD8B687ACCA5}"/>
                </a:ext>
              </a:extLst>
            </p:cNvPr>
            <p:cNvSpPr/>
            <p:nvPr/>
          </p:nvSpPr>
          <p:spPr>
            <a:xfrm>
              <a:off x="2984395" y="1592567"/>
              <a:ext cx="221223" cy="262456"/>
            </a:xfrm>
            <a:custGeom>
              <a:avLst/>
              <a:gdLst>
                <a:gd name="connsiteX0" fmla="*/ 890 w 221223"/>
                <a:gd name="connsiteY0" fmla="*/ 1894 h 262456"/>
                <a:gd name="connsiteX1" fmla="*/ 17887 w 221223"/>
                <a:gd name="connsiteY1" fmla="*/ 635 h 262456"/>
                <a:gd name="connsiteX2" fmla="*/ 52511 w 221223"/>
                <a:gd name="connsiteY2" fmla="*/ 14481 h 262456"/>
                <a:gd name="connsiteX3" fmla="*/ 168344 w 221223"/>
                <a:gd name="connsiteY3" fmla="*/ 14481 h 262456"/>
                <a:gd name="connsiteX4" fmla="*/ 202967 w 221223"/>
                <a:gd name="connsiteY4" fmla="*/ 1265 h 262456"/>
                <a:gd name="connsiteX5" fmla="*/ 221224 w 221223"/>
                <a:gd name="connsiteY5" fmla="*/ 2523 h 262456"/>
                <a:gd name="connsiteX6" fmla="*/ 221224 w 221223"/>
                <a:gd name="connsiteY6" fmla="*/ 14481 h 262456"/>
                <a:gd name="connsiteX7" fmla="*/ 221224 w 221223"/>
                <a:gd name="connsiteY7" fmla="*/ 245463 h 262456"/>
                <a:gd name="connsiteX8" fmla="*/ 215558 w 221223"/>
                <a:gd name="connsiteY8" fmla="*/ 262457 h 262456"/>
                <a:gd name="connsiteX9" fmla="*/ 199190 w 221223"/>
                <a:gd name="connsiteY9" fmla="*/ 256163 h 262456"/>
                <a:gd name="connsiteX10" fmla="*/ 127424 w 221223"/>
                <a:gd name="connsiteY10" fmla="*/ 197631 h 262456"/>
                <a:gd name="connsiteX11" fmla="*/ 94060 w 221223"/>
                <a:gd name="connsiteY11" fmla="*/ 197631 h 262456"/>
                <a:gd name="connsiteX12" fmla="*/ 19146 w 221223"/>
                <a:gd name="connsiteY12" fmla="*/ 258680 h 262456"/>
                <a:gd name="connsiteX13" fmla="*/ 5926 w 221223"/>
                <a:gd name="connsiteY13" fmla="*/ 261827 h 262456"/>
                <a:gd name="connsiteX14" fmla="*/ 261 w 221223"/>
                <a:gd name="connsiteY14" fmla="*/ 250498 h 262456"/>
                <a:gd name="connsiteX15" fmla="*/ 261 w 221223"/>
                <a:gd name="connsiteY15" fmla="*/ 5670 h 262456"/>
                <a:gd name="connsiteX16" fmla="*/ 890 w 221223"/>
                <a:gd name="connsiteY16" fmla="*/ 1894 h 26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223" h="262456">
                  <a:moveTo>
                    <a:pt x="890" y="1894"/>
                  </a:moveTo>
                  <a:cubicBezTo>
                    <a:pt x="6556" y="1265"/>
                    <a:pt x="12222" y="1265"/>
                    <a:pt x="17887" y="635"/>
                  </a:cubicBezTo>
                  <a:cubicBezTo>
                    <a:pt x="32366" y="-1882"/>
                    <a:pt x="43068" y="3153"/>
                    <a:pt x="52511" y="14481"/>
                  </a:cubicBezTo>
                  <a:cubicBezTo>
                    <a:pt x="86505" y="54762"/>
                    <a:pt x="134979" y="54762"/>
                    <a:pt x="168344" y="14481"/>
                  </a:cubicBezTo>
                  <a:cubicBezTo>
                    <a:pt x="177786" y="3153"/>
                    <a:pt x="188488" y="-1253"/>
                    <a:pt x="202967" y="1265"/>
                  </a:cubicBezTo>
                  <a:cubicBezTo>
                    <a:pt x="208633" y="1894"/>
                    <a:pt x="213669" y="1894"/>
                    <a:pt x="221224" y="2523"/>
                  </a:cubicBezTo>
                  <a:cubicBezTo>
                    <a:pt x="221224" y="6300"/>
                    <a:pt x="221224" y="10705"/>
                    <a:pt x="221224" y="14481"/>
                  </a:cubicBezTo>
                  <a:cubicBezTo>
                    <a:pt x="221224" y="91266"/>
                    <a:pt x="221224" y="168050"/>
                    <a:pt x="221224" y="245463"/>
                  </a:cubicBezTo>
                  <a:cubicBezTo>
                    <a:pt x="221224" y="251128"/>
                    <a:pt x="217447" y="256792"/>
                    <a:pt x="215558" y="262457"/>
                  </a:cubicBezTo>
                  <a:cubicBezTo>
                    <a:pt x="209892" y="260569"/>
                    <a:pt x="203597" y="259310"/>
                    <a:pt x="199190" y="256163"/>
                  </a:cubicBezTo>
                  <a:cubicBezTo>
                    <a:pt x="175268" y="237281"/>
                    <a:pt x="151347" y="217141"/>
                    <a:pt x="127424" y="197631"/>
                  </a:cubicBezTo>
                  <a:cubicBezTo>
                    <a:pt x="113575" y="186302"/>
                    <a:pt x="107280" y="186931"/>
                    <a:pt x="94060" y="197631"/>
                  </a:cubicBezTo>
                  <a:cubicBezTo>
                    <a:pt x="68879" y="217771"/>
                    <a:pt x="44327" y="238540"/>
                    <a:pt x="19146" y="258680"/>
                  </a:cubicBezTo>
                  <a:cubicBezTo>
                    <a:pt x="15999" y="261198"/>
                    <a:pt x="9704" y="263086"/>
                    <a:pt x="5926" y="261827"/>
                  </a:cubicBezTo>
                  <a:cubicBezTo>
                    <a:pt x="2779" y="261198"/>
                    <a:pt x="261" y="254904"/>
                    <a:pt x="261" y="250498"/>
                  </a:cubicBezTo>
                  <a:cubicBezTo>
                    <a:pt x="261" y="168679"/>
                    <a:pt x="261" y="87490"/>
                    <a:pt x="261" y="5670"/>
                  </a:cubicBezTo>
                  <a:cubicBezTo>
                    <a:pt x="-369" y="4412"/>
                    <a:pt x="261" y="3782"/>
                    <a:pt x="890" y="1894"/>
                  </a:cubicBezTo>
                  <a:close/>
                </a:path>
              </a:pathLst>
            </a:custGeom>
            <a:solidFill>
              <a:srgbClr val="F1A0C2"/>
            </a:solidFill>
            <a:ln w="6291" cap="flat">
              <a:noFill/>
              <a:prstDash val="solid"/>
              <a:miter/>
            </a:ln>
          </p:spPr>
          <p:txBody>
            <a:bodyPr rtlCol="0" anchor="ctr"/>
            <a:lstStyle/>
            <a:p>
              <a:pPr algn="l" rtl="0"/>
              <a:endParaRPr lang="en-US"/>
            </a:p>
          </p:txBody>
        </p:sp>
      </p:grpSp>
      <p:grpSp>
        <p:nvGrpSpPr>
          <p:cNvPr id="387" name="Group 386">
            <a:extLst>
              <a:ext uri="{FF2B5EF4-FFF2-40B4-BE49-F238E27FC236}">
                <a16:creationId xmlns:a16="http://schemas.microsoft.com/office/drawing/2014/main" id="{A31DB5E2-6076-3638-322A-9CCEF2D0AE8B}"/>
              </a:ext>
            </a:extLst>
          </p:cNvPr>
          <p:cNvGrpSpPr/>
          <p:nvPr/>
        </p:nvGrpSpPr>
        <p:grpSpPr>
          <a:xfrm>
            <a:off x="2474796" y="6139689"/>
            <a:ext cx="970243" cy="970462"/>
            <a:chOff x="783211" y="630580"/>
            <a:chExt cx="1265697" cy="1265982"/>
          </a:xfrm>
          <a:solidFill>
            <a:srgbClr val="000000"/>
          </a:solidFill>
        </p:grpSpPr>
        <p:sp>
          <p:nvSpPr>
            <p:cNvPr id="388" name="Freeform 387">
              <a:extLst>
                <a:ext uri="{FF2B5EF4-FFF2-40B4-BE49-F238E27FC236}">
                  <a16:creationId xmlns:a16="http://schemas.microsoft.com/office/drawing/2014/main" id="{882A7B94-30FE-B6C4-AADA-90BF6547AE3D}"/>
                </a:ext>
              </a:extLst>
            </p:cNvPr>
            <p:cNvSpPr/>
            <p:nvPr/>
          </p:nvSpPr>
          <p:spPr>
            <a:xfrm>
              <a:off x="783211" y="632771"/>
              <a:ext cx="990241" cy="1263791"/>
            </a:xfrm>
            <a:custGeom>
              <a:avLst/>
              <a:gdLst>
                <a:gd name="connsiteX0" fmla="*/ 195152 w 990241"/>
                <a:gd name="connsiteY0" fmla="*/ 1263791 h 1263791"/>
                <a:gd name="connsiteX1" fmla="*/ 183821 w 990241"/>
                <a:gd name="connsiteY1" fmla="*/ 1259386 h 1263791"/>
                <a:gd name="connsiteX2" fmla="*/ 126534 w 990241"/>
                <a:gd name="connsiteY2" fmla="*/ 1184490 h 1263791"/>
                <a:gd name="connsiteX3" fmla="*/ 126534 w 990241"/>
                <a:gd name="connsiteY3" fmla="*/ 1137916 h 1263791"/>
                <a:gd name="connsiteX4" fmla="*/ 90651 w 990241"/>
                <a:gd name="connsiteY4" fmla="*/ 1137916 h 1263791"/>
                <a:gd name="connsiteX5" fmla="*/ 0 w 990241"/>
                <a:gd name="connsiteY5" fmla="*/ 1046656 h 1263791"/>
                <a:gd name="connsiteX6" fmla="*/ 0 w 990241"/>
                <a:gd name="connsiteY6" fmla="*/ 90631 h 1263791"/>
                <a:gd name="connsiteX7" fmla="*/ 90022 w 990241"/>
                <a:gd name="connsiteY7" fmla="*/ 0 h 1263791"/>
                <a:gd name="connsiteX8" fmla="*/ 774314 w 990241"/>
                <a:gd name="connsiteY8" fmla="*/ 0 h 1263791"/>
                <a:gd name="connsiteX9" fmla="*/ 863707 w 990241"/>
                <a:gd name="connsiteY9" fmla="*/ 89372 h 1263791"/>
                <a:gd name="connsiteX10" fmla="*/ 863707 w 990241"/>
                <a:gd name="connsiteY10" fmla="*/ 246087 h 1263791"/>
                <a:gd name="connsiteX11" fmla="*/ 863077 w 990241"/>
                <a:gd name="connsiteY11" fmla="*/ 257416 h 1263791"/>
                <a:gd name="connsiteX12" fmla="*/ 843562 w 990241"/>
                <a:gd name="connsiteY12" fmla="*/ 273150 h 1263791"/>
                <a:gd name="connsiteX13" fmla="*/ 823417 w 990241"/>
                <a:gd name="connsiteY13" fmla="*/ 258045 h 1263791"/>
                <a:gd name="connsiteX14" fmla="*/ 822158 w 990241"/>
                <a:gd name="connsiteY14" fmla="*/ 242940 h 1263791"/>
                <a:gd name="connsiteX15" fmla="*/ 822158 w 990241"/>
                <a:gd name="connsiteY15" fmla="*/ 91260 h 1263791"/>
                <a:gd name="connsiteX16" fmla="*/ 773055 w 990241"/>
                <a:gd name="connsiteY16" fmla="*/ 41539 h 1263791"/>
                <a:gd name="connsiteX17" fmla="*/ 91281 w 990241"/>
                <a:gd name="connsiteY17" fmla="*/ 41539 h 1263791"/>
                <a:gd name="connsiteX18" fmla="*/ 42178 w 990241"/>
                <a:gd name="connsiteY18" fmla="*/ 90001 h 1263791"/>
                <a:gd name="connsiteX19" fmla="*/ 42178 w 990241"/>
                <a:gd name="connsiteY19" fmla="*/ 1047285 h 1263791"/>
                <a:gd name="connsiteX20" fmla="*/ 90022 w 990241"/>
                <a:gd name="connsiteY20" fmla="*/ 1095118 h 1263791"/>
                <a:gd name="connsiteX21" fmla="*/ 773055 w 990241"/>
                <a:gd name="connsiteY21" fmla="*/ 1095118 h 1263791"/>
                <a:gd name="connsiteX22" fmla="*/ 821529 w 990241"/>
                <a:gd name="connsiteY22" fmla="*/ 1046656 h 1263791"/>
                <a:gd name="connsiteX23" fmla="*/ 821529 w 990241"/>
                <a:gd name="connsiteY23" fmla="*/ 978683 h 1263791"/>
                <a:gd name="connsiteX24" fmla="*/ 842303 w 990241"/>
                <a:gd name="connsiteY24" fmla="*/ 952879 h 1263791"/>
                <a:gd name="connsiteX25" fmla="*/ 863077 w 990241"/>
                <a:gd name="connsiteY25" fmla="*/ 978683 h 1263791"/>
                <a:gd name="connsiteX26" fmla="*/ 863077 w 990241"/>
                <a:gd name="connsiteY26" fmla="*/ 1050432 h 1263791"/>
                <a:gd name="connsiteX27" fmla="*/ 781869 w 990241"/>
                <a:gd name="connsiteY27" fmla="*/ 1136657 h 1263791"/>
                <a:gd name="connsiteX28" fmla="*/ 765501 w 990241"/>
                <a:gd name="connsiteY28" fmla="*/ 1137286 h 1263791"/>
                <a:gd name="connsiteX29" fmla="*/ 185710 w 990241"/>
                <a:gd name="connsiteY29" fmla="*/ 1137286 h 1263791"/>
                <a:gd name="connsiteX30" fmla="*/ 166824 w 990241"/>
                <a:gd name="connsiteY30" fmla="*/ 1137286 h 1263791"/>
                <a:gd name="connsiteX31" fmla="*/ 169971 w 990241"/>
                <a:gd name="connsiteY31" fmla="*/ 1191413 h 1263791"/>
                <a:gd name="connsiteX32" fmla="*/ 205225 w 990241"/>
                <a:gd name="connsiteY32" fmla="*/ 1220994 h 1263791"/>
                <a:gd name="connsiteX33" fmla="*/ 219074 w 990241"/>
                <a:gd name="connsiteY33" fmla="*/ 1220994 h 1263791"/>
                <a:gd name="connsiteX34" fmla="*/ 897072 w 990241"/>
                <a:gd name="connsiteY34" fmla="*/ 1220994 h 1263791"/>
                <a:gd name="connsiteX35" fmla="*/ 948063 w 990241"/>
                <a:gd name="connsiteY35" fmla="*/ 1169385 h 1263791"/>
                <a:gd name="connsiteX36" fmla="*/ 948063 w 990241"/>
                <a:gd name="connsiteY36" fmla="*/ 934627 h 1263791"/>
                <a:gd name="connsiteX37" fmla="*/ 948692 w 990241"/>
                <a:gd name="connsiteY37" fmla="*/ 922039 h 1263791"/>
                <a:gd name="connsiteX38" fmla="*/ 967578 w 990241"/>
                <a:gd name="connsiteY38" fmla="*/ 905046 h 1263791"/>
                <a:gd name="connsiteX39" fmla="*/ 988353 w 990241"/>
                <a:gd name="connsiteY39" fmla="*/ 919522 h 1263791"/>
                <a:gd name="connsiteX40" fmla="*/ 990241 w 990241"/>
                <a:gd name="connsiteY40" fmla="*/ 935885 h 1263791"/>
                <a:gd name="connsiteX41" fmla="*/ 990241 w 990241"/>
                <a:gd name="connsiteY41" fmla="*/ 1169385 h 1263791"/>
                <a:gd name="connsiteX42" fmla="*/ 922252 w 990241"/>
                <a:gd name="connsiteY42" fmla="*/ 1261903 h 1263791"/>
                <a:gd name="connsiteX43" fmla="*/ 920364 w 990241"/>
                <a:gd name="connsiteY43" fmla="*/ 1263791 h 1263791"/>
                <a:gd name="connsiteX44" fmla="*/ 195152 w 990241"/>
                <a:gd name="connsiteY44" fmla="*/ 1263791 h 126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90241" h="1263791">
                  <a:moveTo>
                    <a:pt x="195152" y="1263791"/>
                  </a:moveTo>
                  <a:cubicBezTo>
                    <a:pt x="191375" y="1262533"/>
                    <a:pt x="187598" y="1260644"/>
                    <a:pt x="183821" y="1259386"/>
                  </a:cubicBezTo>
                  <a:cubicBezTo>
                    <a:pt x="150456" y="1248057"/>
                    <a:pt x="128423" y="1219735"/>
                    <a:pt x="126534" y="1184490"/>
                  </a:cubicBezTo>
                  <a:cubicBezTo>
                    <a:pt x="125905" y="1169385"/>
                    <a:pt x="126534" y="1154280"/>
                    <a:pt x="126534" y="1137916"/>
                  </a:cubicBezTo>
                  <a:cubicBezTo>
                    <a:pt x="113314" y="1137916"/>
                    <a:pt x="101983" y="1137916"/>
                    <a:pt x="90651" y="1137916"/>
                  </a:cubicBezTo>
                  <a:cubicBezTo>
                    <a:pt x="35253" y="1137286"/>
                    <a:pt x="0" y="1102041"/>
                    <a:pt x="0" y="1046656"/>
                  </a:cubicBezTo>
                  <a:cubicBezTo>
                    <a:pt x="0" y="728191"/>
                    <a:pt x="0" y="409096"/>
                    <a:pt x="0" y="90631"/>
                  </a:cubicBezTo>
                  <a:cubicBezTo>
                    <a:pt x="0" y="35875"/>
                    <a:pt x="35253" y="0"/>
                    <a:pt x="90022" y="0"/>
                  </a:cubicBezTo>
                  <a:cubicBezTo>
                    <a:pt x="317910" y="0"/>
                    <a:pt x="545797" y="0"/>
                    <a:pt x="774314" y="0"/>
                  </a:cubicBezTo>
                  <a:cubicBezTo>
                    <a:pt x="829083" y="0"/>
                    <a:pt x="863707" y="35245"/>
                    <a:pt x="863707" y="89372"/>
                  </a:cubicBezTo>
                  <a:cubicBezTo>
                    <a:pt x="863707" y="141610"/>
                    <a:pt x="863707" y="193849"/>
                    <a:pt x="863707" y="246087"/>
                  </a:cubicBezTo>
                  <a:cubicBezTo>
                    <a:pt x="863707" y="249863"/>
                    <a:pt x="863707" y="253640"/>
                    <a:pt x="863077" y="257416"/>
                  </a:cubicBezTo>
                  <a:cubicBezTo>
                    <a:pt x="860559" y="267486"/>
                    <a:pt x="853634" y="273150"/>
                    <a:pt x="843562" y="273150"/>
                  </a:cubicBezTo>
                  <a:cubicBezTo>
                    <a:pt x="832860" y="273150"/>
                    <a:pt x="825935" y="268115"/>
                    <a:pt x="823417" y="258045"/>
                  </a:cubicBezTo>
                  <a:cubicBezTo>
                    <a:pt x="822158" y="253010"/>
                    <a:pt x="822158" y="247975"/>
                    <a:pt x="822158" y="242940"/>
                  </a:cubicBezTo>
                  <a:cubicBezTo>
                    <a:pt x="822158" y="192590"/>
                    <a:pt x="822158" y="141610"/>
                    <a:pt x="822158" y="91260"/>
                  </a:cubicBezTo>
                  <a:cubicBezTo>
                    <a:pt x="822158" y="57903"/>
                    <a:pt x="805791" y="41539"/>
                    <a:pt x="773055" y="41539"/>
                  </a:cubicBezTo>
                  <a:cubicBezTo>
                    <a:pt x="545797" y="41539"/>
                    <a:pt x="318539" y="41539"/>
                    <a:pt x="91281" y="41539"/>
                  </a:cubicBezTo>
                  <a:cubicBezTo>
                    <a:pt x="58546" y="41539"/>
                    <a:pt x="42178" y="57903"/>
                    <a:pt x="42178" y="90001"/>
                  </a:cubicBezTo>
                  <a:cubicBezTo>
                    <a:pt x="42178" y="409096"/>
                    <a:pt x="42178" y="728191"/>
                    <a:pt x="42178" y="1047285"/>
                  </a:cubicBezTo>
                  <a:cubicBezTo>
                    <a:pt x="42178" y="1078754"/>
                    <a:pt x="58546" y="1095118"/>
                    <a:pt x="90022" y="1095118"/>
                  </a:cubicBezTo>
                  <a:cubicBezTo>
                    <a:pt x="317910" y="1095118"/>
                    <a:pt x="545168" y="1095118"/>
                    <a:pt x="773055" y="1095118"/>
                  </a:cubicBezTo>
                  <a:cubicBezTo>
                    <a:pt x="805161" y="1095118"/>
                    <a:pt x="821529" y="1078754"/>
                    <a:pt x="821529" y="1046656"/>
                  </a:cubicBezTo>
                  <a:cubicBezTo>
                    <a:pt x="821529" y="1023998"/>
                    <a:pt x="821529" y="1001341"/>
                    <a:pt x="821529" y="978683"/>
                  </a:cubicBezTo>
                  <a:cubicBezTo>
                    <a:pt x="821529" y="962319"/>
                    <a:pt x="829713" y="952879"/>
                    <a:pt x="842303" y="952879"/>
                  </a:cubicBezTo>
                  <a:cubicBezTo>
                    <a:pt x="854893" y="952879"/>
                    <a:pt x="863077" y="962319"/>
                    <a:pt x="863077" y="978683"/>
                  </a:cubicBezTo>
                  <a:cubicBezTo>
                    <a:pt x="863077" y="1002599"/>
                    <a:pt x="863077" y="1026516"/>
                    <a:pt x="863077" y="1050432"/>
                  </a:cubicBezTo>
                  <a:cubicBezTo>
                    <a:pt x="862448" y="1099524"/>
                    <a:pt x="830342" y="1132881"/>
                    <a:pt x="781869" y="1136657"/>
                  </a:cubicBezTo>
                  <a:cubicBezTo>
                    <a:pt x="776203" y="1137286"/>
                    <a:pt x="771167" y="1137286"/>
                    <a:pt x="765501" y="1137286"/>
                  </a:cubicBezTo>
                  <a:cubicBezTo>
                    <a:pt x="572237" y="1137286"/>
                    <a:pt x="378973" y="1137286"/>
                    <a:pt x="185710" y="1137286"/>
                  </a:cubicBezTo>
                  <a:cubicBezTo>
                    <a:pt x="180044" y="1137286"/>
                    <a:pt x="175008" y="1137286"/>
                    <a:pt x="166824" y="1137286"/>
                  </a:cubicBezTo>
                  <a:cubicBezTo>
                    <a:pt x="167453" y="1156168"/>
                    <a:pt x="167453" y="1173790"/>
                    <a:pt x="169971" y="1191413"/>
                  </a:cubicBezTo>
                  <a:cubicBezTo>
                    <a:pt x="172490" y="1207777"/>
                    <a:pt x="188857" y="1219106"/>
                    <a:pt x="205225" y="1220994"/>
                  </a:cubicBezTo>
                  <a:cubicBezTo>
                    <a:pt x="209631" y="1221623"/>
                    <a:pt x="214668" y="1220994"/>
                    <a:pt x="219074" y="1220994"/>
                  </a:cubicBezTo>
                  <a:cubicBezTo>
                    <a:pt x="445073" y="1220994"/>
                    <a:pt x="671073" y="1220994"/>
                    <a:pt x="897072" y="1220994"/>
                  </a:cubicBezTo>
                  <a:cubicBezTo>
                    <a:pt x="932954" y="1220994"/>
                    <a:pt x="948063" y="1205889"/>
                    <a:pt x="948063" y="1169385"/>
                  </a:cubicBezTo>
                  <a:cubicBezTo>
                    <a:pt x="948063" y="1091342"/>
                    <a:pt x="948063" y="1012670"/>
                    <a:pt x="948063" y="934627"/>
                  </a:cubicBezTo>
                  <a:cubicBezTo>
                    <a:pt x="948063" y="930221"/>
                    <a:pt x="947433" y="926445"/>
                    <a:pt x="948692" y="922039"/>
                  </a:cubicBezTo>
                  <a:cubicBezTo>
                    <a:pt x="950581" y="911969"/>
                    <a:pt x="957506" y="905675"/>
                    <a:pt x="967578" y="905046"/>
                  </a:cubicBezTo>
                  <a:cubicBezTo>
                    <a:pt x="977651" y="904417"/>
                    <a:pt x="985834" y="909451"/>
                    <a:pt x="988353" y="919522"/>
                  </a:cubicBezTo>
                  <a:cubicBezTo>
                    <a:pt x="989612" y="924557"/>
                    <a:pt x="990241" y="930221"/>
                    <a:pt x="990241" y="935885"/>
                  </a:cubicBezTo>
                  <a:cubicBezTo>
                    <a:pt x="990241" y="1013928"/>
                    <a:pt x="990241" y="1091342"/>
                    <a:pt x="990241" y="1169385"/>
                  </a:cubicBezTo>
                  <a:cubicBezTo>
                    <a:pt x="990241" y="1219106"/>
                    <a:pt x="970096" y="1246798"/>
                    <a:pt x="922252" y="1261903"/>
                  </a:cubicBezTo>
                  <a:cubicBezTo>
                    <a:pt x="921623" y="1261903"/>
                    <a:pt x="920993" y="1263162"/>
                    <a:pt x="920364" y="1263791"/>
                  </a:cubicBezTo>
                  <a:cubicBezTo>
                    <a:pt x="678627" y="1263791"/>
                    <a:pt x="436890" y="1263791"/>
                    <a:pt x="195152" y="1263791"/>
                  </a:cubicBezTo>
                  <a:close/>
                </a:path>
              </a:pathLst>
            </a:custGeom>
            <a:grpFill/>
            <a:ln w="6291" cap="flat">
              <a:noFill/>
              <a:prstDash val="solid"/>
              <a:miter/>
            </a:ln>
          </p:spPr>
          <p:txBody>
            <a:bodyPr rtlCol="0" anchor="ctr"/>
            <a:lstStyle/>
            <a:p>
              <a:pPr algn="l" rtl="0"/>
              <a:endParaRPr lang="en-US"/>
            </a:p>
          </p:txBody>
        </p:sp>
        <p:sp>
          <p:nvSpPr>
            <p:cNvPr id="389" name="Freeform 388">
              <a:extLst>
                <a:ext uri="{FF2B5EF4-FFF2-40B4-BE49-F238E27FC236}">
                  <a16:creationId xmlns:a16="http://schemas.microsoft.com/office/drawing/2014/main" id="{829034CD-713E-9010-5CC7-3EA948BF6BDB}"/>
                </a:ext>
              </a:extLst>
            </p:cNvPr>
            <p:cNvSpPr/>
            <p:nvPr/>
          </p:nvSpPr>
          <p:spPr>
            <a:xfrm>
              <a:off x="1353560" y="630580"/>
              <a:ext cx="695348" cy="991574"/>
            </a:xfrm>
            <a:custGeom>
              <a:avLst/>
              <a:gdLst>
                <a:gd name="connsiteX0" fmla="*/ 101983 w 695348"/>
                <a:gd name="connsiteY0" fmla="*/ 947518 h 991574"/>
                <a:gd name="connsiteX1" fmla="*/ 105130 w 695348"/>
                <a:gd name="connsiteY1" fmla="*/ 847447 h 991574"/>
                <a:gd name="connsiteX2" fmla="*/ 51621 w 695348"/>
                <a:gd name="connsiteY2" fmla="*/ 659263 h 991574"/>
                <a:gd name="connsiteX3" fmla="*/ 62952 w 695348"/>
                <a:gd name="connsiteY3" fmla="*/ 609542 h 991574"/>
                <a:gd name="connsiteX4" fmla="*/ 219074 w 695348"/>
                <a:gd name="connsiteY4" fmla="*/ 462896 h 991574"/>
                <a:gd name="connsiteX5" fmla="*/ 271954 w 695348"/>
                <a:gd name="connsiteY5" fmla="*/ 385483 h 991574"/>
                <a:gd name="connsiteX6" fmla="*/ 467107 w 695348"/>
                <a:gd name="connsiteY6" fmla="*/ 20444 h 991574"/>
                <a:gd name="connsiteX7" fmla="*/ 473402 w 695348"/>
                <a:gd name="connsiteY7" fmla="*/ 9744 h 991574"/>
                <a:gd name="connsiteX8" fmla="*/ 501101 w 695348"/>
                <a:gd name="connsiteY8" fmla="*/ 2821 h 991574"/>
                <a:gd name="connsiteX9" fmla="*/ 509914 w 695348"/>
                <a:gd name="connsiteY9" fmla="*/ 29884 h 991574"/>
                <a:gd name="connsiteX10" fmla="*/ 493547 w 695348"/>
                <a:gd name="connsiteY10" fmla="*/ 60724 h 991574"/>
                <a:gd name="connsiteX11" fmla="*/ 321687 w 695348"/>
                <a:gd name="connsiteY11" fmla="*/ 383595 h 991574"/>
                <a:gd name="connsiteX12" fmla="*/ 314762 w 695348"/>
                <a:gd name="connsiteY12" fmla="*/ 398071 h 991574"/>
                <a:gd name="connsiteX13" fmla="*/ 500471 w 695348"/>
                <a:gd name="connsiteY13" fmla="*/ 496883 h 991574"/>
                <a:gd name="connsiteX14" fmla="*/ 555240 w 695348"/>
                <a:gd name="connsiteY14" fmla="*/ 394294 h 991574"/>
                <a:gd name="connsiteX15" fmla="*/ 650928 w 695348"/>
                <a:gd name="connsiteY15" fmla="*/ 214921 h 991574"/>
                <a:gd name="connsiteX16" fmla="*/ 657852 w 695348"/>
                <a:gd name="connsiteY16" fmla="*/ 202963 h 991574"/>
                <a:gd name="connsiteX17" fmla="*/ 683663 w 695348"/>
                <a:gd name="connsiteY17" fmla="*/ 197299 h 991574"/>
                <a:gd name="connsiteX18" fmla="*/ 693735 w 695348"/>
                <a:gd name="connsiteY18" fmla="*/ 222474 h 991574"/>
                <a:gd name="connsiteX19" fmla="*/ 677368 w 695348"/>
                <a:gd name="connsiteY19" fmla="*/ 254572 h 991574"/>
                <a:gd name="connsiteX20" fmla="*/ 530689 w 695348"/>
                <a:gd name="connsiteY20" fmla="*/ 530240 h 991574"/>
                <a:gd name="connsiteX21" fmla="*/ 480327 w 695348"/>
                <a:gd name="connsiteY21" fmla="*/ 695137 h 991574"/>
                <a:gd name="connsiteX22" fmla="*/ 465218 w 695348"/>
                <a:gd name="connsiteY22" fmla="*/ 824789 h 991574"/>
                <a:gd name="connsiteX23" fmla="*/ 425558 w 695348"/>
                <a:gd name="connsiteY23" fmla="*/ 860664 h 991574"/>
                <a:gd name="connsiteX24" fmla="*/ 334907 w 695348"/>
                <a:gd name="connsiteY24" fmla="*/ 877027 h 991574"/>
                <a:gd name="connsiteX25" fmla="*/ 169342 w 695348"/>
                <a:gd name="connsiteY25" fmla="*/ 975840 h 991574"/>
                <a:gd name="connsiteX26" fmla="*/ 127164 w 695348"/>
                <a:gd name="connsiteY26" fmla="*/ 991574 h 991574"/>
                <a:gd name="connsiteX27" fmla="*/ 26440 w 695348"/>
                <a:gd name="connsiteY27" fmla="*/ 991574 h 991574"/>
                <a:gd name="connsiteX28" fmla="*/ 0 w 695348"/>
                <a:gd name="connsiteY28" fmla="*/ 969546 h 991574"/>
                <a:gd name="connsiteX29" fmla="*/ 26440 w 695348"/>
                <a:gd name="connsiteY29" fmla="*/ 948776 h 991574"/>
                <a:gd name="connsiteX30" fmla="*/ 98206 w 695348"/>
                <a:gd name="connsiteY30" fmla="*/ 948776 h 991574"/>
                <a:gd name="connsiteX31" fmla="*/ 101983 w 695348"/>
                <a:gd name="connsiteY31" fmla="*/ 947518 h 991574"/>
                <a:gd name="connsiteX32" fmla="*/ 151086 w 695348"/>
                <a:gd name="connsiteY32" fmla="*/ 880174 h 991574"/>
                <a:gd name="connsiteX33" fmla="*/ 156751 w 695348"/>
                <a:gd name="connsiteY33" fmla="*/ 870733 h 991574"/>
                <a:gd name="connsiteX34" fmla="*/ 210261 w 695348"/>
                <a:gd name="connsiteY34" fmla="*/ 770033 h 991574"/>
                <a:gd name="connsiteX35" fmla="*/ 208372 w 695348"/>
                <a:gd name="connsiteY35" fmla="*/ 750522 h 991574"/>
                <a:gd name="connsiteX36" fmla="*/ 203966 w 695348"/>
                <a:gd name="connsiteY36" fmla="*/ 647934 h 991574"/>
                <a:gd name="connsiteX37" fmla="*/ 300912 w 695348"/>
                <a:gd name="connsiteY37" fmla="*/ 615835 h 991574"/>
                <a:gd name="connsiteX38" fmla="*/ 358199 w 695348"/>
                <a:gd name="connsiteY38" fmla="*/ 702060 h 991574"/>
                <a:gd name="connsiteX39" fmla="*/ 291469 w 695348"/>
                <a:gd name="connsiteY39" fmla="*/ 778215 h 991574"/>
                <a:gd name="connsiteX40" fmla="*/ 251810 w 695348"/>
                <a:gd name="connsiteY40" fmla="*/ 780732 h 991574"/>
                <a:gd name="connsiteX41" fmla="*/ 187598 w 695348"/>
                <a:gd name="connsiteY41" fmla="*/ 902202 h 991574"/>
                <a:gd name="connsiteX42" fmla="*/ 421781 w 695348"/>
                <a:gd name="connsiteY42" fmla="*/ 817866 h 991574"/>
                <a:gd name="connsiteX43" fmla="*/ 480327 w 695348"/>
                <a:gd name="connsiteY43" fmla="*/ 534016 h 991574"/>
                <a:gd name="connsiteX44" fmla="*/ 293358 w 695348"/>
                <a:gd name="connsiteY44" fmla="*/ 434574 h 991574"/>
                <a:gd name="connsiteX45" fmla="*/ 90651 w 695348"/>
                <a:gd name="connsiteY45" fmla="*/ 641010 h 991574"/>
                <a:gd name="connsiteX46" fmla="*/ 151086 w 695348"/>
                <a:gd name="connsiteY46" fmla="*/ 880174 h 991574"/>
                <a:gd name="connsiteX47" fmla="*/ 271954 w 695348"/>
                <a:gd name="connsiteY47" fmla="*/ 655486 h 991574"/>
                <a:gd name="connsiteX48" fmla="*/ 230406 w 695348"/>
                <a:gd name="connsiteY48" fmla="*/ 698284 h 991574"/>
                <a:gd name="connsiteX49" fmla="*/ 273843 w 695348"/>
                <a:gd name="connsiteY49" fmla="*/ 739193 h 991574"/>
                <a:gd name="connsiteX50" fmla="*/ 314762 w 695348"/>
                <a:gd name="connsiteY50" fmla="*/ 697025 h 991574"/>
                <a:gd name="connsiteX51" fmla="*/ 271954 w 695348"/>
                <a:gd name="connsiteY51" fmla="*/ 655486 h 99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348" h="991574">
                  <a:moveTo>
                    <a:pt x="101983" y="947518"/>
                  </a:moveTo>
                  <a:cubicBezTo>
                    <a:pt x="103242" y="914790"/>
                    <a:pt x="105760" y="881433"/>
                    <a:pt x="105130" y="847447"/>
                  </a:cubicBezTo>
                  <a:cubicBezTo>
                    <a:pt x="103242" y="780103"/>
                    <a:pt x="87504" y="717165"/>
                    <a:pt x="51621" y="659263"/>
                  </a:cubicBezTo>
                  <a:cubicBezTo>
                    <a:pt x="40289" y="641010"/>
                    <a:pt x="45326" y="623388"/>
                    <a:pt x="62952" y="609542"/>
                  </a:cubicBezTo>
                  <a:cubicBezTo>
                    <a:pt x="119610" y="565485"/>
                    <a:pt x="173749" y="518911"/>
                    <a:pt x="219074" y="462896"/>
                  </a:cubicBezTo>
                  <a:cubicBezTo>
                    <a:pt x="238590" y="438980"/>
                    <a:pt x="256846" y="412546"/>
                    <a:pt x="271954" y="385483"/>
                  </a:cubicBezTo>
                  <a:cubicBezTo>
                    <a:pt x="337425" y="264013"/>
                    <a:pt x="402266" y="142543"/>
                    <a:pt x="467107" y="20444"/>
                  </a:cubicBezTo>
                  <a:cubicBezTo>
                    <a:pt x="468995" y="16667"/>
                    <a:pt x="470884" y="12891"/>
                    <a:pt x="473402" y="9744"/>
                  </a:cubicBezTo>
                  <a:cubicBezTo>
                    <a:pt x="480327" y="304"/>
                    <a:pt x="491029" y="-2843"/>
                    <a:pt x="501101" y="2821"/>
                  </a:cubicBezTo>
                  <a:cubicBezTo>
                    <a:pt x="510544" y="8485"/>
                    <a:pt x="514950" y="19185"/>
                    <a:pt x="509914" y="29884"/>
                  </a:cubicBezTo>
                  <a:cubicBezTo>
                    <a:pt x="504878" y="40584"/>
                    <a:pt x="499212" y="50654"/>
                    <a:pt x="493547" y="60724"/>
                  </a:cubicBezTo>
                  <a:cubicBezTo>
                    <a:pt x="436260" y="168348"/>
                    <a:pt x="378973" y="275971"/>
                    <a:pt x="321687" y="383595"/>
                  </a:cubicBezTo>
                  <a:cubicBezTo>
                    <a:pt x="319169" y="388000"/>
                    <a:pt x="317280" y="392406"/>
                    <a:pt x="314762" y="398071"/>
                  </a:cubicBezTo>
                  <a:cubicBezTo>
                    <a:pt x="376455" y="430798"/>
                    <a:pt x="438149" y="463526"/>
                    <a:pt x="500471" y="496883"/>
                  </a:cubicBezTo>
                  <a:cubicBezTo>
                    <a:pt x="518728" y="462267"/>
                    <a:pt x="536984" y="428281"/>
                    <a:pt x="555240" y="394294"/>
                  </a:cubicBezTo>
                  <a:cubicBezTo>
                    <a:pt x="587346" y="334503"/>
                    <a:pt x="618822" y="274712"/>
                    <a:pt x="650928" y="214921"/>
                  </a:cubicBezTo>
                  <a:cubicBezTo>
                    <a:pt x="652816" y="211145"/>
                    <a:pt x="655334" y="206739"/>
                    <a:pt x="657852" y="202963"/>
                  </a:cubicBezTo>
                  <a:cubicBezTo>
                    <a:pt x="664777" y="194152"/>
                    <a:pt x="673591" y="192264"/>
                    <a:pt x="683663" y="197299"/>
                  </a:cubicBezTo>
                  <a:cubicBezTo>
                    <a:pt x="693106" y="201705"/>
                    <a:pt x="698142" y="213033"/>
                    <a:pt x="693735" y="222474"/>
                  </a:cubicBezTo>
                  <a:cubicBezTo>
                    <a:pt x="688699" y="233803"/>
                    <a:pt x="683033" y="243873"/>
                    <a:pt x="677368" y="254572"/>
                  </a:cubicBezTo>
                  <a:cubicBezTo>
                    <a:pt x="628265" y="346462"/>
                    <a:pt x="579162" y="438351"/>
                    <a:pt x="530689" y="530240"/>
                  </a:cubicBezTo>
                  <a:cubicBezTo>
                    <a:pt x="502990" y="581849"/>
                    <a:pt x="489140" y="637864"/>
                    <a:pt x="480327" y="695137"/>
                  </a:cubicBezTo>
                  <a:cubicBezTo>
                    <a:pt x="473402" y="737935"/>
                    <a:pt x="469625" y="781362"/>
                    <a:pt x="465218" y="824789"/>
                  </a:cubicBezTo>
                  <a:cubicBezTo>
                    <a:pt x="462700" y="846188"/>
                    <a:pt x="449480" y="857517"/>
                    <a:pt x="425558" y="860664"/>
                  </a:cubicBezTo>
                  <a:cubicBezTo>
                    <a:pt x="395341" y="864440"/>
                    <a:pt x="363865" y="868216"/>
                    <a:pt x="334907" y="877027"/>
                  </a:cubicBezTo>
                  <a:cubicBezTo>
                    <a:pt x="271954" y="895909"/>
                    <a:pt x="217815" y="931783"/>
                    <a:pt x="169342" y="975840"/>
                  </a:cubicBezTo>
                  <a:cubicBezTo>
                    <a:pt x="156751" y="987168"/>
                    <a:pt x="144161" y="991574"/>
                    <a:pt x="127164" y="991574"/>
                  </a:cubicBezTo>
                  <a:cubicBezTo>
                    <a:pt x="93799" y="990945"/>
                    <a:pt x="60434" y="991574"/>
                    <a:pt x="26440" y="991574"/>
                  </a:cubicBezTo>
                  <a:cubicBezTo>
                    <a:pt x="9443" y="991574"/>
                    <a:pt x="0" y="983392"/>
                    <a:pt x="0" y="969546"/>
                  </a:cubicBezTo>
                  <a:cubicBezTo>
                    <a:pt x="629" y="956329"/>
                    <a:pt x="9443" y="948776"/>
                    <a:pt x="26440" y="948776"/>
                  </a:cubicBezTo>
                  <a:cubicBezTo>
                    <a:pt x="50362" y="948776"/>
                    <a:pt x="74284" y="948776"/>
                    <a:pt x="98206" y="948776"/>
                  </a:cubicBezTo>
                  <a:cubicBezTo>
                    <a:pt x="96947" y="949406"/>
                    <a:pt x="98206" y="949406"/>
                    <a:pt x="101983" y="947518"/>
                  </a:cubicBezTo>
                  <a:close/>
                  <a:moveTo>
                    <a:pt x="151086" y="880174"/>
                  </a:moveTo>
                  <a:cubicBezTo>
                    <a:pt x="152974" y="877027"/>
                    <a:pt x="154863" y="873880"/>
                    <a:pt x="156751" y="870733"/>
                  </a:cubicBezTo>
                  <a:cubicBezTo>
                    <a:pt x="174378" y="837376"/>
                    <a:pt x="192005" y="803390"/>
                    <a:pt x="210261" y="770033"/>
                  </a:cubicBezTo>
                  <a:cubicBezTo>
                    <a:pt x="214038" y="762481"/>
                    <a:pt x="214668" y="758075"/>
                    <a:pt x="208372" y="750522"/>
                  </a:cubicBezTo>
                  <a:cubicBezTo>
                    <a:pt x="183821" y="721571"/>
                    <a:pt x="181932" y="679403"/>
                    <a:pt x="203966" y="647934"/>
                  </a:cubicBezTo>
                  <a:cubicBezTo>
                    <a:pt x="225369" y="617094"/>
                    <a:pt x="265030" y="603877"/>
                    <a:pt x="300912" y="615835"/>
                  </a:cubicBezTo>
                  <a:cubicBezTo>
                    <a:pt x="337425" y="628423"/>
                    <a:pt x="360088" y="663039"/>
                    <a:pt x="358199" y="702060"/>
                  </a:cubicBezTo>
                  <a:cubicBezTo>
                    <a:pt x="356310" y="739193"/>
                    <a:pt x="328611" y="771292"/>
                    <a:pt x="291469" y="778215"/>
                  </a:cubicBezTo>
                  <a:cubicBezTo>
                    <a:pt x="278879" y="780732"/>
                    <a:pt x="266289" y="780103"/>
                    <a:pt x="251810" y="780732"/>
                  </a:cubicBezTo>
                  <a:cubicBezTo>
                    <a:pt x="231035" y="820383"/>
                    <a:pt x="209631" y="861293"/>
                    <a:pt x="187598" y="902202"/>
                  </a:cubicBezTo>
                  <a:cubicBezTo>
                    <a:pt x="258734" y="852482"/>
                    <a:pt x="336166" y="824789"/>
                    <a:pt x="421781" y="817866"/>
                  </a:cubicBezTo>
                  <a:cubicBezTo>
                    <a:pt x="429965" y="720312"/>
                    <a:pt x="442555" y="625276"/>
                    <a:pt x="480327" y="534016"/>
                  </a:cubicBezTo>
                  <a:cubicBezTo>
                    <a:pt x="417374" y="500659"/>
                    <a:pt x="355681" y="467931"/>
                    <a:pt x="293358" y="434574"/>
                  </a:cubicBezTo>
                  <a:cubicBezTo>
                    <a:pt x="238590" y="517023"/>
                    <a:pt x="166194" y="579961"/>
                    <a:pt x="90651" y="641010"/>
                  </a:cubicBezTo>
                  <a:cubicBezTo>
                    <a:pt x="132200" y="716536"/>
                    <a:pt x="151086" y="795208"/>
                    <a:pt x="151086" y="880174"/>
                  </a:cubicBezTo>
                  <a:close/>
                  <a:moveTo>
                    <a:pt x="271954" y="655486"/>
                  </a:moveTo>
                  <a:cubicBezTo>
                    <a:pt x="248662" y="655486"/>
                    <a:pt x="229776" y="674997"/>
                    <a:pt x="230406" y="698284"/>
                  </a:cubicBezTo>
                  <a:cubicBezTo>
                    <a:pt x="231035" y="721571"/>
                    <a:pt x="250550" y="739823"/>
                    <a:pt x="273843" y="739193"/>
                  </a:cubicBezTo>
                  <a:cubicBezTo>
                    <a:pt x="296506" y="738564"/>
                    <a:pt x="314762" y="719683"/>
                    <a:pt x="314762" y="697025"/>
                  </a:cubicBezTo>
                  <a:cubicBezTo>
                    <a:pt x="314132" y="673738"/>
                    <a:pt x="295247" y="654857"/>
                    <a:pt x="271954" y="655486"/>
                  </a:cubicBezTo>
                  <a:close/>
                </a:path>
              </a:pathLst>
            </a:custGeom>
            <a:grpFill/>
            <a:ln w="6291" cap="flat">
              <a:noFill/>
              <a:prstDash val="solid"/>
              <a:miter/>
            </a:ln>
          </p:spPr>
          <p:txBody>
            <a:bodyPr rtlCol="0" anchor="ctr"/>
            <a:lstStyle/>
            <a:p>
              <a:pPr algn="l" rtl="0"/>
              <a:endParaRPr lang="en-US"/>
            </a:p>
          </p:txBody>
        </p:sp>
        <p:sp>
          <p:nvSpPr>
            <p:cNvPr id="390" name="Freeform 389">
              <a:extLst>
                <a:ext uri="{FF2B5EF4-FFF2-40B4-BE49-F238E27FC236}">
                  <a16:creationId xmlns:a16="http://schemas.microsoft.com/office/drawing/2014/main" id="{0959248B-3933-0CFD-0BC7-7FB0F30D2902}"/>
                </a:ext>
              </a:extLst>
            </p:cNvPr>
            <p:cNvSpPr/>
            <p:nvPr/>
          </p:nvSpPr>
          <p:spPr>
            <a:xfrm>
              <a:off x="1415253" y="759261"/>
              <a:ext cx="147308" cy="231641"/>
            </a:xfrm>
            <a:custGeom>
              <a:avLst/>
              <a:gdLst>
                <a:gd name="connsiteX0" fmla="*/ 105131 w 147308"/>
                <a:gd name="connsiteY0" fmla="*/ 123373 h 231641"/>
                <a:gd name="connsiteX1" fmla="*/ 105131 w 147308"/>
                <a:gd name="connsiteY1" fmla="*/ 23302 h 231641"/>
                <a:gd name="connsiteX2" fmla="*/ 129682 w 147308"/>
                <a:gd name="connsiteY2" fmla="*/ 645 h 231641"/>
                <a:gd name="connsiteX3" fmla="*/ 147309 w 147308"/>
                <a:gd name="connsiteY3" fmla="*/ 23302 h 231641"/>
                <a:gd name="connsiteX4" fmla="*/ 147309 w 147308"/>
                <a:gd name="connsiteY4" fmla="*/ 208969 h 231641"/>
                <a:gd name="connsiteX5" fmla="*/ 130312 w 147308"/>
                <a:gd name="connsiteY5" fmla="*/ 230997 h 231641"/>
                <a:gd name="connsiteX6" fmla="*/ 106390 w 147308"/>
                <a:gd name="connsiteY6" fmla="*/ 219039 h 231641"/>
                <a:gd name="connsiteX7" fmla="*/ 50362 w 147308"/>
                <a:gd name="connsiteY7" fmla="*/ 118339 h 231641"/>
                <a:gd name="connsiteX8" fmla="*/ 42808 w 147308"/>
                <a:gd name="connsiteY8" fmla="*/ 105122 h 231641"/>
                <a:gd name="connsiteX9" fmla="*/ 42178 w 147308"/>
                <a:gd name="connsiteY9" fmla="*/ 118339 h 231641"/>
                <a:gd name="connsiteX10" fmla="*/ 42178 w 147308"/>
                <a:gd name="connsiteY10" fmla="*/ 207710 h 231641"/>
                <a:gd name="connsiteX11" fmla="*/ 20774 w 147308"/>
                <a:gd name="connsiteY11" fmla="*/ 231627 h 231641"/>
                <a:gd name="connsiteX12" fmla="*/ 0 w 147308"/>
                <a:gd name="connsiteY12" fmla="*/ 207710 h 231641"/>
                <a:gd name="connsiteX13" fmla="*/ 0 w 147308"/>
                <a:gd name="connsiteY13" fmla="*/ 23302 h 231641"/>
                <a:gd name="connsiteX14" fmla="*/ 15738 w 147308"/>
                <a:gd name="connsiteY14" fmla="*/ 645 h 231641"/>
                <a:gd name="connsiteX15" fmla="*/ 40290 w 147308"/>
                <a:gd name="connsiteY15" fmla="*/ 12603 h 231641"/>
                <a:gd name="connsiteX16" fmla="*/ 95688 w 147308"/>
                <a:gd name="connsiteY16" fmla="*/ 112045 h 231641"/>
                <a:gd name="connsiteX17" fmla="*/ 102612 w 147308"/>
                <a:gd name="connsiteY17" fmla="*/ 123373 h 231641"/>
                <a:gd name="connsiteX18" fmla="*/ 105131 w 147308"/>
                <a:gd name="connsiteY18" fmla="*/ 123373 h 23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7308" h="231641">
                  <a:moveTo>
                    <a:pt x="105131" y="123373"/>
                  </a:moveTo>
                  <a:cubicBezTo>
                    <a:pt x="105131" y="90017"/>
                    <a:pt x="105131" y="56659"/>
                    <a:pt x="105131" y="23302"/>
                  </a:cubicBezTo>
                  <a:cubicBezTo>
                    <a:pt x="105131" y="7568"/>
                    <a:pt x="115832" y="-1873"/>
                    <a:pt x="129682" y="645"/>
                  </a:cubicBezTo>
                  <a:cubicBezTo>
                    <a:pt x="140384" y="2533"/>
                    <a:pt x="147309" y="10715"/>
                    <a:pt x="147309" y="23302"/>
                  </a:cubicBezTo>
                  <a:cubicBezTo>
                    <a:pt x="147309" y="84981"/>
                    <a:pt x="147309" y="147290"/>
                    <a:pt x="147309" y="208969"/>
                  </a:cubicBezTo>
                  <a:cubicBezTo>
                    <a:pt x="147309" y="220298"/>
                    <a:pt x="141643" y="228480"/>
                    <a:pt x="130312" y="230997"/>
                  </a:cubicBezTo>
                  <a:cubicBezTo>
                    <a:pt x="119610" y="233515"/>
                    <a:pt x="111426" y="228480"/>
                    <a:pt x="106390" y="219039"/>
                  </a:cubicBezTo>
                  <a:cubicBezTo>
                    <a:pt x="87504" y="185682"/>
                    <a:pt x="69248" y="151696"/>
                    <a:pt x="50362" y="118339"/>
                  </a:cubicBezTo>
                  <a:cubicBezTo>
                    <a:pt x="48473" y="114562"/>
                    <a:pt x="45955" y="111415"/>
                    <a:pt x="42808" y="105122"/>
                  </a:cubicBezTo>
                  <a:cubicBezTo>
                    <a:pt x="42178" y="111415"/>
                    <a:pt x="42178" y="115192"/>
                    <a:pt x="42178" y="118339"/>
                  </a:cubicBezTo>
                  <a:cubicBezTo>
                    <a:pt x="42178" y="147919"/>
                    <a:pt x="42178" y="177500"/>
                    <a:pt x="42178" y="207710"/>
                  </a:cubicBezTo>
                  <a:cubicBezTo>
                    <a:pt x="42178" y="222815"/>
                    <a:pt x="33365" y="231627"/>
                    <a:pt x="20774" y="231627"/>
                  </a:cubicBezTo>
                  <a:cubicBezTo>
                    <a:pt x="8813" y="231627"/>
                    <a:pt x="0" y="222186"/>
                    <a:pt x="0" y="207710"/>
                  </a:cubicBezTo>
                  <a:cubicBezTo>
                    <a:pt x="0" y="146031"/>
                    <a:pt x="0" y="84981"/>
                    <a:pt x="0" y="23302"/>
                  </a:cubicBezTo>
                  <a:cubicBezTo>
                    <a:pt x="0" y="11973"/>
                    <a:pt x="4407" y="3792"/>
                    <a:pt x="15738" y="645"/>
                  </a:cubicBezTo>
                  <a:cubicBezTo>
                    <a:pt x="27070" y="-1873"/>
                    <a:pt x="35253" y="3162"/>
                    <a:pt x="40290" y="12603"/>
                  </a:cubicBezTo>
                  <a:cubicBezTo>
                    <a:pt x="58546" y="45960"/>
                    <a:pt x="77431" y="79317"/>
                    <a:pt x="95688" y="112045"/>
                  </a:cubicBezTo>
                  <a:cubicBezTo>
                    <a:pt x="97576" y="115821"/>
                    <a:pt x="100094" y="119597"/>
                    <a:pt x="102612" y="123373"/>
                  </a:cubicBezTo>
                  <a:cubicBezTo>
                    <a:pt x="103871" y="124003"/>
                    <a:pt x="104501" y="123373"/>
                    <a:pt x="105131" y="123373"/>
                  </a:cubicBezTo>
                  <a:close/>
                </a:path>
              </a:pathLst>
            </a:custGeom>
            <a:grpFill/>
            <a:ln w="6291" cap="flat">
              <a:noFill/>
              <a:prstDash val="solid"/>
              <a:miter/>
            </a:ln>
          </p:spPr>
          <p:txBody>
            <a:bodyPr rtlCol="0" anchor="ctr"/>
            <a:lstStyle/>
            <a:p>
              <a:pPr algn="l" rtl="0"/>
              <a:endParaRPr lang="en-US"/>
            </a:p>
          </p:txBody>
        </p:sp>
        <p:sp>
          <p:nvSpPr>
            <p:cNvPr id="391" name="Freeform 390">
              <a:extLst>
                <a:ext uri="{FF2B5EF4-FFF2-40B4-BE49-F238E27FC236}">
                  <a16:creationId xmlns:a16="http://schemas.microsoft.com/office/drawing/2014/main" id="{980FC069-A0FE-8E06-9A72-5E199CEFEE1E}"/>
                </a:ext>
              </a:extLst>
            </p:cNvPr>
            <p:cNvSpPr/>
            <p:nvPr/>
          </p:nvSpPr>
          <p:spPr>
            <a:xfrm>
              <a:off x="1014876" y="758647"/>
              <a:ext cx="168481" cy="231690"/>
            </a:xfrm>
            <a:custGeom>
              <a:avLst/>
              <a:gdLst>
                <a:gd name="connsiteX0" fmla="*/ 0 w 168481"/>
                <a:gd name="connsiteY0" fmla="*/ 115806 h 231690"/>
                <a:gd name="connsiteX1" fmla="*/ 27069 w 168481"/>
                <a:gd name="connsiteY1" fmla="*/ 30210 h 231690"/>
                <a:gd name="connsiteX2" fmla="*/ 141643 w 168481"/>
                <a:gd name="connsiteY2" fmla="*/ 30210 h 231690"/>
                <a:gd name="connsiteX3" fmla="*/ 142902 w 168481"/>
                <a:gd name="connsiteY3" fmla="*/ 199513 h 231690"/>
                <a:gd name="connsiteX4" fmla="*/ 26440 w 168481"/>
                <a:gd name="connsiteY4" fmla="*/ 200142 h 231690"/>
                <a:gd name="connsiteX5" fmla="*/ 0 w 168481"/>
                <a:gd name="connsiteY5" fmla="*/ 115806 h 231690"/>
                <a:gd name="connsiteX6" fmla="*/ 126534 w 168481"/>
                <a:gd name="connsiteY6" fmla="*/ 116435 h 231690"/>
                <a:gd name="connsiteX7" fmla="*/ 108908 w 168481"/>
                <a:gd name="connsiteY7" fmla="*/ 57273 h 231690"/>
                <a:gd name="connsiteX8" fmla="*/ 59175 w 168481"/>
                <a:gd name="connsiteY8" fmla="*/ 57273 h 231690"/>
                <a:gd name="connsiteX9" fmla="*/ 59805 w 168481"/>
                <a:gd name="connsiteY9" fmla="*/ 174338 h 231690"/>
                <a:gd name="connsiteX10" fmla="*/ 109537 w 168481"/>
                <a:gd name="connsiteY10" fmla="*/ 173708 h 231690"/>
                <a:gd name="connsiteX11" fmla="*/ 126534 w 168481"/>
                <a:gd name="connsiteY11" fmla="*/ 116435 h 23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481" h="231690">
                  <a:moveTo>
                    <a:pt x="0" y="115806"/>
                  </a:moveTo>
                  <a:cubicBezTo>
                    <a:pt x="0" y="84337"/>
                    <a:pt x="7554" y="55385"/>
                    <a:pt x="27069" y="30210"/>
                  </a:cubicBezTo>
                  <a:cubicBezTo>
                    <a:pt x="58546" y="-10070"/>
                    <a:pt x="110167" y="-10070"/>
                    <a:pt x="141643" y="30210"/>
                  </a:cubicBezTo>
                  <a:cubicBezTo>
                    <a:pt x="176896" y="75525"/>
                    <a:pt x="177526" y="153568"/>
                    <a:pt x="142902" y="199513"/>
                  </a:cubicBezTo>
                  <a:cubicBezTo>
                    <a:pt x="110796" y="242310"/>
                    <a:pt x="59175" y="242310"/>
                    <a:pt x="26440" y="200142"/>
                  </a:cubicBezTo>
                  <a:cubicBezTo>
                    <a:pt x="9443" y="178743"/>
                    <a:pt x="0" y="149163"/>
                    <a:pt x="0" y="115806"/>
                  </a:cubicBezTo>
                  <a:close/>
                  <a:moveTo>
                    <a:pt x="126534" y="116435"/>
                  </a:moveTo>
                  <a:cubicBezTo>
                    <a:pt x="125905" y="95036"/>
                    <a:pt x="122128" y="74896"/>
                    <a:pt x="108908" y="57273"/>
                  </a:cubicBezTo>
                  <a:cubicBezTo>
                    <a:pt x="93799" y="37133"/>
                    <a:pt x="74284" y="37763"/>
                    <a:pt x="59175" y="57273"/>
                  </a:cubicBezTo>
                  <a:cubicBezTo>
                    <a:pt x="36512" y="87484"/>
                    <a:pt x="36512" y="144128"/>
                    <a:pt x="59805" y="174338"/>
                  </a:cubicBezTo>
                  <a:cubicBezTo>
                    <a:pt x="74913" y="194478"/>
                    <a:pt x="94429" y="193848"/>
                    <a:pt x="109537" y="173708"/>
                  </a:cubicBezTo>
                  <a:cubicBezTo>
                    <a:pt x="122128" y="157344"/>
                    <a:pt x="125905" y="137204"/>
                    <a:pt x="126534" y="116435"/>
                  </a:cubicBezTo>
                  <a:close/>
                </a:path>
              </a:pathLst>
            </a:custGeom>
            <a:grpFill/>
            <a:ln w="6291" cap="flat">
              <a:noFill/>
              <a:prstDash val="solid"/>
              <a:miter/>
            </a:ln>
          </p:spPr>
          <p:txBody>
            <a:bodyPr rtlCol="0" anchor="ctr"/>
            <a:lstStyle/>
            <a:p>
              <a:pPr algn="l" rtl="0"/>
              <a:endParaRPr lang="en-US"/>
            </a:p>
          </p:txBody>
        </p:sp>
        <p:sp>
          <p:nvSpPr>
            <p:cNvPr id="392" name="Freeform 391">
              <a:extLst>
                <a:ext uri="{FF2B5EF4-FFF2-40B4-BE49-F238E27FC236}">
                  <a16:creationId xmlns:a16="http://schemas.microsoft.com/office/drawing/2014/main" id="{33824379-7E56-4CD9-DE14-E681804FAF17}"/>
                </a:ext>
              </a:extLst>
            </p:cNvPr>
            <p:cNvSpPr/>
            <p:nvPr/>
          </p:nvSpPr>
          <p:spPr>
            <a:xfrm>
              <a:off x="887712" y="1540570"/>
              <a:ext cx="421179" cy="104937"/>
            </a:xfrm>
            <a:custGeom>
              <a:avLst/>
              <a:gdLst>
                <a:gd name="connsiteX0" fmla="*/ 365124 w 421179"/>
                <a:gd name="connsiteY0" fmla="*/ 82213 h 104937"/>
                <a:gd name="connsiteX1" fmla="*/ 347497 w 421179"/>
                <a:gd name="connsiteY1" fmla="*/ 82213 h 104937"/>
                <a:gd name="connsiteX2" fmla="*/ 283286 w 421179"/>
                <a:gd name="connsiteY2" fmla="*/ 50115 h 104937"/>
                <a:gd name="connsiteX3" fmla="*/ 264400 w 421179"/>
                <a:gd name="connsiteY3" fmla="*/ 50115 h 104937"/>
                <a:gd name="connsiteX4" fmla="*/ 242996 w 421179"/>
                <a:gd name="connsiteY4" fmla="*/ 82213 h 104937"/>
                <a:gd name="connsiteX5" fmla="*/ 193264 w 421179"/>
                <a:gd name="connsiteY5" fmla="*/ 104241 h 104937"/>
                <a:gd name="connsiteX6" fmla="*/ 152345 w 421179"/>
                <a:gd name="connsiteY6" fmla="*/ 68367 h 104937"/>
                <a:gd name="connsiteX7" fmla="*/ 151715 w 421179"/>
                <a:gd name="connsiteY7" fmla="*/ 67108 h 104937"/>
                <a:gd name="connsiteX8" fmla="*/ 141643 w 421179"/>
                <a:gd name="connsiteY8" fmla="*/ 49486 h 104937"/>
                <a:gd name="connsiteX9" fmla="*/ 126534 w 421179"/>
                <a:gd name="connsiteY9" fmla="*/ 62702 h 104937"/>
                <a:gd name="connsiteX10" fmla="*/ 87504 w 421179"/>
                <a:gd name="connsiteY10" fmla="*/ 81584 h 104937"/>
                <a:gd name="connsiteX11" fmla="*/ 23292 w 421179"/>
                <a:gd name="connsiteY11" fmla="*/ 81584 h 104937"/>
                <a:gd name="connsiteX12" fmla="*/ 0 w 421179"/>
                <a:gd name="connsiteY12" fmla="*/ 60814 h 104937"/>
                <a:gd name="connsiteX13" fmla="*/ 23292 w 421179"/>
                <a:gd name="connsiteY13" fmla="*/ 39415 h 104937"/>
                <a:gd name="connsiteX14" fmla="*/ 81209 w 421179"/>
                <a:gd name="connsiteY14" fmla="*/ 39415 h 104937"/>
                <a:gd name="connsiteX15" fmla="*/ 97576 w 421179"/>
                <a:gd name="connsiteY15" fmla="*/ 30604 h 104937"/>
                <a:gd name="connsiteX16" fmla="*/ 146679 w 421179"/>
                <a:gd name="connsiteY16" fmla="*/ 7317 h 104937"/>
                <a:gd name="connsiteX17" fmla="*/ 188857 w 421179"/>
                <a:gd name="connsiteY17" fmla="*/ 43192 h 104937"/>
                <a:gd name="connsiteX18" fmla="*/ 198930 w 421179"/>
                <a:gd name="connsiteY18" fmla="*/ 62073 h 104937"/>
                <a:gd name="connsiteX19" fmla="*/ 215297 w 421179"/>
                <a:gd name="connsiteY19" fmla="*/ 46968 h 104937"/>
                <a:gd name="connsiteX20" fmla="*/ 232294 w 421179"/>
                <a:gd name="connsiteY20" fmla="*/ 22422 h 104937"/>
                <a:gd name="connsiteX21" fmla="*/ 314762 w 421179"/>
                <a:gd name="connsiteY21" fmla="*/ 22422 h 104937"/>
                <a:gd name="connsiteX22" fmla="*/ 349386 w 421179"/>
                <a:gd name="connsiteY22" fmla="*/ 40045 h 104937"/>
                <a:gd name="connsiteX23" fmla="*/ 397230 w 421179"/>
                <a:gd name="connsiteY23" fmla="*/ 40045 h 104937"/>
                <a:gd name="connsiteX24" fmla="*/ 421151 w 421179"/>
                <a:gd name="connsiteY24" fmla="*/ 60814 h 104937"/>
                <a:gd name="connsiteX25" fmla="*/ 397230 w 421179"/>
                <a:gd name="connsiteY25" fmla="*/ 82213 h 104937"/>
                <a:gd name="connsiteX26" fmla="*/ 365124 w 421179"/>
                <a:gd name="connsiteY26" fmla="*/ 82213 h 10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1179" h="104937">
                  <a:moveTo>
                    <a:pt x="365124" y="82213"/>
                  </a:moveTo>
                  <a:cubicBezTo>
                    <a:pt x="359458" y="82213"/>
                    <a:pt x="353163" y="81584"/>
                    <a:pt x="347497" y="82213"/>
                  </a:cubicBezTo>
                  <a:cubicBezTo>
                    <a:pt x="319169" y="84731"/>
                    <a:pt x="297765" y="75290"/>
                    <a:pt x="283286" y="50115"/>
                  </a:cubicBezTo>
                  <a:cubicBezTo>
                    <a:pt x="277620" y="39415"/>
                    <a:pt x="271954" y="40045"/>
                    <a:pt x="264400" y="50115"/>
                  </a:cubicBezTo>
                  <a:cubicBezTo>
                    <a:pt x="256846" y="60814"/>
                    <a:pt x="249921" y="71514"/>
                    <a:pt x="242996" y="82213"/>
                  </a:cubicBezTo>
                  <a:cubicBezTo>
                    <a:pt x="231035" y="99836"/>
                    <a:pt x="214038" y="107388"/>
                    <a:pt x="193264" y="104241"/>
                  </a:cubicBezTo>
                  <a:cubicBezTo>
                    <a:pt x="172490" y="101094"/>
                    <a:pt x="158640" y="88507"/>
                    <a:pt x="152345" y="68367"/>
                  </a:cubicBezTo>
                  <a:cubicBezTo>
                    <a:pt x="152345" y="67737"/>
                    <a:pt x="152345" y="67737"/>
                    <a:pt x="151715" y="67108"/>
                  </a:cubicBezTo>
                  <a:cubicBezTo>
                    <a:pt x="148568" y="61444"/>
                    <a:pt x="144790" y="55150"/>
                    <a:pt x="141643" y="49486"/>
                  </a:cubicBezTo>
                  <a:cubicBezTo>
                    <a:pt x="136607" y="53891"/>
                    <a:pt x="130941" y="57667"/>
                    <a:pt x="126534" y="62702"/>
                  </a:cubicBezTo>
                  <a:cubicBezTo>
                    <a:pt x="115832" y="74661"/>
                    <a:pt x="103242" y="81584"/>
                    <a:pt x="87504" y="81584"/>
                  </a:cubicBezTo>
                  <a:cubicBezTo>
                    <a:pt x="66100" y="82213"/>
                    <a:pt x="44696" y="81584"/>
                    <a:pt x="23292" y="81584"/>
                  </a:cubicBezTo>
                  <a:cubicBezTo>
                    <a:pt x="9443" y="81584"/>
                    <a:pt x="0" y="72772"/>
                    <a:pt x="0" y="60814"/>
                  </a:cubicBezTo>
                  <a:cubicBezTo>
                    <a:pt x="0" y="48856"/>
                    <a:pt x="9443" y="40045"/>
                    <a:pt x="23292" y="39415"/>
                  </a:cubicBezTo>
                  <a:cubicBezTo>
                    <a:pt x="42808" y="38786"/>
                    <a:pt x="61693" y="38786"/>
                    <a:pt x="81209" y="39415"/>
                  </a:cubicBezTo>
                  <a:cubicBezTo>
                    <a:pt x="88763" y="39415"/>
                    <a:pt x="93799" y="37527"/>
                    <a:pt x="97576" y="30604"/>
                  </a:cubicBezTo>
                  <a:cubicBezTo>
                    <a:pt x="108908" y="12352"/>
                    <a:pt x="125905" y="4170"/>
                    <a:pt x="146679" y="7317"/>
                  </a:cubicBezTo>
                  <a:cubicBezTo>
                    <a:pt x="168083" y="9835"/>
                    <a:pt x="181932" y="23052"/>
                    <a:pt x="188857" y="43192"/>
                  </a:cubicBezTo>
                  <a:cubicBezTo>
                    <a:pt x="191375" y="49486"/>
                    <a:pt x="195782" y="55779"/>
                    <a:pt x="198930" y="62073"/>
                  </a:cubicBezTo>
                  <a:cubicBezTo>
                    <a:pt x="204595" y="57038"/>
                    <a:pt x="210891" y="52633"/>
                    <a:pt x="215297" y="46968"/>
                  </a:cubicBezTo>
                  <a:cubicBezTo>
                    <a:pt x="221592" y="39415"/>
                    <a:pt x="226629" y="29975"/>
                    <a:pt x="232294" y="22422"/>
                  </a:cubicBezTo>
                  <a:cubicBezTo>
                    <a:pt x="253698" y="-7158"/>
                    <a:pt x="294617" y="-7788"/>
                    <a:pt x="314762" y="22422"/>
                  </a:cubicBezTo>
                  <a:cubicBezTo>
                    <a:pt x="324205" y="36268"/>
                    <a:pt x="333648" y="41303"/>
                    <a:pt x="349386" y="40045"/>
                  </a:cubicBezTo>
                  <a:cubicBezTo>
                    <a:pt x="365124" y="38786"/>
                    <a:pt x="380862" y="39415"/>
                    <a:pt x="397230" y="40045"/>
                  </a:cubicBezTo>
                  <a:cubicBezTo>
                    <a:pt x="411709" y="40045"/>
                    <a:pt x="420522" y="48227"/>
                    <a:pt x="421151" y="60814"/>
                  </a:cubicBezTo>
                  <a:cubicBezTo>
                    <a:pt x="421781" y="73402"/>
                    <a:pt x="411709" y="82213"/>
                    <a:pt x="397230" y="82213"/>
                  </a:cubicBezTo>
                  <a:cubicBezTo>
                    <a:pt x="387157" y="82213"/>
                    <a:pt x="376455" y="82213"/>
                    <a:pt x="365124" y="82213"/>
                  </a:cubicBezTo>
                  <a:close/>
                </a:path>
              </a:pathLst>
            </a:custGeom>
            <a:grpFill/>
            <a:ln w="6291" cap="flat">
              <a:noFill/>
              <a:prstDash val="solid"/>
              <a:miter/>
            </a:ln>
          </p:spPr>
          <p:txBody>
            <a:bodyPr rtlCol="0" anchor="ctr"/>
            <a:lstStyle/>
            <a:p>
              <a:pPr algn="l" rtl="0"/>
              <a:endParaRPr lang="en-US"/>
            </a:p>
          </p:txBody>
        </p:sp>
        <p:sp>
          <p:nvSpPr>
            <p:cNvPr id="393" name="Freeform 392">
              <a:extLst>
                <a:ext uri="{FF2B5EF4-FFF2-40B4-BE49-F238E27FC236}">
                  <a16:creationId xmlns:a16="http://schemas.microsoft.com/office/drawing/2014/main" id="{0E5C4537-6FA2-2036-3BB3-8576E1FE5765}"/>
                </a:ext>
              </a:extLst>
            </p:cNvPr>
            <p:cNvSpPr/>
            <p:nvPr/>
          </p:nvSpPr>
          <p:spPr>
            <a:xfrm>
              <a:off x="1203782" y="758719"/>
              <a:ext cx="168663" cy="231376"/>
            </a:xfrm>
            <a:custGeom>
              <a:avLst/>
              <a:gdLst>
                <a:gd name="connsiteX0" fmla="*/ 168663 w 168663"/>
                <a:gd name="connsiteY0" fmla="*/ 209511 h 231376"/>
                <a:gd name="connsiteX1" fmla="*/ 153555 w 168663"/>
                <a:gd name="connsiteY1" fmla="*/ 230280 h 231376"/>
                <a:gd name="connsiteX2" fmla="*/ 129633 w 168663"/>
                <a:gd name="connsiteY2" fmla="*/ 220840 h 231376"/>
                <a:gd name="connsiteX3" fmla="*/ 125226 w 168663"/>
                <a:gd name="connsiteY3" fmla="*/ 210769 h 231376"/>
                <a:gd name="connsiteX4" fmla="*/ 94380 w 168663"/>
                <a:gd name="connsiteY4" fmla="*/ 189371 h 231376"/>
                <a:gd name="connsiteX5" fmla="*/ 59126 w 168663"/>
                <a:gd name="connsiteY5" fmla="*/ 189371 h 231376"/>
                <a:gd name="connsiteX6" fmla="*/ 47165 w 168663"/>
                <a:gd name="connsiteY6" fmla="*/ 198182 h 231376"/>
                <a:gd name="connsiteX7" fmla="*/ 41500 w 168663"/>
                <a:gd name="connsiteY7" fmla="*/ 214546 h 231376"/>
                <a:gd name="connsiteX8" fmla="*/ 14430 w 168663"/>
                <a:gd name="connsiteY8" fmla="*/ 230280 h 231376"/>
                <a:gd name="connsiteX9" fmla="*/ 1840 w 168663"/>
                <a:gd name="connsiteY9" fmla="*/ 200700 h 231376"/>
                <a:gd name="connsiteX10" fmla="*/ 54090 w 168663"/>
                <a:gd name="connsiteY10" fmla="*/ 43984 h 231376"/>
                <a:gd name="connsiteX11" fmla="*/ 64792 w 168663"/>
                <a:gd name="connsiteY11" fmla="*/ 13774 h 231376"/>
                <a:gd name="connsiteX12" fmla="*/ 83678 w 168663"/>
                <a:gd name="connsiteY12" fmla="*/ 557 h 231376"/>
                <a:gd name="connsiteX13" fmla="*/ 103822 w 168663"/>
                <a:gd name="connsiteY13" fmla="*/ 13774 h 231376"/>
                <a:gd name="connsiteX14" fmla="*/ 167404 w 168663"/>
                <a:gd name="connsiteY14" fmla="*/ 203846 h 231376"/>
                <a:gd name="connsiteX15" fmla="*/ 168663 w 168663"/>
                <a:gd name="connsiteY15" fmla="*/ 209511 h 231376"/>
                <a:gd name="connsiteX16" fmla="*/ 84937 w 168663"/>
                <a:gd name="connsiteY16" fmla="*/ 88041 h 231376"/>
                <a:gd name="connsiteX17" fmla="*/ 65421 w 168663"/>
                <a:gd name="connsiteY17" fmla="*/ 147202 h 231376"/>
                <a:gd name="connsiteX18" fmla="*/ 104452 w 168663"/>
                <a:gd name="connsiteY18" fmla="*/ 147202 h 231376"/>
                <a:gd name="connsiteX19" fmla="*/ 84937 w 168663"/>
                <a:gd name="connsiteY19" fmla="*/ 88041 h 23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663" h="231376">
                  <a:moveTo>
                    <a:pt x="168663" y="209511"/>
                  </a:moveTo>
                  <a:cubicBezTo>
                    <a:pt x="168663" y="220210"/>
                    <a:pt x="163627" y="227763"/>
                    <a:pt x="153555" y="230280"/>
                  </a:cubicBezTo>
                  <a:cubicBezTo>
                    <a:pt x="143482" y="233427"/>
                    <a:pt x="135299" y="229651"/>
                    <a:pt x="129633" y="220840"/>
                  </a:cubicBezTo>
                  <a:cubicBezTo>
                    <a:pt x="127744" y="217693"/>
                    <a:pt x="126485" y="213916"/>
                    <a:pt x="125226" y="210769"/>
                  </a:cubicBezTo>
                  <a:cubicBezTo>
                    <a:pt x="117672" y="189371"/>
                    <a:pt x="117672" y="189371"/>
                    <a:pt x="94380" y="189371"/>
                  </a:cubicBezTo>
                  <a:cubicBezTo>
                    <a:pt x="82419" y="189371"/>
                    <a:pt x="71087" y="190000"/>
                    <a:pt x="59126" y="189371"/>
                  </a:cubicBezTo>
                  <a:cubicBezTo>
                    <a:pt x="51572" y="188741"/>
                    <a:pt x="48424" y="191888"/>
                    <a:pt x="47165" y="198182"/>
                  </a:cubicBezTo>
                  <a:cubicBezTo>
                    <a:pt x="45906" y="203846"/>
                    <a:pt x="44018" y="209511"/>
                    <a:pt x="41500" y="214546"/>
                  </a:cubicBezTo>
                  <a:cubicBezTo>
                    <a:pt x="36463" y="227763"/>
                    <a:pt x="25761" y="234057"/>
                    <a:pt x="14430" y="230280"/>
                  </a:cubicBezTo>
                  <a:cubicBezTo>
                    <a:pt x="2469" y="226504"/>
                    <a:pt x="-3197" y="214546"/>
                    <a:pt x="1840" y="200700"/>
                  </a:cubicBezTo>
                  <a:cubicBezTo>
                    <a:pt x="18837" y="148461"/>
                    <a:pt x="36463" y="96223"/>
                    <a:pt x="54090" y="43984"/>
                  </a:cubicBezTo>
                  <a:cubicBezTo>
                    <a:pt x="57238" y="33914"/>
                    <a:pt x="59756" y="22585"/>
                    <a:pt x="64792" y="13774"/>
                  </a:cubicBezTo>
                  <a:cubicBezTo>
                    <a:pt x="68569" y="7480"/>
                    <a:pt x="76753" y="2445"/>
                    <a:pt x="83678" y="557"/>
                  </a:cubicBezTo>
                  <a:cubicBezTo>
                    <a:pt x="93121" y="-1960"/>
                    <a:pt x="100675" y="4334"/>
                    <a:pt x="103822" y="13774"/>
                  </a:cubicBezTo>
                  <a:cubicBezTo>
                    <a:pt x="125226" y="76712"/>
                    <a:pt x="146000" y="140279"/>
                    <a:pt x="167404" y="203846"/>
                  </a:cubicBezTo>
                  <a:cubicBezTo>
                    <a:pt x="168663" y="205735"/>
                    <a:pt x="168663" y="208252"/>
                    <a:pt x="168663" y="209511"/>
                  </a:cubicBezTo>
                  <a:close/>
                  <a:moveTo>
                    <a:pt x="84937" y="88041"/>
                  </a:moveTo>
                  <a:cubicBezTo>
                    <a:pt x="78012" y="109440"/>
                    <a:pt x="71717" y="127692"/>
                    <a:pt x="65421" y="147202"/>
                  </a:cubicBezTo>
                  <a:cubicBezTo>
                    <a:pt x="78641" y="147202"/>
                    <a:pt x="91232" y="147202"/>
                    <a:pt x="104452" y="147202"/>
                  </a:cubicBezTo>
                  <a:cubicBezTo>
                    <a:pt x="98157" y="127692"/>
                    <a:pt x="91861" y="109440"/>
                    <a:pt x="84937" y="88041"/>
                  </a:cubicBezTo>
                  <a:close/>
                </a:path>
              </a:pathLst>
            </a:custGeom>
            <a:grpFill/>
            <a:ln w="6291" cap="flat">
              <a:noFill/>
              <a:prstDash val="solid"/>
              <a:miter/>
            </a:ln>
          </p:spPr>
          <p:txBody>
            <a:bodyPr rtlCol="0" anchor="ctr"/>
            <a:lstStyle/>
            <a:p>
              <a:pPr algn="l" rtl="0"/>
              <a:endParaRPr lang="en-US"/>
            </a:p>
          </p:txBody>
        </p:sp>
        <p:sp>
          <p:nvSpPr>
            <p:cNvPr id="394" name="Freeform 393">
              <a:extLst>
                <a:ext uri="{FF2B5EF4-FFF2-40B4-BE49-F238E27FC236}">
                  <a16:creationId xmlns:a16="http://schemas.microsoft.com/office/drawing/2014/main" id="{339E5292-1251-6445-EDC4-E562952CD4BA}"/>
                </a:ext>
              </a:extLst>
            </p:cNvPr>
            <p:cNvSpPr/>
            <p:nvPr/>
          </p:nvSpPr>
          <p:spPr>
            <a:xfrm>
              <a:off x="867515" y="1201729"/>
              <a:ext cx="315444" cy="42447"/>
            </a:xfrm>
            <a:custGeom>
              <a:avLst/>
              <a:gdLst>
                <a:gd name="connsiteX0" fmla="*/ 158693 w 315444"/>
                <a:gd name="connsiteY0" fmla="*/ 42168 h 42447"/>
                <a:gd name="connsiteX1" fmla="*/ 28381 w 315444"/>
                <a:gd name="connsiteY1" fmla="*/ 42168 h 42447"/>
                <a:gd name="connsiteX2" fmla="*/ 14532 w 315444"/>
                <a:gd name="connsiteY2" fmla="*/ 40910 h 42447"/>
                <a:gd name="connsiteX3" fmla="*/ 53 w 315444"/>
                <a:gd name="connsiteY3" fmla="*/ 20140 h 42447"/>
                <a:gd name="connsiteX4" fmla="*/ 16420 w 315444"/>
                <a:gd name="connsiteY4" fmla="*/ 629 h 42447"/>
                <a:gd name="connsiteX5" fmla="*/ 26493 w 315444"/>
                <a:gd name="connsiteY5" fmla="*/ 0 h 42447"/>
                <a:gd name="connsiteX6" fmla="*/ 288374 w 315444"/>
                <a:gd name="connsiteY6" fmla="*/ 0 h 42447"/>
                <a:gd name="connsiteX7" fmla="*/ 293411 w 315444"/>
                <a:gd name="connsiteY7" fmla="*/ 0 h 42447"/>
                <a:gd name="connsiteX8" fmla="*/ 315444 w 315444"/>
                <a:gd name="connsiteY8" fmla="*/ 20769 h 42447"/>
                <a:gd name="connsiteX9" fmla="*/ 293411 w 315444"/>
                <a:gd name="connsiteY9" fmla="*/ 42168 h 42447"/>
                <a:gd name="connsiteX10" fmla="*/ 244308 w 315444"/>
                <a:gd name="connsiteY10" fmla="*/ 42168 h 42447"/>
                <a:gd name="connsiteX11" fmla="*/ 158693 w 315444"/>
                <a:gd name="connsiteY11" fmla="*/ 42168 h 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5444" h="42447">
                  <a:moveTo>
                    <a:pt x="158693" y="42168"/>
                  </a:moveTo>
                  <a:cubicBezTo>
                    <a:pt x="115255" y="42168"/>
                    <a:pt x="71818" y="42168"/>
                    <a:pt x="28381" y="42168"/>
                  </a:cubicBezTo>
                  <a:cubicBezTo>
                    <a:pt x="23974" y="42168"/>
                    <a:pt x="18938" y="42168"/>
                    <a:pt x="14532" y="40910"/>
                  </a:cubicBezTo>
                  <a:cubicBezTo>
                    <a:pt x="4459" y="37763"/>
                    <a:pt x="-577" y="30839"/>
                    <a:pt x="53" y="20140"/>
                  </a:cubicBezTo>
                  <a:cubicBezTo>
                    <a:pt x="682" y="9441"/>
                    <a:pt x="6977" y="3147"/>
                    <a:pt x="16420" y="629"/>
                  </a:cubicBezTo>
                  <a:cubicBezTo>
                    <a:pt x="19568" y="0"/>
                    <a:pt x="23345" y="0"/>
                    <a:pt x="26493" y="0"/>
                  </a:cubicBezTo>
                  <a:cubicBezTo>
                    <a:pt x="113996" y="0"/>
                    <a:pt x="200871" y="0"/>
                    <a:pt x="288374" y="0"/>
                  </a:cubicBezTo>
                  <a:cubicBezTo>
                    <a:pt x="290263" y="0"/>
                    <a:pt x="291522" y="0"/>
                    <a:pt x="293411" y="0"/>
                  </a:cubicBezTo>
                  <a:cubicBezTo>
                    <a:pt x="306631" y="629"/>
                    <a:pt x="315444" y="9441"/>
                    <a:pt x="315444" y="20769"/>
                  </a:cubicBezTo>
                  <a:cubicBezTo>
                    <a:pt x="315444" y="32098"/>
                    <a:pt x="306631" y="41539"/>
                    <a:pt x="293411" y="42168"/>
                  </a:cubicBezTo>
                  <a:cubicBezTo>
                    <a:pt x="277043" y="42798"/>
                    <a:pt x="260675" y="42168"/>
                    <a:pt x="244308" y="42168"/>
                  </a:cubicBezTo>
                  <a:cubicBezTo>
                    <a:pt x="215979" y="42168"/>
                    <a:pt x="187021" y="42168"/>
                    <a:pt x="158693" y="42168"/>
                  </a:cubicBezTo>
                  <a:close/>
                </a:path>
              </a:pathLst>
            </a:custGeom>
            <a:grpFill/>
            <a:ln w="6291" cap="flat">
              <a:noFill/>
              <a:prstDash val="solid"/>
              <a:miter/>
            </a:ln>
          </p:spPr>
          <p:txBody>
            <a:bodyPr rtlCol="0" anchor="ctr"/>
            <a:lstStyle/>
            <a:p>
              <a:pPr algn="l" rtl="0"/>
              <a:endParaRPr lang="en-US"/>
            </a:p>
          </p:txBody>
        </p:sp>
        <p:sp>
          <p:nvSpPr>
            <p:cNvPr id="395" name="Freeform 394">
              <a:extLst>
                <a:ext uri="{FF2B5EF4-FFF2-40B4-BE49-F238E27FC236}">
                  <a16:creationId xmlns:a16="http://schemas.microsoft.com/office/drawing/2014/main" id="{BE2CB46E-1A09-0B81-136E-DAB6EE28EDA0}"/>
                </a:ext>
              </a:extLst>
            </p:cNvPr>
            <p:cNvSpPr/>
            <p:nvPr/>
          </p:nvSpPr>
          <p:spPr>
            <a:xfrm>
              <a:off x="867528" y="1306556"/>
              <a:ext cx="313866" cy="42727"/>
            </a:xfrm>
            <a:custGeom>
              <a:avLst/>
              <a:gdLst>
                <a:gd name="connsiteX0" fmla="*/ 158050 w 313866"/>
                <a:gd name="connsiteY0" fmla="*/ 280 h 42727"/>
                <a:gd name="connsiteX1" fmla="*/ 292139 w 313866"/>
                <a:gd name="connsiteY1" fmla="*/ 280 h 42727"/>
                <a:gd name="connsiteX2" fmla="*/ 313542 w 313866"/>
                <a:gd name="connsiteY2" fmla="*/ 14126 h 42727"/>
                <a:gd name="connsiteX3" fmla="*/ 307877 w 313866"/>
                <a:gd name="connsiteY3" fmla="*/ 36154 h 42727"/>
                <a:gd name="connsiteX4" fmla="*/ 288361 w 313866"/>
                <a:gd name="connsiteY4" fmla="*/ 42448 h 42727"/>
                <a:gd name="connsiteX5" fmla="*/ 210930 w 313866"/>
                <a:gd name="connsiteY5" fmla="*/ 42448 h 42727"/>
                <a:gd name="connsiteX6" fmla="*/ 30257 w 313866"/>
                <a:gd name="connsiteY6" fmla="*/ 42448 h 42727"/>
                <a:gd name="connsiteX7" fmla="*/ 17666 w 313866"/>
                <a:gd name="connsiteY7" fmla="*/ 41819 h 42727"/>
                <a:gd name="connsiteX8" fmla="*/ 40 w 313866"/>
                <a:gd name="connsiteY8" fmla="*/ 19791 h 42727"/>
                <a:gd name="connsiteX9" fmla="*/ 20184 w 313866"/>
                <a:gd name="connsiteY9" fmla="*/ 280 h 42727"/>
                <a:gd name="connsiteX10" fmla="*/ 68028 w 313866"/>
                <a:gd name="connsiteY10" fmla="*/ 280 h 42727"/>
                <a:gd name="connsiteX11" fmla="*/ 158050 w 313866"/>
                <a:gd name="connsiteY11" fmla="*/ 280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866" h="42727">
                  <a:moveTo>
                    <a:pt x="158050" y="280"/>
                  </a:moveTo>
                  <a:cubicBezTo>
                    <a:pt x="202746" y="280"/>
                    <a:pt x="247442" y="280"/>
                    <a:pt x="292139" y="280"/>
                  </a:cubicBezTo>
                  <a:cubicBezTo>
                    <a:pt x="302211" y="280"/>
                    <a:pt x="311654" y="4056"/>
                    <a:pt x="313542" y="14126"/>
                  </a:cubicBezTo>
                  <a:cubicBezTo>
                    <a:pt x="314802" y="21049"/>
                    <a:pt x="312283" y="31119"/>
                    <a:pt x="307877" y="36154"/>
                  </a:cubicBezTo>
                  <a:cubicBezTo>
                    <a:pt x="304100" y="40560"/>
                    <a:pt x="295286" y="41819"/>
                    <a:pt x="288361" y="42448"/>
                  </a:cubicBezTo>
                  <a:cubicBezTo>
                    <a:pt x="262551" y="43078"/>
                    <a:pt x="236741" y="42448"/>
                    <a:pt x="210930" y="42448"/>
                  </a:cubicBezTo>
                  <a:cubicBezTo>
                    <a:pt x="150496" y="42448"/>
                    <a:pt x="90691" y="42448"/>
                    <a:pt x="30257" y="42448"/>
                  </a:cubicBezTo>
                  <a:cubicBezTo>
                    <a:pt x="25850" y="42448"/>
                    <a:pt x="22073" y="42448"/>
                    <a:pt x="17666" y="41819"/>
                  </a:cubicBezTo>
                  <a:cubicBezTo>
                    <a:pt x="6335" y="39931"/>
                    <a:pt x="-590" y="31119"/>
                    <a:pt x="40" y="19791"/>
                  </a:cubicBezTo>
                  <a:cubicBezTo>
                    <a:pt x="669" y="8462"/>
                    <a:pt x="8853" y="909"/>
                    <a:pt x="20184" y="280"/>
                  </a:cubicBezTo>
                  <a:cubicBezTo>
                    <a:pt x="35922" y="-350"/>
                    <a:pt x="51661" y="280"/>
                    <a:pt x="68028" y="280"/>
                  </a:cubicBezTo>
                  <a:cubicBezTo>
                    <a:pt x="98245" y="280"/>
                    <a:pt x="128462" y="280"/>
                    <a:pt x="158050" y="280"/>
                  </a:cubicBezTo>
                  <a:close/>
                </a:path>
              </a:pathLst>
            </a:custGeom>
            <a:grpFill/>
            <a:ln w="6291" cap="flat">
              <a:noFill/>
              <a:prstDash val="solid"/>
              <a:miter/>
            </a:ln>
          </p:spPr>
          <p:txBody>
            <a:bodyPr rtlCol="0" anchor="ctr"/>
            <a:lstStyle/>
            <a:p>
              <a:pPr algn="l" rtl="0"/>
              <a:endParaRPr lang="en-US"/>
            </a:p>
          </p:txBody>
        </p:sp>
        <p:sp>
          <p:nvSpPr>
            <p:cNvPr id="396" name="Freeform 395">
              <a:extLst>
                <a:ext uri="{FF2B5EF4-FFF2-40B4-BE49-F238E27FC236}">
                  <a16:creationId xmlns:a16="http://schemas.microsoft.com/office/drawing/2014/main" id="{2E477131-F446-3C8F-B7F3-5F77899CD5FD}"/>
                </a:ext>
              </a:extLst>
            </p:cNvPr>
            <p:cNvSpPr/>
            <p:nvPr/>
          </p:nvSpPr>
          <p:spPr>
            <a:xfrm>
              <a:off x="867524" y="1095714"/>
              <a:ext cx="316098" cy="42727"/>
            </a:xfrm>
            <a:custGeom>
              <a:avLst/>
              <a:gdLst>
                <a:gd name="connsiteX0" fmla="*/ 156795 w 316098"/>
                <a:gd name="connsiteY0" fmla="*/ 42448 h 42727"/>
                <a:gd name="connsiteX1" fmla="*/ 29001 w 316098"/>
                <a:gd name="connsiteY1" fmla="*/ 42448 h 42727"/>
                <a:gd name="connsiteX2" fmla="*/ 16411 w 316098"/>
                <a:gd name="connsiteY2" fmla="*/ 41819 h 42727"/>
                <a:gd name="connsiteX3" fmla="*/ 43 w 316098"/>
                <a:gd name="connsiteY3" fmla="*/ 19791 h 42727"/>
                <a:gd name="connsiteX4" fmla="*/ 18299 w 316098"/>
                <a:gd name="connsiteY4" fmla="*/ 280 h 42727"/>
                <a:gd name="connsiteX5" fmla="*/ 28372 w 316098"/>
                <a:gd name="connsiteY5" fmla="*/ 280 h 42727"/>
                <a:gd name="connsiteX6" fmla="*/ 287736 w 316098"/>
                <a:gd name="connsiteY6" fmla="*/ 280 h 42727"/>
                <a:gd name="connsiteX7" fmla="*/ 295290 w 316098"/>
                <a:gd name="connsiteY7" fmla="*/ 280 h 42727"/>
                <a:gd name="connsiteX8" fmla="*/ 316064 w 316098"/>
                <a:gd name="connsiteY8" fmla="*/ 20420 h 42727"/>
                <a:gd name="connsiteX9" fmla="*/ 296549 w 316098"/>
                <a:gd name="connsiteY9" fmla="*/ 42448 h 42727"/>
                <a:gd name="connsiteX10" fmla="*/ 285217 w 316098"/>
                <a:gd name="connsiteY10" fmla="*/ 42448 h 42727"/>
                <a:gd name="connsiteX11" fmla="*/ 156795 w 316098"/>
                <a:gd name="connsiteY11" fmla="*/ 42448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098" h="42727">
                  <a:moveTo>
                    <a:pt x="156795" y="42448"/>
                  </a:moveTo>
                  <a:cubicBezTo>
                    <a:pt x="113987" y="42448"/>
                    <a:pt x="71809" y="42448"/>
                    <a:pt x="29001" y="42448"/>
                  </a:cubicBezTo>
                  <a:cubicBezTo>
                    <a:pt x="24595" y="42448"/>
                    <a:pt x="20817" y="42448"/>
                    <a:pt x="16411" y="41819"/>
                  </a:cubicBezTo>
                  <a:cubicBezTo>
                    <a:pt x="5709" y="39301"/>
                    <a:pt x="-586" y="30490"/>
                    <a:pt x="43" y="19791"/>
                  </a:cubicBezTo>
                  <a:cubicBezTo>
                    <a:pt x="673" y="8462"/>
                    <a:pt x="7597" y="2797"/>
                    <a:pt x="18299" y="280"/>
                  </a:cubicBezTo>
                  <a:cubicBezTo>
                    <a:pt x="21447" y="-350"/>
                    <a:pt x="25224" y="280"/>
                    <a:pt x="28372" y="280"/>
                  </a:cubicBezTo>
                  <a:cubicBezTo>
                    <a:pt x="114616" y="280"/>
                    <a:pt x="201491" y="280"/>
                    <a:pt x="287736" y="280"/>
                  </a:cubicBezTo>
                  <a:cubicBezTo>
                    <a:pt x="290254" y="280"/>
                    <a:pt x="292772" y="280"/>
                    <a:pt x="295290" y="280"/>
                  </a:cubicBezTo>
                  <a:cubicBezTo>
                    <a:pt x="306621" y="1539"/>
                    <a:pt x="315435" y="9720"/>
                    <a:pt x="316064" y="20420"/>
                  </a:cubicBezTo>
                  <a:cubicBezTo>
                    <a:pt x="316694" y="31749"/>
                    <a:pt x="308510" y="41189"/>
                    <a:pt x="296549" y="42448"/>
                  </a:cubicBezTo>
                  <a:cubicBezTo>
                    <a:pt x="292772" y="43078"/>
                    <a:pt x="288995" y="42448"/>
                    <a:pt x="285217" y="42448"/>
                  </a:cubicBezTo>
                  <a:cubicBezTo>
                    <a:pt x="242410" y="42448"/>
                    <a:pt x="199602" y="42448"/>
                    <a:pt x="156795" y="42448"/>
                  </a:cubicBezTo>
                  <a:close/>
                </a:path>
              </a:pathLst>
            </a:custGeom>
            <a:grpFill/>
            <a:ln w="6291" cap="flat">
              <a:noFill/>
              <a:prstDash val="solid"/>
              <a:miter/>
            </a:ln>
          </p:spPr>
          <p:txBody>
            <a:bodyPr rtlCol="0" anchor="ctr"/>
            <a:lstStyle/>
            <a:p>
              <a:pPr algn="l" rtl="0"/>
              <a:endParaRPr lang="en-US"/>
            </a:p>
          </p:txBody>
        </p:sp>
        <p:sp>
          <p:nvSpPr>
            <p:cNvPr id="397" name="Freeform 396">
              <a:extLst>
                <a:ext uri="{FF2B5EF4-FFF2-40B4-BE49-F238E27FC236}">
                  <a16:creationId xmlns:a16="http://schemas.microsoft.com/office/drawing/2014/main" id="{0DB2C2CF-8809-B4BD-EA43-C2A2C6A532F2}"/>
                </a:ext>
              </a:extLst>
            </p:cNvPr>
            <p:cNvSpPr/>
            <p:nvPr/>
          </p:nvSpPr>
          <p:spPr>
            <a:xfrm>
              <a:off x="866946" y="1411942"/>
              <a:ext cx="316347" cy="42797"/>
            </a:xfrm>
            <a:custGeom>
              <a:avLst/>
              <a:gdLst>
                <a:gd name="connsiteX0" fmla="*/ 159261 w 316347"/>
                <a:gd name="connsiteY0" fmla="*/ 0 h 42797"/>
                <a:gd name="connsiteX1" fmla="*/ 292091 w 316347"/>
                <a:gd name="connsiteY1" fmla="*/ 0 h 42797"/>
                <a:gd name="connsiteX2" fmla="*/ 312865 w 316347"/>
                <a:gd name="connsiteY2" fmla="*/ 32098 h 42797"/>
                <a:gd name="connsiteX3" fmla="*/ 288943 w 316347"/>
                <a:gd name="connsiteY3" fmla="*/ 42798 h 42797"/>
                <a:gd name="connsiteX4" fmla="*/ 169963 w 316347"/>
                <a:gd name="connsiteY4" fmla="*/ 42798 h 42797"/>
                <a:gd name="connsiteX5" fmla="*/ 27061 w 316347"/>
                <a:gd name="connsiteY5" fmla="*/ 42798 h 42797"/>
                <a:gd name="connsiteX6" fmla="*/ 3140 w 316347"/>
                <a:gd name="connsiteY6" fmla="*/ 32098 h 42797"/>
                <a:gd name="connsiteX7" fmla="*/ 23284 w 316347"/>
                <a:gd name="connsiteY7" fmla="*/ 629 h 42797"/>
                <a:gd name="connsiteX8" fmla="*/ 159261 w 316347"/>
                <a:gd name="connsiteY8" fmla="*/ 0 h 4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47" h="42797">
                  <a:moveTo>
                    <a:pt x="159261" y="0"/>
                  </a:moveTo>
                  <a:cubicBezTo>
                    <a:pt x="203328" y="0"/>
                    <a:pt x="248024" y="0"/>
                    <a:pt x="292091" y="0"/>
                  </a:cubicBezTo>
                  <a:cubicBezTo>
                    <a:pt x="311606" y="0"/>
                    <a:pt x="322308" y="16364"/>
                    <a:pt x="312865" y="32098"/>
                  </a:cubicBezTo>
                  <a:cubicBezTo>
                    <a:pt x="307200" y="40910"/>
                    <a:pt x="298386" y="42798"/>
                    <a:pt x="288943" y="42798"/>
                  </a:cubicBezTo>
                  <a:cubicBezTo>
                    <a:pt x="249283" y="42798"/>
                    <a:pt x="209623" y="42798"/>
                    <a:pt x="169963" y="42798"/>
                  </a:cubicBezTo>
                  <a:cubicBezTo>
                    <a:pt x="122120" y="42798"/>
                    <a:pt x="74905" y="42798"/>
                    <a:pt x="27061" y="42798"/>
                  </a:cubicBezTo>
                  <a:cubicBezTo>
                    <a:pt x="17619" y="42798"/>
                    <a:pt x="8805" y="40910"/>
                    <a:pt x="3140" y="32098"/>
                  </a:cubicBezTo>
                  <a:cubicBezTo>
                    <a:pt x="-5674" y="17623"/>
                    <a:pt x="5028" y="629"/>
                    <a:pt x="23284" y="629"/>
                  </a:cubicBezTo>
                  <a:cubicBezTo>
                    <a:pt x="68610" y="0"/>
                    <a:pt x="113936" y="0"/>
                    <a:pt x="159261" y="0"/>
                  </a:cubicBezTo>
                  <a:close/>
                </a:path>
              </a:pathLst>
            </a:custGeom>
            <a:grpFill/>
            <a:ln w="6291" cap="flat">
              <a:noFill/>
              <a:prstDash val="solid"/>
              <a:miter/>
            </a:ln>
          </p:spPr>
          <p:txBody>
            <a:bodyPr rtlCol="0" anchor="ctr"/>
            <a:lstStyle/>
            <a:p>
              <a:pPr algn="l" rtl="0"/>
              <a:endParaRPr lang="en-US"/>
            </a:p>
          </p:txBody>
        </p:sp>
        <p:sp>
          <p:nvSpPr>
            <p:cNvPr id="398" name="Freeform 397">
              <a:extLst>
                <a:ext uri="{FF2B5EF4-FFF2-40B4-BE49-F238E27FC236}">
                  <a16:creationId xmlns:a16="http://schemas.microsoft.com/office/drawing/2014/main" id="{CF2CD6AF-255E-CBF5-DBB2-57D72F189C7E}"/>
                </a:ext>
              </a:extLst>
            </p:cNvPr>
            <p:cNvSpPr/>
            <p:nvPr/>
          </p:nvSpPr>
          <p:spPr>
            <a:xfrm>
              <a:off x="867567" y="757981"/>
              <a:ext cx="125936" cy="232119"/>
            </a:xfrm>
            <a:custGeom>
              <a:avLst/>
              <a:gdLst>
                <a:gd name="connsiteX0" fmla="*/ 42178 w 125936"/>
                <a:gd name="connsiteY0" fmla="*/ 190109 h 232119"/>
                <a:gd name="connsiteX1" fmla="*/ 102612 w 125936"/>
                <a:gd name="connsiteY1" fmla="*/ 190109 h 232119"/>
                <a:gd name="connsiteX2" fmla="*/ 125905 w 125936"/>
                <a:gd name="connsiteY2" fmla="*/ 212137 h 232119"/>
                <a:gd name="connsiteX3" fmla="*/ 105760 w 125936"/>
                <a:gd name="connsiteY3" fmla="*/ 231648 h 232119"/>
                <a:gd name="connsiteX4" fmla="*/ 20145 w 125936"/>
                <a:gd name="connsiteY4" fmla="*/ 231648 h 232119"/>
                <a:gd name="connsiteX5" fmla="*/ 0 w 125936"/>
                <a:gd name="connsiteY5" fmla="*/ 207731 h 232119"/>
                <a:gd name="connsiteX6" fmla="*/ 0 w 125936"/>
                <a:gd name="connsiteY6" fmla="*/ 48498 h 232119"/>
                <a:gd name="connsiteX7" fmla="*/ 0 w 125936"/>
                <a:gd name="connsiteY7" fmla="*/ 22065 h 232119"/>
                <a:gd name="connsiteX8" fmla="*/ 19515 w 125936"/>
                <a:gd name="connsiteY8" fmla="*/ 36 h 232119"/>
                <a:gd name="connsiteX9" fmla="*/ 41549 w 125936"/>
                <a:gd name="connsiteY9" fmla="*/ 20806 h 232119"/>
                <a:gd name="connsiteX10" fmla="*/ 42178 w 125936"/>
                <a:gd name="connsiteY10" fmla="*/ 82485 h 232119"/>
                <a:gd name="connsiteX11" fmla="*/ 42178 w 125936"/>
                <a:gd name="connsiteY11" fmla="*/ 190109 h 2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36" h="232119">
                  <a:moveTo>
                    <a:pt x="42178" y="190109"/>
                  </a:moveTo>
                  <a:cubicBezTo>
                    <a:pt x="63582" y="190109"/>
                    <a:pt x="83097" y="189479"/>
                    <a:pt x="102612" y="190109"/>
                  </a:cubicBezTo>
                  <a:cubicBezTo>
                    <a:pt x="117721" y="190738"/>
                    <a:pt x="126534" y="199549"/>
                    <a:pt x="125905" y="212137"/>
                  </a:cubicBezTo>
                  <a:cubicBezTo>
                    <a:pt x="125275" y="222836"/>
                    <a:pt x="117091" y="231648"/>
                    <a:pt x="105760" y="231648"/>
                  </a:cubicBezTo>
                  <a:cubicBezTo>
                    <a:pt x="77431" y="232277"/>
                    <a:pt x="49103" y="232277"/>
                    <a:pt x="20145" y="231648"/>
                  </a:cubicBezTo>
                  <a:cubicBezTo>
                    <a:pt x="6925" y="231648"/>
                    <a:pt x="0" y="222836"/>
                    <a:pt x="0" y="207731"/>
                  </a:cubicBezTo>
                  <a:cubicBezTo>
                    <a:pt x="0" y="154863"/>
                    <a:pt x="0" y="101366"/>
                    <a:pt x="0" y="48498"/>
                  </a:cubicBezTo>
                  <a:cubicBezTo>
                    <a:pt x="0" y="39687"/>
                    <a:pt x="0" y="30876"/>
                    <a:pt x="0" y="22065"/>
                  </a:cubicBezTo>
                  <a:cubicBezTo>
                    <a:pt x="630" y="8848"/>
                    <a:pt x="8184" y="666"/>
                    <a:pt x="19515" y="36"/>
                  </a:cubicBezTo>
                  <a:cubicBezTo>
                    <a:pt x="31476" y="-593"/>
                    <a:pt x="40919" y="6959"/>
                    <a:pt x="41549" y="20806"/>
                  </a:cubicBezTo>
                  <a:cubicBezTo>
                    <a:pt x="42178" y="41575"/>
                    <a:pt x="42178" y="61715"/>
                    <a:pt x="42178" y="82485"/>
                  </a:cubicBezTo>
                  <a:cubicBezTo>
                    <a:pt x="42178" y="118359"/>
                    <a:pt x="42178" y="153605"/>
                    <a:pt x="42178" y="190109"/>
                  </a:cubicBezTo>
                  <a:close/>
                </a:path>
              </a:pathLst>
            </a:custGeom>
            <a:grpFill/>
            <a:ln w="6291" cap="flat">
              <a:noFill/>
              <a:prstDash val="solid"/>
              <a:miter/>
            </a:ln>
          </p:spPr>
          <p:txBody>
            <a:bodyPr rtlCol="0" anchor="ctr"/>
            <a:lstStyle/>
            <a:p>
              <a:pPr algn="l" rtl="0"/>
              <a:endParaRPr lang="en-US"/>
            </a:p>
          </p:txBody>
        </p:sp>
        <p:sp>
          <p:nvSpPr>
            <p:cNvPr id="399" name="Freeform 398">
              <a:extLst>
                <a:ext uri="{FF2B5EF4-FFF2-40B4-BE49-F238E27FC236}">
                  <a16:creationId xmlns:a16="http://schemas.microsoft.com/office/drawing/2014/main" id="{AF9CDEF9-87BA-B5FB-8FEE-3E74E5A538D6}"/>
                </a:ext>
              </a:extLst>
            </p:cNvPr>
            <p:cNvSpPr/>
            <p:nvPr/>
          </p:nvSpPr>
          <p:spPr>
            <a:xfrm>
              <a:off x="1246541" y="1095994"/>
              <a:ext cx="238617" cy="42168"/>
            </a:xfrm>
            <a:custGeom>
              <a:avLst/>
              <a:gdLst>
                <a:gd name="connsiteX0" fmla="*/ 119610 w 238617"/>
                <a:gd name="connsiteY0" fmla="*/ 0 h 42168"/>
                <a:gd name="connsiteX1" fmla="*/ 213409 w 238617"/>
                <a:gd name="connsiteY1" fmla="*/ 0 h 42168"/>
                <a:gd name="connsiteX2" fmla="*/ 238590 w 238617"/>
                <a:gd name="connsiteY2" fmla="*/ 21399 h 42168"/>
                <a:gd name="connsiteX3" fmla="*/ 214038 w 238617"/>
                <a:gd name="connsiteY3" fmla="*/ 42168 h 42168"/>
                <a:gd name="connsiteX4" fmla="*/ 24551 w 238617"/>
                <a:gd name="connsiteY4" fmla="*/ 42168 h 42168"/>
                <a:gd name="connsiteX5" fmla="*/ 0 w 238617"/>
                <a:gd name="connsiteY5" fmla="*/ 21399 h 42168"/>
                <a:gd name="connsiteX6" fmla="*/ 25181 w 238617"/>
                <a:gd name="connsiteY6" fmla="*/ 0 h 42168"/>
                <a:gd name="connsiteX7" fmla="*/ 119610 w 238617"/>
                <a:gd name="connsiteY7" fmla="*/ 0 h 4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17" h="42168">
                  <a:moveTo>
                    <a:pt x="119610" y="0"/>
                  </a:moveTo>
                  <a:cubicBezTo>
                    <a:pt x="151086" y="0"/>
                    <a:pt x="182562" y="0"/>
                    <a:pt x="213409" y="0"/>
                  </a:cubicBezTo>
                  <a:cubicBezTo>
                    <a:pt x="229147" y="0"/>
                    <a:pt x="239219" y="8182"/>
                    <a:pt x="238590" y="21399"/>
                  </a:cubicBezTo>
                  <a:cubicBezTo>
                    <a:pt x="238590" y="33986"/>
                    <a:pt x="229147" y="42168"/>
                    <a:pt x="214038" y="42168"/>
                  </a:cubicBezTo>
                  <a:cubicBezTo>
                    <a:pt x="151086" y="42168"/>
                    <a:pt x="88133" y="42168"/>
                    <a:pt x="24551" y="42168"/>
                  </a:cubicBezTo>
                  <a:cubicBezTo>
                    <a:pt x="9443" y="42168"/>
                    <a:pt x="0" y="33986"/>
                    <a:pt x="0" y="21399"/>
                  </a:cubicBezTo>
                  <a:cubicBezTo>
                    <a:pt x="0" y="8182"/>
                    <a:pt x="8813" y="0"/>
                    <a:pt x="25181" y="0"/>
                  </a:cubicBezTo>
                  <a:cubicBezTo>
                    <a:pt x="56657" y="0"/>
                    <a:pt x="88133" y="0"/>
                    <a:pt x="119610" y="0"/>
                  </a:cubicBezTo>
                  <a:close/>
                </a:path>
              </a:pathLst>
            </a:custGeom>
            <a:grpFill/>
            <a:ln w="6291" cap="flat">
              <a:noFill/>
              <a:prstDash val="solid"/>
              <a:miter/>
            </a:ln>
          </p:spPr>
          <p:txBody>
            <a:bodyPr rtlCol="0" anchor="ctr"/>
            <a:lstStyle/>
            <a:p>
              <a:pPr algn="l" rtl="0"/>
              <a:endParaRPr lang="en-US"/>
            </a:p>
          </p:txBody>
        </p:sp>
        <p:sp>
          <p:nvSpPr>
            <p:cNvPr id="400" name="Freeform 399">
              <a:extLst>
                <a:ext uri="{FF2B5EF4-FFF2-40B4-BE49-F238E27FC236}">
                  <a16:creationId xmlns:a16="http://schemas.microsoft.com/office/drawing/2014/main" id="{E2C1AB45-C0C5-F182-3AF4-68747D40726D}"/>
                </a:ext>
              </a:extLst>
            </p:cNvPr>
            <p:cNvSpPr/>
            <p:nvPr/>
          </p:nvSpPr>
          <p:spPr>
            <a:xfrm>
              <a:off x="1247768" y="1411942"/>
              <a:ext cx="164966" cy="42640"/>
            </a:xfrm>
            <a:custGeom>
              <a:avLst/>
              <a:gdLst>
                <a:gd name="connsiteX0" fmla="*/ 81870 w 164966"/>
                <a:gd name="connsiteY0" fmla="*/ 0 h 42640"/>
                <a:gd name="connsiteX1" fmla="*/ 141045 w 164966"/>
                <a:gd name="connsiteY1" fmla="*/ 0 h 42640"/>
                <a:gd name="connsiteX2" fmla="*/ 164967 w 164966"/>
                <a:gd name="connsiteY2" fmla="*/ 20769 h 42640"/>
                <a:gd name="connsiteX3" fmla="*/ 142304 w 164966"/>
                <a:gd name="connsiteY3" fmla="*/ 42168 h 42640"/>
                <a:gd name="connsiteX4" fmla="*/ 22065 w 164966"/>
                <a:gd name="connsiteY4" fmla="*/ 42168 h 42640"/>
                <a:gd name="connsiteX5" fmla="*/ 32 w 164966"/>
                <a:gd name="connsiteY5" fmla="*/ 20140 h 42640"/>
                <a:gd name="connsiteX6" fmla="*/ 22694 w 164966"/>
                <a:gd name="connsiteY6" fmla="*/ 0 h 42640"/>
                <a:gd name="connsiteX7" fmla="*/ 81870 w 164966"/>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66" h="42640">
                  <a:moveTo>
                    <a:pt x="81870" y="0"/>
                  </a:moveTo>
                  <a:cubicBezTo>
                    <a:pt x="101385" y="0"/>
                    <a:pt x="120900" y="0"/>
                    <a:pt x="141045" y="0"/>
                  </a:cubicBezTo>
                  <a:cubicBezTo>
                    <a:pt x="154894" y="0"/>
                    <a:pt x="164337" y="8811"/>
                    <a:pt x="164967" y="20769"/>
                  </a:cubicBezTo>
                  <a:cubicBezTo>
                    <a:pt x="164967" y="32728"/>
                    <a:pt x="156154" y="42168"/>
                    <a:pt x="142304" y="42168"/>
                  </a:cubicBezTo>
                  <a:cubicBezTo>
                    <a:pt x="102014" y="42798"/>
                    <a:pt x="61725" y="42798"/>
                    <a:pt x="22065" y="42168"/>
                  </a:cubicBezTo>
                  <a:cubicBezTo>
                    <a:pt x="8215" y="42168"/>
                    <a:pt x="-598" y="32728"/>
                    <a:pt x="32" y="20140"/>
                  </a:cubicBezTo>
                  <a:cubicBezTo>
                    <a:pt x="661" y="8182"/>
                    <a:pt x="8845" y="629"/>
                    <a:pt x="22694" y="0"/>
                  </a:cubicBezTo>
                  <a:cubicBezTo>
                    <a:pt x="41580" y="0"/>
                    <a:pt x="61725" y="0"/>
                    <a:pt x="81870" y="0"/>
                  </a:cubicBezTo>
                  <a:close/>
                </a:path>
              </a:pathLst>
            </a:custGeom>
            <a:grpFill/>
            <a:ln w="6291" cap="flat">
              <a:noFill/>
              <a:prstDash val="solid"/>
              <a:miter/>
            </a:ln>
          </p:spPr>
          <p:txBody>
            <a:bodyPr rtlCol="0" anchor="ctr"/>
            <a:lstStyle/>
            <a:p>
              <a:pPr algn="l" rtl="0"/>
              <a:endParaRPr lang="en-US"/>
            </a:p>
          </p:txBody>
        </p:sp>
        <p:sp>
          <p:nvSpPr>
            <p:cNvPr id="401" name="Freeform 400">
              <a:extLst>
                <a:ext uri="{FF2B5EF4-FFF2-40B4-BE49-F238E27FC236}">
                  <a16:creationId xmlns:a16="http://schemas.microsoft.com/office/drawing/2014/main" id="{CEDC1809-4F28-59DF-FF8B-6C5D7934B5E7}"/>
                </a:ext>
              </a:extLst>
            </p:cNvPr>
            <p:cNvSpPr/>
            <p:nvPr/>
          </p:nvSpPr>
          <p:spPr>
            <a:xfrm>
              <a:off x="1246541" y="1306556"/>
              <a:ext cx="127824" cy="42290"/>
            </a:xfrm>
            <a:custGeom>
              <a:avLst/>
              <a:gdLst>
                <a:gd name="connsiteX0" fmla="*/ 63582 w 127824"/>
                <a:gd name="connsiteY0" fmla="*/ 280 h 42290"/>
                <a:gd name="connsiteX1" fmla="*/ 105131 w 127824"/>
                <a:gd name="connsiteY1" fmla="*/ 280 h 42290"/>
                <a:gd name="connsiteX2" fmla="*/ 127793 w 127824"/>
                <a:gd name="connsiteY2" fmla="*/ 20420 h 42290"/>
                <a:gd name="connsiteX3" fmla="*/ 106390 w 127824"/>
                <a:gd name="connsiteY3" fmla="*/ 41819 h 42290"/>
                <a:gd name="connsiteX4" fmla="*/ 21404 w 127824"/>
                <a:gd name="connsiteY4" fmla="*/ 41819 h 42290"/>
                <a:gd name="connsiteX5" fmla="*/ 0 w 127824"/>
                <a:gd name="connsiteY5" fmla="*/ 20420 h 42290"/>
                <a:gd name="connsiteX6" fmla="*/ 22033 w 127824"/>
                <a:gd name="connsiteY6" fmla="*/ 280 h 42290"/>
                <a:gd name="connsiteX7" fmla="*/ 63582 w 127824"/>
                <a:gd name="connsiteY7" fmla="*/ 280 h 4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24" h="42290">
                  <a:moveTo>
                    <a:pt x="63582" y="280"/>
                  </a:moveTo>
                  <a:cubicBezTo>
                    <a:pt x="77431" y="280"/>
                    <a:pt x="91281" y="280"/>
                    <a:pt x="105131" y="280"/>
                  </a:cubicBezTo>
                  <a:cubicBezTo>
                    <a:pt x="118350" y="280"/>
                    <a:pt x="127164" y="9091"/>
                    <a:pt x="127793" y="20420"/>
                  </a:cubicBezTo>
                  <a:cubicBezTo>
                    <a:pt x="128423" y="31749"/>
                    <a:pt x="119610" y="41819"/>
                    <a:pt x="106390" y="41819"/>
                  </a:cubicBezTo>
                  <a:cubicBezTo>
                    <a:pt x="78061" y="42448"/>
                    <a:pt x="49732" y="42448"/>
                    <a:pt x="21404" y="41819"/>
                  </a:cubicBezTo>
                  <a:cubicBezTo>
                    <a:pt x="8184" y="41819"/>
                    <a:pt x="0" y="32378"/>
                    <a:pt x="0" y="20420"/>
                  </a:cubicBezTo>
                  <a:cubicBezTo>
                    <a:pt x="0" y="8462"/>
                    <a:pt x="8813" y="280"/>
                    <a:pt x="22033" y="280"/>
                  </a:cubicBezTo>
                  <a:cubicBezTo>
                    <a:pt x="36512" y="-350"/>
                    <a:pt x="50362" y="280"/>
                    <a:pt x="63582" y="280"/>
                  </a:cubicBezTo>
                  <a:close/>
                </a:path>
              </a:pathLst>
            </a:custGeom>
            <a:grpFill/>
            <a:ln w="6291" cap="flat">
              <a:noFill/>
              <a:prstDash val="solid"/>
              <a:miter/>
            </a:ln>
          </p:spPr>
          <p:txBody>
            <a:bodyPr rtlCol="0" anchor="ctr"/>
            <a:lstStyle/>
            <a:p>
              <a:pPr algn="l" rtl="0"/>
              <a:endParaRPr lang="en-US"/>
            </a:p>
          </p:txBody>
        </p:sp>
        <p:sp>
          <p:nvSpPr>
            <p:cNvPr id="402" name="Freeform 401">
              <a:extLst>
                <a:ext uri="{FF2B5EF4-FFF2-40B4-BE49-F238E27FC236}">
                  <a16:creationId xmlns:a16="http://schemas.microsoft.com/office/drawing/2014/main" id="{93A9AD9A-EEB9-2AFE-555E-31BC9831AD76}"/>
                </a:ext>
              </a:extLst>
            </p:cNvPr>
            <p:cNvSpPr/>
            <p:nvPr/>
          </p:nvSpPr>
          <p:spPr>
            <a:xfrm>
              <a:off x="1247139" y="1201100"/>
              <a:ext cx="122820" cy="42640"/>
            </a:xfrm>
            <a:custGeom>
              <a:avLst/>
              <a:gdLst>
                <a:gd name="connsiteX0" fmla="*/ 61725 w 122820"/>
                <a:gd name="connsiteY0" fmla="*/ 0 h 42640"/>
                <a:gd name="connsiteX1" fmla="*/ 100755 w 122820"/>
                <a:gd name="connsiteY1" fmla="*/ 0 h 42640"/>
                <a:gd name="connsiteX2" fmla="*/ 122789 w 122820"/>
                <a:gd name="connsiteY2" fmla="*/ 20140 h 42640"/>
                <a:gd name="connsiteX3" fmla="*/ 100755 w 122820"/>
                <a:gd name="connsiteY3" fmla="*/ 42168 h 42640"/>
                <a:gd name="connsiteX4" fmla="*/ 22065 w 122820"/>
                <a:gd name="connsiteY4" fmla="*/ 42168 h 42640"/>
                <a:gd name="connsiteX5" fmla="*/ 32 w 122820"/>
                <a:gd name="connsiteY5" fmla="*/ 20769 h 42640"/>
                <a:gd name="connsiteX6" fmla="*/ 22065 w 122820"/>
                <a:gd name="connsiteY6" fmla="*/ 629 h 42640"/>
                <a:gd name="connsiteX7" fmla="*/ 61725 w 122820"/>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820" h="42640">
                  <a:moveTo>
                    <a:pt x="61725" y="0"/>
                  </a:moveTo>
                  <a:cubicBezTo>
                    <a:pt x="74945" y="0"/>
                    <a:pt x="87536" y="0"/>
                    <a:pt x="100755" y="0"/>
                  </a:cubicBezTo>
                  <a:cubicBezTo>
                    <a:pt x="113976" y="629"/>
                    <a:pt x="122789" y="8182"/>
                    <a:pt x="122789" y="20140"/>
                  </a:cubicBezTo>
                  <a:cubicBezTo>
                    <a:pt x="123418" y="32728"/>
                    <a:pt x="114605" y="41539"/>
                    <a:pt x="100755" y="42168"/>
                  </a:cubicBezTo>
                  <a:cubicBezTo>
                    <a:pt x="74315" y="42798"/>
                    <a:pt x="48505" y="42798"/>
                    <a:pt x="22065" y="42168"/>
                  </a:cubicBezTo>
                  <a:cubicBezTo>
                    <a:pt x="8215" y="42168"/>
                    <a:pt x="-598" y="32728"/>
                    <a:pt x="32" y="20769"/>
                  </a:cubicBezTo>
                  <a:cubicBezTo>
                    <a:pt x="32" y="8811"/>
                    <a:pt x="8845" y="629"/>
                    <a:pt x="22065" y="629"/>
                  </a:cubicBezTo>
                  <a:cubicBezTo>
                    <a:pt x="35285" y="0"/>
                    <a:pt x="48505" y="0"/>
                    <a:pt x="61725" y="0"/>
                  </a:cubicBezTo>
                  <a:close/>
                </a:path>
              </a:pathLst>
            </a:custGeom>
            <a:grpFill/>
            <a:ln w="6291" cap="flat">
              <a:noFill/>
              <a:prstDash val="solid"/>
              <a:miter/>
            </a:ln>
          </p:spPr>
          <p:txBody>
            <a:bodyPr rtlCol="0" anchor="ctr"/>
            <a:lstStyle/>
            <a:p>
              <a:pPr algn="l" rtl="0"/>
              <a:endParaRPr lang="en-US"/>
            </a:p>
          </p:txBody>
        </p:sp>
        <p:sp>
          <p:nvSpPr>
            <p:cNvPr id="403" name="Freeform 402">
              <a:extLst>
                <a:ext uri="{FF2B5EF4-FFF2-40B4-BE49-F238E27FC236}">
                  <a16:creationId xmlns:a16="http://schemas.microsoft.com/office/drawing/2014/main" id="{836B2491-7597-90E9-5500-9E6BB17D8334}"/>
                </a:ext>
              </a:extLst>
            </p:cNvPr>
            <p:cNvSpPr/>
            <p:nvPr/>
          </p:nvSpPr>
          <p:spPr>
            <a:xfrm>
              <a:off x="1443582" y="1067042"/>
              <a:ext cx="389675" cy="467627"/>
            </a:xfrm>
            <a:custGeom>
              <a:avLst/>
              <a:gdLst>
                <a:gd name="connsiteX0" fmla="*/ 61064 w 389675"/>
                <a:gd name="connsiteY0" fmla="*/ 443712 h 467627"/>
                <a:gd name="connsiteX1" fmla="*/ 0 w 389675"/>
                <a:gd name="connsiteY1" fmla="*/ 206436 h 467627"/>
                <a:gd name="connsiteX2" fmla="*/ 202707 w 389675"/>
                <a:gd name="connsiteY2" fmla="*/ 0 h 467627"/>
                <a:gd name="connsiteX3" fmla="*/ 389675 w 389675"/>
                <a:gd name="connsiteY3" fmla="*/ 99442 h 467627"/>
                <a:gd name="connsiteX4" fmla="*/ 331130 w 389675"/>
                <a:gd name="connsiteY4" fmla="*/ 383291 h 467627"/>
                <a:gd name="connsiteX5" fmla="*/ 96947 w 389675"/>
                <a:gd name="connsiteY5" fmla="*/ 467628 h 467627"/>
                <a:gd name="connsiteX6" fmla="*/ 161158 w 389675"/>
                <a:gd name="connsiteY6" fmla="*/ 346158 h 467627"/>
                <a:gd name="connsiteX7" fmla="*/ 200818 w 389675"/>
                <a:gd name="connsiteY7" fmla="*/ 343641 h 467627"/>
                <a:gd name="connsiteX8" fmla="*/ 267548 w 389675"/>
                <a:gd name="connsiteY8" fmla="*/ 267486 h 467627"/>
                <a:gd name="connsiteX9" fmla="*/ 210261 w 389675"/>
                <a:gd name="connsiteY9" fmla="*/ 181261 h 467627"/>
                <a:gd name="connsiteX10" fmla="*/ 113314 w 389675"/>
                <a:gd name="connsiteY10" fmla="*/ 213359 h 467627"/>
                <a:gd name="connsiteX11" fmla="*/ 117721 w 389675"/>
                <a:gd name="connsiteY11" fmla="*/ 315948 h 467627"/>
                <a:gd name="connsiteX12" fmla="*/ 119610 w 389675"/>
                <a:gd name="connsiteY12" fmla="*/ 335459 h 467627"/>
                <a:gd name="connsiteX13" fmla="*/ 66100 w 389675"/>
                <a:gd name="connsiteY13" fmla="*/ 436159 h 467627"/>
                <a:gd name="connsiteX14" fmla="*/ 61064 w 389675"/>
                <a:gd name="connsiteY14" fmla="*/ 443712 h 4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675" h="467627">
                  <a:moveTo>
                    <a:pt x="61064" y="443712"/>
                  </a:moveTo>
                  <a:cubicBezTo>
                    <a:pt x="61064" y="358746"/>
                    <a:pt x="42178" y="280073"/>
                    <a:pt x="0" y="206436"/>
                  </a:cubicBezTo>
                  <a:cubicBezTo>
                    <a:pt x="75543" y="145386"/>
                    <a:pt x="147938" y="81819"/>
                    <a:pt x="202707" y="0"/>
                  </a:cubicBezTo>
                  <a:cubicBezTo>
                    <a:pt x="265030" y="32728"/>
                    <a:pt x="326723" y="66085"/>
                    <a:pt x="389675" y="99442"/>
                  </a:cubicBezTo>
                  <a:cubicBezTo>
                    <a:pt x="352533" y="190072"/>
                    <a:pt x="339313" y="285738"/>
                    <a:pt x="331130" y="383291"/>
                  </a:cubicBezTo>
                  <a:cubicBezTo>
                    <a:pt x="245514" y="390214"/>
                    <a:pt x="168083" y="417907"/>
                    <a:pt x="96947" y="467628"/>
                  </a:cubicBezTo>
                  <a:cubicBezTo>
                    <a:pt x="118351" y="426719"/>
                    <a:pt x="140384" y="385809"/>
                    <a:pt x="161158" y="346158"/>
                  </a:cubicBezTo>
                  <a:cubicBezTo>
                    <a:pt x="175008" y="345529"/>
                    <a:pt x="188228" y="346158"/>
                    <a:pt x="200818" y="343641"/>
                  </a:cubicBezTo>
                  <a:cubicBezTo>
                    <a:pt x="237960" y="336088"/>
                    <a:pt x="265659" y="303990"/>
                    <a:pt x="267548" y="267486"/>
                  </a:cubicBezTo>
                  <a:cubicBezTo>
                    <a:pt x="269436" y="227835"/>
                    <a:pt x="246773" y="193219"/>
                    <a:pt x="210261" y="181261"/>
                  </a:cubicBezTo>
                  <a:cubicBezTo>
                    <a:pt x="175008" y="169303"/>
                    <a:pt x="135348" y="182520"/>
                    <a:pt x="113314" y="213359"/>
                  </a:cubicBezTo>
                  <a:cubicBezTo>
                    <a:pt x="91281" y="244199"/>
                    <a:pt x="93170" y="286996"/>
                    <a:pt x="117721" y="315948"/>
                  </a:cubicBezTo>
                  <a:cubicBezTo>
                    <a:pt x="124016" y="322871"/>
                    <a:pt x="123387" y="327906"/>
                    <a:pt x="119610" y="335459"/>
                  </a:cubicBezTo>
                  <a:cubicBezTo>
                    <a:pt x="101353" y="368816"/>
                    <a:pt x="83727" y="402802"/>
                    <a:pt x="66100" y="436159"/>
                  </a:cubicBezTo>
                  <a:cubicBezTo>
                    <a:pt x="64841" y="437418"/>
                    <a:pt x="62952" y="440565"/>
                    <a:pt x="61064" y="443712"/>
                  </a:cubicBezTo>
                  <a:close/>
                </a:path>
              </a:pathLst>
            </a:custGeom>
            <a:solidFill>
              <a:srgbClr val="F1A0C2"/>
            </a:solidFill>
            <a:ln w="6291" cap="flat">
              <a:noFill/>
              <a:prstDash val="solid"/>
              <a:miter/>
            </a:ln>
          </p:spPr>
          <p:txBody>
            <a:bodyPr rtlCol="0" anchor="ctr"/>
            <a:lstStyle/>
            <a:p>
              <a:pPr algn="l" rtl="0"/>
              <a:endParaRPr lang="en-US"/>
            </a:p>
          </p:txBody>
        </p:sp>
      </p:grpSp>
      <p:grpSp>
        <p:nvGrpSpPr>
          <p:cNvPr id="407" name="Group 406">
            <a:extLst>
              <a:ext uri="{FF2B5EF4-FFF2-40B4-BE49-F238E27FC236}">
                <a16:creationId xmlns:a16="http://schemas.microsoft.com/office/drawing/2014/main" id="{22B25122-F283-E985-08C2-80B56E9F08F2}"/>
              </a:ext>
            </a:extLst>
          </p:cNvPr>
          <p:cNvGrpSpPr/>
          <p:nvPr/>
        </p:nvGrpSpPr>
        <p:grpSpPr>
          <a:xfrm>
            <a:off x="732128" y="7169132"/>
            <a:ext cx="3796792" cy="3341714"/>
            <a:chOff x="732128" y="7169131"/>
            <a:chExt cx="3796792" cy="3007525"/>
          </a:xfrm>
        </p:grpSpPr>
        <p:sp>
          <p:nvSpPr>
            <p:cNvPr id="404" name="Freeform 403">
              <a:extLst>
                <a:ext uri="{FF2B5EF4-FFF2-40B4-BE49-F238E27FC236}">
                  <a16:creationId xmlns:a16="http://schemas.microsoft.com/office/drawing/2014/main" id="{8D57A30A-A6FD-4FEB-BCCC-56D80857A63F}"/>
                </a:ext>
              </a:extLst>
            </p:cNvPr>
            <p:cNvSpPr/>
            <p:nvPr/>
          </p:nvSpPr>
          <p:spPr>
            <a:xfrm>
              <a:off x="1282818" y="7179136"/>
              <a:ext cx="3246102" cy="26829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405" name="Freeform 404">
              <a:extLst>
                <a:ext uri="{FF2B5EF4-FFF2-40B4-BE49-F238E27FC236}">
                  <a16:creationId xmlns:a16="http://schemas.microsoft.com/office/drawing/2014/main" id="{299FD059-2E60-1FCA-A592-C963E037EEC7}"/>
                </a:ext>
              </a:extLst>
            </p:cNvPr>
            <p:cNvSpPr/>
            <p:nvPr/>
          </p:nvSpPr>
          <p:spPr>
            <a:xfrm>
              <a:off x="732128" y="7169131"/>
              <a:ext cx="3246102" cy="26829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406" name="TextBox 405">
              <a:extLst>
                <a:ext uri="{FF2B5EF4-FFF2-40B4-BE49-F238E27FC236}">
                  <a16:creationId xmlns:a16="http://schemas.microsoft.com/office/drawing/2014/main" id="{94B8EF33-1002-CC8F-1BDF-99840715B917}"/>
                </a:ext>
              </a:extLst>
            </p:cNvPr>
            <p:cNvSpPr txBox="1"/>
            <p:nvPr/>
          </p:nvSpPr>
          <p:spPr>
            <a:xfrm>
              <a:off x="1036805" y="7390893"/>
              <a:ext cx="3334028" cy="2785763"/>
            </a:xfrm>
            <a:prstGeom prst="rect">
              <a:avLst/>
            </a:prstGeom>
            <a:noFill/>
          </p:spPr>
          <p:txBody>
            <a:bodyPr wrap="square">
              <a:spAutoFit/>
            </a:bodyPr>
            <a:lstStyle/>
            <a:p>
              <a:pPr algn="l" rtl="0">
                <a:lnSpc>
                  <a:spcPts val="2100"/>
                </a:lnSpc>
              </a:pPr>
              <a:r>
                <a:rPr lang="en-IE"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Taloudellisen</a:t>
              </a:r>
              <a:r>
                <a:rPr lang="en-IE"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elinkelpoisuuden</a:t>
              </a:r>
              <a:r>
                <a:rPr lang="en-IE"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varmistaminen</a:t>
              </a:r>
              <a:r>
                <a:rPr lang="en-IE"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on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yksi</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tärkeimmistä</a:t>
              </a:r>
              <a:r>
                <a:rPr lang="en-IE"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vaiheista</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eettisen</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elintarvikeyrityksesi</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perustamisessa</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Tämä</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luku</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on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omistettu</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kattamaan</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taloudelliset</a:t>
              </a:r>
              <a:r>
                <a:rPr lang="en-IE"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näkökohdat</a:t>
              </a:r>
              <a:r>
                <a:rPr lang="en-IE"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ja</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resurssit</a:t>
              </a:r>
              <a:r>
                <a:rPr lang="en-IE"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jotka</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ovat</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ainutlaatuisia</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eettiselle</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elintarvikealalle</a:t>
              </a:r>
              <a:r>
                <a:rPr lang="en-I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a:p>
              <a:pPr algn="l" rtl="0">
                <a:lnSpc>
                  <a:spcPts val="2100"/>
                </a:lnSpc>
              </a:pPr>
              <a:endParaRPr lang="en-IE"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495006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0" y="1325485"/>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506811" y="1170034"/>
            <a:ext cx="5466529" cy="1015663"/>
          </a:xfrm>
          <a:prstGeom prst="rect">
            <a:avLst/>
          </a:prstGeom>
          <a:noFill/>
        </p:spPr>
        <p:txBody>
          <a:bodyPr wrap="square">
            <a:spAutoFit/>
          </a:bodyPr>
          <a:lstStyle/>
          <a:p>
            <a:pPr algn="l" rtl="0">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Budjetointi ja ennakointi</a:t>
            </a:r>
          </a:p>
          <a:p>
            <a:pPr algn="l" rtl="0">
              <a:lnSpc>
                <a:spcPts val="2440"/>
              </a:lnSpc>
              <a:tabLst>
                <a:tab pos="177800" algn="l"/>
              </a:tabLst>
            </a:pP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29248" y="3415305"/>
            <a:ext cx="4969069" cy="27061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Ainesosien hankinta: </a:t>
            </a:r>
            <a:r>
              <a:rPr lang="fi-FI" dirty="0">
                <a:solidFill>
                  <a:schemeClr val="tx1"/>
                </a:solidFill>
              </a:rPr>
              <a:t>Raaka-aineiden tai ainesosien kustannukset ovat yksi tärkeimmistä elintarviketeollisuuden kustannuksista. On tärkeää tutkia ja listata kaikki mahdolliset toimittajat, niiden hinnat ja toimitusmaksut.</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Tuotantokulut: </a:t>
            </a:r>
            <a:r>
              <a:rPr lang="fi-FI" dirty="0">
                <a:solidFill>
                  <a:schemeClr val="tx1"/>
                </a:solidFill>
              </a:rPr>
              <a:t>Näitä ovat tuotteesi valmistukseen liittyvät kulut, kuten työvoima, apuohjelmat, tuotantotilan vuokra sekä laitteiden huolto ja poistot.</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Pakkaus: </a:t>
            </a:r>
            <a:r>
              <a:rPr lang="fi-FI" dirty="0">
                <a:solidFill>
                  <a:schemeClr val="tx1"/>
                </a:solidFill>
              </a:rPr>
              <a:t>Sinun on budjetoitava pakkausmateriaaleja, joita voivat olla laatikot, etiketit, pussit jne. Muista, että jos käytät kestävää lähestymistapaa, biohajoavat tai uudelleen käytettävät pakkaukset voivat olla kalliimpia.</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Markkinointi: </a:t>
            </a:r>
            <a:r>
              <a:rPr lang="fi-FI" dirty="0">
                <a:solidFill>
                  <a:schemeClr val="tx1"/>
                </a:solidFill>
              </a:rPr>
              <a:t>Tämä sisältää mainonnan, suhdetoiminnan, mainosmateriaalin, verkkosivustojen kehittämisen ja sosiaalisen median hallinnan kulut.</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Yleiskulut: </a:t>
            </a:r>
            <a:r>
              <a:rPr lang="fi-FI" dirty="0">
                <a:solidFill>
                  <a:schemeClr val="tx1"/>
                </a:solidFill>
              </a:rPr>
              <a:t>Nämä ovat kustannuksia, jotka eivät suoraan vaikuta tuotteen luomiseen, mutta ovat välttämättömiä yrityksen toiminnan kannalta. Niihin kuuluvat muun muassa vuokra, apuohjelmat, vakuutukset ja hallintohenkilöstön palkat.</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3788" y="1753200"/>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Budjetointi ja ennustaminen ovat tärkeitä asioita missä tahansa liiketoiminnassa, erityisesti elintarviketeollisuudessa, jossa katteet voivat usein olla ohuita ja kustannukset voivat olla arvaamattomia. Tässä on yksityiskohtainen katsaus alkuperäisen budjettisi ja talousennusteen laatimiseen:</a:t>
            </a:r>
          </a:p>
        </p:txBody>
      </p:sp>
      <p:sp>
        <p:nvSpPr>
          <p:cNvPr id="46" name="TextBox 45">
            <a:extLst>
              <a:ext uri="{FF2B5EF4-FFF2-40B4-BE49-F238E27FC236}">
                <a16:creationId xmlns:a16="http://schemas.microsoft.com/office/drawing/2014/main" id="{259ECCFC-6143-BFB3-4DD6-08CA3F2A2E61}"/>
              </a:ext>
            </a:extLst>
          </p:cNvPr>
          <p:cNvSpPr txBox="1"/>
          <p:nvPr/>
        </p:nvSpPr>
        <p:spPr>
          <a:xfrm>
            <a:off x="506811" y="865227"/>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32</a:t>
            </a:fld>
            <a:endParaRPr lang="en-US" sz="900">
              <a:solidFill>
                <a:schemeClr val="tx1"/>
              </a:solidFill>
            </a:endParaRPr>
          </a:p>
        </p:txBody>
      </p:sp>
      <p:grpSp>
        <p:nvGrpSpPr>
          <p:cNvPr id="25" name="Group 24">
            <a:extLst>
              <a:ext uri="{FF2B5EF4-FFF2-40B4-BE49-F238E27FC236}">
                <a16:creationId xmlns:a16="http://schemas.microsoft.com/office/drawing/2014/main" id="{9E5AAC0C-3920-6D42-84C8-0AB83EC74325}"/>
              </a:ext>
            </a:extLst>
          </p:cNvPr>
          <p:cNvGrpSpPr/>
          <p:nvPr/>
        </p:nvGrpSpPr>
        <p:grpSpPr>
          <a:xfrm>
            <a:off x="5852530" y="376994"/>
            <a:ext cx="1018279" cy="1022573"/>
            <a:chOff x="4152442" y="5302687"/>
            <a:chExt cx="1090895" cy="1095495"/>
          </a:xfrm>
        </p:grpSpPr>
        <p:sp>
          <p:nvSpPr>
            <p:cNvPr id="26" name="Freeform 25">
              <a:extLst>
                <a:ext uri="{FF2B5EF4-FFF2-40B4-BE49-F238E27FC236}">
                  <a16:creationId xmlns:a16="http://schemas.microsoft.com/office/drawing/2014/main" id="{B8B69E3B-4736-C096-9298-212231F173E2}"/>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036BAA59-63DB-DC8D-8FF7-9C7193E2DCDC}"/>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pPr algn="l" rtl="0"/>
              <a:endParaRPr lang="en-US"/>
            </a:p>
          </p:txBody>
        </p:sp>
        <p:grpSp>
          <p:nvGrpSpPr>
            <p:cNvPr id="28" name="Group 27">
              <a:extLst>
                <a:ext uri="{FF2B5EF4-FFF2-40B4-BE49-F238E27FC236}">
                  <a16:creationId xmlns:a16="http://schemas.microsoft.com/office/drawing/2014/main" id="{0E1EE4C0-C31D-9CFF-A3F7-DC3DB2C2FE94}"/>
                </a:ext>
              </a:extLst>
            </p:cNvPr>
            <p:cNvGrpSpPr/>
            <p:nvPr/>
          </p:nvGrpSpPr>
          <p:grpSpPr>
            <a:xfrm>
              <a:off x="4152442" y="5302687"/>
              <a:ext cx="1090895" cy="1095495"/>
              <a:chOff x="4152442" y="5302687"/>
              <a:chExt cx="1090895" cy="1095495"/>
            </a:xfrm>
          </p:grpSpPr>
          <p:sp>
            <p:nvSpPr>
              <p:cNvPr id="29" name="Freeform 28">
                <a:extLst>
                  <a:ext uri="{FF2B5EF4-FFF2-40B4-BE49-F238E27FC236}">
                    <a16:creationId xmlns:a16="http://schemas.microsoft.com/office/drawing/2014/main" id="{CBC32919-4101-8711-5A99-C36CF3FD9E65}"/>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pPr algn="l" rtl="0"/>
                <a:endParaRPr lang="en-US"/>
              </a:p>
            </p:txBody>
          </p:sp>
          <p:sp>
            <p:nvSpPr>
              <p:cNvPr id="30" name="Freeform 29">
                <a:extLst>
                  <a:ext uri="{FF2B5EF4-FFF2-40B4-BE49-F238E27FC236}">
                    <a16:creationId xmlns:a16="http://schemas.microsoft.com/office/drawing/2014/main" id="{EBD08B9A-2AEA-E037-50D0-B77E494406B9}"/>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45FBBA58-D1B2-718F-7445-5F89A07DF21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pPr algn="l" rtl="0"/>
                <a:endParaRPr lang="en-US"/>
              </a:p>
            </p:txBody>
          </p:sp>
          <p:sp>
            <p:nvSpPr>
              <p:cNvPr id="32" name="Freeform 31">
                <a:extLst>
                  <a:ext uri="{FF2B5EF4-FFF2-40B4-BE49-F238E27FC236}">
                    <a16:creationId xmlns:a16="http://schemas.microsoft.com/office/drawing/2014/main" id="{EB125D0B-1B78-6561-4510-CD48AD5ED89D}"/>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D1440DBB-B194-1696-2E19-89FF06F95796}"/>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B5EC1E83-D94E-14F3-2CA1-D8553864FD67}"/>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pPr algn="l" rtl="0"/>
                <a:endParaRPr lang="en-US"/>
              </a:p>
            </p:txBody>
          </p:sp>
          <p:sp>
            <p:nvSpPr>
              <p:cNvPr id="35" name="Freeform 34">
                <a:extLst>
                  <a:ext uri="{FF2B5EF4-FFF2-40B4-BE49-F238E27FC236}">
                    <a16:creationId xmlns:a16="http://schemas.microsoft.com/office/drawing/2014/main" id="{89B5E24E-6E38-42CF-EDB1-363F414AA3B2}"/>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pPr algn="l" rtl="0"/>
                <a:endParaRPr lang="en-US"/>
              </a:p>
            </p:txBody>
          </p:sp>
          <p:sp>
            <p:nvSpPr>
              <p:cNvPr id="36" name="Freeform 35">
                <a:extLst>
                  <a:ext uri="{FF2B5EF4-FFF2-40B4-BE49-F238E27FC236}">
                    <a16:creationId xmlns:a16="http://schemas.microsoft.com/office/drawing/2014/main" id="{06BD711A-290D-4525-836D-C81D7EB49AA3}"/>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79FC24B4-EFFE-D554-C536-7304CFB5D12A}"/>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pPr algn="l" rtl="0"/>
                <a:endParaRPr lang="en-US"/>
              </a:p>
            </p:txBody>
          </p:sp>
          <p:sp>
            <p:nvSpPr>
              <p:cNvPr id="38" name="Freeform 37">
                <a:extLst>
                  <a:ext uri="{FF2B5EF4-FFF2-40B4-BE49-F238E27FC236}">
                    <a16:creationId xmlns:a16="http://schemas.microsoft.com/office/drawing/2014/main" id="{04F86766-D845-B131-16D7-968ABE3766E1}"/>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258E1171-C0A7-1FAF-7D1B-B8FC562C4F8A}"/>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7C27D23B-98E6-8036-2F14-F997A7F2DEFD}"/>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503EB5B-1D9F-615D-BA8C-5496F6F9090E}"/>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9DC19207-4929-1EC8-1D20-E4C6F60AFD12}"/>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A05E5797-7C6F-DBC4-0E21-7DE08EF01933}"/>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pPr algn="l" rtl="0"/>
                <a:endParaRPr lang="en-US"/>
              </a:p>
            </p:txBody>
          </p:sp>
          <p:sp>
            <p:nvSpPr>
              <p:cNvPr id="47" name="Freeform 46">
                <a:extLst>
                  <a:ext uri="{FF2B5EF4-FFF2-40B4-BE49-F238E27FC236}">
                    <a16:creationId xmlns:a16="http://schemas.microsoft.com/office/drawing/2014/main" id="{BAC10887-A83E-CF1C-02D9-2099447BB233}"/>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pPr algn="l" rtl="0"/>
                <a:endParaRPr lang="en-US"/>
              </a:p>
            </p:txBody>
          </p:sp>
        </p:grpSp>
      </p:grpSp>
      <p:sp>
        <p:nvSpPr>
          <p:cNvPr id="50" name="TextBox 49">
            <a:extLst>
              <a:ext uri="{FF2B5EF4-FFF2-40B4-BE49-F238E27FC236}">
                <a16:creationId xmlns:a16="http://schemas.microsoft.com/office/drawing/2014/main" id="{0F7357C6-646F-59A5-9917-EB1DA43F708A}"/>
              </a:ext>
            </a:extLst>
          </p:cNvPr>
          <p:cNvSpPr txBox="1"/>
          <p:nvPr/>
        </p:nvSpPr>
        <p:spPr>
          <a:xfrm>
            <a:off x="531862" y="3304643"/>
            <a:ext cx="1734260" cy="2400657"/>
          </a:xfrm>
          <a:prstGeom prst="rect">
            <a:avLst/>
          </a:prstGeom>
          <a:noFill/>
        </p:spPr>
        <p:txBody>
          <a:bodyPr wrap="square">
            <a:spAutoFit/>
          </a:bodyPr>
          <a:lstStyle/>
          <a:p>
            <a:pPr algn="l" rtl="0">
              <a:lnSpc>
                <a:spcPts val="1220"/>
              </a:lnSpc>
            </a:pPr>
            <a:r>
              <a:rPr lang="fi-FI" sz="1100" dirty="0">
                <a:effectLst/>
                <a:latin typeface="Calibri" panose="020F0502020204030204" pitchFamily="34" charset="0"/>
                <a:cs typeface="Calibri" panose="020F0502020204030204" pitchFamily="34" charset="0"/>
              </a:rPr>
              <a:t>Ensimmäinen askel menestyvän elintarvikeyrityksen käynnistämisessä on määrittää, </a:t>
            </a:r>
            <a:r>
              <a:rPr lang="fi-FI" sz="1100" b="1" dirty="0">
                <a:effectLst/>
                <a:latin typeface="Calibri" panose="020F0502020204030204" pitchFamily="34" charset="0"/>
                <a:cs typeface="Calibri" panose="020F0502020204030204" pitchFamily="34" charset="0"/>
              </a:rPr>
              <a:t>kuinka paljon se tulee maksamaan</a:t>
            </a:r>
            <a:endParaRPr lang="fi-FI" sz="1100" b="1" dirty="0">
              <a:latin typeface="Calibri" panose="020F0502020204030204" pitchFamily="34" charset="0"/>
              <a:cs typeface="Calibri" panose="020F0502020204030204" pitchFamily="34" charset="0"/>
            </a:endParaRPr>
          </a:p>
          <a:p>
            <a:pPr algn="l" rtl="0">
              <a:lnSpc>
                <a:spcPts val="1220"/>
              </a:lnSpc>
            </a:pPr>
            <a:r>
              <a:rPr lang="fi-FI" sz="1100" b="1" dirty="0">
                <a:latin typeface="Calibri" panose="020F0502020204030204" pitchFamily="34" charset="0"/>
                <a:cs typeface="Calibri" panose="020F0502020204030204" pitchFamily="34" charset="0"/>
              </a:rPr>
              <a:t>e</a:t>
            </a:r>
            <a:r>
              <a:rPr lang="fi-FI" sz="1100" b="1" dirty="0">
                <a:effectLst/>
                <a:latin typeface="Calibri" panose="020F0502020204030204" pitchFamily="34" charset="0"/>
                <a:cs typeface="Calibri" panose="020F0502020204030204" pitchFamily="34" charset="0"/>
              </a:rPr>
              <a:t>nnen kuin se saadaan kannattamaan</a:t>
            </a:r>
            <a:r>
              <a:rPr lang="fi-FI" sz="1100" dirty="0">
                <a:effectLst/>
                <a:latin typeface="Calibri" panose="020F0502020204030204" pitchFamily="34" charset="0"/>
                <a:cs typeface="Calibri" panose="020F0502020204030204" pitchFamily="34" charset="0"/>
              </a:rPr>
              <a:t>. Tämä edellyttää kaikkien mahdollisten kustannusten tunnistamista, jotka sinun on katettava.</a:t>
            </a:r>
          </a:p>
          <a:p>
            <a:pPr algn="l" rtl="0">
              <a:lnSpc>
                <a:spcPts val="1220"/>
              </a:lnSpc>
            </a:pPr>
            <a:endParaRPr lang="fi-FI" sz="1100" dirty="0">
              <a:latin typeface="Calibri" panose="020F0502020204030204" pitchFamily="34" charset="0"/>
              <a:cs typeface="Calibri" panose="020F0502020204030204" pitchFamily="34" charset="0"/>
            </a:endParaRPr>
          </a:p>
          <a:p>
            <a:pPr algn="l" rtl="0">
              <a:lnSpc>
                <a:spcPts val="1220"/>
              </a:lnSpc>
            </a:pPr>
            <a:r>
              <a:rPr lang="fi-FI" sz="1100" dirty="0">
                <a:effectLst/>
                <a:latin typeface="Calibri" panose="020F0502020204030204" pitchFamily="34" charset="0"/>
                <a:cs typeface="Calibri" panose="020F0502020204030204" pitchFamily="34" charset="0"/>
              </a:rPr>
              <a:t>Tässä on muutamia huomioitavia kohtia:</a:t>
            </a:r>
            <a:endParaRPr lang="fi-FI" sz="1100" dirty="0">
              <a:latin typeface="Calibri" panose="020F0502020204030204" pitchFamily="34" charset="0"/>
              <a:cs typeface="Calibri" panose="020F0502020204030204" pitchFamily="34" charset="0"/>
            </a:endParaRPr>
          </a:p>
        </p:txBody>
      </p:sp>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50299" y="3098878"/>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3" name="Freeform 52">
            <a:extLst>
              <a:ext uri="{FF2B5EF4-FFF2-40B4-BE49-F238E27FC236}">
                <a16:creationId xmlns:a16="http://schemas.microsoft.com/office/drawing/2014/main" id="{AB05CB63-C125-2DC3-A8D4-97E2DA15BC70}"/>
              </a:ext>
            </a:extLst>
          </p:cNvPr>
          <p:cNvSpPr/>
          <p:nvPr/>
        </p:nvSpPr>
        <p:spPr>
          <a:xfrm>
            <a:off x="0" y="2712840"/>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4" name="TextBox 53">
            <a:extLst>
              <a:ext uri="{FF2B5EF4-FFF2-40B4-BE49-F238E27FC236}">
                <a16:creationId xmlns:a16="http://schemas.microsoft.com/office/drawing/2014/main" id="{A9E5A8E2-1E24-8768-B9EE-801EE6332BD2}"/>
              </a:ext>
            </a:extLst>
          </p:cNvPr>
          <p:cNvSpPr txBox="1"/>
          <p:nvPr/>
        </p:nvSpPr>
        <p:spPr>
          <a:xfrm>
            <a:off x="533316" y="2728920"/>
            <a:ext cx="2719732" cy="954107"/>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Alkuperäinen budjetti</a:t>
            </a:r>
            <a:endParaRPr lang="en-IE" sz="1600" b="1">
              <a:solidFill>
                <a:schemeClr val="bg1"/>
              </a:solidFill>
              <a:latin typeface="Calibri" panose="020F0502020204030204" pitchFamily="34" charset="0"/>
              <a:cs typeface="Calibri" panose="020F0502020204030204" pitchFamily="34" charset="0"/>
            </a:endParaRPr>
          </a:p>
          <a:p>
            <a:pPr algn="l" rtl="0">
              <a:lnSpc>
                <a:spcPts val="2440"/>
              </a:lnSpc>
              <a:tabLst>
                <a:tab pos="177800" algn="l"/>
              </a:tabLst>
            </a:pPr>
            <a:endParaRPr lang="en-IE" sz="2000" b="1" kern="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2440"/>
              </a:lnSpc>
              <a:tabLst>
                <a:tab pos="177800" algn="l"/>
              </a:tabLst>
            </a:pPr>
            <a:endParaRPr lang="en-IE" sz="20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 Placeholder 2">
            <a:extLst>
              <a:ext uri="{FF2B5EF4-FFF2-40B4-BE49-F238E27FC236}">
                <a16:creationId xmlns:a16="http://schemas.microsoft.com/office/drawing/2014/main" id="{EFB29651-6C88-111B-433C-37DEA95AFA70}"/>
              </a:ext>
            </a:extLst>
          </p:cNvPr>
          <p:cNvSpPr txBox="1">
            <a:spLocks/>
          </p:cNvSpPr>
          <p:nvPr/>
        </p:nvSpPr>
        <p:spPr>
          <a:xfrm>
            <a:off x="2215822" y="6790026"/>
            <a:ext cx="4969069" cy="27061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Myyntiennuste: </a:t>
            </a:r>
            <a:r>
              <a:rPr lang="fi-FI" dirty="0">
                <a:solidFill>
                  <a:schemeClr val="tx1"/>
                </a:solidFill>
              </a:rPr>
              <a:t>Arvioi yksiköiden määrä, jonka aiot myydä kuukausittain, ja kerro se yksikköhinnalla saadaksesi odotetun kokonaismyyntitulon. Voi olla hyödyllistä tehdä konservatiivinen arvio ja optimistinen arvio, jotta voit valmistautua erilaisiin skenaarioihin.</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Kustannusennuste: </a:t>
            </a:r>
            <a:r>
              <a:rPr lang="fi-FI" dirty="0">
                <a:solidFill>
                  <a:schemeClr val="tx1"/>
                </a:solidFill>
              </a:rPr>
              <a:t>Arvioi kuukausittaiset kulusi käyttämällä yllä mainittuja luokkia. Muista ottaa huomioon kaikki kausivaihtelut tai kertaluonteiset kustannukset.</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Voitto/tappioennuste: </a:t>
            </a:r>
            <a:r>
              <a:rPr lang="fi-FI" dirty="0">
                <a:solidFill>
                  <a:schemeClr val="tx1"/>
                </a:solidFill>
              </a:rPr>
              <a:t>Vähennä odotetut kokonaiskulut odotetusta myyntitulostasi. Tämä antaa sinulle ennusteen nettovoitostasi tai -tappiostasi</a:t>
            </a:r>
            <a:r>
              <a:rPr lang="en-US" dirty="0">
                <a:solidFill>
                  <a:schemeClr val="tx1"/>
                </a:solidFill>
              </a:rPr>
              <a:t>.</a:t>
            </a: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57" name="TextBox 56">
            <a:extLst>
              <a:ext uri="{FF2B5EF4-FFF2-40B4-BE49-F238E27FC236}">
                <a16:creationId xmlns:a16="http://schemas.microsoft.com/office/drawing/2014/main" id="{09957F0B-7195-0442-005F-D772158CF5EC}"/>
              </a:ext>
            </a:extLst>
          </p:cNvPr>
          <p:cNvSpPr txBox="1"/>
          <p:nvPr/>
        </p:nvSpPr>
        <p:spPr>
          <a:xfrm>
            <a:off x="481563" y="6790026"/>
            <a:ext cx="1734260" cy="1631216"/>
          </a:xfrm>
          <a:prstGeom prst="rect">
            <a:avLst/>
          </a:prstGeom>
          <a:noFill/>
        </p:spPr>
        <p:txBody>
          <a:bodyPr wrap="square">
            <a:spAutoFit/>
          </a:bodyPr>
          <a:lstStyle/>
          <a:p>
            <a:pPr algn="l" rtl="0">
              <a:lnSpc>
                <a:spcPts val="1220"/>
              </a:lnSpc>
            </a:pPr>
            <a:r>
              <a:rPr lang="fi-FI" sz="1100" dirty="0">
                <a:effectLst/>
                <a:latin typeface="Calibri" panose="020F0502020204030204" pitchFamily="34" charset="0"/>
                <a:cs typeface="Calibri" panose="020F0502020204030204" pitchFamily="34" charset="0"/>
              </a:rPr>
              <a:t>Kun olet tunnistanut ja arvioinut kustannukset, sinun tulee </a:t>
            </a:r>
            <a:r>
              <a:rPr lang="fi-FI" sz="1100" b="1" dirty="0">
                <a:effectLst/>
                <a:latin typeface="Calibri" panose="020F0502020204030204" pitchFamily="34" charset="0"/>
                <a:cs typeface="Calibri" panose="020F0502020204030204" pitchFamily="34" charset="0"/>
              </a:rPr>
              <a:t>luoda taloudellinen ennuste</a:t>
            </a:r>
            <a:r>
              <a:rPr lang="fi-FI" sz="1100" dirty="0">
                <a:effectLst/>
                <a:latin typeface="Calibri" panose="020F0502020204030204" pitchFamily="34" charset="0"/>
                <a:cs typeface="Calibri" panose="020F0502020204030204" pitchFamily="34" charset="0"/>
              </a:rPr>
              <a:t>. Tämä sisältää kaikkien niiden todellisten kulujen tunnistamisesta, jotka pitää pystyä kattamaan.</a:t>
            </a:r>
          </a:p>
          <a:p>
            <a:pPr algn="l" rtl="0">
              <a:lnSpc>
                <a:spcPts val="1220"/>
              </a:lnSpc>
            </a:pPr>
            <a:r>
              <a:rPr lang="fi-FI" sz="1100" dirty="0">
                <a:effectLst/>
                <a:latin typeface="Calibri" panose="020F0502020204030204" pitchFamily="34" charset="0"/>
                <a:cs typeface="Calibri" panose="020F0502020204030204" pitchFamily="34" charset="0"/>
              </a:rPr>
              <a:t>Näin:</a:t>
            </a:r>
          </a:p>
          <a:p>
            <a:pPr algn="l" rtl="0">
              <a:lnSpc>
                <a:spcPts val="1220"/>
              </a:lnSpc>
            </a:pPr>
            <a:endParaRPr lang="en-IE" sz="1100" dirty="0">
              <a:latin typeface="Calibri" panose="020F0502020204030204" pitchFamily="34" charset="0"/>
              <a:cs typeface="Calibri" panose="020F0502020204030204" pitchFamily="34" charset="0"/>
            </a:endParaRPr>
          </a:p>
        </p:txBody>
      </p:sp>
      <p:cxnSp>
        <p:nvCxnSpPr>
          <p:cNvPr id="58" name="Straight Connector 57">
            <a:extLst>
              <a:ext uri="{FF2B5EF4-FFF2-40B4-BE49-F238E27FC236}">
                <a16:creationId xmlns:a16="http://schemas.microsoft.com/office/drawing/2014/main" id="{80D28963-5DA4-FBAE-CBAA-E0D33BCE833F}"/>
              </a:ext>
            </a:extLst>
          </p:cNvPr>
          <p:cNvCxnSpPr>
            <a:cxnSpLocks/>
          </p:cNvCxnSpPr>
          <p:nvPr/>
        </p:nvCxnSpPr>
        <p:spPr>
          <a:xfrm>
            <a:off x="0" y="65842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Freeform 58">
            <a:extLst>
              <a:ext uri="{FF2B5EF4-FFF2-40B4-BE49-F238E27FC236}">
                <a16:creationId xmlns:a16="http://schemas.microsoft.com/office/drawing/2014/main" id="{1AB4C9DC-8B5E-B63A-601D-E2ADFF4DF46B}"/>
              </a:ext>
            </a:extLst>
          </p:cNvPr>
          <p:cNvSpPr/>
          <p:nvPr/>
        </p:nvSpPr>
        <p:spPr>
          <a:xfrm>
            <a:off x="0" y="6151184"/>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0" name="TextBox 59">
            <a:extLst>
              <a:ext uri="{FF2B5EF4-FFF2-40B4-BE49-F238E27FC236}">
                <a16:creationId xmlns:a16="http://schemas.microsoft.com/office/drawing/2014/main" id="{41A16B61-B684-64BD-4C74-ECC88B372404}"/>
              </a:ext>
            </a:extLst>
          </p:cNvPr>
          <p:cNvSpPr txBox="1"/>
          <p:nvPr/>
        </p:nvSpPr>
        <p:spPr>
          <a:xfrm>
            <a:off x="483017" y="6214303"/>
            <a:ext cx="2719732"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Talousennuste</a:t>
            </a:r>
          </a:p>
        </p:txBody>
      </p:sp>
      <p:sp>
        <p:nvSpPr>
          <p:cNvPr id="5" name="TextBox 4">
            <a:extLst>
              <a:ext uri="{FF2B5EF4-FFF2-40B4-BE49-F238E27FC236}">
                <a16:creationId xmlns:a16="http://schemas.microsoft.com/office/drawing/2014/main" id="{D3357723-9D57-FA07-2F02-3819983F6999}"/>
              </a:ext>
            </a:extLst>
          </p:cNvPr>
          <p:cNvSpPr txBox="1"/>
          <p:nvPr/>
        </p:nvSpPr>
        <p:spPr>
          <a:xfrm>
            <a:off x="604410" y="8705120"/>
            <a:ext cx="1780142" cy="1169551"/>
          </a:xfrm>
          <a:prstGeom prst="rect">
            <a:avLst/>
          </a:prstGeom>
          <a:noFill/>
        </p:spPr>
        <p:txBody>
          <a:bodyPr wrap="square">
            <a:spAutoFit/>
          </a:bodyPr>
          <a:lstStyle/>
          <a:p>
            <a:pPr algn="l" rtl="0"/>
            <a:r>
              <a:rPr lang="en-GB" sz="1400" b="1" i="0" dirty="0">
                <a:solidFill>
                  <a:srgbClr val="0F0F0F"/>
                </a:solidFill>
                <a:effectLst/>
              </a:rPr>
              <a:t>Taloushallinto: Kuinka luoda taloudellinen ennuste yrityksellesi</a:t>
            </a:r>
          </a:p>
        </p:txBody>
      </p:sp>
      <p:pic>
        <p:nvPicPr>
          <p:cNvPr id="6" name="Online Media 5" title="Financial Management: How to create a financial forecast for your business #EBL2022">
            <a:hlinkClick r:id="" action="ppaction://media"/>
            <a:extLst>
              <a:ext uri="{FF2B5EF4-FFF2-40B4-BE49-F238E27FC236}">
                <a16:creationId xmlns:a16="http://schemas.microsoft.com/office/drawing/2014/main" id="{0EB1C6B2-9D39-C09E-6B92-E3BCBF71F7A6}"/>
              </a:ext>
            </a:extLst>
          </p:cNvPr>
          <p:cNvPicPr>
            <a:picLocks noRot="1" noChangeAspect="1"/>
          </p:cNvPicPr>
          <p:nvPr>
            <a:videoFile r:link="rId1"/>
          </p:nvPr>
        </p:nvPicPr>
        <p:blipFill>
          <a:blip r:embed="rId3"/>
          <a:stretch>
            <a:fillRect/>
          </a:stretch>
        </p:blipFill>
        <p:spPr>
          <a:xfrm>
            <a:off x="2553282" y="8572345"/>
            <a:ext cx="2540000" cy="1435100"/>
          </a:xfrm>
          <a:prstGeom prst="rect">
            <a:avLst/>
          </a:prstGeom>
        </p:spPr>
      </p:pic>
      <p:grpSp>
        <p:nvGrpSpPr>
          <p:cNvPr id="7" name="Graphic 4">
            <a:extLst>
              <a:ext uri="{FF2B5EF4-FFF2-40B4-BE49-F238E27FC236}">
                <a16:creationId xmlns:a16="http://schemas.microsoft.com/office/drawing/2014/main" id="{3C69BDF1-CDCA-CD04-32F3-0228BEB41959}"/>
              </a:ext>
            </a:extLst>
          </p:cNvPr>
          <p:cNvGrpSpPr/>
          <p:nvPr/>
        </p:nvGrpSpPr>
        <p:grpSpPr>
          <a:xfrm rot="4075347">
            <a:off x="1929212" y="9577739"/>
            <a:ext cx="340780" cy="658854"/>
            <a:chOff x="9129274" y="2719113"/>
            <a:chExt cx="717139" cy="1386497"/>
          </a:xfrm>
          <a:solidFill>
            <a:srgbClr val="000000"/>
          </a:solidFill>
        </p:grpSpPr>
        <p:grpSp>
          <p:nvGrpSpPr>
            <p:cNvPr id="8" name="Graphic 4">
              <a:extLst>
                <a:ext uri="{FF2B5EF4-FFF2-40B4-BE49-F238E27FC236}">
                  <a16:creationId xmlns:a16="http://schemas.microsoft.com/office/drawing/2014/main" id="{22A9E6DF-4A3E-3AF8-E1E5-971E8411AE7F}"/>
                </a:ext>
              </a:extLst>
            </p:cNvPr>
            <p:cNvGrpSpPr/>
            <p:nvPr/>
          </p:nvGrpSpPr>
          <p:grpSpPr>
            <a:xfrm>
              <a:off x="9159507" y="2719113"/>
              <a:ext cx="446280" cy="440141"/>
              <a:chOff x="9159507" y="2719113"/>
              <a:chExt cx="446280" cy="440141"/>
            </a:xfrm>
            <a:grpFill/>
          </p:grpSpPr>
          <p:sp>
            <p:nvSpPr>
              <p:cNvPr id="17" name="Freeform 44">
                <a:extLst>
                  <a:ext uri="{FF2B5EF4-FFF2-40B4-BE49-F238E27FC236}">
                    <a16:creationId xmlns:a16="http://schemas.microsoft.com/office/drawing/2014/main" id="{2E94D45A-A7DE-354D-5C41-FACEDCA933F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19" name="Freeform 45">
                <a:extLst>
                  <a:ext uri="{FF2B5EF4-FFF2-40B4-BE49-F238E27FC236}">
                    <a16:creationId xmlns:a16="http://schemas.microsoft.com/office/drawing/2014/main" id="{2F884754-BA3C-4CE4-E394-42D3E05E49D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9" name="Graphic 4">
              <a:extLst>
                <a:ext uri="{FF2B5EF4-FFF2-40B4-BE49-F238E27FC236}">
                  <a16:creationId xmlns:a16="http://schemas.microsoft.com/office/drawing/2014/main" id="{94952458-2D89-C896-DAF9-F211E8D9EB25}"/>
                </a:ext>
              </a:extLst>
            </p:cNvPr>
            <p:cNvGrpSpPr/>
            <p:nvPr/>
          </p:nvGrpSpPr>
          <p:grpSpPr>
            <a:xfrm>
              <a:off x="9129274" y="2893887"/>
              <a:ext cx="717139" cy="1211724"/>
              <a:chOff x="9129274" y="2893887"/>
              <a:chExt cx="717139" cy="1211724"/>
            </a:xfrm>
            <a:grpFill/>
          </p:grpSpPr>
          <p:sp>
            <p:nvSpPr>
              <p:cNvPr id="10" name="Freeform 37">
                <a:extLst>
                  <a:ext uri="{FF2B5EF4-FFF2-40B4-BE49-F238E27FC236}">
                    <a16:creationId xmlns:a16="http://schemas.microsoft.com/office/drawing/2014/main" id="{835C9B08-9786-BBB3-53F2-26A6B5A52AE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1" name="Freeform 38">
                <a:extLst>
                  <a:ext uri="{FF2B5EF4-FFF2-40B4-BE49-F238E27FC236}">
                    <a16:creationId xmlns:a16="http://schemas.microsoft.com/office/drawing/2014/main" id="{CDDACEC0-8556-B935-7D1E-58B1B788435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2" name="Freeform 39">
                <a:extLst>
                  <a:ext uri="{FF2B5EF4-FFF2-40B4-BE49-F238E27FC236}">
                    <a16:creationId xmlns:a16="http://schemas.microsoft.com/office/drawing/2014/main" id="{3C09F1D3-3827-E078-1960-8467E4D25A4A}"/>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3" name="Freeform 40">
                <a:extLst>
                  <a:ext uri="{FF2B5EF4-FFF2-40B4-BE49-F238E27FC236}">
                    <a16:creationId xmlns:a16="http://schemas.microsoft.com/office/drawing/2014/main" id="{EBDE7A1F-A9C8-2A11-C9CF-87A0F1FA84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4" name="Freeform 41">
                <a:extLst>
                  <a:ext uri="{FF2B5EF4-FFF2-40B4-BE49-F238E27FC236}">
                    <a16:creationId xmlns:a16="http://schemas.microsoft.com/office/drawing/2014/main" id="{1922CA13-FCE9-D4C4-3A52-DA4963D80BF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5" name="Freeform 42">
                <a:extLst>
                  <a:ext uri="{FF2B5EF4-FFF2-40B4-BE49-F238E27FC236}">
                    <a16:creationId xmlns:a16="http://schemas.microsoft.com/office/drawing/2014/main" id="{1D210394-96F5-47CE-52DC-209B4FCBF6E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16" name="Freeform 43">
                <a:extLst>
                  <a:ext uri="{FF2B5EF4-FFF2-40B4-BE49-F238E27FC236}">
                    <a16:creationId xmlns:a16="http://schemas.microsoft.com/office/drawing/2014/main" id="{D8F4595A-3320-E6B9-380E-4891612B060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51435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4D9EEE2-E164-0515-4EDE-9BE81ED00C2A}"/>
              </a:ext>
            </a:extLst>
          </p:cNvPr>
          <p:cNvSpPr/>
          <p:nvPr/>
        </p:nvSpPr>
        <p:spPr>
          <a:xfrm>
            <a:off x="6537" y="1552852"/>
            <a:ext cx="7559675" cy="3796554"/>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Rectangle 1">
            <a:extLst>
              <a:ext uri="{FF2B5EF4-FFF2-40B4-BE49-F238E27FC236}">
                <a16:creationId xmlns:a16="http://schemas.microsoft.com/office/drawing/2014/main" id="{41F8E2BF-840B-C999-0CB6-07D7777C73E9}"/>
              </a:ext>
            </a:extLst>
          </p:cNvPr>
          <p:cNvSpPr/>
          <p:nvPr/>
        </p:nvSpPr>
        <p:spPr>
          <a:xfrm>
            <a:off x="0" y="8000214"/>
            <a:ext cx="7559674" cy="152156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66121" y="5720533"/>
            <a:ext cx="4969069" cy="19430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Reilun kaupan ainesosat: </a:t>
            </a:r>
            <a:r>
              <a:rPr lang="fi-FI" dirty="0">
                <a:solidFill>
                  <a:schemeClr val="tx1"/>
                </a:solidFill>
              </a:rPr>
              <a:t>Jos aiot käyttää reilun kaupan ainesosia, ne voivat olla kalliimpia kuin perinteiset ainesosat. Ne voivat kuitenkin olla myös myyntivaltti yrityksellesi.</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Kestävä pakkaus: </a:t>
            </a:r>
            <a:r>
              <a:rPr lang="fi-FI" dirty="0">
                <a:solidFill>
                  <a:schemeClr val="tx1"/>
                </a:solidFill>
              </a:rPr>
              <a:t>Kestävä tai biohajoava pakkaus on usein kalliimpi kuin perinteinen pakkaus, mutta se voi auttaa sinua houkuttelemaan ympäristötietoisia kuluttajia.</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Elämiseen tarvittavat palkat: </a:t>
            </a:r>
            <a:r>
              <a:rPr lang="fi-FI" dirty="0">
                <a:solidFill>
                  <a:schemeClr val="tx1"/>
                </a:solidFill>
              </a:rPr>
              <a:t>Jos olet sitoutunut maksamaan työntekijöillesi toimeentulon, tämä voi lisätä työvoimakustannuksia. Se voi kuitenkin myös heikentää vaihtuvuutta ja parantaa henkilöstösi moraalia</a:t>
            </a:r>
            <a:r>
              <a:rPr lang="en-US" dirty="0">
                <a:solidFill>
                  <a:schemeClr val="tx1"/>
                </a:solidFill>
              </a:rPr>
              <a:t>.</a:t>
            </a: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56" name="Text Placeholder 2">
            <a:extLst>
              <a:ext uri="{FF2B5EF4-FFF2-40B4-BE49-F238E27FC236}">
                <a16:creationId xmlns:a16="http://schemas.microsoft.com/office/drawing/2014/main" id="{DA082752-168E-C658-BAEC-164CF40C1737}"/>
              </a:ext>
            </a:extLst>
          </p:cNvPr>
          <p:cNvSpPr txBox="1">
            <a:spLocks/>
          </p:cNvSpPr>
          <p:nvPr/>
        </p:nvSpPr>
        <p:spPr>
          <a:xfrm>
            <a:off x="493525" y="8198660"/>
            <a:ext cx="6688565"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tx1"/>
                </a:solidFill>
              </a:rPr>
              <a:t>Näiden eettisten näkökohtien sisällyttäminen budjettiisi ja talousennusteeseesi voi auttaa sinua pyörittämään liiketoimintaasi arvojesi mukaisesti ja myös sijoittaa brändisi ainutlaatuisella tavalla, joka resonoi kohdeyleisöösi. Muista korostaa näitä elementtejä markkinoinnissasi ja asiakasviestinnässäsi.</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bg1"/>
                </a:solidFill>
                <a:highlight>
                  <a:srgbClr val="F1A0C2"/>
                </a:highlight>
              </a:rPr>
              <a:t>Muista, </a:t>
            </a:r>
            <a:r>
              <a:rPr lang="fi-FI" dirty="0">
                <a:solidFill>
                  <a:schemeClr val="tx1"/>
                </a:solidFill>
              </a:rPr>
              <a:t>että alkuperäinen budjettisi ja talousennustesi ovat juuri sellaisia ​​- ennusteita. Ne tulevat melkein</a:t>
            </a:r>
          </a:p>
          <a:p>
            <a:pPr rtl="0">
              <a:lnSpc>
                <a:spcPts val="1220"/>
              </a:lnSpc>
              <a:buClr>
                <a:srgbClr val="F1A0C2"/>
              </a:buClr>
              <a:tabLst>
                <a:tab pos="177800" algn="l"/>
              </a:tabLst>
            </a:pPr>
            <a:r>
              <a:rPr lang="fi-FI" dirty="0">
                <a:solidFill>
                  <a:schemeClr val="tx1"/>
                </a:solidFill>
              </a:rPr>
              <a:t>varmasti muuttumaan yrityksesi kasvaessa ja kehittyessä. Tärkeää on seurata talouttasi, muokata budjettiasi tarpeen mukaan ja tehdä tietoon perustuvia päätöksiä pitääksesi yrityksesi raiteilla.</a:t>
            </a:r>
          </a:p>
          <a:p>
            <a:pPr rtl="0">
              <a:lnSpc>
                <a:spcPts val="1220"/>
              </a:lnSpc>
              <a:buClr>
                <a:srgbClr val="F1A0C2"/>
              </a:buClr>
              <a:tabLst>
                <a:tab pos="177800" algn="l"/>
              </a:tabLst>
            </a:pPr>
            <a:endParaRPr lang="en-US" dirty="0">
              <a:solidFill>
                <a:schemeClr val="tx1"/>
              </a:solidFill>
            </a:endParaRP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33</a:t>
            </a:fld>
            <a:endParaRPr lang="en-US" sz="90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31862" y="5720533"/>
            <a:ext cx="1734260" cy="707886"/>
          </a:xfrm>
          <a:prstGeom prst="rect">
            <a:avLst/>
          </a:prstGeom>
          <a:noFill/>
        </p:spPr>
        <p:txBody>
          <a:bodyPr wrap="square">
            <a:spAutoFit/>
          </a:bodyPr>
          <a:lstStyle/>
          <a:p>
            <a:pPr algn="l" rtl="0">
              <a:lnSpc>
                <a:spcPts val="1220"/>
              </a:lnSpc>
            </a:pPr>
            <a:r>
              <a:rPr lang="fi-FI" sz="1100" dirty="0">
                <a:effectLst/>
                <a:latin typeface="Calibri" panose="020F0502020204030204" pitchFamily="34" charset="0"/>
                <a:cs typeface="Calibri" panose="020F0502020204030204" pitchFamily="34" charset="0"/>
              </a:rPr>
              <a:t>Eettisenä elintarvikealan toimijana sinun on ehkä otettava huomioon joitakin </a:t>
            </a:r>
            <a:r>
              <a:rPr lang="fi-FI" sz="1100" b="1" dirty="0">
                <a:effectLst/>
                <a:latin typeface="Calibri" panose="020F0502020204030204" pitchFamily="34" charset="0"/>
                <a:cs typeface="Calibri" panose="020F0502020204030204" pitchFamily="34" charset="0"/>
              </a:rPr>
              <a:t>lisäkustannuksia:</a:t>
            </a:r>
            <a:endParaRPr lang="en-IE" sz="1100"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AB05CB63-C125-2DC3-A8D4-97E2DA15BC70}"/>
              </a:ext>
            </a:extLst>
          </p:cNvPr>
          <p:cNvSpPr/>
          <p:nvPr/>
        </p:nvSpPr>
        <p:spPr>
          <a:xfrm>
            <a:off x="-430884" y="4939489"/>
            <a:ext cx="3202748" cy="426338"/>
          </a:xfrm>
          <a:custGeom>
            <a:avLst/>
            <a:gdLst>
              <a:gd name="connsiteX0" fmla="*/ 0 w 4325782"/>
              <a:gd name="connsiteY0" fmla="*/ 0 h 575832"/>
              <a:gd name="connsiteX1" fmla="*/ 972917 w 4325782"/>
              <a:gd name="connsiteY1" fmla="*/ 0 h 575832"/>
              <a:gd name="connsiteX2" fmla="*/ 3038609 w 4325782"/>
              <a:gd name="connsiteY2" fmla="*/ 0 h 575832"/>
              <a:gd name="connsiteX3" fmla="*/ 4011526 w 4325782"/>
              <a:gd name="connsiteY3" fmla="*/ 0 h 575832"/>
              <a:gd name="connsiteX4" fmla="*/ 4325782 w 4325782"/>
              <a:gd name="connsiteY4" fmla="*/ 311579 h 575832"/>
              <a:gd name="connsiteX5" fmla="*/ 4325782 w 4325782"/>
              <a:gd name="connsiteY5" fmla="*/ 575831 h 575832"/>
              <a:gd name="connsiteX6" fmla="*/ 3533949 w 4325782"/>
              <a:gd name="connsiteY6" fmla="*/ 575831 h 575832"/>
              <a:gd name="connsiteX7" fmla="*/ 3533949 w 4325782"/>
              <a:gd name="connsiteY7" fmla="*/ 575832 h 575832"/>
              <a:gd name="connsiteX8" fmla="*/ 2561032 w 4325782"/>
              <a:gd name="connsiteY8" fmla="*/ 575832 h 575832"/>
              <a:gd name="connsiteX9" fmla="*/ 972917 w 4325782"/>
              <a:gd name="connsiteY9" fmla="*/ 575832 h 575832"/>
              <a:gd name="connsiteX10" fmla="*/ 0 w 4325782"/>
              <a:gd name="connsiteY10"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25782" h="575832">
                <a:moveTo>
                  <a:pt x="0" y="0"/>
                </a:moveTo>
                <a:lnTo>
                  <a:pt x="972917" y="0"/>
                </a:lnTo>
                <a:lnTo>
                  <a:pt x="3038609" y="0"/>
                </a:lnTo>
                <a:lnTo>
                  <a:pt x="4011526" y="0"/>
                </a:lnTo>
                <a:cubicBezTo>
                  <a:pt x="4184566" y="0"/>
                  <a:pt x="4325782" y="140014"/>
                  <a:pt x="4325782" y="311579"/>
                </a:cubicBezTo>
                <a:lnTo>
                  <a:pt x="4325782" y="575831"/>
                </a:lnTo>
                <a:lnTo>
                  <a:pt x="3533949" y="575831"/>
                </a:lnTo>
                <a:lnTo>
                  <a:pt x="3533949" y="575832"/>
                </a:lnTo>
                <a:lnTo>
                  <a:pt x="2561032" y="575832"/>
                </a:lnTo>
                <a:lnTo>
                  <a:pt x="972917" y="575832"/>
                </a:lnTo>
                <a:lnTo>
                  <a:pt x="0" y="575832"/>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4" name="TextBox 53">
            <a:extLst>
              <a:ext uri="{FF2B5EF4-FFF2-40B4-BE49-F238E27FC236}">
                <a16:creationId xmlns:a16="http://schemas.microsoft.com/office/drawing/2014/main" id="{A9E5A8E2-1E24-8768-B9EE-801EE6332BD2}"/>
              </a:ext>
            </a:extLst>
          </p:cNvPr>
          <p:cNvSpPr txBox="1"/>
          <p:nvPr/>
        </p:nvSpPr>
        <p:spPr>
          <a:xfrm>
            <a:off x="533316" y="4979448"/>
            <a:ext cx="2719732" cy="584775"/>
          </a:xfrm>
          <a:prstGeom prst="rect">
            <a:avLst/>
          </a:prstGeom>
          <a:noFill/>
        </p:spPr>
        <p:txBody>
          <a:bodyPr wrap="square">
            <a:spAutoFit/>
          </a:bodyPr>
          <a:lstStyle/>
          <a:p>
            <a:pPr algn="l" rtl="0"/>
            <a:r>
              <a:rPr lang="en-IE" sz="1600" b="1">
                <a:solidFill>
                  <a:srgbClr val="000000"/>
                </a:solidFill>
                <a:effectLst/>
                <a:latin typeface="Calibri" panose="020F0502020204030204" pitchFamily="34" charset="0"/>
                <a:cs typeface="Calibri" panose="020F0502020204030204" pitchFamily="34" charset="0"/>
              </a:rPr>
              <a:t>Eettiset näkökohdat</a:t>
            </a:r>
            <a:br>
              <a:rPr lang="en-IE" sz="1600" b="1">
                <a:solidFill>
                  <a:srgbClr val="000000"/>
                </a:solidFill>
                <a:effectLst/>
                <a:latin typeface="Calibri" panose="020F0502020204030204" pitchFamily="34" charset="0"/>
                <a:cs typeface="Calibri" panose="020F0502020204030204" pitchFamily="34" charset="0"/>
              </a:rPr>
            </a:br>
            <a:endParaRPr lang="en-IE" sz="1600" b="1">
              <a:solidFill>
                <a:srgbClr val="000000"/>
              </a:solidFill>
              <a:effectLst/>
              <a:latin typeface="Calibri" panose="020F0502020204030204" pitchFamily="34" charset="0"/>
              <a:cs typeface="Calibri" panose="020F0502020204030204" pitchFamily="34" charset="0"/>
            </a:endParaRPr>
          </a:p>
        </p:txBody>
      </p:sp>
      <p:sp>
        <p:nvSpPr>
          <p:cNvPr id="59" name="Rectangle 58">
            <a:extLst>
              <a:ext uri="{FF2B5EF4-FFF2-40B4-BE49-F238E27FC236}">
                <a16:creationId xmlns:a16="http://schemas.microsoft.com/office/drawing/2014/main" id="{CB589152-E01C-64A5-477C-A96AB584169E}"/>
              </a:ext>
            </a:extLst>
          </p:cNvPr>
          <p:cNvSpPr/>
          <p:nvPr/>
        </p:nvSpPr>
        <p:spPr>
          <a:xfrm>
            <a:off x="10088" y="1032537"/>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60" name="Group 59">
            <a:extLst>
              <a:ext uri="{FF2B5EF4-FFF2-40B4-BE49-F238E27FC236}">
                <a16:creationId xmlns:a16="http://schemas.microsoft.com/office/drawing/2014/main" id="{34621779-FC93-B0C8-6397-7082CDB4F2C2}"/>
              </a:ext>
            </a:extLst>
          </p:cNvPr>
          <p:cNvGrpSpPr/>
          <p:nvPr/>
        </p:nvGrpSpPr>
        <p:grpSpPr>
          <a:xfrm flipV="1">
            <a:off x="0" y="1325485"/>
            <a:ext cx="498763" cy="104373"/>
            <a:chOff x="3931516" y="7479258"/>
            <a:chExt cx="497571" cy="104123"/>
          </a:xfrm>
          <a:solidFill>
            <a:schemeClr val="tx1"/>
          </a:solidFill>
        </p:grpSpPr>
        <p:cxnSp>
          <p:nvCxnSpPr>
            <p:cNvPr id="61" name="Straight Connector 60">
              <a:extLst>
                <a:ext uri="{FF2B5EF4-FFF2-40B4-BE49-F238E27FC236}">
                  <a16:creationId xmlns:a16="http://schemas.microsoft.com/office/drawing/2014/main" id="{1A09E821-6381-0A90-F627-9ABA42443F1A}"/>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71DF8BDC-949C-8EDF-75E0-3FC36AE3A1C8}"/>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63" name="TextBox 62">
            <a:extLst>
              <a:ext uri="{FF2B5EF4-FFF2-40B4-BE49-F238E27FC236}">
                <a16:creationId xmlns:a16="http://schemas.microsoft.com/office/drawing/2014/main" id="{BAC131CD-CCB2-4FDF-9000-15199DC9D9C6}"/>
              </a:ext>
            </a:extLst>
          </p:cNvPr>
          <p:cNvSpPr txBox="1"/>
          <p:nvPr/>
        </p:nvSpPr>
        <p:spPr>
          <a:xfrm>
            <a:off x="506811" y="1170034"/>
            <a:ext cx="5466529" cy="1015663"/>
          </a:xfrm>
          <a:prstGeom prst="rect">
            <a:avLst/>
          </a:prstGeom>
          <a:noFill/>
        </p:spPr>
        <p:txBody>
          <a:bodyPr wrap="square">
            <a:spAutoFit/>
          </a:bodyPr>
          <a:lstStyle/>
          <a:p>
            <a:pPr algn="l" rtl="0">
              <a:lnSpc>
                <a:spcPts val="2440"/>
              </a:lnSpc>
              <a:tabLst>
                <a:tab pos="177800" algn="l"/>
              </a:tabLst>
            </a:pPr>
            <a:r>
              <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rPr>
              <a:t>Budjetointi ja ennakointi</a:t>
            </a:r>
          </a:p>
          <a:p>
            <a:pPr algn="l" rtl="0">
              <a:lnSpc>
                <a:spcPts val="2440"/>
              </a:lnSpc>
              <a:tabLst>
                <a:tab pos="177800" algn="l"/>
              </a:tabLst>
            </a:pP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4" name="TextBox 63">
            <a:extLst>
              <a:ext uri="{FF2B5EF4-FFF2-40B4-BE49-F238E27FC236}">
                <a16:creationId xmlns:a16="http://schemas.microsoft.com/office/drawing/2014/main" id="{116D1834-4418-BA12-9092-0787F98CCEF9}"/>
              </a:ext>
            </a:extLst>
          </p:cNvPr>
          <p:cNvSpPr txBox="1"/>
          <p:nvPr/>
        </p:nvSpPr>
        <p:spPr>
          <a:xfrm>
            <a:off x="506811" y="865227"/>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grpSp>
        <p:nvGrpSpPr>
          <p:cNvPr id="65" name="Group 64">
            <a:extLst>
              <a:ext uri="{FF2B5EF4-FFF2-40B4-BE49-F238E27FC236}">
                <a16:creationId xmlns:a16="http://schemas.microsoft.com/office/drawing/2014/main" id="{35123126-988C-6069-EF16-675B109DA1F9}"/>
              </a:ext>
            </a:extLst>
          </p:cNvPr>
          <p:cNvGrpSpPr/>
          <p:nvPr/>
        </p:nvGrpSpPr>
        <p:grpSpPr>
          <a:xfrm>
            <a:off x="5852530" y="376994"/>
            <a:ext cx="1018279" cy="1022573"/>
            <a:chOff x="4152442" y="5302687"/>
            <a:chExt cx="1090895" cy="1095495"/>
          </a:xfrm>
        </p:grpSpPr>
        <p:sp>
          <p:nvSpPr>
            <p:cNvPr id="66" name="Freeform 65">
              <a:extLst>
                <a:ext uri="{FF2B5EF4-FFF2-40B4-BE49-F238E27FC236}">
                  <a16:creationId xmlns:a16="http://schemas.microsoft.com/office/drawing/2014/main" id="{8E0B1A0C-3342-6D03-9971-459CE8993268}"/>
                </a:ext>
              </a:extLst>
            </p:cNvPr>
            <p:cNvSpPr/>
            <p:nvPr/>
          </p:nvSpPr>
          <p:spPr>
            <a:xfrm>
              <a:off x="4888021" y="5364040"/>
              <a:ext cx="84446" cy="89317"/>
            </a:xfrm>
            <a:custGeom>
              <a:avLst/>
              <a:gdLst>
                <a:gd name="connsiteX0" fmla="*/ 0 w 84446"/>
                <a:gd name="connsiteY0" fmla="*/ 0 h 89317"/>
                <a:gd name="connsiteX1" fmla="*/ 84447 w 84446"/>
                <a:gd name="connsiteY1" fmla="*/ 89318 h 89317"/>
                <a:gd name="connsiteX2" fmla="*/ 0 w 84446"/>
                <a:gd name="connsiteY2" fmla="*/ 89318 h 89317"/>
                <a:gd name="connsiteX3" fmla="*/ 0 w 84446"/>
                <a:gd name="connsiteY3" fmla="*/ 0 h 89317"/>
              </a:gdLst>
              <a:ahLst/>
              <a:cxnLst>
                <a:cxn ang="0">
                  <a:pos x="connsiteX0" y="connsiteY0"/>
                </a:cxn>
                <a:cxn ang="0">
                  <a:pos x="connsiteX1" y="connsiteY1"/>
                </a:cxn>
                <a:cxn ang="0">
                  <a:pos x="connsiteX2" y="connsiteY2"/>
                </a:cxn>
                <a:cxn ang="0">
                  <a:pos x="connsiteX3" y="connsiteY3"/>
                </a:cxn>
              </a:cxnLst>
              <a:rect l="l" t="t" r="r" b="b"/>
              <a:pathLst>
                <a:path w="84446" h="89317">
                  <a:moveTo>
                    <a:pt x="0" y="0"/>
                  </a:moveTo>
                  <a:cubicBezTo>
                    <a:pt x="28815" y="30248"/>
                    <a:pt x="55918" y="59069"/>
                    <a:pt x="84447" y="89318"/>
                  </a:cubicBezTo>
                  <a:cubicBezTo>
                    <a:pt x="55062" y="89318"/>
                    <a:pt x="27673" y="89318"/>
                    <a:pt x="0" y="89318"/>
                  </a:cubicBezTo>
                  <a:cubicBezTo>
                    <a:pt x="0" y="60211"/>
                    <a:pt x="0" y="31390"/>
                    <a:pt x="0" y="0"/>
                  </a:cubicBezTo>
                  <a:close/>
                </a:path>
              </a:pathLst>
            </a:custGeom>
            <a:solidFill>
              <a:srgbClr val="F1A0C2"/>
            </a:solidFill>
            <a:ln w="2851"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FBC6327A-0CE3-5C54-1267-3894A7BAACEB}"/>
                </a:ext>
              </a:extLst>
            </p:cNvPr>
            <p:cNvSpPr/>
            <p:nvPr/>
          </p:nvSpPr>
          <p:spPr>
            <a:xfrm>
              <a:off x="4778753" y="5748990"/>
              <a:ext cx="356616" cy="114143"/>
            </a:xfrm>
            <a:custGeom>
              <a:avLst/>
              <a:gdLst>
                <a:gd name="connsiteX0" fmla="*/ 0 w 356616"/>
                <a:gd name="connsiteY0" fmla="*/ 0 h 114143"/>
                <a:gd name="connsiteX1" fmla="*/ 356617 w 356616"/>
                <a:gd name="connsiteY1" fmla="*/ 0 h 114143"/>
                <a:gd name="connsiteX2" fmla="*/ 356617 w 356616"/>
                <a:gd name="connsiteY2" fmla="*/ 114144 h 114143"/>
                <a:gd name="connsiteX3" fmla="*/ 0 w 356616"/>
                <a:gd name="connsiteY3" fmla="*/ 114144 h 114143"/>
              </a:gdLst>
              <a:ahLst/>
              <a:cxnLst>
                <a:cxn ang="0">
                  <a:pos x="connsiteX0" y="connsiteY0"/>
                </a:cxn>
                <a:cxn ang="0">
                  <a:pos x="connsiteX1" y="connsiteY1"/>
                </a:cxn>
                <a:cxn ang="0">
                  <a:pos x="connsiteX2" y="connsiteY2"/>
                </a:cxn>
                <a:cxn ang="0">
                  <a:pos x="connsiteX3" y="connsiteY3"/>
                </a:cxn>
              </a:cxnLst>
              <a:rect l="l" t="t" r="r" b="b"/>
              <a:pathLst>
                <a:path w="356616" h="114143">
                  <a:moveTo>
                    <a:pt x="0" y="0"/>
                  </a:moveTo>
                  <a:lnTo>
                    <a:pt x="356617" y="0"/>
                  </a:lnTo>
                  <a:lnTo>
                    <a:pt x="356617" y="114144"/>
                  </a:lnTo>
                  <a:lnTo>
                    <a:pt x="0" y="114144"/>
                  </a:lnTo>
                  <a:close/>
                </a:path>
              </a:pathLst>
            </a:custGeom>
            <a:solidFill>
              <a:srgbClr val="F1A0C2"/>
            </a:solidFill>
            <a:ln w="2851" cap="flat">
              <a:noFill/>
              <a:prstDash val="solid"/>
              <a:miter/>
            </a:ln>
          </p:spPr>
          <p:txBody>
            <a:bodyPr rtlCol="0" anchor="ctr"/>
            <a:lstStyle/>
            <a:p>
              <a:pPr algn="l" rtl="0"/>
              <a:endParaRPr lang="en-US"/>
            </a:p>
          </p:txBody>
        </p:sp>
        <p:grpSp>
          <p:nvGrpSpPr>
            <p:cNvPr id="68" name="Group 67">
              <a:extLst>
                <a:ext uri="{FF2B5EF4-FFF2-40B4-BE49-F238E27FC236}">
                  <a16:creationId xmlns:a16="http://schemas.microsoft.com/office/drawing/2014/main" id="{BDCC104C-1893-A9C1-A59D-93C5BAD19ECE}"/>
                </a:ext>
              </a:extLst>
            </p:cNvPr>
            <p:cNvGrpSpPr/>
            <p:nvPr/>
          </p:nvGrpSpPr>
          <p:grpSpPr>
            <a:xfrm>
              <a:off x="4152442" y="5302687"/>
              <a:ext cx="1090895" cy="1095495"/>
              <a:chOff x="4152442" y="5302687"/>
              <a:chExt cx="1090895" cy="1095495"/>
            </a:xfrm>
          </p:grpSpPr>
          <p:sp>
            <p:nvSpPr>
              <p:cNvPr id="69" name="Freeform 68">
                <a:extLst>
                  <a:ext uri="{FF2B5EF4-FFF2-40B4-BE49-F238E27FC236}">
                    <a16:creationId xmlns:a16="http://schemas.microsoft.com/office/drawing/2014/main" id="{3D4DFDAC-A742-0AC8-DF9A-70B13CFF55D0}"/>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solidFill>
                <a:schemeClr val="tx1"/>
              </a:solidFill>
              <a:ln w="2851"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8EB0AEC4-4382-5229-971D-4B9A0835402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solidFill>
                <a:schemeClr val="tx1"/>
              </a:solidFill>
              <a:ln w="2851"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DC0D219D-BF46-A537-8280-D5FBD4A67BAD}"/>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solidFill>
                <a:schemeClr val="tx1"/>
              </a:solidFill>
              <a:ln w="2851" cap="flat">
                <a:noFill/>
                <a:prstDash val="solid"/>
                <a:miter/>
              </a:ln>
            </p:spPr>
            <p:txBody>
              <a:bodyPr rtlCol="0" anchor="ctr"/>
              <a:lstStyle/>
              <a:p>
                <a:pPr algn="l" rtl="0"/>
                <a:endParaRPr lang="en-US"/>
              </a:p>
            </p:txBody>
          </p:sp>
          <p:sp>
            <p:nvSpPr>
              <p:cNvPr id="72" name="Freeform 71">
                <a:extLst>
                  <a:ext uri="{FF2B5EF4-FFF2-40B4-BE49-F238E27FC236}">
                    <a16:creationId xmlns:a16="http://schemas.microsoft.com/office/drawing/2014/main" id="{DC158637-A752-5987-57D0-F9D27ACD5FE6}"/>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solidFill>
                <a:schemeClr val="tx1"/>
              </a:solidFill>
              <a:ln w="2851"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3D33FB19-8F16-54EB-310B-921C4DF399CE}"/>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solidFill>
                <a:schemeClr val="tx1"/>
              </a:solidFill>
              <a:ln w="2851" cap="flat">
                <a:noFill/>
                <a:prstDash val="solid"/>
                <a:miter/>
              </a:ln>
            </p:spPr>
            <p:txBody>
              <a:bodyPr rtlCol="0" anchor="ctr"/>
              <a:lstStyle/>
              <a:p>
                <a:pPr algn="l" rtl="0"/>
                <a:endParaRPr lang="en-US"/>
              </a:p>
            </p:txBody>
          </p:sp>
          <p:sp>
            <p:nvSpPr>
              <p:cNvPr id="74" name="Freeform 73">
                <a:extLst>
                  <a:ext uri="{FF2B5EF4-FFF2-40B4-BE49-F238E27FC236}">
                    <a16:creationId xmlns:a16="http://schemas.microsoft.com/office/drawing/2014/main" id="{D031D258-BC01-F433-1EBA-9A8E0FFDE75E}"/>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solidFill>
                <a:schemeClr val="tx1"/>
              </a:solidFill>
              <a:ln w="2851"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083D6075-C2AF-8167-01D0-9A9B89F52037}"/>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solidFill>
                <a:schemeClr val="tx1"/>
              </a:solidFill>
              <a:ln w="2851"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7C0B9580-232A-BB7D-1DD3-358147F60133}"/>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solidFill>
                <a:schemeClr val="tx1"/>
              </a:solidFill>
              <a:ln w="2851"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9DA307BE-D107-368C-49B6-0CA0122C44C9}"/>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solidFill>
                <a:schemeClr val="tx1"/>
              </a:solidFill>
              <a:ln w="2851"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D0F81670-CBE4-CDCB-06BA-C672DAC87DF8}"/>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solidFill>
                <a:schemeClr val="tx1"/>
              </a:solidFill>
              <a:ln w="2851"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A8840250-1380-A7C8-48D9-377E19D48E0F}"/>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solidFill>
                <a:schemeClr val="tx1"/>
              </a:solidFill>
              <a:ln w="2851"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A7A01934-9241-BB1B-3B92-1CC5CA16B81D}"/>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solidFill>
                <a:schemeClr val="tx1"/>
              </a:solidFill>
              <a:ln w="2851"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6C294BDD-D13B-3280-36C7-84BAAD356D75}"/>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solidFill>
                <a:schemeClr val="tx1"/>
              </a:solidFill>
              <a:ln w="2851"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4A2AE7CF-5D1E-CA46-E490-44F4B19D7483}"/>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solidFill>
                <a:schemeClr val="tx1"/>
              </a:solidFill>
              <a:ln w="2851"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C0C240B6-BE7D-CF3C-F48A-7A02F802D542}"/>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chemeClr val="tx1"/>
              </a:solidFill>
              <a:ln w="2851" cap="flat">
                <a:noFill/>
                <a:prstDash val="solid"/>
                <a:miter/>
              </a:ln>
            </p:spPr>
            <p:txBody>
              <a:bodyPr rtlCol="0" anchor="ctr"/>
              <a:lstStyle/>
              <a:p>
                <a:pPr algn="l" rtl="0"/>
                <a:endParaRPr lang="en-US"/>
              </a:p>
            </p:txBody>
          </p:sp>
          <p:sp>
            <p:nvSpPr>
              <p:cNvPr id="84" name="Freeform 83">
                <a:extLst>
                  <a:ext uri="{FF2B5EF4-FFF2-40B4-BE49-F238E27FC236}">
                    <a16:creationId xmlns:a16="http://schemas.microsoft.com/office/drawing/2014/main" id="{3319BED0-A4FF-E323-2E4A-2DA01D5FDAB3}"/>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chemeClr val="tx1"/>
              </a:solidFill>
              <a:ln w="285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2445482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656590"/>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Investoinnin turvaaminen</a:t>
            </a:r>
            <a:endParaRPr lang="en-IE" sz="2000" b="1" kern="100">
              <a:solidFill>
                <a:srgbClr val="323338"/>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2440"/>
              </a:lnSpc>
              <a:tabLst>
                <a:tab pos="177800" algn="l"/>
              </a:tabLst>
            </a:pPr>
            <a:endParaRPr lang="en-IE" sz="20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Investoinnin turvaamisessa valmistautuminen ja mukaansa tempaava tarina ovat tärkeitä. Tässä on erittely siitä, kuinka voit houkutella sijoittajia eettiseen elintarvikeliiketoimintaasi:</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34</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42077" y="2225516"/>
            <a:ext cx="7601752" cy="2452778"/>
            <a:chOff x="4831" y="2505789"/>
            <a:chExt cx="7601752" cy="2452778"/>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4831" y="2505789"/>
              <a:ext cx="3821913"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324062" y="3026193"/>
              <a:ext cx="4969069"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Ainutlaatuiset myyntipisteet: </a:t>
              </a:r>
              <a:r>
                <a:rPr lang="fi-FI" dirty="0">
                  <a:solidFill>
                    <a:schemeClr val="tx1"/>
                  </a:solidFill>
                </a:rPr>
                <a:t>Kerro selkeästi, mikä tekee yrityksestäsi ainutlaatuisen. Eettisen elintarvikeyrityksen tapauksessa tämä voi olla sitoutumisesi kestävään kehitykseen, reilun kaupan ainesosien käyttö tai innovatiivinen tuotteesi.</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Liiketoimintapotentiaali: </a:t>
              </a:r>
              <a:r>
                <a:rPr lang="fi-FI" dirty="0">
                  <a:solidFill>
                    <a:schemeClr val="tx1"/>
                  </a:solidFill>
                </a:rPr>
                <a:t>Sijoittajat haluavat nähdä, että yritykselläsi on potentiaalia merkittävään kasvuun. Osoita tämä näyttämällä markkinatutkimusta, asiakaspalautteita tai varhaisia ​​myynnin onnistumisia.</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Taloudelliset ennusteet: </a:t>
              </a:r>
              <a:r>
                <a:rPr lang="fi-FI" dirty="0">
                  <a:solidFill>
                    <a:schemeClr val="tx1"/>
                  </a:solidFill>
                </a:rPr>
                <a:t>Sijoittajat haluavat nähdä, että sinulla on vankka käsitys taloudestasi. Näytä heille myyntiennustesi, ennustetut tuottosi ja selkeä suunnitelma siitä, kuinka käytät heidän investointejaan yrityksesi kasvattamiseen. </a:t>
              </a:r>
              <a:r>
                <a:rPr lang="fi-FI" dirty="0">
                  <a:solidFill>
                    <a:schemeClr val="tx1"/>
                  </a:solidFill>
                  <a:hlinkClick r:id="rId2"/>
                </a:rPr>
                <a:t>Lisätietoja täältä</a:t>
              </a:r>
              <a:endParaRPr lang="fi-FI" dirty="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42179" y="3026193"/>
              <a:ext cx="1734260" cy="1015663"/>
            </a:xfrm>
            <a:prstGeom prst="rect">
              <a:avLst/>
            </a:prstGeom>
            <a:noFill/>
          </p:spPr>
          <p:txBody>
            <a:bodyPr wrap="square">
              <a:spAutoFit/>
            </a:bodyPr>
            <a:lstStyle/>
            <a:p>
              <a:pPr algn="l" rtl="0">
                <a:lnSpc>
                  <a:spcPts val="1220"/>
                </a:lnSpc>
              </a:pPr>
              <a:r>
                <a:rPr lang="fi-FI" sz="1100" dirty="0">
                  <a:effectLst/>
                  <a:latin typeface="Calibri" panose="020F0502020204030204" pitchFamily="34" charset="0"/>
                  <a:cs typeface="Calibri" panose="020F0502020204030204" pitchFamily="34" charset="0"/>
                </a:rPr>
                <a:t>Pitchisi on mahdollisuutesi </a:t>
              </a:r>
              <a:r>
                <a:rPr lang="fi-FI" sz="1100" b="1" dirty="0">
                  <a:effectLst/>
                  <a:latin typeface="Calibri" panose="020F0502020204030204" pitchFamily="34" charset="0"/>
                  <a:cs typeface="Calibri" panose="020F0502020204030204" pitchFamily="34" charset="0"/>
                </a:rPr>
                <a:t>näyttä sijoittajille </a:t>
              </a:r>
              <a:r>
                <a:rPr lang="fi-FI" sz="1100" dirty="0">
                  <a:effectLst/>
                  <a:latin typeface="Calibri" panose="020F0502020204030204" pitchFamily="34" charset="0"/>
                  <a:cs typeface="Calibri" panose="020F0502020204030204" pitchFamily="34" charset="0"/>
                </a:rPr>
                <a:t>miksi heidän pitäisi </a:t>
              </a:r>
              <a:r>
                <a:rPr lang="fi-FI" sz="1100" b="1" dirty="0">
                  <a:effectLst/>
                  <a:latin typeface="Calibri" panose="020F0502020204030204" pitchFamily="34" charset="0"/>
                  <a:cs typeface="Calibri" panose="020F0502020204030204" pitchFamily="34" charset="0"/>
                </a:rPr>
                <a:t>uskoa yritykseesi</a:t>
              </a:r>
              <a:r>
                <a:rPr lang="fi-FI" sz="1100" dirty="0">
                  <a:effectLst/>
                  <a:latin typeface="Calibri" panose="020F0502020204030204" pitchFamily="34" charset="0"/>
                  <a:cs typeface="Calibri" panose="020F0502020204030204" pitchFamily="34" charset="0"/>
                </a:rPr>
                <a:t>. Tässä on, mihin kannattaa keskittyä:</a:t>
              </a:r>
            </a:p>
            <a:p>
              <a:pPr algn="l" rtl="0">
                <a:lnSpc>
                  <a:spcPts val="1220"/>
                </a:lnSpc>
              </a:pPr>
              <a:endParaRPr lang="en-IE" sz="1100" dirty="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402780" y="2534870"/>
              <a:ext cx="3633350"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Kiinnostavan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puheenvuoron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valmistelu</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76" name="Group 75">
            <a:extLst>
              <a:ext uri="{FF2B5EF4-FFF2-40B4-BE49-F238E27FC236}">
                <a16:creationId xmlns:a16="http://schemas.microsoft.com/office/drawing/2014/main" id="{C14ADB8D-7B98-94C6-CE33-4871370BFD0E}"/>
              </a:ext>
            </a:extLst>
          </p:cNvPr>
          <p:cNvGrpSpPr/>
          <p:nvPr/>
        </p:nvGrpSpPr>
        <p:grpSpPr>
          <a:xfrm>
            <a:off x="-8627" y="4839603"/>
            <a:ext cx="7558215" cy="1484967"/>
            <a:chOff x="1460" y="5288125"/>
            <a:chExt cx="7558215" cy="1484967"/>
          </a:xfrm>
        </p:grpSpPr>
        <p:cxnSp>
          <p:nvCxnSpPr>
            <p:cNvPr id="58" name="Straight Connector 57">
              <a:extLst>
                <a:ext uri="{FF2B5EF4-FFF2-40B4-BE49-F238E27FC236}">
                  <a16:creationId xmlns:a16="http://schemas.microsoft.com/office/drawing/2014/main" id="{80D28963-5DA4-FBAE-CBAA-E0D33BCE833F}"/>
                </a:ext>
              </a:extLst>
            </p:cNvPr>
            <p:cNvCxnSpPr>
              <a:cxnSpLocks/>
            </p:cNvCxnSpPr>
            <p:nvPr/>
          </p:nvCxnSpPr>
          <p:spPr>
            <a:xfrm>
              <a:off x="13708" y="5705553"/>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5" name="Freeform 74">
              <a:extLst>
                <a:ext uri="{FF2B5EF4-FFF2-40B4-BE49-F238E27FC236}">
                  <a16:creationId xmlns:a16="http://schemas.microsoft.com/office/drawing/2014/main" id="{DE9F6B1A-58D0-253C-7352-A072FCF752B0}"/>
                </a:ext>
              </a:extLst>
            </p:cNvPr>
            <p:cNvSpPr/>
            <p:nvPr/>
          </p:nvSpPr>
          <p:spPr>
            <a:xfrm>
              <a:off x="1460" y="5289400"/>
              <a:ext cx="4627122" cy="426338"/>
            </a:xfrm>
            <a:custGeom>
              <a:avLst/>
              <a:gdLst>
                <a:gd name="connsiteX0" fmla="*/ 0 w 3923212"/>
                <a:gd name="connsiteY0" fmla="*/ 0 h 426338"/>
                <a:gd name="connsiteX1" fmla="*/ 720334 w 3923212"/>
                <a:gd name="connsiteY1" fmla="*/ 0 h 426338"/>
                <a:gd name="connsiteX2" fmla="*/ 720464 w 3923212"/>
                <a:gd name="connsiteY2" fmla="*/ 0 h 426338"/>
                <a:gd name="connsiteX3" fmla="*/ 1440798 w 3923212"/>
                <a:gd name="connsiteY3" fmla="*/ 0 h 426338"/>
                <a:gd name="connsiteX4" fmla="*/ 2249743 w 3923212"/>
                <a:gd name="connsiteY4" fmla="*/ 0 h 426338"/>
                <a:gd name="connsiteX5" fmla="*/ 2970077 w 3923212"/>
                <a:gd name="connsiteY5" fmla="*/ 0 h 426338"/>
                <a:gd name="connsiteX6" fmla="*/ 2970207 w 3923212"/>
                <a:gd name="connsiteY6" fmla="*/ 0 h 426338"/>
                <a:gd name="connsiteX7" fmla="*/ 3690541 w 3923212"/>
                <a:gd name="connsiteY7" fmla="*/ 0 h 426338"/>
                <a:gd name="connsiteX8" fmla="*/ 3923212 w 3923212"/>
                <a:gd name="connsiteY8" fmla="*/ 230689 h 426338"/>
                <a:gd name="connsiteX9" fmla="*/ 3923212 w 3923212"/>
                <a:gd name="connsiteY9" fmla="*/ 426337 h 426338"/>
                <a:gd name="connsiteX10" fmla="*/ 3336950 w 3923212"/>
                <a:gd name="connsiteY10" fmla="*/ 426337 h 426338"/>
                <a:gd name="connsiteX11" fmla="*/ 3336950 w 3923212"/>
                <a:gd name="connsiteY11" fmla="*/ 426338 h 426338"/>
                <a:gd name="connsiteX12" fmla="*/ 2616616 w 3923212"/>
                <a:gd name="connsiteY12" fmla="*/ 426338 h 426338"/>
                <a:gd name="connsiteX13" fmla="*/ 2616486 w 3923212"/>
                <a:gd name="connsiteY13" fmla="*/ 426338 h 426338"/>
                <a:gd name="connsiteX14" fmla="*/ 1896152 w 3923212"/>
                <a:gd name="connsiteY14" fmla="*/ 426338 h 426338"/>
                <a:gd name="connsiteX15" fmla="*/ 1440798 w 3923212"/>
                <a:gd name="connsiteY15" fmla="*/ 426338 h 426338"/>
                <a:gd name="connsiteX16" fmla="*/ 720464 w 3923212"/>
                <a:gd name="connsiteY16" fmla="*/ 426338 h 426338"/>
                <a:gd name="connsiteX17" fmla="*/ 720334 w 3923212"/>
                <a:gd name="connsiteY17" fmla="*/ 426338 h 426338"/>
                <a:gd name="connsiteX18" fmla="*/ 0 w 3923212"/>
                <a:gd name="connsiteY18"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23212" h="426338">
                  <a:moveTo>
                    <a:pt x="0" y="0"/>
                  </a:moveTo>
                  <a:lnTo>
                    <a:pt x="720334" y="0"/>
                  </a:lnTo>
                  <a:lnTo>
                    <a:pt x="720464" y="0"/>
                  </a:lnTo>
                  <a:lnTo>
                    <a:pt x="1440798" y="0"/>
                  </a:lnTo>
                  <a:lnTo>
                    <a:pt x="2249743" y="0"/>
                  </a:lnTo>
                  <a:lnTo>
                    <a:pt x="2970077" y="0"/>
                  </a:lnTo>
                  <a:lnTo>
                    <a:pt x="2970207" y="0"/>
                  </a:lnTo>
                  <a:lnTo>
                    <a:pt x="3690541" y="0"/>
                  </a:lnTo>
                  <a:cubicBezTo>
                    <a:pt x="3818658" y="0"/>
                    <a:pt x="3923212" y="103665"/>
                    <a:pt x="3923212" y="230689"/>
                  </a:cubicBezTo>
                  <a:lnTo>
                    <a:pt x="3923212" y="426337"/>
                  </a:lnTo>
                  <a:lnTo>
                    <a:pt x="3336950" y="426337"/>
                  </a:lnTo>
                  <a:lnTo>
                    <a:pt x="3336950" y="426338"/>
                  </a:lnTo>
                  <a:lnTo>
                    <a:pt x="2616616" y="426338"/>
                  </a:lnTo>
                  <a:lnTo>
                    <a:pt x="2616486" y="426338"/>
                  </a:lnTo>
                  <a:lnTo>
                    <a:pt x="1896152" y="426338"/>
                  </a:lnTo>
                  <a:lnTo>
                    <a:pt x="1440798" y="426338"/>
                  </a:lnTo>
                  <a:lnTo>
                    <a:pt x="720464" y="426338"/>
                  </a:lnTo>
                  <a:lnTo>
                    <a:pt x="720334"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7" name="TextBox 56">
              <a:extLst>
                <a:ext uri="{FF2B5EF4-FFF2-40B4-BE49-F238E27FC236}">
                  <a16:creationId xmlns:a16="http://schemas.microsoft.com/office/drawing/2014/main" id="{09957F0B-7195-0442-005F-D772158CF5EC}"/>
                </a:ext>
              </a:extLst>
            </p:cNvPr>
            <p:cNvSpPr txBox="1"/>
            <p:nvPr/>
          </p:nvSpPr>
          <p:spPr>
            <a:xfrm>
              <a:off x="495270" y="5911318"/>
              <a:ext cx="6580939" cy="861774"/>
            </a:xfrm>
            <a:prstGeom prst="rect">
              <a:avLst/>
            </a:prstGeom>
            <a:noFill/>
          </p:spPr>
          <p:txBody>
            <a:bodyPr wrap="square">
              <a:spAutoFit/>
            </a:bodyPr>
            <a:lstStyle/>
            <a:p>
              <a:pPr algn="just" rtl="0">
                <a:lnSpc>
                  <a:spcPts val="1220"/>
                </a:lnSpc>
              </a:pPr>
              <a:r>
                <a:rPr lang="fi-FI" sz="1100" dirty="0">
                  <a:effectLst/>
                  <a:latin typeface="Calibri" panose="020F0502020204030204" pitchFamily="34" charset="0"/>
                  <a:cs typeface="Calibri" panose="020F0502020204030204" pitchFamily="34" charset="0"/>
                </a:rPr>
                <a:t>Vaikka sinun on osoitettava, että yrityksesi on taloudellisesti elinkelpoinen, on yhtä lailla </a:t>
              </a:r>
              <a:r>
                <a:rPr lang="fi-FI" sz="1100" b="1" dirty="0">
                  <a:effectLst/>
                  <a:latin typeface="Calibri" panose="020F0502020204030204" pitchFamily="34" charset="0"/>
                  <a:cs typeface="Calibri" panose="020F0502020204030204" pitchFamily="34" charset="0"/>
                </a:rPr>
                <a:t>tärkeää osoittaa sitoutumisesi eettisiin arvoihisi</a:t>
              </a:r>
              <a:r>
                <a:rPr lang="fi-FI" sz="1100" dirty="0">
                  <a:effectLst/>
                  <a:latin typeface="Calibri" panose="020F0502020204030204" pitchFamily="34" charset="0"/>
                  <a:cs typeface="Calibri" panose="020F0502020204030204" pitchFamily="34" charset="0"/>
                </a:rPr>
                <a:t>. Näytä sijoittajille, kuinka eettiset käytäntösi vaikuttavat yrityksesi menestykseen. Tämä voi sisältää kuluttajatrendejä kohti eettisiä tuotteita, vahvaa asiakasuskollisuuttasi tai positiivisia suhteitasi tavarantoimittajiin.</a:t>
              </a:r>
            </a:p>
            <a:p>
              <a:pPr algn="just" rtl="0">
                <a:lnSpc>
                  <a:spcPts val="1220"/>
                </a:lnSpc>
              </a:pPr>
              <a:endParaRPr lang="en-IE" sz="1100" dirty="0">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41A16B61-B684-64BD-4C74-ECC88B372404}"/>
                </a:ext>
              </a:extLst>
            </p:cNvPr>
            <p:cNvSpPr txBox="1"/>
            <p:nvPr/>
          </p:nvSpPr>
          <p:spPr>
            <a:xfrm>
              <a:off x="427115" y="5288125"/>
              <a:ext cx="4035516"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Vahvan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eettisen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painopisteen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säilyttäminen</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71" name="Group 70">
            <a:extLst>
              <a:ext uri="{FF2B5EF4-FFF2-40B4-BE49-F238E27FC236}">
                <a16:creationId xmlns:a16="http://schemas.microsoft.com/office/drawing/2014/main" id="{B5951EC0-7402-4435-F637-EEB549C12930}"/>
              </a:ext>
            </a:extLst>
          </p:cNvPr>
          <p:cNvGrpSpPr/>
          <p:nvPr/>
        </p:nvGrpSpPr>
        <p:grpSpPr>
          <a:xfrm>
            <a:off x="5932160" y="320442"/>
            <a:ext cx="1130791" cy="974917"/>
            <a:chOff x="5798257" y="258365"/>
            <a:chExt cx="1130791" cy="974917"/>
          </a:xfrm>
        </p:grpSpPr>
        <p:sp>
          <p:nvSpPr>
            <p:cNvPr id="70" name="Oval 69">
              <a:extLst>
                <a:ext uri="{FF2B5EF4-FFF2-40B4-BE49-F238E27FC236}">
                  <a16:creationId xmlns:a16="http://schemas.microsoft.com/office/drawing/2014/main" id="{36F9471F-B365-6A5D-B26B-0347BB094ABA}"/>
                </a:ext>
              </a:extLst>
            </p:cNvPr>
            <p:cNvSpPr/>
            <p:nvPr/>
          </p:nvSpPr>
          <p:spPr>
            <a:xfrm>
              <a:off x="6035195" y="840646"/>
              <a:ext cx="271482" cy="2714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1" name="Group 10">
              <a:extLst>
                <a:ext uri="{FF2B5EF4-FFF2-40B4-BE49-F238E27FC236}">
                  <a16:creationId xmlns:a16="http://schemas.microsoft.com/office/drawing/2014/main" id="{173ECD45-362F-6EC2-23DC-A61D826B3CFD}"/>
                </a:ext>
              </a:extLst>
            </p:cNvPr>
            <p:cNvGrpSpPr/>
            <p:nvPr/>
          </p:nvGrpSpPr>
          <p:grpSpPr>
            <a:xfrm>
              <a:off x="5798257" y="258365"/>
              <a:ext cx="1130791" cy="974917"/>
              <a:chOff x="4417506" y="446113"/>
              <a:chExt cx="1094363" cy="943510"/>
            </a:xfrm>
          </p:grpSpPr>
          <p:sp>
            <p:nvSpPr>
              <p:cNvPr id="12" name="Freeform 11">
                <a:extLst>
                  <a:ext uri="{FF2B5EF4-FFF2-40B4-BE49-F238E27FC236}">
                    <a16:creationId xmlns:a16="http://schemas.microsoft.com/office/drawing/2014/main" id="{734D9E55-2FDD-B4CE-A535-6CD10158D285}"/>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pPr algn="l" rtl="0"/>
                <a:endParaRPr lang="en-US"/>
              </a:p>
            </p:txBody>
          </p:sp>
          <p:grpSp>
            <p:nvGrpSpPr>
              <p:cNvPr id="13" name="Graphic 3">
                <a:extLst>
                  <a:ext uri="{FF2B5EF4-FFF2-40B4-BE49-F238E27FC236}">
                    <a16:creationId xmlns:a16="http://schemas.microsoft.com/office/drawing/2014/main" id="{643CD443-25FA-D960-51A6-201E67D5BB51}"/>
                  </a:ext>
                </a:extLst>
              </p:cNvPr>
              <p:cNvGrpSpPr/>
              <p:nvPr/>
            </p:nvGrpSpPr>
            <p:grpSpPr>
              <a:xfrm>
                <a:off x="4417506" y="446113"/>
                <a:ext cx="1023051" cy="943510"/>
                <a:chOff x="4417506" y="446113"/>
                <a:chExt cx="1023051" cy="943510"/>
              </a:xfrm>
              <a:solidFill>
                <a:srgbClr val="000000"/>
              </a:solidFill>
            </p:grpSpPr>
            <p:sp>
              <p:nvSpPr>
                <p:cNvPr id="15" name="Freeform 14">
                  <a:extLst>
                    <a:ext uri="{FF2B5EF4-FFF2-40B4-BE49-F238E27FC236}">
                      <a16:creationId xmlns:a16="http://schemas.microsoft.com/office/drawing/2014/main" id="{2F0110D2-27A5-8063-31AB-D3754A3AE3E6}"/>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FFF4DD28-E08F-8004-95A9-811050E4001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pPr algn="l" rtl="0"/>
                  <a:endParaRPr lang="en-US"/>
                </a:p>
              </p:txBody>
            </p:sp>
          </p:grpSp>
          <p:sp>
            <p:nvSpPr>
              <p:cNvPr id="14" name="Freeform 13">
                <a:extLst>
                  <a:ext uri="{FF2B5EF4-FFF2-40B4-BE49-F238E27FC236}">
                    <a16:creationId xmlns:a16="http://schemas.microsoft.com/office/drawing/2014/main" id="{63E2DED1-C627-F66C-0A19-5DCFE896E127}"/>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F1A0C2"/>
              </a:solidFill>
              <a:ln w="27426" cap="flat">
                <a:noFill/>
                <a:prstDash val="solid"/>
                <a:miter/>
              </a:ln>
            </p:spPr>
            <p:txBody>
              <a:bodyPr rtlCol="0" anchor="ctr"/>
              <a:lstStyle/>
              <a:p>
                <a:pPr algn="l" rtl="0"/>
                <a:endParaRPr lang="en-US"/>
              </a:p>
            </p:txBody>
          </p:sp>
        </p:grpSp>
      </p:grpSp>
      <p:grpSp>
        <p:nvGrpSpPr>
          <p:cNvPr id="78" name="Group 77">
            <a:extLst>
              <a:ext uri="{FF2B5EF4-FFF2-40B4-BE49-F238E27FC236}">
                <a16:creationId xmlns:a16="http://schemas.microsoft.com/office/drawing/2014/main" id="{10B25544-43A2-AAF2-6234-6DA948EFC198}"/>
              </a:ext>
            </a:extLst>
          </p:cNvPr>
          <p:cNvGrpSpPr/>
          <p:nvPr/>
        </p:nvGrpSpPr>
        <p:grpSpPr>
          <a:xfrm>
            <a:off x="-10087" y="6390342"/>
            <a:ext cx="7567567" cy="2131212"/>
            <a:chOff x="-21600" y="6841759"/>
            <a:chExt cx="7567567" cy="2131212"/>
          </a:xfrm>
        </p:grpSpPr>
        <p:cxnSp>
          <p:nvCxnSpPr>
            <p:cNvPr id="64" name="Straight Connector 63">
              <a:extLst>
                <a:ext uri="{FF2B5EF4-FFF2-40B4-BE49-F238E27FC236}">
                  <a16:creationId xmlns:a16="http://schemas.microsoft.com/office/drawing/2014/main" id="{2990DC8F-4C1B-EB1E-0593-641C9A26A2EF}"/>
                </a:ext>
              </a:extLst>
            </p:cNvPr>
            <p:cNvCxnSpPr>
              <a:cxnSpLocks/>
            </p:cNvCxnSpPr>
            <p:nvPr/>
          </p:nvCxnSpPr>
          <p:spPr>
            <a:xfrm>
              <a:off x="0" y="72516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7" name="Freeform 76">
              <a:extLst>
                <a:ext uri="{FF2B5EF4-FFF2-40B4-BE49-F238E27FC236}">
                  <a16:creationId xmlns:a16="http://schemas.microsoft.com/office/drawing/2014/main" id="{BF8F71D6-0A31-3719-9CC6-F0EE9C094217}"/>
                </a:ext>
              </a:extLst>
            </p:cNvPr>
            <p:cNvSpPr/>
            <p:nvPr/>
          </p:nvSpPr>
          <p:spPr>
            <a:xfrm>
              <a:off x="-21600" y="6841759"/>
              <a:ext cx="4434337" cy="426338"/>
            </a:xfrm>
            <a:custGeom>
              <a:avLst/>
              <a:gdLst>
                <a:gd name="connsiteX0" fmla="*/ 0 w 4434337"/>
                <a:gd name="connsiteY0" fmla="*/ 0 h 426338"/>
                <a:gd name="connsiteX1" fmla="*/ 212706 w 4434337"/>
                <a:gd name="connsiteY1" fmla="*/ 0 h 426338"/>
                <a:gd name="connsiteX2" fmla="*/ 720334 w 4434337"/>
                <a:gd name="connsiteY2" fmla="*/ 0 h 426338"/>
                <a:gd name="connsiteX3" fmla="*/ 933040 w 4434337"/>
                <a:gd name="connsiteY3" fmla="*/ 0 h 426338"/>
                <a:gd name="connsiteX4" fmla="*/ 1018883 w 4434337"/>
                <a:gd name="connsiteY4" fmla="*/ 0 h 426338"/>
                <a:gd name="connsiteX5" fmla="*/ 1231589 w 4434337"/>
                <a:gd name="connsiteY5" fmla="*/ 0 h 426338"/>
                <a:gd name="connsiteX6" fmla="*/ 1739217 w 4434337"/>
                <a:gd name="connsiteY6" fmla="*/ 0 h 426338"/>
                <a:gd name="connsiteX7" fmla="*/ 1951923 w 4434337"/>
                <a:gd name="connsiteY7" fmla="*/ 0 h 426338"/>
                <a:gd name="connsiteX8" fmla="*/ 2249743 w 4434337"/>
                <a:gd name="connsiteY8" fmla="*/ 0 h 426338"/>
                <a:gd name="connsiteX9" fmla="*/ 2462449 w 4434337"/>
                <a:gd name="connsiteY9" fmla="*/ 0 h 426338"/>
                <a:gd name="connsiteX10" fmla="*/ 2970077 w 4434337"/>
                <a:gd name="connsiteY10" fmla="*/ 0 h 426338"/>
                <a:gd name="connsiteX11" fmla="*/ 3182783 w 4434337"/>
                <a:gd name="connsiteY11" fmla="*/ 0 h 426338"/>
                <a:gd name="connsiteX12" fmla="*/ 3268626 w 4434337"/>
                <a:gd name="connsiteY12" fmla="*/ 0 h 426338"/>
                <a:gd name="connsiteX13" fmla="*/ 3481332 w 4434337"/>
                <a:gd name="connsiteY13" fmla="*/ 0 h 426338"/>
                <a:gd name="connsiteX14" fmla="*/ 3988960 w 4434337"/>
                <a:gd name="connsiteY14" fmla="*/ 0 h 426338"/>
                <a:gd name="connsiteX15" fmla="*/ 4201666 w 4434337"/>
                <a:gd name="connsiteY15" fmla="*/ 0 h 426338"/>
                <a:gd name="connsiteX16" fmla="*/ 4434337 w 4434337"/>
                <a:gd name="connsiteY16" fmla="*/ 230689 h 426338"/>
                <a:gd name="connsiteX17" fmla="*/ 4434337 w 4434337"/>
                <a:gd name="connsiteY17" fmla="*/ 426337 h 426338"/>
                <a:gd name="connsiteX18" fmla="*/ 4221631 w 4434337"/>
                <a:gd name="connsiteY18" fmla="*/ 426337 h 426338"/>
                <a:gd name="connsiteX19" fmla="*/ 3848075 w 4434337"/>
                <a:gd name="connsiteY19" fmla="*/ 426337 h 426338"/>
                <a:gd name="connsiteX20" fmla="*/ 3848075 w 4434337"/>
                <a:gd name="connsiteY20" fmla="*/ 426338 h 426338"/>
                <a:gd name="connsiteX21" fmla="*/ 3635369 w 4434337"/>
                <a:gd name="connsiteY21" fmla="*/ 426338 h 426338"/>
                <a:gd name="connsiteX22" fmla="*/ 3127741 w 4434337"/>
                <a:gd name="connsiteY22" fmla="*/ 426338 h 426338"/>
                <a:gd name="connsiteX23" fmla="*/ 2915035 w 4434337"/>
                <a:gd name="connsiteY23" fmla="*/ 426338 h 426338"/>
                <a:gd name="connsiteX24" fmla="*/ 2829192 w 4434337"/>
                <a:gd name="connsiteY24" fmla="*/ 426338 h 426338"/>
                <a:gd name="connsiteX25" fmla="*/ 2616486 w 4434337"/>
                <a:gd name="connsiteY25" fmla="*/ 426338 h 426338"/>
                <a:gd name="connsiteX26" fmla="*/ 2108858 w 4434337"/>
                <a:gd name="connsiteY26" fmla="*/ 426338 h 426338"/>
                <a:gd name="connsiteX27" fmla="*/ 1951923 w 4434337"/>
                <a:gd name="connsiteY27" fmla="*/ 426338 h 426338"/>
                <a:gd name="connsiteX28" fmla="*/ 1896152 w 4434337"/>
                <a:gd name="connsiteY28" fmla="*/ 426338 h 426338"/>
                <a:gd name="connsiteX29" fmla="*/ 1739217 w 4434337"/>
                <a:gd name="connsiteY29" fmla="*/ 426338 h 426338"/>
                <a:gd name="connsiteX30" fmla="*/ 1231589 w 4434337"/>
                <a:gd name="connsiteY30" fmla="*/ 426338 h 426338"/>
                <a:gd name="connsiteX31" fmla="*/ 1018883 w 4434337"/>
                <a:gd name="connsiteY31" fmla="*/ 426338 h 426338"/>
                <a:gd name="connsiteX32" fmla="*/ 933040 w 4434337"/>
                <a:gd name="connsiteY32" fmla="*/ 426338 h 426338"/>
                <a:gd name="connsiteX33" fmla="*/ 720334 w 4434337"/>
                <a:gd name="connsiteY33" fmla="*/ 426338 h 426338"/>
                <a:gd name="connsiteX34" fmla="*/ 212706 w 4434337"/>
                <a:gd name="connsiteY34" fmla="*/ 426338 h 426338"/>
                <a:gd name="connsiteX35" fmla="*/ 0 w 4434337"/>
                <a:gd name="connsiteY35"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434337" h="426338">
                  <a:moveTo>
                    <a:pt x="0" y="0"/>
                  </a:moveTo>
                  <a:lnTo>
                    <a:pt x="212706" y="0"/>
                  </a:lnTo>
                  <a:lnTo>
                    <a:pt x="720334" y="0"/>
                  </a:lnTo>
                  <a:lnTo>
                    <a:pt x="933040" y="0"/>
                  </a:lnTo>
                  <a:lnTo>
                    <a:pt x="1018883" y="0"/>
                  </a:lnTo>
                  <a:lnTo>
                    <a:pt x="1231589" y="0"/>
                  </a:lnTo>
                  <a:lnTo>
                    <a:pt x="1739217" y="0"/>
                  </a:lnTo>
                  <a:lnTo>
                    <a:pt x="1951923" y="0"/>
                  </a:lnTo>
                  <a:lnTo>
                    <a:pt x="2249743" y="0"/>
                  </a:lnTo>
                  <a:lnTo>
                    <a:pt x="2462449" y="0"/>
                  </a:lnTo>
                  <a:lnTo>
                    <a:pt x="2970077" y="0"/>
                  </a:lnTo>
                  <a:lnTo>
                    <a:pt x="3182783" y="0"/>
                  </a:lnTo>
                  <a:lnTo>
                    <a:pt x="3268626" y="0"/>
                  </a:lnTo>
                  <a:lnTo>
                    <a:pt x="3481332" y="0"/>
                  </a:lnTo>
                  <a:lnTo>
                    <a:pt x="3988960" y="0"/>
                  </a:lnTo>
                  <a:lnTo>
                    <a:pt x="4201666" y="0"/>
                  </a:lnTo>
                  <a:cubicBezTo>
                    <a:pt x="4329783" y="0"/>
                    <a:pt x="4434337" y="103665"/>
                    <a:pt x="4434337" y="230689"/>
                  </a:cubicBezTo>
                  <a:lnTo>
                    <a:pt x="4434337" y="426337"/>
                  </a:lnTo>
                  <a:lnTo>
                    <a:pt x="4221631" y="426337"/>
                  </a:lnTo>
                  <a:lnTo>
                    <a:pt x="3848075" y="426337"/>
                  </a:lnTo>
                  <a:lnTo>
                    <a:pt x="3848075" y="426338"/>
                  </a:lnTo>
                  <a:lnTo>
                    <a:pt x="3635369" y="426338"/>
                  </a:lnTo>
                  <a:lnTo>
                    <a:pt x="3127741" y="426338"/>
                  </a:lnTo>
                  <a:lnTo>
                    <a:pt x="2915035" y="426338"/>
                  </a:lnTo>
                  <a:lnTo>
                    <a:pt x="2829192" y="426338"/>
                  </a:lnTo>
                  <a:lnTo>
                    <a:pt x="2616486" y="426338"/>
                  </a:lnTo>
                  <a:lnTo>
                    <a:pt x="2108858" y="426338"/>
                  </a:lnTo>
                  <a:lnTo>
                    <a:pt x="1951923" y="426338"/>
                  </a:lnTo>
                  <a:lnTo>
                    <a:pt x="1896152" y="426338"/>
                  </a:lnTo>
                  <a:lnTo>
                    <a:pt x="1739217" y="426338"/>
                  </a:lnTo>
                  <a:lnTo>
                    <a:pt x="1231589" y="426338"/>
                  </a:lnTo>
                  <a:lnTo>
                    <a:pt x="1018883"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6" name="Text Placeholder 2">
              <a:extLst>
                <a:ext uri="{FF2B5EF4-FFF2-40B4-BE49-F238E27FC236}">
                  <a16:creationId xmlns:a16="http://schemas.microsoft.com/office/drawing/2014/main" id="{31AFD161-5437-A087-292C-E617B2C6ED74}"/>
                </a:ext>
              </a:extLst>
            </p:cNvPr>
            <p:cNvSpPr txBox="1">
              <a:spLocks/>
            </p:cNvSpPr>
            <p:nvPr/>
          </p:nvSpPr>
          <p:spPr>
            <a:xfrm>
              <a:off x="2195569" y="7354147"/>
              <a:ext cx="4855870" cy="16188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Enkelisijoittajat: </a:t>
              </a:r>
              <a:r>
                <a:rPr lang="fi-FI" dirty="0">
                  <a:solidFill>
                    <a:schemeClr val="tx1"/>
                  </a:solidFill>
                </a:rPr>
                <a:t>Nämä ovat varakkaita henkilöitä, jotka sijoittavat henkilökohtaiset rahansa startup-yrityksiin. He tuovat usein mukanaan toimialan asiantuntemuksensa ja verkostonsa ja saattavat olla valmiimpia ottamaan riskin innovatiivisen konseptin suhteen.</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Pääomasijoittajat (VC): </a:t>
              </a:r>
              <a:r>
                <a:rPr lang="fi-FI" dirty="0">
                  <a:solidFill>
                    <a:schemeClr val="tx1"/>
                  </a:solidFill>
                </a:rPr>
                <a:t>Riskipääomayritykset ovat yrityksiä, jotka sijoittavat muiden ihmisten rahoja. He etsivät yleensä kypsempiä yrityksiä, jotka jo tuottavat tuloja, ja he odottavat yleensä korkeampaa tuottoa sijoitukselleen.</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Vaikuttaja-sijoittajat: </a:t>
              </a:r>
              <a:r>
                <a:rPr lang="fi-FI" dirty="0">
                  <a:solidFill>
                    <a:schemeClr val="tx1"/>
                  </a:solidFill>
                </a:rPr>
                <a:t>Nämä ovat sijoittajia, jotka pyrkivät tuottamaan sekä taloudellista tuottoa että myönteisiä sosiaalisia tai ympäristövaikutuksia. He saattavat olla erityisen kiinnostuneita eettisestä elintarvikeliiketoiminnastasi. </a:t>
              </a:r>
              <a:r>
                <a:rPr lang="fi-FI" dirty="0">
                  <a:solidFill>
                    <a:schemeClr val="tx1"/>
                  </a:solidFill>
                  <a:hlinkClick r:id="rId3"/>
                </a:rPr>
                <a:t>Lisätietoja täältä</a:t>
              </a:r>
              <a:endParaRPr lang="fi-FI" dirty="0">
                <a:solidFill>
                  <a:schemeClr val="tx1"/>
                </a:solidFill>
              </a:endParaRP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67" name="TextBox 66">
              <a:extLst>
                <a:ext uri="{FF2B5EF4-FFF2-40B4-BE49-F238E27FC236}">
                  <a16:creationId xmlns:a16="http://schemas.microsoft.com/office/drawing/2014/main" id="{37690C53-32C6-B27C-D53B-4148554E849E}"/>
                </a:ext>
              </a:extLst>
            </p:cNvPr>
            <p:cNvSpPr txBox="1"/>
            <p:nvPr/>
          </p:nvSpPr>
          <p:spPr>
            <a:xfrm>
              <a:off x="481563" y="7457441"/>
              <a:ext cx="1734260" cy="1323439"/>
            </a:xfrm>
            <a:prstGeom prst="rect">
              <a:avLst/>
            </a:prstGeom>
            <a:noFill/>
          </p:spPr>
          <p:txBody>
            <a:bodyPr wrap="square">
              <a:spAutoFit/>
            </a:bodyPr>
            <a:lstStyle/>
            <a:p>
              <a:pPr algn="l" rtl="0">
                <a:lnSpc>
                  <a:spcPts val="1220"/>
                </a:lnSpc>
              </a:pPr>
              <a:r>
                <a:rPr lang="fi-FI" sz="1100" dirty="0">
                  <a:effectLst/>
                  <a:latin typeface="Calibri" panose="020F0502020204030204" pitchFamily="34" charset="0"/>
                  <a:cs typeface="Calibri" panose="020F0502020204030204" pitchFamily="34" charset="0"/>
                </a:rPr>
                <a:t>Eri sijoittajilla on erilaiset prioriteetit, joten on tärkeää </a:t>
              </a:r>
              <a:r>
                <a:rPr lang="fi-FI" sz="1100" b="1" dirty="0">
                  <a:effectLst/>
                  <a:latin typeface="Calibri" panose="020F0502020204030204" pitchFamily="34" charset="0"/>
                  <a:cs typeface="Calibri" panose="020F0502020204030204" pitchFamily="34" charset="0"/>
                </a:rPr>
                <a:t>ymmärtää, kenelle puhut</a:t>
              </a:r>
              <a:r>
                <a:rPr lang="fi-FI" sz="1100" dirty="0">
                  <a:effectLst/>
                  <a:latin typeface="Calibri" panose="020F0502020204030204" pitchFamily="34" charset="0"/>
                  <a:cs typeface="Calibri" panose="020F0502020204030204" pitchFamily="34" charset="0"/>
                </a:rPr>
                <a:t>. Tässä</a:t>
              </a:r>
            </a:p>
            <a:p>
              <a:pPr algn="l" rtl="0">
                <a:lnSpc>
                  <a:spcPts val="1220"/>
                </a:lnSpc>
              </a:pPr>
              <a:r>
                <a:rPr lang="fi-FI" sz="1100" dirty="0">
                  <a:effectLst/>
                  <a:latin typeface="Calibri" panose="020F0502020204030204" pitchFamily="34" charset="0"/>
                  <a:cs typeface="Calibri" panose="020F0502020204030204" pitchFamily="34" charset="0"/>
                </a:rPr>
                <a:t>on muutamia sijoittajatyyppejä, joita saatat kohdata:</a:t>
              </a:r>
            </a:p>
            <a:p>
              <a:pPr algn="l" rtl="0">
                <a:lnSpc>
                  <a:spcPts val="1220"/>
                </a:lnSpc>
              </a:pPr>
              <a:endParaRPr lang="en-IE" sz="1100" dirty="0">
                <a:latin typeface="Calibri" panose="020F0502020204030204" pitchFamily="34" charset="0"/>
                <a:cs typeface="Calibri" panose="020F0502020204030204" pitchFamily="34" charset="0"/>
              </a:endParaRPr>
            </a:p>
          </p:txBody>
        </p:sp>
        <p:sp>
          <p:nvSpPr>
            <p:cNvPr id="68" name="TextBox 67">
              <a:extLst>
                <a:ext uri="{FF2B5EF4-FFF2-40B4-BE49-F238E27FC236}">
                  <a16:creationId xmlns:a16="http://schemas.microsoft.com/office/drawing/2014/main" id="{8967EB79-C1C7-633A-68B7-C4B9015EA8D7}"/>
                </a:ext>
              </a:extLst>
            </p:cNvPr>
            <p:cNvSpPr txBox="1"/>
            <p:nvPr/>
          </p:nvSpPr>
          <p:spPr>
            <a:xfrm>
              <a:off x="483016" y="6881718"/>
              <a:ext cx="3993437"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Erityyppisten sijoittajien ymmärtäminen</a:t>
              </a:r>
            </a:p>
          </p:txBody>
        </p:sp>
      </p:grpSp>
      <p:sp>
        <p:nvSpPr>
          <p:cNvPr id="72" name="Rectangle 71">
            <a:extLst>
              <a:ext uri="{FF2B5EF4-FFF2-40B4-BE49-F238E27FC236}">
                <a16:creationId xmlns:a16="http://schemas.microsoft.com/office/drawing/2014/main" id="{F39B5760-7CC3-C954-0FDF-ABD4C2EF566A}"/>
              </a:ext>
            </a:extLst>
          </p:cNvPr>
          <p:cNvSpPr/>
          <p:nvPr/>
        </p:nvSpPr>
        <p:spPr>
          <a:xfrm>
            <a:off x="-47523" y="8950135"/>
            <a:ext cx="7559674" cy="127609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3" name="Text Placeholder 2">
            <a:extLst>
              <a:ext uri="{FF2B5EF4-FFF2-40B4-BE49-F238E27FC236}">
                <a16:creationId xmlns:a16="http://schemas.microsoft.com/office/drawing/2014/main" id="{D584B600-ABE8-7403-C9F9-C05213F7D781}"/>
              </a:ext>
            </a:extLst>
          </p:cNvPr>
          <p:cNvSpPr txBox="1">
            <a:spLocks/>
          </p:cNvSpPr>
          <p:nvPr/>
        </p:nvSpPr>
        <p:spPr>
          <a:xfrm>
            <a:off x="431928" y="9067419"/>
            <a:ext cx="6535778"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tx1"/>
                </a:solidFill>
              </a:rPr>
              <a:t>Kun lähestyt jokaista sijoittajatyyppiä, räätälöi myyntipuhe heidän etujensa ja prioriteettien mukaan. Enkelisijoittajille, korosta innovaatiosi ja kasvupotentiaalisi. Pääomasijoittajien kohdalla keskity tuloihisi ja laajentumissuunnitelmiisi. Vaikuttaja-sijoittajille korosta sosiaalisia ja ympäristövaikutuksiasi.</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tx1"/>
                </a:solidFill>
              </a:rPr>
              <a:t>Ole joka tapauksessa valmis vastaamaan vaikeisiin kysymyksiin ja ole avoin palautteelle. Muista, että sijoittajat eivät tarjoa vain pääomaa; heistä tulee myös yrityksesi kumppaneita. Haluat löytää sijoittajia, jotka uskovat visioosi ja joiden kanssa voit työskennellä tehokkaasti.</a:t>
            </a:r>
          </a:p>
          <a:p>
            <a:pPr rtl="0">
              <a:lnSpc>
                <a:spcPts val="1220"/>
              </a:lnSpc>
              <a:buClr>
                <a:srgbClr val="F1A0C2"/>
              </a:buClr>
              <a:tabLst>
                <a:tab pos="177800" algn="l"/>
              </a:tabLst>
            </a:pPr>
            <a:endParaRPr lang="en-US" dirty="0">
              <a:solidFill>
                <a:schemeClr val="tx1"/>
              </a:solidFill>
            </a:endParaRPr>
          </a:p>
        </p:txBody>
      </p:sp>
    </p:spTree>
    <p:extLst>
      <p:ext uri="{BB962C8B-B14F-4D97-AF65-F5344CB8AC3E}">
        <p14:creationId xmlns:p14="http://schemas.microsoft.com/office/powerpoint/2010/main" val="1887074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Avustusten turvaaminen</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Apurahojen hankkiminen voi tarjota merkittävää taloudellista tukea eettiselle elintarvikeliiketoiminnalle, ja toisin kuin investoinneilla, apurahoja ei yleensä tarvitse maksaa takaisin. Tässä on opas apurahahakuprosessin lähestymiseen:</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35</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42076" y="2343592"/>
            <a:ext cx="7601751" cy="2430595"/>
            <a:chOff x="-10087" y="2510955"/>
            <a:chExt cx="7601751" cy="2430595"/>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7661C48D-AD0F-DD35-162B-7B00D0D236A1}"/>
                </a:ext>
              </a:extLst>
            </p:cNvPr>
            <p:cNvSpPr/>
            <p:nvPr/>
          </p:nvSpPr>
          <p:spPr>
            <a:xfrm>
              <a:off x="857028"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1" name="Freeform 50">
              <a:extLst>
                <a:ext uri="{FF2B5EF4-FFF2-40B4-BE49-F238E27FC236}">
                  <a16:creationId xmlns:a16="http://schemas.microsoft.com/office/drawing/2014/main" id="{75206A02-8366-B2AD-10FE-9E876C284904}"/>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282557" y="2939412"/>
              <a:ext cx="5255614" cy="1932374"/>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latin typeface="Calibri"/>
                  <a:cs typeface="Calibri"/>
                </a:rPr>
                <a:t>Valtion virastot: </a:t>
              </a:r>
              <a:r>
                <a:rPr lang="fi-FI" dirty="0">
                  <a:solidFill>
                    <a:schemeClr val="tx1"/>
                  </a:solidFill>
                  <a:latin typeface="Calibri"/>
                  <a:cs typeface="Calibri"/>
                </a:rPr>
                <a:t>Monet maat, alueet ja paikalliskunnat tarjoavat avustuksia pienyrityksille, erityisesti niille, jotka edistävät paikallista taloudellista kehitystä tai vastaavat sosiaalisiin tai ympäristöhaasteisiin.</a:t>
              </a:r>
              <a:endParaRPr lang="fi-FI" dirty="0">
                <a:solidFill>
                  <a:schemeClr val="tx1"/>
                </a:solidFill>
              </a:endParaRPr>
            </a:p>
            <a:p>
              <a:pPr marL="228600" indent="-228600" algn="l" rtl="0">
                <a:buClr>
                  <a:srgbClr val="F1A0C2"/>
                </a:buClr>
                <a:buFont typeface="Arial" panose="020B0604020202020204" pitchFamily="34" charset="0"/>
                <a:buChar char="•"/>
                <a:tabLst>
                  <a:tab pos="177800" algn="l"/>
                </a:tabLst>
              </a:pPr>
              <a:r>
                <a:rPr lang="fi-FI" b="1" dirty="0">
                  <a:solidFill>
                    <a:schemeClr val="tx1"/>
                  </a:solidFill>
                  <a:latin typeface="Calibri"/>
                  <a:cs typeface="Calibri"/>
                </a:rPr>
                <a:t>Voittoa tavoittelemattomat järjestöt: </a:t>
              </a:r>
              <a:r>
                <a:rPr lang="fi-FI" dirty="0">
                  <a:solidFill>
                    <a:schemeClr val="tx1"/>
                  </a:solidFill>
                  <a:latin typeface="Calibri"/>
                  <a:cs typeface="Calibri"/>
                </a:rPr>
                <a:t>Lukuisat voittoa tavoittelemattomat yritykset tarjoavat avustuksia elintarvikekestävyyteen, elintarviketurvaan ja sosiaaliseen oikeudenmukaisuuteen liittyviin aloitteisiin.</a:t>
              </a:r>
              <a:endParaRPr lang="fi-FI" dirty="0">
                <a:solidFill>
                  <a:schemeClr val="tx1"/>
                </a:solidFill>
              </a:endParaRPr>
            </a:p>
            <a:p>
              <a:pPr marL="228600" indent="-228600" algn="l" rtl="0">
                <a:buClr>
                  <a:srgbClr val="F1A0C2"/>
                </a:buClr>
                <a:buFont typeface="Arial" panose="020B0604020202020204" pitchFamily="34" charset="0"/>
                <a:buChar char="•"/>
                <a:tabLst>
                  <a:tab pos="177800" algn="l"/>
                </a:tabLst>
              </a:pPr>
              <a:r>
                <a:rPr lang="fi-FI" b="1" dirty="0">
                  <a:solidFill>
                    <a:schemeClr val="tx1"/>
                  </a:solidFill>
                  <a:latin typeface="Calibri"/>
                  <a:cs typeface="Calibri"/>
                </a:rPr>
                <a:t>Yritysavustukset: </a:t>
              </a:r>
              <a:r>
                <a:rPr lang="fi-FI" dirty="0">
                  <a:solidFill>
                    <a:schemeClr val="tx1"/>
                  </a:solidFill>
                  <a:latin typeface="Calibri"/>
                  <a:cs typeface="Calibri"/>
                </a:rPr>
                <a:t>Jotkut yritykset myöntävät apurahoja osana yhteiskuntavastuuohjelmiaan. Ne voivat keskittyä tiettyihin alueisiin, kuten kestävään maatalouteen, jätteiden vähentämiseen tai terveellisen ruoan </a:t>
              </a:r>
              <a:r>
                <a:rPr lang="en-US" dirty="0" err="1">
                  <a:solidFill>
                    <a:schemeClr val="tx1"/>
                  </a:solidFill>
                  <a:latin typeface="Calibri"/>
                  <a:cs typeface="Calibri"/>
                </a:rPr>
                <a:t>saatavuuteen</a:t>
              </a:r>
              <a:r>
                <a:rPr lang="en-US" dirty="0">
                  <a:solidFill>
                    <a:schemeClr val="tx1"/>
                  </a:solidFill>
                  <a:latin typeface="Calibri"/>
                  <a:cs typeface="Calibri"/>
                </a:rPr>
                <a:t>.</a:t>
              </a:r>
              <a:endParaRPr lang="en-US" dirty="0">
                <a:solidFill>
                  <a:schemeClr val="tx1"/>
                </a:solidFill>
              </a:endParaRP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528713" y="3002558"/>
              <a:ext cx="1882170" cy="1938992"/>
            </a:xfrm>
            <a:prstGeom prst="rect">
              <a:avLst/>
            </a:prstGeom>
            <a:noFill/>
          </p:spPr>
          <p:txBody>
            <a:bodyPr wrap="square" lIns="91440" tIns="45720" rIns="91440" bIns="45720" anchor="t">
              <a:spAutoFit/>
            </a:bodyPr>
            <a:lstStyle/>
            <a:p>
              <a:pPr algn="l" rtl="0">
                <a:lnSpc>
                  <a:spcPts val="1220"/>
                </a:lnSpc>
              </a:pPr>
              <a:r>
                <a:rPr lang="fi-FI" sz="1100" dirty="0">
                  <a:effectLst/>
                  <a:latin typeface="Calibri"/>
                  <a:cs typeface="Calibri"/>
                </a:rPr>
                <a:t>Eri </a:t>
              </a:r>
              <a:r>
                <a:rPr lang="fi-FI" sz="1100" dirty="0">
                  <a:latin typeface="Calibri"/>
                  <a:cs typeface="Calibri"/>
                </a:rPr>
                <a:t>järjestöt </a:t>
              </a:r>
              <a:r>
                <a:rPr lang="fi-FI" sz="1100" dirty="0">
                  <a:effectLst/>
                  <a:latin typeface="Calibri"/>
                  <a:cs typeface="Calibri"/>
                </a:rPr>
                <a:t>tarjoavat apurahoja </a:t>
              </a:r>
              <a:r>
                <a:rPr lang="fi-FI" sz="1100" b="1" dirty="0">
                  <a:effectLst/>
                  <a:latin typeface="Calibri"/>
                  <a:cs typeface="Calibri"/>
                </a:rPr>
                <a:t>edistääkseen kestävyyttä, paikallista maataloutta, sosiaalista yrittäjyyttä </a:t>
              </a:r>
              <a:r>
                <a:rPr lang="fi-FI" sz="1100" dirty="0">
                  <a:effectLst/>
                  <a:latin typeface="Calibri"/>
                  <a:cs typeface="Calibri"/>
                </a:rPr>
                <a:t>ja muita eettiseen elintarvikekauppaan liittyviä näkökohtia.</a:t>
              </a:r>
              <a:r>
                <a:rPr lang="fi-FI" sz="1100" dirty="0">
                  <a:latin typeface="Calibri"/>
                  <a:cs typeface="Calibri"/>
                </a:rPr>
                <a:t> </a:t>
              </a:r>
              <a:r>
                <a:rPr lang="fi-FI" sz="1100" dirty="0">
                  <a:effectLst/>
                  <a:latin typeface="Calibri"/>
                  <a:cs typeface="Calibri"/>
                </a:rPr>
                <a:t>Tässä on muutamia paikkoja, joista voit etsiä: apurahamahdollisuuksia:</a:t>
              </a:r>
              <a:r>
                <a:rPr lang="fi-FI" sz="1100" dirty="0">
                  <a:latin typeface="Calibri"/>
                  <a:cs typeface="Calibri"/>
                </a:rPr>
                <a:t> </a:t>
              </a:r>
              <a:endParaRPr lang="fi-FI" sz="1100" dirty="0">
                <a:effectLst/>
                <a:latin typeface="Calibri" panose="020F0502020204030204" pitchFamily="34" charset="0"/>
                <a:cs typeface="Calibri" panose="020F0502020204030204" pitchFamily="34" charset="0"/>
              </a:endParaRPr>
            </a:p>
            <a:p>
              <a:pPr algn="l" rtl="0">
                <a:lnSpc>
                  <a:spcPts val="1220"/>
                </a:lnSpc>
              </a:pPr>
              <a:endParaRPr lang="en-IE" sz="1100" dirty="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495525" y="2526116"/>
              <a:ext cx="3689573" cy="338554"/>
            </a:xfrm>
            <a:prstGeom prst="rect">
              <a:avLst/>
            </a:prstGeom>
            <a:noFill/>
          </p:spPr>
          <p:txBody>
            <a:bodyPr wrap="square">
              <a:spAutoFit/>
            </a:bodyPr>
            <a:lstStyle/>
            <a:p>
              <a:pPr algn="l" rtl="0"/>
              <a:r>
                <a:rPr lang="en-IE" sz="1600" b="1" dirty="0" err="1">
                  <a:solidFill>
                    <a:schemeClr val="bg1"/>
                  </a:solidFill>
                  <a:latin typeface="Calibri" panose="020F0502020204030204" pitchFamily="34" charset="0"/>
                  <a:cs typeface="Calibri" panose="020F0502020204030204" pitchFamily="34" charset="0"/>
                </a:rPr>
                <a:t>A</a:t>
              </a:r>
              <a:r>
                <a:rPr lang="en-IE" sz="1600" b="1" dirty="0" err="1">
                  <a:solidFill>
                    <a:schemeClr val="bg1"/>
                  </a:solidFill>
                  <a:effectLst/>
                  <a:latin typeface="Calibri" panose="020F0502020204030204" pitchFamily="34" charset="0"/>
                  <a:cs typeface="Calibri" panose="020F0502020204030204" pitchFamily="34" charset="0"/>
                </a:rPr>
                <a:t>purahamahdollisuuksien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tunnistaminen</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5" name="Graphic 2">
            <a:extLst>
              <a:ext uri="{FF2B5EF4-FFF2-40B4-BE49-F238E27FC236}">
                <a16:creationId xmlns:a16="http://schemas.microsoft.com/office/drawing/2014/main" id="{993E7943-AEC7-7E8F-5447-1E5658FB4205}"/>
              </a:ext>
            </a:extLst>
          </p:cNvPr>
          <p:cNvGrpSpPr/>
          <p:nvPr/>
        </p:nvGrpSpPr>
        <p:grpSpPr>
          <a:xfrm>
            <a:off x="6068294" y="304451"/>
            <a:ext cx="940850" cy="1219578"/>
            <a:chOff x="2405494" y="593121"/>
            <a:chExt cx="1004090" cy="1301553"/>
          </a:xfrm>
          <a:solidFill>
            <a:srgbClr val="000000"/>
          </a:solidFill>
        </p:grpSpPr>
        <p:sp>
          <p:nvSpPr>
            <p:cNvPr id="6" name="Freeform 5">
              <a:extLst>
                <a:ext uri="{FF2B5EF4-FFF2-40B4-BE49-F238E27FC236}">
                  <a16:creationId xmlns:a16="http://schemas.microsoft.com/office/drawing/2014/main" id="{B192ECD7-F33F-FF8F-6DC2-BDEA04B13E02}"/>
                </a:ext>
              </a:extLst>
            </p:cNvPr>
            <p:cNvSpPr/>
            <p:nvPr/>
          </p:nvSpPr>
          <p:spPr>
            <a:xfrm>
              <a:off x="2405844" y="953702"/>
              <a:ext cx="1003740" cy="940972"/>
            </a:xfrm>
            <a:custGeom>
              <a:avLst/>
              <a:gdLst>
                <a:gd name="connsiteX0" fmla="*/ 578183 w 1003740"/>
                <a:gd name="connsiteY0" fmla="*/ 939714 h 940972"/>
                <a:gd name="connsiteX1" fmla="*/ 539152 w 1003740"/>
                <a:gd name="connsiteY1" fmla="*/ 880553 h 940972"/>
                <a:gd name="connsiteX2" fmla="*/ 539782 w 1003740"/>
                <a:gd name="connsiteY2" fmla="*/ 771670 h 940972"/>
                <a:gd name="connsiteX3" fmla="*/ 525932 w 1003740"/>
                <a:gd name="connsiteY3" fmla="*/ 758453 h 940972"/>
                <a:gd name="connsiteX4" fmla="*/ 114853 w 1003740"/>
                <a:gd name="connsiteY4" fmla="*/ 759083 h 940972"/>
                <a:gd name="connsiteX5" fmla="*/ 27349 w 1003740"/>
                <a:gd name="connsiteY5" fmla="*/ 724467 h 940972"/>
                <a:gd name="connsiteX6" fmla="*/ 280 w 1003740"/>
                <a:gd name="connsiteY6" fmla="*/ 653977 h 940972"/>
                <a:gd name="connsiteX7" fmla="*/ 280 w 1003740"/>
                <a:gd name="connsiteY7" fmla="*/ 515513 h 940972"/>
                <a:gd name="connsiteX8" fmla="*/ 19165 w 1003740"/>
                <a:gd name="connsiteY8" fmla="*/ 491597 h 940972"/>
                <a:gd name="connsiteX9" fmla="*/ 38051 w 1003740"/>
                <a:gd name="connsiteY9" fmla="*/ 514884 h 940972"/>
                <a:gd name="connsiteX10" fmla="*/ 38051 w 1003740"/>
                <a:gd name="connsiteY10" fmla="*/ 647053 h 940972"/>
                <a:gd name="connsiteX11" fmla="*/ 111076 w 1003740"/>
                <a:gd name="connsiteY11" fmla="*/ 721320 h 940972"/>
                <a:gd name="connsiteX12" fmla="*/ 527191 w 1003740"/>
                <a:gd name="connsiteY12" fmla="*/ 721320 h 940972"/>
                <a:gd name="connsiteX13" fmla="*/ 539152 w 1003740"/>
                <a:gd name="connsiteY13" fmla="*/ 720691 h 940972"/>
                <a:gd name="connsiteX14" fmla="*/ 539152 w 1003740"/>
                <a:gd name="connsiteY14" fmla="*/ 628801 h 940972"/>
                <a:gd name="connsiteX15" fmla="*/ 534746 w 1003740"/>
                <a:gd name="connsiteY15" fmla="*/ 620620 h 940972"/>
                <a:gd name="connsiteX16" fmla="*/ 515230 w 1003740"/>
                <a:gd name="connsiteY16" fmla="*/ 562717 h 940972"/>
                <a:gd name="connsiteX17" fmla="*/ 498233 w 1003740"/>
                <a:gd name="connsiteY17" fmla="*/ 521807 h 940972"/>
                <a:gd name="connsiteX18" fmla="*/ 499492 w 1003740"/>
                <a:gd name="connsiteY18" fmla="*/ 411666 h 940972"/>
                <a:gd name="connsiteX19" fmla="*/ 515860 w 1003740"/>
                <a:gd name="connsiteY19" fmla="*/ 373274 h 940972"/>
                <a:gd name="connsiteX20" fmla="*/ 594550 w 1003740"/>
                <a:gd name="connsiteY20" fmla="*/ 293972 h 940972"/>
                <a:gd name="connsiteX21" fmla="*/ 634840 w 1003740"/>
                <a:gd name="connsiteY21" fmla="*/ 276350 h 940972"/>
                <a:gd name="connsiteX22" fmla="*/ 743118 w 1003740"/>
                <a:gd name="connsiteY22" fmla="*/ 276350 h 940972"/>
                <a:gd name="connsiteX23" fmla="*/ 784667 w 1003740"/>
                <a:gd name="connsiteY23" fmla="*/ 293972 h 940972"/>
                <a:gd name="connsiteX24" fmla="*/ 862098 w 1003740"/>
                <a:gd name="connsiteY24" fmla="*/ 374533 h 940972"/>
                <a:gd name="connsiteX25" fmla="*/ 877207 w 1003740"/>
                <a:gd name="connsiteY25" fmla="*/ 411037 h 940972"/>
                <a:gd name="connsiteX26" fmla="*/ 877207 w 1003740"/>
                <a:gd name="connsiteY26" fmla="*/ 523695 h 940972"/>
                <a:gd name="connsiteX27" fmla="*/ 862098 w 1003740"/>
                <a:gd name="connsiteY27" fmla="*/ 561458 h 940972"/>
                <a:gd name="connsiteX28" fmla="*/ 843212 w 1003740"/>
                <a:gd name="connsiteY28" fmla="*/ 619990 h 940972"/>
                <a:gd name="connsiteX29" fmla="*/ 837546 w 1003740"/>
                <a:gd name="connsiteY29" fmla="*/ 630690 h 940972"/>
                <a:gd name="connsiteX30" fmla="*/ 837546 w 1003740"/>
                <a:gd name="connsiteY30" fmla="*/ 720061 h 940972"/>
                <a:gd name="connsiteX31" fmla="*/ 916237 w 1003740"/>
                <a:gd name="connsiteY31" fmla="*/ 719432 h 940972"/>
                <a:gd name="connsiteX32" fmla="*/ 965970 w 1003740"/>
                <a:gd name="connsiteY32" fmla="*/ 652718 h 940972"/>
                <a:gd name="connsiteX33" fmla="*/ 965970 w 1003740"/>
                <a:gd name="connsiteY33" fmla="*/ 526842 h 940972"/>
                <a:gd name="connsiteX34" fmla="*/ 965970 w 1003740"/>
                <a:gd name="connsiteY34" fmla="*/ 30892 h 940972"/>
                <a:gd name="connsiteX35" fmla="*/ 965970 w 1003740"/>
                <a:gd name="connsiteY35" fmla="*/ 17046 h 940972"/>
                <a:gd name="connsiteX36" fmla="*/ 982967 w 1003740"/>
                <a:gd name="connsiteY36" fmla="*/ 53 h 940972"/>
                <a:gd name="connsiteX37" fmla="*/ 1002482 w 1003740"/>
                <a:gd name="connsiteY37" fmla="*/ 14528 h 940972"/>
                <a:gd name="connsiteX38" fmla="*/ 1003741 w 1003740"/>
                <a:gd name="connsiteY38" fmla="*/ 27116 h 940972"/>
                <a:gd name="connsiteX39" fmla="*/ 1003741 w 1003740"/>
                <a:gd name="connsiteY39" fmla="*/ 648942 h 940972"/>
                <a:gd name="connsiteX40" fmla="*/ 893574 w 1003740"/>
                <a:gd name="connsiteY40" fmla="*/ 760341 h 940972"/>
                <a:gd name="connsiteX41" fmla="*/ 836917 w 1003740"/>
                <a:gd name="connsiteY41" fmla="*/ 760341 h 940972"/>
                <a:gd name="connsiteX42" fmla="*/ 836917 w 1003740"/>
                <a:gd name="connsiteY42" fmla="*/ 774188 h 940972"/>
                <a:gd name="connsiteX43" fmla="*/ 837546 w 1003740"/>
                <a:gd name="connsiteY43" fmla="*/ 880553 h 940972"/>
                <a:gd name="connsiteX44" fmla="*/ 799146 w 1003740"/>
                <a:gd name="connsiteY44" fmla="*/ 940973 h 940972"/>
                <a:gd name="connsiteX45" fmla="*/ 779001 w 1003740"/>
                <a:gd name="connsiteY45" fmla="*/ 940973 h 940972"/>
                <a:gd name="connsiteX46" fmla="*/ 687090 w 1003740"/>
                <a:gd name="connsiteY46" fmla="*/ 873629 h 940972"/>
                <a:gd name="connsiteX47" fmla="*/ 671352 w 1003740"/>
                <a:gd name="connsiteY47" fmla="*/ 886217 h 940972"/>
                <a:gd name="connsiteX48" fmla="*/ 598957 w 1003740"/>
                <a:gd name="connsiteY48" fmla="*/ 940344 h 940972"/>
                <a:gd name="connsiteX49" fmla="*/ 578183 w 1003740"/>
                <a:gd name="connsiteY49" fmla="*/ 939714 h 940972"/>
                <a:gd name="connsiteX50" fmla="*/ 553002 w 1003740"/>
                <a:gd name="connsiteY50" fmla="*/ 561458 h 940972"/>
                <a:gd name="connsiteX51" fmla="*/ 598957 w 1003740"/>
                <a:gd name="connsiteY51" fmla="*/ 601109 h 940972"/>
                <a:gd name="connsiteX52" fmla="*/ 658762 w 1003740"/>
                <a:gd name="connsiteY52" fmla="*/ 627543 h 940972"/>
                <a:gd name="connsiteX53" fmla="*/ 717308 w 1003740"/>
                <a:gd name="connsiteY53" fmla="*/ 628172 h 940972"/>
                <a:gd name="connsiteX54" fmla="*/ 782148 w 1003740"/>
                <a:gd name="connsiteY54" fmla="*/ 601738 h 940972"/>
                <a:gd name="connsiteX55" fmla="*/ 823068 w 1003740"/>
                <a:gd name="connsiteY55" fmla="*/ 560829 h 940972"/>
                <a:gd name="connsiteX56" fmla="*/ 849508 w 1003740"/>
                <a:gd name="connsiteY56" fmla="*/ 496003 h 940972"/>
                <a:gd name="connsiteX57" fmla="*/ 850137 w 1003740"/>
                <a:gd name="connsiteY57" fmla="*/ 438100 h 940972"/>
                <a:gd name="connsiteX58" fmla="*/ 823068 w 1003740"/>
                <a:gd name="connsiteY58" fmla="*/ 372015 h 940972"/>
                <a:gd name="connsiteX59" fmla="*/ 784037 w 1003740"/>
                <a:gd name="connsiteY59" fmla="*/ 331735 h 940972"/>
                <a:gd name="connsiteX60" fmla="*/ 714789 w 1003740"/>
                <a:gd name="connsiteY60" fmla="*/ 302783 h 940972"/>
                <a:gd name="connsiteX61" fmla="*/ 660021 w 1003740"/>
                <a:gd name="connsiteY61" fmla="*/ 303413 h 940972"/>
                <a:gd name="connsiteX62" fmla="*/ 594550 w 1003740"/>
                <a:gd name="connsiteY62" fmla="*/ 332364 h 940972"/>
                <a:gd name="connsiteX63" fmla="*/ 552372 w 1003740"/>
                <a:gd name="connsiteY63" fmla="*/ 374533 h 940972"/>
                <a:gd name="connsiteX64" fmla="*/ 524673 w 1003740"/>
                <a:gd name="connsiteY64" fmla="*/ 439359 h 940972"/>
                <a:gd name="connsiteX65" fmla="*/ 524673 w 1003740"/>
                <a:gd name="connsiteY65" fmla="*/ 495373 h 940972"/>
                <a:gd name="connsiteX66" fmla="*/ 553002 w 1003740"/>
                <a:gd name="connsiteY66" fmla="*/ 561458 h 940972"/>
                <a:gd name="connsiteX67" fmla="*/ 579442 w 1003740"/>
                <a:gd name="connsiteY67" fmla="*/ 640759 h 940972"/>
                <a:gd name="connsiteX68" fmla="*/ 578183 w 1003740"/>
                <a:gd name="connsiteY68" fmla="*/ 643906 h 940972"/>
                <a:gd name="connsiteX69" fmla="*/ 578183 w 1003740"/>
                <a:gd name="connsiteY69" fmla="*/ 888735 h 940972"/>
                <a:gd name="connsiteX70" fmla="*/ 583848 w 1003740"/>
                <a:gd name="connsiteY70" fmla="*/ 900063 h 940972"/>
                <a:gd name="connsiteX71" fmla="*/ 597068 w 1003740"/>
                <a:gd name="connsiteY71" fmla="*/ 896916 h 940972"/>
                <a:gd name="connsiteX72" fmla="*/ 671982 w 1003740"/>
                <a:gd name="connsiteY72" fmla="*/ 835867 h 940972"/>
                <a:gd name="connsiteX73" fmla="*/ 705346 w 1003740"/>
                <a:gd name="connsiteY73" fmla="*/ 835867 h 940972"/>
                <a:gd name="connsiteX74" fmla="*/ 777112 w 1003740"/>
                <a:gd name="connsiteY74" fmla="*/ 894399 h 940972"/>
                <a:gd name="connsiteX75" fmla="*/ 793480 w 1003740"/>
                <a:gd name="connsiteY75" fmla="*/ 900693 h 940972"/>
                <a:gd name="connsiteX76" fmla="*/ 799146 w 1003740"/>
                <a:gd name="connsiteY76" fmla="*/ 883700 h 940972"/>
                <a:gd name="connsiteX77" fmla="*/ 799146 w 1003740"/>
                <a:gd name="connsiteY77" fmla="*/ 652718 h 940972"/>
                <a:gd name="connsiteX78" fmla="*/ 799146 w 1003740"/>
                <a:gd name="connsiteY78" fmla="*/ 640759 h 940972"/>
                <a:gd name="connsiteX79" fmla="*/ 780889 w 1003740"/>
                <a:gd name="connsiteY79" fmla="*/ 639501 h 940972"/>
                <a:gd name="connsiteX80" fmla="*/ 746266 w 1003740"/>
                <a:gd name="connsiteY80" fmla="*/ 652718 h 940972"/>
                <a:gd name="connsiteX81" fmla="*/ 630433 w 1003740"/>
                <a:gd name="connsiteY81" fmla="*/ 652718 h 940972"/>
                <a:gd name="connsiteX82" fmla="*/ 595809 w 1003740"/>
                <a:gd name="connsiteY82" fmla="*/ 638871 h 940972"/>
                <a:gd name="connsiteX83" fmla="*/ 579442 w 1003740"/>
                <a:gd name="connsiteY83" fmla="*/ 640759 h 940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003740" h="940972">
                  <a:moveTo>
                    <a:pt x="578183" y="939714"/>
                  </a:moveTo>
                  <a:cubicBezTo>
                    <a:pt x="549854" y="930273"/>
                    <a:pt x="538523" y="910763"/>
                    <a:pt x="539152" y="880553"/>
                  </a:cubicBezTo>
                  <a:cubicBezTo>
                    <a:pt x="540411" y="844049"/>
                    <a:pt x="539152" y="807545"/>
                    <a:pt x="539782" y="771670"/>
                  </a:cubicBezTo>
                  <a:cubicBezTo>
                    <a:pt x="539782" y="760971"/>
                    <a:pt x="536634" y="758453"/>
                    <a:pt x="525932" y="758453"/>
                  </a:cubicBezTo>
                  <a:cubicBezTo>
                    <a:pt x="388696" y="759083"/>
                    <a:pt x="252089" y="758453"/>
                    <a:pt x="114853" y="759083"/>
                  </a:cubicBezTo>
                  <a:cubicBezTo>
                    <a:pt x="80859" y="759083"/>
                    <a:pt x="50642" y="750271"/>
                    <a:pt x="27349" y="724467"/>
                  </a:cubicBezTo>
                  <a:cubicBezTo>
                    <a:pt x="9093" y="704327"/>
                    <a:pt x="280" y="680411"/>
                    <a:pt x="280" y="653977"/>
                  </a:cubicBezTo>
                  <a:cubicBezTo>
                    <a:pt x="-350" y="608032"/>
                    <a:pt x="280" y="561458"/>
                    <a:pt x="280" y="515513"/>
                  </a:cubicBezTo>
                  <a:cubicBezTo>
                    <a:pt x="280" y="500408"/>
                    <a:pt x="7834" y="491597"/>
                    <a:pt x="19165" y="491597"/>
                  </a:cubicBezTo>
                  <a:cubicBezTo>
                    <a:pt x="30497" y="491597"/>
                    <a:pt x="38051" y="500408"/>
                    <a:pt x="38051" y="514884"/>
                  </a:cubicBezTo>
                  <a:cubicBezTo>
                    <a:pt x="38051" y="558940"/>
                    <a:pt x="38051" y="602997"/>
                    <a:pt x="38051" y="647053"/>
                  </a:cubicBezTo>
                  <a:cubicBezTo>
                    <a:pt x="38051" y="693627"/>
                    <a:pt x="65121" y="720691"/>
                    <a:pt x="111076" y="721320"/>
                  </a:cubicBezTo>
                  <a:cubicBezTo>
                    <a:pt x="249571" y="721320"/>
                    <a:pt x="388696" y="721320"/>
                    <a:pt x="527191" y="721320"/>
                  </a:cubicBezTo>
                  <a:cubicBezTo>
                    <a:pt x="530968" y="721320"/>
                    <a:pt x="534746" y="720691"/>
                    <a:pt x="539152" y="720691"/>
                  </a:cubicBezTo>
                  <a:cubicBezTo>
                    <a:pt x="539152" y="689222"/>
                    <a:pt x="539152" y="659012"/>
                    <a:pt x="539152" y="628801"/>
                  </a:cubicBezTo>
                  <a:cubicBezTo>
                    <a:pt x="539152" y="625655"/>
                    <a:pt x="536634" y="622508"/>
                    <a:pt x="534746" y="620620"/>
                  </a:cubicBezTo>
                  <a:cubicBezTo>
                    <a:pt x="519008" y="604256"/>
                    <a:pt x="512083" y="584745"/>
                    <a:pt x="515230" y="562717"/>
                  </a:cubicBezTo>
                  <a:cubicBezTo>
                    <a:pt x="517119" y="545094"/>
                    <a:pt x="511453" y="533136"/>
                    <a:pt x="498233" y="521807"/>
                  </a:cubicBezTo>
                  <a:cubicBezTo>
                    <a:pt x="462350" y="492226"/>
                    <a:pt x="462980" y="440617"/>
                    <a:pt x="499492" y="411666"/>
                  </a:cubicBezTo>
                  <a:cubicBezTo>
                    <a:pt x="512712" y="401596"/>
                    <a:pt x="517119" y="389638"/>
                    <a:pt x="515860" y="373274"/>
                  </a:cubicBezTo>
                  <a:cubicBezTo>
                    <a:pt x="512083" y="324182"/>
                    <a:pt x="544818" y="290825"/>
                    <a:pt x="594550" y="293972"/>
                  </a:cubicBezTo>
                  <a:cubicBezTo>
                    <a:pt x="612177" y="295231"/>
                    <a:pt x="624138" y="289566"/>
                    <a:pt x="634840" y="276350"/>
                  </a:cubicBezTo>
                  <a:cubicBezTo>
                    <a:pt x="662539" y="241734"/>
                    <a:pt x="715419" y="241734"/>
                    <a:pt x="743118" y="276350"/>
                  </a:cubicBezTo>
                  <a:cubicBezTo>
                    <a:pt x="754449" y="290196"/>
                    <a:pt x="767040" y="295231"/>
                    <a:pt x="784667" y="293972"/>
                  </a:cubicBezTo>
                  <a:cubicBezTo>
                    <a:pt x="833140" y="290196"/>
                    <a:pt x="867134" y="326071"/>
                    <a:pt x="862098" y="374533"/>
                  </a:cubicBezTo>
                  <a:cubicBezTo>
                    <a:pt x="860209" y="390267"/>
                    <a:pt x="865246" y="400967"/>
                    <a:pt x="877207" y="411037"/>
                  </a:cubicBezTo>
                  <a:cubicBezTo>
                    <a:pt x="914978" y="441876"/>
                    <a:pt x="914978" y="492856"/>
                    <a:pt x="877207" y="523695"/>
                  </a:cubicBezTo>
                  <a:cubicBezTo>
                    <a:pt x="864616" y="533765"/>
                    <a:pt x="859580" y="545094"/>
                    <a:pt x="862098" y="561458"/>
                  </a:cubicBezTo>
                  <a:cubicBezTo>
                    <a:pt x="865246" y="583486"/>
                    <a:pt x="858321" y="602997"/>
                    <a:pt x="843212" y="619990"/>
                  </a:cubicBezTo>
                  <a:cubicBezTo>
                    <a:pt x="840694" y="623137"/>
                    <a:pt x="837546" y="626913"/>
                    <a:pt x="837546" y="630690"/>
                  </a:cubicBezTo>
                  <a:cubicBezTo>
                    <a:pt x="836917" y="660900"/>
                    <a:pt x="837546" y="690480"/>
                    <a:pt x="837546" y="720061"/>
                  </a:cubicBezTo>
                  <a:cubicBezTo>
                    <a:pt x="864616" y="720061"/>
                    <a:pt x="891056" y="723208"/>
                    <a:pt x="916237" y="719432"/>
                  </a:cubicBezTo>
                  <a:cubicBezTo>
                    <a:pt x="946454" y="715026"/>
                    <a:pt x="965340" y="686075"/>
                    <a:pt x="965970" y="652718"/>
                  </a:cubicBezTo>
                  <a:cubicBezTo>
                    <a:pt x="966599" y="610549"/>
                    <a:pt x="965970" y="569011"/>
                    <a:pt x="965970" y="526842"/>
                  </a:cubicBezTo>
                  <a:cubicBezTo>
                    <a:pt x="965970" y="361316"/>
                    <a:pt x="965970" y="195789"/>
                    <a:pt x="965970" y="30892"/>
                  </a:cubicBezTo>
                  <a:cubicBezTo>
                    <a:pt x="965970" y="26486"/>
                    <a:pt x="965970" y="21452"/>
                    <a:pt x="965970" y="17046"/>
                  </a:cubicBezTo>
                  <a:cubicBezTo>
                    <a:pt x="967228" y="6976"/>
                    <a:pt x="972894" y="682"/>
                    <a:pt x="982967" y="53"/>
                  </a:cubicBezTo>
                  <a:cubicBezTo>
                    <a:pt x="993039" y="-577"/>
                    <a:pt x="999964" y="4458"/>
                    <a:pt x="1002482" y="14528"/>
                  </a:cubicBezTo>
                  <a:cubicBezTo>
                    <a:pt x="1003741" y="18305"/>
                    <a:pt x="1003741" y="22710"/>
                    <a:pt x="1003741" y="27116"/>
                  </a:cubicBezTo>
                  <a:cubicBezTo>
                    <a:pt x="1003741" y="234181"/>
                    <a:pt x="1003741" y="441876"/>
                    <a:pt x="1003741" y="648942"/>
                  </a:cubicBezTo>
                  <a:cubicBezTo>
                    <a:pt x="1003741" y="715656"/>
                    <a:pt x="960304" y="759083"/>
                    <a:pt x="893574" y="760341"/>
                  </a:cubicBezTo>
                  <a:cubicBezTo>
                    <a:pt x="875318" y="760341"/>
                    <a:pt x="857062" y="760341"/>
                    <a:pt x="836917" y="760341"/>
                  </a:cubicBezTo>
                  <a:cubicBezTo>
                    <a:pt x="836917" y="765377"/>
                    <a:pt x="836917" y="769782"/>
                    <a:pt x="836917" y="774188"/>
                  </a:cubicBezTo>
                  <a:cubicBezTo>
                    <a:pt x="836917" y="809433"/>
                    <a:pt x="835658" y="845307"/>
                    <a:pt x="837546" y="880553"/>
                  </a:cubicBezTo>
                  <a:cubicBezTo>
                    <a:pt x="838806" y="910763"/>
                    <a:pt x="828104" y="930903"/>
                    <a:pt x="799146" y="940973"/>
                  </a:cubicBezTo>
                  <a:cubicBezTo>
                    <a:pt x="792221" y="940973"/>
                    <a:pt x="785296" y="940973"/>
                    <a:pt x="779001" y="940973"/>
                  </a:cubicBezTo>
                  <a:cubicBezTo>
                    <a:pt x="748784" y="918945"/>
                    <a:pt x="717937" y="896287"/>
                    <a:pt x="687090" y="873629"/>
                  </a:cubicBezTo>
                  <a:cubicBezTo>
                    <a:pt x="682054" y="877406"/>
                    <a:pt x="677018" y="882441"/>
                    <a:pt x="671352" y="886217"/>
                  </a:cubicBezTo>
                  <a:cubicBezTo>
                    <a:pt x="647430" y="904469"/>
                    <a:pt x="622879" y="922721"/>
                    <a:pt x="598957" y="940344"/>
                  </a:cubicBezTo>
                  <a:cubicBezTo>
                    <a:pt x="592032" y="939714"/>
                    <a:pt x="585108" y="939714"/>
                    <a:pt x="578183" y="939714"/>
                  </a:cubicBezTo>
                  <a:close/>
                  <a:moveTo>
                    <a:pt x="553002" y="561458"/>
                  </a:moveTo>
                  <a:cubicBezTo>
                    <a:pt x="551113" y="592298"/>
                    <a:pt x="563704" y="603626"/>
                    <a:pt x="598957" y="601109"/>
                  </a:cubicBezTo>
                  <a:cubicBezTo>
                    <a:pt x="623508" y="599221"/>
                    <a:pt x="643653" y="609291"/>
                    <a:pt x="658762" y="627543"/>
                  </a:cubicBezTo>
                  <a:cubicBezTo>
                    <a:pt x="678277" y="650830"/>
                    <a:pt x="698422" y="650830"/>
                    <a:pt x="717308" y="628172"/>
                  </a:cubicBezTo>
                  <a:cubicBezTo>
                    <a:pt x="734305" y="607402"/>
                    <a:pt x="755708" y="598591"/>
                    <a:pt x="782148" y="601738"/>
                  </a:cubicBezTo>
                  <a:cubicBezTo>
                    <a:pt x="810477" y="604885"/>
                    <a:pt x="826215" y="589151"/>
                    <a:pt x="823068" y="560829"/>
                  </a:cubicBezTo>
                  <a:cubicBezTo>
                    <a:pt x="819920" y="534395"/>
                    <a:pt x="829363" y="512996"/>
                    <a:pt x="849508" y="496003"/>
                  </a:cubicBezTo>
                  <a:cubicBezTo>
                    <a:pt x="872170" y="477751"/>
                    <a:pt x="872170" y="456352"/>
                    <a:pt x="850137" y="438100"/>
                  </a:cubicBezTo>
                  <a:cubicBezTo>
                    <a:pt x="829363" y="421107"/>
                    <a:pt x="819920" y="399078"/>
                    <a:pt x="823068" y="372015"/>
                  </a:cubicBezTo>
                  <a:cubicBezTo>
                    <a:pt x="826215" y="344322"/>
                    <a:pt x="811736" y="329217"/>
                    <a:pt x="784037" y="331735"/>
                  </a:cubicBezTo>
                  <a:cubicBezTo>
                    <a:pt x="755708" y="334252"/>
                    <a:pt x="733046" y="324812"/>
                    <a:pt x="714789" y="302783"/>
                  </a:cubicBezTo>
                  <a:cubicBezTo>
                    <a:pt x="698422" y="282643"/>
                    <a:pt x="676389" y="282643"/>
                    <a:pt x="660021" y="303413"/>
                  </a:cubicBezTo>
                  <a:cubicBezTo>
                    <a:pt x="643024" y="324182"/>
                    <a:pt x="621620" y="334252"/>
                    <a:pt x="594550" y="332364"/>
                  </a:cubicBezTo>
                  <a:cubicBezTo>
                    <a:pt x="562445" y="329847"/>
                    <a:pt x="549854" y="342434"/>
                    <a:pt x="552372" y="374533"/>
                  </a:cubicBezTo>
                  <a:cubicBezTo>
                    <a:pt x="554261" y="400967"/>
                    <a:pt x="544818" y="422365"/>
                    <a:pt x="524673" y="439359"/>
                  </a:cubicBezTo>
                  <a:cubicBezTo>
                    <a:pt x="503269" y="456981"/>
                    <a:pt x="503269" y="478380"/>
                    <a:pt x="524673" y="495373"/>
                  </a:cubicBezTo>
                  <a:cubicBezTo>
                    <a:pt x="545447" y="510478"/>
                    <a:pt x="555520" y="531248"/>
                    <a:pt x="553002" y="561458"/>
                  </a:cubicBezTo>
                  <a:close/>
                  <a:moveTo>
                    <a:pt x="579442" y="640759"/>
                  </a:moveTo>
                  <a:cubicBezTo>
                    <a:pt x="578812" y="642648"/>
                    <a:pt x="578183" y="643277"/>
                    <a:pt x="578183" y="643906"/>
                  </a:cubicBezTo>
                  <a:cubicBezTo>
                    <a:pt x="578183" y="725725"/>
                    <a:pt x="578183" y="806915"/>
                    <a:pt x="578183" y="888735"/>
                  </a:cubicBezTo>
                  <a:cubicBezTo>
                    <a:pt x="578183" y="892511"/>
                    <a:pt x="581330" y="898804"/>
                    <a:pt x="583848" y="900063"/>
                  </a:cubicBezTo>
                  <a:cubicBezTo>
                    <a:pt x="587626" y="901322"/>
                    <a:pt x="593921" y="899434"/>
                    <a:pt x="597068" y="896916"/>
                  </a:cubicBezTo>
                  <a:cubicBezTo>
                    <a:pt x="622249" y="876776"/>
                    <a:pt x="646801" y="856636"/>
                    <a:pt x="671982" y="835867"/>
                  </a:cubicBezTo>
                  <a:cubicBezTo>
                    <a:pt x="685202" y="825168"/>
                    <a:pt x="692127" y="824538"/>
                    <a:pt x="705346" y="835867"/>
                  </a:cubicBezTo>
                  <a:cubicBezTo>
                    <a:pt x="729269" y="855378"/>
                    <a:pt x="753190" y="874888"/>
                    <a:pt x="777112" y="894399"/>
                  </a:cubicBezTo>
                  <a:cubicBezTo>
                    <a:pt x="781519" y="898175"/>
                    <a:pt x="787814" y="898804"/>
                    <a:pt x="793480" y="900693"/>
                  </a:cubicBezTo>
                  <a:cubicBezTo>
                    <a:pt x="795369" y="895028"/>
                    <a:pt x="799146" y="889364"/>
                    <a:pt x="799146" y="883700"/>
                  </a:cubicBezTo>
                  <a:cubicBezTo>
                    <a:pt x="799775" y="806915"/>
                    <a:pt x="799146" y="730131"/>
                    <a:pt x="799146" y="652718"/>
                  </a:cubicBezTo>
                  <a:cubicBezTo>
                    <a:pt x="799146" y="648942"/>
                    <a:pt x="799146" y="644536"/>
                    <a:pt x="799146" y="640759"/>
                  </a:cubicBezTo>
                  <a:cubicBezTo>
                    <a:pt x="792221" y="640130"/>
                    <a:pt x="786555" y="640130"/>
                    <a:pt x="780889" y="639501"/>
                  </a:cubicBezTo>
                  <a:cubicBezTo>
                    <a:pt x="766410" y="636983"/>
                    <a:pt x="755708" y="642018"/>
                    <a:pt x="746266" y="652718"/>
                  </a:cubicBezTo>
                  <a:cubicBezTo>
                    <a:pt x="712901" y="692998"/>
                    <a:pt x="663798" y="692998"/>
                    <a:pt x="630433" y="652718"/>
                  </a:cubicBezTo>
                  <a:cubicBezTo>
                    <a:pt x="620990" y="641389"/>
                    <a:pt x="610289" y="636983"/>
                    <a:pt x="595809" y="638871"/>
                  </a:cubicBezTo>
                  <a:cubicBezTo>
                    <a:pt x="590773" y="640130"/>
                    <a:pt x="585108" y="640130"/>
                    <a:pt x="579442" y="640759"/>
                  </a:cubicBezTo>
                  <a:close/>
                </a:path>
              </a:pathLst>
            </a:custGeom>
            <a:grpFill/>
            <a:ln w="6291" cap="flat">
              <a:noFill/>
              <a:prstDash val="solid"/>
              <a:miter/>
            </a:ln>
          </p:spPr>
          <p:txBody>
            <a:bodyPr rtlCol="0" anchor="ctr"/>
            <a:lstStyle/>
            <a:p>
              <a:pPr algn="l" rtl="0"/>
              <a:endParaRPr lang="en-US"/>
            </a:p>
          </p:txBody>
        </p:sp>
        <p:sp>
          <p:nvSpPr>
            <p:cNvPr id="7" name="Freeform 6">
              <a:extLst>
                <a:ext uri="{FF2B5EF4-FFF2-40B4-BE49-F238E27FC236}">
                  <a16:creationId xmlns:a16="http://schemas.microsoft.com/office/drawing/2014/main" id="{5DD81624-20B3-92C4-F532-C41F8DBF6240}"/>
                </a:ext>
              </a:extLst>
            </p:cNvPr>
            <p:cNvSpPr/>
            <p:nvPr/>
          </p:nvSpPr>
          <p:spPr>
            <a:xfrm>
              <a:off x="2405494" y="593121"/>
              <a:ext cx="1004090" cy="812717"/>
            </a:xfrm>
            <a:custGeom>
              <a:avLst/>
              <a:gdLst>
                <a:gd name="connsiteX0" fmla="*/ 502990 w 1004090"/>
                <a:gd name="connsiteY0" fmla="*/ 629 h 812717"/>
                <a:gd name="connsiteX1" fmla="*/ 891406 w 1004090"/>
                <a:gd name="connsiteY1" fmla="*/ 629 h 812717"/>
                <a:gd name="connsiteX2" fmla="*/ 1004091 w 1004090"/>
                <a:gd name="connsiteY2" fmla="*/ 112659 h 812717"/>
                <a:gd name="connsiteX3" fmla="*/ 1004091 w 1004090"/>
                <a:gd name="connsiteY3" fmla="*/ 291402 h 812717"/>
                <a:gd name="connsiteX4" fmla="*/ 1002831 w 1004090"/>
                <a:gd name="connsiteY4" fmla="*/ 306507 h 812717"/>
                <a:gd name="connsiteX5" fmla="*/ 983946 w 1004090"/>
                <a:gd name="connsiteY5" fmla="*/ 319724 h 812717"/>
                <a:gd name="connsiteX6" fmla="*/ 966949 w 1004090"/>
                <a:gd name="connsiteY6" fmla="*/ 303360 h 812717"/>
                <a:gd name="connsiteX7" fmla="*/ 966319 w 1004090"/>
                <a:gd name="connsiteY7" fmla="*/ 290773 h 812717"/>
                <a:gd name="connsiteX8" fmla="*/ 966319 w 1004090"/>
                <a:gd name="connsiteY8" fmla="*/ 113288 h 812717"/>
                <a:gd name="connsiteX9" fmla="*/ 892035 w 1004090"/>
                <a:gd name="connsiteY9" fmla="*/ 38392 h 812717"/>
                <a:gd name="connsiteX10" fmla="*/ 112685 w 1004090"/>
                <a:gd name="connsiteY10" fmla="*/ 38392 h 812717"/>
                <a:gd name="connsiteX11" fmla="*/ 38401 w 1004090"/>
                <a:gd name="connsiteY11" fmla="*/ 112029 h 812717"/>
                <a:gd name="connsiteX12" fmla="*/ 38401 w 1004090"/>
                <a:gd name="connsiteY12" fmla="*/ 781058 h 812717"/>
                <a:gd name="connsiteX13" fmla="*/ 37771 w 1004090"/>
                <a:gd name="connsiteY13" fmla="*/ 796163 h 812717"/>
                <a:gd name="connsiteX14" fmla="*/ 21404 w 1004090"/>
                <a:gd name="connsiteY14" fmla="*/ 812527 h 812717"/>
                <a:gd name="connsiteX15" fmla="*/ 1259 w 1004090"/>
                <a:gd name="connsiteY15" fmla="*/ 798681 h 812717"/>
                <a:gd name="connsiteX16" fmla="*/ 0 w 1004090"/>
                <a:gd name="connsiteY16" fmla="*/ 784835 h 812717"/>
                <a:gd name="connsiteX17" fmla="*/ 0 w 1004090"/>
                <a:gd name="connsiteY17" fmla="*/ 110771 h 812717"/>
                <a:gd name="connsiteX18" fmla="*/ 111426 w 1004090"/>
                <a:gd name="connsiteY18" fmla="*/ 0 h 812717"/>
                <a:gd name="connsiteX19" fmla="*/ 502990 w 1004090"/>
                <a:gd name="connsiteY19" fmla="*/ 629 h 81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4090" h="812717">
                  <a:moveTo>
                    <a:pt x="502990" y="629"/>
                  </a:moveTo>
                  <a:cubicBezTo>
                    <a:pt x="632672" y="629"/>
                    <a:pt x="761724" y="629"/>
                    <a:pt x="891406" y="629"/>
                  </a:cubicBezTo>
                  <a:cubicBezTo>
                    <a:pt x="960653" y="629"/>
                    <a:pt x="1004091" y="44056"/>
                    <a:pt x="1004091" y="112659"/>
                  </a:cubicBezTo>
                  <a:cubicBezTo>
                    <a:pt x="1004091" y="172450"/>
                    <a:pt x="1004091" y="232241"/>
                    <a:pt x="1004091" y="291402"/>
                  </a:cubicBezTo>
                  <a:cubicBezTo>
                    <a:pt x="1004091" y="296437"/>
                    <a:pt x="1004091" y="301472"/>
                    <a:pt x="1002831" y="306507"/>
                  </a:cubicBezTo>
                  <a:cubicBezTo>
                    <a:pt x="1000313" y="315948"/>
                    <a:pt x="993389" y="320353"/>
                    <a:pt x="983946" y="319724"/>
                  </a:cubicBezTo>
                  <a:cubicBezTo>
                    <a:pt x="974503" y="319095"/>
                    <a:pt x="968208" y="313430"/>
                    <a:pt x="966949" y="303360"/>
                  </a:cubicBezTo>
                  <a:cubicBezTo>
                    <a:pt x="966319" y="298955"/>
                    <a:pt x="966319" y="295178"/>
                    <a:pt x="966319" y="290773"/>
                  </a:cubicBezTo>
                  <a:cubicBezTo>
                    <a:pt x="966319" y="231611"/>
                    <a:pt x="966319" y="172450"/>
                    <a:pt x="966319" y="113288"/>
                  </a:cubicBezTo>
                  <a:cubicBezTo>
                    <a:pt x="966319" y="65455"/>
                    <a:pt x="939250" y="38392"/>
                    <a:pt x="892035" y="38392"/>
                  </a:cubicBezTo>
                  <a:cubicBezTo>
                    <a:pt x="632042" y="38392"/>
                    <a:pt x="372678" y="38392"/>
                    <a:pt x="112685" y="38392"/>
                  </a:cubicBezTo>
                  <a:cubicBezTo>
                    <a:pt x="65470" y="38392"/>
                    <a:pt x="38401" y="65455"/>
                    <a:pt x="38401" y="112029"/>
                  </a:cubicBezTo>
                  <a:cubicBezTo>
                    <a:pt x="38401" y="334829"/>
                    <a:pt x="38401" y="557629"/>
                    <a:pt x="38401" y="781058"/>
                  </a:cubicBezTo>
                  <a:cubicBezTo>
                    <a:pt x="38401" y="786093"/>
                    <a:pt x="38401" y="791128"/>
                    <a:pt x="37771" y="796163"/>
                  </a:cubicBezTo>
                  <a:cubicBezTo>
                    <a:pt x="36512" y="805604"/>
                    <a:pt x="30847" y="811268"/>
                    <a:pt x="21404" y="812527"/>
                  </a:cubicBezTo>
                  <a:cubicBezTo>
                    <a:pt x="11331" y="813786"/>
                    <a:pt x="4407" y="808751"/>
                    <a:pt x="1259" y="798681"/>
                  </a:cubicBezTo>
                  <a:cubicBezTo>
                    <a:pt x="0" y="794275"/>
                    <a:pt x="0" y="789240"/>
                    <a:pt x="0" y="784835"/>
                  </a:cubicBezTo>
                  <a:cubicBezTo>
                    <a:pt x="0" y="560147"/>
                    <a:pt x="0" y="335458"/>
                    <a:pt x="0" y="110771"/>
                  </a:cubicBezTo>
                  <a:cubicBezTo>
                    <a:pt x="0" y="44056"/>
                    <a:pt x="44696" y="0"/>
                    <a:pt x="111426" y="0"/>
                  </a:cubicBezTo>
                  <a:cubicBezTo>
                    <a:pt x="242996" y="629"/>
                    <a:pt x="372678" y="629"/>
                    <a:pt x="502990" y="629"/>
                  </a:cubicBezTo>
                  <a:close/>
                </a:path>
              </a:pathLst>
            </a:custGeom>
            <a:grpFill/>
            <a:ln w="6291"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2AB9625E-0877-3E93-6D9F-2F0CCF18BF52}"/>
                </a:ext>
              </a:extLst>
            </p:cNvPr>
            <p:cNvSpPr/>
            <p:nvPr/>
          </p:nvSpPr>
          <p:spPr>
            <a:xfrm>
              <a:off x="3013334" y="936726"/>
              <a:ext cx="132479" cy="172521"/>
            </a:xfrm>
            <a:custGeom>
              <a:avLst/>
              <a:gdLst>
                <a:gd name="connsiteX0" fmla="*/ 92820 w 132479"/>
                <a:gd name="connsiteY0" fmla="*/ 88148 h 172521"/>
                <a:gd name="connsiteX1" fmla="*/ 92820 w 132479"/>
                <a:gd name="connsiteY1" fmla="*/ 21434 h 172521"/>
                <a:gd name="connsiteX2" fmla="*/ 119889 w 132479"/>
                <a:gd name="connsiteY2" fmla="*/ 2553 h 172521"/>
                <a:gd name="connsiteX3" fmla="*/ 130591 w 132479"/>
                <a:gd name="connsiteY3" fmla="*/ 19546 h 172521"/>
                <a:gd name="connsiteX4" fmla="*/ 132480 w 132479"/>
                <a:gd name="connsiteY4" fmla="*/ 146680 h 172521"/>
                <a:gd name="connsiteX5" fmla="*/ 118001 w 132479"/>
                <a:gd name="connsiteY5" fmla="*/ 169967 h 172521"/>
                <a:gd name="connsiteX6" fmla="*/ 92190 w 132479"/>
                <a:gd name="connsiteY6" fmla="*/ 159268 h 172521"/>
                <a:gd name="connsiteX7" fmla="*/ 48124 w 132479"/>
                <a:gd name="connsiteY7" fmla="*/ 95700 h 172521"/>
                <a:gd name="connsiteX8" fmla="*/ 38051 w 132479"/>
                <a:gd name="connsiteY8" fmla="*/ 86260 h 172521"/>
                <a:gd name="connsiteX9" fmla="*/ 38051 w 132479"/>
                <a:gd name="connsiteY9" fmla="*/ 138498 h 172521"/>
                <a:gd name="connsiteX10" fmla="*/ 37422 w 132479"/>
                <a:gd name="connsiteY10" fmla="*/ 154862 h 172521"/>
                <a:gd name="connsiteX11" fmla="*/ 17907 w 132479"/>
                <a:gd name="connsiteY11" fmla="*/ 172485 h 172521"/>
                <a:gd name="connsiteX12" fmla="*/ 280 w 132479"/>
                <a:gd name="connsiteY12" fmla="*/ 154233 h 172521"/>
                <a:gd name="connsiteX13" fmla="*/ 280 w 132479"/>
                <a:gd name="connsiteY13" fmla="*/ 125281 h 172521"/>
                <a:gd name="connsiteX14" fmla="*/ 280 w 132479"/>
                <a:gd name="connsiteY14" fmla="*/ 25210 h 172521"/>
                <a:gd name="connsiteX15" fmla="*/ 13500 w 132479"/>
                <a:gd name="connsiteY15" fmla="*/ 1923 h 172521"/>
                <a:gd name="connsiteX16" fmla="*/ 37422 w 132479"/>
                <a:gd name="connsiteY16" fmla="*/ 13252 h 172521"/>
                <a:gd name="connsiteX17" fmla="*/ 90302 w 132479"/>
                <a:gd name="connsiteY17" fmla="*/ 89407 h 172521"/>
                <a:gd name="connsiteX18" fmla="*/ 92820 w 132479"/>
                <a:gd name="connsiteY18" fmla="*/ 88148 h 172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479" h="172521">
                  <a:moveTo>
                    <a:pt x="92820" y="88148"/>
                  </a:moveTo>
                  <a:cubicBezTo>
                    <a:pt x="92820" y="66120"/>
                    <a:pt x="92820" y="43462"/>
                    <a:pt x="92820" y="21434"/>
                  </a:cubicBezTo>
                  <a:cubicBezTo>
                    <a:pt x="92820" y="5070"/>
                    <a:pt x="107299" y="-5000"/>
                    <a:pt x="119889" y="2553"/>
                  </a:cubicBezTo>
                  <a:cubicBezTo>
                    <a:pt x="124926" y="5699"/>
                    <a:pt x="129962" y="13881"/>
                    <a:pt x="130591" y="19546"/>
                  </a:cubicBezTo>
                  <a:cubicBezTo>
                    <a:pt x="131850" y="61714"/>
                    <a:pt x="131850" y="103882"/>
                    <a:pt x="132480" y="146680"/>
                  </a:cubicBezTo>
                  <a:cubicBezTo>
                    <a:pt x="132480" y="157380"/>
                    <a:pt x="129332" y="166191"/>
                    <a:pt x="118001" y="169967"/>
                  </a:cubicBezTo>
                  <a:cubicBezTo>
                    <a:pt x="106669" y="173743"/>
                    <a:pt x="98485" y="168708"/>
                    <a:pt x="92190" y="159268"/>
                  </a:cubicBezTo>
                  <a:cubicBezTo>
                    <a:pt x="77711" y="137869"/>
                    <a:pt x="63232" y="117099"/>
                    <a:pt x="48124" y="95700"/>
                  </a:cubicBezTo>
                  <a:cubicBezTo>
                    <a:pt x="45606" y="92554"/>
                    <a:pt x="43087" y="89407"/>
                    <a:pt x="38051" y="86260"/>
                  </a:cubicBezTo>
                  <a:cubicBezTo>
                    <a:pt x="38051" y="103882"/>
                    <a:pt x="38051" y="121505"/>
                    <a:pt x="38051" y="138498"/>
                  </a:cubicBezTo>
                  <a:cubicBezTo>
                    <a:pt x="38051" y="144163"/>
                    <a:pt x="38051" y="149827"/>
                    <a:pt x="37422" y="154862"/>
                  </a:cubicBezTo>
                  <a:cubicBezTo>
                    <a:pt x="36163" y="165561"/>
                    <a:pt x="27979" y="173114"/>
                    <a:pt x="17907" y="172485"/>
                  </a:cubicBezTo>
                  <a:cubicBezTo>
                    <a:pt x="7205" y="171226"/>
                    <a:pt x="909" y="164932"/>
                    <a:pt x="280" y="154233"/>
                  </a:cubicBezTo>
                  <a:cubicBezTo>
                    <a:pt x="-350" y="144792"/>
                    <a:pt x="280" y="134722"/>
                    <a:pt x="280" y="125281"/>
                  </a:cubicBezTo>
                  <a:cubicBezTo>
                    <a:pt x="280" y="91924"/>
                    <a:pt x="280" y="58567"/>
                    <a:pt x="280" y="25210"/>
                  </a:cubicBezTo>
                  <a:cubicBezTo>
                    <a:pt x="280" y="14511"/>
                    <a:pt x="2168" y="5699"/>
                    <a:pt x="13500" y="1923"/>
                  </a:cubicBezTo>
                  <a:cubicBezTo>
                    <a:pt x="24831" y="-1853"/>
                    <a:pt x="31756" y="4441"/>
                    <a:pt x="37422" y="13252"/>
                  </a:cubicBezTo>
                  <a:cubicBezTo>
                    <a:pt x="55048" y="38427"/>
                    <a:pt x="72675" y="64232"/>
                    <a:pt x="90302" y="89407"/>
                  </a:cubicBezTo>
                  <a:cubicBezTo>
                    <a:pt x="91561" y="88777"/>
                    <a:pt x="92190" y="88777"/>
                    <a:pt x="92820" y="88148"/>
                  </a:cubicBezTo>
                  <a:close/>
                </a:path>
              </a:pathLst>
            </a:custGeom>
            <a:grpFill/>
            <a:ln w="6291"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1D5CF034-23CD-6CB5-173F-6E266B8C0DB7}"/>
                </a:ext>
              </a:extLst>
            </p:cNvPr>
            <p:cNvSpPr/>
            <p:nvPr/>
          </p:nvSpPr>
          <p:spPr>
            <a:xfrm>
              <a:off x="2520850" y="936593"/>
              <a:ext cx="162893" cy="172574"/>
            </a:xfrm>
            <a:custGeom>
              <a:avLst/>
              <a:gdLst>
                <a:gd name="connsiteX0" fmla="*/ 121345 w 162893"/>
                <a:gd name="connsiteY0" fmla="*/ 105274 h 172574"/>
                <a:gd name="connsiteX1" fmla="*/ 106236 w 162893"/>
                <a:gd name="connsiteY1" fmla="*/ 105274 h 172574"/>
                <a:gd name="connsiteX2" fmla="*/ 85462 w 162893"/>
                <a:gd name="connsiteY2" fmla="*/ 85764 h 172574"/>
                <a:gd name="connsiteX3" fmla="*/ 105606 w 162893"/>
                <a:gd name="connsiteY3" fmla="*/ 67511 h 172574"/>
                <a:gd name="connsiteX4" fmla="*/ 142119 w 162893"/>
                <a:gd name="connsiteY4" fmla="*/ 67511 h 172574"/>
                <a:gd name="connsiteX5" fmla="*/ 162893 w 162893"/>
                <a:gd name="connsiteY5" fmla="*/ 90169 h 172574"/>
                <a:gd name="connsiteX6" fmla="*/ 98682 w 162893"/>
                <a:gd name="connsiteY6" fmla="*/ 171359 h 172574"/>
                <a:gd name="connsiteX7" fmla="*/ 6142 w 162893"/>
                <a:gd name="connsiteY7" fmla="*/ 117862 h 172574"/>
                <a:gd name="connsiteX8" fmla="*/ 31323 w 162893"/>
                <a:gd name="connsiteY8" fmla="*/ 20308 h 172574"/>
                <a:gd name="connsiteX9" fmla="*/ 130787 w 162893"/>
                <a:gd name="connsiteY9" fmla="*/ 12756 h 172574"/>
                <a:gd name="connsiteX10" fmla="*/ 135824 w 162893"/>
                <a:gd name="connsiteY10" fmla="*/ 45483 h 172574"/>
                <a:gd name="connsiteX11" fmla="*/ 110013 w 162893"/>
                <a:gd name="connsiteY11" fmla="*/ 45483 h 172574"/>
                <a:gd name="connsiteX12" fmla="*/ 47061 w 162893"/>
                <a:gd name="connsiteY12" fmla="*/ 59330 h 172574"/>
                <a:gd name="connsiteX13" fmla="*/ 43913 w 162893"/>
                <a:gd name="connsiteY13" fmla="*/ 109680 h 172574"/>
                <a:gd name="connsiteX14" fmla="*/ 89239 w 162893"/>
                <a:gd name="connsiteY14" fmla="*/ 134855 h 172574"/>
                <a:gd name="connsiteX15" fmla="*/ 121345 w 162893"/>
                <a:gd name="connsiteY15" fmla="*/ 105274 h 17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2893" h="172574">
                  <a:moveTo>
                    <a:pt x="121345" y="105274"/>
                  </a:moveTo>
                  <a:cubicBezTo>
                    <a:pt x="116308" y="105274"/>
                    <a:pt x="111272" y="105274"/>
                    <a:pt x="106236" y="105274"/>
                  </a:cubicBezTo>
                  <a:cubicBezTo>
                    <a:pt x="93646" y="104645"/>
                    <a:pt x="85462" y="96463"/>
                    <a:pt x="85462" y="85764"/>
                  </a:cubicBezTo>
                  <a:cubicBezTo>
                    <a:pt x="85462" y="75693"/>
                    <a:pt x="93646" y="68141"/>
                    <a:pt x="105606" y="67511"/>
                  </a:cubicBezTo>
                  <a:cubicBezTo>
                    <a:pt x="117568" y="66882"/>
                    <a:pt x="130158" y="66882"/>
                    <a:pt x="142119" y="67511"/>
                  </a:cubicBezTo>
                  <a:cubicBezTo>
                    <a:pt x="156598" y="68141"/>
                    <a:pt x="162893" y="75064"/>
                    <a:pt x="162893" y="90169"/>
                  </a:cubicBezTo>
                  <a:cubicBezTo>
                    <a:pt x="162893" y="131708"/>
                    <a:pt x="137083" y="164436"/>
                    <a:pt x="98682" y="171359"/>
                  </a:cubicBezTo>
                  <a:cubicBezTo>
                    <a:pt x="60910" y="178282"/>
                    <a:pt x="20621" y="154995"/>
                    <a:pt x="6142" y="117862"/>
                  </a:cubicBezTo>
                  <a:cubicBezTo>
                    <a:pt x="-7708" y="83246"/>
                    <a:pt x="2365" y="43595"/>
                    <a:pt x="31323" y="20308"/>
                  </a:cubicBezTo>
                  <a:cubicBezTo>
                    <a:pt x="59651" y="-3608"/>
                    <a:pt x="100570" y="-6755"/>
                    <a:pt x="130787" y="12756"/>
                  </a:cubicBezTo>
                  <a:cubicBezTo>
                    <a:pt x="144637" y="21567"/>
                    <a:pt x="147155" y="36043"/>
                    <a:pt x="135824" y="45483"/>
                  </a:cubicBezTo>
                  <a:cubicBezTo>
                    <a:pt x="127010" y="52406"/>
                    <a:pt x="118826" y="49889"/>
                    <a:pt x="110013" y="45483"/>
                  </a:cubicBezTo>
                  <a:cubicBezTo>
                    <a:pt x="86721" y="32896"/>
                    <a:pt x="61540" y="38560"/>
                    <a:pt x="47061" y="59330"/>
                  </a:cubicBezTo>
                  <a:cubicBezTo>
                    <a:pt x="35729" y="75064"/>
                    <a:pt x="35100" y="92687"/>
                    <a:pt x="43913" y="109680"/>
                  </a:cubicBezTo>
                  <a:cubicBezTo>
                    <a:pt x="53356" y="127302"/>
                    <a:pt x="69094" y="135484"/>
                    <a:pt x="89239" y="134855"/>
                  </a:cubicBezTo>
                  <a:cubicBezTo>
                    <a:pt x="106866" y="133596"/>
                    <a:pt x="118197" y="123526"/>
                    <a:pt x="121345" y="105274"/>
                  </a:cubicBezTo>
                  <a:close/>
                </a:path>
              </a:pathLst>
            </a:custGeom>
            <a:grpFill/>
            <a:ln w="6291"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354B664E-9E1A-A0AC-73FF-71AA6BA6E09D}"/>
                </a:ext>
              </a:extLst>
            </p:cNvPr>
            <p:cNvSpPr/>
            <p:nvPr/>
          </p:nvSpPr>
          <p:spPr>
            <a:xfrm>
              <a:off x="2707036" y="937391"/>
              <a:ext cx="109986" cy="171820"/>
            </a:xfrm>
            <a:custGeom>
              <a:avLst/>
              <a:gdLst>
                <a:gd name="connsiteX0" fmla="*/ 74284 w 109986"/>
                <a:gd name="connsiteY0" fmla="*/ 104477 h 171820"/>
                <a:gd name="connsiteX1" fmla="*/ 103242 w 109986"/>
                <a:gd name="connsiteY1" fmla="*/ 137834 h 171820"/>
                <a:gd name="connsiteX2" fmla="*/ 103242 w 109986"/>
                <a:gd name="connsiteY2" fmla="*/ 166785 h 171820"/>
                <a:gd name="connsiteX3" fmla="*/ 74284 w 109986"/>
                <a:gd name="connsiteY3" fmla="*/ 162379 h 171820"/>
                <a:gd name="connsiteX4" fmla="*/ 37771 w 109986"/>
                <a:gd name="connsiteY4" fmla="*/ 120840 h 171820"/>
                <a:gd name="connsiteX5" fmla="*/ 37771 w 109986"/>
                <a:gd name="connsiteY5" fmla="*/ 149163 h 171820"/>
                <a:gd name="connsiteX6" fmla="*/ 18886 w 109986"/>
                <a:gd name="connsiteY6" fmla="*/ 171820 h 171820"/>
                <a:gd name="connsiteX7" fmla="*/ 0 w 109986"/>
                <a:gd name="connsiteY7" fmla="*/ 149792 h 171820"/>
                <a:gd name="connsiteX8" fmla="*/ 0 w 109986"/>
                <a:gd name="connsiteY8" fmla="*/ 22028 h 171820"/>
                <a:gd name="connsiteX9" fmla="*/ 21404 w 109986"/>
                <a:gd name="connsiteY9" fmla="*/ 0 h 171820"/>
                <a:gd name="connsiteX10" fmla="*/ 51621 w 109986"/>
                <a:gd name="connsiteY10" fmla="*/ 0 h 171820"/>
                <a:gd name="connsiteX11" fmla="*/ 108278 w 109986"/>
                <a:gd name="connsiteY11" fmla="*/ 41539 h 171820"/>
                <a:gd name="connsiteX12" fmla="*/ 78061 w 109986"/>
                <a:gd name="connsiteY12" fmla="*/ 102589 h 171820"/>
                <a:gd name="connsiteX13" fmla="*/ 74284 w 109986"/>
                <a:gd name="connsiteY13" fmla="*/ 104477 h 171820"/>
                <a:gd name="connsiteX14" fmla="*/ 39030 w 109986"/>
                <a:gd name="connsiteY14" fmla="*/ 69232 h 171820"/>
                <a:gd name="connsiteX15" fmla="*/ 69877 w 109986"/>
                <a:gd name="connsiteY15" fmla="*/ 60420 h 171820"/>
                <a:gd name="connsiteX16" fmla="*/ 69248 w 109986"/>
                <a:gd name="connsiteY16" fmla="*/ 45315 h 171820"/>
                <a:gd name="connsiteX17" fmla="*/ 39030 w 109986"/>
                <a:gd name="connsiteY17" fmla="*/ 38392 h 171820"/>
                <a:gd name="connsiteX18" fmla="*/ 39030 w 109986"/>
                <a:gd name="connsiteY18" fmla="*/ 69232 h 171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9986" h="171820">
                  <a:moveTo>
                    <a:pt x="74284" y="104477"/>
                  </a:moveTo>
                  <a:cubicBezTo>
                    <a:pt x="84356" y="115806"/>
                    <a:pt x="93799" y="126505"/>
                    <a:pt x="103242" y="137834"/>
                  </a:cubicBezTo>
                  <a:cubicBezTo>
                    <a:pt x="112055" y="148533"/>
                    <a:pt x="112055" y="159233"/>
                    <a:pt x="103242" y="166785"/>
                  </a:cubicBezTo>
                  <a:cubicBezTo>
                    <a:pt x="94429" y="174338"/>
                    <a:pt x="83727" y="173079"/>
                    <a:pt x="74284" y="162379"/>
                  </a:cubicBezTo>
                  <a:cubicBezTo>
                    <a:pt x="62952" y="149792"/>
                    <a:pt x="51621" y="136575"/>
                    <a:pt x="37771" y="120840"/>
                  </a:cubicBezTo>
                  <a:cubicBezTo>
                    <a:pt x="37771" y="132799"/>
                    <a:pt x="37771" y="140981"/>
                    <a:pt x="37771" y="149163"/>
                  </a:cubicBezTo>
                  <a:cubicBezTo>
                    <a:pt x="37142" y="163009"/>
                    <a:pt x="30217" y="171191"/>
                    <a:pt x="18886" y="171820"/>
                  </a:cubicBezTo>
                  <a:cubicBezTo>
                    <a:pt x="7554" y="171820"/>
                    <a:pt x="0" y="163638"/>
                    <a:pt x="0" y="149792"/>
                  </a:cubicBezTo>
                  <a:cubicBezTo>
                    <a:pt x="0" y="106994"/>
                    <a:pt x="0" y="64196"/>
                    <a:pt x="0" y="22028"/>
                  </a:cubicBezTo>
                  <a:cubicBezTo>
                    <a:pt x="0" y="6923"/>
                    <a:pt x="6925" y="629"/>
                    <a:pt x="21404" y="0"/>
                  </a:cubicBezTo>
                  <a:cubicBezTo>
                    <a:pt x="31476" y="0"/>
                    <a:pt x="41549" y="0"/>
                    <a:pt x="51621" y="0"/>
                  </a:cubicBezTo>
                  <a:cubicBezTo>
                    <a:pt x="79949" y="629"/>
                    <a:pt x="101983" y="16364"/>
                    <a:pt x="108278" y="41539"/>
                  </a:cubicBezTo>
                  <a:cubicBezTo>
                    <a:pt x="114573" y="65455"/>
                    <a:pt x="103242" y="88113"/>
                    <a:pt x="78061" y="102589"/>
                  </a:cubicBezTo>
                  <a:cubicBezTo>
                    <a:pt x="77431" y="102589"/>
                    <a:pt x="76802" y="103218"/>
                    <a:pt x="74284" y="104477"/>
                  </a:cubicBezTo>
                  <a:close/>
                  <a:moveTo>
                    <a:pt x="39030" y="69232"/>
                  </a:moveTo>
                  <a:cubicBezTo>
                    <a:pt x="51621" y="69232"/>
                    <a:pt x="63582" y="71749"/>
                    <a:pt x="69877" y="60420"/>
                  </a:cubicBezTo>
                  <a:cubicBezTo>
                    <a:pt x="71766" y="56644"/>
                    <a:pt x="71766" y="49091"/>
                    <a:pt x="69248" y="45315"/>
                  </a:cubicBezTo>
                  <a:cubicBezTo>
                    <a:pt x="61693" y="34616"/>
                    <a:pt x="50362" y="37133"/>
                    <a:pt x="39030" y="38392"/>
                  </a:cubicBezTo>
                  <a:cubicBezTo>
                    <a:pt x="39030" y="49091"/>
                    <a:pt x="39030" y="58532"/>
                    <a:pt x="39030" y="69232"/>
                  </a:cubicBezTo>
                  <a:close/>
                </a:path>
              </a:pathLst>
            </a:custGeom>
            <a:grpFill/>
            <a:ln w="6291"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242924DA-89B4-F96F-337E-24F89C839184}"/>
                </a:ext>
              </a:extLst>
            </p:cNvPr>
            <p:cNvSpPr/>
            <p:nvPr/>
          </p:nvSpPr>
          <p:spPr>
            <a:xfrm>
              <a:off x="2849118" y="936761"/>
              <a:ext cx="143392" cy="172295"/>
            </a:xfrm>
            <a:custGeom>
              <a:avLst/>
              <a:gdLst>
                <a:gd name="connsiteX0" fmla="*/ 99026 w 143392"/>
                <a:gd name="connsiteY0" fmla="*/ 139722 h 172295"/>
                <a:gd name="connsiteX1" fmla="*/ 50553 w 143392"/>
                <a:gd name="connsiteY1" fmla="*/ 139722 h 172295"/>
                <a:gd name="connsiteX2" fmla="*/ 41739 w 143392"/>
                <a:gd name="connsiteY2" fmla="*/ 146016 h 172295"/>
                <a:gd name="connsiteX3" fmla="*/ 34815 w 143392"/>
                <a:gd name="connsiteY3" fmla="*/ 162379 h 172295"/>
                <a:gd name="connsiteX4" fmla="*/ 13411 w 143392"/>
                <a:gd name="connsiteY4" fmla="*/ 171191 h 172295"/>
                <a:gd name="connsiteX5" fmla="*/ 191 w 143392"/>
                <a:gd name="connsiteY5" fmla="*/ 151051 h 172295"/>
                <a:gd name="connsiteX6" fmla="*/ 2079 w 143392"/>
                <a:gd name="connsiteY6" fmla="*/ 143498 h 172295"/>
                <a:gd name="connsiteX7" fmla="*/ 49923 w 143392"/>
                <a:gd name="connsiteY7" fmla="*/ 16993 h 172295"/>
                <a:gd name="connsiteX8" fmla="*/ 71327 w 143392"/>
                <a:gd name="connsiteY8" fmla="*/ 0 h 172295"/>
                <a:gd name="connsiteX9" fmla="*/ 93990 w 143392"/>
                <a:gd name="connsiteY9" fmla="*/ 16993 h 172295"/>
                <a:gd name="connsiteX10" fmla="*/ 141204 w 143392"/>
                <a:gd name="connsiteY10" fmla="*/ 142240 h 172295"/>
                <a:gd name="connsiteX11" fmla="*/ 131132 w 143392"/>
                <a:gd name="connsiteY11" fmla="*/ 170562 h 172295"/>
                <a:gd name="connsiteX12" fmla="*/ 105951 w 143392"/>
                <a:gd name="connsiteY12" fmla="*/ 156086 h 172295"/>
                <a:gd name="connsiteX13" fmla="*/ 99026 w 143392"/>
                <a:gd name="connsiteY13" fmla="*/ 139722 h 172295"/>
                <a:gd name="connsiteX14" fmla="*/ 71956 w 143392"/>
                <a:gd name="connsiteY14" fmla="*/ 67973 h 172295"/>
                <a:gd name="connsiteX15" fmla="*/ 59366 w 143392"/>
                <a:gd name="connsiteY15" fmla="*/ 100701 h 172295"/>
                <a:gd name="connsiteX16" fmla="*/ 84547 w 143392"/>
                <a:gd name="connsiteY16" fmla="*/ 100701 h 172295"/>
                <a:gd name="connsiteX17" fmla="*/ 71956 w 143392"/>
                <a:gd name="connsiteY17" fmla="*/ 67973 h 17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392" h="172295">
                  <a:moveTo>
                    <a:pt x="99026" y="139722"/>
                  </a:moveTo>
                  <a:cubicBezTo>
                    <a:pt x="82658" y="139722"/>
                    <a:pt x="66920" y="139093"/>
                    <a:pt x="50553" y="139722"/>
                  </a:cubicBezTo>
                  <a:cubicBezTo>
                    <a:pt x="47405" y="139722"/>
                    <a:pt x="43628" y="143498"/>
                    <a:pt x="41739" y="146016"/>
                  </a:cubicBezTo>
                  <a:cubicBezTo>
                    <a:pt x="38592" y="151051"/>
                    <a:pt x="37962" y="157345"/>
                    <a:pt x="34815" y="162379"/>
                  </a:cubicBezTo>
                  <a:cubicBezTo>
                    <a:pt x="29778" y="170562"/>
                    <a:pt x="22224" y="174338"/>
                    <a:pt x="13411" y="171191"/>
                  </a:cubicBezTo>
                  <a:cubicBezTo>
                    <a:pt x="3968" y="168044"/>
                    <a:pt x="-1068" y="161121"/>
                    <a:pt x="191" y="151051"/>
                  </a:cubicBezTo>
                  <a:cubicBezTo>
                    <a:pt x="191" y="148533"/>
                    <a:pt x="1450" y="146016"/>
                    <a:pt x="2079" y="143498"/>
                  </a:cubicBezTo>
                  <a:cubicBezTo>
                    <a:pt x="17817" y="101330"/>
                    <a:pt x="34185" y="59162"/>
                    <a:pt x="49923" y="16993"/>
                  </a:cubicBezTo>
                  <a:cubicBezTo>
                    <a:pt x="53700" y="6923"/>
                    <a:pt x="59996" y="0"/>
                    <a:pt x="71327" y="0"/>
                  </a:cubicBezTo>
                  <a:cubicBezTo>
                    <a:pt x="82658" y="0"/>
                    <a:pt x="89583" y="6923"/>
                    <a:pt x="93990" y="16993"/>
                  </a:cubicBezTo>
                  <a:cubicBezTo>
                    <a:pt x="109728" y="58532"/>
                    <a:pt x="125466" y="100701"/>
                    <a:pt x="141204" y="142240"/>
                  </a:cubicBezTo>
                  <a:cubicBezTo>
                    <a:pt x="146240" y="156086"/>
                    <a:pt x="142463" y="166156"/>
                    <a:pt x="131132" y="170562"/>
                  </a:cubicBezTo>
                  <a:cubicBezTo>
                    <a:pt x="120430" y="174338"/>
                    <a:pt x="110987" y="168673"/>
                    <a:pt x="105951" y="156086"/>
                  </a:cubicBezTo>
                  <a:cubicBezTo>
                    <a:pt x="103433" y="151051"/>
                    <a:pt x="101544" y="145386"/>
                    <a:pt x="99026" y="139722"/>
                  </a:cubicBezTo>
                  <a:close/>
                  <a:moveTo>
                    <a:pt x="71956" y="67973"/>
                  </a:moveTo>
                  <a:cubicBezTo>
                    <a:pt x="66920" y="80560"/>
                    <a:pt x="63143" y="90001"/>
                    <a:pt x="59366" y="100701"/>
                  </a:cubicBezTo>
                  <a:cubicBezTo>
                    <a:pt x="68179" y="100701"/>
                    <a:pt x="75734" y="100701"/>
                    <a:pt x="84547" y="100701"/>
                  </a:cubicBezTo>
                  <a:cubicBezTo>
                    <a:pt x="80140" y="90001"/>
                    <a:pt x="76993" y="80560"/>
                    <a:pt x="71956" y="67973"/>
                  </a:cubicBezTo>
                  <a:close/>
                </a:path>
              </a:pathLst>
            </a:custGeom>
            <a:grpFill/>
            <a:ln w="6291"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F9007AF4-5CA7-1BD5-A877-28FD6237E608}"/>
                </a:ext>
              </a:extLst>
            </p:cNvPr>
            <p:cNvSpPr/>
            <p:nvPr/>
          </p:nvSpPr>
          <p:spPr>
            <a:xfrm>
              <a:off x="2543320" y="1249492"/>
              <a:ext cx="293450" cy="38776"/>
            </a:xfrm>
            <a:custGeom>
              <a:avLst/>
              <a:gdLst>
                <a:gd name="connsiteX0" fmla="*/ 146719 w 293450"/>
                <a:gd name="connsiteY0" fmla="*/ 38462 h 38776"/>
                <a:gd name="connsiteX1" fmla="*/ 27739 w 293450"/>
                <a:gd name="connsiteY1" fmla="*/ 38462 h 38776"/>
                <a:gd name="connsiteX2" fmla="*/ 13889 w 293450"/>
                <a:gd name="connsiteY2" fmla="*/ 37203 h 38776"/>
                <a:gd name="connsiteX3" fmla="*/ 40 w 293450"/>
                <a:gd name="connsiteY3" fmla="*/ 20210 h 38776"/>
                <a:gd name="connsiteX4" fmla="*/ 11371 w 293450"/>
                <a:gd name="connsiteY4" fmla="*/ 1958 h 38776"/>
                <a:gd name="connsiteX5" fmla="*/ 25851 w 293450"/>
                <a:gd name="connsiteY5" fmla="*/ 70 h 38776"/>
                <a:gd name="connsiteX6" fmla="*/ 266329 w 293450"/>
                <a:gd name="connsiteY6" fmla="*/ 70 h 38776"/>
                <a:gd name="connsiteX7" fmla="*/ 278919 w 293450"/>
                <a:gd name="connsiteY7" fmla="*/ 1329 h 38776"/>
                <a:gd name="connsiteX8" fmla="*/ 293398 w 293450"/>
                <a:gd name="connsiteY8" fmla="*/ 20839 h 38776"/>
                <a:gd name="connsiteX9" fmla="*/ 277660 w 293450"/>
                <a:gd name="connsiteY9" fmla="*/ 37833 h 38776"/>
                <a:gd name="connsiteX10" fmla="*/ 265070 w 293450"/>
                <a:gd name="connsiteY10" fmla="*/ 38462 h 38776"/>
                <a:gd name="connsiteX11" fmla="*/ 146719 w 293450"/>
                <a:gd name="connsiteY11" fmla="*/ 38462 h 3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450" h="38776">
                  <a:moveTo>
                    <a:pt x="146719" y="38462"/>
                  </a:moveTo>
                  <a:cubicBezTo>
                    <a:pt x="107059" y="38462"/>
                    <a:pt x="67399" y="38462"/>
                    <a:pt x="27739" y="38462"/>
                  </a:cubicBezTo>
                  <a:cubicBezTo>
                    <a:pt x="23332" y="38462"/>
                    <a:pt x="17037" y="39721"/>
                    <a:pt x="13889" y="37203"/>
                  </a:cubicBezTo>
                  <a:cubicBezTo>
                    <a:pt x="8224" y="32798"/>
                    <a:pt x="670" y="26504"/>
                    <a:pt x="40" y="20210"/>
                  </a:cubicBezTo>
                  <a:cubicBezTo>
                    <a:pt x="-590" y="13916"/>
                    <a:pt x="6335" y="6993"/>
                    <a:pt x="11371" y="1958"/>
                  </a:cubicBezTo>
                  <a:cubicBezTo>
                    <a:pt x="14519" y="-559"/>
                    <a:pt x="20814" y="70"/>
                    <a:pt x="25851" y="70"/>
                  </a:cubicBezTo>
                  <a:cubicBezTo>
                    <a:pt x="105800" y="70"/>
                    <a:pt x="186379" y="70"/>
                    <a:pt x="266329" y="70"/>
                  </a:cubicBezTo>
                  <a:cubicBezTo>
                    <a:pt x="270735" y="70"/>
                    <a:pt x="275142" y="70"/>
                    <a:pt x="278919" y="1329"/>
                  </a:cubicBezTo>
                  <a:cubicBezTo>
                    <a:pt x="288991" y="3846"/>
                    <a:pt x="294028" y="10769"/>
                    <a:pt x="293398" y="20839"/>
                  </a:cubicBezTo>
                  <a:cubicBezTo>
                    <a:pt x="292769" y="30280"/>
                    <a:pt x="287103" y="36574"/>
                    <a:pt x="277660" y="37833"/>
                  </a:cubicBezTo>
                  <a:cubicBezTo>
                    <a:pt x="273253" y="38462"/>
                    <a:pt x="269476" y="38462"/>
                    <a:pt x="265070" y="38462"/>
                  </a:cubicBezTo>
                  <a:cubicBezTo>
                    <a:pt x="226039" y="38462"/>
                    <a:pt x="186379" y="38462"/>
                    <a:pt x="146719" y="38462"/>
                  </a:cubicBezTo>
                  <a:close/>
                </a:path>
              </a:pathLst>
            </a:custGeom>
            <a:grpFill/>
            <a:ln w="6291"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52F6344B-A1F4-2858-A75B-E216F759B53F}"/>
                </a:ext>
              </a:extLst>
            </p:cNvPr>
            <p:cNvSpPr/>
            <p:nvPr/>
          </p:nvSpPr>
          <p:spPr>
            <a:xfrm>
              <a:off x="2542671" y="1342081"/>
              <a:ext cx="294728" cy="38392"/>
            </a:xfrm>
            <a:custGeom>
              <a:avLst/>
              <a:gdLst>
                <a:gd name="connsiteX0" fmla="*/ 147368 w 294728"/>
                <a:gd name="connsiteY0" fmla="*/ 37763 h 38392"/>
                <a:gd name="connsiteX1" fmla="*/ 27128 w 294728"/>
                <a:gd name="connsiteY1" fmla="*/ 37763 h 38392"/>
                <a:gd name="connsiteX2" fmla="*/ 13279 w 294728"/>
                <a:gd name="connsiteY2" fmla="*/ 36504 h 38392"/>
                <a:gd name="connsiteX3" fmla="*/ 59 w 294728"/>
                <a:gd name="connsiteY3" fmla="*/ 17623 h 38392"/>
                <a:gd name="connsiteX4" fmla="*/ 15797 w 294728"/>
                <a:gd name="connsiteY4" fmla="*/ 629 h 38392"/>
                <a:gd name="connsiteX5" fmla="*/ 27128 w 294728"/>
                <a:gd name="connsiteY5" fmla="*/ 0 h 38392"/>
                <a:gd name="connsiteX6" fmla="*/ 267607 w 294728"/>
                <a:gd name="connsiteY6" fmla="*/ 0 h 38392"/>
                <a:gd name="connsiteX7" fmla="*/ 277679 w 294728"/>
                <a:gd name="connsiteY7" fmla="*/ 0 h 38392"/>
                <a:gd name="connsiteX8" fmla="*/ 294676 w 294728"/>
                <a:gd name="connsiteY8" fmla="*/ 17623 h 38392"/>
                <a:gd name="connsiteX9" fmla="*/ 280197 w 294728"/>
                <a:gd name="connsiteY9" fmla="*/ 37133 h 38392"/>
                <a:gd name="connsiteX10" fmla="*/ 267607 w 294728"/>
                <a:gd name="connsiteY10" fmla="*/ 38392 h 38392"/>
                <a:gd name="connsiteX11" fmla="*/ 147368 w 294728"/>
                <a:gd name="connsiteY11" fmla="*/ 37763 h 3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728" h="38392">
                  <a:moveTo>
                    <a:pt x="147368" y="37763"/>
                  </a:moveTo>
                  <a:cubicBezTo>
                    <a:pt x="107078" y="37763"/>
                    <a:pt x="67418" y="37763"/>
                    <a:pt x="27128" y="37763"/>
                  </a:cubicBezTo>
                  <a:cubicBezTo>
                    <a:pt x="22722" y="37763"/>
                    <a:pt x="17686" y="37763"/>
                    <a:pt x="13279" y="36504"/>
                  </a:cubicBezTo>
                  <a:cubicBezTo>
                    <a:pt x="3836" y="33986"/>
                    <a:pt x="-571" y="27063"/>
                    <a:pt x="59" y="17623"/>
                  </a:cubicBezTo>
                  <a:cubicBezTo>
                    <a:pt x="689" y="8182"/>
                    <a:pt x="6354" y="1888"/>
                    <a:pt x="15797" y="629"/>
                  </a:cubicBezTo>
                  <a:cubicBezTo>
                    <a:pt x="19574" y="0"/>
                    <a:pt x="23351" y="0"/>
                    <a:pt x="27128" y="0"/>
                  </a:cubicBezTo>
                  <a:cubicBezTo>
                    <a:pt x="107078" y="0"/>
                    <a:pt x="187657" y="0"/>
                    <a:pt x="267607" y="0"/>
                  </a:cubicBezTo>
                  <a:cubicBezTo>
                    <a:pt x="270754" y="0"/>
                    <a:pt x="274531" y="0"/>
                    <a:pt x="277679" y="0"/>
                  </a:cubicBezTo>
                  <a:cubicBezTo>
                    <a:pt x="287752" y="1259"/>
                    <a:pt x="294047" y="6923"/>
                    <a:pt x="294676" y="17623"/>
                  </a:cubicBezTo>
                  <a:cubicBezTo>
                    <a:pt x="295306" y="27693"/>
                    <a:pt x="290270" y="34616"/>
                    <a:pt x="280197" y="37133"/>
                  </a:cubicBezTo>
                  <a:cubicBezTo>
                    <a:pt x="276420" y="38392"/>
                    <a:pt x="272013" y="38392"/>
                    <a:pt x="267607" y="38392"/>
                  </a:cubicBezTo>
                  <a:cubicBezTo>
                    <a:pt x="227317" y="38392"/>
                    <a:pt x="187028" y="37763"/>
                    <a:pt x="147368" y="37763"/>
                  </a:cubicBezTo>
                  <a:close/>
                </a:path>
              </a:pathLst>
            </a:custGeom>
            <a:grpFill/>
            <a:ln w="6291"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F72BA859-2B3A-A0CE-3EB2-1C461198B30F}"/>
                </a:ext>
              </a:extLst>
            </p:cNvPr>
            <p:cNvSpPr/>
            <p:nvPr/>
          </p:nvSpPr>
          <p:spPr>
            <a:xfrm>
              <a:off x="2542101" y="1433970"/>
              <a:ext cx="295246" cy="37762"/>
            </a:xfrm>
            <a:custGeom>
              <a:avLst/>
              <a:gdLst>
                <a:gd name="connsiteX0" fmla="*/ 149197 w 295246"/>
                <a:gd name="connsiteY0" fmla="*/ 0 h 37762"/>
                <a:gd name="connsiteX1" fmla="*/ 270695 w 295246"/>
                <a:gd name="connsiteY1" fmla="*/ 0 h 37762"/>
                <a:gd name="connsiteX2" fmla="*/ 295247 w 295246"/>
                <a:gd name="connsiteY2" fmla="*/ 18881 h 37762"/>
                <a:gd name="connsiteX3" fmla="*/ 270695 w 295246"/>
                <a:gd name="connsiteY3" fmla="*/ 37763 h 37762"/>
                <a:gd name="connsiteX4" fmla="*/ 24551 w 295246"/>
                <a:gd name="connsiteY4" fmla="*/ 37763 h 37762"/>
                <a:gd name="connsiteX5" fmla="*/ 0 w 295246"/>
                <a:gd name="connsiteY5" fmla="*/ 18881 h 37762"/>
                <a:gd name="connsiteX6" fmla="*/ 24551 w 295246"/>
                <a:gd name="connsiteY6" fmla="*/ 0 h 37762"/>
                <a:gd name="connsiteX7" fmla="*/ 149197 w 295246"/>
                <a:gd name="connsiteY7" fmla="*/ 0 h 37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246" h="37762">
                  <a:moveTo>
                    <a:pt x="149197" y="0"/>
                  </a:moveTo>
                  <a:cubicBezTo>
                    <a:pt x="189487" y="0"/>
                    <a:pt x="230406" y="0"/>
                    <a:pt x="270695" y="0"/>
                  </a:cubicBezTo>
                  <a:cubicBezTo>
                    <a:pt x="287063" y="0"/>
                    <a:pt x="295247" y="6923"/>
                    <a:pt x="295247" y="18881"/>
                  </a:cubicBezTo>
                  <a:cubicBezTo>
                    <a:pt x="295247" y="31469"/>
                    <a:pt x="286433" y="37763"/>
                    <a:pt x="270695" y="37763"/>
                  </a:cubicBezTo>
                  <a:cubicBezTo>
                    <a:pt x="188857" y="37763"/>
                    <a:pt x="107019" y="37763"/>
                    <a:pt x="24551" y="37763"/>
                  </a:cubicBezTo>
                  <a:cubicBezTo>
                    <a:pt x="8184" y="37763"/>
                    <a:pt x="0" y="30839"/>
                    <a:pt x="0" y="18881"/>
                  </a:cubicBezTo>
                  <a:cubicBezTo>
                    <a:pt x="0" y="6294"/>
                    <a:pt x="8184" y="0"/>
                    <a:pt x="24551" y="0"/>
                  </a:cubicBezTo>
                  <a:cubicBezTo>
                    <a:pt x="66100" y="0"/>
                    <a:pt x="107649" y="0"/>
                    <a:pt x="149197" y="0"/>
                  </a:cubicBezTo>
                  <a:close/>
                </a:path>
              </a:pathLst>
            </a:custGeom>
            <a:grpFill/>
            <a:ln w="6291"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F59C69D3-0F49-204C-4249-58338D581C66}"/>
                </a:ext>
              </a:extLst>
            </p:cNvPr>
            <p:cNvSpPr/>
            <p:nvPr/>
          </p:nvSpPr>
          <p:spPr>
            <a:xfrm>
              <a:off x="3182190" y="936919"/>
              <a:ext cx="111602" cy="171782"/>
            </a:xfrm>
            <a:custGeom>
              <a:avLst/>
              <a:gdLst>
                <a:gd name="connsiteX0" fmla="*/ 37279 w 111602"/>
                <a:gd name="connsiteY0" fmla="*/ 37605 h 171782"/>
                <a:gd name="connsiteX1" fmla="*/ 18393 w 111602"/>
                <a:gd name="connsiteY1" fmla="*/ 37605 h 171782"/>
                <a:gd name="connsiteX2" fmla="*/ 137 w 111602"/>
                <a:gd name="connsiteY2" fmla="*/ 19983 h 171782"/>
                <a:gd name="connsiteX3" fmla="*/ 17134 w 111602"/>
                <a:gd name="connsiteY3" fmla="*/ 472 h 171782"/>
                <a:gd name="connsiteX4" fmla="*/ 94566 w 111602"/>
                <a:gd name="connsiteY4" fmla="*/ 472 h 171782"/>
                <a:gd name="connsiteX5" fmla="*/ 111563 w 111602"/>
                <a:gd name="connsiteY5" fmla="*/ 19983 h 171782"/>
                <a:gd name="connsiteX6" fmla="*/ 93307 w 111602"/>
                <a:gd name="connsiteY6" fmla="*/ 37605 h 171782"/>
                <a:gd name="connsiteX7" fmla="*/ 75680 w 111602"/>
                <a:gd name="connsiteY7" fmla="*/ 37605 h 171782"/>
                <a:gd name="connsiteX8" fmla="*/ 75050 w 111602"/>
                <a:gd name="connsiteY8" fmla="*/ 51452 h 171782"/>
                <a:gd name="connsiteX9" fmla="*/ 75050 w 111602"/>
                <a:gd name="connsiteY9" fmla="*/ 149005 h 171782"/>
                <a:gd name="connsiteX10" fmla="*/ 58053 w 111602"/>
                <a:gd name="connsiteY10" fmla="*/ 171663 h 171782"/>
                <a:gd name="connsiteX11" fmla="*/ 37279 w 111602"/>
                <a:gd name="connsiteY11" fmla="*/ 150264 h 171782"/>
                <a:gd name="connsiteX12" fmla="*/ 37279 w 111602"/>
                <a:gd name="connsiteY12" fmla="*/ 52710 h 171782"/>
                <a:gd name="connsiteX13" fmla="*/ 37279 w 111602"/>
                <a:gd name="connsiteY13" fmla="*/ 37605 h 17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02" h="171782">
                  <a:moveTo>
                    <a:pt x="37279" y="37605"/>
                  </a:moveTo>
                  <a:cubicBezTo>
                    <a:pt x="29725" y="37605"/>
                    <a:pt x="24059" y="38235"/>
                    <a:pt x="18393" y="37605"/>
                  </a:cubicBezTo>
                  <a:cubicBezTo>
                    <a:pt x="7691" y="36976"/>
                    <a:pt x="1396" y="30682"/>
                    <a:pt x="137" y="19983"/>
                  </a:cubicBezTo>
                  <a:cubicBezTo>
                    <a:pt x="-1122" y="9913"/>
                    <a:pt x="6432" y="472"/>
                    <a:pt x="17134" y="472"/>
                  </a:cubicBezTo>
                  <a:cubicBezTo>
                    <a:pt x="42945" y="-157"/>
                    <a:pt x="68755" y="-157"/>
                    <a:pt x="94566" y="472"/>
                  </a:cubicBezTo>
                  <a:cubicBezTo>
                    <a:pt x="105267" y="472"/>
                    <a:pt x="112192" y="9913"/>
                    <a:pt x="111563" y="19983"/>
                  </a:cubicBezTo>
                  <a:cubicBezTo>
                    <a:pt x="110933" y="30682"/>
                    <a:pt x="104008" y="36976"/>
                    <a:pt x="93307" y="37605"/>
                  </a:cubicBezTo>
                  <a:cubicBezTo>
                    <a:pt x="87641" y="38235"/>
                    <a:pt x="82605" y="37605"/>
                    <a:pt x="75680" y="37605"/>
                  </a:cubicBezTo>
                  <a:cubicBezTo>
                    <a:pt x="75680" y="42640"/>
                    <a:pt x="75050" y="47046"/>
                    <a:pt x="75050" y="51452"/>
                  </a:cubicBezTo>
                  <a:cubicBezTo>
                    <a:pt x="75050" y="84179"/>
                    <a:pt x="75050" y="116278"/>
                    <a:pt x="75050" y="149005"/>
                  </a:cubicBezTo>
                  <a:cubicBezTo>
                    <a:pt x="75050" y="162852"/>
                    <a:pt x="68755" y="170404"/>
                    <a:pt x="58053" y="171663"/>
                  </a:cubicBezTo>
                  <a:cubicBezTo>
                    <a:pt x="46092" y="172922"/>
                    <a:pt x="37279" y="164110"/>
                    <a:pt x="37279" y="150264"/>
                  </a:cubicBezTo>
                  <a:cubicBezTo>
                    <a:pt x="37279" y="117536"/>
                    <a:pt x="37279" y="85438"/>
                    <a:pt x="37279" y="52710"/>
                  </a:cubicBezTo>
                  <a:cubicBezTo>
                    <a:pt x="37279" y="48305"/>
                    <a:pt x="37279" y="43899"/>
                    <a:pt x="37279" y="37605"/>
                  </a:cubicBezTo>
                  <a:close/>
                </a:path>
              </a:pathLst>
            </a:custGeom>
            <a:grpFill/>
            <a:ln w="6291"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0FD25586-1BF3-56B6-CAD5-846A5A9FD3E3}"/>
                </a:ext>
              </a:extLst>
            </p:cNvPr>
            <p:cNvSpPr/>
            <p:nvPr/>
          </p:nvSpPr>
          <p:spPr>
            <a:xfrm>
              <a:off x="2694603" y="703857"/>
              <a:ext cx="38523" cy="74963"/>
            </a:xfrm>
            <a:custGeom>
              <a:avLst/>
              <a:gdLst>
                <a:gd name="connsiteX0" fmla="*/ 38244 w 38523"/>
                <a:gd name="connsiteY0" fmla="*/ 37167 h 74963"/>
                <a:gd name="connsiteX1" fmla="*/ 38244 w 38523"/>
                <a:gd name="connsiteY1" fmla="*/ 56049 h 74963"/>
                <a:gd name="connsiteX2" fmla="*/ 18728 w 38523"/>
                <a:gd name="connsiteY2" fmla="*/ 74930 h 74963"/>
                <a:gd name="connsiteX3" fmla="*/ 472 w 38523"/>
                <a:gd name="connsiteY3" fmla="*/ 56049 h 74963"/>
                <a:gd name="connsiteX4" fmla="*/ 472 w 38523"/>
                <a:gd name="connsiteY4" fmla="*/ 18286 h 74963"/>
                <a:gd name="connsiteX5" fmla="*/ 19358 w 38523"/>
                <a:gd name="connsiteY5" fmla="*/ 34 h 74963"/>
                <a:gd name="connsiteX6" fmla="*/ 38244 w 38523"/>
                <a:gd name="connsiteY6" fmla="*/ 17027 h 74963"/>
                <a:gd name="connsiteX7" fmla="*/ 38244 w 38523"/>
                <a:gd name="connsiteY7" fmla="*/ 37167 h 74963"/>
                <a:gd name="connsiteX8" fmla="*/ 38244 w 38523"/>
                <a:gd name="connsiteY8" fmla="*/ 37167 h 7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23" h="74963">
                  <a:moveTo>
                    <a:pt x="38244" y="37167"/>
                  </a:moveTo>
                  <a:cubicBezTo>
                    <a:pt x="38244" y="43461"/>
                    <a:pt x="38873" y="49755"/>
                    <a:pt x="38244" y="56049"/>
                  </a:cubicBezTo>
                  <a:cubicBezTo>
                    <a:pt x="37614" y="67377"/>
                    <a:pt x="28801" y="75559"/>
                    <a:pt x="18728" y="74930"/>
                  </a:cubicBezTo>
                  <a:cubicBezTo>
                    <a:pt x="8656" y="74301"/>
                    <a:pt x="1102" y="66748"/>
                    <a:pt x="472" y="56049"/>
                  </a:cubicBezTo>
                  <a:cubicBezTo>
                    <a:pt x="-157" y="43461"/>
                    <a:pt x="-157" y="30874"/>
                    <a:pt x="472" y="18286"/>
                  </a:cubicBezTo>
                  <a:cubicBezTo>
                    <a:pt x="1102" y="7586"/>
                    <a:pt x="9285" y="-595"/>
                    <a:pt x="19358" y="34"/>
                  </a:cubicBezTo>
                  <a:cubicBezTo>
                    <a:pt x="30060" y="663"/>
                    <a:pt x="36984" y="6957"/>
                    <a:pt x="38244" y="17027"/>
                  </a:cubicBezTo>
                  <a:cubicBezTo>
                    <a:pt x="38873" y="23950"/>
                    <a:pt x="38244" y="30874"/>
                    <a:pt x="38244" y="37167"/>
                  </a:cubicBezTo>
                  <a:cubicBezTo>
                    <a:pt x="38244" y="37167"/>
                    <a:pt x="38244" y="37167"/>
                    <a:pt x="38244" y="37167"/>
                  </a:cubicBezTo>
                  <a:close/>
                </a:path>
              </a:pathLst>
            </a:custGeom>
            <a:grpFill/>
            <a:ln w="6291"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A23AAA4B-6D09-1FAE-FBFE-A5C45AB2BEBA}"/>
                </a:ext>
              </a:extLst>
            </p:cNvPr>
            <p:cNvSpPr/>
            <p:nvPr/>
          </p:nvSpPr>
          <p:spPr>
            <a:xfrm>
              <a:off x="3082547" y="703848"/>
              <a:ext cx="38995" cy="74973"/>
            </a:xfrm>
            <a:custGeom>
              <a:avLst/>
              <a:gdLst>
                <a:gd name="connsiteX0" fmla="*/ 38716 w 38995"/>
                <a:gd name="connsiteY0" fmla="*/ 37806 h 74973"/>
                <a:gd name="connsiteX1" fmla="*/ 38716 w 38995"/>
                <a:gd name="connsiteY1" fmla="*/ 56687 h 74973"/>
                <a:gd name="connsiteX2" fmla="*/ 19830 w 38995"/>
                <a:gd name="connsiteY2" fmla="*/ 74939 h 74973"/>
                <a:gd name="connsiteX3" fmla="*/ 944 w 38995"/>
                <a:gd name="connsiteY3" fmla="*/ 57946 h 74973"/>
                <a:gd name="connsiteX4" fmla="*/ 944 w 38995"/>
                <a:gd name="connsiteY4" fmla="*/ 16407 h 74973"/>
                <a:gd name="connsiteX5" fmla="*/ 19830 w 38995"/>
                <a:gd name="connsiteY5" fmla="*/ 43 h 74973"/>
                <a:gd name="connsiteX6" fmla="*/ 38086 w 38995"/>
                <a:gd name="connsiteY6" fmla="*/ 17666 h 74973"/>
                <a:gd name="connsiteX7" fmla="*/ 38716 w 38995"/>
                <a:gd name="connsiteY7" fmla="*/ 37806 h 74973"/>
                <a:gd name="connsiteX8" fmla="*/ 38716 w 38995"/>
                <a:gd name="connsiteY8" fmla="*/ 37806 h 7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995" h="74973">
                  <a:moveTo>
                    <a:pt x="38716" y="37806"/>
                  </a:moveTo>
                  <a:cubicBezTo>
                    <a:pt x="38716" y="44100"/>
                    <a:pt x="39345" y="50393"/>
                    <a:pt x="38716" y="56687"/>
                  </a:cubicBezTo>
                  <a:cubicBezTo>
                    <a:pt x="38086" y="67387"/>
                    <a:pt x="29902" y="75569"/>
                    <a:pt x="19830" y="74939"/>
                  </a:cubicBezTo>
                  <a:cubicBezTo>
                    <a:pt x="9128" y="74310"/>
                    <a:pt x="2203" y="68645"/>
                    <a:pt x="944" y="57946"/>
                  </a:cubicBezTo>
                  <a:cubicBezTo>
                    <a:pt x="-315" y="44100"/>
                    <a:pt x="-315" y="30253"/>
                    <a:pt x="944" y="16407"/>
                  </a:cubicBezTo>
                  <a:cubicBezTo>
                    <a:pt x="1574" y="5708"/>
                    <a:pt x="9757" y="-586"/>
                    <a:pt x="19830" y="43"/>
                  </a:cubicBezTo>
                  <a:cubicBezTo>
                    <a:pt x="30532" y="673"/>
                    <a:pt x="36827" y="6966"/>
                    <a:pt x="38086" y="17666"/>
                  </a:cubicBezTo>
                  <a:cubicBezTo>
                    <a:pt x="39345" y="24589"/>
                    <a:pt x="38716" y="31512"/>
                    <a:pt x="38716" y="37806"/>
                  </a:cubicBezTo>
                  <a:cubicBezTo>
                    <a:pt x="38716" y="37806"/>
                    <a:pt x="38716" y="37806"/>
                    <a:pt x="38716" y="37806"/>
                  </a:cubicBezTo>
                  <a:close/>
                </a:path>
              </a:pathLst>
            </a:custGeom>
            <a:grpFill/>
            <a:ln w="6291"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573D1E88-2DAB-4683-8775-37548CC2D6EA}"/>
                </a:ext>
              </a:extLst>
            </p:cNvPr>
            <p:cNvSpPr/>
            <p:nvPr/>
          </p:nvSpPr>
          <p:spPr>
            <a:xfrm>
              <a:off x="2915094" y="1240432"/>
              <a:ext cx="358202" cy="357097"/>
            </a:xfrm>
            <a:custGeom>
              <a:avLst/>
              <a:gdLst>
                <a:gd name="connsiteX0" fmla="*/ 43752 w 358202"/>
                <a:gd name="connsiteY0" fmla="*/ 274727 h 357097"/>
                <a:gd name="connsiteX1" fmla="*/ 16053 w 358202"/>
                <a:gd name="connsiteY1" fmla="*/ 207384 h 357097"/>
                <a:gd name="connsiteX2" fmla="*/ 16053 w 358202"/>
                <a:gd name="connsiteY2" fmla="*/ 151369 h 357097"/>
                <a:gd name="connsiteX3" fmla="*/ 43752 w 358202"/>
                <a:gd name="connsiteY3" fmla="*/ 86543 h 357097"/>
                <a:gd name="connsiteX4" fmla="*/ 85930 w 358202"/>
                <a:gd name="connsiteY4" fmla="*/ 44375 h 357097"/>
                <a:gd name="connsiteX5" fmla="*/ 151401 w 358202"/>
                <a:gd name="connsiteY5" fmla="*/ 15423 h 357097"/>
                <a:gd name="connsiteX6" fmla="*/ 206169 w 358202"/>
                <a:gd name="connsiteY6" fmla="*/ 14794 h 357097"/>
                <a:gd name="connsiteX7" fmla="*/ 275417 w 358202"/>
                <a:gd name="connsiteY7" fmla="*/ 43745 h 357097"/>
                <a:gd name="connsiteX8" fmla="*/ 314447 w 358202"/>
                <a:gd name="connsiteY8" fmla="*/ 84026 h 357097"/>
                <a:gd name="connsiteX9" fmla="*/ 341517 w 358202"/>
                <a:gd name="connsiteY9" fmla="*/ 150110 h 357097"/>
                <a:gd name="connsiteX10" fmla="*/ 340887 w 358202"/>
                <a:gd name="connsiteY10" fmla="*/ 208013 h 357097"/>
                <a:gd name="connsiteX11" fmla="*/ 314447 w 358202"/>
                <a:gd name="connsiteY11" fmla="*/ 272839 h 357097"/>
                <a:gd name="connsiteX12" fmla="*/ 273528 w 358202"/>
                <a:gd name="connsiteY12" fmla="*/ 313749 h 357097"/>
                <a:gd name="connsiteX13" fmla="*/ 208687 w 358202"/>
                <a:gd name="connsiteY13" fmla="*/ 340183 h 357097"/>
                <a:gd name="connsiteX14" fmla="*/ 150141 w 358202"/>
                <a:gd name="connsiteY14" fmla="*/ 339553 h 357097"/>
                <a:gd name="connsiteX15" fmla="*/ 90337 w 358202"/>
                <a:gd name="connsiteY15" fmla="*/ 313119 h 357097"/>
                <a:gd name="connsiteX16" fmla="*/ 43752 w 358202"/>
                <a:gd name="connsiteY16" fmla="*/ 274727 h 35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8202" h="357097">
                  <a:moveTo>
                    <a:pt x="43752" y="274727"/>
                  </a:moveTo>
                  <a:cubicBezTo>
                    <a:pt x="45640" y="244517"/>
                    <a:pt x="36198" y="223748"/>
                    <a:pt x="16053" y="207384"/>
                  </a:cubicBezTo>
                  <a:cubicBezTo>
                    <a:pt x="-5351" y="190391"/>
                    <a:pt x="-5351" y="168362"/>
                    <a:pt x="16053" y="151369"/>
                  </a:cubicBezTo>
                  <a:cubicBezTo>
                    <a:pt x="36827" y="134376"/>
                    <a:pt x="45640" y="113606"/>
                    <a:pt x="43752" y="86543"/>
                  </a:cubicBezTo>
                  <a:cubicBezTo>
                    <a:pt x="41234" y="54445"/>
                    <a:pt x="53824" y="41857"/>
                    <a:pt x="85930" y="44375"/>
                  </a:cubicBezTo>
                  <a:cubicBezTo>
                    <a:pt x="113000" y="46263"/>
                    <a:pt x="134403" y="36822"/>
                    <a:pt x="151401" y="15423"/>
                  </a:cubicBezTo>
                  <a:cubicBezTo>
                    <a:pt x="167768" y="-4717"/>
                    <a:pt x="189801" y="-5346"/>
                    <a:pt x="206169" y="14794"/>
                  </a:cubicBezTo>
                  <a:cubicBezTo>
                    <a:pt x="224425" y="37452"/>
                    <a:pt x="247088" y="46263"/>
                    <a:pt x="275417" y="43745"/>
                  </a:cubicBezTo>
                  <a:cubicBezTo>
                    <a:pt x="303116" y="41228"/>
                    <a:pt x="317595" y="56333"/>
                    <a:pt x="314447" y="84026"/>
                  </a:cubicBezTo>
                  <a:cubicBezTo>
                    <a:pt x="311300" y="111089"/>
                    <a:pt x="320743" y="132488"/>
                    <a:pt x="341517" y="150110"/>
                  </a:cubicBezTo>
                  <a:cubicBezTo>
                    <a:pt x="364180" y="168362"/>
                    <a:pt x="363550" y="189761"/>
                    <a:pt x="340887" y="208013"/>
                  </a:cubicBezTo>
                  <a:cubicBezTo>
                    <a:pt x="320113" y="225006"/>
                    <a:pt x="311300" y="246405"/>
                    <a:pt x="314447" y="272839"/>
                  </a:cubicBezTo>
                  <a:cubicBezTo>
                    <a:pt x="317595" y="301161"/>
                    <a:pt x="301227" y="317525"/>
                    <a:pt x="273528" y="313749"/>
                  </a:cubicBezTo>
                  <a:cubicBezTo>
                    <a:pt x="247088" y="310602"/>
                    <a:pt x="225684" y="320043"/>
                    <a:pt x="208687" y="340183"/>
                  </a:cubicBezTo>
                  <a:cubicBezTo>
                    <a:pt x="189801" y="362840"/>
                    <a:pt x="169027" y="362840"/>
                    <a:pt x="150141" y="339553"/>
                  </a:cubicBezTo>
                  <a:cubicBezTo>
                    <a:pt x="134403" y="320672"/>
                    <a:pt x="114259" y="311231"/>
                    <a:pt x="90337" y="313119"/>
                  </a:cubicBezTo>
                  <a:cubicBezTo>
                    <a:pt x="54454" y="316896"/>
                    <a:pt x="42493" y="305567"/>
                    <a:pt x="43752" y="274727"/>
                  </a:cubicBezTo>
                  <a:close/>
                </a:path>
              </a:pathLst>
            </a:custGeom>
            <a:solidFill>
              <a:srgbClr val="F1A0C2"/>
            </a:solidFill>
            <a:ln w="6291"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A7DC7C8A-8BC9-D877-64A9-04F6FFB748AE}"/>
                </a:ext>
              </a:extLst>
            </p:cNvPr>
            <p:cNvSpPr/>
            <p:nvPr/>
          </p:nvSpPr>
          <p:spPr>
            <a:xfrm>
              <a:off x="2984395" y="1592567"/>
              <a:ext cx="221223" cy="262456"/>
            </a:xfrm>
            <a:custGeom>
              <a:avLst/>
              <a:gdLst>
                <a:gd name="connsiteX0" fmla="*/ 890 w 221223"/>
                <a:gd name="connsiteY0" fmla="*/ 1894 h 262456"/>
                <a:gd name="connsiteX1" fmla="*/ 17887 w 221223"/>
                <a:gd name="connsiteY1" fmla="*/ 635 h 262456"/>
                <a:gd name="connsiteX2" fmla="*/ 52511 w 221223"/>
                <a:gd name="connsiteY2" fmla="*/ 14481 h 262456"/>
                <a:gd name="connsiteX3" fmla="*/ 168344 w 221223"/>
                <a:gd name="connsiteY3" fmla="*/ 14481 h 262456"/>
                <a:gd name="connsiteX4" fmla="*/ 202967 w 221223"/>
                <a:gd name="connsiteY4" fmla="*/ 1265 h 262456"/>
                <a:gd name="connsiteX5" fmla="*/ 221224 w 221223"/>
                <a:gd name="connsiteY5" fmla="*/ 2523 h 262456"/>
                <a:gd name="connsiteX6" fmla="*/ 221224 w 221223"/>
                <a:gd name="connsiteY6" fmla="*/ 14481 h 262456"/>
                <a:gd name="connsiteX7" fmla="*/ 221224 w 221223"/>
                <a:gd name="connsiteY7" fmla="*/ 245463 h 262456"/>
                <a:gd name="connsiteX8" fmla="*/ 215558 w 221223"/>
                <a:gd name="connsiteY8" fmla="*/ 262457 h 262456"/>
                <a:gd name="connsiteX9" fmla="*/ 199190 w 221223"/>
                <a:gd name="connsiteY9" fmla="*/ 256163 h 262456"/>
                <a:gd name="connsiteX10" fmla="*/ 127424 w 221223"/>
                <a:gd name="connsiteY10" fmla="*/ 197631 h 262456"/>
                <a:gd name="connsiteX11" fmla="*/ 94060 w 221223"/>
                <a:gd name="connsiteY11" fmla="*/ 197631 h 262456"/>
                <a:gd name="connsiteX12" fmla="*/ 19146 w 221223"/>
                <a:gd name="connsiteY12" fmla="*/ 258680 h 262456"/>
                <a:gd name="connsiteX13" fmla="*/ 5926 w 221223"/>
                <a:gd name="connsiteY13" fmla="*/ 261827 h 262456"/>
                <a:gd name="connsiteX14" fmla="*/ 261 w 221223"/>
                <a:gd name="connsiteY14" fmla="*/ 250498 h 262456"/>
                <a:gd name="connsiteX15" fmla="*/ 261 w 221223"/>
                <a:gd name="connsiteY15" fmla="*/ 5670 h 262456"/>
                <a:gd name="connsiteX16" fmla="*/ 890 w 221223"/>
                <a:gd name="connsiteY16" fmla="*/ 1894 h 262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223" h="262456">
                  <a:moveTo>
                    <a:pt x="890" y="1894"/>
                  </a:moveTo>
                  <a:cubicBezTo>
                    <a:pt x="6556" y="1265"/>
                    <a:pt x="12222" y="1265"/>
                    <a:pt x="17887" y="635"/>
                  </a:cubicBezTo>
                  <a:cubicBezTo>
                    <a:pt x="32366" y="-1882"/>
                    <a:pt x="43068" y="3153"/>
                    <a:pt x="52511" y="14481"/>
                  </a:cubicBezTo>
                  <a:cubicBezTo>
                    <a:pt x="86505" y="54762"/>
                    <a:pt x="134979" y="54762"/>
                    <a:pt x="168344" y="14481"/>
                  </a:cubicBezTo>
                  <a:cubicBezTo>
                    <a:pt x="177786" y="3153"/>
                    <a:pt x="188488" y="-1253"/>
                    <a:pt x="202967" y="1265"/>
                  </a:cubicBezTo>
                  <a:cubicBezTo>
                    <a:pt x="208633" y="1894"/>
                    <a:pt x="213669" y="1894"/>
                    <a:pt x="221224" y="2523"/>
                  </a:cubicBezTo>
                  <a:cubicBezTo>
                    <a:pt x="221224" y="6300"/>
                    <a:pt x="221224" y="10705"/>
                    <a:pt x="221224" y="14481"/>
                  </a:cubicBezTo>
                  <a:cubicBezTo>
                    <a:pt x="221224" y="91266"/>
                    <a:pt x="221224" y="168050"/>
                    <a:pt x="221224" y="245463"/>
                  </a:cubicBezTo>
                  <a:cubicBezTo>
                    <a:pt x="221224" y="251128"/>
                    <a:pt x="217447" y="256792"/>
                    <a:pt x="215558" y="262457"/>
                  </a:cubicBezTo>
                  <a:cubicBezTo>
                    <a:pt x="209892" y="260569"/>
                    <a:pt x="203597" y="259310"/>
                    <a:pt x="199190" y="256163"/>
                  </a:cubicBezTo>
                  <a:cubicBezTo>
                    <a:pt x="175268" y="237281"/>
                    <a:pt x="151347" y="217141"/>
                    <a:pt x="127424" y="197631"/>
                  </a:cubicBezTo>
                  <a:cubicBezTo>
                    <a:pt x="113575" y="186302"/>
                    <a:pt x="107280" y="186931"/>
                    <a:pt x="94060" y="197631"/>
                  </a:cubicBezTo>
                  <a:cubicBezTo>
                    <a:pt x="68879" y="217771"/>
                    <a:pt x="44327" y="238540"/>
                    <a:pt x="19146" y="258680"/>
                  </a:cubicBezTo>
                  <a:cubicBezTo>
                    <a:pt x="15999" y="261198"/>
                    <a:pt x="9704" y="263086"/>
                    <a:pt x="5926" y="261827"/>
                  </a:cubicBezTo>
                  <a:cubicBezTo>
                    <a:pt x="2779" y="261198"/>
                    <a:pt x="261" y="254904"/>
                    <a:pt x="261" y="250498"/>
                  </a:cubicBezTo>
                  <a:cubicBezTo>
                    <a:pt x="261" y="168679"/>
                    <a:pt x="261" y="87490"/>
                    <a:pt x="261" y="5670"/>
                  </a:cubicBezTo>
                  <a:cubicBezTo>
                    <a:pt x="-369" y="4412"/>
                    <a:pt x="261" y="3782"/>
                    <a:pt x="890" y="1894"/>
                  </a:cubicBezTo>
                  <a:close/>
                </a:path>
              </a:pathLst>
            </a:custGeom>
            <a:solidFill>
              <a:srgbClr val="F1A0C2"/>
            </a:solidFill>
            <a:ln w="6291" cap="flat">
              <a:noFill/>
              <a:prstDash val="solid"/>
              <a:miter/>
            </a:ln>
          </p:spPr>
          <p:txBody>
            <a:bodyPr rtlCol="0" anchor="ctr"/>
            <a:lstStyle/>
            <a:p>
              <a:pPr algn="l" rtl="0"/>
              <a:endParaRPr lang="en-US"/>
            </a:p>
          </p:txBody>
        </p:sp>
      </p:grpSp>
      <p:grpSp>
        <p:nvGrpSpPr>
          <p:cNvPr id="41" name="Group 40">
            <a:extLst>
              <a:ext uri="{FF2B5EF4-FFF2-40B4-BE49-F238E27FC236}">
                <a16:creationId xmlns:a16="http://schemas.microsoft.com/office/drawing/2014/main" id="{78B0F082-0E3F-DCCD-36D7-BDF8FBA989D7}"/>
              </a:ext>
            </a:extLst>
          </p:cNvPr>
          <p:cNvGrpSpPr/>
          <p:nvPr/>
        </p:nvGrpSpPr>
        <p:grpSpPr>
          <a:xfrm>
            <a:off x="-15727" y="4686740"/>
            <a:ext cx="7601751" cy="2217513"/>
            <a:chOff x="-20478" y="5701611"/>
            <a:chExt cx="7601751" cy="2217513"/>
          </a:xfrm>
        </p:grpSpPr>
        <p:cxnSp>
          <p:nvCxnSpPr>
            <p:cNvPr id="35" name="Straight Connector 34">
              <a:extLst>
                <a:ext uri="{FF2B5EF4-FFF2-40B4-BE49-F238E27FC236}">
                  <a16:creationId xmlns:a16="http://schemas.microsoft.com/office/drawing/2014/main" id="{8B3B6152-0354-FA0F-F27A-5245E1F56602}"/>
                </a:ext>
              </a:extLst>
            </p:cNvPr>
            <p:cNvCxnSpPr>
              <a:cxnSpLocks/>
            </p:cNvCxnSpPr>
            <p:nvPr/>
          </p:nvCxnSpPr>
          <p:spPr>
            <a:xfrm>
              <a:off x="35306" y="61154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Freeform 35">
              <a:extLst>
                <a:ext uri="{FF2B5EF4-FFF2-40B4-BE49-F238E27FC236}">
                  <a16:creationId xmlns:a16="http://schemas.microsoft.com/office/drawing/2014/main" id="{4D9D36DA-5A8F-CDC9-F567-B09B15D47F9D}"/>
                </a:ext>
              </a:extLst>
            </p:cNvPr>
            <p:cNvSpPr/>
            <p:nvPr/>
          </p:nvSpPr>
          <p:spPr>
            <a:xfrm>
              <a:off x="1147976"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7" name="Freeform 36">
              <a:extLst>
                <a:ext uri="{FF2B5EF4-FFF2-40B4-BE49-F238E27FC236}">
                  <a16:creationId xmlns:a16="http://schemas.microsoft.com/office/drawing/2014/main" id="{A7D74601-D7A4-B611-ED3B-5160C18E0282}"/>
                </a:ext>
              </a:extLst>
            </p:cNvPr>
            <p:cNvSpPr/>
            <p:nvPr/>
          </p:nvSpPr>
          <p:spPr>
            <a:xfrm>
              <a:off x="-20478" y="570161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8" name="Text Placeholder 2">
              <a:extLst>
                <a:ext uri="{FF2B5EF4-FFF2-40B4-BE49-F238E27FC236}">
                  <a16:creationId xmlns:a16="http://schemas.microsoft.com/office/drawing/2014/main" id="{44B0D55E-A3C9-EFCB-600C-69DD1339AABD}"/>
                </a:ext>
              </a:extLst>
            </p:cNvPr>
            <p:cNvSpPr txBox="1">
              <a:spLocks/>
            </p:cNvSpPr>
            <p:nvPr/>
          </p:nvSpPr>
          <p:spPr>
            <a:xfrm>
              <a:off x="2251128" y="6225427"/>
              <a:ext cx="4969069" cy="169369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Kelpoisuusehdot: </a:t>
              </a:r>
              <a:r>
                <a:rPr lang="fi-FI" dirty="0">
                  <a:solidFill>
                    <a:schemeClr val="tx1"/>
                  </a:solidFill>
                </a:rPr>
                <a:t>Ne voivat vaihdella yrityksesi koosta ja tyypistä apuraharahoituksen tarkoitukseen ja maantieteelliseen alueeseen, jolla yrityksesi toimii.</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Hakuprosessi: </a:t>
              </a:r>
              <a:r>
                <a:rPr lang="fi-FI" dirty="0">
                  <a:solidFill>
                    <a:schemeClr val="tx1"/>
                  </a:solidFill>
                </a:rPr>
                <a:t>Tämä sisältää yleensä hakemuslomakkeen täyttämisen ja tukiasiakirjojen toimittamisen. Se voi sisältää myös haastatteluja tai esitelmiä.</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Varojen käyttö: </a:t>
              </a:r>
              <a:r>
                <a:rPr lang="fi-FI" dirty="0">
                  <a:solidFill>
                    <a:schemeClr val="tx1"/>
                  </a:solidFill>
                </a:rPr>
                <a:t>Useimmat apurahat edellyttävät, että käytät varat tiettyyn apurahatavoitteisiin liittyvään tarkoitukseen. Sinun on osoitettava hakemuksessasi, miten aiot käyttää apuraharahoja.</a:t>
              </a:r>
            </a:p>
          </p:txBody>
        </p:sp>
        <p:sp>
          <p:nvSpPr>
            <p:cNvPr id="39" name="TextBox 38">
              <a:extLst>
                <a:ext uri="{FF2B5EF4-FFF2-40B4-BE49-F238E27FC236}">
                  <a16:creationId xmlns:a16="http://schemas.microsoft.com/office/drawing/2014/main" id="{53191671-8518-DF28-C187-87F8BBEB6D84}"/>
                </a:ext>
              </a:extLst>
            </p:cNvPr>
            <p:cNvSpPr txBox="1"/>
            <p:nvPr/>
          </p:nvSpPr>
          <p:spPr>
            <a:xfrm>
              <a:off x="516869" y="6225427"/>
              <a:ext cx="1734260" cy="707886"/>
            </a:xfrm>
            <a:prstGeom prst="rect">
              <a:avLst/>
            </a:prstGeom>
            <a:noFill/>
          </p:spPr>
          <p:txBody>
            <a:bodyPr wrap="square">
              <a:spAutoFit/>
            </a:bodyPr>
            <a:lstStyle/>
            <a:p>
              <a:pPr algn="l" rtl="0">
                <a:lnSpc>
                  <a:spcPts val="1220"/>
                </a:lnSpc>
              </a:pPr>
              <a:r>
                <a:rPr lang="fi-FI" sz="1100" dirty="0">
                  <a:latin typeface="Calibri" panose="020F0502020204030204" pitchFamily="34" charset="0"/>
                  <a:cs typeface="Calibri" panose="020F0502020204030204" pitchFamily="34" charset="0"/>
                </a:rPr>
                <a:t>Jokaisella apurahalla on </a:t>
              </a:r>
              <a:r>
                <a:rPr lang="fi-FI" sz="1100" b="1" dirty="0">
                  <a:latin typeface="Calibri" panose="020F0502020204030204" pitchFamily="34" charset="0"/>
                  <a:cs typeface="Calibri" panose="020F0502020204030204" pitchFamily="34" charset="0"/>
                </a:rPr>
                <a:t>omat vaatimuksensa</a:t>
              </a:r>
              <a:r>
                <a:rPr lang="fi-FI" sz="1100" dirty="0">
                  <a:latin typeface="Calibri" panose="020F0502020204030204" pitchFamily="34" charset="0"/>
                  <a:cs typeface="Calibri" panose="020F0502020204030204" pitchFamily="34" charset="0"/>
                </a:rPr>
                <a:t>, jotka voivat sisältää:</a:t>
              </a:r>
            </a:p>
            <a:p>
              <a:pPr algn="l" rtl="0">
                <a:lnSpc>
                  <a:spcPts val="1220"/>
                </a:lnSpc>
              </a:pPr>
              <a:endParaRPr lang="en-IE" sz="1100" dirty="0">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180C66CB-A8F5-5315-F9F1-1970701C5669}"/>
                </a:ext>
              </a:extLst>
            </p:cNvPr>
            <p:cNvSpPr txBox="1"/>
            <p:nvPr/>
          </p:nvSpPr>
          <p:spPr>
            <a:xfrm>
              <a:off x="518322" y="5745503"/>
              <a:ext cx="4635569"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Sovellusvaatimusten ymmärtäminen</a:t>
              </a:r>
              <a:br>
                <a:rPr lang="en-IE" sz="1600" b="1">
                  <a:solidFill>
                    <a:schemeClr val="bg1"/>
                  </a:solidFill>
                  <a:effectLst/>
                  <a:latin typeface="Calibri" panose="020F0502020204030204" pitchFamily="34" charset="0"/>
                  <a:cs typeface="Calibri" panose="020F0502020204030204" pitchFamily="34" charset="0"/>
                </a:rPr>
              </a:br>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AAED673A-80E2-CE52-0133-6BD21B83A971}"/>
              </a:ext>
            </a:extLst>
          </p:cNvPr>
          <p:cNvGrpSpPr/>
          <p:nvPr/>
        </p:nvGrpSpPr>
        <p:grpSpPr>
          <a:xfrm>
            <a:off x="-21039" y="6768402"/>
            <a:ext cx="7601751" cy="2437930"/>
            <a:chOff x="-10087" y="2510955"/>
            <a:chExt cx="7601751" cy="2437930"/>
          </a:xfrm>
        </p:grpSpPr>
        <p:cxnSp>
          <p:nvCxnSpPr>
            <p:cNvPr id="47" name="Straight Connector 46">
              <a:extLst>
                <a:ext uri="{FF2B5EF4-FFF2-40B4-BE49-F238E27FC236}">
                  <a16:creationId xmlns:a16="http://schemas.microsoft.com/office/drawing/2014/main" id="{1C4DE9BA-8AE0-73EE-1904-2DEA8AC0726E}"/>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49BFEB9F-1C1F-DBD9-7DFC-B46BDECCC701}"/>
                </a:ext>
              </a:extLst>
            </p:cNvPr>
            <p:cNvSpPr/>
            <p:nvPr/>
          </p:nvSpPr>
          <p:spPr>
            <a:xfrm>
              <a:off x="611548"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9" name="Freeform 48">
              <a:extLst>
                <a:ext uri="{FF2B5EF4-FFF2-40B4-BE49-F238E27FC236}">
                  <a16:creationId xmlns:a16="http://schemas.microsoft.com/office/drawing/2014/main" id="{A002FE56-558E-D37A-8D40-70710316BBB8}"/>
                </a:ext>
              </a:extLst>
            </p:cNvPr>
            <p:cNvSpPr/>
            <p:nvPr/>
          </p:nvSpPr>
          <p:spPr>
            <a:xfrm>
              <a:off x="-10087" y="2510955"/>
              <a:ext cx="496906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3" name="Text Placeholder 2">
              <a:extLst>
                <a:ext uri="{FF2B5EF4-FFF2-40B4-BE49-F238E27FC236}">
                  <a16:creationId xmlns:a16="http://schemas.microsoft.com/office/drawing/2014/main" id="{0BEA1C05-9B38-B462-5A18-025F0F65C22B}"/>
                </a:ext>
              </a:extLst>
            </p:cNvPr>
            <p:cNvSpPr txBox="1">
              <a:spLocks/>
            </p:cNvSpPr>
            <p:nvPr/>
          </p:nvSpPr>
          <p:spPr>
            <a:xfrm>
              <a:off x="2240482" y="3016511"/>
              <a:ext cx="5092613"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Noudata ohjeita: </a:t>
              </a:r>
              <a:r>
                <a:rPr lang="fi-FI" dirty="0">
                  <a:solidFill>
                    <a:schemeClr val="tx1"/>
                  </a:solidFill>
                </a:rPr>
                <a:t>Lue hakuohjeet huolellisesti ja varmista, että ehdotuksesi on kaikkien vaatimusten mukainen.</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Kerro tarinasi: </a:t>
              </a:r>
              <a:r>
                <a:rPr lang="fi-FI" dirty="0">
                  <a:solidFill>
                    <a:schemeClr val="tx1"/>
                  </a:solidFill>
                </a:rPr>
                <a:t>Selitä eettisen elintarvikeyrityksesi tehtävä, ongelma, jota käsittelet, ja kuinka yrityksesi vaikuttaa. Tee selväksi, miksi yrityksesi vastaa apurahan tavoitteita.</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Näytä vaikutus: </a:t>
              </a:r>
              <a:r>
                <a:rPr lang="fi-FI" dirty="0">
                  <a:solidFill>
                    <a:schemeClr val="tx1"/>
                  </a:solidFill>
                </a:rPr>
                <a:t>Esitä konkreettisia todisteita yrityksesi sosiaalisista tai ympäristövaikutuksista. Tämä voi tapahtua tietojen, tapaustutkimusten, lausuntojen tai muiden todisteiden avulla.</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Budjettiehdotus: </a:t>
              </a:r>
              <a:r>
                <a:rPr lang="fi-FI" dirty="0">
                  <a:solidFill>
                    <a:schemeClr val="tx1"/>
                  </a:solidFill>
                </a:rPr>
                <a:t>Kerro, miten aiot käyttää apurahavaroja ja miten se auttaa yritystäsi kasvamaan tai saavuttamaan tavoitteensa. Ole realistinen ja läpinäkyvä.</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Oikoluettu: </a:t>
              </a:r>
              <a:r>
                <a:rPr lang="fi-FI" dirty="0">
                  <a:solidFill>
                    <a:schemeClr val="tx1"/>
                  </a:solidFill>
                </a:rPr>
                <a:t>Varmista, että ehdotuksesi on hyvin kirjoitettu, selkeä ja ettei siinä ole kirjoitus- tai virheitä.</a:t>
              </a: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55" name="TextBox 54">
              <a:extLst>
                <a:ext uri="{FF2B5EF4-FFF2-40B4-BE49-F238E27FC236}">
                  <a16:creationId xmlns:a16="http://schemas.microsoft.com/office/drawing/2014/main" id="{91954A7C-8611-D54E-6A19-1F942E8158D2}"/>
                </a:ext>
              </a:extLst>
            </p:cNvPr>
            <p:cNvSpPr txBox="1"/>
            <p:nvPr/>
          </p:nvSpPr>
          <p:spPr>
            <a:xfrm>
              <a:off x="527260" y="3043480"/>
              <a:ext cx="1734260" cy="1169551"/>
            </a:xfrm>
            <a:prstGeom prst="rect">
              <a:avLst/>
            </a:prstGeom>
            <a:noFill/>
          </p:spPr>
          <p:txBody>
            <a:bodyPr wrap="square">
              <a:spAutoFit/>
            </a:bodyPr>
            <a:lstStyle/>
            <a:p>
              <a:pPr algn="l" rtl="0">
                <a:lnSpc>
                  <a:spcPts val="1220"/>
                </a:lnSpc>
              </a:pPr>
              <a:r>
                <a:rPr lang="en-IE" sz="1100" dirty="0" err="1">
                  <a:effectLst/>
                  <a:latin typeface="Calibri" panose="020F0502020204030204" pitchFamily="34" charset="0"/>
                  <a:cs typeface="Calibri" panose="020F0502020204030204" pitchFamily="34" charset="0"/>
                </a:rPr>
                <a:t>Apurahaehdotuksesi</a:t>
              </a:r>
              <a:r>
                <a:rPr lang="en-IE" sz="1100" dirty="0">
                  <a:effectLst/>
                  <a:latin typeface="Calibri" panose="020F0502020204030204" pitchFamily="34" charset="0"/>
                  <a:cs typeface="Calibri" panose="020F0502020204030204" pitchFamily="34" charset="0"/>
                </a:rPr>
                <a:t> on </a:t>
              </a:r>
              <a:r>
                <a:rPr lang="en-IE" sz="1100" dirty="0" err="1">
                  <a:effectLst/>
                  <a:latin typeface="Calibri" panose="020F0502020204030204" pitchFamily="34" charset="0"/>
                  <a:cs typeface="Calibri" panose="020F0502020204030204" pitchFamily="34" charset="0"/>
                </a:rPr>
                <a:t>tilaisuutesi</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näyttää</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apurahaa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myöntävälle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taholle</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miksi</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yrityksesi</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ansaitsee</a:t>
              </a:r>
              <a:r>
                <a:rPr lang="en-IE" sz="1100" dirty="0">
                  <a:effectLst/>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sen</a:t>
              </a:r>
              <a:r>
                <a:rPr lang="en-IE" sz="1100" dirty="0" err="1">
                  <a:effectLst/>
                  <a:latin typeface="Calibri" panose="020F0502020204030204" pitchFamily="34" charset="0"/>
                  <a:cs typeface="Calibri" panose="020F0502020204030204" pitchFamily="34" charset="0"/>
                </a:rPr>
                <a:t>.</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Tässä</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muutamia</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vinkkejä</a:t>
              </a:r>
              <a:r>
                <a:rPr lang="en-IE" sz="1100" dirty="0">
                  <a:effectLst/>
                  <a:latin typeface="Calibri" panose="020F0502020204030204" pitchFamily="34" charset="0"/>
                  <a:cs typeface="Calibri" panose="020F0502020204030204" pitchFamily="34" charset="0"/>
                </a:rPr>
                <a:t>:</a:t>
              </a:r>
            </a:p>
            <a:p>
              <a:pPr algn="l" rtl="0">
                <a:lnSpc>
                  <a:spcPts val="1220"/>
                </a:lnSpc>
              </a:pPr>
              <a:endParaRPr lang="en-IE" sz="1100" dirty="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78952533-8E84-3A38-29D7-319B1B768B58}"/>
                </a:ext>
              </a:extLst>
            </p:cNvPr>
            <p:cNvSpPr txBox="1"/>
            <p:nvPr/>
          </p:nvSpPr>
          <p:spPr>
            <a:xfrm>
              <a:off x="495490" y="2548575"/>
              <a:ext cx="4591329"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Kiinnostavan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apurahaehdotuksen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laatiminen</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1" y="9459760"/>
            <a:ext cx="7559674" cy="768232"/>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6" y="9567991"/>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tx1"/>
                </a:solidFill>
              </a:rPr>
              <a:t>Apurahojen hakeminen voi olla aikaa vievä prosessi, mutta mahdolliset palkkiot tekevät siitä kannattavan hankkeen monille eettisille elintarvikealan yrityksille. Muista vain, että kyseessä on usein kilpailullinen prosessi, joten on tärkeää, että annat parhaasi hakemuksessa.</a:t>
            </a:r>
          </a:p>
        </p:txBody>
      </p:sp>
    </p:spTree>
    <p:extLst>
      <p:ext uri="{BB962C8B-B14F-4D97-AF65-F5344CB8AC3E}">
        <p14:creationId xmlns:p14="http://schemas.microsoft.com/office/powerpoint/2010/main" val="27420732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4250" y="1031682"/>
            <a:ext cx="5466529" cy="400110"/>
          </a:xfrm>
          <a:prstGeom prst="rect">
            <a:avLst/>
          </a:prstGeom>
          <a:noFill/>
        </p:spPr>
        <p:txBody>
          <a:bodyPr wrap="square">
            <a:spAutoFit/>
          </a:bodyPr>
          <a:lstStyle/>
          <a:p>
            <a:pPr algn="l" rtl="0"/>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Lainan turvaaminen</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Lainan turvaaminen voi tarjota välittömän käteistulvan, joka auttaa sinua kasvattamaan eettistä elintarvikeliiketoimintaasi. Lainoihin liittyy kuitenkin takaisinmaksuvelvollisuus, usein korkoineen. Tässä on opas lainan turvaamiseen:</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36</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220669" y="2252467"/>
            <a:ext cx="7545967" cy="2363046"/>
            <a:chOff x="45697" y="2510955"/>
            <a:chExt cx="7545967" cy="2363046"/>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Freeform 32">
              <a:extLst>
                <a:ext uri="{FF2B5EF4-FFF2-40B4-BE49-F238E27FC236}">
                  <a16:creationId xmlns:a16="http://schemas.microsoft.com/office/drawing/2014/main" id="{7661C48D-AD0F-DD35-162B-7B00D0D236A1}"/>
                </a:ext>
              </a:extLst>
            </p:cNvPr>
            <p:cNvSpPr/>
            <p:nvPr/>
          </p:nvSpPr>
          <p:spPr>
            <a:xfrm>
              <a:off x="63060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1" name="Freeform 50">
              <a:extLst>
                <a:ext uri="{FF2B5EF4-FFF2-40B4-BE49-F238E27FC236}">
                  <a16:creationId xmlns:a16="http://schemas.microsoft.com/office/drawing/2014/main" id="{75206A02-8366-B2AD-10FE-9E876C284904}"/>
                </a:ext>
              </a:extLst>
            </p:cNvPr>
            <p:cNvSpPr/>
            <p:nvPr/>
          </p:nvSpPr>
          <p:spPr>
            <a:xfrm>
              <a:off x="242023" y="2510955"/>
              <a:ext cx="4231528"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2565369" y="2941627"/>
              <a:ext cx="4969069"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Perinteiset pankkilainat: </a:t>
              </a:r>
              <a:r>
                <a:rPr lang="fi-FI" dirty="0">
                  <a:solidFill>
                    <a:schemeClr val="tx1"/>
                  </a:solidFill>
                </a:rPr>
                <a:t>Nämä ovat tyypillisesti ensimmäinen lainatyyppi, jota yritykset ajattelevat. Niillä on usein alhaisemmat korot, mutta niitä voi olla vaikeampi saada varsinkin aloittaville yrityksille tai pienille yrityksille, joilla ei ole vankkaa taloudellista kokemusta.</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Mikrolainat: </a:t>
              </a:r>
              <a:r>
                <a:rPr lang="fi-FI" dirty="0">
                  <a:solidFill>
                    <a:schemeClr val="tx1"/>
                  </a:solidFill>
                </a:rPr>
                <a:t>Mikrolainat ovat pieniä lainoja, joita usein tarjotaan startup-yrityksille tai erittäin pienille yrityksille, jotka eivät välttämättä ole oikeutettuja suurempiin lainoihin. Ne tarjoavat yleensä voittoa tavoittelemattomat järjestöt tai erikoistuneet lainanantajat perinteisten pankkien sijaan.</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Vihreät lainat: </a:t>
              </a:r>
              <a:r>
                <a:rPr lang="fi-FI" dirty="0">
                  <a:solidFill>
                    <a:schemeClr val="tx1"/>
                  </a:solidFill>
                </a:rPr>
                <a:t>Nämä ovat lainoja, jotka on erityisesti suunniteltu tukemaan yrityksiä, jotka edistävät ympäristön kestävyyttä. Niissä voi olla alhaisemmat korot tai muut edulliset ehdot vihreän liiketoiminnan edistämiseksi.</a:t>
              </a:r>
            </a:p>
            <a:p>
              <a:pPr marL="228600" indent="-228600" algn="l" rtl="0">
                <a:buClr>
                  <a:srgbClr val="F1A0C2"/>
                </a:buClr>
                <a:buFont typeface="Arial" panose="020B0604020202020204" pitchFamily="34" charset="0"/>
                <a:buChar char="•"/>
                <a:tabLst>
                  <a:tab pos="177800" algn="l"/>
                </a:tabLst>
              </a:pPr>
              <a:endParaRPr lang="fi-FI" dirty="0">
                <a:solidFill>
                  <a:schemeClr val="tx1"/>
                </a:solidFill>
              </a:endParaRP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50" name="TextBox 49">
              <a:extLst>
                <a:ext uri="{FF2B5EF4-FFF2-40B4-BE49-F238E27FC236}">
                  <a16:creationId xmlns:a16="http://schemas.microsoft.com/office/drawing/2014/main" id="{0F7357C6-646F-59A5-9917-EB1DA43F708A}"/>
                </a:ext>
              </a:extLst>
            </p:cNvPr>
            <p:cNvSpPr txBox="1"/>
            <p:nvPr/>
          </p:nvSpPr>
          <p:spPr>
            <a:xfrm>
              <a:off x="740067" y="3092704"/>
              <a:ext cx="1761157" cy="1015663"/>
            </a:xfrm>
            <a:prstGeom prst="rect">
              <a:avLst/>
            </a:prstGeom>
            <a:noFill/>
          </p:spPr>
          <p:txBody>
            <a:bodyPr wrap="square" lIns="91440" tIns="45720" rIns="91440" bIns="45720" anchor="t">
              <a:spAutoFit/>
            </a:bodyPr>
            <a:lstStyle/>
            <a:p>
              <a:pPr algn="l" rtl="0">
                <a:lnSpc>
                  <a:spcPts val="1220"/>
                </a:lnSpc>
              </a:pPr>
              <a:r>
                <a:rPr lang="en-IE" sz="1100" dirty="0" err="1"/>
                <a:t>Pienyrityksille</a:t>
              </a:r>
              <a:r>
                <a:rPr lang="en-IE" sz="1100" dirty="0"/>
                <a:t> on </a:t>
              </a:r>
              <a:r>
                <a:rPr lang="en-IE" sz="1100" dirty="0" err="1"/>
                <a:t>tarjolla</a:t>
              </a:r>
              <a:r>
                <a:rPr lang="en-IE" sz="1100" dirty="0"/>
                <a:t> </a:t>
              </a:r>
              <a:r>
                <a:rPr lang="en-IE" sz="1100" dirty="0" err="1"/>
                <a:t>useita</a:t>
              </a:r>
              <a:r>
                <a:rPr lang="en-IE" sz="1100" dirty="0"/>
                <a:t> </a:t>
              </a:r>
              <a:r>
                <a:rPr lang="en-IE" sz="1100" dirty="0" err="1"/>
                <a:t>erilaisia</a:t>
              </a:r>
              <a:r>
                <a:rPr lang="en-IE" sz="1100" dirty="0"/>
                <a:t> ​​</a:t>
              </a:r>
              <a:r>
                <a:rPr lang="en-IE" sz="1100" dirty="0" err="1"/>
                <a:t>lainoja</a:t>
              </a:r>
              <a:r>
                <a:rPr lang="en-IE" sz="1100" dirty="0"/>
                <a:t>. </a:t>
              </a:r>
              <a:r>
                <a:rPr lang="en-IE" sz="1100" dirty="0" err="1"/>
                <a:t>Tässä</a:t>
              </a:r>
              <a:r>
                <a:rPr lang="en-IE" sz="1100" dirty="0"/>
                <a:t> on </a:t>
              </a:r>
              <a:r>
                <a:rPr lang="en-IE" sz="1100" dirty="0" err="1"/>
                <a:t>muutamia</a:t>
              </a:r>
              <a:r>
                <a:rPr lang="en-IE" sz="1100" dirty="0"/>
                <a:t>, </a:t>
              </a:r>
              <a:r>
                <a:rPr lang="en-IE" sz="1100" dirty="0" err="1"/>
                <a:t>jotka</a:t>
              </a:r>
              <a:r>
                <a:rPr lang="en-IE" sz="1100" dirty="0"/>
                <a:t> </a:t>
              </a:r>
              <a:r>
                <a:rPr lang="en-IE" sz="1100" dirty="0" err="1"/>
                <a:t>saattavat</a:t>
              </a:r>
              <a:r>
                <a:rPr lang="en-IE" sz="1100" dirty="0"/>
                <a:t> olla </a:t>
              </a:r>
              <a:r>
                <a:rPr lang="en-IE" sz="1100" dirty="0" err="1"/>
                <a:t>merkityksellisiä</a:t>
              </a:r>
              <a:r>
                <a:rPr lang="en-IE" sz="1100" dirty="0"/>
                <a:t>:</a:t>
              </a:r>
              <a:endParaRPr lang="en-US" sz="1100" dirty="0"/>
            </a:p>
            <a:p>
              <a:pPr algn="l" rtl="0">
                <a:lnSpc>
                  <a:spcPts val="1220"/>
                </a:lnSpc>
              </a:pPr>
              <a:endParaRPr lang="en-IE" sz="1100" dirty="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745034" y="2544574"/>
              <a:ext cx="3519815" cy="307777"/>
            </a:xfrm>
            <a:prstGeom prst="rect">
              <a:avLst/>
            </a:prstGeom>
            <a:noFill/>
          </p:spPr>
          <p:txBody>
            <a:bodyPr wrap="square">
              <a:spAutoFit/>
            </a:bodyPr>
            <a:lstStyle/>
            <a:p>
              <a:pPr algn="l" rtl="0"/>
              <a:r>
                <a:rPr lang="en-IE" sz="1400" b="1" dirty="0" err="1">
                  <a:solidFill>
                    <a:schemeClr val="bg1"/>
                  </a:solidFill>
                  <a:effectLst/>
                  <a:latin typeface="Calibri" panose="020F0502020204030204" pitchFamily="34" charset="0"/>
                  <a:cs typeface="Calibri" panose="020F0502020204030204" pitchFamily="34" charset="0"/>
                </a:rPr>
                <a:t>Erilaisten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lainavaihtoehtojen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ymmärtäminen</a:t>
              </a:r>
              <a:endParaRPr lang="en-IE" sz="1400" b="1" dirty="0">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AAED673A-80E2-CE52-0133-6BD21B83A971}"/>
              </a:ext>
            </a:extLst>
          </p:cNvPr>
          <p:cNvGrpSpPr/>
          <p:nvPr/>
        </p:nvGrpSpPr>
        <p:grpSpPr>
          <a:xfrm>
            <a:off x="-37063" y="7449308"/>
            <a:ext cx="7601751" cy="2464899"/>
            <a:chOff x="-10087" y="2510955"/>
            <a:chExt cx="7601751" cy="2464899"/>
          </a:xfrm>
        </p:grpSpPr>
        <p:cxnSp>
          <p:nvCxnSpPr>
            <p:cNvPr id="47" name="Straight Connector 46">
              <a:extLst>
                <a:ext uri="{FF2B5EF4-FFF2-40B4-BE49-F238E27FC236}">
                  <a16:creationId xmlns:a16="http://schemas.microsoft.com/office/drawing/2014/main" id="{1C4DE9BA-8AE0-73EE-1904-2DEA8AC0726E}"/>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49BFEB9F-1C1F-DBD9-7DFC-B46BDECCC701}"/>
                </a:ext>
              </a:extLst>
            </p:cNvPr>
            <p:cNvSpPr/>
            <p:nvPr/>
          </p:nvSpPr>
          <p:spPr>
            <a:xfrm>
              <a:off x="594130"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9" name="Freeform 48">
              <a:extLst>
                <a:ext uri="{FF2B5EF4-FFF2-40B4-BE49-F238E27FC236}">
                  <a16:creationId xmlns:a16="http://schemas.microsoft.com/office/drawing/2014/main" id="{A002FE56-558E-D37A-8D40-70710316BBB8}"/>
                </a:ext>
              </a:extLst>
            </p:cNvPr>
            <p:cNvSpPr/>
            <p:nvPr/>
          </p:nvSpPr>
          <p:spPr>
            <a:xfrm>
              <a:off x="-10087"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3" name="Text Placeholder 2">
              <a:extLst>
                <a:ext uri="{FF2B5EF4-FFF2-40B4-BE49-F238E27FC236}">
                  <a16:creationId xmlns:a16="http://schemas.microsoft.com/office/drawing/2014/main" id="{0BEA1C05-9B38-B462-5A18-025F0F65C22B}"/>
                </a:ext>
              </a:extLst>
            </p:cNvPr>
            <p:cNvSpPr txBox="1">
              <a:spLocks/>
            </p:cNvSpPr>
            <p:nvPr/>
          </p:nvSpPr>
          <p:spPr>
            <a:xfrm>
              <a:off x="2261519" y="3043480"/>
              <a:ext cx="5092613" cy="19323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Valmistautuminen: </a:t>
              </a:r>
              <a:r>
                <a:rPr lang="fi-FI" dirty="0">
                  <a:solidFill>
                    <a:schemeClr val="tx1"/>
                  </a:solidFill>
                </a:rPr>
                <a:t>Kerää kaikki tarvittavat asiakirjat, kuten tilinpäätökset, liiketoimintasuunnitelmat, veroilmoitukset ja muut lainanantajan tarvitsemat tiedot.</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Sovellus: </a:t>
              </a:r>
              <a:r>
                <a:rPr lang="fi-FI" dirty="0">
                  <a:solidFill>
                    <a:schemeClr val="tx1"/>
                  </a:solidFill>
                </a:rPr>
                <a:t>Täytä lainanantajan toimittama hakemuslomake. Toimita pyydetyt tiedot perusteellisesti ja tarkasti.</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Hyväksyminen: </a:t>
              </a:r>
              <a:r>
                <a:rPr lang="fi-FI" dirty="0">
                  <a:solidFill>
                    <a:schemeClr val="tx1"/>
                  </a:solidFill>
                </a:rPr>
                <a:t>Jos hakemuksesi hyväksytään, lainanantaja antaa lainatarjouksen, joka sisältää summan, koron ja takaisinmaksuehdot. Tarkista tämä huolellisesti ennen hyväksymistä.</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Takaisinmaksu: </a:t>
              </a:r>
              <a:r>
                <a:rPr lang="fi-FI" dirty="0">
                  <a:solidFill>
                    <a:schemeClr val="tx1"/>
                  </a:solidFill>
                </a:rPr>
                <a:t>Kun olet hyväksynyt lainan, sinun on aloitettava säännölliset takaisinmaksut sovittujen ehtojen mukaisesti.</a:t>
              </a: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55" name="TextBox 54">
              <a:extLst>
                <a:ext uri="{FF2B5EF4-FFF2-40B4-BE49-F238E27FC236}">
                  <a16:creationId xmlns:a16="http://schemas.microsoft.com/office/drawing/2014/main" id="{91954A7C-8611-D54E-6A19-1F942E8158D2}"/>
                </a:ext>
              </a:extLst>
            </p:cNvPr>
            <p:cNvSpPr txBox="1"/>
            <p:nvPr/>
          </p:nvSpPr>
          <p:spPr>
            <a:xfrm>
              <a:off x="527260" y="3043480"/>
              <a:ext cx="1734260" cy="553998"/>
            </a:xfrm>
            <a:prstGeom prst="rect">
              <a:avLst/>
            </a:prstGeom>
            <a:noFill/>
          </p:spPr>
          <p:txBody>
            <a:bodyPr wrap="square">
              <a:spAutoFit/>
            </a:bodyPr>
            <a:lstStyle/>
            <a:p>
              <a:pPr algn="l" rtl="0">
                <a:lnSpc>
                  <a:spcPts val="1220"/>
                </a:lnSpc>
              </a:pPr>
              <a:r>
                <a:rPr lang="en-IE" sz="1100" b="1" dirty="0" err="1">
                  <a:effectLst/>
                  <a:latin typeface="Calibri" panose="020F0502020204030204" pitchFamily="34" charset="0"/>
                  <a:cs typeface="Calibri" panose="020F0502020204030204" pitchFamily="34" charset="0"/>
                </a:rPr>
                <a:t>Lainan</a:t>
              </a:r>
              <a:r>
                <a:rPr lang="en-IE" sz="1100" b="1" dirty="0">
                  <a:effectLst/>
                  <a:latin typeface="Calibri" panose="020F0502020204030204" pitchFamily="34" charset="0"/>
                  <a:cs typeface="Calibri" panose="020F0502020204030204" pitchFamily="34" charset="0"/>
                </a:rPr>
                <a:t> </a:t>
              </a:r>
              <a:r>
                <a:rPr lang="en-IE" sz="1100" b="1" dirty="0" err="1">
                  <a:effectLst/>
                  <a:latin typeface="Calibri" panose="020F0502020204030204" pitchFamily="34" charset="0"/>
                  <a:cs typeface="Calibri" panose="020F0502020204030204" pitchFamily="34" charset="0"/>
                </a:rPr>
                <a:t>hakeminen</a:t>
              </a:r>
              <a:r>
                <a:rPr lang="en-IE" sz="1100" b="1"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sisältää</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yleensä</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seuraavat</a:t>
              </a:r>
              <a:r>
                <a:rPr lang="en-IE" sz="1100" dirty="0">
                  <a:effectLst/>
                  <a:latin typeface="Calibri" panose="020F0502020204030204" pitchFamily="34" charset="0"/>
                  <a:cs typeface="Calibri" panose="020F0502020204030204" pitchFamily="34" charset="0"/>
                </a:rPr>
                <a:t> </a:t>
              </a:r>
              <a:r>
                <a:rPr lang="en-IE" sz="1100" dirty="0" err="1">
                  <a:effectLst/>
                  <a:latin typeface="Calibri" panose="020F0502020204030204" pitchFamily="34" charset="0"/>
                  <a:cs typeface="Calibri" panose="020F0502020204030204" pitchFamily="34" charset="0"/>
                </a:rPr>
                <a:t>vaiheet</a:t>
              </a:r>
              <a:r>
                <a:rPr lang="en-IE" sz="1100" dirty="0">
                  <a:effectLst/>
                  <a:latin typeface="Calibri" panose="020F0502020204030204" pitchFamily="34" charset="0"/>
                  <a:cs typeface="Calibri" panose="020F0502020204030204" pitchFamily="34" charset="0"/>
                </a:rPr>
                <a:t>:</a:t>
              </a:r>
            </a:p>
            <a:p>
              <a:pPr algn="l" rtl="0">
                <a:lnSpc>
                  <a:spcPts val="1220"/>
                </a:lnSpc>
              </a:pPr>
              <a:endParaRPr lang="en-IE" sz="1100" dirty="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78952533-8E84-3A38-29D7-319B1B768B58}"/>
                </a:ext>
              </a:extLst>
            </p:cNvPr>
            <p:cNvSpPr txBox="1"/>
            <p:nvPr/>
          </p:nvSpPr>
          <p:spPr>
            <a:xfrm>
              <a:off x="528713" y="2554847"/>
              <a:ext cx="3689573"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Hakuprosessin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ymmärtäminen</a:t>
              </a:r>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1" y="9872633"/>
            <a:ext cx="7559674" cy="69980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6" y="9869706"/>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bg1"/>
                </a:solidFill>
                <a:highlight>
                  <a:srgbClr val="F1A0C2"/>
                </a:highlight>
              </a:rPr>
              <a:t>Muista</a:t>
            </a:r>
            <a:r>
              <a:rPr lang="fi-FI" dirty="0">
                <a:solidFill>
                  <a:schemeClr val="tx1"/>
                </a:solidFill>
              </a:rPr>
              <a:t>, että lainan ottaminen on merkittävä sitoumus. On tärkeää arvioida perusteellisesti kaikki vaihtoehdot ja varmistaa, että ymmärrät lainaehdot ennen kuin jatkat. Voi olla hyödyllistä neuvotella rahoitusneuvojan tai lainanhoitajan kanssa, joka auttaa sinua prosessin läpi.</a:t>
            </a:r>
          </a:p>
        </p:txBody>
      </p:sp>
      <p:grpSp>
        <p:nvGrpSpPr>
          <p:cNvPr id="63" name="Group 62">
            <a:extLst>
              <a:ext uri="{FF2B5EF4-FFF2-40B4-BE49-F238E27FC236}">
                <a16:creationId xmlns:a16="http://schemas.microsoft.com/office/drawing/2014/main" id="{5A305874-54B8-4255-E282-F39259F1269B}"/>
              </a:ext>
            </a:extLst>
          </p:cNvPr>
          <p:cNvGrpSpPr/>
          <p:nvPr/>
        </p:nvGrpSpPr>
        <p:grpSpPr>
          <a:xfrm>
            <a:off x="6100177" y="314014"/>
            <a:ext cx="1081129" cy="1081373"/>
            <a:chOff x="783211" y="630580"/>
            <a:chExt cx="1265697" cy="1265982"/>
          </a:xfrm>
          <a:solidFill>
            <a:srgbClr val="000000"/>
          </a:solidFill>
        </p:grpSpPr>
        <p:sp>
          <p:nvSpPr>
            <p:cNvPr id="64" name="Freeform 63">
              <a:extLst>
                <a:ext uri="{FF2B5EF4-FFF2-40B4-BE49-F238E27FC236}">
                  <a16:creationId xmlns:a16="http://schemas.microsoft.com/office/drawing/2014/main" id="{D0502EDF-349C-A1D7-8A3B-9C532DE6421F}"/>
                </a:ext>
              </a:extLst>
            </p:cNvPr>
            <p:cNvSpPr/>
            <p:nvPr/>
          </p:nvSpPr>
          <p:spPr>
            <a:xfrm>
              <a:off x="783211" y="632771"/>
              <a:ext cx="990241" cy="1263791"/>
            </a:xfrm>
            <a:custGeom>
              <a:avLst/>
              <a:gdLst>
                <a:gd name="connsiteX0" fmla="*/ 195152 w 990241"/>
                <a:gd name="connsiteY0" fmla="*/ 1263791 h 1263791"/>
                <a:gd name="connsiteX1" fmla="*/ 183821 w 990241"/>
                <a:gd name="connsiteY1" fmla="*/ 1259386 h 1263791"/>
                <a:gd name="connsiteX2" fmla="*/ 126534 w 990241"/>
                <a:gd name="connsiteY2" fmla="*/ 1184490 h 1263791"/>
                <a:gd name="connsiteX3" fmla="*/ 126534 w 990241"/>
                <a:gd name="connsiteY3" fmla="*/ 1137916 h 1263791"/>
                <a:gd name="connsiteX4" fmla="*/ 90651 w 990241"/>
                <a:gd name="connsiteY4" fmla="*/ 1137916 h 1263791"/>
                <a:gd name="connsiteX5" fmla="*/ 0 w 990241"/>
                <a:gd name="connsiteY5" fmla="*/ 1046656 h 1263791"/>
                <a:gd name="connsiteX6" fmla="*/ 0 w 990241"/>
                <a:gd name="connsiteY6" fmla="*/ 90631 h 1263791"/>
                <a:gd name="connsiteX7" fmla="*/ 90022 w 990241"/>
                <a:gd name="connsiteY7" fmla="*/ 0 h 1263791"/>
                <a:gd name="connsiteX8" fmla="*/ 774314 w 990241"/>
                <a:gd name="connsiteY8" fmla="*/ 0 h 1263791"/>
                <a:gd name="connsiteX9" fmla="*/ 863707 w 990241"/>
                <a:gd name="connsiteY9" fmla="*/ 89372 h 1263791"/>
                <a:gd name="connsiteX10" fmla="*/ 863707 w 990241"/>
                <a:gd name="connsiteY10" fmla="*/ 246087 h 1263791"/>
                <a:gd name="connsiteX11" fmla="*/ 863077 w 990241"/>
                <a:gd name="connsiteY11" fmla="*/ 257416 h 1263791"/>
                <a:gd name="connsiteX12" fmla="*/ 843562 w 990241"/>
                <a:gd name="connsiteY12" fmla="*/ 273150 h 1263791"/>
                <a:gd name="connsiteX13" fmla="*/ 823417 w 990241"/>
                <a:gd name="connsiteY13" fmla="*/ 258045 h 1263791"/>
                <a:gd name="connsiteX14" fmla="*/ 822158 w 990241"/>
                <a:gd name="connsiteY14" fmla="*/ 242940 h 1263791"/>
                <a:gd name="connsiteX15" fmla="*/ 822158 w 990241"/>
                <a:gd name="connsiteY15" fmla="*/ 91260 h 1263791"/>
                <a:gd name="connsiteX16" fmla="*/ 773055 w 990241"/>
                <a:gd name="connsiteY16" fmla="*/ 41539 h 1263791"/>
                <a:gd name="connsiteX17" fmla="*/ 91281 w 990241"/>
                <a:gd name="connsiteY17" fmla="*/ 41539 h 1263791"/>
                <a:gd name="connsiteX18" fmla="*/ 42178 w 990241"/>
                <a:gd name="connsiteY18" fmla="*/ 90001 h 1263791"/>
                <a:gd name="connsiteX19" fmla="*/ 42178 w 990241"/>
                <a:gd name="connsiteY19" fmla="*/ 1047285 h 1263791"/>
                <a:gd name="connsiteX20" fmla="*/ 90022 w 990241"/>
                <a:gd name="connsiteY20" fmla="*/ 1095118 h 1263791"/>
                <a:gd name="connsiteX21" fmla="*/ 773055 w 990241"/>
                <a:gd name="connsiteY21" fmla="*/ 1095118 h 1263791"/>
                <a:gd name="connsiteX22" fmla="*/ 821529 w 990241"/>
                <a:gd name="connsiteY22" fmla="*/ 1046656 h 1263791"/>
                <a:gd name="connsiteX23" fmla="*/ 821529 w 990241"/>
                <a:gd name="connsiteY23" fmla="*/ 978683 h 1263791"/>
                <a:gd name="connsiteX24" fmla="*/ 842303 w 990241"/>
                <a:gd name="connsiteY24" fmla="*/ 952879 h 1263791"/>
                <a:gd name="connsiteX25" fmla="*/ 863077 w 990241"/>
                <a:gd name="connsiteY25" fmla="*/ 978683 h 1263791"/>
                <a:gd name="connsiteX26" fmla="*/ 863077 w 990241"/>
                <a:gd name="connsiteY26" fmla="*/ 1050432 h 1263791"/>
                <a:gd name="connsiteX27" fmla="*/ 781869 w 990241"/>
                <a:gd name="connsiteY27" fmla="*/ 1136657 h 1263791"/>
                <a:gd name="connsiteX28" fmla="*/ 765501 w 990241"/>
                <a:gd name="connsiteY28" fmla="*/ 1137286 h 1263791"/>
                <a:gd name="connsiteX29" fmla="*/ 185710 w 990241"/>
                <a:gd name="connsiteY29" fmla="*/ 1137286 h 1263791"/>
                <a:gd name="connsiteX30" fmla="*/ 166824 w 990241"/>
                <a:gd name="connsiteY30" fmla="*/ 1137286 h 1263791"/>
                <a:gd name="connsiteX31" fmla="*/ 169971 w 990241"/>
                <a:gd name="connsiteY31" fmla="*/ 1191413 h 1263791"/>
                <a:gd name="connsiteX32" fmla="*/ 205225 w 990241"/>
                <a:gd name="connsiteY32" fmla="*/ 1220994 h 1263791"/>
                <a:gd name="connsiteX33" fmla="*/ 219074 w 990241"/>
                <a:gd name="connsiteY33" fmla="*/ 1220994 h 1263791"/>
                <a:gd name="connsiteX34" fmla="*/ 897072 w 990241"/>
                <a:gd name="connsiteY34" fmla="*/ 1220994 h 1263791"/>
                <a:gd name="connsiteX35" fmla="*/ 948063 w 990241"/>
                <a:gd name="connsiteY35" fmla="*/ 1169385 h 1263791"/>
                <a:gd name="connsiteX36" fmla="*/ 948063 w 990241"/>
                <a:gd name="connsiteY36" fmla="*/ 934627 h 1263791"/>
                <a:gd name="connsiteX37" fmla="*/ 948692 w 990241"/>
                <a:gd name="connsiteY37" fmla="*/ 922039 h 1263791"/>
                <a:gd name="connsiteX38" fmla="*/ 967578 w 990241"/>
                <a:gd name="connsiteY38" fmla="*/ 905046 h 1263791"/>
                <a:gd name="connsiteX39" fmla="*/ 988353 w 990241"/>
                <a:gd name="connsiteY39" fmla="*/ 919522 h 1263791"/>
                <a:gd name="connsiteX40" fmla="*/ 990241 w 990241"/>
                <a:gd name="connsiteY40" fmla="*/ 935885 h 1263791"/>
                <a:gd name="connsiteX41" fmla="*/ 990241 w 990241"/>
                <a:gd name="connsiteY41" fmla="*/ 1169385 h 1263791"/>
                <a:gd name="connsiteX42" fmla="*/ 922252 w 990241"/>
                <a:gd name="connsiteY42" fmla="*/ 1261903 h 1263791"/>
                <a:gd name="connsiteX43" fmla="*/ 920364 w 990241"/>
                <a:gd name="connsiteY43" fmla="*/ 1263791 h 1263791"/>
                <a:gd name="connsiteX44" fmla="*/ 195152 w 990241"/>
                <a:gd name="connsiteY44" fmla="*/ 1263791 h 1263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90241" h="1263791">
                  <a:moveTo>
                    <a:pt x="195152" y="1263791"/>
                  </a:moveTo>
                  <a:cubicBezTo>
                    <a:pt x="191375" y="1262533"/>
                    <a:pt x="187598" y="1260644"/>
                    <a:pt x="183821" y="1259386"/>
                  </a:cubicBezTo>
                  <a:cubicBezTo>
                    <a:pt x="150456" y="1248057"/>
                    <a:pt x="128423" y="1219735"/>
                    <a:pt x="126534" y="1184490"/>
                  </a:cubicBezTo>
                  <a:cubicBezTo>
                    <a:pt x="125905" y="1169385"/>
                    <a:pt x="126534" y="1154280"/>
                    <a:pt x="126534" y="1137916"/>
                  </a:cubicBezTo>
                  <a:cubicBezTo>
                    <a:pt x="113314" y="1137916"/>
                    <a:pt x="101983" y="1137916"/>
                    <a:pt x="90651" y="1137916"/>
                  </a:cubicBezTo>
                  <a:cubicBezTo>
                    <a:pt x="35253" y="1137286"/>
                    <a:pt x="0" y="1102041"/>
                    <a:pt x="0" y="1046656"/>
                  </a:cubicBezTo>
                  <a:cubicBezTo>
                    <a:pt x="0" y="728191"/>
                    <a:pt x="0" y="409096"/>
                    <a:pt x="0" y="90631"/>
                  </a:cubicBezTo>
                  <a:cubicBezTo>
                    <a:pt x="0" y="35875"/>
                    <a:pt x="35253" y="0"/>
                    <a:pt x="90022" y="0"/>
                  </a:cubicBezTo>
                  <a:cubicBezTo>
                    <a:pt x="317910" y="0"/>
                    <a:pt x="545797" y="0"/>
                    <a:pt x="774314" y="0"/>
                  </a:cubicBezTo>
                  <a:cubicBezTo>
                    <a:pt x="829083" y="0"/>
                    <a:pt x="863707" y="35245"/>
                    <a:pt x="863707" y="89372"/>
                  </a:cubicBezTo>
                  <a:cubicBezTo>
                    <a:pt x="863707" y="141610"/>
                    <a:pt x="863707" y="193849"/>
                    <a:pt x="863707" y="246087"/>
                  </a:cubicBezTo>
                  <a:cubicBezTo>
                    <a:pt x="863707" y="249863"/>
                    <a:pt x="863707" y="253640"/>
                    <a:pt x="863077" y="257416"/>
                  </a:cubicBezTo>
                  <a:cubicBezTo>
                    <a:pt x="860559" y="267486"/>
                    <a:pt x="853634" y="273150"/>
                    <a:pt x="843562" y="273150"/>
                  </a:cubicBezTo>
                  <a:cubicBezTo>
                    <a:pt x="832860" y="273150"/>
                    <a:pt x="825935" y="268115"/>
                    <a:pt x="823417" y="258045"/>
                  </a:cubicBezTo>
                  <a:cubicBezTo>
                    <a:pt x="822158" y="253010"/>
                    <a:pt x="822158" y="247975"/>
                    <a:pt x="822158" y="242940"/>
                  </a:cubicBezTo>
                  <a:cubicBezTo>
                    <a:pt x="822158" y="192590"/>
                    <a:pt x="822158" y="141610"/>
                    <a:pt x="822158" y="91260"/>
                  </a:cubicBezTo>
                  <a:cubicBezTo>
                    <a:pt x="822158" y="57903"/>
                    <a:pt x="805791" y="41539"/>
                    <a:pt x="773055" y="41539"/>
                  </a:cubicBezTo>
                  <a:cubicBezTo>
                    <a:pt x="545797" y="41539"/>
                    <a:pt x="318539" y="41539"/>
                    <a:pt x="91281" y="41539"/>
                  </a:cubicBezTo>
                  <a:cubicBezTo>
                    <a:pt x="58546" y="41539"/>
                    <a:pt x="42178" y="57903"/>
                    <a:pt x="42178" y="90001"/>
                  </a:cubicBezTo>
                  <a:cubicBezTo>
                    <a:pt x="42178" y="409096"/>
                    <a:pt x="42178" y="728191"/>
                    <a:pt x="42178" y="1047285"/>
                  </a:cubicBezTo>
                  <a:cubicBezTo>
                    <a:pt x="42178" y="1078754"/>
                    <a:pt x="58546" y="1095118"/>
                    <a:pt x="90022" y="1095118"/>
                  </a:cubicBezTo>
                  <a:cubicBezTo>
                    <a:pt x="317910" y="1095118"/>
                    <a:pt x="545168" y="1095118"/>
                    <a:pt x="773055" y="1095118"/>
                  </a:cubicBezTo>
                  <a:cubicBezTo>
                    <a:pt x="805161" y="1095118"/>
                    <a:pt x="821529" y="1078754"/>
                    <a:pt x="821529" y="1046656"/>
                  </a:cubicBezTo>
                  <a:cubicBezTo>
                    <a:pt x="821529" y="1023998"/>
                    <a:pt x="821529" y="1001341"/>
                    <a:pt x="821529" y="978683"/>
                  </a:cubicBezTo>
                  <a:cubicBezTo>
                    <a:pt x="821529" y="962319"/>
                    <a:pt x="829713" y="952879"/>
                    <a:pt x="842303" y="952879"/>
                  </a:cubicBezTo>
                  <a:cubicBezTo>
                    <a:pt x="854893" y="952879"/>
                    <a:pt x="863077" y="962319"/>
                    <a:pt x="863077" y="978683"/>
                  </a:cubicBezTo>
                  <a:cubicBezTo>
                    <a:pt x="863077" y="1002599"/>
                    <a:pt x="863077" y="1026516"/>
                    <a:pt x="863077" y="1050432"/>
                  </a:cubicBezTo>
                  <a:cubicBezTo>
                    <a:pt x="862448" y="1099524"/>
                    <a:pt x="830342" y="1132881"/>
                    <a:pt x="781869" y="1136657"/>
                  </a:cubicBezTo>
                  <a:cubicBezTo>
                    <a:pt x="776203" y="1137286"/>
                    <a:pt x="771167" y="1137286"/>
                    <a:pt x="765501" y="1137286"/>
                  </a:cubicBezTo>
                  <a:cubicBezTo>
                    <a:pt x="572237" y="1137286"/>
                    <a:pt x="378973" y="1137286"/>
                    <a:pt x="185710" y="1137286"/>
                  </a:cubicBezTo>
                  <a:cubicBezTo>
                    <a:pt x="180044" y="1137286"/>
                    <a:pt x="175008" y="1137286"/>
                    <a:pt x="166824" y="1137286"/>
                  </a:cubicBezTo>
                  <a:cubicBezTo>
                    <a:pt x="167453" y="1156168"/>
                    <a:pt x="167453" y="1173790"/>
                    <a:pt x="169971" y="1191413"/>
                  </a:cubicBezTo>
                  <a:cubicBezTo>
                    <a:pt x="172490" y="1207777"/>
                    <a:pt x="188857" y="1219106"/>
                    <a:pt x="205225" y="1220994"/>
                  </a:cubicBezTo>
                  <a:cubicBezTo>
                    <a:pt x="209631" y="1221623"/>
                    <a:pt x="214668" y="1220994"/>
                    <a:pt x="219074" y="1220994"/>
                  </a:cubicBezTo>
                  <a:cubicBezTo>
                    <a:pt x="445073" y="1220994"/>
                    <a:pt x="671073" y="1220994"/>
                    <a:pt x="897072" y="1220994"/>
                  </a:cubicBezTo>
                  <a:cubicBezTo>
                    <a:pt x="932954" y="1220994"/>
                    <a:pt x="948063" y="1205889"/>
                    <a:pt x="948063" y="1169385"/>
                  </a:cubicBezTo>
                  <a:cubicBezTo>
                    <a:pt x="948063" y="1091342"/>
                    <a:pt x="948063" y="1012670"/>
                    <a:pt x="948063" y="934627"/>
                  </a:cubicBezTo>
                  <a:cubicBezTo>
                    <a:pt x="948063" y="930221"/>
                    <a:pt x="947433" y="926445"/>
                    <a:pt x="948692" y="922039"/>
                  </a:cubicBezTo>
                  <a:cubicBezTo>
                    <a:pt x="950581" y="911969"/>
                    <a:pt x="957506" y="905675"/>
                    <a:pt x="967578" y="905046"/>
                  </a:cubicBezTo>
                  <a:cubicBezTo>
                    <a:pt x="977651" y="904417"/>
                    <a:pt x="985834" y="909451"/>
                    <a:pt x="988353" y="919522"/>
                  </a:cubicBezTo>
                  <a:cubicBezTo>
                    <a:pt x="989612" y="924557"/>
                    <a:pt x="990241" y="930221"/>
                    <a:pt x="990241" y="935885"/>
                  </a:cubicBezTo>
                  <a:cubicBezTo>
                    <a:pt x="990241" y="1013928"/>
                    <a:pt x="990241" y="1091342"/>
                    <a:pt x="990241" y="1169385"/>
                  </a:cubicBezTo>
                  <a:cubicBezTo>
                    <a:pt x="990241" y="1219106"/>
                    <a:pt x="970096" y="1246798"/>
                    <a:pt x="922252" y="1261903"/>
                  </a:cubicBezTo>
                  <a:cubicBezTo>
                    <a:pt x="921623" y="1261903"/>
                    <a:pt x="920993" y="1263162"/>
                    <a:pt x="920364" y="1263791"/>
                  </a:cubicBezTo>
                  <a:cubicBezTo>
                    <a:pt x="678627" y="1263791"/>
                    <a:pt x="436890" y="1263791"/>
                    <a:pt x="195152" y="1263791"/>
                  </a:cubicBezTo>
                  <a:close/>
                </a:path>
              </a:pathLst>
            </a:custGeom>
            <a:grpFill/>
            <a:ln w="6291" cap="flat">
              <a:noFill/>
              <a:prstDash val="solid"/>
              <a:miter/>
            </a:ln>
          </p:spPr>
          <p:txBody>
            <a:bodyPr rtlCol="0" anchor="ctr"/>
            <a:lstStyle/>
            <a:p>
              <a:pPr algn="l" rtl="0"/>
              <a:endParaRPr lang="en-US"/>
            </a:p>
          </p:txBody>
        </p:sp>
        <p:sp>
          <p:nvSpPr>
            <p:cNvPr id="65" name="Freeform 64">
              <a:extLst>
                <a:ext uri="{FF2B5EF4-FFF2-40B4-BE49-F238E27FC236}">
                  <a16:creationId xmlns:a16="http://schemas.microsoft.com/office/drawing/2014/main" id="{9BAB21AA-DDB5-EE91-2D99-9D3D6D2735E9}"/>
                </a:ext>
              </a:extLst>
            </p:cNvPr>
            <p:cNvSpPr/>
            <p:nvPr/>
          </p:nvSpPr>
          <p:spPr>
            <a:xfrm>
              <a:off x="1353560" y="630580"/>
              <a:ext cx="695348" cy="991574"/>
            </a:xfrm>
            <a:custGeom>
              <a:avLst/>
              <a:gdLst>
                <a:gd name="connsiteX0" fmla="*/ 101983 w 695348"/>
                <a:gd name="connsiteY0" fmla="*/ 947518 h 991574"/>
                <a:gd name="connsiteX1" fmla="*/ 105130 w 695348"/>
                <a:gd name="connsiteY1" fmla="*/ 847447 h 991574"/>
                <a:gd name="connsiteX2" fmla="*/ 51621 w 695348"/>
                <a:gd name="connsiteY2" fmla="*/ 659263 h 991574"/>
                <a:gd name="connsiteX3" fmla="*/ 62952 w 695348"/>
                <a:gd name="connsiteY3" fmla="*/ 609542 h 991574"/>
                <a:gd name="connsiteX4" fmla="*/ 219074 w 695348"/>
                <a:gd name="connsiteY4" fmla="*/ 462896 h 991574"/>
                <a:gd name="connsiteX5" fmla="*/ 271954 w 695348"/>
                <a:gd name="connsiteY5" fmla="*/ 385483 h 991574"/>
                <a:gd name="connsiteX6" fmla="*/ 467107 w 695348"/>
                <a:gd name="connsiteY6" fmla="*/ 20444 h 991574"/>
                <a:gd name="connsiteX7" fmla="*/ 473402 w 695348"/>
                <a:gd name="connsiteY7" fmla="*/ 9744 h 991574"/>
                <a:gd name="connsiteX8" fmla="*/ 501101 w 695348"/>
                <a:gd name="connsiteY8" fmla="*/ 2821 h 991574"/>
                <a:gd name="connsiteX9" fmla="*/ 509914 w 695348"/>
                <a:gd name="connsiteY9" fmla="*/ 29884 h 991574"/>
                <a:gd name="connsiteX10" fmla="*/ 493547 w 695348"/>
                <a:gd name="connsiteY10" fmla="*/ 60724 h 991574"/>
                <a:gd name="connsiteX11" fmla="*/ 321687 w 695348"/>
                <a:gd name="connsiteY11" fmla="*/ 383595 h 991574"/>
                <a:gd name="connsiteX12" fmla="*/ 314762 w 695348"/>
                <a:gd name="connsiteY12" fmla="*/ 398071 h 991574"/>
                <a:gd name="connsiteX13" fmla="*/ 500471 w 695348"/>
                <a:gd name="connsiteY13" fmla="*/ 496883 h 991574"/>
                <a:gd name="connsiteX14" fmla="*/ 555240 w 695348"/>
                <a:gd name="connsiteY14" fmla="*/ 394294 h 991574"/>
                <a:gd name="connsiteX15" fmla="*/ 650928 w 695348"/>
                <a:gd name="connsiteY15" fmla="*/ 214921 h 991574"/>
                <a:gd name="connsiteX16" fmla="*/ 657852 w 695348"/>
                <a:gd name="connsiteY16" fmla="*/ 202963 h 991574"/>
                <a:gd name="connsiteX17" fmla="*/ 683663 w 695348"/>
                <a:gd name="connsiteY17" fmla="*/ 197299 h 991574"/>
                <a:gd name="connsiteX18" fmla="*/ 693735 w 695348"/>
                <a:gd name="connsiteY18" fmla="*/ 222474 h 991574"/>
                <a:gd name="connsiteX19" fmla="*/ 677368 w 695348"/>
                <a:gd name="connsiteY19" fmla="*/ 254572 h 991574"/>
                <a:gd name="connsiteX20" fmla="*/ 530689 w 695348"/>
                <a:gd name="connsiteY20" fmla="*/ 530240 h 991574"/>
                <a:gd name="connsiteX21" fmla="*/ 480327 w 695348"/>
                <a:gd name="connsiteY21" fmla="*/ 695137 h 991574"/>
                <a:gd name="connsiteX22" fmla="*/ 465218 w 695348"/>
                <a:gd name="connsiteY22" fmla="*/ 824789 h 991574"/>
                <a:gd name="connsiteX23" fmla="*/ 425558 w 695348"/>
                <a:gd name="connsiteY23" fmla="*/ 860664 h 991574"/>
                <a:gd name="connsiteX24" fmla="*/ 334907 w 695348"/>
                <a:gd name="connsiteY24" fmla="*/ 877027 h 991574"/>
                <a:gd name="connsiteX25" fmla="*/ 169342 w 695348"/>
                <a:gd name="connsiteY25" fmla="*/ 975840 h 991574"/>
                <a:gd name="connsiteX26" fmla="*/ 127164 w 695348"/>
                <a:gd name="connsiteY26" fmla="*/ 991574 h 991574"/>
                <a:gd name="connsiteX27" fmla="*/ 26440 w 695348"/>
                <a:gd name="connsiteY27" fmla="*/ 991574 h 991574"/>
                <a:gd name="connsiteX28" fmla="*/ 0 w 695348"/>
                <a:gd name="connsiteY28" fmla="*/ 969546 h 991574"/>
                <a:gd name="connsiteX29" fmla="*/ 26440 w 695348"/>
                <a:gd name="connsiteY29" fmla="*/ 948776 h 991574"/>
                <a:gd name="connsiteX30" fmla="*/ 98206 w 695348"/>
                <a:gd name="connsiteY30" fmla="*/ 948776 h 991574"/>
                <a:gd name="connsiteX31" fmla="*/ 101983 w 695348"/>
                <a:gd name="connsiteY31" fmla="*/ 947518 h 991574"/>
                <a:gd name="connsiteX32" fmla="*/ 151086 w 695348"/>
                <a:gd name="connsiteY32" fmla="*/ 880174 h 991574"/>
                <a:gd name="connsiteX33" fmla="*/ 156751 w 695348"/>
                <a:gd name="connsiteY33" fmla="*/ 870733 h 991574"/>
                <a:gd name="connsiteX34" fmla="*/ 210261 w 695348"/>
                <a:gd name="connsiteY34" fmla="*/ 770033 h 991574"/>
                <a:gd name="connsiteX35" fmla="*/ 208372 w 695348"/>
                <a:gd name="connsiteY35" fmla="*/ 750522 h 991574"/>
                <a:gd name="connsiteX36" fmla="*/ 203966 w 695348"/>
                <a:gd name="connsiteY36" fmla="*/ 647934 h 991574"/>
                <a:gd name="connsiteX37" fmla="*/ 300912 w 695348"/>
                <a:gd name="connsiteY37" fmla="*/ 615835 h 991574"/>
                <a:gd name="connsiteX38" fmla="*/ 358199 w 695348"/>
                <a:gd name="connsiteY38" fmla="*/ 702060 h 991574"/>
                <a:gd name="connsiteX39" fmla="*/ 291469 w 695348"/>
                <a:gd name="connsiteY39" fmla="*/ 778215 h 991574"/>
                <a:gd name="connsiteX40" fmla="*/ 251810 w 695348"/>
                <a:gd name="connsiteY40" fmla="*/ 780732 h 991574"/>
                <a:gd name="connsiteX41" fmla="*/ 187598 w 695348"/>
                <a:gd name="connsiteY41" fmla="*/ 902202 h 991574"/>
                <a:gd name="connsiteX42" fmla="*/ 421781 w 695348"/>
                <a:gd name="connsiteY42" fmla="*/ 817866 h 991574"/>
                <a:gd name="connsiteX43" fmla="*/ 480327 w 695348"/>
                <a:gd name="connsiteY43" fmla="*/ 534016 h 991574"/>
                <a:gd name="connsiteX44" fmla="*/ 293358 w 695348"/>
                <a:gd name="connsiteY44" fmla="*/ 434574 h 991574"/>
                <a:gd name="connsiteX45" fmla="*/ 90651 w 695348"/>
                <a:gd name="connsiteY45" fmla="*/ 641010 h 991574"/>
                <a:gd name="connsiteX46" fmla="*/ 151086 w 695348"/>
                <a:gd name="connsiteY46" fmla="*/ 880174 h 991574"/>
                <a:gd name="connsiteX47" fmla="*/ 271954 w 695348"/>
                <a:gd name="connsiteY47" fmla="*/ 655486 h 991574"/>
                <a:gd name="connsiteX48" fmla="*/ 230406 w 695348"/>
                <a:gd name="connsiteY48" fmla="*/ 698284 h 991574"/>
                <a:gd name="connsiteX49" fmla="*/ 273843 w 695348"/>
                <a:gd name="connsiteY49" fmla="*/ 739193 h 991574"/>
                <a:gd name="connsiteX50" fmla="*/ 314762 w 695348"/>
                <a:gd name="connsiteY50" fmla="*/ 697025 h 991574"/>
                <a:gd name="connsiteX51" fmla="*/ 271954 w 695348"/>
                <a:gd name="connsiteY51" fmla="*/ 655486 h 99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95348" h="991574">
                  <a:moveTo>
                    <a:pt x="101983" y="947518"/>
                  </a:moveTo>
                  <a:cubicBezTo>
                    <a:pt x="103242" y="914790"/>
                    <a:pt x="105760" y="881433"/>
                    <a:pt x="105130" y="847447"/>
                  </a:cubicBezTo>
                  <a:cubicBezTo>
                    <a:pt x="103242" y="780103"/>
                    <a:pt x="87504" y="717165"/>
                    <a:pt x="51621" y="659263"/>
                  </a:cubicBezTo>
                  <a:cubicBezTo>
                    <a:pt x="40289" y="641010"/>
                    <a:pt x="45326" y="623388"/>
                    <a:pt x="62952" y="609542"/>
                  </a:cubicBezTo>
                  <a:cubicBezTo>
                    <a:pt x="119610" y="565485"/>
                    <a:pt x="173749" y="518911"/>
                    <a:pt x="219074" y="462896"/>
                  </a:cubicBezTo>
                  <a:cubicBezTo>
                    <a:pt x="238590" y="438980"/>
                    <a:pt x="256846" y="412546"/>
                    <a:pt x="271954" y="385483"/>
                  </a:cubicBezTo>
                  <a:cubicBezTo>
                    <a:pt x="337425" y="264013"/>
                    <a:pt x="402266" y="142543"/>
                    <a:pt x="467107" y="20444"/>
                  </a:cubicBezTo>
                  <a:cubicBezTo>
                    <a:pt x="468995" y="16667"/>
                    <a:pt x="470884" y="12891"/>
                    <a:pt x="473402" y="9744"/>
                  </a:cubicBezTo>
                  <a:cubicBezTo>
                    <a:pt x="480327" y="304"/>
                    <a:pt x="491029" y="-2843"/>
                    <a:pt x="501101" y="2821"/>
                  </a:cubicBezTo>
                  <a:cubicBezTo>
                    <a:pt x="510544" y="8485"/>
                    <a:pt x="514950" y="19185"/>
                    <a:pt x="509914" y="29884"/>
                  </a:cubicBezTo>
                  <a:cubicBezTo>
                    <a:pt x="504878" y="40584"/>
                    <a:pt x="499212" y="50654"/>
                    <a:pt x="493547" y="60724"/>
                  </a:cubicBezTo>
                  <a:cubicBezTo>
                    <a:pt x="436260" y="168348"/>
                    <a:pt x="378973" y="275971"/>
                    <a:pt x="321687" y="383595"/>
                  </a:cubicBezTo>
                  <a:cubicBezTo>
                    <a:pt x="319169" y="388000"/>
                    <a:pt x="317280" y="392406"/>
                    <a:pt x="314762" y="398071"/>
                  </a:cubicBezTo>
                  <a:cubicBezTo>
                    <a:pt x="376455" y="430798"/>
                    <a:pt x="438149" y="463526"/>
                    <a:pt x="500471" y="496883"/>
                  </a:cubicBezTo>
                  <a:cubicBezTo>
                    <a:pt x="518728" y="462267"/>
                    <a:pt x="536984" y="428281"/>
                    <a:pt x="555240" y="394294"/>
                  </a:cubicBezTo>
                  <a:cubicBezTo>
                    <a:pt x="587346" y="334503"/>
                    <a:pt x="618822" y="274712"/>
                    <a:pt x="650928" y="214921"/>
                  </a:cubicBezTo>
                  <a:cubicBezTo>
                    <a:pt x="652816" y="211145"/>
                    <a:pt x="655334" y="206739"/>
                    <a:pt x="657852" y="202963"/>
                  </a:cubicBezTo>
                  <a:cubicBezTo>
                    <a:pt x="664777" y="194152"/>
                    <a:pt x="673591" y="192264"/>
                    <a:pt x="683663" y="197299"/>
                  </a:cubicBezTo>
                  <a:cubicBezTo>
                    <a:pt x="693106" y="201705"/>
                    <a:pt x="698142" y="213033"/>
                    <a:pt x="693735" y="222474"/>
                  </a:cubicBezTo>
                  <a:cubicBezTo>
                    <a:pt x="688699" y="233803"/>
                    <a:pt x="683033" y="243873"/>
                    <a:pt x="677368" y="254572"/>
                  </a:cubicBezTo>
                  <a:cubicBezTo>
                    <a:pt x="628265" y="346462"/>
                    <a:pt x="579162" y="438351"/>
                    <a:pt x="530689" y="530240"/>
                  </a:cubicBezTo>
                  <a:cubicBezTo>
                    <a:pt x="502990" y="581849"/>
                    <a:pt x="489140" y="637864"/>
                    <a:pt x="480327" y="695137"/>
                  </a:cubicBezTo>
                  <a:cubicBezTo>
                    <a:pt x="473402" y="737935"/>
                    <a:pt x="469625" y="781362"/>
                    <a:pt x="465218" y="824789"/>
                  </a:cubicBezTo>
                  <a:cubicBezTo>
                    <a:pt x="462700" y="846188"/>
                    <a:pt x="449480" y="857517"/>
                    <a:pt x="425558" y="860664"/>
                  </a:cubicBezTo>
                  <a:cubicBezTo>
                    <a:pt x="395341" y="864440"/>
                    <a:pt x="363865" y="868216"/>
                    <a:pt x="334907" y="877027"/>
                  </a:cubicBezTo>
                  <a:cubicBezTo>
                    <a:pt x="271954" y="895909"/>
                    <a:pt x="217815" y="931783"/>
                    <a:pt x="169342" y="975840"/>
                  </a:cubicBezTo>
                  <a:cubicBezTo>
                    <a:pt x="156751" y="987168"/>
                    <a:pt x="144161" y="991574"/>
                    <a:pt x="127164" y="991574"/>
                  </a:cubicBezTo>
                  <a:cubicBezTo>
                    <a:pt x="93799" y="990945"/>
                    <a:pt x="60434" y="991574"/>
                    <a:pt x="26440" y="991574"/>
                  </a:cubicBezTo>
                  <a:cubicBezTo>
                    <a:pt x="9443" y="991574"/>
                    <a:pt x="0" y="983392"/>
                    <a:pt x="0" y="969546"/>
                  </a:cubicBezTo>
                  <a:cubicBezTo>
                    <a:pt x="629" y="956329"/>
                    <a:pt x="9443" y="948776"/>
                    <a:pt x="26440" y="948776"/>
                  </a:cubicBezTo>
                  <a:cubicBezTo>
                    <a:pt x="50362" y="948776"/>
                    <a:pt x="74284" y="948776"/>
                    <a:pt x="98206" y="948776"/>
                  </a:cubicBezTo>
                  <a:cubicBezTo>
                    <a:pt x="96947" y="949406"/>
                    <a:pt x="98206" y="949406"/>
                    <a:pt x="101983" y="947518"/>
                  </a:cubicBezTo>
                  <a:close/>
                  <a:moveTo>
                    <a:pt x="151086" y="880174"/>
                  </a:moveTo>
                  <a:cubicBezTo>
                    <a:pt x="152974" y="877027"/>
                    <a:pt x="154863" y="873880"/>
                    <a:pt x="156751" y="870733"/>
                  </a:cubicBezTo>
                  <a:cubicBezTo>
                    <a:pt x="174378" y="837376"/>
                    <a:pt x="192005" y="803390"/>
                    <a:pt x="210261" y="770033"/>
                  </a:cubicBezTo>
                  <a:cubicBezTo>
                    <a:pt x="214038" y="762481"/>
                    <a:pt x="214668" y="758075"/>
                    <a:pt x="208372" y="750522"/>
                  </a:cubicBezTo>
                  <a:cubicBezTo>
                    <a:pt x="183821" y="721571"/>
                    <a:pt x="181932" y="679403"/>
                    <a:pt x="203966" y="647934"/>
                  </a:cubicBezTo>
                  <a:cubicBezTo>
                    <a:pt x="225369" y="617094"/>
                    <a:pt x="265030" y="603877"/>
                    <a:pt x="300912" y="615835"/>
                  </a:cubicBezTo>
                  <a:cubicBezTo>
                    <a:pt x="337425" y="628423"/>
                    <a:pt x="360088" y="663039"/>
                    <a:pt x="358199" y="702060"/>
                  </a:cubicBezTo>
                  <a:cubicBezTo>
                    <a:pt x="356310" y="739193"/>
                    <a:pt x="328611" y="771292"/>
                    <a:pt x="291469" y="778215"/>
                  </a:cubicBezTo>
                  <a:cubicBezTo>
                    <a:pt x="278879" y="780732"/>
                    <a:pt x="266289" y="780103"/>
                    <a:pt x="251810" y="780732"/>
                  </a:cubicBezTo>
                  <a:cubicBezTo>
                    <a:pt x="231035" y="820383"/>
                    <a:pt x="209631" y="861293"/>
                    <a:pt x="187598" y="902202"/>
                  </a:cubicBezTo>
                  <a:cubicBezTo>
                    <a:pt x="258734" y="852482"/>
                    <a:pt x="336166" y="824789"/>
                    <a:pt x="421781" y="817866"/>
                  </a:cubicBezTo>
                  <a:cubicBezTo>
                    <a:pt x="429965" y="720312"/>
                    <a:pt x="442555" y="625276"/>
                    <a:pt x="480327" y="534016"/>
                  </a:cubicBezTo>
                  <a:cubicBezTo>
                    <a:pt x="417374" y="500659"/>
                    <a:pt x="355681" y="467931"/>
                    <a:pt x="293358" y="434574"/>
                  </a:cubicBezTo>
                  <a:cubicBezTo>
                    <a:pt x="238590" y="517023"/>
                    <a:pt x="166194" y="579961"/>
                    <a:pt x="90651" y="641010"/>
                  </a:cubicBezTo>
                  <a:cubicBezTo>
                    <a:pt x="132200" y="716536"/>
                    <a:pt x="151086" y="795208"/>
                    <a:pt x="151086" y="880174"/>
                  </a:cubicBezTo>
                  <a:close/>
                  <a:moveTo>
                    <a:pt x="271954" y="655486"/>
                  </a:moveTo>
                  <a:cubicBezTo>
                    <a:pt x="248662" y="655486"/>
                    <a:pt x="229776" y="674997"/>
                    <a:pt x="230406" y="698284"/>
                  </a:cubicBezTo>
                  <a:cubicBezTo>
                    <a:pt x="231035" y="721571"/>
                    <a:pt x="250550" y="739823"/>
                    <a:pt x="273843" y="739193"/>
                  </a:cubicBezTo>
                  <a:cubicBezTo>
                    <a:pt x="296506" y="738564"/>
                    <a:pt x="314762" y="719683"/>
                    <a:pt x="314762" y="697025"/>
                  </a:cubicBezTo>
                  <a:cubicBezTo>
                    <a:pt x="314132" y="673738"/>
                    <a:pt x="295247" y="654857"/>
                    <a:pt x="271954" y="655486"/>
                  </a:cubicBezTo>
                  <a:close/>
                </a:path>
              </a:pathLst>
            </a:custGeom>
            <a:grpFill/>
            <a:ln w="6291"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DDCD0A00-1260-CA17-366C-69C938B43C37}"/>
                </a:ext>
              </a:extLst>
            </p:cNvPr>
            <p:cNvSpPr/>
            <p:nvPr/>
          </p:nvSpPr>
          <p:spPr>
            <a:xfrm>
              <a:off x="1415253" y="759261"/>
              <a:ext cx="147308" cy="231641"/>
            </a:xfrm>
            <a:custGeom>
              <a:avLst/>
              <a:gdLst>
                <a:gd name="connsiteX0" fmla="*/ 105131 w 147308"/>
                <a:gd name="connsiteY0" fmla="*/ 123373 h 231641"/>
                <a:gd name="connsiteX1" fmla="*/ 105131 w 147308"/>
                <a:gd name="connsiteY1" fmla="*/ 23302 h 231641"/>
                <a:gd name="connsiteX2" fmla="*/ 129682 w 147308"/>
                <a:gd name="connsiteY2" fmla="*/ 645 h 231641"/>
                <a:gd name="connsiteX3" fmla="*/ 147309 w 147308"/>
                <a:gd name="connsiteY3" fmla="*/ 23302 h 231641"/>
                <a:gd name="connsiteX4" fmla="*/ 147309 w 147308"/>
                <a:gd name="connsiteY4" fmla="*/ 208969 h 231641"/>
                <a:gd name="connsiteX5" fmla="*/ 130312 w 147308"/>
                <a:gd name="connsiteY5" fmla="*/ 230997 h 231641"/>
                <a:gd name="connsiteX6" fmla="*/ 106390 w 147308"/>
                <a:gd name="connsiteY6" fmla="*/ 219039 h 231641"/>
                <a:gd name="connsiteX7" fmla="*/ 50362 w 147308"/>
                <a:gd name="connsiteY7" fmla="*/ 118339 h 231641"/>
                <a:gd name="connsiteX8" fmla="*/ 42808 w 147308"/>
                <a:gd name="connsiteY8" fmla="*/ 105122 h 231641"/>
                <a:gd name="connsiteX9" fmla="*/ 42178 w 147308"/>
                <a:gd name="connsiteY9" fmla="*/ 118339 h 231641"/>
                <a:gd name="connsiteX10" fmla="*/ 42178 w 147308"/>
                <a:gd name="connsiteY10" fmla="*/ 207710 h 231641"/>
                <a:gd name="connsiteX11" fmla="*/ 20774 w 147308"/>
                <a:gd name="connsiteY11" fmla="*/ 231627 h 231641"/>
                <a:gd name="connsiteX12" fmla="*/ 0 w 147308"/>
                <a:gd name="connsiteY12" fmla="*/ 207710 h 231641"/>
                <a:gd name="connsiteX13" fmla="*/ 0 w 147308"/>
                <a:gd name="connsiteY13" fmla="*/ 23302 h 231641"/>
                <a:gd name="connsiteX14" fmla="*/ 15738 w 147308"/>
                <a:gd name="connsiteY14" fmla="*/ 645 h 231641"/>
                <a:gd name="connsiteX15" fmla="*/ 40290 w 147308"/>
                <a:gd name="connsiteY15" fmla="*/ 12603 h 231641"/>
                <a:gd name="connsiteX16" fmla="*/ 95688 w 147308"/>
                <a:gd name="connsiteY16" fmla="*/ 112045 h 231641"/>
                <a:gd name="connsiteX17" fmla="*/ 102612 w 147308"/>
                <a:gd name="connsiteY17" fmla="*/ 123373 h 231641"/>
                <a:gd name="connsiteX18" fmla="*/ 105131 w 147308"/>
                <a:gd name="connsiteY18" fmla="*/ 123373 h 23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7308" h="231641">
                  <a:moveTo>
                    <a:pt x="105131" y="123373"/>
                  </a:moveTo>
                  <a:cubicBezTo>
                    <a:pt x="105131" y="90017"/>
                    <a:pt x="105131" y="56659"/>
                    <a:pt x="105131" y="23302"/>
                  </a:cubicBezTo>
                  <a:cubicBezTo>
                    <a:pt x="105131" y="7568"/>
                    <a:pt x="115832" y="-1873"/>
                    <a:pt x="129682" y="645"/>
                  </a:cubicBezTo>
                  <a:cubicBezTo>
                    <a:pt x="140384" y="2533"/>
                    <a:pt x="147309" y="10715"/>
                    <a:pt x="147309" y="23302"/>
                  </a:cubicBezTo>
                  <a:cubicBezTo>
                    <a:pt x="147309" y="84981"/>
                    <a:pt x="147309" y="147290"/>
                    <a:pt x="147309" y="208969"/>
                  </a:cubicBezTo>
                  <a:cubicBezTo>
                    <a:pt x="147309" y="220298"/>
                    <a:pt x="141643" y="228480"/>
                    <a:pt x="130312" y="230997"/>
                  </a:cubicBezTo>
                  <a:cubicBezTo>
                    <a:pt x="119610" y="233515"/>
                    <a:pt x="111426" y="228480"/>
                    <a:pt x="106390" y="219039"/>
                  </a:cubicBezTo>
                  <a:cubicBezTo>
                    <a:pt x="87504" y="185682"/>
                    <a:pt x="69248" y="151696"/>
                    <a:pt x="50362" y="118339"/>
                  </a:cubicBezTo>
                  <a:cubicBezTo>
                    <a:pt x="48473" y="114562"/>
                    <a:pt x="45955" y="111415"/>
                    <a:pt x="42808" y="105122"/>
                  </a:cubicBezTo>
                  <a:cubicBezTo>
                    <a:pt x="42178" y="111415"/>
                    <a:pt x="42178" y="115192"/>
                    <a:pt x="42178" y="118339"/>
                  </a:cubicBezTo>
                  <a:cubicBezTo>
                    <a:pt x="42178" y="147919"/>
                    <a:pt x="42178" y="177500"/>
                    <a:pt x="42178" y="207710"/>
                  </a:cubicBezTo>
                  <a:cubicBezTo>
                    <a:pt x="42178" y="222815"/>
                    <a:pt x="33365" y="231627"/>
                    <a:pt x="20774" y="231627"/>
                  </a:cubicBezTo>
                  <a:cubicBezTo>
                    <a:pt x="8813" y="231627"/>
                    <a:pt x="0" y="222186"/>
                    <a:pt x="0" y="207710"/>
                  </a:cubicBezTo>
                  <a:cubicBezTo>
                    <a:pt x="0" y="146031"/>
                    <a:pt x="0" y="84981"/>
                    <a:pt x="0" y="23302"/>
                  </a:cubicBezTo>
                  <a:cubicBezTo>
                    <a:pt x="0" y="11973"/>
                    <a:pt x="4407" y="3792"/>
                    <a:pt x="15738" y="645"/>
                  </a:cubicBezTo>
                  <a:cubicBezTo>
                    <a:pt x="27070" y="-1873"/>
                    <a:pt x="35253" y="3162"/>
                    <a:pt x="40290" y="12603"/>
                  </a:cubicBezTo>
                  <a:cubicBezTo>
                    <a:pt x="58546" y="45960"/>
                    <a:pt x="77431" y="79317"/>
                    <a:pt x="95688" y="112045"/>
                  </a:cubicBezTo>
                  <a:cubicBezTo>
                    <a:pt x="97576" y="115821"/>
                    <a:pt x="100094" y="119597"/>
                    <a:pt x="102612" y="123373"/>
                  </a:cubicBezTo>
                  <a:cubicBezTo>
                    <a:pt x="103871" y="124003"/>
                    <a:pt x="104501" y="123373"/>
                    <a:pt x="105131" y="123373"/>
                  </a:cubicBezTo>
                  <a:close/>
                </a:path>
              </a:pathLst>
            </a:custGeom>
            <a:grpFill/>
            <a:ln w="6291"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2E22EB6F-42D0-1A28-B2D2-715D757AE0A4}"/>
                </a:ext>
              </a:extLst>
            </p:cNvPr>
            <p:cNvSpPr/>
            <p:nvPr/>
          </p:nvSpPr>
          <p:spPr>
            <a:xfrm>
              <a:off x="1014876" y="758647"/>
              <a:ext cx="168481" cy="231690"/>
            </a:xfrm>
            <a:custGeom>
              <a:avLst/>
              <a:gdLst>
                <a:gd name="connsiteX0" fmla="*/ 0 w 168481"/>
                <a:gd name="connsiteY0" fmla="*/ 115806 h 231690"/>
                <a:gd name="connsiteX1" fmla="*/ 27069 w 168481"/>
                <a:gd name="connsiteY1" fmla="*/ 30210 h 231690"/>
                <a:gd name="connsiteX2" fmla="*/ 141643 w 168481"/>
                <a:gd name="connsiteY2" fmla="*/ 30210 h 231690"/>
                <a:gd name="connsiteX3" fmla="*/ 142902 w 168481"/>
                <a:gd name="connsiteY3" fmla="*/ 199513 h 231690"/>
                <a:gd name="connsiteX4" fmla="*/ 26440 w 168481"/>
                <a:gd name="connsiteY4" fmla="*/ 200142 h 231690"/>
                <a:gd name="connsiteX5" fmla="*/ 0 w 168481"/>
                <a:gd name="connsiteY5" fmla="*/ 115806 h 231690"/>
                <a:gd name="connsiteX6" fmla="*/ 126534 w 168481"/>
                <a:gd name="connsiteY6" fmla="*/ 116435 h 231690"/>
                <a:gd name="connsiteX7" fmla="*/ 108908 w 168481"/>
                <a:gd name="connsiteY7" fmla="*/ 57273 h 231690"/>
                <a:gd name="connsiteX8" fmla="*/ 59175 w 168481"/>
                <a:gd name="connsiteY8" fmla="*/ 57273 h 231690"/>
                <a:gd name="connsiteX9" fmla="*/ 59805 w 168481"/>
                <a:gd name="connsiteY9" fmla="*/ 174338 h 231690"/>
                <a:gd name="connsiteX10" fmla="*/ 109537 w 168481"/>
                <a:gd name="connsiteY10" fmla="*/ 173708 h 231690"/>
                <a:gd name="connsiteX11" fmla="*/ 126534 w 168481"/>
                <a:gd name="connsiteY11" fmla="*/ 116435 h 23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8481" h="231690">
                  <a:moveTo>
                    <a:pt x="0" y="115806"/>
                  </a:moveTo>
                  <a:cubicBezTo>
                    <a:pt x="0" y="84337"/>
                    <a:pt x="7554" y="55385"/>
                    <a:pt x="27069" y="30210"/>
                  </a:cubicBezTo>
                  <a:cubicBezTo>
                    <a:pt x="58546" y="-10070"/>
                    <a:pt x="110167" y="-10070"/>
                    <a:pt x="141643" y="30210"/>
                  </a:cubicBezTo>
                  <a:cubicBezTo>
                    <a:pt x="176896" y="75525"/>
                    <a:pt x="177526" y="153568"/>
                    <a:pt x="142902" y="199513"/>
                  </a:cubicBezTo>
                  <a:cubicBezTo>
                    <a:pt x="110796" y="242310"/>
                    <a:pt x="59175" y="242310"/>
                    <a:pt x="26440" y="200142"/>
                  </a:cubicBezTo>
                  <a:cubicBezTo>
                    <a:pt x="9443" y="178743"/>
                    <a:pt x="0" y="149163"/>
                    <a:pt x="0" y="115806"/>
                  </a:cubicBezTo>
                  <a:close/>
                  <a:moveTo>
                    <a:pt x="126534" y="116435"/>
                  </a:moveTo>
                  <a:cubicBezTo>
                    <a:pt x="125905" y="95036"/>
                    <a:pt x="122128" y="74896"/>
                    <a:pt x="108908" y="57273"/>
                  </a:cubicBezTo>
                  <a:cubicBezTo>
                    <a:pt x="93799" y="37133"/>
                    <a:pt x="74284" y="37763"/>
                    <a:pt x="59175" y="57273"/>
                  </a:cubicBezTo>
                  <a:cubicBezTo>
                    <a:pt x="36512" y="87484"/>
                    <a:pt x="36512" y="144128"/>
                    <a:pt x="59805" y="174338"/>
                  </a:cubicBezTo>
                  <a:cubicBezTo>
                    <a:pt x="74913" y="194478"/>
                    <a:pt x="94429" y="193848"/>
                    <a:pt x="109537" y="173708"/>
                  </a:cubicBezTo>
                  <a:cubicBezTo>
                    <a:pt x="122128" y="157344"/>
                    <a:pt x="125905" y="137204"/>
                    <a:pt x="126534" y="116435"/>
                  </a:cubicBezTo>
                  <a:close/>
                </a:path>
              </a:pathLst>
            </a:custGeom>
            <a:grpFill/>
            <a:ln w="6291"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1F28918D-6900-8E9F-A635-FAA8E355967C}"/>
                </a:ext>
              </a:extLst>
            </p:cNvPr>
            <p:cNvSpPr/>
            <p:nvPr/>
          </p:nvSpPr>
          <p:spPr>
            <a:xfrm>
              <a:off x="887712" y="1540570"/>
              <a:ext cx="421179" cy="104937"/>
            </a:xfrm>
            <a:custGeom>
              <a:avLst/>
              <a:gdLst>
                <a:gd name="connsiteX0" fmla="*/ 365124 w 421179"/>
                <a:gd name="connsiteY0" fmla="*/ 82213 h 104937"/>
                <a:gd name="connsiteX1" fmla="*/ 347497 w 421179"/>
                <a:gd name="connsiteY1" fmla="*/ 82213 h 104937"/>
                <a:gd name="connsiteX2" fmla="*/ 283286 w 421179"/>
                <a:gd name="connsiteY2" fmla="*/ 50115 h 104937"/>
                <a:gd name="connsiteX3" fmla="*/ 264400 w 421179"/>
                <a:gd name="connsiteY3" fmla="*/ 50115 h 104937"/>
                <a:gd name="connsiteX4" fmla="*/ 242996 w 421179"/>
                <a:gd name="connsiteY4" fmla="*/ 82213 h 104937"/>
                <a:gd name="connsiteX5" fmla="*/ 193264 w 421179"/>
                <a:gd name="connsiteY5" fmla="*/ 104241 h 104937"/>
                <a:gd name="connsiteX6" fmla="*/ 152345 w 421179"/>
                <a:gd name="connsiteY6" fmla="*/ 68367 h 104937"/>
                <a:gd name="connsiteX7" fmla="*/ 151715 w 421179"/>
                <a:gd name="connsiteY7" fmla="*/ 67108 h 104937"/>
                <a:gd name="connsiteX8" fmla="*/ 141643 w 421179"/>
                <a:gd name="connsiteY8" fmla="*/ 49486 h 104937"/>
                <a:gd name="connsiteX9" fmla="*/ 126534 w 421179"/>
                <a:gd name="connsiteY9" fmla="*/ 62702 h 104937"/>
                <a:gd name="connsiteX10" fmla="*/ 87504 w 421179"/>
                <a:gd name="connsiteY10" fmla="*/ 81584 h 104937"/>
                <a:gd name="connsiteX11" fmla="*/ 23292 w 421179"/>
                <a:gd name="connsiteY11" fmla="*/ 81584 h 104937"/>
                <a:gd name="connsiteX12" fmla="*/ 0 w 421179"/>
                <a:gd name="connsiteY12" fmla="*/ 60814 h 104937"/>
                <a:gd name="connsiteX13" fmla="*/ 23292 w 421179"/>
                <a:gd name="connsiteY13" fmla="*/ 39415 h 104937"/>
                <a:gd name="connsiteX14" fmla="*/ 81209 w 421179"/>
                <a:gd name="connsiteY14" fmla="*/ 39415 h 104937"/>
                <a:gd name="connsiteX15" fmla="*/ 97576 w 421179"/>
                <a:gd name="connsiteY15" fmla="*/ 30604 h 104937"/>
                <a:gd name="connsiteX16" fmla="*/ 146679 w 421179"/>
                <a:gd name="connsiteY16" fmla="*/ 7317 h 104937"/>
                <a:gd name="connsiteX17" fmla="*/ 188857 w 421179"/>
                <a:gd name="connsiteY17" fmla="*/ 43192 h 104937"/>
                <a:gd name="connsiteX18" fmla="*/ 198930 w 421179"/>
                <a:gd name="connsiteY18" fmla="*/ 62073 h 104937"/>
                <a:gd name="connsiteX19" fmla="*/ 215297 w 421179"/>
                <a:gd name="connsiteY19" fmla="*/ 46968 h 104937"/>
                <a:gd name="connsiteX20" fmla="*/ 232294 w 421179"/>
                <a:gd name="connsiteY20" fmla="*/ 22422 h 104937"/>
                <a:gd name="connsiteX21" fmla="*/ 314762 w 421179"/>
                <a:gd name="connsiteY21" fmla="*/ 22422 h 104937"/>
                <a:gd name="connsiteX22" fmla="*/ 349386 w 421179"/>
                <a:gd name="connsiteY22" fmla="*/ 40045 h 104937"/>
                <a:gd name="connsiteX23" fmla="*/ 397230 w 421179"/>
                <a:gd name="connsiteY23" fmla="*/ 40045 h 104937"/>
                <a:gd name="connsiteX24" fmla="*/ 421151 w 421179"/>
                <a:gd name="connsiteY24" fmla="*/ 60814 h 104937"/>
                <a:gd name="connsiteX25" fmla="*/ 397230 w 421179"/>
                <a:gd name="connsiteY25" fmla="*/ 82213 h 104937"/>
                <a:gd name="connsiteX26" fmla="*/ 365124 w 421179"/>
                <a:gd name="connsiteY26" fmla="*/ 82213 h 10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1179" h="104937">
                  <a:moveTo>
                    <a:pt x="365124" y="82213"/>
                  </a:moveTo>
                  <a:cubicBezTo>
                    <a:pt x="359458" y="82213"/>
                    <a:pt x="353163" y="81584"/>
                    <a:pt x="347497" y="82213"/>
                  </a:cubicBezTo>
                  <a:cubicBezTo>
                    <a:pt x="319169" y="84731"/>
                    <a:pt x="297765" y="75290"/>
                    <a:pt x="283286" y="50115"/>
                  </a:cubicBezTo>
                  <a:cubicBezTo>
                    <a:pt x="277620" y="39415"/>
                    <a:pt x="271954" y="40045"/>
                    <a:pt x="264400" y="50115"/>
                  </a:cubicBezTo>
                  <a:cubicBezTo>
                    <a:pt x="256846" y="60814"/>
                    <a:pt x="249921" y="71514"/>
                    <a:pt x="242996" y="82213"/>
                  </a:cubicBezTo>
                  <a:cubicBezTo>
                    <a:pt x="231035" y="99836"/>
                    <a:pt x="214038" y="107388"/>
                    <a:pt x="193264" y="104241"/>
                  </a:cubicBezTo>
                  <a:cubicBezTo>
                    <a:pt x="172490" y="101094"/>
                    <a:pt x="158640" y="88507"/>
                    <a:pt x="152345" y="68367"/>
                  </a:cubicBezTo>
                  <a:cubicBezTo>
                    <a:pt x="152345" y="67737"/>
                    <a:pt x="152345" y="67737"/>
                    <a:pt x="151715" y="67108"/>
                  </a:cubicBezTo>
                  <a:cubicBezTo>
                    <a:pt x="148568" y="61444"/>
                    <a:pt x="144790" y="55150"/>
                    <a:pt x="141643" y="49486"/>
                  </a:cubicBezTo>
                  <a:cubicBezTo>
                    <a:pt x="136607" y="53891"/>
                    <a:pt x="130941" y="57667"/>
                    <a:pt x="126534" y="62702"/>
                  </a:cubicBezTo>
                  <a:cubicBezTo>
                    <a:pt x="115832" y="74661"/>
                    <a:pt x="103242" y="81584"/>
                    <a:pt x="87504" y="81584"/>
                  </a:cubicBezTo>
                  <a:cubicBezTo>
                    <a:pt x="66100" y="82213"/>
                    <a:pt x="44696" y="81584"/>
                    <a:pt x="23292" y="81584"/>
                  </a:cubicBezTo>
                  <a:cubicBezTo>
                    <a:pt x="9443" y="81584"/>
                    <a:pt x="0" y="72772"/>
                    <a:pt x="0" y="60814"/>
                  </a:cubicBezTo>
                  <a:cubicBezTo>
                    <a:pt x="0" y="48856"/>
                    <a:pt x="9443" y="40045"/>
                    <a:pt x="23292" y="39415"/>
                  </a:cubicBezTo>
                  <a:cubicBezTo>
                    <a:pt x="42808" y="38786"/>
                    <a:pt x="61693" y="38786"/>
                    <a:pt x="81209" y="39415"/>
                  </a:cubicBezTo>
                  <a:cubicBezTo>
                    <a:pt x="88763" y="39415"/>
                    <a:pt x="93799" y="37527"/>
                    <a:pt x="97576" y="30604"/>
                  </a:cubicBezTo>
                  <a:cubicBezTo>
                    <a:pt x="108908" y="12352"/>
                    <a:pt x="125905" y="4170"/>
                    <a:pt x="146679" y="7317"/>
                  </a:cubicBezTo>
                  <a:cubicBezTo>
                    <a:pt x="168083" y="9835"/>
                    <a:pt x="181932" y="23052"/>
                    <a:pt x="188857" y="43192"/>
                  </a:cubicBezTo>
                  <a:cubicBezTo>
                    <a:pt x="191375" y="49486"/>
                    <a:pt x="195782" y="55779"/>
                    <a:pt x="198930" y="62073"/>
                  </a:cubicBezTo>
                  <a:cubicBezTo>
                    <a:pt x="204595" y="57038"/>
                    <a:pt x="210891" y="52633"/>
                    <a:pt x="215297" y="46968"/>
                  </a:cubicBezTo>
                  <a:cubicBezTo>
                    <a:pt x="221592" y="39415"/>
                    <a:pt x="226629" y="29975"/>
                    <a:pt x="232294" y="22422"/>
                  </a:cubicBezTo>
                  <a:cubicBezTo>
                    <a:pt x="253698" y="-7158"/>
                    <a:pt x="294617" y="-7788"/>
                    <a:pt x="314762" y="22422"/>
                  </a:cubicBezTo>
                  <a:cubicBezTo>
                    <a:pt x="324205" y="36268"/>
                    <a:pt x="333648" y="41303"/>
                    <a:pt x="349386" y="40045"/>
                  </a:cubicBezTo>
                  <a:cubicBezTo>
                    <a:pt x="365124" y="38786"/>
                    <a:pt x="380862" y="39415"/>
                    <a:pt x="397230" y="40045"/>
                  </a:cubicBezTo>
                  <a:cubicBezTo>
                    <a:pt x="411709" y="40045"/>
                    <a:pt x="420522" y="48227"/>
                    <a:pt x="421151" y="60814"/>
                  </a:cubicBezTo>
                  <a:cubicBezTo>
                    <a:pt x="421781" y="73402"/>
                    <a:pt x="411709" y="82213"/>
                    <a:pt x="397230" y="82213"/>
                  </a:cubicBezTo>
                  <a:cubicBezTo>
                    <a:pt x="387157" y="82213"/>
                    <a:pt x="376455" y="82213"/>
                    <a:pt x="365124" y="82213"/>
                  </a:cubicBezTo>
                  <a:close/>
                </a:path>
              </a:pathLst>
            </a:custGeom>
            <a:grpFill/>
            <a:ln w="6291"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4CFED17C-899B-C6BA-5675-162D9E62426C}"/>
                </a:ext>
              </a:extLst>
            </p:cNvPr>
            <p:cNvSpPr/>
            <p:nvPr/>
          </p:nvSpPr>
          <p:spPr>
            <a:xfrm>
              <a:off x="1203782" y="758719"/>
              <a:ext cx="168663" cy="231376"/>
            </a:xfrm>
            <a:custGeom>
              <a:avLst/>
              <a:gdLst>
                <a:gd name="connsiteX0" fmla="*/ 168663 w 168663"/>
                <a:gd name="connsiteY0" fmla="*/ 209511 h 231376"/>
                <a:gd name="connsiteX1" fmla="*/ 153555 w 168663"/>
                <a:gd name="connsiteY1" fmla="*/ 230280 h 231376"/>
                <a:gd name="connsiteX2" fmla="*/ 129633 w 168663"/>
                <a:gd name="connsiteY2" fmla="*/ 220840 h 231376"/>
                <a:gd name="connsiteX3" fmla="*/ 125226 w 168663"/>
                <a:gd name="connsiteY3" fmla="*/ 210769 h 231376"/>
                <a:gd name="connsiteX4" fmla="*/ 94380 w 168663"/>
                <a:gd name="connsiteY4" fmla="*/ 189371 h 231376"/>
                <a:gd name="connsiteX5" fmla="*/ 59126 w 168663"/>
                <a:gd name="connsiteY5" fmla="*/ 189371 h 231376"/>
                <a:gd name="connsiteX6" fmla="*/ 47165 w 168663"/>
                <a:gd name="connsiteY6" fmla="*/ 198182 h 231376"/>
                <a:gd name="connsiteX7" fmla="*/ 41500 w 168663"/>
                <a:gd name="connsiteY7" fmla="*/ 214546 h 231376"/>
                <a:gd name="connsiteX8" fmla="*/ 14430 w 168663"/>
                <a:gd name="connsiteY8" fmla="*/ 230280 h 231376"/>
                <a:gd name="connsiteX9" fmla="*/ 1840 w 168663"/>
                <a:gd name="connsiteY9" fmla="*/ 200700 h 231376"/>
                <a:gd name="connsiteX10" fmla="*/ 54090 w 168663"/>
                <a:gd name="connsiteY10" fmla="*/ 43984 h 231376"/>
                <a:gd name="connsiteX11" fmla="*/ 64792 w 168663"/>
                <a:gd name="connsiteY11" fmla="*/ 13774 h 231376"/>
                <a:gd name="connsiteX12" fmla="*/ 83678 w 168663"/>
                <a:gd name="connsiteY12" fmla="*/ 557 h 231376"/>
                <a:gd name="connsiteX13" fmla="*/ 103822 w 168663"/>
                <a:gd name="connsiteY13" fmla="*/ 13774 h 231376"/>
                <a:gd name="connsiteX14" fmla="*/ 167404 w 168663"/>
                <a:gd name="connsiteY14" fmla="*/ 203846 h 231376"/>
                <a:gd name="connsiteX15" fmla="*/ 168663 w 168663"/>
                <a:gd name="connsiteY15" fmla="*/ 209511 h 231376"/>
                <a:gd name="connsiteX16" fmla="*/ 84937 w 168663"/>
                <a:gd name="connsiteY16" fmla="*/ 88041 h 231376"/>
                <a:gd name="connsiteX17" fmla="*/ 65421 w 168663"/>
                <a:gd name="connsiteY17" fmla="*/ 147202 h 231376"/>
                <a:gd name="connsiteX18" fmla="*/ 104452 w 168663"/>
                <a:gd name="connsiteY18" fmla="*/ 147202 h 231376"/>
                <a:gd name="connsiteX19" fmla="*/ 84937 w 168663"/>
                <a:gd name="connsiteY19" fmla="*/ 88041 h 231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663" h="231376">
                  <a:moveTo>
                    <a:pt x="168663" y="209511"/>
                  </a:moveTo>
                  <a:cubicBezTo>
                    <a:pt x="168663" y="220210"/>
                    <a:pt x="163627" y="227763"/>
                    <a:pt x="153555" y="230280"/>
                  </a:cubicBezTo>
                  <a:cubicBezTo>
                    <a:pt x="143482" y="233427"/>
                    <a:pt x="135299" y="229651"/>
                    <a:pt x="129633" y="220840"/>
                  </a:cubicBezTo>
                  <a:cubicBezTo>
                    <a:pt x="127744" y="217693"/>
                    <a:pt x="126485" y="213916"/>
                    <a:pt x="125226" y="210769"/>
                  </a:cubicBezTo>
                  <a:cubicBezTo>
                    <a:pt x="117672" y="189371"/>
                    <a:pt x="117672" y="189371"/>
                    <a:pt x="94380" y="189371"/>
                  </a:cubicBezTo>
                  <a:cubicBezTo>
                    <a:pt x="82419" y="189371"/>
                    <a:pt x="71087" y="190000"/>
                    <a:pt x="59126" y="189371"/>
                  </a:cubicBezTo>
                  <a:cubicBezTo>
                    <a:pt x="51572" y="188741"/>
                    <a:pt x="48424" y="191888"/>
                    <a:pt x="47165" y="198182"/>
                  </a:cubicBezTo>
                  <a:cubicBezTo>
                    <a:pt x="45906" y="203846"/>
                    <a:pt x="44018" y="209511"/>
                    <a:pt x="41500" y="214546"/>
                  </a:cubicBezTo>
                  <a:cubicBezTo>
                    <a:pt x="36463" y="227763"/>
                    <a:pt x="25761" y="234057"/>
                    <a:pt x="14430" y="230280"/>
                  </a:cubicBezTo>
                  <a:cubicBezTo>
                    <a:pt x="2469" y="226504"/>
                    <a:pt x="-3197" y="214546"/>
                    <a:pt x="1840" y="200700"/>
                  </a:cubicBezTo>
                  <a:cubicBezTo>
                    <a:pt x="18837" y="148461"/>
                    <a:pt x="36463" y="96223"/>
                    <a:pt x="54090" y="43984"/>
                  </a:cubicBezTo>
                  <a:cubicBezTo>
                    <a:pt x="57238" y="33914"/>
                    <a:pt x="59756" y="22585"/>
                    <a:pt x="64792" y="13774"/>
                  </a:cubicBezTo>
                  <a:cubicBezTo>
                    <a:pt x="68569" y="7480"/>
                    <a:pt x="76753" y="2445"/>
                    <a:pt x="83678" y="557"/>
                  </a:cubicBezTo>
                  <a:cubicBezTo>
                    <a:pt x="93121" y="-1960"/>
                    <a:pt x="100675" y="4334"/>
                    <a:pt x="103822" y="13774"/>
                  </a:cubicBezTo>
                  <a:cubicBezTo>
                    <a:pt x="125226" y="76712"/>
                    <a:pt x="146000" y="140279"/>
                    <a:pt x="167404" y="203846"/>
                  </a:cubicBezTo>
                  <a:cubicBezTo>
                    <a:pt x="168663" y="205735"/>
                    <a:pt x="168663" y="208252"/>
                    <a:pt x="168663" y="209511"/>
                  </a:cubicBezTo>
                  <a:close/>
                  <a:moveTo>
                    <a:pt x="84937" y="88041"/>
                  </a:moveTo>
                  <a:cubicBezTo>
                    <a:pt x="78012" y="109440"/>
                    <a:pt x="71717" y="127692"/>
                    <a:pt x="65421" y="147202"/>
                  </a:cubicBezTo>
                  <a:cubicBezTo>
                    <a:pt x="78641" y="147202"/>
                    <a:pt x="91232" y="147202"/>
                    <a:pt x="104452" y="147202"/>
                  </a:cubicBezTo>
                  <a:cubicBezTo>
                    <a:pt x="98157" y="127692"/>
                    <a:pt x="91861" y="109440"/>
                    <a:pt x="84937" y="88041"/>
                  </a:cubicBezTo>
                  <a:close/>
                </a:path>
              </a:pathLst>
            </a:custGeom>
            <a:grpFill/>
            <a:ln w="6291"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149AC5DD-2CD8-6261-2E49-B1A498F0482D}"/>
                </a:ext>
              </a:extLst>
            </p:cNvPr>
            <p:cNvSpPr/>
            <p:nvPr/>
          </p:nvSpPr>
          <p:spPr>
            <a:xfrm>
              <a:off x="867515" y="1201729"/>
              <a:ext cx="315444" cy="42447"/>
            </a:xfrm>
            <a:custGeom>
              <a:avLst/>
              <a:gdLst>
                <a:gd name="connsiteX0" fmla="*/ 158693 w 315444"/>
                <a:gd name="connsiteY0" fmla="*/ 42168 h 42447"/>
                <a:gd name="connsiteX1" fmla="*/ 28381 w 315444"/>
                <a:gd name="connsiteY1" fmla="*/ 42168 h 42447"/>
                <a:gd name="connsiteX2" fmla="*/ 14532 w 315444"/>
                <a:gd name="connsiteY2" fmla="*/ 40910 h 42447"/>
                <a:gd name="connsiteX3" fmla="*/ 53 w 315444"/>
                <a:gd name="connsiteY3" fmla="*/ 20140 h 42447"/>
                <a:gd name="connsiteX4" fmla="*/ 16420 w 315444"/>
                <a:gd name="connsiteY4" fmla="*/ 629 h 42447"/>
                <a:gd name="connsiteX5" fmla="*/ 26493 w 315444"/>
                <a:gd name="connsiteY5" fmla="*/ 0 h 42447"/>
                <a:gd name="connsiteX6" fmla="*/ 288374 w 315444"/>
                <a:gd name="connsiteY6" fmla="*/ 0 h 42447"/>
                <a:gd name="connsiteX7" fmla="*/ 293411 w 315444"/>
                <a:gd name="connsiteY7" fmla="*/ 0 h 42447"/>
                <a:gd name="connsiteX8" fmla="*/ 315444 w 315444"/>
                <a:gd name="connsiteY8" fmla="*/ 20769 h 42447"/>
                <a:gd name="connsiteX9" fmla="*/ 293411 w 315444"/>
                <a:gd name="connsiteY9" fmla="*/ 42168 h 42447"/>
                <a:gd name="connsiteX10" fmla="*/ 244308 w 315444"/>
                <a:gd name="connsiteY10" fmla="*/ 42168 h 42447"/>
                <a:gd name="connsiteX11" fmla="*/ 158693 w 315444"/>
                <a:gd name="connsiteY11" fmla="*/ 42168 h 4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5444" h="42447">
                  <a:moveTo>
                    <a:pt x="158693" y="42168"/>
                  </a:moveTo>
                  <a:cubicBezTo>
                    <a:pt x="115255" y="42168"/>
                    <a:pt x="71818" y="42168"/>
                    <a:pt x="28381" y="42168"/>
                  </a:cubicBezTo>
                  <a:cubicBezTo>
                    <a:pt x="23974" y="42168"/>
                    <a:pt x="18938" y="42168"/>
                    <a:pt x="14532" y="40910"/>
                  </a:cubicBezTo>
                  <a:cubicBezTo>
                    <a:pt x="4459" y="37763"/>
                    <a:pt x="-577" y="30839"/>
                    <a:pt x="53" y="20140"/>
                  </a:cubicBezTo>
                  <a:cubicBezTo>
                    <a:pt x="682" y="9441"/>
                    <a:pt x="6977" y="3147"/>
                    <a:pt x="16420" y="629"/>
                  </a:cubicBezTo>
                  <a:cubicBezTo>
                    <a:pt x="19568" y="0"/>
                    <a:pt x="23345" y="0"/>
                    <a:pt x="26493" y="0"/>
                  </a:cubicBezTo>
                  <a:cubicBezTo>
                    <a:pt x="113996" y="0"/>
                    <a:pt x="200871" y="0"/>
                    <a:pt x="288374" y="0"/>
                  </a:cubicBezTo>
                  <a:cubicBezTo>
                    <a:pt x="290263" y="0"/>
                    <a:pt x="291522" y="0"/>
                    <a:pt x="293411" y="0"/>
                  </a:cubicBezTo>
                  <a:cubicBezTo>
                    <a:pt x="306631" y="629"/>
                    <a:pt x="315444" y="9441"/>
                    <a:pt x="315444" y="20769"/>
                  </a:cubicBezTo>
                  <a:cubicBezTo>
                    <a:pt x="315444" y="32098"/>
                    <a:pt x="306631" y="41539"/>
                    <a:pt x="293411" y="42168"/>
                  </a:cubicBezTo>
                  <a:cubicBezTo>
                    <a:pt x="277043" y="42798"/>
                    <a:pt x="260675" y="42168"/>
                    <a:pt x="244308" y="42168"/>
                  </a:cubicBezTo>
                  <a:cubicBezTo>
                    <a:pt x="215979" y="42168"/>
                    <a:pt x="187021" y="42168"/>
                    <a:pt x="158693" y="42168"/>
                  </a:cubicBezTo>
                  <a:close/>
                </a:path>
              </a:pathLst>
            </a:custGeom>
            <a:grpFill/>
            <a:ln w="6291"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B1C312AC-8784-E127-8542-33F045463701}"/>
                </a:ext>
              </a:extLst>
            </p:cNvPr>
            <p:cNvSpPr/>
            <p:nvPr/>
          </p:nvSpPr>
          <p:spPr>
            <a:xfrm>
              <a:off x="867528" y="1306556"/>
              <a:ext cx="313866" cy="42727"/>
            </a:xfrm>
            <a:custGeom>
              <a:avLst/>
              <a:gdLst>
                <a:gd name="connsiteX0" fmla="*/ 158050 w 313866"/>
                <a:gd name="connsiteY0" fmla="*/ 280 h 42727"/>
                <a:gd name="connsiteX1" fmla="*/ 292139 w 313866"/>
                <a:gd name="connsiteY1" fmla="*/ 280 h 42727"/>
                <a:gd name="connsiteX2" fmla="*/ 313542 w 313866"/>
                <a:gd name="connsiteY2" fmla="*/ 14126 h 42727"/>
                <a:gd name="connsiteX3" fmla="*/ 307877 w 313866"/>
                <a:gd name="connsiteY3" fmla="*/ 36154 h 42727"/>
                <a:gd name="connsiteX4" fmla="*/ 288361 w 313866"/>
                <a:gd name="connsiteY4" fmla="*/ 42448 h 42727"/>
                <a:gd name="connsiteX5" fmla="*/ 210930 w 313866"/>
                <a:gd name="connsiteY5" fmla="*/ 42448 h 42727"/>
                <a:gd name="connsiteX6" fmla="*/ 30257 w 313866"/>
                <a:gd name="connsiteY6" fmla="*/ 42448 h 42727"/>
                <a:gd name="connsiteX7" fmla="*/ 17666 w 313866"/>
                <a:gd name="connsiteY7" fmla="*/ 41819 h 42727"/>
                <a:gd name="connsiteX8" fmla="*/ 40 w 313866"/>
                <a:gd name="connsiteY8" fmla="*/ 19791 h 42727"/>
                <a:gd name="connsiteX9" fmla="*/ 20184 w 313866"/>
                <a:gd name="connsiteY9" fmla="*/ 280 h 42727"/>
                <a:gd name="connsiteX10" fmla="*/ 68028 w 313866"/>
                <a:gd name="connsiteY10" fmla="*/ 280 h 42727"/>
                <a:gd name="connsiteX11" fmla="*/ 158050 w 313866"/>
                <a:gd name="connsiteY11" fmla="*/ 280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3866" h="42727">
                  <a:moveTo>
                    <a:pt x="158050" y="280"/>
                  </a:moveTo>
                  <a:cubicBezTo>
                    <a:pt x="202746" y="280"/>
                    <a:pt x="247442" y="280"/>
                    <a:pt x="292139" y="280"/>
                  </a:cubicBezTo>
                  <a:cubicBezTo>
                    <a:pt x="302211" y="280"/>
                    <a:pt x="311654" y="4056"/>
                    <a:pt x="313542" y="14126"/>
                  </a:cubicBezTo>
                  <a:cubicBezTo>
                    <a:pt x="314802" y="21049"/>
                    <a:pt x="312283" y="31119"/>
                    <a:pt x="307877" y="36154"/>
                  </a:cubicBezTo>
                  <a:cubicBezTo>
                    <a:pt x="304100" y="40560"/>
                    <a:pt x="295286" y="41819"/>
                    <a:pt x="288361" y="42448"/>
                  </a:cubicBezTo>
                  <a:cubicBezTo>
                    <a:pt x="262551" y="43078"/>
                    <a:pt x="236741" y="42448"/>
                    <a:pt x="210930" y="42448"/>
                  </a:cubicBezTo>
                  <a:cubicBezTo>
                    <a:pt x="150496" y="42448"/>
                    <a:pt x="90691" y="42448"/>
                    <a:pt x="30257" y="42448"/>
                  </a:cubicBezTo>
                  <a:cubicBezTo>
                    <a:pt x="25850" y="42448"/>
                    <a:pt x="22073" y="42448"/>
                    <a:pt x="17666" y="41819"/>
                  </a:cubicBezTo>
                  <a:cubicBezTo>
                    <a:pt x="6335" y="39931"/>
                    <a:pt x="-590" y="31119"/>
                    <a:pt x="40" y="19791"/>
                  </a:cubicBezTo>
                  <a:cubicBezTo>
                    <a:pt x="669" y="8462"/>
                    <a:pt x="8853" y="909"/>
                    <a:pt x="20184" y="280"/>
                  </a:cubicBezTo>
                  <a:cubicBezTo>
                    <a:pt x="35922" y="-350"/>
                    <a:pt x="51661" y="280"/>
                    <a:pt x="68028" y="280"/>
                  </a:cubicBezTo>
                  <a:cubicBezTo>
                    <a:pt x="98245" y="280"/>
                    <a:pt x="128462" y="280"/>
                    <a:pt x="158050" y="280"/>
                  </a:cubicBezTo>
                  <a:close/>
                </a:path>
              </a:pathLst>
            </a:custGeom>
            <a:grpFill/>
            <a:ln w="6291" cap="flat">
              <a:noFill/>
              <a:prstDash val="solid"/>
              <a:miter/>
            </a:ln>
          </p:spPr>
          <p:txBody>
            <a:bodyPr rtlCol="0" anchor="ctr"/>
            <a:lstStyle/>
            <a:p>
              <a:pPr algn="l" rtl="0"/>
              <a:endParaRPr lang="en-US"/>
            </a:p>
          </p:txBody>
        </p:sp>
        <p:sp>
          <p:nvSpPr>
            <p:cNvPr id="72" name="Freeform 71">
              <a:extLst>
                <a:ext uri="{FF2B5EF4-FFF2-40B4-BE49-F238E27FC236}">
                  <a16:creationId xmlns:a16="http://schemas.microsoft.com/office/drawing/2014/main" id="{C3388040-0A18-FC12-C21D-C593131561BB}"/>
                </a:ext>
              </a:extLst>
            </p:cNvPr>
            <p:cNvSpPr/>
            <p:nvPr/>
          </p:nvSpPr>
          <p:spPr>
            <a:xfrm>
              <a:off x="867524" y="1095714"/>
              <a:ext cx="316098" cy="42727"/>
            </a:xfrm>
            <a:custGeom>
              <a:avLst/>
              <a:gdLst>
                <a:gd name="connsiteX0" fmla="*/ 156795 w 316098"/>
                <a:gd name="connsiteY0" fmla="*/ 42448 h 42727"/>
                <a:gd name="connsiteX1" fmla="*/ 29001 w 316098"/>
                <a:gd name="connsiteY1" fmla="*/ 42448 h 42727"/>
                <a:gd name="connsiteX2" fmla="*/ 16411 w 316098"/>
                <a:gd name="connsiteY2" fmla="*/ 41819 h 42727"/>
                <a:gd name="connsiteX3" fmla="*/ 43 w 316098"/>
                <a:gd name="connsiteY3" fmla="*/ 19791 h 42727"/>
                <a:gd name="connsiteX4" fmla="*/ 18299 w 316098"/>
                <a:gd name="connsiteY4" fmla="*/ 280 h 42727"/>
                <a:gd name="connsiteX5" fmla="*/ 28372 w 316098"/>
                <a:gd name="connsiteY5" fmla="*/ 280 h 42727"/>
                <a:gd name="connsiteX6" fmla="*/ 287736 w 316098"/>
                <a:gd name="connsiteY6" fmla="*/ 280 h 42727"/>
                <a:gd name="connsiteX7" fmla="*/ 295290 w 316098"/>
                <a:gd name="connsiteY7" fmla="*/ 280 h 42727"/>
                <a:gd name="connsiteX8" fmla="*/ 316064 w 316098"/>
                <a:gd name="connsiteY8" fmla="*/ 20420 h 42727"/>
                <a:gd name="connsiteX9" fmla="*/ 296549 w 316098"/>
                <a:gd name="connsiteY9" fmla="*/ 42448 h 42727"/>
                <a:gd name="connsiteX10" fmla="*/ 285217 w 316098"/>
                <a:gd name="connsiteY10" fmla="*/ 42448 h 42727"/>
                <a:gd name="connsiteX11" fmla="*/ 156795 w 316098"/>
                <a:gd name="connsiteY11" fmla="*/ 42448 h 4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098" h="42727">
                  <a:moveTo>
                    <a:pt x="156795" y="42448"/>
                  </a:moveTo>
                  <a:cubicBezTo>
                    <a:pt x="113987" y="42448"/>
                    <a:pt x="71809" y="42448"/>
                    <a:pt x="29001" y="42448"/>
                  </a:cubicBezTo>
                  <a:cubicBezTo>
                    <a:pt x="24595" y="42448"/>
                    <a:pt x="20817" y="42448"/>
                    <a:pt x="16411" y="41819"/>
                  </a:cubicBezTo>
                  <a:cubicBezTo>
                    <a:pt x="5709" y="39301"/>
                    <a:pt x="-586" y="30490"/>
                    <a:pt x="43" y="19791"/>
                  </a:cubicBezTo>
                  <a:cubicBezTo>
                    <a:pt x="673" y="8462"/>
                    <a:pt x="7597" y="2797"/>
                    <a:pt x="18299" y="280"/>
                  </a:cubicBezTo>
                  <a:cubicBezTo>
                    <a:pt x="21447" y="-350"/>
                    <a:pt x="25224" y="280"/>
                    <a:pt x="28372" y="280"/>
                  </a:cubicBezTo>
                  <a:cubicBezTo>
                    <a:pt x="114616" y="280"/>
                    <a:pt x="201491" y="280"/>
                    <a:pt x="287736" y="280"/>
                  </a:cubicBezTo>
                  <a:cubicBezTo>
                    <a:pt x="290254" y="280"/>
                    <a:pt x="292772" y="280"/>
                    <a:pt x="295290" y="280"/>
                  </a:cubicBezTo>
                  <a:cubicBezTo>
                    <a:pt x="306621" y="1539"/>
                    <a:pt x="315435" y="9720"/>
                    <a:pt x="316064" y="20420"/>
                  </a:cubicBezTo>
                  <a:cubicBezTo>
                    <a:pt x="316694" y="31749"/>
                    <a:pt x="308510" y="41189"/>
                    <a:pt x="296549" y="42448"/>
                  </a:cubicBezTo>
                  <a:cubicBezTo>
                    <a:pt x="292772" y="43078"/>
                    <a:pt x="288995" y="42448"/>
                    <a:pt x="285217" y="42448"/>
                  </a:cubicBezTo>
                  <a:cubicBezTo>
                    <a:pt x="242410" y="42448"/>
                    <a:pt x="199602" y="42448"/>
                    <a:pt x="156795" y="42448"/>
                  </a:cubicBezTo>
                  <a:close/>
                </a:path>
              </a:pathLst>
            </a:custGeom>
            <a:grpFill/>
            <a:ln w="6291"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F97DDC77-A2CC-EA8D-1F7E-EA5E1E292799}"/>
                </a:ext>
              </a:extLst>
            </p:cNvPr>
            <p:cNvSpPr/>
            <p:nvPr/>
          </p:nvSpPr>
          <p:spPr>
            <a:xfrm>
              <a:off x="866946" y="1411942"/>
              <a:ext cx="316347" cy="42797"/>
            </a:xfrm>
            <a:custGeom>
              <a:avLst/>
              <a:gdLst>
                <a:gd name="connsiteX0" fmla="*/ 159261 w 316347"/>
                <a:gd name="connsiteY0" fmla="*/ 0 h 42797"/>
                <a:gd name="connsiteX1" fmla="*/ 292091 w 316347"/>
                <a:gd name="connsiteY1" fmla="*/ 0 h 42797"/>
                <a:gd name="connsiteX2" fmla="*/ 312865 w 316347"/>
                <a:gd name="connsiteY2" fmla="*/ 32098 h 42797"/>
                <a:gd name="connsiteX3" fmla="*/ 288943 w 316347"/>
                <a:gd name="connsiteY3" fmla="*/ 42798 h 42797"/>
                <a:gd name="connsiteX4" fmla="*/ 169963 w 316347"/>
                <a:gd name="connsiteY4" fmla="*/ 42798 h 42797"/>
                <a:gd name="connsiteX5" fmla="*/ 27061 w 316347"/>
                <a:gd name="connsiteY5" fmla="*/ 42798 h 42797"/>
                <a:gd name="connsiteX6" fmla="*/ 3140 w 316347"/>
                <a:gd name="connsiteY6" fmla="*/ 32098 h 42797"/>
                <a:gd name="connsiteX7" fmla="*/ 23284 w 316347"/>
                <a:gd name="connsiteY7" fmla="*/ 629 h 42797"/>
                <a:gd name="connsiteX8" fmla="*/ 159261 w 316347"/>
                <a:gd name="connsiteY8" fmla="*/ 0 h 4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347" h="42797">
                  <a:moveTo>
                    <a:pt x="159261" y="0"/>
                  </a:moveTo>
                  <a:cubicBezTo>
                    <a:pt x="203328" y="0"/>
                    <a:pt x="248024" y="0"/>
                    <a:pt x="292091" y="0"/>
                  </a:cubicBezTo>
                  <a:cubicBezTo>
                    <a:pt x="311606" y="0"/>
                    <a:pt x="322308" y="16364"/>
                    <a:pt x="312865" y="32098"/>
                  </a:cubicBezTo>
                  <a:cubicBezTo>
                    <a:pt x="307200" y="40910"/>
                    <a:pt x="298386" y="42798"/>
                    <a:pt x="288943" y="42798"/>
                  </a:cubicBezTo>
                  <a:cubicBezTo>
                    <a:pt x="249283" y="42798"/>
                    <a:pt x="209623" y="42798"/>
                    <a:pt x="169963" y="42798"/>
                  </a:cubicBezTo>
                  <a:cubicBezTo>
                    <a:pt x="122120" y="42798"/>
                    <a:pt x="74905" y="42798"/>
                    <a:pt x="27061" y="42798"/>
                  </a:cubicBezTo>
                  <a:cubicBezTo>
                    <a:pt x="17619" y="42798"/>
                    <a:pt x="8805" y="40910"/>
                    <a:pt x="3140" y="32098"/>
                  </a:cubicBezTo>
                  <a:cubicBezTo>
                    <a:pt x="-5674" y="17623"/>
                    <a:pt x="5028" y="629"/>
                    <a:pt x="23284" y="629"/>
                  </a:cubicBezTo>
                  <a:cubicBezTo>
                    <a:pt x="68610" y="0"/>
                    <a:pt x="113936" y="0"/>
                    <a:pt x="159261" y="0"/>
                  </a:cubicBezTo>
                  <a:close/>
                </a:path>
              </a:pathLst>
            </a:custGeom>
            <a:grpFill/>
            <a:ln w="6291" cap="flat">
              <a:noFill/>
              <a:prstDash val="solid"/>
              <a:miter/>
            </a:ln>
          </p:spPr>
          <p:txBody>
            <a:bodyPr rtlCol="0" anchor="ctr"/>
            <a:lstStyle/>
            <a:p>
              <a:pPr algn="l" rtl="0"/>
              <a:endParaRPr lang="en-US"/>
            </a:p>
          </p:txBody>
        </p:sp>
        <p:sp>
          <p:nvSpPr>
            <p:cNvPr id="74" name="Freeform 73">
              <a:extLst>
                <a:ext uri="{FF2B5EF4-FFF2-40B4-BE49-F238E27FC236}">
                  <a16:creationId xmlns:a16="http://schemas.microsoft.com/office/drawing/2014/main" id="{F6B96B2C-A234-9E20-8D3B-30AA509DA5A8}"/>
                </a:ext>
              </a:extLst>
            </p:cNvPr>
            <p:cNvSpPr/>
            <p:nvPr/>
          </p:nvSpPr>
          <p:spPr>
            <a:xfrm>
              <a:off x="867567" y="757981"/>
              <a:ext cx="125936" cy="232119"/>
            </a:xfrm>
            <a:custGeom>
              <a:avLst/>
              <a:gdLst>
                <a:gd name="connsiteX0" fmla="*/ 42178 w 125936"/>
                <a:gd name="connsiteY0" fmla="*/ 190109 h 232119"/>
                <a:gd name="connsiteX1" fmla="*/ 102612 w 125936"/>
                <a:gd name="connsiteY1" fmla="*/ 190109 h 232119"/>
                <a:gd name="connsiteX2" fmla="*/ 125905 w 125936"/>
                <a:gd name="connsiteY2" fmla="*/ 212137 h 232119"/>
                <a:gd name="connsiteX3" fmla="*/ 105760 w 125936"/>
                <a:gd name="connsiteY3" fmla="*/ 231648 h 232119"/>
                <a:gd name="connsiteX4" fmla="*/ 20145 w 125936"/>
                <a:gd name="connsiteY4" fmla="*/ 231648 h 232119"/>
                <a:gd name="connsiteX5" fmla="*/ 0 w 125936"/>
                <a:gd name="connsiteY5" fmla="*/ 207731 h 232119"/>
                <a:gd name="connsiteX6" fmla="*/ 0 w 125936"/>
                <a:gd name="connsiteY6" fmla="*/ 48498 h 232119"/>
                <a:gd name="connsiteX7" fmla="*/ 0 w 125936"/>
                <a:gd name="connsiteY7" fmla="*/ 22065 h 232119"/>
                <a:gd name="connsiteX8" fmla="*/ 19515 w 125936"/>
                <a:gd name="connsiteY8" fmla="*/ 36 h 232119"/>
                <a:gd name="connsiteX9" fmla="*/ 41549 w 125936"/>
                <a:gd name="connsiteY9" fmla="*/ 20806 h 232119"/>
                <a:gd name="connsiteX10" fmla="*/ 42178 w 125936"/>
                <a:gd name="connsiteY10" fmla="*/ 82485 h 232119"/>
                <a:gd name="connsiteX11" fmla="*/ 42178 w 125936"/>
                <a:gd name="connsiteY11" fmla="*/ 190109 h 232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36" h="232119">
                  <a:moveTo>
                    <a:pt x="42178" y="190109"/>
                  </a:moveTo>
                  <a:cubicBezTo>
                    <a:pt x="63582" y="190109"/>
                    <a:pt x="83097" y="189479"/>
                    <a:pt x="102612" y="190109"/>
                  </a:cubicBezTo>
                  <a:cubicBezTo>
                    <a:pt x="117721" y="190738"/>
                    <a:pt x="126534" y="199549"/>
                    <a:pt x="125905" y="212137"/>
                  </a:cubicBezTo>
                  <a:cubicBezTo>
                    <a:pt x="125275" y="222836"/>
                    <a:pt x="117091" y="231648"/>
                    <a:pt x="105760" y="231648"/>
                  </a:cubicBezTo>
                  <a:cubicBezTo>
                    <a:pt x="77431" y="232277"/>
                    <a:pt x="49103" y="232277"/>
                    <a:pt x="20145" y="231648"/>
                  </a:cubicBezTo>
                  <a:cubicBezTo>
                    <a:pt x="6925" y="231648"/>
                    <a:pt x="0" y="222836"/>
                    <a:pt x="0" y="207731"/>
                  </a:cubicBezTo>
                  <a:cubicBezTo>
                    <a:pt x="0" y="154863"/>
                    <a:pt x="0" y="101366"/>
                    <a:pt x="0" y="48498"/>
                  </a:cubicBezTo>
                  <a:cubicBezTo>
                    <a:pt x="0" y="39687"/>
                    <a:pt x="0" y="30876"/>
                    <a:pt x="0" y="22065"/>
                  </a:cubicBezTo>
                  <a:cubicBezTo>
                    <a:pt x="630" y="8848"/>
                    <a:pt x="8184" y="666"/>
                    <a:pt x="19515" y="36"/>
                  </a:cubicBezTo>
                  <a:cubicBezTo>
                    <a:pt x="31476" y="-593"/>
                    <a:pt x="40919" y="6959"/>
                    <a:pt x="41549" y="20806"/>
                  </a:cubicBezTo>
                  <a:cubicBezTo>
                    <a:pt x="42178" y="41575"/>
                    <a:pt x="42178" y="61715"/>
                    <a:pt x="42178" y="82485"/>
                  </a:cubicBezTo>
                  <a:cubicBezTo>
                    <a:pt x="42178" y="118359"/>
                    <a:pt x="42178" y="153605"/>
                    <a:pt x="42178" y="190109"/>
                  </a:cubicBezTo>
                  <a:close/>
                </a:path>
              </a:pathLst>
            </a:custGeom>
            <a:grpFill/>
            <a:ln w="6291"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6F6B4E23-DEF7-984B-6363-882F68791514}"/>
                </a:ext>
              </a:extLst>
            </p:cNvPr>
            <p:cNvSpPr/>
            <p:nvPr/>
          </p:nvSpPr>
          <p:spPr>
            <a:xfrm>
              <a:off x="1246541" y="1095994"/>
              <a:ext cx="238617" cy="42168"/>
            </a:xfrm>
            <a:custGeom>
              <a:avLst/>
              <a:gdLst>
                <a:gd name="connsiteX0" fmla="*/ 119610 w 238617"/>
                <a:gd name="connsiteY0" fmla="*/ 0 h 42168"/>
                <a:gd name="connsiteX1" fmla="*/ 213409 w 238617"/>
                <a:gd name="connsiteY1" fmla="*/ 0 h 42168"/>
                <a:gd name="connsiteX2" fmla="*/ 238590 w 238617"/>
                <a:gd name="connsiteY2" fmla="*/ 21399 h 42168"/>
                <a:gd name="connsiteX3" fmla="*/ 214038 w 238617"/>
                <a:gd name="connsiteY3" fmla="*/ 42168 h 42168"/>
                <a:gd name="connsiteX4" fmla="*/ 24551 w 238617"/>
                <a:gd name="connsiteY4" fmla="*/ 42168 h 42168"/>
                <a:gd name="connsiteX5" fmla="*/ 0 w 238617"/>
                <a:gd name="connsiteY5" fmla="*/ 21399 h 42168"/>
                <a:gd name="connsiteX6" fmla="*/ 25181 w 238617"/>
                <a:gd name="connsiteY6" fmla="*/ 0 h 42168"/>
                <a:gd name="connsiteX7" fmla="*/ 119610 w 238617"/>
                <a:gd name="connsiteY7" fmla="*/ 0 h 4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617" h="42168">
                  <a:moveTo>
                    <a:pt x="119610" y="0"/>
                  </a:moveTo>
                  <a:cubicBezTo>
                    <a:pt x="151086" y="0"/>
                    <a:pt x="182562" y="0"/>
                    <a:pt x="213409" y="0"/>
                  </a:cubicBezTo>
                  <a:cubicBezTo>
                    <a:pt x="229147" y="0"/>
                    <a:pt x="239219" y="8182"/>
                    <a:pt x="238590" y="21399"/>
                  </a:cubicBezTo>
                  <a:cubicBezTo>
                    <a:pt x="238590" y="33986"/>
                    <a:pt x="229147" y="42168"/>
                    <a:pt x="214038" y="42168"/>
                  </a:cubicBezTo>
                  <a:cubicBezTo>
                    <a:pt x="151086" y="42168"/>
                    <a:pt x="88133" y="42168"/>
                    <a:pt x="24551" y="42168"/>
                  </a:cubicBezTo>
                  <a:cubicBezTo>
                    <a:pt x="9443" y="42168"/>
                    <a:pt x="0" y="33986"/>
                    <a:pt x="0" y="21399"/>
                  </a:cubicBezTo>
                  <a:cubicBezTo>
                    <a:pt x="0" y="8182"/>
                    <a:pt x="8813" y="0"/>
                    <a:pt x="25181" y="0"/>
                  </a:cubicBezTo>
                  <a:cubicBezTo>
                    <a:pt x="56657" y="0"/>
                    <a:pt x="88133" y="0"/>
                    <a:pt x="119610" y="0"/>
                  </a:cubicBezTo>
                  <a:close/>
                </a:path>
              </a:pathLst>
            </a:custGeom>
            <a:grpFill/>
            <a:ln w="6291"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9DCA7F49-DE3E-C106-9EAB-8BECBD7B4F34}"/>
                </a:ext>
              </a:extLst>
            </p:cNvPr>
            <p:cNvSpPr/>
            <p:nvPr/>
          </p:nvSpPr>
          <p:spPr>
            <a:xfrm>
              <a:off x="1247768" y="1411942"/>
              <a:ext cx="164966" cy="42640"/>
            </a:xfrm>
            <a:custGeom>
              <a:avLst/>
              <a:gdLst>
                <a:gd name="connsiteX0" fmla="*/ 81870 w 164966"/>
                <a:gd name="connsiteY0" fmla="*/ 0 h 42640"/>
                <a:gd name="connsiteX1" fmla="*/ 141045 w 164966"/>
                <a:gd name="connsiteY1" fmla="*/ 0 h 42640"/>
                <a:gd name="connsiteX2" fmla="*/ 164967 w 164966"/>
                <a:gd name="connsiteY2" fmla="*/ 20769 h 42640"/>
                <a:gd name="connsiteX3" fmla="*/ 142304 w 164966"/>
                <a:gd name="connsiteY3" fmla="*/ 42168 h 42640"/>
                <a:gd name="connsiteX4" fmla="*/ 22065 w 164966"/>
                <a:gd name="connsiteY4" fmla="*/ 42168 h 42640"/>
                <a:gd name="connsiteX5" fmla="*/ 32 w 164966"/>
                <a:gd name="connsiteY5" fmla="*/ 20140 h 42640"/>
                <a:gd name="connsiteX6" fmla="*/ 22694 w 164966"/>
                <a:gd name="connsiteY6" fmla="*/ 0 h 42640"/>
                <a:gd name="connsiteX7" fmla="*/ 81870 w 164966"/>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966" h="42640">
                  <a:moveTo>
                    <a:pt x="81870" y="0"/>
                  </a:moveTo>
                  <a:cubicBezTo>
                    <a:pt x="101385" y="0"/>
                    <a:pt x="120900" y="0"/>
                    <a:pt x="141045" y="0"/>
                  </a:cubicBezTo>
                  <a:cubicBezTo>
                    <a:pt x="154894" y="0"/>
                    <a:pt x="164337" y="8811"/>
                    <a:pt x="164967" y="20769"/>
                  </a:cubicBezTo>
                  <a:cubicBezTo>
                    <a:pt x="164967" y="32728"/>
                    <a:pt x="156154" y="42168"/>
                    <a:pt x="142304" y="42168"/>
                  </a:cubicBezTo>
                  <a:cubicBezTo>
                    <a:pt x="102014" y="42798"/>
                    <a:pt x="61725" y="42798"/>
                    <a:pt x="22065" y="42168"/>
                  </a:cubicBezTo>
                  <a:cubicBezTo>
                    <a:pt x="8215" y="42168"/>
                    <a:pt x="-598" y="32728"/>
                    <a:pt x="32" y="20140"/>
                  </a:cubicBezTo>
                  <a:cubicBezTo>
                    <a:pt x="661" y="8182"/>
                    <a:pt x="8845" y="629"/>
                    <a:pt x="22694" y="0"/>
                  </a:cubicBezTo>
                  <a:cubicBezTo>
                    <a:pt x="41580" y="0"/>
                    <a:pt x="61725" y="0"/>
                    <a:pt x="81870" y="0"/>
                  </a:cubicBezTo>
                  <a:close/>
                </a:path>
              </a:pathLst>
            </a:custGeom>
            <a:grpFill/>
            <a:ln w="6291"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1E8748B2-70AE-65DC-D043-3F7BF5C91B4D}"/>
                </a:ext>
              </a:extLst>
            </p:cNvPr>
            <p:cNvSpPr/>
            <p:nvPr/>
          </p:nvSpPr>
          <p:spPr>
            <a:xfrm>
              <a:off x="1246541" y="1306556"/>
              <a:ext cx="127824" cy="42290"/>
            </a:xfrm>
            <a:custGeom>
              <a:avLst/>
              <a:gdLst>
                <a:gd name="connsiteX0" fmla="*/ 63582 w 127824"/>
                <a:gd name="connsiteY0" fmla="*/ 280 h 42290"/>
                <a:gd name="connsiteX1" fmla="*/ 105131 w 127824"/>
                <a:gd name="connsiteY1" fmla="*/ 280 h 42290"/>
                <a:gd name="connsiteX2" fmla="*/ 127793 w 127824"/>
                <a:gd name="connsiteY2" fmla="*/ 20420 h 42290"/>
                <a:gd name="connsiteX3" fmla="*/ 106390 w 127824"/>
                <a:gd name="connsiteY3" fmla="*/ 41819 h 42290"/>
                <a:gd name="connsiteX4" fmla="*/ 21404 w 127824"/>
                <a:gd name="connsiteY4" fmla="*/ 41819 h 42290"/>
                <a:gd name="connsiteX5" fmla="*/ 0 w 127824"/>
                <a:gd name="connsiteY5" fmla="*/ 20420 h 42290"/>
                <a:gd name="connsiteX6" fmla="*/ 22033 w 127824"/>
                <a:gd name="connsiteY6" fmla="*/ 280 h 42290"/>
                <a:gd name="connsiteX7" fmla="*/ 63582 w 127824"/>
                <a:gd name="connsiteY7" fmla="*/ 280 h 4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824" h="42290">
                  <a:moveTo>
                    <a:pt x="63582" y="280"/>
                  </a:moveTo>
                  <a:cubicBezTo>
                    <a:pt x="77431" y="280"/>
                    <a:pt x="91281" y="280"/>
                    <a:pt x="105131" y="280"/>
                  </a:cubicBezTo>
                  <a:cubicBezTo>
                    <a:pt x="118350" y="280"/>
                    <a:pt x="127164" y="9091"/>
                    <a:pt x="127793" y="20420"/>
                  </a:cubicBezTo>
                  <a:cubicBezTo>
                    <a:pt x="128423" y="31749"/>
                    <a:pt x="119610" y="41819"/>
                    <a:pt x="106390" y="41819"/>
                  </a:cubicBezTo>
                  <a:cubicBezTo>
                    <a:pt x="78061" y="42448"/>
                    <a:pt x="49732" y="42448"/>
                    <a:pt x="21404" y="41819"/>
                  </a:cubicBezTo>
                  <a:cubicBezTo>
                    <a:pt x="8184" y="41819"/>
                    <a:pt x="0" y="32378"/>
                    <a:pt x="0" y="20420"/>
                  </a:cubicBezTo>
                  <a:cubicBezTo>
                    <a:pt x="0" y="8462"/>
                    <a:pt x="8813" y="280"/>
                    <a:pt x="22033" y="280"/>
                  </a:cubicBezTo>
                  <a:cubicBezTo>
                    <a:pt x="36512" y="-350"/>
                    <a:pt x="50362" y="280"/>
                    <a:pt x="63582" y="280"/>
                  </a:cubicBezTo>
                  <a:close/>
                </a:path>
              </a:pathLst>
            </a:custGeom>
            <a:grpFill/>
            <a:ln w="6291"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B6E3345A-168B-6D77-9BD8-C6D526F03AEC}"/>
                </a:ext>
              </a:extLst>
            </p:cNvPr>
            <p:cNvSpPr/>
            <p:nvPr/>
          </p:nvSpPr>
          <p:spPr>
            <a:xfrm>
              <a:off x="1247139" y="1201100"/>
              <a:ext cx="122820" cy="42640"/>
            </a:xfrm>
            <a:custGeom>
              <a:avLst/>
              <a:gdLst>
                <a:gd name="connsiteX0" fmla="*/ 61725 w 122820"/>
                <a:gd name="connsiteY0" fmla="*/ 0 h 42640"/>
                <a:gd name="connsiteX1" fmla="*/ 100755 w 122820"/>
                <a:gd name="connsiteY1" fmla="*/ 0 h 42640"/>
                <a:gd name="connsiteX2" fmla="*/ 122789 w 122820"/>
                <a:gd name="connsiteY2" fmla="*/ 20140 h 42640"/>
                <a:gd name="connsiteX3" fmla="*/ 100755 w 122820"/>
                <a:gd name="connsiteY3" fmla="*/ 42168 h 42640"/>
                <a:gd name="connsiteX4" fmla="*/ 22065 w 122820"/>
                <a:gd name="connsiteY4" fmla="*/ 42168 h 42640"/>
                <a:gd name="connsiteX5" fmla="*/ 32 w 122820"/>
                <a:gd name="connsiteY5" fmla="*/ 20769 h 42640"/>
                <a:gd name="connsiteX6" fmla="*/ 22065 w 122820"/>
                <a:gd name="connsiteY6" fmla="*/ 629 h 42640"/>
                <a:gd name="connsiteX7" fmla="*/ 61725 w 122820"/>
                <a:gd name="connsiteY7" fmla="*/ 0 h 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820" h="42640">
                  <a:moveTo>
                    <a:pt x="61725" y="0"/>
                  </a:moveTo>
                  <a:cubicBezTo>
                    <a:pt x="74945" y="0"/>
                    <a:pt x="87536" y="0"/>
                    <a:pt x="100755" y="0"/>
                  </a:cubicBezTo>
                  <a:cubicBezTo>
                    <a:pt x="113976" y="629"/>
                    <a:pt x="122789" y="8182"/>
                    <a:pt x="122789" y="20140"/>
                  </a:cubicBezTo>
                  <a:cubicBezTo>
                    <a:pt x="123418" y="32728"/>
                    <a:pt x="114605" y="41539"/>
                    <a:pt x="100755" y="42168"/>
                  </a:cubicBezTo>
                  <a:cubicBezTo>
                    <a:pt x="74315" y="42798"/>
                    <a:pt x="48505" y="42798"/>
                    <a:pt x="22065" y="42168"/>
                  </a:cubicBezTo>
                  <a:cubicBezTo>
                    <a:pt x="8215" y="42168"/>
                    <a:pt x="-598" y="32728"/>
                    <a:pt x="32" y="20769"/>
                  </a:cubicBezTo>
                  <a:cubicBezTo>
                    <a:pt x="32" y="8811"/>
                    <a:pt x="8845" y="629"/>
                    <a:pt x="22065" y="629"/>
                  </a:cubicBezTo>
                  <a:cubicBezTo>
                    <a:pt x="35285" y="0"/>
                    <a:pt x="48505" y="0"/>
                    <a:pt x="61725" y="0"/>
                  </a:cubicBezTo>
                  <a:close/>
                </a:path>
              </a:pathLst>
            </a:custGeom>
            <a:grpFill/>
            <a:ln w="6291"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A46EBFD7-A467-7569-B4F3-7275D487897B}"/>
                </a:ext>
              </a:extLst>
            </p:cNvPr>
            <p:cNvSpPr/>
            <p:nvPr/>
          </p:nvSpPr>
          <p:spPr>
            <a:xfrm>
              <a:off x="1443582" y="1067042"/>
              <a:ext cx="389675" cy="467627"/>
            </a:xfrm>
            <a:custGeom>
              <a:avLst/>
              <a:gdLst>
                <a:gd name="connsiteX0" fmla="*/ 61064 w 389675"/>
                <a:gd name="connsiteY0" fmla="*/ 443712 h 467627"/>
                <a:gd name="connsiteX1" fmla="*/ 0 w 389675"/>
                <a:gd name="connsiteY1" fmla="*/ 206436 h 467627"/>
                <a:gd name="connsiteX2" fmla="*/ 202707 w 389675"/>
                <a:gd name="connsiteY2" fmla="*/ 0 h 467627"/>
                <a:gd name="connsiteX3" fmla="*/ 389675 w 389675"/>
                <a:gd name="connsiteY3" fmla="*/ 99442 h 467627"/>
                <a:gd name="connsiteX4" fmla="*/ 331130 w 389675"/>
                <a:gd name="connsiteY4" fmla="*/ 383291 h 467627"/>
                <a:gd name="connsiteX5" fmla="*/ 96947 w 389675"/>
                <a:gd name="connsiteY5" fmla="*/ 467628 h 467627"/>
                <a:gd name="connsiteX6" fmla="*/ 161158 w 389675"/>
                <a:gd name="connsiteY6" fmla="*/ 346158 h 467627"/>
                <a:gd name="connsiteX7" fmla="*/ 200818 w 389675"/>
                <a:gd name="connsiteY7" fmla="*/ 343641 h 467627"/>
                <a:gd name="connsiteX8" fmla="*/ 267548 w 389675"/>
                <a:gd name="connsiteY8" fmla="*/ 267486 h 467627"/>
                <a:gd name="connsiteX9" fmla="*/ 210261 w 389675"/>
                <a:gd name="connsiteY9" fmla="*/ 181261 h 467627"/>
                <a:gd name="connsiteX10" fmla="*/ 113314 w 389675"/>
                <a:gd name="connsiteY10" fmla="*/ 213359 h 467627"/>
                <a:gd name="connsiteX11" fmla="*/ 117721 w 389675"/>
                <a:gd name="connsiteY11" fmla="*/ 315948 h 467627"/>
                <a:gd name="connsiteX12" fmla="*/ 119610 w 389675"/>
                <a:gd name="connsiteY12" fmla="*/ 335459 h 467627"/>
                <a:gd name="connsiteX13" fmla="*/ 66100 w 389675"/>
                <a:gd name="connsiteY13" fmla="*/ 436159 h 467627"/>
                <a:gd name="connsiteX14" fmla="*/ 61064 w 389675"/>
                <a:gd name="connsiteY14" fmla="*/ 443712 h 4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9675" h="467627">
                  <a:moveTo>
                    <a:pt x="61064" y="443712"/>
                  </a:moveTo>
                  <a:cubicBezTo>
                    <a:pt x="61064" y="358746"/>
                    <a:pt x="42178" y="280073"/>
                    <a:pt x="0" y="206436"/>
                  </a:cubicBezTo>
                  <a:cubicBezTo>
                    <a:pt x="75543" y="145386"/>
                    <a:pt x="147938" y="81819"/>
                    <a:pt x="202707" y="0"/>
                  </a:cubicBezTo>
                  <a:cubicBezTo>
                    <a:pt x="265030" y="32728"/>
                    <a:pt x="326723" y="66085"/>
                    <a:pt x="389675" y="99442"/>
                  </a:cubicBezTo>
                  <a:cubicBezTo>
                    <a:pt x="352533" y="190072"/>
                    <a:pt x="339313" y="285738"/>
                    <a:pt x="331130" y="383291"/>
                  </a:cubicBezTo>
                  <a:cubicBezTo>
                    <a:pt x="245514" y="390214"/>
                    <a:pt x="168083" y="417907"/>
                    <a:pt x="96947" y="467628"/>
                  </a:cubicBezTo>
                  <a:cubicBezTo>
                    <a:pt x="118351" y="426719"/>
                    <a:pt x="140384" y="385809"/>
                    <a:pt x="161158" y="346158"/>
                  </a:cubicBezTo>
                  <a:cubicBezTo>
                    <a:pt x="175008" y="345529"/>
                    <a:pt x="188228" y="346158"/>
                    <a:pt x="200818" y="343641"/>
                  </a:cubicBezTo>
                  <a:cubicBezTo>
                    <a:pt x="237960" y="336088"/>
                    <a:pt x="265659" y="303990"/>
                    <a:pt x="267548" y="267486"/>
                  </a:cubicBezTo>
                  <a:cubicBezTo>
                    <a:pt x="269436" y="227835"/>
                    <a:pt x="246773" y="193219"/>
                    <a:pt x="210261" y="181261"/>
                  </a:cubicBezTo>
                  <a:cubicBezTo>
                    <a:pt x="175008" y="169303"/>
                    <a:pt x="135348" y="182520"/>
                    <a:pt x="113314" y="213359"/>
                  </a:cubicBezTo>
                  <a:cubicBezTo>
                    <a:pt x="91281" y="244199"/>
                    <a:pt x="93170" y="286996"/>
                    <a:pt x="117721" y="315948"/>
                  </a:cubicBezTo>
                  <a:cubicBezTo>
                    <a:pt x="124016" y="322871"/>
                    <a:pt x="123387" y="327906"/>
                    <a:pt x="119610" y="335459"/>
                  </a:cubicBezTo>
                  <a:cubicBezTo>
                    <a:pt x="101353" y="368816"/>
                    <a:pt x="83727" y="402802"/>
                    <a:pt x="66100" y="436159"/>
                  </a:cubicBezTo>
                  <a:cubicBezTo>
                    <a:pt x="64841" y="437418"/>
                    <a:pt x="62952" y="440565"/>
                    <a:pt x="61064" y="443712"/>
                  </a:cubicBezTo>
                  <a:close/>
                </a:path>
              </a:pathLst>
            </a:custGeom>
            <a:solidFill>
              <a:srgbClr val="F1A0C2"/>
            </a:solidFill>
            <a:ln w="6291" cap="flat">
              <a:noFill/>
              <a:prstDash val="solid"/>
              <a:miter/>
            </a:ln>
          </p:spPr>
          <p:txBody>
            <a:bodyPr rtlCol="0" anchor="ctr"/>
            <a:lstStyle/>
            <a:p>
              <a:pPr algn="l" rtl="0"/>
              <a:endParaRPr lang="en-US"/>
            </a:p>
          </p:txBody>
        </p:sp>
      </p:grpSp>
      <p:grpSp>
        <p:nvGrpSpPr>
          <p:cNvPr id="83" name="Group 82">
            <a:extLst>
              <a:ext uri="{FF2B5EF4-FFF2-40B4-BE49-F238E27FC236}">
                <a16:creationId xmlns:a16="http://schemas.microsoft.com/office/drawing/2014/main" id="{681689DE-A348-5AA5-0AD0-894758455303}"/>
              </a:ext>
            </a:extLst>
          </p:cNvPr>
          <p:cNvGrpSpPr/>
          <p:nvPr/>
        </p:nvGrpSpPr>
        <p:grpSpPr>
          <a:xfrm>
            <a:off x="-630959" y="4719581"/>
            <a:ext cx="8185232" cy="2217513"/>
            <a:chOff x="-603959" y="5701611"/>
            <a:chExt cx="8185232" cy="2217513"/>
          </a:xfrm>
        </p:grpSpPr>
        <p:cxnSp>
          <p:nvCxnSpPr>
            <p:cNvPr id="84" name="Straight Connector 83">
              <a:extLst>
                <a:ext uri="{FF2B5EF4-FFF2-40B4-BE49-F238E27FC236}">
                  <a16:creationId xmlns:a16="http://schemas.microsoft.com/office/drawing/2014/main" id="{1B832B74-28A8-A805-C55C-E4E513A46935}"/>
                </a:ext>
              </a:extLst>
            </p:cNvPr>
            <p:cNvCxnSpPr>
              <a:cxnSpLocks/>
            </p:cNvCxnSpPr>
            <p:nvPr/>
          </p:nvCxnSpPr>
          <p:spPr>
            <a:xfrm>
              <a:off x="35306" y="611546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Freeform 84">
              <a:extLst>
                <a:ext uri="{FF2B5EF4-FFF2-40B4-BE49-F238E27FC236}">
                  <a16:creationId xmlns:a16="http://schemas.microsoft.com/office/drawing/2014/main" id="{407E6F0C-9B0A-A014-F893-07F5C550A6C4}"/>
                </a:ext>
              </a:extLst>
            </p:cNvPr>
            <p:cNvSpPr/>
            <p:nvPr/>
          </p:nvSpPr>
          <p:spPr>
            <a:xfrm>
              <a:off x="-603959" y="5701611"/>
              <a:ext cx="3991618"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6" name="Text Placeholder 2">
              <a:extLst>
                <a:ext uri="{FF2B5EF4-FFF2-40B4-BE49-F238E27FC236}">
                  <a16:creationId xmlns:a16="http://schemas.microsoft.com/office/drawing/2014/main" id="{A8E20588-F87A-4153-7481-207CD382D41F}"/>
                </a:ext>
              </a:extLst>
            </p:cNvPr>
            <p:cNvSpPr txBox="1">
              <a:spLocks/>
            </p:cNvSpPr>
            <p:nvPr/>
          </p:nvSpPr>
          <p:spPr>
            <a:xfrm>
              <a:off x="2251128" y="6225427"/>
              <a:ext cx="4969069" cy="169369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1A0C2"/>
                </a:buClr>
                <a:buFont typeface="Arial" panose="020B0604020202020204" pitchFamily="34" charset="0"/>
                <a:buChar char="•"/>
                <a:tabLst>
                  <a:tab pos="177800" algn="l"/>
                </a:tabLst>
              </a:pPr>
              <a:r>
                <a:rPr lang="fi-FI" b="1" dirty="0">
                  <a:solidFill>
                    <a:schemeClr val="tx1"/>
                  </a:solidFill>
                </a:rPr>
                <a:t>Korot: </a:t>
              </a:r>
              <a:r>
                <a:rPr lang="fi-FI" dirty="0">
                  <a:solidFill>
                    <a:schemeClr val="tx1"/>
                  </a:solidFill>
                </a:rPr>
                <a:t>Tämä on rahan lainaamisen hinta. Alhaisemmat korot tarkoittavat alhaisempia kokonaiskustannuksia, mutta niihin liittyy usein tiukempia kelpoisuusvaatimuksia.</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Takaisinmaksuehdot: </a:t>
              </a:r>
              <a:r>
                <a:rPr lang="fi-FI" dirty="0">
                  <a:solidFill>
                    <a:schemeClr val="tx1"/>
                  </a:solidFill>
                </a:rPr>
                <a:t>Tämä sisältää lainan pituuden sekä maksujen tiheyden ja määrän. Pidemmät maksuajat voivat johtaa pienempiin kuukausimaksuihin, mutta korkeampiin kokonaiskustannuksiin johtuen pidemmästä koronmaksuajasta.</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Pätevyysvaatimukset: </a:t>
              </a:r>
              <a:r>
                <a:rPr lang="fi-FI" dirty="0">
                  <a:solidFill>
                    <a:schemeClr val="tx1"/>
                  </a:solidFill>
                </a:rPr>
                <a:t>Nämä ovat kriteerit, jotka sinun tulee täyttää saadaksesi lainan. Ne voivat sisältää luottopisteet, liiketoiminnan tuotot, toimintavuodet ja lainavarojen käytön.</a:t>
              </a:r>
            </a:p>
            <a:p>
              <a:pPr marL="228600" indent="-228600" algn="l" rtl="0">
                <a:buClr>
                  <a:srgbClr val="F1A0C2"/>
                </a:buClr>
                <a:buFont typeface="Arial" panose="020B0604020202020204" pitchFamily="34" charset="0"/>
                <a:buChar char="•"/>
                <a:tabLst>
                  <a:tab pos="177800" algn="l"/>
                </a:tabLst>
              </a:pPr>
              <a:r>
                <a:rPr lang="fi-FI" b="1" dirty="0">
                  <a:solidFill>
                    <a:schemeClr val="tx1"/>
                  </a:solidFill>
                </a:rPr>
                <a:t>Vakuus: </a:t>
              </a:r>
              <a:r>
                <a:rPr lang="fi-FI" dirty="0">
                  <a:solidFill>
                    <a:schemeClr val="tx1"/>
                  </a:solidFill>
                </a:rPr>
                <a:t>Jotkut lainat vaativat vakuuden, joka on omaisuus, jonka annat lainan vakuudeksi. Jos et maksa lainaa takaisin, lainanantaja voi ottaa vakuuden.</a:t>
              </a:r>
            </a:p>
            <a:p>
              <a:pPr marL="228600" indent="-22860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87" name="TextBox 86">
              <a:extLst>
                <a:ext uri="{FF2B5EF4-FFF2-40B4-BE49-F238E27FC236}">
                  <a16:creationId xmlns:a16="http://schemas.microsoft.com/office/drawing/2014/main" id="{048539B4-F731-790A-1ADF-49C8F73BCB40}"/>
                </a:ext>
              </a:extLst>
            </p:cNvPr>
            <p:cNvSpPr txBox="1"/>
            <p:nvPr/>
          </p:nvSpPr>
          <p:spPr>
            <a:xfrm>
              <a:off x="516869" y="6225427"/>
              <a:ext cx="1549561" cy="1015663"/>
            </a:xfrm>
            <a:prstGeom prst="rect">
              <a:avLst/>
            </a:prstGeom>
            <a:noFill/>
          </p:spPr>
          <p:txBody>
            <a:bodyPr wrap="square">
              <a:spAutoFit/>
            </a:bodyPr>
            <a:lstStyle/>
            <a:p>
              <a:pPr algn="l" rtl="0">
                <a:lnSpc>
                  <a:spcPts val="1220"/>
                </a:lnSpc>
              </a:pPr>
              <a:r>
                <a:rPr lang="en-IE" sz="1100" dirty="0" err="1">
                  <a:latin typeface="Calibri" panose="020F0502020204030204" pitchFamily="34" charset="0"/>
                  <a:cs typeface="Calibri" panose="020F0502020204030204" pitchFamily="34" charset="0"/>
                </a:rPr>
                <a:t>Kun</a:t>
              </a:r>
              <a:r>
                <a:rPr lang="en-IE" sz="1100" dirty="0">
                  <a:latin typeface="Calibri" panose="020F0502020204030204" pitchFamily="34" charset="0"/>
                  <a:cs typeface="Calibri" panose="020F0502020204030204" pitchFamily="34" charset="0"/>
                </a:rPr>
                <a:t> </a:t>
              </a:r>
              <a:r>
                <a:rPr lang="en-IE" sz="1100" b="1" dirty="0" err="1">
                  <a:latin typeface="Calibri" panose="020F0502020204030204" pitchFamily="34" charset="0"/>
                  <a:cs typeface="Calibri" panose="020F0502020204030204" pitchFamily="34" charset="0"/>
                </a:rPr>
                <a:t>arvioidaan</a:t>
              </a:r>
              <a:r>
                <a:rPr lang="en-IE" sz="1100" b="1" dirty="0">
                  <a:latin typeface="Calibri" panose="020F0502020204030204" pitchFamily="34" charset="0"/>
                  <a:cs typeface="Calibri" panose="020F0502020204030204" pitchFamily="34" charset="0"/>
                </a:rPr>
                <a:t> </a:t>
              </a:r>
              <a:r>
                <a:rPr lang="en-IE" sz="1100" b="1" dirty="0" err="1">
                  <a:latin typeface="Calibri" panose="020F0502020204030204" pitchFamily="34" charset="0"/>
                  <a:cs typeface="Calibri" panose="020F0502020204030204" pitchFamily="34" charset="0"/>
                </a:rPr>
                <a:t>erilaisia</a:t>
              </a:r>
              <a:r>
                <a:rPr lang="en-IE" sz="1100" b="1" dirty="0">
                  <a:latin typeface="Calibri" panose="020F0502020204030204" pitchFamily="34" charset="0"/>
                  <a:cs typeface="Calibri" panose="020F0502020204030204" pitchFamily="34" charset="0"/>
                </a:rPr>
                <a:t> ​​</a:t>
              </a:r>
              <a:r>
                <a:rPr lang="en-IE" sz="1100" b="1" dirty="0" err="1">
                  <a:latin typeface="Calibri" panose="020F0502020204030204" pitchFamily="34" charset="0"/>
                  <a:cs typeface="Calibri" panose="020F0502020204030204" pitchFamily="34" charset="0"/>
                </a:rPr>
                <a:t>lainavaihto-ehtoja</a:t>
              </a:r>
              <a:r>
                <a:rPr lang="en-IE" sz="1100" dirty="0">
                  <a:latin typeface="Calibri" panose="020F0502020204030204" pitchFamily="34" charset="0"/>
                  <a:cs typeface="Calibri" panose="020F0502020204030204" pitchFamily="34" charset="0"/>
                </a:rPr>
                <a:t>, on </a:t>
              </a:r>
              <a:r>
                <a:rPr lang="en-IE" sz="1100" dirty="0" err="1">
                  <a:latin typeface="Calibri" panose="020F0502020204030204" pitchFamily="34" charset="0"/>
                  <a:cs typeface="Calibri" panose="020F0502020204030204" pitchFamily="34" charset="0"/>
                </a:rPr>
                <a:t>muutamia</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tärkeitä</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tekijöitä</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jotka</a:t>
              </a:r>
              <a:r>
                <a:rPr lang="en-IE" sz="1100" dirty="0">
                  <a:latin typeface="Calibri" panose="020F0502020204030204" pitchFamily="34" charset="0"/>
                  <a:cs typeface="Calibri" panose="020F0502020204030204" pitchFamily="34" charset="0"/>
                </a:rPr>
                <a:t> on </a:t>
              </a:r>
              <a:r>
                <a:rPr lang="en-IE" sz="1100" dirty="0" err="1">
                  <a:latin typeface="Calibri" panose="020F0502020204030204" pitchFamily="34" charset="0"/>
                  <a:cs typeface="Calibri" panose="020F0502020204030204" pitchFamily="34" charset="0"/>
                </a:rPr>
                <a:t>otettava</a:t>
              </a:r>
              <a:r>
                <a:rPr lang="en-IE" sz="1100" dirty="0">
                  <a:latin typeface="Calibri" panose="020F0502020204030204" pitchFamily="34" charset="0"/>
                  <a:cs typeface="Calibri" panose="020F0502020204030204" pitchFamily="34" charset="0"/>
                </a:rPr>
                <a:t> </a:t>
              </a:r>
              <a:r>
                <a:rPr lang="en-IE" sz="1100" dirty="0" err="1">
                  <a:latin typeface="Calibri" panose="020F0502020204030204" pitchFamily="34" charset="0"/>
                  <a:cs typeface="Calibri" panose="020F0502020204030204" pitchFamily="34" charset="0"/>
                </a:rPr>
                <a:t>huomioon</a:t>
              </a:r>
              <a:r>
                <a:rPr lang="en-IE" sz="1100" dirty="0">
                  <a:latin typeface="Calibri" panose="020F0502020204030204" pitchFamily="34" charset="0"/>
                  <a:cs typeface="Calibri" panose="020F0502020204030204" pitchFamily="34" charset="0"/>
                </a:rPr>
                <a:t>:</a:t>
              </a:r>
            </a:p>
            <a:p>
              <a:pPr algn="l" rtl="0">
                <a:lnSpc>
                  <a:spcPts val="1220"/>
                </a:lnSpc>
              </a:pPr>
              <a:endParaRPr lang="en-IE" sz="1100" dirty="0">
                <a:latin typeface="Calibri" panose="020F0502020204030204" pitchFamily="34" charset="0"/>
                <a:cs typeface="Calibri" panose="020F0502020204030204" pitchFamily="34" charset="0"/>
              </a:endParaRPr>
            </a:p>
          </p:txBody>
        </p:sp>
        <p:sp>
          <p:nvSpPr>
            <p:cNvPr id="88" name="TextBox 87">
              <a:extLst>
                <a:ext uri="{FF2B5EF4-FFF2-40B4-BE49-F238E27FC236}">
                  <a16:creationId xmlns:a16="http://schemas.microsoft.com/office/drawing/2014/main" id="{F51607D0-9620-BAF5-F0C6-4F0D3A99C938}"/>
                </a:ext>
              </a:extLst>
            </p:cNvPr>
            <p:cNvSpPr txBox="1"/>
            <p:nvPr/>
          </p:nvSpPr>
          <p:spPr>
            <a:xfrm>
              <a:off x="505375" y="5742023"/>
              <a:ext cx="2945385"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Lainavaihtoehtojen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arviointi</a:t>
              </a:r>
              <a:endParaRPr lang="en-IE" sz="1600" b="1" dirty="0">
                <a:solidFill>
                  <a:schemeClr val="bg1"/>
                </a:solidFill>
                <a:effectLst/>
                <a:latin typeface="Calibri" panose="020F0502020204030204" pitchFamily="34" charset="0"/>
                <a:cs typeface="Calibri" panose="020F0502020204030204" pitchFamily="34" charset="0"/>
              </a:endParaRPr>
            </a:p>
          </p:txBody>
        </p:sp>
      </p:grpSp>
      <p:pic>
        <p:nvPicPr>
          <p:cNvPr id="45057" name="Picture 1" descr="page20image19328176">
            <a:extLst>
              <a:ext uri="{FF2B5EF4-FFF2-40B4-BE49-F238E27FC236}">
                <a16:creationId xmlns:a16="http://schemas.microsoft.com/office/drawing/2014/main" id="{DCDC29E1-4BDF-BC52-8DDA-1D442FD677C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5524500" cy="17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176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593A7641-705E-4F7F-BDBA-D3EF599333CF}"/>
              </a:ext>
            </a:extLst>
          </p:cNvPr>
          <p:cNvSpPr/>
          <p:nvPr/>
        </p:nvSpPr>
        <p:spPr>
          <a:xfrm>
            <a:off x="12135" y="7302919"/>
            <a:ext cx="7559675" cy="2298716"/>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4250" y="1031682"/>
            <a:ext cx="5466529" cy="707886"/>
          </a:xfrm>
          <a:prstGeom prst="rect">
            <a:avLst/>
          </a:prstGeom>
          <a:noFill/>
        </p:spPr>
        <p:txBody>
          <a:bodyPr wrap="square">
            <a:spAutoFit/>
          </a:bodyPr>
          <a:lstStyle/>
          <a:p>
            <a:pPr algn="l" rtl="0"/>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Vaihtoehtoiset varainhankintamenetelmät</a:t>
            </a:r>
          </a:p>
          <a:p>
            <a:pPr algn="l" rtl="0"/>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Perinteisten varainhankintamenetelmien, kuten sijoitusten, lainojen tai avustusten turvaamisen, lisäksi on olemassa useita vaihtoehtoisia varainhankintatapoja, jotka voivat sopia erityisen hyvin eettisille elintarvikeyrityksille. Tässä on yleiskatsaus:</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37</a:t>
            </a:fld>
            <a:endParaRPr lang="en-US" sz="900">
              <a:solidFill>
                <a:schemeClr val="tx1"/>
              </a:solidFill>
            </a:endParaRPr>
          </a:p>
        </p:txBody>
      </p:sp>
      <p:grpSp>
        <p:nvGrpSpPr>
          <p:cNvPr id="43" name="Group 42">
            <a:extLst>
              <a:ext uri="{FF2B5EF4-FFF2-40B4-BE49-F238E27FC236}">
                <a16:creationId xmlns:a16="http://schemas.microsoft.com/office/drawing/2014/main" id="{D8AD2FB9-EF36-0728-16F1-DB16E49802F9}"/>
              </a:ext>
            </a:extLst>
          </p:cNvPr>
          <p:cNvGrpSpPr/>
          <p:nvPr/>
        </p:nvGrpSpPr>
        <p:grpSpPr>
          <a:xfrm>
            <a:off x="-1271237" y="2323318"/>
            <a:ext cx="8830912" cy="1533417"/>
            <a:chOff x="-1239248" y="2525726"/>
            <a:chExt cx="8830912" cy="1533417"/>
          </a:xfrm>
        </p:grpSpPr>
        <p:cxnSp>
          <p:nvCxnSpPr>
            <p:cNvPr id="34" name="Straight Connector 33">
              <a:extLst>
                <a:ext uri="{FF2B5EF4-FFF2-40B4-BE49-F238E27FC236}">
                  <a16:creationId xmlns:a16="http://schemas.microsoft.com/office/drawing/2014/main" id="{3AB65974-97DF-B174-BC30-D745C3A947D0}"/>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1239248" y="252572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0" name="TextBox 49">
              <a:extLst>
                <a:ext uri="{FF2B5EF4-FFF2-40B4-BE49-F238E27FC236}">
                  <a16:creationId xmlns:a16="http://schemas.microsoft.com/office/drawing/2014/main" id="{0F7357C6-646F-59A5-9917-EB1DA43F708A}"/>
                </a:ext>
              </a:extLst>
            </p:cNvPr>
            <p:cNvSpPr txBox="1"/>
            <p:nvPr/>
          </p:nvSpPr>
          <p:spPr>
            <a:xfrm>
              <a:off x="527259" y="3043480"/>
              <a:ext cx="6413300" cy="1015663"/>
            </a:xfrm>
            <a:prstGeom prst="rect">
              <a:avLst/>
            </a:prstGeom>
            <a:noFill/>
          </p:spPr>
          <p:txBody>
            <a:bodyPr wrap="square">
              <a:spAutoFit/>
            </a:bodyPr>
            <a:lstStyle/>
            <a:p>
              <a:pPr algn="just" rtl="0">
                <a:lnSpc>
                  <a:spcPts val="1220"/>
                </a:lnSpc>
              </a:pPr>
              <a:r>
                <a:rPr lang="fi-FI" sz="1100" b="1" dirty="0">
                  <a:effectLst/>
                  <a:latin typeface="Calibri" panose="020F0502020204030204" pitchFamily="34" charset="0"/>
                  <a:cs typeface="Calibri" panose="020F0502020204030204" pitchFamily="34" charset="0"/>
                </a:rPr>
                <a:t>Joukkorahoitus on tapa hankkia pääomaa ystävien, perheen, asiakkaiden ja yksittäisten sijoittajien yhteisillä ponnisteluilla. </a:t>
              </a:r>
              <a:r>
                <a:rPr lang="fi-FI" sz="1100" dirty="0">
                  <a:effectLst/>
                  <a:latin typeface="Calibri" panose="020F0502020204030204" pitchFamily="34" charset="0"/>
                  <a:cs typeface="Calibri" panose="020F0502020204030204" pitchFamily="34" charset="0"/>
                </a:rPr>
                <a:t>Tämä lähestymistapa hyödyntää suuren henkilöjoukon yhteisiä ponnisteluja ja hyödyntää heidän verkostojaan suuremman kattavuuden ja näkyvyyden saavuttamiseksi. Alustat, kuten Kickstarter ja </a:t>
              </a:r>
              <a:r>
                <a:rPr lang="fi-FI" sz="1100" dirty="0" err="1">
                  <a:effectLst/>
                  <a:latin typeface="Calibri" panose="020F0502020204030204" pitchFamily="34" charset="0"/>
                  <a:cs typeface="Calibri" panose="020F0502020204030204" pitchFamily="34" charset="0"/>
                </a:rPr>
                <a:t>Indiegogo</a:t>
              </a:r>
              <a:r>
                <a:rPr lang="fi-FI" sz="1100" dirty="0">
                  <a:effectLst/>
                  <a:latin typeface="Calibri" panose="020F0502020204030204" pitchFamily="34" charset="0"/>
                  <a:cs typeface="Calibri" panose="020F0502020204030204" pitchFamily="34" charset="0"/>
                </a:rPr>
                <a:t>, ovat suosittuja tuotekeskeisissä yrityksissä, kun taas </a:t>
              </a:r>
              <a:r>
                <a:rPr lang="fi-FI" sz="1100" dirty="0" err="1">
                  <a:effectLst/>
                  <a:latin typeface="Calibri" panose="020F0502020204030204" pitchFamily="34" charset="0"/>
                  <a:cs typeface="Calibri" panose="020F0502020204030204" pitchFamily="34" charset="0"/>
                </a:rPr>
                <a:t>GoFundMe:tä</a:t>
              </a:r>
              <a:r>
                <a:rPr lang="fi-FI" sz="1100" dirty="0">
                  <a:effectLst/>
                  <a:latin typeface="Calibri" panose="020F0502020204030204" pitchFamily="34" charset="0"/>
                  <a:cs typeface="Calibri" panose="020F0502020204030204" pitchFamily="34" charset="0"/>
                </a:rPr>
                <a:t> käytetään usein yhteisöpohjaisissa ja syykeskeisissä kampanjoissa.</a:t>
              </a:r>
            </a:p>
            <a:p>
              <a:pPr algn="just" rtl="0">
                <a:lnSpc>
                  <a:spcPts val="1220"/>
                </a:lnSpc>
              </a:pPr>
              <a:endParaRPr lang="en-IE" sz="1100" dirty="0">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28714" y="2554847"/>
              <a:ext cx="2446772"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Joukkorahoitus</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59" name="Rectangle 58">
            <a:extLst>
              <a:ext uri="{FF2B5EF4-FFF2-40B4-BE49-F238E27FC236}">
                <a16:creationId xmlns:a16="http://schemas.microsoft.com/office/drawing/2014/main" id="{0DEB8AB3-C03E-AE4A-BD83-401B72E3D4DE}"/>
              </a:ext>
            </a:extLst>
          </p:cNvPr>
          <p:cNvSpPr/>
          <p:nvPr/>
        </p:nvSpPr>
        <p:spPr>
          <a:xfrm>
            <a:off x="0" y="9082625"/>
            <a:ext cx="7559674" cy="886543"/>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61" name="Text Placeholder 2">
            <a:extLst>
              <a:ext uri="{FF2B5EF4-FFF2-40B4-BE49-F238E27FC236}">
                <a16:creationId xmlns:a16="http://schemas.microsoft.com/office/drawing/2014/main" id="{53DBBCEA-3505-2CA7-3B69-361BFE0CFD23}"/>
              </a:ext>
            </a:extLst>
          </p:cNvPr>
          <p:cNvSpPr txBox="1">
            <a:spLocks/>
          </p:cNvSpPr>
          <p:nvPr/>
        </p:nvSpPr>
        <p:spPr>
          <a:xfrm>
            <a:off x="483135" y="9190857"/>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err="1">
                <a:solidFill>
                  <a:schemeClr val="bg1"/>
                </a:solidFill>
                <a:highlight>
                  <a:srgbClr val="F1A0C2"/>
                </a:highlight>
              </a:rPr>
              <a:t>Muista,</a:t>
            </a:r>
            <a:r>
              <a:rPr lang="fi-FI" dirty="0" err="1">
                <a:solidFill>
                  <a:schemeClr val="tx1"/>
                </a:solidFill>
              </a:rPr>
              <a:t>että</a:t>
            </a:r>
            <a:r>
              <a:rPr lang="fi-FI" dirty="0">
                <a:solidFill>
                  <a:schemeClr val="tx1"/>
                </a:solidFill>
              </a:rPr>
              <a:t> jokaisella varainhankintamenetelmällä on omat huomionsa ja mahdolliset haasteensa. Ennen päätöksen tekemistä on tärkeää miettiä, mikä menetelmä sopii parhaiten liiketoimintamalliisi, arvoihisi ja pitkän aikavälin tavoitteisiisi. Voi myös olla hyödyllistä yhdistää useita menetelmiä rahoituslähteiden monipuolistamiseksi ja riskien vähentämiseksi.</a:t>
            </a:r>
          </a:p>
        </p:txBody>
      </p:sp>
      <p:grpSp>
        <p:nvGrpSpPr>
          <p:cNvPr id="8" name="Graphic 3">
            <a:extLst>
              <a:ext uri="{FF2B5EF4-FFF2-40B4-BE49-F238E27FC236}">
                <a16:creationId xmlns:a16="http://schemas.microsoft.com/office/drawing/2014/main" id="{75D42A58-7EDF-088D-3259-6325A4E0F5CE}"/>
              </a:ext>
            </a:extLst>
          </p:cNvPr>
          <p:cNvGrpSpPr/>
          <p:nvPr/>
        </p:nvGrpSpPr>
        <p:grpSpPr>
          <a:xfrm>
            <a:off x="5929577" y="273235"/>
            <a:ext cx="1054598" cy="1052288"/>
            <a:chOff x="10410452" y="410457"/>
            <a:chExt cx="1091621" cy="1089230"/>
          </a:xfrm>
        </p:grpSpPr>
        <p:sp>
          <p:nvSpPr>
            <p:cNvPr id="9" name="Freeform 8">
              <a:extLst>
                <a:ext uri="{FF2B5EF4-FFF2-40B4-BE49-F238E27FC236}">
                  <a16:creationId xmlns:a16="http://schemas.microsoft.com/office/drawing/2014/main" id="{503E9D1E-3328-2A5A-B40E-16F7E9689007}"/>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1A0C2"/>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E0FE62F6-E19E-7CD9-DD64-3AAB2D301A05}"/>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pPr algn="l" rtl="0"/>
              <a:endParaRPr lang="en-US"/>
            </a:p>
          </p:txBody>
        </p:sp>
      </p:grpSp>
      <p:grpSp>
        <p:nvGrpSpPr>
          <p:cNvPr id="11" name="Group 10">
            <a:extLst>
              <a:ext uri="{FF2B5EF4-FFF2-40B4-BE49-F238E27FC236}">
                <a16:creationId xmlns:a16="http://schemas.microsoft.com/office/drawing/2014/main" id="{8B02084B-A030-C6DB-8DEF-F299F934FFB8}"/>
              </a:ext>
            </a:extLst>
          </p:cNvPr>
          <p:cNvGrpSpPr/>
          <p:nvPr/>
        </p:nvGrpSpPr>
        <p:grpSpPr>
          <a:xfrm>
            <a:off x="-361622" y="3913866"/>
            <a:ext cx="7923970" cy="1548188"/>
            <a:chOff x="-332306" y="2510955"/>
            <a:chExt cx="7923970" cy="1548188"/>
          </a:xfrm>
        </p:grpSpPr>
        <p:cxnSp>
          <p:nvCxnSpPr>
            <p:cNvPr id="12" name="Straight Connector 11">
              <a:extLst>
                <a:ext uri="{FF2B5EF4-FFF2-40B4-BE49-F238E27FC236}">
                  <a16:creationId xmlns:a16="http://schemas.microsoft.com/office/drawing/2014/main" id="{FAADB2BC-17AC-9EA0-565E-4BABC9F9B342}"/>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Freeform 13">
              <a:extLst>
                <a:ext uri="{FF2B5EF4-FFF2-40B4-BE49-F238E27FC236}">
                  <a16:creationId xmlns:a16="http://schemas.microsoft.com/office/drawing/2014/main" id="{9178BC00-550D-1709-238E-0FD6794312F4}"/>
                </a:ext>
              </a:extLst>
            </p:cNvPr>
            <p:cNvSpPr/>
            <p:nvPr/>
          </p:nvSpPr>
          <p:spPr>
            <a:xfrm>
              <a:off x="-332306" y="2510955"/>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5" name="TextBox 14">
              <a:extLst>
                <a:ext uri="{FF2B5EF4-FFF2-40B4-BE49-F238E27FC236}">
                  <a16:creationId xmlns:a16="http://schemas.microsoft.com/office/drawing/2014/main" id="{0EFC7DD2-D91D-7A8F-AA9B-1AF5BC442071}"/>
                </a:ext>
              </a:extLst>
            </p:cNvPr>
            <p:cNvSpPr txBox="1"/>
            <p:nvPr/>
          </p:nvSpPr>
          <p:spPr>
            <a:xfrm>
              <a:off x="527259" y="3043480"/>
              <a:ext cx="6413300" cy="1015663"/>
            </a:xfrm>
            <a:prstGeom prst="rect">
              <a:avLst/>
            </a:prstGeom>
            <a:noFill/>
          </p:spPr>
          <p:txBody>
            <a:bodyPr wrap="square">
              <a:spAutoFit/>
            </a:bodyPr>
            <a:lstStyle/>
            <a:p>
              <a:pPr algn="just" rtl="0">
                <a:lnSpc>
                  <a:spcPts val="1220"/>
                </a:lnSpc>
              </a:pPr>
              <a:r>
                <a:rPr lang="fi-FI" sz="1100" dirty="0">
                  <a:effectLst/>
                  <a:latin typeface="Calibri" panose="020F0502020204030204" pitchFamily="34" charset="0"/>
                  <a:cs typeface="Calibri" panose="020F0502020204030204" pitchFamily="34" charset="0"/>
                </a:rPr>
                <a:t>Joillakin alueilla </a:t>
              </a:r>
              <a:r>
                <a:rPr lang="fi-FI" sz="1100" b="1" dirty="0">
                  <a:effectLst/>
                  <a:latin typeface="Calibri" panose="020F0502020204030204" pitchFamily="34" charset="0"/>
                  <a:cs typeface="Calibri" panose="020F0502020204030204" pitchFamily="34" charset="0"/>
                </a:rPr>
                <a:t>yhteisön osaketarjoukset ovat tapa kerätä varoja tarjoamalla omistusosuuksia paikallisen yhteisön jäsenille</a:t>
              </a:r>
              <a:r>
                <a:rPr lang="fi-FI" sz="1100" dirty="0">
                  <a:effectLst/>
                  <a:latin typeface="Calibri" panose="020F0502020204030204" pitchFamily="34" charset="0"/>
                  <a:cs typeface="Calibri" panose="020F0502020204030204" pitchFamily="34" charset="0"/>
                </a:rPr>
                <a:t>. Tämä lähestymistapa on linjassa monien eettisten elintarvikeyritysten periaatteiden kanssa, koska se edistää paikallista osallistumista ja tukee paikallista taloutta. Osakkeet myydään yleensä suhteellisen alhaisin kustannuksin laajan osallistumisen edistämiseksi. Sijoittajista tulee yrityksen osaomistajia, ja he voivat saada etuja, kuten alennuksia tai äänioikeuksia.</a:t>
              </a:r>
            </a:p>
            <a:p>
              <a:pPr algn="just" rtl="0">
                <a:lnSpc>
                  <a:spcPts val="1220"/>
                </a:lnSpc>
              </a:pPr>
              <a:endParaRPr lang="en-IE" sz="1100" dirty="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E156C7FA-5A9F-7C20-C926-9AEDB754E863}"/>
                </a:ext>
              </a:extLst>
            </p:cNvPr>
            <p:cNvSpPr txBox="1"/>
            <p:nvPr/>
          </p:nvSpPr>
          <p:spPr>
            <a:xfrm>
              <a:off x="528714" y="2554847"/>
              <a:ext cx="3415454"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Yhteisön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osaketarjoukset</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17" name="Group 16">
            <a:extLst>
              <a:ext uri="{FF2B5EF4-FFF2-40B4-BE49-F238E27FC236}">
                <a16:creationId xmlns:a16="http://schemas.microsoft.com/office/drawing/2014/main" id="{300F6FE4-5F87-F996-0682-0A257FCA85FE}"/>
              </a:ext>
            </a:extLst>
          </p:cNvPr>
          <p:cNvGrpSpPr/>
          <p:nvPr/>
        </p:nvGrpSpPr>
        <p:grpSpPr>
          <a:xfrm>
            <a:off x="-1234026" y="5546806"/>
            <a:ext cx="8793701" cy="1703577"/>
            <a:chOff x="-1202037" y="2509454"/>
            <a:chExt cx="8793701" cy="1703577"/>
          </a:xfrm>
        </p:grpSpPr>
        <p:cxnSp>
          <p:nvCxnSpPr>
            <p:cNvPr id="19" name="Straight Connector 18">
              <a:extLst>
                <a:ext uri="{FF2B5EF4-FFF2-40B4-BE49-F238E27FC236}">
                  <a16:creationId xmlns:a16="http://schemas.microsoft.com/office/drawing/2014/main" id="{F633F621-2114-73C2-F0CF-2190532D2EE8}"/>
                </a:ext>
              </a:extLst>
            </p:cNvPr>
            <p:cNvCxnSpPr>
              <a:cxnSpLocks/>
            </p:cNvCxnSpPr>
            <p:nvPr/>
          </p:nvCxnSpPr>
          <p:spPr>
            <a:xfrm>
              <a:off x="45697" y="2924805"/>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78D20350-A8CE-2446-7ECD-53AD0A3F690A}"/>
                </a:ext>
              </a:extLst>
            </p:cNvPr>
            <p:cNvSpPr/>
            <p:nvPr/>
          </p:nvSpPr>
          <p:spPr>
            <a:xfrm>
              <a:off x="-1202037" y="250945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2" name="TextBox 21">
              <a:extLst>
                <a:ext uri="{FF2B5EF4-FFF2-40B4-BE49-F238E27FC236}">
                  <a16:creationId xmlns:a16="http://schemas.microsoft.com/office/drawing/2014/main" id="{2961B162-BDE5-17BC-3D64-AC2DA6C830CE}"/>
                </a:ext>
              </a:extLst>
            </p:cNvPr>
            <p:cNvSpPr txBox="1"/>
            <p:nvPr/>
          </p:nvSpPr>
          <p:spPr>
            <a:xfrm>
              <a:off x="527259" y="3043480"/>
              <a:ext cx="6413300" cy="1169551"/>
            </a:xfrm>
            <a:prstGeom prst="rect">
              <a:avLst/>
            </a:prstGeom>
            <a:noFill/>
          </p:spPr>
          <p:txBody>
            <a:bodyPr wrap="square">
              <a:spAutoFit/>
            </a:bodyPr>
            <a:lstStyle/>
            <a:p>
              <a:pPr algn="just" rtl="0">
                <a:lnSpc>
                  <a:spcPts val="1220"/>
                </a:lnSpc>
              </a:pPr>
              <a:r>
                <a:rPr lang="fi-FI" sz="1100" b="1" dirty="0">
                  <a:effectLst/>
                  <a:latin typeface="Calibri" panose="020F0502020204030204" pitchFamily="34" charset="0"/>
                  <a:cs typeface="Calibri" panose="020F0502020204030204" pitchFamily="34" charset="0"/>
                </a:rPr>
                <a:t>Strategisten kumppanuuksien muodostaminen muiden eettisten yritysten tai organisaatioiden kanssa voi tarjota erilaisia ​​resursseja ja tukea, myös rahoitusta. </a:t>
              </a:r>
              <a:r>
                <a:rPr lang="fi-FI" sz="1100" dirty="0">
                  <a:effectLst/>
                  <a:latin typeface="Calibri" panose="020F0502020204030204" pitchFamily="34" charset="0"/>
                  <a:cs typeface="Calibri" panose="020F0502020204030204" pitchFamily="34" charset="0"/>
                </a:rPr>
                <a:t>Esimerkiksi suurempi, vakiintunut yritys voi sijoittaa pienempään eettiseen elintarvikeyritykseen osana yhteiskuntavastuustrategiaansa. Tai kestävään kehitykseen tai elintarviketurvaan keskittyvä organisaatio voi tarjota rahoitusta tai muita resursseja tukeakseen yritystä, joka vastaa sen missiota. Tällaiset kumppanuudet voivat hyödyttää molempia osapuolia ja auttaa vahvistamaan eettisen elintarvikealan kokonaisvaikutusta.</a:t>
              </a:r>
            </a:p>
            <a:p>
              <a:pPr algn="just" rtl="0">
                <a:lnSpc>
                  <a:spcPts val="1220"/>
                </a:lnSpc>
              </a:pPr>
              <a:endParaRPr lang="en-IE" sz="1100" dirty="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B14F6861-8C6E-9E2B-669A-7990CD96846A}"/>
                </a:ext>
              </a:extLst>
            </p:cNvPr>
            <p:cNvSpPr txBox="1"/>
            <p:nvPr/>
          </p:nvSpPr>
          <p:spPr>
            <a:xfrm>
              <a:off x="528713" y="2554847"/>
              <a:ext cx="1565205"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Kumppanuudet</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0127130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07</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Toimitusketjun hallinta ja kestävä kehitys</a:t>
            </a:r>
          </a:p>
          <a:p>
            <a:pPr algn="l" rtl="0"/>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38</a:t>
            </a:fld>
            <a:endParaRPr lang="en-US" sz="900">
              <a:solidFill>
                <a:schemeClr val="tx1"/>
              </a:solidFill>
            </a:endParaRPr>
          </a:p>
        </p:txBody>
      </p:sp>
    </p:spTree>
    <p:extLst>
      <p:ext uri="{BB962C8B-B14F-4D97-AF65-F5344CB8AC3E}">
        <p14:creationId xmlns:p14="http://schemas.microsoft.com/office/powerpoint/2010/main" val="2943458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39</a:t>
            </a:fld>
            <a:endParaRPr lang="en-US" sz="900">
              <a:solidFill>
                <a:schemeClr val="tx1"/>
              </a:solidFill>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2769354" y="404912"/>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2817559" y="664929"/>
            <a:ext cx="4254454"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a:solidFill>
                  <a:schemeClr val="tx1"/>
                </a:solidFill>
                <a:ea typeface="Calibri" panose="020F0502020204030204" pitchFamily="34" charset="0"/>
              </a:rPr>
              <a:t>Toimitusketjun hallinta ja kestävä kehitys</a:t>
            </a:r>
          </a:p>
          <a:p>
            <a:pPr algn="l" rtl="0"/>
            <a:endParaRPr lang="en-US" altLang="en-US" sz="2800">
              <a:solidFill>
                <a:schemeClr val="tx1"/>
              </a:solidFill>
              <a:ea typeface="Calibri" panose="020F0502020204030204" pitchFamily="34" charset="0"/>
            </a:endParaRPr>
          </a:p>
          <a:p>
            <a:pPr algn="l" rtl="0"/>
            <a:endParaRPr lang="en-US" sz="280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921035" y="376943"/>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dirty="0">
                <a:solidFill>
                  <a:srgbClr val="F79037"/>
                </a:solidFill>
              </a:rPr>
              <a:t>07</a:t>
            </a:r>
            <a:endParaRPr lang="en-US" sz="8800" dirty="0">
              <a:solidFill>
                <a:srgbClr val="F79037"/>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388136" y="2043714"/>
            <a:ext cx="6736501" cy="7937753"/>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5079983" y="2220531"/>
            <a:ext cx="1869100" cy="1241912"/>
            <a:chOff x="2366907" y="6047200"/>
            <a:chExt cx="1869100" cy="1241912"/>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565846" y="6047200"/>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79037"/>
                  </a:solidFill>
                </a:rPr>
                <a:t>01</a:t>
              </a:r>
              <a:endParaRPr lang="en-US" dirty="0">
                <a:solidFill>
                  <a:srgbClr val="F79037"/>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gn="l" rtl="0">
                <a:lnSpc>
                  <a:spcPts val="1960"/>
                </a:lnSpc>
              </a:pPr>
              <a:r>
                <a:rPr lang="en-IE" b="1" kern="0" dirty="0" err="1">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P</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aikalliset</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ja</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kausiluonteiset</a:t>
              </a:r>
              <a:r>
                <a:rPr lang="en-IE" b="1" kern="0" dirty="0">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 </a:t>
              </a:r>
              <a:r>
                <a:rPr lang="en-IE" b="1" kern="0" dirty="0" err="1">
                  <a:effectLst/>
                  <a:latin typeface="Calibri" panose="020F0502020204030204" pitchFamily="34" charset="0"/>
                  <a:ea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hankinnat</a:t>
              </a:r>
              <a:endParaRPr lang="en-IE" b="1" kern="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366907" y="6547316"/>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19088255">
            <a:off x="5933372" y="8866466"/>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287031" y="2765021"/>
            <a:ext cx="58889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75922" y="2758709"/>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295062" y="6629868"/>
            <a:ext cx="89196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1004702" y="4243231"/>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5235804" y="7527723"/>
            <a:ext cx="1581305" cy="953292"/>
            <a:chOff x="2284008" y="5773142"/>
            <a:chExt cx="1581305" cy="953292"/>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05</a:t>
              </a:r>
              <a:endParaRPr lang="en-US">
                <a:solidFill>
                  <a:srgbClr val="F79037"/>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2284008" y="6121140"/>
              <a:ext cx="1481559" cy="605294"/>
            </a:xfrm>
            <a:prstGeom prst="rect">
              <a:avLst/>
            </a:prstGeom>
            <a:grpFill/>
          </p:spPr>
          <p:txBody>
            <a:bodyPr wrap="square">
              <a:spAutoFit/>
            </a:bodyPr>
            <a:lstStyle/>
            <a:p>
              <a:pPr algn="r" rtl="0">
                <a:lnSpc>
                  <a:spcPts val="1960"/>
                </a:lnSpc>
              </a:pPr>
              <a:r>
                <a:rPr lang="en-IE" b="1" kern="100" dirty="0" err="1">
                  <a:latin typeface="Calibri" panose="020F0502020204030204" pitchFamily="34" charset="0"/>
                  <a:ea typeface="Times New Roman" panose="02020603050405020304" pitchFamily="18"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Kestävyyden</a:t>
              </a:r>
              <a:r>
                <a:rPr lang="en-IE" b="1" kern="100" dirty="0">
                  <a:latin typeface="Calibri" panose="020F0502020204030204" pitchFamily="34" charset="0"/>
                  <a:ea typeface="Times New Roman" panose="02020603050405020304" pitchFamily="18"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 </a:t>
              </a:r>
              <a:r>
                <a:rPr lang="en-IE" b="1" kern="100" dirty="0" err="1">
                  <a:latin typeface="Calibri" panose="020F0502020204030204" pitchFamily="34" charset="0"/>
                  <a:ea typeface="Times New Roman" panose="02020603050405020304" pitchFamily="18" charset="0"/>
                  <a:cs typeface="Times New Roman" panose="02020603050405020304" pitchFamily="18" charset="0"/>
                  <a:hlinkClick r:id="rId3" action="ppaction://hlinksldjump">
                    <a:extLst>
                      <a:ext uri="{A12FA001-AC4F-418D-AE19-62706E023703}">
                        <ahyp:hlinkClr xmlns:ahyp="http://schemas.microsoft.com/office/drawing/2018/hyperlinkcolor" val="tx"/>
                      </a:ext>
                    </a:extLst>
                  </a:hlinkClick>
                </a:rPr>
                <a:t>ylläpito</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713034" y="4199683"/>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238151" y="3746144"/>
            <a:ext cx="1676152" cy="1217084"/>
            <a:chOff x="2901874" y="6069502"/>
            <a:chExt cx="1676152" cy="1217084"/>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901874" y="606950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79037"/>
                  </a:solidFill>
                </a:rPr>
                <a:t>02</a:t>
              </a:r>
              <a:endParaRPr lang="en-US" dirty="0">
                <a:solidFill>
                  <a:srgbClr val="F79037"/>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861774"/>
            </a:xfrm>
            <a:prstGeom prst="rect">
              <a:avLst/>
            </a:prstGeom>
            <a:grpFill/>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Suhteet eettisiin toimittajiin</a:t>
              </a: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678222" y="277270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276162" y="6074851"/>
            <a:ext cx="1594626" cy="1001468"/>
            <a:chOff x="3272909" y="5689678"/>
            <a:chExt cx="1594626" cy="1001468"/>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274804" y="5689678"/>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79037"/>
                  </a:solidFill>
                </a:rPr>
                <a:t>04</a:t>
              </a:r>
              <a:endParaRPr lang="en-US" dirty="0">
                <a:solidFill>
                  <a:srgbClr val="F79037"/>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272909" y="6085852"/>
              <a:ext cx="1594626" cy="605294"/>
            </a:xfrm>
            <a:prstGeom prst="rect">
              <a:avLst/>
            </a:prstGeom>
            <a:grpFill/>
          </p:spPr>
          <p:txBody>
            <a:bodyPr wrap="square">
              <a:spAutoFit/>
            </a:bodyPr>
            <a:lstStyle/>
            <a:p>
              <a:pPr lvl="0" algn="l" rtl="0">
                <a:lnSpc>
                  <a:spcPts val="1960"/>
                </a:lnSpc>
              </a:pPr>
              <a:r>
                <a:rPr lang="en-IE" sz="1800" b="1" dirty="0" err="1">
                  <a:effectLst/>
                  <a:latin typeface="Calibri" panose="020F0502020204030204" pitchFamily="34" charset="0"/>
                  <a:ea typeface="Times New Roman" panose="02020603050405020304" pitchFamily="18" charset="0"/>
                  <a:hlinkClick r:id="rId5" action="ppaction://hlinksldjump">
                    <a:extLst>
                      <a:ext uri="{A12FA001-AC4F-418D-AE19-62706E023703}">
                        <ahyp:hlinkClr xmlns:ahyp="http://schemas.microsoft.com/office/drawing/2018/hyperlinkcolor" val="tx"/>
                      </a:ext>
                    </a:extLst>
                  </a:hlinkClick>
                </a:rPr>
                <a:t>Jätteen</a:t>
              </a:r>
              <a:r>
                <a:rPr lang="en-IE" sz="1800" b="1" dirty="0">
                  <a:effectLst/>
                  <a:latin typeface="Calibri" panose="020F0502020204030204" pitchFamily="34" charset="0"/>
                  <a:ea typeface="Times New Roman" panose="02020603050405020304" pitchFamily="18" charset="0"/>
                  <a:hlinkClick r:id="rId5" action="ppaction://hlinksldjump">
                    <a:extLst>
                      <a:ext uri="{A12FA001-AC4F-418D-AE19-62706E023703}">
                        <ahyp:hlinkClr xmlns:ahyp="http://schemas.microsoft.com/office/drawing/2018/hyperlinkcolor" val="tx"/>
                      </a:ext>
                    </a:extLst>
                  </a:hlinkClick>
                </a:rPr>
                <a:t> </a:t>
              </a:r>
              <a:r>
                <a:rPr lang="en-IE" sz="1800" b="1" dirty="0" err="1">
                  <a:effectLst/>
                  <a:latin typeface="Calibri" panose="020F0502020204030204" pitchFamily="34" charset="0"/>
                  <a:ea typeface="Times New Roman" panose="02020603050405020304" pitchFamily="18" charset="0"/>
                  <a:hlinkClick r:id="rId5" action="ppaction://hlinksldjump">
                    <a:extLst>
                      <a:ext uri="{A12FA001-AC4F-418D-AE19-62706E023703}">
                        <ahyp:hlinkClr xmlns:ahyp="http://schemas.microsoft.com/office/drawing/2018/hyperlinkcolor" val="tx"/>
                      </a:ext>
                    </a:extLst>
                  </a:hlinkClick>
                </a:rPr>
                <a:t>vähentäminen</a:t>
              </a:r>
              <a:endParaRPr lang="en-IE" sz="1800" dirty="0">
                <a:effectLst/>
                <a:latin typeface="Calibri" panose="020F0502020204030204" pitchFamily="34" charset="0"/>
                <a:ea typeface="Calibri" panose="020F0502020204030204" pitchFamily="34" charset="0"/>
              </a:endParaRPr>
            </a:p>
          </p:txBody>
        </p:sp>
      </p:grpSp>
      <p:cxnSp>
        <p:nvCxnSpPr>
          <p:cNvPr id="129" name="Straight Connector 128">
            <a:extLst>
              <a:ext uri="{FF2B5EF4-FFF2-40B4-BE49-F238E27FC236}">
                <a16:creationId xmlns:a16="http://schemas.microsoft.com/office/drawing/2014/main" id="{4F5A04DB-228B-C0EF-546C-D591841F09A7}"/>
              </a:ext>
            </a:extLst>
          </p:cNvPr>
          <p:cNvCxnSpPr>
            <a:cxnSpLocks/>
          </p:cNvCxnSpPr>
          <p:nvPr/>
        </p:nvCxnSpPr>
        <p:spPr>
          <a:xfrm flipV="1">
            <a:off x="975732" y="6043635"/>
            <a:ext cx="0" cy="575359"/>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72960" y="4325210"/>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671257" y="5489611"/>
            <a:ext cx="1812956" cy="935714"/>
            <a:chOff x="3284416" y="5812129"/>
            <a:chExt cx="1812956" cy="935714"/>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319365" y="581212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79037"/>
                  </a:solidFill>
                </a:rPr>
                <a:t>03</a:t>
              </a:r>
              <a:endParaRPr lang="en-US" dirty="0">
                <a:solidFill>
                  <a:srgbClr val="F79037"/>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284416" y="6142549"/>
              <a:ext cx="1812956" cy="605294"/>
            </a:xfrm>
            <a:prstGeom prst="rect">
              <a:avLst/>
            </a:prstGeom>
            <a:grpFill/>
          </p:spPr>
          <p:txBody>
            <a:bodyPr wrap="square">
              <a:spAutoFit/>
            </a:bodyPr>
            <a:lstStyle/>
            <a:p>
              <a:pPr algn="l" rtl="0">
                <a:lnSpc>
                  <a:spcPts val="1960"/>
                </a:lnSpc>
              </a:pPr>
              <a:r>
                <a:rPr lang="en-IE" sz="1800" b="1" kern="100">
                  <a:effectLst/>
                  <a:latin typeface="Calibri" panose="020F0502020204030204" pitchFamily="34" charset="0"/>
                  <a:ea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Kuljetus ja logistiikka</a:t>
              </a:r>
              <a:endParaRPr lang="en-IE" sz="1800" b="1" kern="10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69815" y="6582959"/>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56650" y="5927516"/>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87817" y="5572150"/>
            <a:ext cx="0" cy="1055091"/>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77903" y="5572150"/>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8" name="Group 147">
            <a:extLst>
              <a:ext uri="{FF2B5EF4-FFF2-40B4-BE49-F238E27FC236}">
                <a16:creationId xmlns:a16="http://schemas.microsoft.com/office/drawing/2014/main" id="{E731EA68-285D-C63E-970A-C6E9A2F209A6}"/>
              </a:ext>
            </a:extLst>
          </p:cNvPr>
          <p:cNvGrpSpPr/>
          <p:nvPr/>
        </p:nvGrpSpPr>
        <p:grpSpPr>
          <a:xfrm>
            <a:off x="1037990" y="7586768"/>
            <a:ext cx="2465135" cy="1209772"/>
            <a:chOff x="1400178" y="5773142"/>
            <a:chExt cx="2465135" cy="1209772"/>
          </a:xfrm>
          <a:solidFill>
            <a:schemeClr val="bg1"/>
          </a:solidFill>
        </p:grpSpPr>
        <p:sp>
          <p:nvSpPr>
            <p:cNvPr id="149" name="Text Placeholder 3">
              <a:extLst>
                <a:ext uri="{FF2B5EF4-FFF2-40B4-BE49-F238E27FC236}">
                  <a16:creationId xmlns:a16="http://schemas.microsoft.com/office/drawing/2014/main" id="{2960DD44-8F75-7FB9-255B-94270D85A3FA}"/>
                </a:ext>
              </a:extLst>
            </p:cNvPr>
            <p:cNvSpPr txBox="1">
              <a:spLocks/>
            </p:cNvSpPr>
            <p:nvPr/>
          </p:nvSpPr>
          <p:spPr>
            <a:xfrm>
              <a:off x="3263737" y="5773142"/>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06</a:t>
              </a:r>
              <a:endParaRPr lang="en-US">
                <a:solidFill>
                  <a:srgbClr val="F79037"/>
                </a:solidFill>
              </a:endParaRPr>
            </a:p>
          </p:txBody>
        </p:sp>
        <p:sp>
          <p:nvSpPr>
            <p:cNvPr id="151" name="TextBox 150">
              <a:extLst>
                <a:ext uri="{FF2B5EF4-FFF2-40B4-BE49-F238E27FC236}">
                  <a16:creationId xmlns:a16="http://schemas.microsoft.com/office/drawing/2014/main" id="{5D082C10-831E-7FFC-122C-CEC815F53684}"/>
                </a:ext>
              </a:extLst>
            </p:cNvPr>
            <p:cNvSpPr txBox="1"/>
            <p:nvPr/>
          </p:nvSpPr>
          <p:spPr>
            <a:xfrm>
              <a:off x="1400178" y="6121140"/>
              <a:ext cx="2365389" cy="861774"/>
            </a:xfrm>
            <a:prstGeom prst="rect">
              <a:avLst/>
            </a:prstGeom>
            <a:grpFill/>
          </p:spPr>
          <p:txBody>
            <a:bodyPr wrap="square">
              <a:spAutoFit/>
            </a:bodyPr>
            <a:lstStyle/>
            <a:p>
              <a:pPr algn="r" rtl="0">
                <a:lnSpc>
                  <a:spcPts val="1960"/>
                </a:lnSpc>
              </a:pP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Yrityksesi</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perustaminen</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ja</a:t>
              </a:r>
              <a:r>
                <a:rPr lang="en-IE" sz="1800" b="1" kern="100" dirty="0">
                  <a:effectLst/>
                  <a:latin typeface="Calibri" panose="020F0502020204030204" pitchFamily="34" charset="0"/>
                  <a:ea typeface="Times New Roman" panose="02020603050405020304" pitchFamily="18"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Times New Roman" panose="02020603050405020304" pitchFamily="18" charset="0"/>
                  <a:cs typeface="Times New Roman" panose="02020603050405020304" pitchFamily="18" charset="0"/>
                  <a:hlinkClick r:id="rId7" action="ppaction://hlinksldjump">
                    <a:extLst>
                      <a:ext uri="{A12FA001-AC4F-418D-AE19-62706E023703}">
                        <ahyp:hlinkClr xmlns:ahyp="http://schemas.microsoft.com/office/drawing/2018/hyperlinkcolor" val="tx"/>
                      </a:ext>
                    </a:extLst>
                  </a:hlinkClick>
                </a:rPr>
                <a:t>kasvattaminen</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sp>
        <p:nvSpPr>
          <p:cNvPr id="159" name="Freeform 158">
            <a:extLst>
              <a:ext uri="{FF2B5EF4-FFF2-40B4-BE49-F238E27FC236}">
                <a16:creationId xmlns:a16="http://schemas.microsoft.com/office/drawing/2014/main" id="{EA5D1CFA-2A97-7689-5102-4AC689EFEA78}"/>
              </a:ext>
            </a:extLst>
          </p:cNvPr>
          <p:cNvSpPr/>
          <p:nvPr/>
        </p:nvSpPr>
        <p:spPr>
          <a:xfrm flipH="1">
            <a:off x="-10857" y="2199834"/>
            <a:ext cx="3207607" cy="1771382"/>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388135" y="2452467"/>
            <a:ext cx="2667960" cy="1182375"/>
          </a:xfrm>
          <a:prstGeom prst="rect">
            <a:avLst/>
          </a:prstGeom>
          <a:noFill/>
        </p:spPr>
        <p:txBody>
          <a:bodyPr wrap="square">
            <a:spAutoFit/>
          </a:bodyPr>
          <a:lstStyle/>
          <a:p>
            <a:pPr>
              <a:lnSpc>
                <a:spcPts val="1700"/>
              </a:lnSpc>
            </a:pPr>
            <a:r>
              <a:rPr lang="fi-FI"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Tämä luku opastaa sinua kattavasti </a:t>
            </a:r>
            <a:r>
              <a:rPr lang="fi-FI"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toimitusketjun luomiseen </a:t>
            </a:r>
            <a:r>
              <a:rPr lang="fi-FI"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ja</a:t>
            </a:r>
            <a:r>
              <a:rPr lang="fi-FI"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hallintaan, joka vastaa eettisiä </a:t>
            </a:r>
            <a:r>
              <a:rPr lang="fi-FI"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&amp; </a:t>
            </a:r>
            <a:r>
              <a:rPr lang="fi-FI"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ympäristöllisiä sitoumuksiasi</a:t>
            </a: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 y="2765021"/>
            <a:ext cx="388137" cy="7687"/>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BAFCC875-B43E-6D16-0312-7F5D5B67E0B6}"/>
              </a:ext>
            </a:extLst>
          </p:cNvPr>
          <p:cNvGrpSpPr/>
          <p:nvPr/>
        </p:nvGrpSpPr>
        <p:grpSpPr>
          <a:xfrm rot="10800000">
            <a:off x="4487686" y="8011219"/>
            <a:ext cx="853234" cy="104123"/>
            <a:chOff x="4833700" y="3969979"/>
            <a:chExt cx="853234" cy="104123"/>
          </a:xfrm>
        </p:grpSpPr>
        <p:sp>
          <p:nvSpPr>
            <p:cNvPr id="169" name="Oval 168">
              <a:extLst>
                <a:ext uri="{FF2B5EF4-FFF2-40B4-BE49-F238E27FC236}">
                  <a16:creationId xmlns:a16="http://schemas.microsoft.com/office/drawing/2014/main" id="{D5939DEF-9557-B853-5B2A-AA47DFD7F2D5}"/>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70" name="Straight Connector 169">
              <a:extLst>
                <a:ext uri="{FF2B5EF4-FFF2-40B4-BE49-F238E27FC236}">
                  <a16:creationId xmlns:a16="http://schemas.microsoft.com/office/drawing/2014/main" id="{C6D2BBCA-3726-3E9E-AADA-E656C5C62D35}"/>
                </a:ext>
              </a:extLst>
            </p:cNvPr>
            <p:cNvCxnSpPr>
              <a:cxnSpLocks/>
            </p:cNvCxnSpPr>
            <p:nvPr/>
          </p:nvCxnSpPr>
          <p:spPr>
            <a:xfrm rot="10800000" flipH="1">
              <a:off x="4833700" y="4022040"/>
              <a:ext cx="75819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80" name="Group 179">
            <a:extLst>
              <a:ext uri="{FF2B5EF4-FFF2-40B4-BE49-F238E27FC236}">
                <a16:creationId xmlns:a16="http://schemas.microsoft.com/office/drawing/2014/main" id="{2DC87455-CA95-9068-6664-6D42413DD512}"/>
              </a:ext>
            </a:extLst>
          </p:cNvPr>
          <p:cNvGrpSpPr/>
          <p:nvPr/>
        </p:nvGrpSpPr>
        <p:grpSpPr>
          <a:xfrm>
            <a:off x="774066" y="8857464"/>
            <a:ext cx="2860308" cy="1634452"/>
            <a:chOff x="506799" y="8551929"/>
            <a:chExt cx="2724737" cy="1407450"/>
          </a:xfrm>
        </p:grpSpPr>
        <p:sp>
          <p:nvSpPr>
            <p:cNvPr id="156" name="Freeform 155">
              <a:extLst>
                <a:ext uri="{FF2B5EF4-FFF2-40B4-BE49-F238E27FC236}">
                  <a16:creationId xmlns:a16="http://schemas.microsoft.com/office/drawing/2014/main" id="{CAAD39A3-3C3E-32F9-B46D-53067B01F40C}"/>
                </a:ext>
              </a:extLst>
            </p:cNvPr>
            <p:cNvSpPr/>
            <p:nvPr/>
          </p:nvSpPr>
          <p:spPr>
            <a:xfrm>
              <a:off x="506799" y="8551929"/>
              <a:ext cx="1687789" cy="139495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178" name="Freeform 177">
              <a:extLst>
                <a:ext uri="{FF2B5EF4-FFF2-40B4-BE49-F238E27FC236}">
                  <a16:creationId xmlns:a16="http://schemas.microsoft.com/office/drawing/2014/main" id="{E06454CB-23A5-4029-9387-5261AD58FCA2}"/>
                </a:ext>
              </a:extLst>
            </p:cNvPr>
            <p:cNvSpPr/>
            <p:nvPr/>
          </p:nvSpPr>
          <p:spPr>
            <a:xfrm>
              <a:off x="1543747" y="8554259"/>
              <a:ext cx="1687789" cy="139495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79037"/>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179" name="TextBox 178">
              <a:extLst>
                <a:ext uri="{FF2B5EF4-FFF2-40B4-BE49-F238E27FC236}">
                  <a16:creationId xmlns:a16="http://schemas.microsoft.com/office/drawing/2014/main" id="{3C7037AA-556E-82D9-B456-880D42389AFC}"/>
                </a:ext>
              </a:extLst>
            </p:cNvPr>
            <p:cNvSpPr txBox="1"/>
            <p:nvPr/>
          </p:nvSpPr>
          <p:spPr>
            <a:xfrm>
              <a:off x="758296" y="8648764"/>
              <a:ext cx="2304060" cy="1310615"/>
            </a:xfrm>
            <a:prstGeom prst="rect">
              <a:avLst/>
            </a:prstGeom>
            <a:noFill/>
          </p:spPr>
          <p:txBody>
            <a:bodyPr wrap="square">
              <a:spAutoFit/>
            </a:bodyPr>
            <a:lstStyle/>
            <a:p>
              <a:pPr algn="l" rtl="0">
                <a:lnSpc>
                  <a:spcPts val="1900"/>
                </a:lnSpc>
              </a:pPr>
              <a:r>
                <a:rPr lang="en-IE" sz="1700" b="1" dirty="0" err="1">
                  <a:solidFill>
                    <a:schemeClr val="bg1"/>
                  </a:solidFill>
                  <a:latin typeface="Calibri" panose="020F0502020204030204" pitchFamily="34" charset="0"/>
                  <a:ea typeface="Calibri" panose="020F0502020204030204" pitchFamily="34" charset="0"/>
                  <a:cs typeface="Calibri" panose="020F0502020204030204" pitchFamily="34" charset="0"/>
                </a:rPr>
                <a:t>K</a:t>
              </a: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estävän</a:t>
              </a:r>
              <a:r>
                <a:rPr lang="en-IE" sz="17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ja</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eettisen</a:t>
              </a:r>
              <a:r>
                <a:rPr lang="en-IE" sz="17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toimitusketju</a:t>
              </a:r>
              <a:r>
                <a:rPr lang="en-IE" sz="1700" b="1" dirty="0" err="1">
                  <a:solidFill>
                    <a:schemeClr val="bg1"/>
                  </a:solidFill>
                  <a:latin typeface="Calibri" panose="020F0502020204030204" pitchFamily="34" charset="0"/>
                  <a:ea typeface="Calibri" panose="020F0502020204030204" pitchFamily="34" charset="0"/>
                  <a:cs typeface="Calibri" panose="020F0502020204030204" pitchFamily="34" charset="0"/>
                </a:rPr>
                <a:t>n</a:t>
              </a:r>
              <a:r>
                <a:rPr lang="en-IE" sz="17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1700" b="1" dirty="0" err="1">
                  <a:solidFill>
                    <a:schemeClr val="bg1"/>
                  </a:solidFill>
                  <a:latin typeface="Calibri" panose="020F0502020204030204" pitchFamily="34" charset="0"/>
                  <a:ea typeface="Calibri" panose="020F0502020204030204" pitchFamily="34" charset="0"/>
                  <a:cs typeface="Calibri" panose="020F0502020204030204" pitchFamily="34" charset="0"/>
                </a:rPr>
                <a:t>rakentaminen</a:t>
              </a:r>
              <a:r>
                <a:rPr lang="en-IE" sz="17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on </a:t>
              </a:r>
              <a:r>
                <a:rPr lang="en-IE" sz="17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elintärkeää</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eettiselle</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IE" sz="17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elintarvikeyritykselle</a:t>
              </a:r>
              <a:r>
                <a:rPr lang="en-IE" sz="17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p:txBody>
        </p:sp>
      </p:grpSp>
      <p:grpSp>
        <p:nvGrpSpPr>
          <p:cNvPr id="195" name="Group 194">
            <a:extLst>
              <a:ext uri="{FF2B5EF4-FFF2-40B4-BE49-F238E27FC236}">
                <a16:creationId xmlns:a16="http://schemas.microsoft.com/office/drawing/2014/main" id="{4A1C232B-CD9E-DAEA-B8B1-C5EAE8CC88FA}"/>
              </a:ext>
            </a:extLst>
          </p:cNvPr>
          <p:cNvGrpSpPr/>
          <p:nvPr/>
        </p:nvGrpSpPr>
        <p:grpSpPr>
          <a:xfrm>
            <a:off x="701377" y="4757192"/>
            <a:ext cx="948833" cy="608383"/>
            <a:chOff x="2708465" y="2516110"/>
            <a:chExt cx="1287319" cy="825417"/>
          </a:xfrm>
          <a:solidFill>
            <a:srgbClr val="000000"/>
          </a:solidFill>
        </p:grpSpPr>
        <p:grpSp>
          <p:nvGrpSpPr>
            <p:cNvPr id="196" name="Group 195">
              <a:extLst>
                <a:ext uri="{FF2B5EF4-FFF2-40B4-BE49-F238E27FC236}">
                  <a16:creationId xmlns:a16="http://schemas.microsoft.com/office/drawing/2014/main" id="{CBB83481-696E-6D9D-16D0-17E195E7F666}"/>
                </a:ext>
              </a:extLst>
            </p:cNvPr>
            <p:cNvGrpSpPr/>
            <p:nvPr/>
          </p:nvGrpSpPr>
          <p:grpSpPr>
            <a:xfrm>
              <a:off x="2853306" y="2645797"/>
              <a:ext cx="395598" cy="175397"/>
              <a:chOff x="2388581" y="2630405"/>
              <a:chExt cx="395598" cy="175397"/>
            </a:xfrm>
            <a:grpFill/>
          </p:grpSpPr>
          <p:sp>
            <p:nvSpPr>
              <p:cNvPr id="204" name="Freeform 203">
                <a:extLst>
                  <a:ext uri="{FF2B5EF4-FFF2-40B4-BE49-F238E27FC236}">
                    <a16:creationId xmlns:a16="http://schemas.microsoft.com/office/drawing/2014/main" id="{3789FFD3-EB51-661E-14B5-932E387F91D5}"/>
                  </a:ext>
                </a:extLst>
              </p:cNvPr>
              <p:cNvSpPr/>
              <p:nvPr/>
            </p:nvSpPr>
            <p:spPr>
              <a:xfrm rot="2700000">
                <a:off x="2369403" y="2649583"/>
                <a:ext cx="147619" cy="109263"/>
              </a:xfrm>
              <a:custGeom>
                <a:avLst/>
                <a:gdLst>
                  <a:gd name="connsiteX0" fmla="*/ 0 w 147619"/>
                  <a:gd name="connsiteY0" fmla="*/ 0 h 109263"/>
                  <a:gd name="connsiteX1" fmla="*/ 147620 w 147619"/>
                  <a:gd name="connsiteY1" fmla="*/ 0 h 109263"/>
                  <a:gd name="connsiteX2" fmla="*/ 147620 w 147619"/>
                  <a:gd name="connsiteY2" fmla="*/ 109264 h 109263"/>
                  <a:gd name="connsiteX3" fmla="*/ 0 w 147619"/>
                  <a:gd name="connsiteY3" fmla="*/ 109264 h 109263"/>
                </a:gdLst>
                <a:ahLst/>
                <a:cxnLst>
                  <a:cxn ang="0">
                    <a:pos x="connsiteX0" y="connsiteY0"/>
                  </a:cxn>
                  <a:cxn ang="0">
                    <a:pos x="connsiteX1" y="connsiteY1"/>
                  </a:cxn>
                  <a:cxn ang="0">
                    <a:pos x="connsiteX2" y="connsiteY2"/>
                  </a:cxn>
                  <a:cxn ang="0">
                    <a:pos x="connsiteX3" y="connsiteY3"/>
                  </a:cxn>
                </a:cxnLst>
                <a:rect l="l" t="t" r="r" b="b"/>
                <a:pathLst>
                  <a:path w="147619" h="109263">
                    <a:moveTo>
                      <a:pt x="0" y="0"/>
                    </a:moveTo>
                    <a:lnTo>
                      <a:pt x="147620" y="0"/>
                    </a:lnTo>
                    <a:lnTo>
                      <a:pt x="147620" y="109264"/>
                    </a:lnTo>
                    <a:lnTo>
                      <a:pt x="0" y="109264"/>
                    </a:lnTo>
                    <a:close/>
                  </a:path>
                </a:pathLst>
              </a:custGeom>
              <a:grpFill/>
              <a:ln w="2523" cap="flat">
                <a:noFill/>
                <a:prstDash val="solid"/>
                <a:miter/>
              </a:ln>
            </p:spPr>
            <p:txBody>
              <a:bodyPr rtlCol="0" anchor="ctr"/>
              <a:lstStyle/>
              <a:p>
                <a:pPr algn="l" rtl="0"/>
                <a:endParaRPr lang="en-US"/>
              </a:p>
            </p:txBody>
          </p:sp>
          <p:sp>
            <p:nvSpPr>
              <p:cNvPr id="205" name="Freeform 204">
                <a:extLst>
                  <a:ext uri="{FF2B5EF4-FFF2-40B4-BE49-F238E27FC236}">
                    <a16:creationId xmlns:a16="http://schemas.microsoft.com/office/drawing/2014/main" id="{76993C9A-0421-DD85-F1F5-3FAE9FB65805}"/>
                  </a:ext>
                </a:extLst>
              </p:cNvPr>
              <p:cNvSpPr/>
              <p:nvPr/>
            </p:nvSpPr>
            <p:spPr>
              <a:xfrm>
                <a:off x="2653547" y="2659695"/>
                <a:ext cx="130632" cy="146107"/>
              </a:xfrm>
              <a:custGeom>
                <a:avLst/>
                <a:gdLst>
                  <a:gd name="connsiteX0" fmla="*/ 20945 w 130632"/>
                  <a:gd name="connsiteY0" fmla="*/ 146107 h 146107"/>
                  <a:gd name="connsiteX1" fmla="*/ 15646 w 130632"/>
                  <a:gd name="connsiteY1" fmla="*/ 141313 h 146107"/>
                  <a:gd name="connsiteX2" fmla="*/ 0 w 130632"/>
                  <a:gd name="connsiteY2" fmla="*/ 127181 h 146107"/>
                  <a:gd name="connsiteX3" fmla="*/ 126929 w 130632"/>
                  <a:gd name="connsiteY3" fmla="*/ 0 h 146107"/>
                  <a:gd name="connsiteX4" fmla="*/ 118854 w 130632"/>
                  <a:gd name="connsiteY4" fmla="*/ 50216 h 146107"/>
                  <a:gd name="connsiteX5" fmla="*/ 20945 w 130632"/>
                  <a:gd name="connsiteY5" fmla="*/ 146107 h 146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632" h="146107">
                    <a:moveTo>
                      <a:pt x="20945" y="146107"/>
                    </a:moveTo>
                    <a:cubicBezTo>
                      <a:pt x="19935" y="145098"/>
                      <a:pt x="17664" y="143079"/>
                      <a:pt x="15646" y="141313"/>
                    </a:cubicBezTo>
                    <a:cubicBezTo>
                      <a:pt x="10094" y="136266"/>
                      <a:pt x="4542" y="131219"/>
                      <a:pt x="0" y="127181"/>
                    </a:cubicBezTo>
                    <a:cubicBezTo>
                      <a:pt x="42899" y="84030"/>
                      <a:pt x="84788" y="42394"/>
                      <a:pt x="126929" y="0"/>
                    </a:cubicBezTo>
                    <a:cubicBezTo>
                      <a:pt x="132986" y="17411"/>
                      <a:pt x="132481" y="36085"/>
                      <a:pt x="118854" y="50216"/>
                    </a:cubicBezTo>
                    <a:cubicBezTo>
                      <a:pt x="87311" y="83021"/>
                      <a:pt x="54002" y="114059"/>
                      <a:pt x="20945" y="146107"/>
                    </a:cubicBezTo>
                    <a:close/>
                  </a:path>
                </a:pathLst>
              </a:custGeom>
              <a:solidFill>
                <a:srgbClr val="F79037"/>
              </a:solidFill>
              <a:ln w="2523" cap="flat">
                <a:noFill/>
                <a:prstDash val="solid"/>
                <a:miter/>
              </a:ln>
            </p:spPr>
            <p:txBody>
              <a:bodyPr rtlCol="0" anchor="ctr"/>
              <a:lstStyle/>
              <a:p>
                <a:pPr algn="l" rtl="0"/>
                <a:endParaRPr lang="en-US"/>
              </a:p>
            </p:txBody>
          </p:sp>
        </p:grpSp>
        <p:grpSp>
          <p:nvGrpSpPr>
            <p:cNvPr id="197" name="Group 196">
              <a:extLst>
                <a:ext uri="{FF2B5EF4-FFF2-40B4-BE49-F238E27FC236}">
                  <a16:creationId xmlns:a16="http://schemas.microsoft.com/office/drawing/2014/main" id="{4AB9CC07-316A-0859-020C-4C1E510A98DD}"/>
                </a:ext>
              </a:extLst>
            </p:cNvPr>
            <p:cNvGrpSpPr/>
            <p:nvPr/>
          </p:nvGrpSpPr>
          <p:grpSpPr>
            <a:xfrm>
              <a:off x="2708465" y="2516110"/>
              <a:ext cx="1287319" cy="825417"/>
              <a:chOff x="2243740" y="2500718"/>
              <a:chExt cx="1287319" cy="825417"/>
            </a:xfrm>
            <a:grpFill/>
          </p:grpSpPr>
          <p:sp>
            <p:nvSpPr>
              <p:cNvPr id="198" name="Freeform 197">
                <a:extLst>
                  <a:ext uri="{FF2B5EF4-FFF2-40B4-BE49-F238E27FC236}">
                    <a16:creationId xmlns:a16="http://schemas.microsoft.com/office/drawing/2014/main" id="{F4D475D6-1488-4FF2-EDAA-9D24F47A2FED}"/>
                  </a:ext>
                </a:extLst>
              </p:cNvPr>
              <p:cNvSpPr/>
              <p:nvPr/>
            </p:nvSpPr>
            <p:spPr>
              <a:xfrm>
                <a:off x="3251096" y="3127034"/>
                <a:ext cx="118353" cy="118353"/>
              </a:xfrm>
              <a:custGeom>
                <a:avLst/>
                <a:gdLst>
                  <a:gd name="connsiteX0" fmla="*/ 2 w 118353"/>
                  <a:gd name="connsiteY0" fmla="*/ 59555 h 118353"/>
                  <a:gd name="connsiteX1" fmla="*/ 58546 w 118353"/>
                  <a:gd name="connsiteY1" fmla="*/ 2 h 118353"/>
                  <a:gd name="connsiteX2" fmla="*/ 118351 w 118353"/>
                  <a:gd name="connsiteY2" fmla="*/ 58546 h 118353"/>
                  <a:gd name="connsiteX3" fmla="*/ 59555 w 118353"/>
                  <a:gd name="connsiteY3" fmla="*/ 118351 h 118353"/>
                  <a:gd name="connsiteX4" fmla="*/ 2 w 118353"/>
                  <a:gd name="connsiteY4" fmla="*/ 59555 h 118353"/>
                  <a:gd name="connsiteX5" fmla="*/ 58798 w 118353"/>
                  <a:gd name="connsiteY5" fmla="*/ 80247 h 118353"/>
                  <a:gd name="connsiteX6" fmla="*/ 80500 w 118353"/>
                  <a:gd name="connsiteY6" fmla="*/ 59050 h 118353"/>
                  <a:gd name="connsiteX7" fmla="*/ 58798 w 118353"/>
                  <a:gd name="connsiteY7" fmla="*/ 37853 h 118353"/>
                  <a:gd name="connsiteX8" fmla="*/ 37853 w 118353"/>
                  <a:gd name="connsiteY8" fmla="*/ 58293 h 118353"/>
                  <a:gd name="connsiteX9" fmla="*/ 58798 w 118353"/>
                  <a:gd name="connsiteY9" fmla="*/ 80247 h 11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53" h="118353">
                    <a:moveTo>
                      <a:pt x="2" y="59555"/>
                    </a:moveTo>
                    <a:cubicBezTo>
                      <a:pt x="-250" y="26498"/>
                      <a:pt x="25489" y="254"/>
                      <a:pt x="58546" y="2"/>
                    </a:cubicBezTo>
                    <a:cubicBezTo>
                      <a:pt x="91350" y="-250"/>
                      <a:pt x="118099" y="25993"/>
                      <a:pt x="118351" y="58546"/>
                    </a:cubicBezTo>
                    <a:cubicBezTo>
                      <a:pt x="118604" y="90846"/>
                      <a:pt x="92107" y="117846"/>
                      <a:pt x="59555" y="118351"/>
                    </a:cubicBezTo>
                    <a:cubicBezTo>
                      <a:pt x="27003" y="118604"/>
                      <a:pt x="254" y="92107"/>
                      <a:pt x="2" y="59555"/>
                    </a:cubicBezTo>
                    <a:close/>
                    <a:moveTo>
                      <a:pt x="58798" y="80247"/>
                    </a:moveTo>
                    <a:cubicBezTo>
                      <a:pt x="70658" y="80500"/>
                      <a:pt x="80500" y="70658"/>
                      <a:pt x="80500" y="59050"/>
                    </a:cubicBezTo>
                    <a:cubicBezTo>
                      <a:pt x="80500" y="47190"/>
                      <a:pt x="70658" y="37853"/>
                      <a:pt x="58798" y="37853"/>
                    </a:cubicBezTo>
                    <a:cubicBezTo>
                      <a:pt x="47190" y="38106"/>
                      <a:pt x="38106" y="46938"/>
                      <a:pt x="37853" y="58293"/>
                    </a:cubicBezTo>
                    <a:cubicBezTo>
                      <a:pt x="37601" y="70406"/>
                      <a:pt x="46938" y="80247"/>
                      <a:pt x="58798" y="80247"/>
                    </a:cubicBezTo>
                    <a:close/>
                  </a:path>
                </a:pathLst>
              </a:custGeom>
              <a:grpFill/>
              <a:ln w="2523" cap="flat">
                <a:noFill/>
                <a:prstDash val="solid"/>
                <a:miter/>
              </a:ln>
            </p:spPr>
            <p:txBody>
              <a:bodyPr rtlCol="0" anchor="ctr"/>
              <a:lstStyle/>
              <a:p>
                <a:pPr algn="l" rtl="0"/>
                <a:endParaRPr lang="en-US"/>
              </a:p>
            </p:txBody>
          </p:sp>
          <p:sp>
            <p:nvSpPr>
              <p:cNvPr id="199" name="Freeform 198">
                <a:extLst>
                  <a:ext uri="{FF2B5EF4-FFF2-40B4-BE49-F238E27FC236}">
                    <a16:creationId xmlns:a16="http://schemas.microsoft.com/office/drawing/2014/main" id="{F1226321-2A1F-7682-6260-9920022D1C90}"/>
                  </a:ext>
                </a:extLst>
              </p:cNvPr>
              <p:cNvSpPr/>
              <p:nvPr/>
            </p:nvSpPr>
            <p:spPr>
              <a:xfrm>
                <a:off x="2243740" y="2500718"/>
                <a:ext cx="1287319" cy="825417"/>
              </a:xfrm>
              <a:custGeom>
                <a:avLst/>
                <a:gdLst>
                  <a:gd name="connsiteX0" fmla="*/ 0 w 1287319"/>
                  <a:gd name="connsiteY0" fmla="*/ 37852 h 825417"/>
                  <a:gd name="connsiteX1" fmla="*/ 42646 w 1287319"/>
                  <a:gd name="connsiteY1" fmla="*/ 2019 h 825417"/>
                  <a:gd name="connsiteX2" fmla="*/ 61320 w 1287319"/>
                  <a:gd name="connsiteY2" fmla="*/ 0 h 825417"/>
                  <a:gd name="connsiteX3" fmla="*/ 617991 w 1287319"/>
                  <a:gd name="connsiteY3" fmla="*/ 0 h 825417"/>
                  <a:gd name="connsiteX4" fmla="*/ 681329 w 1287319"/>
                  <a:gd name="connsiteY4" fmla="*/ 62833 h 825417"/>
                  <a:gd name="connsiteX5" fmla="*/ 681329 w 1287319"/>
                  <a:gd name="connsiteY5" fmla="*/ 141313 h 825417"/>
                  <a:gd name="connsiteX6" fmla="*/ 695713 w 1287319"/>
                  <a:gd name="connsiteY6" fmla="*/ 141313 h 825417"/>
                  <a:gd name="connsiteX7" fmla="*/ 835512 w 1287319"/>
                  <a:gd name="connsiteY7" fmla="*/ 141313 h 825417"/>
                  <a:gd name="connsiteX8" fmla="*/ 917018 w 1287319"/>
                  <a:gd name="connsiteY8" fmla="*/ 201370 h 825417"/>
                  <a:gd name="connsiteX9" fmla="*/ 976572 w 1287319"/>
                  <a:gd name="connsiteY9" fmla="*/ 394919 h 825417"/>
                  <a:gd name="connsiteX10" fmla="*/ 990703 w 1287319"/>
                  <a:gd name="connsiteY10" fmla="*/ 407536 h 825417"/>
                  <a:gd name="connsiteX11" fmla="*/ 1206457 w 1287319"/>
                  <a:gd name="connsiteY11" fmla="*/ 435798 h 825417"/>
                  <a:gd name="connsiteX12" fmla="*/ 1287208 w 1287319"/>
                  <a:gd name="connsiteY12" fmla="*/ 526138 h 825417"/>
                  <a:gd name="connsiteX13" fmla="*/ 1287208 w 1287319"/>
                  <a:gd name="connsiteY13" fmla="*/ 621776 h 825417"/>
                  <a:gd name="connsiteX14" fmla="*/ 1214532 w 1287319"/>
                  <a:gd name="connsiteY14" fmla="*/ 703283 h 825417"/>
                  <a:gd name="connsiteX15" fmla="*/ 1203177 w 1287319"/>
                  <a:gd name="connsiteY15" fmla="*/ 714891 h 825417"/>
                  <a:gd name="connsiteX16" fmla="*/ 1066406 w 1287319"/>
                  <a:gd name="connsiteY16" fmla="*/ 825418 h 825417"/>
                  <a:gd name="connsiteX17" fmla="*/ 929888 w 1287319"/>
                  <a:gd name="connsiteY17" fmla="*/ 713377 h 825417"/>
                  <a:gd name="connsiteX18" fmla="*/ 914243 w 1287319"/>
                  <a:gd name="connsiteY18" fmla="*/ 704292 h 825417"/>
                  <a:gd name="connsiteX19" fmla="*/ 468351 w 1287319"/>
                  <a:gd name="connsiteY19" fmla="*/ 704292 h 825417"/>
                  <a:gd name="connsiteX20" fmla="*/ 407788 w 1287319"/>
                  <a:gd name="connsiteY20" fmla="*/ 704040 h 825417"/>
                  <a:gd name="connsiteX21" fmla="*/ 395423 w 1287319"/>
                  <a:gd name="connsiteY21" fmla="*/ 714134 h 825417"/>
                  <a:gd name="connsiteX22" fmla="*/ 259410 w 1287319"/>
                  <a:gd name="connsiteY22" fmla="*/ 825165 h 825417"/>
                  <a:gd name="connsiteX23" fmla="*/ 123144 w 1287319"/>
                  <a:gd name="connsiteY23" fmla="*/ 717414 h 825417"/>
                  <a:gd name="connsiteX24" fmla="*/ 105985 w 1287319"/>
                  <a:gd name="connsiteY24" fmla="*/ 703788 h 825417"/>
                  <a:gd name="connsiteX25" fmla="*/ 69395 w 1287319"/>
                  <a:gd name="connsiteY25" fmla="*/ 704040 h 825417"/>
                  <a:gd name="connsiteX26" fmla="*/ 0 w 1287319"/>
                  <a:gd name="connsiteY26" fmla="*/ 664674 h 825417"/>
                  <a:gd name="connsiteX27" fmla="*/ 0 w 1287319"/>
                  <a:gd name="connsiteY27" fmla="*/ 37852 h 825417"/>
                  <a:gd name="connsiteX28" fmla="*/ 119611 w 1287319"/>
                  <a:gd name="connsiteY28" fmla="*/ 665936 h 825417"/>
                  <a:gd name="connsiteX29" fmla="*/ 123901 w 1287319"/>
                  <a:gd name="connsiteY29" fmla="*/ 648272 h 825417"/>
                  <a:gd name="connsiteX30" fmla="*/ 318711 w 1287319"/>
                  <a:gd name="connsiteY30" fmla="*/ 558690 h 825417"/>
                  <a:gd name="connsiteX31" fmla="*/ 336627 w 1287319"/>
                  <a:gd name="connsiteY31" fmla="*/ 587962 h 825417"/>
                  <a:gd name="connsiteX32" fmla="*/ 303318 w 1287319"/>
                  <a:gd name="connsiteY32" fmla="*/ 593009 h 825417"/>
                  <a:gd name="connsiteX33" fmla="*/ 302308 w 1287319"/>
                  <a:gd name="connsiteY33" fmla="*/ 592504 h 825417"/>
                  <a:gd name="connsiteX34" fmla="*/ 178660 w 1287319"/>
                  <a:gd name="connsiteY34" fmla="*/ 622281 h 825417"/>
                  <a:gd name="connsiteX35" fmla="*/ 179417 w 1287319"/>
                  <a:gd name="connsiteY35" fmla="*/ 749209 h 825417"/>
                  <a:gd name="connsiteX36" fmla="*/ 304579 w 1287319"/>
                  <a:gd name="connsiteY36" fmla="*/ 776715 h 825417"/>
                  <a:gd name="connsiteX37" fmla="*/ 358581 w 1287319"/>
                  <a:gd name="connsiteY37" fmla="*/ 661646 h 825417"/>
                  <a:gd name="connsiteX38" fmla="*/ 355301 w 1287319"/>
                  <a:gd name="connsiteY38" fmla="*/ 647010 h 825417"/>
                  <a:gd name="connsiteX39" fmla="*/ 368675 w 1287319"/>
                  <a:gd name="connsiteY39" fmla="*/ 627075 h 825417"/>
                  <a:gd name="connsiteX40" fmla="*/ 390629 w 1287319"/>
                  <a:gd name="connsiteY40" fmla="*/ 637421 h 825417"/>
                  <a:gd name="connsiteX41" fmla="*/ 395676 w 1287319"/>
                  <a:gd name="connsiteY41" fmla="*/ 654328 h 825417"/>
                  <a:gd name="connsiteX42" fmla="*/ 411069 w 1287319"/>
                  <a:gd name="connsiteY42" fmla="*/ 666693 h 825417"/>
                  <a:gd name="connsiteX43" fmla="*/ 630103 w 1287319"/>
                  <a:gd name="connsiteY43" fmla="*/ 666441 h 825417"/>
                  <a:gd name="connsiteX44" fmla="*/ 644235 w 1287319"/>
                  <a:gd name="connsiteY44" fmla="*/ 665684 h 825417"/>
                  <a:gd name="connsiteX45" fmla="*/ 644235 w 1287319"/>
                  <a:gd name="connsiteY45" fmla="*/ 649281 h 825417"/>
                  <a:gd name="connsiteX46" fmla="*/ 644235 w 1287319"/>
                  <a:gd name="connsiteY46" fmla="*/ 291457 h 825417"/>
                  <a:gd name="connsiteX47" fmla="*/ 662656 w 1287319"/>
                  <a:gd name="connsiteY47" fmla="*/ 262438 h 825417"/>
                  <a:gd name="connsiteX48" fmla="*/ 682086 w 1287319"/>
                  <a:gd name="connsiteY48" fmla="*/ 291710 h 825417"/>
                  <a:gd name="connsiteX49" fmla="*/ 682086 w 1287319"/>
                  <a:gd name="connsiteY49" fmla="*/ 568783 h 825417"/>
                  <a:gd name="connsiteX50" fmla="*/ 682086 w 1287319"/>
                  <a:gd name="connsiteY50" fmla="*/ 585438 h 825417"/>
                  <a:gd name="connsiteX51" fmla="*/ 699246 w 1287319"/>
                  <a:gd name="connsiteY51" fmla="*/ 585438 h 825417"/>
                  <a:gd name="connsiteX52" fmla="*/ 869326 w 1287319"/>
                  <a:gd name="connsiteY52" fmla="*/ 585438 h 825417"/>
                  <a:gd name="connsiteX53" fmla="*/ 884214 w 1287319"/>
                  <a:gd name="connsiteY53" fmla="*/ 586700 h 825417"/>
                  <a:gd name="connsiteX54" fmla="*/ 897588 w 1287319"/>
                  <a:gd name="connsiteY54" fmla="*/ 605373 h 825417"/>
                  <a:gd name="connsiteX55" fmla="*/ 883457 w 1287319"/>
                  <a:gd name="connsiteY55" fmla="*/ 622281 h 825417"/>
                  <a:gd name="connsiteX56" fmla="*/ 869578 w 1287319"/>
                  <a:gd name="connsiteY56" fmla="*/ 623037 h 825417"/>
                  <a:gd name="connsiteX57" fmla="*/ 698236 w 1287319"/>
                  <a:gd name="connsiteY57" fmla="*/ 623037 h 825417"/>
                  <a:gd name="connsiteX58" fmla="*/ 682843 w 1287319"/>
                  <a:gd name="connsiteY58" fmla="*/ 623037 h 825417"/>
                  <a:gd name="connsiteX59" fmla="*/ 682843 w 1287319"/>
                  <a:gd name="connsiteY59" fmla="*/ 664927 h 825417"/>
                  <a:gd name="connsiteX60" fmla="*/ 691928 w 1287319"/>
                  <a:gd name="connsiteY60" fmla="*/ 665936 h 825417"/>
                  <a:gd name="connsiteX61" fmla="*/ 918533 w 1287319"/>
                  <a:gd name="connsiteY61" fmla="*/ 666189 h 825417"/>
                  <a:gd name="connsiteX62" fmla="*/ 930393 w 1287319"/>
                  <a:gd name="connsiteY62" fmla="*/ 655338 h 825417"/>
                  <a:gd name="connsiteX63" fmla="*/ 1157250 w 1287319"/>
                  <a:gd name="connsiteY63" fmla="*/ 577868 h 825417"/>
                  <a:gd name="connsiteX64" fmla="*/ 1168606 w 1287319"/>
                  <a:gd name="connsiteY64" fmla="*/ 584681 h 825417"/>
                  <a:gd name="connsiteX65" fmla="*/ 1249104 w 1287319"/>
                  <a:gd name="connsiteY65" fmla="*/ 584934 h 825417"/>
                  <a:gd name="connsiteX66" fmla="*/ 1249104 w 1287319"/>
                  <a:gd name="connsiteY66" fmla="*/ 542792 h 825417"/>
                  <a:gd name="connsiteX67" fmla="*/ 1210495 w 1287319"/>
                  <a:gd name="connsiteY67" fmla="*/ 523361 h 825417"/>
                  <a:gd name="connsiteX68" fmla="*/ 1246580 w 1287319"/>
                  <a:gd name="connsiteY68" fmla="*/ 503427 h 825417"/>
                  <a:gd name="connsiteX69" fmla="*/ 1206457 w 1287319"/>
                  <a:gd name="connsiteY69" fmla="*/ 473145 h 825417"/>
                  <a:gd name="connsiteX70" fmla="*/ 1059341 w 1287319"/>
                  <a:gd name="connsiteY70" fmla="*/ 453462 h 825417"/>
                  <a:gd name="connsiteX71" fmla="*/ 885223 w 1287319"/>
                  <a:gd name="connsiteY71" fmla="*/ 440593 h 825417"/>
                  <a:gd name="connsiteX72" fmla="*/ 765612 w 1287319"/>
                  <a:gd name="connsiteY72" fmla="*/ 440845 h 825417"/>
                  <a:gd name="connsiteX73" fmla="*/ 725490 w 1287319"/>
                  <a:gd name="connsiteY73" fmla="*/ 401732 h 825417"/>
                  <a:gd name="connsiteX74" fmla="*/ 725490 w 1287319"/>
                  <a:gd name="connsiteY74" fmla="*/ 260671 h 825417"/>
                  <a:gd name="connsiteX75" fmla="*/ 766117 w 1287319"/>
                  <a:gd name="connsiteY75" fmla="*/ 221558 h 825417"/>
                  <a:gd name="connsiteX76" fmla="*/ 835259 w 1287319"/>
                  <a:gd name="connsiteY76" fmla="*/ 221558 h 825417"/>
                  <a:gd name="connsiteX77" fmla="*/ 882952 w 1287319"/>
                  <a:gd name="connsiteY77" fmla="*/ 221558 h 825417"/>
                  <a:gd name="connsiteX78" fmla="*/ 835764 w 1287319"/>
                  <a:gd name="connsiteY78" fmla="*/ 178659 h 825417"/>
                  <a:gd name="connsiteX79" fmla="*/ 708582 w 1287319"/>
                  <a:gd name="connsiteY79" fmla="*/ 178659 h 825417"/>
                  <a:gd name="connsiteX80" fmla="*/ 682843 w 1287319"/>
                  <a:gd name="connsiteY80" fmla="*/ 178659 h 825417"/>
                  <a:gd name="connsiteX81" fmla="*/ 681329 w 1287319"/>
                  <a:gd name="connsiteY81" fmla="*/ 203389 h 825417"/>
                  <a:gd name="connsiteX82" fmla="*/ 662908 w 1287319"/>
                  <a:gd name="connsiteY82" fmla="*/ 218782 h 825417"/>
                  <a:gd name="connsiteX83" fmla="*/ 644992 w 1287319"/>
                  <a:gd name="connsiteY83" fmla="*/ 202884 h 825417"/>
                  <a:gd name="connsiteX84" fmla="*/ 644487 w 1287319"/>
                  <a:gd name="connsiteY84" fmla="*/ 190267 h 825417"/>
                  <a:gd name="connsiteX85" fmla="*/ 644487 w 1287319"/>
                  <a:gd name="connsiteY85" fmla="*/ 68133 h 825417"/>
                  <a:gd name="connsiteX86" fmla="*/ 614206 w 1287319"/>
                  <a:gd name="connsiteY86" fmla="*/ 37347 h 825417"/>
                  <a:gd name="connsiteX87" fmla="*/ 66366 w 1287319"/>
                  <a:gd name="connsiteY87" fmla="*/ 37347 h 825417"/>
                  <a:gd name="connsiteX88" fmla="*/ 36085 w 1287319"/>
                  <a:gd name="connsiteY88" fmla="*/ 68133 h 825417"/>
                  <a:gd name="connsiteX89" fmla="*/ 36085 w 1287319"/>
                  <a:gd name="connsiteY89" fmla="*/ 634898 h 825417"/>
                  <a:gd name="connsiteX90" fmla="*/ 36085 w 1287319"/>
                  <a:gd name="connsiteY90" fmla="*/ 644992 h 825417"/>
                  <a:gd name="connsiteX91" fmla="*/ 54759 w 1287319"/>
                  <a:gd name="connsiteY91" fmla="*/ 665179 h 825417"/>
                  <a:gd name="connsiteX92" fmla="*/ 119611 w 1287319"/>
                  <a:gd name="connsiteY92" fmla="*/ 665936 h 825417"/>
                  <a:gd name="connsiteX93" fmla="*/ 763341 w 1287319"/>
                  <a:gd name="connsiteY93" fmla="*/ 259662 h 825417"/>
                  <a:gd name="connsiteX94" fmla="*/ 763341 w 1287319"/>
                  <a:gd name="connsiteY94" fmla="*/ 402993 h 825417"/>
                  <a:gd name="connsiteX95" fmla="*/ 939729 w 1287319"/>
                  <a:gd name="connsiteY95" fmla="*/ 402993 h 825417"/>
                  <a:gd name="connsiteX96" fmla="*/ 897084 w 1287319"/>
                  <a:gd name="connsiteY96" fmla="*/ 265718 h 825417"/>
                  <a:gd name="connsiteX97" fmla="*/ 886990 w 1287319"/>
                  <a:gd name="connsiteY97" fmla="*/ 259914 h 825417"/>
                  <a:gd name="connsiteX98" fmla="*/ 812801 w 1287319"/>
                  <a:gd name="connsiteY98" fmla="*/ 259662 h 825417"/>
                  <a:gd name="connsiteX99" fmla="*/ 763341 w 1287319"/>
                  <a:gd name="connsiteY99" fmla="*/ 259662 h 825417"/>
                  <a:gd name="connsiteX100" fmla="*/ 964459 w 1287319"/>
                  <a:gd name="connsiteY100" fmla="*/ 685367 h 825417"/>
                  <a:gd name="connsiteX101" fmla="*/ 1066659 w 1287319"/>
                  <a:gd name="connsiteY101" fmla="*/ 787818 h 825417"/>
                  <a:gd name="connsiteX102" fmla="*/ 1168606 w 1287319"/>
                  <a:gd name="connsiteY102" fmla="*/ 684862 h 825417"/>
                  <a:gd name="connsiteX103" fmla="*/ 1066659 w 1287319"/>
                  <a:gd name="connsiteY103" fmla="*/ 583167 h 825417"/>
                  <a:gd name="connsiteX104" fmla="*/ 964459 w 1287319"/>
                  <a:gd name="connsiteY104" fmla="*/ 685367 h 825417"/>
                  <a:gd name="connsiteX105" fmla="*/ 1206205 w 1287319"/>
                  <a:gd name="connsiteY105" fmla="*/ 665684 h 825417"/>
                  <a:gd name="connsiteX106" fmla="*/ 1248599 w 1287319"/>
                  <a:gd name="connsiteY106" fmla="*/ 624552 h 825417"/>
                  <a:gd name="connsiteX107" fmla="*/ 1194093 w 1287319"/>
                  <a:gd name="connsiteY107" fmla="*/ 624552 h 825417"/>
                  <a:gd name="connsiteX108" fmla="*/ 1206205 w 1287319"/>
                  <a:gd name="connsiteY108" fmla="*/ 665684 h 8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87319" h="825417">
                    <a:moveTo>
                      <a:pt x="0" y="37852"/>
                    </a:moveTo>
                    <a:cubicBezTo>
                      <a:pt x="10094" y="21197"/>
                      <a:pt x="22206" y="6309"/>
                      <a:pt x="42646" y="2019"/>
                    </a:cubicBezTo>
                    <a:cubicBezTo>
                      <a:pt x="48702" y="757"/>
                      <a:pt x="55011" y="0"/>
                      <a:pt x="61320" y="0"/>
                    </a:cubicBezTo>
                    <a:cubicBezTo>
                      <a:pt x="246793" y="0"/>
                      <a:pt x="432518" y="0"/>
                      <a:pt x="617991" y="0"/>
                    </a:cubicBezTo>
                    <a:cubicBezTo>
                      <a:pt x="656347" y="0"/>
                      <a:pt x="680824" y="24225"/>
                      <a:pt x="681329" y="62833"/>
                    </a:cubicBezTo>
                    <a:cubicBezTo>
                      <a:pt x="681582" y="88320"/>
                      <a:pt x="681329" y="114059"/>
                      <a:pt x="681329" y="141313"/>
                    </a:cubicBezTo>
                    <a:cubicBezTo>
                      <a:pt x="686628" y="141313"/>
                      <a:pt x="691171" y="141313"/>
                      <a:pt x="695713" y="141313"/>
                    </a:cubicBezTo>
                    <a:cubicBezTo>
                      <a:pt x="742396" y="141313"/>
                      <a:pt x="788828" y="141313"/>
                      <a:pt x="835512" y="141313"/>
                    </a:cubicBezTo>
                    <a:cubicBezTo>
                      <a:pt x="876643" y="141313"/>
                      <a:pt x="904654" y="162005"/>
                      <a:pt x="917018" y="201370"/>
                    </a:cubicBezTo>
                    <a:cubicBezTo>
                      <a:pt x="936954" y="265718"/>
                      <a:pt x="956889" y="330318"/>
                      <a:pt x="976572" y="394919"/>
                    </a:cubicBezTo>
                    <a:cubicBezTo>
                      <a:pt x="979095" y="402993"/>
                      <a:pt x="982628" y="406526"/>
                      <a:pt x="990703" y="407536"/>
                    </a:cubicBezTo>
                    <a:cubicBezTo>
                      <a:pt x="1062621" y="416872"/>
                      <a:pt x="1134539" y="426966"/>
                      <a:pt x="1206457" y="435798"/>
                    </a:cubicBezTo>
                    <a:cubicBezTo>
                      <a:pt x="1259954" y="442359"/>
                      <a:pt x="1287208" y="472136"/>
                      <a:pt x="1287208" y="526138"/>
                    </a:cubicBezTo>
                    <a:cubicBezTo>
                      <a:pt x="1287208" y="557933"/>
                      <a:pt x="1287460" y="589980"/>
                      <a:pt x="1287208" y="621776"/>
                    </a:cubicBezTo>
                    <a:cubicBezTo>
                      <a:pt x="1286955" y="666441"/>
                      <a:pt x="1258945" y="698236"/>
                      <a:pt x="1214532" y="703283"/>
                    </a:cubicBezTo>
                    <a:cubicBezTo>
                      <a:pt x="1206457" y="704292"/>
                      <a:pt x="1204691" y="707825"/>
                      <a:pt x="1203177" y="714891"/>
                    </a:cubicBezTo>
                    <a:cubicBezTo>
                      <a:pt x="1188036" y="780500"/>
                      <a:pt x="1131764" y="825418"/>
                      <a:pt x="1066406" y="825418"/>
                    </a:cubicBezTo>
                    <a:cubicBezTo>
                      <a:pt x="1000292" y="825418"/>
                      <a:pt x="944272" y="779743"/>
                      <a:pt x="929888" y="713377"/>
                    </a:cubicBezTo>
                    <a:cubicBezTo>
                      <a:pt x="927617" y="702526"/>
                      <a:pt x="921056" y="704292"/>
                      <a:pt x="914243" y="704292"/>
                    </a:cubicBezTo>
                    <a:cubicBezTo>
                      <a:pt x="765612" y="704292"/>
                      <a:pt x="616982" y="704292"/>
                      <a:pt x="468351" y="704292"/>
                    </a:cubicBezTo>
                    <a:cubicBezTo>
                      <a:pt x="448163" y="704292"/>
                      <a:pt x="427976" y="704545"/>
                      <a:pt x="407788" y="704040"/>
                    </a:cubicBezTo>
                    <a:cubicBezTo>
                      <a:pt x="399966" y="703788"/>
                      <a:pt x="396937" y="706311"/>
                      <a:pt x="395423" y="714134"/>
                    </a:cubicBezTo>
                    <a:cubicBezTo>
                      <a:pt x="381292" y="779239"/>
                      <a:pt x="325524" y="824660"/>
                      <a:pt x="259410" y="825165"/>
                    </a:cubicBezTo>
                    <a:cubicBezTo>
                      <a:pt x="195314" y="825670"/>
                      <a:pt x="138537" y="781257"/>
                      <a:pt x="123144" y="717414"/>
                    </a:cubicBezTo>
                    <a:cubicBezTo>
                      <a:pt x="120620" y="706564"/>
                      <a:pt x="116835" y="703031"/>
                      <a:pt x="105985" y="703788"/>
                    </a:cubicBezTo>
                    <a:cubicBezTo>
                      <a:pt x="93872" y="704797"/>
                      <a:pt x="81507" y="703283"/>
                      <a:pt x="69395" y="704040"/>
                    </a:cubicBezTo>
                    <a:cubicBezTo>
                      <a:pt x="37599" y="706059"/>
                      <a:pt x="14131" y="693946"/>
                      <a:pt x="0" y="664674"/>
                    </a:cubicBezTo>
                    <a:cubicBezTo>
                      <a:pt x="0" y="455986"/>
                      <a:pt x="0" y="246792"/>
                      <a:pt x="0" y="37852"/>
                    </a:cubicBezTo>
                    <a:close/>
                    <a:moveTo>
                      <a:pt x="119611" y="665936"/>
                    </a:moveTo>
                    <a:cubicBezTo>
                      <a:pt x="121125" y="659627"/>
                      <a:pt x="122387" y="653824"/>
                      <a:pt x="123901" y="648272"/>
                    </a:cubicBezTo>
                    <a:cubicBezTo>
                      <a:pt x="146612" y="564746"/>
                      <a:pt x="240736" y="521595"/>
                      <a:pt x="318711" y="558690"/>
                    </a:cubicBezTo>
                    <a:cubicBezTo>
                      <a:pt x="336375" y="567017"/>
                      <a:pt x="341926" y="576354"/>
                      <a:pt x="336627" y="587962"/>
                    </a:cubicBezTo>
                    <a:cubicBezTo>
                      <a:pt x="331328" y="599570"/>
                      <a:pt x="320477" y="601336"/>
                      <a:pt x="303318" y="593009"/>
                    </a:cubicBezTo>
                    <a:cubicBezTo>
                      <a:pt x="303065" y="592756"/>
                      <a:pt x="302561" y="592504"/>
                      <a:pt x="302308" y="592504"/>
                    </a:cubicBezTo>
                    <a:cubicBezTo>
                      <a:pt x="259157" y="572569"/>
                      <a:pt x="207932" y="584934"/>
                      <a:pt x="178660" y="622281"/>
                    </a:cubicBezTo>
                    <a:cubicBezTo>
                      <a:pt x="149388" y="659880"/>
                      <a:pt x="149640" y="712115"/>
                      <a:pt x="179417" y="749209"/>
                    </a:cubicBezTo>
                    <a:cubicBezTo>
                      <a:pt x="209446" y="786557"/>
                      <a:pt x="261933" y="797912"/>
                      <a:pt x="304579" y="776715"/>
                    </a:cubicBezTo>
                    <a:cubicBezTo>
                      <a:pt x="347226" y="755518"/>
                      <a:pt x="369432" y="708078"/>
                      <a:pt x="358581" y="661646"/>
                    </a:cubicBezTo>
                    <a:cubicBezTo>
                      <a:pt x="357319" y="656852"/>
                      <a:pt x="355805" y="651805"/>
                      <a:pt x="355301" y="647010"/>
                    </a:cubicBezTo>
                    <a:cubicBezTo>
                      <a:pt x="354291" y="636916"/>
                      <a:pt x="358581" y="629599"/>
                      <a:pt x="368675" y="627075"/>
                    </a:cubicBezTo>
                    <a:cubicBezTo>
                      <a:pt x="378516" y="624552"/>
                      <a:pt x="386339" y="628084"/>
                      <a:pt x="390629" y="637421"/>
                    </a:cubicBezTo>
                    <a:cubicBezTo>
                      <a:pt x="393152" y="642720"/>
                      <a:pt x="395423" y="648524"/>
                      <a:pt x="395676" y="654328"/>
                    </a:cubicBezTo>
                    <a:cubicBezTo>
                      <a:pt x="396180" y="665179"/>
                      <a:pt x="401732" y="666693"/>
                      <a:pt x="411069" y="666693"/>
                    </a:cubicBezTo>
                    <a:cubicBezTo>
                      <a:pt x="483996" y="666441"/>
                      <a:pt x="557176" y="666441"/>
                      <a:pt x="630103" y="666441"/>
                    </a:cubicBezTo>
                    <a:cubicBezTo>
                      <a:pt x="634646" y="666441"/>
                      <a:pt x="638935" y="665936"/>
                      <a:pt x="644235" y="665684"/>
                    </a:cubicBezTo>
                    <a:cubicBezTo>
                      <a:pt x="644235" y="659123"/>
                      <a:pt x="644235" y="654328"/>
                      <a:pt x="644235" y="649281"/>
                    </a:cubicBezTo>
                    <a:cubicBezTo>
                      <a:pt x="644235" y="529923"/>
                      <a:pt x="644235" y="410816"/>
                      <a:pt x="644235" y="291457"/>
                    </a:cubicBezTo>
                    <a:cubicBezTo>
                      <a:pt x="644235" y="272027"/>
                      <a:pt x="650039" y="262690"/>
                      <a:pt x="662656" y="262438"/>
                    </a:cubicBezTo>
                    <a:cubicBezTo>
                      <a:pt x="675525" y="261933"/>
                      <a:pt x="682086" y="271775"/>
                      <a:pt x="682086" y="291710"/>
                    </a:cubicBezTo>
                    <a:cubicBezTo>
                      <a:pt x="682086" y="384068"/>
                      <a:pt x="682086" y="476426"/>
                      <a:pt x="682086" y="568783"/>
                    </a:cubicBezTo>
                    <a:cubicBezTo>
                      <a:pt x="682086" y="574083"/>
                      <a:pt x="682086" y="579382"/>
                      <a:pt x="682086" y="585438"/>
                    </a:cubicBezTo>
                    <a:cubicBezTo>
                      <a:pt x="689152" y="585438"/>
                      <a:pt x="694199" y="585438"/>
                      <a:pt x="699246" y="585438"/>
                    </a:cubicBezTo>
                    <a:cubicBezTo>
                      <a:pt x="756023" y="585438"/>
                      <a:pt x="812548" y="585438"/>
                      <a:pt x="869326" y="585438"/>
                    </a:cubicBezTo>
                    <a:cubicBezTo>
                      <a:pt x="874373" y="585438"/>
                      <a:pt x="879419" y="585438"/>
                      <a:pt x="884214" y="586700"/>
                    </a:cubicBezTo>
                    <a:cubicBezTo>
                      <a:pt x="893551" y="589224"/>
                      <a:pt x="898093" y="596037"/>
                      <a:pt x="897588" y="605373"/>
                    </a:cubicBezTo>
                    <a:cubicBezTo>
                      <a:pt x="897084" y="614458"/>
                      <a:pt x="892289" y="620262"/>
                      <a:pt x="883457" y="622281"/>
                    </a:cubicBezTo>
                    <a:cubicBezTo>
                      <a:pt x="878915" y="623290"/>
                      <a:pt x="874373" y="623037"/>
                      <a:pt x="869578" y="623037"/>
                    </a:cubicBezTo>
                    <a:cubicBezTo>
                      <a:pt x="812548" y="623037"/>
                      <a:pt x="755518" y="623037"/>
                      <a:pt x="698236" y="623037"/>
                    </a:cubicBezTo>
                    <a:cubicBezTo>
                      <a:pt x="693442" y="623037"/>
                      <a:pt x="688395" y="623037"/>
                      <a:pt x="682843" y="623037"/>
                    </a:cubicBezTo>
                    <a:cubicBezTo>
                      <a:pt x="682843" y="637926"/>
                      <a:pt x="682843" y="651300"/>
                      <a:pt x="682843" y="664927"/>
                    </a:cubicBezTo>
                    <a:cubicBezTo>
                      <a:pt x="686376" y="665431"/>
                      <a:pt x="689152" y="665936"/>
                      <a:pt x="691928" y="665936"/>
                    </a:cubicBezTo>
                    <a:cubicBezTo>
                      <a:pt x="767379" y="665936"/>
                      <a:pt x="843082" y="665936"/>
                      <a:pt x="918533" y="666189"/>
                    </a:cubicBezTo>
                    <a:cubicBezTo>
                      <a:pt x="926860" y="666189"/>
                      <a:pt x="928627" y="662656"/>
                      <a:pt x="930393" y="655338"/>
                    </a:cubicBezTo>
                    <a:cubicBezTo>
                      <a:pt x="952347" y="552381"/>
                      <a:pt x="1077005" y="509987"/>
                      <a:pt x="1157250" y="577868"/>
                    </a:cubicBezTo>
                    <a:cubicBezTo>
                      <a:pt x="1160531" y="580644"/>
                      <a:pt x="1164821" y="584429"/>
                      <a:pt x="1168606" y="584681"/>
                    </a:cubicBezTo>
                    <a:cubicBezTo>
                      <a:pt x="1195354" y="585186"/>
                      <a:pt x="1222103" y="584934"/>
                      <a:pt x="1249104" y="584934"/>
                    </a:cubicBezTo>
                    <a:cubicBezTo>
                      <a:pt x="1249104" y="570045"/>
                      <a:pt x="1249104" y="556419"/>
                      <a:pt x="1249104" y="542792"/>
                    </a:cubicBezTo>
                    <a:cubicBezTo>
                      <a:pt x="1233710" y="539764"/>
                      <a:pt x="1210747" y="548596"/>
                      <a:pt x="1210495" y="523361"/>
                    </a:cubicBezTo>
                    <a:cubicBezTo>
                      <a:pt x="1210243" y="499389"/>
                      <a:pt x="1232196" y="505950"/>
                      <a:pt x="1246580" y="503427"/>
                    </a:cubicBezTo>
                    <a:cubicBezTo>
                      <a:pt x="1243552" y="484501"/>
                      <a:pt x="1224122" y="475416"/>
                      <a:pt x="1206457" y="473145"/>
                    </a:cubicBezTo>
                    <a:cubicBezTo>
                      <a:pt x="1157250" y="467089"/>
                      <a:pt x="1108295" y="460528"/>
                      <a:pt x="1059341" y="453462"/>
                    </a:cubicBezTo>
                    <a:cubicBezTo>
                      <a:pt x="1001554" y="445135"/>
                      <a:pt x="943767" y="438574"/>
                      <a:pt x="885223" y="440593"/>
                    </a:cubicBezTo>
                    <a:cubicBezTo>
                      <a:pt x="845353" y="441855"/>
                      <a:pt x="805483" y="441097"/>
                      <a:pt x="765612" y="440845"/>
                    </a:cubicBezTo>
                    <a:cubicBezTo>
                      <a:pt x="741639" y="440593"/>
                      <a:pt x="725742" y="425452"/>
                      <a:pt x="725490" y="401732"/>
                    </a:cubicBezTo>
                    <a:cubicBezTo>
                      <a:pt x="724985" y="354796"/>
                      <a:pt x="724985" y="307607"/>
                      <a:pt x="725490" y="260671"/>
                    </a:cubicBezTo>
                    <a:cubicBezTo>
                      <a:pt x="725742" y="237456"/>
                      <a:pt x="742396" y="221810"/>
                      <a:pt x="766117" y="221558"/>
                    </a:cubicBezTo>
                    <a:cubicBezTo>
                      <a:pt x="789080" y="221306"/>
                      <a:pt x="812296" y="221558"/>
                      <a:pt x="835259" y="221558"/>
                    </a:cubicBezTo>
                    <a:cubicBezTo>
                      <a:pt x="851157" y="221558"/>
                      <a:pt x="867055" y="221558"/>
                      <a:pt x="882952" y="221558"/>
                    </a:cubicBezTo>
                    <a:cubicBezTo>
                      <a:pt x="879167" y="192791"/>
                      <a:pt x="863522" y="178659"/>
                      <a:pt x="835764" y="178659"/>
                    </a:cubicBezTo>
                    <a:cubicBezTo>
                      <a:pt x="793370" y="178659"/>
                      <a:pt x="750976" y="178659"/>
                      <a:pt x="708582" y="178659"/>
                    </a:cubicBezTo>
                    <a:cubicBezTo>
                      <a:pt x="700255" y="178659"/>
                      <a:pt x="691928" y="178659"/>
                      <a:pt x="682843" y="178659"/>
                    </a:cubicBezTo>
                    <a:cubicBezTo>
                      <a:pt x="682338" y="187744"/>
                      <a:pt x="682591" y="195567"/>
                      <a:pt x="681329" y="203389"/>
                    </a:cubicBezTo>
                    <a:cubicBezTo>
                      <a:pt x="679815" y="213483"/>
                      <a:pt x="673002" y="218782"/>
                      <a:pt x="662908" y="218782"/>
                    </a:cubicBezTo>
                    <a:cubicBezTo>
                      <a:pt x="652814" y="218530"/>
                      <a:pt x="646506" y="212978"/>
                      <a:pt x="644992" y="202884"/>
                    </a:cubicBezTo>
                    <a:cubicBezTo>
                      <a:pt x="644235" y="198847"/>
                      <a:pt x="644487" y="194557"/>
                      <a:pt x="644487" y="190267"/>
                    </a:cubicBezTo>
                    <a:cubicBezTo>
                      <a:pt x="644487" y="149640"/>
                      <a:pt x="644487" y="108760"/>
                      <a:pt x="644487" y="68133"/>
                    </a:cubicBezTo>
                    <a:cubicBezTo>
                      <a:pt x="644487" y="43655"/>
                      <a:pt x="638178" y="37347"/>
                      <a:pt x="614206" y="37347"/>
                    </a:cubicBezTo>
                    <a:cubicBezTo>
                      <a:pt x="431509" y="37347"/>
                      <a:pt x="249064" y="37347"/>
                      <a:pt x="66366" y="37347"/>
                    </a:cubicBezTo>
                    <a:cubicBezTo>
                      <a:pt x="42394" y="37347"/>
                      <a:pt x="36085" y="43655"/>
                      <a:pt x="36085" y="68133"/>
                    </a:cubicBezTo>
                    <a:cubicBezTo>
                      <a:pt x="36085" y="257138"/>
                      <a:pt x="36085" y="445892"/>
                      <a:pt x="36085" y="634898"/>
                    </a:cubicBezTo>
                    <a:cubicBezTo>
                      <a:pt x="36085" y="638178"/>
                      <a:pt x="35833" y="641711"/>
                      <a:pt x="36085" y="644992"/>
                    </a:cubicBezTo>
                    <a:cubicBezTo>
                      <a:pt x="37095" y="656347"/>
                      <a:pt x="43151" y="664674"/>
                      <a:pt x="54759" y="665179"/>
                    </a:cubicBezTo>
                    <a:cubicBezTo>
                      <a:pt x="75703" y="666693"/>
                      <a:pt x="97657" y="665936"/>
                      <a:pt x="119611" y="665936"/>
                    </a:cubicBezTo>
                    <a:close/>
                    <a:moveTo>
                      <a:pt x="763341" y="259662"/>
                    </a:moveTo>
                    <a:cubicBezTo>
                      <a:pt x="763341" y="308112"/>
                      <a:pt x="763341" y="355300"/>
                      <a:pt x="763341" y="402993"/>
                    </a:cubicBezTo>
                    <a:cubicBezTo>
                      <a:pt x="822389" y="402993"/>
                      <a:pt x="880429" y="402993"/>
                      <a:pt x="939729" y="402993"/>
                    </a:cubicBezTo>
                    <a:cubicBezTo>
                      <a:pt x="925346" y="356562"/>
                      <a:pt x="911467" y="311140"/>
                      <a:pt x="897084" y="265718"/>
                    </a:cubicBezTo>
                    <a:cubicBezTo>
                      <a:pt x="896074" y="262942"/>
                      <a:pt x="890522" y="259914"/>
                      <a:pt x="886990" y="259914"/>
                    </a:cubicBezTo>
                    <a:cubicBezTo>
                      <a:pt x="862260" y="259410"/>
                      <a:pt x="837530" y="259662"/>
                      <a:pt x="812801" y="259662"/>
                    </a:cubicBezTo>
                    <a:cubicBezTo>
                      <a:pt x="796398" y="259662"/>
                      <a:pt x="780248" y="259662"/>
                      <a:pt x="763341" y="259662"/>
                    </a:cubicBezTo>
                    <a:close/>
                    <a:moveTo>
                      <a:pt x="964459" y="685367"/>
                    </a:moveTo>
                    <a:cubicBezTo>
                      <a:pt x="964459" y="741892"/>
                      <a:pt x="1010386" y="788071"/>
                      <a:pt x="1066659" y="787818"/>
                    </a:cubicBezTo>
                    <a:cubicBezTo>
                      <a:pt x="1122932" y="787566"/>
                      <a:pt x="1168858" y="741135"/>
                      <a:pt x="1168606" y="684862"/>
                    </a:cubicBezTo>
                    <a:cubicBezTo>
                      <a:pt x="1168354" y="629094"/>
                      <a:pt x="1122679" y="583420"/>
                      <a:pt x="1066659" y="583167"/>
                    </a:cubicBezTo>
                    <a:cubicBezTo>
                      <a:pt x="1010386" y="582915"/>
                      <a:pt x="964459" y="628589"/>
                      <a:pt x="964459" y="685367"/>
                    </a:cubicBezTo>
                    <a:close/>
                    <a:moveTo>
                      <a:pt x="1206205" y="665684"/>
                    </a:moveTo>
                    <a:cubicBezTo>
                      <a:pt x="1231944" y="665684"/>
                      <a:pt x="1249356" y="648777"/>
                      <a:pt x="1248599" y="624552"/>
                    </a:cubicBezTo>
                    <a:cubicBezTo>
                      <a:pt x="1230430" y="624552"/>
                      <a:pt x="1212514" y="624552"/>
                      <a:pt x="1194093" y="624552"/>
                    </a:cubicBezTo>
                    <a:cubicBezTo>
                      <a:pt x="1198130" y="638683"/>
                      <a:pt x="1201915" y="651552"/>
                      <a:pt x="1206205" y="665684"/>
                    </a:cubicBezTo>
                    <a:close/>
                  </a:path>
                </a:pathLst>
              </a:custGeom>
              <a:grpFill/>
              <a:ln w="2523" cap="flat">
                <a:noFill/>
                <a:prstDash val="solid"/>
                <a:miter/>
              </a:ln>
            </p:spPr>
            <p:txBody>
              <a:bodyPr rtlCol="0" anchor="ctr"/>
              <a:lstStyle/>
              <a:p>
                <a:pPr algn="l" rtl="0"/>
                <a:endParaRPr lang="en-US"/>
              </a:p>
            </p:txBody>
          </p:sp>
          <p:sp>
            <p:nvSpPr>
              <p:cNvPr id="200" name="Freeform 199">
                <a:extLst>
                  <a:ext uri="{FF2B5EF4-FFF2-40B4-BE49-F238E27FC236}">
                    <a16:creationId xmlns:a16="http://schemas.microsoft.com/office/drawing/2014/main" id="{13CB9903-F813-20ED-8134-7F2A7CCA18A7}"/>
                  </a:ext>
                </a:extLst>
              </p:cNvPr>
              <p:cNvSpPr/>
              <p:nvPr/>
            </p:nvSpPr>
            <p:spPr>
              <a:xfrm>
                <a:off x="2342358" y="2601538"/>
                <a:ext cx="479661" cy="420739"/>
              </a:xfrm>
              <a:custGeom>
                <a:avLst/>
                <a:gdLst>
                  <a:gd name="connsiteX0" fmla="*/ 232710 w 479661"/>
                  <a:gd name="connsiteY0" fmla="*/ 206536 h 420739"/>
                  <a:gd name="connsiteX1" fmla="*/ 323806 w 479661"/>
                  <a:gd name="connsiteY1" fmla="*/ 115187 h 420739"/>
                  <a:gd name="connsiteX2" fmla="*/ 423482 w 479661"/>
                  <a:gd name="connsiteY2" fmla="*/ 15511 h 420739"/>
                  <a:gd name="connsiteX3" fmla="*/ 456792 w 479661"/>
                  <a:gd name="connsiteY3" fmla="*/ 16521 h 420739"/>
                  <a:gd name="connsiteX4" fmla="*/ 455782 w 479661"/>
                  <a:gd name="connsiteY4" fmla="*/ 136889 h 420739"/>
                  <a:gd name="connsiteX5" fmla="*/ 348284 w 479661"/>
                  <a:gd name="connsiteY5" fmla="*/ 244892 h 420739"/>
                  <a:gd name="connsiteX6" fmla="*/ 318759 w 479661"/>
                  <a:gd name="connsiteY6" fmla="*/ 244135 h 420739"/>
                  <a:gd name="connsiteX7" fmla="*/ 284441 w 479661"/>
                  <a:gd name="connsiteY7" fmla="*/ 208050 h 420739"/>
                  <a:gd name="connsiteX8" fmla="*/ 260720 w 479661"/>
                  <a:gd name="connsiteY8" fmla="*/ 233032 h 420739"/>
                  <a:gd name="connsiteX9" fmla="*/ 269300 w 479661"/>
                  <a:gd name="connsiteY9" fmla="*/ 242369 h 420739"/>
                  <a:gd name="connsiteX10" fmla="*/ 411622 w 479661"/>
                  <a:gd name="connsiteY10" fmla="*/ 384943 h 420739"/>
                  <a:gd name="connsiteX11" fmla="*/ 420706 w 479661"/>
                  <a:gd name="connsiteY11" fmla="*/ 395289 h 420739"/>
                  <a:gd name="connsiteX12" fmla="*/ 416921 w 479661"/>
                  <a:gd name="connsiteY12" fmla="*/ 417748 h 420739"/>
                  <a:gd name="connsiteX13" fmla="*/ 395220 w 479661"/>
                  <a:gd name="connsiteY13" fmla="*/ 420271 h 420739"/>
                  <a:gd name="connsiteX14" fmla="*/ 384874 w 479661"/>
                  <a:gd name="connsiteY14" fmla="*/ 411439 h 420739"/>
                  <a:gd name="connsiteX15" fmla="*/ 168615 w 479661"/>
                  <a:gd name="connsiteY15" fmla="*/ 194928 h 420739"/>
                  <a:gd name="connsiteX16" fmla="*/ 150446 w 479661"/>
                  <a:gd name="connsiteY16" fmla="*/ 191395 h 420739"/>
                  <a:gd name="connsiteX17" fmla="*/ 65154 w 479661"/>
                  <a:gd name="connsiteY17" fmla="*/ 177011 h 420739"/>
                  <a:gd name="connsiteX18" fmla="*/ 7115 w 479661"/>
                  <a:gd name="connsiteY18" fmla="*/ 119225 h 420739"/>
                  <a:gd name="connsiteX19" fmla="*/ 5600 w 479661"/>
                  <a:gd name="connsiteY19" fmla="*/ 91467 h 420739"/>
                  <a:gd name="connsiteX20" fmla="*/ 33358 w 479661"/>
                  <a:gd name="connsiteY20" fmla="*/ 92728 h 420739"/>
                  <a:gd name="connsiteX21" fmla="*/ 80547 w 479661"/>
                  <a:gd name="connsiteY21" fmla="*/ 139917 h 420739"/>
                  <a:gd name="connsiteX22" fmla="*/ 148427 w 479661"/>
                  <a:gd name="connsiteY22" fmla="*/ 148244 h 420739"/>
                  <a:gd name="connsiteX23" fmla="*/ 139091 w 479661"/>
                  <a:gd name="connsiteY23" fmla="*/ 80364 h 420739"/>
                  <a:gd name="connsiteX24" fmla="*/ 94678 w 479661"/>
                  <a:gd name="connsiteY24" fmla="*/ 35699 h 420739"/>
                  <a:gd name="connsiteX25" fmla="*/ 90893 w 479661"/>
                  <a:gd name="connsiteY25" fmla="*/ 5922 h 420739"/>
                  <a:gd name="connsiteX26" fmla="*/ 121426 w 479661"/>
                  <a:gd name="connsiteY26" fmla="*/ 9203 h 420739"/>
                  <a:gd name="connsiteX27" fmla="*/ 173914 w 479661"/>
                  <a:gd name="connsiteY27" fmla="*/ 61690 h 420739"/>
                  <a:gd name="connsiteX28" fmla="*/ 191073 w 479661"/>
                  <a:gd name="connsiteY28" fmla="*/ 152282 h 420739"/>
                  <a:gd name="connsiteX29" fmla="*/ 192083 w 479661"/>
                  <a:gd name="connsiteY29" fmla="*/ 164899 h 420739"/>
                  <a:gd name="connsiteX30" fmla="*/ 232710 w 479661"/>
                  <a:gd name="connsiteY30" fmla="*/ 206536 h 420739"/>
                  <a:gd name="connsiteX31" fmla="*/ 332134 w 479661"/>
                  <a:gd name="connsiteY31" fmla="*/ 204264 h 420739"/>
                  <a:gd name="connsiteX32" fmla="*/ 430043 w 479661"/>
                  <a:gd name="connsiteY32" fmla="*/ 108374 h 420739"/>
                  <a:gd name="connsiteX33" fmla="*/ 438118 w 479661"/>
                  <a:gd name="connsiteY33" fmla="*/ 58157 h 420739"/>
                  <a:gd name="connsiteX34" fmla="*/ 311189 w 479661"/>
                  <a:gd name="connsiteY34" fmla="*/ 185339 h 420739"/>
                  <a:gd name="connsiteX35" fmla="*/ 326835 w 479661"/>
                  <a:gd name="connsiteY35" fmla="*/ 199470 h 420739"/>
                  <a:gd name="connsiteX36" fmla="*/ 332134 w 479661"/>
                  <a:gd name="connsiteY36" fmla="*/ 204264 h 4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661" h="420739">
                    <a:moveTo>
                      <a:pt x="232710" y="206536"/>
                    </a:moveTo>
                    <a:cubicBezTo>
                      <a:pt x="264001" y="175245"/>
                      <a:pt x="293778" y="145216"/>
                      <a:pt x="323806" y="115187"/>
                    </a:cubicBezTo>
                    <a:cubicBezTo>
                      <a:pt x="357116" y="81878"/>
                      <a:pt x="390173" y="48568"/>
                      <a:pt x="423482" y="15511"/>
                    </a:cubicBezTo>
                    <a:cubicBezTo>
                      <a:pt x="435595" y="3399"/>
                      <a:pt x="445184" y="3903"/>
                      <a:pt x="456792" y="16521"/>
                    </a:cubicBezTo>
                    <a:cubicBezTo>
                      <a:pt x="487325" y="49830"/>
                      <a:pt x="487578" y="103579"/>
                      <a:pt x="455782" y="136889"/>
                    </a:cubicBezTo>
                    <a:cubicBezTo>
                      <a:pt x="420706" y="173731"/>
                      <a:pt x="384369" y="209059"/>
                      <a:pt x="348284" y="244892"/>
                    </a:cubicBezTo>
                    <a:cubicBezTo>
                      <a:pt x="338190" y="254733"/>
                      <a:pt x="328853" y="254481"/>
                      <a:pt x="318759" y="244135"/>
                    </a:cubicBezTo>
                    <a:cubicBezTo>
                      <a:pt x="307152" y="232527"/>
                      <a:pt x="296301" y="220415"/>
                      <a:pt x="284441" y="208050"/>
                    </a:cubicBezTo>
                    <a:cubicBezTo>
                      <a:pt x="275861" y="217134"/>
                      <a:pt x="268543" y="224705"/>
                      <a:pt x="260720" y="233032"/>
                    </a:cubicBezTo>
                    <a:cubicBezTo>
                      <a:pt x="263496" y="236060"/>
                      <a:pt x="266272" y="239340"/>
                      <a:pt x="269300" y="242369"/>
                    </a:cubicBezTo>
                    <a:cubicBezTo>
                      <a:pt x="316741" y="289809"/>
                      <a:pt x="364181" y="337250"/>
                      <a:pt x="411622" y="384943"/>
                    </a:cubicBezTo>
                    <a:cubicBezTo>
                      <a:pt x="414903" y="388223"/>
                      <a:pt x="418435" y="391504"/>
                      <a:pt x="420706" y="395289"/>
                    </a:cubicBezTo>
                    <a:cubicBezTo>
                      <a:pt x="425501" y="403616"/>
                      <a:pt x="424997" y="412953"/>
                      <a:pt x="416921" y="417748"/>
                    </a:cubicBezTo>
                    <a:cubicBezTo>
                      <a:pt x="411118" y="421280"/>
                      <a:pt x="402286" y="421028"/>
                      <a:pt x="395220" y="420271"/>
                    </a:cubicBezTo>
                    <a:cubicBezTo>
                      <a:pt x="391435" y="419766"/>
                      <a:pt x="388154" y="414720"/>
                      <a:pt x="384874" y="411439"/>
                    </a:cubicBezTo>
                    <a:cubicBezTo>
                      <a:pt x="312703" y="339269"/>
                      <a:pt x="240533" y="267350"/>
                      <a:pt x="168615" y="194928"/>
                    </a:cubicBezTo>
                    <a:cubicBezTo>
                      <a:pt x="162811" y="189124"/>
                      <a:pt x="158521" y="187862"/>
                      <a:pt x="150446" y="191395"/>
                    </a:cubicBezTo>
                    <a:cubicBezTo>
                      <a:pt x="119408" y="204517"/>
                      <a:pt x="90136" y="199975"/>
                      <a:pt x="65154" y="177011"/>
                    </a:cubicBezTo>
                    <a:cubicBezTo>
                      <a:pt x="44966" y="158590"/>
                      <a:pt x="26293" y="138908"/>
                      <a:pt x="7115" y="119225"/>
                    </a:cubicBezTo>
                    <a:cubicBezTo>
                      <a:pt x="-1970" y="109888"/>
                      <a:pt x="-2222" y="99289"/>
                      <a:pt x="5600" y="91467"/>
                    </a:cubicBezTo>
                    <a:cubicBezTo>
                      <a:pt x="13423" y="83392"/>
                      <a:pt x="24274" y="83644"/>
                      <a:pt x="33358" y="92728"/>
                    </a:cubicBezTo>
                    <a:cubicBezTo>
                      <a:pt x="49256" y="108121"/>
                      <a:pt x="64901" y="124019"/>
                      <a:pt x="80547" y="139917"/>
                    </a:cubicBezTo>
                    <a:cubicBezTo>
                      <a:pt x="105276" y="164647"/>
                      <a:pt x="129249" y="167675"/>
                      <a:pt x="148427" y="148244"/>
                    </a:cubicBezTo>
                    <a:cubicBezTo>
                      <a:pt x="167353" y="129066"/>
                      <a:pt x="164325" y="105598"/>
                      <a:pt x="139091" y="80364"/>
                    </a:cubicBezTo>
                    <a:cubicBezTo>
                      <a:pt x="124202" y="65475"/>
                      <a:pt x="109314" y="50839"/>
                      <a:pt x="94678" y="35699"/>
                    </a:cubicBezTo>
                    <a:cubicBezTo>
                      <a:pt x="83827" y="24848"/>
                      <a:pt x="82818" y="14502"/>
                      <a:pt x="90893" y="5922"/>
                    </a:cubicBezTo>
                    <a:cubicBezTo>
                      <a:pt x="99472" y="-2910"/>
                      <a:pt x="110323" y="-1901"/>
                      <a:pt x="121426" y="9203"/>
                    </a:cubicBezTo>
                    <a:cubicBezTo>
                      <a:pt x="139091" y="26614"/>
                      <a:pt x="156502" y="44026"/>
                      <a:pt x="173914" y="61690"/>
                    </a:cubicBezTo>
                    <a:cubicBezTo>
                      <a:pt x="198896" y="87177"/>
                      <a:pt x="204448" y="119225"/>
                      <a:pt x="191073" y="152282"/>
                    </a:cubicBezTo>
                    <a:cubicBezTo>
                      <a:pt x="189559" y="155814"/>
                      <a:pt x="189812" y="162375"/>
                      <a:pt x="192083" y="164899"/>
                    </a:cubicBezTo>
                    <a:cubicBezTo>
                      <a:pt x="204952" y="179030"/>
                      <a:pt x="218327" y="192152"/>
                      <a:pt x="232710" y="206536"/>
                    </a:cubicBezTo>
                    <a:close/>
                    <a:moveTo>
                      <a:pt x="332134" y="204264"/>
                    </a:moveTo>
                    <a:cubicBezTo>
                      <a:pt x="364939" y="172217"/>
                      <a:pt x="398500" y="141178"/>
                      <a:pt x="430043" y="108374"/>
                    </a:cubicBezTo>
                    <a:cubicBezTo>
                      <a:pt x="443670" y="94242"/>
                      <a:pt x="444175" y="75569"/>
                      <a:pt x="438118" y="58157"/>
                    </a:cubicBezTo>
                    <a:cubicBezTo>
                      <a:pt x="395977" y="100299"/>
                      <a:pt x="354088" y="142188"/>
                      <a:pt x="311189" y="185339"/>
                    </a:cubicBezTo>
                    <a:cubicBezTo>
                      <a:pt x="315731" y="189376"/>
                      <a:pt x="321283" y="194423"/>
                      <a:pt x="326835" y="199470"/>
                    </a:cubicBezTo>
                    <a:cubicBezTo>
                      <a:pt x="329106" y="201489"/>
                      <a:pt x="331124" y="203255"/>
                      <a:pt x="332134" y="204264"/>
                    </a:cubicBezTo>
                    <a:close/>
                  </a:path>
                </a:pathLst>
              </a:custGeom>
              <a:grpFill/>
              <a:ln w="2523" cap="flat">
                <a:noFill/>
                <a:prstDash val="solid"/>
                <a:miter/>
              </a:ln>
            </p:spPr>
            <p:txBody>
              <a:bodyPr rtlCol="0" anchor="ctr"/>
              <a:lstStyle/>
              <a:p>
                <a:pPr algn="l" rtl="0"/>
                <a:endParaRPr lang="en-US"/>
              </a:p>
            </p:txBody>
          </p:sp>
          <p:sp>
            <p:nvSpPr>
              <p:cNvPr id="201" name="Freeform 200">
                <a:extLst>
                  <a:ext uri="{FF2B5EF4-FFF2-40B4-BE49-F238E27FC236}">
                    <a16:creationId xmlns:a16="http://schemas.microsoft.com/office/drawing/2014/main" id="{9FCB9D7C-A3C0-31D2-8F03-4CED32F012A4}"/>
                  </a:ext>
                </a:extLst>
              </p:cNvPr>
              <p:cNvSpPr/>
              <p:nvPr/>
            </p:nvSpPr>
            <p:spPr>
              <a:xfrm>
                <a:off x="2443092" y="3127036"/>
                <a:ext cx="118349" cy="118349"/>
              </a:xfrm>
              <a:custGeom>
                <a:avLst/>
                <a:gdLst>
                  <a:gd name="connsiteX0" fmla="*/ 118349 w 118349"/>
                  <a:gd name="connsiteY0" fmla="*/ 59049 h 118349"/>
                  <a:gd name="connsiteX1" fmla="*/ 59301 w 118349"/>
                  <a:gd name="connsiteY1" fmla="*/ 118349 h 118349"/>
                  <a:gd name="connsiteX2" fmla="*/ 0 w 118349"/>
                  <a:gd name="connsiteY2" fmla="*/ 59049 h 118349"/>
                  <a:gd name="connsiteX3" fmla="*/ 59301 w 118349"/>
                  <a:gd name="connsiteY3" fmla="*/ 0 h 118349"/>
                  <a:gd name="connsiteX4" fmla="*/ 118349 w 118349"/>
                  <a:gd name="connsiteY4" fmla="*/ 59049 h 118349"/>
                  <a:gd name="connsiteX5" fmla="*/ 80498 w 118349"/>
                  <a:gd name="connsiteY5" fmla="*/ 59301 h 118349"/>
                  <a:gd name="connsiteX6" fmla="*/ 59301 w 118349"/>
                  <a:gd name="connsiteY6" fmla="*/ 37852 h 118349"/>
                  <a:gd name="connsiteX7" fmla="*/ 37852 w 118349"/>
                  <a:gd name="connsiteY7" fmla="*/ 59301 h 118349"/>
                  <a:gd name="connsiteX8" fmla="*/ 58544 w 118349"/>
                  <a:gd name="connsiteY8" fmla="*/ 80246 h 118349"/>
                  <a:gd name="connsiteX9" fmla="*/ 80498 w 118349"/>
                  <a:gd name="connsiteY9" fmla="*/ 59301 h 11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9" h="118349">
                    <a:moveTo>
                      <a:pt x="118349" y="59049"/>
                    </a:moveTo>
                    <a:cubicBezTo>
                      <a:pt x="118349" y="91853"/>
                      <a:pt x="91853" y="118349"/>
                      <a:pt x="59301" y="118349"/>
                    </a:cubicBezTo>
                    <a:cubicBezTo>
                      <a:pt x="26749" y="118349"/>
                      <a:pt x="0" y="91601"/>
                      <a:pt x="0" y="59049"/>
                    </a:cubicBezTo>
                    <a:cubicBezTo>
                      <a:pt x="0" y="26496"/>
                      <a:pt x="26749" y="0"/>
                      <a:pt x="59301" y="0"/>
                    </a:cubicBezTo>
                    <a:cubicBezTo>
                      <a:pt x="92358" y="0"/>
                      <a:pt x="118349" y="25992"/>
                      <a:pt x="118349" y="59049"/>
                    </a:cubicBezTo>
                    <a:close/>
                    <a:moveTo>
                      <a:pt x="80498" y="59301"/>
                    </a:moveTo>
                    <a:cubicBezTo>
                      <a:pt x="80750" y="47188"/>
                      <a:pt x="71413" y="37852"/>
                      <a:pt x="59301" y="37852"/>
                    </a:cubicBezTo>
                    <a:cubicBezTo>
                      <a:pt x="47441" y="37852"/>
                      <a:pt x="37599" y="47441"/>
                      <a:pt x="37852" y="59301"/>
                    </a:cubicBezTo>
                    <a:cubicBezTo>
                      <a:pt x="38104" y="70404"/>
                      <a:pt x="47441" y="79993"/>
                      <a:pt x="58544" y="80246"/>
                    </a:cubicBezTo>
                    <a:cubicBezTo>
                      <a:pt x="70656" y="80750"/>
                      <a:pt x="80498" y="71414"/>
                      <a:pt x="80498" y="59301"/>
                    </a:cubicBezTo>
                    <a:close/>
                  </a:path>
                </a:pathLst>
              </a:custGeom>
              <a:grpFill/>
              <a:ln w="2523" cap="flat">
                <a:noFill/>
                <a:prstDash val="solid"/>
                <a:miter/>
              </a:ln>
            </p:spPr>
            <p:txBody>
              <a:bodyPr rtlCol="0" anchor="ctr"/>
              <a:lstStyle/>
              <a:p>
                <a:pPr algn="l" rtl="0"/>
                <a:endParaRPr lang="en-US"/>
              </a:p>
            </p:txBody>
          </p:sp>
          <p:sp>
            <p:nvSpPr>
              <p:cNvPr id="202" name="Freeform 201">
                <a:extLst>
                  <a:ext uri="{FF2B5EF4-FFF2-40B4-BE49-F238E27FC236}">
                    <a16:creationId xmlns:a16="http://schemas.microsoft.com/office/drawing/2014/main" id="{2D3A9863-EF3C-1B36-AA8A-A3A973E16A80}"/>
                  </a:ext>
                </a:extLst>
              </p:cNvPr>
              <p:cNvSpPr/>
              <p:nvPr/>
            </p:nvSpPr>
            <p:spPr>
              <a:xfrm>
                <a:off x="2384715" y="2870197"/>
                <a:ext cx="157044" cy="154698"/>
              </a:xfrm>
              <a:custGeom>
                <a:avLst/>
                <a:gdLst>
                  <a:gd name="connsiteX0" fmla="*/ 157044 w 157044"/>
                  <a:gd name="connsiteY0" fmla="*/ 17617 h 154698"/>
                  <a:gd name="connsiteX1" fmla="*/ 146950 w 157044"/>
                  <a:gd name="connsiteY1" fmla="*/ 34020 h 154698"/>
                  <a:gd name="connsiteX2" fmla="*/ 34153 w 157044"/>
                  <a:gd name="connsiteY2" fmla="*/ 147070 h 154698"/>
                  <a:gd name="connsiteX3" fmla="*/ 5385 w 157044"/>
                  <a:gd name="connsiteY3" fmla="*/ 148836 h 154698"/>
                  <a:gd name="connsiteX4" fmla="*/ 7152 w 157044"/>
                  <a:gd name="connsiteY4" fmla="*/ 121078 h 154698"/>
                  <a:gd name="connsiteX5" fmla="*/ 120707 w 157044"/>
                  <a:gd name="connsiteY5" fmla="*/ 7271 h 154698"/>
                  <a:gd name="connsiteX6" fmla="*/ 143418 w 157044"/>
                  <a:gd name="connsiteY6" fmla="*/ 2224 h 154698"/>
                  <a:gd name="connsiteX7" fmla="*/ 157044 w 157044"/>
                  <a:gd name="connsiteY7" fmla="*/ 17617 h 15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44" h="154698">
                    <a:moveTo>
                      <a:pt x="157044" y="17617"/>
                    </a:moveTo>
                    <a:cubicBezTo>
                      <a:pt x="153007" y="24431"/>
                      <a:pt x="150736" y="30234"/>
                      <a:pt x="146950" y="34020"/>
                    </a:cubicBezTo>
                    <a:cubicBezTo>
                      <a:pt x="109603" y="71871"/>
                      <a:pt x="72004" y="109471"/>
                      <a:pt x="34153" y="147070"/>
                    </a:cubicBezTo>
                    <a:cubicBezTo>
                      <a:pt x="24563" y="156659"/>
                      <a:pt x="13460" y="157164"/>
                      <a:pt x="5385" y="148836"/>
                    </a:cubicBezTo>
                    <a:cubicBezTo>
                      <a:pt x="-2185" y="141014"/>
                      <a:pt x="-1933" y="130163"/>
                      <a:pt x="7152" y="121078"/>
                    </a:cubicBezTo>
                    <a:cubicBezTo>
                      <a:pt x="45003" y="82974"/>
                      <a:pt x="82855" y="45123"/>
                      <a:pt x="120707" y="7271"/>
                    </a:cubicBezTo>
                    <a:cubicBezTo>
                      <a:pt x="127267" y="458"/>
                      <a:pt x="135342" y="-2318"/>
                      <a:pt x="143418" y="2224"/>
                    </a:cubicBezTo>
                    <a:cubicBezTo>
                      <a:pt x="148717" y="5253"/>
                      <a:pt x="152250" y="12066"/>
                      <a:pt x="157044" y="17617"/>
                    </a:cubicBezTo>
                    <a:close/>
                  </a:path>
                </a:pathLst>
              </a:custGeom>
              <a:grpFill/>
              <a:ln w="2523" cap="flat">
                <a:noFill/>
                <a:prstDash val="solid"/>
                <a:miter/>
              </a:ln>
            </p:spPr>
            <p:txBody>
              <a:bodyPr rtlCol="0" anchor="ctr"/>
              <a:lstStyle/>
              <a:p>
                <a:pPr algn="l" rtl="0"/>
                <a:endParaRPr lang="en-US"/>
              </a:p>
            </p:txBody>
          </p:sp>
          <p:sp>
            <p:nvSpPr>
              <p:cNvPr id="203" name="Freeform 202">
                <a:extLst>
                  <a:ext uri="{FF2B5EF4-FFF2-40B4-BE49-F238E27FC236}">
                    <a16:creationId xmlns:a16="http://schemas.microsoft.com/office/drawing/2014/main" id="{DC24D9AB-EF74-A44E-D100-D85DD4A70AD0}"/>
                  </a:ext>
                </a:extLst>
              </p:cNvPr>
              <p:cNvSpPr/>
              <p:nvPr/>
            </p:nvSpPr>
            <p:spPr>
              <a:xfrm>
                <a:off x="2384843" y="2644077"/>
                <a:ext cx="96857" cy="93851"/>
              </a:xfrm>
              <a:custGeom>
                <a:avLst/>
                <a:gdLst>
                  <a:gd name="connsiteX0" fmla="*/ 96857 w 96857"/>
                  <a:gd name="connsiteY0" fmla="*/ 78704 h 93851"/>
                  <a:gd name="connsiteX1" fmla="*/ 84745 w 96857"/>
                  <a:gd name="connsiteY1" fmla="*/ 92583 h 93851"/>
                  <a:gd name="connsiteX2" fmla="*/ 65314 w 96857"/>
                  <a:gd name="connsiteY2" fmla="*/ 90817 h 93851"/>
                  <a:gd name="connsiteX3" fmla="*/ 4499 w 96857"/>
                  <a:gd name="connsiteY3" fmla="*/ 30506 h 93851"/>
                  <a:gd name="connsiteX4" fmla="*/ 6013 w 96857"/>
                  <a:gd name="connsiteY4" fmla="*/ 6534 h 93851"/>
                  <a:gd name="connsiteX5" fmla="*/ 30743 w 96857"/>
                  <a:gd name="connsiteY5" fmla="*/ 4767 h 93851"/>
                  <a:gd name="connsiteX6" fmla="*/ 91306 w 96857"/>
                  <a:gd name="connsiteY6" fmla="*/ 65330 h 93851"/>
                  <a:gd name="connsiteX7" fmla="*/ 96857 w 96857"/>
                  <a:gd name="connsiteY7" fmla="*/ 78704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57" h="93851">
                    <a:moveTo>
                      <a:pt x="96857" y="78704"/>
                    </a:moveTo>
                    <a:cubicBezTo>
                      <a:pt x="93072" y="83246"/>
                      <a:pt x="89792" y="90564"/>
                      <a:pt x="84745" y="92583"/>
                    </a:cubicBezTo>
                    <a:cubicBezTo>
                      <a:pt x="79193" y="94602"/>
                      <a:pt x="69352" y="94349"/>
                      <a:pt x="65314" y="90817"/>
                    </a:cubicBezTo>
                    <a:cubicBezTo>
                      <a:pt x="44370" y="71638"/>
                      <a:pt x="24182" y="51199"/>
                      <a:pt x="4499" y="30506"/>
                    </a:cubicBezTo>
                    <a:cubicBezTo>
                      <a:pt x="-2314" y="23189"/>
                      <a:pt x="-1052" y="13852"/>
                      <a:pt x="6013" y="6534"/>
                    </a:cubicBezTo>
                    <a:cubicBezTo>
                      <a:pt x="13584" y="-1037"/>
                      <a:pt x="23173" y="-2551"/>
                      <a:pt x="30743" y="4767"/>
                    </a:cubicBezTo>
                    <a:cubicBezTo>
                      <a:pt x="51435" y="24450"/>
                      <a:pt x="71371" y="44890"/>
                      <a:pt x="91306" y="65330"/>
                    </a:cubicBezTo>
                    <a:cubicBezTo>
                      <a:pt x="93829" y="68106"/>
                      <a:pt x="94334" y="72900"/>
                      <a:pt x="96857" y="78704"/>
                    </a:cubicBezTo>
                    <a:close/>
                  </a:path>
                </a:pathLst>
              </a:custGeom>
              <a:solidFill>
                <a:srgbClr val="F79037"/>
              </a:solidFill>
              <a:ln w="2523" cap="flat">
                <a:noFill/>
                <a:prstDash val="solid"/>
                <a:miter/>
              </a:ln>
            </p:spPr>
            <p:txBody>
              <a:bodyPr rtlCol="0" anchor="ctr"/>
              <a:lstStyle/>
              <a:p>
                <a:pPr algn="l" rtl="0"/>
                <a:endParaRPr lang="en-US"/>
              </a:p>
            </p:txBody>
          </p:sp>
        </p:grpSp>
      </p:grpSp>
      <p:grpSp>
        <p:nvGrpSpPr>
          <p:cNvPr id="230" name="Graphic 3">
            <a:extLst>
              <a:ext uri="{FF2B5EF4-FFF2-40B4-BE49-F238E27FC236}">
                <a16:creationId xmlns:a16="http://schemas.microsoft.com/office/drawing/2014/main" id="{197528B7-3205-51A7-ECA8-86C1C72B0C1B}"/>
              </a:ext>
            </a:extLst>
          </p:cNvPr>
          <p:cNvGrpSpPr/>
          <p:nvPr/>
        </p:nvGrpSpPr>
        <p:grpSpPr>
          <a:xfrm>
            <a:off x="5982696" y="6689076"/>
            <a:ext cx="734667" cy="701541"/>
            <a:chOff x="10407709" y="5371716"/>
            <a:chExt cx="1086136" cy="1037162"/>
          </a:xfrm>
          <a:solidFill>
            <a:srgbClr val="000000"/>
          </a:solidFill>
        </p:grpSpPr>
        <p:sp>
          <p:nvSpPr>
            <p:cNvPr id="231" name="Freeform 230">
              <a:extLst>
                <a:ext uri="{FF2B5EF4-FFF2-40B4-BE49-F238E27FC236}">
                  <a16:creationId xmlns:a16="http://schemas.microsoft.com/office/drawing/2014/main" id="{A1EB3F33-511C-C6D2-FCE5-6D5659FBB220}"/>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pPr algn="l" rtl="0"/>
              <a:endParaRPr lang="en-US"/>
            </a:p>
          </p:txBody>
        </p:sp>
        <p:sp>
          <p:nvSpPr>
            <p:cNvPr id="232" name="Freeform 231">
              <a:extLst>
                <a:ext uri="{FF2B5EF4-FFF2-40B4-BE49-F238E27FC236}">
                  <a16:creationId xmlns:a16="http://schemas.microsoft.com/office/drawing/2014/main" id="{E6B1B2D2-2D1E-0B53-8C5A-857EDE7020E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pPr algn="l" rtl="0"/>
              <a:endParaRPr lang="en-US"/>
            </a:p>
          </p:txBody>
        </p:sp>
        <p:grpSp>
          <p:nvGrpSpPr>
            <p:cNvPr id="233" name="Graphic 3">
              <a:extLst>
                <a:ext uri="{FF2B5EF4-FFF2-40B4-BE49-F238E27FC236}">
                  <a16:creationId xmlns:a16="http://schemas.microsoft.com/office/drawing/2014/main" id="{254FCB4E-971E-C045-70A6-D5E68336A157}"/>
                </a:ext>
              </a:extLst>
            </p:cNvPr>
            <p:cNvGrpSpPr/>
            <p:nvPr/>
          </p:nvGrpSpPr>
          <p:grpSpPr>
            <a:xfrm>
              <a:off x="10407709" y="5371716"/>
              <a:ext cx="1086136" cy="1037162"/>
              <a:chOff x="10407709" y="5371716"/>
              <a:chExt cx="1086136" cy="1037162"/>
            </a:xfrm>
            <a:grpFill/>
          </p:grpSpPr>
          <p:grpSp>
            <p:nvGrpSpPr>
              <p:cNvPr id="236" name="Graphic 3">
                <a:extLst>
                  <a:ext uri="{FF2B5EF4-FFF2-40B4-BE49-F238E27FC236}">
                    <a16:creationId xmlns:a16="http://schemas.microsoft.com/office/drawing/2014/main" id="{80C2458A-DF02-C7C5-F311-0119BE48521F}"/>
                  </a:ext>
                </a:extLst>
              </p:cNvPr>
              <p:cNvGrpSpPr/>
              <p:nvPr/>
            </p:nvGrpSpPr>
            <p:grpSpPr>
              <a:xfrm>
                <a:off x="10407709" y="5371716"/>
                <a:ext cx="1086136" cy="1037162"/>
                <a:chOff x="10407709" y="5371716"/>
                <a:chExt cx="1086136" cy="1037162"/>
              </a:xfrm>
              <a:grpFill/>
            </p:grpSpPr>
            <p:sp>
              <p:nvSpPr>
                <p:cNvPr id="238" name="Freeform 237">
                  <a:extLst>
                    <a:ext uri="{FF2B5EF4-FFF2-40B4-BE49-F238E27FC236}">
                      <a16:creationId xmlns:a16="http://schemas.microsoft.com/office/drawing/2014/main" id="{06834BFA-6CB7-886D-5817-3C7F8C693CDF}"/>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pPr algn="l" rtl="0"/>
                  <a:endParaRPr lang="en-US"/>
                </a:p>
              </p:txBody>
            </p:sp>
            <p:sp>
              <p:nvSpPr>
                <p:cNvPr id="239" name="Freeform 238">
                  <a:extLst>
                    <a:ext uri="{FF2B5EF4-FFF2-40B4-BE49-F238E27FC236}">
                      <a16:creationId xmlns:a16="http://schemas.microsoft.com/office/drawing/2014/main" id="{60C9EB10-5E44-8DB4-0F7A-D1964DC269F1}"/>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pPr algn="l" rtl="0"/>
                  <a:endParaRPr lang="en-US"/>
                </a:p>
              </p:txBody>
            </p:sp>
            <p:sp>
              <p:nvSpPr>
                <p:cNvPr id="240" name="Freeform 239">
                  <a:extLst>
                    <a:ext uri="{FF2B5EF4-FFF2-40B4-BE49-F238E27FC236}">
                      <a16:creationId xmlns:a16="http://schemas.microsoft.com/office/drawing/2014/main" id="{2BC27034-00BC-D402-A078-FAEE0254B466}"/>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pPr algn="l" rtl="0"/>
                  <a:endParaRPr lang="en-US"/>
                </a:p>
              </p:txBody>
            </p:sp>
          </p:grpSp>
          <p:sp>
            <p:nvSpPr>
              <p:cNvPr id="237" name="Freeform 236">
                <a:extLst>
                  <a:ext uri="{FF2B5EF4-FFF2-40B4-BE49-F238E27FC236}">
                    <a16:creationId xmlns:a16="http://schemas.microsoft.com/office/drawing/2014/main" id="{2C383C46-CC17-5215-4881-1027AA4DF47E}"/>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pPr algn="l" rtl="0"/>
                <a:endParaRPr lang="en-US"/>
              </a:p>
            </p:txBody>
          </p:sp>
        </p:grpSp>
      </p:grpSp>
      <p:grpSp>
        <p:nvGrpSpPr>
          <p:cNvPr id="241" name="Graphic 3">
            <a:extLst>
              <a:ext uri="{FF2B5EF4-FFF2-40B4-BE49-F238E27FC236}">
                <a16:creationId xmlns:a16="http://schemas.microsoft.com/office/drawing/2014/main" id="{296E25C9-BBCD-170D-F8F8-ABC6025F5376}"/>
              </a:ext>
            </a:extLst>
          </p:cNvPr>
          <p:cNvGrpSpPr/>
          <p:nvPr/>
        </p:nvGrpSpPr>
        <p:grpSpPr>
          <a:xfrm>
            <a:off x="4750887" y="3905119"/>
            <a:ext cx="769686" cy="781287"/>
            <a:chOff x="4420248" y="5325487"/>
            <a:chExt cx="1091621" cy="1108075"/>
          </a:xfrm>
          <a:solidFill>
            <a:srgbClr val="000000"/>
          </a:solidFill>
        </p:grpSpPr>
        <p:grpSp>
          <p:nvGrpSpPr>
            <p:cNvPr id="242" name="Graphic 3">
              <a:extLst>
                <a:ext uri="{FF2B5EF4-FFF2-40B4-BE49-F238E27FC236}">
                  <a16:creationId xmlns:a16="http://schemas.microsoft.com/office/drawing/2014/main" id="{1B8A264D-7117-42BC-A3A9-DCA109DCCDE6}"/>
                </a:ext>
              </a:extLst>
            </p:cNvPr>
            <p:cNvGrpSpPr/>
            <p:nvPr/>
          </p:nvGrpSpPr>
          <p:grpSpPr>
            <a:xfrm>
              <a:off x="4420248" y="5325487"/>
              <a:ext cx="965453" cy="1091619"/>
              <a:chOff x="4420248" y="5325487"/>
              <a:chExt cx="965453" cy="1091619"/>
            </a:xfrm>
            <a:grpFill/>
          </p:grpSpPr>
          <p:sp>
            <p:nvSpPr>
              <p:cNvPr id="275" name="Freeform 274">
                <a:extLst>
                  <a:ext uri="{FF2B5EF4-FFF2-40B4-BE49-F238E27FC236}">
                    <a16:creationId xmlns:a16="http://schemas.microsoft.com/office/drawing/2014/main" id="{E943DF01-EF59-00C5-D4BA-0DDF97C9A63F}"/>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pPr algn="l" rtl="0"/>
                <a:endParaRPr lang="en-US"/>
              </a:p>
            </p:txBody>
          </p:sp>
          <p:sp>
            <p:nvSpPr>
              <p:cNvPr id="277" name="Freeform 276">
                <a:extLst>
                  <a:ext uri="{FF2B5EF4-FFF2-40B4-BE49-F238E27FC236}">
                    <a16:creationId xmlns:a16="http://schemas.microsoft.com/office/drawing/2014/main" id="{727CD5B0-7A95-802E-B9AC-38F731237B84}"/>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pPr algn="l" rtl="0"/>
                <a:endParaRPr lang="en-US"/>
              </a:p>
            </p:txBody>
          </p:sp>
          <p:sp>
            <p:nvSpPr>
              <p:cNvPr id="286" name="Freeform 285">
                <a:extLst>
                  <a:ext uri="{FF2B5EF4-FFF2-40B4-BE49-F238E27FC236}">
                    <a16:creationId xmlns:a16="http://schemas.microsoft.com/office/drawing/2014/main" id="{CBC140CB-992D-B03C-9810-A4D32D54ABEA}"/>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pPr algn="l" rtl="0"/>
                <a:endParaRPr lang="en-US"/>
              </a:p>
            </p:txBody>
          </p:sp>
          <p:sp>
            <p:nvSpPr>
              <p:cNvPr id="287" name="Freeform 286">
                <a:extLst>
                  <a:ext uri="{FF2B5EF4-FFF2-40B4-BE49-F238E27FC236}">
                    <a16:creationId xmlns:a16="http://schemas.microsoft.com/office/drawing/2014/main" id="{6E9BC159-2CAF-5B09-4B7C-CEF36C219238}"/>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pPr algn="l" rtl="0"/>
                <a:endParaRPr lang="en-US"/>
              </a:p>
            </p:txBody>
          </p:sp>
          <p:sp>
            <p:nvSpPr>
              <p:cNvPr id="288" name="Freeform 287">
                <a:extLst>
                  <a:ext uri="{FF2B5EF4-FFF2-40B4-BE49-F238E27FC236}">
                    <a16:creationId xmlns:a16="http://schemas.microsoft.com/office/drawing/2014/main" id="{DD2F3977-D819-458C-D002-CD3B423CE7F3}"/>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pPr algn="l" rtl="0"/>
                <a:endParaRPr lang="en-US"/>
              </a:p>
            </p:txBody>
          </p:sp>
          <p:sp>
            <p:nvSpPr>
              <p:cNvPr id="289" name="Freeform 288">
                <a:extLst>
                  <a:ext uri="{FF2B5EF4-FFF2-40B4-BE49-F238E27FC236}">
                    <a16:creationId xmlns:a16="http://schemas.microsoft.com/office/drawing/2014/main" id="{2D673CB1-0190-CCF1-C8AB-D8299F70C4AD}"/>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pPr algn="l" rtl="0"/>
                <a:endParaRPr lang="en-US"/>
              </a:p>
            </p:txBody>
          </p:sp>
          <p:sp>
            <p:nvSpPr>
              <p:cNvPr id="290" name="Freeform 289">
                <a:extLst>
                  <a:ext uri="{FF2B5EF4-FFF2-40B4-BE49-F238E27FC236}">
                    <a16:creationId xmlns:a16="http://schemas.microsoft.com/office/drawing/2014/main" id="{BDF65815-AEB4-4EDF-343B-9722C1C68BF8}"/>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pPr algn="l" rtl="0"/>
                <a:endParaRPr lang="en-US"/>
              </a:p>
            </p:txBody>
          </p:sp>
          <p:sp>
            <p:nvSpPr>
              <p:cNvPr id="293" name="Freeform 292">
                <a:extLst>
                  <a:ext uri="{FF2B5EF4-FFF2-40B4-BE49-F238E27FC236}">
                    <a16:creationId xmlns:a16="http://schemas.microsoft.com/office/drawing/2014/main" id="{BFAAABAA-B047-DBDE-4EBB-D3A521561E40}"/>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pPr algn="l" rtl="0"/>
                <a:endParaRPr lang="en-US"/>
              </a:p>
            </p:txBody>
          </p:sp>
        </p:grpSp>
        <p:sp>
          <p:nvSpPr>
            <p:cNvPr id="243" name="Freeform 242">
              <a:extLst>
                <a:ext uri="{FF2B5EF4-FFF2-40B4-BE49-F238E27FC236}">
                  <a16:creationId xmlns:a16="http://schemas.microsoft.com/office/drawing/2014/main" id="{605AD33E-99C6-B677-D456-DE852AFFF9FA}"/>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pPr algn="l" rtl="0"/>
              <a:endParaRPr lang="en-US"/>
            </a:p>
          </p:txBody>
        </p:sp>
        <p:sp>
          <p:nvSpPr>
            <p:cNvPr id="246" name="Freeform 245">
              <a:extLst>
                <a:ext uri="{FF2B5EF4-FFF2-40B4-BE49-F238E27FC236}">
                  <a16:creationId xmlns:a16="http://schemas.microsoft.com/office/drawing/2014/main" id="{2EC8F7F4-61FD-17B1-E1AC-E4886F604B49}"/>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pPr algn="l" rtl="0"/>
              <a:endParaRPr lang="en-US"/>
            </a:p>
          </p:txBody>
        </p:sp>
        <p:sp>
          <p:nvSpPr>
            <p:cNvPr id="258" name="Freeform 257">
              <a:extLst>
                <a:ext uri="{FF2B5EF4-FFF2-40B4-BE49-F238E27FC236}">
                  <a16:creationId xmlns:a16="http://schemas.microsoft.com/office/drawing/2014/main" id="{7A03E9A6-C7B9-9A71-EA94-445545739EAE}"/>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pPr algn="l" rtl="0"/>
              <a:endParaRPr lang="en-US"/>
            </a:p>
          </p:txBody>
        </p:sp>
        <p:sp>
          <p:nvSpPr>
            <p:cNvPr id="259" name="Freeform 258">
              <a:extLst>
                <a:ext uri="{FF2B5EF4-FFF2-40B4-BE49-F238E27FC236}">
                  <a16:creationId xmlns:a16="http://schemas.microsoft.com/office/drawing/2014/main" id="{EB54F1EB-B1F0-301E-ACBB-5AE16B017427}"/>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pPr algn="l" rtl="0"/>
              <a:endParaRPr lang="en-US"/>
            </a:p>
          </p:txBody>
        </p:sp>
        <p:sp>
          <p:nvSpPr>
            <p:cNvPr id="260" name="Freeform 259">
              <a:extLst>
                <a:ext uri="{FF2B5EF4-FFF2-40B4-BE49-F238E27FC236}">
                  <a16:creationId xmlns:a16="http://schemas.microsoft.com/office/drawing/2014/main" id="{A98469FD-2889-F872-BD88-880DBDA45E04}"/>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pPr algn="l" rtl="0"/>
              <a:endParaRPr lang="en-US"/>
            </a:p>
          </p:txBody>
        </p:sp>
        <p:sp>
          <p:nvSpPr>
            <p:cNvPr id="261" name="Freeform 260">
              <a:extLst>
                <a:ext uri="{FF2B5EF4-FFF2-40B4-BE49-F238E27FC236}">
                  <a16:creationId xmlns:a16="http://schemas.microsoft.com/office/drawing/2014/main" id="{1FE4C681-1890-06AB-C617-086CB8E5E14A}"/>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pPr algn="l" rtl="0"/>
              <a:endParaRPr lang="en-US"/>
            </a:p>
          </p:txBody>
        </p:sp>
        <p:sp>
          <p:nvSpPr>
            <p:cNvPr id="262" name="Freeform 261">
              <a:extLst>
                <a:ext uri="{FF2B5EF4-FFF2-40B4-BE49-F238E27FC236}">
                  <a16:creationId xmlns:a16="http://schemas.microsoft.com/office/drawing/2014/main" id="{F3E7C8AE-78AC-FB8E-28D8-0864876DF338}"/>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pPr algn="l" rtl="0"/>
              <a:endParaRPr lang="en-US"/>
            </a:p>
          </p:txBody>
        </p:sp>
        <p:sp>
          <p:nvSpPr>
            <p:cNvPr id="263" name="Freeform 262">
              <a:extLst>
                <a:ext uri="{FF2B5EF4-FFF2-40B4-BE49-F238E27FC236}">
                  <a16:creationId xmlns:a16="http://schemas.microsoft.com/office/drawing/2014/main" id="{FE0789E7-8839-A742-EBDD-56B34045D0A9}"/>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pPr algn="l" rtl="0"/>
              <a:endParaRPr lang="en-US"/>
            </a:p>
          </p:txBody>
        </p:sp>
        <p:sp>
          <p:nvSpPr>
            <p:cNvPr id="264" name="Freeform 263">
              <a:extLst>
                <a:ext uri="{FF2B5EF4-FFF2-40B4-BE49-F238E27FC236}">
                  <a16:creationId xmlns:a16="http://schemas.microsoft.com/office/drawing/2014/main" id="{58C3529A-8579-DAC3-8D13-5598DE6EE32B}"/>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pPr algn="l" rtl="0"/>
              <a:endParaRPr lang="en-US"/>
            </a:p>
          </p:txBody>
        </p:sp>
        <p:sp>
          <p:nvSpPr>
            <p:cNvPr id="266" name="Freeform 265">
              <a:extLst>
                <a:ext uri="{FF2B5EF4-FFF2-40B4-BE49-F238E27FC236}">
                  <a16:creationId xmlns:a16="http://schemas.microsoft.com/office/drawing/2014/main" id="{409345FC-5E96-6B79-6806-EB0F25F83991}"/>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79037"/>
            </a:solidFill>
            <a:ln w="27426" cap="flat">
              <a:noFill/>
              <a:prstDash val="solid"/>
              <a:miter/>
            </a:ln>
          </p:spPr>
          <p:txBody>
            <a:bodyPr rtlCol="0" anchor="ctr"/>
            <a:lstStyle/>
            <a:p>
              <a:pPr algn="l" rtl="0"/>
              <a:endParaRPr lang="en-US"/>
            </a:p>
          </p:txBody>
        </p:sp>
        <p:sp>
          <p:nvSpPr>
            <p:cNvPr id="267" name="Freeform 266">
              <a:extLst>
                <a:ext uri="{FF2B5EF4-FFF2-40B4-BE49-F238E27FC236}">
                  <a16:creationId xmlns:a16="http://schemas.microsoft.com/office/drawing/2014/main" id="{72C2B351-AF66-483F-9ACE-5987F0682C67}"/>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pPr algn="l" rtl="0"/>
              <a:endParaRPr lang="en-US"/>
            </a:p>
          </p:txBody>
        </p:sp>
      </p:grpSp>
      <p:grpSp>
        <p:nvGrpSpPr>
          <p:cNvPr id="315" name="Graphic 3">
            <a:extLst>
              <a:ext uri="{FF2B5EF4-FFF2-40B4-BE49-F238E27FC236}">
                <a16:creationId xmlns:a16="http://schemas.microsoft.com/office/drawing/2014/main" id="{B8472315-19AD-6742-83E7-B57E25437C18}"/>
              </a:ext>
            </a:extLst>
          </p:cNvPr>
          <p:cNvGrpSpPr/>
          <p:nvPr/>
        </p:nvGrpSpPr>
        <p:grpSpPr>
          <a:xfrm>
            <a:off x="3761863" y="2333689"/>
            <a:ext cx="855743" cy="823323"/>
            <a:chOff x="2451513" y="5314516"/>
            <a:chExt cx="1088992" cy="1047735"/>
          </a:xfrm>
          <a:solidFill>
            <a:srgbClr val="000000"/>
          </a:solidFill>
        </p:grpSpPr>
        <p:grpSp>
          <p:nvGrpSpPr>
            <p:cNvPr id="316" name="Graphic 3">
              <a:extLst>
                <a:ext uri="{FF2B5EF4-FFF2-40B4-BE49-F238E27FC236}">
                  <a16:creationId xmlns:a16="http://schemas.microsoft.com/office/drawing/2014/main" id="{142256AD-B9BD-E72F-DB9B-BEB648303DB6}"/>
                </a:ext>
              </a:extLst>
            </p:cNvPr>
            <p:cNvGrpSpPr/>
            <p:nvPr/>
          </p:nvGrpSpPr>
          <p:grpSpPr>
            <a:xfrm>
              <a:off x="2451513" y="5314516"/>
              <a:ext cx="1088992" cy="1047735"/>
              <a:chOff x="2451513" y="5314516"/>
              <a:chExt cx="1088992" cy="1047735"/>
            </a:xfrm>
            <a:grpFill/>
          </p:grpSpPr>
          <p:sp>
            <p:nvSpPr>
              <p:cNvPr id="318" name="Freeform 317">
                <a:extLst>
                  <a:ext uri="{FF2B5EF4-FFF2-40B4-BE49-F238E27FC236}">
                    <a16:creationId xmlns:a16="http://schemas.microsoft.com/office/drawing/2014/main" id="{840EFBCC-9465-00E2-8F95-32448D4E5D3A}"/>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pPr algn="l" rtl="0"/>
                <a:endParaRPr lang="en-US"/>
              </a:p>
            </p:txBody>
          </p:sp>
          <p:sp>
            <p:nvSpPr>
              <p:cNvPr id="319" name="Freeform 318">
                <a:extLst>
                  <a:ext uri="{FF2B5EF4-FFF2-40B4-BE49-F238E27FC236}">
                    <a16:creationId xmlns:a16="http://schemas.microsoft.com/office/drawing/2014/main" id="{E3F26F2F-3B63-7FE5-9B45-27F4184A4F6B}"/>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pPr algn="l" rtl="0"/>
                <a:endParaRPr lang="en-US"/>
              </a:p>
            </p:txBody>
          </p:sp>
          <p:sp>
            <p:nvSpPr>
              <p:cNvPr id="320" name="Freeform 319">
                <a:extLst>
                  <a:ext uri="{FF2B5EF4-FFF2-40B4-BE49-F238E27FC236}">
                    <a16:creationId xmlns:a16="http://schemas.microsoft.com/office/drawing/2014/main" id="{E327B290-BED5-115A-BEA3-CE81F9D55E4A}"/>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pPr algn="l" rtl="0"/>
                <a:endParaRPr lang="en-US"/>
              </a:p>
            </p:txBody>
          </p:sp>
        </p:grpSp>
        <p:sp>
          <p:nvSpPr>
            <p:cNvPr id="317" name="Freeform 316">
              <a:extLst>
                <a:ext uri="{FF2B5EF4-FFF2-40B4-BE49-F238E27FC236}">
                  <a16:creationId xmlns:a16="http://schemas.microsoft.com/office/drawing/2014/main" id="{98C37826-62F6-407D-9E49-58603298E010}"/>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79037"/>
            </a:solidFill>
            <a:ln w="27426" cap="flat">
              <a:noFill/>
              <a:prstDash val="solid"/>
              <a:miter/>
            </a:ln>
          </p:spPr>
          <p:txBody>
            <a:bodyPr rtlCol="0" anchor="ctr"/>
            <a:lstStyle/>
            <a:p>
              <a:pPr algn="l" rtl="0"/>
              <a:endParaRPr lang="en-US"/>
            </a:p>
          </p:txBody>
        </p:sp>
      </p:grpSp>
      <p:grpSp>
        <p:nvGrpSpPr>
          <p:cNvPr id="331" name="Graphic 3">
            <a:extLst>
              <a:ext uri="{FF2B5EF4-FFF2-40B4-BE49-F238E27FC236}">
                <a16:creationId xmlns:a16="http://schemas.microsoft.com/office/drawing/2014/main" id="{358900F1-EC30-3F0B-CC60-0896ACF9314C}"/>
              </a:ext>
            </a:extLst>
          </p:cNvPr>
          <p:cNvGrpSpPr/>
          <p:nvPr/>
        </p:nvGrpSpPr>
        <p:grpSpPr>
          <a:xfrm>
            <a:off x="3509998" y="7593129"/>
            <a:ext cx="786583" cy="800545"/>
            <a:chOff x="8424689" y="1951807"/>
            <a:chExt cx="1086136" cy="1105415"/>
          </a:xfrm>
          <a:solidFill>
            <a:srgbClr val="000000"/>
          </a:solidFill>
        </p:grpSpPr>
        <p:grpSp>
          <p:nvGrpSpPr>
            <p:cNvPr id="332" name="Graphic 3">
              <a:extLst>
                <a:ext uri="{FF2B5EF4-FFF2-40B4-BE49-F238E27FC236}">
                  <a16:creationId xmlns:a16="http://schemas.microsoft.com/office/drawing/2014/main" id="{016A9267-A172-55F9-C60C-A77CA099FE0C}"/>
                </a:ext>
              </a:extLst>
            </p:cNvPr>
            <p:cNvGrpSpPr/>
            <p:nvPr/>
          </p:nvGrpSpPr>
          <p:grpSpPr>
            <a:xfrm>
              <a:off x="8424689" y="1951807"/>
              <a:ext cx="1086136" cy="1105415"/>
              <a:chOff x="8424689" y="1951807"/>
              <a:chExt cx="1086136" cy="1105415"/>
            </a:xfrm>
            <a:grpFill/>
          </p:grpSpPr>
          <p:sp>
            <p:nvSpPr>
              <p:cNvPr id="339" name="Freeform 338">
                <a:extLst>
                  <a:ext uri="{FF2B5EF4-FFF2-40B4-BE49-F238E27FC236}">
                    <a16:creationId xmlns:a16="http://schemas.microsoft.com/office/drawing/2014/main" id="{6A60243D-CFA6-1693-E51C-DCFAD6D9B244}"/>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pPr algn="l" rtl="0"/>
                <a:endParaRPr lang="en-US"/>
              </a:p>
            </p:txBody>
          </p:sp>
          <p:sp>
            <p:nvSpPr>
              <p:cNvPr id="340" name="Freeform 339">
                <a:extLst>
                  <a:ext uri="{FF2B5EF4-FFF2-40B4-BE49-F238E27FC236}">
                    <a16:creationId xmlns:a16="http://schemas.microsoft.com/office/drawing/2014/main" id="{61A776F8-2C23-AF26-1B0D-C88F212870DB}"/>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pPr algn="l" rtl="0"/>
                <a:endParaRPr lang="en-US"/>
              </a:p>
            </p:txBody>
          </p:sp>
          <p:sp>
            <p:nvSpPr>
              <p:cNvPr id="341" name="Freeform 340">
                <a:extLst>
                  <a:ext uri="{FF2B5EF4-FFF2-40B4-BE49-F238E27FC236}">
                    <a16:creationId xmlns:a16="http://schemas.microsoft.com/office/drawing/2014/main" id="{53B1EC4D-05AE-E861-22B6-3DA33B8F46B4}"/>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pPr algn="l" rtl="0"/>
                <a:endParaRPr lang="en-US"/>
              </a:p>
            </p:txBody>
          </p:sp>
          <p:sp>
            <p:nvSpPr>
              <p:cNvPr id="342" name="Freeform 341">
                <a:extLst>
                  <a:ext uri="{FF2B5EF4-FFF2-40B4-BE49-F238E27FC236}">
                    <a16:creationId xmlns:a16="http://schemas.microsoft.com/office/drawing/2014/main" id="{2FBD5CA9-2E4F-1641-7C08-1EF6058BE316}"/>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pPr algn="l" rtl="0"/>
                <a:endParaRPr lang="en-US"/>
              </a:p>
            </p:txBody>
          </p:sp>
          <p:sp>
            <p:nvSpPr>
              <p:cNvPr id="343" name="Freeform 342">
                <a:extLst>
                  <a:ext uri="{FF2B5EF4-FFF2-40B4-BE49-F238E27FC236}">
                    <a16:creationId xmlns:a16="http://schemas.microsoft.com/office/drawing/2014/main" id="{FF2BF4EE-6D02-F400-9AD9-7AFDE3F99C16}"/>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344" name="Freeform 343">
                <a:extLst>
                  <a:ext uri="{FF2B5EF4-FFF2-40B4-BE49-F238E27FC236}">
                    <a16:creationId xmlns:a16="http://schemas.microsoft.com/office/drawing/2014/main" id="{6E9112CF-A570-A0FD-0A0C-F8F111E62FB2}"/>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pPr algn="l" rtl="0"/>
                <a:endParaRPr lang="en-US"/>
              </a:p>
            </p:txBody>
          </p:sp>
          <p:sp>
            <p:nvSpPr>
              <p:cNvPr id="345" name="Freeform 344">
                <a:extLst>
                  <a:ext uri="{FF2B5EF4-FFF2-40B4-BE49-F238E27FC236}">
                    <a16:creationId xmlns:a16="http://schemas.microsoft.com/office/drawing/2014/main" id="{70D0F90F-9DBA-E952-2700-9CD7E901AC7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pPr algn="l" rtl="0"/>
                <a:endParaRPr lang="en-US"/>
              </a:p>
            </p:txBody>
          </p:sp>
          <p:sp>
            <p:nvSpPr>
              <p:cNvPr id="346" name="Freeform 345">
                <a:extLst>
                  <a:ext uri="{FF2B5EF4-FFF2-40B4-BE49-F238E27FC236}">
                    <a16:creationId xmlns:a16="http://schemas.microsoft.com/office/drawing/2014/main" id="{072FE4F9-F74A-7F8C-8203-02D6D43EBE37}"/>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347" name="Freeform 346">
                <a:extLst>
                  <a:ext uri="{FF2B5EF4-FFF2-40B4-BE49-F238E27FC236}">
                    <a16:creationId xmlns:a16="http://schemas.microsoft.com/office/drawing/2014/main" id="{2B47E560-B7FC-D846-5990-961DBE29D6D0}"/>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348" name="Freeform 347">
                <a:extLst>
                  <a:ext uri="{FF2B5EF4-FFF2-40B4-BE49-F238E27FC236}">
                    <a16:creationId xmlns:a16="http://schemas.microsoft.com/office/drawing/2014/main" id="{5C130BB1-31AB-6679-B7FB-7BECF49A75B7}"/>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pPr algn="l" rtl="0"/>
                <a:endParaRPr lang="en-US"/>
              </a:p>
            </p:txBody>
          </p:sp>
          <p:sp>
            <p:nvSpPr>
              <p:cNvPr id="357" name="Freeform 356">
                <a:extLst>
                  <a:ext uri="{FF2B5EF4-FFF2-40B4-BE49-F238E27FC236}">
                    <a16:creationId xmlns:a16="http://schemas.microsoft.com/office/drawing/2014/main" id="{C89E150F-34A1-5A23-45BC-D8468EE03264}"/>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358" name="Freeform 357">
                <a:extLst>
                  <a:ext uri="{FF2B5EF4-FFF2-40B4-BE49-F238E27FC236}">
                    <a16:creationId xmlns:a16="http://schemas.microsoft.com/office/drawing/2014/main" id="{C922A2E8-08BC-E256-0CA5-DCD27F48E333}"/>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pPr algn="l" rtl="0"/>
                <a:endParaRPr lang="en-US"/>
              </a:p>
            </p:txBody>
          </p:sp>
          <p:sp>
            <p:nvSpPr>
              <p:cNvPr id="359" name="Freeform 358">
                <a:extLst>
                  <a:ext uri="{FF2B5EF4-FFF2-40B4-BE49-F238E27FC236}">
                    <a16:creationId xmlns:a16="http://schemas.microsoft.com/office/drawing/2014/main" id="{BD96E69A-80EE-E3F5-39E1-EA6E58E3721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pPr algn="l" rtl="0"/>
                <a:endParaRPr lang="en-US"/>
              </a:p>
            </p:txBody>
          </p:sp>
          <p:sp>
            <p:nvSpPr>
              <p:cNvPr id="377" name="Freeform 376">
                <a:extLst>
                  <a:ext uri="{FF2B5EF4-FFF2-40B4-BE49-F238E27FC236}">
                    <a16:creationId xmlns:a16="http://schemas.microsoft.com/office/drawing/2014/main" id="{379E8E7D-79A2-0918-DBCC-52AA6995D191}"/>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pPr algn="l" rtl="0"/>
                <a:endParaRPr lang="en-US"/>
              </a:p>
            </p:txBody>
          </p:sp>
          <p:sp>
            <p:nvSpPr>
              <p:cNvPr id="379" name="Freeform 378">
                <a:extLst>
                  <a:ext uri="{FF2B5EF4-FFF2-40B4-BE49-F238E27FC236}">
                    <a16:creationId xmlns:a16="http://schemas.microsoft.com/office/drawing/2014/main" id="{9E63CD70-F8FF-28CF-FC3E-606459BE7DAB}"/>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pPr algn="l" rtl="0"/>
                <a:endParaRPr lang="en-US"/>
              </a:p>
            </p:txBody>
          </p:sp>
          <p:sp>
            <p:nvSpPr>
              <p:cNvPr id="389" name="Freeform 388">
                <a:extLst>
                  <a:ext uri="{FF2B5EF4-FFF2-40B4-BE49-F238E27FC236}">
                    <a16:creationId xmlns:a16="http://schemas.microsoft.com/office/drawing/2014/main" id="{5623FAC8-399D-4404-3D67-E7A89562D57A}"/>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pPr algn="l" rtl="0"/>
                <a:endParaRPr lang="en-US"/>
              </a:p>
            </p:txBody>
          </p:sp>
          <p:sp>
            <p:nvSpPr>
              <p:cNvPr id="390" name="Freeform 389">
                <a:extLst>
                  <a:ext uri="{FF2B5EF4-FFF2-40B4-BE49-F238E27FC236}">
                    <a16:creationId xmlns:a16="http://schemas.microsoft.com/office/drawing/2014/main" id="{8E00CB35-E2FF-3A96-EE14-BAFB35E594F0}"/>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pPr algn="l" rtl="0"/>
                <a:endParaRPr lang="en-US"/>
              </a:p>
            </p:txBody>
          </p:sp>
          <p:sp>
            <p:nvSpPr>
              <p:cNvPr id="391" name="Freeform 390">
                <a:extLst>
                  <a:ext uri="{FF2B5EF4-FFF2-40B4-BE49-F238E27FC236}">
                    <a16:creationId xmlns:a16="http://schemas.microsoft.com/office/drawing/2014/main" id="{8D6384DE-824D-33A4-F5A7-529CEC29FFE8}"/>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pPr algn="l" rtl="0"/>
                <a:endParaRPr lang="en-US"/>
              </a:p>
            </p:txBody>
          </p:sp>
          <p:sp>
            <p:nvSpPr>
              <p:cNvPr id="392" name="Freeform 391">
                <a:extLst>
                  <a:ext uri="{FF2B5EF4-FFF2-40B4-BE49-F238E27FC236}">
                    <a16:creationId xmlns:a16="http://schemas.microsoft.com/office/drawing/2014/main" id="{1E2E7A34-30D3-9930-75D0-F480C4483F4A}"/>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pPr algn="l" rtl="0"/>
                <a:endParaRPr lang="en-US"/>
              </a:p>
            </p:txBody>
          </p:sp>
          <p:sp>
            <p:nvSpPr>
              <p:cNvPr id="394" name="Freeform 393">
                <a:extLst>
                  <a:ext uri="{FF2B5EF4-FFF2-40B4-BE49-F238E27FC236}">
                    <a16:creationId xmlns:a16="http://schemas.microsoft.com/office/drawing/2014/main" id="{3B61DE6C-6A0E-2BD6-93D5-9EC7DDAF6B76}"/>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396" name="Freeform 395">
                <a:extLst>
                  <a:ext uri="{FF2B5EF4-FFF2-40B4-BE49-F238E27FC236}">
                    <a16:creationId xmlns:a16="http://schemas.microsoft.com/office/drawing/2014/main" id="{1C0035B9-E738-F41A-221F-55638F8180AC}"/>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397" name="Freeform 396">
                <a:extLst>
                  <a:ext uri="{FF2B5EF4-FFF2-40B4-BE49-F238E27FC236}">
                    <a16:creationId xmlns:a16="http://schemas.microsoft.com/office/drawing/2014/main" id="{760DB640-D311-CAF7-BFFA-D4D79FD81C3D}"/>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398" name="Freeform 397">
                <a:extLst>
                  <a:ext uri="{FF2B5EF4-FFF2-40B4-BE49-F238E27FC236}">
                    <a16:creationId xmlns:a16="http://schemas.microsoft.com/office/drawing/2014/main" id="{B0A0BAFB-0837-8ACF-BFB2-9BA2E1C40C12}"/>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pPr algn="l" rtl="0"/>
                <a:endParaRPr lang="en-US"/>
              </a:p>
            </p:txBody>
          </p:sp>
          <p:sp>
            <p:nvSpPr>
              <p:cNvPr id="399" name="Freeform 398">
                <a:extLst>
                  <a:ext uri="{FF2B5EF4-FFF2-40B4-BE49-F238E27FC236}">
                    <a16:creationId xmlns:a16="http://schemas.microsoft.com/office/drawing/2014/main" id="{FB030B88-6A1F-52B5-1110-2BAB200592D9}"/>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pPr algn="l" rtl="0"/>
                <a:endParaRPr lang="en-US"/>
              </a:p>
            </p:txBody>
          </p:sp>
          <p:sp>
            <p:nvSpPr>
              <p:cNvPr id="400" name="Freeform 399">
                <a:extLst>
                  <a:ext uri="{FF2B5EF4-FFF2-40B4-BE49-F238E27FC236}">
                    <a16:creationId xmlns:a16="http://schemas.microsoft.com/office/drawing/2014/main" id="{BACD7BFB-91AB-9E7E-79BC-AD4281EF8F64}"/>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401" name="Freeform 400">
                <a:extLst>
                  <a:ext uri="{FF2B5EF4-FFF2-40B4-BE49-F238E27FC236}">
                    <a16:creationId xmlns:a16="http://schemas.microsoft.com/office/drawing/2014/main" id="{D3CD8A7A-0A3C-7594-958E-8C8FB75EEF48}"/>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402" name="Freeform 401">
                <a:extLst>
                  <a:ext uri="{FF2B5EF4-FFF2-40B4-BE49-F238E27FC236}">
                    <a16:creationId xmlns:a16="http://schemas.microsoft.com/office/drawing/2014/main" id="{65CDA886-CB7C-8BD5-5648-047A8359A8F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pPr algn="l" rtl="0"/>
                <a:endParaRPr lang="en-US"/>
              </a:p>
            </p:txBody>
          </p:sp>
          <p:sp>
            <p:nvSpPr>
              <p:cNvPr id="403" name="Freeform 402">
                <a:extLst>
                  <a:ext uri="{FF2B5EF4-FFF2-40B4-BE49-F238E27FC236}">
                    <a16:creationId xmlns:a16="http://schemas.microsoft.com/office/drawing/2014/main" id="{77083E5B-BFE0-E594-71CB-AE45D2355116}"/>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pPr algn="l" rtl="0"/>
                <a:endParaRPr lang="en-US"/>
              </a:p>
            </p:txBody>
          </p:sp>
          <p:sp>
            <p:nvSpPr>
              <p:cNvPr id="404" name="Freeform 403">
                <a:extLst>
                  <a:ext uri="{FF2B5EF4-FFF2-40B4-BE49-F238E27FC236}">
                    <a16:creationId xmlns:a16="http://schemas.microsoft.com/office/drawing/2014/main" id="{18874B86-4D2C-53DA-A3FB-BC17AB41A423}"/>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405" name="Freeform 404">
                <a:extLst>
                  <a:ext uri="{FF2B5EF4-FFF2-40B4-BE49-F238E27FC236}">
                    <a16:creationId xmlns:a16="http://schemas.microsoft.com/office/drawing/2014/main" id="{18C19C50-B58D-3630-1D9B-93D53F6713EE}"/>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406" name="Freeform 405">
                <a:extLst>
                  <a:ext uri="{FF2B5EF4-FFF2-40B4-BE49-F238E27FC236}">
                    <a16:creationId xmlns:a16="http://schemas.microsoft.com/office/drawing/2014/main" id="{D479F309-D260-9D69-09F7-8E837302D5F9}"/>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pPr algn="l" rtl="0"/>
                <a:endParaRPr lang="en-US"/>
              </a:p>
            </p:txBody>
          </p:sp>
        </p:grpSp>
        <p:grpSp>
          <p:nvGrpSpPr>
            <p:cNvPr id="333" name="Graphic 3">
              <a:extLst>
                <a:ext uri="{FF2B5EF4-FFF2-40B4-BE49-F238E27FC236}">
                  <a16:creationId xmlns:a16="http://schemas.microsoft.com/office/drawing/2014/main" id="{73B0E0B5-F768-AEA0-7271-1E360CE53BFE}"/>
                </a:ext>
              </a:extLst>
            </p:cNvPr>
            <p:cNvGrpSpPr/>
            <p:nvPr/>
          </p:nvGrpSpPr>
          <p:grpSpPr>
            <a:xfrm>
              <a:off x="8623774" y="2128475"/>
              <a:ext cx="506941" cy="300655"/>
              <a:chOff x="8623774" y="2128475"/>
              <a:chExt cx="506941" cy="300655"/>
            </a:xfrm>
            <a:grpFill/>
          </p:grpSpPr>
          <p:grpSp>
            <p:nvGrpSpPr>
              <p:cNvPr id="334" name="Graphic 3">
                <a:extLst>
                  <a:ext uri="{FF2B5EF4-FFF2-40B4-BE49-F238E27FC236}">
                    <a16:creationId xmlns:a16="http://schemas.microsoft.com/office/drawing/2014/main" id="{63E62D05-F44D-4A59-8506-3D52D87026B8}"/>
                  </a:ext>
                </a:extLst>
              </p:cNvPr>
              <p:cNvGrpSpPr/>
              <p:nvPr/>
            </p:nvGrpSpPr>
            <p:grpSpPr>
              <a:xfrm>
                <a:off x="8623774" y="2128475"/>
                <a:ext cx="506941" cy="221114"/>
                <a:chOff x="8623774" y="2128475"/>
                <a:chExt cx="506941" cy="221114"/>
              </a:xfrm>
              <a:grpFill/>
            </p:grpSpPr>
            <p:sp>
              <p:nvSpPr>
                <p:cNvPr id="337" name="Freeform 336">
                  <a:extLst>
                    <a:ext uri="{FF2B5EF4-FFF2-40B4-BE49-F238E27FC236}">
                      <a16:creationId xmlns:a16="http://schemas.microsoft.com/office/drawing/2014/main" id="{E87A82DD-38A8-53ED-0E70-20737C0D1E1C}"/>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79037"/>
                </a:solidFill>
                <a:ln w="27426" cap="flat">
                  <a:noFill/>
                  <a:prstDash val="solid"/>
                  <a:miter/>
                </a:ln>
              </p:spPr>
              <p:txBody>
                <a:bodyPr rtlCol="0" anchor="ctr"/>
                <a:lstStyle/>
                <a:p>
                  <a:pPr algn="l" rtl="0"/>
                  <a:endParaRPr lang="en-US"/>
                </a:p>
              </p:txBody>
            </p:sp>
            <p:sp>
              <p:nvSpPr>
                <p:cNvPr id="338" name="Freeform 337">
                  <a:extLst>
                    <a:ext uri="{FF2B5EF4-FFF2-40B4-BE49-F238E27FC236}">
                      <a16:creationId xmlns:a16="http://schemas.microsoft.com/office/drawing/2014/main" id="{D56C32B5-318C-8633-3A6F-851CD0E6FD71}"/>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79037"/>
                </a:solidFill>
                <a:ln w="27426" cap="flat">
                  <a:noFill/>
                  <a:prstDash val="solid"/>
                  <a:miter/>
                </a:ln>
              </p:spPr>
              <p:txBody>
                <a:bodyPr rtlCol="0" anchor="ctr"/>
                <a:lstStyle/>
                <a:p>
                  <a:pPr algn="l" rtl="0"/>
                  <a:endParaRPr lang="en-US"/>
                </a:p>
              </p:txBody>
            </p:sp>
          </p:grpSp>
          <p:sp>
            <p:nvSpPr>
              <p:cNvPr id="335" name="Freeform 334">
                <a:extLst>
                  <a:ext uri="{FF2B5EF4-FFF2-40B4-BE49-F238E27FC236}">
                    <a16:creationId xmlns:a16="http://schemas.microsoft.com/office/drawing/2014/main" id="{0982BACB-AF3B-DD2D-BAD6-06877A815FD1}"/>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79037"/>
              </a:solidFill>
              <a:ln w="27426" cap="flat">
                <a:noFill/>
                <a:prstDash val="solid"/>
                <a:miter/>
              </a:ln>
            </p:spPr>
            <p:txBody>
              <a:bodyPr rtlCol="0" anchor="ctr"/>
              <a:lstStyle/>
              <a:p>
                <a:pPr algn="l" rtl="0"/>
                <a:endParaRPr lang="en-US"/>
              </a:p>
            </p:txBody>
          </p:sp>
          <p:sp>
            <p:nvSpPr>
              <p:cNvPr id="336" name="Freeform 335">
                <a:extLst>
                  <a:ext uri="{FF2B5EF4-FFF2-40B4-BE49-F238E27FC236}">
                    <a16:creationId xmlns:a16="http://schemas.microsoft.com/office/drawing/2014/main" id="{ACF406AF-178C-C6F7-8507-736FDF7582EF}"/>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79037"/>
              </a:solidFill>
              <a:ln w="27426" cap="flat">
                <a:noFill/>
                <a:prstDash val="solid"/>
                <a:miter/>
              </a:ln>
            </p:spPr>
            <p:txBody>
              <a:bodyPr rtlCol="0" anchor="ctr"/>
              <a:lstStyle/>
              <a:p>
                <a:pPr algn="l" rtl="0"/>
                <a:endParaRPr lang="en-US"/>
              </a:p>
            </p:txBody>
          </p:sp>
        </p:grpSp>
      </p:grpSp>
      <p:grpSp>
        <p:nvGrpSpPr>
          <p:cNvPr id="407" name="Group 406">
            <a:extLst>
              <a:ext uri="{FF2B5EF4-FFF2-40B4-BE49-F238E27FC236}">
                <a16:creationId xmlns:a16="http://schemas.microsoft.com/office/drawing/2014/main" id="{D6663741-46A6-96CE-0BEA-9E50C436BD4F}"/>
              </a:ext>
            </a:extLst>
          </p:cNvPr>
          <p:cNvGrpSpPr/>
          <p:nvPr/>
        </p:nvGrpSpPr>
        <p:grpSpPr>
          <a:xfrm>
            <a:off x="2461171" y="6165773"/>
            <a:ext cx="780332" cy="887615"/>
            <a:chOff x="4399598" y="3487288"/>
            <a:chExt cx="1901119" cy="2162492"/>
          </a:xfrm>
          <a:solidFill>
            <a:srgbClr val="000000"/>
          </a:solidFill>
        </p:grpSpPr>
        <p:sp>
          <p:nvSpPr>
            <p:cNvPr id="408" name="Freeform 407">
              <a:extLst>
                <a:ext uri="{FF2B5EF4-FFF2-40B4-BE49-F238E27FC236}">
                  <a16:creationId xmlns:a16="http://schemas.microsoft.com/office/drawing/2014/main" id="{58AE8F87-589F-7B3A-EE3E-669ED089E0A5}"/>
                </a:ext>
              </a:extLst>
            </p:cNvPr>
            <p:cNvSpPr/>
            <p:nvPr/>
          </p:nvSpPr>
          <p:spPr>
            <a:xfrm>
              <a:off x="5350559" y="4661083"/>
              <a:ext cx="890716" cy="890505"/>
            </a:xfrm>
            <a:custGeom>
              <a:avLst/>
              <a:gdLst>
                <a:gd name="connsiteX0" fmla="*/ 890715 w 890716"/>
                <a:gd name="connsiteY0" fmla="*/ 446945 h 890505"/>
                <a:gd name="connsiteX1" fmla="*/ 445360 w 890716"/>
                <a:gd name="connsiteY1" fmla="*/ 890504 h 890505"/>
                <a:gd name="connsiteX2" fmla="*/ 5 w 890716"/>
                <a:gd name="connsiteY2" fmla="*/ 444124 h 890505"/>
                <a:gd name="connsiteX3" fmla="*/ 445925 w 890716"/>
                <a:gd name="connsiteY3" fmla="*/ 0 h 890505"/>
                <a:gd name="connsiteX4" fmla="*/ 890715 w 890716"/>
                <a:gd name="connsiteY4" fmla="*/ 446945 h 890505"/>
                <a:gd name="connsiteX5" fmla="*/ 379883 w 890716"/>
                <a:gd name="connsiteY5" fmla="*/ 282727 h 890505"/>
                <a:gd name="connsiteX6" fmla="*/ 428991 w 890716"/>
                <a:gd name="connsiteY6" fmla="*/ 204285 h 890505"/>
                <a:gd name="connsiteX7" fmla="*/ 462294 w 890716"/>
                <a:gd name="connsiteY7" fmla="*/ 203721 h 890505"/>
                <a:gd name="connsiteX8" fmla="*/ 519304 w 890716"/>
                <a:gd name="connsiteY8" fmla="*/ 297399 h 890505"/>
                <a:gd name="connsiteX9" fmla="*/ 582523 w 890716"/>
                <a:gd name="connsiteY9" fmla="*/ 319408 h 890505"/>
                <a:gd name="connsiteX10" fmla="*/ 592119 w 890716"/>
                <a:gd name="connsiteY10" fmla="*/ 255075 h 890505"/>
                <a:gd name="connsiteX11" fmla="*/ 531722 w 890716"/>
                <a:gd name="connsiteY11" fmla="*/ 155753 h 890505"/>
                <a:gd name="connsiteX12" fmla="*/ 359563 w 890716"/>
                <a:gd name="connsiteY12" fmla="*/ 155189 h 890505"/>
                <a:gd name="connsiteX13" fmla="*/ 314406 w 890716"/>
                <a:gd name="connsiteY13" fmla="*/ 226294 h 890505"/>
                <a:gd name="connsiteX14" fmla="*/ 295215 w 890716"/>
                <a:gd name="connsiteY14" fmla="*/ 234759 h 890505"/>
                <a:gd name="connsiteX15" fmla="*/ 244414 w 890716"/>
                <a:gd name="connsiteY15" fmla="*/ 288370 h 890505"/>
                <a:gd name="connsiteX16" fmla="*/ 256267 w 890716"/>
                <a:gd name="connsiteY16" fmla="*/ 339724 h 890505"/>
                <a:gd name="connsiteX17" fmla="*/ 309891 w 890716"/>
                <a:gd name="connsiteY17" fmla="*/ 374147 h 890505"/>
                <a:gd name="connsiteX18" fmla="*/ 351096 w 890716"/>
                <a:gd name="connsiteY18" fmla="*/ 365118 h 890505"/>
                <a:gd name="connsiteX19" fmla="*/ 379883 w 890716"/>
                <a:gd name="connsiteY19" fmla="*/ 282727 h 890505"/>
                <a:gd name="connsiteX20" fmla="*/ 313842 w 890716"/>
                <a:gd name="connsiteY20" fmla="*/ 575611 h 890505"/>
                <a:gd name="connsiteX21" fmla="*/ 228609 w 890716"/>
                <a:gd name="connsiteY21" fmla="*/ 575611 h 890505"/>
                <a:gd name="connsiteX22" fmla="*/ 213933 w 890716"/>
                <a:gd name="connsiteY22" fmla="*/ 549652 h 890505"/>
                <a:gd name="connsiteX23" fmla="*/ 246107 w 890716"/>
                <a:gd name="connsiteY23" fmla="*/ 497734 h 890505"/>
                <a:gd name="connsiteX24" fmla="*/ 233689 w 890716"/>
                <a:gd name="connsiteY24" fmla="*/ 438480 h 890505"/>
                <a:gd name="connsiteX25" fmla="*/ 174986 w 890716"/>
                <a:gd name="connsiteY25" fmla="*/ 453153 h 890505"/>
                <a:gd name="connsiteX26" fmla="*/ 143376 w 890716"/>
                <a:gd name="connsiteY26" fmla="*/ 503378 h 890505"/>
                <a:gd name="connsiteX27" fmla="*/ 136603 w 890716"/>
                <a:gd name="connsiteY27" fmla="*/ 608906 h 890505"/>
                <a:gd name="connsiteX28" fmla="*/ 231431 w 890716"/>
                <a:gd name="connsiteY28" fmla="*/ 660824 h 890505"/>
                <a:gd name="connsiteX29" fmla="*/ 313842 w 890716"/>
                <a:gd name="connsiteY29" fmla="*/ 660824 h 890505"/>
                <a:gd name="connsiteX30" fmla="*/ 317229 w 890716"/>
                <a:gd name="connsiteY30" fmla="*/ 669289 h 890505"/>
                <a:gd name="connsiteX31" fmla="*/ 393430 w 890716"/>
                <a:gd name="connsiteY31" fmla="*/ 685655 h 890505"/>
                <a:gd name="connsiteX32" fmla="*/ 430684 w 890716"/>
                <a:gd name="connsiteY32" fmla="*/ 648409 h 890505"/>
                <a:gd name="connsiteX33" fmla="*/ 430684 w 890716"/>
                <a:gd name="connsiteY33" fmla="*/ 589719 h 890505"/>
                <a:gd name="connsiteX34" fmla="*/ 397946 w 890716"/>
                <a:gd name="connsiteY34" fmla="*/ 556424 h 890505"/>
                <a:gd name="connsiteX35" fmla="*/ 313842 w 890716"/>
                <a:gd name="connsiteY35" fmla="*/ 575611 h 890505"/>
                <a:gd name="connsiteX36" fmla="*/ 653080 w 890716"/>
                <a:gd name="connsiteY36" fmla="*/ 511278 h 890505"/>
                <a:gd name="connsiteX37" fmla="*/ 657595 w 890716"/>
                <a:gd name="connsiteY37" fmla="*/ 517486 h 890505"/>
                <a:gd name="connsiteX38" fmla="*/ 675094 w 890716"/>
                <a:gd name="connsiteY38" fmla="*/ 546266 h 890505"/>
                <a:gd name="connsiteX39" fmla="*/ 658160 w 890716"/>
                <a:gd name="connsiteY39" fmla="*/ 575611 h 890505"/>
                <a:gd name="connsiteX40" fmla="*/ 557122 w 890716"/>
                <a:gd name="connsiteY40" fmla="*/ 576740 h 890505"/>
                <a:gd name="connsiteX41" fmla="*/ 518175 w 890716"/>
                <a:gd name="connsiteY41" fmla="*/ 618500 h 890505"/>
                <a:gd name="connsiteX42" fmla="*/ 558251 w 890716"/>
                <a:gd name="connsiteY42" fmla="*/ 659131 h 890505"/>
                <a:gd name="connsiteX43" fmla="*/ 678480 w 890716"/>
                <a:gd name="connsiteY43" fmla="*/ 658567 h 890505"/>
                <a:gd name="connsiteX44" fmla="*/ 763713 w 890716"/>
                <a:gd name="connsiteY44" fmla="*/ 541752 h 890505"/>
                <a:gd name="connsiteX45" fmla="*/ 734361 w 890716"/>
                <a:gd name="connsiteY45" fmla="*/ 481933 h 890505"/>
                <a:gd name="connsiteX46" fmla="*/ 734926 w 890716"/>
                <a:gd name="connsiteY46" fmla="*/ 458232 h 890505"/>
                <a:gd name="connsiteX47" fmla="*/ 714041 w 890716"/>
                <a:gd name="connsiteY47" fmla="*/ 392206 h 890505"/>
                <a:gd name="connsiteX48" fmla="*/ 657031 w 890716"/>
                <a:gd name="connsiteY48" fmla="*/ 376405 h 890505"/>
                <a:gd name="connsiteX49" fmla="*/ 603408 w 890716"/>
                <a:gd name="connsiteY49" fmla="*/ 408571 h 890505"/>
                <a:gd name="connsiteX50" fmla="*/ 591554 w 890716"/>
                <a:gd name="connsiteY50" fmla="*/ 451460 h 890505"/>
                <a:gd name="connsiteX51" fmla="*/ 653080 w 890716"/>
                <a:gd name="connsiteY51" fmla="*/ 511278 h 8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90716" h="890505">
                  <a:moveTo>
                    <a:pt x="890715" y="446945"/>
                  </a:moveTo>
                  <a:cubicBezTo>
                    <a:pt x="890151" y="691862"/>
                    <a:pt x="690334" y="891069"/>
                    <a:pt x="445360" y="890504"/>
                  </a:cubicBezTo>
                  <a:cubicBezTo>
                    <a:pt x="199822" y="890504"/>
                    <a:pt x="-1124" y="689040"/>
                    <a:pt x="5" y="444124"/>
                  </a:cubicBezTo>
                  <a:cubicBezTo>
                    <a:pt x="1134" y="199207"/>
                    <a:pt x="201515" y="0"/>
                    <a:pt x="445925" y="0"/>
                  </a:cubicBezTo>
                  <a:cubicBezTo>
                    <a:pt x="692027" y="0"/>
                    <a:pt x="891280" y="200899"/>
                    <a:pt x="890715" y="446945"/>
                  </a:cubicBezTo>
                  <a:close/>
                  <a:moveTo>
                    <a:pt x="379883" y="282727"/>
                  </a:moveTo>
                  <a:cubicBezTo>
                    <a:pt x="396252" y="256768"/>
                    <a:pt x="412057" y="230244"/>
                    <a:pt x="428991" y="204285"/>
                  </a:cubicBezTo>
                  <a:cubicBezTo>
                    <a:pt x="441973" y="183970"/>
                    <a:pt x="449876" y="183970"/>
                    <a:pt x="462294" y="203721"/>
                  </a:cubicBezTo>
                  <a:cubicBezTo>
                    <a:pt x="481485" y="234759"/>
                    <a:pt x="500112" y="266361"/>
                    <a:pt x="519304" y="297399"/>
                  </a:cubicBezTo>
                  <a:cubicBezTo>
                    <a:pt x="536237" y="325051"/>
                    <a:pt x="560509" y="332952"/>
                    <a:pt x="582523" y="319408"/>
                  </a:cubicBezTo>
                  <a:cubicBezTo>
                    <a:pt x="603972" y="305864"/>
                    <a:pt x="607923" y="281598"/>
                    <a:pt x="592119" y="255075"/>
                  </a:cubicBezTo>
                  <a:cubicBezTo>
                    <a:pt x="572363" y="221780"/>
                    <a:pt x="552607" y="188484"/>
                    <a:pt x="531722" y="155753"/>
                  </a:cubicBezTo>
                  <a:cubicBezTo>
                    <a:pt x="488823" y="88035"/>
                    <a:pt x="403026" y="87470"/>
                    <a:pt x="359563" y="155189"/>
                  </a:cubicBezTo>
                  <a:cubicBezTo>
                    <a:pt x="344323" y="178891"/>
                    <a:pt x="330211" y="203157"/>
                    <a:pt x="314406" y="226294"/>
                  </a:cubicBezTo>
                  <a:cubicBezTo>
                    <a:pt x="311020" y="231373"/>
                    <a:pt x="301424" y="235888"/>
                    <a:pt x="295215" y="234759"/>
                  </a:cubicBezTo>
                  <a:cubicBezTo>
                    <a:pt x="259654" y="231373"/>
                    <a:pt x="237641" y="253382"/>
                    <a:pt x="244414" y="288370"/>
                  </a:cubicBezTo>
                  <a:cubicBezTo>
                    <a:pt x="247801" y="305864"/>
                    <a:pt x="252316" y="322794"/>
                    <a:pt x="256267" y="339724"/>
                  </a:cubicBezTo>
                  <a:cubicBezTo>
                    <a:pt x="263605" y="367375"/>
                    <a:pt x="282232" y="379226"/>
                    <a:pt x="309891" y="374147"/>
                  </a:cubicBezTo>
                  <a:cubicBezTo>
                    <a:pt x="323438" y="371890"/>
                    <a:pt x="336985" y="367375"/>
                    <a:pt x="351096" y="365118"/>
                  </a:cubicBezTo>
                  <a:cubicBezTo>
                    <a:pt x="395124" y="359475"/>
                    <a:pt x="416573" y="321101"/>
                    <a:pt x="379883" y="282727"/>
                  </a:cubicBezTo>
                  <a:close/>
                  <a:moveTo>
                    <a:pt x="313842" y="575611"/>
                  </a:moveTo>
                  <a:cubicBezTo>
                    <a:pt x="284490" y="575611"/>
                    <a:pt x="256832" y="576175"/>
                    <a:pt x="228609" y="575611"/>
                  </a:cubicBezTo>
                  <a:cubicBezTo>
                    <a:pt x="209418" y="575047"/>
                    <a:pt x="204902" y="566018"/>
                    <a:pt x="213933" y="549652"/>
                  </a:cubicBezTo>
                  <a:cubicBezTo>
                    <a:pt x="224093" y="532158"/>
                    <a:pt x="235947" y="515228"/>
                    <a:pt x="246107" y="497734"/>
                  </a:cubicBezTo>
                  <a:cubicBezTo>
                    <a:pt x="259090" y="475161"/>
                    <a:pt x="253445" y="450895"/>
                    <a:pt x="233689" y="438480"/>
                  </a:cubicBezTo>
                  <a:cubicBezTo>
                    <a:pt x="213369" y="425501"/>
                    <a:pt x="189662" y="431144"/>
                    <a:pt x="174986" y="453153"/>
                  </a:cubicBezTo>
                  <a:cubicBezTo>
                    <a:pt x="163697" y="469518"/>
                    <a:pt x="154101" y="486448"/>
                    <a:pt x="143376" y="503378"/>
                  </a:cubicBezTo>
                  <a:cubicBezTo>
                    <a:pt x="121363" y="537237"/>
                    <a:pt x="117411" y="573354"/>
                    <a:pt x="136603" y="608906"/>
                  </a:cubicBezTo>
                  <a:cubicBezTo>
                    <a:pt x="156359" y="646152"/>
                    <a:pt x="189662" y="661389"/>
                    <a:pt x="231431" y="660824"/>
                  </a:cubicBezTo>
                  <a:cubicBezTo>
                    <a:pt x="259090" y="660260"/>
                    <a:pt x="286184" y="660824"/>
                    <a:pt x="313842" y="660824"/>
                  </a:cubicBezTo>
                  <a:cubicBezTo>
                    <a:pt x="314971" y="664210"/>
                    <a:pt x="316100" y="666467"/>
                    <a:pt x="317229" y="669289"/>
                  </a:cubicBezTo>
                  <a:cubicBezTo>
                    <a:pt x="331340" y="706535"/>
                    <a:pt x="364643" y="713871"/>
                    <a:pt x="393430" y="685655"/>
                  </a:cubicBezTo>
                  <a:cubicBezTo>
                    <a:pt x="405848" y="673239"/>
                    <a:pt x="418831" y="661389"/>
                    <a:pt x="430684" y="648409"/>
                  </a:cubicBezTo>
                  <a:cubicBezTo>
                    <a:pt x="447618" y="629786"/>
                    <a:pt x="447618" y="608342"/>
                    <a:pt x="430684" y="589719"/>
                  </a:cubicBezTo>
                  <a:cubicBezTo>
                    <a:pt x="420524" y="578433"/>
                    <a:pt x="409235" y="567711"/>
                    <a:pt x="397946" y="556424"/>
                  </a:cubicBezTo>
                  <a:cubicBezTo>
                    <a:pt x="362950" y="521436"/>
                    <a:pt x="331904" y="527644"/>
                    <a:pt x="313842" y="575611"/>
                  </a:cubicBezTo>
                  <a:close/>
                  <a:moveTo>
                    <a:pt x="653080" y="511278"/>
                  </a:moveTo>
                  <a:cubicBezTo>
                    <a:pt x="655338" y="514100"/>
                    <a:pt x="656466" y="515793"/>
                    <a:pt x="657595" y="517486"/>
                  </a:cubicBezTo>
                  <a:cubicBezTo>
                    <a:pt x="663804" y="527079"/>
                    <a:pt x="669449" y="536673"/>
                    <a:pt x="675094" y="546266"/>
                  </a:cubicBezTo>
                  <a:cubicBezTo>
                    <a:pt x="688076" y="567711"/>
                    <a:pt x="683560" y="575611"/>
                    <a:pt x="658160" y="575611"/>
                  </a:cubicBezTo>
                  <a:cubicBezTo>
                    <a:pt x="624293" y="576175"/>
                    <a:pt x="590425" y="575047"/>
                    <a:pt x="557122" y="576740"/>
                  </a:cubicBezTo>
                  <a:cubicBezTo>
                    <a:pt x="533415" y="577868"/>
                    <a:pt x="518175" y="596491"/>
                    <a:pt x="518175" y="618500"/>
                  </a:cubicBezTo>
                  <a:cubicBezTo>
                    <a:pt x="518175" y="641073"/>
                    <a:pt x="533980" y="658567"/>
                    <a:pt x="558251" y="659131"/>
                  </a:cubicBezTo>
                  <a:cubicBezTo>
                    <a:pt x="598328" y="660260"/>
                    <a:pt x="638404" y="661389"/>
                    <a:pt x="678480" y="658567"/>
                  </a:cubicBezTo>
                  <a:cubicBezTo>
                    <a:pt x="736619" y="654617"/>
                    <a:pt x="777824" y="598748"/>
                    <a:pt x="763713" y="541752"/>
                  </a:cubicBezTo>
                  <a:cubicBezTo>
                    <a:pt x="758633" y="520307"/>
                    <a:pt x="745086" y="501120"/>
                    <a:pt x="734361" y="481933"/>
                  </a:cubicBezTo>
                  <a:cubicBezTo>
                    <a:pt x="729281" y="472904"/>
                    <a:pt x="728152" y="467825"/>
                    <a:pt x="734926" y="458232"/>
                  </a:cubicBezTo>
                  <a:cubicBezTo>
                    <a:pt x="754117" y="432837"/>
                    <a:pt x="743957" y="402363"/>
                    <a:pt x="714041" y="392206"/>
                  </a:cubicBezTo>
                  <a:cubicBezTo>
                    <a:pt x="695414" y="385998"/>
                    <a:pt x="676222" y="380355"/>
                    <a:pt x="657031" y="376405"/>
                  </a:cubicBezTo>
                  <a:cubicBezTo>
                    <a:pt x="631066" y="370761"/>
                    <a:pt x="611874" y="382612"/>
                    <a:pt x="603408" y="408571"/>
                  </a:cubicBezTo>
                  <a:cubicBezTo>
                    <a:pt x="598892" y="422679"/>
                    <a:pt x="595505" y="436787"/>
                    <a:pt x="591554" y="451460"/>
                  </a:cubicBezTo>
                  <a:cubicBezTo>
                    <a:pt x="579700" y="498299"/>
                    <a:pt x="604537" y="523693"/>
                    <a:pt x="653080" y="511278"/>
                  </a:cubicBezTo>
                  <a:close/>
                </a:path>
              </a:pathLst>
            </a:custGeom>
            <a:solidFill>
              <a:srgbClr val="F79037"/>
            </a:solidFill>
            <a:ln w="5635" cap="flat">
              <a:noFill/>
              <a:prstDash val="solid"/>
              <a:miter/>
            </a:ln>
          </p:spPr>
          <p:txBody>
            <a:bodyPr rtlCol="0" anchor="ctr"/>
            <a:lstStyle/>
            <a:p>
              <a:pPr algn="l" rtl="0"/>
              <a:endParaRPr lang="en-US"/>
            </a:p>
          </p:txBody>
        </p:sp>
        <p:grpSp>
          <p:nvGrpSpPr>
            <p:cNvPr id="409" name="Graphic 37">
              <a:extLst>
                <a:ext uri="{FF2B5EF4-FFF2-40B4-BE49-F238E27FC236}">
                  <a16:creationId xmlns:a16="http://schemas.microsoft.com/office/drawing/2014/main" id="{F6FA3C84-5259-CC7B-F4B4-5B8960FD7CD4}"/>
                </a:ext>
              </a:extLst>
            </p:cNvPr>
            <p:cNvGrpSpPr/>
            <p:nvPr/>
          </p:nvGrpSpPr>
          <p:grpSpPr>
            <a:xfrm>
              <a:off x="4399598" y="3487288"/>
              <a:ext cx="1901119" cy="2162492"/>
              <a:chOff x="4399598" y="3487288"/>
              <a:chExt cx="1901119" cy="2162492"/>
            </a:xfrm>
            <a:grpFill/>
          </p:grpSpPr>
          <p:sp>
            <p:nvSpPr>
              <p:cNvPr id="410" name="Freeform 409">
                <a:extLst>
                  <a:ext uri="{FF2B5EF4-FFF2-40B4-BE49-F238E27FC236}">
                    <a16:creationId xmlns:a16="http://schemas.microsoft.com/office/drawing/2014/main" id="{2625D635-4CF3-30F9-AA35-FFF847F050BD}"/>
                  </a:ext>
                </a:extLst>
              </p:cNvPr>
              <p:cNvSpPr/>
              <p:nvPr/>
            </p:nvSpPr>
            <p:spPr>
              <a:xfrm>
                <a:off x="4399598" y="3487288"/>
                <a:ext cx="1901119" cy="2162492"/>
              </a:xfrm>
              <a:custGeom>
                <a:avLst/>
                <a:gdLst>
                  <a:gd name="connsiteX0" fmla="*/ 161293 w 1901119"/>
                  <a:gd name="connsiteY0" fmla="*/ 2162493 h 2162492"/>
                  <a:gd name="connsiteX1" fmla="*/ 128555 w 1901119"/>
                  <a:gd name="connsiteY1" fmla="*/ 2106624 h 2162492"/>
                  <a:gd name="connsiteX2" fmla="*/ 114443 w 1901119"/>
                  <a:gd name="connsiteY2" fmla="*/ 1606633 h 2162492"/>
                  <a:gd name="connsiteX3" fmla="*/ 85656 w 1901119"/>
                  <a:gd name="connsiteY3" fmla="*/ 608342 h 2162492"/>
                  <a:gd name="connsiteX4" fmla="*/ 84527 w 1901119"/>
                  <a:gd name="connsiteY4" fmla="*/ 595363 h 2162492"/>
                  <a:gd name="connsiteX5" fmla="*/ 45015 w 1901119"/>
                  <a:gd name="connsiteY5" fmla="*/ 595363 h 2162492"/>
                  <a:gd name="connsiteX6" fmla="*/ 423 w 1901119"/>
                  <a:gd name="connsiteY6" fmla="*/ 549652 h 2162492"/>
                  <a:gd name="connsiteX7" fmla="*/ 423 w 1901119"/>
                  <a:gd name="connsiteY7" fmla="*/ 361732 h 2162492"/>
                  <a:gd name="connsiteX8" fmla="*/ 121217 w 1901119"/>
                  <a:gd name="connsiteY8" fmla="*/ 232502 h 2162492"/>
                  <a:gd name="connsiteX9" fmla="*/ 336274 w 1901119"/>
                  <a:gd name="connsiteY9" fmla="*/ 230245 h 2162492"/>
                  <a:gd name="connsiteX10" fmla="*/ 368448 w 1901119"/>
                  <a:gd name="connsiteY10" fmla="*/ 230245 h 2162492"/>
                  <a:gd name="connsiteX11" fmla="*/ 368448 w 1901119"/>
                  <a:gd name="connsiteY11" fmla="*/ 145031 h 2162492"/>
                  <a:gd name="connsiteX12" fmla="*/ 488113 w 1901119"/>
                  <a:gd name="connsiteY12" fmla="*/ 2257 h 2162492"/>
                  <a:gd name="connsiteX13" fmla="*/ 519722 w 1901119"/>
                  <a:gd name="connsiteY13" fmla="*/ 0 h 2162492"/>
                  <a:gd name="connsiteX14" fmla="*/ 935726 w 1901119"/>
                  <a:gd name="connsiteY14" fmla="*/ 0 h 2162492"/>
                  <a:gd name="connsiteX15" fmla="*/ 1086436 w 1901119"/>
                  <a:gd name="connsiteY15" fmla="*/ 150675 h 2162492"/>
                  <a:gd name="connsiteX16" fmla="*/ 1086436 w 1901119"/>
                  <a:gd name="connsiteY16" fmla="*/ 228552 h 2162492"/>
                  <a:gd name="connsiteX17" fmla="*/ 1110143 w 1901119"/>
                  <a:gd name="connsiteY17" fmla="*/ 229680 h 2162492"/>
                  <a:gd name="connsiteX18" fmla="*/ 1308831 w 1901119"/>
                  <a:gd name="connsiteY18" fmla="*/ 229680 h 2162492"/>
                  <a:gd name="connsiteX19" fmla="*/ 1456154 w 1901119"/>
                  <a:gd name="connsiteY19" fmla="*/ 377533 h 2162492"/>
                  <a:gd name="connsiteX20" fmla="*/ 1456154 w 1901119"/>
                  <a:gd name="connsiteY20" fmla="*/ 536109 h 2162492"/>
                  <a:gd name="connsiteX21" fmla="*/ 1396886 w 1901119"/>
                  <a:gd name="connsiteY21" fmla="*/ 595363 h 2162492"/>
                  <a:gd name="connsiteX22" fmla="*/ 1370357 w 1901119"/>
                  <a:gd name="connsiteY22" fmla="*/ 595363 h 2162492"/>
                  <a:gd name="connsiteX23" fmla="*/ 1355681 w 1901119"/>
                  <a:gd name="connsiteY23" fmla="*/ 1097047 h 2162492"/>
                  <a:gd name="connsiteX24" fmla="*/ 1513164 w 1901119"/>
                  <a:gd name="connsiteY24" fmla="*/ 1123570 h 2162492"/>
                  <a:gd name="connsiteX25" fmla="*/ 1900380 w 1901119"/>
                  <a:gd name="connsiteY25" fmla="*/ 1664193 h 2162492"/>
                  <a:gd name="connsiteX26" fmla="*/ 1458412 w 1901119"/>
                  <a:gd name="connsiteY26" fmla="*/ 2155156 h 2162492"/>
                  <a:gd name="connsiteX27" fmla="*/ 1414949 w 1901119"/>
                  <a:gd name="connsiteY27" fmla="*/ 2162493 h 2162492"/>
                  <a:gd name="connsiteX28" fmla="*/ 161293 w 1901119"/>
                  <a:gd name="connsiteY28" fmla="*/ 2162493 h 2162492"/>
                  <a:gd name="connsiteX29" fmla="*/ 170324 w 1901119"/>
                  <a:gd name="connsiteY29" fmla="*/ 595927 h 2162492"/>
                  <a:gd name="connsiteX30" fmla="*/ 212659 w 1901119"/>
                  <a:gd name="connsiteY30" fmla="*/ 2076151 h 2162492"/>
                  <a:gd name="connsiteX31" fmla="*/ 1081920 w 1901119"/>
                  <a:gd name="connsiteY31" fmla="*/ 2076151 h 2162492"/>
                  <a:gd name="connsiteX32" fmla="*/ 1067244 w 1901119"/>
                  <a:gd name="connsiteY32" fmla="*/ 2065429 h 2162492"/>
                  <a:gd name="connsiteX33" fmla="*/ 985398 w 1901119"/>
                  <a:gd name="connsiteY33" fmla="*/ 1270859 h 2162492"/>
                  <a:gd name="connsiteX34" fmla="*/ 996687 w 1901119"/>
                  <a:gd name="connsiteY34" fmla="*/ 1241514 h 2162492"/>
                  <a:gd name="connsiteX35" fmla="*/ 1006847 w 1901119"/>
                  <a:gd name="connsiteY35" fmla="*/ 870189 h 2162492"/>
                  <a:gd name="connsiteX36" fmla="*/ 1010799 w 1901119"/>
                  <a:gd name="connsiteY36" fmla="*/ 843101 h 2162492"/>
                  <a:gd name="connsiteX37" fmla="*/ 1052004 w 1901119"/>
                  <a:gd name="connsiteY37" fmla="*/ 816578 h 2162492"/>
                  <a:gd name="connsiteX38" fmla="*/ 1089822 w 1901119"/>
                  <a:gd name="connsiteY38" fmla="*/ 847616 h 2162492"/>
                  <a:gd name="connsiteX39" fmla="*/ 1090951 w 1901119"/>
                  <a:gd name="connsiteY39" fmla="*/ 873010 h 2162492"/>
                  <a:gd name="connsiteX40" fmla="*/ 1083613 w 1901119"/>
                  <a:gd name="connsiteY40" fmla="*/ 1170410 h 2162492"/>
                  <a:gd name="connsiteX41" fmla="*/ 1084742 w 1901119"/>
                  <a:gd name="connsiteY41" fmla="*/ 1188468 h 2162492"/>
                  <a:gd name="connsiteX42" fmla="*/ 1261417 w 1901119"/>
                  <a:gd name="connsiteY42" fmla="*/ 1115106 h 2162492"/>
                  <a:gd name="connsiteX43" fmla="*/ 1271577 w 1901119"/>
                  <a:gd name="connsiteY43" fmla="*/ 1098740 h 2162492"/>
                  <a:gd name="connsiteX44" fmla="*/ 1285688 w 1901119"/>
                  <a:gd name="connsiteY44" fmla="*/ 608906 h 2162492"/>
                  <a:gd name="connsiteX45" fmla="*/ 1284560 w 1901119"/>
                  <a:gd name="connsiteY45" fmla="*/ 596491 h 2162492"/>
                  <a:gd name="connsiteX46" fmla="*/ 170324 w 1901119"/>
                  <a:gd name="connsiteY46" fmla="*/ 595927 h 2162492"/>
                  <a:gd name="connsiteX47" fmla="*/ 1817406 w 1901119"/>
                  <a:gd name="connsiteY47" fmla="*/ 1634284 h 2162492"/>
                  <a:gd name="connsiteX48" fmla="*/ 1372615 w 1901119"/>
                  <a:gd name="connsiteY48" fmla="*/ 1187339 h 2162492"/>
                  <a:gd name="connsiteX49" fmla="*/ 926695 w 1901119"/>
                  <a:gd name="connsiteY49" fmla="*/ 1631463 h 2162492"/>
                  <a:gd name="connsiteX50" fmla="*/ 1372050 w 1901119"/>
                  <a:gd name="connsiteY50" fmla="*/ 2077844 h 2162492"/>
                  <a:gd name="connsiteX51" fmla="*/ 1817406 w 1901119"/>
                  <a:gd name="connsiteY51" fmla="*/ 1634284 h 2162492"/>
                  <a:gd name="connsiteX52" fmla="*/ 1372615 w 1901119"/>
                  <a:gd name="connsiteY52" fmla="*/ 509585 h 2162492"/>
                  <a:gd name="connsiteX53" fmla="*/ 1372615 w 1901119"/>
                  <a:gd name="connsiteY53" fmla="*/ 384869 h 2162492"/>
                  <a:gd name="connsiteX54" fmla="*/ 1302058 w 1901119"/>
                  <a:gd name="connsiteY54" fmla="*/ 314329 h 2162492"/>
                  <a:gd name="connsiteX55" fmla="*/ 155649 w 1901119"/>
                  <a:gd name="connsiteY55" fmla="*/ 314329 h 2162492"/>
                  <a:gd name="connsiteX56" fmla="*/ 128555 w 1901119"/>
                  <a:gd name="connsiteY56" fmla="*/ 316022 h 2162492"/>
                  <a:gd name="connsiteX57" fmla="*/ 86785 w 1901119"/>
                  <a:gd name="connsiteY57" fmla="*/ 357218 h 2162492"/>
                  <a:gd name="connsiteX58" fmla="*/ 86221 w 1901119"/>
                  <a:gd name="connsiteY58" fmla="*/ 509585 h 2162492"/>
                  <a:gd name="connsiteX59" fmla="*/ 1372615 w 1901119"/>
                  <a:gd name="connsiteY59" fmla="*/ 509585 h 2162492"/>
                  <a:gd name="connsiteX60" fmla="*/ 1002332 w 1901119"/>
                  <a:gd name="connsiteY60" fmla="*/ 228552 h 2162492"/>
                  <a:gd name="connsiteX61" fmla="*/ 1002332 w 1901119"/>
                  <a:gd name="connsiteY61" fmla="*/ 141645 h 2162492"/>
                  <a:gd name="connsiteX62" fmla="*/ 944757 w 1901119"/>
                  <a:gd name="connsiteY62" fmla="*/ 84084 h 2162492"/>
                  <a:gd name="connsiteX63" fmla="*/ 915406 w 1901119"/>
                  <a:gd name="connsiteY63" fmla="*/ 84084 h 2162492"/>
                  <a:gd name="connsiteX64" fmla="*/ 518593 w 1901119"/>
                  <a:gd name="connsiteY64" fmla="*/ 84084 h 2162492"/>
                  <a:gd name="connsiteX65" fmla="*/ 456503 w 1901119"/>
                  <a:gd name="connsiteY65" fmla="*/ 129230 h 2162492"/>
                  <a:gd name="connsiteX66" fmla="*/ 455939 w 1901119"/>
                  <a:gd name="connsiteY66" fmla="*/ 228552 h 2162492"/>
                  <a:gd name="connsiteX67" fmla="*/ 1002332 w 1901119"/>
                  <a:gd name="connsiteY67" fmla="*/ 228552 h 216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01119" h="2162492">
                    <a:moveTo>
                      <a:pt x="161293" y="2162493"/>
                    </a:moveTo>
                    <a:cubicBezTo>
                      <a:pt x="136457" y="2152334"/>
                      <a:pt x="129119" y="2132019"/>
                      <a:pt x="128555" y="2106624"/>
                    </a:cubicBezTo>
                    <a:cubicBezTo>
                      <a:pt x="124039" y="1940148"/>
                      <a:pt x="119523" y="1773108"/>
                      <a:pt x="114443" y="1606633"/>
                    </a:cubicBezTo>
                    <a:cubicBezTo>
                      <a:pt x="104848" y="1273681"/>
                      <a:pt x="95252" y="941294"/>
                      <a:pt x="85656" y="608342"/>
                    </a:cubicBezTo>
                    <a:cubicBezTo>
                      <a:pt x="85656" y="604956"/>
                      <a:pt x="85092" y="601570"/>
                      <a:pt x="84527" y="595363"/>
                    </a:cubicBezTo>
                    <a:cubicBezTo>
                      <a:pt x="70980" y="595363"/>
                      <a:pt x="57998" y="595927"/>
                      <a:pt x="45015" y="595363"/>
                    </a:cubicBezTo>
                    <a:cubicBezTo>
                      <a:pt x="17357" y="594234"/>
                      <a:pt x="988" y="577869"/>
                      <a:pt x="423" y="549652"/>
                    </a:cubicBezTo>
                    <a:cubicBezTo>
                      <a:pt x="-141" y="487012"/>
                      <a:pt x="-141" y="424372"/>
                      <a:pt x="423" y="361732"/>
                    </a:cubicBezTo>
                    <a:cubicBezTo>
                      <a:pt x="1552" y="294577"/>
                      <a:pt x="54047" y="235888"/>
                      <a:pt x="121217" y="232502"/>
                    </a:cubicBezTo>
                    <a:cubicBezTo>
                      <a:pt x="192903" y="228552"/>
                      <a:pt x="264588" y="230809"/>
                      <a:pt x="336274" y="230245"/>
                    </a:cubicBezTo>
                    <a:cubicBezTo>
                      <a:pt x="345870" y="230245"/>
                      <a:pt x="356030" y="230245"/>
                      <a:pt x="368448" y="230245"/>
                    </a:cubicBezTo>
                    <a:cubicBezTo>
                      <a:pt x="368448" y="200900"/>
                      <a:pt x="367884" y="172683"/>
                      <a:pt x="368448" y="145031"/>
                    </a:cubicBezTo>
                    <a:cubicBezTo>
                      <a:pt x="370142" y="71105"/>
                      <a:pt x="416991" y="15237"/>
                      <a:pt x="488113" y="2257"/>
                    </a:cubicBezTo>
                    <a:cubicBezTo>
                      <a:pt x="498273" y="564"/>
                      <a:pt x="508998" y="0"/>
                      <a:pt x="519722" y="0"/>
                    </a:cubicBezTo>
                    <a:cubicBezTo>
                      <a:pt x="658578" y="0"/>
                      <a:pt x="796870" y="0"/>
                      <a:pt x="935726" y="0"/>
                    </a:cubicBezTo>
                    <a:cubicBezTo>
                      <a:pt x="1027168" y="0"/>
                      <a:pt x="1085871" y="59254"/>
                      <a:pt x="1086436" y="150675"/>
                    </a:cubicBezTo>
                    <a:cubicBezTo>
                      <a:pt x="1086436" y="176069"/>
                      <a:pt x="1086436" y="200900"/>
                      <a:pt x="1086436" y="228552"/>
                    </a:cubicBezTo>
                    <a:cubicBezTo>
                      <a:pt x="1095467" y="229116"/>
                      <a:pt x="1102805" y="229680"/>
                      <a:pt x="1110143" y="229680"/>
                    </a:cubicBezTo>
                    <a:cubicBezTo>
                      <a:pt x="1176184" y="229680"/>
                      <a:pt x="1242225" y="229680"/>
                      <a:pt x="1308831" y="229680"/>
                    </a:cubicBezTo>
                    <a:cubicBezTo>
                      <a:pt x="1400273" y="230245"/>
                      <a:pt x="1456154" y="286113"/>
                      <a:pt x="1456154" y="377533"/>
                    </a:cubicBezTo>
                    <a:cubicBezTo>
                      <a:pt x="1456154" y="430580"/>
                      <a:pt x="1456154" y="483062"/>
                      <a:pt x="1456154" y="536109"/>
                    </a:cubicBezTo>
                    <a:cubicBezTo>
                      <a:pt x="1456154" y="581819"/>
                      <a:pt x="1442607" y="595363"/>
                      <a:pt x="1396886" y="595363"/>
                    </a:cubicBezTo>
                    <a:cubicBezTo>
                      <a:pt x="1388419" y="595363"/>
                      <a:pt x="1380517" y="595363"/>
                      <a:pt x="1370357" y="595363"/>
                    </a:cubicBezTo>
                    <a:cubicBezTo>
                      <a:pt x="1365277" y="765224"/>
                      <a:pt x="1360761" y="933393"/>
                      <a:pt x="1355681" y="1097047"/>
                    </a:cubicBezTo>
                    <a:cubicBezTo>
                      <a:pt x="1409869" y="1106077"/>
                      <a:pt x="1462927" y="1110027"/>
                      <a:pt x="1513164" y="1123570"/>
                    </a:cubicBezTo>
                    <a:cubicBezTo>
                      <a:pt x="1754186" y="1189032"/>
                      <a:pt x="1913363" y="1413069"/>
                      <a:pt x="1900380" y="1664193"/>
                    </a:cubicBezTo>
                    <a:cubicBezTo>
                      <a:pt x="1887962" y="1907982"/>
                      <a:pt x="1702257" y="2113960"/>
                      <a:pt x="1458412" y="2155156"/>
                    </a:cubicBezTo>
                    <a:cubicBezTo>
                      <a:pt x="1443736" y="2157413"/>
                      <a:pt x="1429625" y="2160235"/>
                      <a:pt x="1414949" y="2162493"/>
                    </a:cubicBezTo>
                    <a:cubicBezTo>
                      <a:pt x="997816" y="2162493"/>
                      <a:pt x="579555" y="2162493"/>
                      <a:pt x="161293" y="2162493"/>
                    </a:cubicBezTo>
                    <a:close/>
                    <a:moveTo>
                      <a:pt x="170324" y="595927"/>
                    </a:moveTo>
                    <a:cubicBezTo>
                      <a:pt x="184436" y="1090840"/>
                      <a:pt x="198547" y="1584060"/>
                      <a:pt x="212659" y="2076151"/>
                    </a:cubicBezTo>
                    <a:cubicBezTo>
                      <a:pt x="502789" y="2076151"/>
                      <a:pt x="790661" y="2076151"/>
                      <a:pt x="1081920" y="2076151"/>
                    </a:cubicBezTo>
                    <a:cubicBezTo>
                      <a:pt x="1075147" y="2071072"/>
                      <a:pt x="1071195" y="2068250"/>
                      <a:pt x="1067244" y="2065429"/>
                    </a:cubicBezTo>
                    <a:cubicBezTo>
                      <a:pt x="803643" y="1878637"/>
                      <a:pt x="765825" y="1507876"/>
                      <a:pt x="985398" y="1270859"/>
                    </a:cubicBezTo>
                    <a:cubicBezTo>
                      <a:pt x="992172" y="1263523"/>
                      <a:pt x="996687" y="1251108"/>
                      <a:pt x="996687" y="1241514"/>
                    </a:cubicBezTo>
                    <a:cubicBezTo>
                      <a:pt x="1000638" y="1117927"/>
                      <a:pt x="1003461" y="993776"/>
                      <a:pt x="1006847" y="870189"/>
                    </a:cubicBezTo>
                    <a:cubicBezTo>
                      <a:pt x="1006847" y="861159"/>
                      <a:pt x="1007976" y="851566"/>
                      <a:pt x="1010799" y="843101"/>
                    </a:cubicBezTo>
                    <a:cubicBezTo>
                      <a:pt x="1017572" y="824478"/>
                      <a:pt x="1032248" y="814885"/>
                      <a:pt x="1052004" y="816578"/>
                    </a:cubicBezTo>
                    <a:cubicBezTo>
                      <a:pt x="1071195" y="817707"/>
                      <a:pt x="1085307" y="828429"/>
                      <a:pt x="1089822" y="847616"/>
                    </a:cubicBezTo>
                    <a:cubicBezTo>
                      <a:pt x="1092080" y="855516"/>
                      <a:pt x="1090951" y="864545"/>
                      <a:pt x="1090951" y="873010"/>
                    </a:cubicBezTo>
                    <a:cubicBezTo>
                      <a:pt x="1088694" y="972332"/>
                      <a:pt x="1085871" y="1071653"/>
                      <a:pt x="1083613" y="1170410"/>
                    </a:cubicBezTo>
                    <a:cubicBezTo>
                      <a:pt x="1083613" y="1175488"/>
                      <a:pt x="1084178" y="1180567"/>
                      <a:pt x="1084742" y="1188468"/>
                    </a:cubicBezTo>
                    <a:cubicBezTo>
                      <a:pt x="1141188" y="1152915"/>
                      <a:pt x="1199327" y="1129214"/>
                      <a:pt x="1261417" y="1115106"/>
                    </a:cubicBezTo>
                    <a:cubicBezTo>
                      <a:pt x="1265932" y="1113977"/>
                      <a:pt x="1271577" y="1104383"/>
                      <a:pt x="1271577" y="1098740"/>
                    </a:cubicBezTo>
                    <a:cubicBezTo>
                      <a:pt x="1276657" y="935650"/>
                      <a:pt x="1281173" y="772561"/>
                      <a:pt x="1285688" y="608906"/>
                    </a:cubicBezTo>
                    <a:cubicBezTo>
                      <a:pt x="1285688" y="604956"/>
                      <a:pt x="1285124" y="601006"/>
                      <a:pt x="1284560" y="596491"/>
                    </a:cubicBezTo>
                    <a:cubicBezTo>
                      <a:pt x="913148" y="595927"/>
                      <a:pt x="542865" y="595927"/>
                      <a:pt x="170324" y="595927"/>
                    </a:cubicBezTo>
                    <a:close/>
                    <a:moveTo>
                      <a:pt x="1817406" y="1634284"/>
                    </a:moveTo>
                    <a:cubicBezTo>
                      <a:pt x="1817970" y="1388239"/>
                      <a:pt x="1618153" y="1187339"/>
                      <a:pt x="1372615" y="1187339"/>
                    </a:cubicBezTo>
                    <a:cubicBezTo>
                      <a:pt x="1128205" y="1187339"/>
                      <a:pt x="927824" y="1386546"/>
                      <a:pt x="926695" y="1631463"/>
                    </a:cubicBezTo>
                    <a:cubicBezTo>
                      <a:pt x="925566" y="1876380"/>
                      <a:pt x="1126512" y="2077844"/>
                      <a:pt x="1372050" y="2077844"/>
                    </a:cubicBezTo>
                    <a:cubicBezTo>
                      <a:pt x="1617024" y="2078408"/>
                      <a:pt x="1816841" y="1879201"/>
                      <a:pt x="1817406" y="1634284"/>
                    </a:cubicBezTo>
                    <a:close/>
                    <a:moveTo>
                      <a:pt x="1372615" y="509585"/>
                    </a:moveTo>
                    <a:cubicBezTo>
                      <a:pt x="1372615" y="467261"/>
                      <a:pt x="1372615" y="426065"/>
                      <a:pt x="1372615" y="384869"/>
                    </a:cubicBezTo>
                    <a:cubicBezTo>
                      <a:pt x="1372615" y="331259"/>
                      <a:pt x="1355681" y="314329"/>
                      <a:pt x="1302058" y="314329"/>
                    </a:cubicBezTo>
                    <a:cubicBezTo>
                      <a:pt x="919921" y="314329"/>
                      <a:pt x="537785" y="314329"/>
                      <a:pt x="155649" y="314329"/>
                    </a:cubicBezTo>
                    <a:cubicBezTo>
                      <a:pt x="146617" y="314329"/>
                      <a:pt x="137022" y="314329"/>
                      <a:pt x="128555" y="316022"/>
                    </a:cubicBezTo>
                    <a:cubicBezTo>
                      <a:pt x="106541" y="319408"/>
                      <a:pt x="87349" y="335773"/>
                      <a:pt x="86785" y="357218"/>
                    </a:cubicBezTo>
                    <a:cubicBezTo>
                      <a:pt x="85092" y="407442"/>
                      <a:pt x="86221" y="458232"/>
                      <a:pt x="86221" y="509585"/>
                    </a:cubicBezTo>
                    <a:cubicBezTo>
                      <a:pt x="514642" y="509585"/>
                      <a:pt x="942500" y="509585"/>
                      <a:pt x="1372615" y="509585"/>
                    </a:cubicBezTo>
                    <a:close/>
                    <a:moveTo>
                      <a:pt x="1002332" y="228552"/>
                    </a:moveTo>
                    <a:cubicBezTo>
                      <a:pt x="1002332" y="198078"/>
                      <a:pt x="1002896" y="169862"/>
                      <a:pt x="1002332" y="141645"/>
                    </a:cubicBezTo>
                    <a:cubicBezTo>
                      <a:pt x="1001203" y="107786"/>
                      <a:pt x="978625" y="85777"/>
                      <a:pt x="944757" y="84084"/>
                    </a:cubicBezTo>
                    <a:cubicBezTo>
                      <a:pt x="935162" y="83520"/>
                      <a:pt x="925001" y="84084"/>
                      <a:pt x="915406" y="84084"/>
                    </a:cubicBezTo>
                    <a:cubicBezTo>
                      <a:pt x="783323" y="84084"/>
                      <a:pt x="651240" y="84084"/>
                      <a:pt x="518593" y="84084"/>
                    </a:cubicBezTo>
                    <a:cubicBezTo>
                      <a:pt x="484726" y="84084"/>
                      <a:pt x="459890" y="99885"/>
                      <a:pt x="456503" y="129230"/>
                    </a:cubicBezTo>
                    <a:cubicBezTo>
                      <a:pt x="453117" y="161397"/>
                      <a:pt x="455939" y="194692"/>
                      <a:pt x="455939" y="228552"/>
                    </a:cubicBezTo>
                    <a:cubicBezTo>
                      <a:pt x="637694" y="228552"/>
                      <a:pt x="818884" y="228552"/>
                      <a:pt x="1002332" y="228552"/>
                    </a:cubicBezTo>
                    <a:close/>
                  </a:path>
                </a:pathLst>
              </a:custGeom>
              <a:grpFill/>
              <a:ln w="5635" cap="flat">
                <a:noFill/>
                <a:prstDash val="solid"/>
                <a:miter/>
              </a:ln>
            </p:spPr>
            <p:txBody>
              <a:bodyPr rtlCol="0" anchor="ctr"/>
              <a:lstStyle/>
              <a:p>
                <a:pPr algn="l" rtl="0"/>
                <a:endParaRPr lang="en-US"/>
              </a:p>
            </p:txBody>
          </p:sp>
          <p:sp>
            <p:nvSpPr>
              <p:cNvPr id="411" name="Freeform 410">
                <a:extLst>
                  <a:ext uri="{FF2B5EF4-FFF2-40B4-BE49-F238E27FC236}">
                    <a16:creationId xmlns:a16="http://schemas.microsoft.com/office/drawing/2014/main" id="{EE37EEA7-2AD4-1F98-64A1-7995065AD461}"/>
                  </a:ext>
                </a:extLst>
              </p:cNvPr>
              <p:cNvSpPr/>
              <p:nvPr/>
            </p:nvSpPr>
            <p:spPr>
              <a:xfrm>
                <a:off x="4764095" y="4302737"/>
                <a:ext cx="112912" cy="1146417"/>
              </a:xfrm>
              <a:custGeom>
                <a:avLst/>
                <a:gdLst>
                  <a:gd name="connsiteX0" fmla="*/ 98780 w 112912"/>
                  <a:gd name="connsiteY0" fmla="*/ 571661 h 1146417"/>
                  <a:gd name="connsiteX1" fmla="*/ 112891 w 112912"/>
                  <a:gd name="connsiteY1" fmla="*/ 1097047 h 1146417"/>
                  <a:gd name="connsiteX2" fmla="*/ 82975 w 112912"/>
                  <a:gd name="connsiteY2" fmla="*/ 1144450 h 1146417"/>
                  <a:gd name="connsiteX3" fmla="*/ 36690 w 112912"/>
                  <a:gd name="connsiteY3" fmla="*/ 1128085 h 1146417"/>
                  <a:gd name="connsiteX4" fmla="*/ 28787 w 112912"/>
                  <a:gd name="connsiteY4" fmla="*/ 1098176 h 1146417"/>
                  <a:gd name="connsiteX5" fmla="*/ 12418 w 112912"/>
                  <a:gd name="connsiteY5" fmla="*/ 511842 h 1146417"/>
                  <a:gd name="connsiteX6" fmla="*/ 564 w 112912"/>
                  <a:gd name="connsiteY6" fmla="*/ 73362 h 1146417"/>
                  <a:gd name="connsiteX7" fmla="*/ 0 w 112912"/>
                  <a:gd name="connsiteY7" fmla="*/ 47968 h 1146417"/>
                  <a:gd name="connsiteX8" fmla="*/ 42899 w 112912"/>
                  <a:gd name="connsiteY8" fmla="*/ 0 h 1146417"/>
                  <a:gd name="connsiteX9" fmla="*/ 84668 w 112912"/>
                  <a:gd name="connsiteY9" fmla="*/ 46275 h 1146417"/>
                  <a:gd name="connsiteX10" fmla="*/ 92006 w 112912"/>
                  <a:gd name="connsiteY10" fmla="*/ 326744 h 1146417"/>
                  <a:gd name="connsiteX11" fmla="*/ 92006 w 112912"/>
                  <a:gd name="connsiteY11" fmla="*/ 571661 h 1146417"/>
                  <a:gd name="connsiteX12" fmla="*/ 98780 w 112912"/>
                  <a:gd name="connsiteY12" fmla="*/ 571661 h 114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12" h="1146417">
                    <a:moveTo>
                      <a:pt x="98780" y="571661"/>
                    </a:moveTo>
                    <a:cubicBezTo>
                      <a:pt x="103295" y="746602"/>
                      <a:pt x="108375" y="921542"/>
                      <a:pt x="112891" y="1097047"/>
                    </a:cubicBezTo>
                    <a:cubicBezTo>
                      <a:pt x="113456" y="1122442"/>
                      <a:pt x="102731" y="1139371"/>
                      <a:pt x="82975" y="1144450"/>
                    </a:cubicBezTo>
                    <a:cubicBezTo>
                      <a:pt x="63783" y="1149530"/>
                      <a:pt x="47414" y="1145015"/>
                      <a:pt x="36690" y="1128085"/>
                    </a:cubicBezTo>
                    <a:cubicBezTo>
                      <a:pt x="31610" y="1119620"/>
                      <a:pt x="29352" y="1108334"/>
                      <a:pt x="28787" y="1098176"/>
                    </a:cubicBezTo>
                    <a:cubicBezTo>
                      <a:pt x="23143" y="902920"/>
                      <a:pt x="18063" y="707099"/>
                      <a:pt x="12418" y="511842"/>
                    </a:cubicBezTo>
                    <a:cubicBezTo>
                      <a:pt x="8467" y="365682"/>
                      <a:pt x="4516" y="219522"/>
                      <a:pt x="564" y="73362"/>
                    </a:cubicBezTo>
                    <a:cubicBezTo>
                      <a:pt x="564" y="64897"/>
                      <a:pt x="0" y="56432"/>
                      <a:pt x="0" y="47968"/>
                    </a:cubicBezTo>
                    <a:cubicBezTo>
                      <a:pt x="564" y="19751"/>
                      <a:pt x="18063" y="0"/>
                      <a:pt x="42899" y="0"/>
                    </a:cubicBezTo>
                    <a:cubicBezTo>
                      <a:pt x="66606" y="0"/>
                      <a:pt x="83539" y="18623"/>
                      <a:pt x="84668" y="46275"/>
                    </a:cubicBezTo>
                    <a:cubicBezTo>
                      <a:pt x="87491" y="139952"/>
                      <a:pt x="90877" y="233066"/>
                      <a:pt x="92006" y="326744"/>
                    </a:cubicBezTo>
                    <a:cubicBezTo>
                      <a:pt x="93135" y="408571"/>
                      <a:pt x="92006" y="489834"/>
                      <a:pt x="92006" y="571661"/>
                    </a:cubicBezTo>
                    <a:cubicBezTo>
                      <a:pt x="94264" y="571661"/>
                      <a:pt x="96522" y="571661"/>
                      <a:pt x="98780" y="571661"/>
                    </a:cubicBezTo>
                    <a:close/>
                  </a:path>
                </a:pathLst>
              </a:custGeom>
              <a:grpFill/>
              <a:ln w="5635" cap="flat">
                <a:noFill/>
                <a:prstDash val="solid"/>
                <a:miter/>
              </a:ln>
            </p:spPr>
            <p:txBody>
              <a:bodyPr rtlCol="0" anchor="ctr"/>
              <a:lstStyle/>
              <a:p>
                <a:pPr algn="l" rtl="0"/>
                <a:endParaRPr lang="en-US"/>
              </a:p>
            </p:txBody>
          </p:sp>
          <p:sp>
            <p:nvSpPr>
              <p:cNvPr id="412" name="Freeform 411">
                <a:extLst>
                  <a:ext uri="{FF2B5EF4-FFF2-40B4-BE49-F238E27FC236}">
                    <a16:creationId xmlns:a16="http://schemas.microsoft.com/office/drawing/2014/main" id="{9935BE0A-1398-20DA-9629-B0B2B16A7C76}"/>
                  </a:ext>
                </a:extLst>
              </p:cNvPr>
              <p:cNvSpPr/>
              <p:nvPr/>
            </p:nvSpPr>
            <p:spPr>
              <a:xfrm>
                <a:off x="5085834" y="4301796"/>
                <a:ext cx="84472" cy="425889"/>
              </a:xfrm>
              <a:custGeom>
                <a:avLst/>
                <a:gdLst>
                  <a:gd name="connsiteX0" fmla="*/ 84104 w 84472"/>
                  <a:gd name="connsiteY0" fmla="*/ 214820 h 425889"/>
                  <a:gd name="connsiteX1" fmla="*/ 84104 w 84472"/>
                  <a:gd name="connsiteY1" fmla="*/ 375089 h 425889"/>
                  <a:gd name="connsiteX2" fmla="*/ 42899 w 84472"/>
                  <a:gd name="connsiteY2" fmla="*/ 425878 h 425889"/>
                  <a:gd name="connsiteX3" fmla="*/ 0 w 84472"/>
                  <a:gd name="connsiteY3" fmla="*/ 373960 h 425889"/>
                  <a:gd name="connsiteX4" fmla="*/ 0 w 84472"/>
                  <a:gd name="connsiteY4" fmla="*/ 51166 h 425889"/>
                  <a:gd name="connsiteX5" fmla="*/ 23707 w 84472"/>
                  <a:gd name="connsiteY5" fmla="*/ 5456 h 425889"/>
                  <a:gd name="connsiteX6" fmla="*/ 66606 w 84472"/>
                  <a:gd name="connsiteY6" fmla="*/ 9970 h 425889"/>
                  <a:gd name="connsiteX7" fmla="*/ 83539 w 84472"/>
                  <a:gd name="connsiteY7" fmla="*/ 48345 h 425889"/>
                  <a:gd name="connsiteX8" fmla="*/ 84104 w 84472"/>
                  <a:gd name="connsiteY8" fmla="*/ 214820 h 4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889">
                    <a:moveTo>
                      <a:pt x="84104" y="214820"/>
                    </a:moveTo>
                    <a:cubicBezTo>
                      <a:pt x="84104" y="268431"/>
                      <a:pt x="84104" y="321478"/>
                      <a:pt x="84104" y="375089"/>
                    </a:cubicBezTo>
                    <a:cubicBezTo>
                      <a:pt x="84104" y="406126"/>
                      <a:pt x="68299" y="425313"/>
                      <a:pt x="42899" y="425878"/>
                    </a:cubicBezTo>
                    <a:cubicBezTo>
                      <a:pt x="16934" y="426442"/>
                      <a:pt x="0" y="406126"/>
                      <a:pt x="0" y="373960"/>
                    </a:cubicBezTo>
                    <a:cubicBezTo>
                      <a:pt x="0" y="266174"/>
                      <a:pt x="0" y="158952"/>
                      <a:pt x="0" y="51166"/>
                    </a:cubicBezTo>
                    <a:cubicBezTo>
                      <a:pt x="0" y="31415"/>
                      <a:pt x="5645" y="15049"/>
                      <a:pt x="23707" y="5456"/>
                    </a:cubicBezTo>
                    <a:cubicBezTo>
                      <a:pt x="38947" y="-2445"/>
                      <a:pt x="55881" y="-2445"/>
                      <a:pt x="66606" y="9970"/>
                    </a:cubicBezTo>
                    <a:cubicBezTo>
                      <a:pt x="75637" y="20128"/>
                      <a:pt x="82975" y="35365"/>
                      <a:pt x="83539" y="48345"/>
                    </a:cubicBezTo>
                    <a:cubicBezTo>
                      <a:pt x="85233" y="103648"/>
                      <a:pt x="84104" y="159516"/>
                      <a:pt x="84104" y="214820"/>
                    </a:cubicBezTo>
                    <a:close/>
                  </a:path>
                </a:pathLst>
              </a:custGeom>
              <a:grpFill/>
              <a:ln w="5635" cap="flat">
                <a:noFill/>
                <a:prstDash val="solid"/>
                <a:miter/>
              </a:ln>
            </p:spPr>
            <p:txBody>
              <a:bodyPr rtlCol="0" anchor="ctr"/>
              <a:lstStyle/>
              <a:p>
                <a:pPr algn="l" rtl="0"/>
                <a:endParaRPr lang="en-US"/>
              </a:p>
            </p:txBody>
          </p:sp>
          <p:sp>
            <p:nvSpPr>
              <p:cNvPr id="413" name="Freeform 412">
                <a:extLst>
                  <a:ext uri="{FF2B5EF4-FFF2-40B4-BE49-F238E27FC236}">
                    <a16:creationId xmlns:a16="http://schemas.microsoft.com/office/drawing/2014/main" id="{96713B31-884F-80CD-A828-54FDAFB38E87}"/>
                  </a:ext>
                </a:extLst>
              </p:cNvPr>
              <p:cNvSpPr/>
              <p:nvPr/>
            </p:nvSpPr>
            <p:spPr>
              <a:xfrm>
                <a:off x="5085834" y="5024696"/>
                <a:ext cx="84472" cy="425325"/>
              </a:xfrm>
              <a:custGeom>
                <a:avLst/>
                <a:gdLst>
                  <a:gd name="connsiteX0" fmla="*/ 84104 w 84472"/>
                  <a:gd name="connsiteY0" fmla="*/ 214256 h 425325"/>
                  <a:gd name="connsiteX1" fmla="*/ 84104 w 84472"/>
                  <a:gd name="connsiteY1" fmla="*/ 374524 h 425325"/>
                  <a:gd name="connsiteX2" fmla="*/ 42899 w 84472"/>
                  <a:gd name="connsiteY2" fmla="*/ 425313 h 425325"/>
                  <a:gd name="connsiteX3" fmla="*/ 0 w 84472"/>
                  <a:gd name="connsiteY3" fmla="*/ 375653 h 425325"/>
                  <a:gd name="connsiteX4" fmla="*/ 0 w 84472"/>
                  <a:gd name="connsiteY4" fmla="*/ 48909 h 425325"/>
                  <a:gd name="connsiteX5" fmla="*/ 23707 w 84472"/>
                  <a:gd name="connsiteY5" fmla="*/ 5456 h 425325"/>
                  <a:gd name="connsiteX6" fmla="*/ 66606 w 84472"/>
                  <a:gd name="connsiteY6" fmla="*/ 9971 h 425325"/>
                  <a:gd name="connsiteX7" fmla="*/ 83539 w 84472"/>
                  <a:gd name="connsiteY7" fmla="*/ 48345 h 425325"/>
                  <a:gd name="connsiteX8" fmla="*/ 84104 w 84472"/>
                  <a:gd name="connsiteY8" fmla="*/ 214256 h 42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325">
                    <a:moveTo>
                      <a:pt x="84104" y="214256"/>
                    </a:moveTo>
                    <a:cubicBezTo>
                      <a:pt x="84104" y="267867"/>
                      <a:pt x="84104" y="320913"/>
                      <a:pt x="84104" y="374524"/>
                    </a:cubicBezTo>
                    <a:cubicBezTo>
                      <a:pt x="84104" y="405562"/>
                      <a:pt x="67735" y="424749"/>
                      <a:pt x="42899" y="425313"/>
                    </a:cubicBezTo>
                    <a:cubicBezTo>
                      <a:pt x="17498" y="425878"/>
                      <a:pt x="0" y="406126"/>
                      <a:pt x="0" y="375653"/>
                    </a:cubicBezTo>
                    <a:cubicBezTo>
                      <a:pt x="0" y="266738"/>
                      <a:pt x="0" y="157823"/>
                      <a:pt x="0" y="48909"/>
                    </a:cubicBezTo>
                    <a:cubicBezTo>
                      <a:pt x="0" y="29722"/>
                      <a:pt x="6209" y="14485"/>
                      <a:pt x="23707" y="5456"/>
                    </a:cubicBezTo>
                    <a:cubicBezTo>
                      <a:pt x="38947" y="-2445"/>
                      <a:pt x="55881" y="-2445"/>
                      <a:pt x="66606" y="9971"/>
                    </a:cubicBezTo>
                    <a:cubicBezTo>
                      <a:pt x="75637" y="20128"/>
                      <a:pt x="82975" y="35365"/>
                      <a:pt x="83539" y="48345"/>
                    </a:cubicBezTo>
                    <a:cubicBezTo>
                      <a:pt x="85233" y="103084"/>
                      <a:pt x="84104" y="158952"/>
                      <a:pt x="84104" y="214256"/>
                    </a:cubicBezTo>
                    <a:close/>
                  </a:path>
                </a:pathLst>
              </a:custGeom>
              <a:grpFill/>
              <a:ln w="5635" cap="flat">
                <a:noFill/>
                <a:prstDash val="solid"/>
                <a:miter/>
              </a:ln>
            </p:spPr>
            <p:txBody>
              <a:bodyPr rtlCol="0" anchor="ctr"/>
              <a:lstStyle/>
              <a:p>
                <a:pPr algn="l" rtl="0"/>
                <a:endParaRPr lang="en-US"/>
              </a:p>
            </p:txBody>
          </p:sp>
          <p:sp>
            <p:nvSpPr>
              <p:cNvPr id="417" name="Freeform 416">
                <a:extLst>
                  <a:ext uri="{FF2B5EF4-FFF2-40B4-BE49-F238E27FC236}">
                    <a16:creationId xmlns:a16="http://schemas.microsoft.com/office/drawing/2014/main" id="{D6F462AD-1B89-2C58-765E-FE2203B7BEC6}"/>
                  </a:ext>
                </a:extLst>
              </p:cNvPr>
              <p:cNvSpPr/>
              <p:nvPr/>
            </p:nvSpPr>
            <p:spPr>
              <a:xfrm>
                <a:off x="5085224" y="4835447"/>
                <a:ext cx="84162" cy="84096"/>
              </a:xfrm>
              <a:custGeom>
                <a:avLst/>
                <a:gdLst>
                  <a:gd name="connsiteX0" fmla="*/ 84150 w 84162"/>
                  <a:gd name="connsiteY0" fmla="*/ 42337 h 84096"/>
                  <a:gd name="connsiteX1" fmla="*/ 42380 w 84162"/>
                  <a:gd name="connsiteY1" fmla="*/ 84097 h 84096"/>
                  <a:gd name="connsiteX2" fmla="*/ 46 w 84162"/>
                  <a:gd name="connsiteY2" fmla="*/ 40644 h 84096"/>
                  <a:gd name="connsiteX3" fmla="*/ 43509 w 84162"/>
                  <a:gd name="connsiteY3" fmla="*/ 12 h 84096"/>
                  <a:gd name="connsiteX4" fmla="*/ 84150 w 84162"/>
                  <a:gd name="connsiteY4" fmla="*/ 42337 h 8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62" h="84096">
                    <a:moveTo>
                      <a:pt x="84150" y="42337"/>
                    </a:moveTo>
                    <a:cubicBezTo>
                      <a:pt x="84150" y="66038"/>
                      <a:pt x="66087" y="84097"/>
                      <a:pt x="42380" y="84097"/>
                    </a:cubicBezTo>
                    <a:cubicBezTo>
                      <a:pt x="18673" y="84097"/>
                      <a:pt x="-1083" y="63781"/>
                      <a:pt x="46" y="40644"/>
                    </a:cubicBezTo>
                    <a:cubicBezTo>
                      <a:pt x="1175" y="18071"/>
                      <a:pt x="20931" y="-552"/>
                      <a:pt x="43509" y="12"/>
                    </a:cubicBezTo>
                    <a:cubicBezTo>
                      <a:pt x="66652" y="12"/>
                      <a:pt x="84714" y="19200"/>
                      <a:pt x="84150" y="42337"/>
                    </a:cubicBezTo>
                    <a:close/>
                  </a:path>
                </a:pathLst>
              </a:custGeom>
              <a:grpFill/>
              <a:ln w="5635" cap="flat">
                <a:noFill/>
                <a:prstDash val="solid"/>
                <a:miter/>
              </a:ln>
            </p:spPr>
            <p:txBody>
              <a:bodyPr rtlCol="0" anchor="ctr"/>
              <a:lstStyle/>
              <a:p>
                <a:pPr algn="l" rtl="0"/>
                <a:endParaRPr lang="en-US"/>
              </a:p>
            </p:txBody>
          </p:sp>
          <p:sp>
            <p:nvSpPr>
              <p:cNvPr id="418" name="Freeform 417">
                <a:extLst>
                  <a:ext uri="{FF2B5EF4-FFF2-40B4-BE49-F238E27FC236}">
                    <a16:creationId xmlns:a16="http://schemas.microsoft.com/office/drawing/2014/main" id="{EB9A0594-F796-11DD-780D-90EE757A1A21}"/>
                  </a:ext>
                </a:extLst>
              </p:cNvPr>
              <p:cNvSpPr/>
              <p:nvPr/>
            </p:nvSpPr>
            <p:spPr>
              <a:xfrm>
                <a:off x="5570045" y="4779873"/>
                <a:ext cx="358558" cy="270580"/>
              </a:xfrm>
              <a:custGeom>
                <a:avLst/>
                <a:gdLst>
                  <a:gd name="connsiteX0" fmla="*/ 136126 w 358558"/>
                  <a:gd name="connsiteY0" fmla="*/ 177481 h 270580"/>
                  <a:gd name="connsiteX1" fmla="*/ 107903 w 358558"/>
                  <a:gd name="connsiteY1" fmla="*/ 260437 h 270580"/>
                  <a:gd name="connsiteX2" fmla="*/ 66698 w 358558"/>
                  <a:gd name="connsiteY2" fmla="*/ 269466 h 270580"/>
                  <a:gd name="connsiteX3" fmla="*/ 13075 w 358558"/>
                  <a:gd name="connsiteY3" fmla="*/ 235042 h 270580"/>
                  <a:gd name="connsiteX4" fmla="*/ 1221 w 358558"/>
                  <a:gd name="connsiteY4" fmla="*/ 183689 h 270580"/>
                  <a:gd name="connsiteX5" fmla="*/ 52022 w 358558"/>
                  <a:gd name="connsiteY5" fmla="*/ 130078 h 270580"/>
                  <a:gd name="connsiteX6" fmla="*/ 71214 w 358558"/>
                  <a:gd name="connsiteY6" fmla="*/ 121613 h 270580"/>
                  <a:gd name="connsiteX7" fmla="*/ 116370 w 358558"/>
                  <a:gd name="connsiteY7" fmla="*/ 50508 h 270580"/>
                  <a:gd name="connsiteX8" fmla="*/ 288529 w 358558"/>
                  <a:gd name="connsiteY8" fmla="*/ 51072 h 270580"/>
                  <a:gd name="connsiteX9" fmla="*/ 348926 w 358558"/>
                  <a:gd name="connsiteY9" fmla="*/ 150393 h 270580"/>
                  <a:gd name="connsiteX10" fmla="*/ 339330 w 358558"/>
                  <a:gd name="connsiteY10" fmla="*/ 214726 h 270580"/>
                  <a:gd name="connsiteX11" fmla="*/ 276111 w 358558"/>
                  <a:gd name="connsiteY11" fmla="*/ 192718 h 270580"/>
                  <a:gd name="connsiteX12" fmla="*/ 219101 w 358558"/>
                  <a:gd name="connsiteY12" fmla="*/ 99040 h 270580"/>
                  <a:gd name="connsiteX13" fmla="*/ 185798 w 358558"/>
                  <a:gd name="connsiteY13" fmla="*/ 99604 h 270580"/>
                  <a:gd name="connsiteX14" fmla="*/ 136126 w 358558"/>
                  <a:gd name="connsiteY14" fmla="*/ 177481 h 27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558" h="270580">
                    <a:moveTo>
                      <a:pt x="136126" y="177481"/>
                    </a:moveTo>
                    <a:cubicBezTo>
                      <a:pt x="172816" y="215855"/>
                      <a:pt x="150802" y="254229"/>
                      <a:pt x="107903" y="260437"/>
                    </a:cubicBezTo>
                    <a:cubicBezTo>
                      <a:pt x="93792" y="262694"/>
                      <a:pt x="80809" y="267209"/>
                      <a:pt x="66698" y="269466"/>
                    </a:cubicBezTo>
                    <a:cubicBezTo>
                      <a:pt x="39040" y="274545"/>
                      <a:pt x="19848" y="262130"/>
                      <a:pt x="13075" y="235042"/>
                    </a:cubicBezTo>
                    <a:cubicBezTo>
                      <a:pt x="8559" y="218113"/>
                      <a:pt x="4608" y="201183"/>
                      <a:pt x="1221" y="183689"/>
                    </a:cubicBezTo>
                    <a:cubicBezTo>
                      <a:pt x="-5552" y="148700"/>
                      <a:pt x="16462" y="126692"/>
                      <a:pt x="52022" y="130078"/>
                    </a:cubicBezTo>
                    <a:cubicBezTo>
                      <a:pt x="58231" y="130642"/>
                      <a:pt x="67827" y="126127"/>
                      <a:pt x="71214" y="121613"/>
                    </a:cubicBezTo>
                    <a:cubicBezTo>
                      <a:pt x="87019" y="98476"/>
                      <a:pt x="101130" y="73645"/>
                      <a:pt x="116370" y="50508"/>
                    </a:cubicBezTo>
                    <a:cubicBezTo>
                      <a:pt x="159833" y="-17211"/>
                      <a:pt x="245631" y="-16647"/>
                      <a:pt x="288529" y="51072"/>
                    </a:cubicBezTo>
                    <a:cubicBezTo>
                      <a:pt x="308850" y="83803"/>
                      <a:pt x="329170" y="117098"/>
                      <a:pt x="348926" y="150393"/>
                    </a:cubicBezTo>
                    <a:cubicBezTo>
                      <a:pt x="364731" y="176917"/>
                      <a:pt x="360779" y="201747"/>
                      <a:pt x="339330" y="214726"/>
                    </a:cubicBezTo>
                    <a:cubicBezTo>
                      <a:pt x="316752" y="228270"/>
                      <a:pt x="293045" y="220370"/>
                      <a:pt x="276111" y="192718"/>
                    </a:cubicBezTo>
                    <a:cubicBezTo>
                      <a:pt x="256920" y="161680"/>
                      <a:pt x="238293" y="130078"/>
                      <a:pt x="219101" y="99040"/>
                    </a:cubicBezTo>
                    <a:cubicBezTo>
                      <a:pt x="206683" y="79288"/>
                      <a:pt x="198216" y="79288"/>
                      <a:pt x="185798" y="99604"/>
                    </a:cubicBezTo>
                    <a:cubicBezTo>
                      <a:pt x="168865" y="125563"/>
                      <a:pt x="152495" y="151522"/>
                      <a:pt x="136126" y="177481"/>
                    </a:cubicBezTo>
                    <a:close/>
                  </a:path>
                </a:pathLst>
              </a:custGeom>
              <a:grpFill/>
              <a:ln w="5635" cap="flat">
                <a:noFill/>
                <a:prstDash val="solid"/>
                <a:miter/>
              </a:ln>
            </p:spPr>
            <p:txBody>
              <a:bodyPr rtlCol="0" anchor="ctr"/>
              <a:lstStyle/>
              <a:p>
                <a:pPr algn="l" rtl="0"/>
                <a:endParaRPr lang="en-US"/>
              </a:p>
            </p:txBody>
          </p:sp>
          <p:sp>
            <p:nvSpPr>
              <p:cNvPr id="419" name="Freeform 418">
                <a:extLst>
                  <a:ext uri="{FF2B5EF4-FFF2-40B4-BE49-F238E27FC236}">
                    <a16:creationId xmlns:a16="http://schemas.microsoft.com/office/drawing/2014/main" id="{6540A0BB-DCFC-1DF0-0DE3-E13915A0B111}"/>
                  </a:ext>
                </a:extLst>
              </p:cNvPr>
              <p:cNvSpPr/>
              <p:nvPr/>
            </p:nvSpPr>
            <p:spPr>
              <a:xfrm>
                <a:off x="5450001" y="5105910"/>
                <a:ext cx="319107" cy="270973"/>
              </a:xfrm>
              <a:custGeom>
                <a:avLst/>
                <a:gdLst>
                  <a:gd name="connsiteX0" fmla="*/ 190129 w 319107"/>
                  <a:gd name="connsiteY0" fmla="*/ 144329 h 270973"/>
                  <a:gd name="connsiteX1" fmla="*/ 273668 w 319107"/>
                  <a:gd name="connsiteY1" fmla="*/ 124577 h 270973"/>
                  <a:gd name="connsiteX2" fmla="*/ 306407 w 319107"/>
                  <a:gd name="connsiteY2" fmla="*/ 157872 h 270973"/>
                  <a:gd name="connsiteX3" fmla="*/ 306407 w 319107"/>
                  <a:gd name="connsiteY3" fmla="*/ 216562 h 270973"/>
                  <a:gd name="connsiteX4" fmla="*/ 269153 w 319107"/>
                  <a:gd name="connsiteY4" fmla="*/ 253808 h 270973"/>
                  <a:gd name="connsiteX5" fmla="*/ 192951 w 319107"/>
                  <a:gd name="connsiteY5" fmla="*/ 237442 h 270973"/>
                  <a:gd name="connsiteX6" fmla="*/ 189564 w 319107"/>
                  <a:gd name="connsiteY6" fmla="*/ 228977 h 270973"/>
                  <a:gd name="connsiteX7" fmla="*/ 107154 w 319107"/>
                  <a:gd name="connsiteY7" fmla="*/ 228977 h 270973"/>
                  <a:gd name="connsiteX8" fmla="*/ 12325 w 319107"/>
                  <a:gd name="connsiteY8" fmla="*/ 177060 h 270973"/>
                  <a:gd name="connsiteX9" fmla="*/ 19099 w 319107"/>
                  <a:gd name="connsiteY9" fmla="*/ 71531 h 270973"/>
                  <a:gd name="connsiteX10" fmla="*/ 50709 w 319107"/>
                  <a:gd name="connsiteY10" fmla="*/ 21306 h 270973"/>
                  <a:gd name="connsiteX11" fmla="*/ 109412 w 319107"/>
                  <a:gd name="connsiteY11" fmla="*/ 6634 h 270973"/>
                  <a:gd name="connsiteX12" fmla="*/ 121830 w 319107"/>
                  <a:gd name="connsiteY12" fmla="*/ 65888 h 270973"/>
                  <a:gd name="connsiteX13" fmla="*/ 89656 w 319107"/>
                  <a:gd name="connsiteY13" fmla="*/ 117806 h 270973"/>
                  <a:gd name="connsiteX14" fmla="*/ 104332 w 319107"/>
                  <a:gd name="connsiteY14" fmla="*/ 143764 h 270973"/>
                  <a:gd name="connsiteX15" fmla="*/ 190129 w 319107"/>
                  <a:gd name="connsiteY15" fmla="*/ 144329 h 27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07" h="270973">
                    <a:moveTo>
                      <a:pt x="190129" y="144329"/>
                    </a:moveTo>
                    <a:cubicBezTo>
                      <a:pt x="208192" y="96925"/>
                      <a:pt x="239237" y="90154"/>
                      <a:pt x="273668" y="124577"/>
                    </a:cubicBezTo>
                    <a:cubicBezTo>
                      <a:pt x="284393" y="135299"/>
                      <a:pt x="296247" y="146022"/>
                      <a:pt x="306407" y="157872"/>
                    </a:cubicBezTo>
                    <a:cubicBezTo>
                      <a:pt x="323340" y="176495"/>
                      <a:pt x="323340" y="197939"/>
                      <a:pt x="306407" y="216562"/>
                    </a:cubicBezTo>
                    <a:cubicBezTo>
                      <a:pt x="294553" y="229542"/>
                      <a:pt x="282135" y="241957"/>
                      <a:pt x="269153" y="253808"/>
                    </a:cubicBezTo>
                    <a:cubicBezTo>
                      <a:pt x="240365" y="282024"/>
                      <a:pt x="207063" y="274688"/>
                      <a:pt x="192951" y="237442"/>
                    </a:cubicBezTo>
                    <a:cubicBezTo>
                      <a:pt x="191822" y="234620"/>
                      <a:pt x="190693" y="232363"/>
                      <a:pt x="189564" y="228977"/>
                    </a:cubicBezTo>
                    <a:cubicBezTo>
                      <a:pt x="161906" y="228977"/>
                      <a:pt x="134248" y="228413"/>
                      <a:pt x="107154" y="228977"/>
                    </a:cubicBezTo>
                    <a:cubicBezTo>
                      <a:pt x="65949" y="229542"/>
                      <a:pt x="32646" y="214305"/>
                      <a:pt x="12325" y="177060"/>
                    </a:cubicBezTo>
                    <a:cubicBezTo>
                      <a:pt x="-6866" y="140943"/>
                      <a:pt x="-2915" y="105390"/>
                      <a:pt x="19099" y="71531"/>
                    </a:cubicBezTo>
                    <a:cubicBezTo>
                      <a:pt x="29824" y="55165"/>
                      <a:pt x="39419" y="37671"/>
                      <a:pt x="50709" y="21306"/>
                    </a:cubicBezTo>
                    <a:cubicBezTo>
                      <a:pt x="65384" y="-703"/>
                      <a:pt x="89091" y="-5782"/>
                      <a:pt x="109412" y="6634"/>
                    </a:cubicBezTo>
                    <a:cubicBezTo>
                      <a:pt x="129732" y="19049"/>
                      <a:pt x="134812" y="43315"/>
                      <a:pt x="121830" y="65888"/>
                    </a:cubicBezTo>
                    <a:cubicBezTo>
                      <a:pt x="111670" y="83382"/>
                      <a:pt x="99816" y="100311"/>
                      <a:pt x="89656" y="117806"/>
                    </a:cubicBezTo>
                    <a:cubicBezTo>
                      <a:pt x="80060" y="134171"/>
                      <a:pt x="85140" y="143200"/>
                      <a:pt x="104332" y="143764"/>
                    </a:cubicBezTo>
                    <a:cubicBezTo>
                      <a:pt x="133119" y="144893"/>
                      <a:pt x="161342" y="144329"/>
                      <a:pt x="190129" y="144329"/>
                    </a:cubicBezTo>
                    <a:close/>
                  </a:path>
                </a:pathLst>
              </a:custGeom>
              <a:grpFill/>
              <a:ln w="5635" cap="flat">
                <a:noFill/>
                <a:prstDash val="solid"/>
                <a:miter/>
              </a:ln>
            </p:spPr>
            <p:txBody>
              <a:bodyPr rtlCol="0" anchor="ctr"/>
              <a:lstStyle/>
              <a:p>
                <a:pPr algn="l" rtl="0"/>
                <a:endParaRPr lang="en-US"/>
              </a:p>
            </p:txBody>
          </p:sp>
          <p:sp>
            <p:nvSpPr>
              <p:cNvPr id="420" name="Freeform 419">
                <a:extLst>
                  <a:ext uri="{FF2B5EF4-FFF2-40B4-BE49-F238E27FC236}">
                    <a16:creationId xmlns:a16="http://schemas.microsoft.com/office/drawing/2014/main" id="{F06C77C8-2EE4-306D-76EB-2072D947B478}"/>
                  </a:ext>
                </a:extLst>
              </p:cNvPr>
              <p:cNvSpPr/>
              <p:nvPr/>
            </p:nvSpPr>
            <p:spPr>
              <a:xfrm>
                <a:off x="5845591" y="5049652"/>
                <a:ext cx="248323" cy="285313"/>
              </a:xfrm>
              <a:custGeom>
                <a:avLst/>
                <a:gdLst>
                  <a:gd name="connsiteX0" fmla="*/ 133776 w 248323"/>
                  <a:gd name="connsiteY0" fmla="*/ 136818 h 285313"/>
                  <a:gd name="connsiteX1" fmla="*/ 73379 w 248323"/>
                  <a:gd name="connsiteY1" fmla="*/ 76435 h 285313"/>
                  <a:gd name="connsiteX2" fmla="*/ 85233 w 248323"/>
                  <a:gd name="connsiteY2" fmla="*/ 33546 h 285313"/>
                  <a:gd name="connsiteX3" fmla="*/ 138856 w 248323"/>
                  <a:gd name="connsiteY3" fmla="*/ 1380 h 285313"/>
                  <a:gd name="connsiteX4" fmla="*/ 195866 w 248323"/>
                  <a:gd name="connsiteY4" fmla="*/ 17181 h 285313"/>
                  <a:gd name="connsiteX5" fmla="*/ 216751 w 248323"/>
                  <a:gd name="connsiteY5" fmla="*/ 83207 h 285313"/>
                  <a:gd name="connsiteX6" fmla="*/ 216187 w 248323"/>
                  <a:gd name="connsiteY6" fmla="*/ 106909 h 285313"/>
                  <a:gd name="connsiteX7" fmla="*/ 245538 w 248323"/>
                  <a:gd name="connsiteY7" fmla="*/ 166727 h 285313"/>
                  <a:gd name="connsiteX8" fmla="*/ 160305 w 248323"/>
                  <a:gd name="connsiteY8" fmla="*/ 283542 h 285313"/>
                  <a:gd name="connsiteX9" fmla="*/ 40076 w 248323"/>
                  <a:gd name="connsiteY9" fmla="*/ 284107 h 285313"/>
                  <a:gd name="connsiteX10" fmla="*/ 0 w 248323"/>
                  <a:gd name="connsiteY10" fmla="*/ 243475 h 285313"/>
                  <a:gd name="connsiteX11" fmla="*/ 38948 w 248323"/>
                  <a:gd name="connsiteY11" fmla="*/ 201715 h 285313"/>
                  <a:gd name="connsiteX12" fmla="*/ 139985 w 248323"/>
                  <a:gd name="connsiteY12" fmla="*/ 200586 h 285313"/>
                  <a:gd name="connsiteX13" fmla="*/ 156919 w 248323"/>
                  <a:gd name="connsiteY13" fmla="*/ 171242 h 285313"/>
                  <a:gd name="connsiteX14" fmla="*/ 139421 w 248323"/>
                  <a:gd name="connsiteY14" fmla="*/ 142461 h 285313"/>
                  <a:gd name="connsiteX15" fmla="*/ 133776 w 248323"/>
                  <a:gd name="connsiteY15" fmla="*/ 136818 h 28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23" h="285313">
                    <a:moveTo>
                      <a:pt x="133776" y="136818"/>
                    </a:moveTo>
                    <a:cubicBezTo>
                      <a:pt x="85233" y="149233"/>
                      <a:pt x="60397" y="123838"/>
                      <a:pt x="73379" y="76435"/>
                    </a:cubicBezTo>
                    <a:cubicBezTo>
                      <a:pt x="77330" y="62327"/>
                      <a:pt x="80717" y="47655"/>
                      <a:pt x="85233" y="33546"/>
                    </a:cubicBezTo>
                    <a:cubicBezTo>
                      <a:pt x="93135" y="7588"/>
                      <a:pt x="112327" y="-4263"/>
                      <a:pt x="138856" y="1380"/>
                    </a:cubicBezTo>
                    <a:cubicBezTo>
                      <a:pt x="158048" y="5894"/>
                      <a:pt x="177239" y="10973"/>
                      <a:pt x="195866" y="17181"/>
                    </a:cubicBezTo>
                    <a:cubicBezTo>
                      <a:pt x="225782" y="27339"/>
                      <a:pt x="235942" y="57812"/>
                      <a:pt x="216751" y="83207"/>
                    </a:cubicBezTo>
                    <a:cubicBezTo>
                      <a:pt x="209413" y="92801"/>
                      <a:pt x="211106" y="98444"/>
                      <a:pt x="216187" y="106909"/>
                    </a:cubicBezTo>
                    <a:cubicBezTo>
                      <a:pt x="226911" y="126660"/>
                      <a:pt x="239894" y="145847"/>
                      <a:pt x="245538" y="166727"/>
                    </a:cubicBezTo>
                    <a:cubicBezTo>
                      <a:pt x="259650" y="223724"/>
                      <a:pt x="218444" y="279592"/>
                      <a:pt x="160305" y="283542"/>
                    </a:cubicBezTo>
                    <a:cubicBezTo>
                      <a:pt x="120229" y="286364"/>
                      <a:pt x="80153" y="285235"/>
                      <a:pt x="40076" y="284107"/>
                    </a:cubicBezTo>
                    <a:cubicBezTo>
                      <a:pt x="16369" y="283542"/>
                      <a:pt x="564" y="265484"/>
                      <a:pt x="0" y="243475"/>
                    </a:cubicBezTo>
                    <a:cubicBezTo>
                      <a:pt x="0" y="220902"/>
                      <a:pt x="15240" y="202844"/>
                      <a:pt x="38948" y="201715"/>
                    </a:cubicBezTo>
                    <a:cubicBezTo>
                      <a:pt x="72815" y="200022"/>
                      <a:pt x="106682" y="201151"/>
                      <a:pt x="139985" y="200586"/>
                    </a:cubicBezTo>
                    <a:cubicBezTo>
                      <a:pt x="165386" y="200022"/>
                      <a:pt x="169337" y="192686"/>
                      <a:pt x="156919" y="171242"/>
                    </a:cubicBezTo>
                    <a:cubicBezTo>
                      <a:pt x="151274" y="161648"/>
                      <a:pt x="145065" y="152055"/>
                      <a:pt x="139421" y="142461"/>
                    </a:cubicBezTo>
                    <a:cubicBezTo>
                      <a:pt x="137727" y="140768"/>
                      <a:pt x="136034" y="139075"/>
                      <a:pt x="133776" y="136818"/>
                    </a:cubicBezTo>
                    <a:close/>
                  </a:path>
                </a:pathLst>
              </a:custGeom>
              <a:grpFill/>
              <a:ln w="5635"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22512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7EE465-9258-1EE6-CFA7-10CA70A2B26D}"/>
              </a:ext>
            </a:extLst>
          </p:cNvPr>
          <p:cNvSpPr>
            <a:spLocks noGrp="1"/>
          </p:cNvSpPr>
          <p:nvPr>
            <p:ph type="sldNum" sz="quarter" idx="4"/>
          </p:nvPr>
        </p:nvSpPr>
        <p:spPr>
          <a:xfrm>
            <a:off x="6207961" y="10077919"/>
            <a:ext cx="1047264" cy="465822"/>
          </a:xfrm>
        </p:spPr>
        <p:txBody>
          <a:bodyPr/>
          <a:lstStyle/>
          <a:p>
            <a:fld id="{CB2079F2-58AF-ED44-82D7-E04B2F6FD686}" type="slidenum">
              <a:rPr lang="en-US" sz="800" smtClean="0"/>
              <a:pPr algn="l" rtl="0"/>
              <a:t>4</a:t>
            </a:fld>
            <a:endParaRPr lang="en-US" sz="800"/>
          </a:p>
        </p:txBody>
      </p:sp>
      <p:sp>
        <p:nvSpPr>
          <p:cNvPr id="4" name="Rectangle 3">
            <a:extLst>
              <a:ext uri="{FF2B5EF4-FFF2-40B4-BE49-F238E27FC236}">
                <a16:creationId xmlns:a16="http://schemas.microsoft.com/office/drawing/2014/main" id="{075815BF-A426-966C-4EE7-0E850741123E}"/>
              </a:ext>
            </a:extLst>
          </p:cNvPr>
          <p:cNvSpPr/>
          <p:nvPr/>
        </p:nvSpPr>
        <p:spPr>
          <a:xfrm>
            <a:off x="312554" y="7998134"/>
            <a:ext cx="2392081" cy="307777"/>
          </a:xfrm>
          <a:prstGeom prst="rect">
            <a:avLst/>
          </a:prstGeom>
        </p:spPr>
        <p:txBody>
          <a:bodyPr wrap="square">
            <a:spAutoFit/>
          </a:bodyPr>
          <a:lstStyle/>
          <a:p>
            <a:pPr algn="l" rtl="0"/>
            <a:r>
              <a:rPr lang="en-US" sz="1400">
                <a:solidFill>
                  <a:schemeClr val="bg1"/>
                </a:solidFill>
                <a:latin typeface="Poppins" pitchFamily="2" charset="77"/>
                <a:cs typeface="Poppins" pitchFamily="2" charset="77"/>
              </a:rPr>
              <a:t>www.</a:t>
            </a:r>
            <a:r>
              <a:rPr lang="en-US" sz="1400" b="1">
                <a:solidFill>
                  <a:schemeClr val="bg1"/>
                </a:solidFill>
                <a:latin typeface="Poppins" pitchFamily="2" charset="77"/>
                <a:cs typeface="Poppins" pitchFamily="2" charset="77"/>
              </a:rPr>
              <a:t>arvostaa uudelleen</a:t>
            </a:r>
            <a:r>
              <a:rPr lang="en-US" sz="1400">
                <a:solidFill>
                  <a:schemeClr val="bg1"/>
                </a:solidFill>
                <a:latin typeface="Poppins" pitchFamily="2" charset="77"/>
                <a:cs typeface="Poppins" pitchFamily="2" charset="77"/>
              </a:rPr>
              <a:t>.eu</a:t>
            </a:r>
          </a:p>
        </p:txBody>
      </p:sp>
      <p:sp>
        <p:nvSpPr>
          <p:cNvPr id="5" name="Rectangle 4">
            <a:extLst>
              <a:ext uri="{FF2B5EF4-FFF2-40B4-BE49-F238E27FC236}">
                <a16:creationId xmlns:a16="http://schemas.microsoft.com/office/drawing/2014/main" id="{5E291A29-7060-B298-9A11-357EAF12C930}"/>
              </a:ext>
            </a:extLst>
          </p:cNvPr>
          <p:cNvSpPr/>
          <p:nvPr/>
        </p:nvSpPr>
        <p:spPr>
          <a:xfrm>
            <a:off x="0" y="4907143"/>
            <a:ext cx="7559674" cy="4691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283"/>
          </a:p>
        </p:txBody>
      </p:sp>
      <p:sp>
        <p:nvSpPr>
          <p:cNvPr id="6" name="Text Placeholder 32">
            <a:extLst>
              <a:ext uri="{FF2B5EF4-FFF2-40B4-BE49-F238E27FC236}">
                <a16:creationId xmlns:a16="http://schemas.microsoft.com/office/drawing/2014/main" id="{04584998-0127-3AE4-D5A8-7BCB61F3618E}"/>
              </a:ext>
            </a:extLst>
          </p:cNvPr>
          <p:cNvSpPr txBox="1">
            <a:spLocks/>
          </p:cNvSpPr>
          <p:nvPr/>
        </p:nvSpPr>
        <p:spPr>
          <a:xfrm>
            <a:off x="336114" y="1451730"/>
            <a:ext cx="6705373" cy="1519497"/>
          </a:xfrm>
          <a:prstGeom prst="rect">
            <a:avLst/>
          </a:prstGeom>
        </p:spPr>
        <p:txBody>
          <a:bodyPr lIns="91440" tIns="45720" rIns="91440" bIns="45720"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endParaRPr lang="en-GB" b="0" i="0" dirty="0">
              <a:latin typeface="Calibri" panose="020F0502020204030204" pitchFamily="34" charset="0"/>
              <a:ea typeface="Calibri" panose="020F0502020204030204" pitchFamily="34" charset="0"/>
              <a:cs typeface="Calibri" panose="020F0502020204030204" pitchFamily="34" charset="0"/>
            </a:endParaRPr>
          </a:p>
          <a:p>
            <a:pPr rtl="0"/>
            <a:r>
              <a:rPr lang="en-GB" b="0" i="0" dirty="0">
                <a:latin typeface="Calibri" panose="020F0502020204030204" pitchFamily="34" charset="0"/>
                <a:ea typeface="Calibri" panose="020F0502020204030204" pitchFamily="34" charset="0"/>
                <a:cs typeface="Calibri" panose="020F0502020204030204" pitchFamily="34" charset="0"/>
              </a:rPr>
              <a:t>Ethical Food Entrepreneurship -</a:t>
            </a:r>
            <a:r>
              <a:rPr lang="en-GB" b="0" i="0" dirty="0" err="1">
                <a:latin typeface="Calibri" panose="020F0502020204030204" pitchFamily="34" charset="0"/>
                <a:ea typeface="Calibri" panose="020F0502020204030204" pitchFamily="34" charset="0"/>
                <a:cs typeface="Calibri" panose="020F0502020204030204" pitchFamily="34" charset="0"/>
              </a:rPr>
              <a:t>kokonaisuus</a:t>
            </a:r>
            <a:r>
              <a:rPr lang="en-GB" b="0" i="0" dirty="0">
                <a:latin typeface="Calibri" panose="020F0502020204030204" pitchFamily="34" charset="0"/>
                <a:ea typeface="Calibri" panose="020F0502020204030204" pitchFamily="34" charset="0"/>
                <a:cs typeface="Calibri" panose="020F0502020204030204" pitchFamily="34" charset="0"/>
              </a:rPr>
              <a:t> yhdistää kumppaneita Suomesta, Turkista, Portugalista, Irlannista ja Tanskasta, ja se kattaa monipuolisen asiantuntemuksen muun muassa elintarviketieteen, teknologian, innovaation, tiedonsiirron, yrittäjyyskoulutuksen ja digitaalisen oppimisen aloilta. Yhdessä näillä kumppaneilla on yhteinen päämäärä: kehittää innovatiivisia koulutusvälineitä ja strategioita, joissa elintarviketeollisuuden kestävyys ja eettiset käytännöt asetetaan etusijalle sekä korkeakouluille että ammatillisen </a:t>
            </a:r>
            <a:r>
              <a:rPr lang="en-GB" b="0" i="0" dirty="0" err="1">
                <a:latin typeface="Calibri" panose="020F0502020204030204" pitchFamily="34" charset="0"/>
                <a:ea typeface="Calibri" panose="020F0502020204030204" pitchFamily="34" charset="0"/>
                <a:cs typeface="Calibri" panose="020F0502020204030204" pitchFamily="34" charset="0"/>
              </a:rPr>
              <a:t>koulutuksen</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toimijoille</a:t>
            </a:r>
            <a:r>
              <a:rPr lang="en-GB" b="0" i="0" dirty="0">
                <a:latin typeface="Calibri" panose="020F0502020204030204" pitchFamily="34" charset="0"/>
                <a:ea typeface="Calibri" panose="020F0502020204030204" pitchFamily="34" charset="0"/>
                <a:cs typeface="Calibri" panose="020F0502020204030204" pitchFamily="34" charset="0"/>
              </a:rPr>
              <a:t>.</a:t>
            </a:r>
          </a:p>
          <a:p>
            <a:pPr rtl="0"/>
            <a:endParaRPr lang="en-GB" b="0" i="0" dirty="0">
              <a:latin typeface="Calibri" panose="020F0502020204030204" pitchFamily="34" charset="0"/>
              <a:ea typeface="Calibri" panose="020F0502020204030204" pitchFamily="34" charset="0"/>
              <a:cs typeface="Calibri" panose="020F0502020204030204" pitchFamily="34" charset="0"/>
            </a:endParaRPr>
          </a:p>
          <a:p>
            <a:pPr rtl="0"/>
            <a:r>
              <a:rPr lang="en-GB" b="0" i="0" dirty="0">
                <a:latin typeface="Calibri" panose="020F0502020204030204" pitchFamily="34" charset="0"/>
                <a:ea typeface="Calibri" panose="020F0502020204030204" pitchFamily="34" charset="0"/>
                <a:cs typeface="Calibri" panose="020F0502020204030204" pitchFamily="34" charset="0"/>
              </a:rPr>
              <a:t>Kuuden kumppanin yhteistyöllä viidessä maassa hyödynnämme merkittäviä etuja luodaksemme kokoelman kansainvälisesti </a:t>
            </a:r>
            <a:r>
              <a:rPr lang="en-GB" b="0" i="0" dirty="0" err="1">
                <a:latin typeface="Calibri" panose="020F0502020204030204" pitchFamily="34" charset="0"/>
                <a:ea typeface="Calibri" panose="020F0502020204030204" pitchFamily="34" charset="0"/>
                <a:cs typeface="Calibri" panose="020F0502020204030204" pitchFamily="34" charset="0"/>
              </a:rPr>
              <a:t>merkittäviä</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koulutusmateriaaleja</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Nämä</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materialit</a:t>
            </a:r>
            <a:r>
              <a:rPr lang="en-GB" b="0" i="0" dirty="0">
                <a:latin typeface="Calibri" panose="020F0502020204030204" pitchFamily="34" charset="0"/>
                <a:ea typeface="Calibri" panose="020F0502020204030204" pitchFamily="34" charset="0"/>
                <a:cs typeface="Calibri" panose="020F0502020204030204" pitchFamily="34" charset="0"/>
              </a:rPr>
              <a:t> on suunniteltu saavuttamaan </a:t>
            </a:r>
            <a:r>
              <a:rPr lang="en-GB" b="0" i="0" dirty="0" err="1">
                <a:latin typeface="Calibri" panose="020F0502020204030204" pitchFamily="34" charset="0"/>
                <a:ea typeface="Calibri" panose="020F0502020204030204" pitchFamily="34" charset="0"/>
                <a:cs typeface="Calibri" panose="020F0502020204030204" pitchFamily="34" charset="0"/>
              </a:rPr>
              <a:t>nopeasti</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oman</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kohderyhmänsä</a:t>
            </a:r>
            <a:r>
              <a:rPr lang="en-GB" b="0" i="0" dirty="0">
                <a:latin typeface="Calibri" panose="020F0502020204030204" pitchFamily="34" charset="0"/>
                <a:ea typeface="Calibri" panose="020F0502020204030204" pitchFamily="34" charset="0"/>
                <a:cs typeface="Calibri" panose="020F0502020204030204" pitchFamily="34" charset="0"/>
              </a:rPr>
              <a:t> ja vaikuttamaan pysyvästi </a:t>
            </a:r>
            <a:r>
              <a:rPr lang="en-GB" b="0" i="0" dirty="0" err="1">
                <a:latin typeface="Calibri" panose="020F0502020204030204" pitchFamily="34" charset="0"/>
                <a:ea typeface="Calibri" panose="020F0502020204030204" pitchFamily="34" charset="0"/>
                <a:cs typeface="Calibri" panose="020F0502020204030204" pitchFamily="34" charset="0"/>
              </a:rPr>
              <a:t>Euroopan</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Unionin</a:t>
            </a:r>
            <a:r>
              <a:rPr lang="en-GB" b="0" i="0" dirty="0">
                <a:latin typeface="Calibri" panose="020F0502020204030204" pitchFamily="34" charset="0"/>
                <a:ea typeface="Calibri" panose="020F0502020204030204" pitchFamily="34" charset="0"/>
                <a:cs typeface="Calibri" panose="020F0502020204030204" pitchFamily="34" charset="0"/>
              </a:rPr>
              <a:t> elintarvikealaan kouluttamalla tulevaa eettisten elintarvikeyrittäjien joukkoa.</a:t>
            </a:r>
          </a:p>
          <a:p>
            <a:pPr rtl="0"/>
            <a:endParaRPr lang="en-GB" b="0" i="0" dirty="0">
              <a:latin typeface="Calibri" panose="020F0502020204030204" pitchFamily="34" charset="0"/>
              <a:ea typeface="Calibri" panose="020F0502020204030204" pitchFamily="34" charset="0"/>
              <a:cs typeface="Calibri" panose="020F0502020204030204" pitchFamily="34" charset="0"/>
            </a:endParaRPr>
          </a:p>
          <a:p>
            <a:pPr rtl="0"/>
            <a:r>
              <a:rPr lang="fi-FI" b="0" i="0" dirty="0">
                <a:latin typeface="Calibri" panose="020F0502020204030204" pitchFamily="34" charset="0"/>
                <a:ea typeface="Calibri" panose="020F0502020204030204" pitchFamily="34" charset="0"/>
                <a:cs typeface="Calibri" panose="020F0502020204030204" pitchFamily="34" charset="0"/>
              </a:rPr>
              <a:t>Lisätietoja saat tutustumalla alla olevaan grafiikkaan, joka sisältää linkkejä kaikkien kumppaneidemme verkkosivustoille. Vaikka tämän oppaan luominen on ollut irlantilaisen </a:t>
            </a:r>
            <a:r>
              <a:rPr lang="fi-FI" b="0" i="0" dirty="0" err="1">
                <a:latin typeface="Calibri" panose="020F0502020204030204" pitchFamily="34" charset="0"/>
                <a:ea typeface="Calibri" panose="020F0502020204030204" pitchFamily="34" charset="0"/>
                <a:cs typeface="Calibri" panose="020F0502020204030204" pitchFamily="34" charset="0"/>
              </a:rPr>
              <a:t>BIA:n</a:t>
            </a:r>
            <a:r>
              <a:rPr lang="fi-FI" b="0" i="0" dirty="0">
                <a:latin typeface="Calibri" panose="020F0502020204030204" pitchFamily="34" charset="0"/>
                <a:ea typeface="Calibri" panose="020F0502020204030204" pitchFamily="34" charset="0"/>
                <a:cs typeface="Calibri" panose="020F0502020204030204" pitchFamily="34" charset="0"/>
              </a:rPr>
              <a:t> vastuulla, on jokainen kumppani osallistunut julkaisun tuottamiseen ja sovittamiseen omalle kielelleen: Suomi, Turkki, Portugali, Irlanti ja Tanska.</a:t>
            </a:r>
            <a:endParaRPr lang="fi-FI" b="0" i="0" dirty="0"/>
          </a:p>
        </p:txBody>
      </p:sp>
      <p:sp>
        <p:nvSpPr>
          <p:cNvPr id="7" name="Text Placeholder 32">
            <a:extLst>
              <a:ext uri="{FF2B5EF4-FFF2-40B4-BE49-F238E27FC236}">
                <a16:creationId xmlns:a16="http://schemas.microsoft.com/office/drawing/2014/main" id="{3B03C889-D7AB-BA4A-997E-7990CA361B3E}"/>
              </a:ext>
            </a:extLst>
          </p:cNvPr>
          <p:cNvSpPr txBox="1">
            <a:spLocks/>
          </p:cNvSpPr>
          <p:nvPr/>
        </p:nvSpPr>
        <p:spPr>
          <a:xfrm>
            <a:off x="406011" y="400859"/>
            <a:ext cx="4086475" cy="87966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400" b="1" i="0" kern="1200">
                <a:solidFill>
                  <a:schemeClr val="tx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3600" dirty="0" err="1">
                <a:latin typeface="Calibri" panose="020F0502020204030204" pitchFamily="34" charset="0"/>
                <a:ea typeface="Calibri" panose="020F0502020204030204" pitchFamily="34" charset="0"/>
                <a:cs typeface="Calibri" panose="020F0502020204030204" pitchFamily="34" charset="0"/>
              </a:rPr>
              <a:t>Yhteistyökumppanit</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32">
            <a:extLst>
              <a:ext uri="{FF2B5EF4-FFF2-40B4-BE49-F238E27FC236}">
                <a16:creationId xmlns:a16="http://schemas.microsoft.com/office/drawing/2014/main" id="{9DD973D2-C971-AE9F-7307-9B7D021D3CDC}"/>
              </a:ext>
            </a:extLst>
          </p:cNvPr>
          <p:cNvSpPr txBox="1">
            <a:spLocks/>
          </p:cNvSpPr>
          <p:nvPr/>
        </p:nvSpPr>
        <p:spPr>
          <a:xfrm>
            <a:off x="363834" y="5167076"/>
            <a:ext cx="2864232" cy="451257"/>
          </a:xfrm>
          <a:prstGeom prst="rect">
            <a:avLst/>
          </a:prstGeom>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1600" b="1" i="0" kern="1200">
                <a:solidFill>
                  <a:schemeClr val="bg1"/>
                </a:solidFill>
                <a:latin typeface="Avenir Black" panose="02000503020000020003" pitchFamily="2" charset="0"/>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2000" dirty="0">
                <a:solidFill>
                  <a:srgbClr val="000000"/>
                </a:solidFill>
                <a:latin typeface="Calibri" panose="020F0502020204030204" pitchFamily="34" charset="0"/>
                <a:ea typeface="Calibri" panose="020F0502020204030204" pitchFamily="34" charset="0"/>
                <a:cs typeface="Calibri" panose="020F0502020204030204" pitchFamily="34" charset="0"/>
              </a:rPr>
              <a:t>TUTUSTU TIIMIIMME</a:t>
            </a:r>
            <a:endPar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B9F2579-439F-0CF2-3856-07257970EF85}"/>
              </a:ext>
            </a:extLst>
          </p:cNvPr>
          <p:cNvSpPr/>
          <p:nvPr/>
        </p:nvSpPr>
        <p:spPr>
          <a:xfrm>
            <a:off x="363979"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2" name="Rectangle 11">
            <a:extLst>
              <a:ext uri="{FF2B5EF4-FFF2-40B4-BE49-F238E27FC236}">
                <a16:creationId xmlns:a16="http://schemas.microsoft.com/office/drawing/2014/main" id="{F88BD478-178B-09F6-4F52-07BA5070CDE3}"/>
              </a:ext>
            </a:extLst>
          </p:cNvPr>
          <p:cNvSpPr/>
          <p:nvPr/>
        </p:nvSpPr>
        <p:spPr>
          <a:xfrm>
            <a:off x="5059031"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3" name="Text Placeholder 32">
            <a:extLst>
              <a:ext uri="{FF2B5EF4-FFF2-40B4-BE49-F238E27FC236}">
                <a16:creationId xmlns:a16="http://schemas.microsoft.com/office/drawing/2014/main" id="{F35F8380-DF8F-EA66-1ADF-FFB419F415B1}"/>
              </a:ext>
            </a:extLst>
          </p:cNvPr>
          <p:cNvSpPr txBox="1">
            <a:spLocks/>
          </p:cNvSpPr>
          <p:nvPr/>
        </p:nvSpPr>
        <p:spPr>
          <a:xfrm>
            <a:off x="5121778"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PORTUGALI</a:t>
            </a:r>
            <a:endParaRPr lang="en-US" sz="1200"/>
          </a:p>
        </p:txBody>
      </p:sp>
      <p:sp>
        <p:nvSpPr>
          <p:cNvPr id="14" name="Rectangle 13">
            <a:extLst>
              <a:ext uri="{FF2B5EF4-FFF2-40B4-BE49-F238E27FC236}">
                <a16:creationId xmlns:a16="http://schemas.microsoft.com/office/drawing/2014/main" id="{8A82BC9F-2745-82E8-BB75-F84DD017A83C}"/>
              </a:ext>
            </a:extLst>
          </p:cNvPr>
          <p:cNvSpPr/>
          <p:nvPr/>
        </p:nvSpPr>
        <p:spPr>
          <a:xfrm>
            <a:off x="2691663" y="5848773"/>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5" name="Text Placeholder 32">
            <a:extLst>
              <a:ext uri="{FF2B5EF4-FFF2-40B4-BE49-F238E27FC236}">
                <a16:creationId xmlns:a16="http://schemas.microsoft.com/office/drawing/2014/main" id="{9CF3C2AD-66CD-8402-1738-037E488298AF}"/>
              </a:ext>
            </a:extLst>
          </p:cNvPr>
          <p:cNvSpPr txBox="1">
            <a:spLocks/>
          </p:cNvSpPr>
          <p:nvPr/>
        </p:nvSpPr>
        <p:spPr>
          <a:xfrm>
            <a:off x="2698971" y="7011320"/>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TURKKI</a:t>
            </a:r>
            <a:endParaRPr lang="en-US" sz="1200"/>
          </a:p>
        </p:txBody>
      </p:sp>
      <p:sp>
        <p:nvSpPr>
          <p:cNvPr id="16" name="Rectangle 15">
            <a:extLst>
              <a:ext uri="{FF2B5EF4-FFF2-40B4-BE49-F238E27FC236}">
                <a16:creationId xmlns:a16="http://schemas.microsoft.com/office/drawing/2014/main" id="{20C09698-B983-6E16-5F1C-D2D4D76EE99D}"/>
              </a:ext>
            </a:extLst>
          </p:cNvPr>
          <p:cNvSpPr/>
          <p:nvPr/>
        </p:nvSpPr>
        <p:spPr>
          <a:xfrm>
            <a:off x="363979"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7" name="Text Placeholder 32">
            <a:extLst>
              <a:ext uri="{FF2B5EF4-FFF2-40B4-BE49-F238E27FC236}">
                <a16:creationId xmlns:a16="http://schemas.microsoft.com/office/drawing/2014/main" id="{ABDB7790-A1DA-6B4D-0FF8-3E3E3101555A}"/>
              </a:ext>
            </a:extLst>
          </p:cNvPr>
          <p:cNvSpPr txBox="1">
            <a:spLocks/>
          </p:cNvSpPr>
          <p:nvPr/>
        </p:nvSpPr>
        <p:spPr>
          <a:xfrm>
            <a:off x="371287"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IRLANTI</a:t>
            </a:r>
            <a:endParaRPr lang="en-US" sz="1200"/>
          </a:p>
        </p:txBody>
      </p:sp>
      <p:sp>
        <p:nvSpPr>
          <p:cNvPr id="18" name="Rectangle 17">
            <a:extLst>
              <a:ext uri="{FF2B5EF4-FFF2-40B4-BE49-F238E27FC236}">
                <a16:creationId xmlns:a16="http://schemas.microsoft.com/office/drawing/2014/main" id="{A8C939F3-1ABF-25B7-5B7A-3BFA6D446CF1}"/>
              </a:ext>
            </a:extLst>
          </p:cNvPr>
          <p:cNvSpPr/>
          <p:nvPr/>
        </p:nvSpPr>
        <p:spPr>
          <a:xfrm>
            <a:off x="5059031"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32">
            <a:extLst>
              <a:ext uri="{FF2B5EF4-FFF2-40B4-BE49-F238E27FC236}">
                <a16:creationId xmlns:a16="http://schemas.microsoft.com/office/drawing/2014/main" id="{34B0D070-27B3-62C8-7B90-D3D83BF73E7F}"/>
              </a:ext>
            </a:extLst>
          </p:cNvPr>
          <p:cNvSpPr txBox="1">
            <a:spLocks/>
          </p:cNvSpPr>
          <p:nvPr/>
        </p:nvSpPr>
        <p:spPr>
          <a:xfrm>
            <a:off x="5066339"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TANSKA</a:t>
            </a:r>
            <a:endParaRPr lang="en-US" sz="1200"/>
          </a:p>
        </p:txBody>
      </p:sp>
      <p:sp>
        <p:nvSpPr>
          <p:cNvPr id="20" name="Rectangle 19">
            <a:extLst>
              <a:ext uri="{FF2B5EF4-FFF2-40B4-BE49-F238E27FC236}">
                <a16:creationId xmlns:a16="http://schemas.microsoft.com/office/drawing/2014/main" id="{206E8ED3-9CDB-F6FD-3272-FBBBBB85E96C}"/>
              </a:ext>
            </a:extLst>
          </p:cNvPr>
          <p:cNvSpPr/>
          <p:nvPr/>
        </p:nvSpPr>
        <p:spPr>
          <a:xfrm>
            <a:off x="2691663" y="7551124"/>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32">
            <a:extLst>
              <a:ext uri="{FF2B5EF4-FFF2-40B4-BE49-F238E27FC236}">
                <a16:creationId xmlns:a16="http://schemas.microsoft.com/office/drawing/2014/main" id="{DA9DE0F3-E653-1BE6-AAFB-0F4753D69DDE}"/>
              </a:ext>
            </a:extLst>
          </p:cNvPr>
          <p:cNvSpPr txBox="1">
            <a:spLocks/>
          </p:cNvSpPr>
          <p:nvPr/>
        </p:nvSpPr>
        <p:spPr>
          <a:xfrm>
            <a:off x="2698971" y="8713671"/>
            <a:ext cx="2133447" cy="278871"/>
          </a:xfrm>
          <a:prstGeom prst="rect">
            <a:avLst/>
          </a:prstGeom>
        </p:spPr>
        <p:txBody>
          <a:bodyPr numCol="1" spcCol="288000" anchor="t">
            <a:noAutofit/>
          </a:bodyPr>
          <a:lstStyle>
            <a:lvl1pPr marL="0" indent="0" algn="ctr" defTabSz="2072941" rtl="0" eaLnBrk="1" latinLnBrk="0" hangingPunct="1">
              <a:lnSpc>
                <a:spcPct val="100000"/>
              </a:lnSpc>
              <a:spcBef>
                <a:spcPts val="0"/>
              </a:spcBef>
              <a:buFont typeface="Arial" panose="020B0604020202020204" pitchFamily="34" charset="0"/>
              <a:buNone/>
              <a:defRPr sz="900" b="0" i="0" kern="1200">
                <a:solidFill>
                  <a:schemeClr val="bg1"/>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1200"/>
              <a:t>IRLANTI</a:t>
            </a:r>
            <a:endParaRPr lang="en-US" sz="1200"/>
          </a:p>
        </p:txBody>
      </p:sp>
      <p:sp>
        <p:nvSpPr>
          <p:cNvPr id="22" name="Graphic 4">
            <a:extLst>
              <a:ext uri="{FF2B5EF4-FFF2-40B4-BE49-F238E27FC236}">
                <a16:creationId xmlns:a16="http://schemas.microsoft.com/office/drawing/2014/main" id="{8BE54B68-5D3A-2A28-21A8-D8AE84FD0B8E}"/>
              </a:ext>
            </a:extLst>
          </p:cNvPr>
          <p:cNvSpPr/>
          <p:nvPr/>
        </p:nvSpPr>
        <p:spPr>
          <a:xfrm rot="16200000">
            <a:off x="2258871" y="3019558"/>
            <a:ext cx="45719" cy="38208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pPr algn="l" rtl="0"/>
            <a:endParaRPr lang="en-US"/>
          </a:p>
        </p:txBody>
      </p:sp>
      <p:pic>
        <p:nvPicPr>
          <p:cNvPr id="25" name="Picture 24">
            <a:hlinkClick r:id="rId2"/>
            <a:extLst>
              <a:ext uri="{FF2B5EF4-FFF2-40B4-BE49-F238E27FC236}">
                <a16:creationId xmlns:a16="http://schemas.microsoft.com/office/drawing/2014/main" id="{08FB213F-68D4-A77A-BAF4-81E7167694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1836" y="6055547"/>
            <a:ext cx="1812631" cy="736094"/>
          </a:xfrm>
          <a:prstGeom prst="rect">
            <a:avLst/>
          </a:prstGeom>
        </p:spPr>
      </p:pic>
      <p:pic>
        <p:nvPicPr>
          <p:cNvPr id="26" name="Picture 25">
            <a:hlinkClick r:id="rId4"/>
            <a:extLst>
              <a:ext uri="{FF2B5EF4-FFF2-40B4-BE49-F238E27FC236}">
                <a16:creationId xmlns:a16="http://schemas.microsoft.com/office/drawing/2014/main" id="{B3FCBF81-1FC3-A982-9A9F-F6A42EF21EA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29494" y="6204179"/>
            <a:ext cx="1962341" cy="414272"/>
          </a:xfrm>
          <a:prstGeom prst="rect">
            <a:avLst/>
          </a:prstGeom>
        </p:spPr>
      </p:pic>
      <p:pic>
        <p:nvPicPr>
          <p:cNvPr id="27" name="Picture 26">
            <a:hlinkClick r:id="rId6"/>
            <a:extLst>
              <a:ext uri="{FF2B5EF4-FFF2-40B4-BE49-F238E27FC236}">
                <a16:creationId xmlns:a16="http://schemas.microsoft.com/office/drawing/2014/main" id="{4D72576E-4566-6B8F-D46C-85ABAD69C55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203981" y="6162923"/>
            <a:ext cx="1843545" cy="494911"/>
          </a:xfrm>
          <a:prstGeom prst="rect">
            <a:avLst/>
          </a:prstGeom>
        </p:spPr>
      </p:pic>
      <p:pic>
        <p:nvPicPr>
          <p:cNvPr id="28" name="Picture 27">
            <a:hlinkClick r:id="rId8"/>
            <a:extLst>
              <a:ext uri="{FF2B5EF4-FFF2-40B4-BE49-F238E27FC236}">
                <a16:creationId xmlns:a16="http://schemas.microsoft.com/office/drawing/2014/main" id="{8202AF5C-D1F3-697F-F9DE-A6473F1B8186}"/>
              </a:ext>
            </a:extLst>
          </p:cNvPr>
          <p:cNvPicPr>
            <a:picLocks noChangeAspect="1"/>
          </p:cNvPicPr>
          <p:nvPr/>
        </p:nvPicPr>
        <p:blipFill>
          <a:blip r:embed="rId9"/>
          <a:stretch>
            <a:fillRect/>
          </a:stretch>
        </p:blipFill>
        <p:spPr>
          <a:xfrm>
            <a:off x="362242" y="7723615"/>
            <a:ext cx="2095500" cy="762000"/>
          </a:xfrm>
          <a:prstGeom prst="rect">
            <a:avLst/>
          </a:prstGeom>
        </p:spPr>
      </p:pic>
      <p:pic>
        <p:nvPicPr>
          <p:cNvPr id="29" name="Picture 28">
            <a:hlinkClick r:id="rId10"/>
            <a:extLst>
              <a:ext uri="{FF2B5EF4-FFF2-40B4-BE49-F238E27FC236}">
                <a16:creationId xmlns:a16="http://schemas.microsoft.com/office/drawing/2014/main" id="{28E0AA98-619F-EC14-72A8-EF2BEE27EED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819984" y="7678325"/>
            <a:ext cx="1768237" cy="857595"/>
          </a:xfrm>
          <a:prstGeom prst="rect">
            <a:avLst/>
          </a:prstGeom>
        </p:spPr>
      </p:pic>
      <p:pic>
        <p:nvPicPr>
          <p:cNvPr id="30" name="Picture 29">
            <a:hlinkClick r:id="rId12"/>
            <a:extLst>
              <a:ext uri="{FF2B5EF4-FFF2-40B4-BE49-F238E27FC236}">
                <a16:creationId xmlns:a16="http://schemas.microsoft.com/office/drawing/2014/main" id="{5E20D31A-1BE6-7FC9-C147-BC3EBCF974C3}"/>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468014" y="7723615"/>
            <a:ext cx="1465244" cy="681338"/>
          </a:xfrm>
          <a:prstGeom prst="rect">
            <a:avLst/>
          </a:prstGeom>
        </p:spPr>
      </p:pic>
      <p:sp>
        <p:nvSpPr>
          <p:cNvPr id="31" name="Oval 30">
            <a:extLst>
              <a:ext uri="{FF2B5EF4-FFF2-40B4-BE49-F238E27FC236}">
                <a16:creationId xmlns:a16="http://schemas.microsoft.com/office/drawing/2014/main" id="{11237F2C-D09A-0DCA-9D13-2E6AA92806DC}"/>
              </a:ext>
            </a:extLst>
          </p:cNvPr>
          <p:cNvSpPr/>
          <p:nvPr/>
        </p:nvSpPr>
        <p:spPr>
          <a:xfrm>
            <a:off x="518799" y="6882741"/>
            <a:ext cx="553791" cy="553791"/>
          </a:xfrm>
          <a:prstGeom prst="ellipse">
            <a:avLst/>
          </a:prstGeom>
          <a:blipFill>
            <a:blip r:embed="rId14"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32" name="Picture 31">
            <a:extLst>
              <a:ext uri="{FF2B5EF4-FFF2-40B4-BE49-F238E27FC236}">
                <a16:creationId xmlns:a16="http://schemas.microsoft.com/office/drawing/2014/main" id="{8B468AAA-4653-3D08-2C80-70FAFFD36700}"/>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186184" y="6838528"/>
            <a:ext cx="554784" cy="560881"/>
          </a:xfrm>
          <a:prstGeom prst="rect">
            <a:avLst/>
          </a:prstGeom>
        </p:spPr>
      </p:pic>
      <p:grpSp>
        <p:nvGrpSpPr>
          <p:cNvPr id="482" name="Graphic 2">
            <a:extLst>
              <a:ext uri="{FF2B5EF4-FFF2-40B4-BE49-F238E27FC236}">
                <a16:creationId xmlns:a16="http://schemas.microsoft.com/office/drawing/2014/main" id="{C501A4B5-ACE8-3370-7A5C-1035D83E378E}"/>
              </a:ext>
            </a:extLst>
          </p:cNvPr>
          <p:cNvGrpSpPr>
            <a:grpSpLocks noChangeAspect="1"/>
          </p:cNvGrpSpPr>
          <p:nvPr/>
        </p:nvGrpSpPr>
        <p:grpSpPr>
          <a:xfrm>
            <a:off x="2786786" y="6856535"/>
            <a:ext cx="558048" cy="558000"/>
            <a:chOff x="4094891" y="4680533"/>
            <a:chExt cx="381887" cy="381854"/>
          </a:xfrm>
        </p:grpSpPr>
        <p:sp>
          <p:nvSpPr>
            <p:cNvPr id="483" name="Freeform 4">
              <a:extLst>
                <a:ext uri="{FF2B5EF4-FFF2-40B4-BE49-F238E27FC236}">
                  <a16:creationId xmlns:a16="http://schemas.microsoft.com/office/drawing/2014/main" id="{77354C4B-F029-2E64-E1AF-3DBDF3A01278}"/>
                </a:ext>
              </a:extLst>
            </p:cNvPr>
            <p:cNvSpPr/>
            <p:nvPr/>
          </p:nvSpPr>
          <p:spPr>
            <a:xfrm>
              <a:off x="4094891" y="4680533"/>
              <a:ext cx="381887" cy="381854"/>
            </a:xfrm>
            <a:custGeom>
              <a:avLst/>
              <a:gdLst>
                <a:gd name="connsiteX0" fmla="*/ 5758 w 381887"/>
                <a:gd name="connsiteY0" fmla="*/ 144768 h 381854"/>
                <a:gd name="connsiteX1" fmla="*/ 237086 w 381887"/>
                <a:gd name="connsiteY1" fmla="*/ 5813 h 381854"/>
                <a:gd name="connsiteX2" fmla="*/ 376073 w 381887"/>
                <a:gd name="connsiteY2" fmla="*/ 237087 h 381854"/>
                <a:gd name="connsiteX3" fmla="*/ 144745 w 381887"/>
                <a:gd name="connsiteY3" fmla="*/ 376042 h 381854"/>
                <a:gd name="connsiteX4" fmla="*/ 5758 w 381887"/>
                <a:gd name="connsiteY4" fmla="*/ 144768 h 381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87" h="381854">
                  <a:moveTo>
                    <a:pt x="5758" y="144768"/>
                  </a:moveTo>
                  <a:cubicBezTo>
                    <a:pt x="31461" y="41979"/>
                    <a:pt x="134274" y="-19884"/>
                    <a:pt x="237086" y="5813"/>
                  </a:cubicBezTo>
                  <a:cubicBezTo>
                    <a:pt x="339898" y="31510"/>
                    <a:pt x="401776" y="134299"/>
                    <a:pt x="376073" y="237087"/>
                  </a:cubicBezTo>
                  <a:cubicBezTo>
                    <a:pt x="350370" y="339876"/>
                    <a:pt x="247558" y="401739"/>
                    <a:pt x="144745" y="376042"/>
                  </a:cubicBezTo>
                  <a:cubicBezTo>
                    <a:pt x="42885" y="350345"/>
                    <a:pt x="-19945" y="247556"/>
                    <a:pt x="5758" y="144768"/>
                  </a:cubicBezTo>
                </a:path>
              </a:pathLst>
            </a:custGeom>
            <a:solidFill>
              <a:srgbClr val="ED3726"/>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4" name="Freeform 5">
              <a:extLst>
                <a:ext uri="{FF2B5EF4-FFF2-40B4-BE49-F238E27FC236}">
                  <a16:creationId xmlns:a16="http://schemas.microsoft.com/office/drawing/2014/main" id="{81F589F2-FF9B-9572-589C-329E0C6F2D6B}"/>
                </a:ext>
              </a:extLst>
            </p:cNvPr>
            <p:cNvSpPr/>
            <p:nvPr/>
          </p:nvSpPr>
          <p:spPr>
            <a:xfrm>
              <a:off x="4141584" y="4769147"/>
              <a:ext cx="181825" cy="199866"/>
            </a:xfrm>
            <a:custGeom>
              <a:avLst/>
              <a:gdLst>
                <a:gd name="connsiteX0" fmla="*/ 124708 w 181825"/>
                <a:gd name="connsiteY0" fmla="*/ 178928 h 199866"/>
                <a:gd name="connsiteX1" fmla="*/ 44743 w 181825"/>
                <a:gd name="connsiteY1" fmla="*/ 98982 h 199866"/>
                <a:gd name="connsiteX2" fmla="*/ 124708 w 181825"/>
                <a:gd name="connsiteY2" fmla="*/ 19035 h 199866"/>
                <a:gd name="connsiteX3" fmla="*/ 181826 w 181825"/>
                <a:gd name="connsiteY3" fmla="*/ 42829 h 199866"/>
                <a:gd name="connsiteX4" fmla="*/ 99956 w 181825"/>
                <a:gd name="connsiteY4" fmla="*/ 0 h 199866"/>
                <a:gd name="connsiteX5" fmla="*/ 0 w 181825"/>
                <a:gd name="connsiteY5" fmla="*/ 99933 h 199866"/>
                <a:gd name="connsiteX6" fmla="*/ 99956 w 181825"/>
                <a:gd name="connsiteY6" fmla="*/ 199867 h 199866"/>
                <a:gd name="connsiteX7" fmla="*/ 181826 w 181825"/>
                <a:gd name="connsiteY7" fmla="*/ 157038 h 199866"/>
                <a:gd name="connsiteX8" fmla="*/ 124708 w 181825"/>
                <a:gd name="connsiteY8" fmla="*/ 178928 h 19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25" h="199866">
                  <a:moveTo>
                    <a:pt x="124708" y="178928"/>
                  </a:moveTo>
                  <a:cubicBezTo>
                    <a:pt x="79965" y="178928"/>
                    <a:pt x="44743" y="142762"/>
                    <a:pt x="44743" y="98982"/>
                  </a:cubicBezTo>
                  <a:cubicBezTo>
                    <a:pt x="44743" y="54250"/>
                    <a:pt x="80917" y="19035"/>
                    <a:pt x="124708" y="19035"/>
                  </a:cubicBezTo>
                  <a:cubicBezTo>
                    <a:pt x="146603" y="19035"/>
                    <a:pt x="166594" y="27601"/>
                    <a:pt x="181826" y="42829"/>
                  </a:cubicBezTo>
                  <a:cubicBezTo>
                    <a:pt x="163738" y="17132"/>
                    <a:pt x="134227" y="0"/>
                    <a:pt x="99956" y="0"/>
                  </a:cubicBezTo>
                  <a:cubicBezTo>
                    <a:pt x="44743" y="0"/>
                    <a:pt x="0" y="44732"/>
                    <a:pt x="0" y="99933"/>
                  </a:cubicBezTo>
                  <a:cubicBezTo>
                    <a:pt x="0" y="155135"/>
                    <a:pt x="44743" y="199867"/>
                    <a:pt x="99956" y="199867"/>
                  </a:cubicBezTo>
                  <a:cubicBezTo>
                    <a:pt x="133275" y="199867"/>
                    <a:pt x="163738" y="182735"/>
                    <a:pt x="181826" y="157038"/>
                  </a:cubicBezTo>
                  <a:cubicBezTo>
                    <a:pt x="166594" y="169411"/>
                    <a:pt x="146603" y="178928"/>
                    <a:pt x="124708" y="178928"/>
                  </a:cubicBezTo>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sp>
          <p:nvSpPr>
            <p:cNvPr id="485" name="Freeform 6">
              <a:extLst>
                <a:ext uri="{FF2B5EF4-FFF2-40B4-BE49-F238E27FC236}">
                  <a16:creationId xmlns:a16="http://schemas.microsoft.com/office/drawing/2014/main" id="{9909DFC7-D0C7-6186-5626-0B5357BD353C}"/>
                </a:ext>
              </a:extLst>
            </p:cNvPr>
            <p:cNvSpPr/>
            <p:nvPr/>
          </p:nvSpPr>
          <p:spPr>
            <a:xfrm>
              <a:off x="4331025" y="4824349"/>
              <a:ext cx="81869" cy="85657"/>
            </a:xfrm>
            <a:custGeom>
              <a:avLst/>
              <a:gdLst>
                <a:gd name="connsiteX0" fmla="*/ 31415 w 81869"/>
                <a:gd name="connsiteY0" fmla="*/ 0 h 85657"/>
                <a:gd name="connsiteX1" fmla="*/ 50454 w 81869"/>
                <a:gd name="connsiteY1" fmla="*/ 27601 h 85657"/>
                <a:gd name="connsiteX2" fmla="*/ 81869 w 81869"/>
                <a:gd name="connsiteY2" fmla="*/ 18083 h 85657"/>
                <a:gd name="connsiteX3" fmla="*/ 61878 w 81869"/>
                <a:gd name="connsiteY3" fmla="*/ 43780 h 85657"/>
                <a:gd name="connsiteX4" fmla="*/ 79965 w 81869"/>
                <a:gd name="connsiteY4" fmla="*/ 70429 h 85657"/>
                <a:gd name="connsiteX5" fmla="*/ 49502 w 81869"/>
                <a:gd name="connsiteY5" fmla="*/ 59960 h 85657"/>
                <a:gd name="connsiteX6" fmla="*/ 29511 w 81869"/>
                <a:gd name="connsiteY6" fmla="*/ 85657 h 85657"/>
                <a:gd name="connsiteX7" fmla="*/ 30463 w 81869"/>
                <a:gd name="connsiteY7" fmla="*/ 53298 h 85657"/>
                <a:gd name="connsiteX8" fmla="*/ 0 w 81869"/>
                <a:gd name="connsiteY8" fmla="*/ 42829 h 85657"/>
                <a:gd name="connsiteX9" fmla="*/ 31415 w 81869"/>
                <a:gd name="connsiteY9" fmla="*/ 33311 h 8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869" h="85657">
                  <a:moveTo>
                    <a:pt x="31415" y="0"/>
                  </a:moveTo>
                  <a:lnTo>
                    <a:pt x="50454" y="27601"/>
                  </a:lnTo>
                  <a:lnTo>
                    <a:pt x="81869" y="18083"/>
                  </a:lnTo>
                  <a:lnTo>
                    <a:pt x="61878" y="43780"/>
                  </a:lnTo>
                  <a:lnTo>
                    <a:pt x="79965" y="70429"/>
                  </a:lnTo>
                  <a:lnTo>
                    <a:pt x="49502" y="59960"/>
                  </a:lnTo>
                  <a:lnTo>
                    <a:pt x="29511" y="85657"/>
                  </a:lnTo>
                  <a:lnTo>
                    <a:pt x="30463" y="53298"/>
                  </a:lnTo>
                  <a:lnTo>
                    <a:pt x="0" y="42829"/>
                  </a:lnTo>
                  <a:lnTo>
                    <a:pt x="31415" y="33311"/>
                  </a:lnTo>
                  <a:close/>
                </a:path>
              </a:pathLst>
            </a:custGeom>
            <a:solidFill>
              <a:srgbClr val="FFFFFF"/>
            </a:solidFill>
            <a:ln w="9509"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rtl="0"/>
              <a:endParaRPr lang="en-US"/>
            </a:p>
          </p:txBody>
        </p:sp>
      </p:grpSp>
      <p:pic>
        <p:nvPicPr>
          <p:cNvPr id="486" name="Picture 485">
            <a:extLst>
              <a:ext uri="{FF2B5EF4-FFF2-40B4-BE49-F238E27FC236}">
                <a16:creationId xmlns:a16="http://schemas.microsoft.com/office/drawing/2014/main" id="{3CF6D0F8-E42A-E28F-11BE-EBDE6777E166}"/>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511836" y="8571068"/>
            <a:ext cx="557530" cy="557530"/>
          </a:xfrm>
          <a:prstGeom prst="rect">
            <a:avLst/>
          </a:prstGeom>
        </p:spPr>
      </p:pic>
      <p:pic>
        <p:nvPicPr>
          <p:cNvPr id="487" name="Picture 486">
            <a:extLst>
              <a:ext uri="{FF2B5EF4-FFF2-40B4-BE49-F238E27FC236}">
                <a16:creationId xmlns:a16="http://schemas.microsoft.com/office/drawing/2014/main" id="{962F985E-A052-7610-6FFB-DEF06BD8D9E6}"/>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2821439" y="8571068"/>
            <a:ext cx="557530" cy="557530"/>
          </a:xfrm>
          <a:prstGeom prst="rect">
            <a:avLst/>
          </a:prstGeom>
        </p:spPr>
      </p:pic>
      <p:pic>
        <p:nvPicPr>
          <p:cNvPr id="489" name="Picture 488">
            <a:extLst>
              <a:ext uri="{FF2B5EF4-FFF2-40B4-BE49-F238E27FC236}">
                <a16:creationId xmlns:a16="http://schemas.microsoft.com/office/drawing/2014/main" id="{BF750FDB-38EC-A83C-44B3-02D6F72F913C}"/>
              </a:ext>
            </a:extLst>
          </p:cNvPr>
          <p:cNvPicPr>
            <a:picLocks noChangeAspect="1"/>
          </p:cNvPicPr>
          <p:nvPr/>
        </p:nvPicPr>
        <p:blipFill>
          <a:blip r:embed="rId17"/>
          <a:stretch>
            <a:fillRect/>
          </a:stretch>
        </p:blipFill>
        <p:spPr>
          <a:xfrm>
            <a:off x="5026655" y="8571068"/>
            <a:ext cx="824709" cy="618532"/>
          </a:xfrm>
          <a:prstGeom prst="rect">
            <a:avLst/>
          </a:prstGeom>
        </p:spPr>
      </p:pic>
      <p:grpSp>
        <p:nvGrpSpPr>
          <p:cNvPr id="2" name="Graphic 4">
            <a:extLst>
              <a:ext uri="{FF2B5EF4-FFF2-40B4-BE49-F238E27FC236}">
                <a16:creationId xmlns:a16="http://schemas.microsoft.com/office/drawing/2014/main" id="{9187FB32-A9EA-D733-D849-664945E854D3}"/>
              </a:ext>
            </a:extLst>
          </p:cNvPr>
          <p:cNvGrpSpPr/>
          <p:nvPr/>
        </p:nvGrpSpPr>
        <p:grpSpPr>
          <a:xfrm rot="19582332">
            <a:off x="2896018" y="5139951"/>
            <a:ext cx="403667" cy="780438"/>
            <a:chOff x="9129274" y="2719113"/>
            <a:chExt cx="717139" cy="1386497"/>
          </a:xfrm>
          <a:solidFill>
            <a:srgbClr val="000000"/>
          </a:solidFill>
        </p:grpSpPr>
        <p:grpSp>
          <p:nvGrpSpPr>
            <p:cNvPr id="8" name="Graphic 4">
              <a:extLst>
                <a:ext uri="{FF2B5EF4-FFF2-40B4-BE49-F238E27FC236}">
                  <a16:creationId xmlns:a16="http://schemas.microsoft.com/office/drawing/2014/main" id="{CD505ACF-1C89-A7A5-DE00-CD471C1CF7DE}"/>
                </a:ext>
              </a:extLst>
            </p:cNvPr>
            <p:cNvGrpSpPr/>
            <p:nvPr/>
          </p:nvGrpSpPr>
          <p:grpSpPr>
            <a:xfrm>
              <a:off x="9159507" y="2719113"/>
              <a:ext cx="446280" cy="440141"/>
              <a:chOff x="9159507" y="2719113"/>
              <a:chExt cx="446280" cy="440141"/>
            </a:xfrm>
            <a:grpFill/>
          </p:grpSpPr>
          <p:sp>
            <p:nvSpPr>
              <p:cNvPr id="38" name="Freeform 71">
                <a:extLst>
                  <a:ext uri="{FF2B5EF4-FFF2-40B4-BE49-F238E27FC236}">
                    <a16:creationId xmlns:a16="http://schemas.microsoft.com/office/drawing/2014/main" id="{EE8FB49C-C702-06E2-6A8F-9E6F12E5253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39" name="Freeform 72">
                <a:extLst>
                  <a:ext uri="{FF2B5EF4-FFF2-40B4-BE49-F238E27FC236}">
                    <a16:creationId xmlns:a16="http://schemas.microsoft.com/office/drawing/2014/main" id="{78910342-4399-6168-D50C-0539803B62E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1" name="Graphic 4">
              <a:extLst>
                <a:ext uri="{FF2B5EF4-FFF2-40B4-BE49-F238E27FC236}">
                  <a16:creationId xmlns:a16="http://schemas.microsoft.com/office/drawing/2014/main" id="{CE02FEFF-1989-5097-E876-AA649511E1C4}"/>
                </a:ext>
              </a:extLst>
            </p:cNvPr>
            <p:cNvGrpSpPr/>
            <p:nvPr/>
          </p:nvGrpSpPr>
          <p:grpSpPr>
            <a:xfrm>
              <a:off x="9129274" y="2893887"/>
              <a:ext cx="717139" cy="1211724"/>
              <a:chOff x="9129274" y="2893887"/>
              <a:chExt cx="717139" cy="1211724"/>
            </a:xfrm>
            <a:grpFill/>
          </p:grpSpPr>
          <p:sp>
            <p:nvSpPr>
              <p:cNvPr id="23" name="Freeform 64">
                <a:extLst>
                  <a:ext uri="{FF2B5EF4-FFF2-40B4-BE49-F238E27FC236}">
                    <a16:creationId xmlns:a16="http://schemas.microsoft.com/office/drawing/2014/main" id="{2CA60072-2DD7-FD3C-3661-B52C9B403C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24" name="Freeform 65">
                <a:extLst>
                  <a:ext uri="{FF2B5EF4-FFF2-40B4-BE49-F238E27FC236}">
                    <a16:creationId xmlns:a16="http://schemas.microsoft.com/office/drawing/2014/main" id="{56CC7E8B-306E-C152-2630-B094D1AB09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33" name="Freeform 66">
                <a:extLst>
                  <a:ext uri="{FF2B5EF4-FFF2-40B4-BE49-F238E27FC236}">
                    <a16:creationId xmlns:a16="http://schemas.microsoft.com/office/drawing/2014/main" id="{93CCE52E-0712-D2A5-BCEA-ADAEC50860B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34" name="Freeform 67">
                <a:extLst>
                  <a:ext uri="{FF2B5EF4-FFF2-40B4-BE49-F238E27FC236}">
                    <a16:creationId xmlns:a16="http://schemas.microsoft.com/office/drawing/2014/main" id="{5FDFAC2E-0162-B500-24FC-9F0F51AC435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35" name="Freeform 68">
                <a:extLst>
                  <a:ext uri="{FF2B5EF4-FFF2-40B4-BE49-F238E27FC236}">
                    <a16:creationId xmlns:a16="http://schemas.microsoft.com/office/drawing/2014/main" id="{08D27CE8-0D95-5AC6-1BEF-AF39F3A68D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36" name="Freeform 69">
                <a:extLst>
                  <a:ext uri="{FF2B5EF4-FFF2-40B4-BE49-F238E27FC236}">
                    <a16:creationId xmlns:a16="http://schemas.microsoft.com/office/drawing/2014/main" id="{A7F1CE5D-8A2C-2BBD-0401-3E1CB632629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37" name="Freeform 70">
                <a:extLst>
                  <a:ext uri="{FF2B5EF4-FFF2-40B4-BE49-F238E27FC236}">
                    <a16:creationId xmlns:a16="http://schemas.microsoft.com/office/drawing/2014/main" id="{2F8463D4-DF54-A6B7-97AC-3E93DFC3A18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872573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Paikalliset</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kausiluonteiset</a:t>
            </a:r>
            <a:r>
              <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2000" b="1"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hankinnat</a:t>
            </a:r>
            <a:endPar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b="1" dirty="0">
                <a:solidFill>
                  <a:schemeClr val="tx1"/>
                </a:solidFill>
              </a:rPr>
              <a:t>Paikallisen ja kausiluonteisen hankinnan korostaminen ei ole vain eettinen valinta, vaan se voi myös lisätä ainutlaatuista arvoa elintarvikeliiketoiminnallesi. Näin voit lähestyä asiaa:</a:t>
            </a: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40</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202944" y="2221769"/>
            <a:ext cx="7762619" cy="1948283"/>
            <a:chOff x="-156036" y="2476857"/>
            <a:chExt cx="7762619" cy="1948283"/>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99485" y="3255100"/>
              <a:ext cx="6715411" cy="11700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Viljelijöiden markkinat ja paikalliset tuottajat: </a:t>
              </a:r>
              <a:r>
                <a:rPr lang="fi-FI" dirty="0">
                  <a:solidFill>
                    <a:schemeClr val="tx1"/>
                  </a:solidFill>
                </a:rPr>
                <a:t>Nämä ovat mahtavia paikkoja etsiä tuoreita, kauden raaka-aineita. Luomalla suhteita maanviljelijöihin ja muihin paikallisiin tuottajiin voidaan varmistaa laadukkaiden raaka-aineiden tasainen saanti.</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Ruokaosuuskunnat ja paikalliset jakelijat: </a:t>
              </a:r>
              <a:r>
                <a:rPr lang="fi-FI" dirty="0">
                  <a:solidFill>
                    <a:schemeClr val="tx1"/>
                  </a:solidFill>
                </a:rPr>
                <a:t>Nämä yhteisöt hankkivat usein paikallisilta maanviljelijöiltä ja voivat tarjota laajemman tuotevalikoiman, mikä helpottaa sinua saamaan kaiken tarvitsemasi yhdestä paikasta.</a:t>
              </a:r>
            </a:p>
          </p:txBody>
        </p:sp>
        <p:sp>
          <p:nvSpPr>
            <p:cNvPr id="54" name="TextBox 53">
              <a:extLst>
                <a:ext uri="{FF2B5EF4-FFF2-40B4-BE49-F238E27FC236}">
                  <a16:creationId xmlns:a16="http://schemas.microsoft.com/office/drawing/2014/main" id="{A9E5A8E2-1E24-8768-B9EE-801EE6332BD2}"/>
                </a:ext>
              </a:extLst>
            </p:cNvPr>
            <p:cNvSpPr txBox="1"/>
            <p:nvPr/>
          </p:nvSpPr>
          <p:spPr>
            <a:xfrm>
              <a:off x="574382" y="2476857"/>
              <a:ext cx="2719732" cy="769441"/>
            </a:xfrm>
            <a:prstGeom prst="rect">
              <a:avLst/>
            </a:prstGeom>
            <a:noFill/>
          </p:spPr>
          <p:txBody>
            <a:bodyPr wrap="square">
              <a:spAutoFit/>
            </a:bodyPr>
            <a:lstStyle/>
            <a:p>
              <a:pPr algn="l" rtl="0"/>
              <a:r>
                <a:rPr lang="en-IE" sz="1400" b="1" dirty="0" err="1">
                  <a:solidFill>
                    <a:schemeClr val="bg1"/>
                  </a:solidFill>
                  <a:effectLst/>
                  <a:latin typeface="Calibri" panose="020F0502020204030204" pitchFamily="34" charset="0"/>
                  <a:cs typeface="Calibri" panose="020F0502020204030204" pitchFamily="34" charset="0"/>
                </a:rPr>
                <a:t>Paikallisten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toimittajien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tunnistaminen</a:t>
              </a:r>
              <a:endParaRPr lang="en-IE" sz="14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72" name="Rectangle 71">
            <a:extLst>
              <a:ext uri="{FF2B5EF4-FFF2-40B4-BE49-F238E27FC236}">
                <a16:creationId xmlns:a16="http://schemas.microsoft.com/office/drawing/2014/main" id="{F39B5760-7CC3-C954-0FDF-ABD4C2EF566A}"/>
              </a:ext>
            </a:extLst>
          </p:cNvPr>
          <p:cNvSpPr/>
          <p:nvPr/>
        </p:nvSpPr>
        <p:spPr>
          <a:xfrm>
            <a:off x="11513" y="8830613"/>
            <a:ext cx="7559674" cy="69980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3" name="Text Placeholder 2">
            <a:extLst>
              <a:ext uri="{FF2B5EF4-FFF2-40B4-BE49-F238E27FC236}">
                <a16:creationId xmlns:a16="http://schemas.microsoft.com/office/drawing/2014/main" id="{D584B600-ABE8-7403-C9F9-C05213F7D781}"/>
              </a:ext>
            </a:extLst>
          </p:cNvPr>
          <p:cNvSpPr txBox="1">
            <a:spLocks/>
          </p:cNvSpPr>
          <p:nvPr/>
        </p:nvSpPr>
        <p:spPr>
          <a:xfrm>
            <a:off x="494648" y="8956261"/>
            <a:ext cx="6425434" cy="6998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lnSpc>
                <a:spcPts val="1220"/>
              </a:lnSpc>
              <a:buClr>
                <a:srgbClr val="F1A0C2"/>
              </a:buClr>
              <a:tabLst>
                <a:tab pos="177800" algn="l"/>
              </a:tabLst>
            </a:pPr>
            <a:r>
              <a:rPr lang="fi-FI" dirty="0">
                <a:solidFill>
                  <a:schemeClr val="bg1"/>
                </a:solidFill>
                <a:highlight>
                  <a:srgbClr val="F79037"/>
                </a:highlight>
              </a:rPr>
              <a:t>Muista,</a:t>
            </a:r>
            <a:r>
              <a:rPr lang="fi-FI" dirty="0">
                <a:solidFill>
                  <a:schemeClr val="bg1"/>
                </a:solidFill>
              </a:rPr>
              <a:t> </a:t>
            </a:r>
            <a:r>
              <a:rPr lang="fi-FI" dirty="0">
                <a:solidFill>
                  <a:schemeClr val="tx1"/>
                </a:solidFill>
              </a:rPr>
              <a:t>että paikallisten ja kausiluonteisten hankintojen tekeminen voi olla haastavaa, mutta se on myös mahdollisuus luoda ainutlaatuinen ruokakokemus, joka perustuu paikalliseen yhteisöösi ja luonnon rytmeihin.</a:t>
            </a:r>
          </a:p>
        </p:txBody>
      </p:sp>
      <p:grpSp>
        <p:nvGrpSpPr>
          <p:cNvPr id="6" name="Graphic 3">
            <a:extLst>
              <a:ext uri="{FF2B5EF4-FFF2-40B4-BE49-F238E27FC236}">
                <a16:creationId xmlns:a16="http://schemas.microsoft.com/office/drawing/2014/main" id="{ED519319-E371-8E47-4AF2-D8C19ADB2D8E}"/>
              </a:ext>
            </a:extLst>
          </p:cNvPr>
          <p:cNvGrpSpPr/>
          <p:nvPr/>
        </p:nvGrpSpPr>
        <p:grpSpPr>
          <a:xfrm>
            <a:off x="5778430" y="315616"/>
            <a:ext cx="1140531" cy="1097322"/>
            <a:chOff x="2451513" y="5314516"/>
            <a:chExt cx="1088992" cy="1047735"/>
          </a:xfrm>
          <a:solidFill>
            <a:srgbClr val="000000"/>
          </a:solidFill>
        </p:grpSpPr>
        <p:grpSp>
          <p:nvGrpSpPr>
            <p:cNvPr id="7" name="Graphic 3">
              <a:extLst>
                <a:ext uri="{FF2B5EF4-FFF2-40B4-BE49-F238E27FC236}">
                  <a16:creationId xmlns:a16="http://schemas.microsoft.com/office/drawing/2014/main" id="{7F3B59E8-7BB8-B6E7-7B10-BC0F352184B1}"/>
                </a:ext>
              </a:extLst>
            </p:cNvPr>
            <p:cNvGrpSpPr/>
            <p:nvPr/>
          </p:nvGrpSpPr>
          <p:grpSpPr>
            <a:xfrm>
              <a:off x="2451513" y="5314516"/>
              <a:ext cx="1088992" cy="1047735"/>
              <a:chOff x="2451513" y="5314516"/>
              <a:chExt cx="1088992" cy="1047735"/>
            </a:xfrm>
            <a:grpFill/>
          </p:grpSpPr>
          <p:sp>
            <p:nvSpPr>
              <p:cNvPr id="9" name="Freeform 8">
                <a:extLst>
                  <a:ext uri="{FF2B5EF4-FFF2-40B4-BE49-F238E27FC236}">
                    <a16:creationId xmlns:a16="http://schemas.microsoft.com/office/drawing/2014/main" id="{5D92800F-C2E8-3B77-A1DC-E88EB8BFEB69}"/>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grp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2CF8215C-29CE-6836-C3C1-067C49C3F71D}"/>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grpFill/>
              <a:ln w="27426"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78B35E99-AC15-2EF3-397F-A50277413A0A}"/>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grpFill/>
              <a:ln w="27426" cap="flat">
                <a:noFill/>
                <a:prstDash val="solid"/>
                <a:miter/>
              </a:ln>
            </p:spPr>
            <p:txBody>
              <a:bodyPr rtlCol="0" anchor="ctr"/>
              <a:lstStyle/>
              <a:p>
                <a:pPr algn="l" rtl="0"/>
                <a:endParaRPr lang="en-US"/>
              </a:p>
            </p:txBody>
          </p:sp>
        </p:grpSp>
        <p:sp>
          <p:nvSpPr>
            <p:cNvPr id="8" name="Freeform 7">
              <a:extLst>
                <a:ext uri="{FF2B5EF4-FFF2-40B4-BE49-F238E27FC236}">
                  <a16:creationId xmlns:a16="http://schemas.microsoft.com/office/drawing/2014/main" id="{49AB8653-C85B-C06B-ABFE-051E7C3BFB85}"/>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F79037"/>
            </a:solidFill>
            <a:ln w="27426" cap="flat">
              <a:noFill/>
              <a:prstDash val="solid"/>
              <a:miter/>
            </a:ln>
          </p:spPr>
          <p:txBody>
            <a:bodyPr rtlCol="0" anchor="ctr"/>
            <a:lstStyle/>
            <a:p>
              <a:pPr algn="l" rtl="0"/>
              <a:endParaRPr lang="en-US"/>
            </a:p>
          </p:txBody>
        </p:sp>
      </p:grpSp>
      <p:grpSp>
        <p:nvGrpSpPr>
          <p:cNvPr id="26" name="Group 25">
            <a:extLst>
              <a:ext uri="{FF2B5EF4-FFF2-40B4-BE49-F238E27FC236}">
                <a16:creationId xmlns:a16="http://schemas.microsoft.com/office/drawing/2014/main" id="{D42B2248-F0F7-1FB4-2208-6AA8F11E21BF}"/>
              </a:ext>
            </a:extLst>
          </p:cNvPr>
          <p:cNvGrpSpPr/>
          <p:nvPr/>
        </p:nvGrpSpPr>
        <p:grpSpPr>
          <a:xfrm>
            <a:off x="-184979" y="3998280"/>
            <a:ext cx="7762619" cy="1842151"/>
            <a:chOff x="-184979" y="3998280"/>
            <a:chExt cx="7762619" cy="1842151"/>
          </a:xfrm>
        </p:grpSpPr>
        <p:grpSp>
          <p:nvGrpSpPr>
            <p:cNvPr id="19" name="Group 18">
              <a:extLst>
                <a:ext uri="{FF2B5EF4-FFF2-40B4-BE49-F238E27FC236}">
                  <a16:creationId xmlns:a16="http://schemas.microsoft.com/office/drawing/2014/main" id="{769A4803-E47F-C86E-BFE9-4026CEB007D8}"/>
                </a:ext>
              </a:extLst>
            </p:cNvPr>
            <p:cNvGrpSpPr/>
            <p:nvPr/>
          </p:nvGrpSpPr>
          <p:grpSpPr>
            <a:xfrm>
              <a:off x="-184979" y="4054709"/>
              <a:ext cx="7762619" cy="1785722"/>
              <a:chOff x="-156036" y="2505789"/>
              <a:chExt cx="7762619" cy="1785722"/>
            </a:xfrm>
          </p:grpSpPr>
          <p:cxnSp>
            <p:nvCxnSpPr>
              <p:cNvPr id="20" name="Straight Connector 19">
                <a:extLst>
                  <a:ext uri="{FF2B5EF4-FFF2-40B4-BE49-F238E27FC236}">
                    <a16:creationId xmlns:a16="http://schemas.microsoft.com/office/drawing/2014/main" id="{08424208-27AB-BE57-0EC3-5D20839A1B8E}"/>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reeform 20">
                <a:extLst>
                  <a:ext uri="{FF2B5EF4-FFF2-40B4-BE49-F238E27FC236}">
                    <a16:creationId xmlns:a16="http://schemas.microsoft.com/office/drawing/2014/main" id="{D5485BE8-1735-79C1-BD5C-0D020394B606}"/>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2" name="Text Placeholder 2">
                <a:extLst>
                  <a:ext uri="{FF2B5EF4-FFF2-40B4-BE49-F238E27FC236}">
                    <a16:creationId xmlns:a16="http://schemas.microsoft.com/office/drawing/2014/main" id="{85C4C2BA-BAE3-F7DE-3CC5-3C4EF46A5A6A}"/>
                  </a:ext>
                </a:extLst>
              </p:cNvPr>
              <p:cNvSpPr txBox="1">
                <a:spLocks/>
              </p:cNvSpPr>
              <p:nvPr/>
            </p:nvSpPr>
            <p:spPr>
              <a:xfrm>
                <a:off x="690376" y="3121471"/>
                <a:ext cx="6555132" cy="117004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Sesongin ruokalistat: </a:t>
                </a:r>
                <a:r>
                  <a:rPr lang="fi-FI" dirty="0">
                    <a:solidFill>
                      <a:schemeClr val="tx1"/>
                    </a:solidFill>
                  </a:rPr>
                  <a:t>Harkitse vuodenaikojen mukaan vaihtuvan ruokalistan luomista, jolloin voit korostaa tuoreimpia, maukkaimpia ainesosia mihin tahansa vuodenaikaan.</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Säilöntätekniikat: </a:t>
                </a:r>
                <a:r>
                  <a:rPr lang="fi-FI" dirty="0">
                    <a:solidFill>
                      <a:schemeClr val="tx1"/>
                    </a:solidFill>
                  </a:rPr>
                  <a:t>Peittaus, purkittaminen, pakastaminen ja muut säilöntämenetelmät voivat auttaa pidentämään sesongin ainesosien säilyvyyttä, jolloin voit käyttää niitä ympäri vuoden.</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Innovaatio: </a:t>
                </a:r>
                <a:r>
                  <a:rPr lang="fi-FI" dirty="0">
                    <a:solidFill>
                      <a:schemeClr val="tx1"/>
                    </a:solidFill>
                  </a:rPr>
                  <a:t>Jos tiettyä ainesosaa ei ole saatavilla, pidä se tilaisuutena kokeilla jotain uutta, ei takaiskuna</a:t>
                </a:r>
                <a:r>
                  <a:rPr lang="en-US" dirty="0">
                    <a:solidFill>
                      <a:schemeClr val="tx1"/>
                    </a:solidFill>
                  </a:rPr>
                  <a:t>.</a:t>
                </a:r>
              </a:p>
            </p:txBody>
          </p:sp>
        </p:grpSp>
        <p:sp>
          <p:nvSpPr>
            <p:cNvPr id="24" name="Freeform 23">
              <a:extLst>
                <a:ext uri="{FF2B5EF4-FFF2-40B4-BE49-F238E27FC236}">
                  <a16:creationId xmlns:a16="http://schemas.microsoft.com/office/drawing/2014/main" id="{D224CF71-71B7-8011-4631-AFF5A584FCE6}"/>
                </a:ext>
              </a:extLst>
            </p:cNvPr>
            <p:cNvSpPr/>
            <p:nvPr/>
          </p:nvSpPr>
          <p:spPr>
            <a:xfrm>
              <a:off x="515813" y="405470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TextBox 24">
              <a:extLst>
                <a:ext uri="{FF2B5EF4-FFF2-40B4-BE49-F238E27FC236}">
                  <a16:creationId xmlns:a16="http://schemas.microsoft.com/office/drawing/2014/main" id="{CB7E531D-B0D6-E549-5BA1-7724523ECE12}"/>
                </a:ext>
              </a:extLst>
            </p:cNvPr>
            <p:cNvSpPr txBox="1"/>
            <p:nvPr/>
          </p:nvSpPr>
          <p:spPr>
            <a:xfrm>
              <a:off x="527474" y="3998280"/>
              <a:ext cx="3415453" cy="769441"/>
            </a:xfrm>
            <a:prstGeom prst="rect">
              <a:avLst/>
            </a:prstGeom>
            <a:noFill/>
          </p:spPr>
          <p:txBody>
            <a:bodyPr wrap="square">
              <a:spAutoFit/>
            </a:bodyPr>
            <a:lstStyle/>
            <a:p>
              <a:pPr algn="l" rtl="0"/>
              <a:r>
                <a:rPr lang="en-IE" sz="1400" b="1" dirty="0" err="1">
                  <a:solidFill>
                    <a:schemeClr val="bg1"/>
                  </a:solidFill>
                  <a:effectLst/>
                  <a:latin typeface="Calibri" panose="020F0502020204030204" pitchFamily="34" charset="0"/>
                  <a:cs typeface="Calibri" panose="020F0502020204030204" pitchFamily="34" charset="0"/>
                </a:rPr>
                <a:t>Työskentely</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kausiluonteisten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rajoitusten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puitteissa</a:t>
              </a:r>
              <a:endParaRPr lang="en-IE" sz="14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C3BFE332-8C04-8358-16D1-C29EFE6F753A}"/>
              </a:ext>
            </a:extLst>
          </p:cNvPr>
          <p:cNvGrpSpPr/>
          <p:nvPr/>
        </p:nvGrpSpPr>
        <p:grpSpPr>
          <a:xfrm>
            <a:off x="-202944" y="6124978"/>
            <a:ext cx="7762619" cy="2341318"/>
            <a:chOff x="-184979" y="4054709"/>
            <a:chExt cx="7762619" cy="2341318"/>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184979" y="4054709"/>
              <a:ext cx="7762619" cy="2341318"/>
              <a:chOff x="-156036" y="2505789"/>
              <a:chExt cx="7762619" cy="2341318"/>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156036"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7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Tarinankerronta: </a:t>
                </a:r>
                <a:r>
                  <a:rPr lang="fi-FI" dirty="0">
                    <a:solidFill>
                      <a:schemeClr val="tx1"/>
                    </a:solidFill>
                  </a:rPr>
                  <a:t>Jaa tarinoita viljelijöistä ja tuottajista, joiden kanssa työskentelet. Tämä voi auttaa asiakkaita tuntemaan enemmän yhteyttä ruokaansa ja paikalliseen yhteisöönsä.</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Koulutus: </a:t>
                </a:r>
                <a:r>
                  <a:rPr lang="fi-FI" dirty="0">
                    <a:solidFill>
                      <a:schemeClr val="tx1"/>
                    </a:solidFill>
                  </a:rPr>
                  <a:t>Käytä alustaasi kouluttaaksesi asiakkaita paikallisen hankinnan eduista, kuten hiilijalanjäljen pienentämisestä, paikallisten talouksien tukemisesta ja tuoreemmasta, maukkaammasta ruoasta.</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Markkinointi: </a:t>
                </a:r>
                <a:r>
                  <a:rPr lang="fi-FI" dirty="0">
                    <a:solidFill>
                      <a:schemeClr val="tx1"/>
                    </a:solidFill>
                  </a:rPr>
                  <a:t>Korosta paikallista hankintaasi markkinointimateriaaleissasi. Tämä voi auttaa houkuttelemaan asiakkaita, jotka jakavat arvosi ja ovat valmiita maksamaan enemmän paikallisesti hankituista tuotteista</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29" name="Freeform 28">
              <a:extLst>
                <a:ext uri="{FF2B5EF4-FFF2-40B4-BE49-F238E27FC236}">
                  <a16:creationId xmlns:a16="http://schemas.microsoft.com/office/drawing/2014/main" id="{BEDB71C7-95E2-B119-D27A-9F1BA028101B}"/>
                </a:ext>
              </a:extLst>
            </p:cNvPr>
            <p:cNvSpPr/>
            <p:nvPr/>
          </p:nvSpPr>
          <p:spPr>
            <a:xfrm>
              <a:off x="2192212" y="405470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5281706" cy="553998"/>
            </a:xfrm>
            <a:prstGeom prst="rect">
              <a:avLst/>
            </a:prstGeom>
            <a:noFill/>
          </p:spPr>
          <p:txBody>
            <a:bodyPr wrap="square">
              <a:spAutoFit/>
            </a:bodyPr>
            <a:lstStyle/>
            <a:p>
              <a:pPr algn="l" rtl="0"/>
              <a:r>
                <a:rPr lang="en-IE" sz="1400" b="1" dirty="0" err="1">
                  <a:solidFill>
                    <a:schemeClr val="bg1"/>
                  </a:solidFill>
                  <a:effectLst/>
                  <a:latin typeface="Calibri" panose="020F0502020204030204" pitchFamily="34" charset="0"/>
                  <a:cs typeface="Calibri" panose="020F0502020204030204" pitchFamily="34" charset="0"/>
                </a:rPr>
                <a:t>Paikallisen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hankinnan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arvon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tiedottaminen</a:t>
              </a:r>
              <a:r>
                <a:rPr lang="en-IE" sz="1400" b="1" dirty="0">
                  <a:solidFill>
                    <a:schemeClr val="bg1"/>
                  </a:solidFill>
                  <a:effectLst/>
                  <a:latin typeface="Calibri" panose="020F0502020204030204" pitchFamily="34" charset="0"/>
                  <a:cs typeface="Calibri" panose="020F0502020204030204" pitchFamily="34" charset="0"/>
                </a:rPr>
                <a:t> </a:t>
              </a:r>
              <a:r>
                <a:rPr lang="en-IE" sz="1400" b="1" dirty="0" err="1">
                  <a:solidFill>
                    <a:schemeClr val="bg1"/>
                  </a:solidFill>
                  <a:effectLst/>
                  <a:latin typeface="Calibri" panose="020F0502020204030204" pitchFamily="34" charset="0"/>
                  <a:cs typeface="Calibri" panose="020F0502020204030204" pitchFamily="34" charset="0"/>
                </a:rPr>
                <a:t>asiakkaille</a:t>
              </a:r>
              <a:endParaRPr lang="en-IE" sz="14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652577" y="6740659"/>
            <a:ext cx="1582624"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b="1" dirty="0">
                <a:solidFill>
                  <a:schemeClr val="tx1"/>
                </a:solidFill>
              </a:rPr>
              <a:t>Asiakkaat arvostavat läpinäkyvyyttä </a:t>
            </a:r>
            <a:r>
              <a:rPr lang="fi-FI" dirty="0">
                <a:solidFill>
                  <a:schemeClr val="tx1"/>
                </a:solidFill>
              </a:rPr>
              <a:t>ja rakastavat tietää, mistä heidän ruokansa tulee. Näin voit kommunikoida tehokkaasti paikallisista hankinnoistasi:</a:t>
            </a:r>
          </a:p>
        </p:txBody>
      </p:sp>
      <p:sp>
        <p:nvSpPr>
          <p:cNvPr id="2" name="Oval 1">
            <a:extLst>
              <a:ext uri="{FF2B5EF4-FFF2-40B4-BE49-F238E27FC236}">
                <a16:creationId xmlns:a16="http://schemas.microsoft.com/office/drawing/2014/main" id="{B12774E3-6274-2F17-D89A-188435FCE9F0}"/>
              </a:ext>
            </a:extLst>
          </p:cNvPr>
          <p:cNvSpPr/>
          <p:nvPr/>
        </p:nvSpPr>
        <p:spPr>
          <a:xfrm rot="647259">
            <a:off x="6252832" y="1823835"/>
            <a:ext cx="1263979" cy="1207315"/>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en-US" sz="1200" b="1" dirty="0">
                <a:solidFill>
                  <a:schemeClr val="tx1"/>
                </a:solidFill>
                <a:hlinkClick r:id="rId2">
                  <a:extLst>
                    <a:ext uri="{A12FA001-AC4F-418D-AE19-62706E023703}">
                      <ahyp:hlinkClr xmlns:ahyp="http://schemas.microsoft.com/office/drawing/2018/hyperlinkcolor" val="tx"/>
                    </a:ext>
                  </a:extLst>
                </a:hlinkClick>
              </a:rPr>
              <a:t>Napsauta nähdäksesi Best in Practice</a:t>
            </a:r>
            <a:endParaRPr lang="en-US" sz="1200" b="1" dirty="0">
              <a:solidFill>
                <a:schemeClr val="tx1"/>
              </a:solidFill>
            </a:endParaRPr>
          </a:p>
        </p:txBody>
      </p:sp>
    </p:spTree>
    <p:extLst>
      <p:ext uri="{BB962C8B-B14F-4D97-AF65-F5344CB8AC3E}">
        <p14:creationId xmlns:p14="http://schemas.microsoft.com/office/powerpoint/2010/main" val="10203320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608885"/>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Suhteet eettisiin toimittajiin</a:t>
            </a: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Vahvojen suhteiden luominen eettisten toimittajien kanssa on avainasemassa toimitusketjusi kestävyyden ja johdonmukaisuuden kannalta. Näin voit lähestyä tätä prosessia:</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41</a:t>
            </a:fld>
            <a:endParaRPr lang="en-US" sz="900">
              <a:solidFill>
                <a:schemeClr val="tx1"/>
              </a:solidFill>
            </a:endParaRPr>
          </a:p>
        </p:txBody>
      </p:sp>
      <p:grpSp>
        <p:nvGrpSpPr>
          <p:cNvPr id="74" name="Group 73">
            <a:extLst>
              <a:ext uri="{FF2B5EF4-FFF2-40B4-BE49-F238E27FC236}">
                <a16:creationId xmlns:a16="http://schemas.microsoft.com/office/drawing/2014/main" id="{E227BB82-E8EA-DCCF-969C-2AFE8256CDD6}"/>
              </a:ext>
            </a:extLst>
          </p:cNvPr>
          <p:cNvGrpSpPr/>
          <p:nvPr/>
        </p:nvGrpSpPr>
        <p:grpSpPr>
          <a:xfrm>
            <a:off x="-98299" y="2445536"/>
            <a:ext cx="7669486" cy="2003384"/>
            <a:chOff x="-62903" y="2505789"/>
            <a:chExt cx="7669486" cy="2003384"/>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62903" y="2505789"/>
              <a:ext cx="412785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90376" y="3121471"/>
              <a:ext cx="6555132" cy="13877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Ympäristöpolitiikka: </a:t>
              </a:r>
              <a:r>
                <a:rPr lang="fi-FI" dirty="0">
                  <a:solidFill>
                    <a:schemeClr val="tx1"/>
                  </a:solidFill>
                </a:rPr>
                <a:t>Aseta etusijalle toimittajat, jotka osoittavat sitoutumista ympäristövaikutusten minimoimiseen. Tämä voi sisältää asioita, kuten kestävät viljelykäytännöt, jätteen vähentämispyrkimykset ja energiatehokkaat toiminnot (info, NB 2022)</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Työkäytännöt: </a:t>
              </a:r>
              <a:r>
                <a:rPr lang="fi-FI" dirty="0">
                  <a:solidFill>
                    <a:schemeClr val="tx1"/>
                  </a:solidFill>
                </a:rPr>
                <a:t>Eettisille toimittajilla tulisi myös olla oikeudenmukaisia työkäytäntöjä, joihin voi sisältyä toimeentulon antaminen, turvallisten ja terveellisten työolojen varmistaminen sekä työntekijöiden oikeuksien kunnioittaminen.</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Laatustandardit: </a:t>
              </a:r>
              <a:r>
                <a:rPr lang="fi-FI" dirty="0">
                  <a:solidFill>
                    <a:schemeClr val="tx1"/>
                  </a:solidFill>
                </a:rPr>
                <a:t>Johdonmukaiset, korkealaatuiset tuotteet ovat välttämättömiä. Arvioi mahdollisia toimittajia heidän tavaroidensa laadun, luotettavuuden ja kykynsä vastata erityistarpeisiisi perusteella.</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sp>
          <p:nvSpPr>
            <p:cNvPr id="54" name="TextBox 53">
              <a:extLst>
                <a:ext uri="{FF2B5EF4-FFF2-40B4-BE49-F238E27FC236}">
                  <a16:creationId xmlns:a16="http://schemas.microsoft.com/office/drawing/2014/main" id="{A9E5A8E2-1E24-8768-B9EE-801EE6332BD2}"/>
                </a:ext>
              </a:extLst>
            </p:cNvPr>
            <p:cNvSpPr txBox="1"/>
            <p:nvPr/>
          </p:nvSpPr>
          <p:spPr>
            <a:xfrm>
              <a:off x="509097" y="2548657"/>
              <a:ext cx="3732264"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Mahdollisten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toimittajien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arviointi</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78" name="Group 77">
            <a:extLst>
              <a:ext uri="{FF2B5EF4-FFF2-40B4-BE49-F238E27FC236}">
                <a16:creationId xmlns:a16="http://schemas.microsoft.com/office/drawing/2014/main" id="{2F386533-D927-B7EE-06EF-3941D3FCE90C}"/>
              </a:ext>
            </a:extLst>
          </p:cNvPr>
          <p:cNvGrpSpPr/>
          <p:nvPr/>
        </p:nvGrpSpPr>
        <p:grpSpPr>
          <a:xfrm>
            <a:off x="-826433" y="4629526"/>
            <a:ext cx="8397620" cy="2815592"/>
            <a:chOff x="-837945" y="6124978"/>
            <a:chExt cx="8397620" cy="2565192"/>
          </a:xfrm>
        </p:grpSpPr>
        <p:grpSp>
          <p:nvGrpSpPr>
            <p:cNvPr id="27" name="Group 26">
              <a:extLst>
                <a:ext uri="{FF2B5EF4-FFF2-40B4-BE49-F238E27FC236}">
                  <a16:creationId xmlns:a16="http://schemas.microsoft.com/office/drawing/2014/main" id="{C3BFE332-8C04-8358-16D1-C29EFE6F753A}"/>
                </a:ext>
              </a:extLst>
            </p:cNvPr>
            <p:cNvGrpSpPr/>
            <p:nvPr/>
          </p:nvGrpSpPr>
          <p:grpSpPr>
            <a:xfrm>
              <a:off x="-837945" y="6124978"/>
              <a:ext cx="8397620" cy="2565192"/>
              <a:chOff x="-819980" y="4054709"/>
              <a:chExt cx="8397620" cy="2565192"/>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819980" y="4054709"/>
                <a:ext cx="8397620" cy="2565192"/>
                <a:chOff x="-791037" y="2505789"/>
                <a:chExt cx="8397620" cy="2565192"/>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791037" y="2505789"/>
                  <a:ext cx="436009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69"/>
                  <a:ext cx="4807545" cy="19495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Hinta: </a:t>
                  </a:r>
                  <a:r>
                    <a:rPr lang="fi-FI" dirty="0">
                      <a:solidFill>
                        <a:schemeClr val="tx1"/>
                      </a:solidFill>
                    </a:rPr>
                    <a:t>Vaikka on tärkeää neuvotella oikeudenmukainen hinta, muista, että toimittajien on myös katettava kustannukset ja tehtävä voittoa. Kohtuullisen hinnan maksaminen voi auttaa varmistamaan, että toimittajasi pystyvät ylläpitämään eettisiä käytäntöjään.</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Äänenvoimakkuus ja taajuus: </a:t>
                  </a:r>
                  <a:r>
                    <a:rPr lang="fi-FI" dirty="0">
                      <a:solidFill>
                        <a:schemeClr val="tx1"/>
                      </a:solidFill>
                    </a:rPr>
                    <a:t>Sovi, kuinka paljon ostat ja kuinka usein. Varmista, että nämä ehdot vastaavat yrityksesi tarpeita ja toimittajan kapasiteettia. </a:t>
                  </a:r>
                  <a:r>
                    <a:rPr lang="fi-FI" dirty="0">
                      <a:solidFill>
                        <a:schemeClr val="tx1"/>
                      </a:solidFill>
                      <a:hlinkClick r:id="rId2"/>
                    </a:rPr>
                    <a:t>Toimittajasopimusten neuvotteleminen</a:t>
                  </a:r>
                  <a:endParaRPr lang="fi-FI" dirty="0">
                    <a:solidFill>
                      <a:schemeClr val="tx1"/>
                    </a:solidFill>
                  </a:endParaRP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Toimitusehdot: </a:t>
                  </a:r>
                  <a:r>
                    <a:rPr lang="fi-FI" dirty="0">
                      <a:solidFill>
                        <a:schemeClr val="tx1"/>
                      </a:solidFill>
                    </a:rPr>
                    <a:t>Selvitä, milloin ja miten toimitukset suoritetaan. Harkitse tekijöitä, kuten varastointikapasiteettia ja tuotteiden säilyvyyttä.</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Maksuehdot: </a:t>
                  </a:r>
                  <a:r>
                    <a:rPr lang="fi-FI" dirty="0">
                      <a:solidFill>
                        <a:schemeClr val="tx1"/>
                      </a:solidFill>
                    </a:rPr>
                    <a:t>Päätä, milloin ja miten maksat tavaroista. Maksuviivästykset voivat kiristää suhteita ja saattaa jopa pienemmät toimittajat vaaraan.</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480154" y="4073285"/>
                <a:ext cx="3271601" cy="30844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Sopimusten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neuvotteleminen</a:t>
                </a:r>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589621" y="6740659"/>
              <a:ext cx="1603245"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dirty="0">
                  <a:solidFill>
                    <a:schemeClr val="tx1"/>
                  </a:solidFill>
                </a:rPr>
                <a:t>Kun olet tunnistanut potentiaaliset toimittajat, seuraava askel on </a:t>
              </a:r>
              <a:r>
                <a:rPr lang="fi-FI" b="1" dirty="0">
                  <a:solidFill>
                    <a:schemeClr val="tx1"/>
                  </a:solidFill>
                </a:rPr>
                <a:t>neuvotella suhteen ehdot</a:t>
              </a:r>
              <a:r>
                <a:rPr lang="fi-FI" dirty="0">
                  <a:solidFill>
                    <a:schemeClr val="tx1"/>
                  </a:solidFill>
                </a:rPr>
                <a:t>. Tässä on muutamia huomioitavia asioita:</a:t>
              </a:r>
            </a:p>
            <a:p>
              <a:pPr algn="l" rtl="0">
                <a:buClr>
                  <a:srgbClr val="F79037"/>
                </a:buClr>
                <a:tabLst>
                  <a:tab pos="177800" algn="l"/>
                </a:tabLst>
              </a:pPr>
              <a:endParaRPr lang="en-US" dirty="0">
                <a:solidFill>
                  <a:schemeClr val="tx1"/>
                </a:solidFill>
              </a:endParaRPr>
            </a:p>
          </p:txBody>
        </p:sp>
      </p:grpSp>
      <p:grpSp>
        <p:nvGrpSpPr>
          <p:cNvPr id="53" name="Graphic 3">
            <a:extLst>
              <a:ext uri="{FF2B5EF4-FFF2-40B4-BE49-F238E27FC236}">
                <a16:creationId xmlns:a16="http://schemas.microsoft.com/office/drawing/2014/main" id="{0ED0CC73-D422-AD83-A203-253C9D8FE2E8}"/>
              </a:ext>
            </a:extLst>
          </p:cNvPr>
          <p:cNvGrpSpPr/>
          <p:nvPr/>
        </p:nvGrpSpPr>
        <p:grpSpPr>
          <a:xfrm>
            <a:off x="5810430" y="192755"/>
            <a:ext cx="1124451" cy="1141399"/>
            <a:chOff x="4420248" y="5325487"/>
            <a:chExt cx="1091621" cy="1108075"/>
          </a:xfrm>
          <a:solidFill>
            <a:srgbClr val="000000"/>
          </a:solidFill>
        </p:grpSpPr>
        <p:grpSp>
          <p:nvGrpSpPr>
            <p:cNvPr id="55" name="Graphic 3">
              <a:extLst>
                <a:ext uri="{FF2B5EF4-FFF2-40B4-BE49-F238E27FC236}">
                  <a16:creationId xmlns:a16="http://schemas.microsoft.com/office/drawing/2014/main" id="{1BB586F0-8D22-E105-C59F-F82DE93D8C78}"/>
                </a:ext>
              </a:extLst>
            </p:cNvPr>
            <p:cNvGrpSpPr/>
            <p:nvPr/>
          </p:nvGrpSpPr>
          <p:grpSpPr>
            <a:xfrm>
              <a:off x="4420248" y="5325487"/>
              <a:ext cx="965453" cy="1091619"/>
              <a:chOff x="4420248" y="5325487"/>
              <a:chExt cx="965453" cy="1091619"/>
            </a:xfrm>
            <a:grpFill/>
          </p:grpSpPr>
          <p:sp>
            <p:nvSpPr>
              <p:cNvPr id="67" name="Freeform 66">
                <a:extLst>
                  <a:ext uri="{FF2B5EF4-FFF2-40B4-BE49-F238E27FC236}">
                    <a16:creationId xmlns:a16="http://schemas.microsoft.com/office/drawing/2014/main" id="{956491F4-1885-5B9A-B329-30CA8FF6A18F}"/>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pPr algn="l" rtl="0"/>
                <a:endParaRPr lang="en-US"/>
              </a:p>
            </p:txBody>
          </p:sp>
          <p:sp>
            <p:nvSpPr>
              <p:cNvPr id="68" name="Freeform 67">
                <a:extLst>
                  <a:ext uri="{FF2B5EF4-FFF2-40B4-BE49-F238E27FC236}">
                    <a16:creationId xmlns:a16="http://schemas.microsoft.com/office/drawing/2014/main" id="{2C76A0DF-66A1-3F77-2CEC-3774715ACADE}"/>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FCFCA0C3-E6B4-81B9-68CB-59BB5A0EBF9A}"/>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D734391A-4E83-7D6E-A69C-71E1ABD1283A}"/>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D68DB8F3-E66E-0AAF-D3D3-84FD7947576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32B86644-D5EC-04C0-59FB-D4FF13FC2A53}"/>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03B750E8-9732-F308-2DAC-32362DE6095A}"/>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152E154C-61DF-2AD2-F87A-412EBB68E33E}"/>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pPr algn="l" rtl="0"/>
                <a:endParaRPr lang="en-US"/>
              </a:p>
            </p:txBody>
          </p:sp>
        </p:grpSp>
        <p:sp>
          <p:nvSpPr>
            <p:cNvPr id="56" name="Freeform 55">
              <a:extLst>
                <a:ext uri="{FF2B5EF4-FFF2-40B4-BE49-F238E27FC236}">
                  <a16:creationId xmlns:a16="http://schemas.microsoft.com/office/drawing/2014/main" id="{01DCBB88-E306-6E3A-AFCD-1A06EEAE1796}"/>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pPr algn="l" rtl="0"/>
              <a:endParaRPr lang="en-US"/>
            </a:p>
          </p:txBody>
        </p:sp>
        <p:sp>
          <p:nvSpPr>
            <p:cNvPr id="57" name="Freeform 56">
              <a:extLst>
                <a:ext uri="{FF2B5EF4-FFF2-40B4-BE49-F238E27FC236}">
                  <a16:creationId xmlns:a16="http://schemas.microsoft.com/office/drawing/2014/main" id="{4A9C49E3-C808-28BF-CA5A-3D10708CBC93}"/>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pPr algn="l" rtl="0"/>
              <a:endParaRPr lang="en-US"/>
            </a:p>
          </p:txBody>
        </p:sp>
        <p:sp>
          <p:nvSpPr>
            <p:cNvPr id="58" name="Freeform 57">
              <a:extLst>
                <a:ext uri="{FF2B5EF4-FFF2-40B4-BE49-F238E27FC236}">
                  <a16:creationId xmlns:a16="http://schemas.microsoft.com/office/drawing/2014/main" id="{F892E230-9FCF-54CA-78E9-77D3162EFFD0}"/>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pPr algn="l" rtl="0"/>
              <a:endParaRPr lang="en-US"/>
            </a:p>
          </p:txBody>
        </p:sp>
        <p:sp>
          <p:nvSpPr>
            <p:cNvPr id="59" name="Freeform 58">
              <a:extLst>
                <a:ext uri="{FF2B5EF4-FFF2-40B4-BE49-F238E27FC236}">
                  <a16:creationId xmlns:a16="http://schemas.microsoft.com/office/drawing/2014/main" id="{CB3B80D6-B11D-83EB-DF64-4E0161AD7681}"/>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pPr algn="l" rtl="0"/>
              <a:endParaRPr lang="en-US"/>
            </a:p>
          </p:txBody>
        </p:sp>
        <p:sp>
          <p:nvSpPr>
            <p:cNvPr id="60" name="Freeform 59">
              <a:extLst>
                <a:ext uri="{FF2B5EF4-FFF2-40B4-BE49-F238E27FC236}">
                  <a16:creationId xmlns:a16="http://schemas.microsoft.com/office/drawing/2014/main" id="{4C4C6187-168F-C27D-CE0A-C52BE59AF58F}"/>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pPr algn="l" rtl="0"/>
              <a:endParaRPr lang="en-US"/>
            </a:p>
          </p:txBody>
        </p:sp>
        <p:sp>
          <p:nvSpPr>
            <p:cNvPr id="61" name="Freeform 60">
              <a:extLst>
                <a:ext uri="{FF2B5EF4-FFF2-40B4-BE49-F238E27FC236}">
                  <a16:creationId xmlns:a16="http://schemas.microsoft.com/office/drawing/2014/main" id="{9B806ACB-AE9C-1793-5F41-D05ED011BCA0}"/>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pPr algn="l" rtl="0"/>
              <a:endParaRPr lang="en-US"/>
            </a:p>
          </p:txBody>
        </p:sp>
        <p:sp>
          <p:nvSpPr>
            <p:cNvPr id="62" name="Freeform 61">
              <a:extLst>
                <a:ext uri="{FF2B5EF4-FFF2-40B4-BE49-F238E27FC236}">
                  <a16:creationId xmlns:a16="http://schemas.microsoft.com/office/drawing/2014/main" id="{A588DD2A-E5A6-D965-B03C-E61BC741C0FB}"/>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pPr algn="l" rtl="0"/>
              <a:endParaRPr lang="en-US"/>
            </a:p>
          </p:txBody>
        </p:sp>
        <p:sp>
          <p:nvSpPr>
            <p:cNvPr id="63" name="Freeform 62">
              <a:extLst>
                <a:ext uri="{FF2B5EF4-FFF2-40B4-BE49-F238E27FC236}">
                  <a16:creationId xmlns:a16="http://schemas.microsoft.com/office/drawing/2014/main" id="{9AAA02FD-104C-DEB5-9115-DA4A2593BE96}"/>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pPr algn="l" rtl="0"/>
              <a:endParaRPr lang="en-US"/>
            </a:p>
          </p:txBody>
        </p:sp>
        <p:sp>
          <p:nvSpPr>
            <p:cNvPr id="64" name="Freeform 63">
              <a:extLst>
                <a:ext uri="{FF2B5EF4-FFF2-40B4-BE49-F238E27FC236}">
                  <a16:creationId xmlns:a16="http://schemas.microsoft.com/office/drawing/2014/main" id="{BD555D75-82FD-AB56-DCEB-F1586413953A}"/>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pPr algn="l" rtl="0"/>
              <a:endParaRPr lang="en-US"/>
            </a:p>
          </p:txBody>
        </p:sp>
        <p:sp>
          <p:nvSpPr>
            <p:cNvPr id="65" name="Freeform 64">
              <a:extLst>
                <a:ext uri="{FF2B5EF4-FFF2-40B4-BE49-F238E27FC236}">
                  <a16:creationId xmlns:a16="http://schemas.microsoft.com/office/drawing/2014/main" id="{C6F3E727-393C-DB58-45C0-B85C609B49BE}"/>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F79037"/>
            </a:solidFill>
            <a:ln w="27426" cap="flat">
              <a:noFill/>
              <a:prstDash val="solid"/>
              <a:miter/>
            </a:ln>
          </p:spPr>
          <p:txBody>
            <a:bodyPr rtlCol="0" anchor="ctr"/>
            <a:lstStyle/>
            <a:p>
              <a:pPr algn="l" rtl="0"/>
              <a:endParaRPr lang="en-US"/>
            </a:p>
          </p:txBody>
        </p:sp>
        <p:sp>
          <p:nvSpPr>
            <p:cNvPr id="66" name="Freeform 65">
              <a:extLst>
                <a:ext uri="{FF2B5EF4-FFF2-40B4-BE49-F238E27FC236}">
                  <a16:creationId xmlns:a16="http://schemas.microsoft.com/office/drawing/2014/main" id="{7779CA96-56EA-4C3D-71E7-46F6A3953A03}"/>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pPr algn="l" rtl="0"/>
              <a:endParaRPr lang="en-US"/>
            </a:p>
          </p:txBody>
        </p:sp>
      </p:grpSp>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8020840"/>
            <a:ext cx="4807545" cy="235708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Avoin viestintä: </a:t>
            </a:r>
            <a:r>
              <a:rPr lang="fi-FI" dirty="0">
                <a:solidFill>
                  <a:schemeClr val="tx1"/>
                </a:solidFill>
              </a:rPr>
              <a:t>Säännöllinen, avoin viestintä voi auttaa molempia osapuolia ymmärtämään toistensa tarpeet ja rajoitteet. Se auttaa myös ratkaisemaan kaikki ongelmat nopeasti ennen kuin ne eskaloituvat.</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Joustavuus: </a:t>
            </a:r>
            <a:r>
              <a:rPr lang="fi-FI" dirty="0">
                <a:solidFill>
                  <a:schemeClr val="tx1"/>
                </a:solidFill>
              </a:rPr>
              <a:t>Ole valmis mukauttamaan ehtojasi olosuhteiden muuttuessa. Tämä voi auttaa rakentamaan luottamusta ja osoittamaan, että pidät suhdetta kumppanuutena, et vain liiketoimina.</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Tuki: </a:t>
            </a:r>
            <a:r>
              <a:rPr lang="fi-FI" dirty="0">
                <a:solidFill>
                  <a:schemeClr val="tx1"/>
                </a:solidFill>
              </a:rPr>
              <a:t>Osoita kiinnostusta toimittajien menestykseen. Tämä voi tarkoittaa heidän tuotteidensa mainostamista, rakentavan palautteen antamista tai jopa yhteydenpitoa muiden mahdollisten ostajien kanssa.</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Hoitamalla </a:t>
            </a:r>
            <a:r>
              <a:rPr lang="fi-FI" dirty="0">
                <a:solidFill>
                  <a:schemeClr val="tx1"/>
                </a:solidFill>
              </a:rPr>
              <a:t>vahvoja suhteita eettisten tavarantoimittajien kanssa voit varmistaa korkealaatuisten, eettisesti tuotettujen tavaroiden jatkuvan tarjonnan ja edistää samalla kestävämpää ja oikeudenmukaisempaa ruokajärjestelmää.</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8" y="8020840"/>
            <a:ext cx="1582624"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b="1" dirty="0">
                <a:solidFill>
                  <a:schemeClr val="tx1"/>
                </a:solidFill>
              </a:rPr>
              <a:t>Vahva, pitkäaikainen suhde </a:t>
            </a:r>
            <a:r>
              <a:rPr lang="fi-FI" dirty="0">
                <a:solidFill>
                  <a:schemeClr val="tx1"/>
                </a:solidFill>
              </a:rPr>
              <a:t>toimittajan kanssa ei ole kyse vain liiketoimista; se on </a:t>
            </a:r>
            <a:r>
              <a:rPr lang="fi-FI" b="1" dirty="0">
                <a:solidFill>
                  <a:schemeClr val="tx1"/>
                </a:solidFill>
              </a:rPr>
              <a:t>kumppanuutta</a:t>
            </a:r>
            <a:r>
              <a:rPr lang="fi-FI" dirty="0">
                <a:solidFill>
                  <a:schemeClr val="tx1"/>
                </a:solidFill>
              </a:rPr>
              <a:t>.</a:t>
            </a:r>
          </a:p>
          <a:p>
            <a:pPr algn="l" rtl="0">
              <a:buClr>
                <a:srgbClr val="F79037"/>
              </a:buClr>
              <a:tabLst>
                <a:tab pos="177800" algn="l"/>
              </a:tabLst>
            </a:pPr>
            <a:r>
              <a:rPr lang="fi-FI" dirty="0">
                <a:solidFill>
                  <a:schemeClr val="tx1"/>
                </a:solidFill>
              </a:rPr>
              <a:t>Näin voit kehittää tällaisia ​​suhteita:</a:t>
            </a:r>
          </a:p>
          <a:p>
            <a:pPr algn="l" rtl="0">
              <a:buClr>
                <a:srgbClr val="F79037"/>
              </a:buClr>
              <a:tabLst>
                <a:tab pos="177800" algn="l"/>
              </a:tabLst>
            </a:pPr>
            <a:endParaRPr lang="en-US" dirty="0">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0" y="7363542"/>
            <a:ext cx="6047752" cy="467955"/>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9" name="Freeform 88">
            <a:extLst>
              <a:ext uri="{FF2B5EF4-FFF2-40B4-BE49-F238E27FC236}">
                <a16:creationId xmlns:a16="http://schemas.microsoft.com/office/drawing/2014/main" id="{373BE1C0-F142-6342-5852-0D47262B6028}"/>
              </a:ext>
            </a:extLst>
          </p:cNvPr>
          <p:cNvSpPr/>
          <p:nvPr/>
        </p:nvSpPr>
        <p:spPr>
          <a:xfrm>
            <a:off x="960037" y="740515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27670"/>
            <a:ext cx="5655350"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Molemminpuolisesti</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hyödyllisten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suhteiden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rakentaminen</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343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Kuljetus ja logistiikka</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Kuljetuksella ja logistiikalla voi todellakin olla merkittäviä ympäristövaikutuksia, joten se on tärkeä kehittämiskohde kaikille kestävään kehitykseen sitoutuneille yrityksille. Näin voit hallita logistiikkaasi kestävästi:</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42</a:t>
            </a:fld>
            <a:endParaRPr lang="en-US" sz="900">
              <a:solidFill>
                <a:schemeClr val="tx1"/>
              </a:solidFill>
            </a:endParaRPr>
          </a:p>
        </p:txBody>
      </p:sp>
      <p:grpSp>
        <p:nvGrpSpPr>
          <p:cNvPr id="78" name="Group 77">
            <a:extLst>
              <a:ext uri="{FF2B5EF4-FFF2-40B4-BE49-F238E27FC236}">
                <a16:creationId xmlns:a16="http://schemas.microsoft.com/office/drawing/2014/main" id="{2F386533-D927-B7EE-06EF-3941D3FCE90C}"/>
              </a:ext>
            </a:extLst>
          </p:cNvPr>
          <p:cNvGrpSpPr/>
          <p:nvPr/>
        </p:nvGrpSpPr>
        <p:grpSpPr>
          <a:xfrm>
            <a:off x="-182961" y="2666718"/>
            <a:ext cx="7754148" cy="2349785"/>
            <a:chOff x="-194473" y="6116511"/>
            <a:chExt cx="7754148" cy="2349785"/>
          </a:xfrm>
        </p:grpSpPr>
        <p:grpSp>
          <p:nvGrpSpPr>
            <p:cNvPr id="27" name="Group 26">
              <a:extLst>
                <a:ext uri="{FF2B5EF4-FFF2-40B4-BE49-F238E27FC236}">
                  <a16:creationId xmlns:a16="http://schemas.microsoft.com/office/drawing/2014/main" id="{C3BFE332-8C04-8358-16D1-C29EFE6F753A}"/>
                </a:ext>
              </a:extLst>
            </p:cNvPr>
            <p:cNvGrpSpPr/>
            <p:nvPr/>
          </p:nvGrpSpPr>
          <p:grpSpPr>
            <a:xfrm>
              <a:off x="-194473" y="6116511"/>
              <a:ext cx="7754148" cy="2349785"/>
              <a:chOff x="-176508" y="4046242"/>
              <a:chExt cx="7754148" cy="2349785"/>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176508" y="4046242"/>
                <a:ext cx="7754148" cy="2349785"/>
                <a:chOff x="-147565" y="2497322"/>
                <a:chExt cx="7754148" cy="2349785"/>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147565" y="249732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2437962" y="312147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Tehokkaat ajoneuvot: </a:t>
                  </a:r>
                  <a:r>
                    <a:rPr lang="fi-FI" dirty="0">
                      <a:solidFill>
                        <a:schemeClr val="tx1"/>
                      </a:solidFill>
                    </a:rPr>
                    <a:t>Harkitse energiatehokkaiden tai vaihtoehtoisia polttoaineita käyttävien ajoneuvojen käyttöä. Sähköajoneuvot tai hybridit ovat hyvä valinta, jos niitä on saatavilla ja ne ovat käytännöllisiä tarpeisiisi.</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Julkinen liikenne ja pyöräily: </a:t>
                  </a:r>
                  <a:r>
                    <a:rPr lang="fi-FI" dirty="0">
                      <a:solidFill>
                        <a:schemeClr val="tx1"/>
                      </a:solidFill>
                    </a:rPr>
                    <a:t>Paikallisia toimituksia varten harkitse julkisen liikenteen tai polkupyörien käyttöä. Nämä menetelmät ovat edullisia, vähemmän ympäristöä kuormittavia, ja niillä voidaan usein navigoida kaupunkialueilla tehokkaammin kuin autot.</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Kimppakyydit ja yhteiset rahtipalvelut: </a:t>
                  </a:r>
                  <a:r>
                    <a:rPr lang="fi-FI" dirty="0">
                      <a:solidFill>
                        <a:schemeClr val="tx1"/>
                      </a:solidFill>
                    </a:rPr>
                    <a:t>Kuljetusten jakaminen muiden yritysten kanssa voi auttaa vähentämään hiilijalanjälkeäsi ja kustannuksia.</a:t>
                  </a:r>
                </a:p>
                <a:p>
                  <a:pPr algn="l" rtl="0">
                    <a:buClr>
                      <a:srgbClr val="F79037"/>
                    </a:buClr>
                    <a:tabLst>
                      <a:tab pos="177800" algn="l"/>
                    </a:tabLst>
                  </a:pPr>
                  <a:r>
                    <a:rPr lang="fi-FI" dirty="0">
                      <a:solidFill>
                        <a:schemeClr val="tx1"/>
                      </a:solidFill>
                    </a:rPr>
                    <a:t> </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514689" y="4094668"/>
                <a:ext cx="3098564"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Vähäpäästöinen kuljetus</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34" name="Text Placeholder 2">
              <a:extLst>
                <a:ext uri="{FF2B5EF4-FFF2-40B4-BE49-F238E27FC236}">
                  <a16:creationId xmlns:a16="http://schemas.microsoft.com/office/drawing/2014/main" id="{E5ECD03D-417B-1377-0C01-C3DF6532E351}"/>
                </a:ext>
              </a:extLst>
            </p:cNvPr>
            <p:cNvSpPr txBox="1">
              <a:spLocks/>
            </p:cNvSpPr>
            <p:nvPr/>
          </p:nvSpPr>
          <p:spPr>
            <a:xfrm>
              <a:off x="589621" y="6740659"/>
              <a:ext cx="1594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dirty="0">
                  <a:solidFill>
                    <a:schemeClr val="tx1"/>
                  </a:solidFill>
                </a:rPr>
                <a:t>Yksi </a:t>
              </a:r>
              <a:r>
                <a:rPr lang="fi-FI">
                  <a:solidFill>
                    <a:schemeClr val="tx1"/>
                  </a:solidFill>
                </a:rPr>
                <a:t>keskeisistä alueista </a:t>
              </a:r>
              <a:r>
                <a:rPr lang="fi-FI" dirty="0">
                  <a:solidFill>
                    <a:schemeClr val="tx1"/>
                  </a:solidFill>
                </a:rPr>
                <a:t>mihin keskittyä, on </a:t>
              </a:r>
              <a:r>
                <a:rPr lang="fi-FI" b="1" dirty="0">
                  <a:solidFill>
                    <a:schemeClr val="tx1"/>
                  </a:solidFill>
                </a:rPr>
                <a:t>tavaroidesi kuljettamiseen </a:t>
              </a:r>
              <a:r>
                <a:rPr lang="fi-FI" dirty="0">
                  <a:solidFill>
                    <a:schemeClr val="tx1"/>
                  </a:solidFill>
                </a:rPr>
                <a:t>liittyvien </a:t>
              </a:r>
              <a:r>
                <a:rPr lang="fi-FI" b="1" dirty="0">
                  <a:solidFill>
                    <a:schemeClr val="tx1"/>
                  </a:solidFill>
                </a:rPr>
                <a:t>hiilidioksipäästöjen vähentäminen</a:t>
              </a:r>
              <a:r>
                <a:rPr lang="fi-FI" dirty="0">
                  <a:solidFill>
                    <a:schemeClr val="tx1"/>
                  </a:solidFill>
                </a:rPr>
                <a:t>. Jotkut strategiat sisältävät:</a:t>
              </a:r>
            </a:p>
            <a:p>
              <a:pPr algn="l" rtl="0">
                <a:buClr>
                  <a:srgbClr val="F79037"/>
                </a:buClr>
                <a:tabLst>
                  <a:tab pos="177800" algn="l"/>
                </a:tabLst>
              </a:pPr>
              <a:endParaRPr lang="en-US" dirty="0">
                <a:solidFill>
                  <a:schemeClr val="tx1"/>
                </a:solidFill>
              </a:endParaRPr>
            </a:p>
          </p:txBody>
        </p:sp>
      </p:grpSp>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802084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Varastonhallinta: </a:t>
            </a:r>
            <a:r>
              <a:rPr lang="fi-FI" dirty="0">
                <a:solidFill>
                  <a:schemeClr val="tx1"/>
                </a:solidFill>
              </a:rPr>
              <a:t>Tehokas varastonhallinta voi auttaa sinua yhdistämään lähetykset ilman, että varastot loppuvat. Tämä voi tarkoittaa ennusteohjelmiston käyttöä kysynnän ennustamiseen tai automaattisten uudelleentilausten määrittämistä, kun varastotasot laskevat.</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Yhteistyö: </a:t>
            </a:r>
            <a:r>
              <a:rPr lang="fi-FI" dirty="0">
                <a:solidFill>
                  <a:schemeClr val="tx1"/>
                </a:solidFill>
              </a:rPr>
              <a:t>Tee yhteistyötä muiden yritysten, erityisesti lähistölläsi tai reitilläsi olevien yritysten kanssa, yhdistääksesi lähetykset ja jakaaksesi ympäristöhyödyt.</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Keskittymällä</a:t>
            </a:r>
            <a:r>
              <a:rPr lang="fi-FI" dirty="0">
                <a:solidFill>
                  <a:schemeClr val="tx1"/>
                </a:solidFill>
              </a:rPr>
              <a:t> kestävään logistiikkaan voit vähentää merkittävästi yrityksesi hiilijalanjälkeä, mikä vastaa sitoutumistasi eettisiin ja kestäviin käytäntöihin. Lisäksi monet näistä strategioista voivat myös auttaa säästämään rahaa pitkällä aikavälillä, mikä tekee niistä hyödyllisiä sekä planeetalle että voitoillesi.</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7" y="8020840"/>
            <a:ext cx="1655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dirty="0">
                <a:solidFill>
                  <a:schemeClr val="tx1"/>
                </a:solidFill>
              </a:rPr>
              <a:t>Toimitusten yhdistäminen tarkoittaa </a:t>
            </a:r>
            <a:r>
              <a:rPr lang="fi-FI" b="1" dirty="0">
                <a:solidFill>
                  <a:schemeClr val="tx1"/>
                </a:solidFill>
              </a:rPr>
              <a:t>vähemmän lähettämistä, suurempia toimituksia</a:t>
            </a:r>
            <a:r>
              <a:rPr lang="fi-FI" dirty="0">
                <a:solidFill>
                  <a:schemeClr val="tx1"/>
                </a:solidFill>
              </a:rPr>
              <a:t>, monien pienempien sijaan. Tämä voi merkittävästi </a:t>
            </a:r>
            <a:r>
              <a:rPr lang="fi-FI" b="1" dirty="0">
                <a:solidFill>
                  <a:schemeClr val="tx1"/>
                </a:solidFill>
              </a:rPr>
              <a:t>vähentää kuljetuksen kokonaisvaikutusta</a:t>
            </a:r>
            <a:r>
              <a:rPr lang="fi-FI" dirty="0">
                <a:solidFill>
                  <a:schemeClr val="tx1"/>
                </a:solidFill>
              </a:rPr>
              <a:t>. Tässä pari asiaa</a:t>
            </a:r>
          </a:p>
          <a:p>
            <a:pPr algn="l" rtl="0">
              <a:buClr>
                <a:srgbClr val="F79037"/>
              </a:buClr>
              <a:tabLst>
                <a:tab pos="177800" algn="l"/>
              </a:tabLst>
            </a:pPr>
            <a:r>
              <a:rPr lang="fi-FI" dirty="0">
                <a:solidFill>
                  <a:schemeClr val="tx1"/>
                </a:solidFill>
              </a:rPr>
              <a:t>harkitse:</a:t>
            </a:r>
          </a:p>
          <a:p>
            <a:pPr algn="l" rtl="0">
              <a:buClr>
                <a:srgbClr val="F79037"/>
              </a:buClr>
              <a:tabLst>
                <a:tab pos="177800" algn="l"/>
              </a:tabLst>
            </a:pPr>
            <a:endParaRPr lang="en-US" dirty="0">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448738" y="739669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6" y="7445118"/>
            <a:ext cx="2810697"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Toimitusten yhdistäminen</a:t>
            </a:r>
          </a:p>
        </p:txBody>
      </p:sp>
      <p:grpSp>
        <p:nvGrpSpPr>
          <p:cNvPr id="5" name="Group 4">
            <a:extLst>
              <a:ext uri="{FF2B5EF4-FFF2-40B4-BE49-F238E27FC236}">
                <a16:creationId xmlns:a16="http://schemas.microsoft.com/office/drawing/2014/main" id="{3950C8E6-D3CB-E5BA-DAAE-DC4F7B39A6BA}"/>
              </a:ext>
            </a:extLst>
          </p:cNvPr>
          <p:cNvGrpSpPr/>
          <p:nvPr/>
        </p:nvGrpSpPr>
        <p:grpSpPr>
          <a:xfrm>
            <a:off x="5977811" y="548382"/>
            <a:ext cx="1184718" cy="759630"/>
            <a:chOff x="2708465" y="2516110"/>
            <a:chExt cx="1287319" cy="825417"/>
          </a:xfrm>
          <a:solidFill>
            <a:srgbClr val="000000"/>
          </a:solidFill>
        </p:grpSpPr>
        <p:grpSp>
          <p:nvGrpSpPr>
            <p:cNvPr id="6" name="Group 5">
              <a:extLst>
                <a:ext uri="{FF2B5EF4-FFF2-40B4-BE49-F238E27FC236}">
                  <a16:creationId xmlns:a16="http://schemas.microsoft.com/office/drawing/2014/main" id="{27A1EFAB-DF5A-459F-04E4-3EF630935A77}"/>
                </a:ext>
              </a:extLst>
            </p:cNvPr>
            <p:cNvGrpSpPr/>
            <p:nvPr/>
          </p:nvGrpSpPr>
          <p:grpSpPr>
            <a:xfrm>
              <a:off x="2853306" y="2645797"/>
              <a:ext cx="395598" cy="175397"/>
              <a:chOff x="2388581" y="2630405"/>
              <a:chExt cx="395598" cy="175397"/>
            </a:xfrm>
            <a:grpFill/>
          </p:grpSpPr>
          <p:sp>
            <p:nvSpPr>
              <p:cNvPr id="14" name="Freeform 13">
                <a:extLst>
                  <a:ext uri="{FF2B5EF4-FFF2-40B4-BE49-F238E27FC236}">
                    <a16:creationId xmlns:a16="http://schemas.microsoft.com/office/drawing/2014/main" id="{21BB6892-B3AC-3E41-1DFB-4C101779C1E5}"/>
                  </a:ext>
                </a:extLst>
              </p:cNvPr>
              <p:cNvSpPr/>
              <p:nvPr/>
            </p:nvSpPr>
            <p:spPr>
              <a:xfrm rot="2700000">
                <a:off x="2369403" y="2649583"/>
                <a:ext cx="147619" cy="109263"/>
              </a:xfrm>
              <a:custGeom>
                <a:avLst/>
                <a:gdLst>
                  <a:gd name="connsiteX0" fmla="*/ 0 w 147619"/>
                  <a:gd name="connsiteY0" fmla="*/ 0 h 109263"/>
                  <a:gd name="connsiteX1" fmla="*/ 147620 w 147619"/>
                  <a:gd name="connsiteY1" fmla="*/ 0 h 109263"/>
                  <a:gd name="connsiteX2" fmla="*/ 147620 w 147619"/>
                  <a:gd name="connsiteY2" fmla="*/ 109264 h 109263"/>
                  <a:gd name="connsiteX3" fmla="*/ 0 w 147619"/>
                  <a:gd name="connsiteY3" fmla="*/ 109264 h 109263"/>
                </a:gdLst>
                <a:ahLst/>
                <a:cxnLst>
                  <a:cxn ang="0">
                    <a:pos x="connsiteX0" y="connsiteY0"/>
                  </a:cxn>
                  <a:cxn ang="0">
                    <a:pos x="connsiteX1" y="connsiteY1"/>
                  </a:cxn>
                  <a:cxn ang="0">
                    <a:pos x="connsiteX2" y="connsiteY2"/>
                  </a:cxn>
                  <a:cxn ang="0">
                    <a:pos x="connsiteX3" y="connsiteY3"/>
                  </a:cxn>
                </a:cxnLst>
                <a:rect l="l" t="t" r="r" b="b"/>
                <a:pathLst>
                  <a:path w="147619" h="109263">
                    <a:moveTo>
                      <a:pt x="0" y="0"/>
                    </a:moveTo>
                    <a:lnTo>
                      <a:pt x="147620" y="0"/>
                    </a:lnTo>
                    <a:lnTo>
                      <a:pt x="147620" y="109264"/>
                    </a:lnTo>
                    <a:lnTo>
                      <a:pt x="0" y="109264"/>
                    </a:lnTo>
                    <a:close/>
                  </a:path>
                </a:pathLst>
              </a:custGeom>
              <a:grpFill/>
              <a:ln w="2523"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F4E5AC44-743B-C91B-C297-A2B4E6537929}"/>
                  </a:ext>
                </a:extLst>
              </p:cNvPr>
              <p:cNvSpPr/>
              <p:nvPr/>
            </p:nvSpPr>
            <p:spPr>
              <a:xfrm>
                <a:off x="2653547" y="2659695"/>
                <a:ext cx="130632" cy="146107"/>
              </a:xfrm>
              <a:custGeom>
                <a:avLst/>
                <a:gdLst>
                  <a:gd name="connsiteX0" fmla="*/ 20945 w 130632"/>
                  <a:gd name="connsiteY0" fmla="*/ 146107 h 146107"/>
                  <a:gd name="connsiteX1" fmla="*/ 15646 w 130632"/>
                  <a:gd name="connsiteY1" fmla="*/ 141313 h 146107"/>
                  <a:gd name="connsiteX2" fmla="*/ 0 w 130632"/>
                  <a:gd name="connsiteY2" fmla="*/ 127181 h 146107"/>
                  <a:gd name="connsiteX3" fmla="*/ 126929 w 130632"/>
                  <a:gd name="connsiteY3" fmla="*/ 0 h 146107"/>
                  <a:gd name="connsiteX4" fmla="*/ 118854 w 130632"/>
                  <a:gd name="connsiteY4" fmla="*/ 50216 h 146107"/>
                  <a:gd name="connsiteX5" fmla="*/ 20945 w 130632"/>
                  <a:gd name="connsiteY5" fmla="*/ 146107 h 146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632" h="146107">
                    <a:moveTo>
                      <a:pt x="20945" y="146107"/>
                    </a:moveTo>
                    <a:cubicBezTo>
                      <a:pt x="19935" y="145098"/>
                      <a:pt x="17664" y="143079"/>
                      <a:pt x="15646" y="141313"/>
                    </a:cubicBezTo>
                    <a:cubicBezTo>
                      <a:pt x="10094" y="136266"/>
                      <a:pt x="4542" y="131219"/>
                      <a:pt x="0" y="127181"/>
                    </a:cubicBezTo>
                    <a:cubicBezTo>
                      <a:pt x="42899" y="84030"/>
                      <a:pt x="84788" y="42394"/>
                      <a:pt x="126929" y="0"/>
                    </a:cubicBezTo>
                    <a:cubicBezTo>
                      <a:pt x="132986" y="17411"/>
                      <a:pt x="132481" y="36085"/>
                      <a:pt x="118854" y="50216"/>
                    </a:cubicBezTo>
                    <a:cubicBezTo>
                      <a:pt x="87311" y="83021"/>
                      <a:pt x="54002" y="114059"/>
                      <a:pt x="20945" y="146107"/>
                    </a:cubicBezTo>
                    <a:close/>
                  </a:path>
                </a:pathLst>
              </a:custGeom>
              <a:solidFill>
                <a:srgbClr val="F79037"/>
              </a:solidFill>
              <a:ln w="2523" cap="flat">
                <a:noFill/>
                <a:prstDash val="solid"/>
                <a:miter/>
              </a:ln>
            </p:spPr>
            <p:txBody>
              <a:bodyPr rtlCol="0" anchor="ctr"/>
              <a:lstStyle/>
              <a:p>
                <a:pPr algn="l" rtl="0"/>
                <a:endParaRPr lang="en-US"/>
              </a:p>
            </p:txBody>
          </p:sp>
        </p:grpSp>
        <p:grpSp>
          <p:nvGrpSpPr>
            <p:cNvPr id="7" name="Group 6">
              <a:extLst>
                <a:ext uri="{FF2B5EF4-FFF2-40B4-BE49-F238E27FC236}">
                  <a16:creationId xmlns:a16="http://schemas.microsoft.com/office/drawing/2014/main" id="{21DE3456-A68B-581D-4049-B2E0114A7EED}"/>
                </a:ext>
              </a:extLst>
            </p:cNvPr>
            <p:cNvGrpSpPr/>
            <p:nvPr/>
          </p:nvGrpSpPr>
          <p:grpSpPr>
            <a:xfrm>
              <a:off x="2708465" y="2516110"/>
              <a:ext cx="1287319" cy="825417"/>
              <a:chOff x="2243740" y="2500718"/>
              <a:chExt cx="1287319" cy="825417"/>
            </a:xfrm>
            <a:grpFill/>
          </p:grpSpPr>
          <p:sp>
            <p:nvSpPr>
              <p:cNvPr id="8" name="Freeform 7">
                <a:extLst>
                  <a:ext uri="{FF2B5EF4-FFF2-40B4-BE49-F238E27FC236}">
                    <a16:creationId xmlns:a16="http://schemas.microsoft.com/office/drawing/2014/main" id="{79D20138-B581-87DA-CDDE-00916A91F78C}"/>
                  </a:ext>
                </a:extLst>
              </p:cNvPr>
              <p:cNvSpPr/>
              <p:nvPr/>
            </p:nvSpPr>
            <p:spPr>
              <a:xfrm>
                <a:off x="3251096" y="3127034"/>
                <a:ext cx="118353" cy="118353"/>
              </a:xfrm>
              <a:custGeom>
                <a:avLst/>
                <a:gdLst>
                  <a:gd name="connsiteX0" fmla="*/ 2 w 118353"/>
                  <a:gd name="connsiteY0" fmla="*/ 59555 h 118353"/>
                  <a:gd name="connsiteX1" fmla="*/ 58546 w 118353"/>
                  <a:gd name="connsiteY1" fmla="*/ 2 h 118353"/>
                  <a:gd name="connsiteX2" fmla="*/ 118351 w 118353"/>
                  <a:gd name="connsiteY2" fmla="*/ 58546 h 118353"/>
                  <a:gd name="connsiteX3" fmla="*/ 59555 w 118353"/>
                  <a:gd name="connsiteY3" fmla="*/ 118351 h 118353"/>
                  <a:gd name="connsiteX4" fmla="*/ 2 w 118353"/>
                  <a:gd name="connsiteY4" fmla="*/ 59555 h 118353"/>
                  <a:gd name="connsiteX5" fmla="*/ 58798 w 118353"/>
                  <a:gd name="connsiteY5" fmla="*/ 80247 h 118353"/>
                  <a:gd name="connsiteX6" fmla="*/ 80500 w 118353"/>
                  <a:gd name="connsiteY6" fmla="*/ 59050 h 118353"/>
                  <a:gd name="connsiteX7" fmla="*/ 58798 w 118353"/>
                  <a:gd name="connsiteY7" fmla="*/ 37853 h 118353"/>
                  <a:gd name="connsiteX8" fmla="*/ 37853 w 118353"/>
                  <a:gd name="connsiteY8" fmla="*/ 58293 h 118353"/>
                  <a:gd name="connsiteX9" fmla="*/ 58798 w 118353"/>
                  <a:gd name="connsiteY9" fmla="*/ 80247 h 11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53" h="118353">
                    <a:moveTo>
                      <a:pt x="2" y="59555"/>
                    </a:moveTo>
                    <a:cubicBezTo>
                      <a:pt x="-250" y="26498"/>
                      <a:pt x="25489" y="254"/>
                      <a:pt x="58546" y="2"/>
                    </a:cubicBezTo>
                    <a:cubicBezTo>
                      <a:pt x="91350" y="-250"/>
                      <a:pt x="118099" y="25993"/>
                      <a:pt x="118351" y="58546"/>
                    </a:cubicBezTo>
                    <a:cubicBezTo>
                      <a:pt x="118604" y="90846"/>
                      <a:pt x="92107" y="117846"/>
                      <a:pt x="59555" y="118351"/>
                    </a:cubicBezTo>
                    <a:cubicBezTo>
                      <a:pt x="27003" y="118604"/>
                      <a:pt x="254" y="92107"/>
                      <a:pt x="2" y="59555"/>
                    </a:cubicBezTo>
                    <a:close/>
                    <a:moveTo>
                      <a:pt x="58798" y="80247"/>
                    </a:moveTo>
                    <a:cubicBezTo>
                      <a:pt x="70658" y="80500"/>
                      <a:pt x="80500" y="70658"/>
                      <a:pt x="80500" y="59050"/>
                    </a:cubicBezTo>
                    <a:cubicBezTo>
                      <a:pt x="80500" y="47190"/>
                      <a:pt x="70658" y="37853"/>
                      <a:pt x="58798" y="37853"/>
                    </a:cubicBezTo>
                    <a:cubicBezTo>
                      <a:pt x="47190" y="38106"/>
                      <a:pt x="38106" y="46938"/>
                      <a:pt x="37853" y="58293"/>
                    </a:cubicBezTo>
                    <a:cubicBezTo>
                      <a:pt x="37601" y="70406"/>
                      <a:pt x="46938" y="80247"/>
                      <a:pt x="58798" y="80247"/>
                    </a:cubicBezTo>
                    <a:close/>
                  </a:path>
                </a:pathLst>
              </a:custGeom>
              <a:grpFill/>
              <a:ln w="2523"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5813B9FF-4762-0651-85C8-0DAD50AC8628}"/>
                  </a:ext>
                </a:extLst>
              </p:cNvPr>
              <p:cNvSpPr/>
              <p:nvPr/>
            </p:nvSpPr>
            <p:spPr>
              <a:xfrm>
                <a:off x="2243740" y="2500718"/>
                <a:ext cx="1287319" cy="825417"/>
              </a:xfrm>
              <a:custGeom>
                <a:avLst/>
                <a:gdLst>
                  <a:gd name="connsiteX0" fmla="*/ 0 w 1287319"/>
                  <a:gd name="connsiteY0" fmla="*/ 37852 h 825417"/>
                  <a:gd name="connsiteX1" fmla="*/ 42646 w 1287319"/>
                  <a:gd name="connsiteY1" fmla="*/ 2019 h 825417"/>
                  <a:gd name="connsiteX2" fmla="*/ 61320 w 1287319"/>
                  <a:gd name="connsiteY2" fmla="*/ 0 h 825417"/>
                  <a:gd name="connsiteX3" fmla="*/ 617991 w 1287319"/>
                  <a:gd name="connsiteY3" fmla="*/ 0 h 825417"/>
                  <a:gd name="connsiteX4" fmla="*/ 681329 w 1287319"/>
                  <a:gd name="connsiteY4" fmla="*/ 62833 h 825417"/>
                  <a:gd name="connsiteX5" fmla="*/ 681329 w 1287319"/>
                  <a:gd name="connsiteY5" fmla="*/ 141313 h 825417"/>
                  <a:gd name="connsiteX6" fmla="*/ 695713 w 1287319"/>
                  <a:gd name="connsiteY6" fmla="*/ 141313 h 825417"/>
                  <a:gd name="connsiteX7" fmla="*/ 835512 w 1287319"/>
                  <a:gd name="connsiteY7" fmla="*/ 141313 h 825417"/>
                  <a:gd name="connsiteX8" fmla="*/ 917018 w 1287319"/>
                  <a:gd name="connsiteY8" fmla="*/ 201370 h 825417"/>
                  <a:gd name="connsiteX9" fmla="*/ 976572 w 1287319"/>
                  <a:gd name="connsiteY9" fmla="*/ 394919 h 825417"/>
                  <a:gd name="connsiteX10" fmla="*/ 990703 w 1287319"/>
                  <a:gd name="connsiteY10" fmla="*/ 407536 h 825417"/>
                  <a:gd name="connsiteX11" fmla="*/ 1206457 w 1287319"/>
                  <a:gd name="connsiteY11" fmla="*/ 435798 h 825417"/>
                  <a:gd name="connsiteX12" fmla="*/ 1287208 w 1287319"/>
                  <a:gd name="connsiteY12" fmla="*/ 526138 h 825417"/>
                  <a:gd name="connsiteX13" fmla="*/ 1287208 w 1287319"/>
                  <a:gd name="connsiteY13" fmla="*/ 621776 h 825417"/>
                  <a:gd name="connsiteX14" fmla="*/ 1214532 w 1287319"/>
                  <a:gd name="connsiteY14" fmla="*/ 703283 h 825417"/>
                  <a:gd name="connsiteX15" fmla="*/ 1203177 w 1287319"/>
                  <a:gd name="connsiteY15" fmla="*/ 714891 h 825417"/>
                  <a:gd name="connsiteX16" fmla="*/ 1066406 w 1287319"/>
                  <a:gd name="connsiteY16" fmla="*/ 825418 h 825417"/>
                  <a:gd name="connsiteX17" fmla="*/ 929888 w 1287319"/>
                  <a:gd name="connsiteY17" fmla="*/ 713377 h 825417"/>
                  <a:gd name="connsiteX18" fmla="*/ 914243 w 1287319"/>
                  <a:gd name="connsiteY18" fmla="*/ 704292 h 825417"/>
                  <a:gd name="connsiteX19" fmla="*/ 468351 w 1287319"/>
                  <a:gd name="connsiteY19" fmla="*/ 704292 h 825417"/>
                  <a:gd name="connsiteX20" fmla="*/ 407788 w 1287319"/>
                  <a:gd name="connsiteY20" fmla="*/ 704040 h 825417"/>
                  <a:gd name="connsiteX21" fmla="*/ 395423 w 1287319"/>
                  <a:gd name="connsiteY21" fmla="*/ 714134 h 825417"/>
                  <a:gd name="connsiteX22" fmla="*/ 259410 w 1287319"/>
                  <a:gd name="connsiteY22" fmla="*/ 825165 h 825417"/>
                  <a:gd name="connsiteX23" fmla="*/ 123144 w 1287319"/>
                  <a:gd name="connsiteY23" fmla="*/ 717414 h 825417"/>
                  <a:gd name="connsiteX24" fmla="*/ 105985 w 1287319"/>
                  <a:gd name="connsiteY24" fmla="*/ 703788 h 825417"/>
                  <a:gd name="connsiteX25" fmla="*/ 69395 w 1287319"/>
                  <a:gd name="connsiteY25" fmla="*/ 704040 h 825417"/>
                  <a:gd name="connsiteX26" fmla="*/ 0 w 1287319"/>
                  <a:gd name="connsiteY26" fmla="*/ 664674 h 825417"/>
                  <a:gd name="connsiteX27" fmla="*/ 0 w 1287319"/>
                  <a:gd name="connsiteY27" fmla="*/ 37852 h 825417"/>
                  <a:gd name="connsiteX28" fmla="*/ 119611 w 1287319"/>
                  <a:gd name="connsiteY28" fmla="*/ 665936 h 825417"/>
                  <a:gd name="connsiteX29" fmla="*/ 123901 w 1287319"/>
                  <a:gd name="connsiteY29" fmla="*/ 648272 h 825417"/>
                  <a:gd name="connsiteX30" fmla="*/ 318711 w 1287319"/>
                  <a:gd name="connsiteY30" fmla="*/ 558690 h 825417"/>
                  <a:gd name="connsiteX31" fmla="*/ 336627 w 1287319"/>
                  <a:gd name="connsiteY31" fmla="*/ 587962 h 825417"/>
                  <a:gd name="connsiteX32" fmla="*/ 303318 w 1287319"/>
                  <a:gd name="connsiteY32" fmla="*/ 593009 h 825417"/>
                  <a:gd name="connsiteX33" fmla="*/ 302308 w 1287319"/>
                  <a:gd name="connsiteY33" fmla="*/ 592504 h 825417"/>
                  <a:gd name="connsiteX34" fmla="*/ 178660 w 1287319"/>
                  <a:gd name="connsiteY34" fmla="*/ 622281 h 825417"/>
                  <a:gd name="connsiteX35" fmla="*/ 179417 w 1287319"/>
                  <a:gd name="connsiteY35" fmla="*/ 749209 h 825417"/>
                  <a:gd name="connsiteX36" fmla="*/ 304579 w 1287319"/>
                  <a:gd name="connsiteY36" fmla="*/ 776715 h 825417"/>
                  <a:gd name="connsiteX37" fmla="*/ 358581 w 1287319"/>
                  <a:gd name="connsiteY37" fmla="*/ 661646 h 825417"/>
                  <a:gd name="connsiteX38" fmla="*/ 355301 w 1287319"/>
                  <a:gd name="connsiteY38" fmla="*/ 647010 h 825417"/>
                  <a:gd name="connsiteX39" fmla="*/ 368675 w 1287319"/>
                  <a:gd name="connsiteY39" fmla="*/ 627075 h 825417"/>
                  <a:gd name="connsiteX40" fmla="*/ 390629 w 1287319"/>
                  <a:gd name="connsiteY40" fmla="*/ 637421 h 825417"/>
                  <a:gd name="connsiteX41" fmla="*/ 395676 w 1287319"/>
                  <a:gd name="connsiteY41" fmla="*/ 654328 h 825417"/>
                  <a:gd name="connsiteX42" fmla="*/ 411069 w 1287319"/>
                  <a:gd name="connsiteY42" fmla="*/ 666693 h 825417"/>
                  <a:gd name="connsiteX43" fmla="*/ 630103 w 1287319"/>
                  <a:gd name="connsiteY43" fmla="*/ 666441 h 825417"/>
                  <a:gd name="connsiteX44" fmla="*/ 644235 w 1287319"/>
                  <a:gd name="connsiteY44" fmla="*/ 665684 h 825417"/>
                  <a:gd name="connsiteX45" fmla="*/ 644235 w 1287319"/>
                  <a:gd name="connsiteY45" fmla="*/ 649281 h 825417"/>
                  <a:gd name="connsiteX46" fmla="*/ 644235 w 1287319"/>
                  <a:gd name="connsiteY46" fmla="*/ 291457 h 825417"/>
                  <a:gd name="connsiteX47" fmla="*/ 662656 w 1287319"/>
                  <a:gd name="connsiteY47" fmla="*/ 262438 h 825417"/>
                  <a:gd name="connsiteX48" fmla="*/ 682086 w 1287319"/>
                  <a:gd name="connsiteY48" fmla="*/ 291710 h 825417"/>
                  <a:gd name="connsiteX49" fmla="*/ 682086 w 1287319"/>
                  <a:gd name="connsiteY49" fmla="*/ 568783 h 825417"/>
                  <a:gd name="connsiteX50" fmla="*/ 682086 w 1287319"/>
                  <a:gd name="connsiteY50" fmla="*/ 585438 h 825417"/>
                  <a:gd name="connsiteX51" fmla="*/ 699246 w 1287319"/>
                  <a:gd name="connsiteY51" fmla="*/ 585438 h 825417"/>
                  <a:gd name="connsiteX52" fmla="*/ 869326 w 1287319"/>
                  <a:gd name="connsiteY52" fmla="*/ 585438 h 825417"/>
                  <a:gd name="connsiteX53" fmla="*/ 884214 w 1287319"/>
                  <a:gd name="connsiteY53" fmla="*/ 586700 h 825417"/>
                  <a:gd name="connsiteX54" fmla="*/ 897588 w 1287319"/>
                  <a:gd name="connsiteY54" fmla="*/ 605373 h 825417"/>
                  <a:gd name="connsiteX55" fmla="*/ 883457 w 1287319"/>
                  <a:gd name="connsiteY55" fmla="*/ 622281 h 825417"/>
                  <a:gd name="connsiteX56" fmla="*/ 869578 w 1287319"/>
                  <a:gd name="connsiteY56" fmla="*/ 623037 h 825417"/>
                  <a:gd name="connsiteX57" fmla="*/ 698236 w 1287319"/>
                  <a:gd name="connsiteY57" fmla="*/ 623037 h 825417"/>
                  <a:gd name="connsiteX58" fmla="*/ 682843 w 1287319"/>
                  <a:gd name="connsiteY58" fmla="*/ 623037 h 825417"/>
                  <a:gd name="connsiteX59" fmla="*/ 682843 w 1287319"/>
                  <a:gd name="connsiteY59" fmla="*/ 664927 h 825417"/>
                  <a:gd name="connsiteX60" fmla="*/ 691928 w 1287319"/>
                  <a:gd name="connsiteY60" fmla="*/ 665936 h 825417"/>
                  <a:gd name="connsiteX61" fmla="*/ 918533 w 1287319"/>
                  <a:gd name="connsiteY61" fmla="*/ 666189 h 825417"/>
                  <a:gd name="connsiteX62" fmla="*/ 930393 w 1287319"/>
                  <a:gd name="connsiteY62" fmla="*/ 655338 h 825417"/>
                  <a:gd name="connsiteX63" fmla="*/ 1157250 w 1287319"/>
                  <a:gd name="connsiteY63" fmla="*/ 577868 h 825417"/>
                  <a:gd name="connsiteX64" fmla="*/ 1168606 w 1287319"/>
                  <a:gd name="connsiteY64" fmla="*/ 584681 h 825417"/>
                  <a:gd name="connsiteX65" fmla="*/ 1249104 w 1287319"/>
                  <a:gd name="connsiteY65" fmla="*/ 584934 h 825417"/>
                  <a:gd name="connsiteX66" fmla="*/ 1249104 w 1287319"/>
                  <a:gd name="connsiteY66" fmla="*/ 542792 h 825417"/>
                  <a:gd name="connsiteX67" fmla="*/ 1210495 w 1287319"/>
                  <a:gd name="connsiteY67" fmla="*/ 523361 h 825417"/>
                  <a:gd name="connsiteX68" fmla="*/ 1246580 w 1287319"/>
                  <a:gd name="connsiteY68" fmla="*/ 503427 h 825417"/>
                  <a:gd name="connsiteX69" fmla="*/ 1206457 w 1287319"/>
                  <a:gd name="connsiteY69" fmla="*/ 473145 h 825417"/>
                  <a:gd name="connsiteX70" fmla="*/ 1059341 w 1287319"/>
                  <a:gd name="connsiteY70" fmla="*/ 453462 h 825417"/>
                  <a:gd name="connsiteX71" fmla="*/ 885223 w 1287319"/>
                  <a:gd name="connsiteY71" fmla="*/ 440593 h 825417"/>
                  <a:gd name="connsiteX72" fmla="*/ 765612 w 1287319"/>
                  <a:gd name="connsiteY72" fmla="*/ 440845 h 825417"/>
                  <a:gd name="connsiteX73" fmla="*/ 725490 w 1287319"/>
                  <a:gd name="connsiteY73" fmla="*/ 401732 h 825417"/>
                  <a:gd name="connsiteX74" fmla="*/ 725490 w 1287319"/>
                  <a:gd name="connsiteY74" fmla="*/ 260671 h 825417"/>
                  <a:gd name="connsiteX75" fmla="*/ 766117 w 1287319"/>
                  <a:gd name="connsiteY75" fmla="*/ 221558 h 825417"/>
                  <a:gd name="connsiteX76" fmla="*/ 835259 w 1287319"/>
                  <a:gd name="connsiteY76" fmla="*/ 221558 h 825417"/>
                  <a:gd name="connsiteX77" fmla="*/ 882952 w 1287319"/>
                  <a:gd name="connsiteY77" fmla="*/ 221558 h 825417"/>
                  <a:gd name="connsiteX78" fmla="*/ 835764 w 1287319"/>
                  <a:gd name="connsiteY78" fmla="*/ 178659 h 825417"/>
                  <a:gd name="connsiteX79" fmla="*/ 708582 w 1287319"/>
                  <a:gd name="connsiteY79" fmla="*/ 178659 h 825417"/>
                  <a:gd name="connsiteX80" fmla="*/ 682843 w 1287319"/>
                  <a:gd name="connsiteY80" fmla="*/ 178659 h 825417"/>
                  <a:gd name="connsiteX81" fmla="*/ 681329 w 1287319"/>
                  <a:gd name="connsiteY81" fmla="*/ 203389 h 825417"/>
                  <a:gd name="connsiteX82" fmla="*/ 662908 w 1287319"/>
                  <a:gd name="connsiteY82" fmla="*/ 218782 h 825417"/>
                  <a:gd name="connsiteX83" fmla="*/ 644992 w 1287319"/>
                  <a:gd name="connsiteY83" fmla="*/ 202884 h 825417"/>
                  <a:gd name="connsiteX84" fmla="*/ 644487 w 1287319"/>
                  <a:gd name="connsiteY84" fmla="*/ 190267 h 825417"/>
                  <a:gd name="connsiteX85" fmla="*/ 644487 w 1287319"/>
                  <a:gd name="connsiteY85" fmla="*/ 68133 h 825417"/>
                  <a:gd name="connsiteX86" fmla="*/ 614206 w 1287319"/>
                  <a:gd name="connsiteY86" fmla="*/ 37347 h 825417"/>
                  <a:gd name="connsiteX87" fmla="*/ 66366 w 1287319"/>
                  <a:gd name="connsiteY87" fmla="*/ 37347 h 825417"/>
                  <a:gd name="connsiteX88" fmla="*/ 36085 w 1287319"/>
                  <a:gd name="connsiteY88" fmla="*/ 68133 h 825417"/>
                  <a:gd name="connsiteX89" fmla="*/ 36085 w 1287319"/>
                  <a:gd name="connsiteY89" fmla="*/ 634898 h 825417"/>
                  <a:gd name="connsiteX90" fmla="*/ 36085 w 1287319"/>
                  <a:gd name="connsiteY90" fmla="*/ 644992 h 825417"/>
                  <a:gd name="connsiteX91" fmla="*/ 54759 w 1287319"/>
                  <a:gd name="connsiteY91" fmla="*/ 665179 h 825417"/>
                  <a:gd name="connsiteX92" fmla="*/ 119611 w 1287319"/>
                  <a:gd name="connsiteY92" fmla="*/ 665936 h 825417"/>
                  <a:gd name="connsiteX93" fmla="*/ 763341 w 1287319"/>
                  <a:gd name="connsiteY93" fmla="*/ 259662 h 825417"/>
                  <a:gd name="connsiteX94" fmla="*/ 763341 w 1287319"/>
                  <a:gd name="connsiteY94" fmla="*/ 402993 h 825417"/>
                  <a:gd name="connsiteX95" fmla="*/ 939729 w 1287319"/>
                  <a:gd name="connsiteY95" fmla="*/ 402993 h 825417"/>
                  <a:gd name="connsiteX96" fmla="*/ 897084 w 1287319"/>
                  <a:gd name="connsiteY96" fmla="*/ 265718 h 825417"/>
                  <a:gd name="connsiteX97" fmla="*/ 886990 w 1287319"/>
                  <a:gd name="connsiteY97" fmla="*/ 259914 h 825417"/>
                  <a:gd name="connsiteX98" fmla="*/ 812801 w 1287319"/>
                  <a:gd name="connsiteY98" fmla="*/ 259662 h 825417"/>
                  <a:gd name="connsiteX99" fmla="*/ 763341 w 1287319"/>
                  <a:gd name="connsiteY99" fmla="*/ 259662 h 825417"/>
                  <a:gd name="connsiteX100" fmla="*/ 964459 w 1287319"/>
                  <a:gd name="connsiteY100" fmla="*/ 685367 h 825417"/>
                  <a:gd name="connsiteX101" fmla="*/ 1066659 w 1287319"/>
                  <a:gd name="connsiteY101" fmla="*/ 787818 h 825417"/>
                  <a:gd name="connsiteX102" fmla="*/ 1168606 w 1287319"/>
                  <a:gd name="connsiteY102" fmla="*/ 684862 h 825417"/>
                  <a:gd name="connsiteX103" fmla="*/ 1066659 w 1287319"/>
                  <a:gd name="connsiteY103" fmla="*/ 583167 h 825417"/>
                  <a:gd name="connsiteX104" fmla="*/ 964459 w 1287319"/>
                  <a:gd name="connsiteY104" fmla="*/ 685367 h 825417"/>
                  <a:gd name="connsiteX105" fmla="*/ 1206205 w 1287319"/>
                  <a:gd name="connsiteY105" fmla="*/ 665684 h 825417"/>
                  <a:gd name="connsiteX106" fmla="*/ 1248599 w 1287319"/>
                  <a:gd name="connsiteY106" fmla="*/ 624552 h 825417"/>
                  <a:gd name="connsiteX107" fmla="*/ 1194093 w 1287319"/>
                  <a:gd name="connsiteY107" fmla="*/ 624552 h 825417"/>
                  <a:gd name="connsiteX108" fmla="*/ 1206205 w 1287319"/>
                  <a:gd name="connsiteY108" fmla="*/ 665684 h 825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287319" h="825417">
                    <a:moveTo>
                      <a:pt x="0" y="37852"/>
                    </a:moveTo>
                    <a:cubicBezTo>
                      <a:pt x="10094" y="21197"/>
                      <a:pt x="22206" y="6309"/>
                      <a:pt x="42646" y="2019"/>
                    </a:cubicBezTo>
                    <a:cubicBezTo>
                      <a:pt x="48702" y="757"/>
                      <a:pt x="55011" y="0"/>
                      <a:pt x="61320" y="0"/>
                    </a:cubicBezTo>
                    <a:cubicBezTo>
                      <a:pt x="246793" y="0"/>
                      <a:pt x="432518" y="0"/>
                      <a:pt x="617991" y="0"/>
                    </a:cubicBezTo>
                    <a:cubicBezTo>
                      <a:pt x="656347" y="0"/>
                      <a:pt x="680824" y="24225"/>
                      <a:pt x="681329" y="62833"/>
                    </a:cubicBezTo>
                    <a:cubicBezTo>
                      <a:pt x="681582" y="88320"/>
                      <a:pt x="681329" y="114059"/>
                      <a:pt x="681329" y="141313"/>
                    </a:cubicBezTo>
                    <a:cubicBezTo>
                      <a:pt x="686628" y="141313"/>
                      <a:pt x="691171" y="141313"/>
                      <a:pt x="695713" y="141313"/>
                    </a:cubicBezTo>
                    <a:cubicBezTo>
                      <a:pt x="742396" y="141313"/>
                      <a:pt x="788828" y="141313"/>
                      <a:pt x="835512" y="141313"/>
                    </a:cubicBezTo>
                    <a:cubicBezTo>
                      <a:pt x="876643" y="141313"/>
                      <a:pt x="904654" y="162005"/>
                      <a:pt x="917018" y="201370"/>
                    </a:cubicBezTo>
                    <a:cubicBezTo>
                      <a:pt x="936954" y="265718"/>
                      <a:pt x="956889" y="330318"/>
                      <a:pt x="976572" y="394919"/>
                    </a:cubicBezTo>
                    <a:cubicBezTo>
                      <a:pt x="979095" y="402993"/>
                      <a:pt x="982628" y="406526"/>
                      <a:pt x="990703" y="407536"/>
                    </a:cubicBezTo>
                    <a:cubicBezTo>
                      <a:pt x="1062621" y="416872"/>
                      <a:pt x="1134539" y="426966"/>
                      <a:pt x="1206457" y="435798"/>
                    </a:cubicBezTo>
                    <a:cubicBezTo>
                      <a:pt x="1259954" y="442359"/>
                      <a:pt x="1287208" y="472136"/>
                      <a:pt x="1287208" y="526138"/>
                    </a:cubicBezTo>
                    <a:cubicBezTo>
                      <a:pt x="1287208" y="557933"/>
                      <a:pt x="1287460" y="589980"/>
                      <a:pt x="1287208" y="621776"/>
                    </a:cubicBezTo>
                    <a:cubicBezTo>
                      <a:pt x="1286955" y="666441"/>
                      <a:pt x="1258945" y="698236"/>
                      <a:pt x="1214532" y="703283"/>
                    </a:cubicBezTo>
                    <a:cubicBezTo>
                      <a:pt x="1206457" y="704292"/>
                      <a:pt x="1204691" y="707825"/>
                      <a:pt x="1203177" y="714891"/>
                    </a:cubicBezTo>
                    <a:cubicBezTo>
                      <a:pt x="1188036" y="780500"/>
                      <a:pt x="1131764" y="825418"/>
                      <a:pt x="1066406" y="825418"/>
                    </a:cubicBezTo>
                    <a:cubicBezTo>
                      <a:pt x="1000292" y="825418"/>
                      <a:pt x="944272" y="779743"/>
                      <a:pt x="929888" y="713377"/>
                    </a:cubicBezTo>
                    <a:cubicBezTo>
                      <a:pt x="927617" y="702526"/>
                      <a:pt x="921056" y="704292"/>
                      <a:pt x="914243" y="704292"/>
                    </a:cubicBezTo>
                    <a:cubicBezTo>
                      <a:pt x="765612" y="704292"/>
                      <a:pt x="616982" y="704292"/>
                      <a:pt x="468351" y="704292"/>
                    </a:cubicBezTo>
                    <a:cubicBezTo>
                      <a:pt x="448163" y="704292"/>
                      <a:pt x="427976" y="704545"/>
                      <a:pt x="407788" y="704040"/>
                    </a:cubicBezTo>
                    <a:cubicBezTo>
                      <a:pt x="399966" y="703788"/>
                      <a:pt x="396937" y="706311"/>
                      <a:pt x="395423" y="714134"/>
                    </a:cubicBezTo>
                    <a:cubicBezTo>
                      <a:pt x="381292" y="779239"/>
                      <a:pt x="325524" y="824660"/>
                      <a:pt x="259410" y="825165"/>
                    </a:cubicBezTo>
                    <a:cubicBezTo>
                      <a:pt x="195314" y="825670"/>
                      <a:pt x="138537" y="781257"/>
                      <a:pt x="123144" y="717414"/>
                    </a:cubicBezTo>
                    <a:cubicBezTo>
                      <a:pt x="120620" y="706564"/>
                      <a:pt x="116835" y="703031"/>
                      <a:pt x="105985" y="703788"/>
                    </a:cubicBezTo>
                    <a:cubicBezTo>
                      <a:pt x="93872" y="704797"/>
                      <a:pt x="81507" y="703283"/>
                      <a:pt x="69395" y="704040"/>
                    </a:cubicBezTo>
                    <a:cubicBezTo>
                      <a:pt x="37599" y="706059"/>
                      <a:pt x="14131" y="693946"/>
                      <a:pt x="0" y="664674"/>
                    </a:cubicBezTo>
                    <a:cubicBezTo>
                      <a:pt x="0" y="455986"/>
                      <a:pt x="0" y="246792"/>
                      <a:pt x="0" y="37852"/>
                    </a:cubicBezTo>
                    <a:close/>
                    <a:moveTo>
                      <a:pt x="119611" y="665936"/>
                    </a:moveTo>
                    <a:cubicBezTo>
                      <a:pt x="121125" y="659627"/>
                      <a:pt x="122387" y="653824"/>
                      <a:pt x="123901" y="648272"/>
                    </a:cubicBezTo>
                    <a:cubicBezTo>
                      <a:pt x="146612" y="564746"/>
                      <a:pt x="240736" y="521595"/>
                      <a:pt x="318711" y="558690"/>
                    </a:cubicBezTo>
                    <a:cubicBezTo>
                      <a:pt x="336375" y="567017"/>
                      <a:pt x="341926" y="576354"/>
                      <a:pt x="336627" y="587962"/>
                    </a:cubicBezTo>
                    <a:cubicBezTo>
                      <a:pt x="331328" y="599570"/>
                      <a:pt x="320477" y="601336"/>
                      <a:pt x="303318" y="593009"/>
                    </a:cubicBezTo>
                    <a:cubicBezTo>
                      <a:pt x="303065" y="592756"/>
                      <a:pt x="302561" y="592504"/>
                      <a:pt x="302308" y="592504"/>
                    </a:cubicBezTo>
                    <a:cubicBezTo>
                      <a:pt x="259157" y="572569"/>
                      <a:pt x="207932" y="584934"/>
                      <a:pt x="178660" y="622281"/>
                    </a:cubicBezTo>
                    <a:cubicBezTo>
                      <a:pt x="149388" y="659880"/>
                      <a:pt x="149640" y="712115"/>
                      <a:pt x="179417" y="749209"/>
                    </a:cubicBezTo>
                    <a:cubicBezTo>
                      <a:pt x="209446" y="786557"/>
                      <a:pt x="261933" y="797912"/>
                      <a:pt x="304579" y="776715"/>
                    </a:cubicBezTo>
                    <a:cubicBezTo>
                      <a:pt x="347226" y="755518"/>
                      <a:pt x="369432" y="708078"/>
                      <a:pt x="358581" y="661646"/>
                    </a:cubicBezTo>
                    <a:cubicBezTo>
                      <a:pt x="357319" y="656852"/>
                      <a:pt x="355805" y="651805"/>
                      <a:pt x="355301" y="647010"/>
                    </a:cubicBezTo>
                    <a:cubicBezTo>
                      <a:pt x="354291" y="636916"/>
                      <a:pt x="358581" y="629599"/>
                      <a:pt x="368675" y="627075"/>
                    </a:cubicBezTo>
                    <a:cubicBezTo>
                      <a:pt x="378516" y="624552"/>
                      <a:pt x="386339" y="628084"/>
                      <a:pt x="390629" y="637421"/>
                    </a:cubicBezTo>
                    <a:cubicBezTo>
                      <a:pt x="393152" y="642720"/>
                      <a:pt x="395423" y="648524"/>
                      <a:pt x="395676" y="654328"/>
                    </a:cubicBezTo>
                    <a:cubicBezTo>
                      <a:pt x="396180" y="665179"/>
                      <a:pt x="401732" y="666693"/>
                      <a:pt x="411069" y="666693"/>
                    </a:cubicBezTo>
                    <a:cubicBezTo>
                      <a:pt x="483996" y="666441"/>
                      <a:pt x="557176" y="666441"/>
                      <a:pt x="630103" y="666441"/>
                    </a:cubicBezTo>
                    <a:cubicBezTo>
                      <a:pt x="634646" y="666441"/>
                      <a:pt x="638935" y="665936"/>
                      <a:pt x="644235" y="665684"/>
                    </a:cubicBezTo>
                    <a:cubicBezTo>
                      <a:pt x="644235" y="659123"/>
                      <a:pt x="644235" y="654328"/>
                      <a:pt x="644235" y="649281"/>
                    </a:cubicBezTo>
                    <a:cubicBezTo>
                      <a:pt x="644235" y="529923"/>
                      <a:pt x="644235" y="410816"/>
                      <a:pt x="644235" y="291457"/>
                    </a:cubicBezTo>
                    <a:cubicBezTo>
                      <a:pt x="644235" y="272027"/>
                      <a:pt x="650039" y="262690"/>
                      <a:pt x="662656" y="262438"/>
                    </a:cubicBezTo>
                    <a:cubicBezTo>
                      <a:pt x="675525" y="261933"/>
                      <a:pt x="682086" y="271775"/>
                      <a:pt x="682086" y="291710"/>
                    </a:cubicBezTo>
                    <a:cubicBezTo>
                      <a:pt x="682086" y="384068"/>
                      <a:pt x="682086" y="476426"/>
                      <a:pt x="682086" y="568783"/>
                    </a:cubicBezTo>
                    <a:cubicBezTo>
                      <a:pt x="682086" y="574083"/>
                      <a:pt x="682086" y="579382"/>
                      <a:pt x="682086" y="585438"/>
                    </a:cubicBezTo>
                    <a:cubicBezTo>
                      <a:pt x="689152" y="585438"/>
                      <a:pt x="694199" y="585438"/>
                      <a:pt x="699246" y="585438"/>
                    </a:cubicBezTo>
                    <a:cubicBezTo>
                      <a:pt x="756023" y="585438"/>
                      <a:pt x="812548" y="585438"/>
                      <a:pt x="869326" y="585438"/>
                    </a:cubicBezTo>
                    <a:cubicBezTo>
                      <a:pt x="874373" y="585438"/>
                      <a:pt x="879419" y="585438"/>
                      <a:pt x="884214" y="586700"/>
                    </a:cubicBezTo>
                    <a:cubicBezTo>
                      <a:pt x="893551" y="589224"/>
                      <a:pt x="898093" y="596037"/>
                      <a:pt x="897588" y="605373"/>
                    </a:cubicBezTo>
                    <a:cubicBezTo>
                      <a:pt x="897084" y="614458"/>
                      <a:pt x="892289" y="620262"/>
                      <a:pt x="883457" y="622281"/>
                    </a:cubicBezTo>
                    <a:cubicBezTo>
                      <a:pt x="878915" y="623290"/>
                      <a:pt x="874373" y="623037"/>
                      <a:pt x="869578" y="623037"/>
                    </a:cubicBezTo>
                    <a:cubicBezTo>
                      <a:pt x="812548" y="623037"/>
                      <a:pt x="755518" y="623037"/>
                      <a:pt x="698236" y="623037"/>
                    </a:cubicBezTo>
                    <a:cubicBezTo>
                      <a:pt x="693442" y="623037"/>
                      <a:pt x="688395" y="623037"/>
                      <a:pt x="682843" y="623037"/>
                    </a:cubicBezTo>
                    <a:cubicBezTo>
                      <a:pt x="682843" y="637926"/>
                      <a:pt x="682843" y="651300"/>
                      <a:pt x="682843" y="664927"/>
                    </a:cubicBezTo>
                    <a:cubicBezTo>
                      <a:pt x="686376" y="665431"/>
                      <a:pt x="689152" y="665936"/>
                      <a:pt x="691928" y="665936"/>
                    </a:cubicBezTo>
                    <a:cubicBezTo>
                      <a:pt x="767379" y="665936"/>
                      <a:pt x="843082" y="665936"/>
                      <a:pt x="918533" y="666189"/>
                    </a:cubicBezTo>
                    <a:cubicBezTo>
                      <a:pt x="926860" y="666189"/>
                      <a:pt x="928627" y="662656"/>
                      <a:pt x="930393" y="655338"/>
                    </a:cubicBezTo>
                    <a:cubicBezTo>
                      <a:pt x="952347" y="552381"/>
                      <a:pt x="1077005" y="509987"/>
                      <a:pt x="1157250" y="577868"/>
                    </a:cubicBezTo>
                    <a:cubicBezTo>
                      <a:pt x="1160531" y="580644"/>
                      <a:pt x="1164821" y="584429"/>
                      <a:pt x="1168606" y="584681"/>
                    </a:cubicBezTo>
                    <a:cubicBezTo>
                      <a:pt x="1195354" y="585186"/>
                      <a:pt x="1222103" y="584934"/>
                      <a:pt x="1249104" y="584934"/>
                    </a:cubicBezTo>
                    <a:cubicBezTo>
                      <a:pt x="1249104" y="570045"/>
                      <a:pt x="1249104" y="556419"/>
                      <a:pt x="1249104" y="542792"/>
                    </a:cubicBezTo>
                    <a:cubicBezTo>
                      <a:pt x="1233710" y="539764"/>
                      <a:pt x="1210747" y="548596"/>
                      <a:pt x="1210495" y="523361"/>
                    </a:cubicBezTo>
                    <a:cubicBezTo>
                      <a:pt x="1210243" y="499389"/>
                      <a:pt x="1232196" y="505950"/>
                      <a:pt x="1246580" y="503427"/>
                    </a:cubicBezTo>
                    <a:cubicBezTo>
                      <a:pt x="1243552" y="484501"/>
                      <a:pt x="1224122" y="475416"/>
                      <a:pt x="1206457" y="473145"/>
                    </a:cubicBezTo>
                    <a:cubicBezTo>
                      <a:pt x="1157250" y="467089"/>
                      <a:pt x="1108295" y="460528"/>
                      <a:pt x="1059341" y="453462"/>
                    </a:cubicBezTo>
                    <a:cubicBezTo>
                      <a:pt x="1001554" y="445135"/>
                      <a:pt x="943767" y="438574"/>
                      <a:pt x="885223" y="440593"/>
                    </a:cubicBezTo>
                    <a:cubicBezTo>
                      <a:pt x="845353" y="441855"/>
                      <a:pt x="805483" y="441097"/>
                      <a:pt x="765612" y="440845"/>
                    </a:cubicBezTo>
                    <a:cubicBezTo>
                      <a:pt x="741639" y="440593"/>
                      <a:pt x="725742" y="425452"/>
                      <a:pt x="725490" y="401732"/>
                    </a:cubicBezTo>
                    <a:cubicBezTo>
                      <a:pt x="724985" y="354796"/>
                      <a:pt x="724985" y="307607"/>
                      <a:pt x="725490" y="260671"/>
                    </a:cubicBezTo>
                    <a:cubicBezTo>
                      <a:pt x="725742" y="237456"/>
                      <a:pt x="742396" y="221810"/>
                      <a:pt x="766117" y="221558"/>
                    </a:cubicBezTo>
                    <a:cubicBezTo>
                      <a:pt x="789080" y="221306"/>
                      <a:pt x="812296" y="221558"/>
                      <a:pt x="835259" y="221558"/>
                    </a:cubicBezTo>
                    <a:cubicBezTo>
                      <a:pt x="851157" y="221558"/>
                      <a:pt x="867055" y="221558"/>
                      <a:pt x="882952" y="221558"/>
                    </a:cubicBezTo>
                    <a:cubicBezTo>
                      <a:pt x="879167" y="192791"/>
                      <a:pt x="863522" y="178659"/>
                      <a:pt x="835764" y="178659"/>
                    </a:cubicBezTo>
                    <a:cubicBezTo>
                      <a:pt x="793370" y="178659"/>
                      <a:pt x="750976" y="178659"/>
                      <a:pt x="708582" y="178659"/>
                    </a:cubicBezTo>
                    <a:cubicBezTo>
                      <a:pt x="700255" y="178659"/>
                      <a:pt x="691928" y="178659"/>
                      <a:pt x="682843" y="178659"/>
                    </a:cubicBezTo>
                    <a:cubicBezTo>
                      <a:pt x="682338" y="187744"/>
                      <a:pt x="682591" y="195567"/>
                      <a:pt x="681329" y="203389"/>
                    </a:cubicBezTo>
                    <a:cubicBezTo>
                      <a:pt x="679815" y="213483"/>
                      <a:pt x="673002" y="218782"/>
                      <a:pt x="662908" y="218782"/>
                    </a:cubicBezTo>
                    <a:cubicBezTo>
                      <a:pt x="652814" y="218530"/>
                      <a:pt x="646506" y="212978"/>
                      <a:pt x="644992" y="202884"/>
                    </a:cubicBezTo>
                    <a:cubicBezTo>
                      <a:pt x="644235" y="198847"/>
                      <a:pt x="644487" y="194557"/>
                      <a:pt x="644487" y="190267"/>
                    </a:cubicBezTo>
                    <a:cubicBezTo>
                      <a:pt x="644487" y="149640"/>
                      <a:pt x="644487" y="108760"/>
                      <a:pt x="644487" y="68133"/>
                    </a:cubicBezTo>
                    <a:cubicBezTo>
                      <a:pt x="644487" y="43655"/>
                      <a:pt x="638178" y="37347"/>
                      <a:pt x="614206" y="37347"/>
                    </a:cubicBezTo>
                    <a:cubicBezTo>
                      <a:pt x="431509" y="37347"/>
                      <a:pt x="249064" y="37347"/>
                      <a:pt x="66366" y="37347"/>
                    </a:cubicBezTo>
                    <a:cubicBezTo>
                      <a:pt x="42394" y="37347"/>
                      <a:pt x="36085" y="43655"/>
                      <a:pt x="36085" y="68133"/>
                    </a:cubicBezTo>
                    <a:cubicBezTo>
                      <a:pt x="36085" y="257138"/>
                      <a:pt x="36085" y="445892"/>
                      <a:pt x="36085" y="634898"/>
                    </a:cubicBezTo>
                    <a:cubicBezTo>
                      <a:pt x="36085" y="638178"/>
                      <a:pt x="35833" y="641711"/>
                      <a:pt x="36085" y="644992"/>
                    </a:cubicBezTo>
                    <a:cubicBezTo>
                      <a:pt x="37095" y="656347"/>
                      <a:pt x="43151" y="664674"/>
                      <a:pt x="54759" y="665179"/>
                    </a:cubicBezTo>
                    <a:cubicBezTo>
                      <a:pt x="75703" y="666693"/>
                      <a:pt x="97657" y="665936"/>
                      <a:pt x="119611" y="665936"/>
                    </a:cubicBezTo>
                    <a:close/>
                    <a:moveTo>
                      <a:pt x="763341" y="259662"/>
                    </a:moveTo>
                    <a:cubicBezTo>
                      <a:pt x="763341" y="308112"/>
                      <a:pt x="763341" y="355300"/>
                      <a:pt x="763341" y="402993"/>
                    </a:cubicBezTo>
                    <a:cubicBezTo>
                      <a:pt x="822389" y="402993"/>
                      <a:pt x="880429" y="402993"/>
                      <a:pt x="939729" y="402993"/>
                    </a:cubicBezTo>
                    <a:cubicBezTo>
                      <a:pt x="925346" y="356562"/>
                      <a:pt x="911467" y="311140"/>
                      <a:pt x="897084" y="265718"/>
                    </a:cubicBezTo>
                    <a:cubicBezTo>
                      <a:pt x="896074" y="262942"/>
                      <a:pt x="890522" y="259914"/>
                      <a:pt x="886990" y="259914"/>
                    </a:cubicBezTo>
                    <a:cubicBezTo>
                      <a:pt x="862260" y="259410"/>
                      <a:pt x="837530" y="259662"/>
                      <a:pt x="812801" y="259662"/>
                    </a:cubicBezTo>
                    <a:cubicBezTo>
                      <a:pt x="796398" y="259662"/>
                      <a:pt x="780248" y="259662"/>
                      <a:pt x="763341" y="259662"/>
                    </a:cubicBezTo>
                    <a:close/>
                    <a:moveTo>
                      <a:pt x="964459" y="685367"/>
                    </a:moveTo>
                    <a:cubicBezTo>
                      <a:pt x="964459" y="741892"/>
                      <a:pt x="1010386" y="788071"/>
                      <a:pt x="1066659" y="787818"/>
                    </a:cubicBezTo>
                    <a:cubicBezTo>
                      <a:pt x="1122932" y="787566"/>
                      <a:pt x="1168858" y="741135"/>
                      <a:pt x="1168606" y="684862"/>
                    </a:cubicBezTo>
                    <a:cubicBezTo>
                      <a:pt x="1168354" y="629094"/>
                      <a:pt x="1122679" y="583420"/>
                      <a:pt x="1066659" y="583167"/>
                    </a:cubicBezTo>
                    <a:cubicBezTo>
                      <a:pt x="1010386" y="582915"/>
                      <a:pt x="964459" y="628589"/>
                      <a:pt x="964459" y="685367"/>
                    </a:cubicBezTo>
                    <a:close/>
                    <a:moveTo>
                      <a:pt x="1206205" y="665684"/>
                    </a:moveTo>
                    <a:cubicBezTo>
                      <a:pt x="1231944" y="665684"/>
                      <a:pt x="1249356" y="648777"/>
                      <a:pt x="1248599" y="624552"/>
                    </a:cubicBezTo>
                    <a:cubicBezTo>
                      <a:pt x="1230430" y="624552"/>
                      <a:pt x="1212514" y="624552"/>
                      <a:pt x="1194093" y="624552"/>
                    </a:cubicBezTo>
                    <a:cubicBezTo>
                      <a:pt x="1198130" y="638683"/>
                      <a:pt x="1201915" y="651552"/>
                      <a:pt x="1206205" y="665684"/>
                    </a:cubicBezTo>
                    <a:close/>
                  </a:path>
                </a:pathLst>
              </a:custGeom>
              <a:grpFill/>
              <a:ln w="2523"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C56F88FF-3E48-DF10-E1C1-8702BE249EBD}"/>
                  </a:ext>
                </a:extLst>
              </p:cNvPr>
              <p:cNvSpPr/>
              <p:nvPr/>
            </p:nvSpPr>
            <p:spPr>
              <a:xfrm>
                <a:off x="2342358" y="2601538"/>
                <a:ext cx="479661" cy="420739"/>
              </a:xfrm>
              <a:custGeom>
                <a:avLst/>
                <a:gdLst>
                  <a:gd name="connsiteX0" fmla="*/ 232710 w 479661"/>
                  <a:gd name="connsiteY0" fmla="*/ 206536 h 420739"/>
                  <a:gd name="connsiteX1" fmla="*/ 323806 w 479661"/>
                  <a:gd name="connsiteY1" fmla="*/ 115187 h 420739"/>
                  <a:gd name="connsiteX2" fmla="*/ 423482 w 479661"/>
                  <a:gd name="connsiteY2" fmla="*/ 15511 h 420739"/>
                  <a:gd name="connsiteX3" fmla="*/ 456792 w 479661"/>
                  <a:gd name="connsiteY3" fmla="*/ 16521 h 420739"/>
                  <a:gd name="connsiteX4" fmla="*/ 455782 w 479661"/>
                  <a:gd name="connsiteY4" fmla="*/ 136889 h 420739"/>
                  <a:gd name="connsiteX5" fmla="*/ 348284 w 479661"/>
                  <a:gd name="connsiteY5" fmla="*/ 244892 h 420739"/>
                  <a:gd name="connsiteX6" fmla="*/ 318759 w 479661"/>
                  <a:gd name="connsiteY6" fmla="*/ 244135 h 420739"/>
                  <a:gd name="connsiteX7" fmla="*/ 284441 w 479661"/>
                  <a:gd name="connsiteY7" fmla="*/ 208050 h 420739"/>
                  <a:gd name="connsiteX8" fmla="*/ 260720 w 479661"/>
                  <a:gd name="connsiteY8" fmla="*/ 233032 h 420739"/>
                  <a:gd name="connsiteX9" fmla="*/ 269300 w 479661"/>
                  <a:gd name="connsiteY9" fmla="*/ 242369 h 420739"/>
                  <a:gd name="connsiteX10" fmla="*/ 411622 w 479661"/>
                  <a:gd name="connsiteY10" fmla="*/ 384943 h 420739"/>
                  <a:gd name="connsiteX11" fmla="*/ 420706 w 479661"/>
                  <a:gd name="connsiteY11" fmla="*/ 395289 h 420739"/>
                  <a:gd name="connsiteX12" fmla="*/ 416921 w 479661"/>
                  <a:gd name="connsiteY12" fmla="*/ 417748 h 420739"/>
                  <a:gd name="connsiteX13" fmla="*/ 395220 w 479661"/>
                  <a:gd name="connsiteY13" fmla="*/ 420271 h 420739"/>
                  <a:gd name="connsiteX14" fmla="*/ 384874 w 479661"/>
                  <a:gd name="connsiteY14" fmla="*/ 411439 h 420739"/>
                  <a:gd name="connsiteX15" fmla="*/ 168615 w 479661"/>
                  <a:gd name="connsiteY15" fmla="*/ 194928 h 420739"/>
                  <a:gd name="connsiteX16" fmla="*/ 150446 w 479661"/>
                  <a:gd name="connsiteY16" fmla="*/ 191395 h 420739"/>
                  <a:gd name="connsiteX17" fmla="*/ 65154 w 479661"/>
                  <a:gd name="connsiteY17" fmla="*/ 177011 h 420739"/>
                  <a:gd name="connsiteX18" fmla="*/ 7115 w 479661"/>
                  <a:gd name="connsiteY18" fmla="*/ 119225 h 420739"/>
                  <a:gd name="connsiteX19" fmla="*/ 5600 w 479661"/>
                  <a:gd name="connsiteY19" fmla="*/ 91467 h 420739"/>
                  <a:gd name="connsiteX20" fmla="*/ 33358 w 479661"/>
                  <a:gd name="connsiteY20" fmla="*/ 92728 h 420739"/>
                  <a:gd name="connsiteX21" fmla="*/ 80547 w 479661"/>
                  <a:gd name="connsiteY21" fmla="*/ 139917 h 420739"/>
                  <a:gd name="connsiteX22" fmla="*/ 148427 w 479661"/>
                  <a:gd name="connsiteY22" fmla="*/ 148244 h 420739"/>
                  <a:gd name="connsiteX23" fmla="*/ 139091 w 479661"/>
                  <a:gd name="connsiteY23" fmla="*/ 80364 h 420739"/>
                  <a:gd name="connsiteX24" fmla="*/ 94678 w 479661"/>
                  <a:gd name="connsiteY24" fmla="*/ 35699 h 420739"/>
                  <a:gd name="connsiteX25" fmla="*/ 90893 w 479661"/>
                  <a:gd name="connsiteY25" fmla="*/ 5922 h 420739"/>
                  <a:gd name="connsiteX26" fmla="*/ 121426 w 479661"/>
                  <a:gd name="connsiteY26" fmla="*/ 9203 h 420739"/>
                  <a:gd name="connsiteX27" fmla="*/ 173914 w 479661"/>
                  <a:gd name="connsiteY27" fmla="*/ 61690 h 420739"/>
                  <a:gd name="connsiteX28" fmla="*/ 191073 w 479661"/>
                  <a:gd name="connsiteY28" fmla="*/ 152282 h 420739"/>
                  <a:gd name="connsiteX29" fmla="*/ 192083 w 479661"/>
                  <a:gd name="connsiteY29" fmla="*/ 164899 h 420739"/>
                  <a:gd name="connsiteX30" fmla="*/ 232710 w 479661"/>
                  <a:gd name="connsiteY30" fmla="*/ 206536 h 420739"/>
                  <a:gd name="connsiteX31" fmla="*/ 332134 w 479661"/>
                  <a:gd name="connsiteY31" fmla="*/ 204264 h 420739"/>
                  <a:gd name="connsiteX32" fmla="*/ 430043 w 479661"/>
                  <a:gd name="connsiteY32" fmla="*/ 108374 h 420739"/>
                  <a:gd name="connsiteX33" fmla="*/ 438118 w 479661"/>
                  <a:gd name="connsiteY33" fmla="*/ 58157 h 420739"/>
                  <a:gd name="connsiteX34" fmla="*/ 311189 w 479661"/>
                  <a:gd name="connsiteY34" fmla="*/ 185339 h 420739"/>
                  <a:gd name="connsiteX35" fmla="*/ 326835 w 479661"/>
                  <a:gd name="connsiteY35" fmla="*/ 199470 h 420739"/>
                  <a:gd name="connsiteX36" fmla="*/ 332134 w 479661"/>
                  <a:gd name="connsiteY36" fmla="*/ 204264 h 42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9661" h="420739">
                    <a:moveTo>
                      <a:pt x="232710" y="206536"/>
                    </a:moveTo>
                    <a:cubicBezTo>
                      <a:pt x="264001" y="175245"/>
                      <a:pt x="293778" y="145216"/>
                      <a:pt x="323806" y="115187"/>
                    </a:cubicBezTo>
                    <a:cubicBezTo>
                      <a:pt x="357116" y="81878"/>
                      <a:pt x="390173" y="48568"/>
                      <a:pt x="423482" y="15511"/>
                    </a:cubicBezTo>
                    <a:cubicBezTo>
                      <a:pt x="435595" y="3399"/>
                      <a:pt x="445184" y="3903"/>
                      <a:pt x="456792" y="16521"/>
                    </a:cubicBezTo>
                    <a:cubicBezTo>
                      <a:pt x="487325" y="49830"/>
                      <a:pt x="487578" y="103579"/>
                      <a:pt x="455782" y="136889"/>
                    </a:cubicBezTo>
                    <a:cubicBezTo>
                      <a:pt x="420706" y="173731"/>
                      <a:pt x="384369" y="209059"/>
                      <a:pt x="348284" y="244892"/>
                    </a:cubicBezTo>
                    <a:cubicBezTo>
                      <a:pt x="338190" y="254733"/>
                      <a:pt x="328853" y="254481"/>
                      <a:pt x="318759" y="244135"/>
                    </a:cubicBezTo>
                    <a:cubicBezTo>
                      <a:pt x="307152" y="232527"/>
                      <a:pt x="296301" y="220415"/>
                      <a:pt x="284441" y="208050"/>
                    </a:cubicBezTo>
                    <a:cubicBezTo>
                      <a:pt x="275861" y="217134"/>
                      <a:pt x="268543" y="224705"/>
                      <a:pt x="260720" y="233032"/>
                    </a:cubicBezTo>
                    <a:cubicBezTo>
                      <a:pt x="263496" y="236060"/>
                      <a:pt x="266272" y="239340"/>
                      <a:pt x="269300" y="242369"/>
                    </a:cubicBezTo>
                    <a:cubicBezTo>
                      <a:pt x="316741" y="289809"/>
                      <a:pt x="364181" y="337250"/>
                      <a:pt x="411622" y="384943"/>
                    </a:cubicBezTo>
                    <a:cubicBezTo>
                      <a:pt x="414903" y="388223"/>
                      <a:pt x="418435" y="391504"/>
                      <a:pt x="420706" y="395289"/>
                    </a:cubicBezTo>
                    <a:cubicBezTo>
                      <a:pt x="425501" y="403616"/>
                      <a:pt x="424997" y="412953"/>
                      <a:pt x="416921" y="417748"/>
                    </a:cubicBezTo>
                    <a:cubicBezTo>
                      <a:pt x="411118" y="421280"/>
                      <a:pt x="402286" y="421028"/>
                      <a:pt x="395220" y="420271"/>
                    </a:cubicBezTo>
                    <a:cubicBezTo>
                      <a:pt x="391435" y="419766"/>
                      <a:pt x="388154" y="414720"/>
                      <a:pt x="384874" y="411439"/>
                    </a:cubicBezTo>
                    <a:cubicBezTo>
                      <a:pt x="312703" y="339269"/>
                      <a:pt x="240533" y="267350"/>
                      <a:pt x="168615" y="194928"/>
                    </a:cubicBezTo>
                    <a:cubicBezTo>
                      <a:pt x="162811" y="189124"/>
                      <a:pt x="158521" y="187862"/>
                      <a:pt x="150446" y="191395"/>
                    </a:cubicBezTo>
                    <a:cubicBezTo>
                      <a:pt x="119408" y="204517"/>
                      <a:pt x="90136" y="199975"/>
                      <a:pt x="65154" y="177011"/>
                    </a:cubicBezTo>
                    <a:cubicBezTo>
                      <a:pt x="44966" y="158590"/>
                      <a:pt x="26293" y="138908"/>
                      <a:pt x="7115" y="119225"/>
                    </a:cubicBezTo>
                    <a:cubicBezTo>
                      <a:pt x="-1970" y="109888"/>
                      <a:pt x="-2222" y="99289"/>
                      <a:pt x="5600" y="91467"/>
                    </a:cubicBezTo>
                    <a:cubicBezTo>
                      <a:pt x="13423" y="83392"/>
                      <a:pt x="24274" y="83644"/>
                      <a:pt x="33358" y="92728"/>
                    </a:cubicBezTo>
                    <a:cubicBezTo>
                      <a:pt x="49256" y="108121"/>
                      <a:pt x="64901" y="124019"/>
                      <a:pt x="80547" y="139917"/>
                    </a:cubicBezTo>
                    <a:cubicBezTo>
                      <a:pt x="105276" y="164647"/>
                      <a:pt x="129249" y="167675"/>
                      <a:pt x="148427" y="148244"/>
                    </a:cubicBezTo>
                    <a:cubicBezTo>
                      <a:pt x="167353" y="129066"/>
                      <a:pt x="164325" y="105598"/>
                      <a:pt x="139091" y="80364"/>
                    </a:cubicBezTo>
                    <a:cubicBezTo>
                      <a:pt x="124202" y="65475"/>
                      <a:pt x="109314" y="50839"/>
                      <a:pt x="94678" y="35699"/>
                    </a:cubicBezTo>
                    <a:cubicBezTo>
                      <a:pt x="83827" y="24848"/>
                      <a:pt x="82818" y="14502"/>
                      <a:pt x="90893" y="5922"/>
                    </a:cubicBezTo>
                    <a:cubicBezTo>
                      <a:pt x="99472" y="-2910"/>
                      <a:pt x="110323" y="-1901"/>
                      <a:pt x="121426" y="9203"/>
                    </a:cubicBezTo>
                    <a:cubicBezTo>
                      <a:pt x="139091" y="26614"/>
                      <a:pt x="156502" y="44026"/>
                      <a:pt x="173914" y="61690"/>
                    </a:cubicBezTo>
                    <a:cubicBezTo>
                      <a:pt x="198896" y="87177"/>
                      <a:pt x="204448" y="119225"/>
                      <a:pt x="191073" y="152282"/>
                    </a:cubicBezTo>
                    <a:cubicBezTo>
                      <a:pt x="189559" y="155814"/>
                      <a:pt x="189812" y="162375"/>
                      <a:pt x="192083" y="164899"/>
                    </a:cubicBezTo>
                    <a:cubicBezTo>
                      <a:pt x="204952" y="179030"/>
                      <a:pt x="218327" y="192152"/>
                      <a:pt x="232710" y="206536"/>
                    </a:cubicBezTo>
                    <a:close/>
                    <a:moveTo>
                      <a:pt x="332134" y="204264"/>
                    </a:moveTo>
                    <a:cubicBezTo>
                      <a:pt x="364939" y="172217"/>
                      <a:pt x="398500" y="141178"/>
                      <a:pt x="430043" y="108374"/>
                    </a:cubicBezTo>
                    <a:cubicBezTo>
                      <a:pt x="443670" y="94242"/>
                      <a:pt x="444175" y="75569"/>
                      <a:pt x="438118" y="58157"/>
                    </a:cubicBezTo>
                    <a:cubicBezTo>
                      <a:pt x="395977" y="100299"/>
                      <a:pt x="354088" y="142188"/>
                      <a:pt x="311189" y="185339"/>
                    </a:cubicBezTo>
                    <a:cubicBezTo>
                      <a:pt x="315731" y="189376"/>
                      <a:pt x="321283" y="194423"/>
                      <a:pt x="326835" y="199470"/>
                    </a:cubicBezTo>
                    <a:cubicBezTo>
                      <a:pt x="329106" y="201489"/>
                      <a:pt x="331124" y="203255"/>
                      <a:pt x="332134" y="204264"/>
                    </a:cubicBezTo>
                    <a:close/>
                  </a:path>
                </a:pathLst>
              </a:custGeom>
              <a:grpFill/>
              <a:ln w="2523"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4689C48F-4EBA-68CE-1A72-F70CA70DAA2B}"/>
                  </a:ext>
                </a:extLst>
              </p:cNvPr>
              <p:cNvSpPr/>
              <p:nvPr/>
            </p:nvSpPr>
            <p:spPr>
              <a:xfrm>
                <a:off x="2443092" y="3127036"/>
                <a:ext cx="118349" cy="118349"/>
              </a:xfrm>
              <a:custGeom>
                <a:avLst/>
                <a:gdLst>
                  <a:gd name="connsiteX0" fmla="*/ 118349 w 118349"/>
                  <a:gd name="connsiteY0" fmla="*/ 59049 h 118349"/>
                  <a:gd name="connsiteX1" fmla="*/ 59301 w 118349"/>
                  <a:gd name="connsiteY1" fmla="*/ 118349 h 118349"/>
                  <a:gd name="connsiteX2" fmla="*/ 0 w 118349"/>
                  <a:gd name="connsiteY2" fmla="*/ 59049 h 118349"/>
                  <a:gd name="connsiteX3" fmla="*/ 59301 w 118349"/>
                  <a:gd name="connsiteY3" fmla="*/ 0 h 118349"/>
                  <a:gd name="connsiteX4" fmla="*/ 118349 w 118349"/>
                  <a:gd name="connsiteY4" fmla="*/ 59049 h 118349"/>
                  <a:gd name="connsiteX5" fmla="*/ 80498 w 118349"/>
                  <a:gd name="connsiteY5" fmla="*/ 59301 h 118349"/>
                  <a:gd name="connsiteX6" fmla="*/ 59301 w 118349"/>
                  <a:gd name="connsiteY6" fmla="*/ 37852 h 118349"/>
                  <a:gd name="connsiteX7" fmla="*/ 37852 w 118349"/>
                  <a:gd name="connsiteY7" fmla="*/ 59301 h 118349"/>
                  <a:gd name="connsiteX8" fmla="*/ 58544 w 118349"/>
                  <a:gd name="connsiteY8" fmla="*/ 80246 h 118349"/>
                  <a:gd name="connsiteX9" fmla="*/ 80498 w 118349"/>
                  <a:gd name="connsiteY9" fmla="*/ 59301 h 118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349" h="118349">
                    <a:moveTo>
                      <a:pt x="118349" y="59049"/>
                    </a:moveTo>
                    <a:cubicBezTo>
                      <a:pt x="118349" y="91853"/>
                      <a:pt x="91853" y="118349"/>
                      <a:pt x="59301" y="118349"/>
                    </a:cubicBezTo>
                    <a:cubicBezTo>
                      <a:pt x="26749" y="118349"/>
                      <a:pt x="0" y="91601"/>
                      <a:pt x="0" y="59049"/>
                    </a:cubicBezTo>
                    <a:cubicBezTo>
                      <a:pt x="0" y="26496"/>
                      <a:pt x="26749" y="0"/>
                      <a:pt x="59301" y="0"/>
                    </a:cubicBezTo>
                    <a:cubicBezTo>
                      <a:pt x="92358" y="0"/>
                      <a:pt x="118349" y="25992"/>
                      <a:pt x="118349" y="59049"/>
                    </a:cubicBezTo>
                    <a:close/>
                    <a:moveTo>
                      <a:pt x="80498" y="59301"/>
                    </a:moveTo>
                    <a:cubicBezTo>
                      <a:pt x="80750" y="47188"/>
                      <a:pt x="71413" y="37852"/>
                      <a:pt x="59301" y="37852"/>
                    </a:cubicBezTo>
                    <a:cubicBezTo>
                      <a:pt x="47441" y="37852"/>
                      <a:pt x="37599" y="47441"/>
                      <a:pt x="37852" y="59301"/>
                    </a:cubicBezTo>
                    <a:cubicBezTo>
                      <a:pt x="38104" y="70404"/>
                      <a:pt x="47441" y="79993"/>
                      <a:pt x="58544" y="80246"/>
                    </a:cubicBezTo>
                    <a:cubicBezTo>
                      <a:pt x="70656" y="80750"/>
                      <a:pt x="80498" y="71414"/>
                      <a:pt x="80498" y="59301"/>
                    </a:cubicBezTo>
                    <a:close/>
                  </a:path>
                </a:pathLst>
              </a:custGeom>
              <a:grpFill/>
              <a:ln w="2523" cap="flat">
                <a:noFill/>
                <a:prstDash val="solid"/>
                <a:miter/>
              </a:ln>
            </p:spPr>
            <p:txBody>
              <a:bodyPr rtlCol="0" anchor="ctr"/>
              <a:lstStyle/>
              <a:p>
                <a:pPr algn="l" rtl="0"/>
                <a:endParaRPr lang="en-US"/>
              </a:p>
            </p:txBody>
          </p:sp>
          <p:sp>
            <p:nvSpPr>
              <p:cNvPr id="12" name="Freeform 11">
                <a:extLst>
                  <a:ext uri="{FF2B5EF4-FFF2-40B4-BE49-F238E27FC236}">
                    <a16:creationId xmlns:a16="http://schemas.microsoft.com/office/drawing/2014/main" id="{5C72AE64-6982-4DE2-EDC7-B455E044CF93}"/>
                  </a:ext>
                </a:extLst>
              </p:cNvPr>
              <p:cNvSpPr/>
              <p:nvPr/>
            </p:nvSpPr>
            <p:spPr>
              <a:xfrm>
                <a:off x="2384715" y="2870197"/>
                <a:ext cx="157044" cy="154698"/>
              </a:xfrm>
              <a:custGeom>
                <a:avLst/>
                <a:gdLst>
                  <a:gd name="connsiteX0" fmla="*/ 157044 w 157044"/>
                  <a:gd name="connsiteY0" fmla="*/ 17617 h 154698"/>
                  <a:gd name="connsiteX1" fmla="*/ 146950 w 157044"/>
                  <a:gd name="connsiteY1" fmla="*/ 34020 h 154698"/>
                  <a:gd name="connsiteX2" fmla="*/ 34153 w 157044"/>
                  <a:gd name="connsiteY2" fmla="*/ 147070 h 154698"/>
                  <a:gd name="connsiteX3" fmla="*/ 5385 w 157044"/>
                  <a:gd name="connsiteY3" fmla="*/ 148836 h 154698"/>
                  <a:gd name="connsiteX4" fmla="*/ 7152 w 157044"/>
                  <a:gd name="connsiteY4" fmla="*/ 121078 h 154698"/>
                  <a:gd name="connsiteX5" fmla="*/ 120707 w 157044"/>
                  <a:gd name="connsiteY5" fmla="*/ 7271 h 154698"/>
                  <a:gd name="connsiteX6" fmla="*/ 143418 w 157044"/>
                  <a:gd name="connsiteY6" fmla="*/ 2224 h 154698"/>
                  <a:gd name="connsiteX7" fmla="*/ 157044 w 157044"/>
                  <a:gd name="connsiteY7" fmla="*/ 17617 h 154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044" h="154698">
                    <a:moveTo>
                      <a:pt x="157044" y="17617"/>
                    </a:moveTo>
                    <a:cubicBezTo>
                      <a:pt x="153007" y="24431"/>
                      <a:pt x="150736" y="30234"/>
                      <a:pt x="146950" y="34020"/>
                    </a:cubicBezTo>
                    <a:cubicBezTo>
                      <a:pt x="109603" y="71871"/>
                      <a:pt x="72004" y="109471"/>
                      <a:pt x="34153" y="147070"/>
                    </a:cubicBezTo>
                    <a:cubicBezTo>
                      <a:pt x="24563" y="156659"/>
                      <a:pt x="13460" y="157164"/>
                      <a:pt x="5385" y="148836"/>
                    </a:cubicBezTo>
                    <a:cubicBezTo>
                      <a:pt x="-2185" y="141014"/>
                      <a:pt x="-1933" y="130163"/>
                      <a:pt x="7152" y="121078"/>
                    </a:cubicBezTo>
                    <a:cubicBezTo>
                      <a:pt x="45003" y="82974"/>
                      <a:pt x="82855" y="45123"/>
                      <a:pt x="120707" y="7271"/>
                    </a:cubicBezTo>
                    <a:cubicBezTo>
                      <a:pt x="127267" y="458"/>
                      <a:pt x="135342" y="-2318"/>
                      <a:pt x="143418" y="2224"/>
                    </a:cubicBezTo>
                    <a:cubicBezTo>
                      <a:pt x="148717" y="5253"/>
                      <a:pt x="152250" y="12066"/>
                      <a:pt x="157044" y="17617"/>
                    </a:cubicBezTo>
                    <a:close/>
                  </a:path>
                </a:pathLst>
              </a:custGeom>
              <a:grpFill/>
              <a:ln w="2523" cap="flat">
                <a:noFill/>
                <a:prstDash val="solid"/>
                <a:miter/>
              </a:ln>
            </p:spPr>
            <p:txBody>
              <a:bodyPr rtlCol="0" anchor="ctr"/>
              <a:lstStyle/>
              <a:p>
                <a:pPr algn="l" rtl="0"/>
                <a:endParaRPr lang="en-US"/>
              </a:p>
            </p:txBody>
          </p:sp>
          <p:sp>
            <p:nvSpPr>
              <p:cNvPr id="13" name="Freeform 12">
                <a:extLst>
                  <a:ext uri="{FF2B5EF4-FFF2-40B4-BE49-F238E27FC236}">
                    <a16:creationId xmlns:a16="http://schemas.microsoft.com/office/drawing/2014/main" id="{A47B8497-14A6-D600-B017-6CA5F77BF858}"/>
                  </a:ext>
                </a:extLst>
              </p:cNvPr>
              <p:cNvSpPr/>
              <p:nvPr/>
            </p:nvSpPr>
            <p:spPr>
              <a:xfrm>
                <a:off x="2384843" y="2644077"/>
                <a:ext cx="96857" cy="93851"/>
              </a:xfrm>
              <a:custGeom>
                <a:avLst/>
                <a:gdLst>
                  <a:gd name="connsiteX0" fmla="*/ 96857 w 96857"/>
                  <a:gd name="connsiteY0" fmla="*/ 78704 h 93851"/>
                  <a:gd name="connsiteX1" fmla="*/ 84745 w 96857"/>
                  <a:gd name="connsiteY1" fmla="*/ 92583 h 93851"/>
                  <a:gd name="connsiteX2" fmla="*/ 65314 w 96857"/>
                  <a:gd name="connsiteY2" fmla="*/ 90817 h 93851"/>
                  <a:gd name="connsiteX3" fmla="*/ 4499 w 96857"/>
                  <a:gd name="connsiteY3" fmla="*/ 30506 h 93851"/>
                  <a:gd name="connsiteX4" fmla="*/ 6013 w 96857"/>
                  <a:gd name="connsiteY4" fmla="*/ 6534 h 93851"/>
                  <a:gd name="connsiteX5" fmla="*/ 30743 w 96857"/>
                  <a:gd name="connsiteY5" fmla="*/ 4767 h 93851"/>
                  <a:gd name="connsiteX6" fmla="*/ 91306 w 96857"/>
                  <a:gd name="connsiteY6" fmla="*/ 65330 h 93851"/>
                  <a:gd name="connsiteX7" fmla="*/ 96857 w 96857"/>
                  <a:gd name="connsiteY7" fmla="*/ 78704 h 9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857" h="93851">
                    <a:moveTo>
                      <a:pt x="96857" y="78704"/>
                    </a:moveTo>
                    <a:cubicBezTo>
                      <a:pt x="93072" y="83246"/>
                      <a:pt x="89792" y="90564"/>
                      <a:pt x="84745" y="92583"/>
                    </a:cubicBezTo>
                    <a:cubicBezTo>
                      <a:pt x="79193" y="94602"/>
                      <a:pt x="69352" y="94349"/>
                      <a:pt x="65314" y="90817"/>
                    </a:cubicBezTo>
                    <a:cubicBezTo>
                      <a:pt x="44370" y="71638"/>
                      <a:pt x="24182" y="51199"/>
                      <a:pt x="4499" y="30506"/>
                    </a:cubicBezTo>
                    <a:cubicBezTo>
                      <a:pt x="-2314" y="23189"/>
                      <a:pt x="-1052" y="13852"/>
                      <a:pt x="6013" y="6534"/>
                    </a:cubicBezTo>
                    <a:cubicBezTo>
                      <a:pt x="13584" y="-1037"/>
                      <a:pt x="23173" y="-2551"/>
                      <a:pt x="30743" y="4767"/>
                    </a:cubicBezTo>
                    <a:cubicBezTo>
                      <a:pt x="51435" y="24450"/>
                      <a:pt x="71371" y="44890"/>
                      <a:pt x="91306" y="65330"/>
                    </a:cubicBezTo>
                    <a:cubicBezTo>
                      <a:pt x="93829" y="68106"/>
                      <a:pt x="94334" y="72900"/>
                      <a:pt x="96857" y="78704"/>
                    </a:cubicBezTo>
                    <a:close/>
                  </a:path>
                </a:pathLst>
              </a:custGeom>
              <a:solidFill>
                <a:srgbClr val="F79037"/>
              </a:solidFill>
              <a:ln w="2523" cap="flat">
                <a:noFill/>
                <a:prstDash val="solid"/>
                <a:miter/>
              </a:ln>
            </p:spPr>
            <p:txBody>
              <a:bodyPr rtlCol="0" anchor="ctr"/>
              <a:lstStyle/>
              <a:p>
                <a:pPr algn="l" rtl="0"/>
                <a:endParaRPr lang="en-US"/>
              </a:p>
            </p:txBody>
          </p:sp>
        </p:grpSp>
      </p:grpSp>
      <p:grpSp>
        <p:nvGrpSpPr>
          <p:cNvPr id="16" name="Group 15">
            <a:extLst>
              <a:ext uri="{FF2B5EF4-FFF2-40B4-BE49-F238E27FC236}">
                <a16:creationId xmlns:a16="http://schemas.microsoft.com/office/drawing/2014/main" id="{175FF429-DE57-8338-C2C8-D326EC54F70C}"/>
              </a:ext>
            </a:extLst>
          </p:cNvPr>
          <p:cNvGrpSpPr/>
          <p:nvPr/>
        </p:nvGrpSpPr>
        <p:grpSpPr>
          <a:xfrm>
            <a:off x="-293028" y="5104116"/>
            <a:ext cx="7864215" cy="2349785"/>
            <a:chOff x="-304540" y="6116511"/>
            <a:chExt cx="7864215" cy="2349785"/>
          </a:xfrm>
        </p:grpSpPr>
        <p:grpSp>
          <p:nvGrpSpPr>
            <p:cNvPr id="17" name="Group 16">
              <a:extLst>
                <a:ext uri="{FF2B5EF4-FFF2-40B4-BE49-F238E27FC236}">
                  <a16:creationId xmlns:a16="http://schemas.microsoft.com/office/drawing/2014/main" id="{A60A8D5E-A729-149A-1157-A67F74A22EC4}"/>
                </a:ext>
              </a:extLst>
            </p:cNvPr>
            <p:cNvGrpSpPr/>
            <p:nvPr/>
          </p:nvGrpSpPr>
          <p:grpSpPr>
            <a:xfrm>
              <a:off x="-304540" y="6116511"/>
              <a:ext cx="7864215" cy="2349785"/>
              <a:chOff x="-286575" y="4046242"/>
              <a:chExt cx="7864215" cy="2349785"/>
            </a:xfrm>
          </p:grpSpPr>
          <p:grpSp>
            <p:nvGrpSpPr>
              <p:cNvPr id="20" name="Group 19">
                <a:extLst>
                  <a:ext uri="{FF2B5EF4-FFF2-40B4-BE49-F238E27FC236}">
                    <a16:creationId xmlns:a16="http://schemas.microsoft.com/office/drawing/2014/main" id="{D736B686-6193-2787-4D75-A04493143978}"/>
                  </a:ext>
                </a:extLst>
              </p:cNvPr>
              <p:cNvGrpSpPr/>
              <p:nvPr/>
            </p:nvGrpSpPr>
            <p:grpSpPr>
              <a:xfrm>
                <a:off x="-286575" y="4046242"/>
                <a:ext cx="7864215" cy="2349785"/>
                <a:chOff x="-257632" y="2497322"/>
                <a:chExt cx="7864215" cy="2349785"/>
              </a:xfrm>
            </p:grpSpPr>
            <p:cxnSp>
              <p:nvCxnSpPr>
                <p:cNvPr id="22" name="Straight Connector 21">
                  <a:extLst>
                    <a:ext uri="{FF2B5EF4-FFF2-40B4-BE49-F238E27FC236}">
                      <a16:creationId xmlns:a16="http://schemas.microsoft.com/office/drawing/2014/main" id="{B0BF5400-3C13-CC30-9E12-7050F24D2E79}"/>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DF009892-BB51-AD30-4F6E-D67FBF765675}"/>
                    </a:ext>
                  </a:extLst>
                </p:cNvPr>
                <p:cNvSpPr/>
                <p:nvPr/>
              </p:nvSpPr>
              <p:spPr>
                <a:xfrm>
                  <a:off x="-257632" y="2497322"/>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4" name="Text Placeholder 2">
                  <a:extLst>
                    <a:ext uri="{FF2B5EF4-FFF2-40B4-BE49-F238E27FC236}">
                      <a16:creationId xmlns:a16="http://schemas.microsoft.com/office/drawing/2014/main" id="{33D3CA69-BCB9-B580-608D-7802956065F8}"/>
                    </a:ext>
                  </a:extLst>
                </p:cNvPr>
                <p:cNvSpPr txBox="1">
                  <a:spLocks/>
                </p:cNvSpPr>
                <p:nvPr/>
              </p:nvSpPr>
              <p:spPr>
                <a:xfrm>
                  <a:off x="2437962" y="312147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Reittisuunnitteluohjelmisto</a:t>
                  </a:r>
                  <a:r>
                    <a:rPr lang="fi-FI" dirty="0">
                      <a:solidFill>
                        <a:schemeClr val="tx1"/>
                      </a:solidFill>
                    </a:rPr>
                    <a:t>: Saatavilla on useita ohjelmistotyökaluja, joiden avulla voit suunnitella tehokkaimmat toimitusreitit.</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Toimitukset ruuhka-ajan ulkopuolella: </a:t>
                  </a:r>
                  <a:r>
                    <a:rPr lang="fi-FI" dirty="0">
                      <a:solidFill>
                        <a:schemeClr val="tx1"/>
                      </a:solidFill>
                    </a:rPr>
                    <a:t>Toimittaminen ruuhka-ajan ulkopuolella voi auttaa vähentämään liikenteessä turhakäyntiä, mikä vähentää polttoaineen kulutusta ja päästöjä.</a:t>
                  </a:r>
                </a:p>
                <a:p>
                  <a:pPr algn="l" rtl="0">
                    <a:buClr>
                      <a:srgbClr val="F79037"/>
                    </a:buClr>
                    <a:tabLst>
                      <a:tab pos="177800" algn="l"/>
                    </a:tabLst>
                  </a:pPr>
                  <a:endParaRPr lang="en-US" dirty="0">
                    <a:solidFill>
                      <a:schemeClr val="tx1"/>
                    </a:solidFill>
                  </a:endParaRPr>
                </a:p>
                <a:p>
                  <a:pPr algn="l" rtl="0">
                    <a:buClr>
                      <a:srgbClr val="F79037"/>
                    </a:buClr>
                    <a:tabLst>
                      <a:tab pos="177800" algn="l"/>
                    </a:tabLst>
                  </a:pPr>
                  <a:r>
                    <a:rPr lang="en-US" dirty="0">
                      <a:solidFill>
                        <a:schemeClr val="tx1"/>
                      </a:solidFill>
                    </a:rPr>
                    <a:t> </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21" name="TextBox 20">
                <a:extLst>
                  <a:ext uri="{FF2B5EF4-FFF2-40B4-BE49-F238E27FC236}">
                    <a16:creationId xmlns:a16="http://schemas.microsoft.com/office/drawing/2014/main" id="{E5E2FD0D-18DD-CB98-98AC-1D7073EC0198}"/>
                  </a:ext>
                </a:extLst>
              </p:cNvPr>
              <p:cNvSpPr txBox="1"/>
              <p:nvPr/>
            </p:nvSpPr>
            <p:spPr>
              <a:xfrm>
                <a:off x="514689" y="4094668"/>
                <a:ext cx="3098564"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Toimitusreittien optimointi</a:t>
                </a:r>
              </a:p>
            </p:txBody>
          </p:sp>
        </p:grpSp>
        <p:sp>
          <p:nvSpPr>
            <p:cNvPr id="19" name="Text Placeholder 2">
              <a:extLst>
                <a:ext uri="{FF2B5EF4-FFF2-40B4-BE49-F238E27FC236}">
                  <a16:creationId xmlns:a16="http://schemas.microsoft.com/office/drawing/2014/main" id="{66FACF0C-13FC-BE7B-1EAE-172350CE9328}"/>
                </a:ext>
              </a:extLst>
            </p:cNvPr>
            <p:cNvSpPr txBox="1">
              <a:spLocks/>
            </p:cNvSpPr>
            <p:nvPr/>
          </p:nvSpPr>
          <p:spPr>
            <a:xfrm>
              <a:off x="589621" y="6740659"/>
              <a:ext cx="1594779" cy="12561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b="1" dirty="0">
                  <a:solidFill>
                    <a:schemeClr val="tx1"/>
                  </a:solidFill>
                </a:rPr>
                <a:t>Suunnittelemalla reitit tehokkaasti</a:t>
              </a:r>
              <a:r>
                <a:rPr lang="fi-FI" dirty="0">
                  <a:solidFill>
                    <a:schemeClr val="tx1"/>
                  </a:solidFill>
                </a:rPr>
                <a:t>, pystyt </a:t>
              </a:r>
              <a:r>
                <a:rPr lang="fi-FI" b="1" dirty="0">
                  <a:solidFill>
                    <a:schemeClr val="tx1"/>
                  </a:solidFill>
                </a:rPr>
                <a:t>vähentämään toimituksiin kuluvaa aikaa </a:t>
              </a:r>
              <a:r>
                <a:rPr lang="fi-FI" dirty="0">
                  <a:solidFill>
                    <a:schemeClr val="tx1"/>
                  </a:solidFill>
                </a:rPr>
                <a:t>ja</a:t>
              </a:r>
              <a:r>
                <a:rPr lang="fi-FI" b="1" dirty="0">
                  <a:solidFill>
                    <a:schemeClr val="tx1"/>
                  </a:solidFill>
                </a:rPr>
                <a:t> polttoainetta. </a:t>
              </a:r>
              <a:r>
                <a:rPr lang="fi-FI" dirty="0">
                  <a:solidFill>
                    <a:schemeClr val="tx1"/>
                  </a:solidFill>
                </a:rPr>
                <a:t>Harkitse seuraavaa:</a:t>
              </a:r>
            </a:p>
            <a:p>
              <a:pPr algn="l" rtl="0">
                <a:buClr>
                  <a:srgbClr val="F79037"/>
                </a:buClr>
                <a:tabLst>
                  <a:tab pos="177800" algn="l"/>
                </a:tabLst>
              </a:pPr>
              <a:endParaRPr lang="en-US" dirty="0">
                <a:solidFill>
                  <a:schemeClr val="tx1"/>
                </a:solidFill>
              </a:endParaRPr>
            </a:p>
          </p:txBody>
        </p:sp>
      </p:grpSp>
    </p:spTree>
    <p:extLst>
      <p:ext uri="{BB962C8B-B14F-4D97-AF65-F5344CB8AC3E}">
        <p14:creationId xmlns:p14="http://schemas.microsoft.com/office/powerpoint/2010/main" val="4061620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lvl="0" algn="l" rtl="0">
              <a:lnSpc>
                <a:spcPts val="1960"/>
              </a:lnSpc>
            </a:pPr>
            <a:r>
              <a:rPr lang="en-IE" sz="2000" b="1">
                <a:effectLst/>
                <a:latin typeface="Calibri" panose="020F0502020204030204" pitchFamily="34" charset="0"/>
                <a:ea typeface="Times New Roman" panose="02020603050405020304" pitchFamily="18" charset="0"/>
              </a:rPr>
              <a:t>Jätteen vähentäminen</a:t>
            </a:r>
            <a:endParaRPr lang="en-IE" sz="2000">
              <a:effectLst/>
              <a:latin typeface="Calibri" panose="020F0502020204030204" pitchFamily="34" charset="0"/>
              <a:ea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Jätteen vähentäminen toimitusketjussa on ratkaisevan tärkeää kestävän kehityksen kannalta ja on eettisten liiketoimintakäytäntöjen varmistus. Näin voit toteuttaa jätteen vähentämisstrategioita:</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43</a:t>
            </a:fld>
            <a:endParaRPr lang="en-US" sz="900">
              <a:solidFill>
                <a:schemeClr val="tx1"/>
              </a:solidFill>
            </a:endParaRPr>
          </a:p>
        </p:txBody>
      </p:sp>
      <p:grpSp>
        <p:nvGrpSpPr>
          <p:cNvPr id="27" name="Group 26">
            <a:extLst>
              <a:ext uri="{FF2B5EF4-FFF2-40B4-BE49-F238E27FC236}">
                <a16:creationId xmlns:a16="http://schemas.microsoft.com/office/drawing/2014/main" id="{C3BFE332-8C04-8358-16D1-C29EFE6F753A}"/>
              </a:ext>
            </a:extLst>
          </p:cNvPr>
          <p:cNvGrpSpPr/>
          <p:nvPr/>
        </p:nvGrpSpPr>
        <p:grpSpPr>
          <a:xfrm>
            <a:off x="-944" y="2221226"/>
            <a:ext cx="7641406" cy="1397955"/>
            <a:chOff x="-63766" y="4046242"/>
            <a:chExt cx="7641406" cy="1397955"/>
          </a:xfrm>
        </p:grpSpPr>
        <p:grpSp>
          <p:nvGrpSpPr>
            <p:cNvPr id="28" name="Group 27">
              <a:extLst>
                <a:ext uri="{FF2B5EF4-FFF2-40B4-BE49-F238E27FC236}">
                  <a16:creationId xmlns:a16="http://schemas.microsoft.com/office/drawing/2014/main" id="{64FD93B5-AE88-5B8E-8E1C-5F84A1425E6A}"/>
                </a:ext>
              </a:extLst>
            </p:cNvPr>
            <p:cNvGrpSpPr/>
            <p:nvPr/>
          </p:nvGrpSpPr>
          <p:grpSpPr>
            <a:xfrm>
              <a:off x="-63766" y="4046242"/>
              <a:ext cx="7641406" cy="1397955"/>
              <a:chOff x="-34823" y="2497322"/>
              <a:chExt cx="7641406" cy="1397955"/>
            </a:xfrm>
          </p:grpSpPr>
          <p:cxnSp>
            <p:nvCxnSpPr>
              <p:cNvPr id="31" name="Straight Connector 30">
                <a:extLst>
                  <a:ext uri="{FF2B5EF4-FFF2-40B4-BE49-F238E27FC236}">
                    <a16:creationId xmlns:a16="http://schemas.microsoft.com/office/drawing/2014/main" id="{9B94A193-2501-A109-4F4E-32179240FC3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Freeform 31">
                <a:extLst>
                  <a:ext uri="{FF2B5EF4-FFF2-40B4-BE49-F238E27FC236}">
                    <a16:creationId xmlns:a16="http://schemas.microsoft.com/office/drawing/2014/main" id="{B133956C-7666-037A-7F01-438506667A22}"/>
                  </a:ext>
                </a:extLst>
              </p:cNvPr>
              <p:cNvSpPr/>
              <p:nvPr/>
            </p:nvSpPr>
            <p:spPr>
              <a:xfrm>
                <a:off x="-34823" y="2497322"/>
                <a:ext cx="223591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33" name="Text Placeholder 2">
                <a:extLst>
                  <a:ext uri="{FF2B5EF4-FFF2-40B4-BE49-F238E27FC236}">
                    <a16:creationId xmlns:a16="http://schemas.microsoft.com/office/drawing/2014/main" id="{EBF7A1CA-6EAD-3B28-A290-818B6762A11F}"/>
                  </a:ext>
                </a:extLst>
              </p:cNvPr>
              <p:cNvSpPr txBox="1">
                <a:spLocks/>
              </p:cNvSpPr>
              <p:nvPr/>
            </p:nvSpPr>
            <p:spPr>
              <a:xfrm>
                <a:off x="648684" y="3030031"/>
                <a:ext cx="6596824" cy="8652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dirty="0">
                    <a:solidFill>
                      <a:schemeClr val="tx1"/>
                    </a:solidFill>
                  </a:rPr>
                  <a:t>Massaostaminen voi auttaa vähentämään ainesosiin ja tarvikkeisiinliittyvän pakkausjätteen määrää. Tätä strategiaa harkittaessa on kuitenkin säilytettävä tasapaino pienentyneiden pakkausten edun ja ylivarastojen riskin välillä, mikä saattaa johtaa pilaantumistilaan ja lisääntyneeseen ruokahävikkiin.</a:t>
                </a:r>
              </a:p>
            </p:txBody>
          </p:sp>
        </p:grpSp>
        <p:sp>
          <p:nvSpPr>
            <p:cNvPr id="30" name="TextBox 29">
              <a:extLst>
                <a:ext uri="{FF2B5EF4-FFF2-40B4-BE49-F238E27FC236}">
                  <a16:creationId xmlns:a16="http://schemas.microsoft.com/office/drawing/2014/main" id="{D844FB2F-0848-99B8-C1EC-796FD1D5972F}"/>
                </a:ext>
              </a:extLst>
            </p:cNvPr>
            <p:cNvSpPr txBox="1"/>
            <p:nvPr/>
          </p:nvSpPr>
          <p:spPr>
            <a:xfrm>
              <a:off x="147227" y="4105056"/>
              <a:ext cx="3098564"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Massaostaminen</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63" name="Group 62">
            <a:extLst>
              <a:ext uri="{FF2B5EF4-FFF2-40B4-BE49-F238E27FC236}">
                <a16:creationId xmlns:a16="http://schemas.microsoft.com/office/drawing/2014/main" id="{6D2CE3CB-A2AB-07A1-E4C8-F301BE69FDE1}"/>
              </a:ext>
            </a:extLst>
          </p:cNvPr>
          <p:cNvGrpSpPr/>
          <p:nvPr/>
        </p:nvGrpSpPr>
        <p:grpSpPr>
          <a:xfrm>
            <a:off x="14932" y="7199638"/>
            <a:ext cx="7560618" cy="2264780"/>
            <a:chOff x="10569" y="7390257"/>
            <a:chExt cx="7560618" cy="2264780"/>
          </a:xfrm>
        </p:grpSpPr>
        <p:cxnSp>
          <p:nvCxnSpPr>
            <p:cNvPr id="84" name="Straight Connector 83">
              <a:extLst>
                <a:ext uri="{FF2B5EF4-FFF2-40B4-BE49-F238E27FC236}">
                  <a16:creationId xmlns:a16="http://schemas.microsoft.com/office/drawing/2014/main" id="{86CEB853-7C16-7C2D-9B1C-B9B86A81C3BE}"/>
                </a:ext>
              </a:extLst>
            </p:cNvPr>
            <p:cNvCxnSpPr>
              <a:cxnSpLocks/>
            </p:cNvCxnSpPr>
            <p:nvPr/>
          </p:nvCxnSpPr>
          <p:spPr>
            <a:xfrm>
              <a:off x="25220" y="781507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 Placeholder 2">
              <a:extLst>
                <a:ext uri="{FF2B5EF4-FFF2-40B4-BE49-F238E27FC236}">
                  <a16:creationId xmlns:a16="http://schemas.microsoft.com/office/drawing/2014/main" id="{5A887EC8-0E2C-0F66-5E27-8C84C66E08E8}"/>
                </a:ext>
              </a:extLst>
            </p:cNvPr>
            <p:cNvSpPr txBox="1">
              <a:spLocks/>
            </p:cNvSpPr>
            <p:nvPr/>
          </p:nvSpPr>
          <p:spPr>
            <a:xfrm>
              <a:off x="2402566" y="7929400"/>
              <a:ext cx="4807545"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Kompostointi: </a:t>
              </a:r>
              <a:r>
                <a:rPr lang="fi-FI" dirty="0">
                  <a:solidFill>
                    <a:schemeClr val="tx1"/>
                  </a:solidFill>
                </a:rPr>
                <a:t>Elintarvikealan yrityksille kompostointi voi olla erittäin tehokas tapa hallita orgaanista jätettä.</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Kierrätys: </a:t>
              </a:r>
              <a:r>
                <a:rPr lang="fi-FI" dirty="0">
                  <a:solidFill>
                    <a:schemeClr val="tx1"/>
                  </a:solidFill>
                </a:rPr>
                <a:t>Varmista, että kaikki väistämätön jäte kierrätetään aina kun mahdollista.</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Jätteen vähentämistavoitteet: </a:t>
              </a:r>
              <a:r>
                <a:rPr lang="fi-FI" dirty="0">
                  <a:solidFill>
                    <a:schemeClr val="tx1"/>
                  </a:solidFill>
                </a:rPr>
                <a:t>Aseta tavoitteita jätteen vähentämiselle ja seuraa edistymistäsi ajan myötä. Tämä voi auttaa pitämään jätteen vähentämispyrkimyksesi raiteilla ja voi olla myös hyvä myyntivaltti asiakkaille.</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sp>
          <p:nvSpPr>
            <p:cNvPr id="81" name="Text Placeholder 2">
              <a:extLst>
                <a:ext uri="{FF2B5EF4-FFF2-40B4-BE49-F238E27FC236}">
                  <a16:creationId xmlns:a16="http://schemas.microsoft.com/office/drawing/2014/main" id="{6D712975-C0A2-1566-5952-959D19CB6EF2}"/>
                </a:ext>
              </a:extLst>
            </p:cNvPr>
            <p:cNvSpPr txBox="1">
              <a:spLocks/>
            </p:cNvSpPr>
            <p:nvPr/>
          </p:nvSpPr>
          <p:spPr>
            <a:xfrm>
              <a:off x="613286" y="7858627"/>
              <a:ext cx="1677876" cy="8303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dirty="0">
                  <a:solidFill>
                    <a:schemeClr val="tx1"/>
                  </a:solidFill>
                </a:rPr>
                <a:t>Kehitä kattava </a:t>
              </a:r>
              <a:r>
                <a:rPr lang="fi-FI" b="1" dirty="0">
                  <a:solidFill>
                    <a:schemeClr val="tx1"/>
                  </a:solidFill>
                </a:rPr>
                <a:t>jätehuoltosuunnitelma</a:t>
              </a:r>
              <a:r>
                <a:rPr lang="fi-FI" dirty="0">
                  <a:solidFill>
                    <a:schemeClr val="tx1"/>
                  </a:solidFill>
                </a:rPr>
                <a:t>. Tähän pitäisi kuulua:</a:t>
              </a:r>
            </a:p>
            <a:p>
              <a:pPr algn="l" rtl="0">
                <a:buClr>
                  <a:srgbClr val="F79037"/>
                </a:buClr>
                <a:tabLst>
                  <a:tab pos="177800" algn="l"/>
                </a:tabLst>
              </a:pPr>
              <a:endParaRPr lang="en-US" dirty="0">
                <a:solidFill>
                  <a:schemeClr val="tx1"/>
                </a:solidFill>
              </a:endParaRPr>
            </a:p>
          </p:txBody>
        </p:sp>
        <p:sp>
          <p:nvSpPr>
            <p:cNvPr id="88" name="Freeform 87">
              <a:extLst>
                <a:ext uri="{FF2B5EF4-FFF2-40B4-BE49-F238E27FC236}">
                  <a16:creationId xmlns:a16="http://schemas.microsoft.com/office/drawing/2014/main" id="{7BF6B62A-9682-549C-9A34-04541DBF5BA8}"/>
                </a:ext>
              </a:extLst>
            </p:cNvPr>
            <p:cNvSpPr/>
            <p:nvPr/>
          </p:nvSpPr>
          <p:spPr>
            <a:xfrm>
              <a:off x="10569" y="7390257"/>
              <a:ext cx="369727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0" name="TextBox 89">
              <a:extLst>
                <a:ext uri="{FF2B5EF4-FFF2-40B4-BE49-F238E27FC236}">
                  <a16:creationId xmlns:a16="http://schemas.microsoft.com/office/drawing/2014/main" id="{0153E10B-3E53-BBBE-3667-93277AA27E9B}"/>
                </a:ext>
              </a:extLst>
            </p:cNvPr>
            <p:cNvSpPr txBox="1"/>
            <p:nvPr/>
          </p:nvSpPr>
          <p:spPr>
            <a:xfrm>
              <a:off x="508237" y="7445118"/>
              <a:ext cx="2520704" cy="523220"/>
            </a:xfrm>
            <a:prstGeom prst="rect">
              <a:avLst/>
            </a:prstGeom>
            <a:noFill/>
          </p:spPr>
          <p:txBody>
            <a:bodyPr wrap="square">
              <a:spAutoFit/>
            </a:bodyPr>
            <a:lstStyle/>
            <a:p>
              <a:pPr algn="l" rtl="0"/>
              <a:r>
                <a:rPr lang="en-IE" sz="1400" b="1" dirty="0" err="1">
                  <a:solidFill>
                    <a:schemeClr val="bg1"/>
                  </a:solidFill>
                  <a:effectLst/>
                  <a:latin typeface="Calibri" panose="020F0502020204030204" pitchFamily="34" charset="0"/>
                  <a:cs typeface="Calibri" panose="020F0502020204030204" pitchFamily="34" charset="0"/>
                </a:rPr>
                <a:t>Jätehuoltokäytännöt</a:t>
              </a:r>
              <a:br>
                <a:rPr lang="en-IE" sz="1400" b="1" dirty="0">
                  <a:solidFill>
                    <a:schemeClr val="bg1"/>
                  </a:solidFill>
                  <a:effectLst/>
                  <a:latin typeface="Calibri" panose="020F0502020204030204" pitchFamily="34" charset="0"/>
                  <a:cs typeface="Calibri" panose="020F0502020204030204" pitchFamily="34" charset="0"/>
                </a:rPr>
              </a:br>
              <a:endParaRPr lang="en-IE" sz="1400" b="1" dirty="0">
                <a:solidFill>
                  <a:schemeClr val="bg1"/>
                </a:solidFill>
                <a:effectLst/>
                <a:latin typeface="Calibri" panose="020F0502020204030204" pitchFamily="34" charset="0"/>
                <a:cs typeface="Calibri" panose="020F0502020204030204" pitchFamily="34" charset="0"/>
              </a:endParaRPr>
            </a:p>
          </p:txBody>
        </p:sp>
      </p:grpSp>
      <p:grpSp>
        <p:nvGrpSpPr>
          <p:cNvPr id="44" name="Group 43">
            <a:extLst>
              <a:ext uri="{FF2B5EF4-FFF2-40B4-BE49-F238E27FC236}">
                <a16:creationId xmlns:a16="http://schemas.microsoft.com/office/drawing/2014/main" id="{09A4CA10-42F3-86C2-3002-996060AD9667}"/>
              </a:ext>
            </a:extLst>
          </p:cNvPr>
          <p:cNvGrpSpPr/>
          <p:nvPr/>
        </p:nvGrpSpPr>
        <p:grpSpPr>
          <a:xfrm>
            <a:off x="6259527" y="396020"/>
            <a:ext cx="780332" cy="887615"/>
            <a:chOff x="4399598" y="3487288"/>
            <a:chExt cx="1901119" cy="2162492"/>
          </a:xfrm>
          <a:solidFill>
            <a:srgbClr val="000000"/>
          </a:solidFill>
        </p:grpSpPr>
        <p:sp>
          <p:nvSpPr>
            <p:cNvPr id="47" name="Freeform 46">
              <a:extLst>
                <a:ext uri="{FF2B5EF4-FFF2-40B4-BE49-F238E27FC236}">
                  <a16:creationId xmlns:a16="http://schemas.microsoft.com/office/drawing/2014/main" id="{94B773E4-9454-AC86-00D2-676123887847}"/>
                </a:ext>
              </a:extLst>
            </p:cNvPr>
            <p:cNvSpPr/>
            <p:nvPr/>
          </p:nvSpPr>
          <p:spPr>
            <a:xfrm>
              <a:off x="5350559" y="4661083"/>
              <a:ext cx="890716" cy="890505"/>
            </a:xfrm>
            <a:custGeom>
              <a:avLst/>
              <a:gdLst>
                <a:gd name="connsiteX0" fmla="*/ 890715 w 890716"/>
                <a:gd name="connsiteY0" fmla="*/ 446945 h 890505"/>
                <a:gd name="connsiteX1" fmla="*/ 445360 w 890716"/>
                <a:gd name="connsiteY1" fmla="*/ 890504 h 890505"/>
                <a:gd name="connsiteX2" fmla="*/ 5 w 890716"/>
                <a:gd name="connsiteY2" fmla="*/ 444124 h 890505"/>
                <a:gd name="connsiteX3" fmla="*/ 445925 w 890716"/>
                <a:gd name="connsiteY3" fmla="*/ 0 h 890505"/>
                <a:gd name="connsiteX4" fmla="*/ 890715 w 890716"/>
                <a:gd name="connsiteY4" fmla="*/ 446945 h 890505"/>
                <a:gd name="connsiteX5" fmla="*/ 379883 w 890716"/>
                <a:gd name="connsiteY5" fmla="*/ 282727 h 890505"/>
                <a:gd name="connsiteX6" fmla="*/ 428991 w 890716"/>
                <a:gd name="connsiteY6" fmla="*/ 204285 h 890505"/>
                <a:gd name="connsiteX7" fmla="*/ 462294 w 890716"/>
                <a:gd name="connsiteY7" fmla="*/ 203721 h 890505"/>
                <a:gd name="connsiteX8" fmla="*/ 519304 w 890716"/>
                <a:gd name="connsiteY8" fmla="*/ 297399 h 890505"/>
                <a:gd name="connsiteX9" fmla="*/ 582523 w 890716"/>
                <a:gd name="connsiteY9" fmla="*/ 319408 h 890505"/>
                <a:gd name="connsiteX10" fmla="*/ 592119 w 890716"/>
                <a:gd name="connsiteY10" fmla="*/ 255075 h 890505"/>
                <a:gd name="connsiteX11" fmla="*/ 531722 w 890716"/>
                <a:gd name="connsiteY11" fmla="*/ 155753 h 890505"/>
                <a:gd name="connsiteX12" fmla="*/ 359563 w 890716"/>
                <a:gd name="connsiteY12" fmla="*/ 155189 h 890505"/>
                <a:gd name="connsiteX13" fmla="*/ 314406 w 890716"/>
                <a:gd name="connsiteY13" fmla="*/ 226294 h 890505"/>
                <a:gd name="connsiteX14" fmla="*/ 295215 w 890716"/>
                <a:gd name="connsiteY14" fmla="*/ 234759 h 890505"/>
                <a:gd name="connsiteX15" fmla="*/ 244414 w 890716"/>
                <a:gd name="connsiteY15" fmla="*/ 288370 h 890505"/>
                <a:gd name="connsiteX16" fmla="*/ 256267 w 890716"/>
                <a:gd name="connsiteY16" fmla="*/ 339724 h 890505"/>
                <a:gd name="connsiteX17" fmla="*/ 309891 w 890716"/>
                <a:gd name="connsiteY17" fmla="*/ 374147 h 890505"/>
                <a:gd name="connsiteX18" fmla="*/ 351096 w 890716"/>
                <a:gd name="connsiteY18" fmla="*/ 365118 h 890505"/>
                <a:gd name="connsiteX19" fmla="*/ 379883 w 890716"/>
                <a:gd name="connsiteY19" fmla="*/ 282727 h 890505"/>
                <a:gd name="connsiteX20" fmla="*/ 313842 w 890716"/>
                <a:gd name="connsiteY20" fmla="*/ 575611 h 890505"/>
                <a:gd name="connsiteX21" fmla="*/ 228609 w 890716"/>
                <a:gd name="connsiteY21" fmla="*/ 575611 h 890505"/>
                <a:gd name="connsiteX22" fmla="*/ 213933 w 890716"/>
                <a:gd name="connsiteY22" fmla="*/ 549652 h 890505"/>
                <a:gd name="connsiteX23" fmla="*/ 246107 w 890716"/>
                <a:gd name="connsiteY23" fmla="*/ 497734 h 890505"/>
                <a:gd name="connsiteX24" fmla="*/ 233689 w 890716"/>
                <a:gd name="connsiteY24" fmla="*/ 438480 h 890505"/>
                <a:gd name="connsiteX25" fmla="*/ 174986 w 890716"/>
                <a:gd name="connsiteY25" fmla="*/ 453153 h 890505"/>
                <a:gd name="connsiteX26" fmla="*/ 143376 w 890716"/>
                <a:gd name="connsiteY26" fmla="*/ 503378 h 890505"/>
                <a:gd name="connsiteX27" fmla="*/ 136603 w 890716"/>
                <a:gd name="connsiteY27" fmla="*/ 608906 h 890505"/>
                <a:gd name="connsiteX28" fmla="*/ 231431 w 890716"/>
                <a:gd name="connsiteY28" fmla="*/ 660824 h 890505"/>
                <a:gd name="connsiteX29" fmla="*/ 313842 w 890716"/>
                <a:gd name="connsiteY29" fmla="*/ 660824 h 890505"/>
                <a:gd name="connsiteX30" fmla="*/ 317229 w 890716"/>
                <a:gd name="connsiteY30" fmla="*/ 669289 h 890505"/>
                <a:gd name="connsiteX31" fmla="*/ 393430 w 890716"/>
                <a:gd name="connsiteY31" fmla="*/ 685655 h 890505"/>
                <a:gd name="connsiteX32" fmla="*/ 430684 w 890716"/>
                <a:gd name="connsiteY32" fmla="*/ 648409 h 890505"/>
                <a:gd name="connsiteX33" fmla="*/ 430684 w 890716"/>
                <a:gd name="connsiteY33" fmla="*/ 589719 h 890505"/>
                <a:gd name="connsiteX34" fmla="*/ 397946 w 890716"/>
                <a:gd name="connsiteY34" fmla="*/ 556424 h 890505"/>
                <a:gd name="connsiteX35" fmla="*/ 313842 w 890716"/>
                <a:gd name="connsiteY35" fmla="*/ 575611 h 890505"/>
                <a:gd name="connsiteX36" fmla="*/ 653080 w 890716"/>
                <a:gd name="connsiteY36" fmla="*/ 511278 h 890505"/>
                <a:gd name="connsiteX37" fmla="*/ 657595 w 890716"/>
                <a:gd name="connsiteY37" fmla="*/ 517486 h 890505"/>
                <a:gd name="connsiteX38" fmla="*/ 675094 w 890716"/>
                <a:gd name="connsiteY38" fmla="*/ 546266 h 890505"/>
                <a:gd name="connsiteX39" fmla="*/ 658160 w 890716"/>
                <a:gd name="connsiteY39" fmla="*/ 575611 h 890505"/>
                <a:gd name="connsiteX40" fmla="*/ 557122 w 890716"/>
                <a:gd name="connsiteY40" fmla="*/ 576740 h 890505"/>
                <a:gd name="connsiteX41" fmla="*/ 518175 w 890716"/>
                <a:gd name="connsiteY41" fmla="*/ 618500 h 890505"/>
                <a:gd name="connsiteX42" fmla="*/ 558251 w 890716"/>
                <a:gd name="connsiteY42" fmla="*/ 659131 h 890505"/>
                <a:gd name="connsiteX43" fmla="*/ 678480 w 890716"/>
                <a:gd name="connsiteY43" fmla="*/ 658567 h 890505"/>
                <a:gd name="connsiteX44" fmla="*/ 763713 w 890716"/>
                <a:gd name="connsiteY44" fmla="*/ 541752 h 890505"/>
                <a:gd name="connsiteX45" fmla="*/ 734361 w 890716"/>
                <a:gd name="connsiteY45" fmla="*/ 481933 h 890505"/>
                <a:gd name="connsiteX46" fmla="*/ 734926 w 890716"/>
                <a:gd name="connsiteY46" fmla="*/ 458232 h 890505"/>
                <a:gd name="connsiteX47" fmla="*/ 714041 w 890716"/>
                <a:gd name="connsiteY47" fmla="*/ 392206 h 890505"/>
                <a:gd name="connsiteX48" fmla="*/ 657031 w 890716"/>
                <a:gd name="connsiteY48" fmla="*/ 376405 h 890505"/>
                <a:gd name="connsiteX49" fmla="*/ 603408 w 890716"/>
                <a:gd name="connsiteY49" fmla="*/ 408571 h 890505"/>
                <a:gd name="connsiteX50" fmla="*/ 591554 w 890716"/>
                <a:gd name="connsiteY50" fmla="*/ 451460 h 890505"/>
                <a:gd name="connsiteX51" fmla="*/ 653080 w 890716"/>
                <a:gd name="connsiteY51" fmla="*/ 511278 h 89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90716" h="890505">
                  <a:moveTo>
                    <a:pt x="890715" y="446945"/>
                  </a:moveTo>
                  <a:cubicBezTo>
                    <a:pt x="890151" y="691862"/>
                    <a:pt x="690334" y="891069"/>
                    <a:pt x="445360" y="890504"/>
                  </a:cubicBezTo>
                  <a:cubicBezTo>
                    <a:pt x="199822" y="890504"/>
                    <a:pt x="-1124" y="689040"/>
                    <a:pt x="5" y="444124"/>
                  </a:cubicBezTo>
                  <a:cubicBezTo>
                    <a:pt x="1134" y="199207"/>
                    <a:pt x="201515" y="0"/>
                    <a:pt x="445925" y="0"/>
                  </a:cubicBezTo>
                  <a:cubicBezTo>
                    <a:pt x="692027" y="0"/>
                    <a:pt x="891280" y="200899"/>
                    <a:pt x="890715" y="446945"/>
                  </a:cubicBezTo>
                  <a:close/>
                  <a:moveTo>
                    <a:pt x="379883" y="282727"/>
                  </a:moveTo>
                  <a:cubicBezTo>
                    <a:pt x="396252" y="256768"/>
                    <a:pt x="412057" y="230244"/>
                    <a:pt x="428991" y="204285"/>
                  </a:cubicBezTo>
                  <a:cubicBezTo>
                    <a:pt x="441973" y="183970"/>
                    <a:pt x="449876" y="183970"/>
                    <a:pt x="462294" y="203721"/>
                  </a:cubicBezTo>
                  <a:cubicBezTo>
                    <a:pt x="481485" y="234759"/>
                    <a:pt x="500112" y="266361"/>
                    <a:pt x="519304" y="297399"/>
                  </a:cubicBezTo>
                  <a:cubicBezTo>
                    <a:pt x="536237" y="325051"/>
                    <a:pt x="560509" y="332952"/>
                    <a:pt x="582523" y="319408"/>
                  </a:cubicBezTo>
                  <a:cubicBezTo>
                    <a:pt x="603972" y="305864"/>
                    <a:pt x="607923" y="281598"/>
                    <a:pt x="592119" y="255075"/>
                  </a:cubicBezTo>
                  <a:cubicBezTo>
                    <a:pt x="572363" y="221780"/>
                    <a:pt x="552607" y="188484"/>
                    <a:pt x="531722" y="155753"/>
                  </a:cubicBezTo>
                  <a:cubicBezTo>
                    <a:pt x="488823" y="88035"/>
                    <a:pt x="403026" y="87470"/>
                    <a:pt x="359563" y="155189"/>
                  </a:cubicBezTo>
                  <a:cubicBezTo>
                    <a:pt x="344323" y="178891"/>
                    <a:pt x="330211" y="203157"/>
                    <a:pt x="314406" y="226294"/>
                  </a:cubicBezTo>
                  <a:cubicBezTo>
                    <a:pt x="311020" y="231373"/>
                    <a:pt x="301424" y="235888"/>
                    <a:pt x="295215" y="234759"/>
                  </a:cubicBezTo>
                  <a:cubicBezTo>
                    <a:pt x="259654" y="231373"/>
                    <a:pt x="237641" y="253382"/>
                    <a:pt x="244414" y="288370"/>
                  </a:cubicBezTo>
                  <a:cubicBezTo>
                    <a:pt x="247801" y="305864"/>
                    <a:pt x="252316" y="322794"/>
                    <a:pt x="256267" y="339724"/>
                  </a:cubicBezTo>
                  <a:cubicBezTo>
                    <a:pt x="263605" y="367375"/>
                    <a:pt x="282232" y="379226"/>
                    <a:pt x="309891" y="374147"/>
                  </a:cubicBezTo>
                  <a:cubicBezTo>
                    <a:pt x="323438" y="371890"/>
                    <a:pt x="336985" y="367375"/>
                    <a:pt x="351096" y="365118"/>
                  </a:cubicBezTo>
                  <a:cubicBezTo>
                    <a:pt x="395124" y="359475"/>
                    <a:pt x="416573" y="321101"/>
                    <a:pt x="379883" y="282727"/>
                  </a:cubicBezTo>
                  <a:close/>
                  <a:moveTo>
                    <a:pt x="313842" y="575611"/>
                  </a:moveTo>
                  <a:cubicBezTo>
                    <a:pt x="284490" y="575611"/>
                    <a:pt x="256832" y="576175"/>
                    <a:pt x="228609" y="575611"/>
                  </a:cubicBezTo>
                  <a:cubicBezTo>
                    <a:pt x="209418" y="575047"/>
                    <a:pt x="204902" y="566018"/>
                    <a:pt x="213933" y="549652"/>
                  </a:cubicBezTo>
                  <a:cubicBezTo>
                    <a:pt x="224093" y="532158"/>
                    <a:pt x="235947" y="515228"/>
                    <a:pt x="246107" y="497734"/>
                  </a:cubicBezTo>
                  <a:cubicBezTo>
                    <a:pt x="259090" y="475161"/>
                    <a:pt x="253445" y="450895"/>
                    <a:pt x="233689" y="438480"/>
                  </a:cubicBezTo>
                  <a:cubicBezTo>
                    <a:pt x="213369" y="425501"/>
                    <a:pt x="189662" y="431144"/>
                    <a:pt x="174986" y="453153"/>
                  </a:cubicBezTo>
                  <a:cubicBezTo>
                    <a:pt x="163697" y="469518"/>
                    <a:pt x="154101" y="486448"/>
                    <a:pt x="143376" y="503378"/>
                  </a:cubicBezTo>
                  <a:cubicBezTo>
                    <a:pt x="121363" y="537237"/>
                    <a:pt x="117411" y="573354"/>
                    <a:pt x="136603" y="608906"/>
                  </a:cubicBezTo>
                  <a:cubicBezTo>
                    <a:pt x="156359" y="646152"/>
                    <a:pt x="189662" y="661389"/>
                    <a:pt x="231431" y="660824"/>
                  </a:cubicBezTo>
                  <a:cubicBezTo>
                    <a:pt x="259090" y="660260"/>
                    <a:pt x="286184" y="660824"/>
                    <a:pt x="313842" y="660824"/>
                  </a:cubicBezTo>
                  <a:cubicBezTo>
                    <a:pt x="314971" y="664210"/>
                    <a:pt x="316100" y="666467"/>
                    <a:pt x="317229" y="669289"/>
                  </a:cubicBezTo>
                  <a:cubicBezTo>
                    <a:pt x="331340" y="706535"/>
                    <a:pt x="364643" y="713871"/>
                    <a:pt x="393430" y="685655"/>
                  </a:cubicBezTo>
                  <a:cubicBezTo>
                    <a:pt x="405848" y="673239"/>
                    <a:pt x="418831" y="661389"/>
                    <a:pt x="430684" y="648409"/>
                  </a:cubicBezTo>
                  <a:cubicBezTo>
                    <a:pt x="447618" y="629786"/>
                    <a:pt x="447618" y="608342"/>
                    <a:pt x="430684" y="589719"/>
                  </a:cubicBezTo>
                  <a:cubicBezTo>
                    <a:pt x="420524" y="578433"/>
                    <a:pt x="409235" y="567711"/>
                    <a:pt x="397946" y="556424"/>
                  </a:cubicBezTo>
                  <a:cubicBezTo>
                    <a:pt x="362950" y="521436"/>
                    <a:pt x="331904" y="527644"/>
                    <a:pt x="313842" y="575611"/>
                  </a:cubicBezTo>
                  <a:close/>
                  <a:moveTo>
                    <a:pt x="653080" y="511278"/>
                  </a:moveTo>
                  <a:cubicBezTo>
                    <a:pt x="655338" y="514100"/>
                    <a:pt x="656466" y="515793"/>
                    <a:pt x="657595" y="517486"/>
                  </a:cubicBezTo>
                  <a:cubicBezTo>
                    <a:pt x="663804" y="527079"/>
                    <a:pt x="669449" y="536673"/>
                    <a:pt x="675094" y="546266"/>
                  </a:cubicBezTo>
                  <a:cubicBezTo>
                    <a:pt x="688076" y="567711"/>
                    <a:pt x="683560" y="575611"/>
                    <a:pt x="658160" y="575611"/>
                  </a:cubicBezTo>
                  <a:cubicBezTo>
                    <a:pt x="624293" y="576175"/>
                    <a:pt x="590425" y="575047"/>
                    <a:pt x="557122" y="576740"/>
                  </a:cubicBezTo>
                  <a:cubicBezTo>
                    <a:pt x="533415" y="577868"/>
                    <a:pt x="518175" y="596491"/>
                    <a:pt x="518175" y="618500"/>
                  </a:cubicBezTo>
                  <a:cubicBezTo>
                    <a:pt x="518175" y="641073"/>
                    <a:pt x="533980" y="658567"/>
                    <a:pt x="558251" y="659131"/>
                  </a:cubicBezTo>
                  <a:cubicBezTo>
                    <a:pt x="598328" y="660260"/>
                    <a:pt x="638404" y="661389"/>
                    <a:pt x="678480" y="658567"/>
                  </a:cubicBezTo>
                  <a:cubicBezTo>
                    <a:pt x="736619" y="654617"/>
                    <a:pt x="777824" y="598748"/>
                    <a:pt x="763713" y="541752"/>
                  </a:cubicBezTo>
                  <a:cubicBezTo>
                    <a:pt x="758633" y="520307"/>
                    <a:pt x="745086" y="501120"/>
                    <a:pt x="734361" y="481933"/>
                  </a:cubicBezTo>
                  <a:cubicBezTo>
                    <a:pt x="729281" y="472904"/>
                    <a:pt x="728152" y="467825"/>
                    <a:pt x="734926" y="458232"/>
                  </a:cubicBezTo>
                  <a:cubicBezTo>
                    <a:pt x="754117" y="432837"/>
                    <a:pt x="743957" y="402363"/>
                    <a:pt x="714041" y="392206"/>
                  </a:cubicBezTo>
                  <a:cubicBezTo>
                    <a:pt x="695414" y="385998"/>
                    <a:pt x="676222" y="380355"/>
                    <a:pt x="657031" y="376405"/>
                  </a:cubicBezTo>
                  <a:cubicBezTo>
                    <a:pt x="631066" y="370761"/>
                    <a:pt x="611874" y="382612"/>
                    <a:pt x="603408" y="408571"/>
                  </a:cubicBezTo>
                  <a:cubicBezTo>
                    <a:pt x="598892" y="422679"/>
                    <a:pt x="595505" y="436787"/>
                    <a:pt x="591554" y="451460"/>
                  </a:cubicBezTo>
                  <a:cubicBezTo>
                    <a:pt x="579700" y="498299"/>
                    <a:pt x="604537" y="523693"/>
                    <a:pt x="653080" y="511278"/>
                  </a:cubicBezTo>
                  <a:close/>
                </a:path>
              </a:pathLst>
            </a:custGeom>
            <a:solidFill>
              <a:srgbClr val="F79037"/>
            </a:solidFill>
            <a:ln w="5635" cap="flat">
              <a:noFill/>
              <a:prstDash val="solid"/>
              <a:miter/>
            </a:ln>
          </p:spPr>
          <p:txBody>
            <a:bodyPr rtlCol="0" anchor="ctr"/>
            <a:lstStyle/>
            <a:p>
              <a:pPr algn="l" rtl="0"/>
              <a:endParaRPr lang="en-US"/>
            </a:p>
          </p:txBody>
        </p:sp>
        <p:grpSp>
          <p:nvGrpSpPr>
            <p:cNvPr id="48" name="Graphic 37">
              <a:extLst>
                <a:ext uri="{FF2B5EF4-FFF2-40B4-BE49-F238E27FC236}">
                  <a16:creationId xmlns:a16="http://schemas.microsoft.com/office/drawing/2014/main" id="{A1812192-81FB-4043-5111-BA68B28D37CC}"/>
                </a:ext>
              </a:extLst>
            </p:cNvPr>
            <p:cNvGrpSpPr/>
            <p:nvPr/>
          </p:nvGrpSpPr>
          <p:grpSpPr>
            <a:xfrm>
              <a:off x="4399598" y="3487288"/>
              <a:ext cx="1901119" cy="2162492"/>
              <a:chOff x="4399598" y="3487288"/>
              <a:chExt cx="1901119" cy="2162492"/>
            </a:xfrm>
            <a:grpFill/>
          </p:grpSpPr>
          <p:sp>
            <p:nvSpPr>
              <p:cNvPr id="49" name="Freeform 48">
                <a:extLst>
                  <a:ext uri="{FF2B5EF4-FFF2-40B4-BE49-F238E27FC236}">
                    <a16:creationId xmlns:a16="http://schemas.microsoft.com/office/drawing/2014/main" id="{5606C83B-55D8-9C66-8F40-4EE799E50D0D}"/>
                  </a:ext>
                </a:extLst>
              </p:cNvPr>
              <p:cNvSpPr/>
              <p:nvPr/>
            </p:nvSpPr>
            <p:spPr>
              <a:xfrm>
                <a:off x="4399598" y="3487288"/>
                <a:ext cx="1901119" cy="2162492"/>
              </a:xfrm>
              <a:custGeom>
                <a:avLst/>
                <a:gdLst>
                  <a:gd name="connsiteX0" fmla="*/ 161293 w 1901119"/>
                  <a:gd name="connsiteY0" fmla="*/ 2162493 h 2162492"/>
                  <a:gd name="connsiteX1" fmla="*/ 128555 w 1901119"/>
                  <a:gd name="connsiteY1" fmla="*/ 2106624 h 2162492"/>
                  <a:gd name="connsiteX2" fmla="*/ 114443 w 1901119"/>
                  <a:gd name="connsiteY2" fmla="*/ 1606633 h 2162492"/>
                  <a:gd name="connsiteX3" fmla="*/ 85656 w 1901119"/>
                  <a:gd name="connsiteY3" fmla="*/ 608342 h 2162492"/>
                  <a:gd name="connsiteX4" fmla="*/ 84527 w 1901119"/>
                  <a:gd name="connsiteY4" fmla="*/ 595363 h 2162492"/>
                  <a:gd name="connsiteX5" fmla="*/ 45015 w 1901119"/>
                  <a:gd name="connsiteY5" fmla="*/ 595363 h 2162492"/>
                  <a:gd name="connsiteX6" fmla="*/ 423 w 1901119"/>
                  <a:gd name="connsiteY6" fmla="*/ 549652 h 2162492"/>
                  <a:gd name="connsiteX7" fmla="*/ 423 w 1901119"/>
                  <a:gd name="connsiteY7" fmla="*/ 361732 h 2162492"/>
                  <a:gd name="connsiteX8" fmla="*/ 121217 w 1901119"/>
                  <a:gd name="connsiteY8" fmla="*/ 232502 h 2162492"/>
                  <a:gd name="connsiteX9" fmla="*/ 336274 w 1901119"/>
                  <a:gd name="connsiteY9" fmla="*/ 230245 h 2162492"/>
                  <a:gd name="connsiteX10" fmla="*/ 368448 w 1901119"/>
                  <a:gd name="connsiteY10" fmla="*/ 230245 h 2162492"/>
                  <a:gd name="connsiteX11" fmla="*/ 368448 w 1901119"/>
                  <a:gd name="connsiteY11" fmla="*/ 145031 h 2162492"/>
                  <a:gd name="connsiteX12" fmla="*/ 488113 w 1901119"/>
                  <a:gd name="connsiteY12" fmla="*/ 2257 h 2162492"/>
                  <a:gd name="connsiteX13" fmla="*/ 519722 w 1901119"/>
                  <a:gd name="connsiteY13" fmla="*/ 0 h 2162492"/>
                  <a:gd name="connsiteX14" fmla="*/ 935726 w 1901119"/>
                  <a:gd name="connsiteY14" fmla="*/ 0 h 2162492"/>
                  <a:gd name="connsiteX15" fmla="*/ 1086436 w 1901119"/>
                  <a:gd name="connsiteY15" fmla="*/ 150675 h 2162492"/>
                  <a:gd name="connsiteX16" fmla="*/ 1086436 w 1901119"/>
                  <a:gd name="connsiteY16" fmla="*/ 228552 h 2162492"/>
                  <a:gd name="connsiteX17" fmla="*/ 1110143 w 1901119"/>
                  <a:gd name="connsiteY17" fmla="*/ 229680 h 2162492"/>
                  <a:gd name="connsiteX18" fmla="*/ 1308831 w 1901119"/>
                  <a:gd name="connsiteY18" fmla="*/ 229680 h 2162492"/>
                  <a:gd name="connsiteX19" fmla="*/ 1456154 w 1901119"/>
                  <a:gd name="connsiteY19" fmla="*/ 377533 h 2162492"/>
                  <a:gd name="connsiteX20" fmla="*/ 1456154 w 1901119"/>
                  <a:gd name="connsiteY20" fmla="*/ 536109 h 2162492"/>
                  <a:gd name="connsiteX21" fmla="*/ 1396886 w 1901119"/>
                  <a:gd name="connsiteY21" fmla="*/ 595363 h 2162492"/>
                  <a:gd name="connsiteX22" fmla="*/ 1370357 w 1901119"/>
                  <a:gd name="connsiteY22" fmla="*/ 595363 h 2162492"/>
                  <a:gd name="connsiteX23" fmla="*/ 1355681 w 1901119"/>
                  <a:gd name="connsiteY23" fmla="*/ 1097047 h 2162492"/>
                  <a:gd name="connsiteX24" fmla="*/ 1513164 w 1901119"/>
                  <a:gd name="connsiteY24" fmla="*/ 1123570 h 2162492"/>
                  <a:gd name="connsiteX25" fmla="*/ 1900380 w 1901119"/>
                  <a:gd name="connsiteY25" fmla="*/ 1664193 h 2162492"/>
                  <a:gd name="connsiteX26" fmla="*/ 1458412 w 1901119"/>
                  <a:gd name="connsiteY26" fmla="*/ 2155156 h 2162492"/>
                  <a:gd name="connsiteX27" fmla="*/ 1414949 w 1901119"/>
                  <a:gd name="connsiteY27" fmla="*/ 2162493 h 2162492"/>
                  <a:gd name="connsiteX28" fmla="*/ 161293 w 1901119"/>
                  <a:gd name="connsiteY28" fmla="*/ 2162493 h 2162492"/>
                  <a:gd name="connsiteX29" fmla="*/ 170324 w 1901119"/>
                  <a:gd name="connsiteY29" fmla="*/ 595927 h 2162492"/>
                  <a:gd name="connsiteX30" fmla="*/ 212659 w 1901119"/>
                  <a:gd name="connsiteY30" fmla="*/ 2076151 h 2162492"/>
                  <a:gd name="connsiteX31" fmla="*/ 1081920 w 1901119"/>
                  <a:gd name="connsiteY31" fmla="*/ 2076151 h 2162492"/>
                  <a:gd name="connsiteX32" fmla="*/ 1067244 w 1901119"/>
                  <a:gd name="connsiteY32" fmla="*/ 2065429 h 2162492"/>
                  <a:gd name="connsiteX33" fmla="*/ 985398 w 1901119"/>
                  <a:gd name="connsiteY33" fmla="*/ 1270859 h 2162492"/>
                  <a:gd name="connsiteX34" fmla="*/ 996687 w 1901119"/>
                  <a:gd name="connsiteY34" fmla="*/ 1241514 h 2162492"/>
                  <a:gd name="connsiteX35" fmla="*/ 1006847 w 1901119"/>
                  <a:gd name="connsiteY35" fmla="*/ 870189 h 2162492"/>
                  <a:gd name="connsiteX36" fmla="*/ 1010799 w 1901119"/>
                  <a:gd name="connsiteY36" fmla="*/ 843101 h 2162492"/>
                  <a:gd name="connsiteX37" fmla="*/ 1052004 w 1901119"/>
                  <a:gd name="connsiteY37" fmla="*/ 816578 h 2162492"/>
                  <a:gd name="connsiteX38" fmla="*/ 1089822 w 1901119"/>
                  <a:gd name="connsiteY38" fmla="*/ 847616 h 2162492"/>
                  <a:gd name="connsiteX39" fmla="*/ 1090951 w 1901119"/>
                  <a:gd name="connsiteY39" fmla="*/ 873010 h 2162492"/>
                  <a:gd name="connsiteX40" fmla="*/ 1083613 w 1901119"/>
                  <a:gd name="connsiteY40" fmla="*/ 1170410 h 2162492"/>
                  <a:gd name="connsiteX41" fmla="*/ 1084742 w 1901119"/>
                  <a:gd name="connsiteY41" fmla="*/ 1188468 h 2162492"/>
                  <a:gd name="connsiteX42" fmla="*/ 1261417 w 1901119"/>
                  <a:gd name="connsiteY42" fmla="*/ 1115106 h 2162492"/>
                  <a:gd name="connsiteX43" fmla="*/ 1271577 w 1901119"/>
                  <a:gd name="connsiteY43" fmla="*/ 1098740 h 2162492"/>
                  <a:gd name="connsiteX44" fmla="*/ 1285688 w 1901119"/>
                  <a:gd name="connsiteY44" fmla="*/ 608906 h 2162492"/>
                  <a:gd name="connsiteX45" fmla="*/ 1284560 w 1901119"/>
                  <a:gd name="connsiteY45" fmla="*/ 596491 h 2162492"/>
                  <a:gd name="connsiteX46" fmla="*/ 170324 w 1901119"/>
                  <a:gd name="connsiteY46" fmla="*/ 595927 h 2162492"/>
                  <a:gd name="connsiteX47" fmla="*/ 1817406 w 1901119"/>
                  <a:gd name="connsiteY47" fmla="*/ 1634284 h 2162492"/>
                  <a:gd name="connsiteX48" fmla="*/ 1372615 w 1901119"/>
                  <a:gd name="connsiteY48" fmla="*/ 1187339 h 2162492"/>
                  <a:gd name="connsiteX49" fmla="*/ 926695 w 1901119"/>
                  <a:gd name="connsiteY49" fmla="*/ 1631463 h 2162492"/>
                  <a:gd name="connsiteX50" fmla="*/ 1372050 w 1901119"/>
                  <a:gd name="connsiteY50" fmla="*/ 2077844 h 2162492"/>
                  <a:gd name="connsiteX51" fmla="*/ 1817406 w 1901119"/>
                  <a:gd name="connsiteY51" fmla="*/ 1634284 h 2162492"/>
                  <a:gd name="connsiteX52" fmla="*/ 1372615 w 1901119"/>
                  <a:gd name="connsiteY52" fmla="*/ 509585 h 2162492"/>
                  <a:gd name="connsiteX53" fmla="*/ 1372615 w 1901119"/>
                  <a:gd name="connsiteY53" fmla="*/ 384869 h 2162492"/>
                  <a:gd name="connsiteX54" fmla="*/ 1302058 w 1901119"/>
                  <a:gd name="connsiteY54" fmla="*/ 314329 h 2162492"/>
                  <a:gd name="connsiteX55" fmla="*/ 155649 w 1901119"/>
                  <a:gd name="connsiteY55" fmla="*/ 314329 h 2162492"/>
                  <a:gd name="connsiteX56" fmla="*/ 128555 w 1901119"/>
                  <a:gd name="connsiteY56" fmla="*/ 316022 h 2162492"/>
                  <a:gd name="connsiteX57" fmla="*/ 86785 w 1901119"/>
                  <a:gd name="connsiteY57" fmla="*/ 357218 h 2162492"/>
                  <a:gd name="connsiteX58" fmla="*/ 86221 w 1901119"/>
                  <a:gd name="connsiteY58" fmla="*/ 509585 h 2162492"/>
                  <a:gd name="connsiteX59" fmla="*/ 1372615 w 1901119"/>
                  <a:gd name="connsiteY59" fmla="*/ 509585 h 2162492"/>
                  <a:gd name="connsiteX60" fmla="*/ 1002332 w 1901119"/>
                  <a:gd name="connsiteY60" fmla="*/ 228552 h 2162492"/>
                  <a:gd name="connsiteX61" fmla="*/ 1002332 w 1901119"/>
                  <a:gd name="connsiteY61" fmla="*/ 141645 h 2162492"/>
                  <a:gd name="connsiteX62" fmla="*/ 944757 w 1901119"/>
                  <a:gd name="connsiteY62" fmla="*/ 84084 h 2162492"/>
                  <a:gd name="connsiteX63" fmla="*/ 915406 w 1901119"/>
                  <a:gd name="connsiteY63" fmla="*/ 84084 h 2162492"/>
                  <a:gd name="connsiteX64" fmla="*/ 518593 w 1901119"/>
                  <a:gd name="connsiteY64" fmla="*/ 84084 h 2162492"/>
                  <a:gd name="connsiteX65" fmla="*/ 456503 w 1901119"/>
                  <a:gd name="connsiteY65" fmla="*/ 129230 h 2162492"/>
                  <a:gd name="connsiteX66" fmla="*/ 455939 w 1901119"/>
                  <a:gd name="connsiteY66" fmla="*/ 228552 h 2162492"/>
                  <a:gd name="connsiteX67" fmla="*/ 1002332 w 1901119"/>
                  <a:gd name="connsiteY67" fmla="*/ 228552 h 216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901119" h="2162492">
                    <a:moveTo>
                      <a:pt x="161293" y="2162493"/>
                    </a:moveTo>
                    <a:cubicBezTo>
                      <a:pt x="136457" y="2152334"/>
                      <a:pt x="129119" y="2132019"/>
                      <a:pt x="128555" y="2106624"/>
                    </a:cubicBezTo>
                    <a:cubicBezTo>
                      <a:pt x="124039" y="1940148"/>
                      <a:pt x="119523" y="1773108"/>
                      <a:pt x="114443" y="1606633"/>
                    </a:cubicBezTo>
                    <a:cubicBezTo>
                      <a:pt x="104848" y="1273681"/>
                      <a:pt x="95252" y="941294"/>
                      <a:pt x="85656" y="608342"/>
                    </a:cubicBezTo>
                    <a:cubicBezTo>
                      <a:pt x="85656" y="604956"/>
                      <a:pt x="85092" y="601570"/>
                      <a:pt x="84527" y="595363"/>
                    </a:cubicBezTo>
                    <a:cubicBezTo>
                      <a:pt x="70980" y="595363"/>
                      <a:pt x="57998" y="595927"/>
                      <a:pt x="45015" y="595363"/>
                    </a:cubicBezTo>
                    <a:cubicBezTo>
                      <a:pt x="17357" y="594234"/>
                      <a:pt x="988" y="577869"/>
                      <a:pt x="423" y="549652"/>
                    </a:cubicBezTo>
                    <a:cubicBezTo>
                      <a:pt x="-141" y="487012"/>
                      <a:pt x="-141" y="424372"/>
                      <a:pt x="423" y="361732"/>
                    </a:cubicBezTo>
                    <a:cubicBezTo>
                      <a:pt x="1552" y="294577"/>
                      <a:pt x="54047" y="235888"/>
                      <a:pt x="121217" y="232502"/>
                    </a:cubicBezTo>
                    <a:cubicBezTo>
                      <a:pt x="192903" y="228552"/>
                      <a:pt x="264588" y="230809"/>
                      <a:pt x="336274" y="230245"/>
                    </a:cubicBezTo>
                    <a:cubicBezTo>
                      <a:pt x="345870" y="230245"/>
                      <a:pt x="356030" y="230245"/>
                      <a:pt x="368448" y="230245"/>
                    </a:cubicBezTo>
                    <a:cubicBezTo>
                      <a:pt x="368448" y="200900"/>
                      <a:pt x="367884" y="172683"/>
                      <a:pt x="368448" y="145031"/>
                    </a:cubicBezTo>
                    <a:cubicBezTo>
                      <a:pt x="370142" y="71105"/>
                      <a:pt x="416991" y="15237"/>
                      <a:pt x="488113" y="2257"/>
                    </a:cubicBezTo>
                    <a:cubicBezTo>
                      <a:pt x="498273" y="564"/>
                      <a:pt x="508998" y="0"/>
                      <a:pt x="519722" y="0"/>
                    </a:cubicBezTo>
                    <a:cubicBezTo>
                      <a:pt x="658578" y="0"/>
                      <a:pt x="796870" y="0"/>
                      <a:pt x="935726" y="0"/>
                    </a:cubicBezTo>
                    <a:cubicBezTo>
                      <a:pt x="1027168" y="0"/>
                      <a:pt x="1085871" y="59254"/>
                      <a:pt x="1086436" y="150675"/>
                    </a:cubicBezTo>
                    <a:cubicBezTo>
                      <a:pt x="1086436" y="176069"/>
                      <a:pt x="1086436" y="200900"/>
                      <a:pt x="1086436" y="228552"/>
                    </a:cubicBezTo>
                    <a:cubicBezTo>
                      <a:pt x="1095467" y="229116"/>
                      <a:pt x="1102805" y="229680"/>
                      <a:pt x="1110143" y="229680"/>
                    </a:cubicBezTo>
                    <a:cubicBezTo>
                      <a:pt x="1176184" y="229680"/>
                      <a:pt x="1242225" y="229680"/>
                      <a:pt x="1308831" y="229680"/>
                    </a:cubicBezTo>
                    <a:cubicBezTo>
                      <a:pt x="1400273" y="230245"/>
                      <a:pt x="1456154" y="286113"/>
                      <a:pt x="1456154" y="377533"/>
                    </a:cubicBezTo>
                    <a:cubicBezTo>
                      <a:pt x="1456154" y="430580"/>
                      <a:pt x="1456154" y="483062"/>
                      <a:pt x="1456154" y="536109"/>
                    </a:cubicBezTo>
                    <a:cubicBezTo>
                      <a:pt x="1456154" y="581819"/>
                      <a:pt x="1442607" y="595363"/>
                      <a:pt x="1396886" y="595363"/>
                    </a:cubicBezTo>
                    <a:cubicBezTo>
                      <a:pt x="1388419" y="595363"/>
                      <a:pt x="1380517" y="595363"/>
                      <a:pt x="1370357" y="595363"/>
                    </a:cubicBezTo>
                    <a:cubicBezTo>
                      <a:pt x="1365277" y="765224"/>
                      <a:pt x="1360761" y="933393"/>
                      <a:pt x="1355681" y="1097047"/>
                    </a:cubicBezTo>
                    <a:cubicBezTo>
                      <a:pt x="1409869" y="1106077"/>
                      <a:pt x="1462927" y="1110027"/>
                      <a:pt x="1513164" y="1123570"/>
                    </a:cubicBezTo>
                    <a:cubicBezTo>
                      <a:pt x="1754186" y="1189032"/>
                      <a:pt x="1913363" y="1413069"/>
                      <a:pt x="1900380" y="1664193"/>
                    </a:cubicBezTo>
                    <a:cubicBezTo>
                      <a:pt x="1887962" y="1907982"/>
                      <a:pt x="1702257" y="2113960"/>
                      <a:pt x="1458412" y="2155156"/>
                    </a:cubicBezTo>
                    <a:cubicBezTo>
                      <a:pt x="1443736" y="2157413"/>
                      <a:pt x="1429625" y="2160235"/>
                      <a:pt x="1414949" y="2162493"/>
                    </a:cubicBezTo>
                    <a:cubicBezTo>
                      <a:pt x="997816" y="2162493"/>
                      <a:pt x="579555" y="2162493"/>
                      <a:pt x="161293" y="2162493"/>
                    </a:cubicBezTo>
                    <a:close/>
                    <a:moveTo>
                      <a:pt x="170324" y="595927"/>
                    </a:moveTo>
                    <a:cubicBezTo>
                      <a:pt x="184436" y="1090840"/>
                      <a:pt x="198547" y="1584060"/>
                      <a:pt x="212659" y="2076151"/>
                    </a:cubicBezTo>
                    <a:cubicBezTo>
                      <a:pt x="502789" y="2076151"/>
                      <a:pt x="790661" y="2076151"/>
                      <a:pt x="1081920" y="2076151"/>
                    </a:cubicBezTo>
                    <a:cubicBezTo>
                      <a:pt x="1075147" y="2071072"/>
                      <a:pt x="1071195" y="2068250"/>
                      <a:pt x="1067244" y="2065429"/>
                    </a:cubicBezTo>
                    <a:cubicBezTo>
                      <a:pt x="803643" y="1878637"/>
                      <a:pt x="765825" y="1507876"/>
                      <a:pt x="985398" y="1270859"/>
                    </a:cubicBezTo>
                    <a:cubicBezTo>
                      <a:pt x="992172" y="1263523"/>
                      <a:pt x="996687" y="1251108"/>
                      <a:pt x="996687" y="1241514"/>
                    </a:cubicBezTo>
                    <a:cubicBezTo>
                      <a:pt x="1000638" y="1117927"/>
                      <a:pt x="1003461" y="993776"/>
                      <a:pt x="1006847" y="870189"/>
                    </a:cubicBezTo>
                    <a:cubicBezTo>
                      <a:pt x="1006847" y="861159"/>
                      <a:pt x="1007976" y="851566"/>
                      <a:pt x="1010799" y="843101"/>
                    </a:cubicBezTo>
                    <a:cubicBezTo>
                      <a:pt x="1017572" y="824478"/>
                      <a:pt x="1032248" y="814885"/>
                      <a:pt x="1052004" y="816578"/>
                    </a:cubicBezTo>
                    <a:cubicBezTo>
                      <a:pt x="1071195" y="817707"/>
                      <a:pt x="1085307" y="828429"/>
                      <a:pt x="1089822" y="847616"/>
                    </a:cubicBezTo>
                    <a:cubicBezTo>
                      <a:pt x="1092080" y="855516"/>
                      <a:pt x="1090951" y="864545"/>
                      <a:pt x="1090951" y="873010"/>
                    </a:cubicBezTo>
                    <a:cubicBezTo>
                      <a:pt x="1088694" y="972332"/>
                      <a:pt x="1085871" y="1071653"/>
                      <a:pt x="1083613" y="1170410"/>
                    </a:cubicBezTo>
                    <a:cubicBezTo>
                      <a:pt x="1083613" y="1175488"/>
                      <a:pt x="1084178" y="1180567"/>
                      <a:pt x="1084742" y="1188468"/>
                    </a:cubicBezTo>
                    <a:cubicBezTo>
                      <a:pt x="1141188" y="1152915"/>
                      <a:pt x="1199327" y="1129214"/>
                      <a:pt x="1261417" y="1115106"/>
                    </a:cubicBezTo>
                    <a:cubicBezTo>
                      <a:pt x="1265932" y="1113977"/>
                      <a:pt x="1271577" y="1104383"/>
                      <a:pt x="1271577" y="1098740"/>
                    </a:cubicBezTo>
                    <a:cubicBezTo>
                      <a:pt x="1276657" y="935650"/>
                      <a:pt x="1281173" y="772561"/>
                      <a:pt x="1285688" y="608906"/>
                    </a:cubicBezTo>
                    <a:cubicBezTo>
                      <a:pt x="1285688" y="604956"/>
                      <a:pt x="1285124" y="601006"/>
                      <a:pt x="1284560" y="596491"/>
                    </a:cubicBezTo>
                    <a:cubicBezTo>
                      <a:pt x="913148" y="595927"/>
                      <a:pt x="542865" y="595927"/>
                      <a:pt x="170324" y="595927"/>
                    </a:cubicBezTo>
                    <a:close/>
                    <a:moveTo>
                      <a:pt x="1817406" y="1634284"/>
                    </a:moveTo>
                    <a:cubicBezTo>
                      <a:pt x="1817970" y="1388239"/>
                      <a:pt x="1618153" y="1187339"/>
                      <a:pt x="1372615" y="1187339"/>
                    </a:cubicBezTo>
                    <a:cubicBezTo>
                      <a:pt x="1128205" y="1187339"/>
                      <a:pt x="927824" y="1386546"/>
                      <a:pt x="926695" y="1631463"/>
                    </a:cubicBezTo>
                    <a:cubicBezTo>
                      <a:pt x="925566" y="1876380"/>
                      <a:pt x="1126512" y="2077844"/>
                      <a:pt x="1372050" y="2077844"/>
                    </a:cubicBezTo>
                    <a:cubicBezTo>
                      <a:pt x="1617024" y="2078408"/>
                      <a:pt x="1816841" y="1879201"/>
                      <a:pt x="1817406" y="1634284"/>
                    </a:cubicBezTo>
                    <a:close/>
                    <a:moveTo>
                      <a:pt x="1372615" y="509585"/>
                    </a:moveTo>
                    <a:cubicBezTo>
                      <a:pt x="1372615" y="467261"/>
                      <a:pt x="1372615" y="426065"/>
                      <a:pt x="1372615" y="384869"/>
                    </a:cubicBezTo>
                    <a:cubicBezTo>
                      <a:pt x="1372615" y="331259"/>
                      <a:pt x="1355681" y="314329"/>
                      <a:pt x="1302058" y="314329"/>
                    </a:cubicBezTo>
                    <a:cubicBezTo>
                      <a:pt x="919921" y="314329"/>
                      <a:pt x="537785" y="314329"/>
                      <a:pt x="155649" y="314329"/>
                    </a:cubicBezTo>
                    <a:cubicBezTo>
                      <a:pt x="146617" y="314329"/>
                      <a:pt x="137022" y="314329"/>
                      <a:pt x="128555" y="316022"/>
                    </a:cubicBezTo>
                    <a:cubicBezTo>
                      <a:pt x="106541" y="319408"/>
                      <a:pt x="87349" y="335773"/>
                      <a:pt x="86785" y="357218"/>
                    </a:cubicBezTo>
                    <a:cubicBezTo>
                      <a:pt x="85092" y="407442"/>
                      <a:pt x="86221" y="458232"/>
                      <a:pt x="86221" y="509585"/>
                    </a:cubicBezTo>
                    <a:cubicBezTo>
                      <a:pt x="514642" y="509585"/>
                      <a:pt x="942500" y="509585"/>
                      <a:pt x="1372615" y="509585"/>
                    </a:cubicBezTo>
                    <a:close/>
                    <a:moveTo>
                      <a:pt x="1002332" y="228552"/>
                    </a:moveTo>
                    <a:cubicBezTo>
                      <a:pt x="1002332" y="198078"/>
                      <a:pt x="1002896" y="169862"/>
                      <a:pt x="1002332" y="141645"/>
                    </a:cubicBezTo>
                    <a:cubicBezTo>
                      <a:pt x="1001203" y="107786"/>
                      <a:pt x="978625" y="85777"/>
                      <a:pt x="944757" y="84084"/>
                    </a:cubicBezTo>
                    <a:cubicBezTo>
                      <a:pt x="935162" y="83520"/>
                      <a:pt x="925001" y="84084"/>
                      <a:pt x="915406" y="84084"/>
                    </a:cubicBezTo>
                    <a:cubicBezTo>
                      <a:pt x="783323" y="84084"/>
                      <a:pt x="651240" y="84084"/>
                      <a:pt x="518593" y="84084"/>
                    </a:cubicBezTo>
                    <a:cubicBezTo>
                      <a:pt x="484726" y="84084"/>
                      <a:pt x="459890" y="99885"/>
                      <a:pt x="456503" y="129230"/>
                    </a:cubicBezTo>
                    <a:cubicBezTo>
                      <a:pt x="453117" y="161397"/>
                      <a:pt x="455939" y="194692"/>
                      <a:pt x="455939" y="228552"/>
                    </a:cubicBezTo>
                    <a:cubicBezTo>
                      <a:pt x="637694" y="228552"/>
                      <a:pt x="818884" y="228552"/>
                      <a:pt x="1002332" y="228552"/>
                    </a:cubicBezTo>
                    <a:close/>
                  </a:path>
                </a:pathLst>
              </a:custGeom>
              <a:grpFill/>
              <a:ln w="5635"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20CA3E74-8E3B-6066-B581-F5370892B73A}"/>
                  </a:ext>
                </a:extLst>
              </p:cNvPr>
              <p:cNvSpPr/>
              <p:nvPr/>
            </p:nvSpPr>
            <p:spPr>
              <a:xfrm>
                <a:off x="4764095" y="4302737"/>
                <a:ext cx="112912" cy="1146417"/>
              </a:xfrm>
              <a:custGeom>
                <a:avLst/>
                <a:gdLst>
                  <a:gd name="connsiteX0" fmla="*/ 98780 w 112912"/>
                  <a:gd name="connsiteY0" fmla="*/ 571661 h 1146417"/>
                  <a:gd name="connsiteX1" fmla="*/ 112891 w 112912"/>
                  <a:gd name="connsiteY1" fmla="*/ 1097047 h 1146417"/>
                  <a:gd name="connsiteX2" fmla="*/ 82975 w 112912"/>
                  <a:gd name="connsiteY2" fmla="*/ 1144450 h 1146417"/>
                  <a:gd name="connsiteX3" fmla="*/ 36690 w 112912"/>
                  <a:gd name="connsiteY3" fmla="*/ 1128085 h 1146417"/>
                  <a:gd name="connsiteX4" fmla="*/ 28787 w 112912"/>
                  <a:gd name="connsiteY4" fmla="*/ 1098176 h 1146417"/>
                  <a:gd name="connsiteX5" fmla="*/ 12418 w 112912"/>
                  <a:gd name="connsiteY5" fmla="*/ 511842 h 1146417"/>
                  <a:gd name="connsiteX6" fmla="*/ 564 w 112912"/>
                  <a:gd name="connsiteY6" fmla="*/ 73362 h 1146417"/>
                  <a:gd name="connsiteX7" fmla="*/ 0 w 112912"/>
                  <a:gd name="connsiteY7" fmla="*/ 47968 h 1146417"/>
                  <a:gd name="connsiteX8" fmla="*/ 42899 w 112912"/>
                  <a:gd name="connsiteY8" fmla="*/ 0 h 1146417"/>
                  <a:gd name="connsiteX9" fmla="*/ 84668 w 112912"/>
                  <a:gd name="connsiteY9" fmla="*/ 46275 h 1146417"/>
                  <a:gd name="connsiteX10" fmla="*/ 92006 w 112912"/>
                  <a:gd name="connsiteY10" fmla="*/ 326744 h 1146417"/>
                  <a:gd name="connsiteX11" fmla="*/ 92006 w 112912"/>
                  <a:gd name="connsiteY11" fmla="*/ 571661 h 1146417"/>
                  <a:gd name="connsiteX12" fmla="*/ 98780 w 112912"/>
                  <a:gd name="connsiteY12" fmla="*/ 571661 h 114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912" h="1146417">
                    <a:moveTo>
                      <a:pt x="98780" y="571661"/>
                    </a:moveTo>
                    <a:cubicBezTo>
                      <a:pt x="103295" y="746602"/>
                      <a:pt x="108375" y="921542"/>
                      <a:pt x="112891" y="1097047"/>
                    </a:cubicBezTo>
                    <a:cubicBezTo>
                      <a:pt x="113456" y="1122442"/>
                      <a:pt x="102731" y="1139371"/>
                      <a:pt x="82975" y="1144450"/>
                    </a:cubicBezTo>
                    <a:cubicBezTo>
                      <a:pt x="63783" y="1149530"/>
                      <a:pt x="47414" y="1145015"/>
                      <a:pt x="36690" y="1128085"/>
                    </a:cubicBezTo>
                    <a:cubicBezTo>
                      <a:pt x="31610" y="1119620"/>
                      <a:pt x="29352" y="1108334"/>
                      <a:pt x="28787" y="1098176"/>
                    </a:cubicBezTo>
                    <a:cubicBezTo>
                      <a:pt x="23143" y="902920"/>
                      <a:pt x="18063" y="707099"/>
                      <a:pt x="12418" y="511842"/>
                    </a:cubicBezTo>
                    <a:cubicBezTo>
                      <a:pt x="8467" y="365682"/>
                      <a:pt x="4516" y="219522"/>
                      <a:pt x="564" y="73362"/>
                    </a:cubicBezTo>
                    <a:cubicBezTo>
                      <a:pt x="564" y="64897"/>
                      <a:pt x="0" y="56432"/>
                      <a:pt x="0" y="47968"/>
                    </a:cubicBezTo>
                    <a:cubicBezTo>
                      <a:pt x="564" y="19751"/>
                      <a:pt x="18063" y="0"/>
                      <a:pt x="42899" y="0"/>
                    </a:cubicBezTo>
                    <a:cubicBezTo>
                      <a:pt x="66606" y="0"/>
                      <a:pt x="83539" y="18623"/>
                      <a:pt x="84668" y="46275"/>
                    </a:cubicBezTo>
                    <a:cubicBezTo>
                      <a:pt x="87491" y="139952"/>
                      <a:pt x="90877" y="233066"/>
                      <a:pt x="92006" y="326744"/>
                    </a:cubicBezTo>
                    <a:cubicBezTo>
                      <a:pt x="93135" y="408571"/>
                      <a:pt x="92006" y="489834"/>
                      <a:pt x="92006" y="571661"/>
                    </a:cubicBezTo>
                    <a:cubicBezTo>
                      <a:pt x="94264" y="571661"/>
                      <a:pt x="96522" y="571661"/>
                      <a:pt x="98780" y="571661"/>
                    </a:cubicBezTo>
                    <a:close/>
                  </a:path>
                </a:pathLst>
              </a:custGeom>
              <a:grpFill/>
              <a:ln w="5635"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BC986180-5C13-9C6A-A813-AEDA9889C5F4}"/>
                  </a:ext>
                </a:extLst>
              </p:cNvPr>
              <p:cNvSpPr/>
              <p:nvPr/>
            </p:nvSpPr>
            <p:spPr>
              <a:xfrm>
                <a:off x="5085834" y="4301796"/>
                <a:ext cx="84472" cy="425889"/>
              </a:xfrm>
              <a:custGeom>
                <a:avLst/>
                <a:gdLst>
                  <a:gd name="connsiteX0" fmla="*/ 84104 w 84472"/>
                  <a:gd name="connsiteY0" fmla="*/ 214820 h 425889"/>
                  <a:gd name="connsiteX1" fmla="*/ 84104 w 84472"/>
                  <a:gd name="connsiteY1" fmla="*/ 375089 h 425889"/>
                  <a:gd name="connsiteX2" fmla="*/ 42899 w 84472"/>
                  <a:gd name="connsiteY2" fmla="*/ 425878 h 425889"/>
                  <a:gd name="connsiteX3" fmla="*/ 0 w 84472"/>
                  <a:gd name="connsiteY3" fmla="*/ 373960 h 425889"/>
                  <a:gd name="connsiteX4" fmla="*/ 0 w 84472"/>
                  <a:gd name="connsiteY4" fmla="*/ 51166 h 425889"/>
                  <a:gd name="connsiteX5" fmla="*/ 23707 w 84472"/>
                  <a:gd name="connsiteY5" fmla="*/ 5456 h 425889"/>
                  <a:gd name="connsiteX6" fmla="*/ 66606 w 84472"/>
                  <a:gd name="connsiteY6" fmla="*/ 9970 h 425889"/>
                  <a:gd name="connsiteX7" fmla="*/ 83539 w 84472"/>
                  <a:gd name="connsiteY7" fmla="*/ 48345 h 425889"/>
                  <a:gd name="connsiteX8" fmla="*/ 84104 w 84472"/>
                  <a:gd name="connsiteY8" fmla="*/ 214820 h 4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889">
                    <a:moveTo>
                      <a:pt x="84104" y="214820"/>
                    </a:moveTo>
                    <a:cubicBezTo>
                      <a:pt x="84104" y="268431"/>
                      <a:pt x="84104" y="321478"/>
                      <a:pt x="84104" y="375089"/>
                    </a:cubicBezTo>
                    <a:cubicBezTo>
                      <a:pt x="84104" y="406126"/>
                      <a:pt x="68299" y="425313"/>
                      <a:pt x="42899" y="425878"/>
                    </a:cubicBezTo>
                    <a:cubicBezTo>
                      <a:pt x="16934" y="426442"/>
                      <a:pt x="0" y="406126"/>
                      <a:pt x="0" y="373960"/>
                    </a:cubicBezTo>
                    <a:cubicBezTo>
                      <a:pt x="0" y="266174"/>
                      <a:pt x="0" y="158952"/>
                      <a:pt x="0" y="51166"/>
                    </a:cubicBezTo>
                    <a:cubicBezTo>
                      <a:pt x="0" y="31415"/>
                      <a:pt x="5645" y="15049"/>
                      <a:pt x="23707" y="5456"/>
                    </a:cubicBezTo>
                    <a:cubicBezTo>
                      <a:pt x="38947" y="-2445"/>
                      <a:pt x="55881" y="-2445"/>
                      <a:pt x="66606" y="9970"/>
                    </a:cubicBezTo>
                    <a:cubicBezTo>
                      <a:pt x="75637" y="20128"/>
                      <a:pt x="82975" y="35365"/>
                      <a:pt x="83539" y="48345"/>
                    </a:cubicBezTo>
                    <a:cubicBezTo>
                      <a:pt x="85233" y="103648"/>
                      <a:pt x="84104" y="159516"/>
                      <a:pt x="84104" y="214820"/>
                    </a:cubicBezTo>
                    <a:close/>
                  </a:path>
                </a:pathLst>
              </a:custGeom>
              <a:grpFill/>
              <a:ln w="5635"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EB82748C-764E-5EFB-0563-4E2FD8FDD559}"/>
                  </a:ext>
                </a:extLst>
              </p:cNvPr>
              <p:cNvSpPr/>
              <p:nvPr/>
            </p:nvSpPr>
            <p:spPr>
              <a:xfrm>
                <a:off x="5085834" y="5024696"/>
                <a:ext cx="84472" cy="425325"/>
              </a:xfrm>
              <a:custGeom>
                <a:avLst/>
                <a:gdLst>
                  <a:gd name="connsiteX0" fmla="*/ 84104 w 84472"/>
                  <a:gd name="connsiteY0" fmla="*/ 214256 h 425325"/>
                  <a:gd name="connsiteX1" fmla="*/ 84104 w 84472"/>
                  <a:gd name="connsiteY1" fmla="*/ 374524 h 425325"/>
                  <a:gd name="connsiteX2" fmla="*/ 42899 w 84472"/>
                  <a:gd name="connsiteY2" fmla="*/ 425313 h 425325"/>
                  <a:gd name="connsiteX3" fmla="*/ 0 w 84472"/>
                  <a:gd name="connsiteY3" fmla="*/ 375653 h 425325"/>
                  <a:gd name="connsiteX4" fmla="*/ 0 w 84472"/>
                  <a:gd name="connsiteY4" fmla="*/ 48909 h 425325"/>
                  <a:gd name="connsiteX5" fmla="*/ 23707 w 84472"/>
                  <a:gd name="connsiteY5" fmla="*/ 5456 h 425325"/>
                  <a:gd name="connsiteX6" fmla="*/ 66606 w 84472"/>
                  <a:gd name="connsiteY6" fmla="*/ 9971 h 425325"/>
                  <a:gd name="connsiteX7" fmla="*/ 83539 w 84472"/>
                  <a:gd name="connsiteY7" fmla="*/ 48345 h 425325"/>
                  <a:gd name="connsiteX8" fmla="*/ 84104 w 84472"/>
                  <a:gd name="connsiteY8" fmla="*/ 214256 h 42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72" h="425325">
                    <a:moveTo>
                      <a:pt x="84104" y="214256"/>
                    </a:moveTo>
                    <a:cubicBezTo>
                      <a:pt x="84104" y="267867"/>
                      <a:pt x="84104" y="320913"/>
                      <a:pt x="84104" y="374524"/>
                    </a:cubicBezTo>
                    <a:cubicBezTo>
                      <a:pt x="84104" y="405562"/>
                      <a:pt x="67735" y="424749"/>
                      <a:pt x="42899" y="425313"/>
                    </a:cubicBezTo>
                    <a:cubicBezTo>
                      <a:pt x="17498" y="425878"/>
                      <a:pt x="0" y="406126"/>
                      <a:pt x="0" y="375653"/>
                    </a:cubicBezTo>
                    <a:cubicBezTo>
                      <a:pt x="0" y="266738"/>
                      <a:pt x="0" y="157823"/>
                      <a:pt x="0" y="48909"/>
                    </a:cubicBezTo>
                    <a:cubicBezTo>
                      <a:pt x="0" y="29722"/>
                      <a:pt x="6209" y="14485"/>
                      <a:pt x="23707" y="5456"/>
                    </a:cubicBezTo>
                    <a:cubicBezTo>
                      <a:pt x="38947" y="-2445"/>
                      <a:pt x="55881" y="-2445"/>
                      <a:pt x="66606" y="9971"/>
                    </a:cubicBezTo>
                    <a:cubicBezTo>
                      <a:pt x="75637" y="20128"/>
                      <a:pt x="82975" y="35365"/>
                      <a:pt x="83539" y="48345"/>
                    </a:cubicBezTo>
                    <a:cubicBezTo>
                      <a:pt x="85233" y="103084"/>
                      <a:pt x="84104" y="158952"/>
                      <a:pt x="84104" y="214256"/>
                    </a:cubicBezTo>
                    <a:close/>
                  </a:path>
                </a:pathLst>
              </a:custGeom>
              <a:grpFill/>
              <a:ln w="5635"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2AFC8000-0856-F4DF-DD34-83E6E4A068AD}"/>
                  </a:ext>
                </a:extLst>
              </p:cNvPr>
              <p:cNvSpPr/>
              <p:nvPr/>
            </p:nvSpPr>
            <p:spPr>
              <a:xfrm>
                <a:off x="5085224" y="4835447"/>
                <a:ext cx="84162" cy="84096"/>
              </a:xfrm>
              <a:custGeom>
                <a:avLst/>
                <a:gdLst>
                  <a:gd name="connsiteX0" fmla="*/ 84150 w 84162"/>
                  <a:gd name="connsiteY0" fmla="*/ 42337 h 84096"/>
                  <a:gd name="connsiteX1" fmla="*/ 42380 w 84162"/>
                  <a:gd name="connsiteY1" fmla="*/ 84097 h 84096"/>
                  <a:gd name="connsiteX2" fmla="*/ 46 w 84162"/>
                  <a:gd name="connsiteY2" fmla="*/ 40644 h 84096"/>
                  <a:gd name="connsiteX3" fmla="*/ 43509 w 84162"/>
                  <a:gd name="connsiteY3" fmla="*/ 12 h 84096"/>
                  <a:gd name="connsiteX4" fmla="*/ 84150 w 84162"/>
                  <a:gd name="connsiteY4" fmla="*/ 42337 h 8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162" h="84096">
                    <a:moveTo>
                      <a:pt x="84150" y="42337"/>
                    </a:moveTo>
                    <a:cubicBezTo>
                      <a:pt x="84150" y="66038"/>
                      <a:pt x="66087" y="84097"/>
                      <a:pt x="42380" y="84097"/>
                    </a:cubicBezTo>
                    <a:cubicBezTo>
                      <a:pt x="18673" y="84097"/>
                      <a:pt x="-1083" y="63781"/>
                      <a:pt x="46" y="40644"/>
                    </a:cubicBezTo>
                    <a:cubicBezTo>
                      <a:pt x="1175" y="18071"/>
                      <a:pt x="20931" y="-552"/>
                      <a:pt x="43509" y="12"/>
                    </a:cubicBezTo>
                    <a:cubicBezTo>
                      <a:pt x="66652" y="12"/>
                      <a:pt x="84714" y="19200"/>
                      <a:pt x="84150" y="42337"/>
                    </a:cubicBezTo>
                    <a:close/>
                  </a:path>
                </a:pathLst>
              </a:custGeom>
              <a:grpFill/>
              <a:ln w="5635"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633F5AF8-8435-4D0F-EC13-C04C5B99B0DE}"/>
                  </a:ext>
                </a:extLst>
              </p:cNvPr>
              <p:cNvSpPr/>
              <p:nvPr/>
            </p:nvSpPr>
            <p:spPr>
              <a:xfrm>
                <a:off x="5570045" y="4779873"/>
                <a:ext cx="358558" cy="270580"/>
              </a:xfrm>
              <a:custGeom>
                <a:avLst/>
                <a:gdLst>
                  <a:gd name="connsiteX0" fmla="*/ 136126 w 358558"/>
                  <a:gd name="connsiteY0" fmla="*/ 177481 h 270580"/>
                  <a:gd name="connsiteX1" fmla="*/ 107903 w 358558"/>
                  <a:gd name="connsiteY1" fmla="*/ 260437 h 270580"/>
                  <a:gd name="connsiteX2" fmla="*/ 66698 w 358558"/>
                  <a:gd name="connsiteY2" fmla="*/ 269466 h 270580"/>
                  <a:gd name="connsiteX3" fmla="*/ 13075 w 358558"/>
                  <a:gd name="connsiteY3" fmla="*/ 235042 h 270580"/>
                  <a:gd name="connsiteX4" fmla="*/ 1221 w 358558"/>
                  <a:gd name="connsiteY4" fmla="*/ 183689 h 270580"/>
                  <a:gd name="connsiteX5" fmla="*/ 52022 w 358558"/>
                  <a:gd name="connsiteY5" fmla="*/ 130078 h 270580"/>
                  <a:gd name="connsiteX6" fmla="*/ 71214 w 358558"/>
                  <a:gd name="connsiteY6" fmla="*/ 121613 h 270580"/>
                  <a:gd name="connsiteX7" fmla="*/ 116370 w 358558"/>
                  <a:gd name="connsiteY7" fmla="*/ 50508 h 270580"/>
                  <a:gd name="connsiteX8" fmla="*/ 288529 w 358558"/>
                  <a:gd name="connsiteY8" fmla="*/ 51072 h 270580"/>
                  <a:gd name="connsiteX9" fmla="*/ 348926 w 358558"/>
                  <a:gd name="connsiteY9" fmla="*/ 150393 h 270580"/>
                  <a:gd name="connsiteX10" fmla="*/ 339330 w 358558"/>
                  <a:gd name="connsiteY10" fmla="*/ 214726 h 270580"/>
                  <a:gd name="connsiteX11" fmla="*/ 276111 w 358558"/>
                  <a:gd name="connsiteY11" fmla="*/ 192718 h 270580"/>
                  <a:gd name="connsiteX12" fmla="*/ 219101 w 358558"/>
                  <a:gd name="connsiteY12" fmla="*/ 99040 h 270580"/>
                  <a:gd name="connsiteX13" fmla="*/ 185798 w 358558"/>
                  <a:gd name="connsiteY13" fmla="*/ 99604 h 270580"/>
                  <a:gd name="connsiteX14" fmla="*/ 136126 w 358558"/>
                  <a:gd name="connsiteY14" fmla="*/ 177481 h 270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558" h="270580">
                    <a:moveTo>
                      <a:pt x="136126" y="177481"/>
                    </a:moveTo>
                    <a:cubicBezTo>
                      <a:pt x="172816" y="215855"/>
                      <a:pt x="150802" y="254229"/>
                      <a:pt x="107903" y="260437"/>
                    </a:cubicBezTo>
                    <a:cubicBezTo>
                      <a:pt x="93792" y="262694"/>
                      <a:pt x="80809" y="267209"/>
                      <a:pt x="66698" y="269466"/>
                    </a:cubicBezTo>
                    <a:cubicBezTo>
                      <a:pt x="39040" y="274545"/>
                      <a:pt x="19848" y="262130"/>
                      <a:pt x="13075" y="235042"/>
                    </a:cubicBezTo>
                    <a:cubicBezTo>
                      <a:pt x="8559" y="218113"/>
                      <a:pt x="4608" y="201183"/>
                      <a:pt x="1221" y="183689"/>
                    </a:cubicBezTo>
                    <a:cubicBezTo>
                      <a:pt x="-5552" y="148700"/>
                      <a:pt x="16462" y="126692"/>
                      <a:pt x="52022" y="130078"/>
                    </a:cubicBezTo>
                    <a:cubicBezTo>
                      <a:pt x="58231" y="130642"/>
                      <a:pt x="67827" y="126127"/>
                      <a:pt x="71214" y="121613"/>
                    </a:cubicBezTo>
                    <a:cubicBezTo>
                      <a:pt x="87019" y="98476"/>
                      <a:pt x="101130" y="73645"/>
                      <a:pt x="116370" y="50508"/>
                    </a:cubicBezTo>
                    <a:cubicBezTo>
                      <a:pt x="159833" y="-17211"/>
                      <a:pt x="245631" y="-16647"/>
                      <a:pt x="288529" y="51072"/>
                    </a:cubicBezTo>
                    <a:cubicBezTo>
                      <a:pt x="308850" y="83803"/>
                      <a:pt x="329170" y="117098"/>
                      <a:pt x="348926" y="150393"/>
                    </a:cubicBezTo>
                    <a:cubicBezTo>
                      <a:pt x="364731" y="176917"/>
                      <a:pt x="360779" y="201747"/>
                      <a:pt x="339330" y="214726"/>
                    </a:cubicBezTo>
                    <a:cubicBezTo>
                      <a:pt x="316752" y="228270"/>
                      <a:pt x="293045" y="220370"/>
                      <a:pt x="276111" y="192718"/>
                    </a:cubicBezTo>
                    <a:cubicBezTo>
                      <a:pt x="256920" y="161680"/>
                      <a:pt x="238293" y="130078"/>
                      <a:pt x="219101" y="99040"/>
                    </a:cubicBezTo>
                    <a:cubicBezTo>
                      <a:pt x="206683" y="79288"/>
                      <a:pt x="198216" y="79288"/>
                      <a:pt x="185798" y="99604"/>
                    </a:cubicBezTo>
                    <a:cubicBezTo>
                      <a:pt x="168865" y="125563"/>
                      <a:pt x="152495" y="151522"/>
                      <a:pt x="136126" y="177481"/>
                    </a:cubicBezTo>
                    <a:close/>
                  </a:path>
                </a:pathLst>
              </a:custGeom>
              <a:grpFill/>
              <a:ln w="5635" cap="flat">
                <a:noFill/>
                <a:prstDash val="solid"/>
                <a:miter/>
              </a:ln>
            </p:spPr>
            <p:txBody>
              <a:bodyPr rtlCol="0" anchor="ctr"/>
              <a:lstStyle/>
              <a:p>
                <a:pPr algn="l" rtl="0"/>
                <a:endParaRPr lang="en-US"/>
              </a:p>
            </p:txBody>
          </p:sp>
          <p:sp>
            <p:nvSpPr>
              <p:cNvPr id="55" name="Freeform 54">
                <a:extLst>
                  <a:ext uri="{FF2B5EF4-FFF2-40B4-BE49-F238E27FC236}">
                    <a16:creationId xmlns:a16="http://schemas.microsoft.com/office/drawing/2014/main" id="{4C1E7BA5-3E5F-1778-8A5D-4C8F178AC4C1}"/>
                  </a:ext>
                </a:extLst>
              </p:cNvPr>
              <p:cNvSpPr/>
              <p:nvPr/>
            </p:nvSpPr>
            <p:spPr>
              <a:xfrm>
                <a:off x="5450001" y="5105910"/>
                <a:ext cx="319107" cy="270973"/>
              </a:xfrm>
              <a:custGeom>
                <a:avLst/>
                <a:gdLst>
                  <a:gd name="connsiteX0" fmla="*/ 190129 w 319107"/>
                  <a:gd name="connsiteY0" fmla="*/ 144329 h 270973"/>
                  <a:gd name="connsiteX1" fmla="*/ 273668 w 319107"/>
                  <a:gd name="connsiteY1" fmla="*/ 124577 h 270973"/>
                  <a:gd name="connsiteX2" fmla="*/ 306407 w 319107"/>
                  <a:gd name="connsiteY2" fmla="*/ 157872 h 270973"/>
                  <a:gd name="connsiteX3" fmla="*/ 306407 w 319107"/>
                  <a:gd name="connsiteY3" fmla="*/ 216562 h 270973"/>
                  <a:gd name="connsiteX4" fmla="*/ 269153 w 319107"/>
                  <a:gd name="connsiteY4" fmla="*/ 253808 h 270973"/>
                  <a:gd name="connsiteX5" fmla="*/ 192951 w 319107"/>
                  <a:gd name="connsiteY5" fmla="*/ 237442 h 270973"/>
                  <a:gd name="connsiteX6" fmla="*/ 189564 w 319107"/>
                  <a:gd name="connsiteY6" fmla="*/ 228977 h 270973"/>
                  <a:gd name="connsiteX7" fmla="*/ 107154 w 319107"/>
                  <a:gd name="connsiteY7" fmla="*/ 228977 h 270973"/>
                  <a:gd name="connsiteX8" fmla="*/ 12325 w 319107"/>
                  <a:gd name="connsiteY8" fmla="*/ 177060 h 270973"/>
                  <a:gd name="connsiteX9" fmla="*/ 19099 w 319107"/>
                  <a:gd name="connsiteY9" fmla="*/ 71531 h 270973"/>
                  <a:gd name="connsiteX10" fmla="*/ 50709 w 319107"/>
                  <a:gd name="connsiteY10" fmla="*/ 21306 h 270973"/>
                  <a:gd name="connsiteX11" fmla="*/ 109412 w 319107"/>
                  <a:gd name="connsiteY11" fmla="*/ 6634 h 270973"/>
                  <a:gd name="connsiteX12" fmla="*/ 121830 w 319107"/>
                  <a:gd name="connsiteY12" fmla="*/ 65888 h 270973"/>
                  <a:gd name="connsiteX13" fmla="*/ 89656 w 319107"/>
                  <a:gd name="connsiteY13" fmla="*/ 117806 h 270973"/>
                  <a:gd name="connsiteX14" fmla="*/ 104332 w 319107"/>
                  <a:gd name="connsiteY14" fmla="*/ 143764 h 270973"/>
                  <a:gd name="connsiteX15" fmla="*/ 190129 w 319107"/>
                  <a:gd name="connsiteY15" fmla="*/ 144329 h 27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9107" h="270973">
                    <a:moveTo>
                      <a:pt x="190129" y="144329"/>
                    </a:moveTo>
                    <a:cubicBezTo>
                      <a:pt x="208192" y="96925"/>
                      <a:pt x="239237" y="90154"/>
                      <a:pt x="273668" y="124577"/>
                    </a:cubicBezTo>
                    <a:cubicBezTo>
                      <a:pt x="284393" y="135299"/>
                      <a:pt x="296247" y="146022"/>
                      <a:pt x="306407" y="157872"/>
                    </a:cubicBezTo>
                    <a:cubicBezTo>
                      <a:pt x="323340" y="176495"/>
                      <a:pt x="323340" y="197939"/>
                      <a:pt x="306407" y="216562"/>
                    </a:cubicBezTo>
                    <a:cubicBezTo>
                      <a:pt x="294553" y="229542"/>
                      <a:pt x="282135" y="241957"/>
                      <a:pt x="269153" y="253808"/>
                    </a:cubicBezTo>
                    <a:cubicBezTo>
                      <a:pt x="240365" y="282024"/>
                      <a:pt x="207063" y="274688"/>
                      <a:pt x="192951" y="237442"/>
                    </a:cubicBezTo>
                    <a:cubicBezTo>
                      <a:pt x="191822" y="234620"/>
                      <a:pt x="190693" y="232363"/>
                      <a:pt x="189564" y="228977"/>
                    </a:cubicBezTo>
                    <a:cubicBezTo>
                      <a:pt x="161906" y="228977"/>
                      <a:pt x="134248" y="228413"/>
                      <a:pt x="107154" y="228977"/>
                    </a:cubicBezTo>
                    <a:cubicBezTo>
                      <a:pt x="65949" y="229542"/>
                      <a:pt x="32646" y="214305"/>
                      <a:pt x="12325" y="177060"/>
                    </a:cubicBezTo>
                    <a:cubicBezTo>
                      <a:pt x="-6866" y="140943"/>
                      <a:pt x="-2915" y="105390"/>
                      <a:pt x="19099" y="71531"/>
                    </a:cubicBezTo>
                    <a:cubicBezTo>
                      <a:pt x="29824" y="55165"/>
                      <a:pt x="39419" y="37671"/>
                      <a:pt x="50709" y="21306"/>
                    </a:cubicBezTo>
                    <a:cubicBezTo>
                      <a:pt x="65384" y="-703"/>
                      <a:pt x="89091" y="-5782"/>
                      <a:pt x="109412" y="6634"/>
                    </a:cubicBezTo>
                    <a:cubicBezTo>
                      <a:pt x="129732" y="19049"/>
                      <a:pt x="134812" y="43315"/>
                      <a:pt x="121830" y="65888"/>
                    </a:cubicBezTo>
                    <a:cubicBezTo>
                      <a:pt x="111670" y="83382"/>
                      <a:pt x="99816" y="100311"/>
                      <a:pt x="89656" y="117806"/>
                    </a:cubicBezTo>
                    <a:cubicBezTo>
                      <a:pt x="80060" y="134171"/>
                      <a:pt x="85140" y="143200"/>
                      <a:pt x="104332" y="143764"/>
                    </a:cubicBezTo>
                    <a:cubicBezTo>
                      <a:pt x="133119" y="144893"/>
                      <a:pt x="161342" y="144329"/>
                      <a:pt x="190129" y="144329"/>
                    </a:cubicBezTo>
                    <a:close/>
                  </a:path>
                </a:pathLst>
              </a:custGeom>
              <a:grpFill/>
              <a:ln w="5635" cap="flat">
                <a:noFill/>
                <a:prstDash val="solid"/>
                <a:miter/>
              </a:ln>
            </p:spPr>
            <p:txBody>
              <a:bodyPr rtlCol="0" anchor="ctr"/>
              <a:lstStyle/>
              <a:p>
                <a:pPr algn="l" rtl="0"/>
                <a:endParaRPr lang="en-US"/>
              </a:p>
            </p:txBody>
          </p:sp>
          <p:sp>
            <p:nvSpPr>
              <p:cNvPr id="56" name="Freeform 55">
                <a:extLst>
                  <a:ext uri="{FF2B5EF4-FFF2-40B4-BE49-F238E27FC236}">
                    <a16:creationId xmlns:a16="http://schemas.microsoft.com/office/drawing/2014/main" id="{ECE47776-7F69-CC9F-C5F3-DFEDFA3DB373}"/>
                  </a:ext>
                </a:extLst>
              </p:cNvPr>
              <p:cNvSpPr/>
              <p:nvPr/>
            </p:nvSpPr>
            <p:spPr>
              <a:xfrm>
                <a:off x="5845591" y="5049652"/>
                <a:ext cx="248323" cy="285313"/>
              </a:xfrm>
              <a:custGeom>
                <a:avLst/>
                <a:gdLst>
                  <a:gd name="connsiteX0" fmla="*/ 133776 w 248323"/>
                  <a:gd name="connsiteY0" fmla="*/ 136818 h 285313"/>
                  <a:gd name="connsiteX1" fmla="*/ 73379 w 248323"/>
                  <a:gd name="connsiteY1" fmla="*/ 76435 h 285313"/>
                  <a:gd name="connsiteX2" fmla="*/ 85233 w 248323"/>
                  <a:gd name="connsiteY2" fmla="*/ 33546 h 285313"/>
                  <a:gd name="connsiteX3" fmla="*/ 138856 w 248323"/>
                  <a:gd name="connsiteY3" fmla="*/ 1380 h 285313"/>
                  <a:gd name="connsiteX4" fmla="*/ 195866 w 248323"/>
                  <a:gd name="connsiteY4" fmla="*/ 17181 h 285313"/>
                  <a:gd name="connsiteX5" fmla="*/ 216751 w 248323"/>
                  <a:gd name="connsiteY5" fmla="*/ 83207 h 285313"/>
                  <a:gd name="connsiteX6" fmla="*/ 216187 w 248323"/>
                  <a:gd name="connsiteY6" fmla="*/ 106909 h 285313"/>
                  <a:gd name="connsiteX7" fmla="*/ 245538 w 248323"/>
                  <a:gd name="connsiteY7" fmla="*/ 166727 h 285313"/>
                  <a:gd name="connsiteX8" fmla="*/ 160305 w 248323"/>
                  <a:gd name="connsiteY8" fmla="*/ 283542 h 285313"/>
                  <a:gd name="connsiteX9" fmla="*/ 40076 w 248323"/>
                  <a:gd name="connsiteY9" fmla="*/ 284107 h 285313"/>
                  <a:gd name="connsiteX10" fmla="*/ 0 w 248323"/>
                  <a:gd name="connsiteY10" fmla="*/ 243475 h 285313"/>
                  <a:gd name="connsiteX11" fmla="*/ 38948 w 248323"/>
                  <a:gd name="connsiteY11" fmla="*/ 201715 h 285313"/>
                  <a:gd name="connsiteX12" fmla="*/ 139985 w 248323"/>
                  <a:gd name="connsiteY12" fmla="*/ 200586 h 285313"/>
                  <a:gd name="connsiteX13" fmla="*/ 156919 w 248323"/>
                  <a:gd name="connsiteY13" fmla="*/ 171242 h 285313"/>
                  <a:gd name="connsiteX14" fmla="*/ 139421 w 248323"/>
                  <a:gd name="connsiteY14" fmla="*/ 142461 h 285313"/>
                  <a:gd name="connsiteX15" fmla="*/ 133776 w 248323"/>
                  <a:gd name="connsiteY15" fmla="*/ 136818 h 28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8323" h="285313">
                    <a:moveTo>
                      <a:pt x="133776" y="136818"/>
                    </a:moveTo>
                    <a:cubicBezTo>
                      <a:pt x="85233" y="149233"/>
                      <a:pt x="60397" y="123838"/>
                      <a:pt x="73379" y="76435"/>
                    </a:cubicBezTo>
                    <a:cubicBezTo>
                      <a:pt x="77330" y="62327"/>
                      <a:pt x="80717" y="47655"/>
                      <a:pt x="85233" y="33546"/>
                    </a:cubicBezTo>
                    <a:cubicBezTo>
                      <a:pt x="93135" y="7588"/>
                      <a:pt x="112327" y="-4263"/>
                      <a:pt x="138856" y="1380"/>
                    </a:cubicBezTo>
                    <a:cubicBezTo>
                      <a:pt x="158048" y="5894"/>
                      <a:pt x="177239" y="10973"/>
                      <a:pt x="195866" y="17181"/>
                    </a:cubicBezTo>
                    <a:cubicBezTo>
                      <a:pt x="225782" y="27339"/>
                      <a:pt x="235942" y="57812"/>
                      <a:pt x="216751" y="83207"/>
                    </a:cubicBezTo>
                    <a:cubicBezTo>
                      <a:pt x="209413" y="92801"/>
                      <a:pt x="211106" y="98444"/>
                      <a:pt x="216187" y="106909"/>
                    </a:cubicBezTo>
                    <a:cubicBezTo>
                      <a:pt x="226911" y="126660"/>
                      <a:pt x="239894" y="145847"/>
                      <a:pt x="245538" y="166727"/>
                    </a:cubicBezTo>
                    <a:cubicBezTo>
                      <a:pt x="259650" y="223724"/>
                      <a:pt x="218444" y="279592"/>
                      <a:pt x="160305" y="283542"/>
                    </a:cubicBezTo>
                    <a:cubicBezTo>
                      <a:pt x="120229" y="286364"/>
                      <a:pt x="80153" y="285235"/>
                      <a:pt x="40076" y="284107"/>
                    </a:cubicBezTo>
                    <a:cubicBezTo>
                      <a:pt x="16369" y="283542"/>
                      <a:pt x="564" y="265484"/>
                      <a:pt x="0" y="243475"/>
                    </a:cubicBezTo>
                    <a:cubicBezTo>
                      <a:pt x="0" y="220902"/>
                      <a:pt x="15240" y="202844"/>
                      <a:pt x="38948" y="201715"/>
                    </a:cubicBezTo>
                    <a:cubicBezTo>
                      <a:pt x="72815" y="200022"/>
                      <a:pt x="106682" y="201151"/>
                      <a:pt x="139985" y="200586"/>
                    </a:cubicBezTo>
                    <a:cubicBezTo>
                      <a:pt x="165386" y="200022"/>
                      <a:pt x="169337" y="192686"/>
                      <a:pt x="156919" y="171242"/>
                    </a:cubicBezTo>
                    <a:cubicBezTo>
                      <a:pt x="151274" y="161648"/>
                      <a:pt x="145065" y="152055"/>
                      <a:pt x="139421" y="142461"/>
                    </a:cubicBezTo>
                    <a:cubicBezTo>
                      <a:pt x="137727" y="140768"/>
                      <a:pt x="136034" y="139075"/>
                      <a:pt x="133776" y="136818"/>
                    </a:cubicBezTo>
                    <a:close/>
                  </a:path>
                </a:pathLst>
              </a:custGeom>
              <a:grpFill/>
              <a:ln w="5635" cap="flat">
                <a:noFill/>
                <a:prstDash val="solid"/>
                <a:miter/>
              </a:ln>
            </p:spPr>
            <p:txBody>
              <a:bodyPr rtlCol="0" anchor="ctr"/>
              <a:lstStyle/>
              <a:p>
                <a:pPr algn="l" rtl="0"/>
                <a:endParaRPr lang="en-US"/>
              </a:p>
            </p:txBody>
          </p:sp>
        </p:grpSp>
      </p:grpSp>
      <p:grpSp>
        <p:nvGrpSpPr>
          <p:cNvPr id="57" name="Group 56">
            <a:extLst>
              <a:ext uri="{FF2B5EF4-FFF2-40B4-BE49-F238E27FC236}">
                <a16:creationId xmlns:a16="http://schemas.microsoft.com/office/drawing/2014/main" id="{E1733E58-990D-FD67-9CC1-09B3C07BC0F1}"/>
              </a:ext>
            </a:extLst>
          </p:cNvPr>
          <p:cNvGrpSpPr/>
          <p:nvPr/>
        </p:nvGrpSpPr>
        <p:grpSpPr>
          <a:xfrm>
            <a:off x="-10087" y="3448566"/>
            <a:ext cx="7600136" cy="1709226"/>
            <a:chOff x="-22496" y="4054379"/>
            <a:chExt cx="7600136" cy="1709226"/>
          </a:xfrm>
        </p:grpSpPr>
        <p:grpSp>
          <p:nvGrpSpPr>
            <p:cNvPr id="58" name="Group 57">
              <a:extLst>
                <a:ext uri="{FF2B5EF4-FFF2-40B4-BE49-F238E27FC236}">
                  <a16:creationId xmlns:a16="http://schemas.microsoft.com/office/drawing/2014/main" id="{D6D04A0E-2735-2B19-A310-D393D80EDBCB}"/>
                </a:ext>
              </a:extLst>
            </p:cNvPr>
            <p:cNvGrpSpPr/>
            <p:nvPr/>
          </p:nvGrpSpPr>
          <p:grpSpPr>
            <a:xfrm>
              <a:off x="-22496" y="4054379"/>
              <a:ext cx="7600136" cy="1709226"/>
              <a:chOff x="6447" y="2505459"/>
              <a:chExt cx="7600136" cy="1709226"/>
            </a:xfrm>
          </p:grpSpPr>
          <p:cxnSp>
            <p:nvCxnSpPr>
              <p:cNvPr id="60" name="Straight Connector 59">
                <a:extLst>
                  <a:ext uri="{FF2B5EF4-FFF2-40B4-BE49-F238E27FC236}">
                    <a16:creationId xmlns:a16="http://schemas.microsoft.com/office/drawing/2014/main" id="{213C57C5-4391-CCEF-1A1B-7AA7D6E111C3}"/>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Freeform 60">
                <a:extLst>
                  <a:ext uri="{FF2B5EF4-FFF2-40B4-BE49-F238E27FC236}">
                    <a16:creationId xmlns:a16="http://schemas.microsoft.com/office/drawing/2014/main" id="{001028B8-8BF9-0CCF-75E6-44E39CD69B86}"/>
                  </a:ext>
                </a:extLst>
              </p:cNvPr>
              <p:cNvSpPr/>
              <p:nvPr/>
            </p:nvSpPr>
            <p:spPr>
              <a:xfrm>
                <a:off x="6447" y="2505459"/>
                <a:ext cx="434961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dirty="0"/>
              </a:p>
            </p:txBody>
          </p:sp>
          <p:sp>
            <p:nvSpPr>
              <p:cNvPr id="62" name="Text Placeholder 2">
                <a:extLst>
                  <a:ext uri="{FF2B5EF4-FFF2-40B4-BE49-F238E27FC236}">
                    <a16:creationId xmlns:a16="http://schemas.microsoft.com/office/drawing/2014/main" id="{0E0B5A97-54F2-822F-3ADC-8A02EDA54004}"/>
                  </a:ext>
                </a:extLst>
              </p:cNvPr>
              <p:cNvSpPr txBox="1">
                <a:spLocks/>
              </p:cNvSpPr>
              <p:nvPr/>
            </p:nvSpPr>
            <p:spPr>
              <a:xfrm>
                <a:off x="654900" y="2978403"/>
                <a:ext cx="6596824" cy="12362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Valitse uudelleen käytettävä pakkaus </a:t>
                </a:r>
                <a:r>
                  <a:rPr lang="fi-FI" dirty="0">
                    <a:solidFill>
                      <a:schemeClr val="tx1"/>
                    </a:solidFill>
                  </a:rPr>
                  <a:t>milloin vain mahdollista. Tämä ei koske vain lopputuotteesi pakkausta, vaan myös ainesosien ja tarvikkeiden kuljetukseen käytettyjä säiliöitä.</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Palautuspakkaus: </a:t>
                </a:r>
                <a:r>
                  <a:rPr lang="fi-FI" dirty="0">
                    <a:solidFill>
                      <a:schemeClr val="tx1"/>
                    </a:solidFill>
                  </a:rPr>
                  <a:t>Harkitse sellaisen järjestelmän käyttöönottoa, jossa toimittajat ottavat pakkaukset takaisin uudelleenkäyttöä varten. Tämä edellyttää koordinointia toimittajien kanssa, mutta voi merkittävästi vähentää jätettä.</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Kuluttajien kannustimet: </a:t>
                </a:r>
                <a:r>
                  <a:rPr lang="fi-FI" dirty="0">
                    <a:solidFill>
                      <a:schemeClr val="tx1"/>
                    </a:solidFill>
                  </a:rPr>
                  <a:t>Kuluttajapakkausten osalta harkitse alennuksen tai muun kannustimen tarjoamista asiakkaille, jotka palauttavat pakkauksensa uudelleenkäyttöön.</a:t>
                </a:r>
              </a:p>
            </p:txBody>
          </p:sp>
        </p:grpSp>
        <p:sp>
          <p:nvSpPr>
            <p:cNvPr id="59" name="TextBox 58">
              <a:extLst>
                <a:ext uri="{FF2B5EF4-FFF2-40B4-BE49-F238E27FC236}">
                  <a16:creationId xmlns:a16="http://schemas.microsoft.com/office/drawing/2014/main" id="{A8B60B44-FB97-6CD2-C267-42E29DE267BF}"/>
                </a:ext>
              </a:extLst>
            </p:cNvPr>
            <p:cNvSpPr txBox="1"/>
            <p:nvPr/>
          </p:nvSpPr>
          <p:spPr>
            <a:xfrm>
              <a:off x="206541" y="4073573"/>
              <a:ext cx="4120575" cy="584775"/>
            </a:xfrm>
            <a:prstGeom prst="rect">
              <a:avLst/>
            </a:prstGeom>
            <a:noFill/>
          </p:spPr>
          <p:txBody>
            <a:bodyPr wrap="square">
              <a:spAutoFit/>
            </a:bodyPr>
            <a:lstStyle/>
            <a:p>
              <a:pPr algn="l" rtl="0"/>
              <a:r>
                <a:rPr lang="en-IE" sz="1600" b="1" dirty="0">
                  <a:solidFill>
                    <a:schemeClr val="bg1"/>
                  </a:solidFill>
                  <a:effectLst/>
                  <a:latin typeface="Calibri" panose="020F0502020204030204" pitchFamily="34" charset="0"/>
                  <a:cs typeface="Calibri" panose="020F0502020204030204" pitchFamily="34" charset="0"/>
                </a:rPr>
                <a:t>Uudelleenkäytettävien pakkausten käyttö</a:t>
              </a: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64" name="Group 63">
            <a:extLst>
              <a:ext uri="{FF2B5EF4-FFF2-40B4-BE49-F238E27FC236}">
                <a16:creationId xmlns:a16="http://schemas.microsoft.com/office/drawing/2014/main" id="{B5D5E180-3FC8-5360-B3A5-7B78D35AB642}"/>
              </a:ext>
            </a:extLst>
          </p:cNvPr>
          <p:cNvGrpSpPr/>
          <p:nvPr/>
        </p:nvGrpSpPr>
        <p:grpSpPr>
          <a:xfrm>
            <a:off x="-10087" y="5220488"/>
            <a:ext cx="7569762" cy="2167682"/>
            <a:chOff x="7878" y="4045644"/>
            <a:chExt cx="7569762" cy="2167682"/>
          </a:xfrm>
        </p:grpSpPr>
        <p:grpSp>
          <p:nvGrpSpPr>
            <p:cNvPr id="65" name="Group 64">
              <a:extLst>
                <a:ext uri="{FF2B5EF4-FFF2-40B4-BE49-F238E27FC236}">
                  <a16:creationId xmlns:a16="http://schemas.microsoft.com/office/drawing/2014/main" id="{F774A665-F21C-A401-0D10-6185677EDB36}"/>
                </a:ext>
              </a:extLst>
            </p:cNvPr>
            <p:cNvGrpSpPr/>
            <p:nvPr/>
          </p:nvGrpSpPr>
          <p:grpSpPr>
            <a:xfrm>
              <a:off x="7878" y="4045644"/>
              <a:ext cx="7569762" cy="2167682"/>
              <a:chOff x="36821" y="2496724"/>
              <a:chExt cx="7569762" cy="2167682"/>
            </a:xfrm>
          </p:grpSpPr>
          <p:cxnSp>
            <p:nvCxnSpPr>
              <p:cNvPr id="67" name="Straight Connector 66">
                <a:extLst>
                  <a:ext uri="{FF2B5EF4-FFF2-40B4-BE49-F238E27FC236}">
                    <a16:creationId xmlns:a16="http://schemas.microsoft.com/office/drawing/2014/main" id="{A1C912EF-264B-DD06-A900-3918EAB5B80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8" name="Freeform 67">
                <a:extLst>
                  <a:ext uri="{FF2B5EF4-FFF2-40B4-BE49-F238E27FC236}">
                    <a16:creationId xmlns:a16="http://schemas.microsoft.com/office/drawing/2014/main" id="{194BDBCB-13BB-29CC-DDA5-16563E028D59}"/>
                  </a:ext>
                </a:extLst>
              </p:cNvPr>
              <p:cNvSpPr/>
              <p:nvPr/>
            </p:nvSpPr>
            <p:spPr>
              <a:xfrm>
                <a:off x="36821" y="2496724"/>
                <a:ext cx="343924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9" name="Text Placeholder 2">
                <a:extLst>
                  <a:ext uri="{FF2B5EF4-FFF2-40B4-BE49-F238E27FC236}">
                    <a16:creationId xmlns:a16="http://schemas.microsoft.com/office/drawing/2014/main" id="{CB79C02A-4D1C-7F22-4A0B-5389DD6231DE}"/>
                  </a:ext>
                </a:extLst>
              </p:cNvPr>
              <p:cNvSpPr txBox="1">
                <a:spLocks/>
              </p:cNvSpPr>
              <p:nvPr/>
            </p:nvSpPr>
            <p:spPr>
              <a:xfrm>
                <a:off x="659943" y="2938769"/>
                <a:ext cx="6749043" cy="17256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gn="l" rtl="0">
                  <a:buClr>
                    <a:srgbClr val="F79037"/>
                  </a:buClr>
                  <a:buFont typeface="Arial" panose="020B0604020202020204" pitchFamily="34" charset="0"/>
                  <a:buChar char="•"/>
                  <a:tabLst>
                    <a:tab pos="177800" algn="l"/>
                  </a:tabLst>
                </a:pPr>
                <a:r>
                  <a:rPr lang="fi-FI" b="1" dirty="0">
                    <a:solidFill>
                      <a:schemeClr val="tx1"/>
                    </a:solidFill>
                  </a:rPr>
                  <a:t>Just-in-</a:t>
                </a:r>
                <a:r>
                  <a:rPr lang="fi-FI" b="1" dirty="0" err="1">
                    <a:solidFill>
                      <a:schemeClr val="tx1"/>
                    </a:solidFill>
                  </a:rPr>
                  <a:t>time</a:t>
                </a:r>
                <a:r>
                  <a:rPr lang="fi-FI" b="1" dirty="0">
                    <a:solidFill>
                      <a:schemeClr val="tx1"/>
                    </a:solidFill>
                  </a:rPr>
                  <a:t> (JIT) inventointijärjestelmä </a:t>
                </a:r>
                <a:r>
                  <a:rPr lang="fi-FI" dirty="0">
                    <a:solidFill>
                      <a:schemeClr val="tx1"/>
                    </a:solidFill>
                  </a:rPr>
                  <a:t>edellyttää tarvikkeiden tilaamista mahdollisimman lähellä sitä hetkeä, jolloin niitä todella tarvitaan. Tämä vähentää varastoinnin tarvetta ja vähentää pilaantumisen tai muun tyyppisen jätteen riskiä (Day ym. 2004).</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Varastonhallintaohjelmisto: </a:t>
                </a:r>
                <a:r>
                  <a:rPr lang="fi-FI" dirty="0">
                    <a:solidFill>
                      <a:schemeClr val="tx1"/>
                    </a:solidFill>
                  </a:rPr>
                  <a:t>Käytä ohjelmistoa varastotason seuraamiseen ja kysynnän ennustamiseen. Tämä voi auttaa sinua tekemään tarkempia tilauspäätöksiä ja vähentää ylimäärän tai loppumisen mahdollisuutta.</a:t>
                </a:r>
              </a:p>
              <a:p>
                <a:pPr marL="228600" indent="-228600" algn="l" rtl="0">
                  <a:buClr>
                    <a:srgbClr val="F79037"/>
                  </a:buClr>
                  <a:buFont typeface="Arial" panose="020B0604020202020204" pitchFamily="34" charset="0"/>
                  <a:buChar char="•"/>
                  <a:tabLst>
                    <a:tab pos="177800" algn="l"/>
                  </a:tabLst>
                </a:pPr>
                <a:r>
                  <a:rPr lang="fi-FI" b="1" dirty="0">
                    <a:solidFill>
                      <a:schemeClr val="tx1"/>
                    </a:solidFill>
                  </a:rPr>
                  <a:t>Luotettavat toimittajat: </a:t>
                </a:r>
                <a:r>
                  <a:rPr lang="fi-FI" dirty="0">
                    <a:solidFill>
                      <a:schemeClr val="tx1"/>
                    </a:solidFill>
                  </a:rPr>
                  <a:t>JIT-järjestelmä luottaa toimittajiin, jotka pystyvät toimittamaan nopeasti ja luotettavasti. Vahvojen suhteiden ylläpitäminen toimittajien kanssa voi auttaa saamaan tämän järjestelmän toimimaan tehokkaasti.</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a:p>
                <a:pPr algn="l" rtl="0">
                  <a:buClr>
                    <a:srgbClr val="F79037"/>
                  </a:buClr>
                  <a:tabLst>
                    <a:tab pos="177800" algn="l"/>
                  </a:tabLst>
                </a:pPr>
                <a:r>
                  <a:rPr lang="en-US" dirty="0">
                    <a:solidFill>
                      <a:schemeClr val="tx1"/>
                    </a:solidFill>
                  </a:rPr>
                  <a:t> </a:t>
                </a:r>
              </a:p>
              <a:p>
                <a:pPr marL="228600" indent="-228600" algn="l" rtl="0">
                  <a:buClr>
                    <a:srgbClr val="F79037"/>
                  </a:buClr>
                  <a:buFont typeface="Arial" panose="020B0604020202020204" pitchFamily="34" charset="0"/>
                  <a:buChar char="•"/>
                  <a:tabLst>
                    <a:tab pos="177800" algn="l"/>
                  </a:tabLst>
                </a:pPr>
                <a:endParaRPr lang="en-US" dirty="0">
                  <a:solidFill>
                    <a:schemeClr val="tx1"/>
                  </a:solidFill>
                </a:endParaRPr>
              </a:p>
            </p:txBody>
          </p:sp>
        </p:grpSp>
        <p:sp>
          <p:nvSpPr>
            <p:cNvPr id="66" name="TextBox 65">
              <a:extLst>
                <a:ext uri="{FF2B5EF4-FFF2-40B4-BE49-F238E27FC236}">
                  <a16:creationId xmlns:a16="http://schemas.microsoft.com/office/drawing/2014/main" id="{C7078208-263D-DB5E-CEDD-3645587F281B}"/>
                </a:ext>
              </a:extLst>
            </p:cNvPr>
            <p:cNvSpPr txBox="1"/>
            <p:nvPr/>
          </p:nvSpPr>
          <p:spPr>
            <a:xfrm>
              <a:off x="226822" y="4076490"/>
              <a:ext cx="3439248" cy="584775"/>
            </a:xfrm>
            <a:prstGeom prst="rect">
              <a:avLst/>
            </a:prstGeom>
            <a:noFill/>
          </p:spPr>
          <p:txBody>
            <a:bodyPr wrap="square">
              <a:spAutoFit/>
            </a:bodyPr>
            <a:lstStyle/>
            <a:p>
              <a:pPr algn="l" rtl="0"/>
              <a:r>
                <a:rPr lang="en-IE" sz="1600" b="1" dirty="0">
                  <a:solidFill>
                    <a:schemeClr val="bg1"/>
                  </a:solidFill>
                  <a:effectLst/>
                  <a:latin typeface="Calibri" panose="020F0502020204030204" pitchFamily="34" charset="0"/>
                  <a:cs typeface="Calibri" panose="020F0502020204030204" pitchFamily="34" charset="0"/>
                </a:rPr>
                <a:t>Just-In-Time </a:t>
              </a:r>
              <a:r>
                <a:rPr lang="en-IE" sz="1600" b="1" dirty="0" err="1">
                  <a:solidFill>
                    <a:schemeClr val="bg1"/>
                  </a:solidFill>
                  <a:effectLst/>
                  <a:latin typeface="Calibri" panose="020F0502020204030204" pitchFamily="34" charset="0"/>
                  <a:cs typeface="Calibri" panose="020F0502020204030204" pitchFamily="34" charset="0"/>
                </a:rPr>
                <a:t>inventaariojärjestelmä</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72" name="Rectangle 71">
            <a:extLst>
              <a:ext uri="{FF2B5EF4-FFF2-40B4-BE49-F238E27FC236}">
                <a16:creationId xmlns:a16="http://schemas.microsoft.com/office/drawing/2014/main" id="{53185B02-1D27-4DBF-3DC4-74013501E9AF}"/>
              </a:ext>
            </a:extLst>
          </p:cNvPr>
          <p:cNvSpPr/>
          <p:nvPr/>
        </p:nvSpPr>
        <p:spPr>
          <a:xfrm>
            <a:off x="-943" y="9250377"/>
            <a:ext cx="7559674" cy="785935"/>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3" name="Text Placeholder 2">
            <a:extLst>
              <a:ext uri="{FF2B5EF4-FFF2-40B4-BE49-F238E27FC236}">
                <a16:creationId xmlns:a16="http://schemas.microsoft.com/office/drawing/2014/main" id="{A02D0389-3049-A869-956E-B4F5B8622D91}"/>
              </a:ext>
            </a:extLst>
          </p:cNvPr>
          <p:cNvSpPr txBox="1">
            <a:spLocks/>
          </p:cNvSpPr>
          <p:nvPr/>
        </p:nvSpPr>
        <p:spPr>
          <a:xfrm>
            <a:off x="473048" y="9296627"/>
            <a:ext cx="6425434" cy="6998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b="1" dirty="0">
                <a:solidFill>
                  <a:schemeClr val="bg1"/>
                </a:solidFill>
                <a:highlight>
                  <a:srgbClr val="F79037"/>
                </a:highlight>
              </a:rPr>
              <a:t>Näitä strategioita toteuttamalla</a:t>
            </a:r>
            <a:r>
              <a:rPr lang="fi-FI" b="1" dirty="0">
                <a:solidFill>
                  <a:schemeClr val="bg1"/>
                </a:solidFill>
              </a:rPr>
              <a:t> </a:t>
            </a:r>
            <a:r>
              <a:rPr lang="fi-FI" dirty="0">
                <a:solidFill>
                  <a:schemeClr val="tx1"/>
                </a:solidFill>
              </a:rPr>
              <a:t>voit vähentää merkittävästi yrityksesi ympäristövaikutuksia ja samalla säästää rahaa. Muista, että jätteen vähentäminen edellyttää usein huolellista suunnittelua ja innovatiivisuutta, mutta hyödyt ovat vaivan arvoisia.</a:t>
            </a:r>
          </a:p>
          <a:p>
            <a:pPr rtl="0">
              <a:lnSpc>
                <a:spcPts val="1220"/>
              </a:lnSpc>
              <a:buClr>
                <a:srgbClr val="F1A0C2"/>
              </a:buClr>
              <a:tabLst>
                <a:tab pos="177800" algn="l"/>
              </a:tabLst>
            </a:pPr>
            <a:endParaRPr lang="en-US" dirty="0">
              <a:solidFill>
                <a:schemeClr val="tx1"/>
              </a:solidFill>
            </a:endParaRPr>
          </a:p>
        </p:txBody>
      </p:sp>
      <p:sp>
        <p:nvSpPr>
          <p:cNvPr id="2" name="Oval 1">
            <a:extLst>
              <a:ext uri="{FF2B5EF4-FFF2-40B4-BE49-F238E27FC236}">
                <a16:creationId xmlns:a16="http://schemas.microsoft.com/office/drawing/2014/main" id="{8A60ECEC-E8B0-6F7F-C101-DCE20948ED24}"/>
              </a:ext>
            </a:extLst>
          </p:cNvPr>
          <p:cNvSpPr/>
          <p:nvPr/>
        </p:nvSpPr>
        <p:spPr>
          <a:xfrm rot="647259">
            <a:off x="6483871" y="3105645"/>
            <a:ext cx="1058132" cy="898474"/>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en-US" sz="900" b="1" dirty="0">
                <a:solidFill>
                  <a:schemeClr val="tx1"/>
                </a:solidFill>
                <a:hlinkClick r:id="rId2">
                  <a:extLst>
                    <a:ext uri="{A12FA001-AC4F-418D-AE19-62706E023703}">
                      <ahyp:hlinkClr xmlns:ahyp="http://schemas.microsoft.com/office/drawing/2018/hyperlinkcolor" val="tx"/>
                    </a:ext>
                  </a:extLst>
                </a:hlinkClick>
              </a:rPr>
              <a:t>Napsauta nähdäksesi Best in Practice</a:t>
            </a:r>
            <a:endParaRPr lang="en-US" sz="900" b="1" dirty="0">
              <a:solidFill>
                <a:schemeClr val="tx1"/>
              </a:solidFill>
            </a:endParaRPr>
          </a:p>
        </p:txBody>
      </p:sp>
      <p:sp>
        <p:nvSpPr>
          <p:cNvPr id="3" name="Oval 2">
            <a:hlinkClick r:id="rId2"/>
            <a:extLst>
              <a:ext uri="{FF2B5EF4-FFF2-40B4-BE49-F238E27FC236}">
                <a16:creationId xmlns:a16="http://schemas.microsoft.com/office/drawing/2014/main" id="{18B366FF-3F1A-CE81-C5C8-3D34B4B90B0B}"/>
              </a:ext>
            </a:extLst>
          </p:cNvPr>
          <p:cNvSpPr/>
          <p:nvPr/>
        </p:nvSpPr>
        <p:spPr>
          <a:xfrm rot="20444761">
            <a:off x="274426" y="8255930"/>
            <a:ext cx="1136854" cy="1004330"/>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en-US" sz="900" b="1" dirty="0">
                <a:solidFill>
                  <a:schemeClr val="tx1"/>
                </a:solidFill>
                <a:hlinkClick r:id="rId2">
                  <a:extLst>
                    <a:ext uri="{A12FA001-AC4F-418D-AE19-62706E023703}">
                      <ahyp:hlinkClr xmlns:ahyp="http://schemas.microsoft.com/office/drawing/2018/hyperlinkcolor" val="tx"/>
                    </a:ext>
                  </a:extLst>
                </a:hlinkClick>
              </a:rPr>
              <a:t>Napsauta nähdäksesi Best in Practice</a:t>
            </a:r>
            <a:endParaRPr lang="en-US" sz="900" b="1" dirty="0">
              <a:solidFill>
                <a:schemeClr val="tx1"/>
              </a:solidFill>
            </a:endParaRPr>
          </a:p>
        </p:txBody>
      </p:sp>
    </p:spTree>
    <p:extLst>
      <p:ext uri="{BB962C8B-B14F-4D97-AF65-F5344CB8AC3E}">
        <p14:creationId xmlns:p14="http://schemas.microsoft.com/office/powerpoint/2010/main" val="3291796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865365"/>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Kestävyyden ylläpitäminen</a:t>
            </a: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b="1" dirty="0">
                <a:solidFill>
                  <a:schemeClr val="tx1"/>
                </a:solidFill>
              </a:rPr>
              <a:t>Jatkuva parantaminen on todellakin ratkaisevan tärkeää kestävän toimitusketjun ylläpitämiseksi. Näin voit seurata ja parantaa toimitusketjusi kestävyyttä:</a:t>
            </a:r>
          </a:p>
          <a:p>
            <a:pPr algn="l"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44</a:t>
            </a:fld>
            <a:endParaRPr lang="en-US" sz="900">
              <a:solidFill>
                <a:schemeClr val="tx1"/>
              </a:solidFill>
            </a:endParaRPr>
          </a:p>
        </p:txBody>
      </p:sp>
      <p:grpSp>
        <p:nvGrpSpPr>
          <p:cNvPr id="14" name="Graphic 3">
            <a:extLst>
              <a:ext uri="{FF2B5EF4-FFF2-40B4-BE49-F238E27FC236}">
                <a16:creationId xmlns:a16="http://schemas.microsoft.com/office/drawing/2014/main" id="{2BA486BD-2386-2757-6C4A-18BDD78140DA}"/>
              </a:ext>
            </a:extLst>
          </p:cNvPr>
          <p:cNvGrpSpPr/>
          <p:nvPr/>
        </p:nvGrpSpPr>
        <p:grpSpPr>
          <a:xfrm>
            <a:off x="5815584" y="368242"/>
            <a:ext cx="945880" cy="903231"/>
            <a:chOff x="10407709" y="5371716"/>
            <a:chExt cx="1086136" cy="1037162"/>
          </a:xfrm>
          <a:solidFill>
            <a:srgbClr val="000000"/>
          </a:solidFill>
        </p:grpSpPr>
        <p:sp>
          <p:nvSpPr>
            <p:cNvPr id="15" name="Freeform 14">
              <a:extLst>
                <a:ext uri="{FF2B5EF4-FFF2-40B4-BE49-F238E27FC236}">
                  <a16:creationId xmlns:a16="http://schemas.microsoft.com/office/drawing/2014/main" id="{ED00973F-5AF4-D050-416B-42C567AEF158}"/>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97DFDAA8-007D-2D06-E0CC-BAAD193CF9A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D3A722A1-057C-7819-5B04-DE790519C78A}"/>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E4F50C7D-1DB1-514E-67FE-E01CF0A9F531}"/>
                  </a:ext>
                </a:extLst>
              </p:cNvPr>
              <p:cNvGrpSpPr/>
              <p:nvPr/>
            </p:nvGrpSpPr>
            <p:grpSpPr>
              <a:xfrm>
                <a:off x="10407709" y="5371716"/>
                <a:ext cx="1086136" cy="1037162"/>
                <a:chOff x="10407709" y="5371716"/>
                <a:chExt cx="1086136" cy="1037162"/>
              </a:xfrm>
              <a:grpFill/>
            </p:grpSpPr>
            <p:sp>
              <p:nvSpPr>
                <p:cNvPr id="21" name="Freeform 20">
                  <a:extLst>
                    <a:ext uri="{FF2B5EF4-FFF2-40B4-BE49-F238E27FC236}">
                      <a16:creationId xmlns:a16="http://schemas.microsoft.com/office/drawing/2014/main" id="{FAD964A8-A8ED-364A-3D7F-ABAE76CFD15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16980341-4188-BD0D-D1E9-A14C042360F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2D34D79C-BEBF-2179-4D56-7DF1827437D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pPr algn="l" rtl="0"/>
                  <a:endParaRPr lang="en-US"/>
                </a:p>
              </p:txBody>
            </p:sp>
          </p:grpSp>
          <p:sp>
            <p:nvSpPr>
              <p:cNvPr id="20" name="Freeform 19">
                <a:extLst>
                  <a:ext uri="{FF2B5EF4-FFF2-40B4-BE49-F238E27FC236}">
                    <a16:creationId xmlns:a16="http://schemas.microsoft.com/office/drawing/2014/main" id="{AD6EFCFD-9CA8-FEB4-1EC0-6EAFF67306B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pPr algn="l" rtl="0"/>
                <a:endParaRPr lang="en-US"/>
              </a:p>
            </p:txBody>
          </p:sp>
        </p:grpSp>
      </p:grpSp>
      <p:grpSp>
        <p:nvGrpSpPr>
          <p:cNvPr id="37" name="Group 36">
            <a:extLst>
              <a:ext uri="{FF2B5EF4-FFF2-40B4-BE49-F238E27FC236}">
                <a16:creationId xmlns:a16="http://schemas.microsoft.com/office/drawing/2014/main" id="{5A12ACED-7B75-3AD3-821F-4F0645A20BDB}"/>
              </a:ext>
            </a:extLst>
          </p:cNvPr>
          <p:cNvGrpSpPr/>
          <p:nvPr/>
        </p:nvGrpSpPr>
        <p:grpSpPr>
          <a:xfrm>
            <a:off x="-116227" y="2632242"/>
            <a:ext cx="7669486" cy="1413850"/>
            <a:chOff x="-98299" y="2386924"/>
            <a:chExt cx="7669486" cy="1413850"/>
          </a:xfrm>
        </p:grpSpPr>
        <p:grpSp>
          <p:nvGrpSpPr>
            <p:cNvPr id="74" name="Group 73">
              <a:extLst>
                <a:ext uri="{FF2B5EF4-FFF2-40B4-BE49-F238E27FC236}">
                  <a16:creationId xmlns:a16="http://schemas.microsoft.com/office/drawing/2014/main" id="{E227BB82-E8EA-DCCF-969C-2AFE8256CDD6}"/>
                </a:ext>
              </a:extLst>
            </p:cNvPr>
            <p:cNvGrpSpPr/>
            <p:nvPr/>
          </p:nvGrpSpPr>
          <p:grpSpPr>
            <a:xfrm>
              <a:off x="-98299" y="2386924"/>
              <a:ext cx="7669486" cy="1413850"/>
              <a:chOff x="-62903" y="2447177"/>
              <a:chExt cx="7669486" cy="1413850"/>
            </a:xfrm>
          </p:grpSpPr>
          <p:cxnSp>
            <p:nvCxnSpPr>
              <p:cNvPr id="52" name="Straight Connector 51">
                <a:extLst>
                  <a:ext uri="{FF2B5EF4-FFF2-40B4-BE49-F238E27FC236}">
                    <a16:creationId xmlns:a16="http://schemas.microsoft.com/office/drawing/2014/main" id="{7877313D-0F1B-29AE-C14E-D5585E491D34}"/>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Freeform 50">
                <a:extLst>
                  <a:ext uri="{FF2B5EF4-FFF2-40B4-BE49-F238E27FC236}">
                    <a16:creationId xmlns:a16="http://schemas.microsoft.com/office/drawing/2014/main" id="{75206A02-8366-B2AD-10FE-9E876C284904}"/>
                  </a:ext>
                </a:extLst>
              </p:cNvPr>
              <p:cNvSpPr/>
              <p:nvPr/>
            </p:nvSpPr>
            <p:spPr>
              <a:xfrm>
                <a:off x="-62903" y="2447177"/>
                <a:ext cx="6150910" cy="484950"/>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5" name="Text Placeholder 2">
                <a:extLst>
                  <a:ext uri="{FF2B5EF4-FFF2-40B4-BE49-F238E27FC236}">
                    <a16:creationId xmlns:a16="http://schemas.microsoft.com/office/drawing/2014/main" id="{26E59AD7-3724-6A9A-929A-24A7E175AB00}"/>
                  </a:ext>
                </a:extLst>
              </p:cNvPr>
              <p:cNvSpPr txBox="1">
                <a:spLocks/>
              </p:cNvSpPr>
              <p:nvPr/>
            </p:nvSpPr>
            <p:spPr>
              <a:xfrm>
                <a:off x="611468" y="3030031"/>
                <a:ext cx="6634040" cy="83099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79037"/>
                  </a:buClr>
                  <a:tabLst>
                    <a:tab pos="177800" algn="l"/>
                  </a:tabLst>
                </a:pPr>
                <a:r>
                  <a:rPr lang="fi-FI" dirty="0">
                    <a:solidFill>
                      <a:schemeClr val="tx1"/>
                    </a:solidFill>
                  </a:rPr>
                  <a:t>Aloita luomalla </a:t>
                </a:r>
                <a:r>
                  <a:rPr lang="fi-FI" dirty="0" err="1">
                    <a:solidFill>
                      <a:schemeClr val="tx1"/>
                    </a:solidFill>
                  </a:rPr>
                  <a:t>KPI:t</a:t>
                </a:r>
                <a:r>
                  <a:rPr lang="fi-FI" dirty="0">
                    <a:solidFill>
                      <a:schemeClr val="tx1"/>
                    </a:solidFill>
                  </a:rPr>
                  <a:t>, jotka kuvastavat toimitusketjusi kestävyystavoitteita. Nämä voivat sisältää mittareita, jotka liittyvät jätteen vähentämiseen, energian käyttöön, kasvihuonekaasupäästöihin, reilun kaupan käytäntöihin tai mihin tahansa muuhun yrityksellesi tärkeään kestävän kehitykseen. Varmista, että </a:t>
                </a:r>
                <a:r>
                  <a:rPr lang="fi-FI" dirty="0" err="1">
                    <a:solidFill>
                      <a:schemeClr val="tx1"/>
                    </a:solidFill>
                  </a:rPr>
                  <a:t>KPI:t</a:t>
                </a:r>
                <a:r>
                  <a:rPr lang="fi-FI" dirty="0">
                    <a:solidFill>
                      <a:schemeClr val="tx1"/>
                    </a:solidFill>
                  </a:rPr>
                  <a:t> ovat mitattavissa ja sidottuja liiketoimintaasi.</a:t>
                </a:r>
              </a:p>
            </p:txBody>
          </p:sp>
        </p:grpSp>
        <p:sp>
          <p:nvSpPr>
            <p:cNvPr id="24" name="Freeform 23">
              <a:extLst>
                <a:ext uri="{FF2B5EF4-FFF2-40B4-BE49-F238E27FC236}">
                  <a16:creationId xmlns:a16="http://schemas.microsoft.com/office/drawing/2014/main" id="{B02BAE7C-1480-CC77-F8F9-EFF459770C96}"/>
                </a:ext>
              </a:extLst>
            </p:cNvPr>
            <p:cNvSpPr/>
            <p:nvPr/>
          </p:nvSpPr>
          <p:spPr>
            <a:xfrm>
              <a:off x="1321594" y="244553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TextBox 24">
              <a:extLst>
                <a:ext uri="{FF2B5EF4-FFF2-40B4-BE49-F238E27FC236}">
                  <a16:creationId xmlns:a16="http://schemas.microsoft.com/office/drawing/2014/main" id="{8AC6746B-8940-7614-E8D8-EFD30CDA8EA6}"/>
                </a:ext>
              </a:extLst>
            </p:cNvPr>
            <p:cNvSpPr txBox="1"/>
            <p:nvPr/>
          </p:nvSpPr>
          <p:spPr>
            <a:xfrm>
              <a:off x="491629" y="2464224"/>
              <a:ext cx="6055615" cy="830997"/>
            </a:xfrm>
            <a:prstGeom prst="rect">
              <a:avLst/>
            </a:prstGeom>
            <a:noFill/>
          </p:spPr>
          <p:txBody>
            <a:bodyPr wrap="square">
              <a:spAutoFit/>
            </a:bodyPr>
            <a:lstStyle/>
            <a:p>
              <a:pPr algn="l" rtl="0"/>
              <a:r>
                <a:rPr lang="en-IE" sz="1600" b="1" dirty="0">
                  <a:solidFill>
                    <a:schemeClr val="bg1"/>
                  </a:solidFill>
                  <a:effectLst/>
                  <a:latin typeface="Calibri" panose="020F0502020204030204" pitchFamily="34" charset="0"/>
                  <a:cs typeface="Calibri" panose="020F0502020204030204" pitchFamily="34" charset="0"/>
                </a:rPr>
                <a:t>Keskeisten suorituskykyindikaattoreiden (KPI) määrittäminen</a:t>
              </a:r>
            </a:p>
            <a:p>
              <a:pPr algn="l" rtl="0"/>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38" name="Group 37">
            <a:extLst>
              <a:ext uri="{FF2B5EF4-FFF2-40B4-BE49-F238E27FC236}">
                <a16:creationId xmlns:a16="http://schemas.microsoft.com/office/drawing/2014/main" id="{8E7028BA-D531-1B9A-2EAA-7ADA1B3E78F5}"/>
              </a:ext>
            </a:extLst>
          </p:cNvPr>
          <p:cNvGrpSpPr/>
          <p:nvPr/>
        </p:nvGrpSpPr>
        <p:grpSpPr>
          <a:xfrm>
            <a:off x="-117396" y="4628946"/>
            <a:ext cx="7669485" cy="1315320"/>
            <a:chOff x="-98298" y="2445536"/>
            <a:chExt cx="7669485" cy="1315320"/>
          </a:xfrm>
        </p:grpSpPr>
        <p:grpSp>
          <p:nvGrpSpPr>
            <p:cNvPr id="39" name="Group 38">
              <a:extLst>
                <a:ext uri="{FF2B5EF4-FFF2-40B4-BE49-F238E27FC236}">
                  <a16:creationId xmlns:a16="http://schemas.microsoft.com/office/drawing/2014/main" id="{3B82055B-19BD-DE0C-0D08-B3BFA937BBC6}"/>
                </a:ext>
              </a:extLst>
            </p:cNvPr>
            <p:cNvGrpSpPr/>
            <p:nvPr/>
          </p:nvGrpSpPr>
          <p:grpSpPr>
            <a:xfrm>
              <a:off x="-98298" y="2445536"/>
              <a:ext cx="7669485" cy="1315320"/>
              <a:chOff x="-62902" y="2505789"/>
              <a:chExt cx="7669485" cy="1315320"/>
            </a:xfrm>
          </p:grpSpPr>
          <p:cxnSp>
            <p:nvCxnSpPr>
              <p:cNvPr id="43" name="Straight Connector 42">
                <a:extLst>
                  <a:ext uri="{FF2B5EF4-FFF2-40B4-BE49-F238E27FC236}">
                    <a16:creationId xmlns:a16="http://schemas.microsoft.com/office/drawing/2014/main" id="{06167463-C79A-71AA-345B-B1ECADB315CD}"/>
                  </a:ext>
                </a:extLst>
              </p:cNvPr>
              <p:cNvCxnSpPr>
                <a:cxnSpLocks/>
              </p:cNvCxnSpPr>
              <p:nvPr/>
            </p:nvCxnSpPr>
            <p:spPr>
              <a:xfrm>
                <a:off x="60616" y="2731470"/>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Freeform 43">
                <a:extLst>
                  <a:ext uri="{FF2B5EF4-FFF2-40B4-BE49-F238E27FC236}">
                    <a16:creationId xmlns:a16="http://schemas.microsoft.com/office/drawing/2014/main" id="{AF14851E-D762-D674-94C5-03F6040D4C10}"/>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7" name="Text Placeholder 2">
                <a:extLst>
                  <a:ext uri="{FF2B5EF4-FFF2-40B4-BE49-F238E27FC236}">
                    <a16:creationId xmlns:a16="http://schemas.microsoft.com/office/drawing/2014/main" id="{3E194B62-6812-9C77-5F62-77CFCCABF381}"/>
                  </a:ext>
                </a:extLst>
              </p:cNvPr>
              <p:cNvSpPr txBox="1">
                <a:spLocks/>
              </p:cNvSpPr>
              <p:nvPr/>
            </p:nvSpPr>
            <p:spPr>
              <a:xfrm>
                <a:off x="567016" y="3030031"/>
                <a:ext cx="6678492" cy="79107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79037"/>
                  </a:buClr>
                  <a:tabLst>
                    <a:tab pos="177800" algn="l"/>
                  </a:tabLst>
                </a:pPr>
                <a:r>
                  <a:rPr lang="en-US" dirty="0">
                    <a:solidFill>
                      <a:schemeClr val="tx1"/>
                    </a:solidFill>
                  </a:rPr>
                  <a:t>Ota käyttöön järjestelmä näiden </a:t>
                </a:r>
                <a:r>
                  <a:rPr lang="en-US" dirty="0" err="1">
                    <a:solidFill>
                      <a:schemeClr val="tx1"/>
                    </a:solidFill>
                  </a:rPr>
                  <a:t>tehokkuusindikaattoreiden</a:t>
                </a:r>
                <a:r>
                  <a:rPr lang="en-US" dirty="0">
                    <a:solidFill>
                      <a:schemeClr val="tx1"/>
                    </a:solidFill>
                  </a:rPr>
                  <a:t> </a:t>
                </a:r>
                <a:r>
                  <a:rPr lang="en-US" dirty="0" err="1">
                    <a:solidFill>
                      <a:schemeClr val="tx1"/>
                    </a:solidFill>
                  </a:rPr>
                  <a:t>säännölliseen</a:t>
                </a:r>
                <a:r>
                  <a:rPr lang="en-US" dirty="0">
                    <a:solidFill>
                      <a:schemeClr val="tx1"/>
                    </a:solidFill>
                  </a:rPr>
                  <a:t> </a:t>
                </a:r>
                <a:r>
                  <a:rPr lang="en-US" dirty="0" err="1">
                    <a:solidFill>
                      <a:schemeClr val="tx1"/>
                    </a:solidFill>
                  </a:rPr>
                  <a:t>seuraamiseen</a:t>
                </a:r>
                <a:r>
                  <a:rPr lang="en-US" dirty="0">
                    <a:solidFill>
                      <a:schemeClr val="tx1"/>
                    </a:solidFill>
                  </a:rPr>
                  <a:t> ja suorituskyvyn raportoimiseksi. Tämä voi sisältää tiedonkeruumenetelmiä, kuten tutkimuksia, auditointeja tai automaattisia tiedonseurantajärjestelmiä. Säännöllinen raportointi voi auttaa pitämään kaikki yrityksesi työntekijät ajan tasalla kestävän kehityksen toiminnasta ja osoittamaan asiakkaille ja muille sidosryhmille sitoutumisesi kestävään kehitykseen.</a:t>
                </a:r>
              </a:p>
              <a:p>
                <a:pPr rtl="0">
                  <a:buClr>
                    <a:srgbClr val="F79037"/>
                  </a:buClr>
                  <a:tabLst>
                    <a:tab pos="177800" algn="l"/>
                  </a:tabLst>
                </a:pPr>
                <a:endParaRPr lang="en-US" dirty="0">
                  <a:solidFill>
                    <a:schemeClr val="tx1"/>
                  </a:solidFill>
                </a:endParaRPr>
              </a:p>
            </p:txBody>
          </p:sp>
        </p:grpSp>
        <p:sp>
          <p:nvSpPr>
            <p:cNvPr id="40" name="Freeform 39">
              <a:extLst>
                <a:ext uri="{FF2B5EF4-FFF2-40B4-BE49-F238E27FC236}">
                  <a16:creationId xmlns:a16="http://schemas.microsoft.com/office/drawing/2014/main" id="{DCE69211-6EE9-E282-1BBD-5A50FBFFC31E}"/>
                </a:ext>
              </a:extLst>
            </p:cNvPr>
            <p:cNvSpPr/>
            <p:nvPr/>
          </p:nvSpPr>
          <p:spPr>
            <a:xfrm>
              <a:off x="462058" y="2445536"/>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1" name="TextBox 40">
              <a:extLst>
                <a:ext uri="{FF2B5EF4-FFF2-40B4-BE49-F238E27FC236}">
                  <a16:creationId xmlns:a16="http://schemas.microsoft.com/office/drawing/2014/main" id="{3D9514E1-7A31-1AF6-0ECF-53A97483538F}"/>
                </a:ext>
              </a:extLst>
            </p:cNvPr>
            <p:cNvSpPr txBox="1"/>
            <p:nvPr/>
          </p:nvSpPr>
          <p:spPr>
            <a:xfrm>
              <a:off x="508236" y="2485495"/>
              <a:ext cx="3531057"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Säännöllinen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seuranta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raportointi</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48" name="Group 47">
            <a:extLst>
              <a:ext uri="{FF2B5EF4-FFF2-40B4-BE49-F238E27FC236}">
                <a16:creationId xmlns:a16="http://schemas.microsoft.com/office/drawing/2014/main" id="{5B91A050-0C8E-06C6-5FCE-E776F2ACD010}"/>
              </a:ext>
            </a:extLst>
          </p:cNvPr>
          <p:cNvGrpSpPr/>
          <p:nvPr/>
        </p:nvGrpSpPr>
        <p:grpSpPr>
          <a:xfrm>
            <a:off x="-117396" y="6510806"/>
            <a:ext cx="7669485" cy="1209699"/>
            <a:chOff x="-98298" y="2445536"/>
            <a:chExt cx="7669485" cy="1209699"/>
          </a:xfrm>
        </p:grpSpPr>
        <p:grpSp>
          <p:nvGrpSpPr>
            <p:cNvPr id="49" name="Group 48">
              <a:extLst>
                <a:ext uri="{FF2B5EF4-FFF2-40B4-BE49-F238E27FC236}">
                  <a16:creationId xmlns:a16="http://schemas.microsoft.com/office/drawing/2014/main" id="{F07C4C35-8981-C0AE-27FD-D434AB198176}"/>
                </a:ext>
              </a:extLst>
            </p:cNvPr>
            <p:cNvGrpSpPr/>
            <p:nvPr/>
          </p:nvGrpSpPr>
          <p:grpSpPr>
            <a:xfrm>
              <a:off x="-98298" y="2445536"/>
              <a:ext cx="7669485" cy="1209699"/>
              <a:chOff x="-62902" y="2505789"/>
              <a:chExt cx="7669485" cy="1209699"/>
            </a:xfrm>
          </p:grpSpPr>
          <p:cxnSp>
            <p:nvCxnSpPr>
              <p:cNvPr id="73" name="Straight Connector 72">
                <a:extLst>
                  <a:ext uri="{FF2B5EF4-FFF2-40B4-BE49-F238E27FC236}">
                    <a16:creationId xmlns:a16="http://schemas.microsoft.com/office/drawing/2014/main" id="{F4422AF7-4B02-749D-1C1E-0F31C642415E}"/>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9" name="Freeform 78">
                <a:extLst>
                  <a:ext uri="{FF2B5EF4-FFF2-40B4-BE49-F238E27FC236}">
                    <a16:creationId xmlns:a16="http://schemas.microsoft.com/office/drawing/2014/main" id="{8F869C9C-228D-1A24-8A33-041C9733D651}"/>
                  </a:ext>
                </a:extLst>
              </p:cNvPr>
              <p:cNvSpPr/>
              <p:nvPr/>
            </p:nvSpPr>
            <p:spPr>
              <a:xfrm>
                <a:off x="-62902" y="2505789"/>
                <a:ext cx="560379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0" name="Text Placeholder 2">
                <a:extLst>
                  <a:ext uri="{FF2B5EF4-FFF2-40B4-BE49-F238E27FC236}">
                    <a16:creationId xmlns:a16="http://schemas.microsoft.com/office/drawing/2014/main" id="{FDB1F9F6-F1A1-7A84-CA2C-FF2D3D10CBC2}"/>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79037"/>
                  </a:buClr>
                  <a:tabLst>
                    <a:tab pos="177800" algn="l"/>
                  </a:tabLst>
                </a:pPr>
                <a:r>
                  <a:rPr lang="en-US" dirty="0">
                    <a:solidFill>
                      <a:schemeClr val="tx1"/>
                    </a:solidFill>
                  </a:rPr>
                  <a:t>Suoritusseurantasi perusteella aseta parannustavoitteita ja kehitä strategioita näiden tavoitteiden saavuttamiseksi. Tämä voi sisältää esimerkiksi investoimista tehokkaampiin laitteisiin, uusien jätteen vähentämiskäytäntöjen käyttöönottoa tai tiiviimpää yhteistyötä tavarantoimittajien kanssa niiden kestävän kehityksen parantamiseksi.</a:t>
                </a:r>
              </a:p>
            </p:txBody>
          </p:sp>
        </p:grpSp>
        <p:sp>
          <p:nvSpPr>
            <p:cNvPr id="50" name="Freeform 49">
              <a:extLst>
                <a:ext uri="{FF2B5EF4-FFF2-40B4-BE49-F238E27FC236}">
                  <a16:creationId xmlns:a16="http://schemas.microsoft.com/office/drawing/2014/main" id="{D7A46558-9B48-E95A-E903-5741184C4D20}"/>
                </a:ext>
              </a:extLst>
            </p:cNvPr>
            <p:cNvSpPr/>
            <p:nvPr/>
          </p:nvSpPr>
          <p:spPr>
            <a:xfrm>
              <a:off x="1233118"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2" name="TextBox 71">
              <a:extLst>
                <a:ext uri="{FF2B5EF4-FFF2-40B4-BE49-F238E27FC236}">
                  <a16:creationId xmlns:a16="http://schemas.microsoft.com/office/drawing/2014/main" id="{984CCA5F-5923-6F66-3ED6-C04E916260E3}"/>
                </a:ext>
              </a:extLst>
            </p:cNvPr>
            <p:cNvSpPr txBox="1"/>
            <p:nvPr/>
          </p:nvSpPr>
          <p:spPr>
            <a:xfrm>
              <a:off x="477385" y="2480368"/>
              <a:ext cx="5106212" cy="351629"/>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Tavoitteiden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asettaminen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parannusten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toteuttaminen</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82" name="Group 81">
            <a:extLst>
              <a:ext uri="{FF2B5EF4-FFF2-40B4-BE49-F238E27FC236}">
                <a16:creationId xmlns:a16="http://schemas.microsoft.com/office/drawing/2014/main" id="{B047A0F2-4715-49E8-54B4-C076839249BC}"/>
              </a:ext>
            </a:extLst>
          </p:cNvPr>
          <p:cNvGrpSpPr/>
          <p:nvPr/>
        </p:nvGrpSpPr>
        <p:grpSpPr>
          <a:xfrm>
            <a:off x="-10088" y="8065392"/>
            <a:ext cx="7569763" cy="1209699"/>
            <a:chOff x="1424" y="2445536"/>
            <a:chExt cx="7569763" cy="1209699"/>
          </a:xfrm>
        </p:grpSpPr>
        <p:grpSp>
          <p:nvGrpSpPr>
            <p:cNvPr id="83" name="Group 82">
              <a:extLst>
                <a:ext uri="{FF2B5EF4-FFF2-40B4-BE49-F238E27FC236}">
                  <a16:creationId xmlns:a16="http://schemas.microsoft.com/office/drawing/2014/main" id="{A38DE8FC-01D1-6082-0711-D840CF47BD48}"/>
                </a:ext>
              </a:extLst>
            </p:cNvPr>
            <p:cNvGrpSpPr/>
            <p:nvPr/>
          </p:nvGrpSpPr>
          <p:grpSpPr>
            <a:xfrm>
              <a:off x="1424" y="2445536"/>
              <a:ext cx="7569763" cy="1209699"/>
              <a:chOff x="36820" y="2505789"/>
              <a:chExt cx="7569763" cy="1209699"/>
            </a:xfrm>
          </p:grpSpPr>
          <p:cxnSp>
            <p:nvCxnSpPr>
              <p:cNvPr id="91" name="Straight Connector 90">
                <a:extLst>
                  <a:ext uri="{FF2B5EF4-FFF2-40B4-BE49-F238E27FC236}">
                    <a16:creationId xmlns:a16="http://schemas.microsoft.com/office/drawing/2014/main" id="{0CDB1ADC-5F91-6427-A0AE-D4102F3E680A}"/>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2" name="Freeform 91">
                <a:extLst>
                  <a:ext uri="{FF2B5EF4-FFF2-40B4-BE49-F238E27FC236}">
                    <a16:creationId xmlns:a16="http://schemas.microsoft.com/office/drawing/2014/main" id="{38B837A1-7A9E-019A-E46D-84064F5B8586}"/>
                  </a:ext>
                </a:extLst>
              </p:cNvPr>
              <p:cNvSpPr/>
              <p:nvPr/>
            </p:nvSpPr>
            <p:spPr>
              <a:xfrm>
                <a:off x="36820" y="2505789"/>
                <a:ext cx="271222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3" name="Text Placeholder 2">
                <a:extLst>
                  <a:ext uri="{FF2B5EF4-FFF2-40B4-BE49-F238E27FC236}">
                    <a16:creationId xmlns:a16="http://schemas.microsoft.com/office/drawing/2014/main" id="{7F9B6310-2191-7420-4F98-686A790ED300}"/>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79037"/>
                  </a:buClr>
                  <a:tabLst>
                    <a:tab pos="177800" algn="l"/>
                  </a:tabLst>
                </a:pPr>
                <a:r>
                  <a:rPr lang="en-US" dirty="0">
                    <a:solidFill>
                      <a:schemeClr val="tx1"/>
                    </a:solidFill>
                  </a:rPr>
                  <a:t>Pidä työntekijäsi, toimittajasi ja asiakkaat ajan tasalla kestävän kehityksen tavoitteistasi ja edistymisestäsi. Näiden sidosryhmien mukaan ottaminen voi auttaa rakentamaan tukea kestävän kehityksen ponnisteluille ja voi usein johtaa uusiin parannusideoihin.</a:t>
                </a:r>
              </a:p>
              <a:p>
                <a:pPr rtl="0">
                  <a:buClr>
                    <a:srgbClr val="F79037"/>
                  </a:buClr>
                  <a:tabLst>
                    <a:tab pos="177800" algn="l"/>
                  </a:tabLst>
                </a:pPr>
                <a:endParaRPr lang="en-US" dirty="0">
                  <a:solidFill>
                    <a:schemeClr val="tx1"/>
                  </a:solidFill>
                </a:endParaRPr>
              </a:p>
            </p:txBody>
          </p:sp>
        </p:grpSp>
        <p:sp>
          <p:nvSpPr>
            <p:cNvPr id="87" name="TextBox 86">
              <a:extLst>
                <a:ext uri="{FF2B5EF4-FFF2-40B4-BE49-F238E27FC236}">
                  <a16:creationId xmlns:a16="http://schemas.microsoft.com/office/drawing/2014/main" id="{0370603B-6405-E1B8-B4DA-3182552279D4}"/>
                </a:ext>
              </a:extLst>
            </p:cNvPr>
            <p:cNvSpPr txBox="1"/>
            <p:nvPr/>
          </p:nvSpPr>
          <p:spPr>
            <a:xfrm>
              <a:off x="508236" y="2485495"/>
              <a:ext cx="4322163"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Sidosryhmien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sitoutus</a:t>
              </a:r>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2" name="Oval 1">
            <a:extLst>
              <a:ext uri="{FF2B5EF4-FFF2-40B4-BE49-F238E27FC236}">
                <a16:creationId xmlns:a16="http://schemas.microsoft.com/office/drawing/2014/main" id="{756FA8BD-3D15-2A39-A7FD-20C1CF11183B}"/>
              </a:ext>
            </a:extLst>
          </p:cNvPr>
          <p:cNvSpPr/>
          <p:nvPr/>
        </p:nvSpPr>
        <p:spPr>
          <a:xfrm rot="647259">
            <a:off x="5973201" y="9014692"/>
            <a:ext cx="1279713" cy="1293140"/>
          </a:xfrm>
          <a:prstGeom prst="ellipse">
            <a:avLst/>
          </a:pr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en-US" sz="1200" b="1" dirty="0">
                <a:solidFill>
                  <a:schemeClr val="tx1"/>
                </a:solidFill>
              </a:rPr>
              <a:t>Napsauta nähdäksesi Best in Practice</a:t>
            </a:r>
          </a:p>
        </p:txBody>
      </p:sp>
    </p:spTree>
    <p:extLst>
      <p:ext uri="{BB962C8B-B14F-4D97-AF65-F5344CB8AC3E}">
        <p14:creationId xmlns:p14="http://schemas.microsoft.com/office/powerpoint/2010/main" val="15457747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865365"/>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Kestävyyden ylläpitäminen</a:t>
            </a: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en-US" b="1" dirty="0" err="1">
                <a:solidFill>
                  <a:schemeClr val="tx1"/>
                </a:solidFill>
              </a:rPr>
              <a:t>Jatkuva</a:t>
            </a:r>
            <a:r>
              <a:rPr lang="en-US" b="1" dirty="0">
                <a:solidFill>
                  <a:schemeClr val="tx1"/>
                </a:solidFill>
              </a:rPr>
              <a:t> </a:t>
            </a:r>
            <a:r>
              <a:rPr lang="en-US" b="1" dirty="0" err="1">
                <a:solidFill>
                  <a:schemeClr val="tx1"/>
                </a:solidFill>
              </a:rPr>
              <a:t>parantaminen</a:t>
            </a:r>
            <a:r>
              <a:rPr lang="en-US" b="1" dirty="0">
                <a:solidFill>
                  <a:schemeClr val="tx1"/>
                </a:solidFill>
              </a:rPr>
              <a:t> on </a:t>
            </a:r>
            <a:r>
              <a:rPr lang="en-US" b="1" dirty="0" err="1">
                <a:solidFill>
                  <a:schemeClr val="tx1"/>
                </a:solidFill>
              </a:rPr>
              <a:t>todellakin</a:t>
            </a:r>
            <a:r>
              <a:rPr lang="en-US" b="1" dirty="0">
                <a:solidFill>
                  <a:schemeClr val="tx1"/>
                </a:solidFill>
              </a:rPr>
              <a:t> </a:t>
            </a:r>
            <a:r>
              <a:rPr lang="en-US" b="1" dirty="0" err="1">
                <a:solidFill>
                  <a:schemeClr val="tx1"/>
                </a:solidFill>
              </a:rPr>
              <a:t>ratkaisevan</a:t>
            </a:r>
            <a:r>
              <a:rPr lang="en-US" b="1" dirty="0">
                <a:solidFill>
                  <a:schemeClr val="tx1"/>
                </a:solidFill>
              </a:rPr>
              <a:t> </a:t>
            </a:r>
            <a:r>
              <a:rPr lang="en-US" b="1" dirty="0" err="1">
                <a:solidFill>
                  <a:schemeClr val="tx1"/>
                </a:solidFill>
              </a:rPr>
              <a:t>tärkeää</a:t>
            </a:r>
            <a:r>
              <a:rPr lang="en-US" b="1" dirty="0">
                <a:solidFill>
                  <a:schemeClr val="tx1"/>
                </a:solidFill>
              </a:rPr>
              <a:t> </a:t>
            </a:r>
            <a:r>
              <a:rPr lang="en-US" b="1" dirty="0" err="1">
                <a:solidFill>
                  <a:schemeClr val="tx1"/>
                </a:solidFill>
              </a:rPr>
              <a:t>kestävän</a:t>
            </a:r>
            <a:r>
              <a:rPr lang="en-US" b="1" dirty="0">
                <a:solidFill>
                  <a:schemeClr val="tx1"/>
                </a:solidFill>
              </a:rPr>
              <a:t> </a:t>
            </a:r>
            <a:r>
              <a:rPr lang="en-US" b="1" dirty="0" err="1">
                <a:solidFill>
                  <a:schemeClr val="tx1"/>
                </a:solidFill>
              </a:rPr>
              <a:t>toimitusketjun</a:t>
            </a:r>
            <a:r>
              <a:rPr lang="en-US" b="1" dirty="0">
                <a:solidFill>
                  <a:schemeClr val="tx1"/>
                </a:solidFill>
              </a:rPr>
              <a:t> </a:t>
            </a:r>
            <a:r>
              <a:rPr lang="en-US" b="1" dirty="0" err="1">
                <a:solidFill>
                  <a:schemeClr val="tx1"/>
                </a:solidFill>
              </a:rPr>
              <a:t>ylläpitämiseksi</a:t>
            </a:r>
            <a:r>
              <a:rPr lang="en-US" b="1" dirty="0">
                <a:solidFill>
                  <a:schemeClr val="tx1"/>
                </a:solidFill>
              </a:rPr>
              <a:t>. </a:t>
            </a:r>
            <a:r>
              <a:rPr lang="en-US" b="1" dirty="0" err="1">
                <a:solidFill>
                  <a:schemeClr val="tx1"/>
                </a:solidFill>
              </a:rPr>
              <a:t>Näin</a:t>
            </a:r>
            <a:r>
              <a:rPr lang="en-US" b="1" dirty="0">
                <a:solidFill>
                  <a:schemeClr val="tx1"/>
                </a:solidFill>
              </a:rPr>
              <a:t> </a:t>
            </a:r>
            <a:r>
              <a:rPr lang="en-US" b="1" dirty="0" err="1">
                <a:solidFill>
                  <a:schemeClr val="tx1"/>
                </a:solidFill>
              </a:rPr>
              <a:t>voit</a:t>
            </a:r>
            <a:r>
              <a:rPr lang="en-US" b="1" dirty="0">
                <a:solidFill>
                  <a:schemeClr val="tx1"/>
                </a:solidFill>
              </a:rPr>
              <a:t> </a:t>
            </a:r>
            <a:r>
              <a:rPr lang="en-US" b="1" dirty="0" err="1">
                <a:solidFill>
                  <a:schemeClr val="tx1"/>
                </a:solidFill>
              </a:rPr>
              <a:t>seurata</a:t>
            </a:r>
            <a:r>
              <a:rPr lang="en-US" b="1" dirty="0">
                <a:solidFill>
                  <a:schemeClr val="tx1"/>
                </a:solidFill>
              </a:rPr>
              <a:t> ja </a:t>
            </a:r>
            <a:r>
              <a:rPr lang="en-US" b="1" dirty="0" err="1">
                <a:solidFill>
                  <a:schemeClr val="tx1"/>
                </a:solidFill>
              </a:rPr>
              <a:t>parantaa</a:t>
            </a:r>
            <a:r>
              <a:rPr lang="en-US" b="1" dirty="0">
                <a:solidFill>
                  <a:schemeClr val="tx1"/>
                </a:solidFill>
              </a:rPr>
              <a:t> </a:t>
            </a:r>
            <a:r>
              <a:rPr lang="en-US" b="1" dirty="0" err="1">
                <a:solidFill>
                  <a:schemeClr val="tx1"/>
                </a:solidFill>
              </a:rPr>
              <a:t>toimitusketjusi</a:t>
            </a:r>
            <a:r>
              <a:rPr lang="en-US" b="1" dirty="0">
                <a:solidFill>
                  <a:schemeClr val="tx1"/>
                </a:solidFill>
              </a:rPr>
              <a:t> </a:t>
            </a:r>
            <a:r>
              <a:rPr lang="en-US" b="1" dirty="0" err="1">
                <a:solidFill>
                  <a:schemeClr val="tx1"/>
                </a:solidFill>
              </a:rPr>
              <a:t>kestävyyttä</a:t>
            </a:r>
            <a:r>
              <a:rPr lang="en-US" b="1" dirty="0">
                <a:solidFill>
                  <a:schemeClr val="tx1"/>
                </a:solidFill>
              </a:rPr>
              <a:t>:</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45</a:t>
            </a:fld>
            <a:endParaRPr lang="en-US" sz="900">
              <a:solidFill>
                <a:schemeClr val="tx1"/>
              </a:solidFill>
            </a:endParaRPr>
          </a:p>
        </p:txBody>
      </p:sp>
      <p:grpSp>
        <p:nvGrpSpPr>
          <p:cNvPr id="14" name="Graphic 3">
            <a:extLst>
              <a:ext uri="{FF2B5EF4-FFF2-40B4-BE49-F238E27FC236}">
                <a16:creationId xmlns:a16="http://schemas.microsoft.com/office/drawing/2014/main" id="{2BA486BD-2386-2757-6C4A-18BDD78140DA}"/>
              </a:ext>
            </a:extLst>
          </p:cNvPr>
          <p:cNvGrpSpPr/>
          <p:nvPr/>
        </p:nvGrpSpPr>
        <p:grpSpPr>
          <a:xfrm>
            <a:off x="5815584" y="368242"/>
            <a:ext cx="945880" cy="903231"/>
            <a:chOff x="10407709" y="5371716"/>
            <a:chExt cx="1086136" cy="1037162"/>
          </a:xfrm>
          <a:solidFill>
            <a:srgbClr val="000000"/>
          </a:solidFill>
        </p:grpSpPr>
        <p:sp>
          <p:nvSpPr>
            <p:cNvPr id="15" name="Freeform 14">
              <a:extLst>
                <a:ext uri="{FF2B5EF4-FFF2-40B4-BE49-F238E27FC236}">
                  <a16:creationId xmlns:a16="http://schemas.microsoft.com/office/drawing/2014/main" id="{ED00973F-5AF4-D050-416B-42C567AEF158}"/>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F79037"/>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97DFDAA8-007D-2D06-E0CC-BAAD193CF9AE}"/>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F79037"/>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D3A722A1-057C-7819-5B04-DE790519C78A}"/>
                </a:ext>
              </a:extLst>
            </p:cNvPr>
            <p:cNvGrpSpPr/>
            <p:nvPr/>
          </p:nvGrpSpPr>
          <p:grpSpPr>
            <a:xfrm>
              <a:off x="10407709" y="5371716"/>
              <a:ext cx="1086136" cy="1037162"/>
              <a:chOff x="10407709" y="5371716"/>
              <a:chExt cx="1086136" cy="1037162"/>
            </a:xfrm>
            <a:grpFill/>
          </p:grpSpPr>
          <p:grpSp>
            <p:nvGrpSpPr>
              <p:cNvPr id="19" name="Graphic 3">
                <a:extLst>
                  <a:ext uri="{FF2B5EF4-FFF2-40B4-BE49-F238E27FC236}">
                    <a16:creationId xmlns:a16="http://schemas.microsoft.com/office/drawing/2014/main" id="{E4F50C7D-1DB1-514E-67FE-E01CF0A9F531}"/>
                  </a:ext>
                </a:extLst>
              </p:cNvPr>
              <p:cNvGrpSpPr/>
              <p:nvPr/>
            </p:nvGrpSpPr>
            <p:grpSpPr>
              <a:xfrm>
                <a:off x="10407709" y="5371716"/>
                <a:ext cx="1086136" cy="1037162"/>
                <a:chOff x="10407709" y="5371716"/>
                <a:chExt cx="1086136" cy="1037162"/>
              </a:xfrm>
              <a:grpFill/>
            </p:grpSpPr>
            <p:sp>
              <p:nvSpPr>
                <p:cNvPr id="21" name="Freeform 20">
                  <a:extLst>
                    <a:ext uri="{FF2B5EF4-FFF2-40B4-BE49-F238E27FC236}">
                      <a16:creationId xmlns:a16="http://schemas.microsoft.com/office/drawing/2014/main" id="{FAD964A8-A8ED-364A-3D7F-ABAE76CFD15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16980341-4188-BD0D-D1E9-A14C042360F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2D34D79C-BEBF-2179-4D56-7DF1827437DC}"/>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pPr algn="l" rtl="0"/>
                  <a:endParaRPr lang="en-US"/>
                </a:p>
              </p:txBody>
            </p:sp>
          </p:grpSp>
          <p:sp>
            <p:nvSpPr>
              <p:cNvPr id="20" name="Freeform 19">
                <a:extLst>
                  <a:ext uri="{FF2B5EF4-FFF2-40B4-BE49-F238E27FC236}">
                    <a16:creationId xmlns:a16="http://schemas.microsoft.com/office/drawing/2014/main" id="{AD6EFCFD-9CA8-FEB4-1EC0-6EAFF67306B0}"/>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pPr algn="l" rtl="0"/>
                <a:endParaRPr lang="en-US"/>
              </a:p>
            </p:txBody>
          </p:sp>
        </p:grpSp>
      </p:grpSp>
      <p:grpSp>
        <p:nvGrpSpPr>
          <p:cNvPr id="94" name="Group 93">
            <a:extLst>
              <a:ext uri="{FF2B5EF4-FFF2-40B4-BE49-F238E27FC236}">
                <a16:creationId xmlns:a16="http://schemas.microsoft.com/office/drawing/2014/main" id="{8CCE5F58-0588-6098-032B-3D8CEC6A32E5}"/>
              </a:ext>
            </a:extLst>
          </p:cNvPr>
          <p:cNvGrpSpPr/>
          <p:nvPr/>
        </p:nvGrpSpPr>
        <p:grpSpPr>
          <a:xfrm>
            <a:off x="-54906" y="2595476"/>
            <a:ext cx="7669485" cy="1209699"/>
            <a:chOff x="-98298" y="2445536"/>
            <a:chExt cx="7669485" cy="1209699"/>
          </a:xfrm>
        </p:grpSpPr>
        <p:grpSp>
          <p:nvGrpSpPr>
            <p:cNvPr id="95" name="Group 94">
              <a:extLst>
                <a:ext uri="{FF2B5EF4-FFF2-40B4-BE49-F238E27FC236}">
                  <a16:creationId xmlns:a16="http://schemas.microsoft.com/office/drawing/2014/main" id="{8593C180-4CC0-1EDF-D4FD-3ECF4B998678}"/>
                </a:ext>
              </a:extLst>
            </p:cNvPr>
            <p:cNvGrpSpPr/>
            <p:nvPr/>
          </p:nvGrpSpPr>
          <p:grpSpPr>
            <a:xfrm>
              <a:off x="-98298" y="2445536"/>
              <a:ext cx="7669485" cy="1209699"/>
              <a:chOff x="-62902" y="2505789"/>
              <a:chExt cx="7669485" cy="1209699"/>
            </a:xfrm>
          </p:grpSpPr>
          <p:cxnSp>
            <p:nvCxnSpPr>
              <p:cNvPr id="98" name="Straight Connector 97">
                <a:extLst>
                  <a:ext uri="{FF2B5EF4-FFF2-40B4-BE49-F238E27FC236}">
                    <a16:creationId xmlns:a16="http://schemas.microsoft.com/office/drawing/2014/main" id="{20EA2306-25CA-516D-6152-80B841DC9A2D}"/>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9" name="Freeform 98">
                <a:extLst>
                  <a:ext uri="{FF2B5EF4-FFF2-40B4-BE49-F238E27FC236}">
                    <a16:creationId xmlns:a16="http://schemas.microsoft.com/office/drawing/2014/main" id="{19C54499-E2B9-2327-9DBE-248BD27C9B6E}"/>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00" name="Text Placeholder 2">
                <a:extLst>
                  <a:ext uri="{FF2B5EF4-FFF2-40B4-BE49-F238E27FC236}">
                    <a16:creationId xmlns:a16="http://schemas.microsoft.com/office/drawing/2014/main" id="{C9B7FFEA-88F6-5AEA-7630-E17C23C7163F}"/>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79037"/>
                  </a:buClr>
                  <a:tabLst>
                    <a:tab pos="177800" algn="l"/>
                  </a:tabLst>
                </a:pPr>
                <a:r>
                  <a:rPr lang="fi-FI" dirty="0">
                    <a:solidFill>
                      <a:schemeClr val="tx1"/>
                    </a:solidFill>
                  </a:rPr>
                  <a:t>Harkitse tunnustetun kestävän kehityksen standardin sertifikaatin hakemista. Tämä voi tarjota ulkoisen vahvistuksen kestävän kehityksen suorituskyvystäsi ja auttaa lisäämään asiakkaiden luottamusta.</a:t>
                </a:r>
              </a:p>
              <a:p>
                <a:pPr algn="l" rtl="0">
                  <a:buClr>
                    <a:srgbClr val="F79037"/>
                  </a:buClr>
                  <a:tabLst>
                    <a:tab pos="177800" algn="l"/>
                  </a:tabLst>
                </a:pPr>
                <a:endParaRPr lang="en-US" dirty="0">
                  <a:solidFill>
                    <a:schemeClr val="tx1"/>
                  </a:solidFill>
                </a:endParaRPr>
              </a:p>
            </p:txBody>
          </p:sp>
        </p:grpSp>
        <p:sp>
          <p:nvSpPr>
            <p:cNvPr id="97" name="TextBox 96">
              <a:extLst>
                <a:ext uri="{FF2B5EF4-FFF2-40B4-BE49-F238E27FC236}">
                  <a16:creationId xmlns:a16="http://schemas.microsoft.com/office/drawing/2014/main" id="{3CA96D55-0085-A57A-005D-5D77A150C512}"/>
                </a:ext>
              </a:extLst>
            </p:cNvPr>
            <p:cNvSpPr txBox="1"/>
            <p:nvPr/>
          </p:nvSpPr>
          <p:spPr>
            <a:xfrm>
              <a:off x="144982" y="2485365"/>
              <a:ext cx="4322163"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Etsitään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ulkopuolista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sertifikaattia</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112" name="Group 111">
            <a:extLst>
              <a:ext uri="{FF2B5EF4-FFF2-40B4-BE49-F238E27FC236}">
                <a16:creationId xmlns:a16="http://schemas.microsoft.com/office/drawing/2014/main" id="{AAED2E6A-110B-9232-DD2F-AA7AEB2FF25F}"/>
              </a:ext>
            </a:extLst>
          </p:cNvPr>
          <p:cNvGrpSpPr/>
          <p:nvPr/>
        </p:nvGrpSpPr>
        <p:grpSpPr>
          <a:xfrm>
            <a:off x="-54906" y="4105303"/>
            <a:ext cx="7669485" cy="1209699"/>
            <a:chOff x="-98298" y="2445536"/>
            <a:chExt cx="7669485" cy="1209699"/>
          </a:xfrm>
        </p:grpSpPr>
        <p:grpSp>
          <p:nvGrpSpPr>
            <p:cNvPr id="113" name="Group 112">
              <a:extLst>
                <a:ext uri="{FF2B5EF4-FFF2-40B4-BE49-F238E27FC236}">
                  <a16:creationId xmlns:a16="http://schemas.microsoft.com/office/drawing/2014/main" id="{7F57432D-C1DA-FAB2-85B1-BEDC5C2CD425}"/>
                </a:ext>
              </a:extLst>
            </p:cNvPr>
            <p:cNvGrpSpPr/>
            <p:nvPr/>
          </p:nvGrpSpPr>
          <p:grpSpPr>
            <a:xfrm>
              <a:off x="-98298" y="2445536"/>
              <a:ext cx="7669485" cy="1209699"/>
              <a:chOff x="-62902" y="2505789"/>
              <a:chExt cx="7669485" cy="1209699"/>
            </a:xfrm>
          </p:grpSpPr>
          <p:cxnSp>
            <p:nvCxnSpPr>
              <p:cNvPr id="116" name="Straight Connector 115">
                <a:extLst>
                  <a:ext uri="{FF2B5EF4-FFF2-40B4-BE49-F238E27FC236}">
                    <a16:creationId xmlns:a16="http://schemas.microsoft.com/office/drawing/2014/main" id="{3BC38830-8EEE-829E-83AD-627EE292E9E2}"/>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7" name="Freeform 116">
                <a:extLst>
                  <a:ext uri="{FF2B5EF4-FFF2-40B4-BE49-F238E27FC236}">
                    <a16:creationId xmlns:a16="http://schemas.microsoft.com/office/drawing/2014/main" id="{7A4D0573-31DF-3318-8C7E-F8466F701054}"/>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8" name="Text Placeholder 2">
                <a:extLst>
                  <a:ext uri="{FF2B5EF4-FFF2-40B4-BE49-F238E27FC236}">
                    <a16:creationId xmlns:a16="http://schemas.microsoft.com/office/drawing/2014/main" id="{E3727F25-FD42-6F14-812B-1FF531DFE887}"/>
                  </a:ext>
                </a:extLst>
              </p:cNvPr>
              <p:cNvSpPr txBox="1">
                <a:spLocks/>
              </p:cNvSpPr>
              <p:nvPr/>
            </p:nvSpPr>
            <p:spPr>
              <a:xfrm>
                <a:off x="567016" y="3030031"/>
                <a:ext cx="6678492" cy="6854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79037"/>
                  </a:buClr>
                  <a:tabLst>
                    <a:tab pos="177800" algn="l"/>
                  </a:tabLst>
                </a:pPr>
                <a:r>
                  <a:rPr lang="en-US" dirty="0" err="1">
                    <a:solidFill>
                      <a:schemeClr val="tx1"/>
                    </a:solidFill>
                  </a:rPr>
                  <a:t>Kestävä</a:t>
                </a:r>
                <a:r>
                  <a:rPr lang="en-US" dirty="0">
                    <a:solidFill>
                      <a:schemeClr val="tx1"/>
                    </a:solidFill>
                  </a:rPr>
                  <a:t> </a:t>
                </a:r>
                <a:r>
                  <a:rPr lang="en-US" dirty="0" err="1">
                    <a:solidFill>
                      <a:schemeClr val="tx1"/>
                    </a:solidFill>
                  </a:rPr>
                  <a:t>kehitys</a:t>
                </a:r>
                <a:r>
                  <a:rPr lang="en-US" dirty="0">
                    <a:solidFill>
                      <a:schemeClr val="tx1"/>
                    </a:solidFill>
                  </a:rPr>
                  <a:t> on </a:t>
                </a:r>
                <a:r>
                  <a:rPr lang="en-US" dirty="0" err="1">
                    <a:solidFill>
                      <a:schemeClr val="tx1"/>
                    </a:solidFill>
                  </a:rPr>
                  <a:t>nopeasti</a:t>
                </a:r>
                <a:r>
                  <a:rPr lang="en-US" dirty="0">
                    <a:solidFill>
                      <a:schemeClr val="tx1"/>
                    </a:solidFill>
                  </a:rPr>
                  <a:t> </a:t>
                </a:r>
                <a:r>
                  <a:rPr lang="en-US" dirty="0" err="1">
                    <a:solidFill>
                      <a:schemeClr val="tx1"/>
                    </a:solidFill>
                  </a:rPr>
                  <a:t>kehittyvä</a:t>
                </a:r>
                <a:r>
                  <a:rPr lang="en-US" dirty="0">
                    <a:solidFill>
                      <a:schemeClr val="tx1"/>
                    </a:solidFill>
                  </a:rPr>
                  <a:t> ala, ja on </a:t>
                </a:r>
                <a:r>
                  <a:rPr lang="en-US" dirty="0" err="1">
                    <a:solidFill>
                      <a:schemeClr val="tx1"/>
                    </a:solidFill>
                  </a:rPr>
                  <a:t>tärkeää</a:t>
                </a:r>
                <a:r>
                  <a:rPr lang="en-US" dirty="0">
                    <a:solidFill>
                      <a:schemeClr val="tx1"/>
                    </a:solidFill>
                  </a:rPr>
                  <a:t> </a:t>
                </a:r>
                <a:r>
                  <a:rPr lang="en-US" dirty="0" err="1">
                    <a:solidFill>
                      <a:schemeClr val="tx1"/>
                    </a:solidFill>
                  </a:rPr>
                  <a:t>pysyä</a:t>
                </a:r>
                <a:r>
                  <a:rPr lang="en-US" dirty="0">
                    <a:solidFill>
                      <a:schemeClr val="tx1"/>
                    </a:solidFill>
                  </a:rPr>
                  <a:t> </a:t>
                </a:r>
                <a:r>
                  <a:rPr lang="en-US" dirty="0" err="1">
                    <a:solidFill>
                      <a:schemeClr val="tx1"/>
                    </a:solidFill>
                  </a:rPr>
                  <a:t>ajan</a:t>
                </a:r>
                <a:r>
                  <a:rPr lang="en-US" dirty="0">
                    <a:solidFill>
                      <a:schemeClr val="tx1"/>
                    </a:solidFill>
                  </a:rPr>
                  <a:t> </a:t>
                </a:r>
                <a:r>
                  <a:rPr lang="en-US" dirty="0" err="1">
                    <a:solidFill>
                      <a:schemeClr val="tx1"/>
                    </a:solidFill>
                  </a:rPr>
                  <a:t>tasalla</a:t>
                </a:r>
                <a:r>
                  <a:rPr lang="en-US" dirty="0">
                    <a:solidFill>
                      <a:schemeClr val="tx1"/>
                    </a:solidFill>
                  </a:rPr>
                  <a:t> </a:t>
                </a:r>
                <a:r>
                  <a:rPr lang="en-US" dirty="0" err="1">
                    <a:solidFill>
                      <a:schemeClr val="tx1"/>
                    </a:solidFill>
                  </a:rPr>
                  <a:t>uusista</a:t>
                </a:r>
                <a:r>
                  <a:rPr lang="en-US" dirty="0">
                    <a:solidFill>
                      <a:schemeClr val="tx1"/>
                    </a:solidFill>
                  </a:rPr>
                  <a:t> </a:t>
                </a:r>
                <a:r>
                  <a:rPr lang="en-US" dirty="0" err="1">
                    <a:solidFill>
                      <a:schemeClr val="tx1"/>
                    </a:solidFill>
                  </a:rPr>
                  <a:t>kehityksestä</a:t>
                </a:r>
                <a:r>
                  <a:rPr lang="en-US" dirty="0">
                    <a:solidFill>
                      <a:schemeClr val="tx1"/>
                    </a:solidFill>
                  </a:rPr>
                  <a:t> ja </a:t>
                </a:r>
                <a:r>
                  <a:rPr lang="en-US" dirty="0" err="1">
                    <a:solidFill>
                      <a:schemeClr val="tx1"/>
                    </a:solidFill>
                  </a:rPr>
                  <a:t>parhaista</a:t>
                </a:r>
                <a:r>
                  <a:rPr lang="en-US" dirty="0">
                    <a:solidFill>
                      <a:schemeClr val="tx1"/>
                    </a:solidFill>
                  </a:rPr>
                  <a:t> </a:t>
                </a:r>
                <a:r>
                  <a:rPr lang="en-US" dirty="0" err="1">
                    <a:solidFill>
                      <a:schemeClr val="tx1"/>
                    </a:solidFill>
                  </a:rPr>
                  <a:t>käytännöistä</a:t>
                </a:r>
                <a:r>
                  <a:rPr lang="en-US" dirty="0">
                    <a:solidFill>
                      <a:schemeClr val="tx1"/>
                    </a:solidFill>
                  </a:rPr>
                  <a:t>. </a:t>
                </a:r>
                <a:r>
                  <a:rPr lang="en-US" dirty="0" err="1">
                    <a:solidFill>
                      <a:schemeClr val="tx1"/>
                    </a:solidFill>
                  </a:rPr>
                  <a:t>Osallistu</a:t>
                </a:r>
                <a:r>
                  <a:rPr lang="en-US" dirty="0">
                    <a:solidFill>
                      <a:schemeClr val="tx1"/>
                    </a:solidFill>
                  </a:rPr>
                  <a:t> </a:t>
                </a:r>
                <a:r>
                  <a:rPr lang="en-US" dirty="0" err="1">
                    <a:solidFill>
                      <a:schemeClr val="tx1"/>
                    </a:solidFill>
                  </a:rPr>
                  <a:t>alan</a:t>
                </a:r>
                <a:r>
                  <a:rPr lang="en-US" dirty="0">
                    <a:solidFill>
                      <a:schemeClr val="tx1"/>
                    </a:solidFill>
                  </a:rPr>
                  <a:t> </a:t>
                </a:r>
                <a:r>
                  <a:rPr lang="en-US" dirty="0" err="1">
                    <a:solidFill>
                      <a:schemeClr val="tx1"/>
                    </a:solidFill>
                  </a:rPr>
                  <a:t>verkostoihin</a:t>
                </a:r>
                <a:r>
                  <a:rPr lang="en-US" dirty="0">
                    <a:solidFill>
                      <a:schemeClr val="tx1"/>
                    </a:solidFill>
                  </a:rPr>
                  <a:t>, </a:t>
                </a:r>
                <a:r>
                  <a:rPr lang="en-US" dirty="0" err="1">
                    <a:solidFill>
                      <a:schemeClr val="tx1"/>
                    </a:solidFill>
                  </a:rPr>
                  <a:t>osallistu</a:t>
                </a:r>
                <a:r>
                  <a:rPr lang="en-US" dirty="0">
                    <a:solidFill>
                      <a:schemeClr val="tx1"/>
                    </a:solidFill>
                  </a:rPr>
                  <a:t> </a:t>
                </a:r>
                <a:r>
                  <a:rPr lang="en-US" dirty="0" err="1">
                    <a:solidFill>
                      <a:schemeClr val="tx1"/>
                    </a:solidFill>
                  </a:rPr>
                  <a:t>konferensseihin</a:t>
                </a:r>
                <a:r>
                  <a:rPr lang="en-US" dirty="0">
                    <a:solidFill>
                      <a:schemeClr val="tx1"/>
                    </a:solidFill>
                  </a:rPr>
                  <a:t> tai </a:t>
                </a:r>
                <a:r>
                  <a:rPr lang="en-US" dirty="0" err="1">
                    <a:solidFill>
                      <a:schemeClr val="tx1"/>
                    </a:solidFill>
                  </a:rPr>
                  <a:t>webinaareihin</a:t>
                </a:r>
                <a:r>
                  <a:rPr lang="en-US" dirty="0">
                    <a:solidFill>
                      <a:schemeClr val="tx1"/>
                    </a:solidFill>
                  </a:rPr>
                  <a:t> ja </a:t>
                </a:r>
                <a:r>
                  <a:rPr lang="en-US" dirty="0" err="1">
                    <a:solidFill>
                      <a:schemeClr val="tx1"/>
                    </a:solidFill>
                  </a:rPr>
                  <a:t>etsi</a:t>
                </a:r>
                <a:r>
                  <a:rPr lang="en-US" dirty="0">
                    <a:solidFill>
                      <a:schemeClr val="tx1"/>
                    </a:solidFill>
                  </a:rPr>
                  <a:t> </a:t>
                </a:r>
                <a:r>
                  <a:rPr lang="en-US" dirty="0" err="1">
                    <a:solidFill>
                      <a:schemeClr val="tx1"/>
                    </a:solidFill>
                  </a:rPr>
                  <a:t>mahdollisuuksia</a:t>
                </a:r>
                <a:r>
                  <a:rPr lang="en-US" dirty="0">
                    <a:solidFill>
                      <a:schemeClr val="tx1"/>
                    </a:solidFill>
                  </a:rPr>
                  <a:t> </a:t>
                </a:r>
                <a:r>
                  <a:rPr lang="en-US" dirty="0" err="1">
                    <a:solidFill>
                      <a:schemeClr val="tx1"/>
                    </a:solidFill>
                  </a:rPr>
                  <a:t>ammatilliseen</a:t>
                </a:r>
                <a:r>
                  <a:rPr lang="en-US" dirty="0">
                    <a:solidFill>
                      <a:schemeClr val="tx1"/>
                    </a:solidFill>
                  </a:rPr>
                  <a:t> </a:t>
                </a:r>
                <a:r>
                  <a:rPr lang="en-US" dirty="0" err="1">
                    <a:solidFill>
                      <a:schemeClr val="tx1"/>
                    </a:solidFill>
                  </a:rPr>
                  <a:t>kehittymiseen</a:t>
                </a:r>
                <a:r>
                  <a:rPr lang="en-US" dirty="0">
                    <a:solidFill>
                      <a:schemeClr val="tx1"/>
                    </a:solidFill>
                  </a:rPr>
                  <a:t> </a:t>
                </a:r>
                <a:r>
                  <a:rPr lang="en-US" dirty="0" err="1">
                    <a:solidFill>
                      <a:schemeClr val="tx1"/>
                    </a:solidFill>
                  </a:rPr>
                  <a:t>tällä</a:t>
                </a:r>
                <a:r>
                  <a:rPr lang="en-US" dirty="0">
                    <a:solidFill>
                      <a:schemeClr val="tx1"/>
                    </a:solidFill>
                  </a:rPr>
                  <a:t> </a:t>
                </a:r>
                <a:r>
                  <a:rPr lang="en-US" dirty="0" err="1">
                    <a:solidFill>
                      <a:schemeClr val="tx1"/>
                    </a:solidFill>
                  </a:rPr>
                  <a:t>alalla</a:t>
                </a:r>
                <a:r>
                  <a:rPr lang="en-US" dirty="0">
                    <a:solidFill>
                      <a:schemeClr val="tx1"/>
                    </a:solidFill>
                  </a:rPr>
                  <a:t>.</a:t>
                </a:r>
              </a:p>
              <a:p>
                <a:pPr rtl="0">
                  <a:buClr>
                    <a:srgbClr val="F79037"/>
                  </a:buClr>
                  <a:tabLst>
                    <a:tab pos="177800" algn="l"/>
                  </a:tabLst>
                </a:pPr>
                <a:endParaRPr lang="en-US" dirty="0">
                  <a:solidFill>
                    <a:schemeClr val="tx1"/>
                  </a:solidFill>
                </a:endParaRPr>
              </a:p>
            </p:txBody>
          </p:sp>
        </p:grpSp>
        <p:sp>
          <p:nvSpPr>
            <p:cNvPr id="114" name="Freeform 113">
              <a:extLst>
                <a:ext uri="{FF2B5EF4-FFF2-40B4-BE49-F238E27FC236}">
                  <a16:creationId xmlns:a16="http://schemas.microsoft.com/office/drawing/2014/main" id="{78E8FD73-44A9-8A1D-288F-1A11E93E1122}"/>
                </a:ext>
              </a:extLst>
            </p:cNvPr>
            <p:cNvSpPr/>
            <p:nvPr/>
          </p:nvSpPr>
          <p:spPr>
            <a:xfrm>
              <a:off x="14498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5" name="TextBox 114">
              <a:extLst>
                <a:ext uri="{FF2B5EF4-FFF2-40B4-BE49-F238E27FC236}">
                  <a16:creationId xmlns:a16="http://schemas.microsoft.com/office/drawing/2014/main" id="{A1332C9F-8FCA-0881-529C-A83D32182959}"/>
                </a:ext>
              </a:extLst>
            </p:cNvPr>
            <p:cNvSpPr txBox="1"/>
            <p:nvPr/>
          </p:nvSpPr>
          <p:spPr>
            <a:xfrm>
              <a:off x="508236" y="2485495"/>
              <a:ext cx="432216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Jatkuva oppiminen ja sopeutuminen</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id="{41F6DE1B-1F04-3B34-88ED-4510B8DCBE4C}"/>
              </a:ext>
            </a:extLst>
          </p:cNvPr>
          <p:cNvSpPr/>
          <p:nvPr/>
        </p:nvSpPr>
        <p:spPr>
          <a:xfrm>
            <a:off x="-462" y="5632160"/>
            <a:ext cx="7559675" cy="416160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3" name="Rectangle 2">
            <a:extLst>
              <a:ext uri="{FF2B5EF4-FFF2-40B4-BE49-F238E27FC236}">
                <a16:creationId xmlns:a16="http://schemas.microsoft.com/office/drawing/2014/main" id="{FF6BB6EA-7122-F04A-736C-216C673EBF09}"/>
              </a:ext>
            </a:extLst>
          </p:cNvPr>
          <p:cNvSpPr/>
          <p:nvPr/>
        </p:nvSpPr>
        <p:spPr>
          <a:xfrm>
            <a:off x="0" y="8920485"/>
            <a:ext cx="7559674" cy="1048684"/>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Text Placeholder 2">
            <a:extLst>
              <a:ext uri="{FF2B5EF4-FFF2-40B4-BE49-F238E27FC236}">
                <a16:creationId xmlns:a16="http://schemas.microsoft.com/office/drawing/2014/main" id="{FF6CF21C-819F-4D8F-5956-F03DDA0584B6}"/>
              </a:ext>
            </a:extLst>
          </p:cNvPr>
          <p:cNvSpPr txBox="1">
            <a:spLocks/>
          </p:cNvSpPr>
          <p:nvPr/>
        </p:nvSpPr>
        <p:spPr>
          <a:xfrm>
            <a:off x="483135" y="9190857"/>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b="1" dirty="0">
                <a:solidFill>
                  <a:schemeClr val="bg1"/>
                </a:solidFill>
                <a:highlight>
                  <a:srgbClr val="F79037"/>
                </a:highlight>
              </a:rPr>
              <a:t>Muista</a:t>
            </a:r>
            <a:r>
              <a:rPr lang="fi-FI" dirty="0">
                <a:solidFill>
                  <a:schemeClr val="tx1"/>
                </a:solidFill>
              </a:rPr>
              <a:t>, että kestävän toimitusketjun hallinnan tavoitteena ei ole vain vähentää ympäristövaikutuksiasi, vaan myös luoda järjestelmä, joka on kestävä, eettinen ja pystyy tuottamaan pitkän aikavälin lisäarvoa yrityksellesi ja kaikille sen sidosryhmille.</a:t>
            </a:r>
          </a:p>
        </p:txBody>
      </p:sp>
      <p:grpSp>
        <p:nvGrpSpPr>
          <p:cNvPr id="31" name="Graphic 4">
            <a:extLst>
              <a:ext uri="{FF2B5EF4-FFF2-40B4-BE49-F238E27FC236}">
                <a16:creationId xmlns:a16="http://schemas.microsoft.com/office/drawing/2014/main" id="{CBD382B1-82EC-146A-9894-6661E90DDA61}"/>
              </a:ext>
            </a:extLst>
          </p:cNvPr>
          <p:cNvGrpSpPr/>
          <p:nvPr/>
        </p:nvGrpSpPr>
        <p:grpSpPr>
          <a:xfrm rot="4075347">
            <a:off x="4784896" y="3447800"/>
            <a:ext cx="296226" cy="648154"/>
            <a:chOff x="9129274" y="2719113"/>
            <a:chExt cx="717139" cy="1386497"/>
          </a:xfrm>
          <a:solidFill>
            <a:srgbClr val="000000"/>
          </a:solidFill>
        </p:grpSpPr>
        <p:grpSp>
          <p:nvGrpSpPr>
            <p:cNvPr id="32" name="Graphic 4">
              <a:extLst>
                <a:ext uri="{FF2B5EF4-FFF2-40B4-BE49-F238E27FC236}">
                  <a16:creationId xmlns:a16="http://schemas.microsoft.com/office/drawing/2014/main" id="{1E4C06D0-C871-BEAA-49A7-E50106954323}"/>
                </a:ext>
              </a:extLst>
            </p:cNvPr>
            <p:cNvGrpSpPr/>
            <p:nvPr/>
          </p:nvGrpSpPr>
          <p:grpSpPr>
            <a:xfrm>
              <a:off x="9159507" y="2719113"/>
              <a:ext cx="446280" cy="440141"/>
              <a:chOff x="9159507" y="2719113"/>
              <a:chExt cx="446280" cy="440141"/>
            </a:xfrm>
            <a:grpFill/>
          </p:grpSpPr>
          <p:sp>
            <p:nvSpPr>
              <p:cNvPr id="41" name="Freeform 44">
                <a:extLst>
                  <a:ext uri="{FF2B5EF4-FFF2-40B4-BE49-F238E27FC236}">
                    <a16:creationId xmlns:a16="http://schemas.microsoft.com/office/drawing/2014/main" id="{9939C6F1-F5E4-5D7A-292A-441A6C0C98C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3" name="Freeform 45">
                <a:extLst>
                  <a:ext uri="{FF2B5EF4-FFF2-40B4-BE49-F238E27FC236}">
                    <a16:creationId xmlns:a16="http://schemas.microsoft.com/office/drawing/2014/main" id="{4159EAE1-3EFF-A7A3-06F7-2E12B2BF817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3" name="Graphic 4">
              <a:extLst>
                <a:ext uri="{FF2B5EF4-FFF2-40B4-BE49-F238E27FC236}">
                  <a16:creationId xmlns:a16="http://schemas.microsoft.com/office/drawing/2014/main" id="{AC49521D-7B75-E232-A542-741C71828D63}"/>
                </a:ext>
              </a:extLst>
            </p:cNvPr>
            <p:cNvGrpSpPr/>
            <p:nvPr/>
          </p:nvGrpSpPr>
          <p:grpSpPr>
            <a:xfrm>
              <a:off x="9129274" y="2893887"/>
              <a:ext cx="717139" cy="1211724"/>
              <a:chOff x="9129274" y="2893887"/>
              <a:chExt cx="717139" cy="1211724"/>
            </a:xfrm>
            <a:grpFill/>
          </p:grpSpPr>
          <p:sp>
            <p:nvSpPr>
              <p:cNvPr id="34" name="Freeform 37">
                <a:extLst>
                  <a:ext uri="{FF2B5EF4-FFF2-40B4-BE49-F238E27FC236}">
                    <a16:creationId xmlns:a16="http://schemas.microsoft.com/office/drawing/2014/main" id="{8276823C-C9AB-DAA8-457B-E1A23433669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5" name="Freeform 38">
                <a:extLst>
                  <a:ext uri="{FF2B5EF4-FFF2-40B4-BE49-F238E27FC236}">
                    <a16:creationId xmlns:a16="http://schemas.microsoft.com/office/drawing/2014/main" id="{5362814D-178A-752B-872B-30B6BF571FE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36" name="Freeform 39">
                <a:extLst>
                  <a:ext uri="{FF2B5EF4-FFF2-40B4-BE49-F238E27FC236}">
                    <a16:creationId xmlns:a16="http://schemas.microsoft.com/office/drawing/2014/main" id="{47A1F3E5-1380-BF30-2BD7-67776077C18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37" name="Freeform 40">
                <a:extLst>
                  <a:ext uri="{FF2B5EF4-FFF2-40B4-BE49-F238E27FC236}">
                    <a16:creationId xmlns:a16="http://schemas.microsoft.com/office/drawing/2014/main" id="{EC67D3D2-1026-EFBA-6900-0537D2D8110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38" name="Freeform 41">
                <a:extLst>
                  <a:ext uri="{FF2B5EF4-FFF2-40B4-BE49-F238E27FC236}">
                    <a16:creationId xmlns:a16="http://schemas.microsoft.com/office/drawing/2014/main" id="{66DEAE79-2BD9-DB1A-70D5-EDE276A5540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39" name="Freeform 42">
                <a:extLst>
                  <a:ext uri="{FF2B5EF4-FFF2-40B4-BE49-F238E27FC236}">
                    <a16:creationId xmlns:a16="http://schemas.microsoft.com/office/drawing/2014/main" id="{CFEC5153-3E3E-E540-C3BE-37DE98A36E3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0" name="Freeform 43">
                <a:extLst>
                  <a:ext uri="{FF2B5EF4-FFF2-40B4-BE49-F238E27FC236}">
                    <a16:creationId xmlns:a16="http://schemas.microsoft.com/office/drawing/2014/main" id="{B7B29C28-2B08-E40C-0A9A-82718D49963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dirty="0"/>
              </a:p>
            </p:txBody>
          </p:sp>
        </p:grpSp>
      </p:grpSp>
      <p:pic>
        <p:nvPicPr>
          <p:cNvPr id="1026" name="Picture 2" descr="ECO-sertifiointi">
            <a:extLst>
              <a:ext uri="{FF2B5EF4-FFF2-40B4-BE49-F238E27FC236}">
                <a16:creationId xmlns:a16="http://schemas.microsoft.com/office/drawing/2014/main" id="{9F406AD8-169E-C526-147F-F5819756F1F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58211" y="3390493"/>
            <a:ext cx="570878" cy="685054"/>
          </a:xfrm>
          <a:prstGeom prst="rect">
            <a:avLst/>
          </a:prstGeom>
          <a:noFill/>
          <a:extLst>
            <a:ext uri="{909E8E84-426E-40DD-AFC4-6F175D3DCCD1}">
              <a14:hiddenFill xmlns:a14="http://schemas.microsoft.com/office/drawing/2010/main">
                <a:solidFill>
                  <a:srgbClr val="FFFFFF"/>
                </a:solidFill>
              </a14:hiddenFill>
            </a:ext>
          </a:extLst>
        </p:spPr>
      </p:pic>
      <p:sp>
        <p:nvSpPr>
          <p:cNvPr id="7" name="Tekstiruutu 6">
            <a:extLst>
              <a:ext uri="{FF2B5EF4-FFF2-40B4-BE49-F238E27FC236}">
                <a16:creationId xmlns:a16="http://schemas.microsoft.com/office/drawing/2014/main" id="{9D2343C8-A869-CBCC-7FFB-070FE0F4A851}"/>
              </a:ext>
            </a:extLst>
          </p:cNvPr>
          <p:cNvSpPr txBox="1"/>
          <p:nvPr/>
        </p:nvSpPr>
        <p:spPr>
          <a:xfrm>
            <a:off x="5112814" y="3717984"/>
            <a:ext cx="1727521" cy="461665"/>
          </a:xfrm>
          <a:prstGeom prst="rect">
            <a:avLst/>
          </a:prstGeom>
          <a:noFill/>
        </p:spPr>
        <p:txBody>
          <a:bodyPr wrap="square">
            <a:spAutoFit/>
          </a:bodyPr>
          <a:lstStyle/>
          <a:p>
            <a:r>
              <a:rPr lang="fi-FI" sz="1200" dirty="0">
                <a:hlinkClick r:id="rId4"/>
              </a:rPr>
              <a:t>www.ecomark.com.tr/fi</a:t>
            </a:r>
            <a:endParaRPr lang="fi-FI" sz="1200" dirty="0"/>
          </a:p>
          <a:p>
            <a:endParaRPr lang="fi-FI" sz="1200" dirty="0"/>
          </a:p>
        </p:txBody>
      </p:sp>
    </p:spTree>
    <p:extLst>
      <p:ext uri="{BB962C8B-B14F-4D97-AF65-F5344CB8AC3E}">
        <p14:creationId xmlns:p14="http://schemas.microsoft.com/office/powerpoint/2010/main" val="26981798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100" dirty="0" err="1">
                <a:effectLst/>
                <a:latin typeface="Calibri" panose="020F0502020204030204" pitchFamily="34" charset="0"/>
                <a:ea typeface="Times New Roman" panose="02020603050405020304" pitchFamily="18" charset="0"/>
                <a:cs typeface="Times New Roman" panose="02020603050405020304" pitchFamily="18" charset="0"/>
              </a:rPr>
              <a:t>Yrityksesi</a:t>
            </a:r>
            <a:r>
              <a:rPr lang="en-IE" sz="2000" b="1"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IE" sz="2000" b="1" kern="100" dirty="0" err="1">
                <a:effectLst/>
                <a:latin typeface="Calibri" panose="020F0502020204030204" pitchFamily="34" charset="0"/>
                <a:ea typeface="Times New Roman" panose="02020603050405020304" pitchFamily="18" charset="0"/>
                <a:cs typeface="Times New Roman" panose="02020603050405020304" pitchFamily="18" charset="0"/>
              </a:rPr>
              <a:t>perustaminen</a:t>
            </a:r>
            <a:r>
              <a:rPr lang="en-IE" sz="2000" b="1"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IE" sz="2000" b="1" kern="100" dirty="0" err="1">
                <a:effectLst/>
                <a:latin typeface="Calibri" panose="020F0502020204030204" pitchFamily="34" charset="0"/>
                <a:ea typeface="Times New Roman" panose="02020603050405020304" pitchFamily="18" charset="0"/>
                <a:cs typeface="Times New Roman" panose="02020603050405020304" pitchFamily="18" charset="0"/>
              </a:rPr>
              <a:t>ja</a:t>
            </a:r>
            <a:r>
              <a:rPr lang="en-IE" sz="2000" b="1"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en-IE" sz="2000" b="1" kern="100" dirty="0" err="1">
                <a:effectLst/>
                <a:latin typeface="Calibri" panose="020F0502020204030204" pitchFamily="34" charset="0"/>
                <a:ea typeface="Times New Roman" panose="02020603050405020304" pitchFamily="18" charset="0"/>
                <a:cs typeface="Times New Roman" panose="02020603050405020304" pitchFamily="18" charset="0"/>
              </a:rPr>
              <a:t>kasvattaminen</a:t>
            </a:r>
            <a:endParaRPr lang="en-IE" sz="2000" b="1"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Eettisenä elintarvikealan yrittäjänä yrityksesi perustamisen ja kasvattamisen matkalla navigoiminen ulottuu taloudellisia asioita pidemmälle. Sitoutumisellasi kestävään kehitykseen ja eettiseen hankintaan on merkittävä rooli liiketoimintamallisi ja strategioidesi muotoilussa.</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06</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46</a:t>
            </a:fld>
            <a:endParaRPr lang="en-US" sz="900">
              <a:solidFill>
                <a:schemeClr val="tx1"/>
              </a:solidFill>
            </a:endParaRPr>
          </a:p>
        </p:txBody>
      </p:sp>
      <p:sp>
        <p:nvSpPr>
          <p:cNvPr id="2" name="Rectangle 1">
            <a:extLst>
              <a:ext uri="{FF2B5EF4-FFF2-40B4-BE49-F238E27FC236}">
                <a16:creationId xmlns:a16="http://schemas.microsoft.com/office/drawing/2014/main" id="{41F6DE1B-1F04-3B34-88ED-4510B8DCBE4C}"/>
              </a:ext>
            </a:extLst>
          </p:cNvPr>
          <p:cNvSpPr/>
          <p:nvPr/>
        </p:nvSpPr>
        <p:spPr>
          <a:xfrm>
            <a:off x="0" y="6271723"/>
            <a:ext cx="7559675" cy="3819587"/>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nvGrpSpPr>
          <p:cNvPr id="60" name="Graphic 3">
            <a:extLst>
              <a:ext uri="{FF2B5EF4-FFF2-40B4-BE49-F238E27FC236}">
                <a16:creationId xmlns:a16="http://schemas.microsoft.com/office/drawing/2014/main" id="{1EFCC618-9A41-FC6C-4BB8-360D3DCB7224}"/>
              </a:ext>
            </a:extLst>
          </p:cNvPr>
          <p:cNvGrpSpPr/>
          <p:nvPr/>
        </p:nvGrpSpPr>
        <p:grpSpPr>
          <a:xfrm>
            <a:off x="5971301" y="312617"/>
            <a:ext cx="1091650" cy="1111027"/>
            <a:chOff x="8424689" y="1951807"/>
            <a:chExt cx="1086136" cy="1105415"/>
          </a:xfrm>
          <a:solidFill>
            <a:srgbClr val="000000"/>
          </a:solidFill>
        </p:grpSpPr>
        <p:grpSp>
          <p:nvGrpSpPr>
            <p:cNvPr id="61" name="Graphic 3">
              <a:extLst>
                <a:ext uri="{FF2B5EF4-FFF2-40B4-BE49-F238E27FC236}">
                  <a16:creationId xmlns:a16="http://schemas.microsoft.com/office/drawing/2014/main" id="{00970280-F5F2-64C6-F31D-550A2F226E79}"/>
                </a:ext>
              </a:extLst>
            </p:cNvPr>
            <p:cNvGrpSpPr/>
            <p:nvPr/>
          </p:nvGrpSpPr>
          <p:grpSpPr>
            <a:xfrm>
              <a:off x="8424689" y="1951807"/>
              <a:ext cx="1086136" cy="1105415"/>
              <a:chOff x="8424689" y="1951807"/>
              <a:chExt cx="1086136" cy="1105415"/>
            </a:xfrm>
            <a:grpFill/>
          </p:grpSpPr>
          <p:sp>
            <p:nvSpPr>
              <p:cNvPr id="68" name="Freeform 67">
                <a:extLst>
                  <a:ext uri="{FF2B5EF4-FFF2-40B4-BE49-F238E27FC236}">
                    <a16:creationId xmlns:a16="http://schemas.microsoft.com/office/drawing/2014/main" id="{83A4F467-DB30-27F3-24A9-98E269AF3C0F}"/>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pPr algn="l" rtl="0"/>
                <a:endParaRPr lang="en-US"/>
              </a:p>
            </p:txBody>
          </p:sp>
          <p:sp>
            <p:nvSpPr>
              <p:cNvPr id="69" name="Freeform 68">
                <a:extLst>
                  <a:ext uri="{FF2B5EF4-FFF2-40B4-BE49-F238E27FC236}">
                    <a16:creationId xmlns:a16="http://schemas.microsoft.com/office/drawing/2014/main" id="{370B837A-7200-7C96-68C4-EF8BC92E8AB0}"/>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pPr algn="l" rtl="0"/>
                <a:endParaRPr lang="en-US"/>
              </a:p>
            </p:txBody>
          </p:sp>
          <p:sp>
            <p:nvSpPr>
              <p:cNvPr id="70" name="Freeform 69">
                <a:extLst>
                  <a:ext uri="{FF2B5EF4-FFF2-40B4-BE49-F238E27FC236}">
                    <a16:creationId xmlns:a16="http://schemas.microsoft.com/office/drawing/2014/main" id="{F261EEDE-EA1D-0115-B653-81E2209C84F4}"/>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pPr algn="l" rtl="0"/>
                <a:endParaRPr lang="en-US"/>
              </a:p>
            </p:txBody>
          </p:sp>
          <p:sp>
            <p:nvSpPr>
              <p:cNvPr id="71" name="Freeform 70">
                <a:extLst>
                  <a:ext uri="{FF2B5EF4-FFF2-40B4-BE49-F238E27FC236}">
                    <a16:creationId xmlns:a16="http://schemas.microsoft.com/office/drawing/2014/main" id="{026C7903-616B-36DD-93C8-3000EE1DA2F5}"/>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pPr algn="l" rtl="0"/>
                <a:endParaRPr lang="en-US"/>
              </a:p>
            </p:txBody>
          </p:sp>
          <p:sp>
            <p:nvSpPr>
              <p:cNvPr id="72" name="Freeform 71">
                <a:extLst>
                  <a:ext uri="{FF2B5EF4-FFF2-40B4-BE49-F238E27FC236}">
                    <a16:creationId xmlns:a16="http://schemas.microsoft.com/office/drawing/2014/main" id="{81F98520-3683-3A26-1942-6260857CC127}"/>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73" name="Freeform 72">
                <a:extLst>
                  <a:ext uri="{FF2B5EF4-FFF2-40B4-BE49-F238E27FC236}">
                    <a16:creationId xmlns:a16="http://schemas.microsoft.com/office/drawing/2014/main" id="{A2B5C0D0-AE10-2240-353F-75BD7F8D22E9}"/>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pPr algn="l" rtl="0"/>
                <a:endParaRPr lang="en-US"/>
              </a:p>
            </p:txBody>
          </p:sp>
          <p:sp>
            <p:nvSpPr>
              <p:cNvPr id="74" name="Freeform 73">
                <a:extLst>
                  <a:ext uri="{FF2B5EF4-FFF2-40B4-BE49-F238E27FC236}">
                    <a16:creationId xmlns:a16="http://schemas.microsoft.com/office/drawing/2014/main" id="{BFA0C80D-8394-C85A-506C-0E900FF03058}"/>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979AAB47-A7EF-4633-82EF-CBE318B6D082}"/>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C696F1AD-577B-0B14-B269-C29CEB80A95B}"/>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EB1A726F-5E92-12F6-1EDF-18379F441B53}"/>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D48866EB-0E5B-5016-7FD6-F02F8D096A67}"/>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6D150E2E-0FE6-D31E-900B-16905CF5D1F7}"/>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87F2FB74-F6C5-C8EC-99E6-2B15684C26AD}"/>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F4100A80-A27C-5611-4EEC-94A3780E06F1}"/>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8E401908-E36A-5544-C7DC-4A98F193EF4D}"/>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775DADB8-4006-6474-D77C-0098DD1C17A2}"/>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pPr algn="l" rtl="0"/>
                <a:endParaRPr lang="en-US"/>
              </a:p>
            </p:txBody>
          </p:sp>
          <p:sp>
            <p:nvSpPr>
              <p:cNvPr id="84" name="Freeform 83">
                <a:extLst>
                  <a:ext uri="{FF2B5EF4-FFF2-40B4-BE49-F238E27FC236}">
                    <a16:creationId xmlns:a16="http://schemas.microsoft.com/office/drawing/2014/main" id="{96781ED2-9114-F55D-EA70-2FDCCAD38755}"/>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pPr algn="l" rtl="0"/>
                <a:endParaRPr lang="en-US"/>
              </a:p>
            </p:txBody>
          </p:sp>
          <p:sp>
            <p:nvSpPr>
              <p:cNvPr id="85" name="Freeform 84">
                <a:extLst>
                  <a:ext uri="{FF2B5EF4-FFF2-40B4-BE49-F238E27FC236}">
                    <a16:creationId xmlns:a16="http://schemas.microsoft.com/office/drawing/2014/main" id="{9AFBD135-1843-79C4-AE84-EC4CA3BB8A6B}"/>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pPr algn="l" rtl="0"/>
                <a:endParaRPr lang="en-US"/>
              </a:p>
            </p:txBody>
          </p:sp>
          <p:sp>
            <p:nvSpPr>
              <p:cNvPr id="86" name="Freeform 85">
                <a:extLst>
                  <a:ext uri="{FF2B5EF4-FFF2-40B4-BE49-F238E27FC236}">
                    <a16:creationId xmlns:a16="http://schemas.microsoft.com/office/drawing/2014/main" id="{688EC4EC-A417-363A-82BF-37101783910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pPr algn="l" rtl="0"/>
                <a:endParaRPr lang="en-US"/>
              </a:p>
            </p:txBody>
          </p:sp>
          <p:sp>
            <p:nvSpPr>
              <p:cNvPr id="87" name="Freeform 86">
                <a:extLst>
                  <a:ext uri="{FF2B5EF4-FFF2-40B4-BE49-F238E27FC236}">
                    <a16:creationId xmlns:a16="http://schemas.microsoft.com/office/drawing/2014/main" id="{51251CBB-36BC-A962-0B73-42227C4A260D}"/>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88" name="Freeform 87">
                <a:extLst>
                  <a:ext uri="{FF2B5EF4-FFF2-40B4-BE49-F238E27FC236}">
                    <a16:creationId xmlns:a16="http://schemas.microsoft.com/office/drawing/2014/main" id="{F53F5053-6325-17CD-4549-621CD0B2E2FB}"/>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89" name="Freeform 88">
                <a:extLst>
                  <a:ext uri="{FF2B5EF4-FFF2-40B4-BE49-F238E27FC236}">
                    <a16:creationId xmlns:a16="http://schemas.microsoft.com/office/drawing/2014/main" id="{D5F8D6F1-8090-4866-D799-0D8F00A94B6C}"/>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90" name="Freeform 89">
                <a:extLst>
                  <a:ext uri="{FF2B5EF4-FFF2-40B4-BE49-F238E27FC236}">
                    <a16:creationId xmlns:a16="http://schemas.microsoft.com/office/drawing/2014/main" id="{D14910E3-6D2C-B435-F473-BC6C518AE6BD}"/>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pPr algn="l" rtl="0"/>
                <a:endParaRPr lang="en-US"/>
              </a:p>
            </p:txBody>
          </p:sp>
          <p:sp>
            <p:nvSpPr>
              <p:cNvPr id="91" name="Freeform 90">
                <a:extLst>
                  <a:ext uri="{FF2B5EF4-FFF2-40B4-BE49-F238E27FC236}">
                    <a16:creationId xmlns:a16="http://schemas.microsoft.com/office/drawing/2014/main" id="{4626850F-402F-AA3E-2C91-4202D8028EF7}"/>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pPr algn="l" rtl="0"/>
                <a:endParaRPr lang="en-US"/>
              </a:p>
            </p:txBody>
          </p:sp>
          <p:sp>
            <p:nvSpPr>
              <p:cNvPr id="92" name="Freeform 91">
                <a:extLst>
                  <a:ext uri="{FF2B5EF4-FFF2-40B4-BE49-F238E27FC236}">
                    <a16:creationId xmlns:a16="http://schemas.microsoft.com/office/drawing/2014/main" id="{088CCD43-EC52-0A95-2DDA-EF6FF5C2350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89EA7117-2813-4F21-82E3-D7E48063C8C2}"/>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96" name="Freeform 95">
                <a:extLst>
                  <a:ext uri="{FF2B5EF4-FFF2-40B4-BE49-F238E27FC236}">
                    <a16:creationId xmlns:a16="http://schemas.microsoft.com/office/drawing/2014/main" id="{2F9B9817-7700-B579-32CC-5B43F579D30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pPr algn="l" rtl="0"/>
                <a:endParaRPr lang="en-US"/>
              </a:p>
            </p:txBody>
          </p:sp>
          <p:sp>
            <p:nvSpPr>
              <p:cNvPr id="105" name="Freeform 104">
                <a:extLst>
                  <a:ext uri="{FF2B5EF4-FFF2-40B4-BE49-F238E27FC236}">
                    <a16:creationId xmlns:a16="http://schemas.microsoft.com/office/drawing/2014/main" id="{585B5596-9234-EE50-4502-5807E4020A30}"/>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pPr algn="l" rtl="0"/>
                <a:endParaRPr lang="en-US"/>
              </a:p>
            </p:txBody>
          </p:sp>
          <p:sp>
            <p:nvSpPr>
              <p:cNvPr id="106" name="Freeform 105">
                <a:extLst>
                  <a:ext uri="{FF2B5EF4-FFF2-40B4-BE49-F238E27FC236}">
                    <a16:creationId xmlns:a16="http://schemas.microsoft.com/office/drawing/2014/main" id="{13B50ED3-771F-5F58-9C52-FAA9C4CB618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107" name="Freeform 106">
                <a:extLst>
                  <a:ext uri="{FF2B5EF4-FFF2-40B4-BE49-F238E27FC236}">
                    <a16:creationId xmlns:a16="http://schemas.microsoft.com/office/drawing/2014/main" id="{891438EC-CF0A-7B73-3C98-87C688E4047A}"/>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pPr algn="l" rtl="0"/>
                <a:endParaRPr lang="en-US"/>
              </a:p>
            </p:txBody>
          </p:sp>
          <p:sp>
            <p:nvSpPr>
              <p:cNvPr id="108" name="Freeform 107">
                <a:extLst>
                  <a:ext uri="{FF2B5EF4-FFF2-40B4-BE49-F238E27FC236}">
                    <a16:creationId xmlns:a16="http://schemas.microsoft.com/office/drawing/2014/main" id="{432A2BFE-27DF-889A-8328-BC8B26DE8DFA}"/>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pPr algn="l" rtl="0"/>
                <a:endParaRPr lang="en-US"/>
              </a:p>
            </p:txBody>
          </p:sp>
        </p:grpSp>
        <p:grpSp>
          <p:nvGrpSpPr>
            <p:cNvPr id="62" name="Graphic 3">
              <a:extLst>
                <a:ext uri="{FF2B5EF4-FFF2-40B4-BE49-F238E27FC236}">
                  <a16:creationId xmlns:a16="http://schemas.microsoft.com/office/drawing/2014/main" id="{F13D83F6-7324-EF3F-BF5F-BC3E8C9F5322}"/>
                </a:ext>
              </a:extLst>
            </p:cNvPr>
            <p:cNvGrpSpPr/>
            <p:nvPr/>
          </p:nvGrpSpPr>
          <p:grpSpPr>
            <a:xfrm>
              <a:off x="8623774" y="2128475"/>
              <a:ext cx="506941" cy="300655"/>
              <a:chOff x="8623774" y="2128475"/>
              <a:chExt cx="506941" cy="300655"/>
            </a:xfrm>
            <a:grpFill/>
          </p:grpSpPr>
          <p:grpSp>
            <p:nvGrpSpPr>
              <p:cNvPr id="63" name="Graphic 3">
                <a:extLst>
                  <a:ext uri="{FF2B5EF4-FFF2-40B4-BE49-F238E27FC236}">
                    <a16:creationId xmlns:a16="http://schemas.microsoft.com/office/drawing/2014/main" id="{88EF7650-90E2-A46B-BF3A-C52CC19B3265}"/>
                  </a:ext>
                </a:extLst>
              </p:cNvPr>
              <p:cNvGrpSpPr/>
              <p:nvPr/>
            </p:nvGrpSpPr>
            <p:grpSpPr>
              <a:xfrm>
                <a:off x="8623774" y="2128475"/>
                <a:ext cx="506941" cy="221114"/>
                <a:chOff x="8623774" y="2128475"/>
                <a:chExt cx="506941" cy="221114"/>
              </a:xfrm>
              <a:grpFill/>
            </p:grpSpPr>
            <p:sp>
              <p:nvSpPr>
                <p:cNvPr id="66" name="Freeform 65">
                  <a:extLst>
                    <a:ext uri="{FF2B5EF4-FFF2-40B4-BE49-F238E27FC236}">
                      <a16:creationId xmlns:a16="http://schemas.microsoft.com/office/drawing/2014/main" id="{58812CD2-7FCC-FE3A-5CE1-A3E940F134A8}"/>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F79037"/>
                </a:solidFill>
                <a:ln w="27426" cap="flat">
                  <a:noFill/>
                  <a:prstDash val="solid"/>
                  <a:miter/>
                </a:ln>
              </p:spPr>
              <p:txBody>
                <a:bodyPr rtlCol="0" anchor="ctr"/>
                <a:lstStyle/>
                <a:p>
                  <a:pPr algn="l" rtl="0"/>
                  <a:endParaRPr lang="en-US"/>
                </a:p>
              </p:txBody>
            </p:sp>
            <p:sp>
              <p:nvSpPr>
                <p:cNvPr id="67" name="Freeform 66">
                  <a:extLst>
                    <a:ext uri="{FF2B5EF4-FFF2-40B4-BE49-F238E27FC236}">
                      <a16:creationId xmlns:a16="http://schemas.microsoft.com/office/drawing/2014/main" id="{9CEFBFA6-0C92-77D7-E9E7-444D07DFEE7B}"/>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F79037"/>
                </a:solidFill>
                <a:ln w="27426" cap="flat">
                  <a:noFill/>
                  <a:prstDash val="solid"/>
                  <a:miter/>
                </a:ln>
              </p:spPr>
              <p:txBody>
                <a:bodyPr rtlCol="0" anchor="ctr"/>
                <a:lstStyle/>
                <a:p>
                  <a:pPr algn="l" rtl="0"/>
                  <a:endParaRPr lang="en-US"/>
                </a:p>
              </p:txBody>
            </p:sp>
          </p:grpSp>
          <p:sp>
            <p:nvSpPr>
              <p:cNvPr id="64" name="Freeform 63">
                <a:extLst>
                  <a:ext uri="{FF2B5EF4-FFF2-40B4-BE49-F238E27FC236}">
                    <a16:creationId xmlns:a16="http://schemas.microsoft.com/office/drawing/2014/main" id="{A9680BE2-F849-C161-2241-8B397FB651AD}"/>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F79037"/>
              </a:solidFill>
              <a:ln w="27426" cap="flat">
                <a:noFill/>
                <a:prstDash val="solid"/>
                <a:miter/>
              </a:ln>
            </p:spPr>
            <p:txBody>
              <a:bodyPr rtlCol="0" anchor="ctr"/>
              <a:lstStyle/>
              <a:p>
                <a:pPr algn="l" rtl="0"/>
                <a:endParaRPr lang="en-US"/>
              </a:p>
            </p:txBody>
          </p:sp>
          <p:sp>
            <p:nvSpPr>
              <p:cNvPr id="65" name="Freeform 64">
                <a:extLst>
                  <a:ext uri="{FF2B5EF4-FFF2-40B4-BE49-F238E27FC236}">
                    <a16:creationId xmlns:a16="http://schemas.microsoft.com/office/drawing/2014/main" id="{2B39E275-6A3A-B12F-9408-A7DAF4324F0E}"/>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F79037"/>
              </a:solidFill>
              <a:ln w="27426" cap="flat">
                <a:noFill/>
                <a:prstDash val="solid"/>
                <a:miter/>
              </a:ln>
            </p:spPr>
            <p:txBody>
              <a:bodyPr rtlCol="0" anchor="ctr"/>
              <a:lstStyle/>
              <a:p>
                <a:pPr algn="l" rtl="0"/>
                <a:endParaRPr lang="en-US"/>
              </a:p>
            </p:txBody>
          </p:sp>
        </p:grpSp>
      </p:grpSp>
      <p:sp>
        <p:nvSpPr>
          <p:cNvPr id="109" name="Text Placeholder 2">
            <a:extLst>
              <a:ext uri="{FF2B5EF4-FFF2-40B4-BE49-F238E27FC236}">
                <a16:creationId xmlns:a16="http://schemas.microsoft.com/office/drawing/2014/main" id="{7AB12888-911E-D586-4012-1CF747FA6357}"/>
              </a:ext>
            </a:extLst>
          </p:cNvPr>
          <p:cNvSpPr txBox="1">
            <a:spLocks/>
          </p:cNvSpPr>
          <p:nvPr/>
        </p:nvSpPr>
        <p:spPr>
          <a:xfrm>
            <a:off x="473701" y="2180580"/>
            <a:ext cx="6445260" cy="1293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dirty="0">
                <a:solidFill>
                  <a:schemeClr val="tx1"/>
                </a:solidFill>
              </a:rPr>
              <a:t>Paikallinen ja kausiluonteinen hankinta on tämän lähestymistavan kulmakivi. Se ei vain minimoi hiilijalanjälkeäsi lyhentämällä ruoan matkaa maatilalta lautaselle, mutta se tukee myös paikallista</a:t>
            </a:r>
          </a:p>
          <a:p>
            <a:pPr rtl="0">
              <a:buClr>
                <a:srgbClr val="F1A0C2"/>
              </a:buClr>
              <a:tabLst>
                <a:tab pos="177800" algn="l"/>
              </a:tabLst>
            </a:pPr>
            <a:r>
              <a:rPr lang="fi-FI" dirty="0">
                <a:solidFill>
                  <a:schemeClr val="tx1"/>
                </a:solidFill>
              </a:rPr>
              <a:t>taloutta ja maanviljelijöitä. Se tuo tuoreet, sesongin tuotteet etualalle ja lisää arvoa tuotetarjontaasi. Paikallisten toimittajien ymmärtäminen, työskentely kausiluonteisen saatavuuden kanssa ja tämän eetoksen viestiminen asiakkaillesi ovat tämän strategian ydin.</a:t>
            </a:r>
          </a:p>
          <a:p>
            <a:pPr rtl="0">
              <a:buClr>
                <a:srgbClr val="F1A0C2"/>
              </a:buClr>
              <a:tabLst>
                <a:tab pos="177800" algn="l"/>
              </a:tabLst>
            </a:pPr>
            <a:endParaRPr lang="fi-FI" dirty="0">
              <a:solidFill>
                <a:schemeClr val="tx1"/>
              </a:solidFill>
            </a:endParaRPr>
          </a:p>
          <a:p>
            <a:pPr rtl="0">
              <a:buClr>
                <a:srgbClr val="F1A0C2"/>
              </a:buClr>
              <a:tabLst>
                <a:tab pos="177800" algn="l"/>
              </a:tabLst>
            </a:pPr>
            <a:r>
              <a:rPr lang="fi-FI" dirty="0">
                <a:solidFill>
                  <a:schemeClr val="tx1"/>
                </a:solidFill>
              </a:rPr>
              <a:t>Suhteiden rakentaminen eettisten toimittajien kanssa on yhtä tärkeää</a:t>
            </a:r>
            <a:r>
              <a:rPr lang="fi-FI" b="1" dirty="0">
                <a:solidFill>
                  <a:schemeClr val="tx1"/>
                </a:solidFill>
              </a:rPr>
              <a:t>. Yrityksesi on vain yhtä eettinen kuin sen toimitusketju. </a:t>
            </a:r>
            <a:r>
              <a:rPr lang="fi-FI" dirty="0">
                <a:solidFill>
                  <a:schemeClr val="tx1"/>
                </a:solidFill>
              </a:rPr>
              <a:t>Näin ollen ei voida neuvotella  toimittajien kanssa, jotka noudattavat vastuullista ympäristöpolitiikkaa, reiluja työkäytäntöjä ja laatustandardeja. Sopimusten neuvotteleminen ja näiden suhteiden ylläpitäminen takaavat kestävän ja johdonmukaisen toimitusketjun, joka toistaa yrityksesi eettisiä arvoja.</a:t>
            </a:r>
          </a:p>
          <a:p>
            <a:pPr rtl="0">
              <a:buClr>
                <a:srgbClr val="F1A0C2"/>
              </a:buClr>
              <a:tabLst>
                <a:tab pos="177800" algn="l"/>
              </a:tabLst>
            </a:pPr>
            <a:endParaRPr lang="fi-FI" dirty="0">
              <a:solidFill>
                <a:schemeClr val="tx1"/>
              </a:solidFill>
            </a:endParaRPr>
          </a:p>
          <a:p>
            <a:pPr rtl="0">
              <a:buClr>
                <a:srgbClr val="F1A0C2"/>
              </a:buClr>
              <a:tabLst>
                <a:tab pos="177800" algn="l"/>
              </a:tabLst>
            </a:pPr>
            <a:r>
              <a:rPr lang="fi-FI" dirty="0">
                <a:solidFill>
                  <a:schemeClr val="tx1"/>
                </a:solidFill>
              </a:rPr>
              <a:t>Logistiikan kestävä hallinta vahvistaa entisestään sitoutumistasi ympäristövaikutusten vähentämiseen. Vähäpäästöisten kuljetusmenetelmien valitseminen, toimitusreittien optimointi ja lähetysten yhdistäminen auttavat vähentämään hiilidioksidipäästöjä ja varmistamaan, että toimitusketjusi pysyy vihreänä.</a:t>
            </a:r>
          </a:p>
          <a:p>
            <a:pPr rtl="0">
              <a:buClr>
                <a:srgbClr val="F1A0C2"/>
              </a:buClr>
              <a:tabLst>
                <a:tab pos="177800" algn="l"/>
              </a:tabLst>
            </a:pPr>
            <a:endParaRPr lang="fi-FI" dirty="0">
              <a:solidFill>
                <a:schemeClr val="tx1"/>
              </a:solidFill>
            </a:endParaRPr>
          </a:p>
          <a:p>
            <a:pPr rtl="0">
              <a:buClr>
                <a:srgbClr val="F1A0C2"/>
              </a:buClr>
              <a:tabLst>
                <a:tab pos="177800" algn="l"/>
              </a:tabLst>
            </a:pPr>
            <a:r>
              <a:rPr lang="fi-FI" dirty="0">
                <a:solidFill>
                  <a:schemeClr val="tx1"/>
                </a:solidFill>
              </a:rPr>
              <a:t>Jätteen vähentäminen toimitusketjussa on toinen kestävän kehityksen tärkeä näkökohta. Strategioiden, kuten massaostamisen, uudelleenkäytettävien pakkausten käyttäminen ja "just-in-</a:t>
            </a:r>
            <a:r>
              <a:rPr lang="fi-FI" dirty="0" err="1">
                <a:solidFill>
                  <a:schemeClr val="tx1"/>
                </a:solidFill>
              </a:rPr>
              <a:t>time</a:t>
            </a:r>
            <a:r>
              <a:rPr lang="fi-FI" dirty="0">
                <a:solidFill>
                  <a:schemeClr val="tx1"/>
                </a:solidFill>
              </a:rPr>
              <a:t>" -varastojärjestelmän noudattaminen, toteuttaminen ei pelkästään minimoi jätettä, mutta se voi myös johtaa merkittäviin kustannussäästöihin.</a:t>
            </a:r>
          </a:p>
          <a:p>
            <a:pPr rtl="0">
              <a:buClr>
                <a:srgbClr val="F1A0C2"/>
              </a:buClr>
              <a:tabLst>
                <a:tab pos="177800" algn="l"/>
              </a:tabLst>
            </a:pPr>
            <a:endParaRPr lang="fi-FI" dirty="0">
              <a:solidFill>
                <a:schemeClr val="tx1"/>
              </a:solidFill>
            </a:endParaRPr>
          </a:p>
          <a:p>
            <a:pPr rtl="0">
              <a:buClr>
                <a:srgbClr val="F1A0C2"/>
              </a:buClr>
              <a:tabLst>
                <a:tab pos="177800" algn="l"/>
              </a:tabLst>
            </a:pPr>
            <a:r>
              <a:rPr lang="fi-FI" dirty="0">
                <a:solidFill>
                  <a:schemeClr val="tx1"/>
                </a:solidFill>
              </a:rPr>
              <a:t>Jatkuva seuranta ja parantaminen varmistavat, että toimitusketjusi pysyy joustavana ja kestävänä. </a:t>
            </a:r>
            <a:r>
              <a:rPr lang="fi-FI" dirty="0" err="1">
                <a:solidFill>
                  <a:schemeClr val="tx1"/>
                </a:solidFill>
              </a:rPr>
              <a:t>KPI:iden</a:t>
            </a:r>
            <a:r>
              <a:rPr lang="fi-FI" dirty="0">
                <a:solidFill>
                  <a:schemeClr val="tx1"/>
                </a:solidFill>
              </a:rPr>
              <a:t> määrittäminen, tavoitteiden asettaminen, edistymisen seuraaminen ja parannusten toteuttaminen auttavat sinua pysymään kestävyyspelisi kärjessä. Se tekee toimitusketjustasi vankan ja mukautuvan muuttuviin skenaarioihin ja odotuksiin.</a:t>
            </a:r>
          </a:p>
          <a:p>
            <a:pPr rtl="0">
              <a:buClr>
                <a:srgbClr val="F1A0C2"/>
              </a:buClr>
              <a:tabLst>
                <a:tab pos="177800" algn="l"/>
              </a:tabLst>
            </a:pPr>
            <a:endParaRPr lang="en-US" dirty="0">
              <a:solidFill>
                <a:schemeClr val="tx1"/>
              </a:solidFill>
            </a:endParaRPr>
          </a:p>
        </p:txBody>
      </p:sp>
    </p:spTree>
    <p:extLst>
      <p:ext uri="{BB962C8B-B14F-4D97-AF65-F5344CB8AC3E}">
        <p14:creationId xmlns:p14="http://schemas.microsoft.com/office/powerpoint/2010/main" val="25182791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08</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Henkilöstö-suunnittelu</a:t>
            </a:r>
            <a:endPar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rtl="0"/>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47</a:t>
            </a:fld>
            <a:endParaRPr lang="en-US" sz="900">
              <a:solidFill>
                <a:schemeClr val="tx1"/>
              </a:solidFill>
            </a:endParaRPr>
          </a:p>
        </p:txBody>
      </p:sp>
    </p:spTree>
    <p:extLst>
      <p:ext uri="{BB962C8B-B14F-4D97-AF65-F5344CB8AC3E}">
        <p14:creationId xmlns:p14="http://schemas.microsoft.com/office/powerpoint/2010/main" val="35154393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B727DC-ABF4-4741-4ABE-BCD58B916C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9" y="-1"/>
            <a:ext cx="7558636" cy="10691813"/>
          </a:xfrm>
          <a:prstGeom prst="rect">
            <a:avLst/>
          </a:prstGeom>
        </p:spPr>
      </p:pic>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lgn="l" rtl="0"/>
              <a:t>48</a:t>
            </a:fld>
            <a:endParaRPr lang="en-US" sz="900">
              <a:solidFill>
                <a:schemeClr val="bg1"/>
              </a:solidFill>
            </a:endParaRPr>
          </a:p>
        </p:txBody>
      </p:sp>
      <p:cxnSp>
        <p:nvCxnSpPr>
          <p:cNvPr id="416" name="Straight Connector 415">
            <a:extLst>
              <a:ext uri="{FF2B5EF4-FFF2-40B4-BE49-F238E27FC236}">
                <a16:creationId xmlns:a16="http://schemas.microsoft.com/office/drawing/2014/main" id="{0E6C73B1-9600-EB9E-4C22-18B6EB6B31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0893838D-BD64-27A2-B033-25B30A5B4681}"/>
              </a:ext>
            </a:extLst>
          </p:cNvPr>
          <p:cNvSpPr/>
          <p:nvPr/>
        </p:nvSpPr>
        <p:spPr>
          <a:xfrm rot="10800000" flipH="1">
            <a:off x="3849437" y="329982"/>
            <a:ext cx="4804898" cy="1997431"/>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4003953" y="728165"/>
            <a:ext cx="3615078"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r>
              <a:rPr lang="en-US" altLang="en-US" sz="2800" dirty="0" err="1">
                <a:solidFill>
                  <a:schemeClr val="tx1"/>
                </a:solidFill>
                <a:ea typeface="Calibri" panose="020F0502020204030204" pitchFamily="34" charset="0"/>
              </a:rPr>
              <a:t>Henkilöstösuunnittelu</a:t>
            </a:r>
            <a:endParaRPr lang="en-US" altLang="en-US" sz="2800" dirty="0">
              <a:solidFill>
                <a:schemeClr val="tx1"/>
              </a:solidFill>
              <a:ea typeface="Calibri" panose="020F0502020204030204" pitchFamily="34" charset="0"/>
            </a:endParaRPr>
          </a:p>
          <a:p>
            <a:pPr algn="l" rtl="0"/>
            <a:endParaRPr lang="en-US" altLang="en-US" sz="2800" dirty="0">
              <a:solidFill>
                <a:schemeClr val="tx1"/>
              </a:solidFill>
              <a:ea typeface="Calibri" panose="020F0502020204030204" pitchFamily="34" charset="0"/>
            </a:endParaRPr>
          </a:p>
          <a:p>
            <a:pPr algn="l" rtl="0"/>
            <a:endParaRPr lang="en-US" sz="2800" dirty="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1062207" y="377602"/>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dirty="0">
                <a:solidFill>
                  <a:schemeClr val="bg1"/>
                </a:solidFill>
              </a:rPr>
              <a:t>08</a:t>
            </a:r>
            <a:endParaRPr lang="en-US" sz="8800" dirty="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451671" y="2901102"/>
            <a:ext cx="6736501" cy="6724218"/>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0" name="Group 29">
            <a:extLst>
              <a:ext uri="{FF2B5EF4-FFF2-40B4-BE49-F238E27FC236}">
                <a16:creationId xmlns:a16="http://schemas.microsoft.com/office/drawing/2014/main" id="{9B126C56-55D4-750B-D53F-BFC31BCF7037}"/>
              </a:ext>
            </a:extLst>
          </p:cNvPr>
          <p:cNvGrpSpPr/>
          <p:nvPr/>
        </p:nvGrpSpPr>
        <p:grpSpPr>
          <a:xfrm>
            <a:off x="4912872" y="3072163"/>
            <a:ext cx="2188426" cy="1178596"/>
            <a:chOff x="2418330" y="6110516"/>
            <a:chExt cx="1817677" cy="1178596"/>
          </a:xfrm>
        </p:grpSpPr>
        <p:sp>
          <p:nvSpPr>
            <p:cNvPr id="31" name="Text Placeholder 3">
              <a:extLst>
                <a:ext uri="{FF2B5EF4-FFF2-40B4-BE49-F238E27FC236}">
                  <a16:creationId xmlns:a16="http://schemas.microsoft.com/office/drawing/2014/main" id="{B11E32A2-6D25-6A44-C0BB-0D45FBB22A0A}"/>
                </a:ext>
              </a:extLst>
            </p:cNvPr>
            <p:cNvSpPr txBox="1">
              <a:spLocks/>
            </p:cNvSpPr>
            <p:nvPr/>
          </p:nvSpPr>
          <p:spPr>
            <a:xfrm>
              <a:off x="2559237" y="6110516"/>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01</a:t>
              </a:r>
              <a:endParaRPr lang="en-US" dirty="0">
                <a:solidFill>
                  <a:srgbClr val="F1A0C2"/>
                </a:solidFill>
              </a:endParaRPr>
            </a:p>
          </p:txBody>
        </p:sp>
        <p:sp>
          <p:nvSpPr>
            <p:cNvPr id="32" name="TextBox 31">
              <a:extLst>
                <a:ext uri="{FF2B5EF4-FFF2-40B4-BE49-F238E27FC236}">
                  <a16:creationId xmlns:a16="http://schemas.microsoft.com/office/drawing/2014/main" id="{DBD30DAB-8A9E-3C77-232F-EB702F4F762F}"/>
                </a:ext>
              </a:extLst>
            </p:cNvPr>
            <p:cNvSpPr txBox="1"/>
            <p:nvPr/>
          </p:nvSpPr>
          <p:spPr>
            <a:xfrm>
              <a:off x="2565846" y="6427338"/>
              <a:ext cx="1670161" cy="861774"/>
            </a:xfrm>
            <a:prstGeom prst="rect">
              <a:avLst/>
            </a:prstGeom>
            <a:noFill/>
            <a:ln>
              <a:noFill/>
            </a:ln>
          </p:spPr>
          <p:txBody>
            <a:bodyPr wrap="square">
              <a:spAutoFit/>
            </a:bodyPr>
            <a:lstStyle/>
            <a:p>
              <a:pPr algn="l" rtl="0">
                <a:lnSpc>
                  <a:spcPts val="1960"/>
                </a:lnSpc>
              </a:pPr>
              <a:r>
                <a:rPr lang="en-IE" b="1" kern="0" dirty="0">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Rekrytointiprosessi ja strategiat</a:t>
              </a:r>
              <a:endParaRPr lang="en-IE" b="1" kern="0" dirty="0">
                <a:latin typeface="Calibri" panose="020F0502020204030204" pitchFamily="34" charset="0"/>
                <a:ea typeface="Calibri" panose="020F0502020204030204" pitchFamily="34" charset="0"/>
                <a:cs typeface="Calibri" panose="020F0502020204030204" pitchFamily="34" charset="0"/>
              </a:endParaRPr>
            </a:p>
          </p:txBody>
        </p:sp>
        <p:sp>
          <p:nvSpPr>
            <p:cNvPr id="33" name="Oval 32">
              <a:extLst>
                <a:ext uri="{FF2B5EF4-FFF2-40B4-BE49-F238E27FC236}">
                  <a16:creationId xmlns:a16="http://schemas.microsoft.com/office/drawing/2014/main" id="{56716577-1F8F-863F-59ED-115BA2B40FEA}"/>
                </a:ext>
              </a:extLst>
            </p:cNvPr>
            <p:cNvSpPr/>
            <p:nvPr/>
          </p:nvSpPr>
          <p:spPr>
            <a:xfrm>
              <a:off x="2418330" y="665407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35" name="Graphic 4">
            <a:extLst>
              <a:ext uri="{FF2B5EF4-FFF2-40B4-BE49-F238E27FC236}">
                <a16:creationId xmlns:a16="http://schemas.microsoft.com/office/drawing/2014/main" id="{4F3380FC-635C-E061-3087-C2454354C61B}"/>
              </a:ext>
            </a:extLst>
          </p:cNvPr>
          <p:cNvGrpSpPr/>
          <p:nvPr/>
        </p:nvGrpSpPr>
        <p:grpSpPr>
          <a:xfrm rot="4075347">
            <a:off x="1604207" y="8596855"/>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dirty="0"/>
              </a:p>
            </p:txBody>
          </p:sp>
        </p:grpSp>
      </p:grpSp>
      <p:cxnSp>
        <p:nvCxnSpPr>
          <p:cNvPr id="47" name="Straight Connector 46">
            <a:extLst>
              <a:ext uri="{FF2B5EF4-FFF2-40B4-BE49-F238E27FC236}">
                <a16:creationId xmlns:a16="http://schemas.microsoft.com/office/drawing/2014/main" id="{66F1DF50-8D80-EBA6-B61A-A7E9B2DC27FE}"/>
              </a:ext>
            </a:extLst>
          </p:cNvPr>
          <p:cNvCxnSpPr>
            <a:cxnSpLocks/>
          </p:cNvCxnSpPr>
          <p:nvPr/>
        </p:nvCxnSpPr>
        <p:spPr>
          <a:xfrm>
            <a:off x="6701169" y="3640282"/>
            <a:ext cx="158559"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6F172F4-3A66-444E-F063-3D0E2B2CFA6E}"/>
              </a:ext>
            </a:extLst>
          </p:cNvPr>
          <p:cNvCxnSpPr>
            <a:cxnSpLocks/>
          </p:cNvCxnSpPr>
          <p:nvPr/>
        </p:nvCxnSpPr>
        <p:spPr>
          <a:xfrm flipV="1">
            <a:off x="6859728" y="3633970"/>
            <a:ext cx="0" cy="1493036"/>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E134C3F-45F9-A46F-07CB-C9005D971FB7}"/>
              </a:ext>
            </a:extLst>
          </p:cNvPr>
          <p:cNvCxnSpPr>
            <a:cxnSpLocks/>
          </p:cNvCxnSpPr>
          <p:nvPr/>
        </p:nvCxnSpPr>
        <p:spPr>
          <a:xfrm>
            <a:off x="4269745" y="7936236"/>
            <a:ext cx="891964"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D889821-07F0-4390-A5EF-1E6A22188B6C}"/>
              </a:ext>
            </a:extLst>
          </p:cNvPr>
          <p:cNvCxnSpPr>
            <a:cxnSpLocks/>
          </p:cNvCxnSpPr>
          <p:nvPr/>
        </p:nvCxnSpPr>
        <p:spPr>
          <a:xfrm>
            <a:off x="988508" y="5118492"/>
            <a:ext cx="2713231"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C2496652-40C7-6B72-B6C2-8BB4BAED9FEA}"/>
              </a:ext>
            </a:extLst>
          </p:cNvPr>
          <p:cNvGrpSpPr/>
          <p:nvPr/>
        </p:nvGrpSpPr>
        <p:grpSpPr>
          <a:xfrm>
            <a:off x="4752613" y="8054764"/>
            <a:ext cx="1855592" cy="1498560"/>
            <a:chOff x="1792276" y="5416728"/>
            <a:chExt cx="1855592" cy="1498560"/>
          </a:xfrm>
          <a:solidFill>
            <a:schemeClr val="bg1"/>
          </a:solidFill>
        </p:grpSpPr>
        <p:sp>
          <p:nvSpPr>
            <p:cNvPr id="52" name="Text Placeholder 3">
              <a:extLst>
                <a:ext uri="{FF2B5EF4-FFF2-40B4-BE49-F238E27FC236}">
                  <a16:creationId xmlns:a16="http://schemas.microsoft.com/office/drawing/2014/main" id="{F55226AD-E517-4C9C-AAD3-69423BD33D68}"/>
                </a:ext>
              </a:extLst>
            </p:cNvPr>
            <p:cNvSpPr txBox="1">
              <a:spLocks/>
            </p:cNvSpPr>
            <p:nvPr/>
          </p:nvSpPr>
          <p:spPr>
            <a:xfrm>
              <a:off x="3046292" y="5416728"/>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05</a:t>
              </a:r>
              <a:endParaRPr lang="en-US" dirty="0">
                <a:solidFill>
                  <a:srgbClr val="F1A0C2"/>
                </a:solidFill>
              </a:endParaRPr>
            </a:p>
          </p:txBody>
        </p:sp>
        <p:sp>
          <p:nvSpPr>
            <p:cNvPr id="53" name="TextBox 52">
              <a:extLst>
                <a:ext uri="{FF2B5EF4-FFF2-40B4-BE49-F238E27FC236}">
                  <a16:creationId xmlns:a16="http://schemas.microsoft.com/office/drawing/2014/main" id="{FA3645BD-0E39-D890-2632-A13ABA936A3F}"/>
                </a:ext>
              </a:extLst>
            </p:cNvPr>
            <p:cNvSpPr txBox="1"/>
            <p:nvPr/>
          </p:nvSpPr>
          <p:spPr>
            <a:xfrm>
              <a:off x="1792276" y="5797033"/>
              <a:ext cx="1756180" cy="1118255"/>
            </a:xfrm>
            <a:prstGeom prst="rect">
              <a:avLst/>
            </a:prstGeom>
            <a:grpFill/>
          </p:spPr>
          <p:txBody>
            <a:bodyPr wrap="square">
              <a:spAutoFit/>
            </a:bodyPr>
            <a:lstStyle/>
            <a:p>
              <a:pPr algn="r" rtl="0">
                <a:lnSpc>
                  <a:spcPts val="1960"/>
                </a:lnSpc>
              </a:pPr>
              <a:r>
                <a:rPr lang="en-IE" sz="1800" b="1" dirty="0" err="1">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Paranna</a:t>
              </a:r>
              <a:r>
                <a:rPr lang="en-IE" sz="1800" b="1" dirty="0">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a:t>
              </a:r>
              <a:r>
                <a:rPr lang="en-IE" sz="1800" b="1" dirty="0" err="1">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työntekijöiden</a:t>
              </a:r>
              <a:r>
                <a:rPr lang="en-IE" sz="1800" b="1" dirty="0">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a:t>
              </a:r>
              <a:r>
                <a:rPr lang="en-IE" sz="1800" b="1" dirty="0" err="1">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pysyvyyttä</a:t>
              </a:r>
              <a:r>
                <a:rPr lang="en-IE" sz="1800" b="1" dirty="0">
                  <a:effectLst/>
                  <a:latin typeface="Calibri" panose="020F0502020204030204" pitchFamily="34" charset="0"/>
                  <a:ea typeface="Times New Roman" panose="02020603050405020304" pitchFamily="18" charset="0"/>
                </a:rPr>
                <a:t> &amp; </a:t>
              </a:r>
              <a:r>
                <a:rPr lang="en-IE" b="1" dirty="0" err="1">
                  <a:latin typeface="Calibri" panose="020F0502020204030204" pitchFamily="34" charset="0"/>
                  <a:ea typeface="Times New Roman" panose="02020603050405020304" pitchFamily="18" charset="0"/>
                </a:rPr>
                <a:t>t</a:t>
              </a:r>
              <a:r>
                <a:rPr lang="en-IE" sz="1800" b="1" dirty="0" err="1">
                  <a:effectLst/>
                  <a:latin typeface="Calibri" panose="020F0502020204030204" pitchFamily="34" charset="0"/>
                  <a:ea typeface="Times New Roman" panose="02020603050405020304" pitchFamily="18" charset="0"/>
                </a:rPr>
                <a:t>yytyväisyyttä</a:t>
              </a:r>
              <a:endParaRPr lang="en-IE" sz="1800" b="1" kern="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05B62593-3436-2A98-60A0-C609B3ED2B66}"/>
              </a:ext>
            </a:extLst>
          </p:cNvPr>
          <p:cNvGrpSpPr/>
          <p:nvPr/>
        </p:nvGrpSpPr>
        <p:grpSpPr>
          <a:xfrm rot="10800000">
            <a:off x="5696840" y="5074944"/>
            <a:ext cx="1162888" cy="104123"/>
            <a:chOff x="4524046" y="3969979"/>
            <a:chExt cx="1162888" cy="104123"/>
          </a:xfrm>
        </p:grpSpPr>
        <p:sp>
          <p:nvSpPr>
            <p:cNvPr id="55" name="Oval 54">
              <a:extLst>
                <a:ext uri="{FF2B5EF4-FFF2-40B4-BE49-F238E27FC236}">
                  <a16:creationId xmlns:a16="http://schemas.microsoft.com/office/drawing/2014/main" id="{A6CD6D17-657B-7D35-34F5-E78D93F2F269}"/>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56" name="Straight Connector 55">
              <a:extLst>
                <a:ext uri="{FF2B5EF4-FFF2-40B4-BE49-F238E27FC236}">
                  <a16:creationId xmlns:a16="http://schemas.microsoft.com/office/drawing/2014/main" id="{BDCD9A86-9A33-A8C9-7030-DC6E71A4A57D}"/>
                </a:ext>
              </a:extLst>
            </p:cNvPr>
            <p:cNvCxnSpPr>
              <a:cxnSpLocks/>
            </p:cNvCxnSpPr>
            <p:nvPr/>
          </p:nvCxnSpPr>
          <p:spPr>
            <a:xfrm rot="10800000" flipH="1">
              <a:off x="4524046" y="4022040"/>
              <a:ext cx="1067846"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58" name="Group 57">
            <a:extLst>
              <a:ext uri="{FF2B5EF4-FFF2-40B4-BE49-F238E27FC236}">
                <a16:creationId xmlns:a16="http://schemas.microsoft.com/office/drawing/2014/main" id="{344F45B9-78BD-4E28-8302-D32A75CC869C}"/>
              </a:ext>
            </a:extLst>
          </p:cNvPr>
          <p:cNvGrpSpPr/>
          <p:nvPr/>
        </p:nvGrpSpPr>
        <p:grpSpPr>
          <a:xfrm>
            <a:off x="3217498" y="4604720"/>
            <a:ext cx="1680611" cy="1490250"/>
            <a:chOff x="2897415" y="6052817"/>
            <a:chExt cx="1680611" cy="1490250"/>
          </a:xfrm>
          <a:solidFill>
            <a:schemeClr val="bg1"/>
          </a:solidFill>
        </p:grpSpPr>
        <p:sp>
          <p:nvSpPr>
            <p:cNvPr id="59" name="Text Placeholder 3">
              <a:extLst>
                <a:ext uri="{FF2B5EF4-FFF2-40B4-BE49-F238E27FC236}">
                  <a16:creationId xmlns:a16="http://schemas.microsoft.com/office/drawing/2014/main" id="{0D1FC79D-F741-6C72-DE1D-DAEE95C9B786}"/>
                </a:ext>
              </a:extLst>
            </p:cNvPr>
            <p:cNvSpPr txBox="1">
              <a:spLocks/>
            </p:cNvSpPr>
            <p:nvPr/>
          </p:nvSpPr>
          <p:spPr>
            <a:xfrm>
              <a:off x="2897415" y="6052817"/>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dirty="0">
                  <a:solidFill>
                    <a:srgbClr val="F1A0C2"/>
                  </a:solidFill>
                </a:rPr>
                <a:t>02</a:t>
              </a:r>
              <a:endParaRPr lang="en-US" dirty="0">
                <a:solidFill>
                  <a:srgbClr val="F1A0C2"/>
                </a:solidFill>
              </a:endParaRPr>
            </a:p>
          </p:txBody>
        </p:sp>
        <p:sp>
          <p:nvSpPr>
            <p:cNvPr id="60" name="TextBox 59">
              <a:extLst>
                <a:ext uri="{FF2B5EF4-FFF2-40B4-BE49-F238E27FC236}">
                  <a16:creationId xmlns:a16="http://schemas.microsoft.com/office/drawing/2014/main" id="{C28CD688-4EC4-F489-25C0-005AD2B14918}"/>
                </a:ext>
              </a:extLst>
            </p:cNvPr>
            <p:cNvSpPr txBox="1"/>
            <p:nvPr/>
          </p:nvSpPr>
          <p:spPr>
            <a:xfrm>
              <a:off x="2907865" y="6424812"/>
              <a:ext cx="1670161" cy="1118255"/>
            </a:xfrm>
            <a:prstGeom prst="rect">
              <a:avLst/>
            </a:prstGeom>
            <a:grpFill/>
          </p:spPr>
          <p:txBody>
            <a:bodyPr wrap="square">
              <a:spAutoFit/>
            </a:bodyPr>
            <a:lstStyle/>
            <a:p>
              <a:pPr algn="l" rtl="0">
                <a:lnSpc>
                  <a:spcPts val="1960"/>
                </a:lnSpc>
              </a:pPr>
              <a:r>
                <a:rPr lang="en-IE" b="1" kern="0">
                  <a:effectLst/>
                  <a:latin typeface="Calibri" panose="020F0502020204030204" pitchFamily="34" charset="0"/>
                  <a:ea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Reilut ja lailliset työkäytännöt</a:t>
              </a:r>
              <a:endParaRPr lang="en-IE" b="1" kern="0">
                <a:effectLst/>
                <a:latin typeface="Calibri" panose="020F0502020204030204" pitchFamily="34" charset="0"/>
                <a:ea typeface="Calibri" panose="020F0502020204030204" pitchFamily="34" charset="0"/>
                <a:cs typeface="Calibri" panose="020F0502020204030204" pitchFamily="34" charset="0"/>
              </a:endParaRPr>
            </a:p>
            <a:p>
              <a:pPr algn="l" rtl="0">
                <a:lnSpc>
                  <a:spcPts val="1960"/>
                </a:lnSpc>
              </a:pPr>
              <a:endParaRPr lang="en-IE" b="1" kern="0">
                <a:effectLst/>
                <a:latin typeface="Calibri" panose="020F0502020204030204" pitchFamily="34" charset="0"/>
                <a:ea typeface="Calibri" panose="020F0502020204030204" pitchFamily="34" charset="0"/>
                <a:cs typeface="Calibri" panose="020F0502020204030204" pitchFamily="34" charset="0"/>
              </a:endParaRPr>
            </a:p>
          </p:txBody>
        </p:sp>
      </p:grpSp>
      <p:cxnSp>
        <p:nvCxnSpPr>
          <p:cNvPr id="61" name="Straight Connector 60">
            <a:extLst>
              <a:ext uri="{FF2B5EF4-FFF2-40B4-BE49-F238E27FC236}">
                <a16:creationId xmlns:a16="http://schemas.microsoft.com/office/drawing/2014/main" id="{C8CB923B-45F5-90AB-DC22-7E73D32F7970}"/>
              </a:ext>
            </a:extLst>
          </p:cNvPr>
          <p:cNvCxnSpPr>
            <a:cxnSpLocks/>
          </p:cNvCxnSpPr>
          <p:nvPr/>
        </p:nvCxnSpPr>
        <p:spPr>
          <a:xfrm>
            <a:off x="4572550" y="3656888"/>
            <a:ext cx="430504"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06C2D0B1-53CE-A7EE-CE53-0E2FAE284A48}"/>
              </a:ext>
            </a:extLst>
          </p:cNvPr>
          <p:cNvGrpSpPr/>
          <p:nvPr/>
        </p:nvGrpSpPr>
        <p:grpSpPr>
          <a:xfrm>
            <a:off x="3280496" y="7390174"/>
            <a:ext cx="1479216" cy="1723634"/>
            <a:chOff x="3151558" y="5735569"/>
            <a:chExt cx="1554934" cy="1723634"/>
          </a:xfrm>
          <a:solidFill>
            <a:schemeClr val="bg1"/>
          </a:solidFill>
        </p:grpSpPr>
        <p:sp>
          <p:nvSpPr>
            <p:cNvPr id="63" name="Text Placeholder 3">
              <a:extLst>
                <a:ext uri="{FF2B5EF4-FFF2-40B4-BE49-F238E27FC236}">
                  <a16:creationId xmlns:a16="http://schemas.microsoft.com/office/drawing/2014/main" id="{65DB2F7E-8611-82F3-90BE-D91B306F1446}"/>
                </a:ext>
              </a:extLst>
            </p:cNvPr>
            <p:cNvSpPr txBox="1">
              <a:spLocks/>
            </p:cNvSpPr>
            <p:nvPr/>
          </p:nvSpPr>
          <p:spPr>
            <a:xfrm>
              <a:off x="3151558" y="5735569"/>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04</a:t>
              </a:r>
              <a:endParaRPr lang="en-US">
                <a:solidFill>
                  <a:srgbClr val="F1A0C2"/>
                </a:solidFill>
              </a:endParaRPr>
            </a:p>
          </p:txBody>
        </p:sp>
        <p:sp>
          <p:nvSpPr>
            <p:cNvPr id="128" name="TextBox 127">
              <a:extLst>
                <a:ext uri="{FF2B5EF4-FFF2-40B4-BE49-F238E27FC236}">
                  <a16:creationId xmlns:a16="http://schemas.microsoft.com/office/drawing/2014/main" id="{C130EBA8-96B1-63EB-79F9-F8F9FF0C0BD7}"/>
                </a:ext>
              </a:extLst>
            </p:cNvPr>
            <p:cNvSpPr txBox="1"/>
            <p:nvPr/>
          </p:nvSpPr>
          <p:spPr>
            <a:xfrm>
              <a:off x="3176761" y="6084468"/>
              <a:ext cx="1529731" cy="1374735"/>
            </a:xfrm>
            <a:prstGeom prst="rect">
              <a:avLst/>
            </a:prstGeom>
            <a:grpFill/>
          </p:spPr>
          <p:txBody>
            <a:bodyPr wrap="square">
              <a:spAutoFit/>
            </a:bodyPr>
            <a:lstStyle/>
            <a:p>
              <a:pPr algn="l" rtl="0">
                <a:lnSpc>
                  <a:spcPts val="1960"/>
                </a:lnSpc>
              </a:pPr>
              <a:r>
                <a:rPr lang="en-IE" sz="1800" b="1" dirty="0" err="1">
                  <a:effectLst/>
                  <a:latin typeface="Calibri" panose="020F0502020204030204" pitchFamily="34" charset="0"/>
                  <a:ea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Eettiset</a:t>
              </a:r>
              <a:r>
                <a:rPr lang="en-IE" sz="1800" b="1" dirty="0">
                  <a:effectLst/>
                  <a:latin typeface="Calibri" panose="020F0502020204030204" pitchFamily="34" charset="0"/>
                  <a:ea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 </a:t>
              </a:r>
              <a:r>
                <a:rPr lang="en-IE" sz="1800" b="1" dirty="0" err="1">
                  <a:effectLst/>
                  <a:latin typeface="Calibri" panose="020F0502020204030204" pitchFamily="34" charset="0"/>
                  <a:ea typeface="Times New Roman" panose="02020603050405020304" pitchFamily="18" charset="0"/>
                  <a:hlinkClick r:id="rId6" action="ppaction://hlinksldjump">
                    <a:extLst>
                      <a:ext uri="{A12FA001-AC4F-418D-AE19-62706E023703}">
                        <ahyp:hlinkClr xmlns:ahyp="http://schemas.microsoft.com/office/drawing/2018/hyperlinkcolor" val="tx"/>
                      </a:ext>
                    </a:extLst>
                  </a:hlinkClick>
                </a:rPr>
                <a:t>henkilöstö-johtamis-strategiat</a:t>
              </a:r>
              <a:endParaRPr lang="en-IE" sz="1800" b="1" dirty="0">
                <a:effectLst/>
                <a:latin typeface="Calibri" panose="020F0502020204030204" pitchFamily="34" charset="0"/>
                <a:ea typeface="Times New Roman" panose="02020603050405020304" pitchFamily="18" charset="0"/>
              </a:endParaRPr>
            </a:p>
            <a:p>
              <a:pPr algn="l" rtl="0">
                <a:lnSpc>
                  <a:spcPts val="1960"/>
                </a:lnSpc>
              </a:pPr>
              <a:endParaRPr lang="en-IE" sz="1800" dirty="0">
                <a:effectLst/>
                <a:latin typeface="Calibri" panose="020F0502020204030204" pitchFamily="34" charset="0"/>
                <a:ea typeface="Calibri" panose="020F0502020204030204" pitchFamily="34" charset="0"/>
              </a:endParaRPr>
            </a:p>
          </p:txBody>
        </p:sp>
      </p:grpSp>
      <p:grpSp>
        <p:nvGrpSpPr>
          <p:cNvPr id="130" name="Group 129">
            <a:extLst>
              <a:ext uri="{FF2B5EF4-FFF2-40B4-BE49-F238E27FC236}">
                <a16:creationId xmlns:a16="http://schemas.microsoft.com/office/drawing/2014/main" id="{AB794E63-067E-BF2A-824C-8D9FA7DDB2B4}"/>
              </a:ext>
            </a:extLst>
          </p:cNvPr>
          <p:cNvGrpSpPr/>
          <p:nvPr/>
        </p:nvGrpSpPr>
        <p:grpSpPr>
          <a:xfrm rot="5400000">
            <a:off x="856766" y="5200471"/>
            <a:ext cx="263974" cy="104123"/>
            <a:chOff x="5422960" y="3969979"/>
            <a:chExt cx="263974" cy="104123"/>
          </a:xfrm>
        </p:grpSpPr>
        <p:sp>
          <p:nvSpPr>
            <p:cNvPr id="131" name="Oval 130">
              <a:extLst>
                <a:ext uri="{FF2B5EF4-FFF2-40B4-BE49-F238E27FC236}">
                  <a16:creationId xmlns:a16="http://schemas.microsoft.com/office/drawing/2014/main" id="{332559E4-C0C3-E117-22AB-4D2F36849CDC}"/>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2" name="Straight Connector 131">
              <a:extLst>
                <a:ext uri="{FF2B5EF4-FFF2-40B4-BE49-F238E27FC236}">
                  <a16:creationId xmlns:a16="http://schemas.microsoft.com/office/drawing/2014/main" id="{DA754BB2-E60F-56A7-E182-95977FF6A931}"/>
                </a:ext>
              </a:extLst>
            </p:cNvPr>
            <p:cNvCxnSpPr>
              <a:cxnSpLocks/>
            </p:cNvCxnSpPr>
            <p:nvPr/>
          </p:nvCxnSpPr>
          <p:spPr>
            <a:xfrm rot="16200000">
              <a:off x="5507427" y="3937574"/>
              <a:ext cx="0" cy="16893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45A6433D-936B-AF42-5E0C-54F31397C9A2}"/>
              </a:ext>
            </a:extLst>
          </p:cNvPr>
          <p:cNvGrpSpPr/>
          <p:nvPr/>
        </p:nvGrpSpPr>
        <p:grpSpPr>
          <a:xfrm>
            <a:off x="652122" y="6450668"/>
            <a:ext cx="2511211" cy="904319"/>
            <a:chOff x="3117984" y="5794563"/>
            <a:chExt cx="2511211" cy="904319"/>
          </a:xfrm>
          <a:solidFill>
            <a:schemeClr val="bg1"/>
          </a:solidFill>
        </p:grpSpPr>
        <p:sp>
          <p:nvSpPr>
            <p:cNvPr id="134" name="Text Placeholder 3">
              <a:extLst>
                <a:ext uri="{FF2B5EF4-FFF2-40B4-BE49-F238E27FC236}">
                  <a16:creationId xmlns:a16="http://schemas.microsoft.com/office/drawing/2014/main" id="{83214815-D041-E7BC-7AB7-E33F85979BE2}"/>
                </a:ext>
              </a:extLst>
            </p:cNvPr>
            <p:cNvSpPr txBox="1">
              <a:spLocks/>
            </p:cNvSpPr>
            <p:nvPr/>
          </p:nvSpPr>
          <p:spPr>
            <a:xfrm>
              <a:off x="3139370" y="5794563"/>
              <a:ext cx="601576" cy="425244"/>
            </a:xfrm>
            <a:prstGeom prst="rect">
              <a:avLst/>
            </a:prstGeom>
            <a:grp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1A0C2"/>
                  </a:solidFill>
                </a:rPr>
                <a:t>03</a:t>
              </a:r>
              <a:endParaRPr lang="en-US">
                <a:solidFill>
                  <a:srgbClr val="F1A0C2"/>
                </a:solidFill>
              </a:endParaRPr>
            </a:p>
          </p:txBody>
        </p:sp>
        <p:sp>
          <p:nvSpPr>
            <p:cNvPr id="135" name="TextBox 134">
              <a:extLst>
                <a:ext uri="{FF2B5EF4-FFF2-40B4-BE49-F238E27FC236}">
                  <a16:creationId xmlns:a16="http://schemas.microsoft.com/office/drawing/2014/main" id="{8F56D748-D2E7-D024-FCE2-A13050C6AD78}"/>
                </a:ext>
              </a:extLst>
            </p:cNvPr>
            <p:cNvSpPr txBox="1"/>
            <p:nvPr/>
          </p:nvSpPr>
          <p:spPr>
            <a:xfrm>
              <a:off x="3117984" y="6093588"/>
              <a:ext cx="2511211" cy="605294"/>
            </a:xfrm>
            <a:prstGeom prst="rect">
              <a:avLst/>
            </a:prstGeom>
            <a:grpFill/>
          </p:spPr>
          <p:txBody>
            <a:bodyPr wrap="square">
              <a:spAutoFit/>
            </a:bodyPr>
            <a:lstStyle/>
            <a:p>
              <a:pPr algn="l" rtl="0">
                <a:lnSpc>
                  <a:spcPts val="1960"/>
                </a:lnSpc>
              </a:pP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Strategiat</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eettisen</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työkulttuurin</a:t>
              </a:r>
              <a:r>
                <a:rPr lang="en-IE" sz="1800" b="1" kern="100" dirty="0">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rakentamiseksi</a:t>
              </a:r>
              <a:endParaRPr lang="en-IE" sz="1800" b="1" kern="100" dirty="0">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136" name="Group 135">
            <a:extLst>
              <a:ext uri="{FF2B5EF4-FFF2-40B4-BE49-F238E27FC236}">
                <a16:creationId xmlns:a16="http://schemas.microsoft.com/office/drawing/2014/main" id="{D5ADE710-093B-5586-F6DB-B2C751649371}"/>
              </a:ext>
            </a:extLst>
          </p:cNvPr>
          <p:cNvGrpSpPr/>
          <p:nvPr/>
        </p:nvGrpSpPr>
        <p:grpSpPr>
          <a:xfrm>
            <a:off x="982598" y="7889327"/>
            <a:ext cx="1242661" cy="104123"/>
            <a:chOff x="4444273" y="3969979"/>
            <a:chExt cx="1242661" cy="104123"/>
          </a:xfrm>
        </p:grpSpPr>
        <p:sp>
          <p:nvSpPr>
            <p:cNvPr id="137" name="Oval 136">
              <a:extLst>
                <a:ext uri="{FF2B5EF4-FFF2-40B4-BE49-F238E27FC236}">
                  <a16:creationId xmlns:a16="http://schemas.microsoft.com/office/drawing/2014/main" id="{8E386E81-CDDA-4A7E-7FB3-5850C002D1EA}"/>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38" name="Straight Connector 137">
              <a:extLst>
                <a:ext uri="{FF2B5EF4-FFF2-40B4-BE49-F238E27FC236}">
                  <a16:creationId xmlns:a16="http://schemas.microsoft.com/office/drawing/2014/main" id="{0B4AE96D-E7A4-9F4B-D37D-B072ACEC72B0}"/>
                </a:ext>
              </a:extLst>
            </p:cNvPr>
            <p:cNvCxnSpPr>
              <a:cxnSpLocks/>
            </p:cNvCxnSpPr>
            <p:nvPr/>
          </p:nvCxnSpPr>
          <p:spPr>
            <a:xfrm>
              <a:off x="4444273" y="4022040"/>
              <a:ext cx="1147620"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grpSp>
        <p:nvGrpSpPr>
          <p:cNvPr id="139" name="Group 138">
            <a:extLst>
              <a:ext uri="{FF2B5EF4-FFF2-40B4-BE49-F238E27FC236}">
                <a16:creationId xmlns:a16="http://schemas.microsoft.com/office/drawing/2014/main" id="{0A2DC9D0-0111-25A2-ED53-FA07A3EA1179}"/>
              </a:ext>
            </a:extLst>
          </p:cNvPr>
          <p:cNvGrpSpPr/>
          <p:nvPr/>
        </p:nvGrpSpPr>
        <p:grpSpPr>
          <a:xfrm rot="5400000">
            <a:off x="6040456" y="6802777"/>
            <a:ext cx="814855" cy="104123"/>
            <a:chOff x="4872079" y="3969979"/>
            <a:chExt cx="814855" cy="104123"/>
          </a:xfrm>
        </p:grpSpPr>
        <p:sp>
          <p:nvSpPr>
            <p:cNvPr id="140" name="Oval 139">
              <a:extLst>
                <a:ext uri="{FF2B5EF4-FFF2-40B4-BE49-F238E27FC236}">
                  <a16:creationId xmlns:a16="http://schemas.microsoft.com/office/drawing/2014/main" id="{24FC2872-2B19-4477-6DE5-7A8A9FCFE32D}"/>
                </a:ext>
              </a:extLst>
            </p:cNvPr>
            <p:cNvSpPr/>
            <p:nvPr/>
          </p:nvSpPr>
          <p:spPr>
            <a:xfrm>
              <a:off x="5582811" y="3969979"/>
              <a:ext cx="104123" cy="104123"/>
            </a:xfrm>
            <a:prstGeom prst="ellipse">
              <a:avLst/>
            </a:prstGeom>
            <a:solidFill>
              <a:srgbClr val="000000"/>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41" name="Straight Connector 140">
              <a:extLst>
                <a:ext uri="{FF2B5EF4-FFF2-40B4-BE49-F238E27FC236}">
                  <a16:creationId xmlns:a16="http://schemas.microsoft.com/office/drawing/2014/main" id="{E7AB2798-45FD-636A-3F55-7144B23DC4A8}"/>
                </a:ext>
              </a:extLst>
            </p:cNvPr>
            <p:cNvCxnSpPr>
              <a:cxnSpLocks/>
            </p:cNvCxnSpPr>
            <p:nvPr/>
          </p:nvCxnSpPr>
          <p:spPr>
            <a:xfrm rot="16200000">
              <a:off x="5231986" y="3662133"/>
              <a:ext cx="0" cy="719813"/>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cxnSp>
        <p:nvCxnSpPr>
          <p:cNvPr id="143" name="Straight Connector 142">
            <a:extLst>
              <a:ext uri="{FF2B5EF4-FFF2-40B4-BE49-F238E27FC236}">
                <a16:creationId xmlns:a16="http://schemas.microsoft.com/office/drawing/2014/main" id="{0F07B8A4-E1F1-44A9-659C-9CB87E558028}"/>
              </a:ext>
            </a:extLst>
          </p:cNvPr>
          <p:cNvCxnSpPr>
            <a:cxnSpLocks/>
          </p:cNvCxnSpPr>
          <p:nvPr/>
        </p:nvCxnSpPr>
        <p:spPr>
          <a:xfrm flipV="1">
            <a:off x="5171623" y="6447411"/>
            <a:ext cx="0" cy="1493977"/>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98AB30BC-BFE6-6B86-E39D-B8229458027E}"/>
              </a:ext>
            </a:extLst>
          </p:cNvPr>
          <p:cNvCxnSpPr>
            <a:cxnSpLocks/>
          </p:cNvCxnSpPr>
          <p:nvPr/>
        </p:nvCxnSpPr>
        <p:spPr>
          <a:xfrm>
            <a:off x="5161709" y="6447411"/>
            <a:ext cx="1286176" cy="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9" name="Freeform 158">
            <a:extLst>
              <a:ext uri="{FF2B5EF4-FFF2-40B4-BE49-F238E27FC236}">
                <a16:creationId xmlns:a16="http://schemas.microsoft.com/office/drawing/2014/main" id="{EA5D1CFA-2A97-7689-5102-4AC689EFEA78}"/>
              </a:ext>
            </a:extLst>
          </p:cNvPr>
          <p:cNvSpPr/>
          <p:nvPr/>
        </p:nvSpPr>
        <p:spPr>
          <a:xfrm flipH="1">
            <a:off x="-27051" y="3075095"/>
            <a:ext cx="3207607" cy="1771382"/>
          </a:xfrm>
          <a:custGeom>
            <a:avLst/>
            <a:gdLst>
              <a:gd name="connsiteX0" fmla="*/ 3207607 w 3207607"/>
              <a:gd name="connsiteY0" fmla="*/ 0 h 1771382"/>
              <a:gd name="connsiteX1" fmla="*/ 3182420 w 3207607"/>
              <a:gd name="connsiteY1" fmla="*/ 0 h 1771382"/>
              <a:gd name="connsiteX2" fmla="*/ 418874 w 3207607"/>
              <a:gd name="connsiteY2" fmla="*/ 0 h 1771382"/>
              <a:gd name="connsiteX3" fmla="*/ 0 w 3207607"/>
              <a:gd name="connsiteY3" fmla="*/ 0 h 1771382"/>
              <a:gd name="connsiteX4" fmla="*/ 0 w 3207607"/>
              <a:gd name="connsiteY4" fmla="*/ 201719 h 1771382"/>
              <a:gd name="connsiteX5" fmla="*/ 0 w 3207607"/>
              <a:gd name="connsiteY5" fmla="*/ 497893 h 1771382"/>
              <a:gd name="connsiteX6" fmla="*/ 0 w 3207607"/>
              <a:gd name="connsiteY6" fmla="*/ 1482553 h 1771382"/>
              <a:gd name="connsiteX7" fmla="*/ 391958 w 3207607"/>
              <a:gd name="connsiteY7" fmla="*/ 1771382 h 1771382"/>
              <a:gd name="connsiteX8" fmla="*/ 810831 w 3207607"/>
              <a:gd name="connsiteY8" fmla="*/ 1771382 h 1771382"/>
              <a:gd name="connsiteX9" fmla="*/ 3182420 w 3207607"/>
              <a:gd name="connsiteY9" fmla="*/ 1771382 h 1771382"/>
              <a:gd name="connsiteX10" fmla="*/ 3207607 w 3207607"/>
              <a:gd name="connsiteY10" fmla="*/ 1771382 h 1771382"/>
              <a:gd name="connsiteX11" fmla="*/ 3207607 w 3207607"/>
              <a:gd name="connsiteY11" fmla="*/ 0 h 177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7607" h="1771382">
                <a:moveTo>
                  <a:pt x="3207607" y="0"/>
                </a:moveTo>
                <a:lnTo>
                  <a:pt x="3182420" y="0"/>
                </a:lnTo>
                <a:lnTo>
                  <a:pt x="418874" y="0"/>
                </a:lnTo>
                <a:lnTo>
                  <a:pt x="0" y="0"/>
                </a:lnTo>
                <a:lnTo>
                  <a:pt x="0" y="201719"/>
                </a:lnTo>
                <a:lnTo>
                  <a:pt x="0" y="497893"/>
                </a:lnTo>
                <a:lnTo>
                  <a:pt x="0" y="1482553"/>
                </a:lnTo>
                <a:cubicBezTo>
                  <a:pt x="0" y="1642169"/>
                  <a:pt x="175348" y="1771382"/>
                  <a:pt x="391958" y="1771382"/>
                </a:cubicBezTo>
                <a:lnTo>
                  <a:pt x="810831" y="1771382"/>
                </a:lnTo>
                <a:lnTo>
                  <a:pt x="3182420" y="1771382"/>
                </a:lnTo>
                <a:lnTo>
                  <a:pt x="3207607" y="1771382"/>
                </a:lnTo>
                <a:lnTo>
                  <a:pt x="3207607"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62" name="TextBox 161">
            <a:extLst>
              <a:ext uri="{FF2B5EF4-FFF2-40B4-BE49-F238E27FC236}">
                <a16:creationId xmlns:a16="http://schemas.microsoft.com/office/drawing/2014/main" id="{6F4FD515-0ECE-F321-1C00-03228005A17C}"/>
              </a:ext>
            </a:extLst>
          </p:cNvPr>
          <p:cNvSpPr txBox="1"/>
          <p:nvPr/>
        </p:nvSpPr>
        <p:spPr>
          <a:xfrm>
            <a:off x="498316" y="3251908"/>
            <a:ext cx="2667960" cy="1618392"/>
          </a:xfrm>
          <a:prstGeom prst="rect">
            <a:avLst/>
          </a:prstGeom>
          <a:noFill/>
        </p:spPr>
        <p:txBody>
          <a:bodyPr wrap="square">
            <a:spAutoFit/>
          </a:bodyPr>
          <a:lstStyle/>
          <a:p>
            <a:pPr algn="l" rtl="0">
              <a:lnSpc>
                <a:spcPts val="1700"/>
              </a:lnSpc>
            </a:pP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Ihmiset ovat minkä tahansa yrityksen sydän</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ja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eettisessä</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elintarvikeliiketoiminnassa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tiimilläsi</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on ratkaiseva rooli</a:t>
            </a:r>
          </a:p>
          <a:p>
            <a:pPr algn="l" rtl="0">
              <a:lnSpc>
                <a:spcPts val="1700"/>
              </a:lnSpc>
            </a:pPr>
            <a:r>
              <a:rPr lang="en-IE" sz="1600" b="1" dirty="0" err="1">
                <a:solidFill>
                  <a:srgbClr val="000000"/>
                </a:solidFill>
                <a:latin typeface="Calibri" panose="020F0502020204030204" pitchFamily="34" charset="0"/>
                <a:ea typeface="Calibri" panose="020F0502020204030204" pitchFamily="34" charset="0"/>
                <a:cs typeface="Calibri" panose="020F0502020204030204" pitchFamily="34" charset="0"/>
              </a:rPr>
              <a:t>i</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lmentää</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ja</a:t>
            </a:r>
            <a:r>
              <a:rPr lang="en-I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6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edistää</a:t>
            </a:r>
            <a:r>
              <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eettistä näkemystäsi.</a:t>
            </a:r>
          </a:p>
          <a:p>
            <a:pPr algn="l" rtl="0">
              <a:lnSpc>
                <a:spcPts val="1700"/>
              </a:lnSpc>
            </a:pPr>
            <a:endParaRPr lang="en-IE"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cxnSp>
        <p:nvCxnSpPr>
          <p:cNvPr id="163" name="Straight Connector 162">
            <a:extLst>
              <a:ext uri="{FF2B5EF4-FFF2-40B4-BE49-F238E27FC236}">
                <a16:creationId xmlns:a16="http://schemas.microsoft.com/office/drawing/2014/main" id="{11099908-CF77-0D6A-540F-425222F5282A}"/>
              </a:ext>
            </a:extLst>
          </p:cNvPr>
          <p:cNvCxnSpPr>
            <a:cxnSpLocks/>
          </p:cNvCxnSpPr>
          <p:nvPr/>
        </p:nvCxnSpPr>
        <p:spPr>
          <a:xfrm>
            <a:off x="-16195" y="3640282"/>
            <a:ext cx="526212"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3274307-66A7-F540-DCAA-F2AC79B3F5B0}"/>
              </a:ext>
            </a:extLst>
          </p:cNvPr>
          <p:cNvCxnSpPr>
            <a:cxnSpLocks/>
          </p:cNvCxnSpPr>
          <p:nvPr/>
        </p:nvCxnSpPr>
        <p:spPr>
          <a:xfrm>
            <a:off x="990954" y="7557066"/>
            <a:ext cx="0" cy="379170"/>
          </a:xfrm>
          <a:prstGeom prst="line">
            <a:avLst/>
          </a:prstGeom>
          <a:solidFill>
            <a:schemeClr val="tx1"/>
          </a:solidFill>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aphic 3">
            <a:extLst>
              <a:ext uri="{FF2B5EF4-FFF2-40B4-BE49-F238E27FC236}">
                <a16:creationId xmlns:a16="http://schemas.microsoft.com/office/drawing/2014/main" id="{784ECC24-9FC6-CF90-C42D-252D77BF8292}"/>
              </a:ext>
            </a:extLst>
          </p:cNvPr>
          <p:cNvGrpSpPr/>
          <p:nvPr/>
        </p:nvGrpSpPr>
        <p:grpSpPr>
          <a:xfrm>
            <a:off x="3628200" y="3243767"/>
            <a:ext cx="908601" cy="663050"/>
            <a:chOff x="8408232" y="3880051"/>
            <a:chExt cx="1097482" cy="800886"/>
          </a:xfrm>
        </p:grpSpPr>
        <p:sp>
          <p:nvSpPr>
            <p:cNvPr id="14" name="Freeform 13">
              <a:extLst>
                <a:ext uri="{FF2B5EF4-FFF2-40B4-BE49-F238E27FC236}">
                  <a16:creationId xmlns:a16="http://schemas.microsoft.com/office/drawing/2014/main" id="{7203782B-0B89-D582-265B-CA3F48C23AFB}"/>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nvGrpSpPr>
            <p:cNvPr id="15" name="Graphic 3">
              <a:extLst>
                <a:ext uri="{FF2B5EF4-FFF2-40B4-BE49-F238E27FC236}">
                  <a16:creationId xmlns:a16="http://schemas.microsoft.com/office/drawing/2014/main" id="{976C2266-FD93-0FAA-DC9A-BA2B9B4AF8E9}"/>
                </a:ext>
              </a:extLst>
            </p:cNvPr>
            <p:cNvGrpSpPr/>
            <p:nvPr/>
          </p:nvGrpSpPr>
          <p:grpSpPr>
            <a:xfrm>
              <a:off x="8408232" y="3880051"/>
              <a:ext cx="1097482" cy="800886"/>
              <a:chOff x="8408232" y="3880051"/>
              <a:chExt cx="1097482" cy="800886"/>
            </a:xfrm>
          </p:grpSpPr>
          <p:sp>
            <p:nvSpPr>
              <p:cNvPr id="16" name="Freeform 15">
                <a:extLst>
                  <a:ext uri="{FF2B5EF4-FFF2-40B4-BE49-F238E27FC236}">
                    <a16:creationId xmlns:a16="http://schemas.microsoft.com/office/drawing/2014/main" id="{C9727A53-3B25-6D8B-953D-4CFA545DC413}"/>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pPr algn="l" rtl="0"/>
                <a:endParaRPr lang="en-US"/>
              </a:p>
            </p:txBody>
          </p:sp>
          <p:sp>
            <p:nvSpPr>
              <p:cNvPr id="17" name="Freeform 16">
                <a:extLst>
                  <a:ext uri="{FF2B5EF4-FFF2-40B4-BE49-F238E27FC236}">
                    <a16:creationId xmlns:a16="http://schemas.microsoft.com/office/drawing/2014/main" id="{01E66729-D075-8A35-0E3B-0D296F4E1F66}"/>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pPr algn="l" rtl="0"/>
                <a:endParaRPr lang="en-US"/>
              </a:p>
            </p:txBody>
          </p:sp>
          <p:sp>
            <p:nvSpPr>
              <p:cNvPr id="18" name="Freeform 17">
                <a:extLst>
                  <a:ext uri="{FF2B5EF4-FFF2-40B4-BE49-F238E27FC236}">
                    <a16:creationId xmlns:a16="http://schemas.microsoft.com/office/drawing/2014/main" id="{8FB61DDD-0F96-899D-D264-333FCD2C500F}"/>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20634F5C-7791-2696-CAC2-C3D2A93814CC}"/>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B594FC3F-7FD9-C22F-DF21-147B09704E6B}"/>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6827A81A-B136-22CC-B659-B933AE43FFF2}"/>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1A0C2"/>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C8977C56-20DF-EBE5-D0A0-AFD290720354}"/>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1A0C2"/>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657D0E8B-D1F2-1957-7266-7A16F7C036DC}"/>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24" name="Group 23">
            <a:extLst>
              <a:ext uri="{FF2B5EF4-FFF2-40B4-BE49-F238E27FC236}">
                <a16:creationId xmlns:a16="http://schemas.microsoft.com/office/drawing/2014/main" id="{93BB5B06-7DBC-D436-DE23-8BB235902807}"/>
              </a:ext>
            </a:extLst>
          </p:cNvPr>
          <p:cNvGrpSpPr/>
          <p:nvPr/>
        </p:nvGrpSpPr>
        <p:grpSpPr>
          <a:xfrm>
            <a:off x="4583162" y="4780439"/>
            <a:ext cx="755069" cy="763932"/>
            <a:chOff x="7190753" y="5365577"/>
            <a:chExt cx="745522" cy="754273"/>
          </a:xfrm>
        </p:grpSpPr>
        <p:grpSp>
          <p:nvGrpSpPr>
            <p:cNvPr id="25" name="Graphic 2">
              <a:extLst>
                <a:ext uri="{FF2B5EF4-FFF2-40B4-BE49-F238E27FC236}">
                  <a16:creationId xmlns:a16="http://schemas.microsoft.com/office/drawing/2014/main" id="{B4AEE6D2-6256-3DF1-CD84-51369F9AB32E}"/>
                </a:ext>
              </a:extLst>
            </p:cNvPr>
            <p:cNvGrpSpPr/>
            <p:nvPr/>
          </p:nvGrpSpPr>
          <p:grpSpPr>
            <a:xfrm>
              <a:off x="7353351" y="5647412"/>
              <a:ext cx="420044" cy="75879"/>
              <a:chOff x="7353351" y="5647412"/>
              <a:chExt cx="420044" cy="75879"/>
            </a:xfrm>
            <a:solidFill>
              <a:srgbClr val="00BADE"/>
            </a:solidFill>
          </p:grpSpPr>
          <p:sp>
            <p:nvSpPr>
              <p:cNvPr id="153" name="Freeform 152">
                <a:extLst>
                  <a:ext uri="{FF2B5EF4-FFF2-40B4-BE49-F238E27FC236}">
                    <a16:creationId xmlns:a16="http://schemas.microsoft.com/office/drawing/2014/main" id="{F4C4D45E-6B19-8926-C711-E427DEC0F37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ED9F1A2A-85F1-293A-C170-EB0540D0FF7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6" name="Graphic 2">
              <a:extLst>
                <a:ext uri="{FF2B5EF4-FFF2-40B4-BE49-F238E27FC236}">
                  <a16:creationId xmlns:a16="http://schemas.microsoft.com/office/drawing/2014/main" id="{AE9D5EE5-8672-AE1D-ACBC-1C90E560C3C8}"/>
                </a:ext>
              </a:extLst>
            </p:cNvPr>
            <p:cNvGrpSpPr/>
            <p:nvPr/>
          </p:nvGrpSpPr>
          <p:grpSpPr>
            <a:xfrm>
              <a:off x="7190753" y="5365577"/>
              <a:ext cx="745522" cy="754273"/>
              <a:chOff x="7190753" y="5365577"/>
              <a:chExt cx="745522" cy="754273"/>
            </a:xfrm>
            <a:solidFill>
              <a:srgbClr val="000000"/>
            </a:solidFill>
          </p:grpSpPr>
          <p:sp>
            <p:nvSpPr>
              <p:cNvPr id="27" name="Freeform 26">
                <a:extLst>
                  <a:ext uri="{FF2B5EF4-FFF2-40B4-BE49-F238E27FC236}">
                    <a16:creationId xmlns:a16="http://schemas.microsoft.com/office/drawing/2014/main" id="{57FC77F4-386B-033F-B9ED-C8F12C19BF5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B8D7BC4-EA77-A3C8-5553-39EC5578A323}"/>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DDA5A630-30B4-301E-D5AF-95B0801D7618}"/>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DAE79810-B174-A2D4-24C7-201F1A895B42}"/>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344BD61F-CA60-034A-BF02-EF645FF28547}"/>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6" name="Freeform 145">
                <a:extLst>
                  <a:ext uri="{FF2B5EF4-FFF2-40B4-BE49-F238E27FC236}">
                    <a16:creationId xmlns:a16="http://schemas.microsoft.com/office/drawing/2014/main" id="{8E6D6B5B-35E8-268F-8AFC-286D1DD4EDF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47" name="Freeform 146">
                <a:extLst>
                  <a:ext uri="{FF2B5EF4-FFF2-40B4-BE49-F238E27FC236}">
                    <a16:creationId xmlns:a16="http://schemas.microsoft.com/office/drawing/2014/main" id="{C52DFEDD-9CE8-16A1-21FA-4FD1200326C0}"/>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734401C4-0DFF-9D84-25A1-2D91BE784F29}"/>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320D531D-492A-BCFB-7C22-F77DD02F99E7}"/>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155" name="Group 154">
            <a:extLst>
              <a:ext uri="{FF2B5EF4-FFF2-40B4-BE49-F238E27FC236}">
                <a16:creationId xmlns:a16="http://schemas.microsoft.com/office/drawing/2014/main" id="{E0CB244C-1F71-693E-2761-A8564F26ACEA}"/>
              </a:ext>
            </a:extLst>
          </p:cNvPr>
          <p:cNvGrpSpPr/>
          <p:nvPr/>
        </p:nvGrpSpPr>
        <p:grpSpPr>
          <a:xfrm>
            <a:off x="573227" y="5544371"/>
            <a:ext cx="848419" cy="848997"/>
            <a:chOff x="7211530" y="2382809"/>
            <a:chExt cx="823268" cy="823829"/>
          </a:xfrm>
        </p:grpSpPr>
        <p:sp>
          <p:nvSpPr>
            <p:cNvPr id="157" name="Freeform 156">
              <a:extLst>
                <a:ext uri="{FF2B5EF4-FFF2-40B4-BE49-F238E27FC236}">
                  <a16:creationId xmlns:a16="http://schemas.microsoft.com/office/drawing/2014/main" id="{D7EC4133-061E-F615-1156-0AAD4F57E360}"/>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58" name="Graphic 2">
              <a:extLst>
                <a:ext uri="{FF2B5EF4-FFF2-40B4-BE49-F238E27FC236}">
                  <a16:creationId xmlns:a16="http://schemas.microsoft.com/office/drawing/2014/main" id="{28BCA830-3449-CC9B-C50E-2619BF3520F8}"/>
                </a:ext>
              </a:extLst>
            </p:cNvPr>
            <p:cNvGrpSpPr/>
            <p:nvPr/>
          </p:nvGrpSpPr>
          <p:grpSpPr>
            <a:xfrm>
              <a:off x="7211530" y="2382809"/>
              <a:ext cx="823268" cy="823829"/>
              <a:chOff x="7211530" y="2382809"/>
              <a:chExt cx="823268" cy="823829"/>
            </a:xfrm>
            <a:solidFill>
              <a:srgbClr val="010101"/>
            </a:solidFill>
          </p:grpSpPr>
          <p:sp>
            <p:nvSpPr>
              <p:cNvPr id="160" name="Freeform 159">
                <a:extLst>
                  <a:ext uri="{FF2B5EF4-FFF2-40B4-BE49-F238E27FC236}">
                    <a16:creationId xmlns:a16="http://schemas.microsoft.com/office/drawing/2014/main" id="{AC372BC9-99EC-805A-CB73-A5EE79D77A90}"/>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61" name="Graphic 2">
                <a:extLst>
                  <a:ext uri="{FF2B5EF4-FFF2-40B4-BE49-F238E27FC236}">
                    <a16:creationId xmlns:a16="http://schemas.microsoft.com/office/drawing/2014/main" id="{A83A5D6B-E374-F500-C9EA-FA23D652E099}"/>
                  </a:ext>
                </a:extLst>
              </p:cNvPr>
              <p:cNvGrpSpPr/>
              <p:nvPr/>
            </p:nvGrpSpPr>
            <p:grpSpPr>
              <a:xfrm>
                <a:off x="7211530" y="2382809"/>
                <a:ext cx="823268" cy="823829"/>
                <a:chOff x="7211530" y="2382809"/>
                <a:chExt cx="823268" cy="823829"/>
              </a:xfrm>
              <a:solidFill>
                <a:srgbClr val="010101"/>
              </a:solidFill>
            </p:grpSpPr>
            <p:sp>
              <p:nvSpPr>
                <p:cNvPr id="164" name="Freeform 163">
                  <a:extLst>
                    <a:ext uri="{FF2B5EF4-FFF2-40B4-BE49-F238E27FC236}">
                      <a16:creationId xmlns:a16="http://schemas.microsoft.com/office/drawing/2014/main" id="{EE205A96-4005-C302-9F28-82A52CB789AE}"/>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5" name="Freeform 164">
                  <a:extLst>
                    <a:ext uri="{FF2B5EF4-FFF2-40B4-BE49-F238E27FC236}">
                      <a16:creationId xmlns:a16="http://schemas.microsoft.com/office/drawing/2014/main" id="{7EFB6409-5D04-0296-C17C-1FB43FD825F6}"/>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31065683-3A34-903C-9A33-F5FFA6ADCE8B}"/>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67" name="Freeform 166">
                  <a:extLst>
                    <a:ext uri="{FF2B5EF4-FFF2-40B4-BE49-F238E27FC236}">
                      <a16:creationId xmlns:a16="http://schemas.microsoft.com/office/drawing/2014/main" id="{2034C0E4-F5D5-88C7-6F3D-9955AEA5CCB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1" name="Freeform 170">
                  <a:extLst>
                    <a:ext uri="{FF2B5EF4-FFF2-40B4-BE49-F238E27FC236}">
                      <a16:creationId xmlns:a16="http://schemas.microsoft.com/office/drawing/2014/main" id="{E00641A7-5E8E-5C13-B597-4475CD6464BB}"/>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grpSp>
        <p:nvGrpSpPr>
          <p:cNvPr id="172" name="Group 171">
            <a:extLst>
              <a:ext uri="{FF2B5EF4-FFF2-40B4-BE49-F238E27FC236}">
                <a16:creationId xmlns:a16="http://schemas.microsoft.com/office/drawing/2014/main" id="{D65EA0E7-2DC9-5207-DF6A-F7371B828574}"/>
              </a:ext>
            </a:extLst>
          </p:cNvPr>
          <p:cNvGrpSpPr/>
          <p:nvPr/>
        </p:nvGrpSpPr>
        <p:grpSpPr>
          <a:xfrm>
            <a:off x="2334808" y="7492476"/>
            <a:ext cx="885431" cy="887520"/>
            <a:chOff x="5700273" y="5386353"/>
            <a:chExt cx="766016" cy="767823"/>
          </a:xfrm>
        </p:grpSpPr>
        <p:grpSp>
          <p:nvGrpSpPr>
            <p:cNvPr id="173" name="Graphic 2">
              <a:extLst>
                <a:ext uri="{FF2B5EF4-FFF2-40B4-BE49-F238E27FC236}">
                  <a16:creationId xmlns:a16="http://schemas.microsoft.com/office/drawing/2014/main" id="{7E718367-F45E-1A7B-0385-4A5181207CAD}"/>
                </a:ext>
              </a:extLst>
            </p:cNvPr>
            <p:cNvGrpSpPr/>
            <p:nvPr/>
          </p:nvGrpSpPr>
          <p:grpSpPr>
            <a:xfrm>
              <a:off x="5844804" y="5531788"/>
              <a:ext cx="476953" cy="420947"/>
              <a:chOff x="5844804" y="5531788"/>
              <a:chExt cx="476953" cy="420947"/>
            </a:xfrm>
            <a:solidFill>
              <a:srgbClr val="60A9DD"/>
            </a:solidFill>
          </p:grpSpPr>
          <p:sp>
            <p:nvSpPr>
              <p:cNvPr id="193" name="Freeform 192">
                <a:extLst>
                  <a:ext uri="{FF2B5EF4-FFF2-40B4-BE49-F238E27FC236}">
                    <a16:creationId xmlns:a16="http://schemas.microsoft.com/office/drawing/2014/main" id="{B4A21FF2-FB66-07F5-8635-B08DE49EA528}"/>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4" name="Freeform 193">
                <a:extLst>
                  <a:ext uri="{FF2B5EF4-FFF2-40B4-BE49-F238E27FC236}">
                    <a16:creationId xmlns:a16="http://schemas.microsoft.com/office/drawing/2014/main" id="{87B454C8-E26A-2C33-AD33-70DE7F7112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174" name="Graphic 2">
              <a:extLst>
                <a:ext uri="{FF2B5EF4-FFF2-40B4-BE49-F238E27FC236}">
                  <a16:creationId xmlns:a16="http://schemas.microsoft.com/office/drawing/2014/main" id="{69E58772-B12F-7132-AF73-AB5AB06DB6DF}"/>
                </a:ext>
              </a:extLst>
            </p:cNvPr>
            <p:cNvGrpSpPr/>
            <p:nvPr/>
          </p:nvGrpSpPr>
          <p:grpSpPr>
            <a:xfrm>
              <a:off x="5700273" y="5386353"/>
              <a:ext cx="766016" cy="767823"/>
              <a:chOff x="5700273" y="5386353"/>
              <a:chExt cx="766016" cy="767823"/>
            </a:xfrm>
            <a:solidFill>
              <a:srgbClr val="000000"/>
            </a:solidFill>
          </p:grpSpPr>
          <p:sp>
            <p:nvSpPr>
              <p:cNvPr id="175" name="Freeform 174">
                <a:extLst>
                  <a:ext uri="{FF2B5EF4-FFF2-40B4-BE49-F238E27FC236}">
                    <a16:creationId xmlns:a16="http://schemas.microsoft.com/office/drawing/2014/main" id="{9D8BA4D1-D9D4-5A0F-C0D7-25FB26152CC3}"/>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6" name="Freeform 175">
                <a:extLst>
                  <a:ext uri="{FF2B5EF4-FFF2-40B4-BE49-F238E27FC236}">
                    <a16:creationId xmlns:a16="http://schemas.microsoft.com/office/drawing/2014/main" id="{FA72DCF5-A62E-A754-BABC-5B96311CF159}"/>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77" name="Freeform 176">
                <a:extLst>
                  <a:ext uri="{FF2B5EF4-FFF2-40B4-BE49-F238E27FC236}">
                    <a16:creationId xmlns:a16="http://schemas.microsoft.com/office/drawing/2014/main" id="{1F7F4E4A-F4D8-2BB8-2F17-E1D0C7F8E63A}"/>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2" name="Freeform 181">
                <a:extLst>
                  <a:ext uri="{FF2B5EF4-FFF2-40B4-BE49-F238E27FC236}">
                    <a16:creationId xmlns:a16="http://schemas.microsoft.com/office/drawing/2014/main" id="{BAE43F9B-3CA4-F734-AF1E-53D4CF3E1BA3}"/>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3" name="Freeform 182">
                <a:extLst>
                  <a:ext uri="{FF2B5EF4-FFF2-40B4-BE49-F238E27FC236}">
                    <a16:creationId xmlns:a16="http://schemas.microsoft.com/office/drawing/2014/main" id="{5F7907EE-6BD4-64C7-27FD-EDFCD49569C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4" name="Freeform 183">
                <a:extLst>
                  <a:ext uri="{FF2B5EF4-FFF2-40B4-BE49-F238E27FC236}">
                    <a16:creationId xmlns:a16="http://schemas.microsoft.com/office/drawing/2014/main" id="{B97F72B4-1AF9-94BB-E3F6-9B58051841A1}"/>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5" name="Freeform 184">
                <a:extLst>
                  <a:ext uri="{FF2B5EF4-FFF2-40B4-BE49-F238E27FC236}">
                    <a16:creationId xmlns:a16="http://schemas.microsoft.com/office/drawing/2014/main" id="{C15392FD-8B2B-9976-1EE4-040143BB9E1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6" name="Freeform 185">
                <a:extLst>
                  <a:ext uri="{FF2B5EF4-FFF2-40B4-BE49-F238E27FC236}">
                    <a16:creationId xmlns:a16="http://schemas.microsoft.com/office/drawing/2014/main" id="{15B69A6F-05EF-456E-C8B3-649341757CD3}"/>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7" name="Freeform 186">
                <a:extLst>
                  <a:ext uri="{FF2B5EF4-FFF2-40B4-BE49-F238E27FC236}">
                    <a16:creationId xmlns:a16="http://schemas.microsoft.com/office/drawing/2014/main" id="{6D2C967C-EC9B-BFFF-A8D3-F9CB0F9EEB0F}"/>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8" name="Freeform 187">
                <a:extLst>
                  <a:ext uri="{FF2B5EF4-FFF2-40B4-BE49-F238E27FC236}">
                    <a16:creationId xmlns:a16="http://schemas.microsoft.com/office/drawing/2014/main" id="{BB298415-50FA-2A0A-AAF2-FBC6325BF87E}"/>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89" name="Freeform 188">
                <a:extLst>
                  <a:ext uri="{FF2B5EF4-FFF2-40B4-BE49-F238E27FC236}">
                    <a16:creationId xmlns:a16="http://schemas.microsoft.com/office/drawing/2014/main" id="{37B99FB1-FDCB-FC0E-EA72-2164885AF91E}"/>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0" name="Freeform 189">
                <a:extLst>
                  <a:ext uri="{FF2B5EF4-FFF2-40B4-BE49-F238E27FC236}">
                    <a16:creationId xmlns:a16="http://schemas.microsoft.com/office/drawing/2014/main" id="{643C7372-D1AC-CF8B-A7F2-B9DBC766657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1" name="Freeform 190">
                <a:extLst>
                  <a:ext uri="{FF2B5EF4-FFF2-40B4-BE49-F238E27FC236}">
                    <a16:creationId xmlns:a16="http://schemas.microsoft.com/office/drawing/2014/main" id="{AB003A77-B5A6-DB94-3E82-57DF09EA008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192" name="Freeform 191">
                <a:extLst>
                  <a:ext uri="{FF2B5EF4-FFF2-40B4-BE49-F238E27FC236}">
                    <a16:creationId xmlns:a16="http://schemas.microsoft.com/office/drawing/2014/main" id="{79E39C82-AAFA-A652-7B59-388930EBF2B5}"/>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206" name="Group 205">
            <a:extLst>
              <a:ext uri="{FF2B5EF4-FFF2-40B4-BE49-F238E27FC236}">
                <a16:creationId xmlns:a16="http://schemas.microsoft.com/office/drawing/2014/main" id="{7DF3B71B-F9FD-9822-7F31-31D0EE97C172}"/>
              </a:ext>
            </a:extLst>
          </p:cNvPr>
          <p:cNvGrpSpPr/>
          <p:nvPr/>
        </p:nvGrpSpPr>
        <p:grpSpPr>
          <a:xfrm>
            <a:off x="5968208" y="7313942"/>
            <a:ext cx="891964" cy="795108"/>
            <a:chOff x="4422991" y="1951890"/>
            <a:chExt cx="1086135" cy="968195"/>
          </a:xfrm>
        </p:grpSpPr>
        <p:sp>
          <p:nvSpPr>
            <p:cNvPr id="207" name="Freeform 206">
              <a:extLst>
                <a:ext uri="{FF2B5EF4-FFF2-40B4-BE49-F238E27FC236}">
                  <a16:creationId xmlns:a16="http://schemas.microsoft.com/office/drawing/2014/main" id="{0E423880-B8F4-0B4A-A18E-C377111A34B5}"/>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208" name="Graphic 3">
              <a:extLst>
                <a:ext uri="{FF2B5EF4-FFF2-40B4-BE49-F238E27FC236}">
                  <a16:creationId xmlns:a16="http://schemas.microsoft.com/office/drawing/2014/main" id="{13403F5E-6A94-0B4C-41E5-5BDE9CD5FA67}"/>
                </a:ext>
              </a:extLst>
            </p:cNvPr>
            <p:cNvGrpSpPr/>
            <p:nvPr/>
          </p:nvGrpSpPr>
          <p:grpSpPr>
            <a:xfrm>
              <a:off x="4738409" y="2001259"/>
              <a:ext cx="466270" cy="416899"/>
              <a:chOff x="4738409" y="2001259"/>
              <a:chExt cx="466270" cy="416899"/>
            </a:xfrm>
            <a:solidFill>
              <a:srgbClr val="00BADE"/>
            </a:solidFill>
          </p:grpSpPr>
          <p:sp>
            <p:nvSpPr>
              <p:cNvPr id="209" name="Freeform 208">
                <a:extLst>
                  <a:ext uri="{FF2B5EF4-FFF2-40B4-BE49-F238E27FC236}">
                    <a16:creationId xmlns:a16="http://schemas.microsoft.com/office/drawing/2014/main" id="{6C3E9F81-D303-8D4D-3CAA-66E796BC759D}"/>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210" name="Freeform 209">
                <a:extLst>
                  <a:ext uri="{FF2B5EF4-FFF2-40B4-BE49-F238E27FC236}">
                    <a16:creationId xmlns:a16="http://schemas.microsoft.com/office/drawing/2014/main" id="{A9F11B5E-E0C9-62BD-3182-B5B63543619E}"/>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211" name="Freeform 210">
                <a:extLst>
                  <a:ext uri="{FF2B5EF4-FFF2-40B4-BE49-F238E27FC236}">
                    <a16:creationId xmlns:a16="http://schemas.microsoft.com/office/drawing/2014/main" id="{C4DC5F05-96EF-58C2-5143-72CAA48B66A0}"/>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9617791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a:solidFill>
                  <a:srgbClr val="000000"/>
                </a:solidFill>
                <a:latin typeface="Calibri" panose="020F0502020204030204" pitchFamily="34" charset="0"/>
                <a:ea typeface="Calibri" panose="020F0502020204030204" pitchFamily="34" charset="0"/>
                <a:cs typeface="Calibri" panose="020F0502020204030204" pitchFamily="34" charset="0"/>
              </a:rPr>
              <a:t>Rekrytointiprosessi ja strategiat</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88676" y="1514771"/>
            <a:ext cx="5172187"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Oikeiden osaajien houkutteleminen ja valitseminen on ratkaisevan tärkeää eettisen elintarvikeyrityksen rakentamiselle, joka on linjassa arvojesi kanssa. Tässä on yksityiskohtaisempi tutkimus rekrytointiprosessista ja strategioista, joilla houkutellaan henkilöitä, jotka jakavat eettisen tehtäväsi:</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49</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538794" y="2293253"/>
            <a:ext cx="8112247" cy="2228534"/>
            <a:chOff x="-541060" y="2435911"/>
            <a:chExt cx="8112247" cy="2228534"/>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541060" y="2435911"/>
              <a:ext cx="8112247" cy="2228534"/>
              <a:chOff x="-505664" y="2496164"/>
              <a:chExt cx="8112247" cy="2228534"/>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505664"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03406" y="3030032"/>
                <a:ext cx="6678492" cy="16946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Korosta eettisiä arvoja: </a:t>
                </a:r>
                <a:r>
                  <a:rPr lang="fi-FI" dirty="0">
                    <a:solidFill>
                      <a:schemeClr val="tx1"/>
                    </a:solidFill>
                  </a:rPr>
                  <a:t>Ilmaise yrityksesi eettiset arvot ja missio selkeästi työnkuvassa. Korosta näkökohdat, kuten kestävyys, reilu kauppa, luonnonmukaiset käytännöt, eläinten hyvinvointi tai yhteisön osallistuminen.</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Kuvaile vaikuttavaa työtä: </a:t>
                </a:r>
                <a:r>
                  <a:rPr lang="fi-FI" dirty="0">
                    <a:solidFill>
                      <a:schemeClr val="tx1"/>
                    </a:solidFill>
                  </a:rPr>
                  <a:t>Esittele työntekijöiden mielekästä työtä ja positiivista vaikutusta liittymällä eettiseen elintarvikeyritykseesi. Korosta, kuinka heidän panoksensa voi vaikuttaa kestävän kehityksen, sosiaalisen vastuun ja eettisten käytäntöjen edistämiseen.</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Vaaditut taidot ja pätevyydet: </a:t>
                </a:r>
                <a:r>
                  <a:rPr lang="fi-FI" dirty="0">
                    <a:solidFill>
                      <a:schemeClr val="tx1"/>
                    </a:solidFill>
                  </a:rPr>
                  <a:t>Sisällytä teknisten taitojen ja pätevyyden lisäksi halutut ominaisuudet, jotka kuvastavat yrityksesi eettisiä arvoja, kuten intohimo kestävyyteen, luonnonmukaisten viljelykäytäntöjen tuntemus tai kokemus reilun kaupan aloitteista. Ilmoita, että etsit samanhenkisiä tiimiläisiä, jotka ovat samaa mieltä eettisten arvojesi kanssa.</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Käsityön työkuvaukset</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41" name="Graphic 3">
            <a:extLst>
              <a:ext uri="{FF2B5EF4-FFF2-40B4-BE49-F238E27FC236}">
                <a16:creationId xmlns:a16="http://schemas.microsoft.com/office/drawing/2014/main" id="{4D53E85F-C271-CF97-7906-81CB685C096A}"/>
              </a:ext>
            </a:extLst>
          </p:cNvPr>
          <p:cNvGrpSpPr/>
          <p:nvPr/>
        </p:nvGrpSpPr>
        <p:grpSpPr>
          <a:xfrm>
            <a:off x="5809453" y="519764"/>
            <a:ext cx="1101805" cy="804040"/>
            <a:chOff x="8408232" y="3880051"/>
            <a:chExt cx="1097482" cy="800886"/>
          </a:xfrm>
        </p:grpSpPr>
        <p:sp>
          <p:nvSpPr>
            <p:cNvPr id="43" name="Freeform 42">
              <a:extLst>
                <a:ext uri="{FF2B5EF4-FFF2-40B4-BE49-F238E27FC236}">
                  <a16:creationId xmlns:a16="http://schemas.microsoft.com/office/drawing/2014/main" id="{D6D69F2D-E274-A5D1-C2FA-9E3A9050DB64}"/>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nvGrpSpPr>
            <p:cNvPr id="44" name="Graphic 3">
              <a:extLst>
                <a:ext uri="{FF2B5EF4-FFF2-40B4-BE49-F238E27FC236}">
                  <a16:creationId xmlns:a16="http://schemas.microsoft.com/office/drawing/2014/main" id="{F5468F26-FD7A-D55B-4A18-A2177395737E}"/>
                </a:ext>
              </a:extLst>
            </p:cNvPr>
            <p:cNvGrpSpPr/>
            <p:nvPr/>
          </p:nvGrpSpPr>
          <p:grpSpPr>
            <a:xfrm>
              <a:off x="8408232" y="3880051"/>
              <a:ext cx="1097482" cy="800886"/>
              <a:chOff x="8408232" y="3880051"/>
              <a:chExt cx="1097482" cy="800886"/>
            </a:xfrm>
          </p:grpSpPr>
          <p:sp>
            <p:nvSpPr>
              <p:cNvPr id="47" name="Freeform 46">
                <a:extLst>
                  <a:ext uri="{FF2B5EF4-FFF2-40B4-BE49-F238E27FC236}">
                    <a16:creationId xmlns:a16="http://schemas.microsoft.com/office/drawing/2014/main" id="{DA9E0D2A-AD85-F351-7F46-7AC688AEA421}"/>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pPr algn="l" rtl="0"/>
                <a:endParaRPr lang="en-US"/>
              </a:p>
            </p:txBody>
          </p:sp>
          <p:sp>
            <p:nvSpPr>
              <p:cNvPr id="48" name="Freeform 47">
                <a:extLst>
                  <a:ext uri="{FF2B5EF4-FFF2-40B4-BE49-F238E27FC236}">
                    <a16:creationId xmlns:a16="http://schemas.microsoft.com/office/drawing/2014/main" id="{24AFF0AB-8B48-2EBF-5B5A-0EACEED128F4}"/>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0E44B2A5-0986-921B-E9E9-381F4BEC1A1B}"/>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ECD6087B-F37C-EE4D-56C2-D845FEC0864D}"/>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542C2DD7-69D0-84BF-7A36-B17C561C7627}"/>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B8C53683-7649-F4CD-E4DA-36C34B6B4D79}"/>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1A0C2"/>
              </a:solidFill>
              <a:ln w="27426"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2DFC33CA-4366-C607-888E-DD3FABC9F5D0}"/>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1A0C2"/>
              </a:solidFill>
              <a:ln w="27426" cap="flat">
                <a:noFill/>
                <a:prstDash val="solid"/>
                <a:miter/>
              </a:ln>
            </p:spPr>
            <p:txBody>
              <a:bodyPr rtlCol="0" anchor="ctr"/>
              <a:lstStyle/>
              <a:p>
                <a:pPr algn="l" rtl="0"/>
                <a:endParaRPr lang="en-US"/>
              </a:p>
            </p:txBody>
          </p:sp>
          <p:sp>
            <p:nvSpPr>
              <p:cNvPr id="54" name="Freeform 53">
                <a:extLst>
                  <a:ext uri="{FF2B5EF4-FFF2-40B4-BE49-F238E27FC236}">
                    <a16:creationId xmlns:a16="http://schemas.microsoft.com/office/drawing/2014/main" id="{1FC07319-62D2-1F6A-C2DA-5349B0B72B86}"/>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5" name="Group 54">
            <a:extLst>
              <a:ext uri="{FF2B5EF4-FFF2-40B4-BE49-F238E27FC236}">
                <a16:creationId xmlns:a16="http://schemas.microsoft.com/office/drawing/2014/main" id="{DD9AA484-41CB-4D5C-D383-B4FDADDBC00C}"/>
              </a:ext>
            </a:extLst>
          </p:cNvPr>
          <p:cNvGrpSpPr/>
          <p:nvPr/>
        </p:nvGrpSpPr>
        <p:grpSpPr>
          <a:xfrm>
            <a:off x="-99040" y="4552860"/>
            <a:ext cx="7669485" cy="2102458"/>
            <a:chOff x="-98298" y="2428219"/>
            <a:chExt cx="7669485" cy="2102458"/>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2085141"/>
              <a:chOff x="-62902" y="2505789"/>
              <a:chExt cx="7669485" cy="208514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5613048"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56089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Käyttäytymiseen liittyvät kysymykset: </a:t>
                </a:r>
                <a:r>
                  <a:rPr lang="fi-FI" dirty="0">
                    <a:solidFill>
                      <a:schemeClr val="tx1"/>
                    </a:solidFill>
                  </a:rPr>
                  <a:t>Esitä hakijoille avoimia kysymyksiä, jotka herättävät vastauksia heidän henkilökohtaisista arvoistaan ​​ja eettisyydestään. Tiedustele esimerkiksi heidän kokemuksiaan kestävistä käytännöistä, kuinka he käsittelevät eettisiä ongelmia tai sitoutumistaan ​​sosiaaliseen vastuuseen.</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Skenaariot ja tapaustutkimukset: </a:t>
                </a:r>
                <a:r>
                  <a:rPr lang="fi-FI" dirty="0">
                    <a:solidFill>
                      <a:schemeClr val="tx1"/>
                    </a:solidFill>
                  </a:rPr>
                  <a:t>Esitä hypoteettisia skenaarioita tai tosielämän eettisiä ongelmia, jotka liittyvät toimialaasi. Arvioi, kuinka ehdokkaat lähestyvät ja ratkaisevat nämä tilanteet, kiinnittäen huomiota heidän päätöksentekoprosessiinsa suhteessa yrityksesi eettisiin arvoihin.</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Viitetarkastukset: </a:t>
                </a:r>
                <a:r>
                  <a:rPr lang="fi-FI" dirty="0">
                    <a:solidFill>
                      <a:schemeClr val="tx1"/>
                    </a:solidFill>
                  </a:rPr>
                  <a:t>Ota yhteyttä ehdokkaiden antamiin referensseihin ja tiedustele heidän eettisyyttään, arvojaan ja sitoutumistaan ​​kestävään kehitykseen ja sosiaaliseen vastuuseen.</a:t>
                </a: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81875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67862" y="2428219"/>
              <a:ext cx="5093743"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Arvojen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yhteensopivuuden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arviointi</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haastatteluissa</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98" name="Group 97">
            <a:extLst>
              <a:ext uri="{FF2B5EF4-FFF2-40B4-BE49-F238E27FC236}">
                <a16:creationId xmlns:a16="http://schemas.microsoft.com/office/drawing/2014/main" id="{C4E500DB-FE9D-68DF-255B-2947638C06DC}"/>
              </a:ext>
            </a:extLst>
          </p:cNvPr>
          <p:cNvGrpSpPr/>
          <p:nvPr/>
        </p:nvGrpSpPr>
        <p:grpSpPr>
          <a:xfrm>
            <a:off x="-96032" y="6722777"/>
            <a:ext cx="7669485" cy="2784664"/>
            <a:chOff x="-98298" y="2445536"/>
            <a:chExt cx="7669485" cy="2784664"/>
          </a:xfrm>
        </p:grpSpPr>
        <p:grpSp>
          <p:nvGrpSpPr>
            <p:cNvPr id="99" name="Group 98">
              <a:extLst>
                <a:ext uri="{FF2B5EF4-FFF2-40B4-BE49-F238E27FC236}">
                  <a16:creationId xmlns:a16="http://schemas.microsoft.com/office/drawing/2014/main" id="{04EDC972-5E97-0836-9290-D8E71746D100}"/>
                </a:ext>
              </a:extLst>
            </p:cNvPr>
            <p:cNvGrpSpPr/>
            <p:nvPr/>
          </p:nvGrpSpPr>
          <p:grpSpPr>
            <a:xfrm>
              <a:off x="-98298" y="2445536"/>
              <a:ext cx="7669485" cy="2784664"/>
              <a:chOff x="-62902" y="2505789"/>
              <a:chExt cx="7669485" cy="2784664"/>
            </a:xfrm>
          </p:grpSpPr>
          <p:cxnSp>
            <p:nvCxnSpPr>
              <p:cNvPr id="111" name="Straight Connector 110">
                <a:extLst>
                  <a:ext uri="{FF2B5EF4-FFF2-40B4-BE49-F238E27FC236}">
                    <a16:creationId xmlns:a16="http://schemas.microsoft.com/office/drawing/2014/main" id="{73CE34B3-BBFA-4567-BBAF-C9F67E35C5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E7A590C1-D68E-71DA-061A-123883B2D720}"/>
                  </a:ext>
                </a:extLst>
              </p:cNvPr>
              <p:cNvSpPr/>
              <p:nvPr/>
            </p:nvSpPr>
            <p:spPr>
              <a:xfrm>
                <a:off x="-62902" y="2505789"/>
                <a:ext cx="524558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3" name="Text Placeholder 2">
                <a:extLst>
                  <a:ext uri="{FF2B5EF4-FFF2-40B4-BE49-F238E27FC236}">
                    <a16:creationId xmlns:a16="http://schemas.microsoft.com/office/drawing/2014/main" id="{31A2C7E7-C65C-F77D-3FD9-F8F196E2BC3A}"/>
                  </a:ext>
                </a:extLst>
              </p:cNvPr>
              <p:cNvSpPr txBox="1">
                <a:spLocks/>
              </p:cNvSpPr>
              <p:nvPr/>
            </p:nvSpPr>
            <p:spPr>
              <a:xfrm>
                <a:off x="543632" y="3010336"/>
                <a:ext cx="6678492" cy="22801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Puolueettomat työpaikkailmoitukset: </a:t>
                </a:r>
                <a:r>
                  <a:rPr lang="fi-FI" dirty="0">
                    <a:solidFill>
                      <a:schemeClr val="tx1"/>
                    </a:solidFill>
                  </a:rPr>
                  <a:t>Varmista, että työpaikkailmoituksissasi käytetään kattavaa kieltä ja vältät syrjiviä kriteerejä. Tämä edistää monimuotoisuutta ja houkuttelee ehdokkaita useista eri taustoista.</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Monipuolinen työnhakijoiden hankinta: </a:t>
                </a:r>
                <a:r>
                  <a:rPr lang="fi-FI" dirty="0">
                    <a:solidFill>
                      <a:schemeClr val="tx1"/>
                    </a:solidFill>
                  </a:rPr>
                  <a:t>Etsi aktiivisesti monipuolista hakijoiden joukkoa tutkimalla erilaisia ​​rekrytointikanavia, digitaalisia HR-sivustoja, työpaikkamessuja, osallistumalla erilaisiin ammatillisiin verkostoihin ja tekemällä yhteistyötä monimuotoisuutta ja osallisuutta edistävien järjestöjen kanssa.</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Reilu ja läpinäkyvä valintaprosessi: </a:t>
                </a:r>
                <a:r>
                  <a:rPr lang="fi-FI" dirty="0">
                    <a:solidFill>
                      <a:schemeClr val="tx1"/>
                    </a:solidFill>
                  </a:rPr>
                  <a:t>Luo jäsennelty ja puolueeton valintaprosessi, joka sisältää monipuoliset haastattelupaneelit, standardoidut arviointikriteerit ja objektiiviset </a:t>
                </a:r>
                <a:r>
                  <a:rPr lang="fi-FI" dirty="0" err="1">
                    <a:solidFill>
                      <a:schemeClr val="tx1"/>
                    </a:solidFill>
                  </a:rPr>
                  <a:t>pistetysmenetelmät</a:t>
                </a:r>
                <a:r>
                  <a:rPr lang="fi-FI" dirty="0">
                    <a:solidFill>
                      <a:schemeClr val="tx1"/>
                    </a:solidFill>
                  </a:rPr>
                  <a:t>. </a:t>
                </a:r>
                <a:r>
                  <a:rPr lang="fi-FI" dirty="0">
                    <a:solidFill>
                      <a:schemeClr val="tx1"/>
                    </a:solidFill>
                    <a:hlinkClick r:id="rId2"/>
                  </a:rPr>
                  <a:t>Lisätietoja reilusta valinnasta täältä</a:t>
                </a:r>
                <a:r>
                  <a:rPr lang="fi-FI" dirty="0">
                    <a:solidFill>
                      <a:schemeClr val="tx1"/>
                    </a:solidFill>
                  </a:rPr>
                  <a:t>.</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Tasa-arvoiset mahdollisuudet: </a:t>
                </a:r>
                <a:r>
                  <a:rPr lang="fi-FI" dirty="0">
                    <a:solidFill>
                      <a:schemeClr val="tx1"/>
                    </a:solidFill>
                  </a:rPr>
                  <a:t>Tarjoa kaikille työntekijöille yhtäläiset mahdollisuudet urakehitykseen taustasta, rodusta, sukupuolesta, uskonnosta jne. riippumatta. Ota käyttöön politiikkaa ja käytäntöjä, jotka edistävät osallisuutta ja varmistavat oikeudenmukaisen kohtelun kaikilla organisaation tasoilla.</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100" name="Freeform 99">
              <a:extLst>
                <a:ext uri="{FF2B5EF4-FFF2-40B4-BE49-F238E27FC236}">
                  <a16:creationId xmlns:a16="http://schemas.microsoft.com/office/drawing/2014/main" id="{D3EE9A2B-3612-8B73-45F9-085E09CE2083}"/>
                </a:ext>
              </a:extLst>
            </p:cNvPr>
            <p:cNvSpPr/>
            <p:nvPr/>
          </p:nvSpPr>
          <p:spPr>
            <a:xfrm>
              <a:off x="818752"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0" name="TextBox 109">
              <a:extLst>
                <a:ext uri="{FF2B5EF4-FFF2-40B4-BE49-F238E27FC236}">
                  <a16:creationId xmlns:a16="http://schemas.microsoft.com/office/drawing/2014/main" id="{1E6C3EBF-E002-D468-C4CF-6FC623B553BB}"/>
                </a:ext>
              </a:extLst>
            </p:cNvPr>
            <p:cNvSpPr txBox="1"/>
            <p:nvPr/>
          </p:nvSpPr>
          <p:spPr>
            <a:xfrm>
              <a:off x="508236" y="2449947"/>
              <a:ext cx="4903900"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Monimuotoisuuden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osallisuuden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edistäminen</a:t>
              </a:r>
              <a:endParaRPr lang="en-IE" sz="1600" b="1" dirty="0">
                <a:solidFill>
                  <a:schemeClr val="bg1"/>
                </a:solidFill>
                <a:effectLst/>
                <a:latin typeface="Calibri" panose="020F0502020204030204" pitchFamily="34" charset="0"/>
                <a:cs typeface="Calibri" panose="020F0502020204030204" pitchFamily="34" charset="0"/>
              </a:endParaRPr>
            </a:p>
            <a:p>
              <a:pPr algn="l" rtl="0"/>
              <a:r>
                <a:rPr lang="en-IE" sz="1600" b="1" dirty="0">
                  <a:solidFill>
                    <a:schemeClr val="bg1"/>
                  </a:solidFill>
                  <a:effectLst/>
                  <a:latin typeface="Calibri" panose="020F0502020204030204" pitchFamily="34" charset="0"/>
                  <a:cs typeface="Calibri" panose="020F0502020204030204" pitchFamily="34" charset="0"/>
                </a:rPr>
                <a:t> </a:t>
              </a:r>
            </a:p>
          </p:txBody>
        </p:sp>
      </p:grpSp>
      <p:sp>
        <p:nvSpPr>
          <p:cNvPr id="114" name="Rectangle 113">
            <a:extLst>
              <a:ext uri="{FF2B5EF4-FFF2-40B4-BE49-F238E27FC236}">
                <a16:creationId xmlns:a16="http://schemas.microsoft.com/office/drawing/2014/main" id="{ABBCFBF2-BEF5-E205-7CD8-23814D609719}"/>
              </a:ext>
            </a:extLst>
          </p:cNvPr>
          <p:cNvSpPr/>
          <p:nvPr/>
        </p:nvSpPr>
        <p:spPr>
          <a:xfrm>
            <a:off x="1" y="9250667"/>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5" name="Text Placeholder 2">
            <a:extLst>
              <a:ext uri="{FF2B5EF4-FFF2-40B4-BE49-F238E27FC236}">
                <a16:creationId xmlns:a16="http://schemas.microsoft.com/office/drawing/2014/main" id="{F5B4B763-D2B4-E535-78AC-3061E400DE1B}"/>
              </a:ext>
            </a:extLst>
          </p:cNvPr>
          <p:cNvSpPr txBox="1">
            <a:spLocks/>
          </p:cNvSpPr>
          <p:nvPr/>
        </p:nvSpPr>
        <p:spPr>
          <a:xfrm>
            <a:off x="567120" y="9351159"/>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en-US" dirty="0">
                <a:solidFill>
                  <a:schemeClr val="tx1"/>
                </a:solidFill>
              </a:rPr>
              <a:t>Noudattamalla näitä strategioita voit houkutella eettisiä kykyjä, jotka jakavat arvosi. Näin varmistat, että tiimisi on linjassa missiosi kanssa ja sitoutuu edistämään kestävyyttä, sosiaalista vastuuta ja eettisiä käytäntöjä elintarvikeliiketoiminnassasi. Tämä edistää positiivista työkulttuuria, vahvistaa brändisi mainetta ja edistää yrityksesi menestystä (Lucy et al. 2023)</a:t>
            </a:r>
          </a:p>
        </p:txBody>
      </p:sp>
      <p:sp>
        <p:nvSpPr>
          <p:cNvPr id="2" name="TextBox 1">
            <a:extLst>
              <a:ext uri="{FF2B5EF4-FFF2-40B4-BE49-F238E27FC236}">
                <a16:creationId xmlns:a16="http://schemas.microsoft.com/office/drawing/2014/main" id="{6FA4B2BB-0F0E-B822-976B-445587873607}"/>
              </a:ext>
            </a:extLst>
          </p:cNvPr>
          <p:cNvSpPr txBox="1"/>
          <p:nvPr/>
        </p:nvSpPr>
        <p:spPr>
          <a:xfrm>
            <a:off x="5607092" y="1543867"/>
            <a:ext cx="1800781" cy="970779"/>
          </a:xfrm>
          <a:prstGeom prst="rect">
            <a:avLst/>
          </a:prstGeom>
          <a:noFill/>
        </p:spPr>
        <p:txBody>
          <a:bodyPr wrap="square">
            <a:spAutoFit/>
          </a:bodyPr>
          <a:lstStyle/>
          <a:p>
            <a:pPr algn="r" rtl="0">
              <a:lnSpc>
                <a:spcPts val="1700"/>
              </a:lnSpc>
            </a:pPr>
            <a:r>
              <a:rPr lang="en-IE" sz="1800" b="1" i="0" u="none" strike="noStrike" baseline="0" dirty="0" err="1">
                <a:solidFill>
                  <a:srgbClr val="F79037"/>
                </a:solidFill>
                <a:latin typeface="Arimo-Bold"/>
                <a:hlinkClick r:id="rId3" action="ppaction://hlinkfile">
                  <a:extLst>
                    <a:ext uri="{A12FA001-AC4F-418D-AE19-62706E023703}">
                      <ahyp:hlinkClr xmlns:ahyp="http://schemas.microsoft.com/office/drawing/2018/hyperlinkcolor" val="tx"/>
                    </a:ext>
                  </a:extLst>
                </a:hlinkClick>
              </a:rPr>
              <a:t>Hakijan</a:t>
            </a:r>
            <a:r>
              <a:rPr lang="en-IE" sz="1800" b="1" i="0" u="none" strike="noStrike" baseline="0" dirty="0">
                <a:solidFill>
                  <a:srgbClr val="F79037"/>
                </a:solidFill>
                <a:latin typeface="Arimo-Bold"/>
                <a:hlinkClick r:id="rId3" action="ppaction://hlinkfile">
                  <a:extLst>
                    <a:ext uri="{A12FA001-AC4F-418D-AE19-62706E023703}">
                      <ahyp:hlinkClr xmlns:ahyp="http://schemas.microsoft.com/office/drawing/2018/hyperlinkcolor" val="tx"/>
                    </a:ext>
                  </a:extLst>
                </a:hlinkClick>
              </a:rPr>
              <a:t> </a:t>
            </a:r>
            <a:r>
              <a:rPr lang="en-IE" sz="1800" b="1" i="0" u="none" strike="noStrike" baseline="0" dirty="0" err="1">
                <a:solidFill>
                  <a:srgbClr val="F79037"/>
                </a:solidFill>
                <a:latin typeface="Arimo-Bold"/>
                <a:hlinkClick r:id="rId3" action="ppaction://hlinkfile">
                  <a:extLst>
                    <a:ext uri="{A12FA001-AC4F-418D-AE19-62706E023703}">
                      <ahyp:hlinkClr xmlns:ahyp="http://schemas.microsoft.com/office/drawing/2018/hyperlinkcolor" val="tx"/>
                    </a:ext>
                  </a:extLst>
                </a:hlinkClick>
              </a:rPr>
              <a:t>haastattelu-muistiinpano-lomake</a:t>
            </a:r>
            <a:endParaRPr lang="en-IE" sz="1600" b="1" dirty="0">
              <a:solidFill>
                <a:srgbClr val="F79037"/>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3" name="Graphic 4">
            <a:extLst>
              <a:ext uri="{FF2B5EF4-FFF2-40B4-BE49-F238E27FC236}">
                <a16:creationId xmlns:a16="http://schemas.microsoft.com/office/drawing/2014/main" id="{ABDEAC05-5F3B-A421-19F3-3EE070F70911}"/>
              </a:ext>
            </a:extLst>
          </p:cNvPr>
          <p:cNvGrpSpPr/>
          <p:nvPr/>
        </p:nvGrpSpPr>
        <p:grpSpPr>
          <a:xfrm rot="4075347">
            <a:off x="5530698" y="2029783"/>
            <a:ext cx="340780" cy="658854"/>
            <a:chOff x="9129274" y="2719113"/>
            <a:chExt cx="717139" cy="1386497"/>
          </a:xfrm>
          <a:solidFill>
            <a:srgbClr val="000000"/>
          </a:solidFill>
        </p:grpSpPr>
        <p:grpSp>
          <p:nvGrpSpPr>
            <p:cNvPr id="4" name="Graphic 4">
              <a:extLst>
                <a:ext uri="{FF2B5EF4-FFF2-40B4-BE49-F238E27FC236}">
                  <a16:creationId xmlns:a16="http://schemas.microsoft.com/office/drawing/2014/main" id="{7D35E3A0-8E14-0483-1BD0-4601F5E41CD1}"/>
                </a:ext>
              </a:extLst>
            </p:cNvPr>
            <p:cNvGrpSpPr/>
            <p:nvPr/>
          </p:nvGrpSpPr>
          <p:grpSpPr>
            <a:xfrm>
              <a:off x="9159507" y="2719113"/>
              <a:ext cx="446280" cy="440141"/>
              <a:chOff x="9159507" y="2719113"/>
              <a:chExt cx="446280" cy="440141"/>
            </a:xfrm>
            <a:grpFill/>
          </p:grpSpPr>
          <p:sp>
            <p:nvSpPr>
              <p:cNvPr id="13" name="Freeform 44">
                <a:extLst>
                  <a:ext uri="{FF2B5EF4-FFF2-40B4-BE49-F238E27FC236}">
                    <a16:creationId xmlns:a16="http://schemas.microsoft.com/office/drawing/2014/main" id="{A07E03D3-97F1-5EEF-EADD-978BAFDA5D0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14" name="Freeform 45">
                <a:extLst>
                  <a:ext uri="{FF2B5EF4-FFF2-40B4-BE49-F238E27FC236}">
                    <a16:creationId xmlns:a16="http://schemas.microsoft.com/office/drawing/2014/main" id="{5CEBCAB0-C024-73B5-68B6-A6136982E60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5" name="Graphic 4">
              <a:extLst>
                <a:ext uri="{FF2B5EF4-FFF2-40B4-BE49-F238E27FC236}">
                  <a16:creationId xmlns:a16="http://schemas.microsoft.com/office/drawing/2014/main" id="{161D58CA-DCC8-2F6C-5A96-2B0C2AB0FF79}"/>
                </a:ext>
              </a:extLst>
            </p:cNvPr>
            <p:cNvGrpSpPr/>
            <p:nvPr/>
          </p:nvGrpSpPr>
          <p:grpSpPr>
            <a:xfrm>
              <a:off x="9129274" y="2893887"/>
              <a:ext cx="717139" cy="1211724"/>
              <a:chOff x="9129274" y="2893887"/>
              <a:chExt cx="717139" cy="1211724"/>
            </a:xfrm>
            <a:grpFill/>
          </p:grpSpPr>
          <p:sp>
            <p:nvSpPr>
              <p:cNvPr id="6" name="Freeform 37">
                <a:extLst>
                  <a:ext uri="{FF2B5EF4-FFF2-40B4-BE49-F238E27FC236}">
                    <a16:creationId xmlns:a16="http://schemas.microsoft.com/office/drawing/2014/main" id="{05F9B198-2EFE-6BE6-7A4D-966DE52A8A4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7" name="Freeform 38">
                <a:extLst>
                  <a:ext uri="{FF2B5EF4-FFF2-40B4-BE49-F238E27FC236}">
                    <a16:creationId xmlns:a16="http://schemas.microsoft.com/office/drawing/2014/main" id="{8D419CA6-C4E2-C120-7553-BD6A7BF551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8" name="Freeform 39">
                <a:extLst>
                  <a:ext uri="{FF2B5EF4-FFF2-40B4-BE49-F238E27FC236}">
                    <a16:creationId xmlns:a16="http://schemas.microsoft.com/office/drawing/2014/main" id="{94565337-BDAE-DD98-910A-188C0C97A36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9" name="Freeform 40">
                <a:extLst>
                  <a:ext uri="{FF2B5EF4-FFF2-40B4-BE49-F238E27FC236}">
                    <a16:creationId xmlns:a16="http://schemas.microsoft.com/office/drawing/2014/main" id="{627712B9-5722-23AE-AD53-D894EDE0B31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0" name="Freeform 41">
                <a:extLst>
                  <a:ext uri="{FF2B5EF4-FFF2-40B4-BE49-F238E27FC236}">
                    <a16:creationId xmlns:a16="http://schemas.microsoft.com/office/drawing/2014/main" id="{5265C83F-6F71-1A70-84AA-6327A840A75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1" name="Freeform 42">
                <a:extLst>
                  <a:ext uri="{FF2B5EF4-FFF2-40B4-BE49-F238E27FC236}">
                    <a16:creationId xmlns:a16="http://schemas.microsoft.com/office/drawing/2014/main" id="{EFB4F5AB-51FE-8E6E-30A0-F49E561FBF5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dirty="0"/>
              </a:p>
            </p:txBody>
          </p:sp>
          <p:sp>
            <p:nvSpPr>
              <p:cNvPr id="12" name="Freeform 43">
                <a:extLst>
                  <a:ext uri="{FF2B5EF4-FFF2-40B4-BE49-F238E27FC236}">
                    <a16:creationId xmlns:a16="http://schemas.microsoft.com/office/drawing/2014/main" id="{81EBE81A-D001-F377-B8DA-2062FC6AC52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1473790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01</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201603" cy="2002900"/>
          </a:xfrm>
        </p:spPr>
        <p:txBody>
          <a:bodyPr/>
          <a:lstStyle/>
          <a:p>
            <a:pPr algn="l" rtl="0"/>
            <a:r>
              <a:rPr lang="en-US" dirty="0" err="1"/>
              <a:t>Johdatus</a:t>
            </a:r>
            <a:r>
              <a:rPr lang="en-US" dirty="0"/>
              <a:t> </a:t>
            </a:r>
            <a:r>
              <a:rPr kumimoji="0" lang="en-GB" altLang="en-US" sz="3600" b="0" i="0" u="none" strike="noStrike" cap="none" normalizeH="0" baseline="0" dirty="0" err="1">
                <a:ln>
                  <a:noFill/>
                </a:ln>
                <a:effectLst/>
                <a:latin typeface="Calibri" panose="020F0502020204030204" pitchFamily="34" charset="0"/>
                <a:ea typeface="Calibri" panose="020F0502020204030204" pitchFamily="34" charset="0"/>
                <a:cs typeface="Times New Roman" panose="02020603050405020304" pitchFamily="18" charset="0"/>
              </a:rPr>
              <a:t>eettiseen</a:t>
            </a:r>
            <a:r>
              <a:rPr kumimoji="0" lang="en-GB" altLang="en-US" sz="36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3600" b="0" i="0" u="none" strike="noStrike" cap="none" normalizeH="0" baseline="0" dirty="0" err="1">
                <a:ln>
                  <a:noFill/>
                </a:ln>
                <a:effectLst/>
                <a:latin typeface="Calibri" panose="020F0502020204030204" pitchFamily="34" charset="0"/>
                <a:ea typeface="Calibri" panose="020F0502020204030204" pitchFamily="34" charset="0"/>
                <a:cs typeface="Times New Roman" panose="02020603050405020304" pitchFamily="18" charset="0"/>
              </a:rPr>
              <a:t>elintarvikeliike-toimintaan</a:t>
            </a:r>
            <a:r>
              <a:rPr lang="en-US" altLang="en-US" sz="3600" dirty="0">
                <a:ea typeface="Calibri" panose="020F0502020204030204" pitchFamily="34" charset="0"/>
                <a:cs typeface="Times New Roman" panose="02020603050405020304" pitchFamily="18" charset="0"/>
              </a:rPr>
              <a:t> </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a:t>
            </a:fld>
            <a:endParaRPr lang="en-US" sz="900">
              <a:solidFill>
                <a:schemeClr val="tx1"/>
              </a:solidFill>
            </a:endParaRPr>
          </a:p>
        </p:txBody>
      </p:sp>
    </p:spTree>
    <p:extLst>
      <p:ext uri="{BB962C8B-B14F-4D97-AF65-F5344CB8AC3E}">
        <p14:creationId xmlns:p14="http://schemas.microsoft.com/office/powerpoint/2010/main" val="31831644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Reilut ja lailliset työkäytännöt</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1" y="1618701"/>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Työntekijöiden oikeudenmukainen kohtelu ei ole vain lakisääteinen velvoite, vaan myös eettisen elintarvikealan toiminnan kulmakivi. Tässä osiossa tarkastellaan tärkeitä reilun työkäytännön osia, jotka ovat sopusoinnussa eettisen tehtäväsi kanssa:</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50</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0" y="2433667"/>
            <a:ext cx="7573453" cy="1707051"/>
            <a:chOff x="-2266" y="2422320"/>
            <a:chExt cx="7573453" cy="1707051"/>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2266" y="2422320"/>
              <a:ext cx="7573453" cy="1707051"/>
              <a:chOff x="33130" y="2482573"/>
              <a:chExt cx="7573453" cy="1707051"/>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33130" y="2482573"/>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2"/>
                <a:ext cx="6678492" cy="115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Kohtuullinen korvaus: </a:t>
                </a:r>
                <a:r>
                  <a:rPr lang="fi-FI" dirty="0">
                    <a:solidFill>
                      <a:schemeClr val="tx1"/>
                    </a:solidFill>
                  </a:rPr>
                  <a:t>Varmista, että työntekijäsi saavat työstään oikeudenmukaisen korvauksen. Tämä sisältää palkan, joka ylittää lakisääteisen vähimmäistason ja täyttää tai ylittää alan standardit. Harkitse säännöllistä palkkatarkistusta varmistaaksesi, että palkat pysyvät kilpailukykyisinä ja oikeudenmukaisina.</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Elinkustannukset: </a:t>
                </a:r>
                <a:r>
                  <a:rPr lang="fi-FI" dirty="0">
                    <a:solidFill>
                      <a:schemeClr val="tx1"/>
                    </a:solidFill>
                  </a:rPr>
                  <a:t>Ota</a:t>
                </a:r>
                <a:r>
                  <a:rPr lang="fi-FI" b="1" dirty="0">
                    <a:solidFill>
                      <a:schemeClr val="tx1"/>
                    </a:solidFill>
                  </a:rPr>
                  <a:t> </a:t>
                </a:r>
                <a:r>
                  <a:rPr lang="fi-FI" dirty="0">
                    <a:solidFill>
                      <a:schemeClr val="tx1"/>
                    </a:solidFill>
                  </a:rPr>
                  <a:t>ottaa huomioon elinkustannukset alueilla, joilla yrityksesi toimii. Mukauta palkkoja vastaavasti, jotta työntekijät saavat sellaisen palkan, jonka avulla he voivat täyttää perustarpeensa ja ylläpitää kunnollista elintasoa.</a:t>
                </a:r>
              </a:p>
              <a:p>
                <a:pPr algn="l" rtl="0">
                  <a:buClr>
                    <a:srgbClr val="F1A0C2"/>
                  </a:buClr>
                  <a:tabLst>
                    <a:tab pos="177800" algn="l"/>
                  </a:tabLst>
                </a:pPr>
                <a:endParaRPr lang="en-US" dirty="0">
                  <a:solidFill>
                    <a:schemeClr val="tx1"/>
                  </a:solidFill>
                </a:endParaRP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Toimeentulopalkan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tarjoaminen</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55" name="Group 54">
            <a:extLst>
              <a:ext uri="{FF2B5EF4-FFF2-40B4-BE49-F238E27FC236}">
                <a16:creationId xmlns:a16="http://schemas.microsoft.com/office/drawing/2014/main" id="{DD9AA484-41CB-4D5C-D383-B4FDADDBC00C}"/>
              </a:ext>
            </a:extLst>
          </p:cNvPr>
          <p:cNvGrpSpPr/>
          <p:nvPr/>
        </p:nvGrpSpPr>
        <p:grpSpPr>
          <a:xfrm>
            <a:off x="0" y="4292282"/>
            <a:ext cx="7669485" cy="1777155"/>
            <a:chOff x="-98298" y="2445536"/>
            <a:chExt cx="7669485" cy="1777155"/>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77155"/>
              <a:chOff x="-62902" y="2505789"/>
              <a:chExt cx="7669485" cy="1777155"/>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432216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Terveys- ja turvallisuusstandardit: </a:t>
                </a:r>
                <a:r>
                  <a:rPr lang="fi-FI" dirty="0">
                    <a:solidFill>
                      <a:schemeClr val="tx1"/>
                    </a:solidFill>
                  </a:rPr>
                  <a:t>Noudata terveys- ja turvallisuusmääräyksiä turvallisen työympäristön luomiseksi. Arvioi ja lievennä työpaikan vaaroja säännöllisesti, hanki tarvittavat turvavarusteet ja koulutus sekä laadi protokollia työpaikan tapaturmien tai onnettomuuksien raportoimiseksi ja käsittelemiseksi.</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Ergonomia ja hyvinvointi: </a:t>
                </a:r>
                <a:r>
                  <a:rPr lang="fi-FI" dirty="0">
                    <a:solidFill>
                      <a:schemeClr val="tx1"/>
                    </a:solidFill>
                  </a:rPr>
                  <a:t>Edistä työntekijöiden hyvinvointia ottamalla huomioon ergonomiset periaatteet työtiloissa, järjestämällä riittävät tauot ja edistämällä terveellistä työn ja yksityiselämän tasapainoa. Kannusta työntekijöitä priorisoimaan fyysistä ja henkistä terveyttään.</a:t>
                </a: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19854"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Turvallisten työolojen varmistaminen</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grpSp>
        <p:nvGrpSpPr>
          <p:cNvPr id="98" name="Group 97">
            <a:extLst>
              <a:ext uri="{FF2B5EF4-FFF2-40B4-BE49-F238E27FC236}">
                <a16:creationId xmlns:a16="http://schemas.microsoft.com/office/drawing/2014/main" id="{C4E500DB-FE9D-68DF-255B-2947638C06DC}"/>
              </a:ext>
            </a:extLst>
          </p:cNvPr>
          <p:cNvGrpSpPr/>
          <p:nvPr/>
        </p:nvGrpSpPr>
        <p:grpSpPr>
          <a:xfrm>
            <a:off x="-10087" y="6166115"/>
            <a:ext cx="7727235" cy="1747455"/>
            <a:chOff x="-156048" y="2445536"/>
            <a:chExt cx="7727235" cy="1747455"/>
          </a:xfrm>
        </p:grpSpPr>
        <p:grpSp>
          <p:nvGrpSpPr>
            <p:cNvPr id="99" name="Group 98">
              <a:extLst>
                <a:ext uri="{FF2B5EF4-FFF2-40B4-BE49-F238E27FC236}">
                  <a16:creationId xmlns:a16="http://schemas.microsoft.com/office/drawing/2014/main" id="{04EDC972-5E97-0836-9290-D8E71746D100}"/>
                </a:ext>
              </a:extLst>
            </p:cNvPr>
            <p:cNvGrpSpPr/>
            <p:nvPr/>
          </p:nvGrpSpPr>
          <p:grpSpPr>
            <a:xfrm>
              <a:off x="-156048" y="2445536"/>
              <a:ext cx="7727235" cy="1747455"/>
              <a:chOff x="-120652" y="2505789"/>
              <a:chExt cx="7727235" cy="1747455"/>
            </a:xfrm>
          </p:grpSpPr>
          <p:cxnSp>
            <p:nvCxnSpPr>
              <p:cNvPr id="111" name="Straight Connector 110">
                <a:extLst>
                  <a:ext uri="{FF2B5EF4-FFF2-40B4-BE49-F238E27FC236}">
                    <a16:creationId xmlns:a16="http://schemas.microsoft.com/office/drawing/2014/main" id="{73CE34B3-BBFA-4567-BBAF-C9F67E35C5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E7A590C1-D68E-71DA-061A-123883B2D720}"/>
                  </a:ext>
                </a:extLst>
              </p:cNvPr>
              <p:cNvSpPr/>
              <p:nvPr/>
            </p:nvSpPr>
            <p:spPr>
              <a:xfrm>
                <a:off x="-120652" y="2505789"/>
                <a:ext cx="484275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13" name="Text Placeholder 2">
                <a:extLst>
                  <a:ext uri="{FF2B5EF4-FFF2-40B4-BE49-F238E27FC236}">
                    <a16:creationId xmlns:a16="http://schemas.microsoft.com/office/drawing/2014/main" id="{31A2C7E7-C65C-F77D-3FD9-F8F196E2BC3A}"/>
                  </a:ext>
                </a:extLst>
              </p:cNvPr>
              <p:cNvSpPr txBox="1">
                <a:spLocks/>
              </p:cNvSpPr>
              <p:nvPr/>
            </p:nvSpPr>
            <p:spPr>
              <a:xfrm>
                <a:off x="567016" y="3030032"/>
                <a:ext cx="6678492" cy="1223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Työlainsäädäntö ja </a:t>
                </a:r>
                <a:r>
                  <a:rPr lang="fi-FI" b="1" dirty="0" err="1">
                    <a:solidFill>
                      <a:schemeClr val="tx1"/>
                    </a:solidFill>
                  </a:rPr>
                  <a:t>syrjimättömyyskäytönnöt</a:t>
                </a:r>
                <a:r>
                  <a:rPr lang="fi-FI" b="1" dirty="0">
                    <a:solidFill>
                      <a:schemeClr val="tx1"/>
                    </a:solidFill>
                  </a:rPr>
                  <a:t>: </a:t>
                </a:r>
                <a:r>
                  <a:rPr lang="fi-FI" dirty="0">
                    <a:solidFill>
                      <a:schemeClr val="tx1"/>
                    </a:solidFill>
                  </a:rPr>
                  <a:t>Tutustu työlakiin ja noudata niitä, mukaan lukien työaikoja, ylitöitä, lomia ja lomaoikeuksia koskevia määräyksiä. Toteuta ja pane täytäntöön syrjinnän vastaisia ​​politiikkoja, jotka edistävät monimuotoisuutta ja tasa-arvoa työpaikallasi (EU:n perusoikeuskirja 2023)</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Työntekijöiden edustus: </a:t>
                </a:r>
                <a:r>
                  <a:rPr lang="fi-FI" dirty="0">
                    <a:solidFill>
                      <a:schemeClr val="tx1"/>
                    </a:solidFill>
                  </a:rPr>
                  <a:t>Kunnioita työntekijöiden oikeutta järjestää ja muodostaa ammattiliittoja tai muita edustuselimiä tarvittaessa. Rohkaise avointa viestintää ja luo kanavia, joilla työntekijät voivat ilmaista huolensa tai esittää ehdotuksia.</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110" name="TextBox 109">
              <a:extLst>
                <a:ext uri="{FF2B5EF4-FFF2-40B4-BE49-F238E27FC236}">
                  <a16:creationId xmlns:a16="http://schemas.microsoft.com/office/drawing/2014/main" id="{1E6C3EBF-E002-D468-C4CF-6FC623B553BB}"/>
                </a:ext>
              </a:extLst>
            </p:cNvPr>
            <p:cNvSpPr txBox="1"/>
            <p:nvPr/>
          </p:nvSpPr>
          <p:spPr>
            <a:xfrm>
              <a:off x="460574" y="2478142"/>
              <a:ext cx="4605533"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Työntekijöiden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oikeuksien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kunnioittaminen</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511068C0-8766-B979-7A4A-AC7E883138F9}"/>
              </a:ext>
            </a:extLst>
          </p:cNvPr>
          <p:cNvGrpSpPr/>
          <p:nvPr/>
        </p:nvGrpSpPr>
        <p:grpSpPr>
          <a:xfrm>
            <a:off x="5931943" y="391287"/>
            <a:ext cx="976627" cy="988091"/>
            <a:chOff x="7190753" y="5365577"/>
            <a:chExt cx="745522" cy="754273"/>
          </a:xfrm>
        </p:grpSpPr>
        <p:grpSp>
          <p:nvGrpSpPr>
            <p:cNvPr id="21" name="Graphic 2">
              <a:extLst>
                <a:ext uri="{FF2B5EF4-FFF2-40B4-BE49-F238E27FC236}">
                  <a16:creationId xmlns:a16="http://schemas.microsoft.com/office/drawing/2014/main" id="{9E2F9B24-91B7-3E19-09ED-9078A9D6F3C7}"/>
                </a:ext>
              </a:extLst>
            </p:cNvPr>
            <p:cNvGrpSpPr/>
            <p:nvPr/>
          </p:nvGrpSpPr>
          <p:grpSpPr>
            <a:xfrm>
              <a:off x="7353351" y="5647412"/>
              <a:ext cx="420044" cy="75879"/>
              <a:chOff x="7353351" y="5647412"/>
              <a:chExt cx="420044" cy="75879"/>
            </a:xfrm>
            <a:solidFill>
              <a:srgbClr val="00BADE"/>
            </a:solidFill>
          </p:grpSpPr>
          <p:sp>
            <p:nvSpPr>
              <p:cNvPr id="32" name="Freeform 31">
                <a:extLst>
                  <a:ext uri="{FF2B5EF4-FFF2-40B4-BE49-F238E27FC236}">
                    <a16:creationId xmlns:a16="http://schemas.microsoft.com/office/drawing/2014/main" id="{E8CC11F0-3DD9-27FF-838E-09936190A06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66DEDA8-228E-C241-8D0B-A94A798EF430}"/>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2" name="Graphic 2">
              <a:extLst>
                <a:ext uri="{FF2B5EF4-FFF2-40B4-BE49-F238E27FC236}">
                  <a16:creationId xmlns:a16="http://schemas.microsoft.com/office/drawing/2014/main" id="{74AD8311-B985-5F4B-755E-27294A373F08}"/>
                </a:ext>
              </a:extLst>
            </p:cNvPr>
            <p:cNvGrpSpPr/>
            <p:nvPr/>
          </p:nvGrpSpPr>
          <p:grpSpPr>
            <a:xfrm>
              <a:off x="7190753" y="5365577"/>
              <a:ext cx="745522" cy="754273"/>
              <a:chOff x="7190753" y="5365577"/>
              <a:chExt cx="745522" cy="754273"/>
            </a:xfrm>
            <a:solidFill>
              <a:srgbClr val="000000"/>
            </a:solidFill>
          </p:grpSpPr>
          <p:sp>
            <p:nvSpPr>
              <p:cNvPr id="23" name="Freeform 22">
                <a:extLst>
                  <a:ext uri="{FF2B5EF4-FFF2-40B4-BE49-F238E27FC236}">
                    <a16:creationId xmlns:a16="http://schemas.microsoft.com/office/drawing/2014/main" id="{FC3D8C30-5B85-941E-6ED3-A8675F0906E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8EA02931-4E4C-E025-9548-F2318DE3C73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5798BCF-9668-CC02-7C73-83803C9716DF}"/>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684A319-6844-16C2-0C1F-791BD9046944}"/>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DCCF135-149D-0A77-44E9-C3B719F443F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EEC7CC1-EFBF-C2A2-884C-20DC62E1F19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A4543861-2A86-3220-A821-37972AFD924B}"/>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E733F28D-BD2B-FF3B-A28D-D814B3BD250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57EB24FC-8CC2-8D80-B5A9-8E78755429C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36" name="Group 35">
            <a:extLst>
              <a:ext uri="{FF2B5EF4-FFF2-40B4-BE49-F238E27FC236}">
                <a16:creationId xmlns:a16="http://schemas.microsoft.com/office/drawing/2014/main" id="{1209E6BB-299E-A7D0-95F2-CEFD44AA2B46}"/>
              </a:ext>
            </a:extLst>
          </p:cNvPr>
          <p:cNvGrpSpPr/>
          <p:nvPr/>
        </p:nvGrpSpPr>
        <p:grpSpPr>
          <a:xfrm>
            <a:off x="-109810" y="8123861"/>
            <a:ext cx="7669485" cy="1777155"/>
            <a:chOff x="-98298" y="2445536"/>
            <a:chExt cx="7669485" cy="1777155"/>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77155"/>
              <a:chOff x="-62902" y="2505789"/>
              <a:chExt cx="7669485" cy="1777155"/>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3030032"/>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Koulutus ja taitojen kehittäminen: </a:t>
                </a:r>
                <a:r>
                  <a:rPr lang="fi-FI" dirty="0">
                    <a:solidFill>
                      <a:schemeClr val="tx1"/>
                    </a:solidFill>
                  </a:rPr>
                  <a:t>Tarjoa työntekijöille koulutusohjelmia ja mahdollisuuksia parantaa taitojaan ja tietojaan. Tämä voi sisältää työpajoja, seminaareja, </a:t>
                </a:r>
                <a:r>
                  <a:rPr lang="fi-FI" dirty="0" err="1">
                    <a:solidFill>
                      <a:schemeClr val="tx1"/>
                    </a:solidFill>
                  </a:rPr>
                  <a:t>ristiinkoulutusta</a:t>
                </a:r>
                <a:r>
                  <a:rPr lang="fi-FI" dirty="0">
                    <a:solidFill>
                      <a:schemeClr val="tx1"/>
                    </a:solidFill>
                  </a:rPr>
                  <a:t> tai taloudellista tukea jatkokoulutukseen.</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Urakehitys: </a:t>
                </a:r>
                <a:r>
                  <a:rPr lang="fi-FI" dirty="0">
                    <a:solidFill>
                      <a:schemeClr val="tx1"/>
                    </a:solidFill>
                  </a:rPr>
                  <a:t>Luo selkeä urakehityskehys, joka tarjoaa työntekijöille kasvumahdollisuuksia yrityksesi sisällä. Kannusta sisäisiä ylennyksiä ja tarjoa mentorointi- tai valmennusohjelmia työntekijöiden ammatillisen kehityksen tukemiseksi.</a:t>
                </a:r>
              </a:p>
              <a:p>
                <a:pPr algn="l" rtl="0">
                  <a:buClr>
                    <a:srgbClr val="F1A0C2"/>
                  </a:buClr>
                  <a:tabLst>
                    <a:tab pos="177800" algn="l"/>
                  </a:tabLst>
                </a:pPr>
                <a:endParaRPr lang="en-US" dirty="0">
                  <a:solidFill>
                    <a:schemeClr val="tx1"/>
                  </a:solidFill>
                </a:endParaRP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61" name="Freeform 60">
              <a:extLst>
                <a:ext uri="{FF2B5EF4-FFF2-40B4-BE49-F238E27FC236}">
                  <a16:creationId xmlns:a16="http://schemas.microsoft.com/office/drawing/2014/main" id="{8AC2EB09-33AC-5160-1835-8CB0C2956D01}"/>
                </a:ext>
              </a:extLst>
            </p:cNvPr>
            <p:cNvSpPr/>
            <p:nvPr/>
          </p:nvSpPr>
          <p:spPr>
            <a:xfrm>
              <a:off x="1643166"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2" name="TextBox 61">
              <a:extLst>
                <a:ext uri="{FF2B5EF4-FFF2-40B4-BE49-F238E27FC236}">
                  <a16:creationId xmlns:a16="http://schemas.microsoft.com/office/drawing/2014/main" id="{5C95EA24-EE21-76B4-8BAD-8750494EC98B}"/>
                </a:ext>
              </a:extLst>
            </p:cNvPr>
            <p:cNvSpPr txBox="1"/>
            <p:nvPr/>
          </p:nvSpPr>
          <p:spPr>
            <a:xfrm>
              <a:off x="508237" y="2485495"/>
              <a:ext cx="4917756"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Tarjoaa mahdollisuuksia kasvuun ja kehitykseen</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224215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0">
                <a:solidFill>
                  <a:srgbClr val="000000"/>
                </a:solidFill>
                <a:effectLst/>
                <a:latin typeface="Calibri" panose="020F0502020204030204" pitchFamily="34" charset="0"/>
                <a:ea typeface="Calibri" panose="020F0502020204030204" pitchFamily="34" charset="0"/>
                <a:cs typeface="Calibri" panose="020F0502020204030204" pitchFamily="34" charset="0"/>
              </a:rPr>
              <a:t>Reilut ja lailliset työkäytännöt</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63310" y="1591616"/>
            <a:ext cx="6445260"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Työntekijöiden oikeudenmukainen kohtelu ei ole vain lakisääteinen velvoite, vaan myös eettisen elintarvikealan toiminnan kulmakivi. Tässä osiossa tarkastellaan tärkeitä reilun työkäytännön osia, jotka sopusoinnussa eettisen tehtäväsi kanssa:</a:t>
            </a: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02</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51</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9810" y="2705978"/>
            <a:ext cx="7669485" cy="1777155"/>
            <a:chOff x="-98298" y="2445536"/>
            <a:chExt cx="7669485" cy="1777155"/>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77155"/>
              <a:chOff x="-62902" y="2505789"/>
              <a:chExt cx="7669485" cy="1777155"/>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3030032"/>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Henkilöstöedut: </a:t>
                </a:r>
                <a:r>
                  <a:rPr lang="fi-FI" dirty="0">
                    <a:solidFill>
                      <a:schemeClr val="tx1"/>
                    </a:solidFill>
                  </a:rPr>
                  <a:t>Harkitse lisäetujen tarjoamista, jotka ylittävät lakisääteiset vaatimukset. Näitä voivat olla sairausvakuutus, eläkejärjestelyt, palkallinen vanhempainvapaa tai joustavat työjärjestelyt.</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Työpaikkakulttuuri: </a:t>
                </a:r>
                <a:r>
                  <a:rPr lang="fi-FI" dirty="0">
                    <a:solidFill>
                      <a:schemeClr val="tx1"/>
                    </a:solidFill>
                  </a:rPr>
                  <a:t>Edistä positiivista ja osallistavaa työpaikkakulttuuria, joka arvostaa avointa viestintää, yhteistyötä ja kunnioitusta. Tunnista aja palkitse työntekijöiden panokset ja luo mahdollisuuksia työntekijöiden sitoutumiseen ja osallistumiseen päätöksentekoprosesseihin.</a:t>
                </a: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510744"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508237" y="2485495"/>
              <a:ext cx="3969398"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Minimivaatimusten ylittäminen</a:t>
              </a:r>
            </a:p>
          </p:txBody>
        </p:sp>
      </p:grpSp>
      <p:grpSp>
        <p:nvGrpSpPr>
          <p:cNvPr id="20" name="Group 19">
            <a:extLst>
              <a:ext uri="{FF2B5EF4-FFF2-40B4-BE49-F238E27FC236}">
                <a16:creationId xmlns:a16="http://schemas.microsoft.com/office/drawing/2014/main" id="{511068C0-8766-B979-7A4A-AC7E883138F9}"/>
              </a:ext>
            </a:extLst>
          </p:cNvPr>
          <p:cNvGrpSpPr/>
          <p:nvPr/>
        </p:nvGrpSpPr>
        <p:grpSpPr>
          <a:xfrm>
            <a:off x="5931943" y="391287"/>
            <a:ext cx="976627" cy="988091"/>
            <a:chOff x="7190753" y="5365577"/>
            <a:chExt cx="745522" cy="754273"/>
          </a:xfrm>
        </p:grpSpPr>
        <p:grpSp>
          <p:nvGrpSpPr>
            <p:cNvPr id="21" name="Graphic 2">
              <a:extLst>
                <a:ext uri="{FF2B5EF4-FFF2-40B4-BE49-F238E27FC236}">
                  <a16:creationId xmlns:a16="http://schemas.microsoft.com/office/drawing/2014/main" id="{9E2F9B24-91B7-3E19-09ED-9078A9D6F3C7}"/>
                </a:ext>
              </a:extLst>
            </p:cNvPr>
            <p:cNvGrpSpPr/>
            <p:nvPr/>
          </p:nvGrpSpPr>
          <p:grpSpPr>
            <a:xfrm>
              <a:off x="7353351" y="5647412"/>
              <a:ext cx="420044" cy="75879"/>
              <a:chOff x="7353351" y="5647412"/>
              <a:chExt cx="420044" cy="75879"/>
            </a:xfrm>
            <a:solidFill>
              <a:srgbClr val="00BADE"/>
            </a:solidFill>
          </p:grpSpPr>
          <p:sp>
            <p:nvSpPr>
              <p:cNvPr id="32" name="Freeform 31">
                <a:extLst>
                  <a:ext uri="{FF2B5EF4-FFF2-40B4-BE49-F238E27FC236}">
                    <a16:creationId xmlns:a16="http://schemas.microsoft.com/office/drawing/2014/main" id="{E8CC11F0-3DD9-27FF-838E-09936190A06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66DEDA8-228E-C241-8D0B-A94A798EF430}"/>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22" name="Graphic 2">
              <a:extLst>
                <a:ext uri="{FF2B5EF4-FFF2-40B4-BE49-F238E27FC236}">
                  <a16:creationId xmlns:a16="http://schemas.microsoft.com/office/drawing/2014/main" id="{74AD8311-B985-5F4B-755E-27294A373F08}"/>
                </a:ext>
              </a:extLst>
            </p:cNvPr>
            <p:cNvGrpSpPr/>
            <p:nvPr/>
          </p:nvGrpSpPr>
          <p:grpSpPr>
            <a:xfrm>
              <a:off x="7190753" y="5365577"/>
              <a:ext cx="745522" cy="754273"/>
              <a:chOff x="7190753" y="5365577"/>
              <a:chExt cx="745522" cy="754273"/>
            </a:xfrm>
            <a:solidFill>
              <a:srgbClr val="000000"/>
            </a:solidFill>
          </p:grpSpPr>
          <p:sp>
            <p:nvSpPr>
              <p:cNvPr id="23" name="Freeform 22">
                <a:extLst>
                  <a:ext uri="{FF2B5EF4-FFF2-40B4-BE49-F238E27FC236}">
                    <a16:creationId xmlns:a16="http://schemas.microsoft.com/office/drawing/2014/main" id="{FC3D8C30-5B85-941E-6ED3-A8675F0906E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8EA02931-4E4C-E025-9548-F2318DE3C73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45798BCF-9668-CC02-7C73-83803C9716DF}"/>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A684A319-6844-16C2-0C1F-791BD9046944}"/>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7DCCF135-149D-0A77-44E9-C3B719F443F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EEC7CC1-EFBF-C2A2-884C-20DC62E1F19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A4543861-2A86-3220-A821-37972AFD924B}"/>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E733F28D-BD2B-FF3B-A28D-D814B3BD250C}"/>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57EB24FC-8CC2-8D80-B5A9-8E78755429C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pic>
        <p:nvPicPr>
          <p:cNvPr id="5" name="Picture 4">
            <a:extLst>
              <a:ext uri="{FF2B5EF4-FFF2-40B4-BE49-F238E27FC236}">
                <a16:creationId xmlns:a16="http://schemas.microsoft.com/office/drawing/2014/main" id="{3F06439A-C031-DFA8-AA96-31345BE8547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81"/>
          <a:stretch/>
        </p:blipFill>
        <p:spPr>
          <a:xfrm>
            <a:off x="-10089" y="4208772"/>
            <a:ext cx="7559675" cy="4633385"/>
          </a:xfrm>
          <a:prstGeom prst="rect">
            <a:avLst/>
          </a:prstGeom>
        </p:spPr>
      </p:pic>
      <p:sp>
        <p:nvSpPr>
          <p:cNvPr id="6" name="Rectangle 5">
            <a:extLst>
              <a:ext uri="{FF2B5EF4-FFF2-40B4-BE49-F238E27FC236}">
                <a16:creationId xmlns:a16="http://schemas.microsoft.com/office/drawing/2014/main" id="{076D17D2-DAD1-CB7A-0461-EAB52006EC4F}"/>
              </a:ext>
            </a:extLst>
          </p:cNvPr>
          <p:cNvSpPr/>
          <p:nvPr/>
        </p:nvSpPr>
        <p:spPr>
          <a:xfrm>
            <a:off x="-10087" y="8797892"/>
            <a:ext cx="7559674" cy="11207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Text Placeholder 2">
            <a:extLst>
              <a:ext uri="{FF2B5EF4-FFF2-40B4-BE49-F238E27FC236}">
                <a16:creationId xmlns:a16="http://schemas.microsoft.com/office/drawing/2014/main" id="{C8F54B30-4F3D-81A2-DDF2-04615728390C}"/>
              </a:ext>
            </a:extLst>
          </p:cNvPr>
          <p:cNvSpPr txBox="1">
            <a:spLocks/>
          </p:cNvSpPr>
          <p:nvPr/>
        </p:nvSpPr>
        <p:spPr>
          <a:xfrm>
            <a:off x="573974" y="9008350"/>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tx1"/>
                </a:solidFill>
              </a:rPr>
              <a:t>Toteuttamalla reiluja työkäytäntöjä luot ympäristön, jossa työntekijät tuntevat olevansa arvostettuja ja motivoituneita. Tämä lisää työntekijöiden tyytyväisyyttä, tuottavuutta ja työssä pysymistä. Sitoumuksesi oikeudenmukaisuuteen työkäytäntöihin ei ainoastaan ​​sovi yhteen eettisen tehtäväsi kanssa, vaan myös parantaa mainettasi työnantajana ja vahvistavat liiketoimintaasi pitkällä aikavälillä.</a:t>
            </a:r>
          </a:p>
        </p:txBody>
      </p:sp>
    </p:spTree>
    <p:extLst>
      <p:ext uri="{BB962C8B-B14F-4D97-AF65-F5344CB8AC3E}">
        <p14:creationId xmlns:p14="http://schemas.microsoft.com/office/powerpoint/2010/main" val="42193341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Strategiat eettisen työkulttuurin rakentamiseksi</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520410" y="1545695"/>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b="1" dirty="0">
                <a:solidFill>
                  <a:schemeClr val="tx1"/>
                </a:solidFill>
              </a:rPr>
              <a:t>Vahvan ja eettisen työkulttuurin rakentaminen on välttämätöntä elintarvikealan arvojen mukaisen kannustavan ympäristön edistämiseksi. Tässä on yksityiskohtaisempi kuvaus strategioista eettisen työkulttuurin rakentamiseksi</a:t>
            </a:r>
          </a:p>
          <a:p>
            <a:pPr algn="l"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03</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52</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3525" y="2176536"/>
            <a:ext cx="7581393" cy="1700778"/>
            <a:chOff x="-10206" y="2460269"/>
            <a:chExt cx="7581393" cy="1700778"/>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10206" y="2460269"/>
              <a:ext cx="7581393" cy="1700778"/>
              <a:chOff x="25190" y="2520522"/>
              <a:chExt cx="7581393" cy="1700778"/>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25190" y="2520522"/>
                <a:ext cx="4772437"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Orientaatio organisaatiokulttuurillesi: </a:t>
                </a:r>
                <a:r>
                  <a:rPr lang="fi-FI" dirty="0">
                    <a:solidFill>
                      <a:schemeClr val="tx1"/>
                    </a:solidFill>
                  </a:rPr>
                  <a:t>Järjestä säännöllisiä eettisiä koulutustilaisuuksia kouluttaaksesi työntekijöitä elintarvikeliiketoimintaasi ohjaavista eettisistä periaatteista ja arvoista. Tämä auttaa luomaan yhteisen ymmärryksen ja sitoutumisen eettiseen käyttäytymiseen koko organisaatiossa</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Eettinen ohjeisto: </a:t>
                </a:r>
                <a:r>
                  <a:rPr lang="fi-FI" dirty="0">
                    <a:solidFill>
                      <a:schemeClr val="tx1"/>
                    </a:solidFill>
                  </a:rPr>
                  <a:t>Kehittä kattavat käytännesäännöt, jossa määritellään odotetut eettiset standardit käytöstavat. Kerro ohjeisto selkeästi kaikille työntekijöille ja varmista, että heillä on pääsy siihen. Järjestä ohjeistoa koskevaa koulutusta ja vahvista sen merkitystä jatkuvalla keskustelulla ja muistutuksella.</a:t>
                </a:r>
              </a:p>
              <a:p>
                <a:pPr algn="l" rtl="0">
                  <a:buClr>
                    <a:srgbClr val="F1A0C2"/>
                  </a:buClr>
                  <a:tabLst>
                    <a:tab pos="177800" algn="l"/>
                  </a:tabLst>
                </a:pPr>
                <a:r>
                  <a:rPr lang="en-US" dirty="0">
                    <a:solidFill>
                      <a:schemeClr val="tx1"/>
                    </a:solidFill>
                  </a:rPr>
                  <a:t> </a:t>
                </a: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7" name="Freeform 56">
              <a:extLst>
                <a:ext uri="{FF2B5EF4-FFF2-40B4-BE49-F238E27FC236}">
                  <a16:creationId xmlns:a16="http://schemas.microsoft.com/office/drawing/2014/main" id="{C540FC34-3013-ADF7-F781-38952C1A0862}"/>
                </a:ext>
              </a:extLst>
            </p:cNvPr>
            <p:cNvSpPr/>
            <p:nvPr/>
          </p:nvSpPr>
          <p:spPr>
            <a:xfrm>
              <a:off x="452667" y="2465867"/>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BB65CF50-3769-F411-C80E-7CD46A87D989}"/>
                </a:ext>
              </a:extLst>
            </p:cNvPr>
            <p:cNvSpPr txBox="1"/>
            <p:nvPr/>
          </p:nvSpPr>
          <p:spPr>
            <a:xfrm>
              <a:off x="491995" y="2529087"/>
              <a:ext cx="3969398"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Eettisten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koulutusohjelmien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toteuttaminen</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10087" y="5706195"/>
            <a:ext cx="7669485" cy="1714296"/>
            <a:chOff x="-98298" y="2445536"/>
            <a:chExt cx="7669485" cy="1714296"/>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14296"/>
              <a:chOff x="-62902" y="2505789"/>
              <a:chExt cx="7669485" cy="1714296"/>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5265162"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14305" y="2967173"/>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Eettiset suorituskykymittarit: </a:t>
                </a:r>
                <a:r>
                  <a:rPr lang="fi-FI" dirty="0">
                    <a:solidFill>
                      <a:schemeClr val="tx1"/>
                    </a:solidFill>
                  </a:rPr>
                  <a:t>Määritä keskeisiä suorituskykyindikaattoreita (KPI), jotka sisältävät eettisiä näkökohtia. Tunnista ja palkitse työntekijöitä, jotka jatkuvasti osoittavat eettistä käyttäytymistä, kuten kestävän kehityksen edistämistä, reilun kaupan käytäntöjen noudattamista tai sosiaalisen vastuun varmistamista.</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Työntekijöiden arvostusohjelmat: </a:t>
                </a:r>
                <a:r>
                  <a:rPr lang="fi-FI" dirty="0">
                    <a:solidFill>
                      <a:schemeClr val="tx1"/>
                    </a:solidFill>
                  </a:rPr>
                  <a:t>Ota käyttöön työntekijöiden tunnustamisohjelmia, jotka tunnustavat ja arvostavat eettistä käyttäytymistä. Tämä voi sisältää palkintoja, sertifikaatteja, julkisia tunnustuksia tai muita kannustimia, joilla kunnioitetaan työntekijöitä, jotka ovat esimerkkejä organisaation eettisistä arvoista.</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algn="l" rtl="0">
                  <a:buClr>
                    <a:srgbClr val="F1A0C2"/>
                  </a:buClr>
                  <a:tabLst>
                    <a:tab pos="177800" algn="l"/>
                  </a:tabLst>
                </a:pPr>
                <a:endParaRPr lang="en-US" dirty="0">
                  <a:solidFill>
                    <a:schemeClr val="tx1"/>
                  </a:solidFill>
                </a:endParaRP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61" name="Freeform 60">
              <a:extLst>
                <a:ext uri="{FF2B5EF4-FFF2-40B4-BE49-F238E27FC236}">
                  <a16:creationId xmlns:a16="http://schemas.microsoft.com/office/drawing/2014/main" id="{8AC2EB09-33AC-5160-1835-8CB0C2956D01}"/>
                </a:ext>
              </a:extLst>
            </p:cNvPr>
            <p:cNvSpPr/>
            <p:nvPr/>
          </p:nvSpPr>
          <p:spPr>
            <a:xfrm>
              <a:off x="913703"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2" name="TextBox 61">
              <a:extLst>
                <a:ext uri="{FF2B5EF4-FFF2-40B4-BE49-F238E27FC236}">
                  <a16:creationId xmlns:a16="http://schemas.microsoft.com/office/drawing/2014/main" id="{5C95EA24-EE21-76B4-8BAD-8750494EC98B}"/>
                </a:ext>
              </a:extLst>
            </p:cNvPr>
            <p:cNvSpPr txBox="1"/>
            <p:nvPr/>
          </p:nvSpPr>
          <p:spPr>
            <a:xfrm>
              <a:off x="348279" y="2445536"/>
              <a:ext cx="5057052"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Eettisen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käytöksen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tunnustaminen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palkitseminen</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ED13CF4E-F94E-40A7-F05B-0F5DAA456FD4}"/>
              </a:ext>
            </a:extLst>
          </p:cNvPr>
          <p:cNvGrpSpPr/>
          <p:nvPr/>
        </p:nvGrpSpPr>
        <p:grpSpPr>
          <a:xfrm>
            <a:off x="5858360" y="361706"/>
            <a:ext cx="1025825" cy="1026524"/>
            <a:chOff x="7211530" y="2382809"/>
            <a:chExt cx="823268" cy="823829"/>
          </a:xfrm>
        </p:grpSpPr>
        <p:sp>
          <p:nvSpPr>
            <p:cNvPr id="16" name="Freeform 15">
              <a:extLst>
                <a:ext uri="{FF2B5EF4-FFF2-40B4-BE49-F238E27FC236}">
                  <a16:creationId xmlns:a16="http://schemas.microsoft.com/office/drawing/2014/main" id="{6A843511-B1E3-CFB8-9DDC-9EC62088E337}"/>
                </a:ext>
              </a:extLst>
            </p:cNvPr>
            <p:cNvSpPr/>
            <p:nvPr/>
          </p:nvSpPr>
          <p:spPr>
            <a:xfrm>
              <a:off x="7778815" y="2929319"/>
              <a:ext cx="246607" cy="246606"/>
            </a:xfrm>
            <a:custGeom>
              <a:avLst/>
              <a:gdLst>
                <a:gd name="connsiteX0" fmla="*/ 240284 w 246607"/>
                <a:gd name="connsiteY0" fmla="*/ 65942 h 246606"/>
                <a:gd name="connsiteX1" fmla="*/ 65943 w 246607"/>
                <a:gd name="connsiteY1" fmla="*/ 240284 h 246606"/>
                <a:gd name="connsiteX2" fmla="*/ 50586 w 246607"/>
                <a:gd name="connsiteY2" fmla="*/ 246607 h 246606"/>
                <a:gd name="connsiteX3" fmla="*/ 35230 w 246607"/>
                <a:gd name="connsiteY3" fmla="*/ 240284 h 246606"/>
                <a:gd name="connsiteX4" fmla="*/ 6323 w 246607"/>
                <a:gd name="connsiteY4" fmla="*/ 211377 h 246606"/>
                <a:gd name="connsiteX5" fmla="*/ 0 w 246607"/>
                <a:gd name="connsiteY5" fmla="*/ 196021 h 246606"/>
                <a:gd name="connsiteX6" fmla="*/ 6323 w 246607"/>
                <a:gd name="connsiteY6" fmla="*/ 180664 h 246606"/>
                <a:gd name="connsiteX7" fmla="*/ 180664 w 246607"/>
                <a:gd name="connsiteY7" fmla="*/ 6323 h 246606"/>
                <a:gd name="connsiteX8" fmla="*/ 196021 w 246607"/>
                <a:gd name="connsiteY8" fmla="*/ 0 h 246606"/>
                <a:gd name="connsiteX9" fmla="*/ 211377 w 246607"/>
                <a:gd name="connsiteY9" fmla="*/ 6323 h 246606"/>
                <a:gd name="connsiteX10" fmla="*/ 240284 w 246607"/>
                <a:gd name="connsiteY10" fmla="*/ 35230 h 246606"/>
                <a:gd name="connsiteX11" fmla="*/ 246607 w 246607"/>
                <a:gd name="connsiteY11" fmla="*/ 50586 h 246606"/>
                <a:gd name="connsiteX12" fmla="*/ 240284 w 246607"/>
                <a:gd name="connsiteY12" fmla="*/ 65942 h 24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607" h="246606">
                  <a:moveTo>
                    <a:pt x="240284" y="65942"/>
                  </a:moveTo>
                  <a:lnTo>
                    <a:pt x="65943" y="240284"/>
                  </a:lnTo>
                  <a:cubicBezTo>
                    <a:pt x="61426" y="244800"/>
                    <a:pt x="56006" y="246607"/>
                    <a:pt x="50586" y="246607"/>
                  </a:cubicBezTo>
                  <a:cubicBezTo>
                    <a:pt x="45166" y="246607"/>
                    <a:pt x="39746" y="244800"/>
                    <a:pt x="35230" y="240284"/>
                  </a:cubicBezTo>
                  <a:lnTo>
                    <a:pt x="6323" y="211377"/>
                  </a:lnTo>
                  <a:cubicBezTo>
                    <a:pt x="1807" y="207764"/>
                    <a:pt x="0" y="201441"/>
                    <a:pt x="0" y="196021"/>
                  </a:cubicBezTo>
                  <a:cubicBezTo>
                    <a:pt x="0" y="190601"/>
                    <a:pt x="1807" y="185181"/>
                    <a:pt x="6323" y="180664"/>
                  </a:cubicBezTo>
                  <a:lnTo>
                    <a:pt x="180664" y="6323"/>
                  </a:lnTo>
                  <a:cubicBezTo>
                    <a:pt x="185181" y="1807"/>
                    <a:pt x="190601" y="0"/>
                    <a:pt x="196021" y="0"/>
                  </a:cubicBezTo>
                  <a:cubicBezTo>
                    <a:pt x="201441" y="0"/>
                    <a:pt x="206861" y="1807"/>
                    <a:pt x="211377" y="6323"/>
                  </a:cubicBezTo>
                  <a:lnTo>
                    <a:pt x="240284" y="35230"/>
                  </a:lnTo>
                  <a:cubicBezTo>
                    <a:pt x="244800" y="39746"/>
                    <a:pt x="246607" y="45166"/>
                    <a:pt x="246607" y="50586"/>
                  </a:cubicBezTo>
                  <a:cubicBezTo>
                    <a:pt x="246607" y="56006"/>
                    <a:pt x="244800" y="61426"/>
                    <a:pt x="240284" y="65942"/>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50B2E71E-5F6E-AFB3-8C85-C27413B2693E}"/>
                </a:ext>
              </a:extLst>
            </p:cNvPr>
            <p:cNvGrpSpPr/>
            <p:nvPr/>
          </p:nvGrpSpPr>
          <p:grpSpPr>
            <a:xfrm>
              <a:off x="7211530" y="2382809"/>
              <a:ext cx="823268" cy="823829"/>
              <a:chOff x="7211530" y="2382809"/>
              <a:chExt cx="823268" cy="823829"/>
            </a:xfrm>
            <a:solidFill>
              <a:srgbClr val="010101"/>
            </a:solidFill>
          </p:grpSpPr>
          <p:sp>
            <p:nvSpPr>
              <p:cNvPr id="19" name="Freeform 18">
                <a:extLst>
                  <a:ext uri="{FF2B5EF4-FFF2-40B4-BE49-F238E27FC236}">
                    <a16:creationId xmlns:a16="http://schemas.microsoft.com/office/drawing/2014/main" id="{B774724D-5673-90E6-F731-C6223F8BEA0C}"/>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41" name="Graphic 2">
                <a:extLst>
                  <a:ext uri="{FF2B5EF4-FFF2-40B4-BE49-F238E27FC236}">
                    <a16:creationId xmlns:a16="http://schemas.microsoft.com/office/drawing/2014/main" id="{98AC18CE-F821-0150-8109-71C4A7D626C0}"/>
                  </a:ext>
                </a:extLst>
              </p:cNvPr>
              <p:cNvGrpSpPr/>
              <p:nvPr/>
            </p:nvGrpSpPr>
            <p:grpSpPr>
              <a:xfrm>
                <a:off x="7211530" y="2382809"/>
                <a:ext cx="823268" cy="823829"/>
                <a:chOff x="7211530" y="2382809"/>
                <a:chExt cx="823268" cy="823829"/>
              </a:xfrm>
              <a:solidFill>
                <a:srgbClr val="010101"/>
              </a:solidFill>
            </p:grpSpPr>
            <p:sp>
              <p:nvSpPr>
                <p:cNvPr id="43" name="Freeform 42">
                  <a:extLst>
                    <a:ext uri="{FF2B5EF4-FFF2-40B4-BE49-F238E27FC236}">
                      <a16:creationId xmlns:a16="http://schemas.microsoft.com/office/drawing/2014/main" id="{3BC5AEAC-6336-2DAC-E477-A14E9BB43E69}"/>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C90EB751-279A-F5E2-C793-00994C0BF8D7}"/>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99DD0E8-0F0A-515F-A6A9-CC56D360DBC7}"/>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AA1CB8D4-06B9-3E32-5B9B-3CC3F5E7B97D}"/>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DB00D3CB-32CF-A4F6-267A-83E9D45FDC53}"/>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grpSp>
        <p:nvGrpSpPr>
          <p:cNvPr id="50" name="Group 49">
            <a:extLst>
              <a:ext uri="{FF2B5EF4-FFF2-40B4-BE49-F238E27FC236}">
                <a16:creationId xmlns:a16="http://schemas.microsoft.com/office/drawing/2014/main" id="{1C165D38-1770-5077-1C88-607696A98E65}"/>
              </a:ext>
            </a:extLst>
          </p:cNvPr>
          <p:cNvGrpSpPr/>
          <p:nvPr/>
        </p:nvGrpSpPr>
        <p:grpSpPr>
          <a:xfrm>
            <a:off x="-10088" y="3864476"/>
            <a:ext cx="7669486" cy="1626960"/>
            <a:chOff x="-98299" y="2445536"/>
            <a:chExt cx="7669486" cy="1626960"/>
          </a:xfrm>
        </p:grpSpPr>
        <p:grpSp>
          <p:nvGrpSpPr>
            <p:cNvPr id="51" name="Group 50">
              <a:extLst>
                <a:ext uri="{FF2B5EF4-FFF2-40B4-BE49-F238E27FC236}">
                  <a16:creationId xmlns:a16="http://schemas.microsoft.com/office/drawing/2014/main" id="{018AC3FF-E185-CEA3-0957-D7764F3DE9E0}"/>
                </a:ext>
              </a:extLst>
            </p:cNvPr>
            <p:cNvGrpSpPr/>
            <p:nvPr/>
          </p:nvGrpSpPr>
          <p:grpSpPr>
            <a:xfrm>
              <a:off x="-98299" y="2445536"/>
              <a:ext cx="7669486" cy="1626960"/>
              <a:chOff x="-62903" y="2505789"/>
              <a:chExt cx="7669486" cy="1626960"/>
            </a:xfrm>
          </p:grpSpPr>
          <p:cxnSp>
            <p:nvCxnSpPr>
              <p:cNvPr id="54" name="Straight Connector 53">
                <a:extLst>
                  <a:ext uri="{FF2B5EF4-FFF2-40B4-BE49-F238E27FC236}">
                    <a16:creationId xmlns:a16="http://schemas.microsoft.com/office/drawing/2014/main" id="{589F87EC-0E9D-9FB9-C32A-4A9D780C14D6}"/>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Freeform 65">
                <a:extLst>
                  <a:ext uri="{FF2B5EF4-FFF2-40B4-BE49-F238E27FC236}">
                    <a16:creationId xmlns:a16="http://schemas.microsoft.com/office/drawing/2014/main" id="{BBD355C4-4B57-A3AA-7837-EAA166A0E63A}"/>
                  </a:ext>
                </a:extLst>
              </p:cNvPr>
              <p:cNvSpPr/>
              <p:nvPr/>
            </p:nvSpPr>
            <p:spPr>
              <a:xfrm>
                <a:off x="-62903" y="2505789"/>
                <a:ext cx="4768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7" name="Text Placeholder 2">
                <a:extLst>
                  <a:ext uri="{FF2B5EF4-FFF2-40B4-BE49-F238E27FC236}">
                    <a16:creationId xmlns:a16="http://schemas.microsoft.com/office/drawing/2014/main" id="{463AAFEC-3ACD-86C7-38B1-222A4A7D4700}"/>
                  </a:ext>
                </a:extLst>
              </p:cNvPr>
              <p:cNvSpPr txBox="1">
                <a:spLocks/>
              </p:cNvSpPr>
              <p:nvPr/>
            </p:nvSpPr>
            <p:spPr>
              <a:xfrm>
                <a:off x="494353" y="3010782"/>
                <a:ext cx="6678492" cy="112196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Läpinäkyvät viestintäkanavat</a:t>
                </a:r>
                <a:r>
                  <a:rPr lang="fi-FI" dirty="0">
                    <a:solidFill>
                      <a:schemeClr val="tx1"/>
                    </a:solidFill>
                  </a:rPr>
                  <a:t>: Luo läpinäkyvyyden kulttuuri perustamalla avoimia viestintäkanavia. Kannusta työntekijöitä jakamaan ideoita, huolenaiheita ja palautetta pelkäämättä saavansa rangaistuksen. Ota käyttöön säännöllisiä tiimikokouksia, ehdotuslaatikoita ja anonyymejä raportointimekanismeja avoimen vuoropuhelun helpottamiseksi.</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Aktiivinen kuuntelu: </a:t>
                </a:r>
                <a:r>
                  <a:rPr lang="fi-FI" dirty="0">
                    <a:solidFill>
                      <a:schemeClr val="tx1"/>
                    </a:solidFill>
                  </a:rPr>
                  <a:t>Harjoittele aktiivista kuuntelua varmistaaksesi, että työntekijät tuntevat olonsa kuulluiksi ja arvostetuiksi. Etsi ja huomioi aktiivisesti työntekijöiden panosta, ideoita ja näkökulmia tehdessään liiketoimintaan ja työympäristöön vaikuttavia päätöksiä.</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2" name="Freeform 51">
              <a:extLst>
                <a:ext uri="{FF2B5EF4-FFF2-40B4-BE49-F238E27FC236}">
                  <a16:creationId xmlns:a16="http://schemas.microsoft.com/office/drawing/2014/main" id="{D5B2D87A-FA0A-4814-4CA6-D847EEEC0B75}"/>
                </a:ext>
              </a:extLst>
            </p:cNvPr>
            <p:cNvSpPr/>
            <p:nvPr/>
          </p:nvSpPr>
          <p:spPr>
            <a:xfrm>
              <a:off x="30126" y="2445536"/>
              <a:ext cx="37569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3" name="TextBox 52">
              <a:extLst>
                <a:ext uri="{FF2B5EF4-FFF2-40B4-BE49-F238E27FC236}">
                  <a16:creationId xmlns:a16="http://schemas.microsoft.com/office/drawing/2014/main" id="{F9E33442-EF20-6A13-810F-B9F2D2D94240}"/>
                </a:ext>
              </a:extLst>
            </p:cNvPr>
            <p:cNvSpPr txBox="1"/>
            <p:nvPr/>
          </p:nvSpPr>
          <p:spPr>
            <a:xfrm>
              <a:off x="361137" y="2471606"/>
              <a:ext cx="3960673"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Avoimen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kommunikoinnin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kannustaminen</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75" name="Group 74">
            <a:extLst>
              <a:ext uri="{FF2B5EF4-FFF2-40B4-BE49-F238E27FC236}">
                <a16:creationId xmlns:a16="http://schemas.microsoft.com/office/drawing/2014/main" id="{D09DB5E1-793D-679F-A29A-3B658A269F73}"/>
              </a:ext>
            </a:extLst>
          </p:cNvPr>
          <p:cNvGrpSpPr/>
          <p:nvPr/>
        </p:nvGrpSpPr>
        <p:grpSpPr>
          <a:xfrm>
            <a:off x="-13524" y="7320486"/>
            <a:ext cx="8368121" cy="1815649"/>
            <a:chOff x="-796934" y="2445536"/>
            <a:chExt cx="8368121" cy="1815649"/>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796934" y="2445536"/>
              <a:ext cx="8368121" cy="1815649"/>
              <a:chOff x="-761538" y="2505789"/>
              <a:chExt cx="8368121" cy="1815649"/>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761538"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162599" y="3068526"/>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rtl="0">
                  <a:buClr>
                    <a:srgbClr val="F1A0C2"/>
                  </a:buClr>
                  <a:buFont typeface="Arial" panose="020B0604020202020204" pitchFamily="34" charset="0"/>
                  <a:buChar char="•"/>
                  <a:tabLst>
                    <a:tab pos="177800" algn="l"/>
                  </a:tabLst>
                </a:pPr>
                <a:r>
                  <a:rPr lang="fi-FI" b="1" dirty="0">
                    <a:solidFill>
                      <a:schemeClr val="tx1"/>
                    </a:solidFill>
                  </a:rPr>
                  <a:t>Johdon yhdenmukaistaminen: </a:t>
                </a:r>
                <a:r>
                  <a:rPr lang="fi-FI" dirty="0">
                    <a:solidFill>
                      <a:schemeClr val="tx1"/>
                    </a:solidFill>
                  </a:rPr>
                  <a:t>Varmista, että johtajat ja esimiehet ilmentävät yrityksen eettisiä arvoja ja toimivat roolimalleina työntekijöille. Johtajien tulee johdonmukaisesti osoittaa eettistä käyttäytymistä, tehdä päätöksiä rehellisesti ja viestiä eettisten käytäntöjen tärkeydestä koko organisaatiossa.</a:t>
                </a:r>
              </a:p>
              <a:p>
                <a:pPr marL="171450" lvl="0" indent="-171450" algn="l" rtl="0">
                  <a:buClr>
                    <a:srgbClr val="F1A0C2"/>
                  </a:buClr>
                  <a:buFont typeface="Arial" panose="020B0604020202020204" pitchFamily="34" charset="0"/>
                  <a:buChar char="•"/>
                  <a:tabLst>
                    <a:tab pos="177800" algn="l"/>
                  </a:tabLst>
                </a:pPr>
                <a:r>
                  <a:rPr lang="fi-FI" b="1" dirty="0">
                    <a:solidFill>
                      <a:schemeClr val="tx1"/>
                    </a:solidFill>
                  </a:rPr>
                  <a:t>Eettiset päätöksentekokehykset: </a:t>
                </a:r>
                <a:r>
                  <a:rPr lang="fi-FI" dirty="0">
                    <a:solidFill>
                      <a:schemeClr val="tx1"/>
                    </a:solidFill>
                  </a:rPr>
                  <a:t>Kehitä selkeät eettiset päätöksentekokehykset ja -ohjeet, jotka auttavat työntekijöitä navigoimaan monimutkaisissa tilanteissa. Kannusta työntekijöitä hakemaan ohjausta ja tukea johtajilta, kun he kohtaavat eettisiä ongelmia, mikä edistää rehellisyyden kulttuuria ja eettistä päätöksentekoa.</a:t>
                </a:r>
              </a:p>
              <a:p>
                <a:pPr lvl="0"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algn="l" rtl="0">
                  <a:buClr>
                    <a:srgbClr val="F1A0C2"/>
                  </a:buClr>
                  <a:tabLst>
                    <a:tab pos="177800" algn="l"/>
                  </a:tabLst>
                </a:pPr>
                <a:endParaRPr lang="en-US" dirty="0">
                  <a:solidFill>
                    <a:schemeClr val="tx1"/>
                  </a:solidFill>
                </a:endParaRP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78" name="TextBox 77">
              <a:extLst>
                <a:ext uri="{FF2B5EF4-FFF2-40B4-BE49-F238E27FC236}">
                  <a16:creationId xmlns:a16="http://schemas.microsoft.com/office/drawing/2014/main" id="{DCDE4E43-7A2D-619C-CFD4-D810C31982FB}"/>
                </a:ext>
              </a:extLst>
            </p:cNvPr>
            <p:cNvSpPr txBox="1"/>
            <p:nvPr/>
          </p:nvSpPr>
          <p:spPr>
            <a:xfrm>
              <a:off x="-330598" y="2488457"/>
              <a:ext cx="2482781"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Johda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esimerkeillä</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84" name="Rectangle 83">
            <a:extLst>
              <a:ext uri="{FF2B5EF4-FFF2-40B4-BE49-F238E27FC236}">
                <a16:creationId xmlns:a16="http://schemas.microsoft.com/office/drawing/2014/main" id="{DB6C567F-1CFD-00A5-9405-56D38A0C72D2}"/>
              </a:ext>
            </a:extLst>
          </p:cNvPr>
          <p:cNvSpPr/>
          <p:nvPr/>
        </p:nvSpPr>
        <p:spPr>
          <a:xfrm>
            <a:off x="1" y="9293096"/>
            <a:ext cx="7559674" cy="88082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5" name="Text Placeholder 2">
            <a:extLst>
              <a:ext uri="{FF2B5EF4-FFF2-40B4-BE49-F238E27FC236}">
                <a16:creationId xmlns:a16="http://schemas.microsoft.com/office/drawing/2014/main" id="{E3BB7D8A-7703-545F-80D0-CA30B2864ED2}"/>
              </a:ext>
            </a:extLst>
          </p:cNvPr>
          <p:cNvSpPr txBox="1">
            <a:spLocks/>
          </p:cNvSpPr>
          <p:nvPr/>
        </p:nvSpPr>
        <p:spPr>
          <a:xfrm>
            <a:off x="567120" y="9393588"/>
            <a:ext cx="6425434" cy="69980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tx1"/>
                </a:solidFill>
              </a:rPr>
              <a:t>Toteuttamalla näitä johtamisstrategioita luot ympäristön, joka edistää eettistä käyttäytymistä, avointa viestintää ja työntekijöiden voimaannuttamista. Tämä johtaa motivoituneeseen ja sitoutuneeseen tiimiin, joka jakaa yrityksen eettiset arvot, edistää positiivista työkulttuuria ja viime kädessä edistää eettisen elintarvikeliiketoimintasi menestystä ja kestävyyttä</a:t>
            </a:r>
            <a:r>
              <a:rPr lang="en-US" dirty="0">
                <a:solidFill>
                  <a:schemeClr val="tx1"/>
                </a:solidFill>
              </a:rPr>
              <a:t>.</a:t>
            </a:r>
          </a:p>
        </p:txBody>
      </p:sp>
    </p:spTree>
    <p:extLst>
      <p:ext uri="{BB962C8B-B14F-4D97-AF65-F5344CB8AC3E}">
        <p14:creationId xmlns:p14="http://schemas.microsoft.com/office/powerpoint/2010/main" val="13929115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466529" cy="352404"/>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Eettiset henkilöstöjohtamisstrategiat</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Joukkueen tehokas johtaminen on välttämätöntä onnellisen, motivoituneen ja eettisen työvoiman ylläpitämiseksi elintarvikeliiketoiminnassasi. Tässä on tarkempi kuvaus eettisille elintarvikeyrityksille räätälöidyistä johtamisstrategioista:</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53</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101617" y="2437846"/>
            <a:ext cx="7669485" cy="1715511"/>
            <a:chOff x="-98298" y="2445536"/>
            <a:chExt cx="7669485"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8" y="2445536"/>
              <a:ext cx="7669485" cy="1715511"/>
              <a:chOff x="-62902" y="2505789"/>
              <a:chExt cx="7669485"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rtl="0">
                  <a:buClr>
                    <a:srgbClr val="F1A0C2"/>
                  </a:buClr>
                  <a:buFont typeface="Arial" panose="020B0604020202020204" pitchFamily="34" charset="0"/>
                  <a:buChar char="•"/>
                  <a:tabLst>
                    <a:tab pos="177800" algn="l"/>
                  </a:tabLst>
                </a:pPr>
                <a:r>
                  <a:rPr lang="fi-FI" b="1" dirty="0">
                    <a:solidFill>
                      <a:schemeClr val="tx1"/>
                    </a:solidFill>
                  </a:rPr>
                  <a:t>Yhteistyötapa: </a:t>
                </a:r>
                <a:r>
                  <a:rPr lang="fi-FI" dirty="0">
                    <a:solidFill>
                      <a:schemeClr val="tx1"/>
                    </a:solidFill>
                  </a:rPr>
                  <a:t>Edistä osallistavan päätöksenteon kulttuuria, jossa työntekijät ovat mukana päätöksentekoprosessissa. Kannusta heitä ideoimaan, antamaan palautetta ja osallistumaan ongelmanratkaisukeskusteluihin. Tämä ei ainoastaan ​​lisää työntekijöiden sitoutumista vaan myös varmistaa, että eri näkökulmia otetaan huomioon, mikä johtaa eettisempään ja tietoisempaan päätöksentekoon.</a:t>
                </a:r>
              </a:p>
              <a:p>
                <a:pPr marL="171450" lvl="0" indent="-171450" algn="l" rtl="0">
                  <a:buClr>
                    <a:srgbClr val="F1A0C2"/>
                  </a:buClr>
                  <a:buFont typeface="Arial" panose="020B0604020202020204" pitchFamily="34" charset="0"/>
                  <a:buChar char="•"/>
                  <a:tabLst>
                    <a:tab pos="177800" algn="l"/>
                  </a:tabLst>
                </a:pPr>
                <a:r>
                  <a:rPr lang="fi-FI" b="1" dirty="0">
                    <a:solidFill>
                      <a:schemeClr val="tx1"/>
                    </a:solidFill>
                  </a:rPr>
                  <a:t>Valtuuttaminen ja omistajuus: </a:t>
                </a:r>
                <a:r>
                  <a:rPr lang="fi-FI" dirty="0">
                    <a:solidFill>
                      <a:schemeClr val="tx1"/>
                    </a:solidFill>
                  </a:rPr>
                  <a:t>Siirrä auktoriteettia ja vastuuta työntekijöille, jotta he voivat ottaa vastuun työstään ja edistää yrityksen menestystä. Tarjoa itsenäisyyttä määritellyissä rajoissa, jolloin he voivat tehdä eettisiä päätöksiä, jotka ovat yhdenmukaisia ​​yrityksen arvojen kanssa.</a:t>
                </a:r>
              </a:p>
              <a:p>
                <a:pPr algn="l" rtl="0">
                  <a:buClr>
                    <a:srgbClr val="F1A0C2"/>
                  </a:buClr>
                  <a:tabLst>
                    <a:tab pos="177800" algn="l"/>
                  </a:tabLst>
                </a:pPr>
                <a:r>
                  <a:rPr lang="en-US" dirty="0">
                    <a:solidFill>
                      <a:schemeClr val="tx1"/>
                    </a:solidFill>
                  </a:rPr>
                  <a:t> </a:t>
                </a: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8" name="TextBox 57">
              <a:extLst>
                <a:ext uri="{FF2B5EF4-FFF2-40B4-BE49-F238E27FC236}">
                  <a16:creationId xmlns:a16="http://schemas.microsoft.com/office/drawing/2014/main" id="{BB65CF50-3769-F411-C80E-7CD46A87D989}"/>
                </a:ext>
              </a:extLst>
            </p:cNvPr>
            <p:cNvSpPr txBox="1"/>
            <p:nvPr/>
          </p:nvSpPr>
          <p:spPr>
            <a:xfrm>
              <a:off x="439809" y="2469528"/>
              <a:ext cx="3039666"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Osallistava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päätöksenteko</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81569" y="4490069"/>
            <a:ext cx="7669485" cy="1715511"/>
            <a:chOff x="-98298" y="2445536"/>
            <a:chExt cx="7669485" cy="1715511"/>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715511"/>
              <a:chOff x="-62902" y="2505789"/>
              <a:chExt cx="7669485" cy="1715511"/>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rtl="0">
                  <a:buClr>
                    <a:srgbClr val="F1A0C2"/>
                  </a:buClr>
                  <a:buFont typeface="Arial" panose="020B0604020202020204" pitchFamily="34" charset="0"/>
                  <a:buChar char="•"/>
                  <a:tabLst>
                    <a:tab pos="177800" algn="l"/>
                  </a:tabLst>
                </a:pPr>
                <a:r>
                  <a:rPr lang="fi-FI" b="1" dirty="0">
                    <a:solidFill>
                      <a:schemeClr val="tx1"/>
                    </a:solidFill>
                  </a:rPr>
                  <a:t>Avoin ja rehellinen viestintä: </a:t>
                </a:r>
                <a:r>
                  <a:rPr lang="fi-FI" dirty="0">
                    <a:solidFill>
                      <a:schemeClr val="tx1"/>
                    </a:solidFill>
                  </a:rPr>
                  <a:t>Ylläpidä avoimia viestintälinjoja koko organisaatiossa. Edistä kulttuuria, jossa työntekijät voivat ilmaista ajatuksiaan, huolenaiheitaan ja ehdotuksiaan. Rohkaise kaksisuuntaista viestintää, aktiivista kuuntelua ja oikea-aikaista palautetta luottamuksen ja läpinäkyvyyden lisäämiseksi.</a:t>
                </a:r>
              </a:p>
              <a:p>
                <a:pPr marL="171450" lvl="0" indent="-171450" algn="l" rtl="0">
                  <a:buClr>
                    <a:srgbClr val="F1A0C2"/>
                  </a:buClr>
                  <a:buFont typeface="Arial" panose="020B0604020202020204" pitchFamily="34" charset="0"/>
                  <a:buChar char="•"/>
                  <a:tabLst>
                    <a:tab pos="177800" algn="l"/>
                  </a:tabLst>
                </a:pPr>
                <a:r>
                  <a:rPr lang="fi-FI" b="1" dirty="0">
                    <a:solidFill>
                      <a:schemeClr val="tx1"/>
                    </a:solidFill>
                  </a:rPr>
                  <a:t>Säännölliset päivitykset ja tapaamiset: </a:t>
                </a:r>
                <a:r>
                  <a:rPr lang="fi-FI" dirty="0">
                    <a:solidFill>
                      <a:schemeClr val="tx1"/>
                    </a:solidFill>
                  </a:rPr>
                  <a:t>Järjestä säännöllisiä tiimitapaamisia jakaaksesi päivityksiä, edistymistä ja tavoitteita. Käytä näitä tilaisuuksia vahvistaaksesi yrityksen eettisiä arvoja, keskustellaksesi eettisistä haasteista tai ongelmista ja kannustaaksesi avoimeen vuoropuheluun tiimin jäsenten kesken.</a:t>
                </a:r>
              </a:p>
              <a:p>
                <a:pPr lvl="0"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algn="l" rtl="0">
                  <a:buClr>
                    <a:srgbClr val="F1A0C2"/>
                  </a:buClr>
                  <a:tabLst>
                    <a:tab pos="177800" algn="l"/>
                  </a:tabLst>
                </a:pPr>
                <a:endParaRPr lang="en-US" dirty="0">
                  <a:solidFill>
                    <a:schemeClr val="tx1"/>
                  </a:solidFill>
                </a:endParaRP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62" name="TextBox 61">
              <a:extLst>
                <a:ext uri="{FF2B5EF4-FFF2-40B4-BE49-F238E27FC236}">
                  <a16:creationId xmlns:a16="http://schemas.microsoft.com/office/drawing/2014/main" id="{5C95EA24-EE21-76B4-8BAD-8750494EC98B}"/>
                </a:ext>
              </a:extLst>
            </p:cNvPr>
            <p:cNvSpPr txBox="1"/>
            <p:nvPr/>
          </p:nvSpPr>
          <p:spPr>
            <a:xfrm>
              <a:off x="367575" y="2496000"/>
              <a:ext cx="3415454"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Läpinäkyvä</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viestintä</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29" name="Group 28">
            <a:extLst>
              <a:ext uri="{FF2B5EF4-FFF2-40B4-BE49-F238E27FC236}">
                <a16:creationId xmlns:a16="http://schemas.microsoft.com/office/drawing/2014/main" id="{ED41E184-AD60-9EFB-7A92-B516FDB9062E}"/>
              </a:ext>
            </a:extLst>
          </p:cNvPr>
          <p:cNvGrpSpPr/>
          <p:nvPr/>
        </p:nvGrpSpPr>
        <p:grpSpPr>
          <a:xfrm>
            <a:off x="5849012" y="297574"/>
            <a:ext cx="995436" cy="997785"/>
            <a:chOff x="5700273" y="5386353"/>
            <a:chExt cx="766016" cy="767823"/>
          </a:xfrm>
        </p:grpSpPr>
        <p:grpSp>
          <p:nvGrpSpPr>
            <p:cNvPr id="30" name="Graphic 2">
              <a:extLst>
                <a:ext uri="{FF2B5EF4-FFF2-40B4-BE49-F238E27FC236}">
                  <a16:creationId xmlns:a16="http://schemas.microsoft.com/office/drawing/2014/main" id="{47AD5D04-7761-8301-E034-B8BBA5FB85D6}"/>
                </a:ext>
              </a:extLst>
            </p:cNvPr>
            <p:cNvGrpSpPr/>
            <p:nvPr/>
          </p:nvGrpSpPr>
          <p:grpSpPr>
            <a:xfrm>
              <a:off x="5844804" y="5531788"/>
              <a:ext cx="476953" cy="420947"/>
              <a:chOff x="5844804" y="5531788"/>
              <a:chExt cx="476953" cy="420947"/>
            </a:xfrm>
            <a:solidFill>
              <a:srgbClr val="60A9DD"/>
            </a:solidFill>
          </p:grpSpPr>
          <p:sp>
            <p:nvSpPr>
              <p:cNvPr id="74" name="Freeform 73">
                <a:extLst>
                  <a:ext uri="{FF2B5EF4-FFF2-40B4-BE49-F238E27FC236}">
                    <a16:creationId xmlns:a16="http://schemas.microsoft.com/office/drawing/2014/main" id="{4472CA16-68BB-2C98-DC6A-31B951DD74AA}"/>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CDCBA90C-D9B7-1994-19D2-E1394540D8E9}"/>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nvGrpSpPr>
            <p:cNvPr id="31" name="Graphic 2">
              <a:extLst>
                <a:ext uri="{FF2B5EF4-FFF2-40B4-BE49-F238E27FC236}">
                  <a16:creationId xmlns:a16="http://schemas.microsoft.com/office/drawing/2014/main" id="{94C53F5E-C835-6B94-56BB-BCB5EFCC49D5}"/>
                </a:ext>
              </a:extLst>
            </p:cNvPr>
            <p:cNvGrpSpPr/>
            <p:nvPr/>
          </p:nvGrpSpPr>
          <p:grpSpPr>
            <a:xfrm>
              <a:off x="5700273" y="5386353"/>
              <a:ext cx="766016" cy="767823"/>
              <a:chOff x="5700273" y="5386353"/>
              <a:chExt cx="766016" cy="767823"/>
            </a:xfrm>
            <a:solidFill>
              <a:srgbClr val="000000"/>
            </a:solidFill>
          </p:grpSpPr>
          <p:sp>
            <p:nvSpPr>
              <p:cNvPr id="32" name="Freeform 31">
                <a:extLst>
                  <a:ext uri="{FF2B5EF4-FFF2-40B4-BE49-F238E27FC236}">
                    <a16:creationId xmlns:a16="http://schemas.microsoft.com/office/drawing/2014/main" id="{1648489E-5265-EF4C-7BFB-A41B56BA1CA8}"/>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F31580C-9616-4259-C22E-380C5B0401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EC0261A4-56B6-1307-78B0-C4A04F7A020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9DC8D7DB-C66D-DCEC-79E6-8495C3F0C89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ACE54992-6E59-CC21-0733-6221F977BF39}"/>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46F1CA55-A10E-3D03-D344-7BDF1FF4034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7D29658D-6EE3-715D-FD0B-F641AF99D183}"/>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F1521955-7B88-270E-4280-0E10EF121141}"/>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EFB8E500-CEAF-9B2C-C672-DF6FCC29706A}"/>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9" name="Freeform 68">
                <a:extLst>
                  <a:ext uri="{FF2B5EF4-FFF2-40B4-BE49-F238E27FC236}">
                    <a16:creationId xmlns:a16="http://schemas.microsoft.com/office/drawing/2014/main" id="{A7D21879-6AC7-088A-48CC-C62BA874E63A}"/>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42821762-23A2-08E0-6DA4-73351F7624EF}"/>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BD32B71D-2D19-E1A1-9C19-4CB0C6782F10}"/>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454EC39E-BB35-A712-FD37-AFEDAC232E04}"/>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7E32C1CC-1CF5-37E8-4655-4CF87AB67577}"/>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86" name="Group 85">
            <a:extLst>
              <a:ext uri="{FF2B5EF4-FFF2-40B4-BE49-F238E27FC236}">
                <a16:creationId xmlns:a16="http://schemas.microsoft.com/office/drawing/2014/main" id="{1AC4C615-2717-D117-2965-EB4DD21FAB81}"/>
              </a:ext>
            </a:extLst>
          </p:cNvPr>
          <p:cNvGrpSpPr/>
          <p:nvPr/>
        </p:nvGrpSpPr>
        <p:grpSpPr>
          <a:xfrm>
            <a:off x="-185467" y="6317229"/>
            <a:ext cx="7773383" cy="1863080"/>
            <a:chOff x="-191808" y="7492410"/>
            <a:chExt cx="7773383" cy="1863080"/>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191808" y="7492410"/>
              <a:ext cx="7773383" cy="1863080"/>
              <a:chOff x="-166800" y="2492198"/>
              <a:chExt cx="7773383" cy="1863080"/>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166800" y="2492198"/>
                <a:ext cx="4803961"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2968387"/>
                <a:ext cx="6678492" cy="13868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Eettisten konfliktien ratkaisu: </a:t>
                </a:r>
                <a:r>
                  <a:rPr lang="fi-FI" dirty="0">
                    <a:solidFill>
                      <a:schemeClr val="tx1"/>
                    </a:solidFill>
                  </a:rPr>
                  <a:t>Luo selkeä kehys konfliktien ratkaisemiselle, joka on linjassa eettisten arvojesi kanssa. Kannusta työntekijöitä käsittelemään konflikteja suoraan ja kunnioittavasti edistämällä avointa vuoropuhelua ja löytämään molempia osapuolia hyödyttäviä ratkaisuja. Välitys- tai fasilitointitekniikoita voidaan käyttää monimutkaisten konfliktien ratkaisemiseen eettisiä periaatteita kunnioittaen.</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Eettisen päätöksenteon tuki: </a:t>
                </a:r>
                <a:r>
                  <a:rPr lang="fi-FI" dirty="0">
                    <a:solidFill>
                      <a:schemeClr val="tx1"/>
                    </a:solidFill>
                  </a:rPr>
                  <a:t>Tarjoa ohjeita ja tukea työntekijöille, kun he kohtaavat eettisiä ongelmia. Kannusta heitä neuvottelemaan esimiesten tai johtajien kanssa ja tarjoamaan resursseja tai koulutusta eettisten päätöksentekotaitojensa parantamiseksi. Varmista, että eettiset näkökohdat asetetaan etusijalle konfliktinratkaisuprosesseissa.</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lvl="0"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algn="l" rtl="0">
                  <a:buClr>
                    <a:srgbClr val="F1A0C2"/>
                  </a:buClr>
                  <a:tabLst>
                    <a:tab pos="177800" algn="l"/>
                  </a:tabLst>
                </a:pPr>
                <a:endParaRPr lang="en-US" dirty="0">
                  <a:solidFill>
                    <a:schemeClr val="tx1"/>
                  </a:solidFill>
                </a:endParaRP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82" name="Freeform 81">
              <a:extLst>
                <a:ext uri="{FF2B5EF4-FFF2-40B4-BE49-F238E27FC236}">
                  <a16:creationId xmlns:a16="http://schemas.microsoft.com/office/drawing/2014/main" id="{0575F7FE-B1D1-6D75-1997-537AFA60A730}"/>
                </a:ext>
              </a:extLst>
            </p:cNvPr>
            <p:cNvSpPr/>
            <p:nvPr/>
          </p:nvSpPr>
          <p:spPr>
            <a:xfrm>
              <a:off x="886427" y="750600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3" name="TextBox 82">
              <a:extLst>
                <a:ext uri="{FF2B5EF4-FFF2-40B4-BE49-F238E27FC236}">
                  <a16:creationId xmlns:a16="http://schemas.microsoft.com/office/drawing/2014/main" id="{BBF7FFC5-D65D-8B2A-D976-F64052115666}"/>
                </a:ext>
              </a:extLst>
            </p:cNvPr>
            <p:cNvSpPr txBox="1"/>
            <p:nvPr/>
          </p:nvSpPr>
          <p:spPr>
            <a:xfrm>
              <a:off x="377963" y="7511196"/>
              <a:ext cx="4680099"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Konfliktinratkaisu</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eettinen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käyttäytyminen</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87" name="Group 86">
            <a:extLst>
              <a:ext uri="{FF2B5EF4-FFF2-40B4-BE49-F238E27FC236}">
                <a16:creationId xmlns:a16="http://schemas.microsoft.com/office/drawing/2014/main" id="{FB36B391-D55B-18AE-B3EB-97EFA7362957}"/>
              </a:ext>
            </a:extLst>
          </p:cNvPr>
          <p:cNvGrpSpPr/>
          <p:nvPr/>
        </p:nvGrpSpPr>
        <p:grpSpPr>
          <a:xfrm>
            <a:off x="-109810" y="8515319"/>
            <a:ext cx="7669485" cy="1715511"/>
            <a:chOff x="-98298" y="2445536"/>
            <a:chExt cx="7669485" cy="1715511"/>
          </a:xfrm>
        </p:grpSpPr>
        <p:grpSp>
          <p:nvGrpSpPr>
            <p:cNvPr id="88" name="Group 87">
              <a:extLst>
                <a:ext uri="{FF2B5EF4-FFF2-40B4-BE49-F238E27FC236}">
                  <a16:creationId xmlns:a16="http://schemas.microsoft.com/office/drawing/2014/main" id="{9A71041F-F03F-AAE0-3DAF-9DFF7A744DC3}"/>
                </a:ext>
              </a:extLst>
            </p:cNvPr>
            <p:cNvGrpSpPr/>
            <p:nvPr/>
          </p:nvGrpSpPr>
          <p:grpSpPr>
            <a:xfrm>
              <a:off x="-98298" y="2445536"/>
              <a:ext cx="7669485" cy="1715511"/>
              <a:chOff x="-62902" y="2505789"/>
              <a:chExt cx="7669485" cy="1715511"/>
            </a:xfrm>
          </p:grpSpPr>
          <p:cxnSp>
            <p:nvCxnSpPr>
              <p:cNvPr id="90" name="Straight Connector 89">
                <a:extLst>
                  <a:ext uri="{FF2B5EF4-FFF2-40B4-BE49-F238E27FC236}">
                    <a16:creationId xmlns:a16="http://schemas.microsoft.com/office/drawing/2014/main" id="{86E4DEE4-5B14-C710-1EBA-0FD567DD5297}"/>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Freeform 90">
                <a:extLst>
                  <a:ext uri="{FF2B5EF4-FFF2-40B4-BE49-F238E27FC236}">
                    <a16:creationId xmlns:a16="http://schemas.microsoft.com/office/drawing/2014/main" id="{EC01A88E-7E41-C969-BD39-4FBECD438CCB}"/>
                  </a:ext>
                </a:extLst>
              </p:cNvPr>
              <p:cNvSpPr/>
              <p:nvPr/>
            </p:nvSpPr>
            <p:spPr>
              <a:xfrm>
                <a:off x="-62902" y="2505789"/>
                <a:ext cx="50503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2" name="Text Placeholder 2">
                <a:extLst>
                  <a:ext uri="{FF2B5EF4-FFF2-40B4-BE49-F238E27FC236}">
                    <a16:creationId xmlns:a16="http://schemas.microsoft.com/office/drawing/2014/main" id="{D6A76A69-CAAB-FAEB-2E01-D7F79AA6FF1A}"/>
                  </a:ext>
                </a:extLst>
              </p:cNvPr>
              <p:cNvSpPr txBox="1">
                <a:spLocks/>
              </p:cNvSpPr>
              <p:nvPr/>
            </p:nvSpPr>
            <p:spPr>
              <a:xfrm>
                <a:off x="567016" y="2968388"/>
                <a:ext cx="671508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Joustavat työjärjestelyt: </a:t>
                </a:r>
                <a:r>
                  <a:rPr lang="fi-FI" dirty="0">
                    <a:solidFill>
                      <a:schemeClr val="tx1"/>
                    </a:solidFill>
                  </a:rPr>
                  <a:t>Tasapainota työ- ja perhe-elämää tarjoamalla joustavia työjärjestelyjä, kuten joustavia työaikoja, etätyövaihtoehtoja tai osa-aikajärjestelyjä. Tämä tukee työntekijöiden hyvinvointia ja auttaa ylläpitämään positiivista työn ja yksityiselämän tasapainoa, mikä edistää heidän yleistä tyytyväisyyttään ja tuottavuuttaan.</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Itsehoidon edistäminen: </a:t>
                </a:r>
                <a:r>
                  <a:rPr lang="fi-FI" dirty="0">
                    <a:solidFill>
                      <a:schemeClr val="tx1"/>
                    </a:solidFill>
                  </a:rPr>
                  <a:t>Kannusta työntekijöitä priorisoimaan itsehoitoa ja henkistä hyvinvointia. Tarjoa resursseja ja aloitteita, kuten hyvinvointiohjelmia, stressinhallintakoulutusta tai työntekijöiden avustusohjelmia, jotka tukevat heidän kokonaisvaltaista hyvinvointiaan.</a:t>
                </a:r>
              </a:p>
              <a:p>
                <a:pPr lvl="0"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algn="l" rtl="0">
                  <a:buClr>
                    <a:srgbClr val="F1A0C2"/>
                  </a:buClr>
                  <a:tabLst>
                    <a:tab pos="177800" algn="l"/>
                  </a:tabLst>
                </a:pPr>
                <a:endParaRPr lang="en-US" dirty="0">
                  <a:solidFill>
                    <a:schemeClr val="tx1"/>
                  </a:solidFill>
                </a:endParaRP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89" name="TextBox 88">
              <a:extLst>
                <a:ext uri="{FF2B5EF4-FFF2-40B4-BE49-F238E27FC236}">
                  <a16:creationId xmlns:a16="http://schemas.microsoft.com/office/drawing/2014/main" id="{643475EB-02C6-697A-C2AD-7A96892D7074}"/>
                </a:ext>
              </a:extLst>
            </p:cNvPr>
            <p:cNvSpPr txBox="1"/>
            <p:nvPr/>
          </p:nvSpPr>
          <p:spPr>
            <a:xfrm>
              <a:off x="448002" y="2448567"/>
              <a:ext cx="4812915"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Työ</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perhe-elämän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tasapainon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edistäminen</a:t>
              </a:r>
              <a:r>
                <a:rPr lang="en-IE" sz="1600" b="1" dirty="0">
                  <a:solidFill>
                    <a:schemeClr val="bg1"/>
                  </a:solidFill>
                  <a:effectLst/>
                  <a:latin typeface="Calibri" panose="020F0502020204030204" pitchFamily="34" charset="0"/>
                  <a:cs typeface="Calibri" panose="020F0502020204030204" pitchFamily="34" charset="0"/>
                </a:rPr>
                <a:t> </a:t>
              </a:r>
            </a:p>
          </p:txBody>
        </p:sp>
      </p:grpSp>
    </p:spTree>
    <p:extLst>
      <p:ext uri="{BB962C8B-B14F-4D97-AF65-F5344CB8AC3E}">
        <p14:creationId xmlns:p14="http://schemas.microsoft.com/office/powerpoint/2010/main" val="2867007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716698" cy="352404"/>
          </a:xfrm>
          <a:prstGeom prst="rect">
            <a:avLst/>
          </a:prstGeom>
          <a:noFill/>
        </p:spPr>
        <p:txBody>
          <a:bodyPr wrap="square">
            <a:spAutoFit/>
          </a:bodyPr>
          <a:lstStyle/>
          <a:p>
            <a:pPr algn="l" rtl="0">
              <a:lnSpc>
                <a:spcPts val="1960"/>
              </a:lnSpc>
            </a:pPr>
            <a:r>
              <a:rPr lang="en-IE" sz="2000" b="1" dirty="0" err="1">
                <a:effectLst/>
                <a:latin typeface="Calibri" panose="020F0502020204030204" pitchFamily="34" charset="0"/>
                <a:ea typeface="Times New Roman" panose="02020603050405020304" pitchFamily="18" charset="0"/>
              </a:rPr>
              <a:t>Paranna</a:t>
            </a:r>
            <a:r>
              <a:rPr lang="en-IE" sz="2000" b="1" dirty="0">
                <a:effectLst/>
                <a:latin typeface="Calibri" panose="020F0502020204030204" pitchFamily="34" charset="0"/>
                <a:ea typeface="Times New Roman" panose="02020603050405020304" pitchFamily="18" charset="0"/>
              </a:rPr>
              <a:t> </a:t>
            </a:r>
            <a:r>
              <a:rPr lang="en-IE" sz="2000" b="1" dirty="0" err="1">
                <a:effectLst/>
                <a:latin typeface="Calibri" panose="020F0502020204030204" pitchFamily="34" charset="0"/>
                <a:ea typeface="Times New Roman" panose="02020603050405020304" pitchFamily="18" charset="0"/>
              </a:rPr>
              <a:t>työntekijöiden</a:t>
            </a:r>
            <a:r>
              <a:rPr lang="en-IE" sz="2000" b="1" dirty="0">
                <a:effectLst/>
                <a:latin typeface="Calibri" panose="020F0502020204030204" pitchFamily="34" charset="0"/>
                <a:ea typeface="Times New Roman" panose="02020603050405020304" pitchFamily="18" charset="0"/>
              </a:rPr>
              <a:t> </a:t>
            </a:r>
            <a:r>
              <a:rPr lang="en-IE" sz="2000" b="1" dirty="0" err="1">
                <a:effectLst/>
                <a:latin typeface="Calibri" panose="020F0502020204030204" pitchFamily="34" charset="0"/>
                <a:ea typeface="Times New Roman" panose="02020603050405020304" pitchFamily="18" charset="0"/>
              </a:rPr>
              <a:t>pysyvyyttä</a:t>
            </a:r>
            <a:r>
              <a:rPr lang="en-IE" sz="2000" b="1" dirty="0">
                <a:effectLst/>
                <a:latin typeface="Calibri" panose="020F0502020204030204" pitchFamily="34" charset="0"/>
                <a:ea typeface="Times New Roman" panose="02020603050405020304" pitchFamily="18" charset="0"/>
              </a:rPr>
              <a:t> </a:t>
            </a:r>
            <a:r>
              <a:rPr lang="en-IE" sz="2000" b="1" dirty="0" err="1">
                <a:effectLst/>
                <a:latin typeface="Calibri" panose="020F0502020204030204" pitchFamily="34" charset="0"/>
                <a:ea typeface="Times New Roman" panose="02020603050405020304" pitchFamily="18" charset="0"/>
              </a:rPr>
              <a:t>ja</a:t>
            </a:r>
            <a:r>
              <a:rPr lang="en-IE" sz="2000" b="1" dirty="0">
                <a:effectLst/>
                <a:latin typeface="Calibri" panose="020F0502020204030204" pitchFamily="34" charset="0"/>
                <a:ea typeface="Times New Roman" panose="02020603050405020304" pitchFamily="18" charset="0"/>
              </a:rPr>
              <a:t> </a:t>
            </a:r>
            <a:r>
              <a:rPr lang="en-IE" sz="2000" b="1" dirty="0" err="1">
                <a:effectLst/>
                <a:latin typeface="Calibri" panose="020F0502020204030204" pitchFamily="34" charset="0"/>
                <a:ea typeface="Times New Roman" panose="02020603050405020304" pitchFamily="18" charset="0"/>
              </a:rPr>
              <a:t>tyytyväisyyttä</a:t>
            </a:r>
            <a:endParaRPr lang="en-IE" sz="2000" b="1" dirty="0">
              <a:effectLst/>
              <a:latin typeface="Calibri" panose="020F0502020204030204" pitchFamily="34" charset="0"/>
              <a:ea typeface="Times New Roman" panose="02020603050405020304" pitchFamily="18" charset="0"/>
            </a:endParaRP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Arvokkaiden tiimisi jäsenten säilyttäminen pitkällä aikavälillä on ratkaisevan tärkeää eettisen elintarvikeliiketoimintasi menestyksen ja vakauden kannalta. Tässä on yksityiskohtaisempi kuvaus strategioista, joilla parannetaan työntekijöiden säilyttämistä ja tyytyväisyyttä:</a:t>
            </a:r>
          </a:p>
          <a:p>
            <a:pPr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54</a:t>
            </a:fld>
            <a:endParaRPr lang="en-US" sz="900">
              <a:solidFill>
                <a:schemeClr val="tx1"/>
              </a:solidFill>
            </a:endParaRPr>
          </a:p>
        </p:txBody>
      </p:sp>
      <p:grpSp>
        <p:nvGrpSpPr>
          <p:cNvPr id="55" name="Group 54">
            <a:extLst>
              <a:ext uri="{FF2B5EF4-FFF2-40B4-BE49-F238E27FC236}">
                <a16:creationId xmlns:a16="http://schemas.microsoft.com/office/drawing/2014/main" id="{DD9AA484-41CB-4D5C-D383-B4FDADDBC00C}"/>
              </a:ext>
            </a:extLst>
          </p:cNvPr>
          <p:cNvGrpSpPr/>
          <p:nvPr/>
        </p:nvGrpSpPr>
        <p:grpSpPr>
          <a:xfrm>
            <a:off x="-85729" y="2309372"/>
            <a:ext cx="7669486" cy="1715511"/>
            <a:chOff x="-98299" y="2445536"/>
            <a:chExt cx="7669486" cy="1715511"/>
          </a:xfrm>
        </p:grpSpPr>
        <p:grpSp>
          <p:nvGrpSpPr>
            <p:cNvPr id="56" name="Group 55">
              <a:extLst>
                <a:ext uri="{FF2B5EF4-FFF2-40B4-BE49-F238E27FC236}">
                  <a16:creationId xmlns:a16="http://schemas.microsoft.com/office/drawing/2014/main" id="{B34051E0-F1BB-12D5-75AB-8DC88DEE9189}"/>
                </a:ext>
              </a:extLst>
            </p:cNvPr>
            <p:cNvGrpSpPr/>
            <p:nvPr/>
          </p:nvGrpSpPr>
          <p:grpSpPr>
            <a:xfrm>
              <a:off x="-98299" y="2445536"/>
              <a:ext cx="7669486" cy="1715511"/>
              <a:chOff x="-62903" y="2505789"/>
              <a:chExt cx="7669486" cy="1715511"/>
            </a:xfrm>
          </p:grpSpPr>
          <p:cxnSp>
            <p:nvCxnSpPr>
              <p:cNvPr id="59" name="Straight Connector 58">
                <a:extLst>
                  <a:ext uri="{FF2B5EF4-FFF2-40B4-BE49-F238E27FC236}">
                    <a16:creationId xmlns:a16="http://schemas.microsoft.com/office/drawing/2014/main" id="{A016D185-DF8F-159B-C7D8-D775457FBB2E}"/>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4" name="Freeform 93">
                <a:extLst>
                  <a:ext uri="{FF2B5EF4-FFF2-40B4-BE49-F238E27FC236}">
                    <a16:creationId xmlns:a16="http://schemas.microsoft.com/office/drawing/2014/main" id="{CC98FC9C-6F63-DCE2-310C-DD1ABE0A4F6C}"/>
                  </a:ext>
                </a:extLst>
              </p:cNvPr>
              <p:cNvSpPr/>
              <p:nvPr/>
            </p:nvSpPr>
            <p:spPr>
              <a:xfrm>
                <a:off x="-62903" y="2505789"/>
                <a:ext cx="4354683"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5" name="Text Placeholder 2">
                <a:extLst>
                  <a:ext uri="{FF2B5EF4-FFF2-40B4-BE49-F238E27FC236}">
                    <a16:creationId xmlns:a16="http://schemas.microsoft.com/office/drawing/2014/main" id="{5A7F41DF-5611-A5CB-45E7-DDFF0E9DD58A}"/>
                  </a:ext>
                </a:extLst>
              </p:cNvPr>
              <p:cNvSpPr txBox="1">
                <a:spLocks/>
              </p:cNvSpPr>
              <p:nvPr/>
            </p:nvSpPr>
            <p:spPr>
              <a:xfrm>
                <a:off x="567016" y="296838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Kilpailukykyiset palkat: </a:t>
                </a:r>
                <a:r>
                  <a:rPr lang="fi-FI" dirty="0">
                    <a:solidFill>
                      <a:schemeClr val="tx1"/>
                    </a:solidFill>
                  </a:rPr>
                  <a:t>Varmista, että työntekijäsi saavat kilpailukykyiset palkat, jotka ovat alan standardien mukaisia ​​ja heijastavat heidän taitojaan, kokemustaan ​​ja panostaan. Tarkista ja säädä palkkoja säännöllisesti, jotta ne pysyvät kilpailukykyisinä ja oikeudenmukaisina.</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Suoritukseen perustuvat kannustimet: </a:t>
                </a:r>
                <a:r>
                  <a:rPr lang="fi-FI" dirty="0">
                    <a:solidFill>
                      <a:schemeClr val="tx1"/>
                    </a:solidFill>
                  </a:rPr>
                  <a:t>Harkitse suoritukseen perustuvien kannustimien, kuten bonuksien tai voitonjakosuunnitelmien, käyttöönottoa, jotka palkitsevat työntekijöitä heidän poikkeuksellisesta suorituksestaan ​​ja panoksesta yrityksen eettisten tavoitteiden saavuttamiseen.</a:t>
                </a: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58" name="TextBox 57">
              <a:extLst>
                <a:ext uri="{FF2B5EF4-FFF2-40B4-BE49-F238E27FC236}">
                  <a16:creationId xmlns:a16="http://schemas.microsoft.com/office/drawing/2014/main" id="{BB65CF50-3769-F411-C80E-7CD46A87D989}"/>
                </a:ext>
              </a:extLst>
            </p:cNvPr>
            <p:cNvSpPr txBox="1"/>
            <p:nvPr/>
          </p:nvSpPr>
          <p:spPr>
            <a:xfrm>
              <a:off x="384359" y="2445536"/>
              <a:ext cx="3717243"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Kohtuullisen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korvauksen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tarjoaminen</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1209E6BB-299E-A7D0-95F2-CEFD44AA2B46}"/>
              </a:ext>
            </a:extLst>
          </p:cNvPr>
          <p:cNvGrpSpPr/>
          <p:nvPr/>
        </p:nvGrpSpPr>
        <p:grpSpPr>
          <a:xfrm>
            <a:off x="-85728" y="4092108"/>
            <a:ext cx="7669485" cy="1489108"/>
            <a:chOff x="-98298" y="2445536"/>
            <a:chExt cx="7669485" cy="1489108"/>
          </a:xfrm>
        </p:grpSpPr>
        <p:grpSp>
          <p:nvGrpSpPr>
            <p:cNvPr id="60" name="Group 59">
              <a:extLst>
                <a:ext uri="{FF2B5EF4-FFF2-40B4-BE49-F238E27FC236}">
                  <a16:creationId xmlns:a16="http://schemas.microsoft.com/office/drawing/2014/main" id="{43160E15-F403-FA56-173B-E6F89C49B0DF}"/>
                </a:ext>
              </a:extLst>
            </p:cNvPr>
            <p:cNvGrpSpPr/>
            <p:nvPr/>
          </p:nvGrpSpPr>
          <p:grpSpPr>
            <a:xfrm>
              <a:off x="-98298" y="2445536"/>
              <a:ext cx="7669485" cy="1489108"/>
              <a:chOff x="-62902" y="2505789"/>
              <a:chExt cx="7669485" cy="1489108"/>
            </a:xfrm>
          </p:grpSpPr>
          <p:cxnSp>
            <p:nvCxnSpPr>
              <p:cNvPr id="63" name="Straight Connector 62">
                <a:extLst>
                  <a:ext uri="{FF2B5EF4-FFF2-40B4-BE49-F238E27FC236}">
                    <a16:creationId xmlns:a16="http://schemas.microsoft.com/office/drawing/2014/main" id="{70597E56-2311-719A-2DDC-E4DD447EB8D9}"/>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Freeform 63">
                <a:extLst>
                  <a:ext uri="{FF2B5EF4-FFF2-40B4-BE49-F238E27FC236}">
                    <a16:creationId xmlns:a16="http://schemas.microsoft.com/office/drawing/2014/main" id="{EB09F94A-4D80-3B2D-0445-A92A6B1FE0DF}"/>
                  </a:ext>
                </a:extLst>
              </p:cNvPr>
              <p:cNvSpPr/>
              <p:nvPr/>
            </p:nvSpPr>
            <p:spPr>
              <a:xfrm>
                <a:off x="-6290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65" name="Text Placeholder 2">
                <a:extLst>
                  <a:ext uri="{FF2B5EF4-FFF2-40B4-BE49-F238E27FC236}">
                    <a16:creationId xmlns:a16="http://schemas.microsoft.com/office/drawing/2014/main" id="{C5F1ADEC-6DD5-DE7E-8A07-3F28A7F03B5D}"/>
                  </a:ext>
                </a:extLst>
              </p:cNvPr>
              <p:cNvSpPr txBox="1">
                <a:spLocks/>
              </p:cNvSpPr>
              <p:nvPr/>
            </p:nvSpPr>
            <p:spPr>
              <a:xfrm>
                <a:off x="567016" y="2968388"/>
                <a:ext cx="6715082" cy="10265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Säännöllinen palaute ja tunnustus: </a:t>
                </a:r>
                <a:r>
                  <a:rPr lang="fi-FI" dirty="0">
                    <a:solidFill>
                      <a:schemeClr val="tx1"/>
                    </a:solidFill>
                  </a:rPr>
                  <a:t>Anna työntekijöille säännöllisesti palautetta ja tunnusta heidän saavutuksistaan ​​ja panoksestaan. Tunnusta heidän ponnistelunsa muodollisin ja epävirallisin keinoin, kuten suullisilla kehuilla, kirjallisilla kiitoksilla tai työntekijöiden tunnustusohjelmilla. Juhlista eettisiä saavutuksia ja virstanpylväitä organisaatiossa.</a:t>
                </a:r>
              </a:p>
              <a:p>
                <a:pPr lvl="0"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algn="l" rtl="0">
                  <a:buClr>
                    <a:srgbClr val="F1A0C2"/>
                  </a:buClr>
                  <a:tabLst>
                    <a:tab pos="177800" algn="l"/>
                  </a:tabLst>
                </a:pPr>
                <a:endParaRPr lang="en-US" dirty="0">
                  <a:solidFill>
                    <a:schemeClr val="tx1"/>
                  </a:solidFill>
                </a:endParaRPr>
              </a:p>
              <a:p>
                <a:pPr algn="l" rtl="0">
                  <a:buClr>
                    <a:srgbClr val="F1A0C2"/>
                  </a:buClr>
                  <a:tabLst>
                    <a:tab pos="177800" algn="l"/>
                  </a:tabLst>
                </a:pPr>
                <a:r>
                  <a:rPr lang="en-US"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62" name="TextBox 61">
              <a:extLst>
                <a:ext uri="{FF2B5EF4-FFF2-40B4-BE49-F238E27FC236}">
                  <a16:creationId xmlns:a16="http://schemas.microsoft.com/office/drawing/2014/main" id="{5C95EA24-EE21-76B4-8BAD-8750494EC98B}"/>
                </a:ext>
              </a:extLst>
            </p:cNvPr>
            <p:cNvSpPr txBox="1"/>
            <p:nvPr/>
          </p:nvSpPr>
          <p:spPr>
            <a:xfrm>
              <a:off x="476106" y="2483468"/>
              <a:ext cx="3415454"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Tunnustus</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arvostus</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86" name="Group 85">
            <a:extLst>
              <a:ext uri="{FF2B5EF4-FFF2-40B4-BE49-F238E27FC236}">
                <a16:creationId xmlns:a16="http://schemas.microsoft.com/office/drawing/2014/main" id="{1AC4C615-2717-D117-2965-EB4DD21FAB81}"/>
              </a:ext>
            </a:extLst>
          </p:cNvPr>
          <p:cNvGrpSpPr/>
          <p:nvPr/>
        </p:nvGrpSpPr>
        <p:grpSpPr>
          <a:xfrm>
            <a:off x="-743268" y="5622246"/>
            <a:ext cx="8327025" cy="1775941"/>
            <a:chOff x="-745450" y="7506001"/>
            <a:chExt cx="8327025" cy="1775941"/>
          </a:xfrm>
        </p:grpSpPr>
        <p:grpSp>
          <p:nvGrpSpPr>
            <p:cNvPr id="76" name="Group 75">
              <a:extLst>
                <a:ext uri="{FF2B5EF4-FFF2-40B4-BE49-F238E27FC236}">
                  <a16:creationId xmlns:a16="http://schemas.microsoft.com/office/drawing/2014/main" id="{2E425258-482A-B76D-7A9B-D5EEA8962BB4}"/>
                </a:ext>
              </a:extLst>
            </p:cNvPr>
            <p:cNvGrpSpPr/>
            <p:nvPr/>
          </p:nvGrpSpPr>
          <p:grpSpPr>
            <a:xfrm>
              <a:off x="-745450" y="7506001"/>
              <a:ext cx="8327025" cy="1775941"/>
              <a:chOff x="-720442" y="2505789"/>
              <a:chExt cx="8327025" cy="1775941"/>
            </a:xfrm>
          </p:grpSpPr>
          <p:cxnSp>
            <p:nvCxnSpPr>
              <p:cNvPr id="79" name="Straight Connector 78">
                <a:extLst>
                  <a:ext uri="{FF2B5EF4-FFF2-40B4-BE49-F238E27FC236}">
                    <a16:creationId xmlns:a16="http://schemas.microsoft.com/office/drawing/2014/main" id="{1C922309-BB56-2FD2-C28F-5ECFF73EB26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79">
                <a:extLst>
                  <a:ext uri="{FF2B5EF4-FFF2-40B4-BE49-F238E27FC236}">
                    <a16:creationId xmlns:a16="http://schemas.microsoft.com/office/drawing/2014/main" id="{45B80042-404D-97E4-3AFB-D21A23442A94}"/>
                  </a:ext>
                </a:extLst>
              </p:cNvPr>
              <p:cNvSpPr/>
              <p:nvPr/>
            </p:nvSpPr>
            <p:spPr>
              <a:xfrm>
                <a:off x="-720442"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1" name="Text Placeholder 2">
                <a:extLst>
                  <a:ext uri="{FF2B5EF4-FFF2-40B4-BE49-F238E27FC236}">
                    <a16:creationId xmlns:a16="http://schemas.microsoft.com/office/drawing/2014/main" id="{9558AACC-9734-51A0-6833-CDCC6426F555}"/>
                  </a:ext>
                </a:extLst>
              </p:cNvPr>
              <p:cNvSpPr txBox="1">
                <a:spLocks/>
              </p:cNvSpPr>
              <p:nvPr/>
            </p:nvSpPr>
            <p:spPr>
              <a:xfrm>
                <a:off x="567016" y="3028818"/>
                <a:ext cx="6678492" cy="12529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algn="l" rtl="0">
                  <a:buClr>
                    <a:srgbClr val="F1A0C2"/>
                  </a:buClr>
                  <a:buFont typeface="Arial" panose="020B0604020202020204" pitchFamily="34" charset="0"/>
                  <a:buChar char="•"/>
                  <a:tabLst>
                    <a:tab pos="177800" algn="l"/>
                  </a:tabLst>
                </a:pPr>
                <a:r>
                  <a:rPr lang="fi-FI" b="1" dirty="0">
                    <a:solidFill>
                      <a:schemeClr val="tx1"/>
                    </a:solidFill>
                  </a:rPr>
                  <a:t>Urakehityssuunnitelmat: </a:t>
                </a:r>
                <a:r>
                  <a:rPr lang="fi-FI" dirty="0">
                    <a:solidFill>
                      <a:schemeClr val="tx1"/>
                    </a:solidFill>
                  </a:rPr>
                  <a:t>Työskentele työntekijöiden kanssa yksilöllisten urakehityssuunnitelmien luomiseksi, jotka vastaavat heidän etujaan, vahvuuksiaan ja toiveitaan. Tarjoa mahdollisuuksia oppimiseen, koulutukseen ja taitojen kehittämiseen tukeakseen heidän kasvua organisaatiossa.</a:t>
                </a:r>
              </a:p>
              <a:p>
                <a:pPr marL="171450" lvl="0" indent="-171450" algn="l" rtl="0">
                  <a:buClr>
                    <a:srgbClr val="F1A0C2"/>
                  </a:buClr>
                  <a:buFont typeface="Arial" panose="020B0604020202020204" pitchFamily="34" charset="0"/>
                  <a:buChar char="•"/>
                  <a:tabLst>
                    <a:tab pos="177800" algn="l"/>
                  </a:tabLst>
                </a:pPr>
                <a:r>
                  <a:rPr lang="fi-FI" b="1" dirty="0">
                    <a:solidFill>
                      <a:schemeClr val="tx1"/>
                    </a:solidFill>
                  </a:rPr>
                  <a:t>Edistäminen sisältä: </a:t>
                </a:r>
                <a:r>
                  <a:rPr lang="fi-FI" dirty="0">
                    <a:solidFill>
                      <a:schemeClr val="tx1"/>
                    </a:solidFill>
                  </a:rPr>
                  <a:t>Aina kun mahdollista, edistä organisaation sisältä osoittaaksesi etenemis- ja ammatillisen kasvun mahdollisuudet. Tämä edistää lojaalisuuden tunnetta ja motivoi työntekijöitä pysymään ja kehittymään yrityksessä.</a:t>
                </a:r>
              </a:p>
              <a:p>
                <a:pPr algn="l" rtl="0">
                  <a:buClr>
                    <a:srgbClr val="F1A0C2"/>
                  </a:buClr>
                  <a:tabLst>
                    <a:tab pos="177800" algn="l"/>
                  </a:tabLst>
                </a:pPr>
                <a:r>
                  <a:rPr lang="fi-FI" dirty="0">
                    <a:solidFill>
                      <a:schemeClr val="tx1"/>
                    </a:solidFill>
                  </a:rPr>
                  <a:t> </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82" name="Freeform 81">
              <a:extLst>
                <a:ext uri="{FF2B5EF4-FFF2-40B4-BE49-F238E27FC236}">
                  <a16:creationId xmlns:a16="http://schemas.microsoft.com/office/drawing/2014/main" id="{0575F7FE-B1D1-6D75-1997-537AFA60A730}"/>
                </a:ext>
              </a:extLst>
            </p:cNvPr>
            <p:cNvSpPr/>
            <p:nvPr/>
          </p:nvSpPr>
          <p:spPr>
            <a:xfrm>
              <a:off x="1215195" y="7506001"/>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3" name="TextBox 82">
              <a:extLst>
                <a:ext uri="{FF2B5EF4-FFF2-40B4-BE49-F238E27FC236}">
                  <a16:creationId xmlns:a16="http://schemas.microsoft.com/office/drawing/2014/main" id="{BBF7FFC5-D65D-8B2A-D976-F64052115666}"/>
                </a:ext>
              </a:extLst>
            </p:cNvPr>
            <p:cNvSpPr txBox="1"/>
            <p:nvPr/>
          </p:nvSpPr>
          <p:spPr>
            <a:xfrm>
              <a:off x="494542" y="7546495"/>
              <a:ext cx="4680099"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Kasvun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kehityksen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mahdollisuudet</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3528CB70-E7ED-AEF9-B724-83FA44F7D74E}"/>
              </a:ext>
            </a:extLst>
          </p:cNvPr>
          <p:cNvGrpSpPr/>
          <p:nvPr/>
        </p:nvGrpSpPr>
        <p:grpSpPr>
          <a:xfrm>
            <a:off x="6246356" y="343073"/>
            <a:ext cx="1097993" cy="978765"/>
            <a:chOff x="4422991" y="1951890"/>
            <a:chExt cx="1086135" cy="968195"/>
          </a:xfrm>
        </p:grpSpPr>
        <p:sp>
          <p:nvSpPr>
            <p:cNvPr id="12" name="Freeform 11">
              <a:extLst>
                <a:ext uri="{FF2B5EF4-FFF2-40B4-BE49-F238E27FC236}">
                  <a16:creationId xmlns:a16="http://schemas.microsoft.com/office/drawing/2014/main" id="{D4362CC0-7843-F870-16CD-8F11F6DC2CD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13" name="Graphic 3">
              <a:extLst>
                <a:ext uri="{FF2B5EF4-FFF2-40B4-BE49-F238E27FC236}">
                  <a16:creationId xmlns:a16="http://schemas.microsoft.com/office/drawing/2014/main" id="{12CFE074-9277-972F-4D94-C20C15FB7543}"/>
                </a:ext>
              </a:extLst>
            </p:cNvPr>
            <p:cNvGrpSpPr/>
            <p:nvPr/>
          </p:nvGrpSpPr>
          <p:grpSpPr>
            <a:xfrm>
              <a:off x="4738409" y="2001259"/>
              <a:ext cx="466270" cy="416899"/>
              <a:chOff x="4738409" y="2001259"/>
              <a:chExt cx="466270" cy="416899"/>
            </a:xfrm>
            <a:solidFill>
              <a:srgbClr val="00BADE"/>
            </a:solidFill>
          </p:grpSpPr>
          <p:sp>
            <p:nvSpPr>
              <p:cNvPr id="14" name="Freeform 13">
                <a:extLst>
                  <a:ext uri="{FF2B5EF4-FFF2-40B4-BE49-F238E27FC236}">
                    <a16:creationId xmlns:a16="http://schemas.microsoft.com/office/drawing/2014/main" id="{B1E76F86-9F69-D365-9739-AA2768927B6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0AE4A85B-58D9-DD7B-310D-732F6D7B927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6EBC612B-8943-5D87-5682-25882352704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pic>
        <p:nvPicPr>
          <p:cNvPr id="27" name="Picture 26">
            <a:extLst>
              <a:ext uri="{FF2B5EF4-FFF2-40B4-BE49-F238E27FC236}">
                <a16:creationId xmlns:a16="http://schemas.microsoft.com/office/drawing/2014/main" id="{D4FCCA03-E68C-3D30-77C8-4C37AE4A94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087" y="7374018"/>
            <a:ext cx="7559675" cy="2720032"/>
          </a:xfrm>
          <a:prstGeom prst="rect">
            <a:avLst/>
          </a:prstGeom>
        </p:spPr>
      </p:pic>
    </p:spTree>
    <p:extLst>
      <p:ext uri="{BB962C8B-B14F-4D97-AF65-F5344CB8AC3E}">
        <p14:creationId xmlns:p14="http://schemas.microsoft.com/office/powerpoint/2010/main" val="1651208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1" y="898038"/>
            <a:ext cx="7559674" cy="576406"/>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7" y="1190986"/>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4" y="1085410"/>
            <a:ext cx="5655983" cy="352404"/>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Paranna työntekijöiden pysyvyyttä ja tyytyväisyyttä</a:t>
            </a:r>
          </a:p>
        </p:txBody>
      </p:sp>
      <p:sp>
        <p:nvSpPr>
          <p:cNvPr id="45" name="Text Placeholder 2">
            <a:extLst>
              <a:ext uri="{FF2B5EF4-FFF2-40B4-BE49-F238E27FC236}">
                <a16:creationId xmlns:a16="http://schemas.microsoft.com/office/drawing/2014/main" id="{5856AFB4-7C30-E9F9-029F-429BFAC7CF0D}"/>
              </a:ext>
            </a:extLst>
          </p:cNvPr>
          <p:cNvSpPr txBox="1">
            <a:spLocks/>
          </p:cNvSpPr>
          <p:nvPr/>
        </p:nvSpPr>
        <p:spPr>
          <a:xfrm>
            <a:off x="473700" y="1618701"/>
            <a:ext cx="6518853" cy="72544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buClr>
                <a:srgbClr val="F1A0C2"/>
              </a:buClr>
              <a:tabLst>
                <a:tab pos="177800" algn="l"/>
              </a:tabLst>
            </a:pPr>
            <a:r>
              <a:rPr lang="fi-FI" b="1" dirty="0">
                <a:solidFill>
                  <a:schemeClr val="tx1"/>
                </a:solidFill>
              </a:rPr>
              <a:t>Arvokkaiden tiimisi jäsenten säilyttäminen pitkällä aikavälillä on ratkaisevan tärkeää eettisen elintarvikeliiketoimintasi menestyksen ja vakauden kannalta. Tässä on yksityiskohtaisempi kuvaus strategioista, joilla parannetaan työntekijöiden säilyttämistä:</a:t>
            </a:r>
          </a:p>
          <a:p>
            <a:pPr algn="l" rtl="0">
              <a:buClr>
                <a:srgbClr val="F1A0C2"/>
              </a:buClr>
              <a:tabLst>
                <a:tab pos="177800" algn="l"/>
              </a:tabLst>
            </a:pPr>
            <a:endParaRPr lang="en-US" b="1" dirty="0">
              <a:solidFill>
                <a:schemeClr val="tx1"/>
              </a:solidFill>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4" y="730728"/>
            <a:ext cx="1565206" cy="472117"/>
          </a:xfrm>
          <a:prstGeom prst="rect">
            <a:avLst/>
          </a:prstGeom>
          <a:noFill/>
        </p:spPr>
        <p:txBody>
          <a:bodyPr wrap="square">
            <a:spAutoFit/>
          </a:bodyPr>
          <a:lstStyle/>
          <a:p>
            <a:pPr algn="l" rtl="0">
              <a:lnSpc>
                <a:spcPts val="2440"/>
              </a:lnSpc>
              <a:tabLst>
                <a:tab pos="177800" algn="l"/>
              </a:tabLst>
            </a:pPr>
            <a:r>
              <a:rPr lang="en-US" sz="4400" b="1">
                <a:solidFill>
                  <a:srgbClr val="F1A0C2"/>
                </a:solidFill>
                <a:latin typeface="Calibri" panose="020F0502020204030204" pitchFamily="34" charset="0"/>
                <a:cs typeface="Calibri" panose="020F0502020204030204" pitchFamily="34" charset="0"/>
              </a:rPr>
              <a:t>05</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55</a:t>
            </a:fld>
            <a:endParaRPr lang="en-US" sz="900">
              <a:solidFill>
                <a:schemeClr val="tx1"/>
              </a:solidFill>
            </a:endParaRPr>
          </a:p>
        </p:txBody>
      </p:sp>
      <p:grpSp>
        <p:nvGrpSpPr>
          <p:cNvPr id="87" name="Group 86">
            <a:extLst>
              <a:ext uri="{FF2B5EF4-FFF2-40B4-BE49-F238E27FC236}">
                <a16:creationId xmlns:a16="http://schemas.microsoft.com/office/drawing/2014/main" id="{FB36B391-D55B-18AE-B3EB-97EFA7362957}"/>
              </a:ext>
            </a:extLst>
          </p:cNvPr>
          <p:cNvGrpSpPr/>
          <p:nvPr/>
        </p:nvGrpSpPr>
        <p:grpSpPr>
          <a:xfrm>
            <a:off x="0" y="2381912"/>
            <a:ext cx="7580867" cy="1715511"/>
            <a:chOff x="-9680" y="2445536"/>
            <a:chExt cx="7580867" cy="1715511"/>
          </a:xfrm>
        </p:grpSpPr>
        <p:grpSp>
          <p:nvGrpSpPr>
            <p:cNvPr id="88" name="Group 87">
              <a:extLst>
                <a:ext uri="{FF2B5EF4-FFF2-40B4-BE49-F238E27FC236}">
                  <a16:creationId xmlns:a16="http://schemas.microsoft.com/office/drawing/2014/main" id="{9A71041F-F03F-AAE0-3DAF-9DFF7A744DC3}"/>
                </a:ext>
              </a:extLst>
            </p:cNvPr>
            <p:cNvGrpSpPr/>
            <p:nvPr/>
          </p:nvGrpSpPr>
          <p:grpSpPr>
            <a:xfrm>
              <a:off x="-9680" y="2445536"/>
              <a:ext cx="7580867" cy="1715511"/>
              <a:chOff x="25716" y="2505789"/>
              <a:chExt cx="7580867" cy="1715511"/>
            </a:xfrm>
          </p:grpSpPr>
          <p:cxnSp>
            <p:nvCxnSpPr>
              <p:cNvPr id="90" name="Straight Connector 89">
                <a:extLst>
                  <a:ext uri="{FF2B5EF4-FFF2-40B4-BE49-F238E27FC236}">
                    <a16:creationId xmlns:a16="http://schemas.microsoft.com/office/drawing/2014/main" id="{86E4DEE4-5B14-C710-1EBA-0FD567DD5297}"/>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Freeform 90">
                <a:extLst>
                  <a:ext uri="{FF2B5EF4-FFF2-40B4-BE49-F238E27FC236}">
                    <a16:creationId xmlns:a16="http://schemas.microsoft.com/office/drawing/2014/main" id="{EC01A88E-7E41-C969-BD39-4FBECD438CCB}"/>
                  </a:ext>
                </a:extLst>
              </p:cNvPr>
              <p:cNvSpPr/>
              <p:nvPr/>
            </p:nvSpPr>
            <p:spPr>
              <a:xfrm>
                <a:off x="25716" y="2505789"/>
                <a:ext cx="332683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92" name="Text Placeholder 2">
                <a:extLst>
                  <a:ext uri="{FF2B5EF4-FFF2-40B4-BE49-F238E27FC236}">
                    <a16:creationId xmlns:a16="http://schemas.microsoft.com/office/drawing/2014/main" id="{D6A76A69-CAAB-FAEB-2E01-D7F79AA6FF1A}"/>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lvl="0" indent="-171450" rtl="0">
                  <a:buClr>
                    <a:srgbClr val="F1A0C2"/>
                  </a:buClr>
                  <a:buFont typeface="Arial" panose="020B0604020202020204" pitchFamily="34" charset="0"/>
                  <a:buChar char="•"/>
                  <a:tabLst>
                    <a:tab pos="177800" algn="l"/>
                  </a:tabLst>
                </a:pPr>
                <a:r>
                  <a:rPr lang="fi-FI" b="1" dirty="0">
                    <a:solidFill>
                      <a:schemeClr val="tx1"/>
                    </a:solidFill>
                  </a:rPr>
                  <a:t>Kerro selkeästi eettisestä tehtävästä: </a:t>
                </a:r>
                <a:r>
                  <a:rPr lang="fi-FI" dirty="0">
                    <a:solidFill>
                      <a:schemeClr val="tx1"/>
                    </a:solidFill>
                  </a:rPr>
                  <a:t>Vahvista ja viestitä jatkuvasti elintarvikeyrityksesi eettistä tehtävää ja arvoja kaikille työntekijöille. Yhdistä heidän päivittäiset työnsä ja tehtävänsä liiketoiminnan laajempaan tarkoitukseen ja positiiviseen vaikutukseen. Tämä luo merkityksen ja täyttymyksen tunteen heidän rooleissaan.</a:t>
                </a:r>
              </a:p>
              <a:p>
                <a:pPr marL="171450" lvl="0" indent="-171450" rtl="0">
                  <a:buClr>
                    <a:srgbClr val="F1A0C2"/>
                  </a:buClr>
                  <a:buFont typeface="Arial" panose="020B0604020202020204" pitchFamily="34" charset="0"/>
                  <a:buChar char="•"/>
                  <a:tabLst>
                    <a:tab pos="177800" algn="l"/>
                  </a:tabLst>
                </a:pPr>
                <a:r>
                  <a:rPr lang="fi-FI" b="1" dirty="0">
                    <a:solidFill>
                      <a:schemeClr val="tx1"/>
                    </a:solidFill>
                  </a:rPr>
                  <a:t>Työntekijöiden sitouttamisaloitteet: </a:t>
                </a:r>
                <a:r>
                  <a:rPr lang="fi-FI" dirty="0">
                    <a:solidFill>
                      <a:schemeClr val="tx1"/>
                    </a:solidFill>
                  </a:rPr>
                  <a:t>Ota työntekijät mukaan päätöksentekoprosesseihin, etsi heidän panoksensa tärkeisiin asioihin ja rohkaise heitä esittämään ideoita, jotka ovat sopusoinnussa yrityksen eettisen mission kanssa. Tämä osallistuminen edistää omistajuuden ja yhteenkuuluvuuden tunnetta ja vahvistaa heidän sitoutumistaan organisaatioon.</a:t>
                </a:r>
              </a:p>
              <a:p>
                <a:pPr marL="171450" lvl="0" indent="-171450" rtl="0">
                  <a:buClr>
                    <a:srgbClr val="F1A0C2"/>
                  </a:buClr>
                  <a:buFont typeface="Arial" panose="020B0604020202020204" pitchFamily="34" charset="0"/>
                  <a:buChar char="•"/>
                  <a:tabLst>
                    <a:tab pos="177800" algn="l"/>
                  </a:tabLst>
                </a:pPr>
                <a:endParaRPr lang="en-US" dirty="0">
                  <a:solidFill>
                    <a:schemeClr val="tx1"/>
                  </a:solidFill>
                </a:endParaRPr>
              </a:p>
              <a:p>
                <a:pPr lvl="0"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89" name="TextBox 88">
              <a:extLst>
                <a:ext uri="{FF2B5EF4-FFF2-40B4-BE49-F238E27FC236}">
                  <a16:creationId xmlns:a16="http://schemas.microsoft.com/office/drawing/2014/main" id="{643475EB-02C6-697A-C2AD-7A96892D7074}"/>
                </a:ext>
              </a:extLst>
            </p:cNvPr>
            <p:cNvSpPr txBox="1"/>
            <p:nvPr/>
          </p:nvSpPr>
          <p:spPr>
            <a:xfrm>
              <a:off x="508237" y="2485495"/>
              <a:ext cx="3415454"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E</a:t>
              </a:r>
              <a:r>
                <a:rPr lang="en-IE" sz="1600" b="1" dirty="0" err="1">
                  <a:solidFill>
                    <a:schemeClr val="bg1"/>
                  </a:solidFill>
                  <a:latin typeface="Calibri" panose="020F0502020204030204" pitchFamily="34" charset="0"/>
                  <a:cs typeface="Calibri" panose="020F0502020204030204" pitchFamily="34" charset="0"/>
                </a:rPr>
                <a:t>distä</a:t>
              </a:r>
              <a:r>
                <a:rPr lang="en-IE" sz="1600" b="1" dirty="0">
                  <a:solidFill>
                    <a:schemeClr val="bg1"/>
                  </a:solidFill>
                  <a:latin typeface="Calibri" panose="020F0502020204030204" pitchFamily="34" charset="0"/>
                  <a:cs typeface="Calibri" panose="020F0502020204030204" pitchFamily="34" charset="0"/>
                </a:rPr>
                <a:t> </a:t>
              </a:r>
              <a:r>
                <a:rPr lang="en-IE" sz="1600" b="1" dirty="0" err="1">
                  <a:solidFill>
                    <a:schemeClr val="bg1"/>
                  </a:solidFill>
                  <a:latin typeface="Calibri" panose="020F0502020204030204" pitchFamily="34" charset="0"/>
                  <a:cs typeface="Calibri" panose="020F0502020204030204" pitchFamily="34" charset="0"/>
                </a:rPr>
                <a:t>tarkoituksentuntoa</a:t>
              </a:r>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3528CB70-E7ED-AEF9-B724-83FA44F7D74E}"/>
              </a:ext>
            </a:extLst>
          </p:cNvPr>
          <p:cNvGrpSpPr/>
          <p:nvPr/>
        </p:nvGrpSpPr>
        <p:grpSpPr>
          <a:xfrm>
            <a:off x="6191776" y="339674"/>
            <a:ext cx="1097993" cy="978765"/>
            <a:chOff x="4422991" y="1951890"/>
            <a:chExt cx="1086135" cy="968195"/>
          </a:xfrm>
        </p:grpSpPr>
        <p:sp>
          <p:nvSpPr>
            <p:cNvPr id="12" name="Freeform 11">
              <a:extLst>
                <a:ext uri="{FF2B5EF4-FFF2-40B4-BE49-F238E27FC236}">
                  <a16:creationId xmlns:a16="http://schemas.microsoft.com/office/drawing/2014/main" id="{D4362CC0-7843-F870-16CD-8F11F6DC2CDB}"/>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0000"/>
            </a:solidFill>
            <a:ln w="27426" cap="flat">
              <a:noFill/>
              <a:prstDash val="solid"/>
              <a:miter/>
            </a:ln>
          </p:spPr>
          <p:txBody>
            <a:bodyPr rtlCol="0" anchor="ctr"/>
            <a:lstStyle/>
            <a:p>
              <a:pPr algn="l" rtl="0"/>
              <a:endParaRPr lang="en-US"/>
            </a:p>
          </p:txBody>
        </p:sp>
        <p:grpSp>
          <p:nvGrpSpPr>
            <p:cNvPr id="13" name="Graphic 3">
              <a:extLst>
                <a:ext uri="{FF2B5EF4-FFF2-40B4-BE49-F238E27FC236}">
                  <a16:creationId xmlns:a16="http://schemas.microsoft.com/office/drawing/2014/main" id="{12CFE074-9277-972F-4D94-C20C15FB7543}"/>
                </a:ext>
              </a:extLst>
            </p:cNvPr>
            <p:cNvGrpSpPr/>
            <p:nvPr/>
          </p:nvGrpSpPr>
          <p:grpSpPr>
            <a:xfrm>
              <a:off x="4738409" y="2001259"/>
              <a:ext cx="466270" cy="416899"/>
              <a:chOff x="4738409" y="2001259"/>
              <a:chExt cx="466270" cy="416899"/>
            </a:xfrm>
            <a:solidFill>
              <a:srgbClr val="00BADE"/>
            </a:solidFill>
          </p:grpSpPr>
          <p:sp>
            <p:nvSpPr>
              <p:cNvPr id="14" name="Freeform 13">
                <a:extLst>
                  <a:ext uri="{FF2B5EF4-FFF2-40B4-BE49-F238E27FC236}">
                    <a16:creationId xmlns:a16="http://schemas.microsoft.com/office/drawing/2014/main" id="{B1E76F86-9F69-D365-9739-AA2768927B6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1A0C2"/>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0AE4A85B-58D9-DD7B-310D-732F6D7B927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1A0C2"/>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6EBC612B-8943-5D87-5682-258823527044}"/>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1A0C2"/>
              </a:solidFill>
              <a:ln w="27426" cap="flat">
                <a:noFill/>
                <a:prstDash val="solid"/>
                <a:miter/>
              </a:ln>
            </p:spPr>
            <p:txBody>
              <a:bodyPr rtlCol="0" anchor="ctr"/>
              <a:lstStyle/>
              <a:p>
                <a:pPr algn="l" rtl="0"/>
                <a:endParaRPr lang="en-US"/>
              </a:p>
            </p:txBody>
          </p:sp>
        </p:grpSp>
      </p:grpSp>
      <p:grpSp>
        <p:nvGrpSpPr>
          <p:cNvPr id="2" name="Group 1">
            <a:extLst>
              <a:ext uri="{FF2B5EF4-FFF2-40B4-BE49-F238E27FC236}">
                <a16:creationId xmlns:a16="http://schemas.microsoft.com/office/drawing/2014/main" id="{5107C363-DD90-8AF7-093B-326BBBEBBE8C}"/>
              </a:ext>
            </a:extLst>
          </p:cNvPr>
          <p:cNvGrpSpPr/>
          <p:nvPr/>
        </p:nvGrpSpPr>
        <p:grpSpPr>
          <a:xfrm>
            <a:off x="0" y="4256542"/>
            <a:ext cx="7577956" cy="1715511"/>
            <a:chOff x="-10088" y="9103329"/>
            <a:chExt cx="7577956" cy="1715511"/>
          </a:xfrm>
        </p:grpSpPr>
        <p:grpSp>
          <p:nvGrpSpPr>
            <p:cNvPr id="19" name="Group 18">
              <a:extLst>
                <a:ext uri="{FF2B5EF4-FFF2-40B4-BE49-F238E27FC236}">
                  <a16:creationId xmlns:a16="http://schemas.microsoft.com/office/drawing/2014/main" id="{25666466-F091-5521-F499-8B36678E8D7F}"/>
                </a:ext>
              </a:extLst>
            </p:cNvPr>
            <p:cNvGrpSpPr/>
            <p:nvPr/>
          </p:nvGrpSpPr>
          <p:grpSpPr>
            <a:xfrm>
              <a:off x="21901" y="9103329"/>
              <a:ext cx="7545967" cy="1715511"/>
              <a:chOff x="60616" y="2505789"/>
              <a:chExt cx="7545967" cy="1715511"/>
            </a:xfrm>
          </p:grpSpPr>
          <p:cxnSp>
            <p:nvCxnSpPr>
              <p:cNvPr id="21" name="Straight Connector 20">
                <a:extLst>
                  <a:ext uri="{FF2B5EF4-FFF2-40B4-BE49-F238E27FC236}">
                    <a16:creationId xmlns:a16="http://schemas.microsoft.com/office/drawing/2014/main" id="{E7EE4E46-3B53-01D8-4F92-59C2B8506078}"/>
                  </a:ext>
                </a:extLst>
              </p:cNvPr>
              <p:cNvCxnSpPr>
                <a:cxnSpLocks/>
              </p:cNvCxnSpPr>
              <p:nvPr/>
            </p:nvCxnSpPr>
            <p:spPr>
              <a:xfrm>
                <a:off x="60616" y="2925331"/>
                <a:ext cx="7545967"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Freeform 21">
                <a:extLst>
                  <a:ext uri="{FF2B5EF4-FFF2-40B4-BE49-F238E27FC236}">
                    <a16:creationId xmlns:a16="http://schemas.microsoft.com/office/drawing/2014/main" id="{E05F2E0D-4F43-E8EA-3737-A2A064D043C1}"/>
                  </a:ext>
                </a:extLst>
              </p:cNvPr>
              <p:cNvSpPr/>
              <p:nvPr/>
            </p:nvSpPr>
            <p:spPr>
              <a:xfrm>
                <a:off x="378883" y="250578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3" name="Text Placeholder 2">
                <a:extLst>
                  <a:ext uri="{FF2B5EF4-FFF2-40B4-BE49-F238E27FC236}">
                    <a16:creationId xmlns:a16="http://schemas.microsoft.com/office/drawing/2014/main" id="{CCE0D1EE-3D1C-E09B-F751-F64DFC1D234F}"/>
                  </a:ext>
                </a:extLst>
              </p:cNvPr>
              <p:cNvSpPr txBox="1">
                <a:spLocks/>
              </p:cNvSpPr>
              <p:nvPr/>
            </p:nvSpPr>
            <p:spPr>
              <a:xfrm>
                <a:off x="567016" y="2968388"/>
                <a:ext cx="6715082" cy="1252912"/>
              </a:xfrm>
              <a:prstGeom prst="rect">
                <a:avLst/>
              </a:prstGeom>
            </p:spPr>
            <p:txBody>
              <a:bodyPr lIns="91440" tIns="45720" rIns="91440" bIns="45720"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rtl="0">
                  <a:buClr>
                    <a:srgbClr val="F1A0C2"/>
                  </a:buClr>
                  <a:buFont typeface="Arial" panose="020B0604020202020204" pitchFamily="34" charset="0"/>
                  <a:buChar char="•"/>
                  <a:tabLst>
                    <a:tab pos="177800" algn="l"/>
                  </a:tabLst>
                </a:pPr>
                <a:r>
                  <a:rPr lang="fi-FI" b="1" dirty="0">
                    <a:solidFill>
                      <a:schemeClr val="tx1"/>
                    </a:solidFill>
                  </a:rPr>
                  <a:t>Joustavat työjärjestelyt: </a:t>
                </a:r>
                <a:r>
                  <a:rPr lang="fi-FI" dirty="0">
                    <a:solidFill>
                      <a:schemeClr val="tx1"/>
                    </a:solidFill>
                  </a:rPr>
                  <a:t>Tarjoa joustavia työjärjestelyjä, jotka vastaavat työntekijöiden henkilökohtaisia ​​tarpeita ja vastuita. Tämä sisältää vaihtoehtoja, kuten joustavat työajat, etätyöt tai tiivistetty työviikko. Työ- ja perhe-elämän tasapainon tukeminen edistää työntekijöiden hyvinvointia ja tyytyväisyyttä.</a:t>
                </a:r>
              </a:p>
              <a:p>
                <a:pPr marL="171450" indent="-171450" rtl="0">
                  <a:buClr>
                    <a:srgbClr val="F1A0C2"/>
                  </a:buClr>
                  <a:buFont typeface="Arial" panose="020B0604020202020204" pitchFamily="34" charset="0"/>
                  <a:buChar char="•"/>
                  <a:tabLst>
                    <a:tab pos="177800" algn="l"/>
                  </a:tabLst>
                </a:pPr>
                <a:r>
                  <a:rPr lang="fi-FI" b="1" dirty="0">
                    <a:solidFill>
                      <a:schemeClr val="tx1"/>
                    </a:solidFill>
                  </a:rPr>
                  <a:t>Työntekijöiden hyvinvointiohjelmat: </a:t>
                </a:r>
                <a:r>
                  <a:rPr lang="fi-FI" dirty="0">
                    <a:solidFill>
                      <a:schemeClr val="tx1"/>
                    </a:solidFill>
                  </a:rPr>
                  <a:t>Toteuta hyvinvointiohjelmia, jotka edistävät fyysistä, henkistä ja emotionaalista hyvinvointia. Tarjoa resursseja, kuten kunto-aloitteita, </a:t>
                </a:r>
                <a:r>
                  <a:rPr lang="fi-FI" dirty="0" err="1">
                    <a:solidFill>
                      <a:schemeClr val="tx1"/>
                    </a:solidFill>
                  </a:rPr>
                  <a:t>mindfulness</a:t>
                </a:r>
                <a:r>
                  <a:rPr lang="fi-FI" dirty="0">
                    <a:solidFill>
                      <a:schemeClr val="tx1"/>
                    </a:solidFill>
                  </a:rPr>
                  <a:t>-istuntoja, pääsyä neuvontapalveluihin tai hyvinvointihaasteita. Nämä aloitteet osoittavat sitoutumista työntekijöiden hyvinvointiin ja edistävät myönteistä työympäristöä.</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marL="171450" lvl="0" indent="-171450" rtl="0">
                  <a:buClr>
                    <a:srgbClr val="F1A0C2"/>
                  </a:buClr>
                  <a:buFont typeface="Arial" panose="020B0604020202020204" pitchFamily="34" charset="0"/>
                  <a:buChar char="•"/>
                  <a:tabLst>
                    <a:tab pos="177800" algn="l"/>
                  </a:tabLst>
                </a:pPr>
                <a:endParaRPr lang="en-US" dirty="0">
                  <a:solidFill>
                    <a:schemeClr val="tx1"/>
                  </a:solidFill>
                </a:endParaRPr>
              </a:p>
              <a:p>
                <a:pPr lvl="0"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a:p>
                <a:pPr rtl="0">
                  <a:buClr>
                    <a:srgbClr val="F1A0C2"/>
                  </a:buClr>
                  <a:tabLst>
                    <a:tab pos="177800" algn="l"/>
                  </a:tabLst>
                </a:pPr>
                <a:endParaRPr lang="en-US" dirty="0">
                  <a:solidFill>
                    <a:schemeClr val="tx1"/>
                  </a:solidFill>
                </a:endParaRPr>
              </a:p>
              <a:p>
                <a:pPr rtl="0">
                  <a:buClr>
                    <a:srgbClr val="F1A0C2"/>
                  </a:buClr>
                  <a:tabLst>
                    <a:tab pos="177800" algn="l"/>
                  </a:tabLst>
                </a:pPr>
                <a:r>
                  <a:rPr lang="en-US" dirty="0">
                    <a:solidFill>
                      <a:schemeClr val="tx1"/>
                    </a:solidFill>
                  </a:rPr>
                  <a:t> </a:t>
                </a:r>
              </a:p>
              <a:p>
                <a:pPr marL="171450" indent="-171450"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24" name="Freeform 23">
              <a:extLst>
                <a:ext uri="{FF2B5EF4-FFF2-40B4-BE49-F238E27FC236}">
                  <a16:creationId xmlns:a16="http://schemas.microsoft.com/office/drawing/2014/main" id="{C1C4D995-75CD-BAA7-7489-60B3DA57F37D}"/>
                </a:ext>
              </a:extLst>
            </p:cNvPr>
            <p:cNvSpPr/>
            <p:nvPr/>
          </p:nvSpPr>
          <p:spPr>
            <a:xfrm>
              <a:off x="-10088" y="9103329"/>
              <a:ext cx="4974956"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5" name="TextBox 24">
              <a:extLst>
                <a:ext uri="{FF2B5EF4-FFF2-40B4-BE49-F238E27FC236}">
                  <a16:creationId xmlns:a16="http://schemas.microsoft.com/office/drawing/2014/main" id="{01D61419-3EB8-2595-4EAC-0FAF2EB66BA6}"/>
                </a:ext>
              </a:extLst>
            </p:cNvPr>
            <p:cNvSpPr txBox="1"/>
            <p:nvPr/>
          </p:nvSpPr>
          <p:spPr>
            <a:xfrm>
              <a:off x="486636" y="9103329"/>
              <a:ext cx="4767005"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Työ</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perhe-elämän</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tasapaino</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ja</a:t>
              </a:r>
              <a:r>
                <a:rPr lang="en-IE" sz="1600" b="1" dirty="0">
                  <a:solidFill>
                    <a:schemeClr val="bg1"/>
                  </a:solidFill>
                  <a:effectLst/>
                  <a:latin typeface="Calibri" panose="020F0502020204030204" pitchFamily="34" charset="0"/>
                  <a:cs typeface="Calibri" panose="020F0502020204030204" pitchFamily="34" charset="0"/>
                </a:rPr>
                <a:t> </a:t>
              </a:r>
              <a:r>
                <a:rPr lang="en-IE" sz="1600" b="1" dirty="0" err="1">
                  <a:solidFill>
                    <a:schemeClr val="bg1"/>
                  </a:solidFill>
                  <a:effectLst/>
                  <a:latin typeface="Calibri" panose="020F0502020204030204" pitchFamily="34" charset="0"/>
                  <a:cs typeface="Calibri" panose="020F0502020204030204" pitchFamily="34" charset="0"/>
                </a:rPr>
                <a:t>hyvinvointi</a:t>
              </a:r>
              <a:endParaRPr lang="en-IE" sz="1600" b="1" dirty="0">
                <a:solidFill>
                  <a:schemeClr val="bg1"/>
                </a:solidFill>
                <a:effectLst/>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6A1FCEF8-E6AC-5B6E-A713-E350838E723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879"/>
          <a:stretch/>
        </p:blipFill>
        <p:spPr>
          <a:xfrm>
            <a:off x="-82006" y="6167464"/>
            <a:ext cx="4828667" cy="3974305"/>
          </a:xfrm>
          <a:prstGeom prst="rect">
            <a:avLst/>
          </a:prstGeom>
        </p:spPr>
      </p:pic>
      <p:sp>
        <p:nvSpPr>
          <p:cNvPr id="7" name="Rectangle 6">
            <a:extLst>
              <a:ext uri="{FF2B5EF4-FFF2-40B4-BE49-F238E27FC236}">
                <a16:creationId xmlns:a16="http://schemas.microsoft.com/office/drawing/2014/main" id="{F8AF3460-1152-1F8A-2CB5-F1744AD6963A}"/>
              </a:ext>
            </a:extLst>
          </p:cNvPr>
          <p:cNvSpPr/>
          <p:nvPr/>
        </p:nvSpPr>
        <p:spPr>
          <a:xfrm>
            <a:off x="3452117" y="7674802"/>
            <a:ext cx="4107558" cy="2049231"/>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2">
            <a:extLst>
              <a:ext uri="{FF2B5EF4-FFF2-40B4-BE49-F238E27FC236}">
                <a16:creationId xmlns:a16="http://schemas.microsoft.com/office/drawing/2014/main" id="{0E76BE0E-5551-1C94-CC82-197D42B73CD6}"/>
              </a:ext>
            </a:extLst>
          </p:cNvPr>
          <p:cNvSpPr txBox="1">
            <a:spLocks/>
          </p:cNvSpPr>
          <p:nvPr/>
        </p:nvSpPr>
        <p:spPr>
          <a:xfrm>
            <a:off x="3776175" y="7861272"/>
            <a:ext cx="3406873" cy="19475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tx1"/>
                </a:solidFill>
              </a:rPr>
              <a:t>Toteuttamalla näitä strategioita luot ympäristön, jossa työntekijät tuntevat olevansa arvostettuja, sitoutuneita ja motivoituneita osallistumaan eettisen elintarvikeyrityksesi menestykseen. Tämä johtaa parempaan työntekijöiden tyytyväisyyteen, tuottavuuteen ja viime kädessä parempaan työntekijöiden säilyttämiseen. Huippulahjakkuuksien säilyttäminen edistää jatkuvuutta, tiedon säilyttämistä ja positiivista organisaatiokulttuuria, joka luo pohjan pitkän aikavälin kasvulle ja kestävyydelle.</a:t>
            </a:r>
          </a:p>
          <a:p>
            <a:pPr rtl="0">
              <a:lnSpc>
                <a:spcPts val="1220"/>
              </a:lnSpc>
              <a:buClr>
                <a:srgbClr val="F1A0C2"/>
              </a:buClr>
              <a:tabLst>
                <a:tab pos="177800" algn="l"/>
              </a:tabLst>
            </a:pPr>
            <a:endParaRPr lang="en-US" dirty="0">
              <a:solidFill>
                <a:schemeClr val="tx1"/>
              </a:solidFill>
            </a:endParaRPr>
          </a:p>
        </p:txBody>
      </p:sp>
    </p:spTree>
    <p:extLst>
      <p:ext uri="{BB962C8B-B14F-4D97-AF65-F5344CB8AC3E}">
        <p14:creationId xmlns:p14="http://schemas.microsoft.com/office/powerpoint/2010/main" val="23512923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09</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2934032" y="3124029"/>
            <a:ext cx="3818460" cy="2002900"/>
          </a:xfrm>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Eettisen</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elintarvikeyrityksen</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markkinointi</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brändäys</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56</a:t>
            </a:fld>
            <a:endParaRPr lang="en-US" sz="900">
              <a:solidFill>
                <a:schemeClr val="tx1"/>
              </a:solidFill>
            </a:endParaRPr>
          </a:p>
        </p:txBody>
      </p:sp>
    </p:spTree>
    <p:extLst>
      <p:ext uri="{BB962C8B-B14F-4D97-AF65-F5344CB8AC3E}">
        <p14:creationId xmlns:p14="http://schemas.microsoft.com/office/powerpoint/2010/main" val="42499184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0337CA03-CDA2-199C-FD9D-7F914DC8CE44}"/>
              </a:ext>
            </a:extLst>
          </p:cNvPr>
          <p:cNvSpPr/>
          <p:nvPr/>
        </p:nvSpPr>
        <p:spPr>
          <a:xfrm flipH="1">
            <a:off x="2802981" y="594896"/>
            <a:ext cx="4804898" cy="2973225"/>
          </a:xfrm>
          <a:custGeom>
            <a:avLst/>
            <a:gdLst>
              <a:gd name="connsiteX0" fmla="*/ 4348661 w 4804898"/>
              <a:gd name="connsiteY0" fmla="*/ 0 h 2973225"/>
              <a:gd name="connsiteX1" fmla="*/ 0 w 4804898"/>
              <a:gd name="connsiteY1" fmla="*/ 0 h 2973225"/>
              <a:gd name="connsiteX2" fmla="*/ 0 w 4804898"/>
              <a:gd name="connsiteY2" fmla="*/ 1146142 h 2973225"/>
              <a:gd name="connsiteX3" fmla="*/ 0 w 4804898"/>
              <a:gd name="connsiteY3" fmla="*/ 1827083 h 2973225"/>
              <a:gd name="connsiteX4" fmla="*/ 0 w 4804898"/>
              <a:gd name="connsiteY4" fmla="*/ 2973225 h 2973225"/>
              <a:gd name="connsiteX5" fmla="*/ 4804898 w 4804898"/>
              <a:gd name="connsiteY5" fmla="*/ 2973225 h 2973225"/>
              <a:gd name="connsiteX6" fmla="*/ 4804898 w 4804898"/>
              <a:gd name="connsiteY6" fmla="*/ 1827083 h 2973225"/>
              <a:gd name="connsiteX7" fmla="*/ 4804898 w 4804898"/>
              <a:gd name="connsiteY7" fmla="*/ 1482338 h 2973225"/>
              <a:gd name="connsiteX8" fmla="*/ 4804898 w 4804898"/>
              <a:gd name="connsiteY8" fmla="*/ 336196 h 2973225"/>
              <a:gd name="connsiteX9" fmla="*/ 4348661 w 4804898"/>
              <a:gd name="connsiteY9" fmla="*/ 0 h 29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2973225">
                <a:moveTo>
                  <a:pt x="4348661" y="0"/>
                </a:moveTo>
                <a:lnTo>
                  <a:pt x="0" y="0"/>
                </a:lnTo>
                <a:lnTo>
                  <a:pt x="0" y="1146142"/>
                </a:lnTo>
                <a:lnTo>
                  <a:pt x="0" y="1827083"/>
                </a:lnTo>
                <a:lnTo>
                  <a:pt x="0" y="2973225"/>
                </a:lnTo>
                <a:lnTo>
                  <a:pt x="4804898" y="2973225"/>
                </a:lnTo>
                <a:lnTo>
                  <a:pt x="4804898" y="1827083"/>
                </a:lnTo>
                <a:lnTo>
                  <a:pt x="4804898" y="1482338"/>
                </a:lnTo>
                <a:lnTo>
                  <a:pt x="4804898" y="336196"/>
                </a:lnTo>
                <a:cubicBezTo>
                  <a:pt x="4804898" y="150403"/>
                  <a:pt x="4600793" y="0"/>
                  <a:pt x="4348661" y="0"/>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Freeform 27">
            <a:extLst>
              <a:ext uri="{FF2B5EF4-FFF2-40B4-BE49-F238E27FC236}">
                <a16:creationId xmlns:a16="http://schemas.microsoft.com/office/drawing/2014/main" id="{B8B41D56-9978-5AE2-77CA-C77AEA32133E}"/>
              </a:ext>
            </a:extLst>
          </p:cNvPr>
          <p:cNvSpPr/>
          <p:nvPr/>
        </p:nvSpPr>
        <p:spPr>
          <a:xfrm flipH="1">
            <a:off x="-43732" y="2653691"/>
            <a:ext cx="7603407" cy="5431295"/>
          </a:xfrm>
          <a:custGeom>
            <a:avLst/>
            <a:gdLst>
              <a:gd name="connsiteX0" fmla="*/ 7207710 w 7559675"/>
              <a:gd name="connsiteY0" fmla="*/ 0 h 5400056"/>
              <a:gd name="connsiteX1" fmla="*/ 5650807 w 7559675"/>
              <a:gd name="connsiteY1" fmla="*/ 0 h 5400056"/>
              <a:gd name="connsiteX2" fmla="*/ 4911683 w 7559675"/>
              <a:gd name="connsiteY2" fmla="*/ 0 h 5400056"/>
              <a:gd name="connsiteX3" fmla="*/ 3852929 w 7559675"/>
              <a:gd name="connsiteY3" fmla="*/ 0 h 5400056"/>
              <a:gd name="connsiteX4" fmla="*/ 3354781 w 7559675"/>
              <a:gd name="connsiteY4" fmla="*/ 0 h 5400056"/>
              <a:gd name="connsiteX5" fmla="*/ 2296026 w 7559675"/>
              <a:gd name="connsiteY5" fmla="*/ 0 h 5400056"/>
              <a:gd name="connsiteX6" fmla="*/ 1556904 w 7559675"/>
              <a:gd name="connsiteY6" fmla="*/ 0 h 5400056"/>
              <a:gd name="connsiteX7" fmla="*/ 0 w 7559675"/>
              <a:gd name="connsiteY7" fmla="*/ 0 h 5400056"/>
              <a:gd name="connsiteX8" fmla="*/ 0 w 7559675"/>
              <a:gd name="connsiteY8" fmla="*/ 1950630 h 5400056"/>
              <a:gd name="connsiteX9" fmla="*/ 0 w 7559675"/>
              <a:gd name="connsiteY9" fmla="*/ 2895798 h 5400056"/>
              <a:gd name="connsiteX10" fmla="*/ 0 w 7559675"/>
              <a:gd name="connsiteY10" fmla="*/ 4846428 h 5400056"/>
              <a:gd name="connsiteX11" fmla="*/ 516832 w 7559675"/>
              <a:gd name="connsiteY11" fmla="*/ 5400056 h 5400056"/>
              <a:gd name="connsiteX12" fmla="*/ 2073735 w 7559675"/>
              <a:gd name="connsiteY12" fmla="*/ 5400056 h 5400056"/>
              <a:gd name="connsiteX13" fmla="*/ 2812858 w 7559675"/>
              <a:gd name="connsiteY13" fmla="*/ 5400056 h 5400056"/>
              <a:gd name="connsiteX14" fmla="*/ 3706746 w 7559675"/>
              <a:gd name="connsiteY14" fmla="*/ 5400056 h 5400056"/>
              <a:gd name="connsiteX15" fmla="*/ 4369762 w 7559675"/>
              <a:gd name="connsiteY15" fmla="*/ 5400056 h 5400056"/>
              <a:gd name="connsiteX16" fmla="*/ 5263649 w 7559675"/>
              <a:gd name="connsiteY16" fmla="*/ 5400056 h 5400056"/>
              <a:gd name="connsiteX17" fmla="*/ 6002772 w 7559675"/>
              <a:gd name="connsiteY17" fmla="*/ 5400056 h 5400056"/>
              <a:gd name="connsiteX18" fmla="*/ 7559675 w 7559675"/>
              <a:gd name="connsiteY18" fmla="*/ 5400056 h 5400056"/>
              <a:gd name="connsiteX19" fmla="*/ 7559675 w 7559675"/>
              <a:gd name="connsiteY19" fmla="*/ 3449426 h 5400056"/>
              <a:gd name="connsiteX20" fmla="*/ 7559675 w 7559675"/>
              <a:gd name="connsiteY20" fmla="*/ 2327654 h 5400056"/>
              <a:gd name="connsiteX21" fmla="*/ 7559675 w 7559675"/>
              <a:gd name="connsiteY21" fmla="*/ 377023 h 5400056"/>
              <a:gd name="connsiteX22" fmla="*/ 7207710 w 7559675"/>
              <a:gd name="connsiteY22" fmla="*/ 0 h 540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59675" h="5400056">
                <a:moveTo>
                  <a:pt x="7207710" y="0"/>
                </a:moveTo>
                <a:lnTo>
                  <a:pt x="5650807" y="0"/>
                </a:lnTo>
                <a:lnTo>
                  <a:pt x="4911683" y="0"/>
                </a:lnTo>
                <a:lnTo>
                  <a:pt x="3852929" y="0"/>
                </a:lnTo>
                <a:lnTo>
                  <a:pt x="3354781" y="0"/>
                </a:lnTo>
                <a:lnTo>
                  <a:pt x="2296026" y="0"/>
                </a:lnTo>
                <a:lnTo>
                  <a:pt x="1556904" y="0"/>
                </a:lnTo>
                <a:lnTo>
                  <a:pt x="0" y="0"/>
                </a:lnTo>
                <a:lnTo>
                  <a:pt x="0" y="1950630"/>
                </a:lnTo>
                <a:lnTo>
                  <a:pt x="0" y="2895798"/>
                </a:lnTo>
                <a:lnTo>
                  <a:pt x="0" y="4846428"/>
                </a:lnTo>
                <a:cubicBezTo>
                  <a:pt x="0" y="5152016"/>
                  <a:pt x="231557" y="5400056"/>
                  <a:pt x="516832" y="5400056"/>
                </a:cubicBezTo>
                <a:lnTo>
                  <a:pt x="2073735" y="5400056"/>
                </a:lnTo>
                <a:lnTo>
                  <a:pt x="2812858" y="5400056"/>
                </a:lnTo>
                <a:lnTo>
                  <a:pt x="3706746" y="5400056"/>
                </a:lnTo>
                <a:lnTo>
                  <a:pt x="4369762" y="5400056"/>
                </a:lnTo>
                <a:lnTo>
                  <a:pt x="5263649" y="5400056"/>
                </a:lnTo>
                <a:lnTo>
                  <a:pt x="6002772" y="5400056"/>
                </a:lnTo>
                <a:lnTo>
                  <a:pt x="7559675" y="5400056"/>
                </a:lnTo>
                <a:lnTo>
                  <a:pt x="7559675" y="3449426"/>
                </a:lnTo>
                <a:lnTo>
                  <a:pt x="7559675" y="2327654"/>
                </a:lnTo>
                <a:lnTo>
                  <a:pt x="7559675" y="377023"/>
                </a:lnTo>
                <a:cubicBezTo>
                  <a:pt x="7559675" y="168668"/>
                  <a:pt x="7402218" y="0"/>
                  <a:pt x="7207710" y="0"/>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65144" y="908160"/>
            <a:ext cx="4092291" cy="1343725"/>
          </a:xfrm>
        </p:spPr>
        <p:txBody>
          <a:bodyPr/>
          <a:lstStyle/>
          <a:p>
            <a:pPr algn="r" rtl="0"/>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Eettisen</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elintarvikeyrityksesi</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markkinointi</a:t>
            </a: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ja </a:t>
            </a:r>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brändäys</a:t>
            </a:r>
            <a:endPar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r" rtl="0"/>
            <a:endParaRPr lang="en-US" sz="2800" dirty="0"/>
          </a:p>
        </p:txBody>
      </p:sp>
      <p:sp>
        <p:nvSpPr>
          <p:cNvPr id="7" name="Freeform 6">
            <a:extLst>
              <a:ext uri="{FF2B5EF4-FFF2-40B4-BE49-F238E27FC236}">
                <a16:creationId xmlns:a16="http://schemas.microsoft.com/office/drawing/2014/main" id="{BAE2D372-1F8C-61C7-A79C-BAEF2B4FB5D7}"/>
              </a:ext>
            </a:extLst>
          </p:cNvPr>
          <p:cNvSpPr/>
          <p:nvPr/>
        </p:nvSpPr>
        <p:spPr>
          <a:xfrm>
            <a:off x="1161217" y="2127803"/>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1059097"/>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09</a:t>
            </a:r>
            <a:endParaRPr lang="en-US" sz="8800">
              <a:solidFill>
                <a:srgbClr val="F79037"/>
              </a:solidFill>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57</a:t>
            </a:fld>
            <a:endParaRPr lang="en-US" sz="900">
              <a:solidFill>
                <a:schemeClr val="tx1"/>
              </a:solidFill>
            </a:endParaRPr>
          </a:p>
        </p:txBody>
      </p:sp>
      <p:grpSp>
        <p:nvGrpSpPr>
          <p:cNvPr id="29" name="Group 28">
            <a:extLst>
              <a:ext uri="{FF2B5EF4-FFF2-40B4-BE49-F238E27FC236}">
                <a16:creationId xmlns:a16="http://schemas.microsoft.com/office/drawing/2014/main" id="{A5396028-C19F-95F0-8352-E1CF5FCB0CF9}"/>
              </a:ext>
            </a:extLst>
          </p:cNvPr>
          <p:cNvGrpSpPr/>
          <p:nvPr/>
        </p:nvGrpSpPr>
        <p:grpSpPr>
          <a:xfrm>
            <a:off x="620148" y="6670785"/>
            <a:ext cx="4365665" cy="2828401"/>
            <a:chOff x="-2566" y="5164123"/>
            <a:chExt cx="4365665" cy="2828401"/>
          </a:xfrm>
        </p:grpSpPr>
        <p:sp>
          <p:nvSpPr>
            <p:cNvPr id="11" name="Freeform 10">
              <a:extLst>
                <a:ext uri="{FF2B5EF4-FFF2-40B4-BE49-F238E27FC236}">
                  <a16:creationId xmlns:a16="http://schemas.microsoft.com/office/drawing/2014/main" id="{01B24F74-CBE9-DE0D-3344-9555FCBA5BD3}"/>
                </a:ext>
              </a:extLst>
            </p:cNvPr>
            <p:cNvSpPr/>
            <p:nvPr/>
          </p:nvSpPr>
          <p:spPr>
            <a:xfrm rot="16200000">
              <a:off x="-184432" y="5345989"/>
              <a:ext cx="2828396" cy="2464663"/>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3" name="Freeform 12">
              <a:extLst>
                <a:ext uri="{FF2B5EF4-FFF2-40B4-BE49-F238E27FC236}">
                  <a16:creationId xmlns:a16="http://schemas.microsoft.com/office/drawing/2014/main" id="{F5BA644F-4056-AEE7-1A6F-02D838E4FBD3}"/>
                </a:ext>
              </a:extLst>
            </p:cNvPr>
            <p:cNvSpPr/>
            <p:nvPr/>
          </p:nvSpPr>
          <p:spPr>
            <a:xfrm rot="16200000">
              <a:off x="1716565" y="5345991"/>
              <a:ext cx="2828401" cy="2464666"/>
            </a:xfrm>
            <a:custGeom>
              <a:avLst/>
              <a:gdLst>
                <a:gd name="connsiteX0" fmla="*/ 4015636 w 4015636"/>
                <a:gd name="connsiteY0" fmla="*/ 252215 h 3499224"/>
                <a:gd name="connsiteX1" fmla="*/ 4015636 w 4015636"/>
                <a:gd name="connsiteY1" fmla="*/ 1443899 h 3499224"/>
                <a:gd name="connsiteX2" fmla="*/ 4015636 w 4015636"/>
                <a:gd name="connsiteY2" fmla="*/ 2307540 h 3499224"/>
                <a:gd name="connsiteX3" fmla="*/ 4015636 w 4015636"/>
                <a:gd name="connsiteY3" fmla="*/ 3499224 h 3499224"/>
                <a:gd name="connsiteX4" fmla="*/ 2479678 w 4015636"/>
                <a:gd name="connsiteY4" fmla="*/ 3499224 h 3499224"/>
                <a:gd name="connsiteX5" fmla="*/ 1881700 w 4015636"/>
                <a:gd name="connsiteY5" fmla="*/ 3499224 h 3499224"/>
                <a:gd name="connsiteX6" fmla="*/ 345742 w 4015636"/>
                <a:gd name="connsiteY6" fmla="*/ 3499224 h 3499224"/>
                <a:gd name="connsiteX7" fmla="*/ 0 w 4015636"/>
                <a:gd name="connsiteY7" fmla="*/ 3128867 h 3499224"/>
                <a:gd name="connsiteX8" fmla="*/ 0 w 4015636"/>
                <a:gd name="connsiteY8" fmla="*/ 1937183 h 3499224"/>
                <a:gd name="connsiteX9" fmla="*/ 0 w 4015636"/>
                <a:gd name="connsiteY9" fmla="*/ 1191684 h 3499224"/>
                <a:gd name="connsiteX10" fmla="*/ 0 w 4015636"/>
                <a:gd name="connsiteY10" fmla="*/ 0 h 3499224"/>
                <a:gd name="connsiteX11" fmla="*/ 1535958 w 4015636"/>
                <a:gd name="connsiteY11" fmla="*/ 0 h 3499224"/>
                <a:gd name="connsiteX12" fmla="*/ 2244226 w 4015636"/>
                <a:gd name="connsiteY12" fmla="*/ 0 h 3499224"/>
                <a:gd name="connsiteX13" fmla="*/ 3780184 w 4015636"/>
                <a:gd name="connsiteY13" fmla="*/ 0 h 3499224"/>
                <a:gd name="connsiteX14" fmla="*/ 4015636 w 4015636"/>
                <a:gd name="connsiteY14" fmla="*/ 252215 h 3499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15636" h="3499224">
                  <a:moveTo>
                    <a:pt x="4015636" y="252215"/>
                  </a:moveTo>
                  <a:lnTo>
                    <a:pt x="4015636" y="1443899"/>
                  </a:lnTo>
                  <a:lnTo>
                    <a:pt x="4015636" y="2307540"/>
                  </a:lnTo>
                  <a:lnTo>
                    <a:pt x="4015636" y="3499224"/>
                  </a:lnTo>
                  <a:lnTo>
                    <a:pt x="2479678" y="3499224"/>
                  </a:lnTo>
                  <a:lnTo>
                    <a:pt x="1881700" y="3499224"/>
                  </a:lnTo>
                  <a:lnTo>
                    <a:pt x="345742" y="3499224"/>
                  </a:lnTo>
                  <a:cubicBezTo>
                    <a:pt x="154903" y="3499224"/>
                    <a:pt x="0" y="3333294"/>
                    <a:pt x="0" y="3128867"/>
                  </a:cubicBezTo>
                  <a:lnTo>
                    <a:pt x="0" y="1937183"/>
                  </a:lnTo>
                  <a:lnTo>
                    <a:pt x="0" y="1191684"/>
                  </a:lnTo>
                  <a:lnTo>
                    <a:pt x="0" y="0"/>
                  </a:lnTo>
                  <a:lnTo>
                    <a:pt x="1535958" y="0"/>
                  </a:lnTo>
                  <a:lnTo>
                    <a:pt x="2244226" y="0"/>
                  </a:lnTo>
                  <a:lnTo>
                    <a:pt x="3780184" y="0"/>
                  </a:lnTo>
                  <a:cubicBezTo>
                    <a:pt x="3910303" y="0"/>
                    <a:pt x="4015636" y="112833"/>
                    <a:pt x="4015636" y="252215"/>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14" name="TextBox 13">
              <a:extLst>
                <a:ext uri="{FF2B5EF4-FFF2-40B4-BE49-F238E27FC236}">
                  <a16:creationId xmlns:a16="http://schemas.microsoft.com/office/drawing/2014/main" id="{760FA68C-E62A-B757-97DF-6DAC9BF9492A}"/>
                </a:ext>
              </a:extLst>
            </p:cNvPr>
            <p:cNvSpPr txBox="1"/>
            <p:nvPr/>
          </p:nvSpPr>
          <p:spPr>
            <a:xfrm>
              <a:off x="260790" y="5617029"/>
              <a:ext cx="4097687" cy="1977849"/>
            </a:xfrm>
            <a:prstGeom prst="rect">
              <a:avLst/>
            </a:prstGeom>
            <a:noFill/>
          </p:spPr>
          <p:txBody>
            <a:bodyPr wrap="square">
              <a:spAutoFit/>
            </a:bodyPr>
            <a:lstStyle/>
            <a:p>
              <a:pPr algn="l" rtl="0">
                <a:lnSpc>
                  <a:spcPts val="2100"/>
                </a:lnSpc>
              </a:pP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Tässä luvussa perehdymme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eettisen</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elintarvikeyrityksesi</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markkinoinnin </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ja</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brändäyksen</a:t>
              </a:r>
              <a:r>
                <a:rPr lang="fi-FI"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erityispiirteisiin. Samalla kun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a:t>
              </a:r>
              <a:r>
                <a:rPr lang="fi-FI" sz="2000" b="1" dirty="0">
                  <a:solidFill>
                    <a:schemeClr val="bg1"/>
                  </a:solidFill>
                  <a:latin typeface="Calibri" panose="020F0502020204030204" pitchFamily="34" charset="0"/>
                  <a:ea typeface="Calibri" panose="020F0502020204030204" pitchFamily="34" charset="0"/>
                  <a:cs typeface="Calibri" panose="020F0502020204030204" pitchFamily="34" charset="0"/>
                </a:rPr>
                <a:t>ettisten s</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itoumustesi </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korostaminen vetoaa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kohdemarkkinoihin </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 vaatii</a:t>
              </a:r>
            </a:p>
            <a:p>
              <a:pPr algn="l" rtl="0">
                <a:lnSpc>
                  <a:spcPts val="2100"/>
                </a:lnSpc>
              </a:pP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erottuvaa lähestymistapaa.</a:t>
              </a:r>
            </a:p>
          </p:txBody>
        </p:sp>
      </p:grpSp>
    </p:spTree>
    <p:extLst>
      <p:ext uri="{BB962C8B-B14F-4D97-AF65-F5344CB8AC3E}">
        <p14:creationId xmlns:p14="http://schemas.microsoft.com/office/powerpoint/2010/main" val="22088905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9099F53E-4155-7FC6-8C1F-F72F90C5F1E1}"/>
              </a:ext>
            </a:extLst>
          </p:cNvPr>
          <p:cNvPicPr>
            <a:picLocks/>
          </p:cNvPicPr>
          <p:nvPr/>
        </p:nvPicPr>
        <p:blipFill rotWithShape="1">
          <a:blip r:embed="rId2" cstate="screen">
            <a:extLst>
              <a:ext uri="{28A0092B-C50C-407E-A947-70E740481C1C}">
                <a14:useLocalDpi xmlns:a14="http://schemas.microsoft.com/office/drawing/2010/main"/>
              </a:ext>
            </a:extLst>
          </a:blip>
          <a:srcRect b="-1"/>
          <a:stretch/>
        </p:blipFill>
        <p:spPr>
          <a:xfrm>
            <a:off x="0" y="-94"/>
            <a:ext cx="7560000" cy="10692000"/>
          </a:xfrm>
          <a:prstGeom prst="rect">
            <a:avLst/>
          </a:prstGeom>
        </p:spPr>
      </p:pic>
      <p:sp>
        <p:nvSpPr>
          <p:cNvPr id="24" name="Rectangle 23">
            <a:extLst>
              <a:ext uri="{FF2B5EF4-FFF2-40B4-BE49-F238E27FC236}">
                <a16:creationId xmlns:a16="http://schemas.microsoft.com/office/drawing/2014/main" id="{7EB3385F-6D50-B3AC-7FF0-B443AA495D8A}"/>
              </a:ext>
            </a:extLst>
          </p:cNvPr>
          <p:cNvSpPr/>
          <p:nvPr/>
        </p:nvSpPr>
        <p:spPr>
          <a:xfrm>
            <a:off x="-34956" y="0"/>
            <a:ext cx="7594631" cy="996043"/>
          </a:xfrm>
          <a:prstGeom prst="rect">
            <a:avLst/>
          </a:pr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5" name="Rectangle 24">
            <a:extLst>
              <a:ext uri="{FF2B5EF4-FFF2-40B4-BE49-F238E27FC236}">
                <a16:creationId xmlns:a16="http://schemas.microsoft.com/office/drawing/2014/main" id="{82D35DDA-9D21-A79D-DD42-5F92C9F162D1}"/>
              </a:ext>
            </a:extLst>
          </p:cNvPr>
          <p:cNvSpPr/>
          <p:nvPr/>
        </p:nvSpPr>
        <p:spPr>
          <a:xfrm>
            <a:off x="718107" y="1998313"/>
            <a:ext cx="6079197" cy="2678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26723" y="2214125"/>
            <a:ext cx="5645274" cy="261754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150" b="1" dirty="0">
                <a:solidFill>
                  <a:srgbClr val="F79037"/>
                </a:solidFill>
                <a:ea typeface="Calibri" panose="020F0502020204030204" pitchFamily="34" charset="0"/>
              </a:rPr>
              <a:t>Brändin arvojen määrittäminen: </a:t>
            </a:r>
            <a:r>
              <a:rPr lang="fi-FI" sz="1150" dirty="0">
                <a:ea typeface="Calibri" panose="020F0502020204030204" pitchFamily="34" charset="0"/>
              </a:rPr>
              <a:t>Ilmaise selkeästi arvot ja eettiset sitoumukset, jotka määrittelevät yrityksesi. Nämä arvot toimivat perustana brändi-identiteetille ja muokkaavat tapaa, jolla kommunikoit ja otat yhteyttä kohdeyleisösi (Kotler 2016).</a:t>
            </a:r>
          </a:p>
          <a:p>
            <a:pPr algn="l" rtl="0">
              <a:lnSpc>
                <a:spcPts val="1320"/>
              </a:lnSpc>
            </a:pPr>
            <a:endParaRPr lang="fi-FI" sz="1150" b="1" dirty="0">
              <a:ea typeface="Calibri" panose="020F0502020204030204" pitchFamily="34" charset="0"/>
            </a:endParaRPr>
          </a:p>
          <a:p>
            <a:pPr algn="l" rtl="0">
              <a:lnSpc>
                <a:spcPts val="1320"/>
              </a:lnSpc>
            </a:pPr>
            <a:r>
              <a:rPr lang="fi-FI" sz="1150" b="1" dirty="0">
                <a:solidFill>
                  <a:srgbClr val="F79037"/>
                </a:solidFill>
                <a:ea typeface="Calibri" panose="020F0502020204030204" pitchFamily="34" charset="0"/>
              </a:rPr>
              <a:t>Visuaalinen identiteetti: </a:t>
            </a:r>
            <a:r>
              <a:rPr lang="fi-FI" sz="1150" dirty="0">
                <a:ea typeface="Calibri" panose="020F0502020204030204" pitchFamily="34" charset="0"/>
              </a:rPr>
              <a:t>Kehitä visuaalisesti houkutteleva brändi-identiteetti, joka on linjassa eettisen tehtäväsi kanssa. Tämä sisältää erottuvan logon suunnittelun, sopivien väripalettien, typografian ja kuvamateriaalin valitsemisen, jotka välittävät brändisi persoonallisuutta ja arvoja.</a:t>
            </a:r>
          </a:p>
          <a:p>
            <a:pPr algn="l" rtl="0">
              <a:lnSpc>
                <a:spcPts val="1320"/>
              </a:lnSpc>
            </a:pPr>
            <a:endParaRPr lang="fi-FI" sz="1150" dirty="0">
              <a:ea typeface="Calibri" panose="020F0502020204030204" pitchFamily="34" charset="0"/>
            </a:endParaRPr>
          </a:p>
          <a:p>
            <a:pPr algn="l" rtl="0">
              <a:lnSpc>
                <a:spcPts val="1320"/>
              </a:lnSpc>
            </a:pPr>
            <a:r>
              <a:rPr lang="fi-FI" sz="1150" b="1" dirty="0">
                <a:solidFill>
                  <a:srgbClr val="F79037"/>
                </a:solidFill>
                <a:ea typeface="Calibri" panose="020F0502020204030204" pitchFamily="34" charset="0"/>
              </a:rPr>
              <a:t>Kiinnostavan bränditarinan luominen: </a:t>
            </a:r>
            <a:r>
              <a:rPr lang="fi-FI" sz="1150" dirty="0">
                <a:ea typeface="Calibri" panose="020F0502020204030204" pitchFamily="34" charset="0"/>
              </a:rPr>
              <a:t>Kerro brändisi tarina tavalla, joka resonoi yleisösi kanssa ja välittää eettistä matkaasi. Korosta intohimoa, tarkoitusta ja arvoja, jotka johtavat liiketoimintaasi. Käytä tarinankerrontatekniikoita luodaksesi emotionaalisen yhteyden kuluttajiin. Lisää vinkkejä ja tekniikoita löydät verkkokurssimme moduulista 5.</a:t>
            </a:r>
          </a:p>
          <a:p>
            <a:pPr algn="l" rtl="0">
              <a:lnSpc>
                <a:spcPts val="1320"/>
              </a:lnSpc>
            </a:pPr>
            <a:endParaRPr lang="en-IE" sz="1150" dirty="0">
              <a:ea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lgn="l" rtl="0"/>
              <a:t>58</a:t>
            </a:fld>
            <a:endParaRPr lang="en-US" sz="900">
              <a:solidFill>
                <a:schemeClr val="bg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22132" y="1531872"/>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24364" y="5336671"/>
            <a:ext cx="6079197" cy="21950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48854" y="5569337"/>
            <a:ext cx="5645274" cy="226417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150" b="1" dirty="0">
                <a:solidFill>
                  <a:srgbClr val="F79037"/>
                </a:solidFill>
                <a:ea typeface="Calibri" panose="020F0502020204030204" pitchFamily="34" charset="0"/>
              </a:rPr>
              <a:t>Ainutlaatuisen tarinasi tunnistaminen: </a:t>
            </a:r>
            <a:r>
              <a:rPr lang="fi-FI" sz="1150" dirty="0">
                <a:ea typeface="Calibri" panose="020F0502020204030204" pitchFamily="34" charset="0"/>
              </a:rPr>
              <a:t>Tunnista eettisen elintarvikeliiketoimintasi keskeiset näkökohdat, jotka erottavat sinut muista. Kerro tarinasi siitä, miten aloitit, sitoutumisestasi kestävään kehitykseen, reiluun kauppaan tai muihin eettisiin käytäntöihin ja myönteisiin vaikutuksiin, joita pyrit saavuttamaan.</a:t>
            </a:r>
          </a:p>
          <a:p>
            <a:pPr algn="l" rtl="0">
              <a:lnSpc>
                <a:spcPts val="1320"/>
              </a:lnSpc>
            </a:pPr>
            <a:endParaRPr lang="fi-FI" sz="1150" dirty="0">
              <a:ea typeface="Calibri" panose="020F0502020204030204" pitchFamily="34" charset="0"/>
            </a:endParaRPr>
          </a:p>
          <a:p>
            <a:pPr algn="l" rtl="0">
              <a:lnSpc>
                <a:spcPts val="1320"/>
              </a:lnSpc>
            </a:pPr>
            <a:r>
              <a:rPr lang="fi-FI" sz="1150" b="1" dirty="0">
                <a:solidFill>
                  <a:srgbClr val="F79037"/>
                </a:solidFill>
                <a:ea typeface="Calibri" panose="020F0502020204030204" pitchFamily="34" charset="0"/>
              </a:rPr>
              <a:t>Kiinnostava sisällöntuotanto: </a:t>
            </a:r>
            <a:r>
              <a:rPr lang="fi-FI" sz="1150" dirty="0">
                <a:ea typeface="Calibri" panose="020F0502020204030204" pitchFamily="34" charset="0"/>
              </a:rPr>
              <a:t>Luo houkuttelevaa sisältöä, joka viestii eettisestä matkastasi, esittelee hankintakäytäntöjäsi, korostaa toimittajien ja kumppaneiden tarinoita ja välittää tuotteisiisi osoittamaasi huolenpitoa ja omistautumista. Hyödynnä erilaisia ​​välineitä, kuten kirjoitettua sisältöä, videoita, sosiaalisen median julkaisuja tai henkilökohtaisia ​​tapahtumia, jotta voit olla yhteydessä yleisöösi (Kotler 2016).</a:t>
            </a:r>
          </a:p>
          <a:p>
            <a:pPr algn="l" rtl="0">
              <a:lnSpc>
                <a:spcPts val="1320"/>
              </a:lnSpc>
            </a:pPr>
            <a:endParaRPr lang="en-IE" sz="1150" dirty="0">
              <a:ea typeface="Calibri" panose="020F0502020204030204" pitchFamily="34" charset="0"/>
            </a:endParaRPr>
          </a:p>
          <a:p>
            <a:pPr algn="l" rtl="0">
              <a:lnSpc>
                <a:spcPts val="1320"/>
              </a:lnSpc>
            </a:pPr>
            <a:endParaRPr lang="en-IE" sz="1150" dirty="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4115753" y="4908190"/>
            <a:ext cx="3946431"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8" name="TextBox 27">
            <a:extLst>
              <a:ext uri="{FF2B5EF4-FFF2-40B4-BE49-F238E27FC236}">
                <a16:creationId xmlns:a16="http://schemas.microsoft.com/office/drawing/2014/main" id="{5037C195-712A-51EE-5053-84518C59FAAB}"/>
              </a:ext>
            </a:extLst>
          </p:cNvPr>
          <p:cNvSpPr txBox="1"/>
          <p:nvPr/>
        </p:nvSpPr>
        <p:spPr>
          <a:xfrm>
            <a:off x="4577417" y="5104881"/>
            <a:ext cx="3352865" cy="268663"/>
          </a:xfrm>
          <a:prstGeom prst="rect">
            <a:avLst/>
          </a:prstGeom>
          <a:noFill/>
        </p:spPr>
        <p:txBody>
          <a:bodyPr wrap="square">
            <a:spAutoFit/>
          </a:bodyPr>
          <a:lstStyle/>
          <a:p>
            <a:pPr algn="l" rtl="0">
              <a:lnSpc>
                <a:spcPts val="1220"/>
              </a:lnSpc>
            </a:pPr>
            <a:r>
              <a:rPr lang="en-IE" b="1">
                <a:solidFill>
                  <a:schemeClr val="bg1"/>
                </a:solidFill>
                <a:ea typeface="Calibri" panose="020F0502020204030204" pitchFamily="34" charset="0"/>
              </a:rPr>
              <a:t>Tarinankerronta brändillesi</a:t>
            </a:r>
          </a:p>
        </p:txBody>
      </p:sp>
      <p:sp>
        <p:nvSpPr>
          <p:cNvPr id="41" name="Rectangle 40">
            <a:extLst>
              <a:ext uri="{FF2B5EF4-FFF2-40B4-BE49-F238E27FC236}">
                <a16:creationId xmlns:a16="http://schemas.microsoft.com/office/drawing/2014/main" id="{07D10B14-C27F-4357-B90F-B85BFF92BA63}"/>
              </a:ext>
            </a:extLst>
          </p:cNvPr>
          <p:cNvSpPr/>
          <p:nvPr/>
        </p:nvSpPr>
        <p:spPr>
          <a:xfrm>
            <a:off x="718108" y="8064853"/>
            <a:ext cx="6063316" cy="1984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2" name="Text Placeholder 4">
            <a:extLst>
              <a:ext uri="{FF2B5EF4-FFF2-40B4-BE49-F238E27FC236}">
                <a16:creationId xmlns:a16="http://schemas.microsoft.com/office/drawing/2014/main" id="{1DE9C4F7-BF7D-C020-002E-BF381DE96AFE}"/>
              </a:ext>
            </a:extLst>
          </p:cNvPr>
          <p:cNvSpPr txBox="1">
            <a:spLocks/>
          </p:cNvSpPr>
          <p:nvPr/>
        </p:nvSpPr>
        <p:spPr>
          <a:xfrm>
            <a:off x="926723" y="8361040"/>
            <a:ext cx="5645274" cy="152973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150" b="1" dirty="0">
                <a:solidFill>
                  <a:srgbClr val="F79037"/>
                </a:solidFill>
                <a:ea typeface="Calibri" panose="020F0502020204030204" pitchFamily="34" charset="0"/>
              </a:rPr>
              <a:t>Hankinnan ja toimitusketjun läpinäkyvyys: </a:t>
            </a:r>
            <a:r>
              <a:rPr lang="fi-FI" sz="1150" dirty="0">
                <a:ea typeface="Calibri" panose="020F0502020204030204" pitchFamily="34" charset="0"/>
              </a:rPr>
              <a:t>Anna yksityiskohtaiset tiedot ainesosien alkuperästä, noudattamistasi käytännöistä ja standardeista sekä omistamistasi sertifikaateista tai merkinnöistä. Jaa tarinoita ja kuvia, jotka osoittavat sitoutumisesi eettiseen hankintaan ja tuotantoon.</a:t>
            </a:r>
          </a:p>
          <a:p>
            <a:pPr algn="l" rtl="0">
              <a:lnSpc>
                <a:spcPts val="1320"/>
              </a:lnSpc>
            </a:pPr>
            <a:endParaRPr lang="fi-FI" sz="1150" dirty="0">
              <a:ea typeface="Calibri" panose="020F0502020204030204" pitchFamily="34" charset="0"/>
            </a:endParaRPr>
          </a:p>
          <a:p>
            <a:pPr algn="l" rtl="0">
              <a:lnSpc>
                <a:spcPts val="1320"/>
              </a:lnSpc>
            </a:pPr>
            <a:r>
              <a:rPr lang="fi-FI" sz="1150" b="1" dirty="0">
                <a:solidFill>
                  <a:srgbClr val="F79037"/>
                </a:solidFill>
                <a:ea typeface="Calibri" panose="020F0502020204030204" pitchFamily="34" charset="0"/>
              </a:rPr>
              <a:t>Toiminnan läpinäkyvyys: </a:t>
            </a:r>
            <a:r>
              <a:rPr lang="fi-FI" sz="1150" dirty="0">
                <a:ea typeface="Calibri" panose="020F0502020204030204" pitchFamily="34" charset="0"/>
              </a:rPr>
              <a:t>Jaa kulissien takaa näkemyksesi toiminnoistasi, kuten tuotantoprosesseista, pakkausvalinnoista, jätehuoltostrategioista ja yhteisöaloitteista. Kommunikoi avoimesti kohtaamistasi haasteista ja toimista, joita otat niiden voittamiseksi</a:t>
            </a:r>
            <a:r>
              <a:rPr lang="en-IE" sz="1150" dirty="0">
                <a:ea typeface="Calibri" panose="020F0502020204030204" pitchFamily="34" charset="0"/>
              </a:rPr>
              <a:t>.</a:t>
            </a:r>
          </a:p>
          <a:p>
            <a:pPr algn="l" rtl="0">
              <a:lnSpc>
                <a:spcPts val="1320"/>
              </a:lnSpc>
            </a:pPr>
            <a:endParaRPr lang="en-IE" sz="1150" dirty="0">
              <a:ea typeface="Calibri" panose="020F0502020204030204" pitchFamily="34" charset="0"/>
            </a:endParaRPr>
          </a:p>
        </p:txBody>
      </p:sp>
      <p:sp>
        <p:nvSpPr>
          <p:cNvPr id="43" name="Freeform 42">
            <a:extLst>
              <a:ext uri="{FF2B5EF4-FFF2-40B4-BE49-F238E27FC236}">
                <a16:creationId xmlns:a16="http://schemas.microsoft.com/office/drawing/2014/main" id="{EA07C553-45DB-F557-1724-21E05FD9A6F0}"/>
              </a:ext>
            </a:extLst>
          </p:cNvPr>
          <p:cNvSpPr/>
          <p:nvPr/>
        </p:nvSpPr>
        <p:spPr>
          <a:xfrm>
            <a:off x="-805900" y="7661931"/>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6" name="TextBox 45">
            <a:extLst>
              <a:ext uri="{FF2B5EF4-FFF2-40B4-BE49-F238E27FC236}">
                <a16:creationId xmlns:a16="http://schemas.microsoft.com/office/drawing/2014/main" id="{7E8C43DD-84C5-7C26-C7E0-33BDBC282230}"/>
              </a:ext>
            </a:extLst>
          </p:cNvPr>
          <p:cNvSpPr txBox="1"/>
          <p:nvPr/>
        </p:nvSpPr>
        <p:spPr>
          <a:xfrm>
            <a:off x="913276" y="7882731"/>
            <a:ext cx="5817704" cy="268663"/>
          </a:xfrm>
          <a:prstGeom prst="rect">
            <a:avLst/>
          </a:prstGeom>
          <a:noFill/>
        </p:spPr>
        <p:txBody>
          <a:bodyPr wrap="square">
            <a:spAutoFit/>
          </a:bodyPr>
          <a:lstStyle/>
          <a:p>
            <a:pPr algn="l" rtl="0">
              <a:lnSpc>
                <a:spcPts val="1220"/>
              </a:lnSpc>
            </a:pPr>
            <a:r>
              <a:rPr lang="en-IE" b="1">
                <a:solidFill>
                  <a:schemeClr val="bg1"/>
                </a:solidFill>
                <a:ea typeface="Calibri" panose="020F0502020204030204" pitchFamily="34" charset="0"/>
              </a:rPr>
              <a:t>Läpinäkyvyys</a:t>
            </a:r>
          </a:p>
        </p:txBody>
      </p:sp>
      <p:sp>
        <p:nvSpPr>
          <p:cNvPr id="4" name="Freeform 3">
            <a:extLst>
              <a:ext uri="{FF2B5EF4-FFF2-40B4-BE49-F238E27FC236}">
                <a16:creationId xmlns:a16="http://schemas.microsoft.com/office/drawing/2014/main" id="{35DBF5D8-A6B3-0342-EEA8-158CE90C1EEB}"/>
              </a:ext>
            </a:extLst>
          </p:cNvPr>
          <p:cNvSpPr/>
          <p:nvPr/>
        </p:nvSpPr>
        <p:spPr>
          <a:xfrm>
            <a:off x="1197069" y="1531872"/>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 name="TextBox 4">
            <a:extLst>
              <a:ext uri="{FF2B5EF4-FFF2-40B4-BE49-F238E27FC236}">
                <a16:creationId xmlns:a16="http://schemas.microsoft.com/office/drawing/2014/main" id="{134358E9-8B0C-00C1-BEC5-24726256E950}"/>
              </a:ext>
            </a:extLst>
          </p:cNvPr>
          <p:cNvSpPr txBox="1"/>
          <p:nvPr/>
        </p:nvSpPr>
        <p:spPr>
          <a:xfrm>
            <a:off x="544902" y="1702785"/>
            <a:ext cx="5817704" cy="422552"/>
          </a:xfrm>
          <a:prstGeom prst="rect">
            <a:avLst/>
          </a:prstGeom>
          <a:noFill/>
        </p:spPr>
        <p:txBody>
          <a:bodyPr wrap="square">
            <a:spAutoFit/>
          </a:bodyPr>
          <a:lstStyle/>
          <a:p>
            <a:pPr algn="l" rtl="0">
              <a:lnSpc>
                <a:spcPts val="1220"/>
              </a:lnSpc>
            </a:pPr>
            <a:r>
              <a:rPr lang="en-IE" b="1" dirty="0" err="1">
                <a:solidFill>
                  <a:schemeClr val="bg1"/>
                </a:solidFill>
                <a:ea typeface="Calibri" panose="020F0502020204030204" pitchFamily="34" charset="0"/>
              </a:rPr>
              <a:t>Tehokkaan</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brändi-identiteetin</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luominen</a:t>
            </a: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p:txBody>
      </p:sp>
      <p:grpSp>
        <p:nvGrpSpPr>
          <p:cNvPr id="12" name="Group 11">
            <a:extLst>
              <a:ext uri="{FF2B5EF4-FFF2-40B4-BE49-F238E27FC236}">
                <a16:creationId xmlns:a16="http://schemas.microsoft.com/office/drawing/2014/main" id="{E24DCC04-664D-4214-D51B-CB5681BDF0E2}"/>
              </a:ext>
            </a:extLst>
          </p:cNvPr>
          <p:cNvGrpSpPr/>
          <p:nvPr/>
        </p:nvGrpSpPr>
        <p:grpSpPr>
          <a:xfrm flipV="1">
            <a:off x="-34957" y="385706"/>
            <a:ext cx="498763" cy="104373"/>
            <a:chOff x="3931516" y="7479258"/>
            <a:chExt cx="497571" cy="104123"/>
          </a:xfrm>
          <a:solidFill>
            <a:schemeClr val="tx1"/>
          </a:solidFill>
        </p:grpSpPr>
        <p:cxnSp>
          <p:nvCxnSpPr>
            <p:cNvPr id="13" name="Straight Connector 12">
              <a:extLst>
                <a:ext uri="{FF2B5EF4-FFF2-40B4-BE49-F238E27FC236}">
                  <a16:creationId xmlns:a16="http://schemas.microsoft.com/office/drawing/2014/main" id="{BD616257-D64A-5A7B-06FE-C265920A3582}"/>
                </a:ext>
              </a:extLst>
            </p:cNvPr>
            <p:cNvCxnSpPr>
              <a:cxnSpLocks/>
            </p:cNvCxnSpPr>
            <p:nvPr/>
          </p:nvCxnSpPr>
          <p:spPr>
            <a:xfrm>
              <a:off x="3931516" y="7531319"/>
              <a:ext cx="430504" cy="0"/>
            </a:xfrm>
            <a:prstGeom prst="line">
              <a:avLst/>
            </a:prstGeom>
            <a:grpFill/>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492FC0-9656-0282-F41C-4A280AFDFF45}"/>
                </a:ext>
              </a:extLst>
            </p:cNvPr>
            <p:cNvSpPr/>
            <p:nvPr/>
          </p:nvSpPr>
          <p:spPr>
            <a:xfrm>
              <a:off x="4324964" y="7479258"/>
              <a:ext cx="104123" cy="10412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22" name="TextBox 21">
            <a:extLst>
              <a:ext uri="{FF2B5EF4-FFF2-40B4-BE49-F238E27FC236}">
                <a16:creationId xmlns:a16="http://schemas.microsoft.com/office/drawing/2014/main" id="{4000E74F-78E7-648F-4CB8-AD1D01F54278}"/>
              </a:ext>
            </a:extLst>
          </p:cNvPr>
          <p:cNvSpPr txBox="1"/>
          <p:nvPr/>
        </p:nvSpPr>
        <p:spPr>
          <a:xfrm>
            <a:off x="471854" y="280130"/>
            <a:ext cx="6900053" cy="352404"/>
          </a:xfrm>
          <a:prstGeom prst="rect">
            <a:avLst/>
          </a:prstGeom>
          <a:noFill/>
        </p:spPr>
        <p:txBody>
          <a:bodyPr wrap="square">
            <a:spAutoFit/>
          </a:bodyPr>
          <a:lstStyle/>
          <a:p>
            <a:pPr algn="l" rtl="0">
              <a:lnSpc>
                <a:spcPts val="1960"/>
              </a:lnSpc>
            </a:pPr>
            <a:r>
              <a:rPr lang="en-IE" sz="2000" b="1" dirty="0" err="1">
                <a:solidFill>
                  <a:schemeClr val="bg1"/>
                </a:solidFill>
                <a:effectLst/>
                <a:latin typeface="Calibri" panose="020F0502020204030204" pitchFamily="34" charset="0"/>
                <a:ea typeface="Times New Roman" panose="02020603050405020304" pitchFamily="18" charset="0"/>
              </a:rPr>
              <a:t>Tässä</a:t>
            </a:r>
            <a:r>
              <a:rPr lang="en-IE" sz="2000" b="1" dirty="0">
                <a:solidFill>
                  <a:schemeClr val="bg1"/>
                </a:solidFill>
                <a:effectLst/>
                <a:latin typeface="Calibri" panose="020F0502020204030204" pitchFamily="34" charset="0"/>
                <a:ea typeface="Times New Roman" panose="02020603050405020304" pitchFamily="18" charset="0"/>
              </a:rPr>
              <a:t> on </a:t>
            </a:r>
            <a:r>
              <a:rPr lang="en-IE" sz="2000" b="1" dirty="0" err="1">
                <a:solidFill>
                  <a:schemeClr val="bg1"/>
                </a:solidFill>
                <a:effectLst/>
                <a:latin typeface="Calibri" panose="020F0502020204030204" pitchFamily="34" charset="0"/>
                <a:ea typeface="Times New Roman" panose="02020603050405020304" pitchFamily="18" charset="0"/>
              </a:rPr>
              <a:t>tarkempi</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selostus</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tämän</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luvun</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tärkeimmistä</a:t>
            </a:r>
            <a:r>
              <a:rPr lang="en-IE" sz="2000" b="1" dirty="0">
                <a:solidFill>
                  <a:schemeClr val="bg1"/>
                </a:solidFill>
                <a:effectLst/>
                <a:latin typeface="Calibri" panose="020F0502020204030204" pitchFamily="34" charset="0"/>
                <a:ea typeface="Times New Roman" panose="02020603050405020304" pitchFamily="18" charset="0"/>
              </a:rPr>
              <a:t> </a:t>
            </a:r>
            <a:r>
              <a:rPr lang="en-IE" sz="2000" b="1" dirty="0" err="1">
                <a:solidFill>
                  <a:schemeClr val="bg1"/>
                </a:solidFill>
                <a:effectLst/>
                <a:latin typeface="Calibri" panose="020F0502020204030204" pitchFamily="34" charset="0"/>
                <a:ea typeface="Times New Roman" panose="02020603050405020304" pitchFamily="18" charset="0"/>
              </a:rPr>
              <a:t>aiheista</a:t>
            </a:r>
            <a:r>
              <a:rPr lang="en-IE" sz="2000" b="1" dirty="0">
                <a:solidFill>
                  <a:schemeClr val="bg1"/>
                </a:solidFill>
                <a:effectLst/>
                <a:latin typeface="Calibri" panose="020F0502020204030204" pitchFamily="34" charset="0"/>
                <a:ea typeface="Times New Roman" panose="02020603050405020304" pitchFamily="18" charset="0"/>
              </a:rPr>
              <a:t>:</a:t>
            </a:r>
          </a:p>
        </p:txBody>
      </p:sp>
    </p:spTree>
    <p:extLst>
      <p:ext uri="{BB962C8B-B14F-4D97-AF65-F5344CB8AC3E}">
        <p14:creationId xmlns:p14="http://schemas.microsoft.com/office/powerpoint/2010/main" val="13669125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B71A93C-CF68-75A8-E8DE-7AE593ACD7E1}"/>
              </a:ext>
            </a:extLst>
          </p:cNvPr>
          <p:cNvPicPr>
            <a:picLocks/>
          </p:cNvPicPr>
          <p:nvPr/>
        </p:nvPicPr>
        <p:blipFill rotWithShape="1">
          <a:blip r:embed="rId2" cstate="screen">
            <a:extLst>
              <a:ext uri="{28A0092B-C50C-407E-A947-70E740481C1C}">
                <a14:useLocalDpi xmlns:a14="http://schemas.microsoft.com/office/drawing/2010/main"/>
              </a:ext>
            </a:extLst>
          </a:blip>
          <a:srcRect b="-1"/>
          <a:stretch/>
        </p:blipFill>
        <p:spPr>
          <a:xfrm>
            <a:off x="0" y="-2802"/>
            <a:ext cx="7560000" cy="10692000"/>
          </a:xfrm>
          <a:prstGeom prst="rect">
            <a:avLst/>
          </a:prstGeom>
        </p:spPr>
      </p:pic>
      <p:sp>
        <p:nvSpPr>
          <p:cNvPr id="25" name="Rectangle 24">
            <a:extLst>
              <a:ext uri="{FF2B5EF4-FFF2-40B4-BE49-F238E27FC236}">
                <a16:creationId xmlns:a16="http://schemas.microsoft.com/office/drawing/2014/main" id="{82D35DDA-9D21-A79D-DD42-5F92C9F162D1}"/>
              </a:ext>
            </a:extLst>
          </p:cNvPr>
          <p:cNvSpPr/>
          <p:nvPr/>
        </p:nvSpPr>
        <p:spPr>
          <a:xfrm>
            <a:off x="756119" y="1444552"/>
            <a:ext cx="6079197" cy="45224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948853" y="1756618"/>
            <a:ext cx="5645274" cy="40398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150" b="1" dirty="0">
                <a:solidFill>
                  <a:srgbClr val="F79037"/>
                </a:solidFill>
                <a:ea typeface="Calibri" panose="020F0502020204030204" pitchFamily="34" charset="0"/>
              </a:rPr>
              <a:t>Sisältömarkkinointi: </a:t>
            </a:r>
            <a:r>
              <a:rPr lang="fi-FI" sz="1150" dirty="0">
                <a:ea typeface="Calibri" panose="020F0502020204030204" pitchFamily="34" charset="0"/>
              </a:rPr>
              <a:t>Luo arvokasta ja informatiivista sisältöä, joka kouluttaa ja sitouttaa yleisöäsi eettisistä ruokakäytännöistä, kestävyydestä ja niihin liittyvistä aiheista. Käytä blogikirjoituksia, artikkeleita, videoita ja infografiikkaa vahvistaaksesi asiantuntemustasi ja rakentaaksesi luottamusta kohdemarkkinoitasi kohtaan. (</a:t>
            </a:r>
            <a:r>
              <a:rPr lang="fi-FI" sz="1150" dirty="0">
                <a:solidFill>
                  <a:schemeClr val="tx1"/>
                </a:solidFill>
                <a:ea typeface="Calibri" panose="020F0502020204030204" pitchFamily="34" charset="0"/>
              </a:rPr>
              <a:t>Day et ai. 2004)</a:t>
            </a:r>
          </a:p>
          <a:p>
            <a:pPr algn="l" rtl="0">
              <a:lnSpc>
                <a:spcPts val="1320"/>
              </a:lnSpc>
            </a:pPr>
            <a:endParaRPr lang="fi-FI" sz="1150" dirty="0">
              <a:ea typeface="Calibri" panose="020F0502020204030204" pitchFamily="34" charset="0"/>
            </a:endParaRPr>
          </a:p>
          <a:p>
            <a:pPr algn="l" rtl="0">
              <a:lnSpc>
                <a:spcPts val="1320"/>
              </a:lnSpc>
            </a:pPr>
            <a:r>
              <a:rPr lang="fi-FI" sz="1150" b="1" dirty="0">
                <a:solidFill>
                  <a:srgbClr val="F79037"/>
                </a:solidFill>
                <a:ea typeface="Calibri" panose="020F0502020204030204" pitchFamily="34" charset="0"/>
              </a:rPr>
              <a:t>Sosiaalisen median markkinointi: </a:t>
            </a:r>
            <a:r>
              <a:rPr lang="fi-FI" sz="1150" dirty="0">
                <a:ea typeface="Calibri" panose="020F0502020204030204" pitchFamily="34" charset="0"/>
              </a:rPr>
              <a:t>Hyödynnä sosiaalisen median alustoja pitääksesi yhteyttä yleisöösi, jakaaksesi bränditarinasi ja osallistuaksesi keskusteluihin eettisistä ruokakäytännöistä. Käytä visuaalisesti houkuttelevaa sisältöä, käyttäjien luomaa sisältöä ja tarinankerrontaa rakentaaksesi aitoa ja uskollista seuraajaa.</a:t>
            </a:r>
          </a:p>
          <a:p>
            <a:pPr algn="l" rtl="0">
              <a:lnSpc>
                <a:spcPts val="1320"/>
              </a:lnSpc>
            </a:pPr>
            <a:endParaRPr lang="fi-FI" sz="1150" dirty="0">
              <a:ea typeface="Calibri" panose="020F0502020204030204" pitchFamily="34" charset="0"/>
            </a:endParaRPr>
          </a:p>
          <a:p>
            <a:pPr algn="l" rtl="0">
              <a:lnSpc>
                <a:spcPts val="1320"/>
              </a:lnSpc>
            </a:pPr>
            <a:r>
              <a:rPr lang="fi-FI" sz="1150" b="1" dirty="0">
                <a:solidFill>
                  <a:srgbClr val="F79037"/>
                </a:solidFill>
                <a:ea typeface="Calibri" panose="020F0502020204030204" pitchFamily="34" charset="0"/>
              </a:rPr>
              <a:t>Vaikuttajakumppanuudet: </a:t>
            </a:r>
            <a:r>
              <a:rPr lang="fi-FI" sz="1150" dirty="0">
                <a:ea typeface="Calibri" panose="020F0502020204030204" pitchFamily="34" charset="0"/>
              </a:rPr>
              <a:t>Tee yhteistyötä vaikuttajien kanssa, jotka noudattavat eettisiä arvojasi ja joilla on relevantti yleisö. Yhteistyö vaikuttajien kanssa, jotka jakavat intohimosi kestävään kehitykseen ja eettisiin käytäntöihin, voi vahvistaa brändisi kattavuutta ja uskottavuutta.</a:t>
            </a:r>
          </a:p>
          <a:p>
            <a:pPr algn="l" rtl="0">
              <a:lnSpc>
                <a:spcPts val="1320"/>
              </a:lnSpc>
            </a:pPr>
            <a:endParaRPr lang="fi-FI" sz="1150" dirty="0">
              <a:ea typeface="Calibri" panose="020F0502020204030204" pitchFamily="34" charset="0"/>
            </a:endParaRPr>
          </a:p>
          <a:p>
            <a:pPr algn="l" rtl="0">
              <a:lnSpc>
                <a:spcPts val="1320"/>
              </a:lnSpc>
            </a:pPr>
            <a:r>
              <a:rPr lang="fi-FI" sz="1150" b="1" dirty="0">
                <a:solidFill>
                  <a:srgbClr val="F79037"/>
                </a:solidFill>
                <a:ea typeface="Calibri" panose="020F0502020204030204" pitchFamily="34" charset="0"/>
              </a:rPr>
              <a:t>Tapahtumamarkkinointi ja yhteisötoiminta: </a:t>
            </a:r>
            <a:r>
              <a:rPr lang="fi-FI" sz="1150" dirty="0">
                <a:ea typeface="Calibri" panose="020F0502020204030204" pitchFamily="34" charset="0"/>
              </a:rPr>
              <a:t>Osallistu asiaankuuluviin alan tapahtumiin, messuihin ja yhteisöaloitteisiin lisätäksesi tietoisuutta tuotemerkistäsi ja ollaksesi yhteydessä kohdeyleisösi. Sponsoroi tai järjestä tapahtumia, jotka edistävät kestäviä ruokakäytäntöjä tai tukevat paikallisia yhteisöjä.</a:t>
            </a:r>
          </a:p>
          <a:p>
            <a:pPr algn="l" rtl="0">
              <a:lnSpc>
                <a:spcPts val="1320"/>
              </a:lnSpc>
            </a:pPr>
            <a:endParaRPr lang="fi-FI" sz="1150" dirty="0">
              <a:ea typeface="Calibri" panose="020F0502020204030204" pitchFamily="34" charset="0"/>
            </a:endParaRPr>
          </a:p>
          <a:p>
            <a:pPr algn="l" rtl="0">
              <a:lnSpc>
                <a:spcPts val="1320"/>
              </a:lnSpc>
            </a:pPr>
            <a:r>
              <a:rPr lang="fi-FI" sz="1150" b="1" dirty="0">
                <a:solidFill>
                  <a:srgbClr val="F79037"/>
                </a:solidFill>
                <a:ea typeface="Calibri" panose="020F0502020204030204" pitchFamily="34" charset="0"/>
              </a:rPr>
              <a:t>Sertifikaatit ja etiketit: </a:t>
            </a:r>
            <a:r>
              <a:rPr lang="fi-FI" sz="1150" dirty="0">
                <a:ea typeface="Calibri" panose="020F0502020204030204" pitchFamily="34" charset="0"/>
              </a:rPr>
              <a:t>Korosta asiaankuuluvia sertifikaatteja ja etikettejä, jotka vahvistavat eettiset käytäntösi. Kerro selkeästi yleisöllesi näiden sertifikaattien merkityksestä ja osoita sitoutumistasi avoimuuteen ja vastuullisiin liiketoimintakäytäntöihin.</a:t>
            </a:r>
          </a:p>
          <a:p>
            <a:pPr algn="l" rtl="0">
              <a:lnSpc>
                <a:spcPts val="1320"/>
              </a:lnSpc>
            </a:pPr>
            <a:endParaRPr lang="en-IE" sz="1150" dirty="0">
              <a:ea typeface="Calibri" panose="020F0502020204030204" pitchFamily="34" charset="0"/>
            </a:endParaRPr>
          </a:p>
          <a:p>
            <a:pPr algn="l" rtl="0">
              <a:lnSpc>
                <a:spcPts val="1320"/>
              </a:lnSpc>
            </a:pPr>
            <a:r>
              <a:rPr lang="en-IE" sz="1150" dirty="0">
                <a:ea typeface="Calibri" panose="020F0502020204030204" pitchFamily="34" charset="0"/>
              </a:rPr>
              <a:t> </a:t>
            </a:r>
          </a:p>
          <a:p>
            <a:pPr algn="l" rtl="0">
              <a:lnSpc>
                <a:spcPts val="1320"/>
              </a:lnSpc>
            </a:pPr>
            <a:endParaRPr lang="en-IE" sz="1150" dirty="0">
              <a:ea typeface="Calibri" panose="020F0502020204030204" pitchFamily="34" charset="0"/>
            </a:endParaRPr>
          </a:p>
        </p:txBody>
      </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bg1"/>
                </a:solidFill>
              </a:rPr>
              <a:pPr algn="l" rtl="0"/>
              <a:t>59</a:t>
            </a:fld>
            <a:endParaRPr lang="en-US" sz="900">
              <a:solidFill>
                <a:schemeClr val="bg1"/>
              </a:solidFill>
            </a:endParaRPr>
          </a:p>
        </p:txBody>
      </p:sp>
      <p:sp>
        <p:nvSpPr>
          <p:cNvPr id="6" name="Freeform 5">
            <a:extLst>
              <a:ext uri="{FF2B5EF4-FFF2-40B4-BE49-F238E27FC236}">
                <a16:creationId xmlns:a16="http://schemas.microsoft.com/office/drawing/2014/main" id="{84DB5528-B3FF-FD82-B382-A08B76A7A336}"/>
              </a:ext>
            </a:extLst>
          </p:cNvPr>
          <p:cNvSpPr/>
          <p:nvPr/>
        </p:nvSpPr>
        <p:spPr>
          <a:xfrm>
            <a:off x="-1" y="1057509"/>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0" name="Rectangle 19">
            <a:extLst>
              <a:ext uri="{FF2B5EF4-FFF2-40B4-BE49-F238E27FC236}">
                <a16:creationId xmlns:a16="http://schemas.microsoft.com/office/drawing/2014/main" id="{8AF77239-7A08-663B-E13E-505D15917129}"/>
              </a:ext>
            </a:extLst>
          </p:cNvPr>
          <p:cNvSpPr/>
          <p:nvPr/>
        </p:nvSpPr>
        <p:spPr>
          <a:xfrm>
            <a:off x="740239" y="6680674"/>
            <a:ext cx="6065750" cy="13603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4">
            <a:extLst>
              <a:ext uri="{FF2B5EF4-FFF2-40B4-BE49-F238E27FC236}">
                <a16:creationId xmlns:a16="http://schemas.microsoft.com/office/drawing/2014/main" id="{C1ADAE27-D8B5-B570-D7B3-88CA34238146}"/>
              </a:ext>
            </a:extLst>
          </p:cNvPr>
          <p:cNvSpPr txBox="1">
            <a:spLocks/>
          </p:cNvSpPr>
          <p:nvPr/>
        </p:nvSpPr>
        <p:spPr>
          <a:xfrm>
            <a:off x="935406" y="6983086"/>
            <a:ext cx="5645273" cy="91582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150" b="1" dirty="0">
                <a:solidFill>
                  <a:srgbClr val="F79037"/>
                </a:solidFill>
                <a:ea typeface="Calibri" panose="020F0502020204030204" pitchFamily="34" charset="0"/>
              </a:rPr>
              <a:t>Aitojen ihmissuhteiden rakentaminen</a:t>
            </a:r>
            <a:r>
              <a:rPr lang="fi-FI" sz="1150" dirty="0">
                <a:ea typeface="Calibri" panose="020F0502020204030204" pitchFamily="34" charset="0"/>
              </a:rPr>
              <a:t>: Ole vuorovaikutuksessa asiakkaidesi kanssa eri kanavien ja kosketuspisteiden, kuten sosiaalisen median, sähköpostiuutiskirjeiden tai myymäläkokemusten kautta. Vastaa heidän tiedusteluihinsa, palautteisiinsa ja arvosteluihinsa nopeasti ja aidosti. Personoi viestintäsi, jotta asiakkaat tuntevat olonsa arvostetuiksi ja yhteytetyiksi brändiisi (Kotler 2016).</a:t>
            </a:r>
          </a:p>
          <a:p>
            <a:pPr algn="l" rtl="0">
              <a:lnSpc>
                <a:spcPts val="1320"/>
              </a:lnSpc>
            </a:pPr>
            <a:endParaRPr lang="en-IE" sz="1150" dirty="0">
              <a:ea typeface="Calibri" panose="020F0502020204030204" pitchFamily="34" charset="0"/>
            </a:endParaRPr>
          </a:p>
          <a:p>
            <a:pPr algn="l" rtl="0">
              <a:lnSpc>
                <a:spcPts val="1320"/>
              </a:lnSpc>
            </a:pPr>
            <a:endParaRPr lang="en-IE" sz="1150" dirty="0">
              <a:ea typeface="Calibri" panose="020F0502020204030204" pitchFamily="34" charset="0"/>
            </a:endParaRPr>
          </a:p>
        </p:txBody>
      </p:sp>
      <p:sp>
        <p:nvSpPr>
          <p:cNvPr id="50" name="Freeform 49">
            <a:extLst>
              <a:ext uri="{FF2B5EF4-FFF2-40B4-BE49-F238E27FC236}">
                <a16:creationId xmlns:a16="http://schemas.microsoft.com/office/drawing/2014/main" id="{5623A0E4-4758-D798-0CE3-49BF930D7EC9}"/>
              </a:ext>
            </a:extLst>
          </p:cNvPr>
          <p:cNvSpPr/>
          <p:nvPr/>
        </p:nvSpPr>
        <p:spPr>
          <a:xfrm flipH="1">
            <a:off x="5187185" y="6307341"/>
            <a:ext cx="2435195"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Freeform 3">
            <a:extLst>
              <a:ext uri="{FF2B5EF4-FFF2-40B4-BE49-F238E27FC236}">
                <a16:creationId xmlns:a16="http://schemas.microsoft.com/office/drawing/2014/main" id="{35DBF5D8-A6B3-0342-EEA8-158CE90C1EEB}"/>
              </a:ext>
            </a:extLst>
          </p:cNvPr>
          <p:cNvSpPr/>
          <p:nvPr/>
        </p:nvSpPr>
        <p:spPr>
          <a:xfrm>
            <a:off x="1219200" y="1057509"/>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 name="TextBox 4">
            <a:extLst>
              <a:ext uri="{FF2B5EF4-FFF2-40B4-BE49-F238E27FC236}">
                <a16:creationId xmlns:a16="http://schemas.microsoft.com/office/drawing/2014/main" id="{134358E9-8B0C-00C1-BEC5-24726256E950}"/>
              </a:ext>
            </a:extLst>
          </p:cNvPr>
          <p:cNvSpPr txBox="1"/>
          <p:nvPr/>
        </p:nvSpPr>
        <p:spPr>
          <a:xfrm>
            <a:off x="935406" y="1278309"/>
            <a:ext cx="5817704" cy="576440"/>
          </a:xfrm>
          <a:prstGeom prst="rect">
            <a:avLst/>
          </a:prstGeom>
          <a:noFill/>
        </p:spPr>
        <p:txBody>
          <a:bodyPr wrap="square">
            <a:spAutoFit/>
          </a:bodyPr>
          <a:lstStyle/>
          <a:p>
            <a:pPr algn="l" rtl="0">
              <a:lnSpc>
                <a:spcPts val="1220"/>
              </a:lnSpc>
            </a:pPr>
            <a:r>
              <a:rPr lang="fi-FI" b="1" dirty="0">
                <a:solidFill>
                  <a:schemeClr val="bg1"/>
                </a:solidFill>
                <a:ea typeface="Calibri" panose="020F0502020204030204" pitchFamily="34" charset="0"/>
              </a:rPr>
              <a:t>Markkinointistrategiat</a:t>
            </a:r>
          </a:p>
          <a:p>
            <a:pPr algn="l" rtl="0">
              <a:lnSpc>
                <a:spcPts val="1220"/>
              </a:lnSpc>
            </a:pP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p:txBody>
      </p:sp>
      <p:sp>
        <p:nvSpPr>
          <p:cNvPr id="2" name="Freeform 1">
            <a:extLst>
              <a:ext uri="{FF2B5EF4-FFF2-40B4-BE49-F238E27FC236}">
                <a16:creationId xmlns:a16="http://schemas.microsoft.com/office/drawing/2014/main" id="{5586E5C4-2D88-08A0-4C71-EDBC21FB67DA}"/>
              </a:ext>
            </a:extLst>
          </p:cNvPr>
          <p:cNvSpPr/>
          <p:nvPr/>
        </p:nvSpPr>
        <p:spPr>
          <a:xfrm flipH="1">
            <a:off x="2943640" y="6311807"/>
            <a:ext cx="3946431" cy="578026"/>
          </a:xfrm>
          <a:custGeom>
            <a:avLst/>
            <a:gdLst>
              <a:gd name="connsiteX0" fmla="*/ 3632175 w 3946431"/>
              <a:gd name="connsiteY0" fmla="*/ 0 h 578026"/>
              <a:gd name="connsiteX1" fmla="*/ 593566 w 3946431"/>
              <a:gd name="connsiteY1" fmla="*/ 0 h 578026"/>
              <a:gd name="connsiteX2" fmla="*/ 593566 w 3946431"/>
              <a:gd name="connsiteY2" fmla="*/ 2194 h 578026"/>
              <a:gd name="connsiteX3" fmla="*/ 0 w 3946431"/>
              <a:gd name="connsiteY3" fmla="*/ 2194 h 578026"/>
              <a:gd name="connsiteX4" fmla="*/ 0 w 3946431"/>
              <a:gd name="connsiteY4" fmla="*/ 578026 h 578026"/>
              <a:gd name="connsiteX5" fmla="*/ 2111015 w 3946431"/>
              <a:gd name="connsiteY5" fmla="*/ 578026 h 578026"/>
              <a:gd name="connsiteX6" fmla="*/ 2111015 w 3946431"/>
              <a:gd name="connsiteY6" fmla="*/ 578025 h 578026"/>
              <a:gd name="connsiteX7" fmla="*/ 2763709 w 3946431"/>
              <a:gd name="connsiteY7" fmla="*/ 578025 h 578026"/>
              <a:gd name="connsiteX8" fmla="*/ 2763709 w 3946431"/>
              <a:gd name="connsiteY8" fmla="*/ 575832 h 578026"/>
              <a:gd name="connsiteX9" fmla="*/ 3154598 w 3946431"/>
              <a:gd name="connsiteY9" fmla="*/ 575832 h 578026"/>
              <a:gd name="connsiteX10" fmla="*/ 3154598 w 3946431"/>
              <a:gd name="connsiteY10" fmla="*/ 575831 h 578026"/>
              <a:gd name="connsiteX11" fmla="*/ 3946431 w 3946431"/>
              <a:gd name="connsiteY11" fmla="*/ 575831 h 578026"/>
              <a:gd name="connsiteX12" fmla="*/ 3946431 w 3946431"/>
              <a:gd name="connsiteY12" fmla="*/ 311579 h 578026"/>
              <a:gd name="connsiteX13" fmla="*/ 3632175 w 3946431"/>
              <a:gd name="connsiteY13" fmla="*/ 0 h 578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46431" h="578026">
                <a:moveTo>
                  <a:pt x="3632175" y="0"/>
                </a:moveTo>
                <a:lnTo>
                  <a:pt x="593566" y="0"/>
                </a:lnTo>
                <a:lnTo>
                  <a:pt x="593566" y="2194"/>
                </a:lnTo>
                <a:lnTo>
                  <a:pt x="0" y="2194"/>
                </a:lnTo>
                <a:lnTo>
                  <a:pt x="0" y="578026"/>
                </a:lnTo>
                <a:lnTo>
                  <a:pt x="2111015" y="578026"/>
                </a:lnTo>
                <a:lnTo>
                  <a:pt x="2111015" y="578025"/>
                </a:lnTo>
                <a:lnTo>
                  <a:pt x="2763709" y="578025"/>
                </a:lnTo>
                <a:lnTo>
                  <a:pt x="2763709" y="575832"/>
                </a:lnTo>
                <a:lnTo>
                  <a:pt x="3154598" y="575832"/>
                </a:lnTo>
                <a:lnTo>
                  <a:pt x="3154598" y="575831"/>
                </a:lnTo>
                <a:lnTo>
                  <a:pt x="3946431" y="575831"/>
                </a:lnTo>
                <a:lnTo>
                  <a:pt x="3946431" y="311579"/>
                </a:lnTo>
                <a:cubicBezTo>
                  <a:pt x="3946431" y="140014"/>
                  <a:pt x="3805215" y="0"/>
                  <a:pt x="3632175" y="0"/>
                </a:cubicBez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7" name="TextBox 6">
            <a:extLst>
              <a:ext uri="{FF2B5EF4-FFF2-40B4-BE49-F238E27FC236}">
                <a16:creationId xmlns:a16="http://schemas.microsoft.com/office/drawing/2014/main" id="{B59E1D17-E30D-6104-3523-CD29DAFD03FE}"/>
              </a:ext>
            </a:extLst>
          </p:cNvPr>
          <p:cNvSpPr txBox="1"/>
          <p:nvPr/>
        </p:nvSpPr>
        <p:spPr>
          <a:xfrm>
            <a:off x="2989679" y="6471459"/>
            <a:ext cx="4245511" cy="422552"/>
          </a:xfrm>
          <a:prstGeom prst="rect">
            <a:avLst/>
          </a:prstGeom>
          <a:noFill/>
        </p:spPr>
        <p:txBody>
          <a:bodyPr wrap="square">
            <a:spAutoFit/>
          </a:bodyPr>
          <a:lstStyle/>
          <a:p>
            <a:pPr algn="l" rtl="0">
              <a:lnSpc>
                <a:spcPts val="1220"/>
              </a:lnSpc>
            </a:pPr>
            <a:r>
              <a:rPr lang="en-IE" b="1" dirty="0" err="1">
                <a:solidFill>
                  <a:schemeClr val="bg1"/>
                </a:solidFill>
                <a:ea typeface="Calibri" panose="020F0502020204030204" pitchFamily="34" charset="0"/>
              </a:rPr>
              <a:t>Asiakkaiden</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sitoutuminen</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ja</a:t>
            </a:r>
            <a:r>
              <a:rPr lang="en-IE" b="1" dirty="0">
                <a:solidFill>
                  <a:schemeClr val="bg1"/>
                </a:solidFill>
                <a:ea typeface="Calibri" panose="020F0502020204030204" pitchFamily="34" charset="0"/>
              </a:rPr>
              <a:t> </a:t>
            </a:r>
            <a:r>
              <a:rPr lang="en-IE" b="1" dirty="0" err="1">
                <a:solidFill>
                  <a:schemeClr val="bg1"/>
                </a:solidFill>
                <a:ea typeface="Calibri" panose="020F0502020204030204" pitchFamily="34" charset="0"/>
              </a:rPr>
              <a:t>uskollisuus</a:t>
            </a: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p:txBody>
      </p:sp>
      <p:sp>
        <p:nvSpPr>
          <p:cNvPr id="3" name="Rectangle 2">
            <a:extLst>
              <a:ext uri="{FF2B5EF4-FFF2-40B4-BE49-F238E27FC236}">
                <a16:creationId xmlns:a16="http://schemas.microsoft.com/office/drawing/2014/main" id="{9DCE6C67-DAA4-1160-F9D1-C1DD1610B26B}"/>
              </a:ext>
            </a:extLst>
          </p:cNvPr>
          <p:cNvSpPr/>
          <p:nvPr/>
        </p:nvSpPr>
        <p:spPr>
          <a:xfrm>
            <a:off x="753685" y="8183877"/>
            <a:ext cx="6065750" cy="8093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 name="Text Placeholder 4">
            <a:extLst>
              <a:ext uri="{FF2B5EF4-FFF2-40B4-BE49-F238E27FC236}">
                <a16:creationId xmlns:a16="http://schemas.microsoft.com/office/drawing/2014/main" id="{26BD7A1C-FB2D-4D04-4EEB-68A8BA37DF99}"/>
              </a:ext>
            </a:extLst>
          </p:cNvPr>
          <p:cNvSpPr txBox="1">
            <a:spLocks/>
          </p:cNvSpPr>
          <p:nvPr/>
        </p:nvSpPr>
        <p:spPr>
          <a:xfrm>
            <a:off x="866350" y="8281416"/>
            <a:ext cx="4246659" cy="42681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rtl="0">
              <a:lnSpc>
                <a:spcPts val="1320"/>
              </a:lnSpc>
            </a:pPr>
            <a:r>
              <a:rPr lang="fi-FI" sz="1800" b="1" dirty="0">
                <a:solidFill>
                  <a:srgbClr val="F79037"/>
                </a:solidFill>
                <a:ea typeface="Calibri" panose="020F0502020204030204" pitchFamily="34" charset="0"/>
                <a:hlinkClick r:id="rId3" action="ppaction://hlinkfile">
                  <a:extLst>
                    <a:ext uri="{A12FA001-AC4F-418D-AE19-62706E023703}">
                      <ahyp:hlinkClr xmlns:ahyp="http://schemas.microsoft.com/office/drawing/2018/hyperlinkcolor" val="tx"/>
                    </a:ext>
                  </a:extLst>
                </a:hlinkClick>
              </a:rPr>
              <a:t>MARKKINOINTISTRATEGIAN MALLI</a:t>
            </a:r>
            <a:r>
              <a:rPr lang="fi-FI" sz="1800" dirty="0">
                <a:solidFill>
                  <a:srgbClr val="F79037"/>
                </a:solidFill>
                <a:ea typeface="Calibri" panose="020F0502020204030204" pitchFamily="34" charset="0"/>
                <a:hlinkClick r:id="rId3" action="ppaction://hlinkfile">
                  <a:extLst>
                    <a:ext uri="{A12FA001-AC4F-418D-AE19-62706E023703}">
                      <ahyp:hlinkClr xmlns:ahyp="http://schemas.microsoft.com/office/drawing/2018/hyperlinkcolor" val="tx"/>
                    </a:ext>
                  </a:extLst>
                </a:hlinkClick>
              </a:rPr>
              <a:t>:</a:t>
            </a:r>
            <a:endParaRPr lang="fi-FI" sz="1800" dirty="0">
              <a:solidFill>
                <a:srgbClr val="F79037"/>
              </a:solidFill>
              <a:ea typeface="Calibri" panose="020F0502020204030204" pitchFamily="34" charset="0"/>
            </a:endParaRPr>
          </a:p>
          <a:p>
            <a:pPr algn="l" rtl="0">
              <a:lnSpc>
                <a:spcPts val="1320"/>
              </a:lnSpc>
            </a:pPr>
            <a:r>
              <a:rPr lang="fi-FI" sz="1150" dirty="0">
                <a:ea typeface="Calibri" panose="020F0502020204030204" pitchFamily="34" charset="0"/>
              </a:rPr>
              <a:t>Katsomalla tavoitteita, segmenttejä, sijoittelua ja ohjelmia auttaa kehittämään markkinointistrategiaasi</a:t>
            </a:r>
          </a:p>
        </p:txBody>
      </p:sp>
      <p:grpSp>
        <p:nvGrpSpPr>
          <p:cNvPr id="9" name="Graphic 4">
            <a:extLst>
              <a:ext uri="{FF2B5EF4-FFF2-40B4-BE49-F238E27FC236}">
                <a16:creationId xmlns:a16="http://schemas.microsoft.com/office/drawing/2014/main" id="{F454C996-F146-888B-CD1B-E19E3A13A649}"/>
              </a:ext>
            </a:extLst>
          </p:cNvPr>
          <p:cNvGrpSpPr/>
          <p:nvPr/>
        </p:nvGrpSpPr>
        <p:grpSpPr>
          <a:xfrm rot="19088255">
            <a:off x="5363535" y="8259111"/>
            <a:ext cx="340780" cy="658854"/>
            <a:chOff x="9129274" y="2719113"/>
            <a:chExt cx="717139" cy="1386497"/>
          </a:xfrm>
          <a:solidFill>
            <a:srgbClr val="000000"/>
          </a:solidFill>
        </p:grpSpPr>
        <p:grpSp>
          <p:nvGrpSpPr>
            <p:cNvPr id="10" name="Graphic 4">
              <a:extLst>
                <a:ext uri="{FF2B5EF4-FFF2-40B4-BE49-F238E27FC236}">
                  <a16:creationId xmlns:a16="http://schemas.microsoft.com/office/drawing/2014/main" id="{09169F36-53FB-066F-31B4-C0AEBF677A5B}"/>
                </a:ext>
              </a:extLst>
            </p:cNvPr>
            <p:cNvGrpSpPr/>
            <p:nvPr/>
          </p:nvGrpSpPr>
          <p:grpSpPr>
            <a:xfrm>
              <a:off x="9159507" y="2719113"/>
              <a:ext cx="446280" cy="440141"/>
              <a:chOff x="9159507" y="2719113"/>
              <a:chExt cx="446280" cy="440141"/>
            </a:xfrm>
            <a:grpFill/>
          </p:grpSpPr>
          <p:sp>
            <p:nvSpPr>
              <p:cNvPr id="23" name="Freeform 44">
                <a:extLst>
                  <a:ext uri="{FF2B5EF4-FFF2-40B4-BE49-F238E27FC236}">
                    <a16:creationId xmlns:a16="http://schemas.microsoft.com/office/drawing/2014/main" id="{B027D5FE-39A5-F36C-CD04-C5D0623A3AB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24" name="Freeform 45">
                <a:extLst>
                  <a:ext uri="{FF2B5EF4-FFF2-40B4-BE49-F238E27FC236}">
                    <a16:creationId xmlns:a16="http://schemas.microsoft.com/office/drawing/2014/main" id="{B1DB453D-3A59-0D68-BA37-18DD9BD98E8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12" name="Graphic 4">
              <a:extLst>
                <a:ext uri="{FF2B5EF4-FFF2-40B4-BE49-F238E27FC236}">
                  <a16:creationId xmlns:a16="http://schemas.microsoft.com/office/drawing/2014/main" id="{7EA515A4-237D-1DE0-9CF2-35E3A6BC689B}"/>
                </a:ext>
              </a:extLst>
            </p:cNvPr>
            <p:cNvGrpSpPr/>
            <p:nvPr/>
          </p:nvGrpSpPr>
          <p:grpSpPr>
            <a:xfrm>
              <a:off x="9129274" y="2893887"/>
              <a:ext cx="717139" cy="1211724"/>
              <a:chOff x="9129274" y="2893887"/>
              <a:chExt cx="717139" cy="1211724"/>
            </a:xfrm>
            <a:grpFill/>
          </p:grpSpPr>
          <p:sp>
            <p:nvSpPr>
              <p:cNvPr id="13" name="Freeform 37">
                <a:extLst>
                  <a:ext uri="{FF2B5EF4-FFF2-40B4-BE49-F238E27FC236}">
                    <a16:creationId xmlns:a16="http://schemas.microsoft.com/office/drawing/2014/main" id="{46BF1941-DBA8-F9CE-A154-78EBED12228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14" name="Freeform 38">
                <a:extLst>
                  <a:ext uri="{FF2B5EF4-FFF2-40B4-BE49-F238E27FC236}">
                    <a16:creationId xmlns:a16="http://schemas.microsoft.com/office/drawing/2014/main" id="{4773EA8E-AFF9-4BD6-BE24-C773B2856B9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15" name="Freeform 39">
                <a:extLst>
                  <a:ext uri="{FF2B5EF4-FFF2-40B4-BE49-F238E27FC236}">
                    <a16:creationId xmlns:a16="http://schemas.microsoft.com/office/drawing/2014/main" id="{B0350AA2-974C-5A1A-509E-0932FCC554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16" name="Freeform 40">
                <a:extLst>
                  <a:ext uri="{FF2B5EF4-FFF2-40B4-BE49-F238E27FC236}">
                    <a16:creationId xmlns:a16="http://schemas.microsoft.com/office/drawing/2014/main" id="{535459D6-F8BD-24B0-784F-B78498C60C2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17" name="Freeform 41">
                <a:extLst>
                  <a:ext uri="{FF2B5EF4-FFF2-40B4-BE49-F238E27FC236}">
                    <a16:creationId xmlns:a16="http://schemas.microsoft.com/office/drawing/2014/main" id="{FE3293F7-7770-145E-21A3-E077ED6D19E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18" name="Freeform 42">
                <a:extLst>
                  <a:ext uri="{FF2B5EF4-FFF2-40B4-BE49-F238E27FC236}">
                    <a16:creationId xmlns:a16="http://schemas.microsoft.com/office/drawing/2014/main" id="{AA5091D3-3424-C627-EDD3-F0B4ECB0FC1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22" name="Freeform 43">
                <a:extLst>
                  <a:ext uri="{FF2B5EF4-FFF2-40B4-BE49-F238E27FC236}">
                    <a16:creationId xmlns:a16="http://schemas.microsoft.com/office/drawing/2014/main" id="{073E2182-E707-3AE1-B6BC-5C48D93CF41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242573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AC1F934D-846A-9051-8366-BA5E02079525}"/>
              </a:ext>
            </a:extLst>
          </p:cNvPr>
          <p:cNvSpPr/>
          <p:nvPr/>
        </p:nvSpPr>
        <p:spPr>
          <a:xfrm flipH="1">
            <a:off x="2754777" y="44186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 name="Text Placeholder 3">
            <a:extLst>
              <a:ext uri="{FF2B5EF4-FFF2-40B4-BE49-F238E27FC236}">
                <a16:creationId xmlns:a16="http://schemas.microsoft.com/office/drawing/2014/main" id="{576EF86D-1FEE-A8A0-30B9-B4FDAA205FAD}"/>
              </a:ext>
            </a:extLst>
          </p:cNvPr>
          <p:cNvSpPr>
            <a:spLocks noGrp="1"/>
          </p:cNvSpPr>
          <p:nvPr>
            <p:ph type="body" sz="quarter" idx="30"/>
          </p:nvPr>
        </p:nvSpPr>
        <p:spPr>
          <a:xfrm>
            <a:off x="2999190" y="908515"/>
            <a:ext cx="4095877" cy="946746"/>
          </a:xfrm>
        </p:spPr>
        <p:txBody>
          <a:bodyPr/>
          <a:lstStyle/>
          <a:p>
            <a:pPr algn="l" rtl="0"/>
            <a:r>
              <a:rPr kumimoji="0" lang="en-US" altLang="en-US" sz="28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Johdanto</a:t>
            </a:r>
            <a:endParaRPr lang="en-US" sz="2800"/>
          </a:p>
        </p:txBody>
      </p:sp>
      <p:sp>
        <p:nvSpPr>
          <p:cNvPr id="7" name="Freeform 6">
            <a:extLst>
              <a:ext uri="{FF2B5EF4-FFF2-40B4-BE49-F238E27FC236}">
                <a16:creationId xmlns:a16="http://schemas.microsoft.com/office/drawing/2014/main" id="{BAE2D372-1F8C-61C7-A79C-BAEF2B4FB5D7}"/>
              </a:ext>
            </a:extLst>
          </p:cNvPr>
          <p:cNvSpPr/>
          <p:nvPr/>
        </p:nvSpPr>
        <p:spPr>
          <a:xfrm>
            <a:off x="1161217" y="1738924"/>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8" name="Text Placeholder 32">
            <a:extLst>
              <a:ext uri="{FF2B5EF4-FFF2-40B4-BE49-F238E27FC236}">
                <a16:creationId xmlns:a16="http://schemas.microsoft.com/office/drawing/2014/main" id="{B2E96398-55D0-1417-903A-5E736A16ACBA}"/>
              </a:ext>
            </a:extLst>
          </p:cNvPr>
          <p:cNvSpPr txBox="1">
            <a:spLocks/>
          </p:cNvSpPr>
          <p:nvPr/>
        </p:nvSpPr>
        <p:spPr>
          <a:xfrm>
            <a:off x="999054" y="670218"/>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a:solidFill>
                  <a:srgbClr val="F79037"/>
                </a:solidFill>
              </a:rPr>
              <a:t>01</a:t>
            </a:r>
            <a:endParaRPr lang="en-US" sz="8800">
              <a:solidFill>
                <a:srgbClr val="F79037"/>
              </a:solidFill>
            </a:endParaRPr>
          </a:p>
        </p:txBody>
      </p:sp>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560167" y="8195720"/>
            <a:ext cx="6439339" cy="1825875"/>
          </a:xfrm>
        </p:spPr>
        <p:txBody>
          <a:bodyPr numCol="2"/>
          <a:lstStyle/>
          <a:p>
            <a:pPr rtl="0">
              <a:lnSpc>
                <a:spcPts val="1320"/>
              </a:lnSpc>
            </a:pPr>
            <a:r>
              <a:rPr lang="en-US" sz="1150" b="1" dirty="0"/>
              <a:t>Tämä käsikirja on laadittu ymmärtäen, että elintarviketeollisuudella on merkittävä rooli yhteiskuntamme, taloutemme ja ympäristömme </a:t>
            </a:r>
            <a:r>
              <a:rPr lang="en-US" sz="1150" b="1" dirty="0" err="1"/>
              <a:t>muokkaamisessa</a:t>
            </a:r>
            <a:r>
              <a:rPr lang="en-US" sz="1150" b="1" dirty="0"/>
              <a:t>. </a:t>
            </a:r>
            <a:r>
              <a:rPr lang="en-US" sz="1150" dirty="0"/>
              <a:t>Se </a:t>
            </a:r>
            <a:r>
              <a:rPr lang="en-US" sz="1150" dirty="0" err="1"/>
              <a:t>tunnistaa</a:t>
            </a:r>
            <a:r>
              <a:rPr lang="en-US" sz="1150" dirty="0"/>
              <a:t> </a:t>
            </a:r>
            <a:r>
              <a:rPr lang="en-US" sz="1150" dirty="0" err="1"/>
              <a:t>tietoisten</a:t>
            </a:r>
            <a:r>
              <a:rPr lang="en-US" sz="1150" dirty="0"/>
              <a:t> </a:t>
            </a:r>
            <a:r>
              <a:rPr lang="en-US" sz="1150" dirty="0" err="1"/>
              <a:t>kuluttajien</a:t>
            </a:r>
            <a:r>
              <a:rPr lang="en-US" sz="1150" dirty="0"/>
              <a:t> </a:t>
            </a:r>
            <a:r>
              <a:rPr lang="en-US" sz="1150" dirty="0" err="1"/>
              <a:t>kasvavan</a:t>
            </a:r>
            <a:r>
              <a:rPr lang="en-US" sz="1150" dirty="0"/>
              <a:t> </a:t>
            </a:r>
            <a:r>
              <a:rPr lang="en-US" sz="1150" dirty="0" err="1"/>
              <a:t>kysynnän</a:t>
            </a:r>
            <a:r>
              <a:rPr lang="en-US" sz="1150" dirty="0"/>
              <a:t>, jotka etsivät kestäviä, vastuullisia ja eettisesti tuotettuja ruokavaihtoehtoja.</a:t>
            </a:r>
          </a:p>
          <a:p>
            <a:pPr rtl="0">
              <a:lnSpc>
                <a:spcPts val="1320"/>
              </a:lnSpc>
            </a:pPr>
            <a:endParaRPr lang="en-US" sz="1150" dirty="0"/>
          </a:p>
          <a:p>
            <a:pPr rtl="0">
              <a:lnSpc>
                <a:spcPts val="1320"/>
              </a:lnSpc>
            </a:pPr>
            <a:endParaRPr lang="en-US" sz="1150" dirty="0"/>
          </a:p>
          <a:p>
            <a:pPr rtl="0">
              <a:lnSpc>
                <a:spcPts val="1320"/>
              </a:lnSpc>
            </a:pPr>
            <a:endParaRPr lang="en-US" sz="1150" dirty="0"/>
          </a:p>
          <a:p>
            <a:pPr rtl="0">
              <a:lnSpc>
                <a:spcPts val="1320"/>
              </a:lnSpc>
            </a:pPr>
            <a:r>
              <a:rPr lang="en-US" sz="1150" dirty="0" err="1"/>
              <a:t>Elintarvikealan</a:t>
            </a:r>
            <a:r>
              <a:rPr lang="en-US" sz="1150" dirty="0"/>
              <a:t> </a:t>
            </a:r>
            <a:r>
              <a:rPr lang="en-US" sz="1150" dirty="0" err="1"/>
              <a:t>yrittäjänä</a:t>
            </a:r>
            <a:r>
              <a:rPr lang="en-US" sz="1150" dirty="0"/>
              <a:t> sinulla on ainutlaatuinen mahdollisuus vaikuttaa maailmaan yrityksesi kautta. </a:t>
            </a:r>
            <a:r>
              <a:rPr lang="en-US" sz="1150" dirty="0" err="1"/>
              <a:t>Olitpa</a:t>
            </a:r>
            <a:r>
              <a:rPr lang="en-US" sz="1150" dirty="0"/>
              <a:t> </a:t>
            </a:r>
            <a:r>
              <a:rPr lang="en-US" sz="1150" dirty="0" err="1"/>
              <a:t>perustamassa</a:t>
            </a:r>
            <a:r>
              <a:rPr lang="en-US" sz="1150" dirty="0"/>
              <a:t> uutta yritystä tai monipuolistamassa eettistä elintarvikealaa, tämä käsikirja toimii oppaana, joka tarjoaa korvaamattomia oivalluksia, käytännön ohjeita ja todistettuja strategioita, jotka auttavat sinua navigoimaan eettisen elintarvikeyrityksen rakentamisen </a:t>
            </a:r>
            <a:r>
              <a:rPr lang="en-US" sz="1150" dirty="0" err="1"/>
              <a:t>monimutkaisissa</a:t>
            </a:r>
            <a:r>
              <a:rPr lang="en-US" sz="1150" dirty="0"/>
              <a:t> </a:t>
            </a:r>
            <a:r>
              <a:rPr lang="en-US" sz="1150" dirty="0" err="1"/>
              <a:t>kysymyksissä</a:t>
            </a:r>
            <a:r>
              <a:rPr lang="en-US" sz="1150" dirty="0"/>
              <a:t> Euroopan tasolla.</a:t>
            </a:r>
          </a:p>
        </p:txBody>
      </p:sp>
      <p:sp>
        <p:nvSpPr>
          <p:cNvPr id="50" name="Freeform 49">
            <a:extLst>
              <a:ext uri="{FF2B5EF4-FFF2-40B4-BE49-F238E27FC236}">
                <a16:creationId xmlns:a16="http://schemas.microsoft.com/office/drawing/2014/main" id="{915C6AF2-5250-DF7E-8CF2-78DFD17F72F1}"/>
              </a:ext>
            </a:extLst>
          </p:cNvPr>
          <p:cNvSpPr/>
          <p:nvPr/>
        </p:nvSpPr>
        <p:spPr>
          <a:xfrm>
            <a:off x="0" y="1960837"/>
            <a:ext cx="7559675" cy="4344083"/>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blipFill>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dirty="0">
              <a:latin typeface="Calibri" panose="020F0502020204030204" pitchFamily="34" charset="0"/>
            </a:endParaRPr>
          </a:p>
        </p:txBody>
      </p:sp>
      <p:sp>
        <p:nvSpPr>
          <p:cNvPr id="52" name="Freeform 51">
            <a:extLst>
              <a:ext uri="{FF2B5EF4-FFF2-40B4-BE49-F238E27FC236}">
                <a16:creationId xmlns:a16="http://schemas.microsoft.com/office/drawing/2014/main" id="{3A9F6315-5F1C-7AEA-D5F1-244E9EBA5A51}"/>
              </a:ext>
            </a:extLst>
          </p:cNvPr>
          <p:cNvSpPr/>
          <p:nvPr/>
        </p:nvSpPr>
        <p:spPr>
          <a:xfrm>
            <a:off x="469159" y="5345906"/>
            <a:ext cx="4312251" cy="2477987"/>
          </a:xfrm>
          <a:custGeom>
            <a:avLst/>
            <a:gdLst>
              <a:gd name="connsiteX0" fmla="*/ 0 w 7559675"/>
              <a:gd name="connsiteY0" fmla="*/ 0 h 4344083"/>
              <a:gd name="connsiteX1" fmla="*/ 2891533 w 7559675"/>
              <a:gd name="connsiteY1" fmla="*/ 0 h 4344083"/>
              <a:gd name="connsiteX2" fmla="*/ 4224890 w 7559675"/>
              <a:gd name="connsiteY2" fmla="*/ 0 h 4344083"/>
              <a:gd name="connsiteX3" fmla="*/ 7116423 w 7559675"/>
              <a:gd name="connsiteY3" fmla="*/ 0 h 4344083"/>
              <a:gd name="connsiteX4" fmla="*/ 7559675 w 7559675"/>
              <a:gd name="connsiteY4" fmla="*/ 474809 h 4344083"/>
              <a:gd name="connsiteX5" fmla="*/ 7559675 w 7559675"/>
              <a:gd name="connsiteY5" fmla="*/ 4344083 h 4344083"/>
              <a:gd name="connsiteX6" fmla="*/ 4668142 w 7559675"/>
              <a:gd name="connsiteY6" fmla="*/ 4344083 h 4344083"/>
              <a:gd name="connsiteX7" fmla="*/ 3542412 w 7559675"/>
              <a:gd name="connsiteY7" fmla="*/ 4344083 h 4344083"/>
              <a:gd name="connsiteX8" fmla="*/ 650879 w 7559675"/>
              <a:gd name="connsiteY8" fmla="*/ 4344083 h 4344083"/>
              <a:gd name="connsiteX9" fmla="*/ 0 w 7559675"/>
              <a:gd name="connsiteY9" fmla="*/ 3646864 h 434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9675" h="4344083">
                <a:moveTo>
                  <a:pt x="0" y="0"/>
                </a:moveTo>
                <a:lnTo>
                  <a:pt x="2891533" y="0"/>
                </a:lnTo>
                <a:lnTo>
                  <a:pt x="4224890" y="0"/>
                </a:lnTo>
                <a:lnTo>
                  <a:pt x="7116423" y="0"/>
                </a:lnTo>
                <a:cubicBezTo>
                  <a:pt x="7361379" y="0"/>
                  <a:pt x="7559675" y="212415"/>
                  <a:pt x="7559675" y="474809"/>
                </a:cubicBezTo>
                <a:lnTo>
                  <a:pt x="7559675" y="4344083"/>
                </a:lnTo>
                <a:lnTo>
                  <a:pt x="4668142" y="4344083"/>
                </a:lnTo>
                <a:lnTo>
                  <a:pt x="3542412" y="4344083"/>
                </a:lnTo>
                <a:lnTo>
                  <a:pt x="650879" y="4344083"/>
                </a:lnTo>
                <a:cubicBezTo>
                  <a:pt x="291614" y="4344083"/>
                  <a:pt x="0" y="4031709"/>
                  <a:pt x="0" y="3646864"/>
                </a:cubicBezTo>
                <a:close/>
              </a:path>
            </a:pathLst>
          </a:custGeom>
          <a:solidFill>
            <a:srgbClr val="F79037"/>
          </a:solid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
        <p:nvSpPr>
          <p:cNvPr id="53" name="TextBox 52">
            <a:extLst>
              <a:ext uri="{FF2B5EF4-FFF2-40B4-BE49-F238E27FC236}">
                <a16:creationId xmlns:a16="http://schemas.microsoft.com/office/drawing/2014/main" id="{274EC544-AD3B-A6BD-2EDE-DADDBD789797}"/>
              </a:ext>
            </a:extLst>
          </p:cNvPr>
          <p:cNvSpPr txBox="1"/>
          <p:nvPr/>
        </p:nvSpPr>
        <p:spPr>
          <a:xfrm>
            <a:off x="655727" y="5577124"/>
            <a:ext cx="4000939" cy="2246769"/>
          </a:xfrm>
          <a:prstGeom prst="rect">
            <a:avLst/>
          </a:prstGeom>
          <a:noFill/>
        </p:spPr>
        <p:txBody>
          <a:bodyPr wrap="square">
            <a:spAutoFit/>
          </a:bodyPr>
          <a:lstStyle/>
          <a:p>
            <a:pPr algn="l" rtl="0"/>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Tervetuloa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Innovatiivisen Eettisen Elintarvikeyrittäjyyden </a:t>
            </a:r>
            <a:r>
              <a:rPr lang="fi-FI" sz="2000" b="1" dirty="0">
                <a:solidFill>
                  <a:schemeClr val="bg1"/>
                </a:solidFill>
                <a:latin typeface="Calibri" panose="020F0502020204030204" pitchFamily="34" charset="0"/>
                <a:ea typeface="Calibri" panose="020F0502020204030204" pitchFamily="34" charset="0"/>
                <a:cs typeface="Calibri" panose="020F0502020204030204" pitchFamily="34" charset="0"/>
              </a:rPr>
              <a:t>K</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äsikirjaan</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kattavaan kokoelmaan, joka on suunniteltu erityisesti elintarvikealan yrittäjille ja jotka ovat intohimoisia eettisten elintarvikeyritysten kehittäjiä ja kasvattajia.</a:t>
            </a:r>
            <a:endParaRPr lang="fi-FI" sz="2000" dirty="0">
              <a:solidFill>
                <a:schemeClr val="bg1"/>
              </a:solidFill>
              <a:latin typeface="Calibri" panose="020F0502020204030204" pitchFamily="34" charset="0"/>
              <a:cs typeface="Calibri" panose="020F0502020204030204" pitchFamily="34" charset="0"/>
            </a:endParaRPr>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a:t>
            </a:fld>
            <a:endParaRPr lang="en-US" sz="900">
              <a:solidFill>
                <a:schemeClr val="tx1"/>
              </a:solidFill>
            </a:endParaRPr>
          </a:p>
        </p:txBody>
      </p:sp>
    </p:spTree>
    <p:extLst>
      <p:ext uri="{BB962C8B-B14F-4D97-AF65-F5344CB8AC3E}">
        <p14:creationId xmlns:p14="http://schemas.microsoft.com/office/powerpoint/2010/main" val="7560573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10</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Oikeudelliset ja sääntelyyn liittyvät näkökohdat</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60</a:t>
            </a:fld>
            <a:endParaRPr lang="en-US" sz="900">
              <a:solidFill>
                <a:schemeClr val="tx1"/>
              </a:solidFill>
            </a:endParaRPr>
          </a:p>
        </p:txBody>
      </p:sp>
    </p:spTree>
    <p:extLst>
      <p:ext uri="{BB962C8B-B14F-4D97-AF65-F5344CB8AC3E}">
        <p14:creationId xmlns:p14="http://schemas.microsoft.com/office/powerpoint/2010/main" val="16328189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02AB00-347E-6EB1-5B91-DA8E218F72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2" y="1969399"/>
            <a:ext cx="4346825" cy="7559695"/>
          </a:xfrm>
          <a:prstGeom prst="rect">
            <a:avLst/>
          </a:prstGeom>
        </p:spPr>
      </p:pic>
      <p:sp>
        <p:nvSpPr>
          <p:cNvPr id="16" name="Text Placeholder 15">
            <a:extLst>
              <a:ext uri="{FF2B5EF4-FFF2-40B4-BE49-F238E27FC236}">
                <a16:creationId xmlns:a16="http://schemas.microsoft.com/office/drawing/2014/main" id="{E132529A-793C-7FF9-1D11-363B8119C6D5}"/>
              </a:ext>
            </a:extLst>
          </p:cNvPr>
          <p:cNvSpPr>
            <a:spLocks noGrp="1"/>
          </p:cNvSpPr>
          <p:nvPr>
            <p:ph type="body" sz="quarter" idx="32"/>
          </p:nvPr>
        </p:nvSpPr>
        <p:spPr>
          <a:xfrm>
            <a:off x="4573859" y="7013503"/>
            <a:ext cx="2434689" cy="2515591"/>
          </a:xfrm>
        </p:spPr>
        <p:txBody>
          <a:bodyPr numCol="1"/>
          <a:lstStyle/>
          <a:p>
            <a:pPr rtl="0">
              <a:lnSpc>
                <a:spcPts val="1320"/>
              </a:lnSpc>
            </a:pPr>
            <a:r>
              <a:rPr lang="fi-FI" sz="1150" dirty="0"/>
              <a:t>Kerromme myös, kuinka pysyt ajan tasalla muuttuvista käytännöistä ja säännöksistä varmistaaksesi, että yrityksesi pysyy vaatimusten mukaisena. Tämä luku tarjoaa syvällisen katsauksen eettisten elintarvikeyritysten toimintaa ohjaavaan lainsäädäntöön ja sääntelyyn. Näiden lakien ymmärtäminen auttaa sinua välttämään rangaistuksia, mutta myös auttaa rakentamaan luottamusta asiakkaidesi ja sidosryhmiesi kanssa.</a:t>
            </a:r>
          </a:p>
          <a:p>
            <a:pPr rtl="0">
              <a:lnSpc>
                <a:spcPts val="1320"/>
              </a:lnSpc>
            </a:pPr>
            <a:endParaRPr lang="en-US" sz="1150" dirty="0"/>
          </a:p>
        </p:txBody>
      </p:sp>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61</a:t>
            </a:fld>
            <a:endParaRPr lang="en-US" sz="900">
              <a:solidFill>
                <a:schemeClr val="tx1"/>
              </a:solidFill>
            </a:endParaRPr>
          </a:p>
        </p:txBody>
      </p:sp>
      <p:grpSp>
        <p:nvGrpSpPr>
          <p:cNvPr id="9" name="Group 8">
            <a:extLst>
              <a:ext uri="{FF2B5EF4-FFF2-40B4-BE49-F238E27FC236}">
                <a16:creationId xmlns:a16="http://schemas.microsoft.com/office/drawing/2014/main" id="{D47D7E66-3185-A347-4E96-2E99958CBA99}"/>
              </a:ext>
            </a:extLst>
          </p:cNvPr>
          <p:cNvGrpSpPr/>
          <p:nvPr/>
        </p:nvGrpSpPr>
        <p:grpSpPr>
          <a:xfrm>
            <a:off x="2430292" y="3532128"/>
            <a:ext cx="4804898" cy="3286683"/>
            <a:chOff x="141575" y="481772"/>
            <a:chExt cx="4412840" cy="2339889"/>
          </a:xfrm>
        </p:grpSpPr>
        <p:sp>
          <p:nvSpPr>
            <p:cNvPr id="2" name="Freeform 1">
              <a:extLst>
                <a:ext uri="{FF2B5EF4-FFF2-40B4-BE49-F238E27FC236}">
                  <a16:creationId xmlns:a16="http://schemas.microsoft.com/office/drawing/2014/main" id="{F57E95C6-3FD7-DE5E-8EAB-6F8FDEDC57D0}"/>
                </a:ext>
              </a:extLst>
            </p:cNvPr>
            <p:cNvSpPr/>
            <p:nvPr/>
          </p:nvSpPr>
          <p:spPr>
            <a:xfrm>
              <a:off x="14157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sp>
          <p:nvSpPr>
            <p:cNvPr id="5" name="Freeform 4">
              <a:extLst>
                <a:ext uri="{FF2B5EF4-FFF2-40B4-BE49-F238E27FC236}">
                  <a16:creationId xmlns:a16="http://schemas.microsoft.com/office/drawing/2014/main" id="{FE1A39A2-6BB3-84B4-ECF8-1A22C510D950}"/>
                </a:ext>
              </a:extLst>
            </p:cNvPr>
            <p:cNvSpPr/>
            <p:nvPr/>
          </p:nvSpPr>
          <p:spPr>
            <a:xfrm>
              <a:off x="172333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1A0C2"/>
            </a:solid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6" name="TextBox 5">
            <a:extLst>
              <a:ext uri="{FF2B5EF4-FFF2-40B4-BE49-F238E27FC236}">
                <a16:creationId xmlns:a16="http://schemas.microsoft.com/office/drawing/2014/main" id="{C8013714-4CCB-B60B-04B8-01FD6ADFD51A}"/>
              </a:ext>
            </a:extLst>
          </p:cNvPr>
          <p:cNvSpPr txBox="1"/>
          <p:nvPr/>
        </p:nvSpPr>
        <p:spPr>
          <a:xfrm>
            <a:off x="2834150" y="4205973"/>
            <a:ext cx="4322152" cy="1938992"/>
          </a:xfrm>
          <a:prstGeom prst="rect">
            <a:avLst/>
          </a:prstGeom>
          <a:noFill/>
        </p:spPr>
        <p:txBody>
          <a:bodyPr wrap="square">
            <a:spAutoFit/>
          </a:bodyPr>
          <a:lstStyle/>
          <a:p>
            <a:pPr algn="l" rtl="0"/>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Tämä luku tarjoaa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kattavan yleiskatsauksen</a:t>
            </a:r>
            <a:r>
              <a:rPr lang="fi-FI"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eettisen elintarvikeyrityksen harjoittamisen laillisuuteen</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mukaan lukien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elintarviketurvallisuusmääräykset, työlait</a:t>
            </a:r>
            <a:r>
              <a:rPr lang="fi-FI"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ja </a:t>
            </a:r>
            <a:r>
              <a:rPr lang="fi-FI"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sertifiointivaatimukset.</a:t>
            </a:r>
            <a:endParaRPr lang="fi-FI" sz="2000" b="1" dirty="0">
              <a:solidFill>
                <a:schemeClr val="bg1"/>
              </a:solidFill>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2754777" y="636339"/>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922453"/>
            <a:ext cx="4095877" cy="946746"/>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rtl="0"/>
            <a:r>
              <a:rPr lang="en-US" altLang="en-US" sz="2800" dirty="0" err="1">
                <a:solidFill>
                  <a:schemeClr val="tx1"/>
                </a:solidFill>
                <a:ea typeface="Calibri" panose="020F0502020204030204" pitchFamily="34" charset="0"/>
              </a:rPr>
              <a:t>Oikeudelliset</a:t>
            </a:r>
            <a:r>
              <a:rPr lang="en-US" altLang="en-US" sz="2800" dirty="0">
                <a:solidFill>
                  <a:schemeClr val="tx1"/>
                </a:solidFill>
                <a:ea typeface="Calibri" panose="020F0502020204030204" pitchFamily="34" charset="0"/>
              </a:rPr>
              <a:t> ja </a:t>
            </a:r>
            <a:r>
              <a:rPr lang="en-US" altLang="en-US" sz="2800" dirty="0" err="1">
                <a:solidFill>
                  <a:schemeClr val="tx1"/>
                </a:solidFill>
                <a:ea typeface="Calibri" panose="020F0502020204030204" pitchFamily="34" charset="0"/>
              </a:rPr>
              <a:t>sääntelyyn</a:t>
            </a:r>
            <a:r>
              <a:rPr lang="en-US" altLang="en-US" sz="2800" dirty="0">
                <a:solidFill>
                  <a:schemeClr val="tx1"/>
                </a:solidFill>
                <a:ea typeface="Calibri" panose="020F0502020204030204" pitchFamily="34" charset="0"/>
              </a:rPr>
              <a:t> </a:t>
            </a:r>
            <a:r>
              <a:rPr lang="en-US" altLang="en-US" sz="2800" dirty="0" err="1">
                <a:solidFill>
                  <a:schemeClr val="tx1"/>
                </a:solidFill>
                <a:ea typeface="Calibri" panose="020F0502020204030204" pitchFamily="34" charset="0"/>
              </a:rPr>
              <a:t>liittyvät</a:t>
            </a:r>
            <a:r>
              <a:rPr lang="en-US" altLang="en-US" sz="2800" dirty="0">
                <a:solidFill>
                  <a:schemeClr val="tx1"/>
                </a:solidFill>
                <a:ea typeface="Calibri" panose="020F0502020204030204" pitchFamily="34" charset="0"/>
              </a:rPr>
              <a:t> </a:t>
            </a:r>
            <a:r>
              <a:rPr lang="en-US" altLang="en-US" sz="2800" dirty="0" err="1">
                <a:solidFill>
                  <a:schemeClr val="tx1"/>
                </a:solidFill>
                <a:ea typeface="Calibri" panose="020F0502020204030204" pitchFamily="34" charset="0"/>
              </a:rPr>
              <a:t>näkökohdat</a:t>
            </a:r>
            <a:endParaRPr lang="en-US" altLang="en-US" sz="2800" dirty="0">
              <a:solidFill>
                <a:schemeClr val="tx1"/>
              </a:solidFill>
              <a:ea typeface="Calibri" panose="020F0502020204030204" pitchFamily="34" charset="0"/>
            </a:endParaRPr>
          </a:p>
          <a:p>
            <a:pPr algn="r" rtl="0"/>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1161217" y="19333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5" name="Text Placeholder 32">
            <a:extLst>
              <a:ext uri="{FF2B5EF4-FFF2-40B4-BE49-F238E27FC236}">
                <a16:creationId xmlns:a16="http://schemas.microsoft.com/office/drawing/2014/main" id="{4DB6F697-D55E-16EC-2AD0-FA75BF3CDEFD}"/>
              </a:ext>
            </a:extLst>
          </p:cNvPr>
          <p:cNvSpPr txBox="1">
            <a:spLocks/>
          </p:cNvSpPr>
          <p:nvPr/>
        </p:nvSpPr>
        <p:spPr>
          <a:xfrm>
            <a:off x="950850" y="700124"/>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dirty="0">
                <a:solidFill>
                  <a:srgbClr val="F1A0C2"/>
                </a:solidFill>
              </a:rPr>
              <a:t>10</a:t>
            </a:r>
            <a:endParaRPr lang="en-US" sz="8800" dirty="0">
              <a:solidFill>
                <a:srgbClr val="F1A0C2"/>
              </a:solidFill>
            </a:endParaRPr>
          </a:p>
        </p:txBody>
      </p:sp>
    </p:spTree>
    <p:extLst>
      <p:ext uri="{BB962C8B-B14F-4D97-AF65-F5344CB8AC3E}">
        <p14:creationId xmlns:p14="http://schemas.microsoft.com/office/powerpoint/2010/main" val="7810130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698CA3-32F9-665A-8820-680AA342F1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6072"/>
            <a:ext cx="7559675" cy="2548044"/>
          </a:xfrm>
          <a:prstGeom prst="rect">
            <a:avLst/>
          </a:prstGeom>
        </p:spPr>
      </p:pic>
      <p:sp>
        <p:nvSpPr>
          <p:cNvPr id="102" name="Slide Number Placeholder 5">
            <a:extLst>
              <a:ext uri="{FF2B5EF4-FFF2-40B4-BE49-F238E27FC236}">
                <a16:creationId xmlns:a16="http://schemas.microsoft.com/office/drawing/2014/main" id="{65189862-D57B-62EA-D260-06A701DBAC48}"/>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62</a:t>
            </a:fld>
            <a:endParaRPr lang="en-US" sz="900">
              <a:solidFill>
                <a:schemeClr val="tx1"/>
              </a:solidFill>
            </a:endParaRPr>
          </a:p>
        </p:txBody>
      </p:sp>
      <p:sp>
        <p:nvSpPr>
          <p:cNvPr id="116" name="TextBox 115">
            <a:extLst>
              <a:ext uri="{FF2B5EF4-FFF2-40B4-BE49-F238E27FC236}">
                <a16:creationId xmlns:a16="http://schemas.microsoft.com/office/drawing/2014/main" id="{C36DDD62-F25A-8D7B-6FE4-7941D45AACB6}"/>
              </a:ext>
            </a:extLst>
          </p:cNvPr>
          <p:cNvSpPr txBox="1"/>
          <p:nvPr/>
        </p:nvSpPr>
        <p:spPr>
          <a:xfrm>
            <a:off x="1811618" y="2764264"/>
            <a:ext cx="5423571" cy="7595926"/>
          </a:xfrm>
          <a:prstGeom prst="rect">
            <a:avLst/>
          </a:prstGeom>
          <a:noFill/>
        </p:spPr>
        <p:txBody>
          <a:bodyPr wrap="square" lIns="91440" tIns="45720" rIns="91440" bIns="45720" anchor="t">
            <a:spAutoFit/>
          </a:bodyPr>
          <a:lstStyle/>
          <a:p>
            <a:pPr algn="l" rtl="0">
              <a:tabLst>
                <a:tab pos="177800" algn="l"/>
              </a:tabLst>
            </a:pPr>
            <a:r>
              <a:rPr lang="fi-FI" sz="1320" b="1" dirty="0">
                <a:highlight>
                  <a:srgbClr val="F1A0C2"/>
                </a:highlight>
                <a:latin typeface="Calibri" panose="020F0502020204030204" pitchFamily="34" charset="0"/>
                <a:cs typeface="Calibri" panose="020F0502020204030204" pitchFamily="34" charset="0"/>
              </a:rPr>
              <a:t>Elintarviketurvallisuusmääräykset:</a:t>
            </a:r>
            <a:r>
              <a:rPr lang="fi-FI" sz="1320" b="1" dirty="0">
                <a:latin typeface="Calibri" panose="020F0502020204030204" pitchFamily="34" charset="0"/>
                <a:cs typeface="Calibri" panose="020F0502020204030204" pitchFamily="34" charset="0"/>
              </a:rPr>
              <a:t> </a:t>
            </a:r>
            <a:r>
              <a:rPr lang="fi-FI" sz="1320" dirty="0">
                <a:latin typeface="Calibri" panose="020F0502020204030204" pitchFamily="34" charset="0"/>
                <a:cs typeface="Calibri" panose="020F0502020204030204" pitchFamily="34" charset="0"/>
              </a:rPr>
              <a:t>Elintarviketurvallisuusmääräysten noudattaminen on elintärkeää kaikille elintarvikealan yrityksille. Perehdymme erityisiin eurooppalaisiin elintarviketurvallisuusmääräyksiin, joita sinun on noudatettava, mukaan lukien hygieniastandardit, elintarvikkeiden käsittely- ja säilytysmenettelyt sekä allergeenien merkintävaatimukset.</a:t>
            </a:r>
          </a:p>
          <a:p>
            <a:pPr algn="l" rtl="0">
              <a:tabLst>
                <a:tab pos="177800" algn="l"/>
              </a:tabLst>
            </a:pPr>
            <a:endParaRPr lang="fi-FI" sz="1320" dirty="0">
              <a:latin typeface="Calibri" panose="020F0502020204030204" pitchFamily="34" charset="0"/>
              <a:cs typeface="Calibri" panose="020F0502020204030204" pitchFamily="34" charset="0"/>
            </a:endParaRPr>
          </a:p>
          <a:p>
            <a:pPr>
              <a:tabLst>
                <a:tab pos="177800" algn="l"/>
              </a:tabLst>
            </a:pPr>
            <a:endParaRPr lang="fi-FI" sz="1300" dirty="0">
              <a:latin typeface="Calibri"/>
              <a:cs typeface="Calibri"/>
            </a:endParaRPr>
          </a:p>
          <a:p>
            <a:pPr algn="l" rtl="0">
              <a:tabLst>
                <a:tab pos="177800" algn="l"/>
              </a:tabLst>
            </a:pPr>
            <a:r>
              <a:rPr lang="fi-FI" sz="1320" b="1" dirty="0">
                <a:highlight>
                  <a:srgbClr val="F1A0C2"/>
                </a:highlight>
                <a:latin typeface="Calibri" panose="020F0502020204030204" pitchFamily="34" charset="0"/>
                <a:cs typeface="Calibri" panose="020F0502020204030204" pitchFamily="34" charset="0"/>
              </a:rPr>
              <a:t>Työlainsäädäntö: </a:t>
            </a:r>
            <a:r>
              <a:rPr lang="fi-FI" sz="1320" dirty="0">
                <a:latin typeface="Calibri" panose="020F0502020204030204" pitchFamily="34" charset="0"/>
                <a:cs typeface="Calibri" panose="020F0502020204030204" pitchFamily="34" charset="0"/>
              </a:rPr>
              <a:t>Esittelemme tärkeimmät liiketoimintaasi koskevat työlainsäädännöt mukaan lukien vähimmäispalkkasäännökset, työaikadirektiivit, syrjinnän vastaiset lait sekä terveys- ja turvallisuusvaatimukset. Työntekijöiden oikeudenmukaisen kohtelun varmistaminen ei ole vain lakisääteinen velvoite, vaan se on myös eettisten liiketoiminta-arvojesi mukainen.</a:t>
            </a:r>
          </a:p>
          <a:p>
            <a:pPr algn="l" rtl="0">
              <a:tabLst>
                <a:tab pos="177800" algn="l"/>
              </a:tabLst>
            </a:pPr>
            <a:endParaRPr lang="fi-FI" sz="1320" dirty="0">
              <a:latin typeface="Calibri" panose="020F0502020204030204" pitchFamily="34" charset="0"/>
              <a:cs typeface="Calibri" panose="020F0502020204030204" pitchFamily="34" charset="0"/>
            </a:endParaRPr>
          </a:p>
          <a:p>
            <a:pPr>
              <a:tabLst>
                <a:tab pos="177800" algn="l"/>
              </a:tabLst>
            </a:pPr>
            <a:endParaRPr lang="fi-FI" sz="1300" dirty="0">
              <a:latin typeface="Calibri"/>
              <a:cs typeface="Calibri"/>
            </a:endParaRPr>
          </a:p>
          <a:p>
            <a:pPr algn="l" rtl="0">
              <a:tabLst>
                <a:tab pos="177800" algn="l"/>
              </a:tabLst>
            </a:pPr>
            <a:r>
              <a:rPr lang="fi-FI" sz="1320" b="1" dirty="0">
                <a:highlight>
                  <a:srgbClr val="F1A0C2"/>
                </a:highlight>
                <a:latin typeface="Calibri" panose="020F0502020204030204" pitchFamily="34" charset="0"/>
                <a:cs typeface="Calibri" panose="020F0502020204030204" pitchFamily="34" charset="0"/>
              </a:rPr>
              <a:t>Sertifiointivaatimukset:</a:t>
            </a:r>
            <a:r>
              <a:rPr lang="fi-FI" sz="1320" b="1" dirty="0">
                <a:latin typeface="Calibri" panose="020F0502020204030204" pitchFamily="34" charset="0"/>
                <a:cs typeface="Calibri" panose="020F0502020204030204" pitchFamily="34" charset="0"/>
              </a:rPr>
              <a:t> </a:t>
            </a:r>
            <a:r>
              <a:rPr lang="fi-FI" sz="1320" dirty="0">
                <a:latin typeface="Calibri" panose="020F0502020204030204" pitchFamily="34" charset="0"/>
                <a:cs typeface="Calibri" panose="020F0502020204030204" pitchFamily="34" charset="0"/>
              </a:rPr>
              <a:t>Sertifikaatit, kuten luomu, reilu kauppa tai hiilineutraali, voivat lisätä yrityksesi uskottavuutta. Tuomme esille perustietoa näiden sertifikaattien hankkimisprosessista, standardeista, jotka sinun on täytettävä, ja sertifioinnin ylläpitämisestä ajan mittaan.</a:t>
            </a:r>
          </a:p>
          <a:p>
            <a:pPr algn="l" rtl="0">
              <a:tabLst>
                <a:tab pos="177800" algn="l"/>
              </a:tabLst>
            </a:pPr>
            <a:endParaRPr lang="fi-FI" sz="1320" b="1" dirty="0">
              <a:latin typeface="Calibri" panose="020F0502020204030204" pitchFamily="34" charset="0"/>
              <a:cs typeface="Calibri" panose="020F0502020204030204" pitchFamily="34" charset="0"/>
            </a:endParaRPr>
          </a:p>
          <a:p>
            <a:pPr>
              <a:tabLst>
                <a:tab pos="177800" algn="l"/>
              </a:tabLst>
            </a:pPr>
            <a:endParaRPr lang="fi-FI" sz="1300" b="1" dirty="0">
              <a:latin typeface="Calibri"/>
              <a:cs typeface="Calibri"/>
            </a:endParaRPr>
          </a:p>
          <a:p>
            <a:pPr algn="l" rtl="0">
              <a:tabLst>
                <a:tab pos="177800" algn="l"/>
              </a:tabLst>
            </a:pPr>
            <a:r>
              <a:rPr lang="fi-FI" sz="1320" b="1" dirty="0">
                <a:highlight>
                  <a:srgbClr val="F1A0C2"/>
                </a:highlight>
                <a:latin typeface="Calibri" panose="020F0502020204030204" pitchFamily="34" charset="0"/>
                <a:cs typeface="Calibri" panose="020F0502020204030204" pitchFamily="34" charset="0"/>
              </a:rPr>
              <a:t>Tietosuojalainsäädäntö:</a:t>
            </a:r>
            <a:r>
              <a:rPr lang="fi-FI" sz="1320" b="1" dirty="0">
                <a:latin typeface="Calibri" panose="020F0502020204030204" pitchFamily="34" charset="0"/>
                <a:cs typeface="Calibri" panose="020F0502020204030204" pitchFamily="34" charset="0"/>
              </a:rPr>
              <a:t> </a:t>
            </a:r>
            <a:r>
              <a:rPr lang="fi-FI" sz="1320" dirty="0">
                <a:latin typeface="Calibri" panose="020F0502020204030204" pitchFamily="34" charset="0"/>
                <a:cs typeface="Calibri" panose="020F0502020204030204" pitchFamily="34" charset="0"/>
              </a:rPr>
              <a:t>Digitaalisella aikakaudella tietosuojalait ovat yhä tärkeämpiä. Selitämme, kuinka voit varmistaa, että asiakastietojen keruu- ja käsittelymenetelmät ovat yleisen tietosuoja-asetuksen (GDPR) mukaisia.</a:t>
            </a:r>
          </a:p>
          <a:p>
            <a:pPr algn="l">
              <a:tabLst>
                <a:tab pos="177800" algn="l"/>
              </a:tabLst>
            </a:pPr>
            <a:endParaRPr lang="fi-FI" sz="1300" dirty="0">
              <a:latin typeface="Calibri" panose="020F0502020204030204" pitchFamily="34" charset="0"/>
              <a:cs typeface="Calibri" panose="020F0502020204030204" pitchFamily="34" charset="0"/>
            </a:endParaRPr>
          </a:p>
          <a:p>
            <a:pPr>
              <a:tabLst>
                <a:tab pos="177800" algn="l"/>
              </a:tabLst>
            </a:pPr>
            <a:endParaRPr lang="fi-FI" sz="1320" dirty="0">
              <a:latin typeface="Calibri" panose="020F0502020204030204" pitchFamily="34" charset="0"/>
              <a:cs typeface="Calibri" panose="020F0502020204030204" pitchFamily="34" charset="0"/>
            </a:endParaRPr>
          </a:p>
          <a:p>
            <a:pPr algn="l" rtl="0">
              <a:tabLst>
                <a:tab pos="177800" algn="l"/>
              </a:tabLst>
            </a:pPr>
            <a:r>
              <a:rPr lang="fi-FI" sz="1320" b="1" dirty="0">
                <a:highlight>
                  <a:srgbClr val="F1A0C2"/>
                </a:highlight>
                <a:latin typeface="Calibri" panose="020F0502020204030204" pitchFamily="34" charset="0"/>
                <a:cs typeface="Calibri" panose="020F0502020204030204" pitchFamily="34" charset="0"/>
              </a:rPr>
              <a:t>Ympäristölainsäädäntö:</a:t>
            </a:r>
            <a:r>
              <a:rPr lang="fi-FI" sz="1320" b="1" dirty="0">
                <a:latin typeface="Calibri" panose="020F0502020204030204" pitchFamily="34" charset="0"/>
                <a:cs typeface="Calibri" panose="020F0502020204030204" pitchFamily="34" charset="0"/>
              </a:rPr>
              <a:t> </a:t>
            </a:r>
            <a:r>
              <a:rPr lang="fi-FI" sz="1320" dirty="0">
                <a:latin typeface="Calibri" panose="020F0502020204030204" pitchFamily="34" charset="0"/>
                <a:cs typeface="Calibri" panose="020F0502020204030204" pitchFamily="34" charset="0"/>
              </a:rPr>
              <a:t>Eettisenä elintarvikealan yrittäjää ympäristölakien ja -määräysten noudattaminen on ratkaisevan tärkeää. Esittelemme perustietoa jätehuoltomääräyksistä, pakkausmääräyksistä ja muista asiaankuuluvista ympäristölaeista.</a:t>
            </a:r>
          </a:p>
          <a:p>
            <a:pPr algn="l" rtl="0">
              <a:tabLst>
                <a:tab pos="177800" algn="l"/>
              </a:tabLst>
            </a:pPr>
            <a:endParaRPr lang="fi-FI" sz="1320" dirty="0">
              <a:latin typeface="Calibri" panose="020F0502020204030204" pitchFamily="34" charset="0"/>
              <a:cs typeface="Calibri" panose="020F0502020204030204" pitchFamily="34" charset="0"/>
            </a:endParaRPr>
          </a:p>
          <a:p>
            <a:pPr algn="l" rtl="0">
              <a:tabLst>
                <a:tab pos="177800" algn="l"/>
              </a:tabLst>
            </a:pPr>
            <a:r>
              <a:rPr lang="fi-FI" sz="1320" b="1" dirty="0">
                <a:highlight>
                  <a:srgbClr val="F1A0C2"/>
                </a:highlight>
                <a:latin typeface="Calibri" panose="020F0502020204030204" pitchFamily="34" charset="0"/>
                <a:cs typeface="Calibri" panose="020F0502020204030204" pitchFamily="34" charset="0"/>
              </a:rPr>
              <a:t>Ajan tasalla pysyminen:</a:t>
            </a:r>
            <a:r>
              <a:rPr lang="fi-FI" sz="1320" b="1" dirty="0">
                <a:latin typeface="Calibri" panose="020F0502020204030204" pitchFamily="34" charset="0"/>
                <a:cs typeface="Calibri" panose="020F0502020204030204" pitchFamily="34" charset="0"/>
              </a:rPr>
              <a:t> </a:t>
            </a:r>
            <a:r>
              <a:rPr lang="fi-FI" sz="1320" dirty="0">
                <a:latin typeface="Calibri" panose="020F0502020204030204" pitchFamily="34" charset="0"/>
                <a:cs typeface="Calibri" panose="020F0502020204030204" pitchFamily="34" charset="0"/>
              </a:rPr>
              <a:t>Lait ja määräykset kehittyvät ajan myötä, ja on tärkeää pysyä ajan tasalla kaikista muutoksista, jotka voivat vaikuttaa liiketoimintaasi. Jaamme resursseja ja strategioita ajan tasalla pysymiseen laki- ja säädöspäivityksistä.</a:t>
            </a:r>
          </a:p>
          <a:p>
            <a:pPr algn="l" rtl="0">
              <a:tabLst>
                <a:tab pos="177800" algn="l"/>
              </a:tabLst>
            </a:pPr>
            <a:endParaRPr lang="en-US" sz="1320" dirty="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5A2A8F79-701E-EE6D-DAC1-38473326A3B8}"/>
              </a:ext>
            </a:extLst>
          </p:cNvPr>
          <p:cNvGrpSpPr/>
          <p:nvPr/>
        </p:nvGrpSpPr>
        <p:grpSpPr>
          <a:xfrm>
            <a:off x="851526" y="5545148"/>
            <a:ext cx="985556" cy="425244"/>
            <a:chOff x="590886" y="5139352"/>
            <a:chExt cx="985556" cy="425244"/>
          </a:xfrm>
        </p:grpSpPr>
        <p:sp>
          <p:nvSpPr>
            <p:cNvPr id="125" name="Text Placeholder 3">
              <a:extLst>
                <a:ext uri="{FF2B5EF4-FFF2-40B4-BE49-F238E27FC236}">
                  <a16:creationId xmlns:a16="http://schemas.microsoft.com/office/drawing/2014/main" id="{50B93C24-3051-F27E-5980-BAF862E2CFC5}"/>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rtl="0">
                <a:tabLst>
                  <a:tab pos="528638" algn="l"/>
                </a:tabLst>
              </a:pPr>
              <a:r>
                <a:rPr lang="en-US" sz="2400" b="1">
                  <a:solidFill>
                    <a:srgbClr val="F1A0C2"/>
                  </a:solidFill>
                </a:rPr>
                <a:t>03</a:t>
              </a:r>
              <a:endParaRPr lang="en-US">
                <a:solidFill>
                  <a:srgbClr val="F1A0C2"/>
                </a:solidFill>
              </a:endParaRPr>
            </a:p>
          </p:txBody>
        </p:sp>
        <p:grpSp>
          <p:nvGrpSpPr>
            <p:cNvPr id="127" name="Group 126">
              <a:extLst>
                <a:ext uri="{FF2B5EF4-FFF2-40B4-BE49-F238E27FC236}">
                  <a16:creationId xmlns:a16="http://schemas.microsoft.com/office/drawing/2014/main" id="{D2FB60D8-9716-5E2D-32A6-53ADA78291A6}"/>
                </a:ext>
              </a:extLst>
            </p:cNvPr>
            <p:cNvGrpSpPr/>
            <p:nvPr/>
          </p:nvGrpSpPr>
          <p:grpSpPr>
            <a:xfrm>
              <a:off x="590886" y="5335749"/>
              <a:ext cx="497571" cy="104123"/>
              <a:chOff x="3931516" y="7479258"/>
              <a:chExt cx="497571" cy="104123"/>
            </a:xfrm>
            <a:solidFill>
              <a:schemeClr val="tx1"/>
            </a:solidFill>
          </p:grpSpPr>
          <p:cxnSp>
            <p:nvCxnSpPr>
              <p:cNvPr id="128" name="Straight Connector 127">
                <a:extLst>
                  <a:ext uri="{FF2B5EF4-FFF2-40B4-BE49-F238E27FC236}">
                    <a16:creationId xmlns:a16="http://schemas.microsoft.com/office/drawing/2014/main" id="{9A4F5E94-FD31-80DF-13E8-AE829B516788}"/>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a:extLst>
                  <a:ext uri="{FF2B5EF4-FFF2-40B4-BE49-F238E27FC236}">
                    <a16:creationId xmlns:a16="http://schemas.microsoft.com/office/drawing/2014/main" id="{43019712-4DD5-4596-C3D4-1C41A4B5FC3C}"/>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0"/>
                <a:endParaRPr lang="en-US"/>
              </a:p>
            </p:txBody>
          </p:sp>
        </p:grpSp>
      </p:grpSp>
      <p:grpSp>
        <p:nvGrpSpPr>
          <p:cNvPr id="5" name="Group 4">
            <a:extLst>
              <a:ext uri="{FF2B5EF4-FFF2-40B4-BE49-F238E27FC236}">
                <a16:creationId xmlns:a16="http://schemas.microsoft.com/office/drawing/2014/main" id="{2664419C-6156-3CF6-7277-3F87F9BABB89}"/>
              </a:ext>
            </a:extLst>
          </p:cNvPr>
          <p:cNvGrpSpPr/>
          <p:nvPr/>
        </p:nvGrpSpPr>
        <p:grpSpPr>
          <a:xfrm>
            <a:off x="865070" y="3956794"/>
            <a:ext cx="985556" cy="425244"/>
            <a:chOff x="590886" y="5139352"/>
            <a:chExt cx="985556" cy="425244"/>
          </a:xfrm>
        </p:grpSpPr>
        <p:sp>
          <p:nvSpPr>
            <p:cNvPr id="25" name="Text Placeholder 3">
              <a:extLst>
                <a:ext uri="{FF2B5EF4-FFF2-40B4-BE49-F238E27FC236}">
                  <a16:creationId xmlns:a16="http://schemas.microsoft.com/office/drawing/2014/main" id="{31E9C2F0-D3B7-2C91-AAE4-9FAFBB112DF4}"/>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rtl="0">
                <a:tabLst>
                  <a:tab pos="528638" algn="l"/>
                </a:tabLst>
              </a:pPr>
              <a:r>
                <a:rPr lang="en-US" sz="2400" b="1">
                  <a:solidFill>
                    <a:srgbClr val="F1A0C2"/>
                  </a:solidFill>
                </a:rPr>
                <a:t>02</a:t>
              </a:r>
              <a:endParaRPr lang="en-US">
                <a:solidFill>
                  <a:srgbClr val="F1A0C2"/>
                </a:solidFill>
              </a:endParaRPr>
            </a:p>
          </p:txBody>
        </p:sp>
        <p:grpSp>
          <p:nvGrpSpPr>
            <p:cNvPr id="26" name="Group 25">
              <a:extLst>
                <a:ext uri="{FF2B5EF4-FFF2-40B4-BE49-F238E27FC236}">
                  <a16:creationId xmlns:a16="http://schemas.microsoft.com/office/drawing/2014/main" id="{93E7970D-C86A-E52C-FB0F-7D71612A5214}"/>
                </a:ext>
              </a:extLst>
            </p:cNvPr>
            <p:cNvGrpSpPr/>
            <p:nvPr/>
          </p:nvGrpSpPr>
          <p:grpSpPr>
            <a:xfrm>
              <a:off x="590886" y="5335749"/>
              <a:ext cx="497571" cy="104123"/>
              <a:chOff x="3931516" y="7479258"/>
              <a:chExt cx="497571" cy="104123"/>
            </a:xfrm>
            <a:solidFill>
              <a:schemeClr val="tx1"/>
            </a:solidFill>
          </p:grpSpPr>
          <p:cxnSp>
            <p:nvCxnSpPr>
              <p:cNvPr id="27" name="Straight Connector 26">
                <a:extLst>
                  <a:ext uri="{FF2B5EF4-FFF2-40B4-BE49-F238E27FC236}">
                    <a16:creationId xmlns:a16="http://schemas.microsoft.com/office/drawing/2014/main" id="{92BF7E9A-E6AE-BB30-9062-AA1468AD0AB3}"/>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690344E1-D069-CF27-61AB-8CAF82B0DB57}"/>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0"/>
                <a:endParaRPr lang="en-US"/>
              </a:p>
            </p:txBody>
          </p:sp>
        </p:grpSp>
      </p:grpSp>
      <p:grpSp>
        <p:nvGrpSpPr>
          <p:cNvPr id="29" name="Group 28">
            <a:extLst>
              <a:ext uri="{FF2B5EF4-FFF2-40B4-BE49-F238E27FC236}">
                <a16:creationId xmlns:a16="http://schemas.microsoft.com/office/drawing/2014/main" id="{7355E8D7-03C5-C3BC-CFE8-C6E3DD6DBDEB}"/>
              </a:ext>
            </a:extLst>
          </p:cNvPr>
          <p:cNvGrpSpPr/>
          <p:nvPr/>
        </p:nvGrpSpPr>
        <p:grpSpPr>
          <a:xfrm>
            <a:off x="851526" y="2687353"/>
            <a:ext cx="985556" cy="425244"/>
            <a:chOff x="590886" y="5139352"/>
            <a:chExt cx="985556" cy="425244"/>
          </a:xfrm>
        </p:grpSpPr>
        <p:sp>
          <p:nvSpPr>
            <p:cNvPr id="30" name="Text Placeholder 3">
              <a:extLst>
                <a:ext uri="{FF2B5EF4-FFF2-40B4-BE49-F238E27FC236}">
                  <a16:creationId xmlns:a16="http://schemas.microsoft.com/office/drawing/2014/main" id="{7B29A334-5346-D112-2E36-42542E1BBC80}"/>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rtl="0">
                <a:tabLst>
                  <a:tab pos="528638" algn="l"/>
                </a:tabLst>
              </a:pPr>
              <a:r>
                <a:rPr lang="en-US" sz="2400" b="1">
                  <a:solidFill>
                    <a:srgbClr val="F1A0C2"/>
                  </a:solidFill>
                </a:rPr>
                <a:t>01</a:t>
              </a:r>
              <a:endParaRPr lang="en-US">
                <a:solidFill>
                  <a:srgbClr val="F1A0C2"/>
                </a:solidFill>
              </a:endParaRPr>
            </a:p>
          </p:txBody>
        </p:sp>
        <p:grpSp>
          <p:nvGrpSpPr>
            <p:cNvPr id="31" name="Group 30">
              <a:extLst>
                <a:ext uri="{FF2B5EF4-FFF2-40B4-BE49-F238E27FC236}">
                  <a16:creationId xmlns:a16="http://schemas.microsoft.com/office/drawing/2014/main" id="{DADC0BA8-A9E5-0157-F581-AA13758D05D4}"/>
                </a:ext>
              </a:extLst>
            </p:cNvPr>
            <p:cNvGrpSpPr/>
            <p:nvPr/>
          </p:nvGrpSpPr>
          <p:grpSpPr>
            <a:xfrm>
              <a:off x="590886" y="5335749"/>
              <a:ext cx="497571" cy="104123"/>
              <a:chOff x="3931516" y="7479258"/>
              <a:chExt cx="497571" cy="104123"/>
            </a:xfrm>
            <a:solidFill>
              <a:schemeClr val="tx1"/>
            </a:solidFill>
          </p:grpSpPr>
          <p:cxnSp>
            <p:nvCxnSpPr>
              <p:cNvPr id="32" name="Straight Connector 31">
                <a:extLst>
                  <a:ext uri="{FF2B5EF4-FFF2-40B4-BE49-F238E27FC236}">
                    <a16:creationId xmlns:a16="http://schemas.microsoft.com/office/drawing/2014/main" id="{FB9E2BEA-3845-7B3C-F6A0-C7D746EB696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2405EC7C-E237-23EE-E8FA-E2322E95C76A}"/>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0"/>
                <a:endParaRPr lang="en-US"/>
              </a:p>
            </p:txBody>
          </p:sp>
        </p:grpSp>
      </p:grpSp>
      <p:grpSp>
        <p:nvGrpSpPr>
          <p:cNvPr id="34" name="Group 33">
            <a:extLst>
              <a:ext uri="{FF2B5EF4-FFF2-40B4-BE49-F238E27FC236}">
                <a16:creationId xmlns:a16="http://schemas.microsoft.com/office/drawing/2014/main" id="{848EDCBE-3B92-A1EB-AECA-8F9253CE63A5}"/>
              </a:ext>
            </a:extLst>
          </p:cNvPr>
          <p:cNvGrpSpPr/>
          <p:nvPr/>
        </p:nvGrpSpPr>
        <p:grpSpPr>
          <a:xfrm>
            <a:off x="833321" y="6608006"/>
            <a:ext cx="985556" cy="425244"/>
            <a:chOff x="590886" y="5139352"/>
            <a:chExt cx="985556" cy="425244"/>
          </a:xfrm>
        </p:grpSpPr>
        <p:sp>
          <p:nvSpPr>
            <p:cNvPr id="35" name="Text Placeholder 3">
              <a:extLst>
                <a:ext uri="{FF2B5EF4-FFF2-40B4-BE49-F238E27FC236}">
                  <a16:creationId xmlns:a16="http://schemas.microsoft.com/office/drawing/2014/main" id="{9AC23261-B101-2A04-ADA8-B3799EE84867}"/>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rtl="0">
                <a:tabLst>
                  <a:tab pos="528638" algn="l"/>
                </a:tabLst>
              </a:pPr>
              <a:r>
                <a:rPr lang="en-US" sz="2400" b="1">
                  <a:solidFill>
                    <a:srgbClr val="F1A0C2"/>
                  </a:solidFill>
                </a:rPr>
                <a:t>04</a:t>
              </a:r>
              <a:endParaRPr lang="en-US">
                <a:solidFill>
                  <a:srgbClr val="F1A0C2"/>
                </a:solidFill>
              </a:endParaRPr>
            </a:p>
          </p:txBody>
        </p:sp>
        <p:grpSp>
          <p:nvGrpSpPr>
            <p:cNvPr id="36" name="Group 35">
              <a:extLst>
                <a:ext uri="{FF2B5EF4-FFF2-40B4-BE49-F238E27FC236}">
                  <a16:creationId xmlns:a16="http://schemas.microsoft.com/office/drawing/2014/main" id="{9057D79C-F2C5-9EBB-B3DF-5961F96AA93C}"/>
                </a:ext>
              </a:extLst>
            </p:cNvPr>
            <p:cNvGrpSpPr/>
            <p:nvPr/>
          </p:nvGrpSpPr>
          <p:grpSpPr>
            <a:xfrm>
              <a:off x="590886" y="5335749"/>
              <a:ext cx="497571" cy="104123"/>
              <a:chOff x="3931516" y="7479258"/>
              <a:chExt cx="497571" cy="104123"/>
            </a:xfrm>
            <a:solidFill>
              <a:schemeClr val="tx1"/>
            </a:solidFill>
          </p:grpSpPr>
          <p:cxnSp>
            <p:nvCxnSpPr>
              <p:cNvPr id="37" name="Straight Connector 36">
                <a:extLst>
                  <a:ext uri="{FF2B5EF4-FFF2-40B4-BE49-F238E27FC236}">
                    <a16:creationId xmlns:a16="http://schemas.microsoft.com/office/drawing/2014/main" id="{804504FC-A38C-C175-B921-D4A77CA864E9}"/>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E897ED8C-8C72-9C00-96FA-F573CB03F586}"/>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0"/>
                <a:endParaRPr lang="en-US"/>
              </a:p>
            </p:txBody>
          </p:sp>
        </p:grpSp>
      </p:grpSp>
      <p:grpSp>
        <p:nvGrpSpPr>
          <p:cNvPr id="39" name="Group 38">
            <a:extLst>
              <a:ext uri="{FF2B5EF4-FFF2-40B4-BE49-F238E27FC236}">
                <a16:creationId xmlns:a16="http://schemas.microsoft.com/office/drawing/2014/main" id="{0CFBD696-CF7A-B35A-5176-B65BB1D2428B}"/>
              </a:ext>
            </a:extLst>
          </p:cNvPr>
          <p:cNvGrpSpPr/>
          <p:nvPr/>
        </p:nvGrpSpPr>
        <p:grpSpPr>
          <a:xfrm>
            <a:off x="851526" y="7581202"/>
            <a:ext cx="985556" cy="425244"/>
            <a:chOff x="590886" y="5139352"/>
            <a:chExt cx="985556" cy="425244"/>
          </a:xfrm>
        </p:grpSpPr>
        <p:sp>
          <p:nvSpPr>
            <p:cNvPr id="40" name="Text Placeholder 3">
              <a:extLst>
                <a:ext uri="{FF2B5EF4-FFF2-40B4-BE49-F238E27FC236}">
                  <a16:creationId xmlns:a16="http://schemas.microsoft.com/office/drawing/2014/main" id="{153FB150-276D-4ABC-E45C-63B57A1B1F00}"/>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rtl="0">
                <a:tabLst>
                  <a:tab pos="528638" algn="l"/>
                </a:tabLst>
              </a:pPr>
              <a:r>
                <a:rPr lang="en-US" sz="2400" b="1">
                  <a:solidFill>
                    <a:srgbClr val="F1A0C2"/>
                  </a:solidFill>
                </a:rPr>
                <a:t>05</a:t>
              </a:r>
              <a:endParaRPr lang="en-US">
                <a:solidFill>
                  <a:srgbClr val="F1A0C2"/>
                </a:solidFill>
              </a:endParaRPr>
            </a:p>
          </p:txBody>
        </p:sp>
        <p:grpSp>
          <p:nvGrpSpPr>
            <p:cNvPr id="41" name="Group 40">
              <a:extLst>
                <a:ext uri="{FF2B5EF4-FFF2-40B4-BE49-F238E27FC236}">
                  <a16:creationId xmlns:a16="http://schemas.microsoft.com/office/drawing/2014/main" id="{A709A07E-110B-DE86-D49A-57197843086A}"/>
                </a:ext>
              </a:extLst>
            </p:cNvPr>
            <p:cNvGrpSpPr/>
            <p:nvPr/>
          </p:nvGrpSpPr>
          <p:grpSpPr>
            <a:xfrm>
              <a:off x="590886" y="5335749"/>
              <a:ext cx="497571" cy="104123"/>
              <a:chOff x="3931516" y="7479258"/>
              <a:chExt cx="497571" cy="104123"/>
            </a:xfrm>
            <a:solidFill>
              <a:schemeClr val="tx1"/>
            </a:solidFill>
          </p:grpSpPr>
          <p:cxnSp>
            <p:nvCxnSpPr>
              <p:cNvPr id="42" name="Straight Connector 41">
                <a:extLst>
                  <a:ext uri="{FF2B5EF4-FFF2-40B4-BE49-F238E27FC236}">
                    <a16:creationId xmlns:a16="http://schemas.microsoft.com/office/drawing/2014/main" id="{34A7ED9E-62D2-AA46-EFC0-96FDC1BE85D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1BC5DD89-3B9E-F444-E593-05EF5A455B34}"/>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0"/>
                <a:endParaRPr lang="en-US"/>
              </a:p>
            </p:txBody>
          </p:sp>
        </p:grpSp>
      </p:grpSp>
      <p:grpSp>
        <p:nvGrpSpPr>
          <p:cNvPr id="44" name="Group 43">
            <a:extLst>
              <a:ext uri="{FF2B5EF4-FFF2-40B4-BE49-F238E27FC236}">
                <a16:creationId xmlns:a16="http://schemas.microsoft.com/office/drawing/2014/main" id="{7CD87D3D-5474-0EC2-2D22-4844E33156EA}"/>
              </a:ext>
            </a:extLst>
          </p:cNvPr>
          <p:cNvGrpSpPr/>
          <p:nvPr/>
        </p:nvGrpSpPr>
        <p:grpSpPr>
          <a:xfrm>
            <a:off x="835651" y="8553972"/>
            <a:ext cx="985556" cy="425244"/>
            <a:chOff x="590886" y="5139352"/>
            <a:chExt cx="985556" cy="425244"/>
          </a:xfrm>
        </p:grpSpPr>
        <p:sp>
          <p:nvSpPr>
            <p:cNvPr id="45" name="Text Placeholder 3">
              <a:extLst>
                <a:ext uri="{FF2B5EF4-FFF2-40B4-BE49-F238E27FC236}">
                  <a16:creationId xmlns:a16="http://schemas.microsoft.com/office/drawing/2014/main" id="{B51A88B9-315A-72D5-D2DF-4492C1616A3C}"/>
                </a:ext>
              </a:extLst>
            </p:cNvPr>
            <p:cNvSpPr txBox="1">
              <a:spLocks/>
            </p:cNvSpPr>
            <p:nvPr/>
          </p:nvSpPr>
          <p:spPr>
            <a:xfrm>
              <a:off x="974866" y="5139352"/>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rtl="0">
                <a:tabLst>
                  <a:tab pos="528638" algn="l"/>
                </a:tabLst>
              </a:pPr>
              <a:r>
                <a:rPr lang="en-US" sz="2400" b="1" dirty="0">
                  <a:solidFill>
                    <a:srgbClr val="F1A0C2"/>
                  </a:solidFill>
                </a:rPr>
                <a:t>06</a:t>
              </a:r>
              <a:endParaRPr lang="en-US" dirty="0">
                <a:solidFill>
                  <a:srgbClr val="F1A0C2"/>
                </a:solidFill>
              </a:endParaRPr>
            </a:p>
          </p:txBody>
        </p:sp>
        <p:grpSp>
          <p:nvGrpSpPr>
            <p:cNvPr id="46" name="Group 45">
              <a:extLst>
                <a:ext uri="{FF2B5EF4-FFF2-40B4-BE49-F238E27FC236}">
                  <a16:creationId xmlns:a16="http://schemas.microsoft.com/office/drawing/2014/main" id="{868F13A0-A088-38DA-1F63-BC8330B6F8CD}"/>
                </a:ext>
              </a:extLst>
            </p:cNvPr>
            <p:cNvGrpSpPr/>
            <p:nvPr/>
          </p:nvGrpSpPr>
          <p:grpSpPr>
            <a:xfrm>
              <a:off x="590886" y="5335749"/>
              <a:ext cx="497571" cy="104123"/>
              <a:chOff x="3931516" y="7479258"/>
              <a:chExt cx="497571" cy="104123"/>
            </a:xfrm>
            <a:solidFill>
              <a:schemeClr val="tx1"/>
            </a:solidFill>
          </p:grpSpPr>
          <p:cxnSp>
            <p:nvCxnSpPr>
              <p:cNvPr id="47" name="Straight Connector 46">
                <a:extLst>
                  <a:ext uri="{FF2B5EF4-FFF2-40B4-BE49-F238E27FC236}">
                    <a16:creationId xmlns:a16="http://schemas.microsoft.com/office/drawing/2014/main" id="{831FFE34-9BD0-3F49-BEC7-AFDEB17B09D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3B45CD48-8658-2E29-5877-EEA3FD3D4180}"/>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0"/>
                <a:endParaRPr lang="en-US"/>
              </a:p>
            </p:txBody>
          </p:sp>
        </p:grpSp>
      </p:grpSp>
      <p:sp>
        <p:nvSpPr>
          <p:cNvPr id="49" name="Rectangle 48">
            <a:extLst>
              <a:ext uri="{FF2B5EF4-FFF2-40B4-BE49-F238E27FC236}">
                <a16:creationId xmlns:a16="http://schemas.microsoft.com/office/drawing/2014/main" id="{80D6D27E-3866-4578-4AEF-105230A66BD9}"/>
              </a:ext>
            </a:extLst>
          </p:cNvPr>
          <p:cNvSpPr/>
          <p:nvPr/>
        </p:nvSpPr>
        <p:spPr>
          <a:xfrm>
            <a:off x="516394" y="2202873"/>
            <a:ext cx="565698" cy="7547919"/>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50" name="Group 49">
            <a:extLst>
              <a:ext uri="{FF2B5EF4-FFF2-40B4-BE49-F238E27FC236}">
                <a16:creationId xmlns:a16="http://schemas.microsoft.com/office/drawing/2014/main" id="{0D0F2446-E3BC-C1A4-23CB-999C4781C42B}"/>
              </a:ext>
            </a:extLst>
          </p:cNvPr>
          <p:cNvGrpSpPr/>
          <p:nvPr/>
        </p:nvGrpSpPr>
        <p:grpSpPr>
          <a:xfrm>
            <a:off x="631616" y="9300992"/>
            <a:ext cx="870324" cy="866284"/>
            <a:chOff x="3917171" y="3851610"/>
            <a:chExt cx="870324" cy="866284"/>
          </a:xfrm>
        </p:grpSpPr>
        <p:sp>
          <p:nvSpPr>
            <p:cNvPr id="51" name="Freeform 50">
              <a:extLst>
                <a:ext uri="{FF2B5EF4-FFF2-40B4-BE49-F238E27FC236}">
                  <a16:creationId xmlns:a16="http://schemas.microsoft.com/office/drawing/2014/main" id="{8DE87C5C-EC2A-D3C0-1EDA-1AE96AEF429F}"/>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F1A0C2"/>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52" name="Graphic 2">
              <a:extLst>
                <a:ext uri="{FF2B5EF4-FFF2-40B4-BE49-F238E27FC236}">
                  <a16:creationId xmlns:a16="http://schemas.microsoft.com/office/drawing/2014/main" id="{39F84215-BDF1-B87B-8FF3-48413558C82F}"/>
                </a:ext>
              </a:extLst>
            </p:cNvPr>
            <p:cNvGrpSpPr/>
            <p:nvPr/>
          </p:nvGrpSpPr>
          <p:grpSpPr>
            <a:xfrm>
              <a:off x="3917171" y="3851610"/>
              <a:ext cx="870324" cy="866284"/>
              <a:chOff x="3917171" y="3851610"/>
              <a:chExt cx="870324" cy="866284"/>
            </a:xfrm>
            <a:solidFill>
              <a:srgbClr val="010101"/>
            </a:solidFill>
          </p:grpSpPr>
          <p:sp>
            <p:nvSpPr>
              <p:cNvPr id="53" name="Freeform 52">
                <a:extLst>
                  <a:ext uri="{FF2B5EF4-FFF2-40B4-BE49-F238E27FC236}">
                    <a16:creationId xmlns:a16="http://schemas.microsoft.com/office/drawing/2014/main" id="{B6596879-A2CB-50AD-39DE-796D53BA45E6}"/>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070D73A5-6492-A8AD-915D-8711A6FAB4F4}"/>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B80484A-87DF-4BC9-1047-229315A3307D}"/>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B77F127B-6BB1-1D58-4219-E0026D16CF4A}"/>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060256C-E1BF-538A-9984-5941B5B75D29}"/>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7DD72C65-DE16-05C6-37D4-56C6F5599095}"/>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9D8B3F47-5D19-F712-87B5-20643D6B34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32104038-022D-7063-C64A-0083E1952CD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5EAAAA24-3F14-68AC-A900-84F466AAAF90}"/>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B0D6E313-4DC6-051E-6A4A-B8BAE5DFC2C8}"/>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3" name="Freeform 62">
                <a:extLst>
                  <a:ext uri="{FF2B5EF4-FFF2-40B4-BE49-F238E27FC236}">
                    <a16:creationId xmlns:a16="http://schemas.microsoft.com/office/drawing/2014/main" id="{83B52CCF-6D1F-2B1C-7C2B-44E5785B0495}"/>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267AAC6D-0888-3947-F7B1-E1A4EEC7BB23}"/>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A43637A7-4513-F3A4-BCEC-FA7E8284552F}"/>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32405B3-F323-CB6D-80F3-DF5F6056BE4A}"/>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68A81A2D-35CC-2C70-E217-355D1F79A2D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2025559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ADFDD9A-5DC6-43F5-507E-FCCE2C3C7AF0}"/>
              </a:ext>
            </a:extLst>
          </p:cNvPr>
          <p:cNvGrpSpPr/>
          <p:nvPr/>
        </p:nvGrpSpPr>
        <p:grpSpPr>
          <a:xfrm>
            <a:off x="2411349" y="6614389"/>
            <a:ext cx="5148326" cy="4522983"/>
            <a:chOff x="-181465" y="2435911"/>
            <a:chExt cx="5148326" cy="4522983"/>
          </a:xfrm>
        </p:grpSpPr>
        <p:grpSp>
          <p:nvGrpSpPr>
            <p:cNvPr id="20" name="Group 19">
              <a:extLst>
                <a:ext uri="{FF2B5EF4-FFF2-40B4-BE49-F238E27FC236}">
                  <a16:creationId xmlns:a16="http://schemas.microsoft.com/office/drawing/2014/main" id="{D5A660D7-A2C3-FF85-E980-87F169BD4A6B}"/>
                </a:ext>
              </a:extLst>
            </p:cNvPr>
            <p:cNvGrpSpPr/>
            <p:nvPr/>
          </p:nvGrpSpPr>
          <p:grpSpPr>
            <a:xfrm>
              <a:off x="-181465" y="2435911"/>
              <a:ext cx="5148326" cy="4522983"/>
              <a:chOff x="-146069" y="2496164"/>
              <a:chExt cx="5148326" cy="4522983"/>
            </a:xfrm>
          </p:grpSpPr>
          <p:cxnSp>
            <p:nvCxnSpPr>
              <p:cNvPr id="22" name="Straight Connector 21">
                <a:extLst>
                  <a:ext uri="{FF2B5EF4-FFF2-40B4-BE49-F238E27FC236}">
                    <a16:creationId xmlns:a16="http://schemas.microsoft.com/office/drawing/2014/main" id="{8A54BCBF-66EC-90E4-7354-CA8A4776F3D5}"/>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B7B2C6FB-F133-E768-C7A8-2EEEFE3326D5}"/>
                  </a:ext>
                </a:extLst>
              </p:cNvPr>
              <p:cNvSpPr/>
              <p:nvPr/>
            </p:nvSpPr>
            <p:spPr>
              <a:xfrm>
                <a:off x="-146069"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4" name="Text Placeholder 2">
                <a:extLst>
                  <a:ext uri="{FF2B5EF4-FFF2-40B4-BE49-F238E27FC236}">
                    <a16:creationId xmlns:a16="http://schemas.microsoft.com/office/drawing/2014/main" id="{92DEB1FF-B127-170E-1DEB-507DE4AD7DA5}"/>
                  </a:ext>
                </a:extLst>
              </p:cNvPr>
              <p:cNvSpPr txBox="1">
                <a:spLocks/>
              </p:cNvSpPr>
              <p:nvPr/>
            </p:nvSpPr>
            <p:spPr>
              <a:xfrm>
                <a:off x="567015" y="3030031"/>
                <a:ext cx="3885229" cy="39891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Luomu-, reilun kaupan ja muut sertifikaatit: </a:t>
                </a:r>
                <a:r>
                  <a:rPr lang="fi-FI" dirty="0">
                    <a:solidFill>
                      <a:schemeClr val="tx1"/>
                    </a:solidFill>
                  </a:rPr>
                  <a:t>Tutustu eettiseen elintarvikeliiketoimintaasi liittyviin sertifikaatteihin, kuten luomu-, reilun kaupan tai hiilineutraaliin sertifikaattiin. Ymmärrä näiden sertifikaattien saamiseen ja ylläpitoon liittyvät vaatimukset, standardit ja prosessit. Ota käyttöön näiden standardien mukaisia ​​käytäntöjä parantaaksesi yrityksesi uskottavuutta (Europa 2020).</a:t>
                </a:r>
              </a:p>
              <a:p>
                <a:pPr algn="l" rtl="0">
                  <a:buClr>
                    <a:srgbClr val="F1A0C2"/>
                  </a:buClr>
                  <a:tabLst>
                    <a:tab pos="177800" algn="l"/>
                  </a:tabLst>
                </a:pPr>
                <a:endParaRPr lang="en-US" dirty="0">
                  <a:solidFill>
                    <a:schemeClr val="tx1"/>
                  </a:solidFill>
                </a:endParaRPr>
              </a:p>
            </p:txBody>
          </p:sp>
        </p:grpSp>
        <p:sp>
          <p:nvSpPr>
            <p:cNvPr id="21" name="TextBox 20">
              <a:extLst>
                <a:ext uri="{FF2B5EF4-FFF2-40B4-BE49-F238E27FC236}">
                  <a16:creationId xmlns:a16="http://schemas.microsoft.com/office/drawing/2014/main" id="{42833AF7-08DA-0C68-35E4-6C41C349DF68}"/>
                </a:ext>
              </a:extLst>
            </p:cNvPr>
            <p:cNvSpPr txBox="1"/>
            <p:nvPr/>
          </p:nvSpPr>
          <p:spPr>
            <a:xfrm>
              <a:off x="508236" y="2485495"/>
              <a:ext cx="432216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Sertifiointivaatimukset</a:t>
              </a:r>
            </a:p>
          </p:txBody>
        </p:sp>
      </p:gr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63</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2618034" y="737557"/>
            <a:ext cx="4941641" cy="2435474"/>
            <a:chOff x="25220" y="2435911"/>
            <a:chExt cx="4941641" cy="2435474"/>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25220" y="2435911"/>
              <a:ext cx="4941641" cy="2435474"/>
              <a:chOff x="60616" y="2496164"/>
              <a:chExt cx="4941641" cy="2435474"/>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284074" y="2496164"/>
                <a:ext cx="3636799"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6" y="3030031"/>
                <a:ext cx="4126410" cy="190160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Euroopan elintarviketurvallisuusmääräykset: </a:t>
                </a:r>
                <a:r>
                  <a:rPr lang="fi-FI" dirty="0">
                    <a:solidFill>
                      <a:schemeClr val="tx1"/>
                    </a:solidFill>
                  </a:rPr>
                  <a:t>Tutustu erityisiin elintarviketurvallisuusmääräyksiin Euroopassa, jotka koskevat eettistä elintarvikeliiketoimintaasi. Ymmärrät hygieniastandardeja, elintarvikkeiden käsittely- ja säilytysmenettelyjä, jäljitettävyyttä ja allergeenimerkintöjä koskevat vaatimukset. Varmista, että yrityksesi noudattaa näitä säännöksiä, jotta voimme taata tuotteidesi turvallisuuden ja laadun (Euroopan komissio 2019).</a:t>
                </a: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5" y="2467620"/>
              <a:ext cx="4322163" cy="584775"/>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Elintarviketurvallisuusmääräykset</a:t>
              </a:r>
              <a:endParaRPr lang="en-IE" sz="1600" b="1" dirty="0">
                <a:solidFill>
                  <a:schemeClr val="bg1"/>
                </a:solidFill>
                <a:effectLst/>
                <a:latin typeface="Calibri" panose="020F0502020204030204" pitchFamily="34" charset="0"/>
                <a:cs typeface="Calibri" panose="020F0502020204030204" pitchFamily="34" charset="0"/>
              </a:endParaRPr>
            </a:p>
            <a:p>
              <a:pPr algn="l" rtl="0"/>
              <a:endParaRPr lang="en-IE" sz="1600" b="1" dirty="0">
                <a:solidFill>
                  <a:schemeClr val="bg1"/>
                </a:solidFill>
                <a:effectLst/>
                <a:latin typeface="Calibri" panose="020F0502020204030204" pitchFamily="34" charset="0"/>
                <a:cs typeface="Calibri" panose="020F0502020204030204" pitchFamily="34" charset="0"/>
              </a:endParaRPr>
            </a:p>
          </p:txBody>
        </p:sp>
      </p:grpSp>
      <p:grpSp>
        <p:nvGrpSpPr>
          <p:cNvPr id="7" name="Group 6">
            <a:extLst>
              <a:ext uri="{FF2B5EF4-FFF2-40B4-BE49-F238E27FC236}">
                <a16:creationId xmlns:a16="http://schemas.microsoft.com/office/drawing/2014/main" id="{141B03F5-CC12-2481-D970-6C12CC5D8BB5}"/>
              </a:ext>
            </a:extLst>
          </p:cNvPr>
          <p:cNvGrpSpPr/>
          <p:nvPr/>
        </p:nvGrpSpPr>
        <p:grpSpPr>
          <a:xfrm>
            <a:off x="2602536" y="2769734"/>
            <a:ext cx="4941641" cy="4543868"/>
            <a:chOff x="25220" y="2415026"/>
            <a:chExt cx="4941641" cy="4543868"/>
          </a:xfrm>
        </p:grpSpPr>
        <p:grpSp>
          <p:nvGrpSpPr>
            <p:cNvPr id="8" name="Group 7">
              <a:extLst>
                <a:ext uri="{FF2B5EF4-FFF2-40B4-BE49-F238E27FC236}">
                  <a16:creationId xmlns:a16="http://schemas.microsoft.com/office/drawing/2014/main" id="{9A6BE66C-FF17-164F-55A8-2E96B98FB8F6}"/>
                </a:ext>
              </a:extLst>
            </p:cNvPr>
            <p:cNvGrpSpPr/>
            <p:nvPr/>
          </p:nvGrpSpPr>
          <p:grpSpPr>
            <a:xfrm>
              <a:off x="25220" y="2415026"/>
              <a:ext cx="4941641" cy="4543868"/>
              <a:chOff x="60616" y="2475279"/>
              <a:chExt cx="4941641" cy="4543868"/>
            </a:xfrm>
          </p:grpSpPr>
          <p:cxnSp>
            <p:nvCxnSpPr>
              <p:cNvPr id="10" name="Straight Connector 9">
                <a:extLst>
                  <a:ext uri="{FF2B5EF4-FFF2-40B4-BE49-F238E27FC236}">
                    <a16:creationId xmlns:a16="http://schemas.microsoft.com/office/drawing/2014/main" id="{15FB7AB2-E8EA-D488-98FE-6B65D4F342C4}"/>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DD87C0CA-936D-7EC0-225F-BEBB98942D8E}"/>
                  </a:ext>
                </a:extLst>
              </p:cNvPr>
              <p:cNvSpPr/>
              <p:nvPr/>
            </p:nvSpPr>
            <p:spPr>
              <a:xfrm>
                <a:off x="258185" y="2475279"/>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2" name="Text Placeholder 2">
                <a:extLst>
                  <a:ext uri="{FF2B5EF4-FFF2-40B4-BE49-F238E27FC236}">
                    <a16:creationId xmlns:a16="http://schemas.microsoft.com/office/drawing/2014/main" id="{2C5B73EA-9BA0-8CEC-6FAA-2D5C5C2D04B1}"/>
                  </a:ext>
                </a:extLst>
              </p:cNvPr>
              <p:cNvSpPr txBox="1">
                <a:spLocks/>
              </p:cNvSpPr>
              <p:nvPr/>
            </p:nvSpPr>
            <p:spPr>
              <a:xfrm>
                <a:off x="567015" y="3030031"/>
                <a:ext cx="4020646" cy="39891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Minimipalkka- ja työaikadirektiivit: </a:t>
                </a:r>
                <a:r>
                  <a:rPr lang="fi-FI" dirty="0">
                    <a:solidFill>
                      <a:schemeClr val="tx1"/>
                    </a:solidFill>
                  </a:rPr>
                  <a:t>Tutustu kohdemaassasi vähimmäispalkkasäännöksiin ja työaikadirektiiveihin. Ymmärrä lakisääteiset vaatimukset työntekijäsopimuksille, työajoille, ylitöille, tauoille ja vuosilomille. Näiden lakien noudattaminen osoittaa sitoutumisesi oikeudenmukaiseen kohteluun ja tukee eettisiä arvojasi.</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Syrjinnän vastaiset lait: </a:t>
                </a:r>
                <a:r>
                  <a:rPr lang="fi-FI" dirty="0">
                    <a:solidFill>
                      <a:schemeClr val="tx1"/>
                    </a:solidFill>
                  </a:rPr>
                  <a:t>Ymmärrä syrjinnän vastaiset lait ja varmista, että liiketoimintakäytäntösi noudattaa niitä. Estä kaikenlainen syrjintä työpaikalla mukaan lukien rotuun, sukupuoleen, ikään, vammaisuuteen tai seksuaaliseen suuntautumiseen perustuva syrjintä. Edistä monimuotoisuutta ja tasa-arvoa työvoimassasi (EU:n perusoikeuskirja 2023)</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Terveys- ja turvallisuusvaatimukset: </a:t>
                </a:r>
                <a:r>
                  <a:rPr lang="fi-FI" dirty="0">
                    <a:solidFill>
                      <a:schemeClr val="tx1"/>
                    </a:solidFill>
                  </a:rPr>
                  <a:t>Noudata terveys- ja turvallisuusmääräyksiä luodaksesi turvallisen työympäristön työntekijöillesi. Toteuta tarvittavat turvatoimenpiteet, järjestä asianmukainen koulutus ja pidä kirjaa turvallisuustoimenpiteistä. Arvioi ja päivitä säännöllisesti terveys- ja turvallisuusprotokollasi.</a:t>
                </a:r>
              </a:p>
              <a:p>
                <a:pPr algn="l" rtl="0">
                  <a:buClr>
                    <a:srgbClr val="F1A0C2"/>
                  </a:buClr>
                  <a:tabLst>
                    <a:tab pos="177800" algn="l"/>
                  </a:tabLst>
                </a:pPr>
                <a:endParaRPr lang="en-US" dirty="0">
                  <a:solidFill>
                    <a:schemeClr val="tx1"/>
                  </a:solidFill>
                </a:endParaRPr>
              </a:p>
            </p:txBody>
          </p:sp>
        </p:grpSp>
        <p:sp>
          <p:nvSpPr>
            <p:cNvPr id="9" name="TextBox 8">
              <a:extLst>
                <a:ext uri="{FF2B5EF4-FFF2-40B4-BE49-F238E27FC236}">
                  <a16:creationId xmlns:a16="http://schemas.microsoft.com/office/drawing/2014/main" id="{EFB40AB5-4FAE-3E5A-7987-52EFC19DDC51}"/>
                </a:ext>
              </a:extLst>
            </p:cNvPr>
            <p:cNvSpPr txBox="1"/>
            <p:nvPr/>
          </p:nvSpPr>
          <p:spPr>
            <a:xfrm>
              <a:off x="508236" y="2485495"/>
              <a:ext cx="4322163" cy="338554"/>
            </a:xfrm>
            <a:prstGeom prst="rect">
              <a:avLst/>
            </a:prstGeom>
            <a:noFill/>
          </p:spPr>
          <p:txBody>
            <a:bodyPr wrap="square">
              <a:spAutoFit/>
            </a:bodyPr>
            <a:lstStyle/>
            <a:p>
              <a:pPr algn="l" rtl="0"/>
              <a:r>
                <a:rPr lang="en-IE" sz="1600" b="1" dirty="0" err="1">
                  <a:solidFill>
                    <a:schemeClr val="bg1"/>
                  </a:solidFill>
                  <a:effectLst/>
                  <a:latin typeface="Calibri" panose="020F0502020204030204" pitchFamily="34" charset="0"/>
                  <a:cs typeface="Calibri" panose="020F0502020204030204" pitchFamily="34" charset="0"/>
                </a:rPr>
                <a:t>Työlainsäädäntö</a:t>
              </a:r>
              <a:endParaRPr lang="en-IE" sz="1600" b="1" dirty="0">
                <a:solidFill>
                  <a:schemeClr val="bg1"/>
                </a:solidFill>
                <a:effectLst/>
                <a:latin typeface="Calibri" panose="020F0502020204030204" pitchFamily="34" charset="0"/>
                <a:cs typeface="Calibri" panose="020F0502020204030204" pitchFamily="34" charset="0"/>
              </a:endParaRPr>
            </a:p>
          </p:txBody>
        </p:sp>
      </p:grpSp>
      <p:sp>
        <p:nvSpPr>
          <p:cNvPr id="13" name="Rectangle 12">
            <a:extLst>
              <a:ext uri="{FF2B5EF4-FFF2-40B4-BE49-F238E27FC236}">
                <a16:creationId xmlns:a16="http://schemas.microsoft.com/office/drawing/2014/main" id="{C77913F8-526A-2727-2E0D-FD369517C85C}"/>
              </a:ext>
            </a:extLst>
          </p:cNvPr>
          <p:cNvSpPr/>
          <p:nvPr/>
        </p:nvSpPr>
        <p:spPr>
          <a:xfrm>
            <a:off x="0" y="0"/>
            <a:ext cx="2841493" cy="596853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4" name="Text Placeholder 2">
            <a:extLst>
              <a:ext uri="{FF2B5EF4-FFF2-40B4-BE49-F238E27FC236}">
                <a16:creationId xmlns:a16="http://schemas.microsoft.com/office/drawing/2014/main" id="{10236A97-6CCE-96CB-0430-97B0D2F1364A}"/>
              </a:ext>
            </a:extLst>
          </p:cNvPr>
          <p:cNvSpPr txBox="1">
            <a:spLocks/>
          </p:cNvSpPr>
          <p:nvPr/>
        </p:nvSpPr>
        <p:spPr>
          <a:xfrm>
            <a:off x="308831" y="681644"/>
            <a:ext cx="2293705" cy="343315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fi-FI" sz="1200" dirty="0">
                <a:solidFill>
                  <a:schemeClr val="tx1"/>
                </a:solidFill>
              </a:rPr>
              <a:t>Tämä luku tarjoaa kattavan yleiskatsauksen eettisen elintarvikeyrityksen harjoittamisen lainmukaisuudesta mukaan lukien elintarviketurvallisuusmääräykset, työlainsäädännön, sertifiointivaatimukset, tietosuojalait, ympäristölainsäädännöt ja pysymisen ajan tasalla lakien ja säädösten muutoksista.</a:t>
            </a:r>
          </a:p>
          <a:p>
            <a:pPr algn="l" rtl="0">
              <a:buClr>
                <a:srgbClr val="F1A0C2"/>
              </a:buClr>
              <a:tabLst>
                <a:tab pos="177800" algn="l"/>
              </a:tabLst>
            </a:pPr>
            <a:endParaRPr lang="fi-FI" sz="1200" dirty="0">
              <a:solidFill>
                <a:schemeClr val="tx1"/>
              </a:solidFill>
            </a:endParaRPr>
          </a:p>
          <a:p>
            <a:pPr algn="l" rtl="0">
              <a:buClr>
                <a:srgbClr val="F1A0C2"/>
              </a:buClr>
              <a:tabLst>
                <a:tab pos="177800" algn="l"/>
              </a:tabLst>
            </a:pPr>
            <a:r>
              <a:rPr lang="fi-FI" sz="1200" dirty="0">
                <a:solidFill>
                  <a:schemeClr val="tx1"/>
                </a:solidFill>
              </a:rPr>
              <a:t>Tässä on tarkempi selostus tämän luvun </a:t>
            </a:r>
            <a:r>
              <a:rPr lang="fi-FI" sz="1200" b="1" dirty="0">
                <a:solidFill>
                  <a:schemeClr val="tx1"/>
                </a:solidFill>
              </a:rPr>
              <a:t>keskeisimmistä aiheista:</a:t>
            </a:r>
            <a:endParaRPr lang="fi-FI" sz="1200" dirty="0">
              <a:solidFill>
                <a:schemeClr val="tx1"/>
              </a:solidFill>
            </a:endParaRPr>
          </a:p>
          <a:p>
            <a:pPr algn="l" rtl="0">
              <a:buClr>
                <a:srgbClr val="F1A0C2"/>
              </a:buClr>
              <a:tabLst>
                <a:tab pos="177800" algn="l"/>
              </a:tabLst>
            </a:pPr>
            <a:endParaRPr lang="en-US" sz="1200" dirty="0">
              <a:solidFill>
                <a:schemeClr val="tx1"/>
              </a:solidFill>
            </a:endParaRPr>
          </a:p>
        </p:txBody>
      </p:sp>
      <p:sp>
        <p:nvSpPr>
          <p:cNvPr id="17" name="Freeform 16">
            <a:extLst>
              <a:ext uri="{FF2B5EF4-FFF2-40B4-BE49-F238E27FC236}">
                <a16:creationId xmlns:a16="http://schemas.microsoft.com/office/drawing/2014/main" id="{8DF6A30B-6606-A61D-586B-6103F983F17B}"/>
              </a:ext>
            </a:extLst>
          </p:cNvPr>
          <p:cNvSpPr/>
          <p:nvPr/>
        </p:nvSpPr>
        <p:spPr>
          <a:xfrm rot="5400000">
            <a:off x="-1573581" y="5539181"/>
            <a:ext cx="5984929" cy="2845220"/>
          </a:xfrm>
          <a:custGeom>
            <a:avLst/>
            <a:gdLst>
              <a:gd name="connsiteX0" fmla="*/ 0 w 5984929"/>
              <a:gd name="connsiteY0" fmla="*/ 2388566 h 2845220"/>
              <a:gd name="connsiteX1" fmla="*/ 0 w 5984929"/>
              <a:gd name="connsiteY1" fmla="*/ 0 h 2845220"/>
              <a:gd name="connsiteX2" fmla="*/ 1033611 w 5984929"/>
              <a:gd name="connsiteY2" fmla="*/ 0 h 2845220"/>
              <a:gd name="connsiteX3" fmla="*/ 1893851 w 5984929"/>
              <a:gd name="connsiteY3" fmla="*/ 0 h 2845220"/>
              <a:gd name="connsiteX4" fmla="*/ 2767153 w 5984929"/>
              <a:gd name="connsiteY4" fmla="*/ 0 h 2845220"/>
              <a:gd name="connsiteX5" fmla="*/ 2927462 w 5984929"/>
              <a:gd name="connsiteY5" fmla="*/ 0 h 2845220"/>
              <a:gd name="connsiteX6" fmla="*/ 3800764 w 5984929"/>
              <a:gd name="connsiteY6" fmla="*/ 0 h 2845220"/>
              <a:gd name="connsiteX7" fmla="*/ 4661003 w 5984929"/>
              <a:gd name="connsiteY7" fmla="*/ 0 h 2845220"/>
              <a:gd name="connsiteX8" fmla="*/ 5694615 w 5984929"/>
              <a:gd name="connsiteY8" fmla="*/ 0 h 2845220"/>
              <a:gd name="connsiteX9" fmla="*/ 5984929 w 5984929"/>
              <a:gd name="connsiteY9" fmla="*/ 310983 h 2845220"/>
              <a:gd name="connsiteX10" fmla="*/ 5984929 w 5984929"/>
              <a:gd name="connsiteY10" fmla="*/ 2845220 h 2845220"/>
              <a:gd name="connsiteX11" fmla="*/ 4951318 w 5984929"/>
              <a:gd name="connsiteY11" fmla="*/ 2845220 h 2845220"/>
              <a:gd name="connsiteX12" fmla="*/ 4091078 w 5984929"/>
              <a:gd name="connsiteY12" fmla="*/ 2845220 h 2845220"/>
              <a:gd name="connsiteX13" fmla="*/ 3353765 w 5984929"/>
              <a:gd name="connsiteY13" fmla="*/ 2845220 h 2845220"/>
              <a:gd name="connsiteX14" fmla="*/ 3057467 w 5984929"/>
              <a:gd name="connsiteY14" fmla="*/ 2845220 h 2845220"/>
              <a:gd name="connsiteX15" fmla="*/ 2320154 w 5984929"/>
              <a:gd name="connsiteY15" fmla="*/ 2845220 h 2845220"/>
              <a:gd name="connsiteX16" fmla="*/ 1459914 w 5984929"/>
              <a:gd name="connsiteY16" fmla="*/ 2845220 h 2845220"/>
              <a:gd name="connsiteX17" fmla="*/ 426303 w 5984929"/>
              <a:gd name="connsiteY17" fmla="*/ 2845220 h 2845220"/>
              <a:gd name="connsiteX18" fmla="*/ 0 w 5984929"/>
              <a:gd name="connsiteY18" fmla="*/ 2388566 h 284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84929" h="2845220">
                <a:moveTo>
                  <a:pt x="0" y="2388566"/>
                </a:moveTo>
                <a:lnTo>
                  <a:pt x="0" y="0"/>
                </a:lnTo>
                <a:lnTo>
                  <a:pt x="1033611" y="0"/>
                </a:lnTo>
                <a:lnTo>
                  <a:pt x="1893851" y="0"/>
                </a:lnTo>
                <a:lnTo>
                  <a:pt x="2767153" y="0"/>
                </a:lnTo>
                <a:lnTo>
                  <a:pt x="2927462" y="0"/>
                </a:lnTo>
                <a:lnTo>
                  <a:pt x="3800764" y="0"/>
                </a:lnTo>
                <a:lnTo>
                  <a:pt x="4661003" y="0"/>
                </a:lnTo>
                <a:lnTo>
                  <a:pt x="5694615" y="0"/>
                </a:lnTo>
                <a:cubicBezTo>
                  <a:pt x="5855052" y="0"/>
                  <a:pt x="5984929" y="139124"/>
                  <a:pt x="5984929" y="310983"/>
                </a:cubicBezTo>
                <a:lnTo>
                  <a:pt x="5984929" y="2845220"/>
                </a:lnTo>
                <a:lnTo>
                  <a:pt x="4951318" y="2845220"/>
                </a:lnTo>
                <a:lnTo>
                  <a:pt x="4091078" y="2845220"/>
                </a:lnTo>
                <a:lnTo>
                  <a:pt x="3353765" y="2845220"/>
                </a:lnTo>
                <a:lnTo>
                  <a:pt x="3057467" y="2845220"/>
                </a:lnTo>
                <a:lnTo>
                  <a:pt x="2320154" y="2845220"/>
                </a:lnTo>
                <a:lnTo>
                  <a:pt x="1459914" y="2845220"/>
                </a:lnTo>
                <a:lnTo>
                  <a:pt x="426303" y="2845220"/>
                </a:lnTo>
                <a:cubicBezTo>
                  <a:pt x="190997" y="2845220"/>
                  <a:pt x="0" y="2640626"/>
                  <a:pt x="0" y="2388566"/>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spTree>
    <p:extLst>
      <p:ext uri="{BB962C8B-B14F-4D97-AF65-F5344CB8AC3E}">
        <p14:creationId xmlns:p14="http://schemas.microsoft.com/office/powerpoint/2010/main" val="26186118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ADFDD9A-5DC6-43F5-507E-FCCE2C3C7AF0}"/>
              </a:ext>
            </a:extLst>
          </p:cNvPr>
          <p:cNvGrpSpPr/>
          <p:nvPr/>
        </p:nvGrpSpPr>
        <p:grpSpPr>
          <a:xfrm>
            <a:off x="1599695" y="4613978"/>
            <a:ext cx="5959980" cy="4522983"/>
            <a:chOff x="-993119" y="2435911"/>
            <a:chExt cx="5959980" cy="4522983"/>
          </a:xfrm>
        </p:grpSpPr>
        <p:grpSp>
          <p:nvGrpSpPr>
            <p:cNvPr id="20" name="Group 19">
              <a:extLst>
                <a:ext uri="{FF2B5EF4-FFF2-40B4-BE49-F238E27FC236}">
                  <a16:creationId xmlns:a16="http://schemas.microsoft.com/office/drawing/2014/main" id="{D5A660D7-A2C3-FF85-E980-87F169BD4A6B}"/>
                </a:ext>
              </a:extLst>
            </p:cNvPr>
            <p:cNvGrpSpPr/>
            <p:nvPr/>
          </p:nvGrpSpPr>
          <p:grpSpPr>
            <a:xfrm>
              <a:off x="-993119" y="2435911"/>
              <a:ext cx="5959980" cy="4522983"/>
              <a:chOff x="-957723" y="2496164"/>
              <a:chExt cx="5959980" cy="4522983"/>
            </a:xfrm>
          </p:grpSpPr>
          <p:cxnSp>
            <p:nvCxnSpPr>
              <p:cNvPr id="22" name="Straight Connector 21">
                <a:extLst>
                  <a:ext uri="{FF2B5EF4-FFF2-40B4-BE49-F238E27FC236}">
                    <a16:creationId xmlns:a16="http://schemas.microsoft.com/office/drawing/2014/main" id="{8A54BCBF-66EC-90E4-7354-CA8A4776F3D5}"/>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B7B2C6FB-F133-E768-C7A8-2EEEFE3326D5}"/>
                  </a:ext>
                </a:extLst>
              </p:cNvPr>
              <p:cNvSpPr/>
              <p:nvPr/>
            </p:nvSpPr>
            <p:spPr>
              <a:xfrm>
                <a:off x="-957723"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24" name="Text Placeholder 2">
                <a:extLst>
                  <a:ext uri="{FF2B5EF4-FFF2-40B4-BE49-F238E27FC236}">
                    <a16:creationId xmlns:a16="http://schemas.microsoft.com/office/drawing/2014/main" id="{92DEB1FF-B127-170E-1DEB-507DE4AD7DA5}"/>
                  </a:ext>
                </a:extLst>
              </p:cNvPr>
              <p:cNvSpPr txBox="1">
                <a:spLocks/>
              </p:cNvSpPr>
              <p:nvPr/>
            </p:nvSpPr>
            <p:spPr>
              <a:xfrm>
                <a:off x="567015" y="3030031"/>
                <a:ext cx="3885229" cy="39891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Lakisääteisten muutosten seuranta: </a:t>
                </a:r>
                <a:r>
                  <a:rPr lang="fi-FI" dirty="0">
                    <a:solidFill>
                      <a:schemeClr val="tx1"/>
                    </a:solidFill>
                  </a:rPr>
                  <a:t>Pysy ajan tasalla kehittyvistä laeista ja määräyksistä, jotka vaikuttavat eettiseen elintarvikeliiketoimintaasi. Tarkkaile viranomaisten verkkosivustoja, alan julkaisuja ja sääntelyelimiä päivitysten varalta. Ota yhteyttä toimialajärjestöihin ja verkostoihin pysyäksesi ajan tasalla muutoksista ja parhaista käytännöistä.</a:t>
                </a:r>
              </a:p>
              <a:p>
                <a:pPr marL="171450" indent="-171450" algn="l" rtl="0">
                  <a:buClr>
                    <a:srgbClr val="F1A0C2"/>
                  </a:buClr>
                  <a:buFont typeface="Arial" panose="020B0604020202020204" pitchFamily="34" charset="0"/>
                  <a:buChar char="•"/>
                  <a:tabLst>
                    <a:tab pos="177800" algn="l"/>
                  </a:tabLst>
                </a:pPr>
                <a:r>
                  <a:rPr lang="fi-FI" b="1" dirty="0">
                    <a:solidFill>
                      <a:schemeClr val="tx1"/>
                    </a:solidFill>
                  </a:rPr>
                  <a:t>Oikeudellisen neuvon pyytäminen: </a:t>
                </a:r>
                <a:r>
                  <a:rPr lang="fi-FI" dirty="0">
                    <a:solidFill>
                      <a:schemeClr val="tx1"/>
                    </a:solidFill>
                  </a:rPr>
                  <a:t>Ota yhteyttä elintarvikelainsäädäntöön tai liikelakiin erikoistuneeseen lakimieheen varmistaaksesi sääntöjen noudattamisen ja pyydä tarvittaessa ohjeita erityisiin oikeudellisiin kysymyksiin. He voivat auttaa sinua navigoimaan monimutkaisissa määräyksissä ja tarjoamaan räätälöityjä neuvoja eettiselle elintarvikeyrityksellesi.</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algn="l" rtl="0">
                  <a:buClr>
                    <a:srgbClr val="F1A0C2"/>
                  </a:buClr>
                  <a:tabLst>
                    <a:tab pos="177800" algn="l"/>
                  </a:tabLst>
                </a:pPr>
                <a:endParaRPr lang="en-US" dirty="0">
                  <a:solidFill>
                    <a:schemeClr val="tx1"/>
                  </a:solidFill>
                </a:endParaRPr>
              </a:p>
            </p:txBody>
          </p:sp>
        </p:grpSp>
        <p:sp>
          <p:nvSpPr>
            <p:cNvPr id="21" name="TextBox 20">
              <a:extLst>
                <a:ext uri="{FF2B5EF4-FFF2-40B4-BE49-F238E27FC236}">
                  <a16:creationId xmlns:a16="http://schemas.microsoft.com/office/drawing/2014/main" id="{42833AF7-08DA-0C68-35E4-6C41C349DF68}"/>
                </a:ext>
              </a:extLst>
            </p:cNvPr>
            <p:cNvSpPr txBox="1"/>
            <p:nvPr/>
          </p:nvSpPr>
          <p:spPr>
            <a:xfrm>
              <a:off x="508236" y="2485495"/>
              <a:ext cx="4322163" cy="584775"/>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Pysy ajan tasalla</a:t>
              </a:r>
            </a:p>
            <a:p>
              <a:pPr algn="l" rtl="0"/>
              <a:endParaRPr lang="en-IE" sz="1600" b="1">
                <a:solidFill>
                  <a:schemeClr val="bg1"/>
                </a:solidFill>
                <a:effectLst/>
                <a:latin typeface="Calibri" panose="020F0502020204030204" pitchFamily="34" charset="0"/>
                <a:cs typeface="Calibri" panose="020F0502020204030204" pitchFamily="34" charset="0"/>
              </a:endParaRPr>
            </a:p>
          </p:txBody>
        </p:sp>
      </p:gr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64</a:t>
            </a:fld>
            <a:endParaRPr lang="en-US" sz="900">
              <a:solidFill>
                <a:schemeClr val="tx1"/>
              </a:solidFill>
            </a:endParaRPr>
          </a:p>
        </p:txBody>
      </p:sp>
      <p:grpSp>
        <p:nvGrpSpPr>
          <p:cNvPr id="34" name="Group 33">
            <a:extLst>
              <a:ext uri="{FF2B5EF4-FFF2-40B4-BE49-F238E27FC236}">
                <a16:creationId xmlns:a16="http://schemas.microsoft.com/office/drawing/2014/main" id="{2421280A-7C7B-107D-8CD6-15CEE46F7175}"/>
              </a:ext>
            </a:extLst>
          </p:cNvPr>
          <p:cNvGrpSpPr/>
          <p:nvPr/>
        </p:nvGrpSpPr>
        <p:grpSpPr>
          <a:xfrm>
            <a:off x="1856548" y="737557"/>
            <a:ext cx="5703127" cy="1773392"/>
            <a:chOff x="-736266" y="2435911"/>
            <a:chExt cx="5703127" cy="1773392"/>
          </a:xfrm>
        </p:grpSpPr>
        <p:grpSp>
          <p:nvGrpSpPr>
            <p:cNvPr id="35" name="Group 34">
              <a:extLst>
                <a:ext uri="{FF2B5EF4-FFF2-40B4-BE49-F238E27FC236}">
                  <a16:creationId xmlns:a16="http://schemas.microsoft.com/office/drawing/2014/main" id="{7E0EE8A5-B491-E482-52CF-31A644E68FE1}"/>
                </a:ext>
              </a:extLst>
            </p:cNvPr>
            <p:cNvGrpSpPr/>
            <p:nvPr/>
          </p:nvGrpSpPr>
          <p:grpSpPr>
            <a:xfrm>
              <a:off x="-736266" y="2435911"/>
              <a:ext cx="5703127" cy="1773392"/>
              <a:chOff x="-700870" y="2496164"/>
              <a:chExt cx="5703127" cy="1773392"/>
            </a:xfrm>
          </p:grpSpPr>
          <p:cxnSp>
            <p:nvCxnSpPr>
              <p:cNvPr id="38" name="Straight Connector 37">
                <a:extLst>
                  <a:ext uri="{FF2B5EF4-FFF2-40B4-BE49-F238E27FC236}">
                    <a16:creationId xmlns:a16="http://schemas.microsoft.com/office/drawing/2014/main" id="{A8916C56-FEC6-7534-E0C3-1AC77D0C9FE8}"/>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Freeform 38">
                <a:extLst>
                  <a:ext uri="{FF2B5EF4-FFF2-40B4-BE49-F238E27FC236}">
                    <a16:creationId xmlns:a16="http://schemas.microsoft.com/office/drawing/2014/main" id="{B2CDD82F-9A5B-E0A8-65BF-1B88AB764797}"/>
                  </a:ext>
                </a:extLst>
              </p:cNvPr>
              <p:cNvSpPr/>
              <p:nvPr/>
            </p:nvSpPr>
            <p:spPr>
              <a:xfrm>
                <a:off x="-700870"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40" name="Text Placeholder 2">
                <a:extLst>
                  <a:ext uri="{FF2B5EF4-FFF2-40B4-BE49-F238E27FC236}">
                    <a16:creationId xmlns:a16="http://schemas.microsoft.com/office/drawing/2014/main" id="{5DDA91FE-18A1-33D0-3596-682C05AD4DCF}"/>
                  </a:ext>
                </a:extLst>
              </p:cNvPr>
              <p:cNvSpPr txBox="1">
                <a:spLocks/>
              </p:cNvSpPr>
              <p:nvPr/>
            </p:nvSpPr>
            <p:spPr>
              <a:xfrm>
                <a:off x="567015" y="3030031"/>
                <a:ext cx="4298779" cy="123952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Yleinen tietosuoja-asetus (GDPR): </a:t>
                </a:r>
                <a:r>
                  <a:rPr lang="fi-FI" dirty="0">
                    <a:solidFill>
                      <a:schemeClr val="tx1"/>
                    </a:solidFill>
                  </a:rPr>
                  <a:t>Varmista, että tiedonkeruu- ja käsittelykäytäntösi ovat GDPR-säädösten mukaisia. Ota käyttöön asianmukaiset tietosuojatoimenpiteet, hanki suostumus tietojen käyttöön ja suojaa asiakkaiden yksityisyys. Perustetaan menettelyt tietosuojaloukkauksiin reagoimiseksi ja varmistettava henkilötietojen asianmukainen käsittely (EU:n perusoikeuskirja 2020).</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sp>
          <p:nvSpPr>
            <p:cNvPr id="37" name="TextBox 36">
              <a:extLst>
                <a:ext uri="{FF2B5EF4-FFF2-40B4-BE49-F238E27FC236}">
                  <a16:creationId xmlns:a16="http://schemas.microsoft.com/office/drawing/2014/main" id="{6CF27295-7373-2993-F7E9-9FCFE6A17079}"/>
                </a:ext>
              </a:extLst>
            </p:cNvPr>
            <p:cNvSpPr txBox="1"/>
            <p:nvPr/>
          </p:nvSpPr>
          <p:spPr>
            <a:xfrm>
              <a:off x="508236" y="2485495"/>
              <a:ext cx="432216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Tietosuojalainsäädäntö</a:t>
              </a:r>
            </a:p>
          </p:txBody>
        </p:sp>
      </p:grpSp>
      <p:grpSp>
        <p:nvGrpSpPr>
          <p:cNvPr id="7" name="Group 6">
            <a:extLst>
              <a:ext uri="{FF2B5EF4-FFF2-40B4-BE49-F238E27FC236}">
                <a16:creationId xmlns:a16="http://schemas.microsoft.com/office/drawing/2014/main" id="{141B03F5-CC12-2481-D970-6C12CC5D8BB5}"/>
              </a:ext>
            </a:extLst>
          </p:cNvPr>
          <p:cNvGrpSpPr/>
          <p:nvPr/>
        </p:nvGrpSpPr>
        <p:grpSpPr>
          <a:xfrm>
            <a:off x="1856544" y="2692786"/>
            <a:ext cx="5703131" cy="1908598"/>
            <a:chOff x="-736270" y="2435911"/>
            <a:chExt cx="5703131" cy="1908598"/>
          </a:xfrm>
        </p:grpSpPr>
        <p:grpSp>
          <p:nvGrpSpPr>
            <p:cNvPr id="8" name="Group 7">
              <a:extLst>
                <a:ext uri="{FF2B5EF4-FFF2-40B4-BE49-F238E27FC236}">
                  <a16:creationId xmlns:a16="http://schemas.microsoft.com/office/drawing/2014/main" id="{9A6BE66C-FF17-164F-55A8-2E96B98FB8F6}"/>
                </a:ext>
              </a:extLst>
            </p:cNvPr>
            <p:cNvGrpSpPr/>
            <p:nvPr/>
          </p:nvGrpSpPr>
          <p:grpSpPr>
            <a:xfrm>
              <a:off x="-736270" y="2435911"/>
              <a:ext cx="5703131" cy="1908598"/>
              <a:chOff x="-700874" y="2496164"/>
              <a:chExt cx="5703131" cy="1908598"/>
            </a:xfrm>
          </p:grpSpPr>
          <p:cxnSp>
            <p:nvCxnSpPr>
              <p:cNvPr id="10" name="Straight Connector 9">
                <a:extLst>
                  <a:ext uri="{FF2B5EF4-FFF2-40B4-BE49-F238E27FC236}">
                    <a16:creationId xmlns:a16="http://schemas.microsoft.com/office/drawing/2014/main" id="{15FB7AB2-E8EA-D488-98FE-6B65D4F342C4}"/>
                  </a:ext>
                </a:extLst>
              </p:cNvPr>
              <p:cNvCxnSpPr>
                <a:cxnSpLocks/>
              </p:cNvCxnSpPr>
              <p:nvPr/>
            </p:nvCxnSpPr>
            <p:spPr>
              <a:xfrm>
                <a:off x="60616" y="2915706"/>
                <a:ext cx="4941641" cy="0"/>
              </a:xfrm>
              <a:prstGeom prst="line">
                <a:avLst/>
              </a:prstGeom>
              <a:solidFill>
                <a:schemeClr val="tx1"/>
              </a:solidFill>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DD87C0CA-936D-7EC0-225F-BEBB98942D8E}"/>
                  </a:ext>
                </a:extLst>
              </p:cNvPr>
              <p:cNvSpPr/>
              <p:nvPr/>
            </p:nvSpPr>
            <p:spPr>
              <a:xfrm>
                <a:off x="-700874" y="2496164"/>
                <a:ext cx="3415454" cy="426338"/>
              </a:xfrm>
              <a:custGeom>
                <a:avLst/>
                <a:gdLst>
                  <a:gd name="connsiteX0" fmla="*/ 0 w 3415454"/>
                  <a:gd name="connsiteY0" fmla="*/ 0 h 426338"/>
                  <a:gd name="connsiteX1" fmla="*/ 212706 w 3415454"/>
                  <a:gd name="connsiteY1" fmla="*/ 0 h 426338"/>
                  <a:gd name="connsiteX2" fmla="*/ 720334 w 3415454"/>
                  <a:gd name="connsiteY2" fmla="*/ 0 h 426338"/>
                  <a:gd name="connsiteX3" fmla="*/ 933040 w 3415454"/>
                  <a:gd name="connsiteY3" fmla="*/ 0 h 426338"/>
                  <a:gd name="connsiteX4" fmla="*/ 2249743 w 3415454"/>
                  <a:gd name="connsiteY4" fmla="*/ 0 h 426338"/>
                  <a:gd name="connsiteX5" fmla="*/ 2462449 w 3415454"/>
                  <a:gd name="connsiteY5" fmla="*/ 0 h 426338"/>
                  <a:gd name="connsiteX6" fmla="*/ 2970077 w 3415454"/>
                  <a:gd name="connsiteY6" fmla="*/ 0 h 426338"/>
                  <a:gd name="connsiteX7" fmla="*/ 3182783 w 3415454"/>
                  <a:gd name="connsiteY7" fmla="*/ 0 h 426338"/>
                  <a:gd name="connsiteX8" fmla="*/ 3415454 w 3415454"/>
                  <a:gd name="connsiteY8" fmla="*/ 230689 h 426338"/>
                  <a:gd name="connsiteX9" fmla="*/ 3415454 w 3415454"/>
                  <a:gd name="connsiteY9" fmla="*/ 426337 h 426338"/>
                  <a:gd name="connsiteX10" fmla="*/ 3202748 w 3415454"/>
                  <a:gd name="connsiteY10" fmla="*/ 426337 h 426338"/>
                  <a:gd name="connsiteX11" fmla="*/ 2829192 w 3415454"/>
                  <a:gd name="connsiteY11" fmla="*/ 426337 h 426338"/>
                  <a:gd name="connsiteX12" fmla="*/ 2829192 w 3415454"/>
                  <a:gd name="connsiteY12" fmla="*/ 426338 h 426338"/>
                  <a:gd name="connsiteX13" fmla="*/ 2616486 w 3415454"/>
                  <a:gd name="connsiteY13" fmla="*/ 426338 h 426338"/>
                  <a:gd name="connsiteX14" fmla="*/ 2108858 w 3415454"/>
                  <a:gd name="connsiteY14" fmla="*/ 426338 h 426338"/>
                  <a:gd name="connsiteX15" fmla="*/ 1896152 w 3415454"/>
                  <a:gd name="connsiteY15" fmla="*/ 426338 h 426338"/>
                  <a:gd name="connsiteX16" fmla="*/ 933040 w 3415454"/>
                  <a:gd name="connsiteY16" fmla="*/ 426338 h 426338"/>
                  <a:gd name="connsiteX17" fmla="*/ 720334 w 3415454"/>
                  <a:gd name="connsiteY17" fmla="*/ 426338 h 426338"/>
                  <a:gd name="connsiteX18" fmla="*/ 212706 w 3415454"/>
                  <a:gd name="connsiteY18" fmla="*/ 426338 h 426338"/>
                  <a:gd name="connsiteX19" fmla="*/ 0 w 3415454"/>
                  <a:gd name="connsiteY19" fmla="*/ 426338 h 42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15454" h="426338">
                    <a:moveTo>
                      <a:pt x="0" y="0"/>
                    </a:moveTo>
                    <a:lnTo>
                      <a:pt x="212706" y="0"/>
                    </a:lnTo>
                    <a:lnTo>
                      <a:pt x="720334" y="0"/>
                    </a:lnTo>
                    <a:lnTo>
                      <a:pt x="933040" y="0"/>
                    </a:lnTo>
                    <a:lnTo>
                      <a:pt x="2249743" y="0"/>
                    </a:lnTo>
                    <a:lnTo>
                      <a:pt x="2462449" y="0"/>
                    </a:lnTo>
                    <a:lnTo>
                      <a:pt x="2970077" y="0"/>
                    </a:lnTo>
                    <a:lnTo>
                      <a:pt x="3182783" y="0"/>
                    </a:lnTo>
                    <a:cubicBezTo>
                      <a:pt x="3310900" y="0"/>
                      <a:pt x="3415454" y="103665"/>
                      <a:pt x="3415454" y="230689"/>
                    </a:cubicBezTo>
                    <a:lnTo>
                      <a:pt x="3415454" y="426337"/>
                    </a:lnTo>
                    <a:lnTo>
                      <a:pt x="3202748" y="426337"/>
                    </a:lnTo>
                    <a:lnTo>
                      <a:pt x="2829192" y="426337"/>
                    </a:lnTo>
                    <a:lnTo>
                      <a:pt x="2829192" y="426338"/>
                    </a:lnTo>
                    <a:lnTo>
                      <a:pt x="2616486" y="426338"/>
                    </a:lnTo>
                    <a:lnTo>
                      <a:pt x="2108858" y="426338"/>
                    </a:lnTo>
                    <a:lnTo>
                      <a:pt x="1896152" y="426338"/>
                    </a:lnTo>
                    <a:lnTo>
                      <a:pt x="933040" y="426338"/>
                    </a:lnTo>
                    <a:lnTo>
                      <a:pt x="720334" y="426338"/>
                    </a:lnTo>
                    <a:lnTo>
                      <a:pt x="212706" y="426338"/>
                    </a:lnTo>
                    <a:lnTo>
                      <a:pt x="0" y="426338"/>
                    </a:lnTo>
                    <a:close/>
                  </a:path>
                </a:pathLst>
              </a:custGeom>
              <a:solidFill>
                <a:srgbClr val="F1A0C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2" name="Text Placeholder 2">
                <a:extLst>
                  <a:ext uri="{FF2B5EF4-FFF2-40B4-BE49-F238E27FC236}">
                    <a16:creationId xmlns:a16="http://schemas.microsoft.com/office/drawing/2014/main" id="{2C5B73EA-9BA0-8CEC-6FAA-2D5C5C2D04B1}"/>
                  </a:ext>
                </a:extLst>
              </p:cNvPr>
              <p:cNvSpPr txBox="1">
                <a:spLocks/>
              </p:cNvSpPr>
              <p:nvPr/>
            </p:nvSpPr>
            <p:spPr>
              <a:xfrm>
                <a:off x="567015" y="3030031"/>
                <a:ext cx="4204944" cy="13747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chemeClr val="tx1"/>
                    </a:solidFill>
                  </a:rPr>
                  <a:t>Jätehuolto- ja pakkausmääräykset: </a:t>
                </a:r>
                <a:r>
                  <a:rPr lang="fi-FI" dirty="0">
                    <a:solidFill>
                      <a:schemeClr val="tx1"/>
                    </a:solidFill>
                  </a:rPr>
                  <a:t>Noudata jätehuoltomääräyksiä ottamalla käyttöön asianmukaiset kierrätys- ja jätteenkäsittelykäytännöt. Noudata pakkausmääräyksiä, kuten kestäviä ja kierrätettäviä materiaaleja. Minimoi ympäristövaikutuksia koko toimitusketjussasi.</a:t>
                </a:r>
              </a:p>
              <a:p>
                <a:pPr algn="l" rtl="0">
                  <a:buClr>
                    <a:srgbClr val="F1A0C2"/>
                  </a:buClr>
                  <a:tabLst>
                    <a:tab pos="177800" algn="l"/>
                  </a:tabLst>
                </a:pPr>
                <a:endParaRPr lang="en-US" dirty="0">
                  <a:solidFill>
                    <a:schemeClr val="tx1"/>
                  </a:solidFill>
                </a:endParaRPr>
              </a:p>
              <a:p>
                <a:pPr algn="l" rtl="0">
                  <a:buClr>
                    <a:srgbClr val="F1A0C2"/>
                  </a:buClr>
                  <a:tabLst>
                    <a:tab pos="177800" algn="l"/>
                  </a:tabLst>
                </a:pPr>
                <a:endParaRPr lang="en-US" dirty="0">
                  <a:solidFill>
                    <a:schemeClr val="tx1"/>
                  </a:solidFill>
                </a:endParaRPr>
              </a:p>
            </p:txBody>
          </p:sp>
        </p:grpSp>
        <p:sp>
          <p:nvSpPr>
            <p:cNvPr id="9" name="TextBox 8">
              <a:extLst>
                <a:ext uri="{FF2B5EF4-FFF2-40B4-BE49-F238E27FC236}">
                  <a16:creationId xmlns:a16="http://schemas.microsoft.com/office/drawing/2014/main" id="{EFB40AB5-4FAE-3E5A-7987-52EFC19DDC51}"/>
                </a:ext>
              </a:extLst>
            </p:cNvPr>
            <p:cNvSpPr txBox="1"/>
            <p:nvPr/>
          </p:nvSpPr>
          <p:spPr>
            <a:xfrm>
              <a:off x="508236" y="2485495"/>
              <a:ext cx="4322163" cy="338554"/>
            </a:xfrm>
            <a:prstGeom prst="rect">
              <a:avLst/>
            </a:prstGeom>
            <a:noFill/>
          </p:spPr>
          <p:txBody>
            <a:bodyPr wrap="square">
              <a:spAutoFit/>
            </a:bodyPr>
            <a:lstStyle/>
            <a:p>
              <a:pPr algn="l" rtl="0"/>
              <a:r>
                <a:rPr lang="en-IE" sz="1600" b="1">
                  <a:solidFill>
                    <a:schemeClr val="bg1"/>
                  </a:solidFill>
                  <a:effectLst/>
                  <a:latin typeface="Calibri" panose="020F0502020204030204" pitchFamily="34" charset="0"/>
                  <a:cs typeface="Calibri" panose="020F0502020204030204" pitchFamily="34" charset="0"/>
                </a:rPr>
                <a:t>Ympäristölainsäädäntö</a:t>
              </a:r>
            </a:p>
          </p:txBody>
        </p:sp>
      </p:grpSp>
      <p:sp>
        <p:nvSpPr>
          <p:cNvPr id="13" name="Rectangle 12">
            <a:extLst>
              <a:ext uri="{FF2B5EF4-FFF2-40B4-BE49-F238E27FC236}">
                <a16:creationId xmlns:a16="http://schemas.microsoft.com/office/drawing/2014/main" id="{C77913F8-526A-2727-2E0D-FD369517C85C}"/>
              </a:ext>
            </a:extLst>
          </p:cNvPr>
          <p:cNvSpPr/>
          <p:nvPr/>
        </p:nvSpPr>
        <p:spPr>
          <a:xfrm>
            <a:off x="0" y="0"/>
            <a:ext cx="2841493" cy="5968538"/>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4" name="Text Placeholder 2">
            <a:extLst>
              <a:ext uri="{FF2B5EF4-FFF2-40B4-BE49-F238E27FC236}">
                <a16:creationId xmlns:a16="http://schemas.microsoft.com/office/drawing/2014/main" id="{10236A97-6CCE-96CB-0430-97B0D2F1364A}"/>
              </a:ext>
            </a:extLst>
          </p:cNvPr>
          <p:cNvSpPr txBox="1">
            <a:spLocks/>
          </p:cNvSpPr>
          <p:nvPr/>
        </p:nvSpPr>
        <p:spPr>
          <a:xfrm>
            <a:off x="308831" y="681644"/>
            <a:ext cx="2293705" cy="270638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buClr>
                <a:srgbClr val="F1A0C2"/>
              </a:buClr>
              <a:tabLst>
                <a:tab pos="177800" algn="l"/>
              </a:tabLst>
            </a:pPr>
            <a:r>
              <a:rPr lang="en-US" sz="1200" dirty="0" err="1">
                <a:solidFill>
                  <a:schemeClr val="tx1"/>
                </a:solidFill>
              </a:rPr>
              <a:t>Tässä</a:t>
            </a:r>
            <a:r>
              <a:rPr lang="en-US" sz="1200" dirty="0">
                <a:solidFill>
                  <a:schemeClr val="tx1"/>
                </a:solidFill>
              </a:rPr>
              <a:t> on </a:t>
            </a:r>
            <a:r>
              <a:rPr lang="en-US" sz="1200" dirty="0" err="1">
                <a:solidFill>
                  <a:schemeClr val="tx1"/>
                </a:solidFill>
              </a:rPr>
              <a:t>tarkempi</a:t>
            </a:r>
            <a:r>
              <a:rPr lang="en-US" sz="1200" dirty="0">
                <a:solidFill>
                  <a:schemeClr val="tx1"/>
                </a:solidFill>
              </a:rPr>
              <a:t> </a:t>
            </a:r>
            <a:r>
              <a:rPr lang="en-US" sz="1200" dirty="0" err="1">
                <a:solidFill>
                  <a:schemeClr val="tx1"/>
                </a:solidFill>
              </a:rPr>
              <a:t>selostus</a:t>
            </a:r>
            <a:r>
              <a:rPr lang="en-US" sz="1200" dirty="0">
                <a:solidFill>
                  <a:schemeClr val="tx1"/>
                </a:solidFill>
              </a:rPr>
              <a:t> </a:t>
            </a:r>
            <a:r>
              <a:rPr lang="en-US" sz="1200" dirty="0" err="1">
                <a:solidFill>
                  <a:schemeClr val="tx1"/>
                </a:solidFill>
              </a:rPr>
              <a:t>tämän</a:t>
            </a:r>
            <a:r>
              <a:rPr lang="en-US" sz="1200" dirty="0">
                <a:solidFill>
                  <a:schemeClr val="tx1"/>
                </a:solidFill>
              </a:rPr>
              <a:t> </a:t>
            </a:r>
            <a:r>
              <a:rPr lang="en-US" sz="1200" dirty="0" err="1">
                <a:solidFill>
                  <a:schemeClr val="tx1"/>
                </a:solidFill>
              </a:rPr>
              <a:t>luvun</a:t>
            </a:r>
            <a:r>
              <a:rPr lang="en-US" sz="1200" dirty="0">
                <a:solidFill>
                  <a:schemeClr val="tx1"/>
                </a:solidFill>
              </a:rPr>
              <a:t> </a:t>
            </a:r>
            <a:r>
              <a:rPr lang="en-US" sz="1200" b="1" dirty="0" err="1">
                <a:solidFill>
                  <a:schemeClr val="tx1"/>
                </a:solidFill>
              </a:rPr>
              <a:t>keskeisimmistä</a:t>
            </a:r>
            <a:r>
              <a:rPr lang="en-US" sz="1200" b="1" dirty="0">
                <a:solidFill>
                  <a:schemeClr val="tx1"/>
                </a:solidFill>
              </a:rPr>
              <a:t> </a:t>
            </a:r>
            <a:r>
              <a:rPr lang="en-US" sz="1200" b="1" dirty="0" err="1">
                <a:solidFill>
                  <a:schemeClr val="tx1"/>
                </a:solidFill>
              </a:rPr>
              <a:t>aiheista</a:t>
            </a:r>
            <a:r>
              <a:rPr lang="en-US" sz="1200" b="1" dirty="0">
                <a:solidFill>
                  <a:schemeClr val="tx1"/>
                </a:solidFill>
              </a:rPr>
              <a:t>:</a:t>
            </a:r>
            <a:endParaRPr lang="en-US" sz="1200" dirty="0">
              <a:solidFill>
                <a:schemeClr val="tx1"/>
              </a:solidFill>
            </a:endParaRPr>
          </a:p>
          <a:p>
            <a:pPr algn="l" rtl="0">
              <a:buClr>
                <a:srgbClr val="F1A0C2"/>
              </a:buClr>
              <a:tabLst>
                <a:tab pos="177800" algn="l"/>
              </a:tabLst>
            </a:pPr>
            <a:endParaRPr lang="en-US" sz="1200" dirty="0">
              <a:solidFill>
                <a:schemeClr val="tx1"/>
              </a:solidFill>
            </a:endParaRPr>
          </a:p>
        </p:txBody>
      </p:sp>
      <p:sp>
        <p:nvSpPr>
          <p:cNvPr id="17" name="Freeform 16">
            <a:extLst>
              <a:ext uri="{FF2B5EF4-FFF2-40B4-BE49-F238E27FC236}">
                <a16:creationId xmlns:a16="http://schemas.microsoft.com/office/drawing/2014/main" id="{8DF6A30B-6606-A61D-586B-6103F983F17B}"/>
              </a:ext>
            </a:extLst>
          </p:cNvPr>
          <p:cNvSpPr/>
          <p:nvPr/>
        </p:nvSpPr>
        <p:spPr>
          <a:xfrm rot="5400000">
            <a:off x="-1573581" y="5539181"/>
            <a:ext cx="5984929" cy="2845220"/>
          </a:xfrm>
          <a:custGeom>
            <a:avLst/>
            <a:gdLst>
              <a:gd name="connsiteX0" fmla="*/ 0 w 5984929"/>
              <a:gd name="connsiteY0" fmla="*/ 2388566 h 2845220"/>
              <a:gd name="connsiteX1" fmla="*/ 0 w 5984929"/>
              <a:gd name="connsiteY1" fmla="*/ 0 h 2845220"/>
              <a:gd name="connsiteX2" fmla="*/ 1033611 w 5984929"/>
              <a:gd name="connsiteY2" fmla="*/ 0 h 2845220"/>
              <a:gd name="connsiteX3" fmla="*/ 1893851 w 5984929"/>
              <a:gd name="connsiteY3" fmla="*/ 0 h 2845220"/>
              <a:gd name="connsiteX4" fmla="*/ 2767153 w 5984929"/>
              <a:gd name="connsiteY4" fmla="*/ 0 h 2845220"/>
              <a:gd name="connsiteX5" fmla="*/ 2927462 w 5984929"/>
              <a:gd name="connsiteY5" fmla="*/ 0 h 2845220"/>
              <a:gd name="connsiteX6" fmla="*/ 3800764 w 5984929"/>
              <a:gd name="connsiteY6" fmla="*/ 0 h 2845220"/>
              <a:gd name="connsiteX7" fmla="*/ 4661003 w 5984929"/>
              <a:gd name="connsiteY7" fmla="*/ 0 h 2845220"/>
              <a:gd name="connsiteX8" fmla="*/ 5694615 w 5984929"/>
              <a:gd name="connsiteY8" fmla="*/ 0 h 2845220"/>
              <a:gd name="connsiteX9" fmla="*/ 5984929 w 5984929"/>
              <a:gd name="connsiteY9" fmla="*/ 310983 h 2845220"/>
              <a:gd name="connsiteX10" fmla="*/ 5984929 w 5984929"/>
              <a:gd name="connsiteY10" fmla="*/ 2845220 h 2845220"/>
              <a:gd name="connsiteX11" fmla="*/ 4951318 w 5984929"/>
              <a:gd name="connsiteY11" fmla="*/ 2845220 h 2845220"/>
              <a:gd name="connsiteX12" fmla="*/ 4091078 w 5984929"/>
              <a:gd name="connsiteY12" fmla="*/ 2845220 h 2845220"/>
              <a:gd name="connsiteX13" fmla="*/ 3353765 w 5984929"/>
              <a:gd name="connsiteY13" fmla="*/ 2845220 h 2845220"/>
              <a:gd name="connsiteX14" fmla="*/ 3057467 w 5984929"/>
              <a:gd name="connsiteY14" fmla="*/ 2845220 h 2845220"/>
              <a:gd name="connsiteX15" fmla="*/ 2320154 w 5984929"/>
              <a:gd name="connsiteY15" fmla="*/ 2845220 h 2845220"/>
              <a:gd name="connsiteX16" fmla="*/ 1459914 w 5984929"/>
              <a:gd name="connsiteY16" fmla="*/ 2845220 h 2845220"/>
              <a:gd name="connsiteX17" fmla="*/ 426303 w 5984929"/>
              <a:gd name="connsiteY17" fmla="*/ 2845220 h 2845220"/>
              <a:gd name="connsiteX18" fmla="*/ 0 w 5984929"/>
              <a:gd name="connsiteY18" fmla="*/ 2388566 h 284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984929" h="2845220">
                <a:moveTo>
                  <a:pt x="0" y="2388566"/>
                </a:moveTo>
                <a:lnTo>
                  <a:pt x="0" y="0"/>
                </a:lnTo>
                <a:lnTo>
                  <a:pt x="1033611" y="0"/>
                </a:lnTo>
                <a:lnTo>
                  <a:pt x="1893851" y="0"/>
                </a:lnTo>
                <a:lnTo>
                  <a:pt x="2767153" y="0"/>
                </a:lnTo>
                <a:lnTo>
                  <a:pt x="2927462" y="0"/>
                </a:lnTo>
                <a:lnTo>
                  <a:pt x="3800764" y="0"/>
                </a:lnTo>
                <a:lnTo>
                  <a:pt x="4661003" y="0"/>
                </a:lnTo>
                <a:lnTo>
                  <a:pt x="5694615" y="0"/>
                </a:lnTo>
                <a:cubicBezTo>
                  <a:pt x="5855052" y="0"/>
                  <a:pt x="5984929" y="139124"/>
                  <a:pt x="5984929" y="310983"/>
                </a:cubicBezTo>
                <a:lnTo>
                  <a:pt x="5984929" y="2845220"/>
                </a:lnTo>
                <a:lnTo>
                  <a:pt x="4951318" y="2845220"/>
                </a:lnTo>
                <a:lnTo>
                  <a:pt x="4091078" y="2845220"/>
                </a:lnTo>
                <a:lnTo>
                  <a:pt x="3353765" y="2845220"/>
                </a:lnTo>
                <a:lnTo>
                  <a:pt x="3057467" y="2845220"/>
                </a:lnTo>
                <a:lnTo>
                  <a:pt x="2320154" y="2845220"/>
                </a:lnTo>
                <a:lnTo>
                  <a:pt x="1459914" y="2845220"/>
                </a:lnTo>
                <a:lnTo>
                  <a:pt x="426303" y="2845220"/>
                </a:lnTo>
                <a:cubicBezTo>
                  <a:pt x="190997" y="2845220"/>
                  <a:pt x="0" y="2640626"/>
                  <a:pt x="0" y="2388566"/>
                </a:cubicBezTo>
                <a:close/>
              </a:path>
            </a:pathLst>
          </a:custGeom>
          <a:blipFill dpi="0" rotWithShape="0">
            <a:blip r:embed="rId2" cstate="email">
              <a:extLst>
                <a:ext uri="{28A0092B-C50C-407E-A947-70E740481C1C}">
                  <a14:useLocalDpi xmlns:a14="http://schemas.microsoft.com/office/drawing/2010/main"/>
                </a:ext>
              </a:extLst>
            </a:blip>
            <a:srcRect/>
            <a:stretch>
              <a:fillRect/>
            </a:stretch>
          </a:blipFill>
          <a:ln w="3598" cap="flat">
            <a:noFill/>
            <a:prstDash val="solid"/>
            <a:miter/>
          </a:ln>
        </p:spPr>
        <p:txBody>
          <a:bodyPr wrap="square" rtlCol="0" anchor="ctr">
            <a:noAutofit/>
          </a:bodyPr>
          <a:lstStyle/>
          <a:p>
            <a:pPr algn="l" rtl="0"/>
            <a:endParaRPr lang="en-US" b="0" i="0">
              <a:latin typeface="Calibri" panose="020F0502020204030204" pitchFamily="34" charset="0"/>
            </a:endParaRPr>
          </a:p>
        </p:txBody>
      </p:sp>
      <p:grpSp>
        <p:nvGrpSpPr>
          <p:cNvPr id="2" name="Graphic 3">
            <a:extLst>
              <a:ext uri="{FF2B5EF4-FFF2-40B4-BE49-F238E27FC236}">
                <a16:creationId xmlns:a16="http://schemas.microsoft.com/office/drawing/2014/main" id="{614DB7AD-DAE9-8EA1-7721-DC29816D7BB3}"/>
              </a:ext>
            </a:extLst>
          </p:cNvPr>
          <p:cNvGrpSpPr/>
          <p:nvPr/>
        </p:nvGrpSpPr>
        <p:grpSpPr>
          <a:xfrm>
            <a:off x="5187639" y="7435153"/>
            <a:ext cx="1685449" cy="1701808"/>
            <a:chOff x="8626076" y="3737866"/>
            <a:chExt cx="1130020" cy="1140988"/>
          </a:xfrm>
        </p:grpSpPr>
        <p:grpSp>
          <p:nvGrpSpPr>
            <p:cNvPr id="3" name="Graphic 3">
              <a:extLst>
                <a:ext uri="{FF2B5EF4-FFF2-40B4-BE49-F238E27FC236}">
                  <a16:creationId xmlns:a16="http://schemas.microsoft.com/office/drawing/2014/main" id="{4C502AD0-4204-FEDC-27B7-4C80A5662F3C}"/>
                </a:ext>
              </a:extLst>
            </p:cNvPr>
            <p:cNvGrpSpPr/>
            <p:nvPr/>
          </p:nvGrpSpPr>
          <p:grpSpPr>
            <a:xfrm>
              <a:off x="8626076" y="4097168"/>
              <a:ext cx="907855" cy="521124"/>
              <a:chOff x="8626076" y="4097168"/>
              <a:chExt cx="907855" cy="521124"/>
            </a:xfrm>
            <a:solidFill>
              <a:srgbClr val="00BADE"/>
            </a:solidFill>
          </p:grpSpPr>
          <p:sp>
            <p:nvSpPr>
              <p:cNvPr id="27" name="Freeform 26">
                <a:extLst>
                  <a:ext uri="{FF2B5EF4-FFF2-40B4-BE49-F238E27FC236}">
                    <a16:creationId xmlns:a16="http://schemas.microsoft.com/office/drawing/2014/main" id="{76D990AE-7F36-6987-FF3B-8B34A38DA681}"/>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F1A0C2"/>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95F6FB2B-E5D0-CB62-A2D3-31491F1253F7}"/>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F1A0C2"/>
              </a:solidFill>
              <a:ln w="27426" cap="flat">
                <a:noFill/>
                <a:prstDash val="solid"/>
                <a:miter/>
              </a:ln>
            </p:spPr>
            <p:txBody>
              <a:bodyPr rtlCol="0" anchor="ctr"/>
              <a:lstStyle/>
              <a:p>
                <a:pPr algn="l" rtl="0"/>
                <a:endParaRPr lang="en-US"/>
              </a:p>
            </p:txBody>
          </p:sp>
        </p:grpSp>
        <p:sp>
          <p:nvSpPr>
            <p:cNvPr id="4" name="Freeform 3">
              <a:extLst>
                <a:ext uri="{FF2B5EF4-FFF2-40B4-BE49-F238E27FC236}">
                  <a16:creationId xmlns:a16="http://schemas.microsoft.com/office/drawing/2014/main" id="{FB84044C-9EAF-6438-6D56-A0240270DDB9}"/>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solidFill>
              <a:srgbClr val="000000"/>
            </a:solidFill>
            <a:ln w="27426" cap="flat">
              <a:noFill/>
              <a:prstDash val="solid"/>
              <a:miter/>
            </a:ln>
          </p:spPr>
          <p:txBody>
            <a:bodyPr rtlCol="0" anchor="ctr"/>
            <a:lstStyle/>
            <a:p>
              <a:pPr algn="l" rtl="0"/>
              <a:endParaRPr lang="en-US"/>
            </a:p>
          </p:txBody>
        </p:sp>
        <p:sp>
          <p:nvSpPr>
            <p:cNvPr id="5" name="Freeform 4">
              <a:extLst>
                <a:ext uri="{FF2B5EF4-FFF2-40B4-BE49-F238E27FC236}">
                  <a16:creationId xmlns:a16="http://schemas.microsoft.com/office/drawing/2014/main" id="{7F4F765C-DF8D-512D-E514-6C571817F48C}"/>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6" name="Freeform 5">
              <a:extLst>
                <a:ext uri="{FF2B5EF4-FFF2-40B4-BE49-F238E27FC236}">
                  <a16:creationId xmlns:a16="http://schemas.microsoft.com/office/drawing/2014/main" id="{93D3EF1C-A56B-BD9F-66D4-3A5DBBED2332}"/>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solidFill>
              <a:srgbClr val="000000"/>
            </a:solidFill>
            <a:ln w="27426" cap="flat">
              <a:noFill/>
              <a:prstDash val="solid"/>
              <a:miter/>
            </a:ln>
          </p:spPr>
          <p:txBody>
            <a:bodyPr rtlCol="0" anchor="ctr"/>
            <a:lstStyle/>
            <a:p>
              <a:pPr algn="l" rtl="0"/>
              <a:endParaRPr lang="en-US"/>
            </a:p>
          </p:txBody>
        </p:sp>
        <p:sp>
          <p:nvSpPr>
            <p:cNvPr id="15" name="Freeform 14">
              <a:extLst>
                <a:ext uri="{FF2B5EF4-FFF2-40B4-BE49-F238E27FC236}">
                  <a16:creationId xmlns:a16="http://schemas.microsoft.com/office/drawing/2014/main" id="{A8BD1118-5F1F-01AB-E8A2-B3C5953965F7}"/>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solidFill>
              <a:srgbClr val="000000"/>
            </a:solidFill>
            <a:ln w="27426" cap="flat">
              <a:noFill/>
              <a:prstDash val="solid"/>
              <a:miter/>
            </a:ln>
          </p:spPr>
          <p:txBody>
            <a:bodyPr rtlCol="0" anchor="ctr"/>
            <a:lstStyle/>
            <a:p>
              <a:pPr algn="l" rtl="0"/>
              <a:endParaRPr lang="en-US"/>
            </a:p>
          </p:txBody>
        </p:sp>
        <p:sp>
          <p:nvSpPr>
            <p:cNvPr id="16" name="Freeform 15">
              <a:extLst>
                <a:ext uri="{FF2B5EF4-FFF2-40B4-BE49-F238E27FC236}">
                  <a16:creationId xmlns:a16="http://schemas.microsoft.com/office/drawing/2014/main" id="{B19840BE-3AD1-318F-D29D-2E906DA0FAE4}"/>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18" name="Freeform 17">
              <a:extLst>
                <a:ext uri="{FF2B5EF4-FFF2-40B4-BE49-F238E27FC236}">
                  <a16:creationId xmlns:a16="http://schemas.microsoft.com/office/drawing/2014/main" id="{FA0E7E2E-5BEF-BC63-98CC-CDFA09FAFA8E}"/>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089E9683-AD3C-C736-69F4-6B9AD7DD315C}"/>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1746181-9DC8-94CB-A553-FD4F2E322EDB}"/>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solidFill>
              <a:srgbClr val="000000"/>
            </a:solidFill>
            <a:ln w="27426"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4237494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11</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kumimoji="0" lang="en-US" altLang="en-US" sz="36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Päätelmät ja tulevaisuuden trendit</a:t>
            </a:r>
            <a:endParaRPr lang="en-US"/>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65</a:t>
            </a:fld>
            <a:endParaRPr lang="en-US" sz="900">
              <a:solidFill>
                <a:schemeClr val="tx1"/>
              </a:solidFill>
            </a:endParaRPr>
          </a:p>
        </p:txBody>
      </p:sp>
    </p:spTree>
    <p:extLst>
      <p:ext uri="{BB962C8B-B14F-4D97-AF65-F5344CB8AC3E}">
        <p14:creationId xmlns:p14="http://schemas.microsoft.com/office/powerpoint/2010/main" val="25776555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9F3012-D3B6-A4E7-93EC-C2C24E1AB9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881" y="-20929"/>
            <a:ext cx="7559675" cy="8224195"/>
          </a:xfrm>
          <a:prstGeom prst="rect">
            <a:avLst/>
          </a:prstGeom>
        </p:spPr>
      </p:pic>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66</a:t>
            </a:fld>
            <a:endParaRPr lang="en-US" sz="900">
              <a:solidFill>
                <a:schemeClr val="tx1"/>
              </a:solidFill>
            </a:endParaRPr>
          </a:p>
        </p:txBody>
      </p:sp>
      <p:sp>
        <p:nvSpPr>
          <p:cNvPr id="7" name="Freeform 6">
            <a:extLst>
              <a:ext uri="{FF2B5EF4-FFF2-40B4-BE49-F238E27FC236}">
                <a16:creationId xmlns:a16="http://schemas.microsoft.com/office/drawing/2014/main" id="{0893838D-BD64-27A2-B033-25B30A5B4681}"/>
              </a:ext>
            </a:extLst>
          </p:cNvPr>
          <p:cNvSpPr/>
          <p:nvPr/>
        </p:nvSpPr>
        <p:spPr>
          <a:xfrm rot="10800000" flipH="1">
            <a:off x="2752906" y="356223"/>
            <a:ext cx="4804898" cy="1981563"/>
          </a:xfrm>
          <a:custGeom>
            <a:avLst/>
            <a:gdLst>
              <a:gd name="connsiteX0" fmla="*/ 456237 w 4804898"/>
              <a:gd name="connsiteY0" fmla="*/ 1997431 h 1997431"/>
              <a:gd name="connsiteX1" fmla="*/ 4804898 w 4804898"/>
              <a:gd name="connsiteY1" fmla="*/ 1997431 h 1997431"/>
              <a:gd name="connsiteX2" fmla="*/ 4804898 w 4804898"/>
              <a:gd name="connsiteY2" fmla="*/ 851289 h 1997431"/>
              <a:gd name="connsiteX3" fmla="*/ 4804898 w 4804898"/>
              <a:gd name="connsiteY3" fmla="*/ 170348 h 1997431"/>
              <a:gd name="connsiteX4" fmla="*/ 4804898 w 4804898"/>
              <a:gd name="connsiteY4" fmla="*/ 0 h 1997431"/>
              <a:gd name="connsiteX5" fmla="*/ 0 w 4804898"/>
              <a:gd name="connsiteY5" fmla="*/ 0 h 1997431"/>
              <a:gd name="connsiteX6" fmla="*/ 0 w 4804898"/>
              <a:gd name="connsiteY6" fmla="*/ 170348 h 1997431"/>
              <a:gd name="connsiteX7" fmla="*/ 0 w 4804898"/>
              <a:gd name="connsiteY7" fmla="*/ 515093 h 1997431"/>
              <a:gd name="connsiteX8" fmla="*/ 0 w 4804898"/>
              <a:gd name="connsiteY8" fmla="*/ 1661235 h 1997431"/>
              <a:gd name="connsiteX9" fmla="*/ 456237 w 4804898"/>
              <a:gd name="connsiteY9" fmla="*/ 1997431 h 1997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898" h="1997431">
                <a:moveTo>
                  <a:pt x="456237" y="1997431"/>
                </a:moveTo>
                <a:lnTo>
                  <a:pt x="4804898" y="1997431"/>
                </a:lnTo>
                <a:lnTo>
                  <a:pt x="4804898" y="851289"/>
                </a:lnTo>
                <a:lnTo>
                  <a:pt x="4804898" y="170348"/>
                </a:lnTo>
                <a:lnTo>
                  <a:pt x="4804898" y="0"/>
                </a:lnTo>
                <a:lnTo>
                  <a:pt x="0" y="0"/>
                </a:lnTo>
                <a:lnTo>
                  <a:pt x="0" y="170348"/>
                </a:lnTo>
                <a:lnTo>
                  <a:pt x="0" y="515093"/>
                </a:lnTo>
                <a:lnTo>
                  <a:pt x="0" y="1661235"/>
                </a:lnTo>
                <a:cubicBezTo>
                  <a:pt x="0" y="1847028"/>
                  <a:pt x="204105" y="1997431"/>
                  <a:pt x="456237" y="1997431"/>
                </a:cubicBez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8" name="Text Placeholder 3">
            <a:extLst>
              <a:ext uri="{FF2B5EF4-FFF2-40B4-BE49-F238E27FC236}">
                <a16:creationId xmlns:a16="http://schemas.microsoft.com/office/drawing/2014/main" id="{65A04F45-3245-E84D-79D1-46C47617C05E}"/>
              </a:ext>
            </a:extLst>
          </p:cNvPr>
          <p:cNvSpPr txBox="1">
            <a:spLocks/>
          </p:cNvSpPr>
          <p:nvPr/>
        </p:nvSpPr>
        <p:spPr>
          <a:xfrm>
            <a:off x="3779837" y="664929"/>
            <a:ext cx="3292175" cy="13437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rtl="0"/>
            <a:r>
              <a:rPr lang="en-US" altLang="en-US" sz="2800" dirty="0" err="1">
                <a:solidFill>
                  <a:schemeClr val="tx1"/>
                </a:solidFill>
                <a:ea typeface="Calibri" panose="020F0502020204030204" pitchFamily="34" charset="0"/>
              </a:rPr>
              <a:t>Päätelmät</a:t>
            </a:r>
            <a:r>
              <a:rPr lang="en-US" altLang="en-US" sz="2800" dirty="0">
                <a:solidFill>
                  <a:schemeClr val="tx1"/>
                </a:solidFill>
                <a:ea typeface="Calibri" panose="020F0502020204030204" pitchFamily="34" charset="0"/>
              </a:rPr>
              <a:t> ja </a:t>
            </a:r>
            <a:r>
              <a:rPr lang="en-US" altLang="en-US" sz="2800" dirty="0" err="1">
                <a:solidFill>
                  <a:schemeClr val="tx1"/>
                </a:solidFill>
                <a:ea typeface="Calibri" panose="020F0502020204030204" pitchFamily="34" charset="0"/>
              </a:rPr>
              <a:t>tulevaisuuden</a:t>
            </a:r>
            <a:r>
              <a:rPr lang="en-US" altLang="en-US" sz="2800" dirty="0">
                <a:solidFill>
                  <a:schemeClr val="tx1"/>
                </a:solidFill>
                <a:ea typeface="Calibri" panose="020F0502020204030204" pitchFamily="34" charset="0"/>
              </a:rPr>
              <a:t> </a:t>
            </a:r>
            <a:r>
              <a:rPr lang="en-US" altLang="en-US" sz="2800" dirty="0" err="1">
                <a:solidFill>
                  <a:schemeClr val="tx1"/>
                </a:solidFill>
                <a:ea typeface="Calibri" panose="020F0502020204030204" pitchFamily="34" charset="0"/>
              </a:rPr>
              <a:t>trendit</a:t>
            </a:r>
            <a:endParaRPr lang="en-US" altLang="en-US" sz="2800" dirty="0">
              <a:solidFill>
                <a:schemeClr val="tx1"/>
              </a:solidFill>
              <a:ea typeface="Calibri" panose="020F0502020204030204" pitchFamily="34" charset="0"/>
            </a:endParaRPr>
          </a:p>
          <a:p>
            <a:pPr algn="r" rtl="0"/>
            <a:endParaRPr lang="en-US" sz="2800" dirty="0"/>
          </a:p>
        </p:txBody>
      </p:sp>
      <p:sp>
        <p:nvSpPr>
          <p:cNvPr id="9" name="Freeform 8">
            <a:extLst>
              <a:ext uri="{FF2B5EF4-FFF2-40B4-BE49-F238E27FC236}">
                <a16:creationId xmlns:a16="http://schemas.microsoft.com/office/drawing/2014/main" id="{8074EE9D-F326-C3D7-BE78-A9CCDAB780DA}"/>
              </a:ext>
            </a:extLst>
          </p:cNvPr>
          <p:cNvSpPr/>
          <p:nvPr/>
        </p:nvSpPr>
        <p:spPr>
          <a:xfrm>
            <a:off x="1175794" y="1692299"/>
            <a:ext cx="6372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10" name="Text Placeholder 32">
            <a:extLst>
              <a:ext uri="{FF2B5EF4-FFF2-40B4-BE49-F238E27FC236}">
                <a16:creationId xmlns:a16="http://schemas.microsoft.com/office/drawing/2014/main" id="{0B2AE1A7-1969-9A9E-6FA1-B6D055C75514}"/>
              </a:ext>
            </a:extLst>
          </p:cNvPr>
          <p:cNvSpPr txBox="1">
            <a:spLocks/>
          </p:cNvSpPr>
          <p:nvPr/>
        </p:nvSpPr>
        <p:spPr>
          <a:xfrm>
            <a:off x="956333" y="268091"/>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GB" sz="8800" dirty="0">
                <a:solidFill>
                  <a:schemeClr val="bg1"/>
                </a:solidFill>
              </a:rPr>
              <a:t>11</a:t>
            </a:r>
            <a:endParaRPr lang="en-US" sz="8800" dirty="0">
              <a:solidFill>
                <a:schemeClr val="bg1"/>
              </a:solidFill>
            </a:endParaRPr>
          </a:p>
        </p:txBody>
      </p:sp>
      <p:sp>
        <p:nvSpPr>
          <p:cNvPr id="28" name="Rectangle 27">
            <a:extLst>
              <a:ext uri="{FF2B5EF4-FFF2-40B4-BE49-F238E27FC236}">
                <a16:creationId xmlns:a16="http://schemas.microsoft.com/office/drawing/2014/main" id="{C8BFCC5D-44A8-9B96-2D02-11DC1450FEF1}"/>
              </a:ext>
            </a:extLst>
          </p:cNvPr>
          <p:cNvSpPr/>
          <p:nvPr/>
        </p:nvSpPr>
        <p:spPr>
          <a:xfrm>
            <a:off x="508468" y="4702402"/>
            <a:ext cx="6736501" cy="4841685"/>
          </a:xfrm>
          <a:prstGeom prst="rect">
            <a:avLst/>
          </a:prstGeom>
          <a:solidFill>
            <a:schemeClr val="bg1"/>
          </a:solidFill>
          <a:ln>
            <a:noFill/>
          </a:ln>
          <a:effectLst>
            <a:outerShdw blurRad="393439" dir="978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35" name="Graphic 4">
            <a:extLst>
              <a:ext uri="{FF2B5EF4-FFF2-40B4-BE49-F238E27FC236}">
                <a16:creationId xmlns:a16="http://schemas.microsoft.com/office/drawing/2014/main" id="{4F3380FC-635C-E061-3087-C2454354C61B}"/>
              </a:ext>
            </a:extLst>
          </p:cNvPr>
          <p:cNvGrpSpPr/>
          <p:nvPr/>
        </p:nvGrpSpPr>
        <p:grpSpPr>
          <a:xfrm rot="4165620">
            <a:off x="2409256" y="7851768"/>
            <a:ext cx="340780" cy="658854"/>
            <a:chOff x="9129274" y="2719113"/>
            <a:chExt cx="717139" cy="1386497"/>
          </a:xfrm>
          <a:solidFill>
            <a:srgbClr val="000000"/>
          </a:solidFill>
        </p:grpSpPr>
        <p:grpSp>
          <p:nvGrpSpPr>
            <p:cNvPr id="36" name="Graphic 4">
              <a:extLst>
                <a:ext uri="{FF2B5EF4-FFF2-40B4-BE49-F238E27FC236}">
                  <a16:creationId xmlns:a16="http://schemas.microsoft.com/office/drawing/2014/main" id="{6A800547-86AA-9594-7234-EAC2BE4FE0F8}"/>
                </a:ext>
              </a:extLst>
            </p:cNvPr>
            <p:cNvGrpSpPr/>
            <p:nvPr/>
          </p:nvGrpSpPr>
          <p:grpSpPr>
            <a:xfrm>
              <a:off x="9159507" y="2719113"/>
              <a:ext cx="446280" cy="440141"/>
              <a:chOff x="9159507" y="2719113"/>
              <a:chExt cx="446280" cy="440141"/>
            </a:xfrm>
            <a:grpFill/>
          </p:grpSpPr>
          <p:sp>
            <p:nvSpPr>
              <p:cNvPr id="45" name="Freeform 44">
                <a:extLst>
                  <a:ext uri="{FF2B5EF4-FFF2-40B4-BE49-F238E27FC236}">
                    <a16:creationId xmlns:a16="http://schemas.microsoft.com/office/drawing/2014/main" id="{1B1A3AD6-AE0E-9B94-4906-558581A4C57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B2DEDD"/>
              </a:solidFill>
              <a:ln w="12931" cap="flat">
                <a:noFill/>
                <a:prstDash val="solid"/>
                <a:miter/>
              </a:ln>
            </p:spPr>
            <p:txBody>
              <a:bodyPr rtlCol="0" anchor="ctr"/>
              <a:lstStyle/>
              <a:p>
                <a:pPr algn="l" rtl="0"/>
                <a:endParaRPr lang="en-US"/>
              </a:p>
            </p:txBody>
          </p:sp>
          <p:sp>
            <p:nvSpPr>
              <p:cNvPr id="46" name="Freeform 45">
                <a:extLst>
                  <a:ext uri="{FF2B5EF4-FFF2-40B4-BE49-F238E27FC236}">
                    <a16:creationId xmlns:a16="http://schemas.microsoft.com/office/drawing/2014/main" id="{B090B617-B1EF-58E0-4163-07A24A274A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B2DEDD"/>
              </a:solidFill>
              <a:ln w="12931" cap="flat">
                <a:noFill/>
                <a:prstDash val="solid"/>
                <a:miter/>
              </a:ln>
            </p:spPr>
            <p:txBody>
              <a:bodyPr rtlCol="0" anchor="ctr"/>
              <a:lstStyle/>
              <a:p>
                <a:pPr algn="l" rtl="0"/>
                <a:endParaRPr lang="en-US"/>
              </a:p>
            </p:txBody>
          </p:sp>
        </p:grpSp>
        <p:grpSp>
          <p:nvGrpSpPr>
            <p:cNvPr id="37" name="Graphic 4">
              <a:extLst>
                <a:ext uri="{FF2B5EF4-FFF2-40B4-BE49-F238E27FC236}">
                  <a16:creationId xmlns:a16="http://schemas.microsoft.com/office/drawing/2014/main" id="{5EBECCD0-67F1-B01A-32AF-73BB4CFE4AC3}"/>
                </a:ext>
              </a:extLst>
            </p:cNvPr>
            <p:cNvGrpSpPr/>
            <p:nvPr/>
          </p:nvGrpSpPr>
          <p:grpSpPr>
            <a:xfrm>
              <a:off x="9129274" y="2893887"/>
              <a:ext cx="717139" cy="1211724"/>
              <a:chOff x="9129274" y="2893887"/>
              <a:chExt cx="717139" cy="1211724"/>
            </a:xfrm>
            <a:grpFill/>
          </p:grpSpPr>
          <p:sp>
            <p:nvSpPr>
              <p:cNvPr id="38" name="Freeform 37">
                <a:extLst>
                  <a:ext uri="{FF2B5EF4-FFF2-40B4-BE49-F238E27FC236}">
                    <a16:creationId xmlns:a16="http://schemas.microsoft.com/office/drawing/2014/main" id="{1D7942BE-5335-8993-2B24-7853FE80CFA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lgn="l" rtl="0"/>
                <a:endParaRPr lang="en-US"/>
              </a:p>
            </p:txBody>
          </p:sp>
          <p:sp>
            <p:nvSpPr>
              <p:cNvPr id="39" name="Freeform 38">
                <a:extLst>
                  <a:ext uri="{FF2B5EF4-FFF2-40B4-BE49-F238E27FC236}">
                    <a16:creationId xmlns:a16="http://schemas.microsoft.com/office/drawing/2014/main" id="{A0A2F413-96B9-4FE1-64FE-18D8EBF232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lgn="l" rtl="0"/>
                <a:endParaRPr lang="en-US"/>
              </a:p>
            </p:txBody>
          </p:sp>
          <p:sp>
            <p:nvSpPr>
              <p:cNvPr id="40" name="Freeform 39">
                <a:extLst>
                  <a:ext uri="{FF2B5EF4-FFF2-40B4-BE49-F238E27FC236}">
                    <a16:creationId xmlns:a16="http://schemas.microsoft.com/office/drawing/2014/main" id="{860BD19E-9FD3-8E7B-4948-9BF5C99C375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lgn="l" rtl="0"/>
                <a:endParaRPr lang="en-US"/>
              </a:p>
            </p:txBody>
          </p:sp>
          <p:sp>
            <p:nvSpPr>
              <p:cNvPr id="41" name="Freeform 40">
                <a:extLst>
                  <a:ext uri="{FF2B5EF4-FFF2-40B4-BE49-F238E27FC236}">
                    <a16:creationId xmlns:a16="http://schemas.microsoft.com/office/drawing/2014/main" id="{6BB69BE0-D3F6-4680-C961-9180E351CC2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lgn="l" rtl="0"/>
                <a:endParaRPr lang="en-US"/>
              </a:p>
            </p:txBody>
          </p:sp>
          <p:sp>
            <p:nvSpPr>
              <p:cNvPr id="42" name="Freeform 41">
                <a:extLst>
                  <a:ext uri="{FF2B5EF4-FFF2-40B4-BE49-F238E27FC236}">
                    <a16:creationId xmlns:a16="http://schemas.microsoft.com/office/drawing/2014/main" id="{2287B5C1-A4F5-6AD8-8BD5-BACE49C5DEA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lgn="l" rtl="0"/>
                <a:endParaRPr lang="en-US"/>
              </a:p>
            </p:txBody>
          </p:sp>
          <p:sp>
            <p:nvSpPr>
              <p:cNvPr id="43" name="Freeform 42">
                <a:extLst>
                  <a:ext uri="{FF2B5EF4-FFF2-40B4-BE49-F238E27FC236}">
                    <a16:creationId xmlns:a16="http://schemas.microsoft.com/office/drawing/2014/main" id="{8E328866-0994-A5ED-F8FB-E1BF06AA4B7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lgn="l" rtl="0"/>
                <a:endParaRPr lang="en-US"/>
              </a:p>
            </p:txBody>
          </p:sp>
          <p:sp>
            <p:nvSpPr>
              <p:cNvPr id="44" name="Freeform 43">
                <a:extLst>
                  <a:ext uri="{FF2B5EF4-FFF2-40B4-BE49-F238E27FC236}">
                    <a16:creationId xmlns:a16="http://schemas.microsoft.com/office/drawing/2014/main" id="{06531436-0164-EF1D-50B5-EDBA9B579AC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lgn="l" rtl="0"/>
                <a:endParaRPr lang="en-US"/>
              </a:p>
            </p:txBody>
          </p:sp>
        </p:grpSp>
      </p:grpSp>
      <p:sp>
        <p:nvSpPr>
          <p:cNvPr id="245" name="Freeform 244">
            <a:extLst>
              <a:ext uri="{FF2B5EF4-FFF2-40B4-BE49-F238E27FC236}">
                <a16:creationId xmlns:a16="http://schemas.microsoft.com/office/drawing/2014/main" id="{7C07BD85-FC54-BBAC-90D5-4BA59E7D2369}"/>
              </a:ext>
            </a:extLst>
          </p:cNvPr>
          <p:cNvSpPr/>
          <p:nvPr/>
        </p:nvSpPr>
        <p:spPr>
          <a:xfrm flipH="1">
            <a:off x="-3547" y="4422047"/>
            <a:ext cx="2883555" cy="3303345"/>
          </a:xfrm>
          <a:custGeom>
            <a:avLst/>
            <a:gdLst>
              <a:gd name="connsiteX0" fmla="*/ 2883555 w 2883555"/>
              <a:gd name="connsiteY0" fmla="*/ 0 h 3303345"/>
              <a:gd name="connsiteX1" fmla="*/ 781133 w 2883555"/>
              <a:gd name="connsiteY1" fmla="*/ 0 h 3303345"/>
              <a:gd name="connsiteX2" fmla="*/ 0 w 2883555"/>
              <a:gd name="connsiteY2" fmla="*/ 0 h 3303345"/>
              <a:gd name="connsiteX3" fmla="*/ 0 w 2883555"/>
              <a:gd name="connsiteY3" fmla="*/ 376174 h 3303345"/>
              <a:gd name="connsiteX4" fmla="*/ 0 w 2883555"/>
              <a:gd name="connsiteY4" fmla="*/ 928491 h 3303345"/>
              <a:gd name="connsiteX5" fmla="*/ 0 w 2883555"/>
              <a:gd name="connsiteY5" fmla="*/ 2764725 h 3303345"/>
              <a:gd name="connsiteX6" fmla="*/ 730939 w 2883555"/>
              <a:gd name="connsiteY6" fmla="*/ 3303345 h 3303345"/>
              <a:gd name="connsiteX7" fmla="*/ 1512070 w 2883555"/>
              <a:gd name="connsiteY7" fmla="*/ 3303345 h 3303345"/>
              <a:gd name="connsiteX8" fmla="*/ 2883555 w 2883555"/>
              <a:gd name="connsiteY8" fmla="*/ 3303345 h 3303345"/>
              <a:gd name="connsiteX9" fmla="*/ 2883555 w 2883555"/>
              <a:gd name="connsiteY9" fmla="*/ 0 h 3303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3555" h="3303345">
                <a:moveTo>
                  <a:pt x="2883555" y="0"/>
                </a:moveTo>
                <a:lnTo>
                  <a:pt x="781133" y="0"/>
                </a:lnTo>
                <a:lnTo>
                  <a:pt x="0" y="0"/>
                </a:lnTo>
                <a:lnTo>
                  <a:pt x="0" y="376174"/>
                </a:lnTo>
                <a:lnTo>
                  <a:pt x="0" y="928491"/>
                </a:lnTo>
                <a:lnTo>
                  <a:pt x="0" y="2764725"/>
                </a:lnTo>
                <a:cubicBezTo>
                  <a:pt x="0" y="3062383"/>
                  <a:pt x="326996" y="3303345"/>
                  <a:pt x="730939" y="3303345"/>
                </a:cubicBezTo>
                <a:lnTo>
                  <a:pt x="1512070" y="3303345"/>
                </a:lnTo>
                <a:lnTo>
                  <a:pt x="2883555" y="3303345"/>
                </a:lnTo>
                <a:lnTo>
                  <a:pt x="2883555"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cxnSp>
        <p:nvCxnSpPr>
          <p:cNvPr id="4" name="Straight Connector 3">
            <a:extLst>
              <a:ext uri="{FF2B5EF4-FFF2-40B4-BE49-F238E27FC236}">
                <a16:creationId xmlns:a16="http://schemas.microsoft.com/office/drawing/2014/main" id="{80B34E4A-A3F0-C58C-A165-D85E2FBB6FB5}"/>
              </a:ext>
            </a:extLst>
          </p:cNvPr>
          <p:cNvCxnSpPr>
            <a:cxnSpLocks/>
          </p:cNvCxnSpPr>
          <p:nvPr/>
        </p:nvCxnSpPr>
        <p:spPr>
          <a:xfrm>
            <a:off x="-32643" y="5128573"/>
            <a:ext cx="3399841"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grpSp>
        <p:nvGrpSpPr>
          <p:cNvPr id="522" name="Group 521">
            <a:extLst>
              <a:ext uri="{FF2B5EF4-FFF2-40B4-BE49-F238E27FC236}">
                <a16:creationId xmlns:a16="http://schemas.microsoft.com/office/drawing/2014/main" id="{E9B40731-21AA-F2DD-167F-1EC246B39341}"/>
              </a:ext>
            </a:extLst>
          </p:cNvPr>
          <p:cNvGrpSpPr/>
          <p:nvPr/>
        </p:nvGrpSpPr>
        <p:grpSpPr>
          <a:xfrm>
            <a:off x="3945749" y="5916584"/>
            <a:ext cx="541864" cy="541718"/>
            <a:chOff x="8242308" y="4543504"/>
            <a:chExt cx="1008541" cy="1008269"/>
          </a:xfrm>
        </p:grpSpPr>
        <p:sp>
          <p:nvSpPr>
            <p:cNvPr id="523" name="Freeform 522">
              <a:extLst>
                <a:ext uri="{FF2B5EF4-FFF2-40B4-BE49-F238E27FC236}">
                  <a16:creationId xmlns:a16="http://schemas.microsoft.com/office/drawing/2014/main" id="{AAE666CE-880C-B11B-605B-C44A4E9F9F21}"/>
                </a:ext>
              </a:extLst>
            </p:cNvPr>
            <p:cNvSpPr/>
            <p:nvPr/>
          </p:nvSpPr>
          <p:spPr>
            <a:xfrm>
              <a:off x="8242308" y="4543504"/>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000000"/>
            </a:solidFill>
            <a:ln w="2705" cap="flat">
              <a:noFill/>
              <a:prstDash val="solid"/>
              <a:miter/>
            </a:ln>
          </p:spPr>
          <p:txBody>
            <a:bodyPr rtlCol="0" anchor="ctr"/>
            <a:lstStyle/>
            <a:p>
              <a:pPr algn="l" rtl="0"/>
              <a:endParaRPr lang="en-US"/>
            </a:p>
          </p:txBody>
        </p:sp>
        <p:sp>
          <p:nvSpPr>
            <p:cNvPr id="524" name="Freeform 523">
              <a:extLst>
                <a:ext uri="{FF2B5EF4-FFF2-40B4-BE49-F238E27FC236}">
                  <a16:creationId xmlns:a16="http://schemas.microsoft.com/office/drawing/2014/main" id="{8CD5F780-602C-E806-4CB1-3A6A56A41D85}"/>
                </a:ext>
              </a:extLst>
            </p:cNvPr>
            <p:cNvSpPr/>
            <p:nvPr/>
          </p:nvSpPr>
          <p:spPr>
            <a:xfrm>
              <a:off x="8655892" y="5148059"/>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000000"/>
            </a:solidFill>
            <a:ln w="2705" cap="flat">
              <a:noFill/>
              <a:prstDash val="solid"/>
              <a:miter/>
            </a:ln>
          </p:spPr>
          <p:txBody>
            <a:bodyPr rtlCol="0" anchor="ctr"/>
            <a:lstStyle/>
            <a:p>
              <a:pPr algn="l" rtl="0"/>
              <a:endParaRPr lang="en-US"/>
            </a:p>
          </p:txBody>
        </p:sp>
        <p:sp>
          <p:nvSpPr>
            <p:cNvPr id="525" name="Freeform 524">
              <a:extLst>
                <a:ext uri="{FF2B5EF4-FFF2-40B4-BE49-F238E27FC236}">
                  <a16:creationId xmlns:a16="http://schemas.microsoft.com/office/drawing/2014/main" id="{66E27CD9-7212-E812-D08D-19EF55683F5F}"/>
                </a:ext>
              </a:extLst>
            </p:cNvPr>
            <p:cNvSpPr/>
            <p:nvPr/>
          </p:nvSpPr>
          <p:spPr>
            <a:xfrm>
              <a:off x="9153389" y="53245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6" name="Freeform 525">
              <a:extLst>
                <a:ext uri="{FF2B5EF4-FFF2-40B4-BE49-F238E27FC236}">
                  <a16:creationId xmlns:a16="http://schemas.microsoft.com/office/drawing/2014/main" id="{1C541B1F-E10A-EC7C-5901-B7D309D98D7F}"/>
                </a:ext>
              </a:extLst>
            </p:cNvPr>
            <p:cNvSpPr/>
            <p:nvPr/>
          </p:nvSpPr>
          <p:spPr>
            <a:xfrm>
              <a:off x="9153118" y="5389419"/>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7" name="Freeform 526">
              <a:extLst>
                <a:ext uri="{FF2B5EF4-FFF2-40B4-BE49-F238E27FC236}">
                  <a16:creationId xmlns:a16="http://schemas.microsoft.com/office/drawing/2014/main" id="{E43F4F6B-0490-1B5C-0A48-40C8E832290A}"/>
                </a:ext>
              </a:extLst>
            </p:cNvPr>
            <p:cNvSpPr/>
            <p:nvPr/>
          </p:nvSpPr>
          <p:spPr>
            <a:xfrm>
              <a:off x="8404972" y="5454578"/>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528" name="Freeform 527">
              <a:extLst>
                <a:ext uri="{FF2B5EF4-FFF2-40B4-BE49-F238E27FC236}">
                  <a16:creationId xmlns:a16="http://schemas.microsoft.com/office/drawing/2014/main" id="{15642F80-87B9-0A73-6E74-DF50E7E2BE50}"/>
                </a:ext>
              </a:extLst>
            </p:cNvPr>
            <p:cNvSpPr/>
            <p:nvPr/>
          </p:nvSpPr>
          <p:spPr>
            <a:xfrm>
              <a:off x="8469874"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529" name="Freeform 528">
              <a:extLst>
                <a:ext uri="{FF2B5EF4-FFF2-40B4-BE49-F238E27FC236}">
                  <a16:creationId xmlns:a16="http://schemas.microsoft.com/office/drawing/2014/main" id="{FD581F89-FF3C-136B-0716-D711D834B2DF}"/>
                </a:ext>
              </a:extLst>
            </p:cNvPr>
            <p:cNvSpPr/>
            <p:nvPr/>
          </p:nvSpPr>
          <p:spPr>
            <a:xfrm>
              <a:off x="8535049"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530" name="Freeform 529">
              <a:extLst>
                <a:ext uri="{FF2B5EF4-FFF2-40B4-BE49-F238E27FC236}">
                  <a16:creationId xmlns:a16="http://schemas.microsoft.com/office/drawing/2014/main" id="{C8059B9D-B2E0-E964-B7B7-BBD3737FF186}"/>
                </a:ext>
              </a:extLst>
            </p:cNvPr>
            <p:cNvSpPr/>
            <p:nvPr/>
          </p:nvSpPr>
          <p:spPr>
            <a:xfrm>
              <a:off x="9153389" y="5454849"/>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000000"/>
            </a:solidFill>
            <a:ln w="2705" cap="flat">
              <a:noFill/>
              <a:prstDash val="solid"/>
              <a:miter/>
            </a:ln>
          </p:spPr>
          <p:txBody>
            <a:bodyPr rtlCol="0" anchor="ctr"/>
            <a:lstStyle/>
            <a:p>
              <a:pPr algn="l" rtl="0"/>
              <a:endParaRPr lang="en-US"/>
            </a:p>
          </p:txBody>
        </p:sp>
        <p:sp>
          <p:nvSpPr>
            <p:cNvPr id="531" name="Freeform 530">
              <a:extLst>
                <a:ext uri="{FF2B5EF4-FFF2-40B4-BE49-F238E27FC236}">
                  <a16:creationId xmlns:a16="http://schemas.microsoft.com/office/drawing/2014/main" id="{20B6BE81-73F3-38C4-3C8D-9C7D66049911}"/>
                </a:ext>
              </a:extLst>
            </p:cNvPr>
            <p:cNvSpPr/>
            <p:nvPr/>
          </p:nvSpPr>
          <p:spPr>
            <a:xfrm>
              <a:off x="8596964" y="5325074"/>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000000"/>
            </a:solidFill>
            <a:ln w="2705" cap="flat">
              <a:noFill/>
              <a:prstDash val="solid"/>
              <a:miter/>
            </a:ln>
          </p:spPr>
          <p:txBody>
            <a:bodyPr rtlCol="0" anchor="ctr"/>
            <a:lstStyle/>
            <a:p>
              <a:pPr algn="l" rtl="0"/>
              <a:endParaRPr lang="en-US"/>
            </a:p>
          </p:txBody>
        </p:sp>
        <p:sp>
          <p:nvSpPr>
            <p:cNvPr id="532" name="Freeform 531">
              <a:extLst>
                <a:ext uri="{FF2B5EF4-FFF2-40B4-BE49-F238E27FC236}">
                  <a16:creationId xmlns:a16="http://schemas.microsoft.com/office/drawing/2014/main" id="{A35CEF31-52CF-7D12-85AA-6984D33BAAC2}"/>
                </a:ext>
              </a:extLst>
            </p:cNvPr>
            <p:cNvSpPr/>
            <p:nvPr/>
          </p:nvSpPr>
          <p:spPr>
            <a:xfrm>
              <a:off x="8762343" y="4640903"/>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000000"/>
            </a:solidFill>
            <a:ln w="2705" cap="flat">
              <a:noFill/>
              <a:prstDash val="solid"/>
              <a:miter/>
            </a:ln>
          </p:spPr>
          <p:txBody>
            <a:bodyPr rtlCol="0" anchor="ctr"/>
            <a:lstStyle/>
            <a:p>
              <a:pPr algn="l" rtl="0"/>
              <a:endParaRPr lang="en-US"/>
            </a:p>
          </p:txBody>
        </p:sp>
        <p:grpSp>
          <p:nvGrpSpPr>
            <p:cNvPr id="533" name="Graphic 2">
              <a:extLst>
                <a:ext uri="{FF2B5EF4-FFF2-40B4-BE49-F238E27FC236}">
                  <a16:creationId xmlns:a16="http://schemas.microsoft.com/office/drawing/2014/main" id="{3841D108-FC58-EC1D-FAA3-9BFEA2336DD4}"/>
                </a:ext>
              </a:extLst>
            </p:cNvPr>
            <p:cNvGrpSpPr/>
            <p:nvPr/>
          </p:nvGrpSpPr>
          <p:grpSpPr>
            <a:xfrm>
              <a:off x="8696898" y="4576287"/>
              <a:ext cx="520036" cy="519372"/>
              <a:chOff x="4594347" y="2258759"/>
              <a:chExt cx="520036" cy="519372"/>
            </a:xfrm>
            <a:solidFill>
              <a:srgbClr val="00BADE"/>
            </a:solidFill>
          </p:grpSpPr>
          <p:sp>
            <p:nvSpPr>
              <p:cNvPr id="535" name="Freeform 534">
                <a:extLst>
                  <a:ext uri="{FF2B5EF4-FFF2-40B4-BE49-F238E27FC236}">
                    <a16:creationId xmlns:a16="http://schemas.microsoft.com/office/drawing/2014/main" id="{DE861A04-3AC9-7635-1617-ED2B419DDFA9}"/>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pPr algn="l" rtl="0"/>
                <a:endParaRPr lang="en-US"/>
              </a:p>
            </p:txBody>
          </p:sp>
          <p:sp>
            <p:nvSpPr>
              <p:cNvPr id="536" name="Freeform 535">
                <a:extLst>
                  <a:ext uri="{FF2B5EF4-FFF2-40B4-BE49-F238E27FC236}">
                    <a16:creationId xmlns:a16="http://schemas.microsoft.com/office/drawing/2014/main" id="{0D4F79FD-13C2-65B0-9AC1-447533051AF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pPr algn="l" rtl="0"/>
                <a:endParaRPr lang="en-US"/>
              </a:p>
            </p:txBody>
          </p:sp>
        </p:grpSp>
        <p:sp>
          <p:nvSpPr>
            <p:cNvPr id="534" name="Freeform 533">
              <a:extLst>
                <a:ext uri="{FF2B5EF4-FFF2-40B4-BE49-F238E27FC236}">
                  <a16:creationId xmlns:a16="http://schemas.microsoft.com/office/drawing/2014/main" id="{488BC554-186A-3CF2-1EF5-EF8377BDA9B6}"/>
                </a:ext>
              </a:extLst>
            </p:cNvPr>
            <p:cNvSpPr/>
            <p:nvPr/>
          </p:nvSpPr>
          <p:spPr>
            <a:xfrm>
              <a:off x="8859834" y="4738370"/>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000000"/>
            </a:solidFill>
            <a:ln w="2705" cap="flat">
              <a:noFill/>
              <a:prstDash val="solid"/>
              <a:miter/>
            </a:ln>
          </p:spPr>
          <p:txBody>
            <a:bodyPr rtlCol="0" anchor="ctr"/>
            <a:lstStyle/>
            <a:p>
              <a:pPr algn="l" rtl="0"/>
              <a:endParaRPr lang="en-US"/>
            </a:p>
          </p:txBody>
        </p:sp>
      </p:grpSp>
      <p:grpSp>
        <p:nvGrpSpPr>
          <p:cNvPr id="537" name="Group 536">
            <a:extLst>
              <a:ext uri="{FF2B5EF4-FFF2-40B4-BE49-F238E27FC236}">
                <a16:creationId xmlns:a16="http://schemas.microsoft.com/office/drawing/2014/main" id="{B596FA65-2968-7EA8-E513-75E3CC7A6413}"/>
              </a:ext>
            </a:extLst>
          </p:cNvPr>
          <p:cNvGrpSpPr/>
          <p:nvPr/>
        </p:nvGrpSpPr>
        <p:grpSpPr>
          <a:xfrm>
            <a:off x="3985426" y="5078281"/>
            <a:ext cx="601576" cy="612554"/>
            <a:chOff x="11798823" y="4367300"/>
            <a:chExt cx="1220032" cy="1242297"/>
          </a:xfrm>
        </p:grpSpPr>
        <p:grpSp>
          <p:nvGrpSpPr>
            <p:cNvPr id="538" name="Graphic 303">
              <a:extLst>
                <a:ext uri="{FF2B5EF4-FFF2-40B4-BE49-F238E27FC236}">
                  <a16:creationId xmlns:a16="http://schemas.microsoft.com/office/drawing/2014/main" id="{576EA805-F18E-1574-9D08-F6695699E0FA}"/>
                </a:ext>
              </a:extLst>
            </p:cNvPr>
            <p:cNvGrpSpPr/>
            <p:nvPr/>
          </p:nvGrpSpPr>
          <p:grpSpPr>
            <a:xfrm>
              <a:off x="11997137" y="4405884"/>
              <a:ext cx="982858" cy="1164978"/>
              <a:chOff x="8477971" y="2116696"/>
              <a:chExt cx="982858" cy="1164978"/>
            </a:xfrm>
            <a:solidFill>
              <a:srgbClr val="FFFFFF"/>
            </a:solidFill>
          </p:grpSpPr>
          <p:sp>
            <p:nvSpPr>
              <p:cNvPr id="544" name="Freeform 543">
                <a:extLst>
                  <a:ext uri="{FF2B5EF4-FFF2-40B4-BE49-F238E27FC236}">
                    <a16:creationId xmlns:a16="http://schemas.microsoft.com/office/drawing/2014/main" id="{D954DDC8-E425-B3AF-4FF9-ADFD12A66C39}"/>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79037"/>
              </a:solidFill>
              <a:ln w="3330" cap="flat">
                <a:noFill/>
                <a:prstDash val="solid"/>
                <a:miter/>
              </a:ln>
            </p:spPr>
            <p:txBody>
              <a:bodyPr rtlCol="0" anchor="ctr"/>
              <a:lstStyle/>
              <a:p>
                <a:pPr algn="l" rtl="0"/>
                <a:endParaRPr lang="en-US"/>
              </a:p>
            </p:txBody>
          </p:sp>
          <p:sp>
            <p:nvSpPr>
              <p:cNvPr id="545" name="Freeform 544">
                <a:extLst>
                  <a:ext uri="{FF2B5EF4-FFF2-40B4-BE49-F238E27FC236}">
                    <a16:creationId xmlns:a16="http://schemas.microsoft.com/office/drawing/2014/main" id="{72AE8258-0310-74F6-3764-B0A8AAD045D4}"/>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79037"/>
              </a:solidFill>
              <a:ln w="3330" cap="flat">
                <a:noFill/>
                <a:prstDash val="solid"/>
                <a:miter/>
              </a:ln>
            </p:spPr>
            <p:txBody>
              <a:bodyPr rtlCol="0" anchor="ctr"/>
              <a:lstStyle/>
              <a:p>
                <a:pPr algn="l" rtl="0"/>
                <a:endParaRPr lang="en-US"/>
              </a:p>
            </p:txBody>
          </p:sp>
        </p:grpSp>
        <p:grpSp>
          <p:nvGrpSpPr>
            <p:cNvPr id="539" name="Graphic 303">
              <a:extLst>
                <a:ext uri="{FF2B5EF4-FFF2-40B4-BE49-F238E27FC236}">
                  <a16:creationId xmlns:a16="http://schemas.microsoft.com/office/drawing/2014/main" id="{B997EDFE-63CD-8EAD-0FE7-FC5A7CBB58E0}"/>
                </a:ext>
              </a:extLst>
            </p:cNvPr>
            <p:cNvGrpSpPr/>
            <p:nvPr/>
          </p:nvGrpSpPr>
          <p:grpSpPr>
            <a:xfrm>
              <a:off x="11798823" y="4367300"/>
              <a:ext cx="1220032" cy="1242297"/>
              <a:chOff x="8279657" y="2078112"/>
              <a:chExt cx="1220032" cy="1242297"/>
            </a:xfrm>
            <a:solidFill>
              <a:srgbClr val="000000"/>
            </a:solidFill>
          </p:grpSpPr>
          <p:sp>
            <p:nvSpPr>
              <p:cNvPr id="540" name="Freeform 539">
                <a:extLst>
                  <a:ext uri="{FF2B5EF4-FFF2-40B4-BE49-F238E27FC236}">
                    <a16:creationId xmlns:a16="http://schemas.microsoft.com/office/drawing/2014/main" id="{13970DC4-B766-D32C-531A-8DFF5FFE9B6F}"/>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pPr algn="l" rtl="0"/>
                <a:endParaRPr lang="en-US"/>
              </a:p>
            </p:txBody>
          </p:sp>
          <p:sp>
            <p:nvSpPr>
              <p:cNvPr id="541" name="Freeform 540">
                <a:extLst>
                  <a:ext uri="{FF2B5EF4-FFF2-40B4-BE49-F238E27FC236}">
                    <a16:creationId xmlns:a16="http://schemas.microsoft.com/office/drawing/2014/main" id="{B3F84B06-A14D-ED02-85E9-208D7B6ACC59}"/>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pPr algn="l" rtl="0"/>
                <a:endParaRPr lang="en-US"/>
              </a:p>
            </p:txBody>
          </p:sp>
          <p:sp>
            <p:nvSpPr>
              <p:cNvPr id="542" name="Freeform 541">
                <a:extLst>
                  <a:ext uri="{FF2B5EF4-FFF2-40B4-BE49-F238E27FC236}">
                    <a16:creationId xmlns:a16="http://schemas.microsoft.com/office/drawing/2014/main" id="{17603421-AC01-F404-BF0C-8E9E6169F6A8}"/>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pPr algn="l" rtl="0"/>
                <a:endParaRPr lang="en-US"/>
              </a:p>
            </p:txBody>
          </p:sp>
          <p:sp>
            <p:nvSpPr>
              <p:cNvPr id="543" name="Freeform 542">
                <a:extLst>
                  <a:ext uri="{FF2B5EF4-FFF2-40B4-BE49-F238E27FC236}">
                    <a16:creationId xmlns:a16="http://schemas.microsoft.com/office/drawing/2014/main" id="{0D181C79-E1C8-5C5A-8B62-AF6624101F8C}"/>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pPr algn="l" rtl="0"/>
                <a:endParaRPr lang="en-US"/>
              </a:p>
            </p:txBody>
          </p:sp>
        </p:grpSp>
      </p:grpSp>
      <p:grpSp>
        <p:nvGrpSpPr>
          <p:cNvPr id="546" name="Graphic 3">
            <a:extLst>
              <a:ext uri="{FF2B5EF4-FFF2-40B4-BE49-F238E27FC236}">
                <a16:creationId xmlns:a16="http://schemas.microsoft.com/office/drawing/2014/main" id="{7B5C564B-32F3-9D0B-8790-C366CC0D3528}"/>
              </a:ext>
            </a:extLst>
          </p:cNvPr>
          <p:cNvGrpSpPr/>
          <p:nvPr/>
        </p:nvGrpSpPr>
        <p:grpSpPr>
          <a:xfrm>
            <a:off x="3941490" y="6694415"/>
            <a:ext cx="573237" cy="537870"/>
            <a:chOff x="6615628" y="2116894"/>
            <a:chExt cx="1066935" cy="1001108"/>
          </a:xfrm>
        </p:grpSpPr>
        <p:sp>
          <p:nvSpPr>
            <p:cNvPr id="547" name="Freeform 546">
              <a:extLst>
                <a:ext uri="{FF2B5EF4-FFF2-40B4-BE49-F238E27FC236}">
                  <a16:creationId xmlns:a16="http://schemas.microsoft.com/office/drawing/2014/main" id="{07A88205-4F83-A1EA-F67B-E26BACBE37CF}"/>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79037"/>
            </a:solidFill>
            <a:ln w="27426" cap="flat">
              <a:noFill/>
              <a:prstDash val="solid"/>
              <a:miter/>
            </a:ln>
          </p:spPr>
          <p:txBody>
            <a:bodyPr rtlCol="0" anchor="ctr"/>
            <a:lstStyle/>
            <a:p>
              <a:pPr algn="l" rtl="0"/>
              <a:endParaRPr lang="en-US"/>
            </a:p>
          </p:txBody>
        </p:sp>
        <p:grpSp>
          <p:nvGrpSpPr>
            <p:cNvPr id="548" name="Graphic 3">
              <a:extLst>
                <a:ext uri="{FF2B5EF4-FFF2-40B4-BE49-F238E27FC236}">
                  <a16:creationId xmlns:a16="http://schemas.microsoft.com/office/drawing/2014/main" id="{C1638A9B-603C-AD9A-6181-CF81ACDAC7E1}"/>
                </a:ext>
              </a:extLst>
            </p:cNvPr>
            <p:cNvGrpSpPr/>
            <p:nvPr/>
          </p:nvGrpSpPr>
          <p:grpSpPr>
            <a:xfrm>
              <a:off x="6615628" y="2116894"/>
              <a:ext cx="1066935" cy="1001108"/>
              <a:chOff x="6615628" y="2116894"/>
              <a:chExt cx="1066935" cy="1001108"/>
            </a:xfrm>
            <a:solidFill>
              <a:srgbClr val="000000"/>
            </a:solidFill>
          </p:grpSpPr>
          <p:sp>
            <p:nvSpPr>
              <p:cNvPr id="549" name="Freeform 548">
                <a:extLst>
                  <a:ext uri="{FF2B5EF4-FFF2-40B4-BE49-F238E27FC236}">
                    <a16:creationId xmlns:a16="http://schemas.microsoft.com/office/drawing/2014/main" id="{D65F2891-055D-C4B4-10B2-FAE5B6622720}"/>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pPr algn="l" rtl="0"/>
                <a:endParaRPr lang="en-US"/>
              </a:p>
            </p:txBody>
          </p:sp>
          <p:sp>
            <p:nvSpPr>
              <p:cNvPr id="550" name="Freeform 549">
                <a:extLst>
                  <a:ext uri="{FF2B5EF4-FFF2-40B4-BE49-F238E27FC236}">
                    <a16:creationId xmlns:a16="http://schemas.microsoft.com/office/drawing/2014/main" id="{CECD13AC-B9CD-12EE-E443-F49B06205BD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pPr algn="l" rtl="0"/>
                <a:endParaRPr lang="en-US"/>
              </a:p>
            </p:txBody>
          </p:sp>
          <p:sp>
            <p:nvSpPr>
              <p:cNvPr id="551" name="Freeform 550">
                <a:extLst>
                  <a:ext uri="{FF2B5EF4-FFF2-40B4-BE49-F238E27FC236}">
                    <a16:creationId xmlns:a16="http://schemas.microsoft.com/office/drawing/2014/main" id="{909ADEED-519E-F678-B6AA-06D01BBE24D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pPr algn="l" rtl="0"/>
                <a:endParaRPr lang="en-US"/>
              </a:p>
            </p:txBody>
          </p:sp>
          <p:sp>
            <p:nvSpPr>
              <p:cNvPr id="552" name="Freeform 551">
                <a:extLst>
                  <a:ext uri="{FF2B5EF4-FFF2-40B4-BE49-F238E27FC236}">
                    <a16:creationId xmlns:a16="http://schemas.microsoft.com/office/drawing/2014/main" id="{3E3306A1-FFB4-B6EC-0D02-CE21B3DF7B7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pPr algn="l" rtl="0"/>
                <a:endParaRPr lang="en-US"/>
              </a:p>
            </p:txBody>
          </p:sp>
          <p:sp>
            <p:nvSpPr>
              <p:cNvPr id="553" name="Freeform 552">
                <a:extLst>
                  <a:ext uri="{FF2B5EF4-FFF2-40B4-BE49-F238E27FC236}">
                    <a16:creationId xmlns:a16="http://schemas.microsoft.com/office/drawing/2014/main" id="{A840EBA7-6557-8D51-12FD-5132B46D57A9}"/>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pPr algn="l" rtl="0"/>
                <a:endParaRPr lang="en-US"/>
              </a:p>
            </p:txBody>
          </p:sp>
          <p:sp>
            <p:nvSpPr>
              <p:cNvPr id="554" name="Freeform 553">
                <a:extLst>
                  <a:ext uri="{FF2B5EF4-FFF2-40B4-BE49-F238E27FC236}">
                    <a16:creationId xmlns:a16="http://schemas.microsoft.com/office/drawing/2014/main" id="{9E6F5EAD-A32F-D571-3A30-9987F18E8C1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pPr algn="l" rtl="0"/>
                <a:endParaRPr lang="en-US"/>
              </a:p>
            </p:txBody>
          </p:sp>
          <p:sp>
            <p:nvSpPr>
              <p:cNvPr id="555" name="Freeform 554">
                <a:extLst>
                  <a:ext uri="{FF2B5EF4-FFF2-40B4-BE49-F238E27FC236}">
                    <a16:creationId xmlns:a16="http://schemas.microsoft.com/office/drawing/2014/main" id="{18DE74EC-128B-6231-D9E5-5FB8593FF3D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pPr algn="l" rtl="0"/>
                <a:endParaRPr lang="en-US"/>
              </a:p>
            </p:txBody>
          </p:sp>
          <p:sp>
            <p:nvSpPr>
              <p:cNvPr id="556" name="Freeform 555">
                <a:extLst>
                  <a:ext uri="{FF2B5EF4-FFF2-40B4-BE49-F238E27FC236}">
                    <a16:creationId xmlns:a16="http://schemas.microsoft.com/office/drawing/2014/main" id="{B5DBF5BC-BD04-10B1-BEB7-931C923BB35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pPr algn="l" rtl="0"/>
                <a:endParaRPr lang="en-US"/>
              </a:p>
            </p:txBody>
          </p:sp>
          <p:sp>
            <p:nvSpPr>
              <p:cNvPr id="557" name="Freeform 556">
                <a:extLst>
                  <a:ext uri="{FF2B5EF4-FFF2-40B4-BE49-F238E27FC236}">
                    <a16:creationId xmlns:a16="http://schemas.microsoft.com/office/drawing/2014/main" id="{67CAEB50-BC4D-717F-039C-F6A46123B8C4}"/>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pPr algn="l" rtl="0"/>
                <a:endParaRPr lang="en-US"/>
              </a:p>
            </p:txBody>
          </p:sp>
          <p:sp>
            <p:nvSpPr>
              <p:cNvPr id="558" name="Freeform 557">
                <a:extLst>
                  <a:ext uri="{FF2B5EF4-FFF2-40B4-BE49-F238E27FC236}">
                    <a16:creationId xmlns:a16="http://schemas.microsoft.com/office/drawing/2014/main" id="{AE65C2A1-0EF4-BBAD-FABB-BD4A3E276275}"/>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pPr algn="l" rtl="0"/>
                <a:endParaRPr lang="en-US"/>
              </a:p>
            </p:txBody>
          </p:sp>
          <p:sp>
            <p:nvSpPr>
              <p:cNvPr id="559" name="Freeform 558">
                <a:extLst>
                  <a:ext uri="{FF2B5EF4-FFF2-40B4-BE49-F238E27FC236}">
                    <a16:creationId xmlns:a16="http://schemas.microsoft.com/office/drawing/2014/main" id="{37E40E5A-86C5-1AB8-2D19-C7770391FD8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pPr algn="l" rtl="0"/>
                <a:endParaRPr lang="en-US"/>
              </a:p>
            </p:txBody>
          </p:sp>
          <p:sp>
            <p:nvSpPr>
              <p:cNvPr id="560" name="Freeform 559">
                <a:extLst>
                  <a:ext uri="{FF2B5EF4-FFF2-40B4-BE49-F238E27FC236}">
                    <a16:creationId xmlns:a16="http://schemas.microsoft.com/office/drawing/2014/main" id="{D30129C7-8537-44B9-7BF6-3569F954037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61" name="Graphic 3">
            <a:extLst>
              <a:ext uri="{FF2B5EF4-FFF2-40B4-BE49-F238E27FC236}">
                <a16:creationId xmlns:a16="http://schemas.microsoft.com/office/drawing/2014/main" id="{C24A6DB8-7256-1526-C9CE-8554623A7A44}"/>
              </a:ext>
            </a:extLst>
          </p:cNvPr>
          <p:cNvGrpSpPr/>
          <p:nvPr/>
        </p:nvGrpSpPr>
        <p:grpSpPr>
          <a:xfrm>
            <a:off x="3892417" y="7516128"/>
            <a:ext cx="561104" cy="563733"/>
            <a:chOff x="10641325" y="2076985"/>
            <a:chExt cx="1044352" cy="1049245"/>
          </a:xfrm>
        </p:grpSpPr>
        <p:sp>
          <p:nvSpPr>
            <p:cNvPr id="562" name="Freeform 561">
              <a:extLst>
                <a:ext uri="{FF2B5EF4-FFF2-40B4-BE49-F238E27FC236}">
                  <a16:creationId xmlns:a16="http://schemas.microsoft.com/office/drawing/2014/main" id="{EEE1365E-6264-C4CE-7B44-849ABDB172CA}"/>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F79037"/>
            </a:solidFill>
            <a:ln w="27426" cap="flat">
              <a:noFill/>
              <a:prstDash val="solid"/>
              <a:miter/>
            </a:ln>
          </p:spPr>
          <p:txBody>
            <a:bodyPr rtlCol="0" anchor="ctr"/>
            <a:lstStyle/>
            <a:p>
              <a:pPr algn="l" rtl="0"/>
              <a:endParaRPr lang="en-US"/>
            </a:p>
          </p:txBody>
        </p:sp>
        <p:grpSp>
          <p:nvGrpSpPr>
            <p:cNvPr id="563" name="Graphic 3">
              <a:extLst>
                <a:ext uri="{FF2B5EF4-FFF2-40B4-BE49-F238E27FC236}">
                  <a16:creationId xmlns:a16="http://schemas.microsoft.com/office/drawing/2014/main" id="{2096EC12-1323-801A-2EEF-DD0AD3456C31}"/>
                </a:ext>
              </a:extLst>
            </p:cNvPr>
            <p:cNvGrpSpPr/>
            <p:nvPr/>
          </p:nvGrpSpPr>
          <p:grpSpPr>
            <a:xfrm>
              <a:off x="10641325" y="2076985"/>
              <a:ext cx="1044352" cy="1049245"/>
              <a:chOff x="10641325" y="2076985"/>
              <a:chExt cx="1044352" cy="1049245"/>
            </a:xfrm>
            <a:solidFill>
              <a:srgbClr val="000000"/>
            </a:solidFill>
          </p:grpSpPr>
          <p:sp>
            <p:nvSpPr>
              <p:cNvPr id="564" name="Freeform 563">
                <a:extLst>
                  <a:ext uri="{FF2B5EF4-FFF2-40B4-BE49-F238E27FC236}">
                    <a16:creationId xmlns:a16="http://schemas.microsoft.com/office/drawing/2014/main" id="{B7B57E81-BD9E-EB77-6974-821F05FD09F7}"/>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solidFill>
                <a:srgbClr val="000000"/>
              </a:solidFill>
              <a:ln w="27426" cap="flat">
                <a:noFill/>
                <a:prstDash val="solid"/>
                <a:miter/>
              </a:ln>
            </p:spPr>
            <p:txBody>
              <a:bodyPr rtlCol="0" anchor="ctr"/>
              <a:lstStyle/>
              <a:p>
                <a:pPr algn="l" rtl="0"/>
                <a:endParaRPr lang="en-US"/>
              </a:p>
            </p:txBody>
          </p:sp>
          <p:sp>
            <p:nvSpPr>
              <p:cNvPr id="565" name="Freeform 564">
                <a:extLst>
                  <a:ext uri="{FF2B5EF4-FFF2-40B4-BE49-F238E27FC236}">
                    <a16:creationId xmlns:a16="http://schemas.microsoft.com/office/drawing/2014/main" id="{E1A62168-FC97-E883-788F-2A6459F16131}"/>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solidFill>
                <a:srgbClr val="000000"/>
              </a:solidFill>
              <a:ln w="27426" cap="flat">
                <a:noFill/>
                <a:prstDash val="solid"/>
                <a:miter/>
              </a:ln>
            </p:spPr>
            <p:txBody>
              <a:bodyPr rtlCol="0" anchor="ctr"/>
              <a:lstStyle/>
              <a:p>
                <a:pPr algn="l" rtl="0"/>
                <a:endParaRPr lang="en-US"/>
              </a:p>
            </p:txBody>
          </p:sp>
          <p:sp>
            <p:nvSpPr>
              <p:cNvPr id="566" name="Freeform 565">
                <a:extLst>
                  <a:ext uri="{FF2B5EF4-FFF2-40B4-BE49-F238E27FC236}">
                    <a16:creationId xmlns:a16="http://schemas.microsoft.com/office/drawing/2014/main" id="{4306BFA5-BED9-FAD5-3B99-36598048A388}"/>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solidFill>
                <a:srgbClr val="000000"/>
              </a:solidFill>
              <a:ln w="27426" cap="flat">
                <a:noFill/>
                <a:prstDash val="solid"/>
                <a:miter/>
              </a:ln>
            </p:spPr>
            <p:txBody>
              <a:bodyPr rtlCol="0" anchor="ctr"/>
              <a:lstStyle/>
              <a:p>
                <a:pPr algn="l" rtl="0"/>
                <a:endParaRPr lang="en-US"/>
              </a:p>
            </p:txBody>
          </p:sp>
          <p:sp>
            <p:nvSpPr>
              <p:cNvPr id="567" name="Freeform 566">
                <a:extLst>
                  <a:ext uri="{FF2B5EF4-FFF2-40B4-BE49-F238E27FC236}">
                    <a16:creationId xmlns:a16="http://schemas.microsoft.com/office/drawing/2014/main" id="{CB4ADFD4-AABC-43A9-1070-AE7ADE09AF64}"/>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solidFill>
                <a:srgbClr val="000000"/>
              </a:solidFill>
              <a:ln w="27426" cap="flat">
                <a:noFill/>
                <a:prstDash val="solid"/>
                <a:miter/>
              </a:ln>
            </p:spPr>
            <p:txBody>
              <a:bodyPr rtlCol="0" anchor="ctr"/>
              <a:lstStyle/>
              <a:p>
                <a:pPr algn="l" rtl="0"/>
                <a:endParaRPr lang="en-US"/>
              </a:p>
            </p:txBody>
          </p:sp>
          <p:sp>
            <p:nvSpPr>
              <p:cNvPr id="568" name="Freeform 567">
                <a:extLst>
                  <a:ext uri="{FF2B5EF4-FFF2-40B4-BE49-F238E27FC236}">
                    <a16:creationId xmlns:a16="http://schemas.microsoft.com/office/drawing/2014/main" id="{88700CC2-9DFB-D9D5-AE9F-A5A645ABE59A}"/>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solidFill>
                <a:srgbClr val="000000"/>
              </a:solidFill>
              <a:ln w="27426" cap="flat">
                <a:noFill/>
                <a:prstDash val="solid"/>
                <a:miter/>
              </a:ln>
            </p:spPr>
            <p:txBody>
              <a:bodyPr rtlCol="0" anchor="ctr"/>
              <a:lstStyle/>
              <a:p>
                <a:pPr algn="l" rtl="0"/>
                <a:endParaRPr lang="en-US"/>
              </a:p>
            </p:txBody>
          </p:sp>
          <p:sp>
            <p:nvSpPr>
              <p:cNvPr id="569" name="Freeform 568">
                <a:extLst>
                  <a:ext uri="{FF2B5EF4-FFF2-40B4-BE49-F238E27FC236}">
                    <a16:creationId xmlns:a16="http://schemas.microsoft.com/office/drawing/2014/main" id="{7A3AA5BC-1EC9-2F55-F56D-086C0B96FB37}"/>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solidFill>
                <a:srgbClr val="000000"/>
              </a:solidFill>
              <a:ln w="27426" cap="flat">
                <a:noFill/>
                <a:prstDash val="solid"/>
                <a:miter/>
              </a:ln>
            </p:spPr>
            <p:txBody>
              <a:bodyPr rtlCol="0" anchor="ctr"/>
              <a:lstStyle/>
              <a:p>
                <a:pPr algn="l" rtl="0"/>
                <a:endParaRPr lang="en-US"/>
              </a:p>
            </p:txBody>
          </p:sp>
          <p:sp>
            <p:nvSpPr>
              <p:cNvPr id="570" name="Freeform 569">
                <a:extLst>
                  <a:ext uri="{FF2B5EF4-FFF2-40B4-BE49-F238E27FC236}">
                    <a16:creationId xmlns:a16="http://schemas.microsoft.com/office/drawing/2014/main" id="{53894AD9-4BB0-C42C-BA0E-D2151B56E8D9}"/>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solidFill>
                <a:srgbClr val="000000"/>
              </a:solidFill>
              <a:ln w="27426" cap="flat">
                <a:noFill/>
                <a:prstDash val="solid"/>
                <a:miter/>
              </a:ln>
            </p:spPr>
            <p:txBody>
              <a:bodyPr rtlCol="0" anchor="ctr"/>
              <a:lstStyle/>
              <a:p>
                <a:pPr algn="l" rtl="0"/>
                <a:endParaRPr lang="en-US"/>
              </a:p>
            </p:txBody>
          </p:sp>
          <p:sp>
            <p:nvSpPr>
              <p:cNvPr id="571" name="Freeform 570">
                <a:extLst>
                  <a:ext uri="{FF2B5EF4-FFF2-40B4-BE49-F238E27FC236}">
                    <a16:creationId xmlns:a16="http://schemas.microsoft.com/office/drawing/2014/main" id="{97A5A6D1-5344-1747-4F93-F6707F2A7B3C}"/>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solidFill>
                <a:srgbClr val="000000"/>
              </a:solidFill>
              <a:ln w="27426" cap="flat">
                <a:noFill/>
                <a:prstDash val="solid"/>
                <a:miter/>
              </a:ln>
            </p:spPr>
            <p:txBody>
              <a:bodyPr rtlCol="0" anchor="ctr"/>
              <a:lstStyle/>
              <a:p>
                <a:pPr algn="l" rtl="0"/>
                <a:endParaRPr lang="en-US"/>
              </a:p>
            </p:txBody>
          </p:sp>
          <p:sp>
            <p:nvSpPr>
              <p:cNvPr id="572" name="Freeform 571">
                <a:extLst>
                  <a:ext uri="{FF2B5EF4-FFF2-40B4-BE49-F238E27FC236}">
                    <a16:creationId xmlns:a16="http://schemas.microsoft.com/office/drawing/2014/main" id="{29A47F55-3152-FE1A-7C15-5DA2C7919B59}"/>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solidFill>
                <a:srgbClr val="000000"/>
              </a:solidFill>
              <a:ln w="27426" cap="flat">
                <a:noFill/>
                <a:prstDash val="solid"/>
                <a:miter/>
              </a:ln>
            </p:spPr>
            <p:txBody>
              <a:bodyPr rtlCol="0" anchor="ctr"/>
              <a:lstStyle/>
              <a:p>
                <a:pPr algn="l" rtl="0"/>
                <a:endParaRPr lang="en-US"/>
              </a:p>
            </p:txBody>
          </p:sp>
          <p:sp>
            <p:nvSpPr>
              <p:cNvPr id="573" name="Freeform 572">
                <a:extLst>
                  <a:ext uri="{FF2B5EF4-FFF2-40B4-BE49-F238E27FC236}">
                    <a16:creationId xmlns:a16="http://schemas.microsoft.com/office/drawing/2014/main" id="{FDA95A67-3E30-C26B-D495-C4D7E6418C5C}"/>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solidFill>
                <a:srgbClr val="000000"/>
              </a:solidFill>
              <a:ln w="27426" cap="flat">
                <a:noFill/>
                <a:prstDash val="solid"/>
                <a:miter/>
              </a:ln>
            </p:spPr>
            <p:txBody>
              <a:bodyPr rtlCol="0" anchor="ctr"/>
              <a:lstStyle/>
              <a:p>
                <a:pPr algn="l" rtl="0"/>
                <a:endParaRPr lang="en-US"/>
              </a:p>
            </p:txBody>
          </p:sp>
        </p:grpSp>
      </p:grpSp>
      <p:grpSp>
        <p:nvGrpSpPr>
          <p:cNvPr id="574" name="Group 573">
            <a:extLst>
              <a:ext uri="{FF2B5EF4-FFF2-40B4-BE49-F238E27FC236}">
                <a16:creationId xmlns:a16="http://schemas.microsoft.com/office/drawing/2014/main" id="{E938E00D-4DA2-B656-F513-69378FB45B9E}"/>
              </a:ext>
            </a:extLst>
          </p:cNvPr>
          <p:cNvGrpSpPr/>
          <p:nvPr/>
        </p:nvGrpSpPr>
        <p:grpSpPr>
          <a:xfrm>
            <a:off x="3367198" y="5197830"/>
            <a:ext cx="3731045" cy="435465"/>
            <a:chOff x="3047664" y="3465710"/>
            <a:chExt cx="3731045" cy="435465"/>
          </a:xfrm>
        </p:grpSpPr>
        <p:grpSp>
          <p:nvGrpSpPr>
            <p:cNvPr id="575" name="Group 574">
              <a:extLst>
                <a:ext uri="{FF2B5EF4-FFF2-40B4-BE49-F238E27FC236}">
                  <a16:creationId xmlns:a16="http://schemas.microsoft.com/office/drawing/2014/main" id="{C242E83E-803E-92D7-6711-6E93462BD26C}"/>
                </a:ext>
              </a:extLst>
            </p:cNvPr>
            <p:cNvGrpSpPr/>
            <p:nvPr/>
          </p:nvGrpSpPr>
          <p:grpSpPr>
            <a:xfrm>
              <a:off x="4287009" y="3465710"/>
              <a:ext cx="2491700" cy="435465"/>
              <a:chOff x="2257955" y="6077055"/>
              <a:chExt cx="2491700" cy="435465"/>
            </a:xfrm>
          </p:grpSpPr>
          <p:sp>
            <p:nvSpPr>
              <p:cNvPr id="579" name="Text Placeholder 3">
                <a:extLst>
                  <a:ext uri="{FF2B5EF4-FFF2-40B4-BE49-F238E27FC236}">
                    <a16:creationId xmlns:a16="http://schemas.microsoft.com/office/drawing/2014/main" id="{8C61559C-CB81-2D65-888F-EC8F21906196}"/>
                  </a:ext>
                </a:extLst>
              </p:cNvPr>
              <p:cNvSpPr txBox="1">
                <a:spLocks/>
              </p:cNvSpPr>
              <p:nvPr/>
            </p:nvSpPr>
            <p:spPr>
              <a:xfrm>
                <a:off x="2257955"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01</a:t>
                </a:r>
                <a:endParaRPr lang="en-US">
                  <a:solidFill>
                    <a:srgbClr val="F79037"/>
                  </a:solidFill>
                </a:endParaRPr>
              </a:p>
            </p:txBody>
          </p:sp>
          <p:sp>
            <p:nvSpPr>
              <p:cNvPr id="580" name="TextBox 579">
                <a:extLst>
                  <a:ext uri="{FF2B5EF4-FFF2-40B4-BE49-F238E27FC236}">
                    <a16:creationId xmlns:a16="http://schemas.microsoft.com/office/drawing/2014/main" id="{4184C4CB-9C71-1648-AB5E-774940B3FF69}"/>
                  </a:ext>
                </a:extLst>
              </p:cNvPr>
              <p:cNvSpPr txBox="1"/>
              <p:nvPr/>
            </p:nvSpPr>
            <p:spPr>
              <a:xfrm>
                <a:off x="2777193" y="6163707"/>
                <a:ext cx="1972462" cy="348813"/>
              </a:xfrm>
              <a:prstGeom prst="rect">
                <a:avLst/>
              </a:prstGeom>
              <a:noFill/>
              <a:ln>
                <a:noFill/>
              </a:ln>
            </p:spPr>
            <p:txBody>
              <a:bodyPr wrap="square">
                <a:spAutoFit/>
              </a:bodyPr>
              <a:lstStyle/>
              <a:p>
                <a:pPr algn="l" rtl="0">
                  <a:lnSpc>
                    <a:spcPts val="1960"/>
                  </a:lnSpc>
                </a:pPr>
                <a:r>
                  <a:rPr lang="en-IE" b="1" kern="0">
                    <a:solidFill>
                      <a:srgbClr val="000000"/>
                    </a:solidFill>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Nousevat trendit</a:t>
                </a:r>
                <a:endParaRPr lang="en-IE" b="1" kern="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576" name="Group 575">
              <a:extLst>
                <a:ext uri="{FF2B5EF4-FFF2-40B4-BE49-F238E27FC236}">
                  <a16:creationId xmlns:a16="http://schemas.microsoft.com/office/drawing/2014/main" id="{55AFF219-8242-319C-BE07-DDDDCA709AB8}"/>
                </a:ext>
              </a:extLst>
            </p:cNvPr>
            <p:cNvGrpSpPr/>
            <p:nvPr/>
          </p:nvGrpSpPr>
          <p:grpSpPr>
            <a:xfrm>
              <a:off x="3047664" y="3657992"/>
              <a:ext cx="363221" cy="104123"/>
              <a:chOff x="4833434" y="3593060"/>
              <a:chExt cx="363221" cy="104123"/>
            </a:xfrm>
          </p:grpSpPr>
          <p:cxnSp>
            <p:nvCxnSpPr>
              <p:cNvPr id="577" name="Straight Connector 576">
                <a:extLst>
                  <a:ext uri="{FF2B5EF4-FFF2-40B4-BE49-F238E27FC236}">
                    <a16:creationId xmlns:a16="http://schemas.microsoft.com/office/drawing/2014/main" id="{BA3D2F76-B8DE-028C-E35E-095B0CDE6F0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78" name="Oval 577">
                <a:extLst>
                  <a:ext uri="{FF2B5EF4-FFF2-40B4-BE49-F238E27FC236}">
                    <a16:creationId xmlns:a16="http://schemas.microsoft.com/office/drawing/2014/main" id="{0D3E73FD-D1E8-C736-22DF-B1AEE2680659}"/>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81" name="Group 580">
            <a:extLst>
              <a:ext uri="{FF2B5EF4-FFF2-40B4-BE49-F238E27FC236}">
                <a16:creationId xmlns:a16="http://schemas.microsoft.com/office/drawing/2014/main" id="{6212F234-A9A1-1A74-11B6-F117C4436DF6}"/>
              </a:ext>
            </a:extLst>
          </p:cNvPr>
          <p:cNvGrpSpPr/>
          <p:nvPr/>
        </p:nvGrpSpPr>
        <p:grpSpPr>
          <a:xfrm>
            <a:off x="3367198" y="5994536"/>
            <a:ext cx="3715677" cy="435465"/>
            <a:chOff x="3047664" y="3465710"/>
            <a:chExt cx="3715677" cy="435465"/>
          </a:xfrm>
        </p:grpSpPr>
        <p:grpSp>
          <p:nvGrpSpPr>
            <p:cNvPr id="582" name="Group 581">
              <a:extLst>
                <a:ext uri="{FF2B5EF4-FFF2-40B4-BE49-F238E27FC236}">
                  <a16:creationId xmlns:a16="http://schemas.microsoft.com/office/drawing/2014/main" id="{B9E5C500-51A2-AFE5-0E93-AEF462275774}"/>
                </a:ext>
              </a:extLst>
            </p:cNvPr>
            <p:cNvGrpSpPr/>
            <p:nvPr/>
          </p:nvGrpSpPr>
          <p:grpSpPr>
            <a:xfrm>
              <a:off x="4271641" y="3465710"/>
              <a:ext cx="2491700" cy="435465"/>
              <a:chOff x="2242587" y="6077055"/>
              <a:chExt cx="2491700" cy="435465"/>
            </a:xfrm>
          </p:grpSpPr>
          <p:sp>
            <p:nvSpPr>
              <p:cNvPr id="586" name="Text Placeholder 3">
                <a:extLst>
                  <a:ext uri="{FF2B5EF4-FFF2-40B4-BE49-F238E27FC236}">
                    <a16:creationId xmlns:a16="http://schemas.microsoft.com/office/drawing/2014/main" id="{714C389B-C507-F260-CA62-38B0FEB49C7D}"/>
                  </a:ext>
                </a:extLst>
              </p:cNvPr>
              <p:cNvSpPr txBox="1">
                <a:spLocks/>
              </p:cNvSpPr>
              <p:nvPr/>
            </p:nvSpPr>
            <p:spPr>
              <a:xfrm>
                <a:off x="2242587"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02</a:t>
                </a:r>
                <a:endParaRPr lang="en-US">
                  <a:solidFill>
                    <a:srgbClr val="F79037"/>
                  </a:solidFill>
                </a:endParaRPr>
              </a:p>
            </p:txBody>
          </p:sp>
          <p:sp>
            <p:nvSpPr>
              <p:cNvPr id="587" name="TextBox 586">
                <a:extLst>
                  <a:ext uri="{FF2B5EF4-FFF2-40B4-BE49-F238E27FC236}">
                    <a16:creationId xmlns:a16="http://schemas.microsoft.com/office/drawing/2014/main" id="{63CC3DCE-88AE-CDAB-C63D-A19646A60870}"/>
                  </a:ext>
                </a:extLst>
              </p:cNvPr>
              <p:cNvSpPr txBox="1"/>
              <p:nvPr/>
            </p:nvSpPr>
            <p:spPr>
              <a:xfrm>
                <a:off x="2761825" y="6163707"/>
                <a:ext cx="1972462" cy="348813"/>
              </a:xfrm>
              <a:prstGeom prst="rect">
                <a:avLst/>
              </a:prstGeom>
              <a:noFill/>
              <a:ln>
                <a:noFill/>
              </a:ln>
            </p:spPr>
            <p:txBody>
              <a:bodyPr wrap="square">
                <a:spAutoFit/>
              </a:bodyPr>
              <a:lstStyle/>
              <a:p>
                <a:pPr algn="l" rtl="0">
                  <a:lnSpc>
                    <a:spcPts val="1960"/>
                  </a:lnSpc>
                </a:pPr>
                <a:r>
                  <a:rPr lang="en-IE" b="1" kern="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Haasteet</a:t>
                </a:r>
                <a:endParaRPr lang="en-IE" b="1" ker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83" name="Group 582">
              <a:extLst>
                <a:ext uri="{FF2B5EF4-FFF2-40B4-BE49-F238E27FC236}">
                  <a16:creationId xmlns:a16="http://schemas.microsoft.com/office/drawing/2014/main" id="{8ED956D9-ACAD-A449-9C68-AB0B933B979B}"/>
                </a:ext>
              </a:extLst>
            </p:cNvPr>
            <p:cNvGrpSpPr/>
            <p:nvPr/>
          </p:nvGrpSpPr>
          <p:grpSpPr>
            <a:xfrm>
              <a:off x="3047664" y="3657992"/>
              <a:ext cx="363221" cy="104123"/>
              <a:chOff x="4833434" y="3593060"/>
              <a:chExt cx="363221" cy="104123"/>
            </a:xfrm>
          </p:grpSpPr>
          <p:cxnSp>
            <p:nvCxnSpPr>
              <p:cNvPr id="584" name="Straight Connector 583">
                <a:extLst>
                  <a:ext uri="{FF2B5EF4-FFF2-40B4-BE49-F238E27FC236}">
                    <a16:creationId xmlns:a16="http://schemas.microsoft.com/office/drawing/2014/main" id="{CCE88E7C-8432-3C73-A1BE-349639594D8E}"/>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85" name="Oval 584">
                <a:extLst>
                  <a:ext uri="{FF2B5EF4-FFF2-40B4-BE49-F238E27FC236}">
                    <a16:creationId xmlns:a16="http://schemas.microsoft.com/office/drawing/2014/main" id="{529F184D-36E8-D9EA-BAAC-FFCDA779DFA0}"/>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88" name="Group 587">
            <a:extLst>
              <a:ext uri="{FF2B5EF4-FFF2-40B4-BE49-F238E27FC236}">
                <a16:creationId xmlns:a16="http://schemas.microsoft.com/office/drawing/2014/main" id="{000205D4-6832-3709-299D-2418ACBE9200}"/>
              </a:ext>
            </a:extLst>
          </p:cNvPr>
          <p:cNvGrpSpPr/>
          <p:nvPr/>
        </p:nvGrpSpPr>
        <p:grpSpPr>
          <a:xfrm>
            <a:off x="3367198" y="6791242"/>
            <a:ext cx="3738729" cy="435465"/>
            <a:chOff x="3047664" y="3465710"/>
            <a:chExt cx="3738729" cy="435465"/>
          </a:xfrm>
        </p:grpSpPr>
        <p:grpSp>
          <p:nvGrpSpPr>
            <p:cNvPr id="589" name="Group 588">
              <a:extLst>
                <a:ext uri="{FF2B5EF4-FFF2-40B4-BE49-F238E27FC236}">
                  <a16:creationId xmlns:a16="http://schemas.microsoft.com/office/drawing/2014/main" id="{4A0ACD7F-105F-CBC3-C10F-CA795F956CF4}"/>
                </a:ext>
              </a:extLst>
            </p:cNvPr>
            <p:cNvGrpSpPr/>
            <p:nvPr/>
          </p:nvGrpSpPr>
          <p:grpSpPr>
            <a:xfrm>
              <a:off x="4294693" y="3465710"/>
              <a:ext cx="2491700" cy="435465"/>
              <a:chOff x="2265639" y="6077055"/>
              <a:chExt cx="2491700" cy="435465"/>
            </a:xfrm>
          </p:grpSpPr>
          <p:sp>
            <p:nvSpPr>
              <p:cNvPr id="593" name="Text Placeholder 3">
                <a:extLst>
                  <a:ext uri="{FF2B5EF4-FFF2-40B4-BE49-F238E27FC236}">
                    <a16:creationId xmlns:a16="http://schemas.microsoft.com/office/drawing/2014/main" id="{ED714067-9F22-1A23-2B71-E1CD63D59FC8}"/>
                  </a:ext>
                </a:extLst>
              </p:cNvPr>
              <p:cNvSpPr txBox="1">
                <a:spLocks/>
              </p:cNvSpPr>
              <p:nvPr/>
            </p:nvSpPr>
            <p:spPr>
              <a:xfrm>
                <a:off x="2265639"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03</a:t>
                </a:r>
                <a:endParaRPr lang="en-US">
                  <a:solidFill>
                    <a:srgbClr val="F79037"/>
                  </a:solidFill>
                </a:endParaRPr>
              </a:p>
            </p:txBody>
          </p:sp>
          <p:sp>
            <p:nvSpPr>
              <p:cNvPr id="594" name="TextBox 593">
                <a:extLst>
                  <a:ext uri="{FF2B5EF4-FFF2-40B4-BE49-F238E27FC236}">
                    <a16:creationId xmlns:a16="http://schemas.microsoft.com/office/drawing/2014/main" id="{DCDE27E5-CBA6-7FCC-94C9-5B747679B324}"/>
                  </a:ext>
                </a:extLst>
              </p:cNvPr>
              <p:cNvSpPr txBox="1"/>
              <p:nvPr/>
            </p:nvSpPr>
            <p:spPr>
              <a:xfrm>
                <a:off x="2784877" y="6163707"/>
                <a:ext cx="1972462" cy="348813"/>
              </a:xfrm>
              <a:prstGeom prst="rect">
                <a:avLst/>
              </a:prstGeom>
              <a:noFill/>
              <a:ln>
                <a:noFill/>
              </a:ln>
            </p:spPr>
            <p:txBody>
              <a:bodyPr wrap="square">
                <a:spAutoFit/>
              </a:bodyPr>
              <a:lstStyle/>
              <a:p>
                <a:pPr algn="l" rtl="0">
                  <a:lnSpc>
                    <a:spcPts val="1960"/>
                  </a:lnSpc>
                </a:pPr>
                <a:r>
                  <a:rPr lang="en-IE" sz="18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Mahdollisuudet</a:t>
                </a:r>
                <a:endParaRPr lang="en-IE" sz="1800" b="1" kern="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grpSp>
        <p:grpSp>
          <p:nvGrpSpPr>
            <p:cNvPr id="590" name="Group 589">
              <a:extLst>
                <a:ext uri="{FF2B5EF4-FFF2-40B4-BE49-F238E27FC236}">
                  <a16:creationId xmlns:a16="http://schemas.microsoft.com/office/drawing/2014/main" id="{58303141-3C93-045A-C794-7445D7BE8ACE}"/>
                </a:ext>
              </a:extLst>
            </p:cNvPr>
            <p:cNvGrpSpPr/>
            <p:nvPr/>
          </p:nvGrpSpPr>
          <p:grpSpPr>
            <a:xfrm>
              <a:off x="3047664" y="3657992"/>
              <a:ext cx="363221" cy="104123"/>
              <a:chOff x="4833434" y="3593060"/>
              <a:chExt cx="363221" cy="104123"/>
            </a:xfrm>
          </p:grpSpPr>
          <p:cxnSp>
            <p:nvCxnSpPr>
              <p:cNvPr id="591" name="Straight Connector 590">
                <a:extLst>
                  <a:ext uri="{FF2B5EF4-FFF2-40B4-BE49-F238E27FC236}">
                    <a16:creationId xmlns:a16="http://schemas.microsoft.com/office/drawing/2014/main" id="{49C28DFD-4EAB-9EAC-E5D2-8C299E5435AB}"/>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92" name="Oval 591">
                <a:extLst>
                  <a:ext uri="{FF2B5EF4-FFF2-40B4-BE49-F238E27FC236}">
                    <a16:creationId xmlns:a16="http://schemas.microsoft.com/office/drawing/2014/main" id="{A3840C21-2E2B-169E-31CB-7D4D13817657}"/>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595" name="Group 594">
            <a:extLst>
              <a:ext uri="{FF2B5EF4-FFF2-40B4-BE49-F238E27FC236}">
                <a16:creationId xmlns:a16="http://schemas.microsoft.com/office/drawing/2014/main" id="{E385834C-BDC7-116F-FAA6-69C212311FE7}"/>
              </a:ext>
            </a:extLst>
          </p:cNvPr>
          <p:cNvGrpSpPr/>
          <p:nvPr/>
        </p:nvGrpSpPr>
        <p:grpSpPr>
          <a:xfrm>
            <a:off x="3367198" y="7587947"/>
            <a:ext cx="3707993" cy="435465"/>
            <a:chOff x="3047664" y="3465710"/>
            <a:chExt cx="3707993" cy="435465"/>
          </a:xfrm>
        </p:grpSpPr>
        <p:grpSp>
          <p:nvGrpSpPr>
            <p:cNvPr id="596" name="Group 595">
              <a:extLst>
                <a:ext uri="{FF2B5EF4-FFF2-40B4-BE49-F238E27FC236}">
                  <a16:creationId xmlns:a16="http://schemas.microsoft.com/office/drawing/2014/main" id="{9B3D23BA-70D4-AB1A-05DF-23F2798D9FC4}"/>
                </a:ext>
              </a:extLst>
            </p:cNvPr>
            <p:cNvGrpSpPr/>
            <p:nvPr/>
          </p:nvGrpSpPr>
          <p:grpSpPr>
            <a:xfrm>
              <a:off x="4263957" y="3465710"/>
              <a:ext cx="2491700" cy="435465"/>
              <a:chOff x="2234903" y="6077055"/>
              <a:chExt cx="2491700" cy="435465"/>
            </a:xfrm>
          </p:grpSpPr>
          <p:sp>
            <p:nvSpPr>
              <p:cNvPr id="600" name="Text Placeholder 3">
                <a:extLst>
                  <a:ext uri="{FF2B5EF4-FFF2-40B4-BE49-F238E27FC236}">
                    <a16:creationId xmlns:a16="http://schemas.microsoft.com/office/drawing/2014/main" id="{2517E657-CFED-68FC-7850-A511B91CC835}"/>
                  </a:ext>
                </a:extLst>
              </p:cNvPr>
              <p:cNvSpPr txBox="1">
                <a:spLocks/>
              </p:cNvSpPr>
              <p:nvPr/>
            </p:nvSpPr>
            <p:spPr>
              <a:xfrm>
                <a:off x="2234903"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04</a:t>
                </a:r>
                <a:endParaRPr lang="en-US">
                  <a:solidFill>
                    <a:srgbClr val="F79037"/>
                  </a:solidFill>
                </a:endParaRPr>
              </a:p>
            </p:txBody>
          </p:sp>
          <p:sp>
            <p:nvSpPr>
              <p:cNvPr id="601" name="TextBox 600">
                <a:extLst>
                  <a:ext uri="{FF2B5EF4-FFF2-40B4-BE49-F238E27FC236}">
                    <a16:creationId xmlns:a16="http://schemas.microsoft.com/office/drawing/2014/main" id="{F0878738-05CD-36FD-F3DA-845542E18F45}"/>
                  </a:ext>
                </a:extLst>
              </p:cNvPr>
              <p:cNvSpPr txBox="1"/>
              <p:nvPr/>
            </p:nvSpPr>
            <p:spPr>
              <a:xfrm>
                <a:off x="2754141" y="6163707"/>
                <a:ext cx="1972462" cy="348813"/>
              </a:xfrm>
              <a:prstGeom prst="rect">
                <a:avLst/>
              </a:prstGeom>
              <a:noFill/>
              <a:ln>
                <a:noFill/>
              </a:ln>
            </p:spPr>
            <p:txBody>
              <a:bodyPr wrap="square">
                <a:spAutoFit/>
              </a:bodyPr>
              <a:lstStyle/>
              <a:p>
                <a:pPr algn="l" rtl="0">
                  <a:lnSpc>
                    <a:spcPts val="1960"/>
                  </a:lnSpc>
                </a:pPr>
                <a:r>
                  <a:rPr lang="en-IE" sz="1800" b="1">
                    <a:solidFill>
                      <a:srgbClr val="000000"/>
                    </a:solidFill>
                    <a:effectLst/>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Edessä pysyminen</a:t>
                </a:r>
                <a:endParaRPr lang="en-IE" sz="1800" b="1">
                  <a:solidFill>
                    <a:srgbClr val="000000"/>
                  </a:solidFill>
                  <a:effectLst/>
                  <a:latin typeface="Calibri" panose="020F0502020204030204" pitchFamily="34" charset="0"/>
                  <a:ea typeface="Times New Roman" panose="02020603050405020304" pitchFamily="18" charset="0"/>
                </a:endParaRPr>
              </a:p>
            </p:txBody>
          </p:sp>
        </p:grpSp>
        <p:grpSp>
          <p:nvGrpSpPr>
            <p:cNvPr id="597" name="Group 596">
              <a:extLst>
                <a:ext uri="{FF2B5EF4-FFF2-40B4-BE49-F238E27FC236}">
                  <a16:creationId xmlns:a16="http://schemas.microsoft.com/office/drawing/2014/main" id="{578157DA-8940-F491-DBB1-B115B41195A8}"/>
                </a:ext>
              </a:extLst>
            </p:cNvPr>
            <p:cNvGrpSpPr/>
            <p:nvPr/>
          </p:nvGrpSpPr>
          <p:grpSpPr>
            <a:xfrm>
              <a:off x="3047664" y="3657992"/>
              <a:ext cx="363221" cy="104123"/>
              <a:chOff x="4833434" y="3593060"/>
              <a:chExt cx="363221" cy="104123"/>
            </a:xfrm>
          </p:grpSpPr>
          <p:cxnSp>
            <p:nvCxnSpPr>
              <p:cNvPr id="598" name="Straight Connector 597">
                <a:extLst>
                  <a:ext uri="{FF2B5EF4-FFF2-40B4-BE49-F238E27FC236}">
                    <a16:creationId xmlns:a16="http://schemas.microsoft.com/office/drawing/2014/main" id="{9B0ED709-2432-84A6-99C5-C80945DD83A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99" name="Oval 598">
                <a:extLst>
                  <a:ext uri="{FF2B5EF4-FFF2-40B4-BE49-F238E27FC236}">
                    <a16:creationId xmlns:a16="http://schemas.microsoft.com/office/drawing/2014/main" id="{654485D5-3049-FD14-73C5-B24A18BFA552}"/>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cxnSp>
        <p:nvCxnSpPr>
          <p:cNvPr id="602" name="Straight Connector 601">
            <a:extLst>
              <a:ext uri="{FF2B5EF4-FFF2-40B4-BE49-F238E27FC236}">
                <a16:creationId xmlns:a16="http://schemas.microsoft.com/office/drawing/2014/main" id="{F51B9BC5-EA78-E752-AEDD-440176528F8C}"/>
              </a:ext>
            </a:extLst>
          </p:cNvPr>
          <p:cNvCxnSpPr>
            <a:cxnSpLocks/>
          </p:cNvCxnSpPr>
          <p:nvPr/>
        </p:nvCxnSpPr>
        <p:spPr>
          <a:xfrm>
            <a:off x="3367198" y="5120017"/>
            <a:ext cx="0" cy="3523875"/>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604" name="TextBox 603">
            <a:extLst>
              <a:ext uri="{FF2B5EF4-FFF2-40B4-BE49-F238E27FC236}">
                <a16:creationId xmlns:a16="http://schemas.microsoft.com/office/drawing/2014/main" id="{75506293-EEB3-025E-92B8-30AAC38B8810}"/>
              </a:ext>
            </a:extLst>
          </p:cNvPr>
          <p:cNvSpPr txBox="1"/>
          <p:nvPr/>
        </p:nvSpPr>
        <p:spPr>
          <a:xfrm>
            <a:off x="543906" y="4629017"/>
            <a:ext cx="2209000" cy="2708434"/>
          </a:xfrm>
          <a:prstGeom prst="rect">
            <a:avLst/>
          </a:prstGeom>
          <a:solidFill>
            <a:srgbClr val="F79037"/>
          </a:solidFill>
        </p:spPr>
        <p:txBody>
          <a:bodyPr wrap="square">
            <a:spAutoFit/>
          </a:bodyPr>
          <a:lstStyle/>
          <a:p>
            <a:pPr algn="l" rtl="0">
              <a:lnSpc>
                <a:spcPts val="1700"/>
              </a:lnSpc>
            </a:pPr>
            <a:r>
              <a:rPr lang="fi-FI"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Tässä käsikirjaa päättäessämme on </a:t>
            </a:r>
            <a:r>
              <a:rPr lang="fi-FI"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välttämätöntä katsoa eteenpäin </a:t>
            </a:r>
            <a:r>
              <a:rPr lang="fi-FI"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ja pohtia eettisen elintarvikealan tulevaisuuden maisemaa.</a:t>
            </a:r>
          </a:p>
          <a:p>
            <a:pPr algn="l" rtl="0">
              <a:lnSpc>
                <a:spcPts val="1700"/>
              </a:lnSpc>
            </a:pPr>
            <a:endParaRPr lang="fi-FI"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l" rtl="0">
              <a:lnSpc>
                <a:spcPts val="1700"/>
              </a:lnSpc>
            </a:pPr>
            <a:r>
              <a:rPr lang="fi-FI"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Tässä on tarkempi selostus tämän luvun </a:t>
            </a:r>
            <a:r>
              <a:rPr lang="fi-FI"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keskeisimmistä aiheista:</a:t>
            </a:r>
            <a:endParaRPr lang="fi-FI" sz="16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grpSp>
        <p:nvGrpSpPr>
          <p:cNvPr id="615" name="Group 614">
            <a:extLst>
              <a:ext uri="{FF2B5EF4-FFF2-40B4-BE49-F238E27FC236}">
                <a16:creationId xmlns:a16="http://schemas.microsoft.com/office/drawing/2014/main" id="{103609A5-4009-606A-1208-35E0A421BFB3}"/>
              </a:ext>
            </a:extLst>
          </p:cNvPr>
          <p:cNvGrpSpPr/>
          <p:nvPr/>
        </p:nvGrpSpPr>
        <p:grpSpPr>
          <a:xfrm>
            <a:off x="3367198" y="8384652"/>
            <a:ext cx="3537106" cy="1204907"/>
            <a:chOff x="3047664" y="3465710"/>
            <a:chExt cx="3537106" cy="1204907"/>
          </a:xfrm>
        </p:grpSpPr>
        <p:grpSp>
          <p:nvGrpSpPr>
            <p:cNvPr id="616" name="Group 615">
              <a:extLst>
                <a:ext uri="{FF2B5EF4-FFF2-40B4-BE49-F238E27FC236}">
                  <a16:creationId xmlns:a16="http://schemas.microsoft.com/office/drawing/2014/main" id="{9DEDB244-6464-9D31-9F8F-C4CFCD7AFE53}"/>
                </a:ext>
              </a:extLst>
            </p:cNvPr>
            <p:cNvGrpSpPr/>
            <p:nvPr/>
          </p:nvGrpSpPr>
          <p:grpSpPr>
            <a:xfrm>
              <a:off x="4263957" y="3465710"/>
              <a:ext cx="2320813" cy="1204907"/>
              <a:chOff x="2234903" y="6077055"/>
              <a:chExt cx="2320813" cy="1204907"/>
            </a:xfrm>
          </p:grpSpPr>
          <p:sp>
            <p:nvSpPr>
              <p:cNvPr id="620" name="Text Placeholder 3">
                <a:extLst>
                  <a:ext uri="{FF2B5EF4-FFF2-40B4-BE49-F238E27FC236}">
                    <a16:creationId xmlns:a16="http://schemas.microsoft.com/office/drawing/2014/main" id="{8C4F1BB1-74BF-CCE6-FF28-D44407995F12}"/>
                  </a:ext>
                </a:extLst>
              </p:cNvPr>
              <p:cNvSpPr txBox="1">
                <a:spLocks/>
              </p:cNvSpPr>
              <p:nvPr/>
            </p:nvSpPr>
            <p:spPr>
              <a:xfrm>
                <a:off x="2234903" y="6077055"/>
                <a:ext cx="601576" cy="425244"/>
              </a:xfrm>
              <a:prstGeom prst="rect">
                <a:avLst/>
              </a:prstGeom>
              <a:ln>
                <a:noFill/>
              </a:ln>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tabLst>
                    <a:tab pos="528638" algn="l"/>
                  </a:tabLst>
                </a:pPr>
                <a:r>
                  <a:rPr lang="en-US" sz="2400" b="1">
                    <a:solidFill>
                      <a:srgbClr val="F79037"/>
                    </a:solidFill>
                  </a:rPr>
                  <a:t>05</a:t>
                </a:r>
                <a:endParaRPr lang="en-US">
                  <a:solidFill>
                    <a:srgbClr val="F79037"/>
                  </a:solidFill>
                </a:endParaRPr>
              </a:p>
            </p:txBody>
          </p:sp>
          <p:sp>
            <p:nvSpPr>
              <p:cNvPr id="621" name="TextBox 620">
                <a:extLst>
                  <a:ext uri="{FF2B5EF4-FFF2-40B4-BE49-F238E27FC236}">
                    <a16:creationId xmlns:a16="http://schemas.microsoft.com/office/drawing/2014/main" id="{C0F3618A-C772-81CD-FD6C-150B3246391C}"/>
                  </a:ext>
                </a:extLst>
              </p:cNvPr>
              <p:cNvSpPr txBox="1"/>
              <p:nvPr/>
            </p:nvSpPr>
            <p:spPr>
              <a:xfrm>
                <a:off x="2754141" y="6163707"/>
                <a:ext cx="1801575" cy="1118255"/>
              </a:xfrm>
              <a:prstGeom prst="rect">
                <a:avLst/>
              </a:prstGeom>
              <a:noFill/>
              <a:ln>
                <a:noFill/>
              </a:ln>
            </p:spPr>
            <p:txBody>
              <a:bodyPr wrap="square">
                <a:spAutoFit/>
              </a:bodyPr>
              <a:lstStyle/>
              <a:p>
                <a:pPr algn="l" rtl="0">
                  <a:lnSpc>
                    <a:spcPts val="1960"/>
                  </a:lnSpc>
                </a:pPr>
                <a:r>
                  <a:rPr lang="en-IE" b="1" dirty="0" err="1">
                    <a:solidFill>
                      <a:srgbClr val="000000"/>
                    </a:solidFill>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Eettisen</a:t>
                </a:r>
                <a:r>
                  <a:rPr lang="en-IE" b="1" dirty="0">
                    <a:solidFill>
                      <a:srgbClr val="000000"/>
                    </a:solidFill>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a:t>
                </a:r>
                <a:r>
                  <a:rPr lang="en-IE" b="1" dirty="0" err="1">
                    <a:solidFill>
                      <a:srgbClr val="000000"/>
                    </a:solidFill>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sitoumuksen</a:t>
                </a:r>
                <a:r>
                  <a:rPr lang="en-IE" b="1" dirty="0">
                    <a:solidFill>
                      <a:srgbClr val="000000"/>
                    </a:solidFill>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 </a:t>
                </a:r>
                <a:r>
                  <a:rPr lang="en-IE" b="1" dirty="0" err="1">
                    <a:solidFill>
                      <a:srgbClr val="000000"/>
                    </a:solidFill>
                    <a:latin typeface="Calibri" panose="020F0502020204030204" pitchFamily="34" charset="0"/>
                    <a:ea typeface="Times New Roman" panose="02020603050405020304" pitchFamily="18" charset="0"/>
                    <a:hlinkClick r:id="rId4" action="ppaction://hlinksldjump">
                      <a:extLst>
                        <a:ext uri="{A12FA001-AC4F-418D-AE19-62706E023703}">
                          <ahyp:hlinkClr xmlns:ahyp="http://schemas.microsoft.com/office/drawing/2018/hyperlinkcolor" val="tx"/>
                        </a:ext>
                      </a:extLst>
                    </a:hlinkClick>
                  </a:rPr>
                  <a:t>säilyttäminen</a:t>
                </a:r>
                <a:endParaRPr lang="en-IE" sz="1800" b="1" dirty="0">
                  <a:solidFill>
                    <a:srgbClr val="000000"/>
                  </a:solidFill>
                  <a:effectLst/>
                  <a:latin typeface="Calibri" panose="020F0502020204030204" pitchFamily="34" charset="0"/>
                  <a:ea typeface="Times New Roman" panose="02020603050405020304" pitchFamily="18" charset="0"/>
                </a:endParaRPr>
              </a:p>
              <a:p>
                <a:pPr algn="l" rtl="0">
                  <a:lnSpc>
                    <a:spcPts val="1960"/>
                  </a:lnSpc>
                </a:pPr>
                <a:endParaRPr lang="en-IE" sz="1800" b="1" dirty="0">
                  <a:solidFill>
                    <a:srgbClr val="000000"/>
                  </a:solidFill>
                  <a:effectLst/>
                  <a:latin typeface="Calibri" panose="020F0502020204030204" pitchFamily="34" charset="0"/>
                  <a:ea typeface="Times New Roman" panose="02020603050405020304" pitchFamily="18" charset="0"/>
                </a:endParaRPr>
              </a:p>
            </p:txBody>
          </p:sp>
        </p:grpSp>
        <p:grpSp>
          <p:nvGrpSpPr>
            <p:cNvPr id="617" name="Group 616">
              <a:extLst>
                <a:ext uri="{FF2B5EF4-FFF2-40B4-BE49-F238E27FC236}">
                  <a16:creationId xmlns:a16="http://schemas.microsoft.com/office/drawing/2014/main" id="{A53BCC9F-3E17-90C6-6429-5C20081BB009}"/>
                </a:ext>
              </a:extLst>
            </p:cNvPr>
            <p:cNvGrpSpPr/>
            <p:nvPr/>
          </p:nvGrpSpPr>
          <p:grpSpPr>
            <a:xfrm>
              <a:off x="3047664" y="3657992"/>
              <a:ext cx="363221" cy="104123"/>
              <a:chOff x="4833434" y="3593060"/>
              <a:chExt cx="363221" cy="104123"/>
            </a:xfrm>
          </p:grpSpPr>
          <p:cxnSp>
            <p:nvCxnSpPr>
              <p:cNvPr id="618" name="Straight Connector 617">
                <a:extLst>
                  <a:ext uri="{FF2B5EF4-FFF2-40B4-BE49-F238E27FC236}">
                    <a16:creationId xmlns:a16="http://schemas.microsoft.com/office/drawing/2014/main" id="{FD0DE54B-DFC0-3A0C-CD68-DA96BA6EB3C5}"/>
                  </a:ext>
                </a:extLst>
              </p:cNvPr>
              <p:cNvCxnSpPr>
                <a:cxnSpLocks/>
              </p:cNvCxnSpPr>
              <p:nvPr/>
            </p:nvCxnSpPr>
            <p:spPr>
              <a:xfrm>
                <a:off x="4833434" y="3645121"/>
                <a:ext cx="259098" cy="0"/>
              </a:xfrm>
              <a:prstGeom prst="line">
                <a:avLst/>
              </a:prstGeom>
              <a:solidFill>
                <a:schemeClr val="tx1"/>
              </a:solidFill>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619" name="Oval 618">
                <a:extLst>
                  <a:ext uri="{FF2B5EF4-FFF2-40B4-BE49-F238E27FC236}">
                    <a16:creationId xmlns:a16="http://schemas.microsoft.com/office/drawing/2014/main" id="{DDE7E272-3E6D-77E7-92F1-6973F40CBE57}"/>
                  </a:ext>
                </a:extLst>
              </p:cNvPr>
              <p:cNvSpPr/>
              <p:nvPr/>
            </p:nvSpPr>
            <p:spPr>
              <a:xfrm>
                <a:off x="5092532" y="3593060"/>
                <a:ext cx="104123" cy="104123"/>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grpSp>
        <p:nvGrpSpPr>
          <p:cNvPr id="622" name="Group 621">
            <a:extLst>
              <a:ext uri="{FF2B5EF4-FFF2-40B4-BE49-F238E27FC236}">
                <a16:creationId xmlns:a16="http://schemas.microsoft.com/office/drawing/2014/main" id="{7A5F8A43-3989-555A-C0B7-30683BCB1ADC}"/>
              </a:ext>
            </a:extLst>
          </p:cNvPr>
          <p:cNvGrpSpPr/>
          <p:nvPr/>
        </p:nvGrpSpPr>
        <p:grpSpPr>
          <a:xfrm>
            <a:off x="3895169" y="8297441"/>
            <a:ext cx="622830" cy="622993"/>
            <a:chOff x="10376768" y="3823816"/>
            <a:chExt cx="923646" cy="923888"/>
          </a:xfrm>
        </p:grpSpPr>
        <p:sp>
          <p:nvSpPr>
            <p:cNvPr id="623" name="Freeform 622">
              <a:extLst>
                <a:ext uri="{FF2B5EF4-FFF2-40B4-BE49-F238E27FC236}">
                  <a16:creationId xmlns:a16="http://schemas.microsoft.com/office/drawing/2014/main" id="{C21540FA-B698-4FAF-F472-651C8D0B0CC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79037"/>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624" name="Graphic 2">
              <a:extLst>
                <a:ext uri="{FF2B5EF4-FFF2-40B4-BE49-F238E27FC236}">
                  <a16:creationId xmlns:a16="http://schemas.microsoft.com/office/drawing/2014/main" id="{90E77C90-4ED7-4783-1DD0-E7E1E5679B6F}"/>
                </a:ext>
              </a:extLst>
            </p:cNvPr>
            <p:cNvGrpSpPr/>
            <p:nvPr/>
          </p:nvGrpSpPr>
          <p:grpSpPr>
            <a:xfrm>
              <a:off x="10376768" y="3823816"/>
              <a:ext cx="923646" cy="923888"/>
              <a:chOff x="10376768" y="3823816"/>
              <a:chExt cx="923646" cy="923888"/>
            </a:xfrm>
            <a:solidFill>
              <a:srgbClr val="010101"/>
            </a:solidFill>
          </p:grpSpPr>
          <p:sp>
            <p:nvSpPr>
              <p:cNvPr id="625" name="Freeform 624">
                <a:extLst>
                  <a:ext uri="{FF2B5EF4-FFF2-40B4-BE49-F238E27FC236}">
                    <a16:creationId xmlns:a16="http://schemas.microsoft.com/office/drawing/2014/main" id="{4F1294F5-B657-07EB-3926-380CD047B26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6" name="Freeform 625">
                <a:extLst>
                  <a:ext uri="{FF2B5EF4-FFF2-40B4-BE49-F238E27FC236}">
                    <a16:creationId xmlns:a16="http://schemas.microsoft.com/office/drawing/2014/main" id="{BEA6D8B6-0015-2319-94F1-F827536E3A3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627" name="Freeform 626">
                <a:extLst>
                  <a:ext uri="{FF2B5EF4-FFF2-40B4-BE49-F238E27FC236}">
                    <a16:creationId xmlns:a16="http://schemas.microsoft.com/office/drawing/2014/main" id="{0081FD02-A994-26B2-8B4A-EF0016764F2A}"/>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3895201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CF40106-EC0B-377C-3CD7-441A51B1464B}"/>
              </a:ext>
            </a:extLst>
          </p:cNvPr>
          <p:cNvSpPr/>
          <p:nvPr/>
        </p:nvSpPr>
        <p:spPr>
          <a:xfrm>
            <a:off x="-7707" y="687150"/>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7795" y="980099"/>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89016" y="874523"/>
            <a:ext cx="5466529" cy="608885"/>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Nousevat trendit</a:t>
            </a:r>
          </a:p>
          <a:p>
            <a:pPr algn="l" rtl="0">
              <a:lnSpc>
                <a:spcPts val="1960"/>
              </a:lnSpc>
            </a:pPr>
            <a:endParaRPr lang="en-IE" sz="2000" b="1">
              <a:effectLst/>
              <a:latin typeface="Calibri" panose="020F0502020204030204" pitchFamily="34" charset="0"/>
              <a:ea typeface="Times New Roman" panose="02020603050405020304" pitchFamily="18" charset="0"/>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89016" y="519841"/>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01</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67</a:t>
            </a:fld>
            <a:endParaRPr lang="en-US" sz="900">
              <a:solidFill>
                <a:schemeClr val="tx1"/>
              </a:solidFill>
            </a:endParaRPr>
          </a:p>
        </p:txBody>
      </p:sp>
      <p:sp>
        <p:nvSpPr>
          <p:cNvPr id="28" name="Text Placeholder 2">
            <a:extLst>
              <a:ext uri="{FF2B5EF4-FFF2-40B4-BE49-F238E27FC236}">
                <a16:creationId xmlns:a16="http://schemas.microsoft.com/office/drawing/2014/main" id="{0E898E55-8E43-9FE4-7691-D5BAF829AECF}"/>
              </a:ext>
            </a:extLst>
          </p:cNvPr>
          <p:cNvSpPr txBox="1">
            <a:spLocks/>
          </p:cNvSpPr>
          <p:nvPr/>
        </p:nvSpPr>
        <p:spPr>
          <a:xfrm>
            <a:off x="2543170" y="764609"/>
            <a:ext cx="4616718"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rgbClr val="F79037"/>
                </a:solidFill>
              </a:rPr>
              <a:t>Avoimuus ja jäljitettävyys: </a:t>
            </a:r>
            <a:r>
              <a:rPr lang="fi-FI" dirty="0">
                <a:solidFill>
                  <a:schemeClr val="tx1"/>
                </a:solidFill>
              </a:rPr>
              <a:t>Kuluttajat vaativat yhä enemmän läpinäkyvyyttä elintarviketeollisuudelle. Ota käyttöön teknologiat, jotka mahdollistavat jäljitettävyyden ja tarjoavat selkeää tietoa tuotteittesi hankinnasta, tuotannosta ja vaikutuksista.</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Kasvipohjaiset ja laboratoriossa kasvatetut ruoat: </a:t>
            </a:r>
            <a:r>
              <a:rPr lang="fi-FI" dirty="0">
                <a:solidFill>
                  <a:schemeClr val="tx1"/>
                </a:solidFill>
              </a:rPr>
              <a:t>Kasvipohjaisten ja laboratoriossa kasvatettujen elintarvikkeiden kysyntä jatkaa kasvuaan. Tutki mahdollisuuksia innovoida ja tarjota vaihtoehtoisia proteiinilähteitä, jotka ovat sopusoinnussa eettisten ja kestävien arvojen kanssa.</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Kiertotalouden lähestymistavat: </a:t>
            </a:r>
            <a:r>
              <a:rPr lang="fi-FI" dirty="0">
                <a:solidFill>
                  <a:schemeClr val="tx1"/>
                </a:solidFill>
              </a:rPr>
              <a:t>Hyväksy kiertotalouden lähestymistavat vähentämällä jätettä, ottamalla käyttöön kierrätys- ja uudelleenkierrätyskäytäntöjä ja luomalla suljetun kierron järjestelmiä toimitusketjussasi.</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Digitaaliset innovaatiot: </a:t>
            </a:r>
            <a:r>
              <a:rPr lang="fi-FI" dirty="0">
                <a:solidFill>
                  <a:schemeClr val="tx1"/>
                </a:solidFill>
              </a:rPr>
              <a:t>Hyödynnä digitaalinen teknologia parantaaksesi liiketoimintaasi ja asiakaskokemustasi. Tämä sisältää verkkotilaukset, sähköisen kaupankäynnin alustat, mobiilisovellukset ja digitaalisen markkinoinnin strategiat.</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29" name="Group 28">
            <a:extLst>
              <a:ext uri="{FF2B5EF4-FFF2-40B4-BE49-F238E27FC236}">
                <a16:creationId xmlns:a16="http://schemas.microsoft.com/office/drawing/2014/main" id="{BE9156F7-A930-BEBF-8851-0311E3370202}"/>
              </a:ext>
            </a:extLst>
          </p:cNvPr>
          <p:cNvGrpSpPr/>
          <p:nvPr/>
        </p:nvGrpSpPr>
        <p:grpSpPr>
          <a:xfrm>
            <a:off x="569154" y="1500705"/>
            <a:ext cx="919145" cy="935918"/>
            <a:chOff x="11798823" y="4367300"/>
            <a:chExt cx="1220032" cy="1242297"/>
          </a:xfrm>
        </p:grpSpPr>
        <p:grpSp>
          <p:nvGrpSpPr>
            <p:cNvPr id="30" name="Graphic 303">
              <a:extLst>
                <a:ext uri="{FF2B5EF4-FFF2-40B4-BE49-F238E27FC236}">
                  <a16:creationId xmlns:a16="http://schemas.microsoft.com/office/drawing/2014/main" id="{903336B5-F686-3CB8-468C-4C3F648EE7CD}"/>
                </a:ext>
              </a:extLst>
            </p:cNvPr>
            <p:cNvGrpSpPr/>
            <p:nvPr/>
          </p:nvGrpSpPr>
          <p:grpSpPr>
            <a:xfrm>
              <a:off x="11997137" y="4405884"/>
              <a:ext cx="982858" cy="1164978"/>
              <a:chOff x="8477971" y="2116696"/>
              <a:chExt cx="982858" cy="1164978"/>
            </a:xfrm>
            <a:solidFill>
              <a:srgbClr val="FFFFFF"/>
            </a:solidFill>
          </p:grpSpPr>
          <p:sp>
            <p:nvSpPr>
              <p:cNvPr id="36" name="Freeform 35">
                <a:extLst>
                  <a:ext uri="{FF2B5EF4-FFF2-40B4-BE49-F238E27FC236}">
                    <a16:creationId xmlns:a16="http://schemas.microsoft.com/office/drawing/2014/main" id="{F529C3B7-8B09-66BA-3C85-B0985AD906A8}"/>
                  </a:ext>
                </a:extLst>
              </p:cNvPr>
              <p:cNvSpPr/>
              <p:nvPr/>
            </p:nvSpPr>
            <p:spPr>
              <a:xfrm>
                <a:off x="8477971" y="2116696"/>
                <a:ext cx="378568" cy="223600"/>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79037"/>
              </a:solidFill>
              <a:ln w="3330" cap="flat">
                <a:noFill/>
                <a:prstDash val="solid"/>
                <a:miter/>
              </a:ln>
            </p:spPr>
            <p:txBody>
              <a:bodyPr rtlCol="0" anchor="ctr"/>
              <a:lstStyle/>
              <a:p>
                <a:pPr algn="l" rtl="0"/>
                <a:endParaRPr lang="en-US"/>
              </a:p>
            </p:txBody>
          </p:sp>
          <p:sp>
            <p:nvSpPr>
              <p:cNvPr id="37" name="Freeform 36">
                <a:extLst>
                  <a:ext uri="{FF2B5EF4-FFF2-40B4-BE49-F238E27FC236}">
                    <a16:creationId xmlns:a16="http://schemas.microsoft.com/office/drawing/2014/main" id="{99FEFA86-8F97-1489-B1E8-378C1A32D7B7}"/>
                  </a:ext>
                </a:extLst>
              </p:cNvPr>
              <p:cNvSpPr/>
              <p:nvPr/>
            </p:nvSpPr>
            <p:spPr>
              <a:xfrm>
                <a:off x="9236112" y="3056134"/>
                <a:ext cx="224717" cy="225540"/>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79037"/>
              </a:solidFill>
              <a:ln w="3330" cap="flat">
                <a:noFill/>
                <a:prstDash val="solid"/>
                <a:miter/>
              </a:ln>
            </p:spPr>
            <p:txBody>
              <a:bodyPr rtlCol="0" anchor="ctr"/>
              <a:lstStyle/>
              <a:p>
                <a:pPr algn="l" rtl="0"/>
                <a:endParaRPr lang="en-US"/>
              </a:p>
            </p:txBody>
          </p:sp>
        </p:grpSp>
        <p:grpSp>
          <p:nvGrpSpPr>
            <p:cNvPr id="31" name="Graphic 303">
              <a:extLst>
                <a:ext uri="{FF2B5EF4-FFF2-40B4-BE49-F238E27FC236}">
                  <a16:creationId xmlns:a16="http://schemas.microsoft.com/office/drawing/2014/main" id="{739C67CB-C414-D23A-FD48-1432A2B0C6CE}"/>
                </a:ext>
              </a:extLst>
            </p:cNvPr>
            <p:cNvGrpSpPr/>
            <p:nvPr/>
          </p:nvGrpSpPr>
          <p:grpSpPr>
            <a:xfrm>
              <a:off x="11798823" y="4367300"/>
              <a:ext cx="1220032" cy="1242297"/>
              <a:chOff x="8279657" y="2078112"/>
              <a:chExt cx="1220032" cy="1242297"/>
            </a:xfrm>
            <a:solidFill>
              <a:srgbClr val="000000"/>
            </a:solidFill>
          </p:grpSpPr>
          <p:sp>
            <p:nvSpPr>
              <p:cNvPr id="32" name="Freeform 31">
                <a:extLst>
                  <a:ext uri="{FF2B5EF4-FFF2-40B4-BE49-F238E27FC236}">
                    <a16:creationId xmlns:a16="http://schemas.microsoft.com/office/drawing/2014/main" id="{288172B9-24E2-E5D1-0522-668EF52D67C5}"/>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solidFill>
                <a:srgbClr val="000000"/>
              </a:solidFill>
              <a:ln w="3330"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AED07AC7-15EC-2063-6C61-B4ACD9B0493A}"/>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solidFill>
                <a:srgbClr val="000000"/>
              </a:solidFill>
              <a:ln w="3330" cap="flat">
                <a:noFill/>
                <a:prstDash val="solid"/>
                <a:miter/>
              </a:ln>
            </p:spPr>
            <p:txBody>
              <a:bodyPr rtlCol="0" anchor="ctr"/>
              <a:lstStyle/>
              <a:p>
                <a:pPr algn="l" rtl="0"/>
                <a:endParaRPr lang="en-US"/>
              </a:p>
            </p:txBody>
          </p:sp>
          <p:sp>
            <p:nvSpPr>
              <p:cNvPr id="34" name="Freeform 33">
                <a:extLst>
                  <a:ext uri="{FF2B5EF4-FFF2-40B4-BE49-F238E27FC236}">
                    <a16:creationId xmlns:a16="http://schemas.microsoft.com/office/drawing/2014/main" id="{0A32AE11-16B8-015D-25BE-065A39873983}"/>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solidFill>
                <a:srgbClr val="000000"/>
              </a:solidFill>
              <a:ln w="3330" cap="flat">
                <a:noFill/>
                <a:prstDash val="solid"/>
                <a:miter/>
              </a:ln>
            </p:spPr>
            <p:txBody>
              <a:bodyPr rtlCol="0" anchor="ctr"/>
              <a:lstStyle/>
              <a:p>
                <a:pPr algn="l" rtl="0"/>
                <a:endParaRPr lang="en-US"/>
              </a:p>
            </p:txBody>
          </p:sp>
          <p:sp>
            <p:nvSpPr>
              <p:cNvPr id="35" name="Freeform 34">
                <a:extLst>
                  <a:ext uri="{FF2B5EF4-FFF2-40B4-BE49-F238E27FC236}">
                    <a16:creationId xmlns:a16="http://schemas.microsoft.com/office/drawing/2014/main" id="{FE84FC2B-0386-8283-A1CF-BEAFF5CE0EE6}"/>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solidFill>
                <a:srgbClr val="000000"/>
              </a:solidFill>
              <a:ln w="3330" cap="flat">
                <a:noFill/>
                <a:prstDash val="solid"/>
                <a:miter/>
              </a:ln>
            </p:spPr>
            <p:txBody>
              <a:bodyPr rtlCol="0" anchor="ctr"/>
              <a:lstStyle/>
              <a:p>
                <a:pPr algn="l" rtl="0"/>
                <a:endParaRPr lang="en-US"/>
              </a:p>
            </p:txBody>
          </p:sp>
        </p:grpSp>
      </p:grpSp>
      <p:sp>
        <p:nvSpPr>
          <p:cNvPr id="39" name="Rectangle 38">
            <a:extLst>
              <a:ext uri="{FF2B5EF4-FFF2-40B4-BE49-F238E27FC236}">
                <a16:creationId xmlns:a16="http://schemas.microsoft.com/office/drawing/2014/main" id="{7CD1E8A9-36FF-80B2-AB1C-8D7C0B397898}"/>
              </a:ext>
            </a:extLst>
          </p:cNvPr>
          <p:cNvSpPr/>
          <p:nvPr/>
        </p:nvSpPr>
        <p:spPr>
          <a:xfrm>
            <a:off x="0" y="3802255"/>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40" name="Group 39">
            <a:extLst>
              <a:ext uri="{FF2B5EF4-FFF2-40B4-BE49-F238E27FC236}">
                <a16:creationId xmlns:a16="http://schemas.microsoft.com/office/drawing/2014/main" id="{D8C9D44B-60D4-380F-0FF6-83CD3FF16978}"/>
              </a:ext>
            </a:extLst>
          </p:cNvPr>
          <p:cNvGrpSpPr/>
          <p:nvPr/>
        </p:nvGrpSpPr>
        <p:grpSpPr>
          <a:xfrm flipV="1">
            <a:off x="-10088" y="4095204"/>
            <a:ext cx="498763" cy="104373"/>
            <a:chOff x="3931516" y="7479258"/>
            <a:chExt cx="497571" cy="104123"/>
          </a:xfrm>
          <a:solidFill>
            <a:schemeClr val="tx1"/>
          </a:solidFill>
        </p:grpSpPr>
        <p:cxnSp>
          <p:nvCxnSpPr>
            <p:cNvPr id="41" name="Straight Connector 40">
              <a:extLst>
                <a:ext uri="{FF2B5EF4-FFF2-40B4-BE49-F238E27FC236}">
                  <a16:creationId xmlns:a16="http://schemas.microsoft.com/office/drawing/2014/main" id="{7B11E75C-8799-4EE9-E4C3-13D8F1F11364}"/>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E31B7FFC-C55F-B425-E33D-3FF711A2FEB3}"/>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44" name="TextBox 43">
            <a:extLst>
              <a:ext uri="{FF2B5EF4-FFF2-40B4-BE49-F238E27FC236}">
                <a16:creationId xmlns:a16="http://schemas.microsoft.com/office/drawing/2014/main" id="{8FF9EFB9-0068-FF4E-EFB6-A95D4AEBDE00}"/>
              </a:ext>
            </a:extLst>
          </p:cNvPr>
          <p:cNvSpPr txBox="1"/>
          <p:nvPr/>
        </p:nvSpPr>
        <p:spPr>
          <a:xfrm>
            <a:off x="496723" y="3989628"/>
            <a:ext cx="5466529" cy="352404"/>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Haasteet</a:t>
            </a:r>
          </a:p>
        </p:txBody>
      </p:sp>
      <p:sp>
        <p:nvSpPr>
          <p:cNvPr id="47" name="TextBox 46">
            <a:extLst>
              <a:ext uri="{FF2B5EF4-FFF2-40B4-BE49-F238E27FC236}">
                <a16:creationId xmlns:a16="http://schemas.microsoft.com/office/drawing/2014/main" id="{10D8937E-E296-D537-281E-D920E561A2A5}"/>
              </a:ext>
            </a:extLst>
          </p:cNvPr>
          <p:cNvSpPr txBox="1"/>
          <p:nvPr/>
        </p:nvSpPr>
        <p:spPr>
          <a:xfrm>
            <a:off x="496723" y="3634946"/>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02</a:t>
            </a:r>
          </a:p>
        </p:txBody>
      </p:sp>
      <p:sp>
        <p:nvSpPr>
          <p:cNvPr id="48" name="Text Placeholder 2">
            <a:extLst>
              <a:ext uri="{FF2B5EF4-FFF2-40B4-BE49-F238E27FC236}">
                <a16:creationId xmlns:a16="http://schemas.microsoft.com/office/drawing/2014/main" id="{4C6DD654-C6FD-C11C-3E4E-1F583738EB02}"/>
              </a:ext>
            </a:extLst>
          </p:cNvPr>
          <p:cNvSpPr txBox="1">
            <a:spLocks/>
          </p:cNvSpPr>
          <p:nvPr/>
        </p:nvSpPr>
        <p:spPr>
          <a:xfrm>
            <a:off x="2566752" y="3911474"/>
            <a:ext cx="4616718"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rgbClr val="F79037"/>
                </a:solidFill>
              </a:rPr>
              <a:t>Hintakilpailu: </a:t>
            </a:r>
            <a:r>
              <a:rPr lang="fi-FI" dirty="0">
                <a:solidFill>
                  <a:schemeClr val="tx1"/>
                </a:solidFill>
              </a:rPr>
              <a:t>Elintarviketeollisuuden hintakilpailu voi olla haaste eettisille elintarvikeyrityksille. Löydä tapoja viestiä eettisten käytäntöjesi arvo asiakkaille, jotta he ymmärtävät, miksi tuotteillasi voi olla korkeampi hintapiste.</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Sääntelymuutokset: </a:t>
            </a:r>
            <a:r>
              <a:rPr lang="fi-FI" dirty="0">
                <a:solidFill>
                  <a:schemeClr val="tx1"/>
                </a:solidFill>
              </a:rPr>
              <a:t>Pysy ajan tasalla muuttuvista säännöksistä, jotka voivat vaikuttaa liiketoimintaasi. Ole valmis mukauttamaan käytäntöjäsi varmistaaksesi vaatimustenmukaisuuden ja ylläpitääksesi eettisiä standardejasi.</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Hankinnan vaikeudet: </a:t>
            </a:r>
            <a:r>
              <a:rPr lang="fi-FI" dirty="0">
                <a:solidFill>
                  <a:schemeClr val="tx1"/>
                </a:solidFill>
              </a:rPr>
              <a:t>Eettisten ja kestävien ainesosien hankinta voi joskus olla haastavaa. Luo vahvat suhteet tavarantoimittajien kanssa ja tutki vaihtoehtoisia hankintavaihtoehtoja varmistaaksesi laadukkaiden ainesosien jatkuvan tarjonnan.</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Kuluttajaskeptisyys: </a:t>
            </a:r>
            <a:r>
              <a:rPr lang="fi-FI" dirty="0">
                <a:solidFill>
                  <a:schemeClr val="tx1"/>
                </a:solidFill>
              </a:rPr>
              <a:t>Jotkut kuluttajat voivat olla skeptisiä yritysten esittämistä eettisistä väitteistä. Varmista avoimuus, anna todisteita eettisistä käytännöistäsi ja osallistu avoimeen viestintään rakentaaksesi luottamusta asiakkaidesi kanssa.</a:t>
            </a:r>
          </a:p>
          <a:p>
            <a:pPr algn="l" rtl="0">
              <a:buClr>
                <a:srgbClr val="F1A0C2"/>
              </a:buClr>
              <a:tabLst>
                <a:tab pos="177800" algn="l"/>
              </a:tabLst>
            </a:pPr>
            <a:endParaRPr lang="en-US" dirty="0">
              <a:solidFill>
                <a:schemeClr val="tx1"/>
              </a:solidFill>
            </a:endParaRPr>
          </a:p>
        </p:txBody>
      </p:sp>
      <p:grpSp>
        <p:nvGrpSpPr>
          <p:cNvPr id="73" name="Group 72">
            <a:extLst>
              <a:ext uri="{FF2B5EF4-FFF2-40B4-BE49-F238E27FC236}">
                <a16:creationId xmlns:a16="http://schemas.microsoft.com/office/drawing/2014/main" id="{7F450E89-0CD9-F874-583E-73B42B6784D8}"/>
              </a:ext>
            </a:extLst>
          </p:cNvPr>
          <p:cNvGrpSpPr/>
          <p:nvPr/>
        </p:nvGrpSpPr>
        <p:grpSpPr>
          <a:xfrm>
            <a:off x="548815" y="4689407"/>
            <a:ext cx="809522" cy="809304"/>
            <a:chOff x="8242308" y="4543504"/>
            <a:chExt cx="1008541" cy="1008269"/>
          </a:xfrm>
        </p:grpSpPr>
        <p:sp>
          <p:nvSpPr>
            <p:cNvPr id="74" name="Freeform 73">
              <a:extLst>
                <a:ext uri="{FF2B5EF4-FFF2-40B4-BE49-F238E27FC236}">
                  <a16:creationId xmlns:a16="http://schemas.microsoft.com/office/drawing/2014/main" id="{A0FF638A-0859-1633-AA3A-A5097DF4DB5A}"/>
                </a:ext>
              </a:extLst>
            </p:cNvPr>
            <p:cNvSpPr/>
            <p:nvPr/>
          </p:nvSpPr>
          <p:spPr>
            <a:xfrm>
              <a:off x="8242308" y="4543504"/>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solidFill>
              <a:srgbClr val="000000"/>
            </a:solidFill>
            <a:ln w="2705" cap="flat">
              <a:noFill/>
              <a:prstDash val="solid"/>
              <a:miter/>
            </a:ln>
          </p:spPr>
          <p:txBody>
            <a:bodyPr rtlCol="0" anchor="ctr"/>
            <a:lstStyle/>
            <a:p>
              <a:pPr algn="l" rtl="0"/>
              <a:endParaRPr lang="en-US"/>
            </a:p>
          </p:txBody>
        </p:sp>
        <p:sp>
          <p:nvSpPr>
            <p:cNvPr id="75" name="Freeform 74">
              <a:extLst>
                <a:ext uri="{FF2B5EF4-FFF2-40B4-BE49-F238E27FC236}">
                  <a16:creationId xmlns:a16="http://schemas.microsoft.com/office/drawing/2014/main" id="{A697D276-7AD2-9723-B705-15DB9DCE0EFC}"/>
                </a:ext>
              </a:extLst>
            </p:cNvPr>
            <p:cNvSpPr/>
            <p:nvPr/>
          </p:nvSpPr>
          <p:spPr>
            <a:xfrm>
              <a:off x="8655892" y="5148059"/>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solidFill>
              <a:srgbClr val="000000"/>
            </a:solidFill>
            <a:ln w="2705" cap="flat">
              <a:noFill/>
              <a:prstDash val="solid"/>
              <a:miter/>
            </a:ln>
          </p:spPr>
          <p:txBody>
            <a:bodyPr rtlCol="0" anchor="ctr"/>
            <a:lstStyle/>
            <a:p>
              <a:pPr algn="l" rtl="0"/>
              <a:endParaRPr lang="en-US"/>
            </a:p>
          </p:txBody>
        </p:sp>
        <p:sp>
          <p:nvSpPr>
            <p:cNvPr id="76" name="Freeform 75">
              <a:extLst>
                <a:ext uri="{FF2B5EF4-FFF2-40B4-BE49-F238E27FC236}">
                  <a16:creationId xmlns:a16="http://schemas.microsoft.com/office/drawing/2014/main" id="{47B24795-3EE4-2DEC-C795-4EC0501E6325}"/>
                </a:ext>
              </a:extLst>
            </p:cNvPr>
            <p:cNvSpPr/>
            <p:nvPr/>
          </p:nvSpPr>
          <p:spPr>
            <a:xfrm>
              <a:off x="9153389" y="53245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solidFill>
              <a:srgbClr val="000000"/>
            </a:solidFill>
            <a:ln w="2705" cap="flat">
              <a:noFill/>
              <a:prstDash val="solid"/>
              <a:miter/>
            </a:ln>
          </p:spPr>
          <p:txBody>
            <a:bodyPr rtlCol="0" anchor="ctr"/>
            <a:lstStyle/>
            <a:p>
              <a:pPr algn="l" rtl="0"/>
              <a:endParaRPr lang="en-US"/>
            </a:p>
          </p:txBody>
        </p:sp>
        <p:sp>
          <p:nvSpPr>
            <p:cNvPr id="77" name="Freeform 76">
              <a:extLst>
                <a:ext uri="{FF2B5EF4-FFF2-40B4-BE49-F238E27FC236}">
                  <a16:creationId xmlns:a16="http://schemas.microsoft.com/office/drawing/2014/main" id="{8E44A0BB-4F57-B966-E113-D76D0417A2E7}"/>
                </a:ext>
              </a:extLst>
            </p:cNvPr>
            <p:cNvSpPr/>
            <p:nvPr/>
          </p:nvSpPr>
          <p:spPr>
            <a:xfrm>
              <a:off x="9153118" y="5389419"/>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78" name="Freeform 77">
              <a:extLst>
                <a:ext uri="{FF2B5EF4-FFF2-40B4-BE49-F238E27FC236}">
                  <a16:creationId xmlns:a16="http://schemas.microsoft.com/office/drawing/2014/main" id="{F0A33A32-3A2E-E9F3-E10D-A0B49B6183EA}"/>
                </a:ext>
              </a:extLst>
            </p:cNvPr>
            <p:cNvSpPr/>
            <p:nvPr/>
          </p:nvSpPr>
          <p:spPr>
            <a:xfrm>
              <a:off x="8404972" y="5454578"/>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solidFill>
              <a:srgbClr val="000000"/>
            </a:solidFill>
            <a:ln w="2705" cap="flat">
              <a:noFill/>
              <a:prstDash val="solid"/>
              <a:miter/>
            </a:ln>
          </p:spPr>
          <p:txBody>
            <a:bodyPr rtlCol="0" anchor="ctr"/>
            <a:lstStyle/>
            <a:p>
              <a:pPr algn="l" rtl="0"/>
              <a:endParaRPr lang="en-US"/>
            </a:p>
          </p:txBody>
        </p:sp>
        <p:sp>
          <p:nvSpPr>
            <p:cNvPr id="79" name="Freeform 78">
              <a:extLst>
                <a:ext uri="{FF2B5EF4-FFF2-40B4-BE49-F238E27FC236}">
                  <a16:creationId xmlns:a16="http://schemas.microsoft.com/office/drawing/2014/main" id="{D42884EE-25B4-FCD9-0068-2685FCC037AF}"/>
                </a:ext>
              </a:extLst>
            </p:cNvPr>
            <p:cNvSpPr/>
            <p:nvPr/>
          </p:nvSpPr>
          <p:spPr>
            <a:xfrm>
              <a:off x="8469874"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80" name="Freeform 79">
              <a:extLst>
                <a:ext uri="{FF2B5EF4-FFF2-40B4-BE49-F238E27FC236}">
                  <a16:creationId xmlns:a16="http://schemas.microsoft.com/office/drawing/2014/main" id="{E0FF4356-70BC-513A-FF9F-79E235CA879A}"/>
                </a:ext>
              </a:extLst>
            </p:cNvPr>
            <p:cNvSpPr/>
            <p:nvPr/>
          </p:nvSpPr>
          <p:spPr>
            <a:xfrm>
              <a:off x="8535049" y="5454849"/>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solidFill>
              <a:srgbClr val="000000"/>
            </a:solidFill>
            <a:ln w="2705" cap="flat">
              <a:noFill/>
              <a:prstDash val="solid"/>
              <a:miter/>
            </a:ln>
          </p:spPr>
          <p:txBody>
            <a:bodyPr rtlCol="0" anchor="ctr"/>
            <a:lstStyle/>
            <a:p>
              <a:pPr algn="l" rtl="0"/>
              <a:endParaRPr lang="en-US"/>
            </a:p>
          </p:txBody>
        </p:sp>
        <p:sp>
          <p:nvSpPr>
            <p:cNvPr id="81" name="Freeform 80">
              <a:extLst>
                <a:ext uri="{FF2B5EF4-FFF2-40B4-BE49-F238E27FC236}">
                  <a16:creationId xmlns:a16="http://schemas.microsoft.com/office/drawing/2014/main" id="{5B79B007-3634-925F-371A-4E996881AEF5}"/>
                </a:ext>
              </a:extLst>
            </p:cNvPr>
            <p:cNvSpPr/>
            <p:nvPr/>
          </p:nvSpPr>
          <p:spPr>
            <a:xfrm>
              <a:off x="9153389" y="5454849"/>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solidFill>
              <a:srgbClr val="000000"/>
            </a:solidFill>
            <a:ln w="2705" cap="flat">
              <a:noFill/>
              <a:prstDash val="solid"/>
              <a:miter/>
            </a:ln>
          </p:spPr>
          <p:txBody>
            <a:bodyPr rtlCol="0" anchor="ctr"/>
            <a:lstStyle/>
            <a:p>
              <a:pPr algn="l" rtl="0"/>
              <a:endParaRPr lang="en-US"/>
            </a:p>
          </p:txBody>
        </p:sp>
        <p:sp>
          <p:nvSpPr>
            <p:cNvPr id="82" name="Freeform 81">
              <a:extLst>
                <a:ext uri="{FF2B5EF4-FFF2-40B4-BE49-F238E27FC236}">
                  <a16:creationId xmlns:a16="http://schemas.microsoft.com/office/drawing/2014/main" id="{F2B10DF1-9734-8EDB-65B4-01907D18CE44}"/>
                </a:ext>
              </a:extLst>
            </p:cNvPr>
            <p:cNvSpPr/>
            <p:nvPr/>
          </p:nvSpPr>
          <p:spPr>
            <a:xfrm>
              <a:off x="8596964" y="5325074"/>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solidFill>
              <a:srgbClr val="000000"/>
            </a:solidFill>
            <a:ln w="2705" cap="flat">
              <a:noFill/>
              <a:prstDash val="solid"/>
              <a:miter/>
            </a:ln>
          </p:spPr>
          <p:txBody>
            <a:bodyPr rtlCol="0" anchor="ctr"/>
            <a:lstStyle/>
            <a:p>
              <a:pPr algn="l" rtl="0"/>
              <a:endParaRPr lang="en-US"/>
            </a:p>
          </p:txBody>
        </p:sp>
        <p:sp>
          <p:nvSpPr>
            <p:cNvPr id="83" name="Freeform 82">
              <a:extLst>
                <a:ext uri="{FF2B5EF4-FFF2-40B4-BE49-F238E27FC236}">
                  <a16:creationId xmlns:a16="http://schemas.microsoft.com/office/drawing/2014/main" id="{27254F3C-A290-558A-7FE3-4027C93FD49A}"/>
                </a:ext>
              </a:extLst>
            </p:cNvPr>
            <p:cNvSpPr/>
            <p:nvPr/>
          </p:nvSpPr>
          <p:spPr>
            <a:xfrm>
              <a:off x="8762343" y="4640903"/>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solidFill>
              <a:srgbClr val="000000"/>
            </a:solidFill>
            <a:ln w="2705" cap="flat">
              <a:noFill/>
              <a:prstDash val="solid"/>
              <a:miter/>
            </a:ln>
          </p:spPr>
          <p:txBody>
            <a:bodyPr rtlCol="0" anchor="ctr"/>
            <a:lstStyle/>
            <a:p>
              <a:pPr algn="l" rtl="0"/>
              <a:endParaRPr lang="en-US"/>
            </a:p>
          </p:txBody>
        </p:sp>
        <p:grpSp>
          <p:nvGrpSpPr>
            <p:cNvPr id="84" name="Graphic 2">
              <a:extLst>
                <a:ext uri="{FF2B5EF4-FFF2-40B4-BE49-F238E27FC236}">
                  <a16:creationId xmlns:a16="http://schemas.microsoft.com/office/drawing/2014/main" id="{90622AB3-2C55-53DA-4E86-3B16236FBD4B}"/>
                </a:ext>
              </a:extLst>
            </p:cNvPr>
            <p:cNvGrpSpPr/>
            <p:nvPr/>
          </p:nvGrpSpPr>
          <p:grpSpPr>
            <a:xfrm>
              <a:off x="8696898" y="4576287"/>
              <a:ext cx="520036" cy="519372"/>
              <a:chOff x="4594347" y="2258759"/>
              <a:chExt cx="520036" cy="519372"/>
            </a:xfrm>
            <a:solidFill>
              <a:srgbClr val="00BADE"/>
            </a:solidFill>
          </p:grpSpPr>
          <p:sp>
            <p:nvSpPr>
              <p:cNvPr id="86" name="Freeform 85">
                <a:extLst>
                  <a:ext uri="{FF2B5EF4-FFF2-40B4-BE49-F238E27FC236}">
                    <a16:creationId xmlns:a16="http://schemas.microsoft.com/office/drawing/2014/main" id="{5DF6B384-407B-0060-6346-04F99F8476F8}"/>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F79037"/>
              </a:solidFill>
              <a:ln w="2705" cap="flat">
                <a:noFill/>
                <a:prstDash val="solid"/>
                <a:miter/>
              </a:ln>
            </p:spPr>
            <p:txBody>
              <a:bodyPr rtlCol="0" anchor="ctr"/>
              <a:lstStyle/>
              <a:p>
                <a:pPr algn="l" rtl="0"/>
                <a:endParaRPr lang="en-US"/>
              </a:p>
            </p:txBody>
          </p:sp>
          <p:sp>
            <p:nvSpPr>
              <p:cNvPr id="93" name="Freeform 92">
                <a:extLst>
                  <a:ext uri="{FF2B5EF4-FFF2-40B4-BE49-F238E27FC236}">
                    <a16:creationId xmlns:a16="http://schemas.microsoft.com/office/drawing/2014/main" id="{A4A19336-7336-17DD-BAF1-17CFAC51771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F79037"/>
              </a:solidFill>
              <a:ln w="2705" cap="flat">
                <a:noFill/>
                <a:prstDash val="solid"/>
                <a:miter/>
              </a:ln>
            </p:spPr>
            <p:txBody>
              <a:bodyPr rtlCol="0" anchor="ctr"/>
              <a:lstStyle/>
              <a:p>
                <a:pPr algn="l" rtl="0"/>
                <a:endParaRPr lang="en-US"/>
              </a:p>
            </p:txBody>
          </p:sp>
        </p:grpSp>
        <p:sp>
          <p:nvSpPr>
            <p:cNvPr id="85" name="Freeform 84">
              <a:extLst>
                <a:ext uri="{FF2B5EF4-FFF2-40B4-BE49-F238E27FC236}">
                  <a16:creationId xmlns:a16="http://schemas.microsoft.com/office/drawing/2014/main" id="{921F497E-5ED0-3252-560B-CD90171145C6}"/>
                </a:ext>
              </a:extLst>
            </p:cNvPr>
            <p:cNvSpPr/>
            <p:nvPr/>
          </p:nvSpPr>
          <p:spPr>
            <a:xfrm>
              <a:off x="8859834" y="4738370"/>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solidFill>
              <a:srgbClr val="000000"/>
            </a:solidFill>
            <a:ln w="2705" cap="flat">
              <a:noFill/>
              <a:prstDash val="solid"/>
              <a:miter/>
            </a:ln>
          </p:spPr>
          <p:txBody>
            <a:bodyPr rtlCol="0" anchor="ctr"/>
            <a:lstStyle/>
            <a:p>
              <a:pPr algn="l" rtl="0"/>
              <a:endParaRPr lang="en-US"/>
            </a:p>
          </p:txBody>
        </p:sp>
      </p:grpSp>
      <p:sp>
        <p:nvSpPr>
          <p:cNvPr id="94" name="Rectangle 93">
            <a:extLst>
              <a:ext uri="{FF2B5EF4-FFF2-40B4-BE49-F238E27FC236}">
                <a16:creationId xmlns:a16="http://schemas.microsoft.com/office/drawing/2014/main" id="{8CB657B0-1F48-244F-C7DE-776BDCBC42F5}"/>
              </a:ext>
            </a:extLst>
          </p:cNvPr>
          <p:cNvSpPr/>
          <p:nvPr/>
        </p:nvSpPr>
        <p:spPr>
          <a:xfrm>
            <a:off x="-15755" y="7046420"/>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95" name="Group 94">
            <a:extLst>
              <a:ext uri="{FF2B5EF4-FFF2-40B4-BE49-F238E27FC236}">
                <a16:creationId xmlns:a16="http://schemas.microsoft.com/office/drawing/2014/main" id="{7ADB8230-288C-016B-5832-60F513C68176}"/>
              </a:ext>
            </a:extLst>
          </p:cNvPr>
          <p:cNvGrpSpPr/>
          <p:nvPr/>
        </p:nvGrpSpPr>
        <p:grpSpPr>
          <a:xfrm flipV="1">
            <a:off x="-25843" y="7339369"/>
            <a:ext cx="498763" cy="104373"/>
            <a:chOff x="3931516" y="7479258"/>
            <a:chExt cx="497571" cy="104123"/>
          </a:xfrm>
          <a:solidFill>
            <a:schemeClr val="tx1"/>
          </a:solidFill>
        </p:grpSpPr>
        <p:cxnSp>
          <p:nvCxnSpPr>
            <p:cNvPr id="96" name="Straight Connector 95">
              <a:extLst>
                <a:ext uri="{FF2B5EF4-FFF2-40B4-BE49-F238E27FC236}">
                  <a16:creationId xmlns:a16="http://schemas.microsoft.com/office/drawing/2014/main" id="{A1D32496-6EEE-CB1D-0CAE-902FD06E2EA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4BBFE092-6987-5226-1743-14A5D1E310C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8" name="TextBox 97">
            <a:extLst>
              <a:ext uri="{FF2B5EF4-FFF2-40B4-BE49-F238E27FC236}">
                <a16:creationId xmlns:a16="http://schemas.microsoft.com/office/drawing/2014/main" id="{4F270DD7-BE8F-C1D8-ECFE-74C98A9F5ED0}"/>
              </a:ext>
            </a:extLst>
          </p:cNvPr>
          <p:cNvSpPr txBox="1"/>
          <p:nvPr/>
        </p:nvSpPr>
        <p:spPr>
          <a:xfrm>
            <a:off x="480968" y="7233793"/>
            <a:ext cx="5466529" cy="608885"/>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Mahdollisuudet</a:t>
            </a:r>
          </a:p>
          <a:p>
            <a:pPr algn="l" rtl="0">
              <a:lnSpc>
                <a:spcPts val="1960"/>
              </a:lnSpc>
            </a:pPr>
            <a:endParaRPr lang="en-IE" sz="2000" b="1">
              <a:effectLst/>
              <a:latin typeface="Calibri" panose="020F0502020204030204" pitchFamily="34" charset="0"/>
              <a:ea typeface="Times New Roman" panose="02020603050405020304" pitchFamily="18" charset="0"/>
            </a:endParaRPr>
          </a:p>
        </p:txBody>
      </p:sp>
      <p:sp>
        <p:nvSpPr>
          <p:cNvPr id="99" name="TextBox 98">
            <a:extLst>
              <a:ext uri="{FF2B5EF4-FFF2-40B4-BE49-F238E27FC236}">
                <a16:creationId xmlns:a16="http://schemas.microsoft.com/office/drawing/2014/main" id="{72DCA4BD-5B19-932F-B2E4-FD1DD2D47380}"/>
              </a:ext>
            </a:extLst>
          </p:cNvPr>
          <p:cNvSpPr txBox="1"/>
          <p:nvPr/>
        </p:nvSpPr>
        <p:spPr>
          <a:xfrm>
            <a:off x="480968" y="6879111"/>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03</a:t>
            </a:r>
          </a:p>
        </p:txBody>
      </p:sp>
      <p:sp>
        <p:nvSpPr>
          <p:cNvPr id="100" name="Text Placeholder 2">
            <a:extLst>
              <a:ext uri="{FF2B5EF4-FFF2-40B4-BE49-F238E27FC236}">
                <a16:creationId xmlns:a16="http://schemas.microsoft.com/office/drawing/2014/main" id="{A036E836-22BE-C930-04C7-344230A7A665}"/>
              </a:ext>
            </a:extLst>
          </p:cNvPr>
          <p:cNvSpPr txBox="1">
            <a:spLocks/>
          </p:cNvSpPr>
          <p:nvPr/>
        </p:nvSpPr>
        <p:spPr>
          <a:xfrm>
            <a:off x="2566872" y="7123879"/>
            <a:ext cx="4616718"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rgbClr val="F79037"/>
                </a:solidFill>
              </a:rPr>
              <a:t>Tuoteinnovaatiot: </a:t>
            </a:r>
            <a:r>
              <a:rPr lang="fi-FI" dirty="0">
                <a:solidFill>
                  <a:schemeClr val="tx1"/>
                </a:solidFill>
              </a:rPr>
              <a:t>Tutustu tuoteinnovaatiomahdollisuuksiin kehittämällä uusia eettisiä ja kestäviä elintarviketuotteita tai parantamalla olemassa olevia. Harkitse ainutlaatuisten ainesosien sisällyttämistä ja uusien makujen tutkimista tai erityisten ruokavaliotarpeiden huomioimista.</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Kapeat markkinat: </a:t>
            </a:r>
            <a:r>
              <a:rPr lang="fi-FI" dirty="0">
                <a:solidFill>
                  <a:schemeClr val="tx1"/>
                </a:solidFill>
              </a:rPr>
              <a:t>Tunnista ja kohdista markkinarako, jotka vastaavat eettisiä arvojasi. Ota huomioon tietyt ruokavalion mieltymykset, kuten vegaaninen, gluteeniton tai luomu, tai keskity tiettyihin maantieteellisiin alueisiin tai kulttuuriin.</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Kumppanuudet ja yhteistyöt: </a:t>
            </a:r>
            <a:r>
              <a:rPr lang="fi-FI" dirty="0">
                <a:solidFill>
                  <a:schemeClr val="tx1"/>
                </a:solidFill>
              </a:rPr>
              <a:t>Etsi kumppanuuksia ja yhteistyötä samanhenkisten yritysten tai tavarantoimittajien kanssa. Yhteistyö voi vahvistaa vaikutustasi, laajentaa kattavuuttasi ja tarjota pääsyä uusille markkinoille.</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Kasvua uusilla maantieteellisillä markkinoilla: </a:t>
            </a:r>
            <a:r>
              <a:rPr lang="fi-FI" dirty="0">
                <a:solidFill>
                  <a:schemeClr val="tx1"/>
                </a:solidFill>
              </a:rPr>
              <a:t>Harkitse toimintasi laajentamista uusille maantieteellisille markkinoille, joilla on suuri kysyntä eettisille ja kestäville elintarvikkeille. Suorita markkinatutkimusta ymmärtääksesi paikalliset mieltymykset ja mukauta strategiasi niiden mukaisesti.</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135" name="Graphic 3">
            <a:extLst>
              <a:ext uri="{FF2B5EF4-FFF2-40B4-BE49-F238E27FC236}">
                <a16:creationId xmlns:a16="http://schemas.microsoft.com/office/drawing/2014/main" id="{2198A72C-26C9-C27D-4A27-08112920B8EB}"/>
              </a:ext>
            </a:extLst>
          </p:cNvPr>
          <p:cNvGrpSpPr/>
          <p:nvPr/>
        </p:nvGrpSpPr>
        <p:grpSpPr>
          <a:xfrm>
            <a:off x="532138" y="7928374"/>
            <a:ext cx="872091" cy="818286"/>
            <a:chOff x="6615628" y="2116894"/>
            <a:chExt cx="1066935" cy="1001108"/>
          </a:xfrm>
        </p:grpSpPr>
        <p:sp>
          <p:nvSpPr>
            <p:cNvPr id="136" name="Freeform 135">
              <a:extLst>
                <a:ext uri="{FF2B5EF4-FFF2-40B4-BE49-F238E27FC236}">
                  <a16:creationId xmlns:a16="http://schemas.microsoft.com/office/drawing/2014/main" id="{F19E9CB5-0C42-49E6-8589-B454AF8C55A7}"/>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79037"/>
            </a:solidFill>
            <a:ln w="27426" cap="flat">
              <a:noFill/>
              <a:prstDash val="solid"/>
              <a:miter/>
            </a:ln>
          </p:spPr>
          <p:txBody>
            <a:bodyPr rtlCol="0" anchor="ctr"/>
            <a:lstStyle/>
            <a:p>
              <a:pPr algn="l" rtl="0"/>
              <a:endParaRPr lang="en-US"/>
            </a:p>
          </p:txBody>
        </p:sp>
        <p:grpSp>
          <p:nvGrpSpPr>
            <p:cNvPr id="137" name="Graphic 3">
              <a:extLst>
                <a:ext uri="{FF2B5EF4-FFF2-40B4-BE49-F238E27FC236}">
                  <a16:creationId xmlns:a16="http://schemas.microsoft.com/office/drawing/2014/main" id="{B6A635D8-CD91-F9E3-9576-951C53A002E4}"/>
                </a:ext>
              </a:extLst>
            </p:cNvPr>
            <p:cNvGrpSpPr/>
            <p:nvPr/>
          </p:nvGrpSpPr>
          <p:grpSpPr>
            <a:xfrm>
              <a:off x="6615628" y="2116894"/>
              <a:ext cx="1066935" cy="1001108"/>
              <a:chOff x="6615628" y="2116894"/>
              <a:chExt cx="1066935" cy="1001108"/>
            </a:xfrm>
            <a:solidFill>
              <a:srgbClr val="000000"/>
            </a:solidFill>
          </p:grpSpPr>
          <p:sp>
            <p:nvSpPr>
              <p:cNvPr id="138" name="Freeform 137">
                <a:extLst>
                  <a:ext uri="{FF2B5EF4-FFF2-40B4-BE49-F238E27FC236}">
                    <a16:creationId xmlns:a16="http://schemas.microsoft.com/office/drawing/2014/main" id="{7AF984B1-E018-B23B-B880-DFB52DCC1BC8}"/>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pPr algn="l" rtl="0"/>
                <a:endParaRPr lang="en-US"/>
              </a:p>
            </p:txBody>
          </p:sp>
          <p:sp>
            <p:nvSpPr>
              <p:cNvPr id="139" name="Freeform 138">
                <a:extLst>
                  <a:ext uri="{FF2B5EF4-FFF2-40B4-BE49-F238E27FC236}">
                    <a16:creationId xmlns:a16="http://schemas.microsoft.com/office/drawing/2014/main" id="{F04FF58E-ABA5-E768-43A1-43996EE49B6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pPr algn="l" rtl="0"/>
                <a:endParaRPr lang="en-US"/>
              </a:p>
            </p:txBody>
          </p:sp>
          <p:sp>
            <p:nvSpPr>
              <p:cNvPr id="140" name="Freeform 139">
                <a:extLst>
                  <a:ext uri="{FF2B5EF4-FFF2-40B4-BE49-F238E27FC236}">
                    <a16:creationId xmlns:a16="http://schemas.microsoft.com/office/drawing/2014/main" id="{F7E21DF5-831C-F8A4-3A5A-43CE5160B7AD}"/>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pPr algn="l" rtl="0"/>
                <a:endParaRPr lang="en-US"/>
              </a:p>
            </p:txBody>
          </p:sp>
          <p:sp>
            <p:nvSpPr>
              <p:cNvPr id="141" name="Freeform 140">
                <a:extLst>
                  <a:ext uri="{FF2B5EF4-FFF2-40B4-BE49-F238E27FC236}">
                    <a16:creationId xmlns:a16="http://schemas.microsoft.com/office/drawing/2014/main" id="{53826124-37EC-9733-914D-E38EF99873A4}"/>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B7FB7DE3-FF64-C5F6-E5F0-4D732D1C705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pPr algn="l" rtl="0"/>
                <a:endParaRPr lang="en-US"/>
              </a:p>
            </p:txBody>
          </p:sp>
          <p:sp>
            <p:nvSpPr>
              <p:cNvPr id="143" name="Freeform 142">
                <a:extLst>
                  <a:ext uri="{FF2B5EF4-FFF2-40B4-BE49-F238E27FC236}">
                    <a16:creationId xmlns:a16="http://schemas.microsoft.com/office/drawing/2014/main" id="{AC7A6020-80B4-4FF9-C271-0442D996103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pPr algn="l" rtl="0"/>
                <a:endParaRPr lang="en-US"/>
              </a:p>
            </p:txBody>
          </p:sp>
          <p:sp>
            <p:nvSpPr>
              <p:cNvPr id="144" name="Freeform 143">
                <a:extLst>
                  <a:ext uri="{FF2B5EF4-FFF2-40B4-BE49-F238E27FC236}">
                    <a16:creationId xmlns:a16="http://schemas.microsoft.com/office/drawing/2014/main" id="{65271540-A986-E486-AA13-DEB9AB15655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A1CD0C4C-53E6-C6AB-2450-1E5C8047ACF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641E519E-81C8-DF11-83AF-E833043F7E4C}"/>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pPr algn="l" rtl="0"/>
                <a:endParaRPr lang="en-US"/>
              </a:p>
            </p:txBody>
          </p:sp>
          <p:sp>
            <p:nvSpPr>
              <p:cNvPr id="147" name="Freeform 146">
                <a:extLst>
                  <a:ext uri="{FF2B5EF4-FFF2-40B4-BE49-F238E27FC236}">
                    <a16:creationId xmlns:a16="http://schemas.microsoft.com/office/drawing/2014/main" id="{BFB6C4D3-2B19-169A-7A37-83F2CC5E6FAF}"/>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pPr algn="l" rtl="0"/>
                <a:endParaRPr lang="en-US"/>
              </a:p>
            </p:txBody>
          </p:sp>
          <p:sp>
            <p:nvSpPr>
              <p:cNvPr id="148" name="Freeform 147">
                <a:extLst>
                  <a:ext uri="{FF2B5EF4-FFF2-40B4-BE49-F238E27FC236}">
                    <a16:creationId xmlns:a16="http://schemas.microsoft.com/office/drawing/2014/main" id="{2AB81B6E-DA0F-79A7-9297-C98A8F3F6360}"/>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pPr algn="l" rtl="0"/>
                <a:endParaRPr lang="en-US"/>
              </a:p>
            </p:txBody>
          </p:sp>
          <p:sp>
            <p:nvSpPr>
              <p:cNvPr id="149" name="Freeform 148">
                <a:extLst>
                  <a:ext uri="{FF2B5EF4-FFF2-40B4-BE49-F238E27FC236}">
                    <a16:creationId xmlns:a16="http://schemas.microsoft.com/office/drawing/2014/main" id="{7781710C-E246-5E5D-0D50-B982572C3F5D}"/>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pPr algn="l" rtl="0"/>
                <a:endParaRPr lang="en-US"/>
              </a:p>
            </p:txBody>
          </p:sp>
        </p:grpSp>
      </p:grpSp>
    </p:spTree>
    <p:extLst>
      <p:ext uri="{BB962C8B-B14F-4D97-AF65-F5344CB8AC3E}">
        <p14:creationId xmlns:p14="http://schemas.microsoft.com/office/powerpoint/2010/main" val="2882225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1071F8-763F-EBA0-5C94-9D400E44FC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681" y="6319452"/>
            <a:ext cx="7559675" cy="4383392"/>
          </a:xfrm>
          <a:prstGeom prst="rect">
            <a:avLst/>
          </a:prstGeom>
        </p:spPr>
      </p:pic>
      <p:grpSp>
        <p:nvGrpSpPr>
          <p:cNvPr id="61" name="Group 60">
            <a:extLst>
              <a:ext uri="{FF2B5EF4-FFF2-40B4-BE49-F238E27FC236}">
                <a16:creationId xmlns:a16="http://schemas.microsoft.com/office/drawing/2014/main" id="{E0D192C7-D5D0-00B8-27D2-8D9181ACB2D4}"/>
              </a:ext>
            </a:extLst>
          </p:cNvPr>
          <p:cNvGrpSpPr/>
          <p:nvPr/>
        </p:nvGrpSpPr>
        <p:grpSpPr>
          <a:xfrm>
            <a:off x="339447" y="7344848"/>
            <a:ext cx="4467096" cy="2729661"/>
            <a:chOff x="141575" y="481772"/>
            <a:chExt cx="4412840" cy="2339889"/>
          </a:xfrm>
          <a:solidFill>
            <a:srgbClr val="B2DEDD"/>
          </a:solidFill>
        </p:grpSpPr>
        <p:sp>
          <p:nvSpPr>
            <p:cNvPr id="62" name="Freeform 61">
              <a:extLst>
                <a:ext uri="{FF2B5EF4-FFF2-40B4-BE49-F238E27FC236}">
                  <a16:creationId xmlns:a16="http://schemas.microsoft.com/office/drawing/2014/main" id="{848F8108-69C9-F750-9162-E6E47E548FF9}"/>
                </a:ext>
              </a:extLst>
            </p:cNvPr>
            <p:cNvSpPr/>
            <p:nvPr/>
          </p:nvSpPr>
          <p:spPr>
            <a:xfrm>
              <a:off x="14157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grpFill/>
            <a:ln w="3598" cap="flat">
              <a:noFill/>
              <a:prstDash val="solid"/>
              <a:miter/>
            </a:ln>
          </p:spPr>
          <p:txBody>
            <a:bodyPr rtlCol="0" anchor="ctr"/>
            <a:lstStyle/>
            <a:p>
              <a:pPr algn="l" rtl="0"/>
              <a:endParaRPr lang="en-US" b="0" i="0">
                <a:latin typeface="Calibri" panose="020F0502020204030204" pitchFamily="34" charset="0"/>
              </a:endParaRPr>
            </a:p>
          </p:txBody>
        </p:sp>
        <p:sp>
          <p:nvSpPr>
            <p:cNvPr id="63" name="Freeform 62">
              <a:extLst>
                <a:ext uri="{FF2B5EF4-FFF2-40B4-BE49-F238E27FC236}">
                  <a16:creationId xmlns:a16="http://schemas.microsoft.com/office/drawing/2014/main" id="{7945C2AE-CEFA-BC40-028C-09DCE81DEAEC}"/>
                </a:ext>
              </a:extLst>
            </p:cNvPr>
            <p:cNvSpPr/>
            <p:nvPr/>
          </p:nvSpPr>
          <p:spPr>
            <a:xfrm>
              <a:off x="1723335" y="481772"/>
              <a:ext cx="2831080" cy="233988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grpFill/>
            <a:ln w="3598" cap="flat">
              <a:noFill/>
              <a:prstDash val="solid"/>
              <a:miter/>
            </a:ln>
          </p:spPr>
          <p:txBody>
            <a:bodyPr rtlCol="0" anchor="ctr"/>
            <a:lstStyle/>
            <a:p>
              <a:pPr algn="l" rtl="0"/>
              <a:endParaRPr lang="en-US" b="0" i="0">
                <a:latin typeface="Calibri" panose="020F0502020204030204" pitchFamily="34" charset="0"/>
              </a:endParaRPr>
            </a:p>
          </p:txBody>
        </p:sp>
      </p:grpSp>
      <p:sp>
        <p:nvSpPr>
          <p:cNvPr id="18" name="Rectangle 17">
            <a:extLst>
              <a:ext uri="{FF2B5EF4-FFF2-40B4-BE49-F238E27FC236}">
                <a16:creationId xmlns:a16="http://schemas.microsoft.com/office/drawing/2014/main" id="{0CF40106-EC0B-377C-3CD7-441A51B1464B}"/>
              </a:ext>
            </a:extLst>
          </p:cNvPr>
          <p:cNvSpPr/>
          <p:nvPr/>
        </p:nvSpPr>
        <p:spPr>
          <a:xfrm>
            <a:off x="0" y="699789"/>
            <a:ext cx="2506132" cy="1403507"/>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101" name="Group 100">
            <a:extLst>
              <a:ext uri="{FF2B5EF4-FFF2-40B4-BE49-F238E27FC236}">
                <a16:creationId xmlns:a16="http://schemas.microsoft.com/office/drawing/2014/main" id="{91E5A0AB-1A34-A549-AECB-B5C08639F05B}"/>
              </a:ext>
            </a:extLst>
          </p:cNvPr>
          <p:cNvGrpSpPr/>
          <p:nvPr/>
        </p:nvGrpSpPr>
        <p:grpSpPr>
          <a:xfrm flipV="1">
            <a:off x="-10088" y="992738"/>
            <a:ext cx="498763" cy="104373"/>
            <a:chOff x="3931516" y="7479258"/>
            <a:chExt cx="497571" cy="104123"/>
          </a:xfrm>
          <a:solidFill>
            <a:schemeClr val="tx1"/>
          </a:solidFill>
        </p:grpSpPr>
        <p:cxnSp>
          <p:nvCxnSpPr>
            <p:cNvPr id="102" name="Straight Connector 101">
              <a:extLst>
                <a:ext uri="{FF2B5EF4-FFF2-40B4-BE49-F238E27FC236}">
                  <a16:creationId xmlns:a16="http://schemas.microsoft.com/office/drawing/2014/main" id="{3952567C-5CB3-84FE-6DDF-8737D674EA20}"/>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Oval 102">
              <a:extLst>
                <a:ext uri="{FF2B5EF4-FFF2-40B4-BE49-F238E27FC236}">
                  <a16:creationId xmlns:a16="http://schemas.microsoft.com/office/drawing/2014/main" id="{7C35B1E2-F313-D8DB-F10C-463A5F8AF32E}"/>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04" name="TextBox 103">
            <a:extLst>
              <a:ext uri="{FF2B5EF4-FFF2-40B4-BE49-F238E27FC236}">
                <a16:creationId xmlns:a16="http://schemas.microsoft.com/office/drawing/2014/main" id="{A547EE0E-D588-057C-B4E4-F644D8A1DB7E}"/>
              </a:ext>
            </a:extLst>
          </p:cNvPr>
          <p:cNvSpPr txBox="1"/>
          <p:nvPr/>
        </p:nvSpPr>
        <p:spPr>
          <a:xfrm>
            <a:off x="496723" y="887162"/>
            <a:ext cx="5466529" cy="865365"/>
          </a:xfrm>
          <a:prstGeom prst="rect">
            <a:avLst/>
          </a:prstGeom>
          <a:noFill/>
        </p:spPr>
        <p:txBody>
          <a:bodyPr wrap="square">
            <a:spAutoFit/>
          </a:bodyPr>
          <a:lstStyle/>
          <a:p>
            <a:pPr algn="l" rtl="0">
              <a:lnSpc>
                <a:spcPts val="1960"/>
              </a:lnSpc>
            </a:pPr>
            <a:r>
              <a:rPr lang="en-IE" sz="2000" b="1">
                <a:effectLst/>
                <a:latin typeface="Calibri" panose="020F0502020204030204" pitchFamily="34" charset="0"/>
                <a:ea typeface="Times New Roman" panose="02020603050405020304" pitchFamily="18" charset="0"/>
              </a:rPr>
              <a:t>Edessä pysyminen</a:t>
            </a:r>
          </a:p>
          <a:p>
            <a:pPr algn="l" rtl="0">
              <a:lnSpc>
                <a:spcPts val="1960"/>
              </a:lnSpc>
            </a:pPr>
            <a:endParaRPr lang="en-IE" sz="2000" b="1">
              <a:effectLst/>
              <a:latin typeface="Calibri" panose="020F0502020204030204" pitchFamily="34" charset="0"/>
              <a:ea typeface="Times New Roman" panose="02020603050405020304" pitchFamily="18" charset="0"/>
            </a:endParaRPr>
          </a:p>
          <a:p>
            <a:pPr algn="l" rtl="0">
              <a:lnSpc>
                <a:spcPts val="1960"/>
              </a:lnSpc>
            </a:pPr>
            <a:endParaRPr lang="en-IE" sz="2000" b="1">
              <a:effectLst/>
              <a:latin typeface="Calibri" panose="020F0502020204030204" pitchFamily="34" charset="0"/>
              <a:ea typeface="Times New Roman" panose="02020603050405020304" pitchFamily="18" charset="0"/>
            </a:endParaRPr>
          </a:p>
        </p:txBody>
      </p:sp>
      <p:sp>
        <p:nvSpPr>
          <p:cNvPr id="46" name="TextBox 45">
            <a:extLst>
              <a:ext uri="{FF2B5EF4-FFF2-40B4-BE49-F238E27FC236}">
                <a16:creationId xmlns:a16="http://schemas.microsoft.com/office/drawing/2014/main" id="{259ECCFC-6143-BFB3-4DD6-08CA3F2A2E61}"/>
              </a:ext>
            </a:extLst>
          </p:cNvPr>
          <p:cNvSpPr txBox="1"/>
          <p:nvPr/>
        </p:nvSpPr>
        <p:spPr>
          <a:xfrm>
            <a:off x="496723" y="532480"/>
            <a:ext cx="1565206" cy="472117"/>
          </a:xfrm>
          <a:prstGeom prst="rect">
            <a:avLst/>
          </a:prstGeom>
          <a:noFill/>
        </p:spPr>
        <p:txBody>
          <a:bodyPr wrap="square">
            <a:spAutoFit/>
          </a:bodyPr>
          <a:lstStyle/>
          <a:p>
            <a:pPr algn="l" rtl="0">
              <a:lnSpc>
                <a:spcPts val="2440"/>
              </a:lnSpc>
              <a:tabLst>
                <a:tab pos="177800" algn="l"/>
              </a:tabLst>
            </a:pPr>
            <a:r>
              <a:rPr lang="en-US" sz="4400" b="1">
                <a:solidFill>
                  <a:srgbClr val="F79037"/>
                </a:solidFill>
                <a:latin typeface="Calibri" panose="020F0502020204030204" pitchFamily="34" charset="0"/>
                <a:cs typeface="Calibri" panose="020F0502020204030204" pitchFamily="34" charset="0"/>
              </a:rPr>
              <a:t>04</a:t>
            </a:r>
          </a:p>
        </p:txBody>
      </p:sp>
      <p:sp>
        <p:nvSpPr>
          <p:cNvPr id="42" name="Slide Number Placeholder 5">
            <a:extLst>
              <a:ext uri="{FF2B5EF4-FFF2-40B4-BE49-F238E27FC236}">
                <a16:creationId xmlns:a16="http://schemas.microsoft.com/office/drawing/2014/main" id="{540C23A7-5F8E-C6E3-A654-64DE04649EC0}"/>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68</a:t>
            </a:fld>
            <a:endParaRPr lang="en-US" sz="900">
              <a:solidFill>
                <a:schemeClr val="tx1"/>
              </a:solidFill>
            </a:endParaRPr>
          </a:p>
        </p:txBody>
      </p:sp>
      <p:sp>
        <p:nvSpPr>
          <p:cNvPr id="28" name="Text Placeholder 2">
            <a:extLst>
              <a:ext uri="{FF2B5EF4-FFF2-40B4-BE49-F238E27FC236}">
                <a16:creationId xmlns:a16="http://schemas.microsoft.com/office/drawing/2014/main" id="{0E898E55-8E43-9FE4-7691-D5BAF829AECF}"/>
              </a:ext>
            </a:extLst>
          </p:cNvPr>
          <p:cNvSpPr txBox="1">
            <a:spLocks/>
          </p:cNvSpPr>
          <p:nvPr/>
        </p:nvSpPr>
        <p:spPr>
          <a:xfrm>
            <a:off x="2598501" y="761369"/>
            <a:ext cx="4800904"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rtl="0">
              <a:buClr>
                <a:srgbClr val="F1A0C2"/>
              </a:buClr>
              <a:buFont typeface="Arial" panose="020B0604020202020204" pitchFamily="34" charset="0"/>
              <a:buChar char="•"/>
              <a:tabLst>
                <a:tab pos="177800" algn="l"/>
              </a:tabLst>
            </a:pPr>
            <a:r>
              <a:rPr lang="fi-FI" b="1" dirty="0">
                <a:solidFill>
                  <a:srgbClr val="F79037"/>
                </a:solidFill>
              </a:rPr>
              <a:t>Jatkuva oppiminen: </a:t>
            </a:r>
            <a:r>
              <a:rPr lang="fi-FI" dirty="0">
                <a:solidFill>
                  <a:schemeClr val="tx1"/>
                </a:solidFill>
              </a:rPr>
              <a:t>Pysy ajan tasalla eettisen </a:t>
            </a:r>
            <a:r>
              <a:rPr lang="fi-FI" dirty="0" err="1">
                <a:solidFill>
                  <a:schemeClr val="tx1"/>
                </a:solidFill>
              </a:rPr>
              <a:t>elintravikealan</a:t>
            </a:r>
            <a:r>
              <a:rPr lang="fi-FI" dirty="0">
                <a:solidFill>
                  <a:schemeClr val="tx1"/>
                </a:solidFill>
              </a:rPr>
              <a:t> uusimmista trendeistä, innovaatioista ja parhaista käytännöistä. Osallistu alan konferensseihin, webinaareihin ja ole yhteydessä toimialajärjestöihin pysyäksesi kehityksen kärjessä.</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Verkostoituminen ja yhteistyö: </a:t>
            </a:r>
            <a:r>
              <a:rPr lang="fi-FI" dirty="0">
                <a:solidFill>
                  <a:schemeClr val="tx1"/>
                </a:solidFill>
              </a:rPr>
              <a:t>Rakenna vahva verkosto alan ammattilaisista, tavarantoimittajista ja eettisistä elintarvikeyrittäjistä. Tee yhteistyötä, jaa näkemyksiä ja opi toisten kokemuksista edistääksesi yhdessä alan kasvua.</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Palautetta pyydetään: </a:t>
            </a:r>
            <a:r>
              <a:rPr lang="fi-FI" dirty="0">
                <a:solidFill>
                  <a:schemeClr val="tx1"/>
                </a:solidFill>
              </a:rPr>
              <a:t>Pyydä säännöllisesti palautetta asiakkailtasi, toimittajiltasi ja työntekijöiltäsi. Tämä palaute voi auttaa sinua tunnistamaan kehittämiskohteita, ymmärtämään kuluttajien muuttuvia mieltymyksiä ja tarkentamaan eettisiä käytäntöjäsi.</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Sopeutuminen kuluttajien mieltymyksiin ja säädöksiin: </a:t>
            </a:r>
            <a:r>
              <a:rPr lang="fi-FI" dirty="0">
                <a:solidFill>
                  <a:schemeClr val="tx1"/>
                </a:solidFill>
              </a:rPr>
              <a:t>Arvioi ja mukauta liiketoimintakäytäntöjäsi jatkuvasti muuttuvien kuluttajien mieltymysten ja sääntely-ympäristöjen mukaisesti. Pysy joustavana ja avoimena muutoksille vastataksesi kohdemarkkinasi odotuksiin.</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sp>
        <p:nvSpPr>
          <p:cNvPr id="94" name="Rectangle 93">
            <a:extLst>
              <a:ext uri="{FF2B5EF4-FFF2-40B4-BE49-F238E27FC236}">
                <a16:creationId xmlns:a16="http://schemas.microsoft.com/office/drawing/2014/main" id="{8CB657B0-1F48-244F-C7DE-776BDCBC42F5}"/>
              </a:ext>
            </a:extLst>
          </p:cNvPr>
          <p:cNvSpPr/>
          <p:nvPr/>
        </p:nvSpPr>
        <p:spPr>
          <a:xfrm>
            <a:off x="10088" y="3996887"/>
            <a:ext cx="2506132" cy="1746140"/>
          </a:xfrm>
          <a:prstGeom prst="rect">
            <a:avLst/>
          </a:prstGeom>
          <a:solidFill>
            <a:srgbClr val="B2D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nvGrpSpPr>
          <p:cNvPr id="95" name="Group 94">
            <a:extLst>
              <a:ext uri="{FF2B5EF4-FFF2-40B4-BE49-F238E27FC236}">
                <a16:creationId xmlns:a16="http://schemas.microsoft.com/office/drawing/2014/main" id="{7ADB8230-288C-016B-5832-60F513C68176}"/>
              </a:ext>
            </a:extLst>
          </p:cNvPr>
          <p:cNvGrpSpPr/>
          <p:nvPr/>
        </p:nvGrpSpPr>
        <p:grpSpPr>
          <a:xfrm flipV="1">
            <a:off x="0" y="4289836"/>
            <a:ext cx="498763" cy="104373"/>
            <a:chOff x="3931516" y="7479258"/>
            <a:chExt cx="497571" cy="104123"/>
          </a:xfrm>
          <a:solidFill>
            <a:schemeClr val="tx1"/>
          </a:solidFill>
        </p:grpSpPr>
        <p:cxnSp>
          <p:nvCxnSpPr>
            <p:cNvPr id="96" name="Straight Connector 95">
              <a:extLst>
                <a:ext uri="{FF2B5EF4-FFF2-40B4-BE49-F238E27FC236}">
                  <a16:creationId xmlns:a16="http://schemas.microsoft.com/office/drawing/2014/main" id="{A1D32496-6EEE-CB1D-0CAE-902FD06E2EAF}"/>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Oval 96">
              <a:extLst>
                <a:ext uri="{FF2B5EF4-FFF2-40B4-BE49-F238E27FC236}">
                  <a16:creationId xmlns:a16="http://schemas.microsoft.com/office/drawing/2014/main" id="{4BBFE092-6987-5226-1743-14A5D1E310C0}"/>
                </a:ext>
              </a:extLst>
            </p:cNvPr>
            <p:cNvSpPr/>
            <p:nvPr/>
          </p:nvSpPr>
          <p:spPr>
            <a:xfrm>
              <a:off x="4324964" y="7479258"/>
              <a:ext cx="104123" cy="104123"/>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98" name="TextBox 97">
            <a:extLst>
              <a:ext uri="{FF2B5EF4-FFF2-40B4-BE49-F238E27FC236}">
                <a16:creationId xmlns:a16="http://schemas.microsoft.com/office/drawing/2014/main" id="{4F270DD7-BE8F-C1D8-ECFE-74C98A9F5ED0}"/>
              </a:ext>
            </a:extLst>
          </p:cNvPr>
          <p:cNvSpPr txBox="1"/>
          <p:nvPr/>
        </p:nvSpPr>
        <p:spPr>
          <a:xfrm>
            <a:off x="506811" y="4184260"/>
            <a:ext cx="1715437" cy="1121846"/>
          </a:xfrm>
          <a:prstGeom prst="rect">
            <a:avLst/>
          </a:prstGeom>
          <a:noFill/>
        </p:spPr>
        <p:txBody>
          <a:bodyPr wrap="square">
            <a:spAutoFit/>
          </a:bodyPr>
          <a:lstStyle/>
          <a:p>
            <a:pPr algn="l" rtl="0">
              <a:lnSpc>
                <a:spcPts val="1960"/>
              </a:lnSpc>
            </a:pPr>
            <a:r>
              <a:rPr lang="en-IE" sz="2000" b="1" dirty="0" err="1">
                <a:latin typeface="Calibri" panose="020F0502020204030204" pitchFamily="34" charset="0"/>
                <a:ea typeface="Times New Roman" panose="02020603050405020304" pitchFamily="18" charset="0"/>
              </a:rPr>
              <a:t>E</a:t>
            </a:r>
            <a:r>
              <a:rPr lang="en-IE" sz="2000" b="1" dirty="0" err="1">
                <a:effectLst/>
                <a:latin typeface="Calibri" panose="020F0502020204030204" pitchFamily="34" charset="0"/>
                <a:ea typeface="Times New Roman" panose="02020603050405020304" pitchFamily="18" charset="0"/>
              </a:rPr>
              <a:t>ettisen</a:t>
            </a:r>
            <a:r>
              <a:rPr lang="en-IE" sz="2000" b="1" dirty="0">
                <a:effectLst/>
                <a:latin typeface="Calibri" panose="020F0502020204030204" pitchFamily="34" charset="0"/>
                <a:ea typeface="Times New Roman" panose="02020603050405020304" pitchFamily="18" charset="0"/>
              </a:rPr>
              <a:t> </a:t>
            </a:r>
            <a:r>
              <a:rPr lang="en-IE" sz="2000" b="1" dirty="0" err="1">
                <a:effectLst/>
                <a:latin typeface="Calibri" panose="020F0502020204030204" pitchFamily="34" charset="0"/>
                <a:ea typeface="Times New Roman" panose="02020603050405020304" pitchFamily="18" charset="0"/>
              </a:rPr>
              <a:t>sitoumuksen</a:t>
            </a:r>
            <a:r>
              <a:rPr lang="en-IE" sz="2000" b="1" dirty="0">
                <a:effectLst/>
                <a:latin typeface="Calibri" panose="020F0502020204030204" pitchFamily="34" charset="0"/>
                <a:ea typeface="Times New Roman" panose="02020603050405020304" pitchFamily="18" charset="0"/>
              </a:rPr>
              <a:t> </a:t>
            </a:r>
            <a:r>
              <a:rPr lang="en-IE" sz="2000" b="1" dirty="0" err="1">
                <a:effectLst/>
                <a:latin typeface="Calibri" panose="020F0502020204030204" pitchFamily="34" charset="0"/>
                <a:ea typeface="Times New Roman" panose="02020603050405020304" pitchFamily="18" charset="0"/>
              </a:rPr>
              <a:t>säilyttäminen</a:t>
            </a:r>
            <a:endParaRPr lang="en-IE" sz="2000" b="1" dirty="0">
              <a:effectLst/>
              <a:latin typeface="Calibri" panose="020F0502020204030204" pitchFamily="34" charset="0"/>
              <a:ea typeface="Times New Roman" panose="02020603050405020304" pitchFamily="18" charset="0"/>
            </a:endParaRPr>
          </a:p>
          <a:p>
            <a:pPr algn="l" rtl="0">
              <a:lnSpc>
                <a:spcPts val="1960"/>
              </a:lnSpc>
            </a:pPr>
            <a:endParaRPr lang="en-IE" sz="2000" b="1" dirty="0">
              <a:effectLst/>
              <a:latin typeface="Calibri" panose="020F0502020204030204" pitchFamily="34" charset="0"/>
              <a:ea typeface="Times New Roman" panose="02020603050405020304" pitchFamily="18" charset="0"/>
            </a:endParaRPr>
          </a:p>
        </p:txBody>
      </p:sp>
      <p:sp>
        <p:nvSpPr>
          <p:cNvPr id="99" name="TextBox 98">
            <a:extLst>
              <a:ext uri="{FF2B5EF4-FFF2-40B4-BE49-F238E27FC236}">
                <a16:creationId xmlns:a16="http://schemas.microsoft.com/office/drawing/2014/main" id="{72DCA4BD-5B19-932F-B2E4-FD1DD2D47380}"/>
              </a:ext>
            </a:extLst>
          </p:cNvPr>
          <p:cNvSpPr txBox="1"/>
          <p:nvPr/>
        </p:nvSpPr>
        <p:spPr>
          <a:xfrm>
            <a:off x="506811" y="3829578"/>
            <a:ext cx="1565206" cy="472117"/>
          </a:xfrm>
          <a:prstGeom prst="rect">
            <a:avLst/>
          </a:prstGeom>
          <a:noFill/>
        </p:spPr>
        <p:txBody>
          <a:bodyPr wrap="square">
            <a:spAutoFit/>
          </a:bodyPr>
          <a:lstStyle/>
          <a:p>
            <a:pPr algn="l" rtl="0">
              <a:lnSpc>
                <a:spcPts val="2440"/>
              </a:lnSpc>
              <a:tabLst>
                <a:tab pos="177800" algn="l"/>
              </a:tabLst>
            </a:pPr>
            <a:r>
              <a:rPr lang="en-US" sz="4400" b="1" dirty="0">
                <a:solidFill>
                  <a:srgbClr val="F79037"/>
                </a:solidFill>
                <a:latin typeface="Calibri" panose="020F0502020204030204" pitchFamily="34" charset="0"/>
                <a:cs typeface="Calibri" panose="020F0502020204030204" pitchFamily="34" charset="0"/>
              </a:rPr>
              <a:t>05</a:t>
            </a:r>
          </a:p>
        </p:txBody>
      </p:sp>
      <p:sp>
        <p:nvSpPr>
          <p:cNvPr id="100" name="Text Placeholder 2">
            <a:extLst>
              <a:ext uri="{FF2B5EF4-FFF2-40B4-BE49-F238E27FC236}">
                <a16:creationId xmlns:a16="http://schemas.microsoft.com/office/drawing/2014/main" id="{A036E836-22BE-C930-04C7-344230A7A665}"/>
              </a:ext>
            </a:extLst>
          </p:cNvPr>
          <p:cNvSpPr txBox="1">
            <a:spLocks/>
          </p:cNvSpPr>
          <p:nvPr/>
        </p:nvSpPr>
        <p:spPr>
          <a:xfrm>
            <a:off x="2576839" y="3994948"/>
            <a:ext cx="4800905" cy="287057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l">
              <a:buClr>
                <a:srgbClr val="F1A0C2"/>
              </a:buClr>
              <a:buFont typeface="Arial" panose="020B0604020202020204" pitchFamily="34" charset="0"/>
              <a:buChar char="•"/>
              <a:tabLst>
                <a:tab pos="177800" algn="l"/>
              </a:tabLst>
            </a:pPr>
            <a:r>
              <a:rPr lang="fi-FI" b="1" dirty="0">
                <a:solidFill>
                  <a:srgbClr val="F79037"/>
                </a:solidFill>
              </a:rPr>
              <a:t>Perusarvot ja missio: </a:t>
            </a:r>
            <a:r>
              <a:rPr lang="fi-FI" dirty="0">
                <a:solidFill>
                  <a:schemeClr val="tx1"/>
                </a:solidFill>
              </a:rPr>
              <a:t>Pidä eettinen visiosi ja tehtäväsi yrityksesi ytimessä. Arvioi perusarvojasi säännöllisesti ja vahvista niitä varmistaaksesi, että kaikki toimintasi osa-alueet ovat eettisen sitoutumisesi mukaisia.</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Eettinen toimitusketjun hallinta: </a:t>
            </a:r>
            <a:r>
              <a:rPr lang="fi-FI" dirty="0">
                <a:solidFill>
                  <a:schemeClr val="tx1"/>
                </a:solidFill>
              </a:rPr>
              <a:t>Arvioi ja paranna toimitusketjuasi jatkuvasti varmistaaksesi eettisen hankinnan, reilun kaupan käytännöt ja kestävyyden. Rakenna pitkäaikaisia ​​suhteita toimittajiin, jotka jakavat arvosi.</a:t>
            </a:r>
          </a:p>
          <a:p>
            <a:pPr marL="171450" indent="-171450" algn="l" rtl="0">
              <a:buClr>
                <a:srgbClr val="F1A0C2"/>
              </a:buClr>
              <a:buFont typeface="Arial" panose="020B0604020202020204" pitchFamily="34" charset="0"/>
              <a:buChar char="•"/>
              <a:tabLst>
                <a:tab pos="177800" algn="l"/>
              </a:tabLst>
            </a:pPr>
            <a:r>
              <a:rPr lang="fi-FI" b="1" dirty="0">
                <a:solidFill>
                  <a:srgbClr val="F79037"/>
                </a:solidFill>
              </a:rPr>
              <a:t>Sidosryhmien sitouttaminen: </a:t>
            </a:r>
            <a:r>
              <a:rPr lang="fi-FI" dirty="0">
                <a:solidFill>
                  <a:schemeClr val="tx1"/>
                </a:solidFill>
              </a:rPr>
              <a:t>Ota yhteyttä sidosryhmiisi mukaan lukien asiakkaat, työntekijät, tavarantoimittajat ja paikalliset yhteisöt. Kommunikoi eettisistä aloitteistasi, ota heidät mukaan päätöksentekoprosesseihin ja kuuntele heidän palautettaan ja ehdotuksiaan.</a:t>
            </a:r>
          </a:p>
          <a:p>
            <a:pPr marL="171450" indent="-171450" algn="l" rtl="0">
              <a:buClr>
                <a:srgbClr val="F1A0C2"/>
              </a:buClr>
              <a:buFont typeface="Arial" panose="020B0604020202020204" pitchFamily="34" charset="0"/>
              <a:buChar char="•"/>
              <a:tabLst>
                <a:tab pos="177800" algn="l"/>
              </a:tabLst>
            </a:pPr>
            <a:endParaRPr lang="en-US" dirty="0">
              <a:solidFill>
                <a:schemeClr val="tx1"/>
              </a:solidFill>
            </a:endParaRPr>
          </a:p>
        </p:txBody>
      </p:sp>
      <p:grpSp>
        <p:nvGrpSpPr>
          <p:cNvPr id="15" name="Group 14">
            <a:extLst>
              <a:ext uri="{FF2B5EF4-FFF2-40B4-BE49-F238E27FC236}">
                <a16:creationId xmlns:a16="http://schemas.microsoft.com/office/drawing/2014/main" id="{6C1F2FEB-DEA5-A092-057C-5C30E02E5FD8}"/>
              </a:ext>
            </a:extLst>
          </p:cNvPr>
          <p:cNvGrpSpPr/>
          <p:nvPr/>
        </p:nvGrpSpPr>
        <p:grpSpPr>
          <a:xfrm>
            <a:off x="577689" y="5115206"/>
            <a:ext cx="943707" cy="943954"/>
            <a:chOff x="10376768" y="3823816"/>
            <a:chExt cx="923646" cy="923888"/>
          </a:xfrm>
        </p:grpSpPr>
        <p:sp>
          <p:nvSpPr>
            <p:cNvPr id="16" name="Freeform 15">
              <a:extLst>
                <a:ext uri="{FF2B5EF4-FFF2-40B4-BE49-F238E27FC236}">
                  <a16:creationId xmlns:a16="http://schemas.microsoft.com/office/drawing/2014/main" id="{C815680F-C677-264E-2B20-8871FB2A910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F79037"/>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E464A498-2170-E075-454A-1C4584E3280A}"/>
                </a:ext>
              </a:extLst>
            </p:cNvPr>
            <p:cNvGrpSpPr/>
            <p:nvPr/>
          </p:nvGrpSpPr>
          <p:grpSpPr>
            <a:xfrm>
              <a:off x="10376768" y="3823816"/>
              <a:ext cx="923646" cy="923888"/>
              <a:chOff x="10376768" y="3823816"/>
              <a:chExt cx="923646" cy="923888"/>
            </a:xfrm>
            <a:solidFill>
              <a:srgbClr val="010101"/>
            </a:solidFill>
          </p:grpSpPr>
          <p:sp>
            <p:nvSpPr>
              <p:cNvPr id="19" name="Freeform 18">
                <a:extLst>
                  <a:ext uri="{FF2B5EF4-FFF2-40B4-BE49-F238E27FC236}">
                    <a16:creationId xmlns:a16="http://schemas.microsoft.com/office/drawing/2014/main" id="{0AEA9A42-C0AE-F9EA-7A72-2265297EA998}"/>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709BE6C2-7959-7132-56C8-8C48E43DD6F0}"/>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BAB3AB70-AA29-0DA0-A3DD-9B4B6174E22F}"/>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10101"/>
              </a:solidFill>
              <a:ln w="9028" cap="flat">
                <a:noFill/>
                <a:prstDash val="solid"/>
                <a:miter/>
              </a:ln>
            </p:spPr>
            <p:txBody>
              <a:bodyPr rtlCol="0" anchor="ctr"/>
              <a:lstStyle/>
              <a:p>
                <a:pPr algn="l" rtl="0"/>
                <a:endParaRPr lang="en-US">
                  <a:latin typeface="Calibri" panose="020F0502020204030204" pitchFamily="34" charset="0"/>
                  <a:cs typeface="Calibri" panose="020F0502020204030204" pitchFamily="34" charset="0"/>
                </a:endParaRPr>
              </a:p>
            </p:txBody>
          </p:sp>
        </p:grpSp>
      </p:grpSp>
      <p:grpSp>
        <p:nvGrpSpPr>
          <p:cNvPr id="22" name="Graphic 3">
            <a:extLst>
              <a:ext uri="{FF2B5EF4-FFF2-40B4-BE49-F238E27FC236}">
                <a16:creationId xmlns:a16="http://schemas.microsoft.com/office/drawing/2014/main" id="{12549EB9-8B1F-ABAB-C38C-C729C6629741}"/>
              </a:ext>
            </a:extLst>
          </p:cNvPr>
          <p:cNvGrpSpPr/>
          <p:nvPr/>
        </p:nvGrpSpPr>
        <p:grpSpPr>
          <a:xfrm>
            <a:off x="586381" y="1676214"/>
            <a:ext cx="850180" cy="854163"/>
            <a:chOff x="10641325" y="2076985"/>
            <a:chExt cx="1044352" cy="1049245"/>
          </a:xfrm>
        </p:grpSpPr>
        <p:sp>
          <p:nvSpPr>
            <p:cNvPr id="23" name="Freeform 22">
              <a:extLst>
                <a:ext uri="{FF2B5EF4-FFF2-40B4-BE49-F238E27FC236}">
                  <a16:creationId xmlns:a16="http://schemas.microsoft.com/office/drawing/2014/main" id="{62D481CD-34F7-8AFD-18F4-CC884D2CD194}"/>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F79037"/>
            </a:solidFill>
            <a:ln w="27426" cap="flat">
              <a:noFill/>
              <a:prstDash val="solid"/>
              <a:miter/>
            </a:ln>
          </p:spPr>
          <p:txBody>
            <a:bodyPr rtlCol="0" anchor="ctr"/>
            <a:lstStyle/>
            <a:p>
              <a:pPr algn="l" rtl="0"/>
              <a:endParaRPr lang="en-US"/>
            </a:p>
          </p:txBody>
        </p:sp>
        <p:grpSp>
          <p:nvGrpSpPr>
            <p:cNvPr id="24" name="Graphic 3">
              <a:extLst>
                <a:ext uri="{FF2B5EF4-FFF2-40B4-BE49-F238E27FC236}">
                  <a16:creationId xmlns:a16="http://schemas.microsoft.com/office/drawing/2014/main" id="{F86C6083-B600-0F8A-144F-38B602D785A0}"/>
                </a:ext>
              </a:extLst>
            </p:cNvPr>
            <p:cNvGrpSpPr/>
            <p:nvPr/>
          </p:nvGrpSpPr>
          <p:grpSpPr>
            <a:xfrm>
              <a:off x="10641325" y="2076985"/>
              <a:ext cx="1044352" cy="1049245"/>
              <a:chOff x="10641325" y="2076985"/>
              <a:chExt cx="1044352" cy="1049245"/>
            </a:xfrm>
            <a:solidFill>
              <a:srgbClr val="000000"/>
            </a:solidFill>
          </p:grpSpPr>
          <p:sp>
            <p:nvSpPr>
              <p:cNvPr id="25" name="Freeform 24">
                <a:extLst>
                  <a:ext uri="{FF2B5EF4-FFF2-40B4-BE49-F238E27FC236}">
                    <a16:creationId xmlns:a16="http://schemas.microsoft.com/office/drawing/2014/main" id="{846E3DFD-DF0F-C7D7-C0B8-E6D78F939470}"/>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F3B5547-CAB9-2CDE-BFAD-C81F9A4C2676}"/>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35A6B990-8DC3-2BBF-0BF9-E5AF58A989BD}"/>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solidFill>
                <a:srgbClr val="000000"/>
              </a:solidFill>
              <a:ln w="27426" cap="flat">
                <a:noFill/>
                <a:prstDash val="solid"/>
                <a:miter/>
              </a:ln>
            </p:spPr>
            <p:txBody>
              <a:bodyPr rtlCol="0" anchor="ctr"/>
              <a:lstStyle/>
              <a:p>
                <a:pPr algn="l" rtl="0"/>
                <a:endParaRPr lang="en-US"/>
              </a:p>
            </p:txBody>
          </p:sp>
          <p:sp>
            <p:nvSpPr>
              <p:cNvPr id="38" name="Freeform 37">
                <a:extLst>
                  <a:ext uri="{FF2B5EF4-FFF2-40B4-BE49-F238E27FC236}">
                    <a16:creationId xmlns:a16="http://schemas.microsoft.com/office/drawing/2014/main" id="{13E5E778-E3DF-9840-F67E-2AA6BF4BB19D}"/>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solidFill>
                <a:srgbClr val="000000"/>
              </a:solidFill>
              <a:ln w="27426" cap="flat">
                <a:noFill/>
                <a:prstDash val="solid"/>
                <a:miter/>
              </a:ln>
            </p:spPr>
            <p:txBody>
              <a:bodyPr rtlCol="0" anchor="ctr"/>
              <a:lstStyle/>
              <a:p>
                <a:pPr algn="l" rtl="0"/>
                <a:endParaRPr lang="en-US"/>
              </a:p>
            </p:txBody>
          </p:sp>
          <p:sp>
            <p:nvSpPr>
              <p:cNvPr id="45" name="Freeform 44">
                <a:extLst>
                  <a:ext uri="{FF2B5EF4-FFF2-40B4-BE49-F238E27FC236}">
                    <a16:creationId xmlns:a16="http://schemas.microsoft.com/office/drawing/2014/main" id="{150B6D9D-1374-ACF6-FFFF-BD66F9ED2BE1}"/>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solidFill>
                <a:srgbClr val="000000"/>
              </a:solidFill>
              <a:ln w="27426" cap="flat">
                <a:noFill/>
                <a:prstDash val="solid"/>
                <a:miter/>
              </a:ln>
            </p:spPr>
            <p:txBody>
              <a:bodyPr rtlCol="0" anchor="ctr"/>
              <a:lstStyle/>
              <a:p>
                <a:pPr algn="l" rtl="0"/>
                <a:endParaRPr lang="en-US"/>
              </a:p>
            </p:txBody>
          </p:sp>
          <p:sp>
            <p:nvSpPr>
              <p:cNvPr id="49" name="Freeform 48">
                <a:extLst>
                  <a:ext uri="{FF2B5EF4-FFF2-40B4-BE49-F238E27FC236}">
                    <a16:creationId xmlns:a16="http://schemas.microsoft.com/office/drawing/2014/main" id="{08525BCF-2994-93E7-3287-3D7FFB19064B}"/>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solidFill>
                <a:srgbClr val="000000"/>
              </a:solidFill>
              <a:ln w="27426" cap="flat">
                <a:noFill/>
                <a:prstDash val="solid"/>
                <a:miter/>
              </a:ln>
            </p:spPr>
            <p:txBody>
              <a:bodyPr rtlCol="0" anchor="ctr"/>
              <a:lstStyle/>
              <a:p>
                <a:pPr algn="l" rtl="0"/>
                <a:endParaRPr lang="en-US"/>
              </a:p>
            </p:txBody>
          </p:sp>
          <p:sp>
            <p:nvSpPr>
              <p:cNvPr id="50" name="Freeform 49">
                <a:extLst>
                  <a:ext uri="{FF2B5EF4-FFF2-40B4-BE49-F238E27FC236}">
                    <a16:creationId xmlns:a16="http://schemas.microsoft.com/office/drawing/2014/main" id="{E3457672-0D81-86F8-3D32-C16B4A4E9587}"/>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solidFill>
                <a:srgbClr val="000000"/>
              </a:solidFill>
              <a:ln w="27426" cap="flat">
                <a:noFill/>
                <a:prstDash val="solid"/>
                <a:miter/>
              </a:ln>
            </p:spPr>
            <p:txBody>
              <a:bodyPr rtlCol="0" anchor="ctr"/>
              <a:lstStyle/>
              <a:p>
                <a:pPr algn="l" rtl="0"/>
                <a:endParaRPr lang="en-US"/>
              </a:p>
            </p:txBody>
          </p:sp>
          <p:sp>
            <p:nvSpPr>
              <p:cNvPr id="51" name="Freeform 50">
                <a:extLst>
                  <a:ext uri="{FF2B5EF4-FFF2-40B4-BE49-F238E27FC236}">
                    <a16:creationId xmlns:a16="http://schemas.microsoft.com/office/drawing/2014/main" id="{6FF976D2-06EF-8B74-FDE1-DF8E9EA1A83D}"/>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solidFill>
                <a:srgbClr val="000000"/>
              </a:solidFill>
              <a:ln w="27426" cap="flat">
                <a:noFill/>
                <a:prstDash val="solid"/>
                <a:miter/>
              </a:ln>
            </p:spPr>
            <p:txBody>
              <a:bodyPr rtlCol="0" anchor="ctr"/>
              <a:lstStyle/>
              <a:p>
                <a:pPr algn="l" rtl="0"/>
                <a:endParaRPr lang="en-US"/>
              </a:p>
            </p:txBody>
          </p:sp>
          <p:sp>
            <p:nvSpPr>
              <p:cNvPr id="52" name="Freeform 51">
                <a:extLst>
                  <a:ext uri="{FF2B5EF4-FFF2-40B4-BE49-F238E27FC236}">
                    <a16:creationId xmlns:a16="http://schemas.microsoft.com/office/drawing/2014/main" id="{DE876D74-B983-9F89-E6CA-06EC63BB749A}"/>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solidFill>
                <a:srgbClr val="000000"/>
              </a:solidFill>
              <a:ln w="27426" cap="flat">
                <a:noFill/>
                <a:prstDash val="solid"/>
                <a:miter/>
              </a:ln>
            </p:spPr>
            <p:txBody>
              <a:bodyPr rtlCol="0" anchor="ctr"/>
              <a:lstStyle/>
              <a:p>
                <a:pPr algn="l" rtl="0"/>
                <a:endParaRPr lang="en-US"/>
              </a:p>
            </p:txBody>
          </p:sp>
          <p:sp>
            <p:nvSpPr>
              <p:cNvPr id="53" name="Freeform 52">
                <a:extLst>
                  <a:ext uri="{FF2B5EF4-FFF2-40B4-BE49-F238E27FC236}">
                    <a16:creationId xmlns:a16="http://schemas.microsoft.com/office/drawing/2014/main" id="{46A5C214-F3D8-696C-6688-6D0F2B45B919}"/>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solidFill>
                <a:srgbClr val="000000"/>
              </a:solidFill>
              <a:ln w="27426" cap="flat">
                <a:noFill/>
                <a:prstDash val="solid"/>
                <a:miter/>
              </a:ln>
            </p:spPr>
            <p:txBody>
              <a:bodyPr rtlCol="0" anchor="ctr"/>
              <a:lstStyle/>
              <a:p>
                <a:pPr algn="l" rtl="0"/>
                <a:endParaRPr lang="en-US"/>
              </a:p>
            </p:txBody>
          </p:sp>
        </p:grpSp>
      </p:grpSp>
      <p:sp>
        <p:nvSpPr>
          <p:cNvPr id="55" name="Text Placeholder 2">
            <a:extLst>
              <a:ext uri="{FF2B5EF4-FFF2-40B4-BE49-F238E27FC236}">
                <a16:creationId xmlns:a16="http://schemas.microsoft.com/office/drawing/2014/main" id="{0DB22CE6-5945-9F06-7498-11C92F7C045C}"/>
              </a:ext>
            </a:extLst>
          </p:cNvPr>
          <p:cNvSpPr txBox="1">
            <a:spLocks/>
          </p:cNvSpPr>
          <p:nvPr/>
        </p:nvSpPr>
        <p:spPr>
          <a:xfrm>
            <a:off x="550302" y="7625110"/>
            <a:ext cx="4053073" cy="22915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rtl="0">
              <a:lnSpc>
                <a:spcPts val="1220"/>
              </a:lnSpc>
              <a:buClr>
                <a:srgbClr val="F1A0C2"/>
              </a:buClr>
              <a:tabLst>
                <a:tab pos="177800" algn="l"/>
              </a:tabLst>
            </a:pPr>
            <a:r>
              <a:rPr lang="fi-FI" dirty="0">
                <a:solidFill>
                  <a:schemeClr val="tx1"/>
                </a:solidFill>
              </a:rPr>
              <a:t>Eettisen elintarvikeyrityksen perustaminen ja pyörittäminen ei ole vailla haasteita, mutta mahdolliset edut – sekä taloudelliset että yhteiskunnalliset – ovat valtavat. Pysy sitoutuneena eettiseen tehtävääsi, hyväksy innovaatiot ja sopeudu jatkuvasti muuttuvaan maisemaan. Muista, että vaikutuksesi ulottuu kannattavuutta pidemmälle, kun edistät kestävämpää ja vastuullisempaa elintarviketeollisuutta.</a:t>
            </a:r>
          </a:p>
          <a:p>
            <a:pPr rtl="0">
              <a:lnSpc>
                <a:spcPts val="1220"/>
              </a:lnSpc>
              <a:buClr>
                <a:srgbClr val="F1A0C2"/>
              </a:buClr>
              <a:tabLst>
                <a:tab pos="177800" algn="l"/>
              </a:tabLst>
            </a:pPr>
            <a:endParaRPr lang="fi-FI" dirty="0">
              <a:solidFill>
                <a:schemeClr val="tx1"/>
              </a:solidFill>
            </a:endParaRPr>
          </a:p>
          <a:p>
            <a:pPr rtl="0">
              <a:lnSpc>
                <a:spcPts val="1220"/>
              </a:lnSpc>
              <a:buClr>
                <a:srgbClr val="F1A0C2"/>
              </a:buClr>
              <a:tabLst>
                <a:tab pos="177800" algn="l"/>
              </a:tabLst>
            </a:pPr>
            <a:r>
              <a:rPr lang="fi-FI" dirty="0">
                <a:solidFill>
                  <a:schemeClr val="tx1"/>
                </a:solidFill>
              </a:rPr>
              <a:t>Toivomme, että sinulla on selkeä näkemys eettisen elintarvikealan tulevaisuuden maisemasta ja siitä, kuinka voit jatkaa menestymistä ja positiivista vaikutusta yrityksesi kautta. Tämän avoimen kurssimme tukeman tiedon pitäisi antaa sinulle oivalluksia, joita tarvitaan navigoimaan tulevalla polulla ja jatkamaan matkaasi menestyvänä eettisenä elintarvikealan yrittäjänä.</a:t>
            </a:r>
          </a:p>
          <a:p>
            <a:pPr rtl="0">
              <a:lnSpc>
                <a:spcPts val="1220"/>
              </a:lnSpc>
              <a:buClr>
                <a:srgbClr val="F1A0C2"/>
              </a:buClr>
              <a:tabLst>
                <a:tab pos="177800" algn="l"/>
              </a:tabLst>
            </a:pPr>
            <a:endParaRPr lang="en-US" dirty="0">
              <a:solidFill>
                <a:schemeClr val="tx1"/>
              </a:solidFill>
            </a:endParaRPr>
          </a:p>
        </p:txBody>
      </p:sp>
      <p:sp>
        <p:nvSpPr>
          <p:cNvPr id="57" name="Freeform 56">
            <a:extLst>
              <a:ext uri="{FF2B5EF4-FFF2-40B4-BE49-F238E27FC236}">
                <a16:creationId xmlns:a16="http://schemas.microsoft.com/office/drawing/2014/main" id="{17677853-C81F-7489-2BA2-36F1EB5B85F7}"/>
              </a:ext>
            </a:extLst>
          </p:cNvPr>
          <p:cNvSpPr/>
          <p:nvPr/>
        </p:nvSpPr>
        <p:spPr>
          <a:xfrm>
            <a:off x="10088" y="6933204"/>
            <a:ext cx="3352865" cy="575832"/>
          </a:xfrm>
          <a:custGeom>
            <a:avLst/>
            <a:gdLst>
              <a:gd name="connsiteX0" fmla="*/ 0 w 3352865"/>
              <a:gd name="connsiteY0" fmla="*/ 0 h 575832"/>
              <a:gd name="connsiteX1" fmla="*/ 3038609 w 3352865"/>
              <a:gd name="connsiteY1" fmla="*/ 0 h 575832"/>
              <a:gd name="connsiteX2" fmla="*/ 3352865 w 3352865"/>
              <a:gd name="connsiteY2" fmla="*/ 311579 h 575832"/>
              <a:gd name="connsiteX3" fmla="*/ 3352865 w 3352865"/>
              <a:gd name="connsiteY3" fmla="*/ 575831 h 575832"/>
              <a:gd name="connsiteX4" fmla="*/ 2561032 w 3352865"/>
              <a:gd name="connsiteY4" fmla="*/ 575831 h 575832"/>
              <a:gd name="connsiteX5" fmla="*/ 2561032 w 3352865"/>
              <a:gd name="connsiteY5" fmla="*/ 575832 h 575832"/>
              <a:gd name="connsiteX6" fmla="*/ 0 w 3352865"/>
              <a:gd name="connsiteY6" fmla="*/ 575832 h 575832"/>
              <a:gd name="connsiteX7" fmla="*/ 0 w 3352865"/>
              <a:gd name="connsiteY7" fmla="*/ 0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52865" h="575832">
                <a:moveTo>
                  <a:pt x="0" y="0"/>
                </a:moveTo>
                <a:lnTo>
                  <a:pt x="3038609" y="0"/>
                </a:lnTo>
                <a:cubicBezTo>
                  <a:pt x="3211649" y="0"/>
                  <a:pt x="3352865" y="140014"/>
                  <a:pt x="3352865" y="311579"/>
                </a:cubicBezTo>
                <a:lnTo>
                  <a:pt x="3352865" y="575831"/>
                </a:lnTo>
                <a:lnTo>
                  <a:pt x="2561032" y="575831"/>
                </a:lnTo>
                <a:lnTo>
                  <a:pt x="2561032" y="575832"/>
                </a:lnTo>
                <a:lnTo>
                  <a:pt x="0" y="575832"/>
                </a:lnTo>
                <a:lnTo>
                  <a:pt x="0" y="0"/>
                </a:lnTo>
                <a:close/>
              </a:path>
            </a:pathLst>
          </a:custGeom>
          <a:solidFill>
            <a:srgbClr val="F7903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58" name="TextBox 57">
            <a:extLst>
              <a:ext uri="{FF2B5EF4-FFF2-40B4-BE49-F238E27FC236}">
                <a16:creationId xmlns:a16="http://schemas.microsoft.com/office/drawing/2014/main" id="{08059FF0-7296-5EC0-4179-7DFC83D2EAEA}"/>
              </a:ext>
            </a:extLst>
          </p:cNvPr>
          <p:cNvSpPr txBox="1"/>
          <p:nvPr/>
        </p:nvSpPr>
        <p:spPr>
          <a:xfrm>
            <a:off x="543011" y="7222430"/>
            <a:ext cx="5817704" cy="576440"/>
          </a:xfrm>
          <a:prstGeom prst="rect">
            <a:avLst/>
          </a:prstGeom>
          <a:noFill/>
        </p:spPr>
        <p:txBody>
          <a:bodyPr wrap="square">
            <a:spAutoFit/>
          </a:bodyPr>
          <a:lstStyle/>
          <a:p>
            <a:pPr algn="l" rtl="0">
              <a:lnSpc>
                <a:spcPts val="1220"/>
              </a:lnSpc>
            </a:pPr>
            <a:r>
              <a:rPr lang="en-IE" b="1">
                <a:solidFill>
                  <a:schemeClr val="bg1"/>
                </a:solidFill>
                <a:ea typeface="Calibri" panose="020F0502020204030204" pitchFamily="34" charset="0"/>
              </a:rPr>
              <a:t>Viimeiset neuvot</a:t>
            </a:r>
          </a:p>
          <a:p>
            <a:pPr algn="l" rtl="0">
              <a:lnSpc>
                <a:spcPts val="1220"/>
              </a:lnSpc>
            </a:pPr>
            <a:endParaRPr lang="en-IE" b="1" dirty="0">
              <a:solidFill>
                <a:schemeClr val="bg1"/>
              </a:solidFill>
              <a:ea typeface="Calibri" panose="020F0502020204030204" pitchFamily="34" charset="0"/>
            </a:endParaRPr>
          </a:p>
          <a:p>
            <a:pPr algn="l" rtl="0">
              <a:lnSpc>
                <a:spcPts val="1220"/>
              </a:lnSpc>
            </a:pPr>
            <a:endParaRPr lang="en-IE" b="1" dirty="0">
              <a:solidFill>
                <a:schemeClr val="bg1"/>
              </a:solidFill>
              <a:ea typeface="Calibri" panose="020F0502020204030204" pitchFamily="34" charset="0"/>
            </a:endParaRPr>
          </a:p>
        </p:txBody>
      </p:sp>
      <p:cxnSp>
        <p:nvCxnSpPr>
          <p:cNvPr id="65" name="Straight Connector 64">
            <a:extLst>
              <a:ext uri="{FF2B5EF4-FFF2-40B4-BE49-F238E27FC236}">
                <a16:creationId xmlns:a16="http://schemas.microsoft.com/office/drawing/2014/main" id="{E77D17A0-E874-C57B-D6D1-35A5F0AB7452}"/>
              </a:ext>
            </a:extLst>
          </p:cNvPr>
          <p:cNvCxnSpPr>
            <a:cxnSpLocks/>
          </p:cNvCxnSpPr>
          <p:nvPr/>
        </p:nvCxnSpPr>
        <p:spPr>
          <a:xfrm>
            <a:off x="0" y="10390466"/>
            <a:ext cx="493030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 Box 5">
            <a:extLst>
              <a:ext uri="{FF2B5EF4-FFF2-40B4-BE49-F238E27FC236}">
                <a16:creationId xmlns:a16="http://schemas.microsoft.com/office/drawing/2014/main" id="{BDA743E8-608B-E14C-6243-13607241CFF7}"/>
              </a:ext>
            </a:extLst>
          </p:cNvPr>
          <p:cNvSpPr txBox="1"/>
          <p:nvPr/>
        </p:nvSpPr>
        <p:spPr>
          <a:xfrm>
            <a:off x="4930304" y="10192213"/>
            <a:ext cx="1707858"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900" b="0" i="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Food for People – Planet – Profit</a:t>
            </a:r>
            <a:endParaRPr lang="en-IE" sz="900" b="0" i="0" dirty="0">
              <a:solidFill>
                <a:schemeClr val="bg1"/>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6898647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a:xfrm>
            <a:off x="3429784" y="3124029"/>
            <a:ext cx="3322707" cy="2002900"/>
          </a:xfrm>
        </p:spPr>
        <p:txBody>
          <a:bodyPr/>
          <a:lstStyle/>
          <a:p>
            <a:pPr algn="l" rtl="0"/>
            <a:r>
              <a:rPr lang="en-US" dirty="0" err="1">
                <a:ea typeface="Calibri" panose="020F0502020204030204" pitchFamily="34" charset="0"/>
                <a:cs typeface="Times New Roman" panose="02020603050405020304" pitchFamily="18" charset="0"/>
              </a:rPr>
              <a:t>Lähteet</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69</a:t>
            </a:fld>
            <a:endParaRPr lang="en-US" sz="900">
              <a:solidFill>
                <a:schemeClr val="tx1"/>
              </a:solidFill>
            </a:endParaRPr>
          </a:p>
        </p:txBody>
      </p:sp>
    </p:spTree>
    <p:extLst>
      <p:ext uri="{BB962C8B-B14F-4D97-AF65-F5344CB8AC3E}">
        <p14:creationId xmlns:p14="http://schemas.microsoft.com/office/powerpoint/2010/main" val="3513659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a:extLst>
              <a:ext uri="{FF2B5EF4-FFF2-40B4-BE49-F238E27FC236}">
                <a16:creationId xmlns:a16="http://schemas.microsoft.com/office/drawing/2014/main" id="{ABE14FB1-AC98-8440-BD33-2676DEB6F39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87" y="2825475"/>
            <a:ext cx="7559675" cy="7866338"/>
          </a:xfrm>
          <a:prstGeom prst="rect">
            <a:avLst/>
          </a:prstGeom>
        </p:spPr>
      </p:pic>
      <p:sp>
        <p:nvSpPr>
          <p:cNvPr id="39" name="Rectangle 38">
            <a:extLst>
              <a:ext uri="{FF2B5EF4-FFF2-40B4-BE49-F238E27FC236}">
                <a16:creationId xmlns:a16="http://schemas.microsoft.com/office/drawing/2014/main" id="{3205E693-38DB-D50A-B2A1-FB35BA82CDBF}"/>
              </a:ext>
            </a:extLst>
          </p:cNvPr>
          <p:cNvSpPr/>
          <p:nvPr/>
        </p:nvSpPr>
        <p:spPr>
          <a:xfrm>
            <a:off x="1048582" y="4894152"/>
            <a:ext cx="6522162"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5" name="Rectangle 24">
            <a:extLst>
              <a:ext uri="{FF2B5EF4-FFF2-40B4-BE49-F238E27FC236}">
                <a16:creationId xmlns:a16="http://schemas.microsoft.com/office/drawing/2014/main" id="{82D35DDA-9D21-A79D-DD42-5F92C9F162D1}"/>
              </a:ext>
            </a:extLst>
          </p:cNvPr>
          <p:cNvSpPr/>
          <p:nvPr/>
        </p:nvSpPr>
        <p:spPr>
          <a:xfrm>
            <a:off x="-1738" y="2597972"/>
            <a:ext cx="6096000"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4" name="Freeform 43">
            <a:extLst>
              <a:ext uri="{FF2B5EF4-FFF2-40B4-BE49-F238E27FC236}">
                <a16:creationId xmlns:a16="http://schemas.microsoft.com/office/drawing/2014/main" id="{8372C715-52C9-3483-D9E5-C19DA5CAEEC2}"/>
              </a:ext>
            </a:extLst>
          </p:cNvPr>
          <p:cNvSpPr/>
          <p:nvPr/>
        </p:nvSpPr>
        <p:spPr>
          <a:xfrm>
            <a:off x="3369" y="2249643"/>
            <a:ext cx="5487655" cy="575832"/>
          </a:xfrm>
          <a:custGeom>
            <a:avLst/>
            <a:gdLst>
              <a:gd name="connsiteX0" fmla="*/ 791833 w 5487655"/>
              <a:gd name="connsiteY0" fmla="*/ 0 h 575832"/>
              <a:gd name="connsiteX1" fmla="*/ 5173399 w 5487655"/>
              <a:gd name="connsiteY1" fmla="*/ 0 h 575832"/>
              <a:gd name="connsiteX2" fmla="*/ 5487655 w 5487655"/>
              <a:gd name="connsiteY2" fmla="*/ 311579 h 575832"/>
              <a:gd name="connsiteX3" fmla="*/ 5487655 w 5487655"/>
              <a:gd name="connsiteY3" fmla="*/ 575831 h 575832"/>
              <a:gd name="connsiteX4" fmla="*/ 4695822 w 5487655"/>
              <a:gd name="connsiteY4" fmla="*/ 575831 h 575832"/>
              <a:gd name="connsiteX5" fmla="*/ 4695822 w 5487655"/>
              <a:gd name="connsiteY5" fmla="*/ 575832 h 575832"/>
              <a:gd name="connsiteX6" fmla="*/ 0 w 5487655"/>
              <a:gd name="connsiteY6" fmla="*/ 575832 h 575832"/>
              <a:gd name="connsiteX7" fmla="*/ 0 w 5487655"/>
              <a:gd name="connsiteY7" fmla="*/ 1 h 575832"/>
              <a:gd name="connsiteX8" fmla="*/ 791833 w 5487655"/>
              <a:gd name="connsiteY8" fmla="*/ 1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7655" h="575832">
                <a:moveTo>
                  <a:pt x="791833" y="0"/>
                </a:moveTo>
                <a:lnTo>
                  <a:pt x="5173399" y="0"/>
                </a:lnTo>
                <a:cubicBezTo>
                  <a:pt x="5346439" y="0"/>
                  <a:pt x="5487655" y="140014"/>
                  <a:pt x="5487655" y="311579"/>
                </a:cubicBezTo>
                <a:lnTo>
                  <a:pt x="5487655" y="575831"/>
                </a:lnTo>
                <a:lnTo>
                  <a:pt x="4695822" y="575831"/>
                </a:lnTo>
                <a:lnTo>
                  <a:pt x="4695822" y="575832"/>
                </a:lnTo>
                <a:lnTo>
                  <a:pt x="0" y="575832"/>
                </a:lnTo>
                <a:lnTo>
                  <a:pt x="0" y="1"/>
                </a:lnTo>
                <a:lnTo>
                  <a:pt x="791833" y="1"/>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b="0" i="0">
              <a:latin typeface="Calibri" panose="020F0502020204030204" pitchFamily="34" charset="0"/>
            </a:endParaRPr>
          </a:p>
        </p:txBody>
      </p:sp>
      <p:sp>
        <p:nvSpPr>
          <p:cNvPr id="24" name="TextBox 23">
            <a:extLst>
              <a:ext uri="{FF2B5EF4-FFF2-40B4-BE49-F238E27FC236}">
                <a16:creationId xmlns:a16="http://schemas.microsoft.com/office/drawing/2014/main" id="{A49F5A81-6F49-50FD-E79A-F4DED58DC409}"/>
              </a:ext>
            </a:extLst>
          </p:cNvPr>
          <p:cNvSpPr txBox="1"/>
          <p:nvPr/>
        </p:nvSpPr>
        <p:spPr>
          <a:xfrm>
            <a:off x="137410" y="2490052"/>
            <a:ext cx="5817704" cy="268663"/>
          </a:xfrm>
          <a:prstGeom prst="rect">
            <a:avLst/>
          </a:prstGeom>
          <a:noFill/>
        </p:spPr>
        <p:txBody>
          <a:bodyPr wrap="square">
            <a:spAutoFit/>
          </a:bodyPr>
          <a:lstStyle/>
          <a:p>
            <a:pPr algn="l" rtl="0">
              <a:lnSpc>
                <a:spcPts val="1220"/>
              </a:lnSpc>
            </a:pPr>
            <a:r>
              <a:rPr lang="en-IE" sz="1600" b="1" dirty="0" err="1">
                <a:solidFill>
                  <a:schemeClr val="bg1"/>
                </a:solidFill>
                <a:ea typeface="Calibri" panose="020F0502020204030204" pitchFamily="34" charset="0"/>
              </a:rPr>
              <a:t>Miksi</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tämä</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käsikirja</a:t>
            </a:r>
            <a:r>
              <a:rPr lang="en-IE" sz="1600" b="1" dirty="0">
                <a:solidFill>
                  <a:schemeClr val="bg1"/>
                </a:solidFill>
                <a:ea typeface="Calibri" panose="020F0502020204030204" pitchFamily="34" charset="0"/>
              </a:rPr>
              <a:t> on </a:t>
            </a:r>
            <a:r>
              <a:rPr lang="en-IE" sz="1600" b="1" dirty="0" err="1">
                <a:solidFill>
                  <a:schemeClr val="bg1"/>
                </a:solidFill>
                <a:ea typeface="Calibri" panose="020F0502020204030204" pitchFamily="34" charset="0"/>
              </a:rPr>
              <a:t>räätälöity</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elintarvikealan</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yrittäjille</a:t>
            </a:r>
            <a:r>
              <a:rPr lang="en-IE" sz="1600" b="1" dirty="0">
                <a:solidFill>
                  <a:schemeClr val="bg1"/>
                </a:solidFill>
                <a:ea typeface="Calibri" panose="020F0502020204030204" pitchFamily="34" charset="0"/>
              </a:rPr>
              <a:t>?</a:t>
            </a:r>
          </a:p>
        </p:txBody>
      </p:sp>
      <p:sp>
        <p:nvSpPr>
          <p:cNvPr id="19" name="Text Placeholder 4">
            <a:extLst>
              <a:ext uri="{FF2B5EF4-FFF2-40B4-BE49-F238E27FC236}">
                <a16:creationId xmlns:a16="http://schemas.microsoft.com/office/drawing/2014/main" id="{D2D9CE76-FE09-1312-DFE3-DEC06EDF3113}"/>
              </a:ext>
            </a:extLst>
          </p:cNvPr>
          <p:cNvSpPr txBox="1">
            <a:spLocks/>
          </p:cNvSpPr>
          <p:nvPr/>
        </p:nvSpPr>
        <p:spPr>
          <a:xfrm>
            <a:off x="137411" y="2960618"/>
            <a:ext cx="5634276"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Menestyvän elintarvikeyrityksen rakentaminen ei ole helppoa. Se edellyttää syvällistä ymmärrystä elintarviketeollisuuden dynamiikasta, kuluttajien mieltymyksistä, kehittyvistä trendeistä, oikeudellisista kehyksistä sekä eettisen elintarvikesektorin erityisistä haasteista ja mahdollisuuksista. Tämä käsikirja on suunniteltu erityisesti elintarvikealan yrittäjille, jotka ovat sitoutuneet sisällyttämään etiikan, kestävyyden ja sosiaalisen vastuun kaikkiin liiketoimintansa näkökohtiin sekä voittamaan haasteita.</a:t>
            </a:r>
          </a:p>
        </p:txBody>
      </p:sp>
      <p:sp>
        <p:nvSpPr>
          <p:cNvPr id="36" name="Freeform 35">
            <a:extLst>
              <a:ext uri="{FF2B5EF4-FFF2-40B4-BE49-F238E27FC236}">
                <a16:creationId xmlns:a16="http://schemas.microsoft.com/office/drawing/2014/main" id="{936C3623-35DE-D34E-E41E-DAB2937BEE2C}"/>
              </a:ext>
            </a:extLst>
          </p:cNvPr>
          <p:cNvSpPr/>
          <p:nvPr/>
        </p:nvSpPr>
        <p:spPr>
          <a:xfrm flipH="1">
            <a:off x="1324777" y="4597935"/>
            <a:ext cx="6247598" cy="575831"/>
          </a:xfrm>
          <a:custGeom>
            <a:avLst/>
            <a:gdLst>
              <a:gd name="connsiteX0" fmla="*/ 0 w 6247598"/>
              <a:gd name="connsiteY0" fmla="*/ 0 h 575831"/>
              <a:gd name="connsiteX1" fmla="*/ 1551776 w 6247598"/>
              <a:gd name="connsiteY1" fmla="*/ 0 h 575831"/>
              <a:gd name="connsiteX2" fmla="*/ 4381566 w 6247598"/>
              <a:gd name="connsiteY2" fmla="*/ 0 h 575831"/>
              <a:gd name="connsiteX3" fmla="*/ 5933342 w 6247598"/>
              <a:gd name="connsiteY3" fmla="*/ 0 h 575831"/>
              <a:gd name="connsiteX4" fmla="*/ 6247598 w 6247598"/>
              <a:gd name="connsiteY4" fmla="*/ 311579 h 575831"/>
              <a:gd name="connsiteX5" fmla="*/ 6247598 w 6247598"/>
              <a:gd name="connsiteY5" fmla="*/ 575831 h 575831"/>
              <a:gd name="connsiteX6" fmla="*/ 4695822 w 6247598"/>
              <a:gd name="connsiteY6" fmla="*/ 575831 h 575831"/>
              <a:gd name="connsiteX7" fmla="*/ 1551776 w 6247598"/>
              <a:gd name="connsiteY7" fmla="*/ 575831 h 575831"/>
              <a:gd name="connsiteX8" fmla="*/ 0 w 6247598"/>
              <a:gd name="connsiteY8" fmla="*/ 575831 h 5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7598" h="575831">
                <a:moveTo>
                  <a:pt x="0" y="0"/>
                </a:moveTo>
                <a:lnTo>
                  <a:pt x="1551776" y="0"/>
                </a:lnTo>
                <a:lnTo>
                  <a:pt x="4381566" y="0"/>
                </a:lnTo>
                <a:lnTo>
                  <a:pt x="5933342" y="0"/>
                </a:lnTo>
                <a:cubicBezTo>
                  <a:pt x="6106382" y="0"/>
                  <a:pt x="6247598" y="140014"/>
                  <a:pt x="6247598" y="311579"/>
                </a:cubicBezTo>
                <a:lnTo>
                  <a:pt x="6247598" y="575831"/>
                </a:lnTo>
                <a:lnTo>
                  <a:pt x="4695822" y="575831"/>
                </a:lnTo>
                <a:lnTo>
                  <a:pt x="1551776" y="575831"/>
                </a:lnTo>
                <a:lnTo>
                  <a:pt x="0" y="575831"/>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b="0" i="0">
              <a:latin typeface="Calibri" panose="020F0502020204030204" pitchFamily="34" charset="0"/>
            </a:endParaRPr>
          </a:p>
        </p:txBody>
      </p:sp>
      <p:sp>
        <p:nvSpPr>
          <p:cNvPr id="37" name="TextBox 36">
            <a:extLst>
              <a:ext uri="{FF2B5EF4-FFF2-40B4-BE49-F238E27FC236}">
                <a16:creationId xmlns:a16="http://schemas.microsoft.com/office/drawing/2014/main" id="{2EA8C16C-F021-7440-A170-53C60000DBFD}"/>
              </a:ext>
            </a:extLst>
          </p:cNvPr>
          <p:cNvSpPr txBox="1"/>
          <p:nvPr/>
        </p:nvSpPr>
        <p:spPr>
          <a:xfrm>
            <a:off x="1324777" y="4649064"/>
            <a:ext cx="6316426" cy="415755"/>
          </a:xfrm>
          <a:prstGeom prst="rect">
            <a:avLst/>
          </a:prstGeom>
          <a:noFill/>
        </p:spPr>
        <p:txBody>
          <a:bodyPr wrap="square">
            <a:spAutoFit/>
          </a:bodyPr>
          <a:lstStyle/>
          <a:p>
            <a:pPr algn="l" rtl="0">
              <a:lnSpc>
                <a:spcPts val="1220"/>
              </a:lnSpc>
            </a:pPr>
            <a:endParaRPr lang="en-IE" sz="1600" b="1" dirty="0">
              <a:ea typeface="Calibri" panose="020F0502020204030204" pitchFamily="34" charset="0"/>
            </a:endParaRPr>
          </a:p>
          <a:p>
            <a:pPr algn="l" rtl="0">
              <a:lnSpc>
                <a:spcPts val="1220"/>
              </a:lnSpc>
            </a:pPr>
            <a:r>
              <a:rPr lang="en-IE" sz="1600" b="1" dirty="0" err="1">
                <a:solidFill>
                  <a:schemeClr val="bg1"/>
                </a:solidFill>
                <a:ea typeface="Calibri" panose="020F0502020204030204" pitchFamily="34" charset="0"/>
              </a:rPr>
              <a:t>Mikä</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tekee</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eettisestä</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elintarvikeyrittäjyyden</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käsikirjasta</a:t>
            </a:r>
            <a:r>
              <a:rPr lang="en-IE" sz="1600" b="1" dirty="0">
                <a:solidFill>
                  <a:schemeClr val="bg1"/>
                </a:solidFill>
                <a:ea typeface="Calibri" panose="020F0502020204030204" pitchFamily="34" charset="0"/>
              </a:rPr>
              <a:t> </a:t>
            </a:r>
            <a:r>
              <a:rPr lang="en-IE" sz="1600" b="1" dirty="0" err="1">
                <a:solidFill>
                  <a:schemeClr val="bg1"/>
                </a:solidFill>
                <a:ea typeface="Calibri" panose="020F0502020204030204" pitchFamily="34" charset="0"/>
              </a:rPr>
              <a:t>ainutlaatuisen</a:t>
            </a:r>
            <a:r>
              <a:rPr lang="en-IE" sz="1600" b="1" dirty="0">
                <a:solidFill>
                  <a:schemeClr val="bg1"/>
                </a:solidFill>
                <a:ea typeface="Calibri" panose="020F0502020204030204" pitchFamily="34" charset="0"/>
              </a:rPr>
              <a:t>?</a:t>
            </a:r>
          </a:p>
        </p:txBody>
      </p:sp>
      <p:sp>
        <p:nvSpPr>
          <p:cNvPr id="38" name="Text Placeholder 4">
            <a:extLst>
              <a:ext uri="{FF2B5EF4-FFF2-40B4-BE49-F238E27FC236}">
                <a16:creationId xmlns:a16="http://schemas.microsoft.com/office/drawing/2014/main" id="{19DF85CE-2F57-A346-2DAE-097C4B01906E}"/>
              </a:ext>
            </a:extLst>
          </p:cNvPr>
          <p:cNvSpPr txBox="1">
            <a:spLocks/>
          </p:cNvSpPr>
          <p:nvPr/>
        </p:nvSpPr>
        <p:spPr>
          <a:xfrm>
            <a:off x="1423283" y="5221143"/>
            <a:ext cx="5811907"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ea typeface="Calibri" panose="020F0502020204030204" pitchFamily="34" charset="0"/>
              </a:rPr>
              <a:t>Tämä käsikirja erottuu ensimmäisestä kattavasta julkaisusta, joka on suunniteltu yksinomaan eettisen elintarvikealan yrittäjille. Tässä teoksessa pureudutaan yleisiä liiketoimintaoppaita pidemmälle käsitelen tiettyjä haasteita, strategioita ja parhaita käytäntöjä, jotka liittyvät eettisen elintarvikeyrityksen perustamiseen. Keskittymällä avainalueisiin, kuten markkinatutkimuksiin, eettisiin liiketoimintamalleihin, oikeudellisiin näkökohtiin, taloussuunnitteluun, henkilöstötukeen ja markkinointiin, tämä teos antaa sinulle kokonaisvaltaisen käsityksen eettisen elintarvikealan perustasta.</a:t>
            </a:r>
          </a:p>
        </p:txBody>
      </p:sp>
      <p:sp>
        <p:nvSpPr>
          <p:cNvPr id="45" name="Rectangle 44">
            <a:extLst>
              <a:ext uri="{FF2B5EF4-FFF2-40B4-BE49-F238E27FC236}">
                <a16:creationId xmlns:a16="http://schemas.microsoft.com/office/drawing/2014/main" id="{3324849B-B231-6D8F-EFF4-259A704B5B01}"/>
              </a:ext>
            </a:extLst>
          </p:cNvPr>
          <p:cNvSpPr/>
          <p:nvPr/>
        </p:nvSpPr>
        <p:spPr>
          <a:xfrm>
            <a:off x="-1738" y="7252778"/>
            <a:ext cx="6096000" cy="1727507"/>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51" name="Freeform 50">
            <a:extLst>
              <a:ext uri="{FF2B5EF4-FFF2-40B4-BE49-F238E27FC236}">
                <a16:creationId xmlns:a16="http://schemas.microsoft.com/office/drawing/2014/main" id="{FB02BDAE-220A-A3BC-4532-08CAD84606B8}"/>
              </a:ext>
            </a:extLst>
          </p:cNvPr>
          <p:cNvSpPr/>
          <p:nvPr/>
        </p:nvSpPr>
        <p:spPr>
          <a:xfrm>
            <a:off x="-1501" y="6925357"/>
            <a:ext cx="3587930" cy="575832"/>
          </a:xfrm>
          <a:custGeom>
            <a:avLst/>
            <a:gdLst>
              <a:gd name="connsiteX0" fmla="*/ 0 w 3587930"/>
              <a:gd name="connsiteY0" fmla="*/ 0 h 575832"/>
              <a:gd name="connsiteX1" fmla="*/ 3273674 w 3587930"/>
              <a:gd name="connsiteY1" fmla="*/ 0 h 575832"/>
              <a:gd name="connsiteX2" fmla="*/ 3587930 w 3587930"/>
              <a:gd name="connsiteY2" fmla="*/ 311579 h 575832"/>
              <a:gd name="connsiteX3" fmla="*/ 3587930 w 3587930"/>
              <a:gd name="connsiteY3" fmla="*/ 575831 h 575832"/>
              <a:gd name="connsiteX4" fmla="*/ 2796097 w 3587930"/>
              <a:gd name="connsiteY4" fmla="*/ 575831 h 575832"/>
              <a:gd name="connsiteX5" fmla="*/ 2796097 w 3587930"/>
              <a:gd name="connsiteY5" fmla="*/ 575832 h 575832"/>
              <a:gd name="connsiteX6" fmla="*/ 0 w 3587930"/>
              <a:gd name="connsiteY6" fmla="*/ 575832 h 575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7930" h="575832">
                <a:moveTo>
                  <a:pt x="0" y="0"/>
                </a:moveTo>
                <a:lnTo>
                  <a:pt x="3273674" y="0"/>
                </a:lnTo>
                <a:cubicBezTo>
                  <a:pt x="3446714" y="0"/>
                  <a:pt x="3587930" y="140014"/>
                  <a:pt x="3587930" y="311579"/>
                </a:cubicBezTo>
                <a:lnTo>
                  <a:pt x="3587930" y="575831"/>
                </a:lnTo>
                <a:lnTo>
                  <a:pt x="2796097" y="575831"/>
                </a:lnTo>
                <a:lnTo>
                  <a:pt x="2796097" y="575832"/>
                </a:lnTo>
                <a:lnTo>
                  <a:pt x="0" y="575832"/>
                </a:lnTo>
                <a:close/>
              </a:path>
            </a:pathLst>
          </a:custGeom>
          <a:solidFill>
            <a:srgbClr val="F1A0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b="0" i="0">
              <a:latin typeface="Calibri" panose="020F0502020204030204" pitchFamily="34" charset="0"/>
            </a:endParaRPr>
          </a:p>
        </p:txBody>
      </p:sp>
      <p:sp>
        <p:nvSpPr>
          <p:cNvPr id="47" name="TextBox 46">
            <a:extLst>
              <a:ext uri="{FF2B5EF4-FFF2-40B4-BE49-F238E27FC236}">
                <a16:creationId xmlns:a16="http://schemas.microsoft.com/office/drawing/2014/main" id="{DE3EC792-BABC-9737-D649-2F1E8EC03904}"/>
              </a:ext>
            </a:extLst>
          </p:cNvPr>
          <p:cNvSpPr txBox="1"/>
          <p:nvPr/>
        </p:nvSpPr>
        <p:spPr>
          <a:xfrm>
            <a:off x="429507" y="7123982"/>
            <a:ext cx="5817704" cy="415819"/>
          </a:xfrm>
          <a:prstGeom prst="rect">
            <a:avLst/>
          </a:prstGeom>
          <a:noFill/>
        </p:spPr>
        <p:txBody>
          <a:bodyPr wrap="square">
            <a:spAutoFit/>
          </a:bodyPr>
          <a:lstStyle/>
          <a:p>
            <a:pPr algn="l" rtl="0">
              <a:lnSpc>
                <a:spcPts val="1220"/>
              </a:lnSpc>
            </a:pPr>
            <a:r>
              <a:rPr lang="en-IE" sz="1600" b="1">
                <a:solidFill>
                  <a:schemeClr val="bg1"/>
                </a:solidFill>
                <a:ea typeface="Calibri" panose="020F0502020204030204" pitchFamily="34" charset="0"/>
              </a:rPr>
              <a:t>Mitä odottaa tältä käsikirjalta?</a:t>
            </a:r>
          </a:p>
          <a:p>
            <a:pPr algn="l" rtl="0">
              <a:lnSpc>
                <a:spcPts val="1220"/>
              </a:lnSpc>
            </a:pPr>
            <a:endParaRPr lang="en-IE" sz="1600" b="1">
              <a:solidFill>
                <a:schemeClr val="bg1"/>
              </a:solidFill>
              <a:ea typeface="Calibri" panose="020F0502020204030204" pitchFamily="34" charset="0"/>
            </a:endParaRPr>
          </a:p>
        </p:txBody>
      </p:sp>
      <p:sp>
        <p:nvSpPr>
          <p:cNvPr id="48" name="Text Placeholder 4">
            <a:extLst>
              <a:ext uri="{FF2B5EF4-FFF2-40B4-BE49-F238E27FC236}">
                <a16:creationId xmlns:a16="http://schemas.microsoft.com/office/drawing/2014/main" id="{627F68B2-5769-6C7F-ACBD-A1814F191419}"/>
              </a:ext>
            </a:extLst>
          </p:cNvPr>
          <p:cNvSpPr txBox="1">
            <a:spLocks/>
          </p:cNvSpPr>
          <p:nvPr/>
        </p:nvSpPr>
        <p:spPr>
          <a:xfrm>
            <a:off x="456377" y="7610459"/>
            <a:ext cx="5498737" cy="12688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rtl="0">
              <a:lnSpc>
                <a:spcPts val="1320"/>
              </a:lnSpc>
            </a:pPr>
            <a:r>
              <a:rPr lang="fi-FI" sz="1150" dirty="0">
                <a:latin typeface="Calibri"/>
                <a:ea typeface="Calibri"/>
                <a:cs typeface="Calibri"/>
              </a:rPr>
              <a:t>Tässä teoksessa viemme sinut vaiheittaiselle matkalle tarjoamalla syvällisiä näkemyksiä, käytännön vinkkejä ja todellisia esimerkkejä, jotka ohjaavat sinua kehittämään ja kasvattamaan eettistä elintarvikeliiketoimintaasi. Jokainen luku on huolellisesti laadittu käsittelemään yrittäjyysmatkasi olennaista osa-aluetta ja varmistaa, että sinulla on tiedot ja työkalut, joita tarvitaan tietoon perustuvien päätösten tekemiseen ja haasteiden voittamiseen.</a:t>
            </a:r>
          </a:p>
        </p:txBody>
      </p:sp>
      <p:grpSp>
        <p:nvGrpSpPr>
          <p:cNvPr id="52" name="Group 51">
            <a:extLst>
              <a:ext uri="{FF2B5EF4-FFF2-40B4-BE49-F238E27FC236}">
                <a16:creationId xmlns:a16="http://schemas.microsoft.com/office/drawing/2014/main" id="{48288B42-FA32-2524-B8F8-BD5085A819F8}"/>
              </a:ext>
            </a:extLst>
          </p:cNvPr>
          <p:cNvGrpSpPr/>
          <p:nvPr/>
        </p:nvGrpSpPr>
        <p:grpSpPr>
          <a:xfrm>
            <a:off x="5618305" y="511558"/>
            <a:ext cx="1517742" cy="1517741"/>
            <a:chOff x="408867" y="3647764"/>
            <a:chExt cx="1204012" cy="1204011"/>
          </a:xfrm>
        </p:grpSpPr>
        <p:sp>
          <p:nvSpPr>
            <p:cNvPr id="53" name="Graphic 178">
              <a:extLst>
                <a:ext uri="{FF2B5EF4-FFF2-40B4-BE49-F238E27FC236}">
                  <a16:creationId xmlns:a16="http://schemas.microsoft.com/office/drawing/2014/main" id="{834B4CF9-8363-31F3-3646-127B64611BE1}"/>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1A0C2"/>
            </a:solidFill>
            <a:ln w="9525" cap="flat">
              <a:noFill/>
              <a:prstDash val="solid"/>
              <a:miter/>
            </a:ln>
          </p:spPr>
          <p:txBody>
            <a:bodyPr rtlCol="0" anchor="ctr"/>
            <a:lstStyle/>
            <a:p>
              <a:pPr algn="l" rtl="0"/>
              <a:endParaRPr lang="en-US"/>
            </a:p>
          </p:txBody>
        </p:sp>
        <p:pic>
          <p:nvPicPr>
            <p:cNvPr id="54" name="Graphic 53">
              <a:extLst>
                <a:ext uri="{FF2B5EF4-FFF2-40B4-BE49-F238E27FC236}">
                  <a16:creationId xmlns:a16="http://schemas.microsoft.com/office/drawing/2014/main" id="{1A3040E2-C094-B2DF-74B0-3C7292B827DF}"/>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8867" y="3647764"/>
              <a:ext cx="1204012" cy="1204011"/>
            </a:xfrm>
            <a:prstGeom prst="rect">
              <a:avLst/>
            </a:prstGeom>
          </p:spPr>
        </p:pic>
      </p:grpSp>
      <p:cxnSp>
        <p:nvCxnSpPr>
          <p:cNvPr id="60" name="Straight Connector 59">
            <a:extLst>
              <a:ext uri="{FF2B5EF4-FFF2-40B4-BE49-F238E27FC236}">
                <a16:creationId xmlns:a16="http://schemas.microsoft.com/office/drawing/2014/main" id="{865B9DB1-4CFF-DFFA-6183-E367D75E5C5A}"/>
              </a:ext>
            </a:extLst>
          </p:cNvPr>
          <p:cNvCxnSpPr>
            <a:cxnSpLocks/>
          </p:cNvCxnSpPr>
          <p:nvPr/>
        </p:nvCxnSpPr>
        <p:spPr>
          <a:xfrm>
            <a:off x="0" y="10390466"/>
            <a:ext cx="493030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Slide Number Placeholder 5">
            <a:extLst>
              <a:ext uri="{FF2B5EF4-FFF2-40B4-BE49-F238E27FC236}">
                <a16:creationId xmlns:a16="http://schemas.microsoft.com/office/drawing/2014/main" id="{CFF71C9F-E2CB-2A2E-0537-3D97D603F626}"/>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7</a:t>
            </a:fld>
            <a:endParaRPr lang="en-US" sz="900">
              <a:solidFill>
                <a:schemeClr val="tx1"/>
              </a:solidFill>
            </a:endParaRPr>
          </a:p>
        </p:txBody>
      </p:sp>
    </p:spTree>
    <p:extLst>
      <p:ext uri="{BB962C8B-B14F-4D97-AF65-F5344CB8AC3E}">
        <p14:creationId xmlns:p14="http://schemas.microsoft.com/office/powerpoint/2010/main" val="11987587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70</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4597057" y="50985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1106735"/>
            <a:ext cx="4095877" cy="762464"/>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rtl="0"/>
            <a:r>
              <a:rPr kumimoji="0" lang="en-US" altLang="en-US" sz="28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Lähteet</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2159675" y="1949489"/>
            <a:ext cx="5400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sp>
        <p:nvSpPr>
          <p:cNvPr id="4" name="Text Placeholder 3">
            <a:extLst>
              <a:ext uri="{FF2B5EF4-FFF2-40B4-BE49-F238E27FC236}">
                <a16:creationId xmlns:a16="http://schemas.microsoft.com/office/drawing/2014/main" id="{3101BCC7-3BF7-2A12-BE3E-2253B3D338B9}"/>
              </a:ext>
            </a:extLst>
          </p:cNvPr>
          <p:cNvSpPr>
            <a:spLocks noGrp="1"/>
          </p:cNvSpPr>
          <p:nvPr>
            <p:ph type="body" sz="quarter" idx="32"/>
          </p:nvPr>
        </p:nvSpPr>
        <p:spPr>
          <a:xfrm>
            <a:off x="849311" y="2466080"/>
            <a:ext cx="6143488" cy="6775163"/>
          </a:xfrm>
        </p:spPr>
        <p:txBody>
          <a:bodyPr/>
          <a:lstStyle/>
          <a:p>
            <a:pPr marL="171450" indent="-171450" algn="l" rtl="0">
              <a:lnSpc>
                <a:spcPct val="150000"/>
              </a:lnSpc>
              <a:buFont typeface="Wingdings" panose="05000000000000000000" pitchFamily="2" charset="2"/>
              <a:buChar char="Ø"/>
            </a:pPr>
            <a:r>
              <a:rPr lang="en-GB" dirty="0">
                <a:effectLst/>
              </a:rPr>
              <a:t>Day, </a:t>
            </a:r>
            <a:r>
              <a:rPr lang="en-GB" dirty="0" err="1">
                <a:effectLst/>
              </a:rPr>
              <a:t>GS,Reibstein</a:t>
            </a:r>
            <a:r>
              <a:rPr lang="en-GB" dirty="0">
                <a:effectLst/>
              </a:rPr>
              <a:t>, DJ ja Gunther, R. (2004) </a:t>
            </a:r>
            <a:r>
              <a:rPr lang="en-GB" i="1" dirty="0">
                <a:effectLst/>
              </a:rPr>
              <a:t>Wharton on dynamic competitive strategy</a:t>
            </a:r>
            <a:r>
              <a:rPr lang="en-GB" dirty="0">
                <a:effectLst/>
              </a:rPr>
              <a:t>. New York: Wiley.</a:t>
            </a:r>
          </a:p>
          <a:p>
            <a:pPr marL="171450" indent="-171450" algn="l" rtl="0">
              <a:lnSpc>
                <a:spcPct val="150000"/>
              </a:lnSpc>
              <a:buFont typeface="Wingdings" panose="05000000000000000000" pitchFamily="2" charset="2"/>
              <a:buChar char="Ø"/>
            </a:pPr>
            <a:r>
              <a:rPr lang="en-GB" dirty="0">
                <a:effectLst/>
              </a:rPr>
              <a:t>DeCarlo, J. ja DeCarlo, J. (2011)</a:t>
            </a:r>
            <a:r>
              <a:rPr lang="en-GB" i="1" dirty="0">
                <a:effectLst/>
              </a:rPr>
              <a:t> Fair Trade and how it works</a:t>
            </a:r>
            <a:r>
              <a:rPr lang="en-GB" dirty="0">
                <a:effectLst/>
              </a:rPr>
              <a:t>. New York: Rosen Pub.</a:t>
            </a:r>
          </a:p>
          <a:p>
            <a:pPr marL="171450" indent="-171450" algn="l" rtl="0">
              <a:lnSpc>
                <a:spcPct val="150000"/>
              </a:lnSpc>
              <a:buFont typeface="Wingdings" panose="05000000000000000000" pitchFamily="2" charset="2"/>
              <a:buChar char="Ø"/>
            </a:pPr>
            <a:r>
              <a:rPr lang="en-GB" dirty="0" err="1">
                <a:effectLst/>
              </a:rPr>
              <a:t>Devteam</a:t>
            </a:r>
            <a:r>
              <a:rPr lang="en-GB" dirty="0">
                <a:effectLst/>
              </a:rPr>
              <a:t>, TC (2023) </a:t>
            </a:r>
            <a:r>
              <a:rPr lang="en-GB" i="1" dirty="0">
                <a:effectLst/>
              </a:rPr>
              <a:t>What is just-in-time inventory management?</a:t>
            </a:r>
            <a:r>
              <a:rPr lang="en-GB" dirty="0">
                <a:effectLst/>
              </a:rPr>
              <a:t>,</a:t>
            </a:r>
            <a:r>
              <a:rPr lang="en-GB" i="1" dirty="0" err="1">
                <a:effectLst/>
              </a:rPr>
              <a:t>TrueCommerce</a:t>
            </a:r>
            <a:r>
              <a:rPr lang="en-GB" dirty="0">
                <a:effectLst/>
              </a:rPr>
              <a:t>. Saatavilla osoitteessa: https://www.truecommerce.com/blog/what-is-just-in-time-inventory-management/ (Viitattu: 20. syyskuuta 2023).</a:t>
            </a:r>
          </a:p>
          <a:p>
            <a:pPr marL="171450" indent="-171450" algn="l" rtl="0">
              <a:lnSpc>
                <a:spcPct val="150000"/>
              </a:lnSpc>
              <a:buFont typeface="Wingdings" panose="05000000000000000000" pitchFamily="2" charset="2"/>
              <a:buChar char="Ø"/>
            </a:pPr>
            <a:r>
              <a:rPr lang="en-GB" dirty="0">
                <a:effectLst/>
              </a:rPr>
              <a:t>Euroopan komissio (2019) </a:t>
            </a:r>
            <a:r>
              <a:rPr lang="en-GB" i="1" dirty="0">
                <a:effectLst/>
              </a:rPr>
              <a:t>General Food Law, Food Safety</a:t>
            </a:r>
            <a:r>
              <a:rPr lang="en-GB" dirty="0">
                <a:effectLst/>
              </a:rPr>
              <a:t>. Saatavilla osoitteessa: https://food.ec.europa.eu/horizontal-topics/general-food-law_en (Viitattu: 2. syyskuuta 2023).</a:t>
            </a:r>
          </a:p>
          <a:p>
            <a:pPr marL="171450" indent="-171450" algn="l" rtl="0">
              <a:lnSpc>
                <a:spcPct val="150000"/>
              </a:lnSpc>
              <a:buFont typeface="Wingdings" panose="05000000000000000000" pitchFamily="2" charset="2"/>
              <a:buChar char="Ø"/>
            </a:pPr>
            <a:r>
              <a:rPr lang="en-GB" dirty="0">
                <a:effectLst/>
              </a:rPr>
              <a:t>EU:n perusoikeuskirja (2020)</a:t>
            </a:r>
            <a:r>
              <a:rPr lang="en-GB" i="1" dirty="0">
                <a:effectLst/>
              </a:rPr>
              <a:t>Data Protection, Privacy and new technologies, European Union Agency for Fundamental Rights.</a:t>
            </a:r>
            <a:r>
              <a:rPr lang="en-GB" dirty="0">
                <a:effectLst/>
              </a:rPr>
              <a:t>. Saatavilla osoitteessa: http://fra.europa.eu/en/themes/data-protection-privacy-and-new-technologies (Viitattu: 20. syyskuuta 2023).</a:t>
            </a:r>
          </a:p>
          <a:p>
            <a:pPr marL="171450" indent="-171450" algn="l" rtl="0">
              <a:lnSpc>
                <a:spcPct val="150000"/>
              </a:lnSpc>
              <a:buFont typeface="Wingdings" panose="05000000000000000000" pitchFamily="2" charset="2"/>
              <a:buChar char="Ø"/>
            </a:pPr>
            <a:r>
              <a:rPr lang="en-GB" dirty="0">
                <a:effectLst/>
              </a:rPr>
              <a:t>EU:n perusoikeuskirja (2023) Article </a:t>
            </a:r>
            <a:r>
              <a:rPr lang="en-GB" i="1" dirty="0">
                <a:effectLst/>
              </a:rPr>
              <a:t>21 – Non-discrimination, European Union Agency for Fundamental Rights.</a:t>
            </a:r>
            <a:r>
              <a:rPr lang="en-GB" dirty="0">
                <a:effectLst/>
              </a:rPr>
              <a:t>. Saatavilla osoitteessa: http://fra.europa.eu/en/eu-charter/article/21-non-discrimination (Viitattu: 1. syyskuuta 2023).</a:t>
            </a:r>
          </a:p>
          <a:p>
            <a:pPr marL="171450" indent="-171450" algn="l" rtl="0">
              <a:lnSpc>
                <a:spcPct val="150000"/>
              </a:lnSpc>
              <a:buFont typeface="Wingdings" panose="05000000000000000000" pitchFamily="2" charset="2"/>
              <a:buChar char="Ø"/>
            </a:pPr>
            <a:r>
              <a:rPr lang="en-GB" dirty="0">
                <a:effectLst/>
              </a:rPr>
              <a:t>Eurooppa (2020)</a:t>
            </a:r>
            <a:r>
              <a:rPr lang="en-GB" i="1" dirty="0">
                <a:effectLst/>
              </a:rPr>
              <a:t> Organics at a glance</a:t>
            </a:r>
            <a:r>
              <a:rPr lang="en-GB" dirty="0">
                <a:effectLst/>
              </a:rPr>
              <a:t>. Saatavilla osoitteessa: https://agriculture.ec.europa.eu/farming/organic-farming/organics-glance_en (Viitattu: 2. syyskuuta 2023).</a:t>
            </a:r>
          </a:p>
          <a:p>
            <a:pPr marL="171450" indent="-171450" algn="l" rtl="0">
              <a:lnSpc>
                <a:spcPct val="150000"/>
              </a:lnSpc>
              <a:buFont typeface="Wingdings" panose="05000000000000000000" pitchFamily="2" charset="2"/>
              <a:buChar char="Ø"/>
            </a:pPr>
            <a:r>
              <a:rPr lang="en-IE" dirty="0" err="1">
                <a:effectLst/>
              </a:rPr>
              <a:t>Euipo</a:t>
            </a:r>
            <a:r>
              <a:rPr lang="en-IE" dirty="0">
                <a:effectLst/>
              </a:rPr>
              <a:t> (2020) </a:t>
            </a:r>
            <a:r>
              <a:rPr lang="en-IE" i="1" dirty="0" err="1">
                <a:effectLst/>
              </a:rPr>
              <a:t>Euipo</a:t>
            </a:r>
            <a:r>
              <a:rPr lang="en-IE" dirty="0">
                <a:effectLst/>
              </a:rPr>
              <a:t>, </a:t>
            </a:r>
            <a:r>
              <a:rPr lang="en-IE" i="1" dirty="0">
                <a:effectLst/>
              </a:rPr>
              <a:t>EUIPO</a:t>
            </a:r>
            <a:r>
              <a:rPr lang="en-IE" dirty="0">
                <a:effectLst/>
              </a:rPr>
              <a:t>. Saatavilla osoitteessa: https://www.euipo.europa.eu/en (Säädetty:</a:t>
            </a:r>
            <a:r>
              <a:rPr lang="en-GB" dirty="0">
                <a:effectLst/>
              </a:rPr>
              <a:t>10. maaliskuuta 2023</a:t>
            </a:r>
            <a:r>
              <a:rPr lang="en-IE" dirty="0">
                <a:effectLst/>
              </a:rPr>
              <a:t>).</a:t>
            </a:r>
          </a:p>
          <a:p>
            <a:pPr marL="171450" indent="-171450" algn="l" rtl="0">
              <a:lnSpc>
                <a:spcPct val="150000"/>
              </a:lnSpc>
              <a:buFont typeface="Wingdings" panose="05000000000000000000" pitchFamily="2" charset="2"/>
              <a:buChar char="Ø"/>
            </a:pPr>
            <a:r>
              <a:rPr lang="en-GB" dirty="0">
                <a:effectLst/>
              </a:rPr>
              <a:t>Hall, A. (2023)</a:t>
            </a:r>
            <a:r>
              <a:rPr lang="en-GB" i="1" dirty="0">
                <a:effectLst/>
              </a:rPr>
              <a:t> How to protect intellectual property in 5 different ways</a:t>
            </a:r>
            <a:r>
              <a:rPr lang="en-GB" dirty="0">
                <a:effectLst/>
              </a:rPr>
              <a:t>. Saatavilla osoitteessa: https://www.copyrighted.com/blog/protect-intellectual-property (Viitattu: 6. helmikuuta 2023).</a:t>
            </a:r>
          </a:p>
          <a:p>
            <a:pPr marL="171450" indent="-171450" algn="l" rtl="0">
              <a:lnSpc>
                <a:spcPct val="150000"/>
              </a:lnSpc>
              <a:buFont typeface="Wingdings" panose="05000000000000000000" pitchFamily="2" charset="2"/>
              <a:buChar char="Ø"/>
            </a:pPr>
            <a:r>
              <a:rPr lang="en-GB" dirty="0">
                <a:effectLst/>
              </a:rPr>
              <a:t>info, NB (2022) Negotiating supplier contracts. Saatavilla osoitteessa: https://www.nibusinessinfo.co.uk/content/negotiating-supplier-contracts (Viitattu: 1. syyskuuta 2023).</a:t>
            </a:r>
          </a:p>
          <a:p>
            <a:pPr algn="l" rtl="0"/>
            <a:endParaRPr lang="en-GB" dirty="0">
              <a:effectLst/>
            </a:endParaRPr>
          </a:p>
        </p:txBody>
      </p:sp>
      <p:grpSp>
        <p:nvGrpSpPr>
          <p:cNvPr id="7" name="Graphic 3">
            <a:extLst>
              <a:ext uri="{FF2B5EF4-FFF2-40B4-BE49-F238E27FC236}">
                <a16:creationId xmlns:a16="http://schemas.microsoft.com/office/drawing/2014/main" id="{B9BFF0D1-8DCA-0D50-EDFF-955D5F0B16A5}"/>
              </a:ext>
            </a:extLst>
          </p:cNvPr>
          <p:cNvGrpSpPr/>
          <p:nvPr/>
        </p:nvGrpSpPr>
        <p:grpSpPr>
          <a:xfrm>
            <a:off x="905685" y="1311165"/>
            <a:ext cx="1151230" cy="1025772"/>
            <a:chOff x="2042177" y="5932482"/>
            <a:chExt cx="855744" cy="762487"/>
          </a:xfrm>
        </p:grpSpPr>
        <p:sp>
          <p:nvSpPr>
            <p:cNvPr id="8" name="Freeform 7">
              <a:extLst>
                <a:ext uri="{FF2B5EF4-FFF2-40B4-BE49-F238E27FC236}">
                  <a16:creationId xmlns:a16="http://schemas.microsoft.com/office/drawing/2014/main" id="{D1EF83AA-C01F-EA51-9918-63C97A26C2CC}"/>
                </a:ext>
              </a:extLst>
            </p:cNvPr>
            <p:cNvSpPr/>
            <p:nvPr/>
          </p:nvSpPr>
          <p:spPr>
            <a:xfrm>
              <a:off x="2574275" y="5946195"/>
              <a:ext cx="41141" cy="737802"/>
            </a:xfrm>
            <a:custGeom>
              <a:avLst/>
              <a:gdLst>
                <a:gd name="connsiteX0" fmla="*/ 35656 w 41141"/>
                <a:gd name="connsiteY0" fmla="*/ 737803 h 737802"/>
                <a:gd name="connsiteX1" fmla="*/ 19199 w 41141"/>
                <a:gd name="connsiteY1" fmla="*/ 721346 h 737802"/>
                <a:gd name="connsiteX2" fmla="*/ 2742 w 41141"/>
                <a:gd name="connsiteY2" fmla="*/ 737803 h 737802"/>
                <a:gd name="connsiteX3" fmla="*/ 0 w 41141"/>
                <a:gd name="connsiteY3" fmla="*/ 735060 h 737802"/>
                <a:gd name="connsiteX4" fmla="*/ 0 w 41141"/>
                <a:gd name="connsiteY4" fmla="*/ 10971 h 737802"/>
                <a:gd name="connsiteX5" fmla="*/ 5485 w 41141"/>
                <a:gd name="connsiteY5" fmla="*/ 0 h 737802"/>
                <a:gd name="connsiteX6" fmla="*/ 35656 w 41141"/>
                <a:gd name="connsiteY6" fmla="*/ 0 h 737802"/>
                <a:gd name="connsiteX7" fmla="*/ 41142 w 41141"/>
                <a:gd name="connsiteY7" fmla="*/ 10971 h 737802"/>
                <a:gd name="connsiteX8" fmla="*/ 41142 w 41141"/>
                <a:gd name="connsiteY8" fmla="*/ 735060 h 737802"/>
                <a:gd name="connsiteX9" fmla="*/ 35656 w 41141"/>
                <a:gd name="connsiteY9" fmla="*/ 737803 h 737802"/>
                <a:gd name="connsiteX10" fmla="*/ 35656 w 41141"/>
                <a:gd name="connsiteY10" fmla="*/ 737803 h 73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41" h="737802">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F1A0C2"/>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435D4281-7292-368D-6465-17B8C04BAE51}"/>
                </a:ext>
              </a:extLst>
            </p:cNvPr>
            <p:cNvSpPr/>
            <p:nvPr/>
          </p:nvSpPr>
          <p:spPr>
            <a:xfrm>
              <a:off x="2042177" y="5943452"/>
              <a:ext cx="496441" cy="702147"/>
            </a:xfrm>
            <a:custGeom>
              <a:avLst/>
              <a:gdLst>
                <a:gd name="connsiteX0" fmla="*/ 90512 w 496441"/>
                <a:gd name="connsiteY0" fmla="*/ 641806 h 702147"/>
                <a:gd name="connsiteX1" fmla="*/ 375759 w 496441"/>
                <a:gd name="connsiteY1" fmla="*/ 641806 h 702147"/>
                <a:gd name="connsiteX2" fmla="*/ 427872 w 496441"/>
                <a:gd name="connsiteY2" fmla="*/ 622607 h 702147"/>
                <a:gd name="connsiteX3" fmla="*/ 430615 w 496441"/>
                <a:gd name="connsiteY3" fmla="*/ 625349 h 702147"/>
                <a:gd name="connsiteX4" fmla="*/ 479984 w 496441"/>
                <a:gd name="connsiteY4" fmla="*/ 644549 h 702147"/>
                <a:gd name="connsiteX5" fmla="*/ 482727 w 496441"/>
                <a:gd name="connsiteY5" fmla="*/ 644549 h 702147"/>
                <a:gd name="connsiteX6" fmla="*/ 496441 w 496441"/>
                <a:gd name="connsiteY6" fmla="*/ 630835 h 702147"/>
                <a:gd name="connsiteX7" fmla="*/ 482727 w 496441"/>
                <a:gd name="connsiteY7" fmla="*/ 617122 h 702147"/>
                <a:gd name="connsiteX8" fmla="*/ 479984 w 496441"/>
                <a:gd name="connsiteY8" fmla="*/ 617122 h 702147"/>
                <a:gd name="connsiteX9" fmla="*/ 447072 w 496441"/>
                <a:gd name="connsiteY9" fmla="*/ 603408 h 702147"/>
                <a:gd name="connsiteX10" fmla="*/ 441586 w 496441"/>
                <a:gd name="connsiteY10" fmla="*/ 597922 h 702147"/>
                <a:gd name="connsiteX11" fmla="*/ 441586 w 496441"/>
                <a:gd name="connsiteY11" fmla="*/ 43884 h 702147"/>
                <a:gd name="connsiteX12" fmla="*/ 482727 w 496441"/>
                <a:gd name="connsiteY12" fmla="*/ 24685 h 702147"/>
                <a:gd name="connsiteX13" fmla="*/ 493698 w 496441"/>
                <a:gd name="connsiteY13" fmla="*/ 10971 h 702147"/>
                <a:gd name="connsiteX14" fmla="*/ 479984 w 496441"/>
                <a:gd name="connsiteY14" fmla="*/ 0 h 702147"/>
                <a:gd name="connsiteX15" fmla="*/ 427872 w 496441"/>
                <a:gd name="connsiteY15" fmla="*/ 21942 h 702147"/>
                <a:gd name="connsiteX16" fmla="*/ 367532 w 496441"/>
                <a:gd name="connsiteY16" fmla="*/ 0 h 702147"/>
                <a:gd name="connsiteX17" fmla="*/ 186509 w 496441"/>
                <a:gd name="connsiteY17" fmla="*/ 0 h 702147"/>
                <a:gd name="connsiteX18" fmla="*/ 172795 w 496441"/>
                <a:gd name="connsiteY18" fmla="*/ 13714 h 702147"/>
                <a:gd name="connsiteX19" fmla="*/ 186509 w 496441"/>
                <a:gd name="connsiteY19" fmla="*/ 27428 h 702147"/>
                <a:gd name="connsiteX20" fmla="*/ 367532 w 496441"/>
                <a:gd name="connsiteY20" fmla="*/ 27428 h 702147"/>
                <a:gd name="connsiteX21" fmla="*/ 414158 w 496441"/>
                <a:gd name="connsiteY21" fmla="*/ 46627 h 702147"/>
                <a:gd name="connsiteX22" fmla="*/ 414158 w 496441"/>
                <a:gd name="connsiteY22" fmla="*/ 600665 h 702147"/>
                <a:gd name="connsiteX23" fmla="*/ 411415 w 496441"/>
                <a:gd name="connsiteY23" fmla="*/ 603408 h 702147"/>
                <a:gd name="connsiteX24" fmla="*/ 375759 w 496441"/>
                <a:gd name="connsiteY24" fmla="*/ 617122 h 702147"/>
                <a:gd name="connsiteX25" fmla="*/ 93255 w 496441"/>
                <a:gd name="connsiteY25" fmla="*/ 617122 h 702147"/>
                <a:gd name="connsiteX26" fmla="*/ 93255 w 496441"/>
                <a:gd name="connsiteY26" fmla="*/ 27428 h 702147"/>
                <a:gd name="connsiteX27" fmla="*/ 131653 w 496441"/>
                <a:gd name="connsiteY27" fmla="*/ 27428 h 702147"/>
                <a:gd name="connsiteX28" fmla="*/ 145367 w 496441"/>
                <a:gd name="connsiteY28" fmla="*/ 13714 h 702147"/>
                <a:gd name="connsiteX29" fmla="*/ 131653 w 496441"/>
                <a:gd name="connsiteY29" fmla="*/ 0 h 702147"/>
                <a:gd name="connsiteX30" fmla="*/ 90512 w 496441"/>
                <a:gd name="connsiteY30" fmla="*/ 0 h 702147"/>
                <a:gd name="connsiteX31" fmla="*/ 65827 w 496441"/>
                <a:gd name="connsiteY31" fmla="*/ 24685 h 702147"/>
                <a:gd name="connsiteX32" fmla="*/ 65827 w 496441"/>
                <a:gd name="connsiteY32" fmla="*/ 43884 h 702147"/>
                <a:gd name="connsiteX33" fmla="*/ 16457 w 496441"/>
                <a:gd name="connsiteY33" fmla="*/ 43884 h 702147"/>
                <a:gd name="connsiteX34" fmla="*/ 0 w 496441"/>
                <a:gd name="connsiteY34" fmla="*/ 60341 h 702147"/>
                <a:gd name="connsiteX35" fmla="*/ 0 w 496441"/>
                <a:gd name="connsiteY35" fmla="*/ 685691 h 702147"/>
                <a:gd name="connsiteX36" fmla="*/ 16457 w 496441"/>
                <a:gd name="connsiteY36" fmla="*/ 702147 h 702147"/>
                <a:gd name="connsiteX37" fmla="*/ 479984 w 496441"/>
                <a:gd name="connsiteY37" fmla="*/ 702147 h 702147"/>
                <a:gd name="connsiteX38" fmla="*/ 493698 w 496441"/>
                <a:gd name="connsiteY38" fmla="*/ 688434 h 702147"/>
                <a:gd name="connsiteX39" fmla="*/ 479984 w 496441"/>
                <a:gd name="connsiteY39" fmla="*/ 674720 h 702147"/>
                <a:gd name="connsiteX40" fmla="*/ 24686 w 496441"/>
                <a:gd name="connsiteY40" fmla="*/ 674720 h 702147"/>
                <a:gd name="connsiteX41" fmla="*/ 24686 w 496441"/>
                <a:gd name="connsiteY41" fmla="*/ 68569 h 702147"/>
                <a:gd name="connsiteX42" fmla="*/ 65827 w 496441"/>
                <a:gd name="connsiteY42" fmla="*/ 68569 h 702147"/>
                <a:gd name="connsiteX43" fmla="*/ 65827 w 496441"/>
                <a:gd name="connsiteY43" fmla="*/ 617122 h 702147"/>
                <a:gd name="connsiteX44" fmla="*/ 90512 w 496441"/>
                <a:gd name="connsiteY44" fmla="*/ 641806 h 702147"/>
                <a:gd name="connsiteX45" fmla="*/ 90512 w 496441"/>
                <a:gd name="connsiteY45" fmla="*/ 641806 h 70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441" h="702147">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w="27426"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2B12055-4F5B-9160-75C8-1BC41CED73C6}"/>
                </a:ext>
              </a:extLst>
            </p:cNvPr>
            <p:cNvSpPr/>
            <p:nvPr/>
          </p:nvSpPr>
          <p:spPr>
            <a:xfrm>
              <a:off x="2686728" y="6519432"/>
              <a:ext cx="207915" cy="131652"/>
            </a:xfrm>
            <a:custGeom>
              <a:avLst/>
              <a:gdLst>
                <a:gd name="connsiteX0" fmla="*/ 197480 w 207915"/>
                <a:gd name="connsiteY0" fmla="*/ 0 h 131652"/>
                <a:gd name="connsiteX1" fmla="*/ 183766 w 207915"/>
                <a:gd name="connsiteY1" fmla="*/ 13714 h 131652"/>
                <a:gd name="connsiteX2" fmla="*/ 183766 w 207915"/>
                <a:gd name="connsiteY2" fmla="*/ 104225 h 131652"/>
                <a:gd name="connsiteX3" fmla="*/ 13714 w 207915"/>
                <a:gd name="connsiteY3" fmla="*/ 104225 h 131652"/>
                <a:gd name="connsiteX4" fmla="*/ 0 w 207915"/>
                <a:gd name="connsiteY4" fmla="*/ 117938 h 131652"/>
                <a:gd name="connsiteX5" fmla="*/ 13714 w 207915"/>
                <a:gd name="connsiteY5" fmla="*/ 131652 h 131652"/>
                <a:gd name="connsiteX6" fmla="*/ 189252 w 207915"/>
                <a:gd name="connsiteY6" fmla="*/ 131652 h 131652"/>
                <a:gd name="connsiteX7" fmla="*/ 205708 w 207915"/>
                <a:gd name="connsiteY7" fmla="*/ 115196 h 131652"/>
                <a:gd name="connsiteX8" fmla="*/ 205708 w 207915"/>
                <a:gd name="connsiteY8" fmla="*/ 16457 h 131652"/>
                <a:gd name="connsiteX9" fmla="*/ 197480 w 207915"/>
                <a:gd name="connsiteY9" fmla="*/ 0 h 131652"/>
                <a:gd name="connsiteX10" fmla="*/ 197480 w 207915"/>
                <a:gd name="connsiteY10" fmla="*/ 0 h 1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915" h="131652">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29597F53-1CFF-B573-4148-7B527ED0A248}"/>
                </a:ext>
              </a:extLst>
            </p:cNvPr>
            <p:cNvGrpSpPr/>
            <p:nvPr/>
          </p:nvGrpSpPr>
          <p:grpSpPr>
            <a:xfrm>
              <a:off x="2563304" y="5932482"/>
              <a:ext cx="334617" cy="762487"/>
              <a:chOff x="2563304" y="5932482"/>
              <a:chExt cx="334617" cy="762487"/>
            </a:xfrm>
            <a:solidFill>
              <a:srgbClr val="000000"/>
            </a:solidFill>
          </p:grpSpPr>
          <p:sp>
            <p:nvSpPr>
              <p:cNvPr id="32" name="Freeform 31">
                <a:extLst>
                  <a:ext uri="{FF2B5EF4-FFF2-40B4-BE49-F238E27FC236}">
                    <a16:creationId xmlns:a16="http://schemas.microsoft.com/office/drawing/2014/main" id="{688F8369-AFA1-8720-1CF3-CC24DC670F6F}"/>
                  </a:ext>
                </a:extLst>
              </p:cNvPr>
              <p:cNvSpPr/>
              <p:nvPr/>
            </p:nvSpPr>
            <p:spPr>
              <a:xfrm>
                <a:off x="2686728" y="5943452"/>
                <a:ext cx="211193" cy="644549"/>
              </a:xfrm>
              <a:custGeom>
                <a:avLst/>
                <a:gdLst>
                  <a:gd name="connsiteX0" fmla="*/ 191994 w 211193"/>
                  <a:gd name="connsiteY0" fmla="*/ 43884 h 644549"/>
                  <a:gd name="connsiteX1" fmla="*/ 142624 w 211193"/>
                  <a:gd name="connsiteY1" fmla="*/ 43884 h 644549"/>
                  <a:gd name="connsiteX2" fmla="*/ 142624 w 211193"/>
                  <a:gd name="connsiteY2" fmla="*/ 24685 h 644549"/>
                  <a:gd name="connsiteX3" fmla="*/ 117940 w 211193"/>
                  <a:gd name="connsiteY3" fmla="*/ 0 h 644549"/>
                  <a:gd name="connsiteX4" fmla="*/ 13714 w 211193"/>
                  <a:gd name="connsiteY4" fmla="*/ 0 h 644549"/>
                  <a:gd name="connsiteX5" fmla="*/ 0 w 211193"/>
                  <a:gd name="connsiteY5" fmla="*/ 13714 h 644549"/>
                  <a:gd name="connsiteX6" fmla="*/ 13714 w 211193"/>
                  <a:gd name="connsiteY6" fmla="*/ 27428 h 644549"/>
                  <a:gd name="connsiteX7" fmla="*/ 115197 w 211193"/>
                  <a:gd name="connsiteY7" fmla="*/ 27428 h 644549"/>
                  <a:gd name="connsiteX8" fmla="*/ 115197 w 211193"/>
                  <a:gd name="connsiteY8" fmla="*/ 617122 h 644549"/>
                  <a:gd name="connsiteX9" fmla="*/ 13714 w 211193"/>
                  <a:gd name="connsiteY9" fmla="*/ 617122 h 644549"/>
                  <a:gd name="connsiteX10" fmla="*/ 0 w 211193"/>
                  <a:gd name="connsiteY10" fmla="*/ 630835 h 644549"/>
                  <a:gd name="connsiteX11" fmla="*/ 13714 w 211193"/>
                  <a:gd name="connsiteY11" fmla="*/ 644549 h 644549"/>
                  <a:gd name="connsiteX12" fmla="*/ 117940 w 211193"/>
                  <a:gd name="connsiteY12" fmla="*/ 644549 h 644549"/>
                  <a:gd name="connsiteX13" fmla="*/ 142624 w 211193"/>
                  <a:gd name="connsiteY13" fmla="*/ 619864 h 644549"/>
                  <a:gd name="connsiteX14" fmla="*/ 142624 w 211193"/>
                  <a:gd name="connsiteY14" fmla="*/ 71312 h 644549"/>
                  <a:gd name="connsiteX15" fmla="*/ 183766 w 211193"/>
                  <a:gd name="connsiteY15" fmla="*/ 71312 h 644549"/>
                  <a:gd name="connsiteX16" fmla="*/ 183766 w 211193"/>
                  <a:gd name="connsiteY16" fmla="*/ 537582 h 644549"/>
                  <a:gd name="connsiteX17" fmla="*/ 197480 w 211193"/>
                  <a:gd name="connsiteY17" fmla="*/ 551295 h 644549"/>
                  <a:gd name="connsiteX18" fmla="*/ 211193 w 211193"/>
                  <a:gd name="connsiteY18" fmla="*/ 537582 h 644549"/>
                  <a:gd name="connsiteX19" fmla="*/ 211193 w 211193"/>
                  <a:gd name="connsiteY19" fmla="*/ 63083 h 644549"/>
                  <a:gd name="connsiteX20" fmla="*/ 191994 w 211193"/>
                  <a:gd name="connsiteY20" fmla="*/ 43884 h 644549"/>
                  <a:gd name="connsiteX21" fmla="*/ 191994 w 211193"/>
                  <a:gd name="connsiteY21" fmla="*/ 43884 h 6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193" h="644549">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w="27426"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6AF858BA-06AA-CDCC-BBA6-89C73AD0C3EA}"/>
                  </a:ext>
                </a:extLst>
              </p:cNvPr>
              <p:cNvSpPr/>
              <p:nvPr/>
            </p:nvSpPr>
            <p:spPr>
              <a:xfrm>
                <a:off x="2563304" y="5932482"/>
                <a:ext cx="104225" cy="762487"/>
              </a:xfrm>
              <a:custGeom>
                <a:avLst/>
                <a:gdLst>
                  <a:gd name="connsiteX0" fmla="*/ 79541 w 104225"/>
                  <a:gd name="connsiteY0" fmla="*/ 0 h 762487"/>
                  <a:gd name="connsiteX1" fmla="*/ 21943 w 104225"/>
                  <a:gd name="connsiteY1" fmla="*/ 0 h 762487"/>
                  <a:gd name="connsiteX2" fmla="*/ 0 w 104225"/>
                  <a:gd name="connsiteY2" fmla="*/ 21942 h 762487"/>
                  <a:gd name="connsiteX3" fmla="*/ 0 w 104225"/>
                  <a:gd name="connsiteY3" fmla="*/ 746031 h 762487"/>
                  <a:gd name="connsiteX4" fmla="*/ 8229 w 104225"/>
                  <a:gd name="connsiteY4" fmla="*/ 759745 h 762487"/>
                  <a:gd name="connsiteX5" fmla="*/ 24686 w 104225"/>
                  <a:gd name="connsiteY5" fmla="*/ 759745 h 762487"/>
                  <a:gd name="connsiteX6" fmla="*/ 52113 w 104225"/>
                  <a:gd name="connsiteY6" fmla="*/ 746031 h 762487"/>
                  <a:gd name="connsiteX7" fmla="*/ 79541 w 104225"/>
                  <a:gd name="connsiteY7" fmla="*/ 759745 h 762487"/>
                  <a:gd name="connsiteX8" fmla="*/ 87769 w 104225"/>
                  <a:gd name="connsiteY8" fmla="*/ 762488 h 762487"/>
                  <a:gd name="connsiteX9" fmla="*/ 95997 w 104225"/>
                  <a:gd name="connsiteY9" fmla="*/ 759745 h 762487"/>
                  <a:gd name="connsiteX10" fmla="*/ 104226 w 104225"/>
                  <a:gd name="connsiteY10" fmla="*/ 746031 h 762487"/>
                  <a:gd name="connsiteX11" fmla="*/ 104226 w 104225"/>
                  <a:gd name="connsiteY11" fmla="*/ 142623 h 762487"/>
                  <a:gd name="connsiteX12" fmla="*/ 90512 w 104225"/>
                  <a:gd name="connsiteY12" fmla="*/ 128909 h 762487"/>
                  <a:gd name="connsiteX13" fmla="*/ 76798 w 104225"/>
                  <a:gd name="connsiteY13" fmla="*/ 142623 h 762487"/>
                  <a:gd name="connsiteX14" fmla="*/ 76798 w 104225"/>
                  <a:gd name="connsiteY14" fmla="*/ 735060 h 762487"/>
                  <a:gd name="connsiteX15" fmla="*/ 54855 w 104225"/>
                  <a:gd name="connsiteY15" fmla="*/ 724089 h 762487"/>
                  <a:gd name="connsiteX16" fmla="*/ 43884 w 104225"/>
                  <a:gd name="connsiteY16" fmla="*/ 724089 h 762487"/>
                  <a:gd name="connsiteX17" fmla="*/ 21943 w 104225"/>
                  <a:gd name="connsiteY17" fmla="*/ 735060 h 762487"/>
                  <a:gd name="connsiteX18" fmla="*/ 21943 w 104225"/>
                  <a:gd name="connsiteY18" fmla="*/ 24685 h 762487"/>
                  <a:gd name="connsiteX19" fmla="*/ 76798 w 104225"/>
                  <a:gd name="connsiteY19" fmla="*/ 24685 h 762487"/>
                  <a:gd name="connsiteX20" fmla="*/ 76798 w 104225"/>
                  <a:gd name="connsiteY20" fmla="*/ 87768 h 762487"/>
                  <a:gd name="connsiteX21" fmla="*/ 90512 w 104225"/>
                  <a:gd name="connsiteY21" fmla="*/ 101482 h 762487"/>
                  <a:gd name="connsiteX22" fmla="*/ 104226 w 104225"/>
                  <a:gd name="connsiteY22" fmla="*/ 87768 h 762487"/>
                  <a:gd name="connsiteX23" fmla="*/ 104226 w 104225"/>
                  <a:gd name="connsiteY23" fmla="*/ 21942 h 762487"/>
                  <a:gd name="connsiteX24" fmla="*/ 79541 w 104225"/>
                  <a:gd name="connsiteY24" fmla="*/ 0 h 762487"/>
                  <a:gd name="connsiteX25" fmla="*/ 79541 w 104225"/>
                  <a:gd name="connsiteY25" fmla="*/ 0 h 76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225" h="762487">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w="27426" cap="flat">
                <a:noFill/>
                <a:prstDash val="solid"/>
                <a:miter/>
              </a:ln>
            </p:spPr>
            <p:txBody>
              <a:bodyPr rtlCol="0" anchor="ctr"/>
              <a:lstStyle/>
              <a:p>
                <a:pPr algn="l" rtl="0"/>
                <a:endParaRPr lang="en-US"/>
              </a:p>
            </p:txBody>
          </p:sp>
        </p:grpSp>
        <p:sp>
          <p:nvSpPr>
            <p:cNvPr id="18" name="Freeform 17">
              <a:extLst>
                <a:ext uri="{FF2B5EF4-FFF2-40B4-BE49-F238E27FC236}">
                  <a16:creationId xmlns:a16="http://schemas.microsoft.com/office/drawing/2014/main" id="{FC99991A-83FB-CE23-3D19-7AB2692FA612}"/>
                </a:ext>
              </a:extLst>
            </p:cNvPr>
            <p:cNvSpPr/>
            <p:nvPr/>
          </p:nvSpPr>
          <p:spPr>
            <a:xfrm>
              <a:off x="2171088" y="6069619"/>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49B235D0-6065-A39F-7954-B18C334A8926}"/>
                </a:ext>
              </a:extLst>
            </p:cNvPr>
            <p:cNvSpPr/>
            <p:nvPr/>
          </p:nvSpPr>
          <p:spPr>
            <a:xfrm>
              <a:off x="2258857" y="6143673"/>
              <a:ext cx="167308" cy="27427"/>
            </a:xfrm>
            <a:custGeom>
              <a:avLst/>
              <a:gdLst>
                <a:gd name="connsiteX0" fmla="*/ 153594 w 167308"/>
                <a:gd name="connsiteY0" fmla="*/ 0 h 27427"/>
                <a:gd name="connsiteX1" fmla="*/ 13714 w 167308"/>
                <a:gd name="connsiteY1" fmla="*/ 0 h 27427"/>
                <a:gd name="connsiteX2" fmla="*/ 0 w 167308"/>
                <a:gd name="connsiteY2" fmla="*/ 13714 h 27427"/>
                <a:gd name="connsiteX3" fmla="*/ 13714 w 167308"/>
                <a:gd name="connsiteY3" fmla="*/ 27428 h 27427"/>
                <a:gd name="connsiteX4" fmla="*/ 153594 w 167308"/>
                <a:gd name="connsiteY4" fmla="*/ 27428 h 27427"/>
                <a:gd name="connsiteX5" fmla="*/ 167308 w 167308"/>
                <a:gd name="connsiteY5" fmla="*/ 13714 h 27427"/>
                <a:gd name="connsiteX6" fmla="*/ 153594 w 167308"/>
                <a:gd name="connsiteY6" fmla="*/ 0 h 27427"/>
                <a:gd name="connsiteX7" fmla="*/ 153594 w 167308"/>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308" h="27427">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F83AD8F6-BA97-1320-11E2-E08DE5109660}"/>
                </a:ext>
              </a:extLst>
            </p:cNvPr>
            <p:cNvSpPr/>
            <p:nvPr/>
          </p:nvSpPr>
          <p:spPr>
            <a:xfrm>
              <a:off x="2171088" y="6217728"/>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3E1E2CD9-92BC-B251-05C5-3B090708B54F}"/>
                </a:ext>
              </a:extLst>
            </p:cNvPr>
            <p:cNvSpPr/>
            <p:nvPr/>
          </p:nvSpPr>
          <p:spPr>
            <a:xfrm>
              <a:off x="2171088" y="6294525"/>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9E3D06D5-ADB0-D76B-5097-F39D1D99A8DC}"/>
                </a:ext>
              </a:extLst>
            </p:cNvPr>
            <p:cNvSpPr/>
            <p:nvPr/>
          </p:nvSpPr>
          <p:spPr>
            <a:xfrm>
              <a:off x="2171088" y="6365837"/>
              <a:ext cx="178279" cy="27427"/>
            </a:xfrm>
            <a:custGeom>
              <a:avLst/>
              <a:gdLst>
                <a:gd name="connsiteX0" fmla="*/ 13714 w 178279"/>
                <a:gd name="connsiteY0" fmla="*/ 27428 h 27427"/>
                <a:gd name="connsiteX1" fmla="*/ 164566 w 178279"/>
                <a:gd name="connsiteY1" fmla="*/ 27428 h 27427"/>
                <a:gd name="connsiteX2" fmla="*/ 178280 w 178279"/>
                <a:gd name="connsiteY2" fmla="*/ 13714 h 27427"/>
                <a:gd name="connsiteX3" fmla="*/ 164566 w 178279"/>
                <a:gd name="connsiteY3" fmla="*/ 0 h 27427"/>
                <a:gd name="connsiteX4" fmla="*/ 13714 w 178279"/>
                <a:gd name="connsiteY4" fmla="*/ 0 h 27427"/>
                <a:gd name="connsiteX5" fmla="*/ 0 w 178279"/>
                <a:gd name="connsiteY5" fmla="*/ 13714 h 27427"/>
                <a:gd name="connsiteX6" fmla="*/ 13714 w 178279"/>
                <a:gd name="connsiteY6" fmla="*/ 27428 h 27427"/>
                <a:gd name="connsiteX7" fmla="*/ 13714 w 178279"/>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279" h="27427">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1CA70D22-BDEA-952C-B1DD-71BAF31C85BF}"/>
                </a:ext>
              </a:extLst>
            </p:cNvPr>
            <p:cNvSpPr/>
            <p:nvPr/>
          </p:nvSpPr>
          <p:spPr>
            <a:xfrm>
              <a:off x="2171088" y="6442635"/>
              <a:ext cx="255077" cy="27427"/>
            </a:xfrm>
            <a:custGeom>
              <a:avLst/>
              <a:gdLst>
                <a:gd name="connsiteX0" fmla="*/ 13714 w 255077"/>
                <a:gd name="connsiteY0" fmla="*/ 27428 h 27427"/>
                <a:gd name="connsiteX1" fmla="*/ 241363 w 255077"/>
                <a:gd name="connsiteY1" fmla="*/ 27428 h 27427"/>
                <a:gd name="connsiteX2" fmla="*/ 255077 w 255077"/>
                <a:gd name="connsiteY2" fmla="*/ 13714 h 27427"/>
                <a:gd name="connsiteX3" fmla="*/ 241363 w 255077"/>
                <a:gd name="connsiteY3" fmla="*/ 0 h 27427"/>
                <a:gd name="connsiteX4" fmla="*/ 13714 w 255077"/>
                <a:gd name="connsiteY4" fmla="*/ 0 h 27427"/>
                <a:gd name="connsiteX5" fmla="*/ 0 w 255077"/>
                <a:gd name="connsiteY5" fmla="*/ 13714 h 27427"/>
                <a:gd name="connsiteX6" fmla="*/ 13714 w 255077"/>
                <a:gd name="connsiteY6" fmla="*/ 27428 h 27427"/>
                <a:gd name="connsiteX7" fmla="*/ 13714 w 25507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A6972C8E-217A-8E1B-8E3B-C6829DA21657}"/>
                </a:ext>
              </a:extLst>
            </p:cNvPr>
            <p:cNvSpPr/>
            <p:nvPr/>
          </p:nvSpPr>
          <p:spPr>
            <a:xfrm>
              <a:off x="2171088" y="6140931"/>
              <a:ext cx="60341" cy="27427"/>
            </a:xfrm>
            <a:custGeom>
              <a:avLst/>
              <a:gdLst>
                <a:gd name="connsiteX0" fmla="*/ 13714 w 60341"/>
                <a:gd name="connsiteY0" fmla="*/ 27428 h 27427"/>
                <a:gd name="connsiteX1" fmla="*/ 46627 w 60341"/>
                <a:gd name="connsiteY1" fmla="*/ 27428 h 27427"/>
                <a:gd name="connsiteX2" fmla="*/ 60341 w 60341"/>
                <a:gd name="connsiteY2" fmla="*/ 13714 h 27427"/>
                <a:gd name="connsiteX3" fmla="*/ 46627 w 60341"/>
                <a:gd name="connsiteY3" fmla="*/ 0 h 27427"/>
                <a:gd name="connsiteX4" fmla="*/ 13714 w 60341"/>
                <a:gd name="connsiteY4" fmla="*/ 0 h 27427"/>
                <a:gd name="connsiteX5" fmla="*/ 0 w 60341"/>
                <a:gd name="connsiteY5" fmla="*/ 13714 h 27427"/>
                <a:gd name="connsiteX6" fmla="*/ 13714 w 60341"/>
                <a:gd name="connsiteY6" fmla="*/ 27428 h 27427"/>
                <a:gd name="connsiteX7" fmla="*/ 13714 w 60341"/>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41" h="27427">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737BBB24-3309-B4E2-F5FF-E767A742DEA7}"/>
                </a:ext>
              </a:extLst>
            </p:cNvPr>
            <p:cNvSpPr/>
            <p:nvPr/>
          </p:nvSpPr>
          <p:spPr>
            <a:xfrm>
              <a:off x="2371309" y="6368580"/>
              <a:ext cx="54855" cy="27427"/>
            </a:xfrm>
            <a:custGeom>
              <a:avLst/>
              <a:gdLst>
                <a:gd name="connsiteX0" fmla="*/ 41142 w 54855"/>
                <a:gd name="connsiteY0" fmla="*/ 0 h 27427"/>
                <a:gd name="connsiteX1" fmla="*/ 13714 w 54855"/>
                <a:gd name="connsiteY1" fmla="*/ 0 h 27427"/>
                <a:gd name="connsiteX2" fmla="*/ 0 w 54855"/>
                <a:gd name="connsiteY2" fmla="*/ 13714 h 27427"/>
                <a:gd name="connsiteX3" fmla="*/ 13714 w 54855"/>
                <a:gd name="connsiteY3" fmla="*/ 27428 h 27427"/>
                <a:gd name="connsiteX4" fmla="*/ 41142 w 54855"/>
                <a:gd name="connsiteY4" fmla="*/ 27428 h 27427"/>
                <a:gd name="connsiteX5" fmla="*/ 54855 w 54855"/>
                <a:gd name="connsiteY5" fmla="*/ 13714 h 27427"/>
                <a:gd name="connsiteX6" fmla="*/ 41142 w 54855"/>
                <a:gd name="connsiteY6" fmla="*/ 0 h 27427"/>
                <a:gd name="connsiteX7" fmla="*/ 41142 w 54855"/>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5" h="27427">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944ECDC-701C-44F6-3EB9-1D2A9794D924}"/>
                </a:ext>
              </a:extLst>
            </p:cNvPr>
            <p:cNvSpPr/>
            <p:nvPr/>
          </p:nvSpPr>
          <p:spPr>
            <a:xfrm>
              <a:off x="2692213" y="6066876"/>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B7258124-31FA-B057-16F5-D3BFB8407407}"/>
                </a:ext>
              </a:extLst>
            </p:cNvPr>
            <p:cNvSpPr/>
            <p:nvPr/>
          </p:nvSpPr>
          <p:spPr>
            <a:xfrm>
              <a:off x="2692213" y="6140931"/>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D50322D5-DA6A-1449-AE84-FAC9C9DE8337}"/>
                </a:ext>
              </a:extLst>
            </p:cNvPr>
            <p:cNvSpPr/>
            <p:nvPr/>
          </p:nvSpPr>
          <p:spPr>
            <a:xfrm>
              <a:off x="2692213" y="6217728"/>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84E049AC-57B3-2E87-668C-9901E2BC3EB9}"/>
                </a:ext>
              </a:extLst>
            </p:cNvPr>
            <p:cNvSpPr/>
            <p:nvPr/>
          </p:nvSpPr>
          <p:spPr>
            <a:xfrm>
              <a:off x="2692213" y="6291783"/>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0" name="Freeform 29">
              <a:extLst>
                <a:ext uri="{FF2B5EF4-FFF2-40B4-BE49-F238E27FC236}">
                  <a16:creationId xmlns:a16="http://schemas.microsoft.com/office/drawing/2014/main" id="{B4DDFADB-12E7-2114-D4EF-0EAFEBD025EF}"/>
                </a:ext>
              </a:extLst>
            </p:cNvPr>
            <p:cNvSpPr/>
            <p:nvPr/>
          </p:nvSpPr>
          <p:spPr>
            <a:xfrm>
              <a:off x="2692213" y="6442635"/>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1FF9403A-7191-01B3-759A-7A8A6B358D1A}"/>
                </a:ext>
              </a:extLst>
            </p:cNvPr>
            <p:cNvSpPr/>
            <p:nvPr/>
          </p:nvSpPr>
          <p:spPr>
            <a:xfrm>
              <a:off x="2692213" y="6365837"/>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33133664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a:extLst>
              <a:ext uri="{FF2B5EF4-FFF2-40B4-BE49-F238E27FC236}">
                <a16:creationId xmlns:a16="http://schemas.microsoft.com/office/drawing/2014/main" id="{D419D349-C7DC-B0DE-CB10-DAAC4D07034B}"/>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z="900" smtClean="0">
                <a:solidFill>
                  <a:schemeClr val="tx1"/>
                </a:solidFill>
              </a:rPr>
              <a:pPr algn="l" rtl="0"/>
              <a:t>71</a:t>
            </a:fld>
            <a:endParaRPr lang="en-US" sz="900">
              <a:solidFill>
                <a:schemeClr val="tx1"/>
              </a:solidFill>
            </a:endParaRPr>
          </a:p>
        </p:txBody>
      </p:sp>
      <p:sp>
        <p:nvSpPr>
          <p:cNvPr id="12" name="Freeform 11">
            <a:extLst>
              <a:ext uri="{FF2B5EF4-FFF2-40B4-BE49-F238E27FC236}">
                <a16:creationId xmlns:a16="http://schemas.microsoft.com/office/drawing/2014/main" id="{858BED05-B4B9-4613-BEB7-C7208E63DF08}"/>
              </a:ext>
            </a:extLst>
          </p:cNvPr>
          <p:cNvSpPr/>
          <p:nvPr/>
        </p:nvSpPr>
        <p:spPr>
          <a:xfrm flipH="1">
            <a:off x="4597057" y="509854"/>
            <a:ext cx="4804898" cy="1827083"/>
          </a:xfrm>
          <a:custGeom>
            <a:avLst/>
            <a:gdLst>
              <a:gd name="connsiteX0" fmla="*/ 0 w 4804898"/>
              <a:gd name="connsiteY0" fmla="*/ 0 h 1827083"/>
              <a:gd name="connsiteX1" fmla="*/ 4348661 w 4804898"/>
              <a:gd name="connsiteY1" fmla="*/ 0 h 1827083"/>
              <a:gd name="connsiteX2" fmla="*/ 4804898 w 4804898"/>
              <a:gd name="connsiteY2" fmla="*/ 336196 h 1827083"/>
              <a:gd name="connsiteX3" fmla="*/ 4804898 w 4804898"/>
              <a:gd name="connsiteY3" fmla="*/ 1827083 h 1827083"/>
              <a:gd name="connsiteX4" fmla="*/ 0 w 4804898"/>
              <a:gd name="connsiteY4" fmla="*/ 1827083 h 1827083"/>
              <a:gd name="connsiteX5" fmla="*/ 0 w 4804898"/>
              <a:gd name="connsiteY5" fmla="*/ 0 h 182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04898" h="1827083">
                <a:moveTo>
                  <a:pt x="0" y="0"/>
                </a:moveTo>
                <a:lnTo>
                  <a:pt x="4348661" y="0"/>
                </a:lnTo>
                <a:cubicBezTo>
                  <a:pt x="4600793" y="0"/>
                  <a:pt x="4804898" y="150403"/>
                  <a:pt x="4804898" y="336196"/>
                </a:cubicBezTo>
                <a:lnTo>
                  <a:pt x="4804898" y="1827083"/>
                </a:lnTo>
                <a:lnTo>
                  <a:pt x="0" y="1827083"/>
                </a:lnTo>
                <a:lnTo>
                  <a:pt x="0" y="0"/>
                </a:lnTo>
                <a:close/>
              </a:path>
            </a:pathLst>
          </a:cu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US"/>
          </a:p>
        </p:txBody>
      </p:sp>
      <p:sp>
        <p:nvSpPr>
          <p:cNvPr id="13" name="Text Placeholder 3">
            <a:extLst>
              <a:ext uri="{FF2B5EF4-FFF2-40B4-BE49-F238E27FC236}">
                <a16:creationId xmlns:a16="http://schemas.microsoft.com/office/drawing/2014/main" id="{5C0206F1-A563-41B0-975A-9174EBA8E5AF}"/>
              </a:ext>
            </a:extLst>
          </p:cNvPr>
          <p:cNvSpPr txBox="1">
            <a:spLocks/>
          </p:cNvSpPr>
          <p:nvPr/>
        </p:nvSpPr>
        <p:spPr>
          <a:xfrm>
            <a:off x="2903629" y="1106735"/>
            <a:ext cx="4095877" cy="762464"/>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2200" b="0" i="0" kern="1200">
                <a:solidFill>
                  <a:srgbClr val="000000"/>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rtl="0"/>
            <a:r>
              <a:rPr lang="en-US" sz="2800" dirty="0" err="1">
                <a:solidFill>
                  <a:schemeClr val="tx1"/>
                </a:solidFill>
                <a:ea typeface="Calibri" panose="020F0502020204030204" pitchFamily="34" charset="0"/>
                <a:cs typeface="Times New Roman" panose="02020603050405020304" pitchFamily="18" charset="0"/>
              </a:rPr>
              <a:t>Lähteet</a:t>
            </a:r>
            <a:endParaRPr lang="en-US" sz="4000" dirty="0"/>
          </a:p>
        </p:txBody>
      </p:sp>
      <p:sp>
        <p:nvSpPr>
          <p:cNvPr id="14" name="Freeform 13">
            <a:extLst>
              <a:ext uri="{FF2B5EF4-FFF2-40B4-BE49-F238E27FC236}">
                <a16:creationId xmlns:a16="http://schemas.microsoft.com/office/drawing/2014/main" id="{BDFA17D0-507A-A790-779D-D67200156A67}"/>
              </a:ext>
            </a:extLst>
          </p:cNvPr>
          <p:cNvSpPr/>
          <p:nvPr/>
        </p:nvSpPr>
        <p:spPr>
          <a:xfrm>
            <a:off x="2159675" y="1949489"/>
            <a:ext cx="5400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chemeClr val="tx1"/>
          </a:solidFill>
          <a:ln w="3060" cap="flat">
            <a:noFill/>
            <a:prstDash val="solid"/>
            <a:miter/>
          </a:ln>
        </p:spPr>
        <p:txBody>
          <a:bodyPr rtlCol="0" anchor="ctr"/>
          <a:lstStyle/>
          <a:p>
            <a:pPr algn="l" rtl="0"/>
            <a:endParaRPr lang="en-US">
              <a:solidFill>
                <a:srgbClr val="F79037"/>
              </a:solidFill>
            </a:endParaRPr>
          </a:p>
        </p:txBody>
      </p:sp>
      <p:grpSp>
        <p:nvGrpSpPr>
          <p:cNvPr id="7" name="Graphic 3">
            <a:extLst>
              <a:ext uri="{FF2B5EF4-FFF2-40B4-BE49-F238E27FC236}">
                <a16:creationId xmlns:a16="http://schemas.microsoft.com/office/drawing/2014/main" id="{B9BFF0D1-8DCA-0D50-EDFF-955D5F0B16A5}"/>
              </a:ext>
            </a:extLst>
          </p:cNvPr>
          <p:cNvGrpSpPr/>
          <p:nvPr/>
        </p:nvGrpSpPr>
        <p:grpSpPr>
          <a:xfrm>
            <a:off x="905685" y="1311165"/>
            <a:ext cx="1151230" cy="1025772"/>
            <a:chOff x="2042177" y="5932482"/>
            <a:chExt cx="855744" cy="762487"/>
          </a:xfrm>
        </p:grpSpPr>
        <p:sp>
          <p:nvSpPr>
            <p:cNvPr id="8" name="Freeform 7">
              <a:extLst>
                <a:ext uri="{FF2B5EF4-FFF2-40B4-BE49-F238E27FC236}">
                  <a16:creationId xmlns:a16="http://schemas.microsoft.com/office/drawing/2014/main" id="{D1EF83AA-C01F-EA51-9918-63C97A26C2CC}"/>
                </a:ext>
              </a:extLst>
            </p:cNvPr>
            <p:cNvSpPr/>
            <p:nvPr/>
          </p:nvSpPr>
          <p:spPr>
            <a:xfrm>
              <a:off x="2574275" y="5946195"/>
              <a:ext cx="41141" cy="737802"/>
            </a:xfrm>
            <a:custGeom>
              <a:avLst/>
              <a:gdLst>
                <a:gd name="connsiteX0" fmla="*/ 35656 w 41141"/>
                <a:gd name="connsiteY0" fmla="*/ 737803 h 737802"/>
                <a:gd name="connsiteX1" fmla="*/ 19199 w 41141"/>
                <a:gd name="connsiteY1" fmla="*/ 721346 h 737802"/>
                <a:gd name="connsiteX2" fmla="*/ 2742 w 41141"/>
                <a:gd name="connsiteY2" fmla="*/ 737803 h 737802"/>
                <a:gd name="connsiteX3" fmla="*/ 0 w 41141"/>
                <a:gd name="connsiteY3" fmla="*/ 735060 h 737802"/>
                <a:gd name="connsiteX4" fmla="*/ 0 w 41141"/>
                <a:gd name="connsiteY4" fmla="*/ 10971 h 737802"/>
                <a:gd name="connsiteX5" fmla="*/ 5485 w 41141"/>
                <a:gd name="connsiteY5" fmla="*/ 0 h 737802"/>
                <a:gd name="connsiteX6" fmla="*/ 35656 w 41141"/>
                <a:gd name="connsiteY6" fmla="*/ 0 h 737802"/>
                <a:gd name="connsiteX7" fmla="*/ 41142 w 41141"/>
                <a:gd name="connsiteY7" fmla="*/ 10971 h 737802"/>
                <a:gd name="connsiteX8" fmla="*/ 41142 w 41141"/>
                <a:gd name="connsiteY8" fmla="*/ 735060 h 737802"/>
                <a:gd name="connsiteX9" fmla="*/ 35656 w 41141"/>
                <a:gd name="connsiteY9" fmla="*/ 737803 h 737802"/>
                <a:gd name="connsiteX10" fmla="*/ 35656 w 41141"/>
                <a:gd name="connsiteY10" fmla="*/ 737803 h 73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141" h="737802">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F1A0C2"/>
            </a:solidFill>
            <a:ln w="27426"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435D4281-7292-368D-6465-17B8C04BAE51}"/>
                </a:ext>
              </a:extLst>
            </p:cNvPr>
            <p:cNvSpPr/>
            <p:nvPr/>
          </p:nvSpPr>
          <p:spPr>
            <a:xfrm>
              <a:off x="2042177" y="5943452"/>
              <a:ext cx="496441" cy="702147"/>
            </a:xfrm>
            <a:custGeom>
              <a:avLst/>
              <a:gdLst>
                <a:gd name="connsiteX0" fmla="*/ 90512 w 496441"/>
                <a:gd name="connsiteY0" fmla="*/ 641806 h 702147"/>
                <a:gd name="connsiteX1" fmla="*/ 375759 w 496441"/>
                <a:gd name="connsiteY1" fmla="*/ 641806 h 702147"/>
                <a:gd name="connsiteX2" fmla="*/ 427872 w 496441"/>
                <a:gd name="connsiteY2" fmla="*/ 622607 h 702147"/>
                <a:gd name="connsiteX3" fmla="*/ 430615 w 496441"/>
                <a:gd name="connsiteY3" fmla="*/ 625349 h 702147"/>
                <a:gd name="connsiteX4" fmla="*/ 479984 w 496441"/>
                <a:gd name="connsiteY4" fmla="*/ 644549 h 702147"/>
                <a:gd name="connsiteX5" fmla="*/ 482727 w 496441"/>
                <a:gd name="connsiteY5" fmla="*/ 644549 h 702147"/>
                <a:gd name="connsiteX6" fmla="*/ 496441 w 496441"/>
                <a:gd name="connsiteY6" fmla="*/ 630835 h 702147"/>
                <a:gd name="connsiteX7" fmla="*/ 482727 w 496441"/>
                <a:gd name="connsiteY7" fmla="*/ 617122 h 702147"/>
                <a:gd name="connsiteX8" fmla="*/ 479984 w 496441"/>
                <a:gd name="connsiteY8" fmla="*/ 617122 h 702147"/>
                <a:gd name="connsiteX9" fmla="*/ 447072 w 496441"/>
                <a:gd name="connsiteY9" fmla="*/ 603408 h 702147"/>
                <a:gd name="connsiteX10" fmla="*/ 441586 w 496441"/>
                <a:gd name="connsiteY10" fmla="*/ 597922 h 702147"/>
                <a:gd name="connsiteX11" fmla="*/ 441586 w 496441"/>
                <a:gd name="connsiteY11" fmla="*/ 43884 h 702147"/>
                <a:gd name="connsiteX12" fmla="*/ 482727 w 496441"/>
                <a:gd name="connsiteY12" fmla="*/ 24685 h 702147"/>
                <a:gd name="connsiteX13" fmla="*/ 493698 w 496441"/>
                <a:gd name="connsiteY13" fmla="*/ 10971 h 702147"/>
                <a:gd name="connsiteX14" fmla="*/ 479984 w 496441"/>
                <a:gd name="connsiteY14" fmla="*/ 0 h 702147"/>
                <a:gd name="connsiteX15" fmla="*/ 427872 w 496441"/>
                <a:gd name="connsiteY15" fmla="*/ 21942 h 702147"/>
                <a:gd name="connsiteX16" fmla="*/ 367532 w 496441"/>
                <a:gd name="connsiteY16" fmla="*/ 0 h 702147"/>
                <a:gd name="connsiteX17" fmla="*/ 186509 w 496441"/>
                <a:gd name="connsiteY17" fmla="*/ 0 h 702147"/>
                <a:gd name="connsiteX18" fmla="*/ 172795 w 496441"/>
                <a:gd name="connsiteY18" fmla="*/ 13714 h 702147"/>
                <a:gd name="connsiteX19" fmla="*/ 186509 w 496441"/>
                <a:gd name="connsiteY19" fmla="*/ 27428 h 702147"/>
                <a:gd name="connsiteX20" fmla="*/ 367532 w 496441"/>
                <a:gd name="connsiteY20" fmla="*/ 27428 h 702147"/>
                <a:gd name="connsiteX21" fmla="*/ 414158 w 496441"/>
                <a:gd name="connsiteY21" fmla="*/ 46627 h 702147"/>
                <a:gd name="connsiteX22" fmla="*/ 414158 w 496441"/>
                <a:gd name="connsiteY22" fmla="*/ 600665 h 702147"/>
                <a:gd name="connsiteX23" fmla="*/ 411415 w 496441"/>
                <a:gd name="connsiteY23" fmla="*/ 603408 h 702147"/>
                <a:gd name="connsiteX24" fmla="*/ 375759 w 496441"/>
                <a:gd name="connsiteY24" fmla="*/ 617122 h 702147"/>
                <a:gd name="connsiteX25" fmla="*/ 93255 w 496441"/>
                <a:gd name="connsiteY25" fmla="*/ 617122 h 702147"/>
                <a:gd name="connsiteX26" fmla="*/ 93255 w 496441"/>
                <a:gd name="connsiteY26" fmla="*/ 27428 h 702147"/>
                <a:gd name="connsiteX27" fmla="*/ 131653 w 496441"/>
                <a:gd name="connsiteY27" fmla="*/ 27428 h 702147"/>
                <a:gd name="connsiteX28" fmla="*/ 145367 w 496441"/>
                <a:gd name="connsiteY28" fmla="*/ 13714 h 702147"/>
                <a:gd name="connsiteX29" fmla="*/ 131653 w 496441"/>
                <a:gd name="connsiteY29" fmla="*/ 0 h 702147"/>
                <a:gd name="connsiteX30" fmla="*/ 90512 w 496441"/>
                <a:gd name="connsiteY30" fmla="*/ 0 h 702147"/>
                <a:gd name="connsiteX31" fmla="*/ 65827 w 496441"/>
                <a:gd name="connsiteY31" fmla="*/ 24685 h 702147"/>
                <a:gd name="connsiteX32" fmla="*/ 65827 w 496441"/>
                <a:gd name="connsiteY32" fmla="*/ 43884 h 702147"/>
                <a:gd name="connsiteX33" fmla="*/ 16457 w 496441"/>
                <a:gd name="connsiteY33" fmla="*/ 43884 h 702147"/>
                <a:gd name="connsiteX34" fmla="*/ 0 w 496441"/>
                <a:gd name="connsiteY34" fmla="*/ 60341 h 702147"/>
                <a:gd name="connsiteX35" fmla="*/ 0 w 496441"/>
                <a:gd name="connsiteY35" fmla="*/ 685691 h 702147"/>
                <a:gd name="connsiteX36" fmla="*/ 16457 w 496441"/>
                <a:gd name="connsiteY36" fmla="*/ 702147 h 702147"/>
                <a:gd name="connsiteX37" fmla="*/ 479984 w 496441"/>
                <a:gd name="connsiteY37" fmla="*/ 702147 h 702147"/>
                <a:gd name="connsiteX38" fmla="*/ 493698 w 496441"/>
                <a:gd name="connsiteY38" fmla="*/ 688434 h 702147"/>
                <a:gd name="connsiteX39" fmla="*/ 479984 w 496441"/>
                <a:gd name="connsiteY39" fmla="*/ 674720 h 702147"/>
                <a:gd name="connsiteX40" fmla="*/ 24686 w 496441"/>
                <a:gd name="connsiteY40" fmla="*/ 674720 h 702147"/>
                <a:gd name="connsiteX41" fmla="*/ 24686 w 496441"/>
                <a:gd name="connsiteY41" fmla="*/ 68569 h 702147"/>
                <a:gd name="connsiteX42" fmla="*/ 65827 w 496441"/>
                <a:gd name="connsiteY42" fmla="*/ 68569 h 702147"/>
                <a:gd name="connsiteX43" fmla="*/ 65827 w 496441"/>
                <a:gd name="connsiteY43" fmla="*/ 617122 h 702147"/>
                <a:gd name="connsiteX44" fmla="*/ 90512 w 496441"/>
                <a:gd name="connsiteY44" fmla="*/ 641806 h 702147"/>
                <a:gd name="connsiteX45" fmla="*/ 90512 w 496441"/>
                <a:gd name="connsiteY45" fmla="*/ 641806 h 702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96441" h="702147">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w="27426"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2B12055-4F5B-9160-75C8-1BC41CED73C6}"/>
                </a:ext>
              </a:extLst>
            </p:cNvPr>
            <p:cNvSpPr/>
            <p:nvPr/>
          </p:nvSpPr>
          <p:spPr>
            <a:xfrm>
              <a:off x="2686728" y="6519432"/>
              <a:ext cx="207915" cy="131652"/>
            </a:xfrm>
            <a:custGeom>
              <a:avLst/>
              <a:gdLst>
                <a:gd name="connsiteX0" fmla="*/ 197480 w 207915"/>
                <a:gd name="connsiteY0" fmla="*/ 0 h 131652"/>
                <a:gd name="connsiteX1" fmla="*/ 183766 w 207915"/>
                <a:gd name="connsiteY1" fmla="*/ 13714 h 131652"/>
                <a:gd name="connsiteX2" fmla="*/ 183766 w 207915"/>
                <a:gd name="connsiteY2" fmla="*/ 104225 h 131652"/>
                <a:gd name="connsiteX3" fmla="*/ 13714 w 207915"/>
                <a:gd name="connsiteY3" fmla="*/ 104225 h 131652"/>
                <a:gd name="connsiteX4" fmla="*/ 0 w 207915"/>
                <a:gd name="connsiteY4" fmla="*/ 117938 h 131652"/>
                <a:gd name="connsiteX5" fmla="*/ 13714 w 207915"/>
                <a:gd name="connsiteY5" fmla="*/ 131652 h 131652"/>
                <a:gd name="connsiteX6" fmla="*/ 189252 w 207915"/>
                <a:gd name="connsiteY6" fmla="*/ 131652 h 131652"/>
                <a:gd name="connsiteX7" fmla="*/ 205708 w 207915"/>
                <a:gd name="connsiteY7" fmla="*/ 115196 h 131652"/>
                <a:gd name="connsiteX8" fmla="*/ 205708 w 207915"/>
                <a:gd name="connsiteY8" fmla="*/ 16457 h 131652"/>
                <a:gd name="connsiteX9" fmla="*/ 197480 w 207915"/>
                <a:gd name="connsiteY9" fmla="*/ 0 h 131652"/>
                <a:gd name="connsiteX10" fmla="*/ 197480 w 207915"/>
                <a:gd name="connsiteY10" fmla="*/ 0 h 13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7915" h="131652">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w="27426" cap="flat">
              <a:noFill/>
              <a:prstDash val="solid"/>
              <a:miter/>
            </a:ln>
          </p:spPr>
          <p:txBody>
            <a:bodyPr rtlCol="0" anchor="ctr"/>
            <a:lstStyle/>
            <a:p>
              <a:pPr algn="l" rtl="0"/>
              <a:endParaRPr lang="en-US"/>
            </a:p>
          </p:txBody>
        </p:sp>
        <p:grpSp>
          <p:nvGrpSpPr>
            <p:cNvPr id="17" name="Graphic 3">
              <a:extLst>
                <a:ext uri="{FF2B5EF4-FFF2-40B4-BE49-F238E27FC236}">
                  <a16:creationId xmlns:a16="http://schemas.microsoft.com/office/drawing/2014/main" id="{29597F53-1CFF-B573-4148-7B527ED0A248}"/>
                </a:ext>
              </a:extLst>
            </p:cNvPr>
            <p:cNvGrpSpPr/>
            <p:nvPr/>
          </p:nvGrpSpPr>
          <p:grpSpPr>
            <a:xfrm>
              <a:off x="2563304" y="5932482"/>
              <a:ext cx="334617" cy="762487"/>
              <a:chOff x="2563304" y="5932482"/>
              <a:chExt cx="334617" cy="762487"/>
            </a:xfrm>
            <a:solidFill>
              <a:srgbClr val="000000"/>
            </a:solidFill>
          </p:grpSpPr>
          <p:sp>
            <p:nvSpPr>
              <p:cNvPr id="32" name="Freeform 31">
                <a:extLst>
                  <a:ext uri="{FF2B5EF4-FFF2-40B4-BE49-F238E27FC236}">
                    <a16:creationId xmlns:a16="http://schemas.microsoft.com/office/drawing/2014/main" id="{688F8369-AFA1-8720-1CF3-CC24DC670F6F}"/>
                  </a:ext>
                </a:extLst>
              </p:cNvPr>
              <p:cNvSpPr/>
              <p:nvPr/>
            </p:nvSpPr>
            <p:spPr>
              <a:xfrm>
                <a:off x="2686728" y="5943452"/>
                <a:ext cx="211193" cy="644549"/>
              </a:xfrm>
              <a:custGeom>
                <a:avLst/>
                <a:gdLst>
                  <a:gd name="connsiteX0" fmla="*/ 191994 w 211193"/>
                  <a:gd name="connsiteY0" fmla="*/ 43884 h 644549"/>
                  <a:gd name="connsiteX1" fmla="*/ 142624 w 211193"/>
                  <a:gd name="connsiteY1" fmla="*/ 43884 h 644549"/>
                  <a:gd name="connsiteX2" fmla="*/ 142624 w 211193"/>
                  <a:gd name="connsiteY2" fmla="*/ 24685 h 644549"/>
                  <a:gd name="connsiteX3" fmla="*/ 117940 w 211193"/>
                  <a:gd name="connsiteY3" fmla="*/ 0 h 644549"/>
                  <a:gd name="connsiteX4" fmla="*/ 13714 w 211193"/>
                  <a:gd name="connsiteY4" fmla="*/ 0 h 644549"/>
                  <a:gd name="connsiteX5" fmla="*/ 0 w 211193"/>
                  <a:gd name="connsiteY5" fmla="*/ 13714 h 644549"/>
                  <a:gd name="connsiteX6" fmla="*/ 13714 w 211193"/>
                  <a:gd name="connsiteY6" fmla="*/ 27428 h 644549"/>
                  <a:gd name="connsiteX7" fmla="*/ 115197 w 211193"/>
                  <a:gd name="connsiteY7" fmla="*/ 27428 h 644549"/>
                  <a:gd name="connsiteX8" fmla="*/ 115197 w 211193"/>
                  <a:gd name="connsiteY8" fmla="*/ 617122 h 644549"/>
                  <a:gd name="connsiteX9" fmla="*/ 13714 w 211193"/>
                  <a:gd name="connsiteY9" fmla="*/ 617122 h 644549"/>
                  <a:gd name="connsiteX10" fmla="*/ 0 w 211193"/>
                  <a:gd name="connsiteY10" fmla="*/ 630835 h 644549"/>
                  <a:gd name="connsiteX11" fmla="*/ 13714 w 211193"/>
                  <a:gd name="connsiteY11" fmla="*/ 644549 h 644549"/>
                  <a:gd name="connsiteX12" fmla="*/ 117940 w 211193"/>
                  <a:gd name="connsiteY12" fmla="*/ 644549 h 644549"/>
                  <a:gd name="connsiteX13" fmla="*/ 142624 w 211193"/>
                  <a:gd name="connsiteY13" fmla="*/ 619864 h 644549"/>
                  <a:gd name="connsiteX14" fmla="*/ 142624 w 211193"/>
                  <a:gd name="connsiteY14" fmla="*/ 71312 h 644549"/>
                  <a:gd name="connsiteX15" fmla="*/ 183766 w 211193"/>
                  <a:gd name="connsiteY15" fmla="*/ 71312 h 644549"/>
                  <a:gd name="connsiteX16" fmla="*/ 183766 w 211193"/>
                  <a:gd name="connsiteY16" fmla="*/ 537582 h 644549"/>
                  <a:gd name="connsiteX17" fmla="*/ 197480 w 211193"/>
                  <a:gd name="connsiteY17" fmla="*/ 551295 h 644549"/>
                  <a:gd name="connsiteX18" fmla="*/ 211193 w 211193"/>
                  <a:gd name="connsiteY18" fmla="*/ 537582 h 644549"/>
                  <a:gd name="connsiteX19" fmla="*/ 211193 w 211193"/>
                  <a:gd name="connsiteY19" fmla="*/ 63083 h 644549"/>
                  <a:gd name="connsiteX20" fmla="*/ 191994 w 211193"/>
                  <a:gd name="connsiteY20" fmla="*/ 43884 h 644549"/>
                  <a:gd name="connsiteX21" fmla="*/ 191994 w 211193"/>
                  <a:gd name="connsiteY21" fmla="*/ 43884 h 64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193" h="644549">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w="27426" cap="flat">
                <a:noFill/>
                <a:prstDash val="solid"/>
                <a:miter/>
              </a:ln>
            </p:spPr>
            <p:txBody>
              <a:bodyPr rtlCol="0" anchor="ctr"/>
              <a:lstStyle/>
              <a:p>
                <a:pPr algn="l" rtl="0"/>
                <a:endParaRPr lang="en-US"/>
              </a:p>
            </p:txBody>
          </p:sp>
          <p:sp>
            <p:nvSpPr>
              <p:cNvPr id="33" name="Freeform 32">
                <a:extLst>
                  <a:ext uri="{FF2B5EF4-FFF2-40B4-BE49-F238E27FC236}">
                    <a16:creationId xmlns:a16="http://schemas.microsoft.com/office/drawing/2014/main" id="{6AF858BA-06AA-CDCC-BBA6-89C73AD0C3EA}"/>
                  </a:ext>
                </a:extLst>
              </p:cNvPr>
              <p:cNvSpPr/>
              <p:nvPr/>
            </p:nvSpPr>
            <p:spPr>
              <a:xfrm>
                <a:off x="2563304" y="5932482"/>
                <a:ext cx="104225" cy="762487"/>
              </a:xfrm>
              <a:custGeom>
                <a:avLst/>
                <a:gdLst>
                  <a:gd name="connsiteX0" fmla="*/ 79541 w 104225"/>
                  <a:gd name="connsiteY0" fmla="*/ 0 h 762487"/>
                  <a:gd name="connsiteX1" fmla="*/ 21943 w 104225"/>
                  <a:gd name="connsiteY1" fmla="*/ 0 h 762487"/>
                  <a:gd name="connsiteX2" fmla="*/ 0 w 104225"/>
                  <a:gd name="connsiteY2" fmla="*/ 21942 h 762487"/>
                  <a:gd name="connsiteX3" fmla="*/ 0 w 104225"/>
                  <a:gd name="connsiteY3" fmla="*/ 746031 h 762487"/>
                  <a:gd name="connsiteX4" fmla="*/ 8229 w 104225"/>
                  <a:gd name="connsiteY4" fmla="*/ 759745 h 762487"/>
                  <a:gd name="connsiteX5" fmla="*/ 24686 w 104225"/>
                  <a:gd name="connsiteY5" fmla="*/ 759745 h 762487"/>
                  <a:gd name="connsiteX6" fmla="*/ 52113 w 104225"/>
                  <a:gd name="connsiteY6" fmla="*/ 746031 h 762487"/>
                  <a:gd name="connsiteX7" fmla="*/ 79541 w 104225"/>
                  <a:gd name="connsiteY7" fmla="*/ 759745 h 762487"/>
                  <a:gd name="connsiteX8" fmla="*/ 87769 w 104225"/>
                  <a:gd name="connsiteY8" fmla="*/ 762488 h 762487"/>
                  <a:gd name="connsiteX9" fmla="*/ 95997 w 104225"/>
                  <a:gd name="connsiteY9" fmla="*/ 759745 h 762487"/>
                  <a:gd name="connsiteX10" fmla="*/ 104226 w 104225"/>
                  <a:gd name="connsiteY10" fmla="*/ 746031 h 762487"/>
                  <a:gd name="connsiteX11" fmla="*/ 104226 w 104225"/>
                  <a:gd name="connsiteY11" fmla="*/ 142623 h 762487"/>
                  <a:gd name="connsiteX12" fmla="*/ 90512 w 104225"/>
                  <a:gd name="connsiteY12" fmla="*/ 128909 h 762487"/>
                  <a:gd name="connsiteX13" fmla="*/ 76798 w 104225"/>
                  <a:gd name="connsiteY13" fmla="*/ 142623 h 762487"/>
                  <a:gd name="connsiteX14" fmla="*/ 76798 w 104225"/>
                  <a:gd name="connsiteY14" fmla="*/ 735060 h 762487"/>
                  <a:gd name="connsiteX15" fmla="*/ 54855 w 104225"/>
                  <a:gd name="connsiteY15" fmla="*/ 724089 h 762487"/>
                  <a:gd name="connsiteX16" fmla="*/ 43884 w 104225"/>
                  <a:gd name="connsiteY16" fmla="*/ 724089 h 762487"/>
                  <a:gd name="connsiteX17" fmla="*/ 21943 w 104225"/>
                  <a:gd name="connsiteY17" fmla="*/ 735060 h 762487"/>
                  <a:gd name="connsiteX18" fmla="*/ 21943 w 104225"/>
                  <a:gd name="connsiteY18" fmla="*/ 24685 h 762487"/>
                  <a:gd name="connsiteX19" fmla="*/ 76798 w 104225"/>
                  <a:gd name="connsiteY19" fmla="*/ 24685 h 762487"/>
                  <a:gd name="connsiteX20" fmla="*/ 76798 w 104225"/>
                  <a:gd name="connsiteY20" fmla="*/ 87768 h 762487"/>
                  <a:gd name="connsiteX21" fmla="*/ 90512 w 104225"/>
                  <a:gd name="connsiteY21" fmla="*/ 101482 h 762487"/>
                  <a:gd name="connsiteX22" fmla="*/ 104226 w 104225"/>
                  <a:gd name="connsiteY22" fmla="*/ 87768 h 762487"/>
                  <a:gd name="connsiteX23" fmla="*/ 104226 w 104225"/>
                  <a:gd name="connsiteY23" fmla="*/ 21942 h 762487"/>
                  <a:gd name="connsiteX24" fmla="*/ 79541 w 104225"/>
                  <a:gd name="connsiteY24" fmla="*/ 0 h 762487"/>
                  <a:gd name="connsiteX25" fmla="*/ 79541 w 104225"/>
                  <a:gd name="connsiteY25" fmla="*/ 0 h 76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4225" h="762487">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w="27426" cap="flat">
                <a:noFill/>
                <a:prstDash val="solid"/>
                <a:miter/>
              </a:ln>
            </p:spPr>
            <p:txBody>
              <a:bodyPr rtlCol="0" anchor="ctr"/>
              <a:lstStyle/>
              <a:p>
                <a:pPr algn="l" rtl="0"/>
                <a:endParaRPr lang="en-US"/>
              </a:p>
            </p:txBody>
          </p:sp>
        </p:grpSp>
        <p:sp>
          <p:nvSpPr>
            <p:cNvPr id="18" name="Freeform 17">
              <a:extLst>
                <a:ext uri="{FF2B5EF4-FFF2-40B4-BE49-F238E27FC236}">
                  <a16:creationId xmlns:a16="http://schemas.microsoft.com/office/drawing/2014/main" id="{FC99991A-83FB-CE23-3D19-7AB2692FA612}"/>
                </a:ext>
              </a:extLst>
            </p:cNvPr>
            <p:cNvSpPr/>
            <p:nvPr/>
          </p:nvSpPr>
          <p:spPr>
            <a:xfrm>
              <a:off x="2171088" y="6069619"/>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19" name="Freeform 18">
              <a:extLst>
                <a:ext uri="{FF2B5EF4-FFF2-40B4-BE49-F238E27FC236}">
                  <a16:creationId xmlns:a16="http://schemas.microsoft.com/office/drawing/2014/main" id="{49B235D0-6065-A39F-7954-B18C334A8926}"/>
                </a:ext>
              </a:extLst>
            </p:cNvPr>
            <p:cNvSpPr/>
            <p:nvPr/>
          </p:nvSpPr>
          <p:spPr>
            <a:xfrm>
              <a:off x="2258857" y="6143673"/>
              <a:ext cx="167308" cy="27427"/>
            </a:xfrm>
            <a:custGeom>
              <a:avLst/>
              <a:gdLst>
                <a:gd name="connsiteX0" fmla="*/ 153594 w 167308"/>
                <a:gd name="connsiteY0" fmla="*/ 0 h 27427"/>
                <a:gd name="connsiteX1" fmla="*/ 13714 w 167308"/>
                <a:gd name="connsiteY1" fmla="*/ 0 h 27427"/>
                <a:gd name="connsiteX2" fmla="*/ 0 w 167308"/>
                <a:gd name="connsiteY2" fmla="*/ 13714 h 27427"/>
                <a:gd name="connsiteX3" fmla="*/ 13714 w 167308"/>
                <a:gd name="connsiteY3" fmla="*/ 27428 h 27427"/>
                <a:gd name="connsiteX4" fmla="*/ 153594 w 167308"/>
                <a:gd name="connsiteY4" fmla="*/ 27428 h 27427"/>
                <a:gd name="connsiteX5" fmla="*/ 167308 w 167308"/>
                <a:gd name="connsiteY5" fmla="*/ 13714 h 27427"/>
                <a:gd name="connsiteX6" fmla="*/ 153594 w 167308"/>
                <a:gd name="connsiteY6" fmla="*/ 0 h 27427"/>
                <a:gd name="connsiteX7" fmla="*/ 153594 w 167308"/>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308" h="27427">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w="27426" cap="flat">
              <a:noFill/>
              <a:prstDash val="solid"/>
              <a:miter/>
            </a:ln>
          </p:spPr>
          <p:txBody>
            <a:bodyPr rtlCol="0" anchor="ctr"/>
            <a:lstStyle/>
            <a:p>
              <a:pPr algn="l" rtl="0"/>
              <a:endParaRPr lang="en-US"/>
            </a:p>
          </p:txBody>
        </p:sp>
        <p:sp>
          <p:nvSpPr>
            <p:cNvPr id="20" name="Freeform 19">
              <a:extLst>
                <a:ext uri="{FF2B5EF4-FFF2-40B4-BE49-F238E27FC236}">
                  <a16:creationId xmlns:a16="http://schemas.microsoft.com/office/drawing/2014/main" id="{F83AD8F6-BA97-1320-11E2-E08DE5109660}"/>
                </a:ext>
              </a:extLst>
            </p:cNvPr>
            <p:cNvSpPr/>
            <p:nvPr/>
          </p:nvSpPr>
          <p:spPr>
            <a:xfrm>
              <a:off x="2171088" y="6217728"/>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1" name="Freeform 20">
              <a:extLst>
                <a:ext uri="{FF2B5EF4-FFF2-40B4-BE49-F238E27FC236}">
                  <a16:creationId xmlns:a16="http://schemas.microsoft.com/office/drawing/2014/main" id="{3E1E2CD9-92BC-B251-05C5-3B090708B54F}"/>
                </a:ext>
              </a:extLst>
            </p:cNvPr>
            <p:cNvSpPr/>
            <p:nvPr/>
          </p:nvSpPr>
          <p:spPr>
            <a:xfrm>
              <a:off x="2171088" y="6294525"/>
              <a:ext cx="255077" cy="27427"/>
            </a:xfrm>
            <a:custGeom>
              <a:avLst/>
              <a:gdLst>
                <a:gd name="connsiteX0" fmla="*/ 241363 w 255077"/>
                <a:gd name="connsiteY0" fmla="*/ 0 h 27427"/>
                <a:gd name="connsiteX1" fmla="*/ 13714 w 255077"/>
                <a:gd name="connsiteY1" fmla="*/ 0 h 27427"/>
                <a:gd name="connsiteX2" fmla="*/ 0 w 255077"/>
                <a:gd name="connsiteY2" fmla="*/ 13714 h 27427"/>
                <a:gd name="connsiteX3" fmla="*/ 13714 w 255077"/>
                <a:gd name="connsiteY3" fmla="*/ 27428 h 27427"/>
                <a:gd name="connsiteX4" fmla="*/ 241363 w 255077"/>
                <a:gd name="connsiteY4" fmla="*/ 27428 h 27427"/>
                <a:gd name="connsiteX5" fmla="*/ 255077 w 255077"/>
                <a:gd name="connsiteY5" fmla="*/ 13714 h 27427"/>
                <a:gd name="connsiteX6" fmla="*/ 241363 w 255077"/>
                <a:gd name="connsiteY6" fmla="*/ 0 h 27427"/>
                <a:gd name="connsiteX7" fmla="*/ 241363 w 255077"/>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w="27426" cap="flat">
              <a:noFill/>
              <a:prstDash val="solid"/>
              <a:miter/>
            </a:ln>
          </p:spPr>
          <p:txBody>
            <a:bodyPr rtlCol="0" anchor="ctr"/>
            <a:lstStyle/>
            <a:p>
              <a:pPr algn="l" rtl="0"/>
              <a:endParaRPr lang="en-US"/>
            </a:p>
          </p:txBody>
        </p:sp>
        <p:sp>
          <p:nvSpPr>
            <p:cNvPr id="22" name="Freeform 21">
              <a:extLst>
                <a:ext uri="{FF2B5EF4-FFF2-40B4-BE49-F238E27FC236}">
                  <a16:creationId xmlns:a16="http://schemas.microsoft.com/office/drawing/2014/main" id="{9E3D06D5-ADB0-D76B-5097-F39D1D99A8DC}"/>
                </a:ext>
              </a:extLst>
            </p:cNvPr>
            <p:cNvSpPr/>
            <p:nvPr/>
          </p:nvSpPr>
          <p:spPr>
            <a:xfrm>
              <a:off x="2171088" y="6365837"/>
              <a:ext cx="178279" cy="27427"/>
            </a:xfrm>
            <a:custGeom>
              <a:avLst/>
              <a:gdLst>
                <a:gd name="connsiteX0" fmla="*/ 13714 w 178279"/>
                <a:gd name="connsiteY0" fmla="*/ 27428 h 27427"/>
                <a:gd name="connsiteX1" fmla="*/ 164566 w 178279"/>
                <a:gd name="connsiteY1" fmla="*/ 27428 h 27427"/>
                <a:gd name="connsiteX2" fmla="*/ 178280 w 178279"/>
                <a:gd name="connsiteY2" fmla="*/ 13714 h 27427"/>
                <a:gd name="connsiteX3" fmla="*/ 164566 w 178279"/>
                <a:gd name="connsiteY3" fmla="*/ 0 h 27427"/>
                <a:gd name="connsiteX4" fmla="*/ 13714 w 178279"/>
                <a:gd name="connsiteY4" fmla="*/ 0 h 27427"/>
                <a:gd name="connsiteX5" fmla="*/ 0 w 178279"/>
                <a:gd name="connsiteY5" fmla="*/ 13714 h 27427"/>
                <a:gd name="connsiteX6" fmla="*/ 13714 w 178279"/>
                <a:gd name="connsiteY6" fmla="*/ 27428 h 27427"/>
                <a:gd name="connsiteX7" fmla="*/ 13714 w 178279"/>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279" h="27427">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3" name="Freeform 22">
              <a:extLst>
                <a:ext uri="{FF2B5EF4-FFF2-40B4-BE49-F238E27FC236}">
                  <a16:creationId xmlns:a16="http://schemas.microsoft.com/office/drawing/2014/main" id="{1CA70D22-BDEA-952C-B1DD-71BAF31C85BF}"/>
                </a:ext>
              </a:extLst>
            </p:cNvPr>
            <p:cNvSpPr/>
            <p:nvPr/>
          </p:nvSpPr>
          <p:spPr>
            <a:xfrm>
              <a:off x="2171088" y="6442635"/>
              <a:ext cx="255077" cy="27427"/>
            </a:xfrm>
            <a:custGeom>
              <a:avLst/>
              <a:gdLst>
                <a:gd name="connsiteX0" fmla="*/ 13714 w 255077"/>
                <a:gd name="connsiteY0" fmla="*/ 27428 h 27427"/>
                <a:gd name="connsiteX1" fmla="*/ 241363 w 255077"/>
                <a:gd name="connsiteY1" fmla="*/ 27428 h 27427"/>
                <a:gd name="connsiteX2" fmla="*/ 255077 w 255077"/>
                <a:gd name="connsiteY2" fmla="*/ 13714 h 27427"/>
                <a:gd name="connsiteX3" fmla="*/ 241363 w 255077"/>
                <a:gd name="connsiteY3" fmla="*/ 0 h 27427"/>
                <a:gd name="connsiteX4" fmla="*/ 13714 w 255077"/>
                <a:gd name="connsiteY4" fmla="*/ 0 h 27427"/>
                <a:gd name="connsiteX5" fmla="*/ 0 w 255077"/>
                <a:gd name="connsiteY5" fmla="*/ 13714 h 27427"/>
                <a:gd name="connsiteX6" fmla="*/ 13714 w 255077"/>
                <a:gd name="connsiteY6" fmla="*/ 27428 h 27427"/>
                <a:gd name="connsiteX7" fmla="*/ 13714 w 25507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077" h="2742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4" name="Freeform 23">
              <a:extLst>
                <a:ext uri="{FF2B5EF4-FFF2-40B4-BE49-F238E27FC236}">
                  <a16:creationId xmlns:a16="http://schemas.microsoft.com/office/drawing/2014/main" id="{A6972C8E-217A-8E1B-8E3B-C6829DA21657}"/>
                </a:ext>
              </a:extLst>
            </p:cNvPr>
            <p:cNvSpPr/>
            <p:nvPr/>
          </p:nvSpPr>
          <p:spPr>
            <a:xfrm>
              <a:off x="2171088" y="6140931"/>
              <a:ext cx="60341" cy="27427"/>
            </a:xfrm>
            <a:custGeom>
              <a:avLst/>
              <a:gdLst>
                <a:gd name="connsiteX0" fmla="*/ 13714 w 60341"/>
                <a:gd name="connsiteY0" fmla="*/ 27428 h 27427"/>
                <a:gd name="connsiteX1" fmla="*/ 46627 w 60341"/>
                <a:gd name="connsiteY1" fmla="*/ 27428 h 27427"/>
                <a:gd name="connsiteX2" fmla="*/ 60341 w 60341"/>
                <a:gd name="connsiteY2" fmla="*/ 13714 h 27427"/>
                <a:gd name="connsiteX3" fmla="*/ 46627 w 60341"/>
                <a:gd name="connsiteY3" fmla="*/ 0 h 27427"/>
                <a:gd name="connsiteX4" fmla="*/ 13714 w 60341"/>
                <a:gd name="connsiteY4" fmla="*/ 0 h 27427"/>
                <a:gd name="connsiteX5" fmla="*/ 0 w 60341"/>
                <a:gd name="connsiteY5" fmla="*/ 13714 h 27427"/>
                <a:gd name="connsiteX6" fmla="*/ 13714 w 60341"/>
                <a:gd name="connsiteY6" fmla="*/ 27428 h 27427"/>
                <a:gd name="connsiteX7" fmla="*/ 13714 w 60341"/>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341" h="27427">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5" name="Freeform 24">
              <a:extLst>
                <a:ext uri="{FF2B5EF4-FFF2-40B4-BE49-F238E27FC236}">
                  <a16:creationId xmlns:a16="http://schemas.microsoft.com/office/drawing/2014/main" id="{737BBB24-3309-B4E2-F5FF-E767A742DEA7}"/>
                </a:ext>
              </a:extLst>
            </p:cNvPr>
            <p:cNvSpPr/>
            <p:nvPr/>
          </p:nvSpPr>
          <p:spPr>
            <a:xfrm>
              <a:off x="2371309" y="6368580"/>
              <a:ext cx="54855" cy="27427"/>
            </a:xfrm>
            <a:custGeom>
              <a:avLst/>
              <a:gdLst>
                <a:gd name="connsiteX0" fmla="*/ 41142 w 54855"/>
                <a:gd name="connsiteY0" fmla="*/ 0 h 27427"/>
                <a:gd name="connsiteX1" fmla="*/ 13714 w 54855"/>
                <a:gd name="connsiteY1" fmla="*/ 0 h 27427"/>
                <a:gd name="connsiteX2" fmla="*/ 0 w 54855"/>
                <a:gd name="connsiteY2" fmla="*/ 13714 h 27427"/>
                <a:gd name="connsiteX3" fmla="*/ 13714 w 54855"/>
                <a:gd name="connsiteY3" fmla="*/ 27428 h 27427"/>
                <a:gd name="connsiteX4" fmla="*/ 41142 w 54855"/>
                <a:gd name="connsiteY4" fmla="*/ 27428 h 27427"/>
                <a:gd name="connsiteX5" fmla="*/ 54855 w 54855"/>
                <a:gd name="connsiteY5" fmla="*/ 13714 h 27427"/>
                <a:gd name="connsiteX6" fmla="*/ 41142 w 54855"/>
                <a:gd name="connsiteY6" fmla="*/ 0 h 27427"/>
                <a:gd name="connsiteX7" fmla="*/ 41142 w 54855"/>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5" h="27427">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w="27426" cap="flat">
              <a:noFill/>
              <a:prstDash val="solid"/>
              <a:miter/>
            </a:ln>
          </p:spPr>
          <p:txBody>
            <a:bodyPr rtlCol="0" anchor="ctr"/>
            <a:lstStyle/>
            <a:p>
              <a:pPr algn="l" rtl="0"/>
              <a:endParaRPr lang="en-US"/>
            </a:p>
          </p:txBody>
        </p:sp>
        <p:sp>
          <p:nvSpPr>
            <p:cNvPr id="26" name="Freeform 25">
              <a:extLst>
                <a:ext uri="{FF2B5EF4-FFF2-40B4-BE49-F238E27FC236}">
                  <a16:creationId xmlns:a16="http://schemas.microsoft.com/office/drawing/2014/main" id="{B944ECDC-701C-44F6-3EB9-1D2A9794D924}"/>
                </a:ext>
              </a:extLst>
            </p:cNvPr>
            <p:cNvSpPr/>
            <p:nvPr/>
          </p:nvSpPr>
          <p:spPr>
            <a:xfrm>
              <a:off x="2692213" y="6066876"/>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7" name="Freeform 26">
              <a:extLst>
                <a:ext uri="{FF2B5EF4-FFF2-40B4-BE49-F238E27FC236}">
                  <a16:creationId xmlns:a16="http://schemas.microsoft.com/office/drawing/2014/main" id="{B7258124-31FA-B057-16F5-D3BFB8407407}"/>
                </a:ext>
              </a:extLst>
            </p:cNvPr>
            <p:cNvSpPr/>
            <p:nvPr/>
          </p:nvSpPr>
          <p:spPr>
            <a:xfrm>
              <a:off x="2692213" y="6140931"/>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8" name="Freeform 27">
              <a:extLst>
                <a:ext uri="{FF2B5EF4-FFF2-40B4-BE49-F238E27FC236}">
                  <a16:creationId xmlns:a16="http://schemas.microsoft.com/office/drawing/2014/main" id="{D50322D5-DA6A-1449-AE84-FAC9C9DE8337}"/>
                </a:ext>
              </a:extLst>
            </p:cNvPr>
            <p:cNvSpPr/>
            <p:nvPr/>
          </p:nvSpPr>
          <p:spPr>
            <a:xfrm>
              <a:off x="2692213" y="6217728"/>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29" name="Freeform 28">
              <a:extLst>
                <a:ext uri="{FF2B5EF4-FFF2-40B4-BE49-F238E27FC236}">
                  <a16:creationId xmlns:a16="http://schemas.microsoft.com/office/drawing/2014/main" id="{84E049AC-57B3-2E87-668C-9901E2BC3EB9}"/>
                </a:ext>
              </a:extLst>
            </p:cNvPr>
            <p:cNvSpPr/>
            <p:nvPr/>
          </p:nvSpPr>
          <p:spPr>
            <a:xfrm>
              <a:off x="2692213" y="6291783"/>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0" name="Freeform 29">
              <a:extLst>
                <a:ext uri="{FF2B5EF4-FFF2-40B4-BE49-F238E27FC236}">
                  <a16:creationId xmlns:a16="http://schemas.microsoft.com/office/drawing/2014/main" id="{B4DDFADB-12E7-2114-D4EF-0EAFEBD025EF}"/>
                </a:ext>
              </a:extLst>
            </p:cNvPr>
            <p:cNvSpPr/>
            <p:nvPr/>
          </p:nvSpPr>
          <p:spPr>
            <a:xfrm>
              <a:off x="2692213" y="6442635"/>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sp>
          <p:nvSpPr>
            <p:cNvPr id="31" name="Freeform 30">
              <a:extLst>
                <a:ext uri="{FF2B5EF4-FFF2-40B4-BE49-F238E27FC236}">
                  <a16:creationId xmlns:a16="http://schemas.microsoft.com/office/drawing/2014/main" id="{1FF9403A-7191-01B3-759A-7A8A6B358D1A}"/>
                </a:ext>
              </a:extLst>
            </p:cNvPr>
            <p:cNvSpPr/>
            <p:nvPr/>
          </p:nvSpPr>
          <p:spPr>
            <a:xfrm>
              <a:off x="2692213" y="6365837"/>
              <a:ext cx="76797" cy="27427"/>
            </a:xfrm>
            <a:custGeom>
              <a:avLst/>
              <a:gdLst>
                <a:gd name="connsiteX0" fmla="*/ 13714 w 76797"/>
                <a:gd name="connsiteY0" fmla="*/ 27428 h 27427"/>
                <a:gd name="connsiteX1" fmla="*/ 63083 w 76797"/>
                <a:gd name="connsiteY1" fmla="*/ 27428 h 27427"/>
                <a:gd name="connsiteX2" fmla="*/ 76797 w 76797"/>
                <a:gd name="connsiteY2" fmla="*/ 13714 h 27427"/>
                <a:gd name="connsiteX3" fmla="*/ 63083 w 76797"/>
                <a:gd name="connsiteY3" fmla="*/ 0 h 27427"/>
                <a:gd name="connsiteX4" fmla="*/ 13714 w 76797"/>
                <a:gd name="connsiteY4" fmla="*/ 0 h 27427"/>
                <a:gd name="connsiteX5" fmla="*/ 0 w 76797"/>
                <a:gd name="connsiteY5" fmla="*/ 13714 h 27427"/>
                <a:gd name="connsiteX6" fmla="*/ 13714 w 76797"/>
                <a:gd name="connsiteY6" fmla="*/ 27428 h 27427"/>
                <a:gd name="connsiteX7" fmla="*/ 13714 w 76797"/>
                <a:gd name="connsiteY7" fmla="*/ 27428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2742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w="27426" cap="flat">
              <a:noFill/>
              <a:prstDash val="solid"/>
              <a:miter/>
            </a:ln>
          </p:spPr>
          <p:txBody>
            <a:bodyPr rtlCol="0" anchor="ctr"/>
            <a:lstStyle/>
            <a:p>
              <a:pPr algn="l" rtl="0"/>
              <a:endParaRPr lang="en-US"/>
            </a:p>
          </p:txBody>
        </p:sp>
      </p:grpSp>
      <p:sp>
        <p:nvSpPr>
          <p:cNvPr id="3" name="Text Placeholder 2">
            <a:extLst>
              <a:ext uri="{FF2B5EF4-FFF2-40B4-BE49-F238E27FC236}">
                <a16:creationId xmlns:a16="http://schemas.microsoft.com/office/drawing/2014/main" id="{80E98C43-1492-2974-018E-0E62A40FBFCD}"/>
              </a:ext>
            </a:extLst>
          </p:cNvPr>
          <p:cNvSpPr>
            <a:spLocks noGrp="1"/>
          </p:cNvSpPr>
          <p:nvPr>
            <p:ph type="body" sz="quarter" idx="32"/>
          </p:nvPr>
        </p:nvSpPr>
        <p:spPr>
          <a:xfrm>
            <a:off x="856018" y="2731367"/>
            <a:ext cx="6143488" cy="5217012"/>
          </a:xfrm>
        </p:spPr>
        <p:txBody>
          <a:bodyPr/>
          <a:lstStyle/>
          <a:p>
            <a:pPr marL="171450" indent="-171450" algn="l" rtl="0">
              <a:lnSpc>
                <a:spcPct val="150000"/>
              </a:lnSpc>
              <a:buFont typeface="Wingdings" panose="05000000000000000000" pitchFamily="2" charset="2"/>
              <a:buChar char="Ø"/>
            </a:pPr>
            <a:r>
              <a:rPr lang="en-GB" dirty="0">
                <a:effectLst/>
              </a:rPr>
              <a:t>Intellectual Property Office of Ireland (</a:t>
            </a:r>
            <a:r>
              <a:rPr lang="en-GB" dirty="0" err="1">
                <a:effectLst/>
              </a:rPr>
              <a:t>julkaisuaika</a:t>
            </a:r>
            <a:r>
              <a:rPr lang="en-GB" dirty="0">
                <a:effectLst/>
              </a:rPr>
              <a:t> </a:t>
            </a:r>
            <a:r>
              <a:rPr lang="en-GB" dirty="0" err="1">
                <a:effectLst/>
              </a:rPr>
              <a:t>tuntematon</a:t>
            </a:r>
            <a:r>
              <a:rPr lang="en-GB" dirty="0">
                <a:effectLst/>
              </a:rPr>
              <a:t>) </a:t>
            </a:r>
            <a:r>
              <a:rPr lang="en-GB" i="1" dirty="0">
                <a:effectLst/>
              </a:rPr>
              <a:t>Why protect your IP, IPOI</a:t>
            </a:r>
            <a:r>
              <a:rPr lang="en-GB" dirty="0">
                <a:effectLst/>
              </a:rPr>
              <a:t>. Saatavilla osoitteessa: https://www.ipoi.gov.ie/en/understanding-ip/getting-started-with-intellectual-property/why-protect-your-intellectual-property-/ (Viitattu: 10. maaliskuuta 2023).</a:t>
            </a:r>
          </a:p>
          <a:p>
            <a:pPr marL="171450" indent="-171450" algn="l" rtl="0">
              <a:lnSpc>
                <a:spcPct val="150000"/>
              </a:lnSpc>
              <a:buFont typeface="Wingdings" panose="05000000000000000000" pitchFamily="2" charset="2"/>
              <a:buChar char="Ø"/>
            </a:pPr>
            <a:r>
              <a:rPr lang="en-GB" dirty="0">
                <a:effectLst/>
              </a:rPr>
              <a:t>Kotler, P. (2016)</a:t>
            </a:r>
            <a:r>
              <a:rPr lang="en-GB" i="1" dirty="0">
                <a:effectLst/>
              </a:rPr>
              <a:t> Marketing management Vol 3</a:t>
            </a:r>
            <a:r>
              <a:rPr lang="en-GB" dirty="0">
                <a:effectLst/>
              </a:rPr>
              <a:t>. Harlow: Pearson.</a:t>
            </a:r>
          </a:p>
          <a:p>
            <a:pPr marL="171450" indent="-171450" algn="l" rtl="0">
              <a:lnSpc>
                <a:spcPct val="150000"/>
              </a:lnSpc>
              <a:buFont typeface="Wingdings" panose="05000000000000000000" pitchFamily="2" charset="2"/>
              <a:buChar char="Ø"/>
            </a:pPr>
            <a:r>
              <a:rPr lang="en-GB" dirty="0">
                <a:effectLst/>
              </a:rPr>
              <a:t>KUSTUROVIC, A. (</a:t>
            </a:r>
            <a:r>
              <a:rPr lang="en-GB" dirty="0" err="1"/>
              <a:t>julkaisuaika</a:t>
            </a:r>
            <a:r>
              <a:rPr lang="en-GB" dirty="0"/>
              <a:t> </a:t>
            </a:r>
            <a:r>
              <a:rPr lang="en-GB" dirty="0" err="1"/>
              <a:t>tuntematon</a:t>
            </a:r>
            <a:r>
              <a:rPr lang="en-GB" dirty="0">
                <a:effectLst/>
              </a:rPr>
              <a:t>) </a:t>
            </a:r>
            <a:r>
              <a:rPr lang="en-GB" i="1" dirty="0">
                <a:effectLst/>
              </a:rPr>
              <a:t>E-learning centre of the European Patent Academy, IP RIGHTS IN FOOD INDUSTRY.</a:t>
            </a:r>
            <a:r>
              <a:rPr lang="en-GB" dirty="0">
                <a:effectLst/>
              </a:rPr>
              <a:t> Saatavilla osoitteessa: https://ecourses.epo.org/pluginfile.php/79460/mod_label/intro/IP_rights_and_the_food_industry.pdf (Viitattu: 10. maaliskuuta 2023).</a:t>
            </a:r>
          </a:p>
          <a:p>
            <a:pPr marL="171450" indent="-171450" algn="l" rtl="0">
              <a:lnSpc>
                <a:spcPct val="150000"/>
              </a:lnSpc>
              <a:buFont typeface="Wingdings" panose="05000000000000000000" pitchFamily="2" charset="2"/>
              <a:buChar char="Ø"/>
            </a:pPr>
            <a:r>
              <a:rPr lang="en-GB" dirty="0">
                <a:effectLst/>
              </a:rPr>
              <a:t>Lucy, D., Mason, B., Sinclair, A., Bosley, A. ja Gifford, J. (2023). Fair selection: An evidence review. </a:t>
            </a:r>
            <a:r>
              <a:rPr lang="en-GB" dirty="0"/>
              <a:t>Practical summary and recommendations.</a:t>
            </a:r>
            <a:r>
              <a:rPr lang="en-GB" dirty="0">
                <a:effectLst/>
              </a:rPr>
              <a:t>. Lontoo: Chartered Institute of Personnel and Development.</a:t>
            </a:r>
          </a:p>
          <a:p>
            <a:pPr marL="171450" indent="-171450" algn="l" rtl="0">
              <a:lnSpc>
                <a:spcPct val="150000"/>
              </a:lnSpc>
              <a:buFont typeface="Wingdings" panose="05000000000000000000" pitchFamily="2" charset="2"/>
              <a:buChar char="Ø"/>
            </a:pPr>
            <a:r>
              <a:rPr lang="en-GB" dirty="0" err="1">
                <a:effectLst/>
              </a:rPr>
              <a:t>Passikoff</a:t>
            </a:r>
            <a:r>
              <a:rPr lang="en-GB" dirty="0">
                <a:effectLst/>
              </a:rPr>
              <a:t>, R. (2003) </a:t>
            </a:r>
            <a:r>
              <a:rPr lang="en-GB" i="1" dirty="0">
                <a:effectLst/>
              </a:rPr>
              <a:t>Predicting Market Success</a:t>
            </a:r>
            <a:r>
              <a:rPr lang="en-GB" dirty="0">
                <a:effectLst/>
              </a:rPr>
              <a:t>. Wiley.</a:t>
            </a:r>
          </a:p>
          <a:p>
            <a:pPr marL="171450" indent="-171450" algn="l" rtl="0">
              <a:lnSpc>
                <a:spcPct val="150000"/>
              </a:lnSpc>
              <a:buFont typeface="Wingdings" panose="05000000000000000000" pitchFamily="2" charset="2"/>
              <a:buChar char="Ø"/>
            </a:pPr>
            <a:r>
              <a:rPr lang="en-GB" dirty="0">
                <a:effectLst/>
              </a:rPr>
              <a:t>Tiffany, P. ja Peterson, S. (2022 )</a:t>
            </a:r>
            <a:r>
              <a:rPr lang="en-GB" i="1" dirty="0">
                <a:effectLst/>
              </a:rPr>
              <a:t> Business plans</a:t>
            </a:r>
            <a:r>
              <a:rPr lang="en-GB" dirty="0">
                <a:effectLst/>
              </a:rPr>
              <a:t>. Hoboken, NJ: John Wiley &amp; Sons, Inc.</a:t>
            </a:r>
          </a:p>
          <a:p>
            <a:pPr marL="171450" indent="-171450" algn="l" rtl="0">
              <a:lnSpc>
                <a:spcPct val="150000"/>
              </a:lnSpc>
              <a:buFont typeface="Wingdings" panose="05000000000000000000" pitchFamily="2" charset="2"/>
              <a:buChar char="Ø"/>
            </a:pPr>
            <a:r>
              <a:rPr lang="en-GB" dirty="0" err="1">
                <a:effectLst/>
              </a:rPr>
              <a:t>Tuntematon</a:t>
            </a:r>
            <a:r>
              <a:rPr lang="en-GB" dirty="0">
                <a:effectLst/>
              </a:rPr>
              <a:t> (</a:t>
            </a:r>
            <a:r>
              <a:rPr lang="en-GB" dirty="0" err="1"/>
              <a:t>julkaisuaika</a:t>
            </a:r>
            <a:r>
              <a:rPr lang="en-GB" dirty="0"/>
              <a:t> </a:t>
            </a:r>
            <a:r>
              <a:rPr lang="en-GB" dirty="0" err="1"/>
              <a:t>tuntematon</a:t>
            </a:r>
            <a:r>
              <a:rPr lang="en-GB" dirty="0"/>
              <a:t>) </a:t>
            </a:r>
            <a:r>
              <a:rPr lang="en-GB" i="1" dirty="0"/>
              <a:t>Starting a business in the EU: Registration &amp; Support, Your Europe</a:t>
            </a:r>
            <a:r>
              <a:rPr lang="en-GB" dirty="0">
                <a:effectLst/>
              </a:rPr>
              <a:t>. Saatavilla osoitteessa: https://europa.eu/youreurope/business/running-business/start-ups/starting-business/index_en.htm (Viitattu: 10. maaliskuuta 2023).</a:t>
            </a:r>
          </a:p>
          <a:p>
            <a:pPr marL="171450" indent="-171450" algn="l" rtl="0">
              <a:lnSpc>
                <a:spcPct val="150000"/>
              </a:lnSpc>
              <a:buFont typeface="Wingdings" panose="05000000000000000000" pitchFamily="2" charset="2"/>
              <a:buChar char="Ø"/>
            </a:pPr>
            <a:r>
              <a:rPr lang="en-GB" dirty="0">
                <a:effectLst/>
              </a:rPr>
              <a:t>Webster, J. (2023)</a:t>
            </a:r>
            <a:r>
              <a:rPr lang="en-GB" i="1" dirty="0">
                <a:effectLst/>
              </a:rPr>
              <a:t>Council post: How ethical business tactics can improve </a:t>
            </a:r>
            <a:r>
              <a:rPr lang="en-GB" i="1" dirty="0"/>
              <a:t>profitability, Forbes. </a:t>
            </a:r>
            <a:r>
              <a:rPr lang="en-GB" dirty="0" err="1">
                <a:effectLst/>
              </a:rPr>
              <a:t>Saatavilla</a:t>
            </a:r>
            <a:r>
              <a:rPr lang="en-GB" dirty="0">
                <a:effectLst/>
              </a:rPr>
              <a:t> osoitteessa: https://www.forbes.com/sites/forbesfinancecouncil/2023/02/14/how-ethical-business-tactics-can-improve-profitability/ </a:t>
            </a:r>
            <a:r>
              <a:rPr lang="en-GB">
                <a:effectLst/>
              </a:rPr>
              <a:t>(Viitattu: </a:t>
            </a:r>
            <a:r>
              <a:rPr lang="en-GB" dirty="0">
                <a:effectLst/>
              </a:rPr>
              <a:t>06. syyskuuta 2022).</a:t>
            </a:r>
          </a:p>
          <a:p>
            <a:pPr algn="l" rtl="0"/>
            <a:endParaRPr lang="en-IE" dirty="0"/>
          </a:p>
        </p:txBody>
      </p:sp>
    </p:spTree>
    <p:extLst>
      <p:ext uri="{BB962C8B-B14F-4D97-AF65-F5344CB8AC3E}">
        <p14:creationId xmlns:p14="http://schemas.microsoft.com/office/powerpoint/2010/main" val="2551080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8D93AB-8E49-D44E-B961-C4454A6BDF1F}"/>
              </a:ext>
            </a:extLst>
          </p:cNvPr>
          <p:cNvSpPr>
            <a:spLocks noGrp="1"/>
          </p:cNvSpPr>
          <p:nvPr>
            <p:ph type="body" sz="quarter" idx="14"/>
          </p:nvPr>
        </p:nvSpPr>
        <p:spPr/>
        <p:txBody>
          <a:bodyPr/>
          <a:lstStyle/>
          <a:p>
            <a:pPr algn="l" rtl="0"/>
            <a:r>
              <a:rPr lang="en-US"/>
              <a:t>02</a:t>
            </a:r>
          </a:p>
        </p:txBody>
      </p:sp>
      <p:sp>
        <p:nvSpPr>
          <p:cNvPr id="3" name="Text Placeholder 2">
            <a:extLst>
              <a:ext uri="{FF2B5EF4-FFF2-40B4-BE49-F238E27FC236}">
                <a16:creationId xmlns:a16="http://schemas.microsoft.com/office/drawing/2014/main" id="{A1C93AE6-AEA7-2B43-9631-0A7411EA1EBF}"/>
              </a:ext>
            </a:extLst>
          </p:cNvPr>
          <p:cNvSpPr>
            <a:spLocks noGrp="1"/>
          </p:cNvSpPr>
          <p:nvPr>
            <p:ph type="body" sz="quarter" idx="15"/>
          </p:nvPr>
        </p:nvSpPr>
        <p:spPr/>
        <p:txBody>
          <a:bodyPr/>
          <a:lstStyle/>
          <a:p>
            <a:pPr algn="l" rtl="0"/>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Eettisen</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altLang="en-US" dirty="0" err="1">
                <a:ea typeface="Calibri" panose="020F0502020204030204" pitchFamily="34" charset="0"/>
              </a:rPr>
              <a:t>elintarvikeliiketoiminnan</a:t>
            </a:r>
            <a:r>
              <a:rPr kumimoji="0" lang="en-US" altLang="en-US" sz="3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sz="36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käsite</a:t>
            </a:r>
            <a:endParaRPr lang="en-US" dirty="0"/>
          </a:p>
        </p:txBody>
      </p:sp>
      <p:sp>
        <p:nvSpPr>
          <p:cNvPr id="4" name="Slide Number Placeholder 5">
            <a:extLst>
              <a:ext uri="{FF2B5EF4-FFF2-40B4-BE49-F238E27FC236}">
                <a16:creationId xmlns:a16="http://schemas.microsoft.com/office/drawing/2014/main" id="{5B143ABE-A1C1-54B0-9BCC-8EBBB8CE3203}"/>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8</a:t>
            </a:fld>
            <a:endParaRPr lang="en-US" sz="900">
              <a:solidFill>
                <a:schemeClr val="tx1"/>
              </a:solidFill>
            </a:endParaRPr>
          </a:p>
        </p:txBody>
      </p:sp>
    </p:spTree>
    <p:extLst>
      <p:ext uri="{BB962C8B-B14F-4D97-AF65-F5344CB8AC3E}">
        <p14:creationId xmlns:p14="http://schemas.microsoft.com/office/powerpoint/2010/main" val="1917588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lide Number Placeholder 5">
            <a:extLst>
              <a:ext uri="{FF2B5EF4-FFF2-40B4-BE49-F238E27FC236}">
                <a16:creationId xmlns:a16="http://schemas.microsoft.com/office/drawing/2014/main" id="{65189862-D57B-62EA-D260-06A701DBAC48}"/>
              </a:ext>
            </a:extLst>
          </p:cNvPr>
          <p:cNvSpPr>
            <a:spLocks noGrp="1"/>
          </p:cNvSpPr>
          <p:nvPr>
            <p:ph type="sldNum" sz="quarter" idx="4"/>
          </p:nvPr>
        </p:nvSpPr>
        <p:spPr>
          <a:xfrm>
            <a:off x="6246356" y="10131488"/>
            <a:ext cx="988834" cy="465822"/>
          </a:xfrm>
          <a:prstGeom prst="rect">
            <a:avLst/>
          </a:prstGeom>
        </p:spPr>
        <p:txBody>
          <a:bodyPr vert="horz" lIns="91440" tIns="45720" rIns="91440" bIns="45720" rtlCol="0" anchor="ctr"/>
          <a:lstStyle>
            <a:lvl1pPr algn="r">
              <a:defRPr sz="700" b="0" i="0">
                <a:solidFill>
                  <a:schemeClr val="tx1">
                    <a:lumMod val="65000"/>
                    <a:lumOff val="35000"/>
                  </a:schemeClr>
                </a:solidFill>
                <a:latin typeface="Calibri" panose="020F0502020204030204" pitchFamily="34" charset="0"/>
                <a:ea typeface="Open Sans" panose="020B0606030504020204" pitchFamily="34" charset="0"/>
                <a:cs typeface="Calibri" panose="020F0502020204030204" pitchFamily="34" charset="0"/>
              </a:defRPr>
            </a:lvl1pPr>
          </a:lstStyle>
          <a:p>
            <a:pPr algn="l" rtl="0"/>
            <a:fld id="{CB2079F2-58AF-ED44-82D7-E04B2F6FD686}" type="slidenum">
              <a:rPr lang="en-US" sz="900" smtClean="0">
                <a:solidFill>
                  <a:schemeClr val="tx1"/>
                </a:solidFill>
              </a:rPr>
              <a:pPr algn="l" rtl="0"/>
              <a:t>9</a:t>
            </a:fld>
            <a:endParaRPr lang="en-US" sz="900">
              <a:solidFill>
                <a:schemeClr val="tx1"/>
              </a:solidFill>
            </a:endParaRPr>
          </a:p>
        </p:txBody>
      </p:sp>
      <p:pic>
        <p:nvPicPr>
          <p:cNvPr id="109" name="Picture 108">
            <a:extLst>
              <a:ext uri="{FF2B5EF4-FFF2-40B4-BE49-F238E27FC236}">
                <a16:creationId xmlns:a16="http://schemas.microsoft.com/office/drawing/2014/main" id="{3FB47199-76C8-8034-7816-517F4C3B0C8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3063"/>
            <a:ext cx="7559675" cy="3093556"/>
          </a:xfrm>
          <a:prstGeom prst="rect">
            <a:avLst/>
          </a:prstGeom>
        </p:spPr>
      </p:pic>
      <p:sp>
        <p:nvSpPr>
          <p:cNvPr id="110" name="Text Placeholder 3">
            <a:extLst>
              <a:ext uri="{FF2B5EF4-FFF2-40B4-BE49-F238E27FC236}">
                <a16:creationId xmlns:a16="http://schemas.microsoft.com/office/drawing/2014/main" id="{0707EB1F-DD3B-0A24-65EC-54243CCC6F89}"/>
              </a:ext>
            </a:extLst>
          </p:cNvPr>
          <p:cNvSpPr txBox="1">
            <a:spLocks/>
          </p:cNvSpPr>
          <p:nvPr/>
        </p:nvSpPr>
        <p:spPr>
          <a:xfrm>
            <a:off x="2338003" y="4936378"/>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tabLst>
                <a:tab pos="528638" algn="l"/>
              </a:tabLst>
            </a:pPr>
            <a:r>
              <a:rPr lang="en-US" sz="2400" b="1">
                <a:solidFill>
                  <a:srgbClr val="F79037"/>
                </a:solidFill>
              </a:rPr>
              <a:t>03</a:t>
            </a:r>
            <a:endParaRPr lang="en-US">
              <a:solidFill>
                <a:srgbClr val="F79037"/>
              </a:solidFill>
            </a:endParaRPr>
          </a:p>
        </p:txBody>
      </p:sp>
      <p:sp>
        <p:nvSpPr>
          <p:cNvPr id="111" name="TextBox 110">
            <a:extLst>
              <a:ext uri="{FF2B5EF4-FFF2-40B4-BE49-F238E27FC236}">
                <a16:creationId xmlns:a16="http://schemas.microsoft.com/office/drawing/2014/main" id="{78C3413B-FE12-017E-E6BA-08615A0ED3FB}"/>
              </a:ext>
            </a:extLst>
          </p:cNvPr>
          <p:cNvSpPr txBox="1"/>
          <p:nvPr/>
        </p:nvSpPr>
        <p:spPr>
          <a:xfrm>
            <a:off x="2839960" y="4983447"/>
            <a:ext cx="4284998" cy="738664"/>
          </a:xfrm>
          <a:prstGeom prst="rect">
            <a:avLst/>
          </a:prstGeom>
          <a:noFill/>
        </p:spPr>
        <p:txBody>
          <a:bodyPr wrap="square" lIns="91440" tIns="45720" rIns="91440" bIns="45720" anchor="t">
            <a:spAutoFit/>
          </a:bodyPr>
          <a:lstStyle/>
          <a:p>
            <a:pPr algn="just" rtl="0">
              <a:tabLst>
                <a:tab pos="177800" algn="l"/>
              </a:tabLst>
            </a:pPr>
            <a:r>
              <a:rPr lang="fi-FI" sz="1400" dirty="0">
                <a:latin typeface="Calibri" panose="020F0502020204030204" pitchFamily="34" charset="0"/>
                <a:cs typeface="Calibri" panose="020F0502020204030204" pitchFamily="34" charset="0"/>
              </a:rPr>
              <a:t>Toimivia strategioita ja vaiheittaiset ohjeet auttamaan sinua toteuttamaan eettisiä käytäntöjä kaikilla liiketoimintasi osa-alueilla.</a:t>
            </a:r>
          </a:p>
        </p:txBody>
      </p:sp>
      <p:grpSp>
        <p:nvGrpSpPr>
          <p:cNvPr id="112" name="Group 111">
            <a:extLst>
              <a:ext uri="{FF2B5EF4-FFF2-40B4-BE49-F238E27FC236}">
                <a16:creationId xmlns:a16="http://schemas.microsoft.com/office/drawing/2014/main" id="{A7BD26CA-63D1-FDEC-3D0B-E0DA9E8F2E76}"/>
              </a:ext>
            </a:extLst>
          </p:cNvPr>
          <p:cNvGrpSpPr/>
          <p:nvPr/>
        </p:nvGrpSpPr>
        <p:grpSpPr>
          <a:xfrm>
            <a:off x="1954023" y="5132775"/>
            <a:ext cx="497571" cy="104123"/>
            <a:chOff x="3931516" y="7479258"/>
            <a:chExt cx="497571" cy="104123"/>
          </a:xfrm>
          <a:solidFill>
            <a:schemeClr val="tx1"/>
          </a:solidFill>
        </p:grpSpPr>
        <p:cxnSp>
          <p:nvCxnSpPr>
            <p:cNvPr id="113" name="Straight Connector 112">
              <a:extLst>
                <a:ext uri="{FF2B5EF4-FFF2-40B4-BE49-F238E27FC236}">
                  <a16:creationId xmlns:a16="http://schemas.microsoft.com/office/drawing/2014/main" id="{910E79A9-893C-F0EC-2A5C-709EE0453F42}"/>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Oval 113">
              <a:extLst>
                <a:ext uri="{FF2B5EF4-FFF2-40B4-BE49-F238E27FC236}">
                  <a16:creationId xmlns:a16="http://schemas.microsoft.com/office/drawing/2014/main" id="{43840373-B88D-43C6-2B0E-65315D1595B2}"/>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15" name="Text Placeholder 3">
            <a:extLst>
              <a:ext uri="{FF2B5EF4-FFF2-40B4-BE49-F238E27FC236}">
                <a16:creationId xmlns:a16="http://schemas.microsoft.com/office/drawing/2014/main" id="{C185DBD2-4AE3-8D2C-AB19-8A63D2F29CCE}"/>
              </a:ext>
            </a:extLst>
          </p:cNvPr>
          <p:cNvSpPr txBox="1">
            <a:spLocks/>
          </p:cNvSpPr>
          <p:nvPr/>
        </p:nvSpPr>
        <p:spPr>
          <a:xfrm>
            <a:off x="2363745" y="3385014"/>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tabLst>
                <a:tab pos="528638" algn="l"/>
              </a:tabLst>
            </a:pPr>
            <a:r>
              <a:rPr lang="en-US" sz="2400" b="1" dirty="0">
                <a:solidFill>
                  <a:srgbClr val="F79037"/>
                </a:solidFill>
              </a:rPr>
              <a:t>01</a:t>
            </a:r>
            <a:endParaRPr lang="en-US" dirty="0">
              <a:solidFill>
                <a:srgbClr val="F79037"/>
              </a:solidFill>
            </a:endParaRPr>
          </a:p>
        </p:txBody>
      </p:sp>
      <p:sp>
        <p:nvSpPr>
          <p:cNvPr id="116" name="TextBox 115">
            <a:extLst>
              <a:ext uri="{FF2B5EF4-FFF2-40B4-BE49-F238E27FC236}">
                <a16:creationId xmlns:a16="http://schemas.microsoft.com/office/drawing/2014/main" id="{C36DDD62-F25A-8D7B-6FE4-7941D45AACB6}"/>
              </a:ext>
            </a:extLst>
          </p:cNvPr>
          <p:cNvSpPr txBox="1"/>
          <p:nvPr/>
        </p:nvSpPr>
        <p:spPr>
          <a:xfrm>
            <a:off x="2877043" y="3432083"/>
            <a:ext cx="4247915" cy="738664"/>
          </a:xfrm>
          <a:prstGeom prst="rect">
            <a:avLst/>
          </a:prstGeom>
          <a:noFill/>
        </p:spPr>
        <p:txBody>
          <a:bodyPr wrap="square" lIns="91440" tIns="45720" rIns="91440" bIns="45720" anchor="t">
            <a:spAutoFit/>
          </a:bodyPr>
          <a:lstStyle/>
          <a:p>
            <a:pPr algn="just" rtl="0">
              <a:tabLst>
                <a:tab pos="177800" algn="l"/>
              </a:tabLst>
            </a:pPr>
            <a:r>
              <a:rPr lang="en-US" sz="1400" dirty="0" err="1">
                <a:latin typeface="Calibri"/>
                <a:ea typeface="Calibri"/>
                <a:cs typeface="Calibri"/>
              </a:rPr>
              <a:t>Selkeät</a:t>
            </a:r>
            <a:r>
              <a:rPr lang="en-US" sz="1400" dirty="0">
                <a:latin typeface="Calibri"/>
                <a:ea typeface="Calibri"/>
                <a:cs typeface="Calibri"/>
              </a:rPr>
              <a:t> </a:t>
            </a:r>
            <a:r>
              <a:rPr lang="en-US" sz="1400" dirty="0" err="1">
                <a:latin typeface="Calibri"/>
                <a:ea typeface="Calibri"/>
                <a:cs typeface="Calibri"/>
              </a:rPr>
              <a:t>määritelmät</a:t>
            </a:r>
            <a:r>
              <a:rPr lang="en-US" sz="1400" dirty="0">
                <a:latin typeface="Calibri"/>
                <a:ea typeface="Calibri"/>
                <a:cs typeface="Calibri"/>
              </a:rPr>
              <a:t> ja </a:t>
            </a:r>
            <a:r>
              <a:rPr lang="en-US" sz="1400" dirty="0" err="1">
                <a:latin typeface="Calibri"/>
                <a:ea typeface="Calibri"/>
                <a:cs typeface="Calibri"/>
              </a:rPr>
              <a:t>selitykset</a:t>
            </a:r>
            <a:r>
              <a:rPr lang="en-US" sz="1400" dirty="0">
                <a:latin typeface="Calibri"/>
                <a:ea typeface="Calibri"/>
                <a:cs typeface="Calibri"/>
              </a:rPr>
              <a:t> </a:t>
            </a:r>
            <a:r>
              <a:rPr lang="en-US" sz="1400" dirty="0" err="1">
                <a:latin typeface="Calibri"/>
                <a:ea typeface="Calibri"/>
                <a:cs typeface="Calibri"/>
              </a:rPr>
              <a:t>eettiseen</a:t>
            </a:r>
            <a:r>
              <a:rPr lang="en-US" sz="1400" dirty="0">
                <a:latin typeface="Calibri"/>
                <a:ea typeface="Calibri"/>
                <a:cs typeface="Calibri"/>
              </a:rPr>
              <a:t> </a:t>
            </a:r>
            <a:r>
              <a:rPr lang="en-US" sz="1400" dirty="0" err="1">
                <a:latin typeface="Calibri"/>
                <a:ea typeface="Calibri"/>
                <a:cs typeface="Calibri"/>
              </a:rPr>
              <a:t>elintarvikeliiketoimintaan</a:t>
            </a:r>
            <a:r>
              <a:rPr lang="en-US" sz="1400" dirty="0">
                <a:latin typeface="Calibri"/>
                <a:ea typeface="Calibri"/>
                <a:cs typeface="Calibri"/>
              </a:rPr>
              <a:t> </a:t>
            </a:r>
            <a:r>
              <a:rPr lang="en-US" sz="1400" dirty="0" err="1">
                <a:latin typeface="Calibri"/>
                <a:ea typeface="Calibri"/>
                <a:cs typeface="Calibri"/>
              </a:rPr>
              <a:t>liittyvistä</a:t>
            </a:r>
            <a:r>
              <a:rPr lang="en-US" sz="1400" dirty="0">
                <a:latin typeface="Calibri"/>
                <a:ea typeface="Calibri"/>
                <a:cs typeface="Calibri"/>
              </a:rPr>
              <a:t> </a:t>
            </a:r>
            <a:r>
              <a:rPr lang="en-US" sz="1400" dirty="0" err="1">
                <a:latin typeface="Calibri"/>
                <a:ea typeface="Calibri"/>
                <a:cs typeface="Calibri"/>
              </a:rPr>
              <a:t>keskeisistä</a:t>
            </a:r>
            <a:r>
              <a:rPr lang="en-US" sz="1400" dirty="0">
                <a:latin typeface="Calibri"/>
                <a:ea typeface="Calibri"/>
                <a:cs typeface="Calibri"/>
              </a:rPr>
              <a:t> </a:t>
            </a:r>
            <a:r>
              <a:rPr lang="en-US" sz="1400" dirty="0" err="1">
                <a:latin typeface="Calibri"/>
                <a:ea typeface="Calibri"/>
                <a:cs typeface="Calibri"/>
              </a:rPr>
              <a:t>käsitteistä</a:t>
            </a:r>
            <a:r>
              <a:rPr lang="en-US" sz="1400" dirty="0">
                <a:latin typeface="Calibri"/>
                <a:ea typeface="Calibri"/>
                <a:cs typeface="Calibri"/>
              </a:rPr>
              <a:t> ja </a:t>
            </a:r>
            <a:r>
              <a:rPr lang="en-US" sz="1400" dirty="0" err="1">
                <a:latin typeface="Calibri"/>
                <a:ea typeface="Calibri"/>
                <a:cs typeface="Calibri"/>
              </a:rPr>
              <a:t>käytännöistä</a:t>
            </a:r>
            <a:r>
              <a:rPr lang="en-US" sz="1400" dirty="0">
                <a:latin typeface="Calibri"/>
                <a:ea typeface="Calibri"/>
                <a:cs typeface="Calibri"/>
              </a:rPr>
              <a:t>.</a:t>
            </a:r>
            <a:endParaRPr lang="pt-PT" dirty="0"/>
          </a:p>
        </p:txBody>
      </p:sp>
      <p:sp>
        <p:nvSpPr>
          <p:cNvPr id="117" name="Text Placeholder 3">
            <a:extLst>
              <a:ext uri="{FF2B5EF4-FFF2-40B4-BE49-F238E27FC236}">
                <a16:creationId xmlns:a16="http://schemas.microsoft.com/office/drawing/2014/main" id="{6A12B900-7586-832A-D974-3033D2A82E5B}"/>
              </a:ext>
            </a:extLst>
          </p:cNvPr>
          <p:cNvSpPr txBox="1">
            <a:spLocks/>
          </p:cNvSpPr>
          <p:nvPr/>
        </p:nvSpPr>
        <p:spPr>
          <a:xfrm>
            <a:off x="2334090" y="4114780"/>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tabLst>
                <a:tab pos="528638" algn="l"/>
              </a:tabLst>
            </a:pPr>
            <a:r>
              <a:rPr lang="en-US" sz="2400" b="1">
                <a:solidFill>
                  <a:srgbClr val="F79037"/>
                </a:solidFill>
              </a:rPr>
              <a:t>02</a:t>
            </a:r>
            <a:endParaRPr lang="en-US">
              <a:solidFill>
                <a:srgbClr val="F79037"/>
              </a:solidFill>
            </a:endParaRPr>
          </a:p>
        </p:txBody>
      </p:sp>
      <p:sp>
        <p:nvSpPr>
          <p:cNvPr id="118" name="TextBox 117">
            <a:extLst>
              <a:ext uri="{FF2B5EF4-FFF2-40B4-BE49-F238E27FC236}">
                <a16:creationId xmlns:a16="http://schemas.microsoft.com/office/drawing/2014/main" id="{7506AFBF-46AF-725C-E2EF-245C186E86A4}"/>
              </a:ext>
            </a:extLst>
          </p:cNvPr>
          <p:cNvSpPr txBox="1"/>
          <p:nvPr/>
        </p:nvSpPr>
        <p:spPr>
          <a:xfrm>
            <a:off x="2838311" y="4161849"/>
            <a:ext cx="4286647" cy="738664"/>
          </a:xfrm>
          <a:prstGeom prst="rect">
            <a:avLst/>
          </a:prstGeom>
          <a:noFill/>
        </p:spPr>
        <p:txBody>
          <a:bodyPr wrap="square" lIns="91440" tIns="45720" rIns="91440" bIns="45720" anchor="t">
            <a:spAutoFit/>
          </a:bodyPr>
          <a:lstStyle/>
          <a:p>
            <a:pPr algn="just" rtl="0">
              <a:tabLst>
                <a:tab pos="177800" algn="l"/>
              </a:tabLst>
            </a:pPr>
            <a:r>
              <a:rPr lang="en-US" sz="1400" dirty="0" err="1">
                <a:latin typeface="Calibri"/>
                <a:ea typeface="Calibri"/>
                <a:cs typeface="Calibri"/>
              </a:rPr>
              <a:t>Tapaustutkimuksia</a:t>
            </a:r>
            <a:r>
              <a:rPr lang="en-US" sz="1400" dirty="0">
                <a:latin typeface="Calibri"/>
                <a:ea typeface="Calibri"/>
                <a:cs typeface="Calibri"/>
              </a:rPr>
              <a:t> ja </a:t>
            </a:r>
            <a:r>
              <a:rPr lang="en-US" sz="1400" dirty="0" err="1">
                <a:latin typeface="Calibri"/>
                <a:ea typeface="Calibri"/>
                <a:cs typeface="Calibri"/>
              </a:rPr>
              <a:t>menestystarinoita</a:t>
            </a:r>
            <a:r>
              <a:rPr lang="en-US" sz="1400" dirty="0">
                <a:latin typeface="Calibri"/>
                <a:ea typeface="Calibri"/>
                <a:cs typeface="Calibri"/>
              </a:rPr>
              <a:t> </a:t>
            </a:r>
            <a:r>
              <a:rPr lang="en-US" sz="1400" dirty="0" err="1">
                <a:latin typeface="Calibri"/>
                <a:ea typeface="Calibri"/>
                <a:cs typeface="Calibri"/>
              </a:rPr>
              <a:t>vakiintuneilta</a:t>
            </a:r>
            <a:r>
              <a:rPr lang="en-US" sz="1400" dirty="0">
                <a:latin typeface="Calibri"/>
                <a:ea typeface="Calibri"/>
                <a:cs typeface="Calibri"/>
              </a:rPr>
              <a:t> </a:t>
            </a:r>
            <a:r>
              <a:rPr lang="en-US" sz="1400" dirty="0" err="1">
                <a:latin typeface="Calibri"/>
                <a:ea typeface="Calibri"/>
                <a:cs typeface="Calibri"/>
              </a:rPr>
              <a:t>eettisiltä</a:t>
            </a:r>
            <a:r>
              <a:rPr lang="en-US" sz="1400" dirty="0">
                <a:latin typeface="Calibri"/>
                <a:ea typeface="Calibri"/>
                <a:cs typeface="Calibri"/>
              </a:rPr>
              <a:t> </a:t>
            </a:r>
            <a:r>
              <a:rPr lang="en-US" sz="1400" dirty="0" err="1">
                <a:latin typeface="Calibri"/>
                <a:ea typeface="Calibri"/>
                <a:cs typeface="Calibri"/>
              </a:rPr>
              <a:t>elintarvikealan</a:t>
            </a:r>
            <a:r>
              <a:rPr lang="en-US" sz="1400" dirty="0">
                <a:latin typeface="Calibri"/>
                <a:ea typeface="Calibri"/>
                <a:cs typeface="Calibri"/>
              </a:rPr>
              <a:t> </a:t>
            </a:r>
            <a:r>
              <a:rPr lang="en-US" sz="1400" dirty="0" err="1">
                <a:latin typeface="Calibri"/>
                <a:ea typeface="Calibri"/>
                <a:cs typeface="Calibri"/>
              </a:rPr>
              <a:t>yrittäjiltä</a:t>
            </a:r>
            <a:r>
              <a:rPr lang="en-US" sz="1400" dirty="0">
                <a:latin typeface="Calibri"/>
                <a:ea typeface="Calibri"/>
                <a:cs typeface="Calibri"/>
              </a:rPr>
              <a:t>, ​​</a:t>
            </a:r>
            <a:r>
              <a:rPr lang="en-US" sz="1400" dirty="0" err="1">
                <a:latin typeface="Calibri"/>
                <a:ea typeface="Calibri"/>
                <a:cs typeface="Calibri"/>
              </a:rPr>
              <a:t>jotka</a:t>
            </a:r>
            <a:r>
              <a:rPr lang="en-US" sz="1400" dirty="0">
                <a:latin typeface="Calibri"/>
                <a:ea typeface="Calibri"/>
                <a:cs typeface="Calibri"/>
              </a:rPr>
              <a:t> </a:t>
            </a:r>
            <a:r>
              <a:rPr lang="en-US" sz="1400" dirty="0" err="1">
                <a:latin typeface="Calibri"/>
                <a:ea typeface="Calibri"/>
                <a:cs typeface="Calibri"/>
              </a:rPr>
              <a:t>tarjoavat</a:t>
            </a:r>
            <a:r>
              <a:rPr lang="en-US" sz="1400" dirty="0">
                <a:latin typeface="Calibri"/>
                <a:ea typeface="Calibri"/>
                <a:cs typeface="Calibri"/>
              </a:rPr>
              <a:t> </a:t>
            </a:r>
            <a:r>
              <a:rPr lang="en-US" sz="1400" dirty="0" err="1">
                <a:latin typeface="Calibri"/>
                <a:ea typeface="Calibri"/>
                <a:cs typeface="Calibri"/>
              </a:rPr>
              <a:t>inspiraatiota</a:t>
            </a:r>
            <a:r>
              <a:rPr lang="en-US" sz="1400" dirty="0">
                <a:latin typeface="Calibri"/>
                <a:ea typeface="Calibri"/>
                <a:cs typeface="Calibri"/>
              </a:rPr>
              <a:t> ja </a:t>
            </a:r>
            <a:r>
              <a:rPr lang="en-US" sz="1400" dirty="0" err="1">
                <a:latin typeface="Calibri"/>
                <a:ea typeface="Calibri"/>
                <a:cs typeface="Calibri"/>
              </a:rPr>
              <a:t>käytännön</a:t>
            </a:r>
            <a:r>
              <a:rPr lang="en-US" sz="1400" dirty="0">
                <a:latin typeface="Calibri"/>
                <a:ea typeface="Calibri"/>
                <a:cs typeface="Calibri"/>
              </a:rPr>
              <a:t> </a:t>
            </a:r>
            <a:r>
              <a:rPr lang="en-US" sz="1400" dirty="0" err="1">
                <a:latin typeface="Calibri"/>
                <a:ea typeface="Calibri"/>
                <a:cs typeface="Calibri"/>
              </a:rPr>
              <a:t>oivalluksia</a:t>
            </a:r>
            <a:r>
              <a:rPr lang="en-US" sz="1400" dirty="0">
                <a:latin typeface="Calibri"/>
                <a:ea typeface="Calibri"/>
                <a:cs typeface="Calibri"/>
              </a:rPr>
              <a:t>.</a:t>
            </a:r>
          </a:p>
        </p:txBody>
      </p:sp>
      <p:grpSp>
        <p:nvGrpSpPr>
          <p:cNvPr id="119" name="Group 118">
            <a:extLst>
              <a:ext uri="{FF2B5EF4-FFF2-40B4-BE49-F238E27FC236}">
                <a16:creationId xmlns:a16="http://schemas.microsoft.com/office/drawing/2014/main" id="{49929FBB-BA87-ED7F-6B5A-28ED87D01536}"/>
              </a:ext>
            </a:extLst>
          </p:cNvPr>
          <p:cNvGrpSpPr/>
          <p:nvPr/>
        </p:nvGrpSpPr>
        <p:grpSpPr>
          <a:xfrm>
            <a:off x="1962991" y="4298151"/>
            <a:ext cx="497571" cy="104123"/>
            <a:chOff x="3931516" y="7479258"/>
            <a:chExt cx="497571" cy="104123"/>
          </a:xfrm>
          <a:solidFill>
            <a:schemeClr val="tx1"/>
          </a:solidFill>
        </p:grpSpPr>
        <p:cxnSp>
          <p:nvCxnSpPr>
            <p:cNvPr id="120" name="Straight Connector 119">
              <a:extLst>
                <a:ext uri="{FF2B5EF4-FFF2-40B4-BE49-F238E27FC236}">
                  <a16:creationId xmlns:a16="http://schemas.microsoft.com/office/drawing/2014/main" id="{6C8EE4AD-C244-B165-AAF3-4B14EB294B01}"/>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Oval 120">
              <a:extLst>
                <a:ext uri="{FF2B5EF4-FFF2-40B4-BE49-F238E27FC236}">
                  <a16:creationId xmlns:a16="http://schemas.microsoft.com/office/drawing/2014/main" id="{AB0B19A2-BDD0-E304-9D79-6BA854C54D9B}"/>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122" name="Group 121">
            <a:extLst>
              <a:ext uri="{FF2B5EF4-FFF2-40B4-BE49-F238E27FC236}">
                <a16:creationId xmlns:a16="http://schemas.microsoft.com/office/drawing/2014/main" id="{40D41A4E-0B14-137C-F00D-073F52F0A247}"/>
              </a:ext>
            </a:extLst>
          </p:cNvPr>
          <p:cNvGrpSpPr/>
          <p:nvPr/>
        </p:nvGrpSpPr>
        <p:grpSpPr>
          <a:xfrm>
            <a:off x="1960599" y="3585293"/>
            <a:ext cx="497571" cy="104123"/>
            <a:chOff x="3931516" y="7479258"/>
            <a:chExt cx="497571" cy="104123"/>
          </a:xfrm>
          <a:solidFill>
            <a:schemeClr val="tx1"/>
          </a:solidFill>
        </p:grpSpPr>
        <p:cxnSp>
          <p:nvCxnSpPr>
            <p:cNvPr id="123" name="Straight Connector 122">
              <a:extLst>
                <a:ext uri="{FF2B5EF4-FFF2-40B4-BE49-F238E27FC236}">
                  <a16:creationId xmlns:a16="http://schemas.microsoft.com/office/drawing/2014/main" id="{1C2287B1-74E6-FF0E-C291-9519B8A755C4}"/>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Oval 123">
              <a:extLst>
                <a:ext uri="{FF2B5EF4-FFF2-40B4-BE49-F238E27FC236}">
                  <a16:creationId xmlns:a16="http://schemas.microsoft.com/office/drawing/2014/main" id="{BAB3D50B-1C74-63AB-D8BC-8AABF909EA76}"/>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25" name="Text Placeholder 3">
            <a:extLst>
              <a:ext uri="{FF2B5EF4-FFF2-40B4-BE49-F238E27FC236}">
                <a16:creationId xmlns:a16="http://schemas.microsoft.com/office/drawing/2014/main" id="{50B93C24-3051-F27E-5980-BAF862E2CFC5}"/>
              </a:ext>
            </a:extLst>
          </p:cNvPr>
          <p:cNvSpPr txBox="1">
            <a:spLocks/>
          </p:cNvSpPr>
          <p:nvPr/>
        </p:nvSpPr>
        <p:spPr>
          <a:xfrm>
            <a:off x="2338003" y="5722111"/>
            <a:ext cx="601576"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rtl="0">
              <a:tabLst>
                <a:tab pos="528638" algn="l"/>
              </a:tabLst>
            </a:pPr>
            <a:r>
              <a:rPr lang="en-US" sz="2400" b="1">
                <a:solidFill>
                  <a:srgbClr val="F79037"/>
                </a:solidFill>
              </a:rPr>
              <a:t>04</a:t>
            </a:r>
            <a:endParaRPr lang="en-US">
              <a:solidFill>
                <a:srgbClr val="F79037"/>
              </a:solidFill>
            </a:endParaRPr>
          </a:p>
        </p:txBody>
      </p:sp>
      <p:sp>
        <p:nvSpPr>
          <p:cNvPr id="126" name="TextBox 125">
            <a:extLst>
              <a:ext uri="{FF2B5EF4-FFF2-40B4-BE49-F238E27FC236}">
                <a16:creationId xmlns:a16="http://schemas.microsoft.com/office/drawing/2014/main" id="{724253DB-9E7D-E143-074A-E8851CEC4696}"/>
              </a:ext>
            </a:extLst>
          </p:cNvPr>
          <p:cNvSpPr txBox="1"/>
          <p:nvPr/>
        </p:nvSpPr>
        <p:spPr>
          <a:xfrm>
            <a:off x="2780810" y="5769180"/>
            <a:ext cx="4344148" cy="954107"/>
          </a:xfrm>
          <a:prstGeom prst="rect">
            <a:avLst/>
          </a:prstGeom>
          <a:noFill/>
        </p:spPr>
        <p:txBody>
          <a:bodyPr wrap="square" lIns="91440" tIns="45720" rIns="91440" bIns="45720" anchor="t">
            <a:spAutoFit/>
          </a:bodyPr>
          <a:lstStyle/>
          <a:p>
            <a:pPr algn="just" rtl="0">
              <a:tabLst>
                <a:tab pos="177800" algn="l"/>
              </a:tabLst>
            </a:pPr>
            <a:r>
              <a:rPr lang="en-IE" sz="1400" kern="100" dirty="0">
                <a:effectLst/>
                <a:latin typeface="Calibri"/>
                <a:ea typeface="Calibri"/>
                <a:cs typeface="Calibri"/>
              </a:rPr>
              <a:t>Erityisesti eurooppalaiseen kontekstiin räätälöityjä huomioita ja resursseja, joissa otetaan huomioon alueelliset määräykset, kuluttajien mieltymykset ja markkinadynamiikka</a:t>
            </a:r>
            <a:r>
              <a:rPr lang="en-IE" sz="1400" kern="100" dirty="0">
                <a:latin typeface="Calibri"/>
                <a:ea typeface="Calibri"/>
                <a:cs typeface="Calibri"/>
              </a:rPr>
              <a:t>.</a:t>
            </a:r>
            <a:endParaRPr lang="en-US" sz="1400" dirty="0">
              <a:latin typeface="Calibri" panose="020F0502020204030204" pitchFamily="34" charset="0"/>
              <a:cs typeface="Calibri" panose="020F0502020204030204" pitchFamily="34" charset="0"/>
            </a:endParaRPr>
          </a:p>
        </p:txBody>
      </p:sp>
      <p:grpSp>
        <p:nvGrpSpPr>
          <p:cNvPr id="127" name="Group 126">
            <a:extLst>
              <a:ext uri="{FF2B5EF4-FFF2-40B4-BE49-F238E27FC236}">
                <a16:creationId xmlns:a16="http://schemas.microsoft.com/office/drawing/2014/main" id="{D2FB60D8-9716-5E2D-32A6-53ADA78291A6}"/>
              </a:ext>
            </a:extLst>
          </p:cNvPr>
          <p:cNvGrpSpPr/>
          <p:nvPr/>
        </p:nvGrpSpPr>
        <p:grpSpPr>
          <a:xfrm>
            <a:off x="1954023" y="5918508"/>
            <a:ext cx="497571" cy="104123"/>
            <a:chOff x="3931516" y="7479258"/>
            <a:chExt cx="497571" cy="104123"/>
          </a:xfrm>
          <a:solidFill>
            <a:schemeClr val="tx1"/>
          </a:solidFill>
        </p:grpSpPr>
        <p:cxnSp>
          <p:nvCxnSpPr>
            <p:cNvPr id="128" name="Straight Connector 127">
              <a:extLst>
                <a:ext uri="{FF2B5EF4-FFF2-40B4-BE49-F238E27FC236}">
                  <a16:creationId xmlns:a16="http://schemas.microsoft.com/office/drawing/2014/main" id="{9A4F5E94-FD31-80DF-13E8-AE829B516788}"/>
                </a:ext>
              </a:extLst>
            </p:cNvPr>
            <p:cNvCxnSpPr>
              <a:cxnSpLocks/>
            </p:cNvCxnSpPr>
            <p:nvPr/>
          </p:nvCxnSpPr>
          <p:spPr>
            <a:xfrm>
              <a:off x="3931516" y="7531319"/>
              <a:ext cx="430504" cy="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Oval 128">
              <a:extLst>
                <a:ext uri="{FF2B5EF4-FFF2-40B4-BE49-F238E27FC236}">
                  <a16:creationId xmlns:a16="http://schemas.microsoft.com/office/drawing/2014/main" id="{43019712-4DD5-4596-C3D4-1C41A4B5FC3C}"/>
                </a:ext>
              </a:extLst>
            </p:cNvPr>
            <p:cNvSpPr/>
            <p:nvPr/>
          </p:nvSpPr>
          <p:spPr>
            <a:xfrm>
              <a:off x="4324964" y="7479258"/>
              <a:ext cx="104123" cy="10412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130" name="Rectangle 129">
            <a:extLst>
              <a:ext uri="{FF2B5EF4-FFF2-40B4-BE49-F238E27FC236}">
                <a16:creationId xmlns:a16="http://schemas.microsoft.com/office/drawing/2014/main" id="{9DBCA7D0-C1B6-1708-5984-4716E40EAEA8}"/>
              </a:ext>
            </a:extLst>
          </p:cNvPr>
          <p:cNvSpPr/>
          <p:nvPr/>
        </p:nvSpPr>
        <p:spPr>
          <a:xfrm>
            <a:off x="0" y="2604091"/>
            <a:ext cx="2095265" cy="4148423"/>
          </a:xfrm>
          <a:prstGeom prst="rect">
            <a:avLst/>
          </a:prstGeom>
          <a:solidFill>
            <a:srgbClr val="B2D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31" name="TextBox 130">
            <a:extLst>
              <a:ext uri="{FF2B5EF4-FFF2-40B4-BE49-F238E27FC236}">
                <a16:creationId xmlns:a16="http://schemas.microsoft.com/office/drawing/2014/main" id="{35BCD049-C382-BE6A-25B4-AECEC0A2BADA}"/>
              </a:ext>
            </a:extLst>
          </p:cNvPr>
          <p:cNvSpPr txBox="1"/>
          <p:nvPr/>
        </p:nvSpPr>
        <p:spPr>
          <a:xfrm>
            <a:off x="434716" y="3437075"/>
            <a:ext cx="1527029" cy="968278"/>
          </a:xfrm>
          <a:prstGeom prst="rect">
            <a:avLst/>
          </a:prstGeom>
          <a:noFill/>
        </p:spPr>
        <p:txBody>
          <a:bodyPr wrap="square">
            <a:spAutoFit/>
          </a:bodyPr>
          <a:lstStyle/>
          <a:p>
            <a:pPr algn="l" rtl="0">
              <a:lnSpc>
                <a:spcPct val="107000"/>
              </a:lnSpc>
              <a:spcAft>
                <a:spcPts val="800"/>
              </a:spcAft>
            </a:pPr>
            <a:r>
              <a:rPr lang="en-IE" sz="1800" kern="100" dirty="0" err="1">
                <a:effectLst/>
                <a:latin typeface="Calibri" panose="020F0502020204030204" pitchFamily="34" charset="0"/>
                <a:ea typeface="Calibri" panose="020F0502020204030204" pitchFamily="34" charset="0"/>
                <a:cs typeface="Calibri" panose="020F0502020204030204" pitchFamily="34" charset="0"/>
              </a:rPr>
              <a:t>Tästä</a:t>
            </a:r>
            <a:r>
              <a:rPr lang="en-IE" sz="1800" kern="100" dirty="0">
                <a:effectLst/>
                <a:latin typeface="Calibri" panose="020F0502020204030204" pitchFamily="34" charset="0"/>
                <a:ea typeface="Calibri" panose="020F0502020204030204" pitchFamily="34" charset="0"/>
                <a:cs typeface="Calibri" panose="020F0502020204030204" pitchFamily="34" charset="0"/>
              </a:rPr>
              <a:t> </a:t>
            </a:r>
            <a:r>
              <a:rPr lang="en-IE" sz="1800" b="1" kern="100" dirty="0" err="1">
                <a:effectLst/>
                <a:latin typeface="Calibri" panose="020F0502020204030204" pitchFamily="34" charset="0"/>
                <a:ea typeface="Calibri" panose="020F0502020204030204" pitchFamily="34" charset="0"/>
                <a:cs typeface="Calibri" panose="020F0502020204030204" pitchFamily="34" charset="0"/>
              </a:rPr>
              <a:t>käsikirjasta</a:t>
            </a:r>
            <a:r>
              <a:rPr lang="en-IE" sz="1800" kern="100" dirty="0">
                <a:effectLst/>
                <a:latin typeface="Calibri" panose="020F0502020204030204" pitchFamily="34" charset="0"/>
                <a:ea typeface="Calibri" panose="020F0502020204030204" pitchFamily="34" charset="0"/>
                <a:cs typeface="Calibri" panose="020F0502020204030204" pitchFamily="34" charset="0"/>
              </a:rPr>
              <a:t> </a:t>
            </a:r>
            <a:r>
              <a:rPr lang="en-IE" sz="1800" kern="100" dirty="0" err="1">
                <a:effectLst/>
                <a:latin typeface="Calibri" panose="020F0502020204030204" pitchFamily="34" charset="0"/>
                <a:ea typeface="Calibri" panose="020F0502020204030204" pitchFamily="34" charset="0"/>
                <a:cs typeface="Calibri" panose="020F0502020204030204" pitchFamily="34" charset="0"/>
              </a:rPr>
              <a:t>löydät</a:t>
            </a:r>
            <a:r>
              <a:rPr lang="en-IE" sz="1800" kern="100" dirty="0">
                <a:effectLst/>
                <a:latin typeface="Calibri" panose="020F0502020204030204" pitchFamily="34" charset="0"/>
                <a:ea typeface="Calibri" panose="020F0502020204030204" pitchFamily="34" charset="0"/>
                <a:cs typeface="Calibri" panose="020F0502020204030204" pitchFamily="34" charset="0"/>
              </a:rPr>
              <a:t>:</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32" name="Group 131">
            <a:extLst>
              <a:ext uri="{FF2B5EF4-FFF2-40B4-BE49-F238E27FC236}">
                <a16:creationId xmlns:a16="http://schemas.microsoft.com/office/drawing/2014/main" id="{C298B3AB-9F6A-2146-56A5-4C58F7352F98}"/>
              </a:ext>
            </a:extLst>
          </p:cNvPr>
          <p:cNvGrpSpPr/>
          <p:nvPr/>
        </p:nvGrpSpPr>
        <p:grpSpPr>
          <a:xfrm>
            <a:off x="527241" y="5934733"/>
            <a:ext cx="1378813" cy="1378643"/>
            <a:chOff x="1042830" y="5367345"/>
            <a:chExt cx="907476" cy="907364"/>
          </a:xfrm>
          <a:solidFill>
            <a:srgbClr val="000000"/>
          </a:solidFill>
        </p:grpSpPr>
        <p:grpSp>
          <p:nvGrpSpPr>
            <p:cNvPr id="133" name="Graphic 2">
              <a:extLst>
                <a:ext uri="{FF2B5EF4-FFF2-40B4-BE49-F238E27FC236}">
                  <a16:creationId xmlns:a16="http://schemas.microsoft.com/office/drawing/2014/main" id="{FA73AE53-B1E0-FBE4-3150-8584DBCF642F}"/>
                </a:ext>
              </a:extLst>
            </p:cNvPr>
            <p:cNvGrpSpPr/>
            <p:nvPr userDrawn="1"/>
          </p:nvGrpSpPr>
          <p:grpSpPr>
            <a:xfrm>
              <a:off x="1042830" y="5367345"/>
              <a:ext cx="907476" cy="907364"/>
              <a:chOff x="5318121" y="3727141"/>
              <a:chExt cx="907476" cy="907364"/>
            </a:xfrm>
            <a:grpFill/>
          </p:grpSpPr>
          <p:sp>
            <p:nvSpPr>
              <p:cNvPr id="138" name="Freeform 137">
                <a:extLst>
                  <a:ext uri="{FF2B5EF4-FFF2-40B4-BE49-F238E27FC236}">
                    <a16:creationId xmlns:a16="http://schemas.microsoft.com/office/drawing/2014/main" id="{F1F6EFA9-C963-3490-C84E-606229AF9D16}"/>
                  </a:ext>
                </a:extLst>
              </p:cNvPr>
              <p:cNvSpPr/>
              <p:nvPr/>
            </p:nvSpPr>
            <p:spPr>
              <a:xfrm>
                <a:off x="5318121" y="3727141"/>
                <a:ext cx="907476" cy="907364"/>
              </a:xfrm>
              <a:custGeom>
                <a:avLst/>
                <a:gdLst>
                  <a:gd name="connsiteX0" fmla="*/ 99246 w 907476"/>
                  <a:gd name="connsiteY0" fmla="*/ 906980 h 907364"/>
                  <a:gd name="connsiteX1" fmla="*/ 86582 w 907476"/>
                  <a:gd name="connsiteY1" fmla="*/ 901604 h 907364"/>
                  <a:gd name="connsiteX2" fmla="*/ 57031 w 907476"/>
                  <a:gd name="connsiteY2" fmla="*/ 854758 h 907364"/>
                  <a:gd name="connsiteX3" fmla="*/ 57031 w 907476"/>
                  <a:gd name="connsiteY3" fmla="*/ 811751 h 907364"/>
                  <a:gd name="connsiteX4" fmla="*/ 11746 w 907476"/>
                  <a:gd name="connsiteY4" fmla="*/ 791400 h 907364"/>
                  <a:gd name="connsiteX5" fmla="*/ 233 w 907476"/>
                  <a:gd name="connsiteY5" fmla="*/ 754153 h 907364"/>
                  <a:gd name="connsiteX6" fmla="*/ 56264 w 907476"/>
                  <a:gd name="connsiteY6" fmla="*/ 704619 h 907364"/>
                  <a:gd name="connsiteX7" fmla="*/ 56264 w 907476"/>
                  <a:gd name="connsiteY7" fmla="*/ 609773 h 907364"/>
                  <a:gd name="connsiteX8" fmla="*/ 233 w 907476"/>
                  <a:gd name="connsiteY8" fmla="*/ 549871 h 907364"/>
                  <a:gd name="connsiteX9" fmla="*/ 56264 w 907476"/>
                  <a:gd name="connsiteY9" fmla="*/ 501489 h 907364"/>
                  <a:gd name="connsiteX10" fmla="*/ 56264 w 907476"/>
                  <a:gd name="connsiteY10" fmla="*/ 406644 h 907364"/>
                  <a:gd name="connsiteX11" fmla="*/ 233 w 907476"/>
                  <a:gd name="connsiteY11" fmla="*/ 355957 h 907364"/>
                  <a:gd name="connsiteX12" fmla="*/ 56264 w 907476"/>
                  <a:gd name="connsiteY12" fmla="*/ 297975 h 907364"/>
                  <a:gd name="connsiteX13" fmla="*/ 56264 w 907476"/>
                  <a:gd name="connsiteY13" fmla="*/ 202746 h 907364"/>
                  <a:gd name="connsiteX14" fmla="*/ 10594 w 907476"/>
                  <a:gd name="connsiteY14" fmla="*/ 180858 h 907364"/>
                  <a:gd name="connsiteX15" fmla="*/ 233 w 907476"/>
                  <a:gd name="connsiteY15" fmla="*/ 143228 h 907364"/>
                  <a:gd name="connsiteX16" fmla="*/ 56647 w 907476"/>
                  <a:gd name="connsiteY16" fmla="*/ 95229 h 907364"/>
                  <a:gd name="connsiteX17" fmla="*/ 56647 w 907476"/>
                  <a:gd name="connsiteY17" fmla="*/ 55678 h 907364"/>
                  <a:gd name="connsiteX18" fmla="*/ 111911 w 907476"/>
                  <a:gd name="connsiteY18" fmla="*/ 0 h 907364"/>
                  <a:gd name="connsiteX19" fmla="*/ 339489 w 907476"/>
                  <a:gd name="connsiteY19" fmla="*/ 0 h 907364"/>
                  <a:gd name="connsiteX20" fmla="*/ 360981 w 907476"/>
                  <a:gd name="connsiteY20" fmla="*/ 17663 h 907364"/>
                  <a:gd name="connsiteX21" fmla="*/ 339106 w 907476"/>
                  <a:gd name="connsiteY21" fmla="*/ 35327 h 907364"/>
                  <a:gd name="connsiteX22" fmla="*/ 115365 w 907476"/>
                  <a:gd name="connsiteY22" fmla="*/ 35327 h 907364"/>
                  <a:gd name="connsiteX23" fmla="*/ 92339 w 907476"/>
                  <a:gd name="connsiteY23" fmla="*/ 57982 h 907364"/>
                  <a:gd name="connsiteX24" fmla="*/ 92339 w 907476"/>
                  <a:gd name="connsiteY24" fmla="*/ 95229 h 907364"/>
                  <a:gd name="connsiteX25" fmla="*/ 139543 w 907476"/>
                  <a:gd name="connsiteY25" fmla="*/ 119420 h 907364"/>
                  <a:gd name="connsiteX26" fmla="*/ 148753 w 907476"/>
                  <a:gd name="connsiteY26" fmla="*/ 147452 h 907364"/>
                  <a:gd name="connsiteX27" fmla="*/ 132251 w 907476"/>
                  <a:gd name="connsiteY27" fmla="*/ 166267 h 907364"/>
                  <a:gd name="connsiteX28" fmla="*/ 113830 w 907476"/>
                  <a:gd name="connsiteY28" fmla="*/ 149755 h 907364"/>
                  <a:gd name="connsiteX29" fmla="*/ 93106 w 907476"/>
                  <a:gd name="connsiteY29" fmla="*/ 131708 h 907364"/>
                  <a:gd name="connsiteX30" fmla="*/ 93106 w 907476"/>
                  <a:gd name="connsiteY30" fmla="*/ 298743 h 907364"/>
                  <a:gd name="connsiteX31" fmla="*/ 135321 w 907476"/>
                  <a:gd name="connsiteY31" fmla="*/ 316022 h 907364"/>
                  <a:gd name="connsiteX32" fmla="*/ 149521 w 907476"/>
                  <a:gd name="connsiteY32" fmla="*/ 349429 h 907364"/>
                  <a:gd name="connsiteX33" fmla="*/ 132635 w 907476"/>
                  <a:gd name="connsiteY33" fmla="*/ 369397 h 907364"/>
                  <a:gd name="connsiteX34" fmla="*/ 114214 w 907476"/>
                  <a:gd name="connsiteY34" fmla="*/ 351733 h 907364"/>
                  <a:gd name="connsiteX35" fmla="*/ 93106 w 907476"/>
                  <a:gd name="connsiteY35" fmla="*/ 334838 h 907364"/>
                  <a:gd name="connsiteX36" fmla="*/ 93106 w 907476"/>
                  <a:gd name="connsiteY36" fmla="*/ 500721 h 907364"/>
                  <a:gd name="connsiteX37" fmla="*/ 110376 w 907476"/>
                  <a:gd name="connsiteY37" fmla="*/ 503793 h 907364"/>
                  <a:gd name="connsiteX38" fmla="*/ 149137 w 907476"/>
                  <a:gd name="connsiteY38" fmla="*/ 548719 h 907364"/>
                  <a:gd name="connsiteX39" fmla="*/ 134938 w 907476"/>
                  <a:gd name="connsiteY39" fmla="*/ 572143 h 907364"/>
                  <a:gd name="connsiteX40" fmla="*/ 114214 w 907476"/>
                  <a:gd name="connsiteY40" fmla="*/ 553711 h 907364"/>
                  <a:gd name="connsiteX41" fmla="*/ 93490 w 907476"/>
                  <a:gd name="connsiteY41" fmla="*/ 537584 h 907364"/>
                  <a:gd name="connsiteX42" fmla="*/ 93490 w 907476"/>
                  <a:gd name="connsiteY42" fmla="*/ 704235 h 907364"/>
                  <a:gd name="connsiteX43" fmla="*/ 109609 w 907476"/>
                  <a:gd name="connsiteY43" fmla="*/ 706922 h 907364"/>
                  <a:gd name="connsiteX44" fmla="*/ 149521 w 907476"/>
                  <a:gd name="connsiteY44" fmla="*/ 753385 h 907364"/>
                  <a:gd name="connsiteX45" fmla="*/ 133402 w 907476"/>
                  <a:gd name="connsiteY45" fmla="*/ 775656 h 907364"/>
                  <a:gd name="connsiteX46" fmla="*/ 114214 w 907476"/>
                  <a:gd name="connsiteY46" fmla="*/ 757225 h 907364"/>
                  <a:gd name="connsiteX47" fmla="*/ 93490 w 907476"/>
                  <a:gd name="connsiteY47" fmla="*/ 740713 h 907364"/>
                  <a:gd name="connsiteX48" fmla="*/ 93106 w 907476"/>
                  <a:gd name="connsiteY48" fmla="*/ 748393 h 907364"/>
                  <a:gd name="connsiteX49" fmla="*/ 93106 w 907476"/>
                  <a:gd name="connsiteY49" fmla="*/ 850150 h 907364"/>
                  <a:gd name="connsiteX50" fmla="*/ 114597 w 907476"/>
                  <a:gd name="connsiteY50" fmla="*/ 871653 h 907364"/>
                  <a:gd name="connsiteX51" fmla="*/ 715589 w 907476"/>
                  <a:gd name="connsiteY51" fmla="*/ 871653 h 907364"/>
                  <a:gd name="connsiteX52" fmla="*/ 737848 w 907476"/>
                  <a:gd name="connsiteY52" fmla="*/ 849382 h 907364"/>
                  <a:gd name="connsiteX53" fmla="*/ 725568 w 907476"/>
                  <a:gd name="connsiteY53" fmla="*/ 819431 h 907364"/>
                  <a:gd name="connsiteX54" fmla="*/ 583571 w 907476"/>
                  <a:gd name="connsiteY54" fmla="*/ 677355 h 907364"/>
                  <a:gd name="connsiteX55" fmla="*/ 571673 w 907476"/>
                  <a:gd name="connsiteY55" fmla="*/ 661228 h 907364"/>
                  <a:gd name="connsiteX56" fmla="*/ 540971 w 907476"/>
                  <a:gd name="connsiteY56" fmla="*/ 600174 h 907364"/>
                  <a:gd name="connsiteX57" fmla="*/ 509502 w 907476"/>
                  <a:gd name="connsiteY57" fmla="*/ 627821 h 907364"/>
                  <a:gd name="connsiteX58" fmla="*/ 501826 w 907476"/>
                  <a:gd name="connsiteY58" fmla="*/ 651244 h 907364"/>
                  <a:gd name="connsiteX59" fmla="*/ 501443 w 907476"/>
                  <a:gd name="connsiteY59" fmla="*/ 718442 h 907364"/>
                  <a:gd name="connsiteX60" fmla="*/ 481870 w 907476"/>
                  <a:gd name="connsiteY60" fmla="*/ 740329 h 907364"/>
                  <a:gd name="connsiteX61" fmla="*/ 464600 w 907476"/>
                  <a:gd name="connsiteY61" fmla="*/ 757609 h 907364"/>
                  <a:gd name="connsiteX62" fmla="*/ 440806 w 907476"/>
                  <a:gd name="connsiteY62" fmla="*/ 777576 h 907364"/>
                  <a:gd name="connsiteX63" fmla="*/ 386694 w 907476"/>
                  <a:gd name="connsiteY63" fmla="*/ 777576 h 907364"/>
                  <a:gd name="connsiteX64" fmla="*/ 365586 w 907476"/>
                  <a:gd name="connsiteY64" fmla="*/ 758761 h 907364"/>
                  <a:gd name="connsiteX65" fmla="*/ 347549 w 907476"/>
                  <a:gd name="connsiteY65" fmla="*/ 740329 h 907364"/>
                  <a:gd name="connsiteX66" fmla="*/ 328744 w 907476"/>
                  <a:gd name="connsiteY66" fmla="*/ 719594 h 907364"/>
                  <a:gd name="connsiteX67" fmla="*/ 328744 w 907476"/>
                  <a:gd name="connsiteY67" fmla="*/ 653932 h 907364"/>
                  <a:gd name="connsiteX68" fmla="*/ 308404 w 907476"/>
                  <a:gd name="connsiteY68" fmla="*/ 615149 h 907364"/>
                  <a:gd name="connsiteX69" fmla="*/ 246232 w 907476"/>
                  <a:gd name="connsiteY69" fmla="*/ 548335 h 907364"/>
                  <a:gd name="connsiteX70" fmla="*/ 382473 w 907476"/>
                  <a:gd name="connsiteY70" fmla="*/ 262264 h 907364"/>
                  <a:gd name="connsiteX71" fmla="*/ 605829 w 907476"/>
                  <a:gd name="connsiteY71" fmla="*/ 420851 h 907364"/>
                  <a:gd name="connsiteX72" fmla="*/ 590862 w 907476"/>
                  <a:gd name="connsiteY72" fmla="*/ 534896 h 907364"/>
                  <a:gd name="connsiteX73" fmla="*/ 600073 w 907476"/>
                  <a:gd name="connsiteY73" fmla="*/ 539887 h 907364"/>
                  <a:gd name="connsiteX74" fmla="*/ 727486 w 907476"/>
                  <a:gd name="connsiteY74" fmla="*/ 632045 h 907364"/>
                  <a:gd name="connsiteX75" fmla="*/ 736313 w 907476"/>
                  <a:gd name="connsiteY75" fmla="*/ 642412 h 907364"/>
                  <a:gd name="connsiteX76" fmla="*/ 737464 w 907476"/>
                  <a:gd name="connsiteY76" fmla="*/ 633581 h 907364"/>
                  <a:gd name="connsiteX77" fmla="*/ 737464 w 907476"/>
                  <a:gd name="connsiteY77" fmla="*/ 56062 h 907364"/>
                  <a:gd name="connsiteX78" fmla="*/ 715973 w 907476"/>
                  <a:gd name="connsiteY78" fmla="*/ 35327 h 907364"/>
                  <a:gd name="connsiteX79" fmla="*/ 489546 w 907476"/>
                  <a:gd name="connsiteY79" fmla="*/ 35327 h 907364"/>
                  <a:gd name="connsiteX80" fmla="*/ 468438 w 907476"/>
                  <a:gd name="connsiteY80" fmla="*/ 18047 h 907364"/>
                  <a:gd name="connsiteX81" fmla="*/ 484173 w 907476"/>
                  <a:gd name="connsiteY81" fmla="*/ 0 h 907364"/>
                  <a:gd name="connsiteX82" fmla="*/ 490313 w 907476"/>
                  <a:gd name="connsiteY82" fmla="*/ 0 h 907364"/>
                  <a:gd name="connsiteX83" fmla="*/ 716741 w 907476"/>
                  <a:gd name="connsiteY83" fmla="*/ 0 h 907364"/>
                  <a:gd name="connsiteX84" fmla="*/ 772388 w 907476"/>
                  <a:gd name="connsiteY84" fmla="*/ 56062 h 907364"/>
                  <a:gd name="connsiteX85" fmla="*/ 772388 w 907476"/>
                  <a:gd name="connsiteY85" fmla="*/ 95613 h 907364"/>
                  <a:gd name="connsiteX86" fmla="*/ 803090 w 907476"/>
                  <a:gd name="connsiteY86" fmla="*/ 95613 h 907364"/>
                  <a:gd name="connsiteX87" fmla="*/ 857586 w 907476"/>
                  <a:gd name="connsiteY87" fmla="*/ 150523 h 907364"/>
                  <a:gd name="connsiteX88" fmla="*/ 856818 w 907476"/>
                  <a:gd name="connsiteY88" fmla="*/ 248824 h 907364"/>
                  <a:gd name="connsiteX89" fmla="*/ 849143 w 907476"/>
                  <a:gd name="connsiteY89" fmla="*/ 279159 h 907364"/>
                  <a:gd name="connsiteX90" fmla="*/ 849143 w 907476"/>
                  <a:gd name="connsiteY90" fmla="*/ 288375 h 907364"/>
                  <a:gd name="connsiteX91" fmla="*/ 856818 w 907476"/>
                  <a:gd name="connsiteY91" fmla="*/ 318710 h 907364"/>
                  <a:gd name="connsiteX92" fmla="*/ 856818 w 907476"/>
                  <a:gd name="connsiteY92" fmla="*/ 419699 h 907364"/>
                  <a:gd name="connsiteX93" fmla="*/ 849143 w 907476"/>
                  <a:gd name="connsiteY93" fmla="*/ 448882 h 907364"/>
                  <a:gd name="connsiteX94" fmla="*/ 849143 w 907476"/>
                  <a:gd name="connsiteY94" fmla="*/ 458866 h 907364"/>
                  <a:gd name="connsiteX95" fmla="*/ 856818 w 907476"/>
                  <a:gd name="connsiteY95" fmla="*/ 488049 h 907364"/>
                  <a:gd name="connsiteX96" fmla="*/ 857202 w 907476"/>
                  <a:gd name="connsiteY96" fmla="*/ 589806 h 907364"/>
                  <a:gd name="connsiteX97" fmla="*/ 806160 w 907476"/>
                  <a:gd name="connsiteY97" fmla="*/ 641260 h 907364"/>
                  <a:gd name="connsiteX98" fmla="*/ 772388 w 907476"/>
                  <a:gd name="connsiteY98" fmla="*/ 641260 h 907364"/>
                  <a:gd name="connsiteX99" fmla="*/ 772772 w 907476"/>
                  <a:gd name="connsiteY99" fmla="*/ 675051 h 907364"/>
                  <a:gd name="connsiteX100" fmla="*/ 777761 w 907476"/>
                  <a:gd name="connsiteY100" fmla="*/ 681963 h 907364"/>
                  <a:gd name="connsiteX101" fmla="*/ 871786 w 907476"/>
                  <a:gd name="connsiteY101" fmla="*/ 776040 h 907364"/>
                  <a:gd name="connsiteX102" fmla="*/ 907477 w 907476"/>
                  <a:gd name="connsiteY102" fmla="*/ 827495 h 907364"/>
                  <a:gd name="connsiteX103" fmla="*/ 907477 w 907476"/>
                  <a:gd name="connsiteY103" fmla="*/ 852454 h 907364"/>
                  <a:gd name="connsiteX104" fmla="*/ 905174 w 907476"/>
                  <a:gd name="connsiteY104" fmla="*/ 857830 h 907364"/>
                  <a:gd name="connsiteX105" fmla="*/ 866413 w 907476"/>
                  <a:gd name="connsiteY105" fmla="*/ 901988 h 907364"/>
                  <a:gd name="connsiteX106" fmla="*/ 852597 w 907476"/>
                  <a:gd name="connsiteY106" fmla="*/ 907364 h 907364"/>
                  <a:gd name="connsiteX107" fmla="*/ 827652 w 907476"/>
                  <a:gd name="connsiteY107" fmla="*/ 907364 h 907364"/>
                  <a:gd name="connsiteX108" fmla="*/ 771621 w 907476"/>
                  <a:gd name="connsiteY108" fmla="*/ 866662 h 907364"/>
                  <a:gd name="connsiteX109" fmla="*/ 730556 w 907476"/>
                  <a:gd name="connsiteY109" fmla="*/ 907364 h 907364"/>
                  <a:gd name="connsiteX110" fmla="*/ 99246 w 907476"/>
                  <a:gd name="connsiteY110" fmla="*/ 906980 h 907364"/>
                  <a:gd name="connsiteX111" fmla="*/ 557858 w 907476"/>
                  <a:gd name="connsiteY111" fmla="*/ 518768 h 907364"/>
                  <a:gd name="connsiteX112" fmla="*/ 567068 w 907476"/>
                  <a:gd name="connsiteY112" fmla="*/ 415091 h 907364"/>
                  <a:gd name="connsiteX113" fmla="*/ 391683 w 907476"/>
                  <a:gd name="connsiteY113" fmla="*/ 297591 h 907364"/>
                  <a:gd name="connsiteX114" fmla="*/ 257362 w 907476"/>
                  <a:gd name="connsiteY114" fmla="*/ 436979 h 907364"/>
                  <a:gd name="connsiteX115" fmla="*/ 326057 w 907476"/>
                  <a:gd name="connsiteY115" fmla="*/ 584046 h 907364"/>
                  <a:gd name="connsiteX116" fmla="*/ 357527 w 907476"/>
                  <a:gd name="connsiteY116" fmla="*/ 619373 h 907364"/>
                  <a:gd name="connsiteX117" fmla="*/ 365970 w 907476"/>
                  <a:gd name="connsiteY117" fmla="*/ 624749 h 907364"/>
                  <a:gd name="connsiteX118" fmla="*/ 462297 w 907476"/>
                  <a:gd name="connsiteY118" fmla="*/ 625133 h 907364"/>
                  <a:gd name="connsiteX119" fmla="*/ 471508 w 907476"/>
                  <a:gd name="connsiteY119" fmla="*/ 619373 h 907364"/>
                  <a:gd name="connsiteX120" fmla="*/ 499908 w 907476"/>
                  <a:gd name="connsiteY120" fmla="*/ 586350 h 907364"/>
                  <a:gd name="connsiteX121" fmla="*/ 514875 w 907476"/>
                  <a:gd name="connsiteY121" fmla="*/ 575214 h 907364"/>
                  <a:gd name="connsiteX122" fmla="*/ 518713 w 907476"/>
                  <a:gd name="connsiteY122" fmla="*/ 558703 h 907364"/>
                  <a:gd name="connsiteX123" fmla="*/ 504129 w 907476"/>
                  <a:gd name="connsiteY123" fmla="*/ 529520 h 907364"/>
                  <a:gd name="connsiteX124" fmla="*/ 506816 w 907476"/>
                  <a:gd name="connsiteY124" fmla="*/ 507632 h 907364"/>
                  <a:gd name="connsiteX125" fmla="*/ 529458 w 907476"/>
                  <a:gd name="connsiteY125" fmla="*/ 504561 h 907364"/>
                  <a:gd name="connsiteX126" fmla="*/ 557858 w 907476"/>
                  <a:gd name="connsiteY126" fmla="*/ 518768 h 907364"/>
                  <a:gd name="connsiteX127" fmla="*/ 617343 w 907476"/>
                  <a:gd name="connsiteY127" fmla="*/ 660076 h 907364"/>
                  <a:gd name="connsiteX128" fmla="*/ 780447 w 907476"/>
                  <a:gd name="connsiteY128" fmla="*/ 822887 h 907364"/>
                  <a:gd name="connsiteX129" fmla="*/ 822662 w 907476"/>
                  <a:gd name="connsiteY129" fmla="*/ 780264 h 907364"/>
                  <a:gd name="connsiteX130" fmla="*/ 659942 w 907476"/>
                  <a:gd name="connsiteY130" fmla="*/ 617453 h 907364"/>
                  <a:gd name="connsiteX131" fmla="*/ 617343 w 907476"/>
                  <a:gd name="connsiteY131" fmla="*/ 660076 h 907364"/>
                  <a:gd name="connsiteX132" fmla="*/ 363667 w 907476"/>
                  <a:gd name="connsiteY132" fmla="*/ 661228 h 907364"/>
                  <a:gd name="connsiteX133" fmla="*/ 363667 w 907476"/>
                  <a:gd name="connsiteY133" fmla="*/ 700011 h 907364"/>
                  <a:gd name="connsiteX134" fmla="*/ 370191 w 907476"/>
                  <a:gd name="connsiteY134" fmla="*/ 710762 h 907364"/>
                  <a:gd name="connsiteX135" fmla="*/ 390532 w 907476"/>
                  <a:gd name="connsiteY135" fmla="*/ 728426 h 907364"/>
                  <a:gd name="connsiteX136" fmla="*/ 418547 w 907476"/>
                  <a:gd name="connsiteY136" fmla="*/ 742249 h 907364"/>
                  <a:gd name="connsiteX137" fmla="*/ 424688 w 907476"/>
                  <a:gd name="connsiteY137" fmla="*/ 742249 h 907364"/>
                  <a:gd name="connsiteX138" fmla="*/ 433131 w 907476"/>
                  <a:gd name="connsiteY138" fmla="*/ 736874 h 907364"/>
                  <a:gd name="connsiteX139" fmla="*/ 459611 w 907476"/>
                  <a:gd name="connsiteY139" fmla="*/ 710378 h 907364"/>
                  <a:gd name="connsiteX140" fmla="*/ 464984 w 907476"/>
                  <a:gd name="connsiteY140" fmla="*/ 705386 h 907364"/>
                  <a:gd name="connsiteX141" fmla="*/ 465368 w 907476"/>
                  <a:gd name="connsiteY141" fmla="*/ 661612 h 907364"/>
                  <a:gd name="connsiteX142" fmla="*/ 363667 w 907476"/>
                  <a:gd name="connsiteY142" fmla="*/ 661228 h 907364"/>
                  <a:gd name="connsiteX143" fmla="*/ 772772 w 907476"/>
                  <a:gd name="connsiteY143" fmla="*/ 265720 h 907364"/>
                  <a:gd name="connsiteX144" fmla="*/ 805776 w 907476"/>
                  <a:gd name="connsiteY144" fmla="*/ 265720 h 907364"/>
                  <a:gd name="connsiteX145" fmla="*/ 821127 w 907476"/>
                  <a:gd name="connsiteY145" fmla="*/ 251128 h 907364"/>
                  <a:gd name="connsiteX146" fmla="*/ 821127 w 907476"/>
                  <a:gd name="connsiteY146" fmla="*/ 146684 h 907364"/>
                  <a:gd name="connsiteX147" fmla="*/ 807311 w 907476"/>
                  <a:gd name="connsiteY147" fmla="*/ 132092 h 907364"/>
                  <a:gd name="connsiteX148" fmla="*/ 772772 w 907476"/>
                  <a:gd name="connsiteY148" fmla="*/ 132092 h 907364"/>
                  <a:gd name="connsiteX149" fmla="*/ 772772 w 907476"/>
                  <a:gd name="connsiteY149" fmla="*/ 265720 h 907364"/>
                  <a:gd name="connsiteX150" fmla="*/ 772772 w 907476"/>
                  <a:gd name="connsiteY150" fmla="*/ 301431 h 907364"/>
                  <a:gd name="connsiteX151" fmla="*/ 772772 w 907476"/>
                  <a:gd name="connsiteY151" fmla="*/ 435827 h 907364"/>
                  <a:gd name="connsiteX152" fmla="*/ 806160 w 907476"/>
                  <a:gd name="connsiteY152" fmla="*/ 435827 h 907364"/>
                  <a:gd name="connsiteX153" fmla="*/ 821511 w 907476"/>
                  <a:gd name="connsiteY153" fmla="*/ 420851 h 907364"/>
                  <a:gd name="connsiteX154" fmla="*/ 821511 w 907476"/>
                  <a:gd name="connsiteY154" fmla="*/ 316406 h 907364"/>
                  <a:gd name="connsiteX155" fmla="*/ 806160 w 907476"/>
                  <a:gd name="connsiteY155" fmla="*/ 301431 h 907364"/>
                  <a:gd name="connsiteX156" fmla="*/ 772772 w 907476"/>
                  <a:gd name="connsiteY156" fmla="*/ 301431 h 907364"/>
                  <a:gd name="connsiteX157" fmla="*/ 772772 w 907476"/>
                  <a:gd name="connsiteY157" fmla="*/ 605549 h 907364"/>
                  <a:gd name="connsiteX158" fmla="*/ 806928 w 907476"/>
                  <a:gd name="connsiteY158" fmla="*/ 605549 h 907364"/>
                  <a:gd name="connsiteX159" fmla="*/ 821127 w 907476"/>
                  <a:gd name="connsiteY159" fmla="*/ 589422 h 907364"/>
                  <a:gd name="connsiteX160" fmla="*/ 821127 w 907476"/>
                  <a:gd name="connsiteY160" fmla="*/ 488817 h 907364"/>
                  <a:gd name="connsiteX161" fmla="*/ 809614 w 907476"/>
                  <a:gd name="connsiteY161" fmla="*/ 473458 h 907364"/>
                  <a:gd name="connsiteX162" fmla="*/ 772772 w 907476"/>
                  <a:gd name="connsiteY162" fmla="*/ 473074 h 907364"/>
                  <a:gd name="connsiteX163" fmla="*/ 772772 w 907476"/>
                  <a:gd name="connsiteY163" fmla="*/ 605549 h 907364"/>
                  <a:gd name="connsiteX164" fmla="*/ 807311 w 907476"/>
                  <a:gd name="connsiteY164" fmla="*/ 851686 h 907364"/>
                  <a:gd name="connsiteX165" fmla="*/ 847991 w 907476"/>
                  <a:gd name="connsiteY165" fmla="*/ 869733 h 907364"/>
                  <a:gd name="connsiteX166" fmla="*/ 870251 w 907476"/>
                  <a:gd name="connsiteY166" fmla="*/ 842854 h 907364"/>
                  <a:gd name="connsiteX167" fmla="*/ 851062 w 907476"/>
                  <a:gd name="connsiteY167" fmla="*/ 808295 h 907364"/>
                  <a:gd name="connsiteX168" fmla="*/ 807311 w 907476"/>
                  <a:gd name="connsiteY168" fmla="*/ 851686 h 907364"/>
                  <a:gd name="connsiteX169" fmla="*/ 593549 w 907476"/>
                  <a:gd name="connsiteY169" fmla="*/ 628589 h 907364"/>
                  <a:gd name="connsiteX170" fmla="*/ 627705 w 907476"/>
                  <a:gd name="connsiteY170" fmla="*/ 594030 h 907364"/>
                  <a:gd name="connsiteX171" fmla="*/ 562079 w 907476"/>
                  <a:gd name="connsiteY171" fmla="*/ 561391 h 907364"/>
                  <a:gd name="connsiteX172" fmla="*/ 560544 w 907476"/>
                  <a:gd name="connsiteY172" fmla="*/ 562927 h 907364"/>
                  <a:gd name="connsiteX173" fmla="*/ 593549 w 907476"/>
                  <a:gd name="connsiteY173" fmla="*/ 628589 h 907364"/>
                  <a:gd name="connsiteX174" fmla="*/ 56647 w 907476"/>
                  <a:gd name="connsiteY174" fmla="*/ 166267 h 907364"/>
                  <a:gd name="connsiteX175" fmla="*/ 56647 w 907476"/>
                  <a:gd name="connsiteY175" fmla="*/ 132092 h 907364"/>
                  <a:gd name="connsiteX176" fmla="*/ 35924 w 907476"/>
                  <a:gd name="connsiteY176" fmla="*/ 149755 h 907364"/>
                  <a:gd name="connsiteX177" fmla="*/ 56647 w 907476"/>
                  <a:gd name="connsiteY177" fmla="*/ 166267 h 907364"/>
                  <a:gd name="connsiteX178" fmla="*/ 56264 w 907476"/>
                  <a:gd name="connsiteY178" fmla="*/ 776040 h 907364"/>
                  <a:gd name="connsiteX179" fmla="*/ 56264 w 907476"/>
                  <a:gd name="connsiteY179" fmla="*/ 741097 h 907364"/>
                  <a:gd name="connsiteX180" fmla="*/ 35540 w 907476"/>
                  <a:gd name="connsiteY180" fmla="*/ 757993 h 907364"/>
                  <a:gd name="connsiteX181" fmla="*/ 56264 w 907476"/>
                  <a:gd name="connsiteY181" fmla="*/ 776040 h 907364"/>
                  <a:gd name="connsiteX182" fmla="*/ 56264 w 907476"/>
                  <a:gd name="connsiteY182" fmla="*/ 369013 h 907364"/>
                  <a:gd name="connsiteX183" fmla="*/ 56264 w 907476"/>
                  <a:gd name="connsiteY183" fmla="*/ 335222 h 907364"/>
                  <a:gd name="connsiteX184" fmla="*/ 35924 w 907476"/>
                  <a:gd name="connsiteY184" fmla="*/ 352501 h 907364"/>
                  <a:gd name="connsiteX185" fmla="*/ 56264 w 907476"/>
                  <a:gd name="connsiteY185" fmla="*/ 369013 h 907364"/>
                  <a:gd name="connsiteX186" fmla="*/ 56647 w 907476"/>
                  <a:gd name="connsiteY186" fmla="*/ 538736 h 907364"/>
                  <a:gd name="connsiteX187" fmla="*/ 35924 w 907476"/>
                  <a:gd name="connsiteY187" fmla="*/ 556015 h 907364"/>
                  <a:gd name="connsiteX188" fmla="*/ 56647 w 907476"/>
                  <a:gd name="connsiteY188" fmla="*/ 572143 h 907364"/>
                  <a:gd name="connsiteX189" fmla="*/ 56647 w 907476"/>
                  <a:gd name="connsiteY189" fmla="*/ 538736 h 9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907476" h="907364">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grpFill/>
              <a:ln w="3834" cap="flat">
                <a:noFill/>
                <a:prstDash val="solid"/>
                <a:miter/>
              </a:ln>
            </p:spPr>
            <p:txBody>
              <a:bodyPr rtlCol="0" anchor="ctr"/>
              <a:lstStyle/>
              <a:p>
                <a:pPr algn="l" rtl="0"/>
                <a:endParaRPr lang="en-US"/>
              </a:p>
            </p:txBody>
          </p:sp>
          <p:sp>
            <p:nvSpPr>
              <p:cNvPr id="139" name="Freeform 138">
                <a:extLst>
                  <a:ext uri="{FF2B5EF4-FFF2-40B4-BE49-F238E27FC236}">
                    <a16:creationId xmlns:a16="http://schemas.microsoft.com/office/drawing/2014/main" id="{CB5822B5-E51F-B157-FFCA-617D296AC8C9}"/>
                  </a:ext>
                </a:extLst>
              </p:cNvPr>
              <p:cNvSpPr/>
              <p:nvPr/>
            </p:nvSpPr>
            <p:spPr>
              <a:xfrm>
                <a:off x="5953501" y="4163181"/>
                <a:ext cx="65641" cy="35401"/>
              </a:xfrm>
              <a:custGeom>
                <a:avLst/>
                <a:gdLst>
                  <a:gd name="connsiteX0" fmla="*/ 33005 w 65641"/>
                  <a:gd name="connsiteY0" fmla="*/ 171 h 35401"/>
                  <a:gd name="connsiteX1" fmla="*/ 48739 w 65641"/>
                  <a:gd name="connsiteY1" fmla="*/ 171 h 35401"/>
                  <a:gd name="connsiteX2" fmla="*/ 65625 w 65641"/>
                  <a:gd name="connsiteY2" fmla="*/ 16682 h 35401"/>
                  <a:gd name="connsiteX3" fmla="*/ 49507 w 65641"/>
                  <a:gd name="connsiteY3" fmla="*/ 35114 h 35401"/>
                  <a:gd name="connsiteX4" fmla="*/ 16118 w 65641"/>
                  <a:gd name="connsiteY4" fmla="*/ 35114 h 35401"/>
                  <a:gd name="connsiteX5" fmla="*/ 0 w 65641"/>
                  <a:gd name="connsiteY5" fmla="*/ 17450 h 35401"/>
                  <a:gd name="connsiteX6" fmla="*/ 16886 w 65641"/>
                  <a:gd name="connsiteY6" fmla="*/ 171 h 35401"/>
                  <a:gd name="connsiteX7" fmla="*/ 33005 w 65641"/>
                  <a:gd name="connsiteY7" fmla="*/ 171 h 35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641" h="3540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grpFill/>
              <a:ln w="3834" cap="flat">
                <a:noFill/>
                <a:prstDash val="solid"/>
                <a:miter/>
              </a:ln>
            </p:spPr>
            <p:txBody>
              <a:bodyPr rtlCol="0" anchor="ctr"/>
              <a:lstStyle/>
              <a:p>
                <a:pPr algn="l" rtl="0"/>
                <a:endParaRPr lang="en-US"/>
              </a:p>
            </p:txBody>
          </p:sp>
          <p:sp>
            <p:nvSpPr>
              <p:cNvPr id="140" name="Freeform 139">
                <a:extLst>
                  <a:ext uri="{FF2B5EF4-FFF2-40B4-BE49-F238E27FC236}">
                    <a16:creationId xmlns:a16="http://schemas.microsoft.com/office/drawing/2014/main" id="{40AF2F1B-0B49-5C5B-B225-2B241A25AFD3}"/>
                  </a:ext>
                </a:extLst>
              </p:cNvPr>
              <p:cNvSpPr/>
              <p:nvPr/>
            </p:nvSpPr>
            <p:spPr>
              <a:xfrm>
                <a:off x="5523843" y="4332476"/>
                <a:ext cx="58547" cy="56694"/>
              </a:xfrm>
              <a:custGeom>
                <a:avLst/>
                <a:gdLst>
                  <a:gd name="connsiteX0" fmla="*/ 58548 w 58547"/>
                  <a:gd name="connsiteY0" fmla="*/ 17109 h 56694"/>
                  <a:gd name="connsiteX1" fmla="*/ 18635 w 58547"/>
                  <a:gd name="connsiteY1" fmla="*/ 56660 h 56694"/>
                  <a:gd name="connsiteX2" fmla="*/ 2900 w 58547"/>
                  <a:gd name="connsiteY2" fmla="*/ 47060 h 56694"/>
                  <a:gd name="connsiteX3" fmla="*/ 4435 w 58547"/>
                  <a:gd name="connsiteY3" fmla="*/ 28245 h 56694"/>
                  <a:gd name="connsiteX4" fmla="*/ 28229 w 58547"/>
                  <a:gd name="connsiteY4" fmla="*/ 4438 h 56694"/>
                  <a:gd name="connsiteX5" fmla="*/ 47034 w 58547"/>
                  <a:gd name="connsiteY5" fmla="*/ 2902 h 56694"/>
                  <a:gd name="connsiteX6" fmla="*/ 58548 w 58547"/>
                  <a:gd name="connsiteY6" fmla="*/ 17109 h 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47" h="56694">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grpFill/>
              <a:ln w="3834" cap="flat">
                <a:noFill/>
                <a:prstDash val="solid"/>
                <a:miter/>
              </a:ln>
            </p:spPr>
            <p:txBody>
              <a:bodyPr rtlCol="0" anchor="ctr"/>
              <a:lstStyle/>
              <a:p>
                <a:pPr algn="l" rtl="0"/>
                <a:endParaRPr lang="en-US"/>
              </a:p>
            </p:txBody>
          </p:sp>
          <p:sp>
            <p:nvSpPr>
              <p:cNvPr id="141" name="Freeform 140">
                <a:extLst>
                  <a:ext uri="{FF2B5EF4-FFF2-40B4-BE49-F238E27FC236}">
                    <a16:creationId xmlns:a16="http://schemas.microsoft.com/office/drawing/2014/main" id="{261D4597-0860-B010-42FD-7D6D30AC8C39}"/>
                  </a:ext>
                </a:extLst>
              </p:cNvPr>
              <p:cNvSpPr/>
              <p:nvPr/>
            </p:nvSpPr>
            <p:spPr>
              <a:xfrm>
                <a:off x="5445750" y="4163159"/>
                <a:ext cx="62204" cy="35518"/>
              </a:xfrm>
              <a:custGeom>
                <a:avLst/>
                <a:gdLst>
                  <a:gd name="connsiteX0" fmla="*/ 30335 w 62204"/>
                  <a:gd name="connsiteY0" fmla="*/ 35519 h 35518"/>
                  <a:gd name="connsiteX1" fmla="*/ 18054 w 62204"/>
                  <a:gd name="connsiteY1" fmla="*/ 35519 h 35518"/>
                  <a:gd name="connsiteX2" fmla="*/ 17 w 62204"/>
                  <a:gd name="connsiteY2" fmla="*/ 19007 h 35518"/>
                  <a:gd name="connsiteX3" fmla="*/ 16135 w 62204"/>
                  <a:gd name="connsiteY3" fmla="*/ 576 h 35518"/>
                  <a:gd name="connsiteX4" fmla="*/ 46070 w 62204"/>
                  <a:gd name="connsiteY4" fmla="*/ 576 h 35518"/>
                  <a:gd name="connsiteX5" fmla="*/ 62188 w 62204"/>
                  <a:gd name="connsiteY5" fmla="*/ 19391 h 35518"/>
                  <a:gd name="connsiteX6" fmla="*/ 44535 w 62204"/>
                  <a:gd name="connsiteY6" fmla="*/ 35519 h 35518"/>
                  <a:gd name="connsiteX7" fmla="*/ 30335 w 62204"/>
                  <a:gd name="connsiteY7" fmla="*/ 35519 h 3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204" h="35518">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grpFill/>
              <a:ln w="3834" cap="flat">
                <a:noFill/>
                <a:prstDash val="solid"/>
                <a:miter/>
              </a:ln>
            </p:spPr>
            <p:txBody>
              <a:bodyPr rtlCol="0" anchor="ctr"/>
              <a:lstStyle/>
              <a:p>
                <a:pPr algn="l" rtl="0"/>
                <a:endParaRPr lang="en-US"/>
              </a:p>
            </p:txBody>
          </p:sp>
          <p:sp>
            <p:nvSpPr>
              <p:cNvPr id="142" name="Freeform 141">
                <a:extLst>
                  <a:ext uri="{FF2B5EF4-FFF2-40B4-BE49-F238E27FC236}">
                    <a16:creationId xmlns:a16="http://schemas.microsoft.com/office/drawing/2014/main" id="{B301F884-80A5-BBB4-55B7-F21B1016D65D}"/>
                  </a:ext>
                </a:extLst>
              </p:cNvPr>
              <p:cNvSpPr/>
              <p:nvPr/>
            </p:nvSpPr>
            <p:spPr>
              <a:xfrm>
                <a:off x="5888622" y="3972297"/>
                <a:ext cx="52247" cy="54354"/>
              </a:xfrm>
              <a:custGeom>
                <a:avLst/>
                <a:gdLst>
                  <a:gd name="connsiteX0" fmla="*/ 13838 w 52247"/>
                  <a:gd name="connsiteY0" fmla="*/ 54355 h 54354"/>
                  <a:gd name="connsiteX1" fmla="*/ 1173 w 52247"/>
                  <a:gd name="connsiteY1" fmla="*/ 43219 h 54354"/>
                  <a:gd name="connsiteX2" fmla="*/ 2708 w 52247"/>
                  <a:gd name="connsiteY2" fmla="*/ 25556 h 54354"/>
                  <a:gd name="connsiteX3" fmla="*/ 24199 w 52247"/>
                  <a:gd name="connsiteY3" fmla="*/ 3668 h 54354"/>
                  <a:gd name="connsiteX4" fmla="*/ 46075 w 52247"/>
                  <a:gd name="connsiteY4" fmla="*/ 4436 h 54354"/>
                  <a:gd name="connsiteX5" fmla="*/ 49529 w 52247"/>
                  <a:gd name="connsiteY5" fmla="*/ 25940 h 54354"/>
                  <a:gd name="connsiteX6" fmla="*/ 24583 w 52247"/>
                  <a:gd name="connsiteY6" fmla="*/ 50899 h 54354"/>
                  <a:gd name="connsiteX7" fmla="*/ 13838 w 52247"/>
                  <a:gd name="connsiteY7" fmla="*/ 54355 h 5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247" h="54354">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grpFill/>
              <a:ln w="3834" cap="flat">
                <a:noFill/>
                <a:prstDash val="solid"/>
                <a:miter/>
              </a:ln>
            </p:spPr>
            <p:txBody>
              <a:bodyPr rtlCol="0" anchor="ctr"/>
              <a:lstStyle/>
              <a:p>
                <a:pPr algn="l" rtl="0"/>
                <a:endParaRPr lang="en-US"/>
              </a:p>
            </p:txBody>
          </p:sp>
          <p:sp>
            <p:nvSpPr>
              <p:cNvPr id="143" name="Freeform 142">
                <a:extLst>
                  <a:ext uri="{FF2B5EF4-FFF2-40B4-BE49-F238E27FC236}">
                    <a16:creationId xmlns:a16="http://schemas.microsoft.com/office/drawing/2014/main" id="{6D5F566E-24B0-1758-8684-0F8A2D304113}"/>
                  </a:ext>
                </a:extLst>
              </p:cNvPr>
              <p:cNvSpPr/>
              <p:nvPr/>
            </p:nvSpPr>
            <p:spPr>
              <a:xfrm>
                <a:off x="5523894" y="3973420"/>
                <a:ext cx="55042" cy="51523"/>
              </a:xfrm>
              <a:custGeom>
                <a:avLst/>
                <a:gdLst>
                  <a:gd name="connsiteX0" fmla="*/ 55043 w 55042"/>
                  <a:gd name="connsiteY0" fmla="*/ 36336 h 51523"/>
                  <a:gd name="connsiteX1" fmla="*/ 43530 w 55042"/>
                  <a:gd name="connsiteY1" fmla="*/ 50160 h 51523"/>
                  <a:gd name="connsiteX2" fmla="*/ 25492 w 55042"/>
                  <a:gd name="connsiteY2" fmla="*/ 49008 h 51523"/>
                  <a:gd name="connsiteX3" fmla="*/ 4001 w 55042"/>
                  <a:gd name="connsiteY3" fmla="*/ 28272 h 51523"/>
                  <a:gd name="connsiteX4" fmla="*/ 5920 w 55042"/>
                  <a:gd name="connsiteY4" fmla="*/ 4465 h 51523"/>
                  <a:gd name="connsiteX5" fmla="*/ 29330 w 55042"/>
                  <a:gd name="connsiteY5" fmla="*/ 4465 h 51523"/>
                  <a:gd name="connsiteX6" fmla="*/ 48519 w 55042"/>
                  <a:gd name="connsiteY6" fmla="*/ 24048 h 51523"/>
                  <a:gd name="connsiteX7" fmla="*/ 55043 w 55042"/>
                  <a:gd name="connsiteY7" fmla="*/ 36336 h 51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42" h="51523">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grpFill/>
              <a:ln w="3834" cap="flat">
                <a:noFill/>
                <a:prstDash val="solid"/>
                <a:miter/>
              </a:ln>
            </p:spPr>
            <p:txBody>
              <a:bodyPr rtlCol="0" anchor="ctr"/>
              <a:lstStyle/>
              <a:p>
                <a:pPr algn="l" rtl="0"/>
                <a:endParaRPr lang="en-US"/>
              </a:p>
            </p:txBody>
          </p:sp>
          <p:sp>
            <p:nvSpPr>
              <p:cNvPr id="144" name="Freeform 143">
                <a:extLst>
                  <a:ext uri="{FF2B5EF4-FFF2-40B4-BE49-F238E27FC236}">
                    <a16:creationId xmlns:a16="http://schemas.microsoft.com/office/drawing/2014/main" id="{21095F44-3A87-F7B1-9930-5F4B30CEB3BA}"/>
                  </a:ext>
                </a:extLst>
              </p:cNvPr>
              <p:cNvSpPr/>
              <p:nvPr/>
            </p:nvSpPr>
            <p:spPr>
              <a:xfrm>
                <a:off x="5714409" y="3893791"/>
                <a:ext cx="35595" cy="58763"/>
              </a:xfrm>
              <a:custGeom>
                <a:avLst/>
                <a:gdLst>
                  <a:gd name="connsiteX0" fmla="*/ 384 w 35595"/>
                  <a:gd name="connsiteY0" fmla="*/ 28799 h 58763"/>
                  <a:gd name="connsiteX1" fmla="*/ 384 w 35595"/>
                  <a:gd name="connsiteY1" fmla="*/ 18047 h 58763"/>
                  <a:gd name="connsiteX2" fmla="*/ 17654 w 35595"/>
                  <a:gd name="connsiteY2" fmla="*/ 0 h 58763"/>
                  <a:gd name="connsiteX3" fmla="*/ 35307 w 35595"/>
                  <a:gd name="connsiteY3" fmla="*/ 18047 h 58763"/>
                  <a:gd name="connsiteX4" fmla="*/ 35307 w 35595"/>
                  <a:gd name="connsiteY4" fmla="*/ 41087 h 58763"/>
                  <a:gd name="connsiteX5" fmla="*/ 16886 w 35595"/>
                  <a:gd name="connsiteY5" fmla="*/ 58750 h 58763"/>
                  <a:gd name="connsiteX6" fmla="*/ 0 w 35595"/>
                  <a:gd name="connsiteY6" fmla="*/ 40703 h 58763"/>
                  <a:gd name="connsiteX7" fmla="*/ 384 w 35595"/>
                  <a:gd name="connsiteY7" fmla="*/ 28799 h 58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95" h="58763">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grpFill/>
              <a:ln w="3834" cap="flat">
                <a:noFill/>
                <a:prstDash val="solid"/>
                <a:miter/>
              </a:ln>
            </p:spPr>
            <p:txBody>
              <a:bodyPr rtlCol="0" anchor="ctr"/>
              <a:lstStyle/>
              <a:p>
                <a:pPr algn="l" rtl="0"/>
                <a:endParaRPr lang="en-US"/>
              </a:p>
            </p:txBody>
          </p:sp>
          <p:sp>
            <p:nvSpPr>
              <p:cNvPr id="145" name="Freeform 144">
                <a:extLst>
                  <a:ext uri="{FF2B5EF4-FFF2-40B4-BE49-F238E27FC236}">
                    <a16:creationId xmlns:a16="http://schemas.microsoft.com/office/drawing/2014/main" id="{735ECA3C-59C2-83DD-1369-67C842959CDC}"/>
                  </a:ext>
                </a:extLst>
              </p:cNvPr>
              <p:cNvSpPr/>
              <p:nvPr/>
            </p:nvSpPr>
            <p:spPr>
              <a:xfrm>
                <a:off x="5714793" y="3727525"/>
                <a:ext cx="35307" cy="35326"/>
              </a:xfrm>
              <a:custGeom>
                <a:avLst/>
                <a:gdLst>
                  <a:gd name="connsiteX0" fmla="*/ 0 w 35307"/>
                  <a:gd name="connsiteY0" fmla="*/ 17279 h 35326"/>
                  <a:gd name="connsiteX1" fmla="*/ 17270 w 35307"/>
                  <a:gd name="connsiteY1" fmla="*/ 0 h 35326"/>
                  <a:gd name="connsiteX2" fmla="*/ 35308 w 35307"/>
                  <a:gd name="connsiteY2" fmla="*/ 17663 h 35326"/>
                  <a:gd name="connsiteX3" fmla="*/ 18038 w 35307"/>
                  <a:gd name="connsiteY3" fmla="*/ 35327 h 35326"/>
                  <a:gd name="connsiteX4" fmla="*/ 0 w 35307"/>
                  <a:gd name="connsiteY4" fmla="*/ 17279 h 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07" h="35326">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grpFill/>
              <a:ln w="3834" cap="flat">
                <a:noFill/>
                <a:prstDash val="solid"/>
                <a:miter/>
              </a:ln>
            </p:spPr>
            <p:txBody>
              <a:bodyPr rtlCol="0" anchor="ctr"/>
              <a:lstStyle/>
              <a:p>
                <a:pPr algn="l" rtl="0"/>
                <a:endParaRPr lang="en-US"/>
              </a:p>
            </p:txBody>
          </p:sp>
          <p:sp>
            <p:nvSpPr>
              <p:cNvPr id="146" name="Freeform 145">
                <a:extLst>
                  <a:ext uri="{FF2B5EF4-FFF2-40B4-BE49-F238E27FC236}">
                    <a16:creationId xmlns:a16="http://schemas.microsoft.com/office/drawing/2014/main" id="{EB80C588-C731-59C1-E370-3E182590B06A}"/>
                  </a:ext>
                </a:extLst>
              </p:cNvPr>
              <p:cNvSpPr/>
              <p:nvPr/>
            </p:nvSpPr>
            <p:spPr>
              <a:xfrm>
                <a:off x="5649294" y="4059440"/>
                <a:ext cx="169845" cy="243571"/>
              </a:xfrm>
              <a:custGeom>
                <a:avLst/>
                <a:gdLst>
                  <a:gd name="connsiteX0" fmla="*/ 48229 w 169845"/>
                  <a:gd name="connsiteY0" fmla="*/ 164197 h 243571"/>
                  <a:gd name="connsiteX1" fmla="*/ 19446 w 169845"/>
                  <a:gd name="connsiteY1" fmla="*/ 164197 h 243571"/>
                  <a:gd name="connsiteX2" fmla="*/ 3327 w 169845"/>
                  <a:gd name="connsiteY2" fmla="*/ 136166 h 243571"/>
                  <a:gd name="connsiteX3" fmla="*/ 82385 w 169845"/>
                  <a:gd name="connsiteY3" fmla="*/ 9450 h 243571"/>
                  <a:gd name="connsiteX4" fmla="*/ 103876 w 169845"/>
                  <a:gd name="connsiteY4" fmla="*/ 1002 h 243571"/>
                  <a:gd name="connsiteX5" fmla="*/ 116925 w 169845"/>
                  <a:gd name="connsiteY5" fmla="*/ 20201 h 243571"/>
                  <a:gd name="connsiteX6" fmla="*/ 116925 w 169845"/>
                  <a:gd name="connsiteY6" fmla="*/ 70504 h 243571"/>
                  <a:gd name="connsiteX7" fmla="*/ 116925 w 169845"/>
                  <a:gd name="connsiteY7" fmla="*/ 82408 h 243571"/>
                  <a:gd name="connsiteX8" fmla="*/ 146475 w 169845"/>
                  <a:gd name="connsiteY8" fmla="*/ 82408 h 243571"/>
                  <a:gd name="connsiteX9" fmla="*/ 167583 w 169845"/>
                  <a:gd name="connsiteY9" fmla="*/ 92391 h 243571"/>
                  <a:gd name="connsiteX10" fmla="*/ 164129 w 169845"/>
                  <a:gd name="connsiteY10" fmla="*/ 115431 h 243571"/>
                  <a:gd name="connsiteX11" fmla="*/ 83536 w 169845"/>
                  <a:gd name="connsiteY11" fmla="*/ 232931 h 243571"/>
                  <a:gd name="connsiteX12" fmla="*/ 57056 w 169845"/>
                  <a:gd name="connsiteY12" fmla="*/ 240611 h 243571"/>
                  <a:gd name="connsiteX13" fmla="*/ 48229 w 169845"/>
                  <a:gd name="connsiteY13" fmla="*/ 220643 h 243571"/>
                  <a:gd name="connsiteX14" fmla="*/ 48229 w 169845"/>
                  <a:gd name="connsiteY14" fmla="*/ 164197 h 243571"/>
                  <a:gd name="connsiteX15" fmla="*/ 85071 w 169845"/>
                  <a:gd name="connsiteY15" fmla="*/ 166501 h 243571"/>
                  <a:gd name="connsiteX16" fmla="*/ 116157 w 169845"/>
                  <a:gd name="connsiteY16" fmla="*/ 121574 h 243571"/>
                  <a:gd name="connsiteX17" fmla="*/ 86606 w 169845"/>
                  <a:gd name="connsiteY17" fmla="*/ 112359 h 243571"/>
                  <a:gd name="connsiteX18" fmla="*/ 78547 w 169845"/>
                  <a:gd name="connsiteY18" fmla="*/ 83560 h 243571"/>
                  <a:gd name="connsiteX19" fmla="*/ 50915 w 169845"/>
                  <a:gd name="connsiteY19" fmla="*/ 128102 h 243571"/>
                  <a:gd name="connsiteX20" fmla="*/ 85071 w 169845"/>
                  <a:gd name="connsiteY20" fmla="*/ 166501 h 24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845" h="243571">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grpFill/>
              <a:ln w="3834" cap="flat">
                <a:noFill/>
                <a:prstDash val="solid"/>
                <a:miter/>
              </a:ln>
            </p:spPr>
            <p:txBody>
              <a:bodyPr rtlCol="0" anchor="ctr"/>
              <a:lstStyle/>
              <a:p>
                <a:pPr algn="l" rtl="0"/>
                <a:endParaRPr lang="en-US"/>
              </a:p>
            </p:txBody>
          </p:sp>
        </p:grpSp>
        <p:grpSp>
          <p:nvGrpSpPr>
            <p:cNvPr id="134" name="Graphic 2">
              <a:extLst>
                <a:ext uri="{FF2B5EF4-FFF2-40B4-BE49-F238E27FC236}">
                  <a16:creationId xmlns:a16="http://schemas.microsoft.com/office/drawing/2014/main" id="{A1021034-2AD1-637D-2DD9-65698CEF83EF}"/>
                </a:ext>
              </a:extLst>
            </p:cNvPr>
            <p:cNvGrpSpPr/>
            <p:nvPr userDrawn="1"/>
          </p:nvGrpSpPr>
          <p:grpSpPr>
            <a:xfrm>
              <a:off x="1304333" y="5653111"/>
              <a:ext cx="566267" cy="526904"/>
              <a:chOff x="5574516" y="4023123"/>
              <a:chExt cx="566267" cy="526904"/>
            </a:xfrm>
            <a:grpFill/>
          </p:grpSpPr>
          <p:sp>
            <p:nvSpPr>
              <p:cNvPr id="135" name="Freeform 134">
                <a:extLst>
                  <a:ext uri="{FF2B5EF4-FFF2-40B4-BE49-F238E27FC236}">
                    <a16:creationId xmlns:a16="http://schemas.microsoft.com/office/drawing/2014/main" id="{6493F14B-B1F5-8E13-1D57-B53156165AC5}"/>
                  </a:ext>
                </a:extLst>
              </p:cNvPr>
              <p:cNvSpPr/>
              <p:nvPr/>
            </p:nvSpPr>
            <p:spPr>
              <a:xfrm>
                <a:off x="5574516" y="4023123"/>
                <a:ext cx="315322" cy="329150"/>
              </a:xfrm>
              <a:custGeom>
                <a:avLst/>
                <a:gdLst>
                  <a:gd name="connsiteX0" fmla="*/ 301463 w 315322"/>
                  <a:gd name="connsiteY0" fmla="*/ 222785 h 329150"/>
                  <a:gd name="connsiteX1" fmla="*/ 272680 w 315322"/>
                  <a:gd name="connsiteY1" fmla="*/ 208578 h 329150"/>
                  <a:gd name="connsiteX2" fmla="*/ 250037 w 315322"/>
                  <a:gd name="connsiteY2" fmla="*/ 211650 h 329150"/>
                  <a:gd name="connsiteX3" fmla="*/ 247351 w 315322"/>
                  <a:gd name="connsiteY3" fmla="*/ 233537 h 329150"/>
                  <a:gd name="connsiteX4" fmla="*/ 261934 w 315322"/>
                  <a:gd name="connsiteY4" fmla="*/ 262720 h 329150"/>
                  <a:gd name="connsiteX5" fmla="*/ 258097 w 315322"/>
                  <a:gd name="connsiteY5" fmla="*/ 279232 h 329150"/>
                  <a:gd name="connsiteX6" fmla="*/ 243129 w 315322"/>
                  <a:gd name="connsiteY6" fmla="*/ 290367 h 329150"/>
                  <a:gd name="connsiteX7" fmla="*/ 214730 w 315322"/>
                  <a:gd name="connsiteY7" fmla="*/ 323390 h 329150"/>
                  <a:gd name="connsiteX8" fmla="*/ 205519 w 315322"/>
                  <a:gd name="connsiteY8" fmla="*/ 329150 h 329150"/>
                  <a:gd name="connsiteX9" fmla="*/ 109192 w 315322"/>
                  <a:gd name="connsiteY9" fmla="*/ 328766 h 329150"/>
                  <a:gd name="connsiteX10" fmla="*/ 100749 w 315322"/>
                  <a:gd name="connsiteY10" fmla="*/ 323390 h 329150"/>
                  <a:gd name="connsiteX11" fmla="*/ 69279 w 315322"/>
                  <a:gd name="connsiteY11" fmla="*/ 288063 h 329150"/>
                  <a:gd name="connsiteX12" fmla="*/ 583 w 315322"/>
                  <a:gd name="connsiteY12" fmla="*/ 140996 h 329150"/>
                  <a:gd name="connsiteX13" fmla="*/ 134905 w 315322"/>
                  <a:gd name="connsiteY13" fmla="*/ 1608 h 329150"/>
                  <a:gd name="connsiteX14" fmla="*/ 310290 w 315322"/>
                  <a:gd name="connsiteY14" fmla="*/ 119108 h 329150"/>
                  <a:gd name="connsiteX15" fmla="*/ 301463 w 315322"/>
                  <a:gd name="connsiteY15" fmla="*/ 222785 h 329150"/>
                  <a:gd name="connsiteX16" fmla="*/ 123008 w 315322"/>
                  <a:gd name="connsiteY16" fmla="*/ 200514 h 329150"/>
                  <a:gd name="connsiteX17" fmla="*/ 123008 w 315322"/>
                  <a:gd name="connsiteY17" fmla="*/ 256576 h 329150"/>
                  <a:gd name="connsiteX18" fmla="*/ 131835 w 315322"/>
                  <a:gd name="connsiteY18" fmla="*/ 276544 h 329150"/>
                  <a:gd name="connsiteX19" fmla="*/ 158315 w 315322"/>
                  <a:gd name="connsiteY19" fmla="*/ 268864 h 329150"/>
                  <a:gd name="connsiteX20" fmla="*/ 238908 w 315322"/>
                  <a:gd name="connsiteY20" fmla="*/ 151364 h 329150"/>
                  <a:gd name="connsiteX21" fmla="*/ 242362 w 315322"/>
                  <a:gd name="connsiteY21" fmla="*/ 128324 h 329150"/>
                  <a:gd name="connsiteX22" fmla="*/ 221254 w 315322"/>
                  <a:gd name="connsiteY22" fmla="*/ 118340 h 329150"/>
                  <a:gd name="connsiteX23" fmla="*/ 191703 w 315322"/>
                  <a:gd name="connsiteY23" fmla="*/ 118340 h 329150"/>
                  <a:gd name="connsiteX24" fmla="*/ 191703 w 315322"/>
                  <a:gd name="connsiteY24" fmla="*/ 106437 h 329150"/>
                  <a:gd name="connsiteX25" fmla="*/ 191703 w 315322"/>
                  <a:gd name="connsiteY25" fmla="*/ 56134 h 329150"/>
                  <a:gd name="connsiteX26" fmla="*/ 178655 w 315322"/>
                  <a:gd name="connsiteY26" fmla="*/ 36935 h 329150"/>
                  <a:gd name="connsiteX27" fmla="*/ 157164 w 315322"/>
                  <a:gd name="connsiteY27" fmla="*/ 45383 h 329150"/>
                  <a:gd name="connsiteX28" fmla="*/ 78106 w 315322"/>
                  <a:gd name="connsiteY28" fmla="*/ 172099 h 329150"/>
                  <a:gd name="connsiteX29" fmla="*/ 94224 w 315322"/>
                  <a:gd name="connsiteY29" fmla="*/ 200130 h 329150"/>
                  <a:gd name="connsiteX30" fmla="*/ 123008 w 315322"/>
                  <a:gd name="connsiteY30" fmla="*/ 200514 h 3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322" h="329150">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F1A0C2"/>
              </a:solidFill>
              <a:ln w="3834" cap="flat">
                <a:noFill/>
                <a:prstDash val="solid"/>
                <a:miter/>
              </a:ln>
            </p:spPr>
            <p:txBody>
              <a:bodyPr rtlCol="0" anchor="ctr"/>
              <a:lstStyle/>
              <a:p>
                <a:pPr algn="l" rtl="0"/>
                <a:endParaRPr lang="en-US"/>
              </a:p>
            </p:txBody>
          </p:sp>
          <p:sp>
            <p:nvSpPr>
              <p:cNvPr id="136" name="Freeform 135">
                <a:extLst>
                  <a:ext uri="{FF2B5EF4-FFF2-40B4-BE49-F238E27FC236}">
                    <a16:creationId xmlns:a16="http://schemas.microsoft.com/office/drawing/2014/main" id="{DD4CD6B6-B860-AE60-4E68-C5B86EA7D67C}"/>
                  </a:ext>
                </a:extLst>
              </p:cNvPr>
              <p:cNvSpPr/>
              <p:nvPr/>
            </p:nvSpPr>
            <p:spPr>
              <a:xfrm>
                <a:off x="5935464" y="4344594"/>
                <a:ext cx="205319" cy="205433"/>
              </a:xfrm>
              <a:custGeom>
                <a:avLst/>
                <a:gdLst>
                  <a:gd name="connsiteX0" fmla="*/ 0 w 205319"/>
                  <a:gd name="connsiteY0" fmla="*/ 42623 h 205433"/>
                  <a:gd name="connsiteX1" fmla="*/ 42599 w 205319"/>
                  <a:gd name="connsiteY1" fmla="*/ 0 h 205433"/>
                  <a:gd name="connsiteX2" fmla="*/ 205320 w 205319"/>
                  <a:gd name="connsiteY2" fmla="*/ 162811 h 205433"/>
                  <a:gd name="connsiteX3" fmla="*/ 163104 w 205319"/>
                  <a:gd name="connsiteY3" fmla="*/ 205434 h 205433"/>
                  <a:gd name="connsiteX4" fmla="*/ 0 w 205319"/>
                  <a:gd name="connsiteY4" fmla="*/ 42623 h 205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319" h="205433">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F1A0C2"/>
              </a:solidFill>
              <a:ln w="3834" cap="flat">
                <a:noFill/>
                <a:prstDash val="solid"/>
                <a:miter/>
              </a:ln>
            </p:spPr>
            <p:txBody>
              <a:bodyPr rtlCol="0" anchor="ctr"/>
              <a:lstStyle/>
              <a:p>
                <a:pPr algn="l" rtl="0"/>
                <a:endParaRPr lang="en-US"/>
              </a:p>
            </p:txBody>
          </p:sp>
          <p:sp>
            <p:nvSpPr>
              <p:cNvPr id="137" name="Freeform 136">
                <a:extLst>
                  <a:ext uri="{FF2B5EF4-FFF2-40B4-BE49-F238E27FC236}">
                    <a16:creationId xmlns:a16="http://schemas.microsoft.com/office/drawing/2014/main" id="{D55A30CF-4C86-0ADA-084D-51797C16B22F}"/>
                  </a:ext>
                </a:extLst>
              </p:cNvPr>
              <p:cNvSpPr/>
              <p:nvPr/>
            </p:nvSpPr>
            <p:spPr>
              <a:xfrm>
                <a:off x="5699826" y="4143000"/>
                <a:ext cx="65241" cy="82941"/>
              </a:xfrm>
              <a:custGeom>
                <a:avLst/>
                <a:gdLst>
                  <a:gd name="connsiteX0" fmla="*/ 34540 w 65241"/>
                  <a:gd name="connsiteY0" fmla="*/ 82941 h 82941"/>
                  <a:gd name="connsiteX1" fmla="*/ 0 w 65241"/>
                  <a:gd name="connsiteY1" fmla="*/ 44543 h 82941"/>
                  <a:gd name="connsiteX2" fmla="*/ 27632 w 65241"/>
                  <a:gd name="connsiteY2" fmla="*/ 0 h 82941"/>
                  <a:gd name="connsiteX3" fmla="*/ 35691 w 65241"/>
                  <a:gd name="connsiteY3" fmla="*/ 28799 h 82941"/>
                  <a:gd name="connsiteX4" fmla="*/ 65242 w 65241"/>
                  <a:gd name="connsiteY4" fmla="*/ 38015 h 82941"/>
                  <a:gd name="connsiteX5" fmla="*/ 34540 w 65241"/>
                  <a:gd name="connsiteY5" fmla="*/ 82941 h 8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41" h="829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grpFill/>
              <a:ln w="3834" cap="flat">
                <a:noFill/>
                <a:prstDash val="solid"/>
                <a:miter/>
              </a:ln>
            </p:spPr>
            <p:txBody>
              <a:bodyPr rtlCol="0" anchor="ctr"/>
              <a:lstStyle/>
              <a:p>
                <a:pPr algn="l" rtl="0"/>
                <a:endParaRPr lang="en-US"/>
              </a:p>
            </p:txBody>
          </p:sp>
        </p:grpSp>
      </p:grpSp>
      <p:sp>
        <p:nvSpPr>
          <p:cNvPr id="147" name="Text Placeholder 15">
            <a:extLst>
              <a:ext uri="{FF2B5EF4-FFF2-40B4-BE49-F238E27FC236}">
                <a16:creationId xmlns:a16="http://schemas.microsoft.com/office/drawing/2014/main" id="{0F5CCBF4-207C-0EAE-38B4-8344B3E0563D}"/>
              </a:ext>
            </a:extLst>
          </p:cNvPr>
          <p:cNvSpPr>
            <a:spLocks noGrp="1"/>
          </p:cNvSpPr>
          <p:nvPr>
            <p:ph type="body" sz="quarter" idx="32"/>
          </p:nvPr>
        </p:nvSpPr>
        <p:spPr>
          <a:xfrm>
            <a:off x="527241" y="7676735"/>
            <a:ext cx="6439339" cy="1872026"/>
          </a:xfrm>
        </p:spPr>
        <p:txBody>
          <a:bodyPr numCol="2"/>
          <a:lstStyle/>
          <a:p>
            <a:pPr rtl="0">
              <a:lnSpc>
                <a:spcPts val="1320"/>
              </a:lnSpc>
            </a:pPr>
            <a:r>
              <a:rPr lang="fi-FI" sz="1150" dirty="0"/>
              <a:t>Elintarvikeyrittäjänä sinulla on valta luoda positiivista muutosta rakentamalla eettistä elintarvikeliiketoimintaa, joka mukautuu kuluttajien arvoihin, edistää kestävää tulevaisuutta ja asettaa uudet standardit elintarviketeollisuudelle. Tämä opas on kattava teos, joka on suunniteltu antamaan sinulle tiedot, taidot ja strategiat, joita tarvitaan eettisen elintarvikealan yritystoiminnan aloittamiseen, monipuolistamiseen ja menestymiseen.</a:t>
            </a:r>
          </a:p>
          <a:p>
            <a:pPr rtl="0">
              <a:lnSpc>
                <a:spcPts val="1320"/>
              </a:lnSpc>
            </a:pPr>
            <a:r>
              <a:rPr lang="fi-FI" sz="1150" dirty="0"/>
              <a:t>Hyväksymällä kestävän kehityksen, reilun kaupan, luomutuotannon, inhimillisen eläinten kohtelun ja sosiaalisen vastuun periaatteet voit luoda yrityksen, joka ei vain kukoista taloudellisesti, vaan jolla on myös merkittävä vaikutus ihmisiin, eläimiin ja planeettaan. Nyt lähdetään tälle jännittävälle matkalle yhdessä ja avataan eettisen elintarvikeyrittäjyyden valtavat mahdollisuudet!</a:t>
            </a:r>
          </a:p>
        </p:txBody>
      </p:sp>
    </p:spTree>
    <p:extLst>
      <p:ext uri="{BB962C8B-B14F-4D97-AF65-F5344CB8AC3E}">
        <p14:creationId xmlns:p14="http://schemas.microsoft.com/office/powerpoint/2010/main" val="30568747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368c81d-2a3c-4b2e-8f20-ebff1d13c98d" xsi:nil="true"/>
    <lcf76f155ced4ddcb4097134ff3c332f xmlns="d8d94d33-0f46-420b-ad84-827e2691e37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139FAD8EE85A704BA29170AC060F8439" ma:contentTypeVersion="17" ma:contentTypeDescription="Luo uusi asiakirja." ma:contentTypeScope="" ma:versionID="7dc331bedd259bc7876e23d98c390118">
  <xsd:schema xmlns:xsd="http://www.w3.org/2001/XMLSchema" xmlns:xs="http://www.w3.org/2001/XMLSchema" xmlns:p="http://schemas.microsoft.com/office/2006/metadata/properties" xmlns:ns2="d8d94d33-0f46-420b-ad84-827e2691e374" xmlns:ns3="b368c81d-2a3c-4b2e-8f20-ebff1d13c98d" targetNamespace="http://schemas.microsoft.com/office/2006/metadata/properties" ma:root="true" ma:fieldsID="db1359a5dea6277d117a97003722ec38" ns2:_="" ns3:_="">
    <xsd:import namespace="d8d94d33-0f46-420b-ad84-827e2691e374"/>
    <xsd:import namespace="b368c81d-2a3c-4b2e-8f20-ebff1d13c98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4d33-0f46-420b-ad84-827e2691e3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27ee12cc-49ea-458b-8a70-8770974bc7ec"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68c81d-2a3c-4b2e-8f20-ebff1d13c98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7ddc2df-660c-44f1-ae09-bec894a9ec7d}" ma:internalName="TaxCatchAll" ma:showField="CatchAllData" ma:web="b368c81d-2a3c-4b2e-8f20-ebff1d13c98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6BE54D-E09B-4CE8-AE68-EA7759DFB6EC}">
  <ds:schemaRefs>
    <ds:schemaRef ds:uri="http://purl.org/dc/dcmitype/"/>
    <ds:schemaRef ds:uri="http://purl.org/dc/terms/"/>
    <ds:schemaRef ds:uri="90d17a88-9332-41c1-8809-43d9ec4f7f7f"/>
    <ds:schemaRef ds:uri="http://www.w3.org/XML/1998/namespace"/>
    <ds:schemaRef ds:uri="http://schemas.microsoft.com/office/infopath/2007/PartnerControls"/>
    <ds:schemaRef ds:uri="http://schemas.openxmlformats.org/package/2006/metadata/core-properties"/>
    <ds:schemaRef ds:uri="http://schemas.microsoft.com/office/2006/documentManagement/types"/>
    <ds:schemaRef ds:uri="4dd05d75-627c-4bc0-8469-b51d727dba3d"/>
    <ds:schemaRef ds:uri="http://schemas.microsoft.com/office/2006/metadata/properties"/>
    <ds:schemaRef ds:uri="http://purl.org/dc/elements/1.1/"/>
    <ds:schemaRef ds:uri="b368c81d-2a3c-4b2e-8f20-ebff1d13c98d"/>
    <ds:schemaRef ds:uri="d8d94d33-0f46-420b-ad84-827e2691e374"/>
  </ds:schemaRefs>
</ds:datastoreItem>
</file>

<file path=customXml/itemProps2.xml><?xml version="1.0" encoding="utf-8"?>
<ds:datastoreItem xmlns:ds="http://schemas.openxmlformats.org/officeDocument/2006/customXml" ds:itemID="{69494EF4-C758-44E7-8FBA-97D5C711F7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94d33-0f46-420b-ad84-827e2691e374"/>
    <ds:schemaRef ds:uri="b368c81d-2a3c-4b2e-8f20-ebff1d13c9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A60CAC-217E-4590-BAB1-C6543F2D7A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2970</TotalTime>
  <Words>13621</Words>
  <Application>Microsoft Office PowerPoint</Application>
  <PresentationFormat>Custom</PresentationFormat>
  <Paragraphs>955</Paragraphs>
  <Slides>71</Slides>
  <Notes>1</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71</vt:i4>
      </vt:variant>
    </vt:vector>
  </HeadingPairs>
  <TitlesOfParts>
    <vt:vector size="81" baseType="lpstr">
      <vt:lpstr>Arial</vt:lpstr>
      <vt:lpstr>Arimo-Bold</vt:lpstr>
      <vt:lpstr>Calibri</vt:lpstr>
      <vt:lpstr>Montserrat</vt:lpstr>
      <vt:lpstr>Montserrat Light</vt:lpstr>
      <vt:lpstr>Poppins</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114</cp:revision>
  <cp:lastPrinted>2023-06-12T15:20:48Z</cp:lastPrinted>
  <dcterms:created xsi:type="dcterms:W3CDTF">2020-10-14T13:32:04Z</dcterms:created>
  <dcterms:modified xsi:type="dcterms:W3CDTF">2024-02-01T09:27:57Z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0x010100139FAD8EE85A704BA29170AC060F8439</vt:lpwstr>
  </property>
  <property fmtid="{D5CDD505-2E9C-101B-9397-08002B2CF9AE}" pid="3" name="MediaServiceImageTags">
    <vt:lpwstr/>
  </property>
</Properties>
</file>