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96"/>
  </p:notesMasterIdLst>
  <p:sldIdLst>
    <p:sldId id="4286" r:id="rId5"/>
    <p:sldId id="4306" r:id="rId6"/>
    <p:sldId id="4323" r:id="rId7"/>
    <p:sldId id="4322" r:id="rId8"/>
    <p:sldId id="4348" r:id="rId9"/>
    <p:sldId id="4349" r:id="rId10"/>
    <p:sldId id="4466" r:id="rId11"/>
    <p:sldId id="4468" r:id="rId12"/>
    <p:sldId id="4469" r:id="rId13"/>
    <p:sldId id="4471" r:id="rId14"/>
    <p:sldId id="4473" r:id="rId15"/>
    <p:sldId id="4474" r:id="rId16"/>
    <p:sldId id="4476" r:id="rId17"/>
    <p:sldId id="4477" r:id="rId18"/>
    <p:sldId id="4479" r:id="rId19"/>
    <p:sldId id="4481" r:id="rId20"/>
    <p:sldId id="4482" r:id="rId21"/>
    <p:sldId id="4455" r:id="rId22"/>
    <p:sldId id="4456" r:id="rId23"/>
    <p:sldId id="4342" r:id="rId24"/>
    <p:sldId id="4452" r:id="rId25"/>
    <p:sldId id="4457" r:id="rId26"/>
    <p:sldId id="4454" r:id="rId27"/>
    <p:sldId id="4458" r:id="rId28"/>
    <p:sldId id="4459" r:id="rId29"/>
    <p:sldId id="4460" r:id="rId30"/>
    <p:sldId id="4461" r:id="rId31"/>
    <p:sldId id="4463" r:id="rId32"/>
    <p:sldId id="4464" r:id="rId33"/>
    <p:sldId id="4483" r:id="rId34"/>
    <p:sldId id="4462" r:id="rId35"/>
    <p:sldId id="4347" r:id="rId36"/>
    <p:sldId id="4486" r:id="rId37"/>
    <p:sldId id="4484" r:id="rId38"/>
    <p:sldId id="4485" r:id="rId39"/>
    <p:sldId id="4488" r:id="rId40"/>
    <p:sldId id="4532" r:id="rId41"/>
    <p:sldId id="4492" r:id="rId42"/>
    <p:sldId id="4345" r:id="rId43"/>
    <p:sldId id="4493" r:id="rId44"/>
    <p:sldId id="4494" r:id="rId45"/>
    <p:sldId id="4490" r:id="rId46"/>
    <p:sldId id="4453" r:id="rId47"/>
    <p:sldId id="4495" r:id="rId48"/>
    <p:sldId id="4496" r:id="rId49"/>
    <p:sldId id="4497" r:id="rId50"/>
    <p:sldId id="4498" r:id="rId51"/>
    <p:sldId id="4499" r:id="rId52"/>
    <p:sldId id="4500" r:id="rId53"/>
    <p:sldId id="4501" r:id="rId54"/>
    <p:sldId id="4503" r:id="rId55"/>
    <p:sldId id="4505" r:id="rId56"/>
    <p:sldId id="4502" r:id="rId57"/>
    <p:sldId id="4506" r:id="rId58"/>
    <p:sldId id="4507" r:id="rId59"/>
    <p:sldId id="4508" r:id="rId60"/>
    <p:sldId id="4509" r:id="rId61"/>
    <p:sldId id="4510" r:id="rId62"/>
    <p:sldId id="4511" r:id="rId63"/>
    <p:sldId id="4512" r:id="rId64"/>
    <p:sldId id="4513" r:id="rId65"/>
    <p:sldId id="4514" r:id="rId66"/>
    <p:sldId id="4516" r:id="rId67"/>
    <p:sldId id="4515" r:id="rId68"/>
    <p:sldId id="4517" r:id="rId69"/>
    <p:sldId id="4518" r:id="rId70"/>
    <p:sldId id="4520" r:id="rId71"/>
    <p:sldId id="4519" r:id="rId72"/>
    <p:sldId id="4521" r:id="rId73"/>
    <p:sldId id="4522" r:id="rId74"/>
    <p:sldId id="4523" r:id="rId75"/>
    <p:sldId id="4346" r:id="rId76"/>
    <p:sldId id="4529" r:id="rId77"/>
    <p:sldId id="4531" r:id="rId78"/>
    <p:sldId id="4530" r:id="rId79"/>
    <p:sldId id="4338" r:id="rId80"/>
    <p:sldId id="4524" r:id="rId81"/>
    <p:sldId id="4525" r:id="rId82"/>
    <p:sldId id="4526" r:id="rId83"/>
    <p:sldId id="4528" r:id="rId84"/>
    <p:sldId id="4527" r:id="rId85"/>
    <p:sldId id="4533" r:id="rId86"/>
    <p:sldId id="4379" r:id="rId87"/>
    <p:sldId id="4378" r:id="rId88"/>
    <p:sldId id="4377" r:id="rId89"/>
    <p:sldId id="4447" r:id="rId90"/>
    <p:sldId id="4376" r:id="rId91"/>
    <p:sldId id="4375" r:id="rId92"/>
    <p:sldId id="4374" r:id="rId93"/>
    <p:sldId id="4373" r:id="rId94"/>
    <p:sldId id="4263"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F37"/>
    <a:srgbClr val="5C5C5C"/>
    <a:srgbClr val="F79037"/>
    <a:srgbClr val="F1A0C2"/>
    <a:srgbClr val="79C5C3"/>
    <a:srgbClr val="000000"/>
    <a:srgbClr val="B2DEDD"/>
    <a:srgbClr val="F9B277"/>
    <a:srgbClr val="FBC99F"/>
    <a:srgbClr val="85D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86430"/>
  </p:normalViewPr>
  <p:slideViewPr>
    <p:cSldViewPr snapToGrid="0" snapToObjects="1">
      <p:cViewPr varScale="1">
        <p:scale>
          <a:sx n="102" d="100"/>
          <a:sy n="102" d="100"/>
        </p:scale>
        <p:origin x="954"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0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10/4/2023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82</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4BE5DE82-CF29-044D-9158-06A811149881}" type="slidenum">
              <a:rPr lang="en-US" smtClean="0"/>
              <a:t>85</a:t>
            </a:fld>
            <a:endParaRPr lang="en-US"/>
          </a:p>
        </p:txBody>
      </p:sp>
    </p:spTree>
    <p:extLst>
      <p:ext uri="{BB962C8B-B14F-4D97-AF65-F5344CB8AC3E}">
        <p14:creationId xmlns:p14="http://schemas.microsoft.com/office/powerpoint/2010/main" val="289777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91</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94412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550259"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109245"/>
            <a:ext cx="5746887" cy="3501141"/>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7" y="689143"/>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061703" y="1452563"/>
            <a:ext cx="513029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95455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5"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8"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2" name="Picture 1">
            <a:extLst>
              <a:ext uri="{FF2B5EF4-FFF2-40B4-BE49-F238E27FC236}">
                <a16:creationId xmlns:a16="http://schemas.microsoft.com/office/drawing/2014/main" id="{64DDB8BE-2DB3-7B58-3D51-49314AB589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10590" y="1007961"/>
            <a:ext cx="8116389" cy="5375657"/>
          </a:xfrm>
          <a:prstGeom prst="rect">
            <a:avLst/>
          </a:prstGeom>
        </p:spPr>
      </p:pic>
    </p:spTree>
    <p:extLst>
      <p:ext uri="{BB962C8B-B14F-4D97-AF65-F5344CB8AC3E}">
        <p14:creationId xmlns:p14="http://schemas.microsoft.com/office/powerpoint/2010/main" val="309635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874243" y="470782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548818" y="6039954"/>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11" name="Google Shape;39;p39">
            <a:extLst>
              <a:ext uri="{FF2B5EF4-FFF2-40B4-BE49-F238E27FC236}">
                <a16:creationId xmlns:a16="http://schemas.microsoft.com/office/drawing/2014/main" id="{C5613DC0-58DD-103C-C822-65AF6D5DDF4F}"/>
              </a:ext>
            </a:extLst>
          </p:cNvPr>
          <p:cNvSpPr/>
          <p:nvPr userDrawn="1"/>
        </p:nvSpPr>
        <p:spPr>
          <a:xfrm>
            <a:off x="7846737" y="270890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7351291"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 name="Google Shape;32;p39"/>
          <p:cNvSpPr/>
          <p:nvPr/>
        </p:nvSpPr>
        <p:spPr>
          <a:xfrm>
            <a:off x="2710124"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5028398" y="2545386"/>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520057" y="37723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6" name="Google Shape;36;p39"/>
          <p:cNvSpPr txBox="1">
            <a:spLocks noGrp="1"/>
          </p:cNvSpPr>
          <p:nvPr>
            <p:ph type="body" idx="3"/>
          </p:nvPr>
        </p:nvSpPr>
        <p:spPr>
          <a:xfrm>
            <a:off x="2948802" y="389854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7" name="Google Shape;37;p39"/>
          <p:cNvSpPr txBox="1">
            <a:spLocks noGrp="1"/>
          </p:cNvSpPr>
          <p:nvPr>
            <p:ph type="body" idx="4"/>
          </p:nvPr>
        </p:nvSpPr>
        <p:spPr>
          <a:xfrm>
            <a:off x="5234198" y="3754675"/>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39" name="Google Shape;39;p39"/>
          <p:cNvSpPr/>
          <p:nvPr/>
        </p:nvSpPr>
        <p:spPr>
          <a:xfrm>
            <a:off x="737189" y="26390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
        <p:nvSpPr>
          <p:cNvPr id="2" name="Google Shape;39;p39">
            <a:extLst>
              <a:ext uri="{FF2B5EF4-FFF2-40B4-BE49-F238E27FC236}">
                <a16:creationId xmlns:a16="http://schemas.microsoft.com/office/drawing/2014/main" id="{2BD9AF64-FA48-71E6-FB22-C4523B3ABBAE}"/>
              </a:ext>
            </a:extLst>
          </p:cNvPr>
          <p:cNvSpPr/>
          <p:nvPr userDrawn="1"/>
        </p:nvSpPr>
        <p:spPr>
          <a:xfrm>
            <a:off x="3240226" y="2773881"/>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3;p39">
            <a:extLst>
              <a:ext uri="{FF2B5EF4-FFF2-40B4-BE49-F238E27FC236}">
                <a16:creationId xmlns:a16="http://schemas.microsoft.com/office/drawing/2014/main" id="{BD978EFE-954F-7964-5FD4-E5847E804D56}"/>
              </a:ext>
            </a:extLst>
          </p:cNvPr>
          <p:cNvSpPr txBox="1">
            <a:spLocks noGrp="1"/>
          </p:cNvSpPr>
          <p:nvPr>
            <p:ph type="body" idx="10"/>
          </p:nvPr>
        </p:nvSpPr>
        <p:spPr>
          <a:xfrm>
            <a:off x="326667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5" name="Google Shape;39;p39">
            <a:extLst>
              <a:ext uri="{FF2B5EF4-FFF2-40B4-BE49-F238E27FC236}">
                <a16:creationId xmlns:a16="http://schemas.microsoft.com/office/drawing/2014/main" id="{DA560E23-A31E-F867-7AAA-C0160A886B51}"/>
              </a:ext>
            </a:extLst>
          </p:cNvPr>
          <p:cNvSpPr/>
          <p:nvPr userDrawn="1"/>
        </p:nvSpPr>
        <p:spPr>
          <a:xfrm>
            <a:off x="5570671" y="2659817"/>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3;p39">
            <a:extLst>
              <a:ext uri="{FF2B5EF4-FFF2-40B4-BE49-F238E27FC236}">
                <a16:creationId xmlns:a16="http://schemas.microsoft.com/office/drawing/2014/main" id="{7BB664EE-B651-A2BD-F155-5708653443FB}"/>
              </a:ext>
            </a:extLst>
          </p:cNvPr>
          <p:cNvSpPr txBox="1">
            <a:spLocks noGrp="1"/>
          </p:cNvSpPr>
          <p:nvPr>
            <p:ph type="body" idx="11"/>
          </p:nvPr>
        </p:nvSpPr>
        <p:spPr>
          <a:xfrm>
            <a:off x="5633786" y="2659817"/>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 name="Google Shape;31;p39">
            <a:extLst>
              <a:ext uri="{FF2B5EF4-FFF2-40B4-BE49-F238E27FC236}">
                <a16:creationId xmlns:a16="http://schemas.microsoft.com/office/drawing/2014/main" id="{6C87A1F8-EAB6-D748-AB32-B15F0FB7448C}"/>
              </a:ext>
            </a:extLst>
          </p:cNvPr>
          <p:cNvSpPr/>
          <p:nvPr userDrawn="1"/>
        </p:nvSpPr>
        <p:spPr>
          <a:xfrm>
            <a:off x="425892" y="2545386"/>
            <a:ext cx="2240952" cy="3019591"/>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35;p39">
            <a:extLst>
              <a:ext uri="{FF2B5EF4-FFF2-40B4-BE49-F238E27FC236}">
                <a16:creationId xmlns:a16="http://schemas.microsoft.com/office/drawing/2014/main" id="{39CC7FF3-8E15-CEF2-5C71-842877359CC9}"/>
              </a:ext>
            </a:extLst>
          </p:cNvPr>
          <p:cNvSpPr txBox="1">
            <a:spLocks noGrp="1"/>
          </p:cNvSpPr>
          <p:nvPr>
            <p:ph type="body" idx="12"/>
          </p:nvPr>
        </p:nvSpPr>
        <p:spPr>
          <a:xfrm>
            <a:off x="672457" y="3924706"/>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9" name="Google Shape;39;p39">
            <a:extLst>
              <a:ext uri="{FF2B5EF4-FFF2-40B4-BE49-F238E27FC236}">
                <a16:creationId xmlns:a16="http://schemas.microsoft.com/office/drawing/2014/main" id="{15ADA7C9-E9C7-7367-3891-05B4784B22B2}"/>
              </a:ext>
            </a:extLst>
          </p:cNvPr>
          <p:cNvSpPr/>
          <p:nvPr userDrawn="1"/>
        </p:nvSpPr>
        <p:spPr>
          <a:xfrm>
            <a:off x="889589" y="2791412"/>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Google Shape;43;p39">
            <a:extLst>
              <a:ext uri="{FF2B5EF4-FFF2-40B4-BE49-F238E27FC236}">
                <a16:creationId xmlns:a16="http://schemas.microsoft.com/office/drawing/2014/main" id="{E22F65C6-18BB-5F92-EC3C-E7F912B65CEE}"/>
              </a:ext>
            </a:extLst>
          </p:cNvPr>
          <p:cNvSpPr txBox="1">
            <a:spLocks noGrp="1"/>
          </p:cNvSpPr>
          <p:nvPr>
            <p:ph type="body" idx="13"/>
          </p:nvPr>
        </p:nvSpPr>
        <p:spPr>
          <a:xfrm>
            <a:off x="952704" y="2791412"/>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2" name="Google Shape;32;p39">
            <a:extLst>
              <a:ext uri="{FF2B5EF4-FFF2-40B4-BE49-F238E27FC236}">
                <a16:creationId xmlns:a16="http://schemas.microsoft.com/office/drawing/2014/main" id="{29D51E88-540D-E311-BEAF-62ED997A4FFE}"/>
              </a:ext>
            </a:extLst>
          </p:cNvPr>
          <p:cNvSpPr/>
          <p:nvPr userDrawn="1"/>
        </p:nvSpPr>
        <p:spPr>
          <a:xfrm>
            <a:off x="9674184" y="2541149"/>
            <a:ext cx="2240952" cy="3019591"/>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36;p39">
            <a:extLst>
              <a:ext uri="{FF2B5EF4-FFF2-40B4-BE49-F238E27FC236}">
                <a16:creationId xmlns:a16="http://schemas.microsoft.com/office/drawing/2014/main" id="{479251B8-9254-C10D-BA60-2700982219C9}"/>
              </a:ext>
            </a:extLst>
          </p:cNvPr>
          <p:cNvSpPr txBox="1">
            <a:spLocks noGrp="1"/>
          </p:cNvSpPr>
          <p:nvPr>
            <p:ph type="body" idx="14"/>
          </p:nvPr>
        </p:nvSpPr>
        <p:spPr>
          <a:xfrm>
            <a:off x="9901722" y="3779877"/>
            <a:ext cx="1766146" cy="977531"/>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4" name="Google Shape;39;p39">
            <a:extLst>
              <a:ext uri="{FF2B5EF4-FFF2-40B4-BE49-F238E27FC236}">
                <a16:creationId xmlns:a16="http://schemas.microsoft.com/office/drawing/2014/main" id="{8C6FB33C-AA21-0DD5-8474-C792741E2E88}"/>
              </a:ext>
            </a:extLst>
          </p:cNvPr>
          <p:cNvSpPr/>
          <p:nvPr userDrawn="1"/>
        </p:nvSpPr>
        <p:spPr>
          <a:xfrm>
            <a:off x="10193146" y="2655213"/>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3;p39">
            <a:extLst>
              <a:ext uri="{FF2B5EF4-FFF2-40B4-BE49-F238E27FC236}">
                <a16:creationId xmlns:a16="http://schemas.microsoft.com/office/drawing/2014/main" id="{452BEE42-73B3-630A-3582-E1B0C41E6B8F}"/>
              </a:ext>
            </a:extLst>
          </p:cNvPr>
          <p:cNvSpPr txBox="1">
            <a:spLocks noGrp="1"/>
          </p:cNvSpPr>
          <p:nvPr>
            <p:ph type="body" idx="15"/>
          </p:nvPr>
        </p:nvSpPr>
        <p:spPr>
          <a:xfrm>
            <a:off x="10219594" y="2672744"/>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16" name="Google Shape;39;p39">
            <a:extLst>
              <a:ext uri="{FF2B5EF4-FFF2-40B4-BE49-F238E27FC236}">
                <a16:creationId xmlns:a16="http://schemas.microsoft.com/office/drawing/2014/main" id="{37FE0317-4A82-7A8F-D0B8-95069D0A50AE}"/>
              </a:ext>
            </a:extLst>
          </p:cNvPr>
          <p:cNvSpPr/>
          <p:nvPr userDrawn="1"/>
        </p:nvSpPr>
        <p:spPr>
          <a:xfrm>
            <a:off x="7846737" y="2679965"/>
            <a:ext cx="649727" cy="67367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7909852" y="2734403"/>
            <a:ext cx="586612" cy="5975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3562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B8A7486-943B-EC94-BEF5-DA25793F651D}"/>
              </a:ext>
            </a:extLst>
          </p:cNvPr>
          <p:cNvSpPr>
            <a:spLocks noGrp="1"/>
          </p:cNvSpPr>
          <p:nvPr>
            <p:ph type="pic" sz="quarter" idx="10"/>
          </p:nvPr>
        </p:nvSpPr>
        <p:spPr>
          <a:xfrm>
            <a:off x="1179684" y="2043172"/>
            <a:ext cx="1723877" cy="1723877"/>
          </a:xfrm>
          <a:prstGeom prst="ellipse">
            <a:avLst/>
          </a:prstGeom>
        </p:spPr>
      </p:sp>
      <p:sp>
        <p:nvSpPr>
          <p:cNvPr id="3" name="Picture Placeholder 2">
            <a:extLst>
              <a:ext uri="{FF2B5EF4-FFF2-40B4-BE49-F238E27FC236}">
                <a16:creationId xmlns:a16="http://schemas.microsoft.com/office/drawing/2014/main" id="{62162883-41D9-96ED-FA3A-8993E6C0AFF8}"/>
              </a:ext>
            </a:extLst>
          </p:cNvPr>
          <p:cNvSpPr>
            <a:spLocks noGrp="1"/>
          </p:cNvSpPr>
          <p:nvPr>
            <p:ph type="pic" sz="quarter" idx="11"/>
          </p:nvPr>
        </p:nvSpPr>
        <p:spPr>
          <a:xfrm>
            <a:off x="3867471" y="2052565"/>
            <a:ext cx="1723877" cy="1723877"/>
          </a:xfrm>
          <a:prstGeom prst="ellipse">
            <a:avLst/>
          </a:prstGeom>
        </p:spPr>
      </p:sp>
      <p:sp>
        <p:nvSpPr>
          <p:cNvPr id="4" name="Picture Placeholder 3">
            <a:extLst>
              <a:ext uri="{FF2B5EF4-FFF2-40B4-BE49-F238E27FC236}">
                <a16:creationId xmlns:a16="http://schemas.microsoft.com/office/drawing/2014/main" id="{FB690E3C-EC5F-38E0-DFF9-A0F0811F569B}"/>
              </a:ext>
            </a:extLst>
          </p:cNvPr>
          <p:cNvSpPr>
            <a:spLocks noGrp="1"/>
          </p:cNvSpPr>
          <p:nvPr>
            <p:ph type="pic" sz="quarter" idx="12"/>
          </p:nvPr>
        </p:nvSpPr>
        <p:spPr>
          <a:xfrm>
            <a:off x="6543647" y="2048263"/>
            <a:ext cx="1723877" cy="1723877"/>
          </a:xfrm>
          <a:prstGeom prst="ellipse">
            <a:avLst/>
          </a:prstGeom>
        </p:spPr>
      </p:sp>
      <p:sp>
        <p:nvSpPr>
          <p:cNvPr id="5" name="Picture Placeholder 4">
            <a:extLst>
              <a:ext uri="{FF2B5EF4-FFF2-40B4-BE49-F238E27FC236}">
                <a16:creationId xmlns:a16="http://schemas.microsoft.com/office/drawing/2014/main" id="{7D65BDEB-C3F2-1165-B1F3-4BE363171190}"/>
              </a:ext>
            </a:extLst>
          </p:cNvPr>
          <p:cNvSpPr>
            <a:spLocks noGrp="1"/>
          </p:cNvSpPr>
          <p:nvPr>
            <p:ph type="pic" sz="quarter" idx="13"/>
          </p:nvPr>
        </p:nvSpPr>
        <p:spPr>
          <a:xfrm>
            <a:off x="9231434" y="2057654"/>
            <a:ext cx="1723877" cy="1723877"/>
          </a:xfrm>
          <a:prstGeom prst="ellipse">
            <a:avLst/>
          </a:prstGeom>
        </p:spPr>
      </p:sp>
      <p:sp>
        <p:nvSpPr>
          <p:cNvPr id="6" name="Text Placeholder 5">
            <a:extLst>
              <a:ext uri="{FF2B5EF4-FFF2-40B4-BE49-F238E27FC236}">
                <a16:creationId xmlns:a16="http://schemas.microsoft.com/office/drawing/2014/main" id="{F63B972C-33BA-C71A-9E29-C866EBD98444}"/>
              </a:ext>
            </a:extLst>
          </p:cNvPr>
          <p:cNvSpPr>
            <a:spLocks noGrp="1"/>
          </p:cNvSpPr>
          <p:nvPr>
            <p:ph type="body" sz="quarter" idx="18"/>
          </p:nvPr>
        </p:nvSpPr>
        <p:spPr>
          <a:xfrm>
            <a:off x="864405" y="4462702"/>
            <a:ext cx="2289837" cy="1237497"/>
          </a:xfrm>
          <a:prstGeom prst="rect">
            <a:avLst/>
          </a:prstGeom>
        </p:spPr>
        <p:txBody>
          <a:bodyPr/>
          <a:lstStyle>
            <a:lvl1pPr marL="0" indent="0">
              <a:buNone/>
              <a:defRPr sz="2000"/>
            </a:lvl1pPr>
          </a:lstStyle>
          <a:p>
            <a:endParaRPr lang="en-IE"/>
          </a:p>
        </p:txBody>
      </p:sp>
      <p:sp>
        <p:nvSpPr>
          <p:cNvPr id="7" name="Text Placeholder 6">
            <a:extLst>
              <a:ext uri="{FF2B5EF4-FFF2-40B4-BE49-F238E27FC236}">
                <a16:creationId xmlns:a16="http://schemas.microsoft.com/office/drawing/2014/main" id="{37E412F8-63D4-BE88-44D8-D8C8C9F116C5}"/>
              </a:ext>
            </a:extLst>
          </p:cNvPr>
          <p:cNvSpPr>
            <a:spLocks noGrp="1"/>
          </p:cNvSpPr>
          <p:nvPr>
            <p:ph type="body" sz="quarter" idx="16"/>
          </p:nvPr>
        </p:nvSpPr>
        <p:spPr>
          <a:xfrm>
            <a:off x="864404" y="3931189"/>
            <a:ext cx="2289838" cy="344705"/>
          </a:xfrm>
          <a:prstGeom prst="rect">
            <a:avLst/>
          </a:prstGeom>
        </p:spPr>
        <p:txBody>
          <a:bodyPr/>
          <a:lstStyle>
            <a:lvl1pPr marL="0" indent="0">
              <a:buNone/>
              <a:defRPr/>
            </a:lvl1pPr>
          </a:lstStyle>
          <a:p>
            <a:endParaRPr lang="en-IE"/>
          </a:p>
        </p:txBody>
      </p:sp>
      <p:sp>
        <p:nvSpPr>
          <p:cNvPr id="8" name="Text Placeholder 7">
            <a:extLst>
              <a:ext uri="{FF2B5EF4-FFF2-40B4-BE49-F238E27FC236}">
                <a16:creationId xmlns:a16="http://schemas.microsoft.com/office/drawing/2014/main" id="{226F5645-9D44-1E28-17D2-D8D7C19860C5}"/>
              </a:ext>
            </a:extLst>
          </p:cNvPr>
          <p:cNvSpPr>
            <a:spLocks noGrp="1"/>
          </p:cNvSpPr>
          <p:nvPr>
            <p:ph type="body" sz="quarter" idx="19"/>
          </p:nvPr>
        </p:nvSpPr>
        <p:spPr>
          <a:xfrm>
            <a:off x="3603613" y="4480397"/>
            <a:ext cx="2289837" cy="1237497"/>
          </a:xfrm>
          <a:prstGeom prst="rect">
            <a:avLst/>
          </a:prstGeom>
        </p:spPr>
        <p:txBody>
          <a:bodyPr/>
          <a:lstStyle>
            <a:lvl1pPr marL="0" indent="0">
              <a:buNone/>
              <a:defRPr sz="2000"/>
            </a:lvl1pPr>
          </a:lstStyle>
          <a:p>
            <a:endParaRPr lang="en-IE"/>
          </a:p>
        </p:txBody>
      </p:sp>
      <p:sp>
        <p:nvSpPr>
          <p:cNvPr id="9" name="Text Placeholder 8">
            <a:extLst>
              <a:ext uri="{FF2B5EF4-FFF2-40B4-BE49-F238E27FC236}">
                <a16:creationId xmlns:a16="http://schemas.microsoft.com/office/drawing/2014/main" id="{7B6D6083-3018-30AE-A828-85B69A476A79}"/>
              </a:ext>
            </a:extLst>
          </p:cNvPr>
          <p:cNvSpPr>
            <a:spLocks noGrp="1"/>
          </p:cNvSpPr>
          <p:nvPr>
            <p:ph type="body" sz="quarter" idx="20"/>
          </p:nvPr>
        </p:nvSpPr>
        <p:spPr>
          <a:xfrm>
            <a:off x="3603612" y="3948884"/>
            <a:ext cx="2289838" cy="344705"/>
          </a:xfrm>
          <a:prstGeom prst="rect">
            <a:avLst/>
          </a:prstGeom>
        </p:spPr>
        <p:txBody>
          <a:bodyPr/>
          <a:lstStyle>
            <a:lvl1pPr marL="0" indent="0">
              <a:buNone/>
              <a:defRPr/>
            </a:lvl1pPr>
          </a:lstStyle>
          <a:p>
            <a:endParaRPr lang="en-IE"/>
          </a:p>
        </p:txBody>
      </p:sp>
      <p:sp>
        <p:nvSpPr>
          <p:cNvPr id="10" name="Text Placeholder 9">
            <a:extLst>
              <a:ext uri="{FF2B5EF4-FFF2-40B4-BE49-F238E27FC236}">
                <a16:creationId xmlns:a16="http://schemas.microsoft.com/office/drawing/2014/main" id="{4EFBE423-B121-55C4-4A14-B4CD4B55E469}"/>
              </a:ext>
            </a:extLst>
          </p:cNvPr>
          <p:cNvSpPr>
            <a:spLocks noGrp="1"/>
          </p:cNvSpPr>
          <p:nvPr>
            <p:ph type="body" sz="quarter" idx="21"/>
          </p:nvPr>
        </p:nvSpPr>
        <p:spPr>
          <a:xfrm>
            <a:off x="6298550" y="4450949"/>
            <a:ext cx="2289837" cy="1237497"/>
          </a:xfrm>
          <a:prstGeom prst="rect">
            <a:avLst/>
          </a:prstGeom>
        </p:spPr>
        <p:txBody>
          <a:bodyPr/>
          <a:lstStyle>
            <a:lvl1pPr marL="0" indent="0">
              <a:buNone/>
              <a:defRPr sz="2000"/>
            </a:lvl1pPr>
          </a:lstStyle>
          <a:p>
            <a:endParaRPr lang="en-IE"/>
          </a:p>
        </p:txBody>
      </p:sp>
      <p:sp>
        <p:nvSpPr>
          <p:cNvPr id="11" name="Text Placeholder 10">
            <a:extLst>
              <a:ext uri="{FF2B5EF4-FFF2-40B4-BE49-F238E27FC236}">
                <a16:creationId xmlns:a16="http://schemas.microsoft.com/office/drawing/2014/main" id="{34406189-1CD6-2CD6-4D04-F00F19BDD800}"/>
              </a:ext>
            </a:extLst>
          </p:cNvPr>
          <p:cNvSpPr>
            <a:spLocks noGrp="1"/>
          </p:cNvSpPr>
          <p:nvPr>
            <p:ph type="body" sz="quarter" idx="22"/>
          </p:nvPr>
        </p:nvSpPr>
        <p:spPr>
          <a:xfrm>
            <a:off x="6298549" y="3919436"/>
            <a:ext cx="2289838" cy="344705"/>
          </a:xfrm>
          <a:prstGeom prst="rect">
            <a:avLst/>
          </a:prstGeom>
        </p:spPr>
        <p:txBody>
          <a:bodyPr/>
          <a:lstStyle>
            <a:lvl1pPr marL="0" indent="0">
              <a:buNone/>
              <a:defRPr/>
            </a:lvl1pPr>
          </a:lstStyle>
          <a:p>
            <a:endParaRPr lang="en-IE"/>
          </a:p>
        </p:txBody>
      </p:sp>
      <p:sp>
        <p:nvSpPr>
          <p:cNvPr id="12" name="Text Placeholder 11">
            <a:extLst>
              <a:ext uri="{FF2B5EF4-FFF2-40B4-BE49-F238E27FC236}">
                <a16:creationId xmlns:a16="http://schemas.microsoft.com/office/drawing/2014/main" id="{9B2DF601-EAAA-C09A-96EB-E66AFE7183B1}"/>
              </a:ext>
            </a:extLst>
          </p:cNvPr>
          <p:cNvSpPr>
            <a:spLocks noGrp="1"/>
          </p:cNvSpPr>
          <p:nvPr>
            <p:ph type="body" sz="quarter" idx="23"/>
          </p:nvPr>
        </p:nvSpPr>
        <p:spPr>
          <a:xfrm>
            <a:off x="9037758" y="4468644"/>
            <a:ext cx="2289837" cy="1237497"/>
          </a:xfrm>
          <a:prstGeom prst="rect">
            <a:avLst/>
          </a:prstGeom>
        </p:spPr>
        <p:txBody>
          <a:bodyPr/>
          <a:lstStyle>
            <a:lvl1pPr marL="0" indent="0">
              <a:buNone/>
              <a:defRPr sz="2000"/>
            </a:lvl1pPr>
          </a:lstStyle>
          <a:p>
            <a:endParaRPr lang="en-IE"/>
          </a:p>
        </p:txBody>
      </p:sp>
      <p:sp>
        <p:nvSpPr>
          <p:cNvPr id="13" name="Text Placeholder 12">
            <a:extLst>
              <a:ext uri="{FF2B5EF4-FFF2-40B4-BE49-F238E27FC236}">
                <a16:creationId xmlns:a16="http://schemas.microsoft.com/office/drawing/2014/main" id="{9401C548-8E20-557A-46A3-8DA85C27ED1A}"/>
              </a:ext>
            </a:extLst>
          </p:cNvPr>
          <p:cNvSpPr>
            <a:spLocks noGrp="1"/>
          </p:cNvSpPr>
          <p:nvPr>
            <p:ph type="body" sz="quarter" idx="24"/>
          </p:nvPr>
        </p:nvSpPr>
        <p:spPr>
          <a:xfrm>
            <a:off x="9037757" y="3937131"/>
            <a:ext cx="2289838" cy="344705"/>
          </a:xfrm>
          <a:prstGeom prst="rect">
            <a:avLst/>
          </a:prstGeom>
        </p:spPr>
        <p:txBody>
          <a:bodyPr/>
          <a:lstStyle>
            <a:lvl1pPr marL="0" indent="0">
              <a:buNone/>
              <a:defRPr/>
            </a:lvl1pPr>
          </a:lstStyle>
          <a:p>
            <a:endParaRPr lang="en-IE"/>
          </a:p>
        </p:txBody>
      </p:sp>
    </p:spTree>
    <p:extLst>
      <p:ext uri="{BB962C8B-B14F-4D97-AF65-F5344CB8AC3E}">
        <p14:creationId xmlns:p14="http://schemas.microsoft.com/office/powerpoint/2010/main" val="366729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35702" y="5697684"/>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92D08C35-559D-A921-0322-051063E02C03}"/>
              </a:ext>
            </a:extLst>
          </p:cNvPr>
          <p:cNvSpPr/>
          <p:nvPr userDrawn="1"/>
        </p:nvSpPr>
        <p:spPr>
          <a:xfrm>
            <a:off x="2832483" y="5785701"/>
            <a:ext cx="4883081" cy="507831"/>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9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86515" y="279887"/>
            <a:ext cx="8637000"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802498" y="48888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92808"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802498" y="306126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62218"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6983705" cy="562443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89711" y="343174"/>
            <a:ext cx="4030933" cy="6057625"/>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61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
        <p:nvSpPr>
          <p:cNvPr id="2" name="Freeform 29">
            <a:extLst>
              <a:ext uri="{FF2B5EF4-FFF2-40B4-BE49-F238E27FC236}">
                <a16:creationId xmlns:a16="http://schemas.microsoft.com/office/drawing/2014/main" id="{F8CD8766-6D3B-EB20-16C0-0C01FEB8ED60}"/>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85" r:id="rId8"/>
    <p:sldLayoutId id="2147483841" r:id="rId9"/>
    <p:sldLayoutId id="2147483883" r:id="rId10"/>
    <p:sldLayoutId id="2147483884" r:id="rId11"/>
    <p:sldLayoutId id="2147483879" r:id="rId12"/>
    <p:sldLayoutId id="2147483878" r:id="rId13"/>
    <p:sldLayoutId id="2147483861" r:id="rId14"/>
    <p:sldLayoutId id="2147483833" r:id="rId15"/>
    <p:sldLayoutId id="2147483886" r:id="rId16"/>
    <p:sldLayoutId id="2147483847" r:id="rId17"/>
    <p:sldLayoutId id="2147483853" r:id="rId18"/>
    <p:sldLayoutId id="2147483881" r:id="rId19"/>
    <p:sldLayoutId id="21474838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hbr.org/1995/01/disruptive-technologies-catching-the-wave" TargetMode="External"/><Relationship Id="rId2" Type="http://schemas.openxmlformats.org/officeDocument/2006/relationships/hyperlink" Target="https://www.viima.com/blog/disruptive-innovation" TargetMode="Externa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amazon.com/Innovators-Dilemma-Revolutionary-Change-Business/dp/006206024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ima.com/blog/innovation-management-models?_ga=2.20736376.1988751669.1570174223-1644858992.1569407703#innovators-dilemma" TargetMode="External"/><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uters.com/markets/deals/redefine-meat-strikes-partnership-boost-3d-printed-meat-sales-europe-2022-10-13/" TargetMode="External"/><Relationship Id="rId2" Type="http://schemas.openxmlformats.org/officeDocument/2006/relationships/hyperlink" Target="https://www.redefinemeat.com/"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esearch.ark-invest.com/big-ideas-2019" TargetMode="External"/><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hyperlink" Target="http://flickr.com/photos/tacker/4348019269" TargetMode="External"/><Relationship Id="rId2" Type="http://schemas.openxmlformats.org/officeDocument/2006/relationships/image" Target="../media/image27.jpe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innocentdrinks.co.u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cleancutmeals.ie/" TargetMode="External"/><Relationship Id="rId1" Type="http://schemas.openxmlformats.org/officeDocument/2006/relationships/slideLayout" Target="../slideLayouts/slideLayout9.xml"/><Relationship Id="rId4" Type="http://schemas.openxmlformats.org/officeDocument/2006/relationships/hyperlink" Target="http://www.cleancutmeals.i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mbarcados.com.br/blockchain-auxilia-a-seguranca-do-iot-de-diversas-formas/" TargetMode="External"/><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hyperlink" Target="https://www.provenance.org/abou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lenilenfarm.com/our-sustainability/" TargetMode="Externa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freixodomeio.pt/" TargetMode="External"/><Relationship Id="rId1" Type="http://schemas.openxmlformats.org/officeDocument/2006/relationships/slideLayout" Target="../slideLayouts/slideLayout9.xml"/><Relationship Id="rId5" Type="http://schemas.openxmlformats.org/officeDocument/2006/relationships/image" Target="../media/image28.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idsa.org/content/jay-doblin-fidsa"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5.xml"/><Relationship Id="rId1" Type="http://schemas.openxmlformats.org/officeDocument/2006/relationships/video" Target="https://www.youtube.com/embed/_r0VX-aU_T8?feature=oembed" TargetMode="External"/><Relationship Id="rId4" Type="http://schemas.openxmlformats.org/officeDocument/2006/relationships/hyperlink" Target="https://www.youtube.com/watch?v=_r0VX-aU_T8"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francescazampollo.com/services" TargetMode="External"/><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6.xml"/><Relationship Id="rId1" Type="http://schemas.openxmlformats.org/officeDocument/2006/relationships/video" Target="https://www.youtube.com/embed/l0iJ7P2OtkU?feature=oembed" TargetMode="External"/><Relationship Id="rId4" Type="http://schemas.openxmlformats.org/officeDocument/2006/relationships/hyperlink" Target="https://www.youtube.com/watch?v=l0iJ7P2OtkU"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Qz7EwkprvFE" TargetMode="External"/><Relationship Id="rId2" Type="http://schemas.openxmlformats.org/officeDocument/2006/relationships/slideLayout" Target="../slideLayouts/slideLayout16.xml"/><Relationship Id="rId1" Type="http://schemas.openxmlformats.org/officeDocument/2006/relationships/video" Target="https://www.youtube.com/embed/Qz7EwkprvFE?feature=oembed" TargetMode="Externa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start.mural.co/free-forever?utm_adgroupid=109231331743"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alBv9EfP4U_TUFoAMARzTA" TargetMode="External"/><Relationship Id="rId2" Type="http://schemas.openxmlformats.org/officeDocument/2006/relationships/slideLayout" Target="../slideLayouts/slideLayout12.xml"/><Relationship Id="rId1" Type="http://schemas.openxmlformats.org/officeDocument/2006/relationships/video" Target="https://www.youtube.com/embed/XjL6t6LlcHs?start=577&amp;feature=oembed" TargetMode="External"/><Relationship Id="rId6" Type="http://schemas.openxmlformats.org/officeDocument/2006/relationships/hyperlink" Target="https://www.youtube.com/watch?v=XjL6t6LlcHs&amp;t=577s"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hyperlink" Target="https://www.interaction-design.org/literature/article/learn-how-to-use-the-best-ideation-methods-brainstorming-braindumping-brainwriting-and-brainwalking" TargetMode="External"/><Relationship Id="rId7" Type="http://schemas.openxmlformats.org/officeDocument/2006/relationships/image" Target="../media/image67.svg"/><Relationship Id="rId2" Type="http://schemas.openxmlformats.org/officeDocument/2006/relationships/hyperlink" Target="https://miro.com/guides/online-brainstorming/techniques-methods"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www.lucidchart.com/blog/swot-analysis-vs-pest-analysis" TargetMode="External"/><Relationship Id="rId4" Type="http://schemas.openxmlformats.org/officeDocument/2006/relationships/hyperlink" Target="http://www.edwarddebonofoundation.com/Creative-Thinking-Techniques/Six-Thinking-Hats.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youtube.com/watch?v=gjXYL-ysXrs" TargetMode="External"/><Relationship Id="rId2" Type="http://schemas.openxmlformats.org/officeDocument/2006/relationships/slideLayout" Target="../slideLayouts/slideLayout16.xml"/><Relationship Id="rId1" Type="http://schemas.openxmlformats.org/officeDocument/2006/relationships/video" Target="https://www.youtube.com/embed/gjXYL-ysXrs?feature=oembed" TargetMode="External"/><Relationship Id="rId4" Type="http://schemas.openxmlformats.org/officeDocument/2006/relationships/image" Target="../media/image6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hyperlink" Target="https://www.adobe.com/ie/products/xd.html" TargetMode="External"/><Relationship Id="rId7" Type="http://schemas.openxmlformats.org/officeDocument/2006/relationships/image" Target="../media/image70.svg"/><Relationship Id="rId2" Type="http://schemas.openxmlformats.org/officeDocument/2006/relationships/hyperlink" Target="https://www.figma.com/"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hyperlink" Target="https://www.froghop.co.uk/food-prototype-service/" TargetMode="External"/><Relationship Id="rId4" Type="http://schemas.openxmlformats.org/officeDocument/2006/relationships/hyperlink" Target="https://www.invisionapp.com/lp/enterprise-getstarted-new-gen?utm_source=google&amp;utm_campaign=DG_ENT_G_EMEA_Search_Brand_Audience&amp;utm_medium=paid_search&amp;utm_term=&amp;hsa_mt=b&amp;hsa_acc=6415086463&amp;hsa_grp=126365641671&amp;hsa_net=adwords&amp;hsa_tgt=kwd-299139273066&amp;hsa_kw=in%20vision&amp;hsa_ad=527292903593&amp;hsa_ver=3&amp;hsa_src=g&amp;hsa_cam=916512610&amp;gclid=Cj0KCQiAoNWOBhCwARIsAAiHnEjye52CUClmhRctA0_i4pmsG_KBSUk-Zu-44NKR43qo91dmofIlqhYaAghuEALw_wcB"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FoqUvDN8tFA" TargetMode="External"/><Relationship Id="rId2" Type="http://schemas.openxmlformats.org/officeDocument/2006/relationships/slideLayout" Target="../slideLayouts/slideLayout16.xml"/><Relationship Id="rId1" Type="http://schemas.openxmlformats.org/officeDocument/2006/relationships/video" Target="https://www.youtube.com/embed/FoqUvDN8tFA?feature=oembed" TargetMode="External"/><Relationship Id="rId4" Type="http://schemas.openxmlformats.org/officeDocument/2006/relationships/image" Target="../media/image7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OrYYdVyyc8s" TargetMode="External"/><Relationship Id="rId2" Type="http://schemas.openxmlformats.org/officeDocument/2006/relationships/slideLayout" Target="../slideLayouts/slideLayout16.xml"/><Relationship Id="rId1" Type="http://schemas.openxmlformats.org/officeDocument/2006/relationships/video" Target="https://www.youtube.com/embed/OrYYdVyyc8s?feature=oembed" TargetMode="External"/><Relationship Id="rId4"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hyperlink" Target="https://glenilenfarm.com/"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9.xml"/><Relationship Id="rId4" Type="http://schemas.openxmlformats.org/officeDocument/2006/relationships/image" Target="../media/image84.sv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8.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hyperlink" Target="https://www.pepearomas.com/?lang=en" TargetMode="External"/><Relationship Id="rId2" Type="http://schemas.openxmlformats.org/officeDocument/2006/relationships/hyperlink" Target="https://ethical-food.eu/the-good-practice-compendium/" TargetMode="External"/><Relationship Id="rId1" Type="http://schemas.openxmlformats.org/officeDocument/2006/relationships/slideLayout" Target="../slideLayouts/slideLayout1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hyperlink" Target="https://loamgalway.com/"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sufio.com/blog/10-eco-friendly-packaging-ideas/" TargetMode="External"/><Relationship Id="rId2" Type="http://schemas.openxmlformats.org/officeDocument/2006/relationships/image" Target="../media/image9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hyperlink" Target="https://www.peoplemattersglobal.com/article/hr-technology/how-blockchain-impact-human-resource-function-22387" TargetMode="External"/><Relationship Id="rId2" Type="http://schemas.openxmlformats.org/officeDocument/2006/relationships/image" Target="../media/image94.jpe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hyperlink" Target="https://www.weforum.org/agenda/2022/05/17-ways-technology-could-change-the-world-by-2027/"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forbes.com/sites/jeroenkraaijenbrink/2019/11/08/how-to-bring-sustainability-to-the-masses-tonys-chocolonely-impact-strategy/?sh=4ddbf39a712a" TargetMode="Externa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hyperlink" Target="https://pxhere.com/en/photo/1456313" TargetMode="External"/><Relationship Id="rId2" Type="http://schemas.openxmlformats.org/officeDocument/2006/relationships/image" Target="../media/image96.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9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9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4605257" y="1663854"/>
            <a:ext cx="6436241" cy="697353"/>
          </a:xfrm>
        </p:spPr>
        <p:txBody>
          <a:bodyPr/>
          <a:lstStyle/>
          <a:p>
            <a:r>
              <a:rPr lang="en-US" b="0" dirty="0"/>
              <a:t>Exploring the World of Innovation</a:t>
            </a:r>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4605257" y="903236"/>
            <a:ext cx="5278651" cy="697353"/>
          </a:xfrm>
        </p:spPr>
        <p:txBody>
          <a:bodyPr>
            <a:noAutofit/>
          </a:bodyPr>
          <a:lstStyle/>
          <a:p>
            <a:r>
              <a:rPr lang="en-US" sz="4800" b="1" dirty="0"/>
              <a:t>MODULE 3</a:t>
            </a:r>
          </a:p>
        </p:txBody>
      </p:sp>
      <p:sp>
        <p:nvSpPr>
          <p:cNvPr id="2" name="TextBox 3">
            <a:extLst>
              <a:ext uri="{FF2B5EF4-FFF2-40B4-BE49-F238E27FC236}">
                <a16:creationId xmlns:a16="http://schemas.microsoft.com/office/drawing/2014/main" id="{F509B527-6C6C-C6F7-6BD5-1C70BC0CEA59}"/>
              </a:ext>
            </a:extLst>
          </p:cNvPr>
          <p:cNvSpPr txBox="1"/>
          <p:nvPr/>
        </p:nvSpPr>
        <p:spPr>
          <a:xfrm>
            <a:off x="1139947" y="4784983"/>
            <a:ext cx="10708527"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rgbClr val="000000"/>
                </a:solidFill>
              </a:rPr>
              <a:t> Ethical Food Entrepreneurship (EFE) Programme</a:t>
            </a:r>
            <a:endParaRPr lang="en-IE" sz="2000" dirty="0">
              <a:solidFill>
                <a:srgbClr val="000000"/>
              </a:solidFill>
            </a:endParaRPr>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D6E03D8-E94F-FBFA-9D7F-C53F9EEC6274}"/>
              </a:ext>
            </a:extLst>
          </p:cNvPr>
          <p:cNvSpPr>
            <a:spLocks noGrp="1"/>
          </p:cNvSpPr>
          <p:nvPr>
            <p:ph type="body" sz="quarter" idx="16"/>
          </p:nvPr>
        </p:nvSpPr>
        <p:spPr>
          <a:xfrm>
            <a:off x="898525" y="616548"/>
            <a:ext cx="4991100" cy="992188"/>
          </a:xfrm>
        </p:spPr>
        <p:txBody>
          <a:bodyPr>
            <a:normAutofit/>
          </a:bodyPr>
          <a:lstStyle/>
          <a:p>
            <a:r>
              <a:rPr lang="en-US" sz="3300" b="1" dirty="0"/>
              <a:t>2. Disruptive Innovation</a:t>
            </a:r>
            <a:endParaRPr lang="en-IE" sz="3300" b="1" dirty="0"/>
          </a:p>
        </p:txBody>
      </p:sp>
      <p:sp>
        <p:nvSpPr>
          <p:cNvPr id="7" name="Text Placeholder 2">
            <a:extLst>
              <a:ext uri="{FF2B5EF4-FFF2-40B4-BE49-F238E27FC236}">
                <a16:creationId xmlns:a16="http://schemas.microsoft.com/office/drawing/2014/main" id="{F322FC53-5BD4-5334-16CE-10A2DED30E9C}"/>
              </a:ext>
            </a:extLst>
          </p:cNvPr>
          <p:cNvSpPr>
            <a:spLocks noGrp="1"/>
          </p:cNvSpPr>
          <p:nvPr>
            <p:ph type="body" sz="quarter" idx="18"/>
          </p:nvPr>
        </p:nvSpPr>
        <p:spPr>
          <a:xfrm>
            <a:off x="898525" y="1176950"/>
            <a:ext cx="6271820" cy="4728565"/>
          </a:xfrm>
        </p:spPr>
        <p:txBody>
          <a:bodyPr>
            <a:noAutofit/>
          </a:bodyPr>
          <a:lstStyle/>
          <a:p>
            <a:pPr indent="0" algn="l">
              <a:lnSpc>
                <a:spcPct val="100000"/>
              </a:lnSpc>
            </a:pPr>
            <a:r>
              <a:rPr lang="en-US" sz="2000" b="0" i="0" u="none" strike="noStrike" dirty="0">
                <a:effectLst/>
                <a:hlinkClick r:id="rId2">
                  <a:extLst>
                    <a:ext uri="{A12FA001-AC4F-418D-AE19-62706E023703}">
                      <ahyp:hlinkClr xmlns:ahyp="http://schemas.microsoft.com/office/drawing/2018/hyperlinkcolor" val="tx"/>
                    </a:ext>
                  </a:extLst>
                </a:hlinkClick>
              </a:rPr>
              <a:t>Disruptive innovation</a:t>
            </a:r>
            <a:r>
              <a:rPr lang="en-US" sz="2000" b="0" i="0" dirty="0">
                <a:effectLst/>
              </a:rPr>
              <a:t> is a concept introduced by academic &amp; business consultant Prof. Clayton Christensen first in an </a:t>
            </a:r>
            <a:r>
              <a:rPr lang="en-US" sz="2000" b="0" i="0" u="none" strike="noStrike" dirty="0">
                <a:effectLst/>
                <a:hlinkClick r:id="rId3">
                  <a:extLst>
                    <a:ext uri="{A12FA001-AC4F-418D-AE19-62706E023703}">
                      <ahyp:hlinkClr xmlns:ahyp="http://schemas.microsoft.com/office/drawing/2018/hyperlinkcolor" val="tx"/>
                    </a:ext>
                  </a:extLst>
                </a:hlinkClick>
              </a:rPr>
              <a:t>HBR article</a:t>
            </a:r>
            <a:r>
              <a:rPr lang="en-US" sz="2000" b="0" i="0" dirty="0">
                <a:effectLst/>
              </a:rPr>
              <a:t> and later in his book called </a:t>
            </a:r>
            <a:r>
              <a:rPr lang="en-US" sz="2000" b="0" i="1" u="none" strike="noStrike" dirty="0">
                <a:effectLst/>
                <a:hlinkClick r:id="rId4">
                  <a:extLst>
                    <a:ext uri="{A12FA001-AC4F-418D-AE19-62706E023703}">
                      <ahyp:hlinkClr xmlns:ahyp="http://schemas.microsoft.com/office/drawing/2018/hyperlinkcolor" val="tx"/>
                    </a:ext>
                  </a:extLst>
                </a:hlinkClick>
              </a:rPr>
              <a:t>Innovator’s Dilemma</a:t>
            </a:r>
            <a:r>
              <a:rPr lang="en-US" sz="2000" b="0" i="1" dirty="0">
                <a:effectLst/>
              </a:rPr>
              <a:t>.</a:t>
            </a:r>
            <a:endParaRPr lang="en-US" sz="2000" b="0" i="0" dirty="0">
              <a:effectLst/>
            </a:endParaRPr>
          </a:p>
          <a:p>
            <a:pPr indent="0" algn="l">
              <a:lnSpc>
                <a:spcPct val="100000"/>
              </a:lnSpc>
            </a:pPr>
            <a:r>
              <a:rPr lang="en-US" sz="2000" b="0" i="0" dirty="0">
                <a:effectLst/>
              </a:rPr>
              <a:t>Disruptive innovation is a theory that refers to a concept, product, or service </a:t>
            </a:r>
            <a:r>
              <a:rPr lang="en-US" sz="2000" b="1" i="0" dirty="0">
                <a:effectLst/>
              </a:rPr>
              <a:t>that creates a new value network </a:t>
            </a:r>
            <a:r>
              <a:rPr lang="en-US" sz="2000" b="0" i="0" dirty="0">
                <a:effectLst/>
              </a:rPr>
              <a:t>either by entering an existing market or creating a completely new market. In the beginning, disruptive innovations have lower performance when measured by traditional value metrics but have different aspects that are valued by a small market segment. These types of innovations are often capable of turning non-customers into customers but do not necessarily appeal to the needs and preferences of mainstream customers, at least not yet.</a:t>
            </a:r>
          </a:p>
          <a:p>
            <a:pPr indent="0">
              <a:lnSpc>
                <a:spcPct val="100000"/>
              </a:lnSpc>
            </a:pPr>
            <a:endParaRPr lang="en-IE" sz="2000" dirty="0"/>
          </a:p>
        </p:txBody>
      </p:sp>
      <p:sp>
        <p:nvSpPr>
          <p:cNvPr id="8" name="TextBox 7">
            <a:extLst>
              <a:ext uri="{FF2B5EF4-FFF2-40B4-BE49-F238E27FC236}">
                <a16:creationId xmlns:a16="http://schemas.microsoft.com/office/drawing/2014/main" id="{38EA53C2-A443-7D73-4E90-D1D93C71CB92}"/>
              </a:ext>
            </a:extLst>
          </p:cNvPr>
          <p:cNvSpPr txBox="1"/>
          <p:nvPr/>
        </p:nvSpPr>
        <p:spPr>
          <a:xfrm>
            <a:off x="7251965" y="1344831"/>
            <a:ext cx="4899703" cy="4801314"/>
          </a:xfrm>
          <a:prstGeom prst="rect">
            <a:avLst/>
          </a:prstGeom>
          <a:noFill/>
        </p:spPr>
        <p:txBody>
          <a:bodyPr wrap="square">
            <a:spAutoFit/>
          </a:bodyPr>
          <a:lstStyle/>
          <a:p>
            <a:r>
              <a:rPr lang="en-US" b="1" dirty="0">
                <a:solidFill>
                  <a:srgbClr val="000000"/>
                </a:solidFill>
              </a:rPr>
              <a:t>A PRIME EXAMPLE OF DISRUPTIVE INNOVATION in the food industry is the replacement of meat with plant-based proteins, creating animal-realistic meat-free products.</a:t>
            </a:r>
          </a:p>
          <a:p>
            <a:r>
              <a:rPr lang="en-US" b="0" i="0" dirty="0">
                <a:solidFill>
                  <a:srgbClr val="000000"/>
                </a:solidFill>
                <a:effectLst/>
              </a:rPr>
              <a:t>Startup companies such as Brecks Food (UK)  and Impossible Foods (US) are often using food science and genetic sequencing technology to simulate plant protein-based equivalents to animal-derived products</a:t>
            </a:r>
            <a:r>
              <a:rPr lang="en-US" dirty="0">
                <a:solidFill>
                  <a:srgbClr val="000000"/>
                </a:solidFill>
              </a:rPr>
              <a:t>. The Impossible Burger, described by some as “the game-changer in the food industry, is made with soy leghemoglobin, a protein that carries heme, mimicking the taste of actual meat. The way research is making progress, it is expected that the plant meat foods will reach par (in blind testing) and may obviate the need for traditional intensive farm-raised animals, thus disrupting an entire industry.</a:t>
            </a:r>
            <a:endParaRPr lang="en-IE" dirty="0">
              <a:solidFill>
                <a:srgbClr val="000000"/>
              </a:solidFill>
            </a:endParaRPr>
          </a:p>
        </p:txBody>
      </p:sp>
      <p:pic>
        <p:nvPicPr>
          <p:cNvPr id="9" name="Picture 2" descr="brecks_logo">
            <a:extLst>
              <a:ext uri="{FF2B5EF4-FFF2-40B4-BE49-F238E27FC236}">
                <a16:creationId xmlns:a16="http://schemas.microsoft.com/office/drawing/2014/main" id="{CEA80D7C-D96E-C001-0DDA-39EFA5E11C9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64269" y="174967"/>
            <a:ext cx="1285291" cy="9191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possible Logo">
            <a:extLst>
              <a:ext uri="{FF2B5EF4-FFF2-40B4-BE49-F238E27FC236}">
                <a16:creationId xmlns:a16="http://schemas.microsoft.com/office/drawing/2014/main" id="{B678DB3B-8B64-4F7E-1249-502E0D57AA0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21775" y="370535"/>
            <a:ext cx="2171700" cy="49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368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BF5DC59C-6A5E-1ADC-25ED-35CE6082F0D1}"/>
              </a:ext>
            </a:extLst>
          </p:cNvPr>
          <p:cNvSpPr txBox="1">
            <a:spLocks/>
          </p:cNvSpPr>
          <p:nvPr/>
        </p:nvSpPr>
        <p:spPr>
          <a:xfrm>
            <a:off x="898525" y="688975"/>
            <a:ext cx="4991100" cy="992188"/>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b="1"/>
              <a:t>2. Disruptive Innovation</a:t>
            </a:r>
            <a:endParaRPr lang="en-IE" sz="3300" b="1" dirty="0"/>
          </a:p>
        </p:txBody>
      </p:sp>
      <p:sp>
        <p:nvSpPr>
          <p:cNvPr id="6" name="Text Placeholder 2">
            <a:extLst>
              <a:ext uri="{FF2B5EF4-FFF2-40B4-BE49-F238E27FC236}">
                <a16:creationId xmlns:a16="http://schemas.microsoft.com/office/drawing/2014/main" id="{A1325410-1845-E2DA-034A-8FE933C400CD}"/>
              </a:ext>
            </a:extLst>
          </p:cNvPr>
          <p:cNvSpPr>
            <a:spLocks noGrp="1"/>
          </p:cNvSpPr>
          <p:nvPr>
            <p:ph type="body" sz="quarter" idx="18"/>
          </p:nvPr>
        </p:nvSpPr>
        <p:spPr>
          <a:xfrm>
            <a:off x="898525" y="1276540"/>
            <a:ext cx="6163178" cy="4333686"/>
          </a:xfrm>
        </p:spPr>
        <p:txBody>
          <a:bodyPr>
            <a:noAutofit/>
          </a:bodyPr>
          <a:lstStyle/>
          <a:p>
            <a:pPr indent="0">
              <a:lnSpc>
                <a:spcPct val="100000"/>
              </a:lnSpc>
              <a:spcBef>
                <a:spcPts val="600"/>
              </a:spcBef>
            </a:pPr>
            <a:r>
              <a:rPr lang="en-US" sz="2100" dirty="0"/>
              <a:t>What makes disruptive innovation difficult, is that established companies are completely rational when making decisions related to their existing business. They then fail to adjust to the new competition because they’re too focused on </a:t>
            </a:r>
            <a:r>
              <a:rPr lang="en-US" sz="2100" dirty="0" err="1"/>
              <a:t>optimising</a:t>
            </a:r>
            <a:r>
              <a:rPr lang="en-US" sz="2100" dirty="0"/>
              <a:t> the existing offering or business model that has proven to be successful in the market so far.</a:t>
            </a:r>
          </a:p>
          <a:p>
            <a:pPr indent="0">
              <a:lnSpc>
                <a:spcPct val="100000"/>
              </a:lnSpc>
              <a:spcBef>
                <a:spcPts val="600"/>
              </a:spcBef>
            </a:pPr>
            <a:r>
              <a:rPr lang="en-US" sz="2100" b="1" dirty="0"/>
              <a:t>Therefore, the market is generally disrupted by a new entrant rather than an incumbent.</a:t>
            </a:r>
          </a:p>
          <a:p>
            <a:pPr indent="0">
              <a:lnSpc>
                <a:spcPct val="100000"/>
              </a:lnSpc>
              <a:spcBef>
                <a:spcPts val="600"/>
              </a:spcBef>
            </a:pPr>
            <a:r>
              <a:rPr lang="en-US" sz="2100" dirty="0"/>
              <a:t>Once the incumbents </a:t>
            </a:r>
            <a:r>
              <a:rPr lang="en-US" sz="2100" dirty="0" err="1"/>
              <a:t>realise</a:t>
            </a:r>
            <a:r>
              <a:rPr lang="en-US" sz="2100" dirty="0"/>
              <a:t> that new disruptive innovations are gone mainstream, it is often too late for them to catch up despite the extent of resources at their disposal.</a:t>
            </a:r>
          </a:p>
        </p:txBody>
      </p:sp>
      <p:sp>
        <p:nvSpPr>
          <p:cNvPr id="7" name="Isosceles Triangle 6">
            <a:extLst>
              <a:ext uri="{FF2B5EF4-FFF2-40B4-BE49-F238E27FC236}">
                <a16:creationId xmlns:a16="http://schemas.microsoft.com/office/drawing/2014/main" id="{F5BDFC98-A043-9E23-71C3-5401BD822A6C}"/>
              </a:ext>
            </a:extLst>
          </p:cNvPr>
          <p:cNvSpPr/>
          <p:nvPr/>
        </p:nvSpPr>
        <p:spPr>
          <a:xfrm>
            <a:off x="9065376" y="5377212"/>
            <a:ext cx="881149" cy="748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Minus Sign 7">
            <a:extLst>
              <a:ext uri="{FF2B5EF4-FFF2-40B4-BE49-F238E27FC236}">
                <a16:creationId xmlns:a16="http://schemas.microsoft.com/office/drawing/2014/main" id="{24B17E90-6074-2DB6-7E47-80DEE35738F5}"/>
              </a:ext>
            </a:extLst>
          </p:cNvPr>
          <p:cNvSpPr/>
          <p:nvPr/>
        </p:nvSpPr>
        <p:spPr>
          <a:xfrm rot="698713">
            <a:off x="7016288" y="4907543"/>
            <a:ext cx="4979323" cy="806334"/>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Connector 8">
            <a:extLst>
              <a:ext uri="{FF2B5EF4-FFF2-40B4-BE49-F238E27FC236}">
                <a16:creationId xmlns:a16="http://schemas.microsoft.com/office/drawing/2014/main" id="{321A3636-BCE7-67AD-1FED-18C36A80477F}"/>
              </a:ext>
            </a:extLst>
          </p:cNvPr>
          <p:cNvSpPr/>
          <p:nvPr/>
        </p:nvSpPr>
        <p:spPr>
          <a:xfrm>
            <a:off x="7707474" y="3495765"/>
            <a:ext cx="1438180" cy="1457498"/>
          </a:xfrm>
          <a:prstGeom prst="flowChartConnector">
            <a:avLst/>
          </a:prstGeom>
          <a:solidFill>
            <a:srgbClr val="8CBF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30475E"/>
                </a:solidFill>
              </a:rPr>
              <a:t>Disruptive</a:t>
            </a:r>
          </a:p>
          <a:p>
            <a:pPr algn="ctr"/>
            <a:r>
              <a:rPr lang="en-US" sz="1400" b="1" dirty="0">
                <a:solidFill>
                  <a:srgbClr val="30475E"/>
                </a:solidFill>
              </a:rPr>
              <a:t>Innovation</a:t>
            </a:r>
            <a:endParaRPr lang="en-IE" sz="1400" b="1" dirty="0">
              <a:solidFill>
                <a:srgbClr val="30475E"/>
              </a:solidFill>
            </a:endParaRPr>
          </a:p>
        </p:txBody>
      </p:sp>
      <p:sp>
        <p:nvSpPr>
          <p:cNvPr id="10" name="Flowchart: Connector 9">
            <a:extLst>
              <a:ext uri="{FF2B5EF4-FFF2-40B4-BE49-F238E27FC236}">
                <a16:creationId xmlns:a16="http://schemas.microsoft.com/office/drawing/2014/main" id="{8A6B9139-777B-D32C-27C7-D09607EFF029}"/>
              </a:ext>
            </a:extLst>
          </p:cNvPr>
          <p:cNvSpPr/>
          <p:nvPr/>
        </p:nvSpPr>
        <p:spPr>
          <a:xfrm>
            <a:off x="10192902" y="4030550"/>
            <a:ext cx="1438180" cy="1457498"/>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30475E"/>
                </a:solidFill>
              </a:rPr>
              <a:t>Sustaining</a:t>
            </a:r>
          </a:p>
          <a:p>
            <a:pPr algn="ctr"/>
            <a:r>
              <a:rPr lang="en-US" sz="1400" b="1">
                <a:solidFill>
                  <a:srgbClr val="30475E"/>
                </a:solidFill>
              </a:rPr>
              <a:t>Innovation</a:t>
            </a:r>
            <a:endParaRPr lang="en-IE" sz="1400" b="1">
              <a:solidFill>
                <a:srgbClr val="30475E"/>
              </a:solidFill>
            </a:endParaRPr>
          </a:p>
        </p:txBody>
      </p:sp>
      <p:sp>
        <p:nvSpPr>
          <p:cNvPr id="11" name="TextBox 10">
            <a:extLst>
              <a:ext uri="{FF2B5EF4-FFF2-40B4-BE49-F238E27FC236}">
                <a16:creationId xmlns:a16="http://schemas.microsoft.com/office/drawing/2014/main" id="{68EAA759-6FE6-5C0F-2ED3-6AF1C5961D52}"/>
              </a:ext>
            </a:extLst>
          </p:cNvPr>
          <p:cNvSpPr txBox="1"/>
          <p:nvPr/>
        </p:nvSpPr>
        <p:spPr>
          <a:xfrm>
            <a:off x="10043351" y="1938513"/>
            <a:ext cx="1853738" cy="1384995"/>
          </a:xfrm>
          <a:prstGeom prst="rect">
            <a:avLst/>
          </a:prstGeom>
          <a:noFill/>
        </p:spPr>
        <p:txBody>
          <a:bodyPr wrap="square" rtlCol="0">
            <a:spAutoFit/>
          </a:bodyPr>
          <a:lstStyle/>
          <a:p>
            <a:pPr algn="ctr"/>
            <a:r>
              <a:rPr lang="en-US" sz="1400" b="1" u="sng" dirty="0">
                <a:solidFill>
                  <a:srgbClr val="30475E"/>
                </a:solidFill>
              </a:rPr>
              <a:t>Initially</a:t>
            </a:r>
            <a:endParaRPr lang="en-US" sz="1400" b="1" dirty="0">
              <a:solidFill>
                <a:srgbClr val="30475E"/>
              </a:solidFill>
            </a:endParaRPr>
          </a:p>
          <a:p>
            <a:pPr marL="285750" indent="-285750">
              <a:buFont typeface="Arial" panose="020B0604020202020204" pitchFamily="34" charset="0"/>
              <a:buChar char="•"/>
            </a:pPr>
            <a:r>
              <a:rPr lang="en-US" sz="1400" b="1" dirty="0">
                <a:solidFill>
                  <a:srgbClr val="30475E"/>
                </a:solidFill>
              </a:rPr>
              <a:t>Large Market</a:t>
            </a:r>
          </a:p>
          <a:p>
            <a:pPr marL="285750" indent="-285750">
              <a:buFont typeface="Arial" panose="020B0604020202020204" pitchFamily="34" charset="0"/>
              <a:buChar char="•"/>
            </a:pPr>
            <a:r>
              <a:rPr lang="en-US" sz="1400" b="1" dirty="0">
                <a:solidFill>
                  <a:srgbClr val="30475E"/>
                </a:solidFill>
              </a:rPr>
              <a:t>High Margins</a:t>
            </a:r>
          </a:p>
          <a:p>
            <a:pPr marL="285750" indent="-285750">
              <a:buFont typeface="Arial" panose="020B0604020202020204" pitchFamily="34" charset="0"/>
              <a:buChar char="•"/>
            </a:pPr>
            <a:r>
              <a:rPr lang="en-US" sz="1400" b="1" dirty="0">
                <a:solidFill>
                  <a:srgbClr val="30475E"/>
                </a:solidFill>
              </a:rPr>
              <a:t>Lower Risk</a:t>
            </a:r>
          </a:p>
          <a:p>
            <a:pPr marL="285750" indent="-285750">
              <a:buFont typeface="Arial" panose="020B0604020202020204" pitchFamily="34" charset="0"/>
              <a:buChar char="•"/>
            </a:pPr>
            <a:r>
              <a:rPr lang="en-US" sz="1400" b="1" dirty="0">
                <a:solidFill>
                  <a:srgbClr val="30475E"/>
                </a:solidFill>
              </a:rPr>
              <a:t>Small Growth Potential</a:t>
            </a:r>
            <a:endParaRPr lang="en-IE" sz="1400" b="1" dirty="0">
              <a:solidFill>
                <a:srgbClr val="30475E"/>
              </a:solidFill>
            </a:endParaRPr>
          </a:p>
        </p:txBody>
      </p:sp>
      <p:sp>
        <p:nvSpPr>
          <p:cNvPr id="12" name="TextBox 11">
            <a:extLst>
              <a:ext uri="{FF2B5EF4-FFF2-40B4-BE49-F238E27FC236}">
                <a16:creationId xmlns:a16="http://schemas.microsoft.com/office/drawing/2014/main" id="{B2ACE55C-BED3-5D00-FA41-5BAC6B90F1F7}"/>
              </a:ext>
            </a:extLst>
          </p:cNvPr>
          <p:cNvSpPr txBox="1"/>
          <p:nvPr/>
        </p:nvSpPr>
        <p:spPr>
          <a:xfrm>
            <a:off x="7793373" y="1938514"/>
            <a:ext cx="1853738" cy="1384995"/>
          </a:xfrm>
          <a:prstGeom prst="rect">
            <a:avLst/>
          </a:prstGeom>
          <a:noFill/>
        </p:spPr>
        <p:txBody>
          <a:bodyPr wrap="square" rtlCol="0">
            <a:spAutoFit/>
          </a:bodyPr>
          <a:lstStyle/>
          <a:p>
            <a:pPr algn="ctr"/>
            <a:r>
              <a:rPr lang="en-US" sz="1400" b="1" u="sng" dirty="0">
                <a:solidFill>
                  <a:srgbClr val="30475E"/>
                </a:solidFill>
              </a:rPr>
              <a:t>Initially</a:t>
            </a:r>
          </a:p>
          <a:p>
            <a:pPr marL="285750" indent="-285750">
              <a:buFont typeface="Arial" panose="020B0604020202020204" pitchFamily="34" charset="0"/>
              <a:buChar char="•"/>
            </a:pPr>
            <a:r>
              <a:rPr lang="en-US" sz="1400" b="1" dirty="0">
                <a:solidFill>
                  <a:srgbClr val="30475E"/>
                </a:solidFill>
              </a:rPr>
              <a:t>Small Market</a:t>
            </a:r>
          </a:p>
          <a:p>
            <a:pPr marL="285750" indent="-285750">
              <a:buFont typeface="Arial" panose="020B0604020202020204" pitchFamily="34" charset="0"/>
              <a:buChar char="•"/>
            </a:pPr>
            <a:r>
              <a:rPr lang="en-US" sz="1400" b="1" dirty="0">
                <a:solidFill>
                  <a:srgbClr val="30475E"/>
                </a:solidFill>
              </a:rPr>
              <a:t>Lower Margins</a:t>
            </a:r>
          </a:p>
          <a:p>
            <a:pPr marL="285750" indent="-285750">
              <a:buFont typeface="Arial" panose="020B0604020202020204" pitchFamily="34" charset="0"/>
              <a:buChar char="•"/>
            </a:pPr>
            <a:r>
              <a:rPr lang="en-US" sz="1400" b="1" dirty="0">
                <a:solidFill>
                  <a:srgbClr val="30475E"/>
                </a:solidFill>
              </a:rPr>
              <a:t>Higher Risk</a:t>
            </a:r>
          </a:p>
          <a:p>
            <a:pPr marL="285750" indent="-285750">
              <a:buFont typeface="Arial" panose="020B0604020202020204" pitchFamily="34" charset="0"/>
              <a:buChar char="•"/>
            </a:pPr>
            <a:r>
              <a:rPr lang="en-US" sz="1400" b="1" dirty="0">
                <a:solidFill>
                  <a:srgbClr val="30475E"/>
                </a:solidFill>
              </a:rPr>
              <a:t>Huge Growth Potential</a:t>
            </a:r>
            <a:endParaRPr lang="en-IE" sz="1400" b="1" dirty="0">
              <a:solidFill>
                <a:srgbClr val="30475E"/>
              </a:solidFill>
            </a:endParaRPr>
          </a:p>
        </p:txBody>
      </p:sp>
      <p:sp>
        <p:nvSpPr>
          <p:cNvPr id="13" name="TextBox 12">
            <a:extLst>
              <a:ext uri="{FF2B5EF4-FFF2-40B4-BE49-F238E27FC236}">
                <a16:creationId xmlns:a16="http://schemas.microsoft.com/office/drawing/2014/main" id="{DC3E20C4-899C-4229-F82C-81259E41294F}"/>
              </a:ext>
            </a:extLst>
          </p:cNvPr>
          <p:cNvSpPr txBox="1"/>
          <p:nvPr/>
        </p:nvSpPr>
        <p:spPr>
          <a:xfrm>
            <a:off x="7258586" y="384663"/>
            <a:ext cx="4767159" cy="1200329"/>
          </a:xfrm>
          <a:prstGeom prst="rect">
            <a:avLst/>
          </a:prstGeom>
          <a:solidFill>
            <a:srgbClr val="F1A0C2"/>
          </a:solidFill>
        </p:spPr>
        <p:txBody>
          <a:bodyPr wrap="square">
            <a:spAutoFit/>
          </a:bodyPr>
          <a:lstStyle/>
          <a:p>
            <a:pPr algn="ctr"/>
            <a:r>
              <a:rPr lang="en-US" b="1" dirty="0">
                <a:solidFill>
                  <a:srgbClr val="30475E"/>
                </a:solidFill>
              </a:rPr>
              <a:t>Disruptive innovation is where traditional business methods fail and require new capabilities. Although the risks are big, there’s a huge growth potential if everything goes right</a:t>
            </a:r>
            <a:endParaRPr lang="en-IE" b="1" dirty="0">
              <a:solidFill>
                <a:srgbClr val="30475E"/>
              </a:solidFill>
            </a:endParaRPr>
          </a:p>
        </p:txBody>
      </p:sp>
    </p:spTree>
    <p:extLst>
      <p:ext uri="{BB962C8B-B14F-4D97-AF65-F5344CB8AC3E}">
        <p14:creationId xmlns:p14="http://schemas.microsoft.com/office/powerpoint/2010/main" val="265412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7165DC1-1E79-A375-3443-4F93A003CA9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5" name="TextBox 4">
            <a:extLst>
              <a:ext uri="{FF2B5EF4-FFF2-40B4-BE49-F238E27FC236}">
                <a16:creationId xmlns:a16="http://schemas.microsoft.com/office/drawing/2014/main" id="{80D986A9-1762-F433-C955-F00A8299DDDD}"/>
              </a:ext>
            </a:extLst>
          </p:cNvPr>
          <p:cNvSpPr txBox="1"/>
          <p:nvPr/>
        </p:nvSpPr>
        <p:spPr>
          <a:xfrm>
            <a:off x="532976" y="777518"/>
            <a:ext cx="5396769" cy="5124480"/>
          </a:xfrm>
          <a:prstGeom prst="rect">
            <a:avLst/>
          </a:prstGeom>
          <a:noFill/>
        </p:spPr>
        <p:txBody>
          <a:bodyPr wrap="square">
            <a:spAutoFit/>
          </a:bodyPr>
          <a:lstStyle/>
          <a:p>
            <a:r>
              <a:rPr lang="en-US" sz="2800" b="1" dirty="0">
                <a:solidFill>
                  <a:srgbClr val="000000"/>
                </a:solidFill>
                <a:highlight>
                  <a:srgbClr val="F68F37"/>
                </a:highlight>
              </a:rPr>
              <a:t>Playing Catch up:</a:t>
            </a:r>
          </a:p>
          <a:p>
            <a:r>
              <a:rPr lang="en-US" sz="2300" dirty="0">
                <a:solidFill>
                  <a:srgbClr val="000000"/>
                </a:solidFill>
              </a:rPr>
              <a:t>The reason for this problem isn’t that the incumbents fail to develop disruptive technologies. Instead, the problem occurs when incumbents attempt to apply new technologies to their existing value networks or reject moving into new markets because they are seen as too small to drive growth goals or are simply perceived to have too low margins. </a:t>
            </a:r>
            <a:r>
              <a:rPr lang="en-US" sz="2300" dirty="0">
                <a:solidFill>
                  <a:srgbClr val="F79037"/>
                </a:solidFill>
                <a:hlinkClick r:id="rId3">
                  <a:extLst>
                    <a:ext uri="{A12FA001-AC4F-418D-AE19-62706E023703}">
                      <ahyp:hlinkClr xmlns:ahyp="http://schemas.microsoft.com/office/drawing/2018/hyperlinkcolor" val="tx"/>
                    </a:ext>
                  </a:extLst>
                </a:hlinkClick>
              </a:rPr>
              <a:t>Source</a:t>
            </a:r>
            <a:endParaRPr lang="en-US" sz="2300" dirty="0">
              <a:solidFill>
                <a:srgbClr val="F79037"/>
              </a:solidFill>
            </a:endParaRPr>
          </a:p>
          <a:p>
            <a:r>
              <a:rPr lang="en-US" sz="2300" b="1" dirty="0">
                <a:solidFill>
                  <a:srgbClr val="000000"/>
                </a:solidFill>
              </a:rPr>
              <a:t>If you want to make innovation happen in an established SME, the best way to do so is to treat your innovation project as a separate unit.</a:t>
            </a:r>
            <a:endParaRPr lang="en-IE" sz="2300" b="1" dirty="0">
              <a:solidFill>
                <a:srgbClr val="000000"/>
              </a:solidFill>
            </a:endParaRPr>
          </a:p>
        </p:txBody>
      </p:sp>
    </p:spTree>
    <p:extLst>
      <p:ext uri="{BB962C8B-B14F-4D97-AF65-F5344CB8AC3E}">
        <p14:creationId xmlns:p14="http://schemas.microsoft.com/office/powerpoint/2010/main" val="3149487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7A2F43E3-834B-0C9C-37F9-954C5AFCDE0F}"/>
              </a:ext>
            </a:extLst>
          </p:cNvPr>
          <p:cNvSpPr>
            <a:spLocks noGrp="1"/>
          </p:cNvSpPr>
          <p:nvPr>
            <p:ph type="body" sz="quarter" idx="16"/>
          </p:nvPr>
        </p:nvSpPr>
        <p:spPr>
          <a:xfrm>
            <a:off x="898525" y="688975"/>
            <a:ext cx="4991100" cy="992188"/>
          </a:xfrm>
        </p:spPr>
        <p:txBody>
          <a:bodyPr>
            <a:normAutofit/>
          </a:bodyPr>
          <a:lstStyle/>
          <a:p>
            <a:r>
              <a:rPr lang="en-US" sz="3300" b="1" dirty="0"/>
              <a:t>3. Sustaining Innovation</a:t>
            </a:r>
            <a:endParaRPr lang="en-IE" sz="3300" b="1" dirty="0"/>
          </a:p>
        </p:txBody>
      </p:sp>
      <p:sp>
        <p:nvSpPr>
          <p:cNvPr id="6" name="Text Placeholder 2">
            <a:extLst>
              <a:ext uri="{FF2B5EF4-FFF2-40B4-BE49-F238E27FC236}">
                <a16:creationId xmlns:a16="http://schemas.microsoft.com/office/drawing/2014/main" id="{D4AE8BFD-0C37-CBF4-FAFE-37830D0A85C0}"/>
              </a:ext>
            </a:extLst>
          </p:cNvPr>
          <p:cNvSpPr>
            <a:spLocks noGrp="1"/>
          </p:cNvSpPr>
          <p:nvPr>
            <p:ph type="body" sz="quarter" idx="18"/>
          </p:nvPr>
        </p:nvSpPr>
        <p:spPr>
          <a:xfrm>
            <a:off x="898525" y="1385456"/>
            <a:ext cx="6028748" cy="4405744"/>
          </a:xfrm>
        </p:spPr>
        <p:txBody>
          <a:bodyPr>
            <a:normAutofit fontScale="85000" lnSpcReduction="20000"/>
          </a:bodyPr>
          <a:lstStyle/>
          <a:p>
            <a:pPr>
              <a:lnSpc>
                <a:spcPct val="120000"/>
              </a:lnSpc>
            </a:pPr>
            <a:r>
              <a:rPr lang="en-US" dirty="0"/>
              <a:t>Sustaining innovation is the opposite of disruptive innovation as it exists in the current market and instead of creating new value networks, it improves and grows the existing ones </a:t>
            </a:r>
            <a:r>
              <a:rPr lang="en-US" b="1" dirty="0"/>
              <a:t>by satisfying the needs of a customer</a:t>
            </a:r>
            <a:r>
              <a:rPr lang="en-US" dirty="0"/>
              <a:t>.</a:t>
            </a:r>
          </a:p>
          <a:p>
            <a:pPr>
              <a:lnSpc>
                <a:spcPct val="120000"/>
              </a:lnSpc>
            </a:pPr>
            <a:r>
              <a:rPr lang="en-US" dirty="0"/>
              <a:t>Just like incremental innovation, the product performance of sustaining innovation is made slightly better with every iteration, reducing defects. The new improved version of the product can be more expensive and have higher margins than the previous one if it targets more demanding, high-end customers with better performance than what was previously available.</a:t>
            </a:r>
          </a:p>
          <a:p>
            <a:pPr>
              <a:lnSpc>
                <a:spcPct val="120000"/>
              </a:lnSpc>
            </a:pPr>
            <a:r>
              <a:rPr lang="en-US" dirty="0"/>
              <a:t>However, it might as well be cheaper if it leads to higher volumes and thus higher absolute profits.</a:t>
            </a:r>
            <a:endParaRPr lang="en-IE" dirty="0"/>
          </a:p>
        </p:txBody>
      </p:sp>
      <p:sp>
        <p:nvSpPr>
          <p:cNvPr id="7" name="TextBox 6">
            <a:extLst>
              <a:ext uri="{FF2B5EF4-FFF2-40B4-BE49-F238E27FC236}">
                <a16:creationId xmlns:a16="http://schemas.microsoft.com/office/drawing/2014/main" id="{8EAA5D36-7EAC-7E81-F3B2-BD9EB56BF6B1}"/>
              </a:ext>
            </a:extLst>
          </p:cNvPr>
          <p:cNvSpPr txBox="1"/>
          <p:nvPr/>
        </p:nvSpPr>
        <p:spPr>
          <a:xfrm>
            <a:off x="7273637" y="657874"/>
            <a:ext cx="4763192" cy="2246769"/>
          </a:xfrm>
          <a:prstGeom prst="rect">
            <a:avLst/>
          </a:prstGeom>
          <a:noFill/>
        </p:spPr>
        <p:txBody>
          <a:bodyPr wrap="square" rtlCol="0">
            <a:spAutoFit/>
          </a:bodyPr>
          <a:lstStyle/>
          <a:p>
            <a:pPr algn="ctr"/>
            <a:r>
              <a:rPr lang="en-US" sz="2000" b="1" dirty="0">
                <a:solidFill>
                  <a:srgbClr val="5C5C5C"/>
                </a:solidFill>
              </a:rPr>
              <a:t>An example </a:t>
            </a:r>
            <a:r>
              <a:rPr lang="en-US" sz="2000" dirty="0">
                <a:solidFill>
                  <a:srgbClr val="5C5C5C"/>
                </a:solidFill>
              </a:rPr>
              <a:t>of Sustaining innovation would be the introduction of the ring pull on food cans. This eliminated the need for a can-opener, but the product remained the same…it just became easier to open/ use and then meets consumer needs more effectively…this is where the value lies.</a:t>
            </a:r>
            <a:endParaRPr lang="en-IE" sz="2000" dirty="0">
              <a:solidFill>
                <a:srgbClr val="5C5C5C"/>
              </a:solidFill>
            </a:endParaRPr>
          </a:p>
        </p:txBody>
      </p:sp>
      <p:pic>
        <p:nvPicPr>
          <p:cNvPr id="8" name="Picture Placeholder 12">
            <a:extLst>
              <a:ext uri="{FF2B5EF4-FFF2-40B4-BE49-F238E27FC236}">
                <a16:creationId xmlns:a16="http://schemas.microsoft.com/office/drawing/2014/main" id="{1D2C1E5B-3EF8-ADB7-88D1-61F2EA8C6F83}"/>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304414" y="2904643"/>
            <a:ext cx="2821496" cy="3516534"/>
          </a:xfrm>
          <a:prstGeom prst="rect">
            <a:avLst/>
          </a:prstGeom>
        </p:spPr>
      </p:pic>
    </p:spTree>
    <p:extLst>
      <p:ext uri="{BB962C8B-B14F-4D97-AF65-F5344CB8AC3E}">
        <p14:creationId xmlns:p14="http://schemas.microsoft.com/office/powerpoint/2010/main" val="413045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op view of berries">
            <a:extLst>
              <a:ext uri="{FF2B5EF4-FFF2-40B4-BE49-F238E27FC236}">
                <a16:creationId xmlns:a16="http://schemas.microsoft.com/office/drawing/2014/main" id="{84EB9149-6C4D-46E2-C01F-F5D3A08373B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3">
            <a:extLst>
              <a:ext uri="{FF2B5EF4-FFF2-40B4-BE49-F238E27FC236}">
                <a16:creationId xmlns:a16="http://schemas.microsoft.com/office/drawing/2014/main" id="{DFD5C217-3859-A666-6198-2A0DD9AB98E4}"/>
              </a:ext>
            </a:extLst>
          </p:cNvPr>
          <p:cNvSpPr>
            <a:spLocks noGrp="1"/>
          </p:cNvSpPr>
          <p:nvPr>
            <p:ph type="body" sz="quarter" idx="16"/>
          </p:nvPr>
        </p:nvSpPr>
        <p:spPr>
          <a:xfrm>
            <a:off x="898525" y="688975"/>
            <a:ext cx="4991100" cy="992188"/>
          </a:xfrm>
        </p:spPr>
        <p:txBody>
          <a:bodyPr>
            <a:normAutofit/>
          </a:bodyPr>
          <a:lstStyle/>
          <a:p>
            <a:r>
              <a:rPr lang="en-US" sz="3300" b="1" dirty="0"/>
              <a:t>3. Sustaining Innovation</a:t>
            </a:r>
            <a:endParaRPr lang="en-IE" sz="3300" b="1" dirty="0"/>
          </a:p>
        </p:txBody>
      </p:sp>
      <p:sp>
        <p:nvSpPr>
          <p:cNvPr id="6" name="Text Placeholder 2">
            <a:extLst>
              <a:ext uri="{FF2B5EF4-FFF2-40B4-BE49-F238E27FC236}">
                <a16:creationId xmlns:a16="http://schemas.microsoft.com/office/drawing/2014/main" id="{28C945F1-8980-7E0B-33BF-9695B3671D1A}"/>
              </a:ext>
            </a:extLst>
          </p:cNvPr>
          <p:cNvSpPr>
            <a:spLocks noGrp="1"/>
          </p:cNvSpPr>
          <p:nvPr>
            <p:ph type="body" sz="quarter" idx="18"/>
          </p:nvPr>
        </p:nvSpPr>
        <p:spPr>
          <a:xfrm>
            <a:off x="898525" y="1452564"/>
            <a:ext cx="6093402" cy="4157662"/>
          </a:xfrm>
        </p:spPr>
        <p:txBody>
          <a:bodyPr>
            <a:normAutofit fontScale="92500" lnSpcReduction="20000"/>
          </a:bodyPr>
          <a:lstStyle/>
          <a:p>
            <a:pPr>
              <a:lnSpc>
                <a:spcPct val="110000"/>
              </a:lnSpc>
            </a:pPr>
            <a:r>
              <a:rPr lang="en-US" dirty="0"/>
              <a:t>Traditional business methods and sustainable innovations are often sufficient because they are the most profitable, and the risks are lower. </a:t>
            </a:r>
          </a:p>
          <a:p>
            <a:pPr>
              <a:lnSpc>
                <a:spcPct val="110000"/>
              </a:lnSpc>
            </a:pPr>
            <a:r>
              <a:rPr lang="en-US" dirty="0"/>
              <a:t>Disruptions, on the other hand, typically enable top-line growth: large market share growth or the creation of an entirely new market but aren’t typically profitable for a long time because they require heavy initial investment for growth.</a:t>
            </a:r>
          </a:p>
          <a:p>
            <a:pPr>
              <a:lnSpc>
                <a:spcPct val="110000"/>
              </a:lnSpc>
            </a:pPr>
            <a:r>
              <a:rPr lang="en-US" dirty="0"/>
              <a:t>Sustaining innovations, in turn, continue to </a:t>
            </a:r>
            <a:r>
              <a:rPr lang="en-US" b="1" dirty="0"/>
              <a:t>grow the market slowly</a:t>
            </a:r>
            <a:r>
              <a:rPr lang="en-US" dirty="0"/>
              <a:t>, but no longer in the same proportion. At this point, the focus shifts to increasing profits.</a:t>
            </a:r>
            <a:endParaRPr lang="en-IE" dirty="0"/>
          </a:p>
        </p:txBody>
      </p:sp>
    </p:spTree>
    <p:extLst>
      <p:ext uri="{BB962C8B-B14F-4D97-AF65-F5344CB8AC3E}">
        <p14:creationId xmlns:p14="http://schemas.microsoft.com/office/powerpoint/2010/main" val="3764714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C7FF2-475F-CCD0-E596-ABC8EE097A8A}"/>
              </a:ext>
            </a:extLst>
          </p:cNvPr>
          <p:cNvSpPr>
            <a:spLocks noGrp="1"/>
          </p:cNvSpPr>
          <p:nvPr>
            <p:ph type="body" sz="quarter" idx="18"/>
          </p:nvPr>
        </p:nvSpPr>
        <p:spPr/>
        <p:txBody>
          <a:bodyPr/>
          <a:lstStyle/>
          <a:p>
            <a:pPr algn="ctr">
              <a:lnSpc>
                <a:spcPct val="100000"/>
              </a:lnSpc>
            </a:pPr>
            <a:r>
              <a:rPr lang="en-US" i="1" dirty="0"/>
              <a:t>Some sustaining innovations are the incremental year-by-year improvements that all good companies grind out. Other sustaining innovations are breakthrough, leapfrog-beyond-the-competition products. It doesn’t matter how technologically difficult the innovation is, however: The established competitors almost always win the battles of sustaining technology.</a:t>
            </a:r>
          </a:p>
          <a:p>
            <a:pPr algn="ctr">
              <a:lnSpc>
                <a:spcPct val="100000"/>
              </a:lnSpc>
            </a:pPr>
            <a:r>
              <a:rPr lang="en-US" i="1" dirty="0"/>
              <a:t>Because this strategy entails making a better product that they can sell for higher profit margins to their best customers, the established competitors have powerful motivations to fight sustaining battles. And they have the resources to win.</a:t>
            </a:r>
          </a:p>
          <a:p>
            <a:pPr algn="ctr">
              <a:lnSpc>
                <a:spcPct val="100000"/>
              </a:lnSpc>
            </a:pPr>
            <a:r>
              <a:rPr lang="en-IE" i="1" dirty="0"/>
              <a:t> </a:t>
            </a:r>
            <a:r>
              <a:rPr lang="en-IE" dirty="0"/>
              <a:t>– Clayton Christensen</a:t>
            </a:r>
          </a:p>
        </p:txBody>
      </p:sp>
      <p:grpSp>
        <p:nvGrpSpPr>
          <p:cNvPr id="4" name="Group 3">
            <a:extLst>
              <a:ext uri="{FF2B5EF4-FFF2-40B4-BE49-F238E27FC236}">
                <a16:creationId xmlns:a16="http://schemas.microsoft.com/office/drawing/2014/main" id="{2CC3B3E3-F72C-E2C2-A69A-52455310F0D0}"/>
              </a:ext>
            </a:extLst>
          </p:cNvPr>
          <p:cNvGrpSpPr/>
          <p:nvPr/>
        </p:nvGrpSpPr>
        <p:grpSpPr>
          <a:xfrm>
            <a:off x="606581" y="1321806"/>
            <a:ext cx="1177027" cy="809484"/>
            <a:chOff x="3400450" y="986392"/>
            <a:chExt cx="1487826" cy="1083162"/>
          </a:xfrm>
        </p:grpSpPr>
        <p:sp>
          <p:nvSpPr>
            <p:cNvPr id="5" name="Freeform 10">
              <a:extLst>
                <a:ext uri="{FF2B5EF4-FFF2-40B4-BE49-F238E27FC236}">
                  <a16:creationId xmlns:a16="http://schemas.microsoft.com/office/drawing/2014/main" id="{FF756B72-AC87-0DE6-5662-9DBCA64C4D6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BB080B30-9C49-F723-30DE-05757C317095}"/>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grpSp>
        <p:nvGrpSpPr>
          <p:cNvPr id="7" name="Group 6">
            <a:extLst>
              <a:ext uri="{FF2B5EF4-FFF2-40B4-BE49-F238E27FC236}">
                <a16:creationId xmlns:a16="http://schemas.microsoft.com/office/drawing/2014/main" id="{6A6891D8-3808-4A37-0C2D-78ADA095CB14}"/>
              </a:ext>
            </a:extLst>
          </p:cNvPr>
          <p:cNvGrpSpPr/>
          <p:nvPr/>
        </p:nvGrpSpPr>
        <p:grpSpPr>
          <a:xfrm rot="10800000">
            <a:off x="11002938" y="4836645"/>
            <a:ext cx="992903" cy="666231"/>
            <a:chOff x="3400450" y="986392"/>
            <a:chExt cx="1487826" cy="1083162"/>
          </a:xfrm>
        </p:grpSpPr>
        <p:sp>
          <p:nvSpPr>
            <p:cNvPr id="8" name="Freeform 10">
              <a:extLst>
                <a:ext uri="{FF2B5EF4-FFF2-40B4-BE49-F238E27FC236}">
                  <a16:creationId xmlns:a16="http://schemas.microsoft.com/office/drawing/2014/main" id="{AC35DFED-A256-1DCF-B019-3E2FB3599398}"/>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9" name="Freeform 11">
              <a:extLst>
                <a:ext uri="{FF2B5EF4-FFF2-40B4-BE49-F238E27FC236}">
                  <a16:creationId xmlns:a16="http://schemas.microsoft.com/office/drawing/2014/main" id="{CABF881A-EE0B-9A12-8EDD-A09FDF38558C}"/>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pic>
        <p:nvPicPr>
          <p:cNvPr id="10" name="Picture 8" descr="A picture containing text&#10;&#10;Description automatically generated">
            <a:extLst>
              <a:ext uri="{FF2B5EF4-FFF2-40B4-BE49-F238E27FC236}">
                <a16:creationId xmlns:a16="http://schemas.microsoft.com/office/drawing/2014/main" id="{581CE458-38F9-225E-7D96-F75D453F2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08631" y="-9637"/>
            <a:ext cx="2741632" cy="1983783"/>
          </a:xfrm>
          <a:prstGeom prst="rect">
            <a:avLst/>
          </a:prstGeom>
        </p:spPr>
      </p:pic>
    </p:spTree>
    <p:extLst>
      <p:ext uri="{BB962C8B-B14F-4D97-AF65-F5344CB8AC3E}">
        <p14:creationId xmlns:p14="http://schemas.microsoft.com/office/powerpoint/2010/main" val="2585935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57291DA1-9379-4064-4BB9-DA3E10425BB3}"/>
              </a:ext>
            </a:extLst>
          </p:cNvPr>
          <p:cNvSpPr>
            <a:spLocks noGrp="1"/>
          </p:cNvSpPr>
          <p:nvPr>
            <p:ph type="body" sz="quarter" idx="16"/>
          </p:nvPr>
        </p:nvSpPr>
        <p:spPr>
          <a:xfrm>
            <a:off x="898525" y="688975"/>
            <a:ext cx="4991100" cy="992188"/>
          </a:xfrm>
        </p:spPr>
        <p:txBody>
          <a:bodyPr>
            <a:normAutofit/>
          </a:bodyPr>
          <a:lstStyle/>
          <a:p>
            <a:r>
              <a:rPr lang="en-US" sz="3300" b="1" dirty="0"/>
              <a:t>4. Radical Innovation</a:t>
            </a:r>
            <a:endParaRPr lang="en-IE" sz="3300" b="1" dirty="0"/>
          </a:p>
        </p:txBody>
      </p:sp>
      <p:sp>
        <p:nvSpPr>
          <p:cNvPr id="6" name="Text Placeholder 2">
            <a:extLst>
              <a:ext uri="{FF2B5EF4-FFF2-40B4-BE49-F238E27FC236}">
                <a16:creationId xmlns:a16="http://schemas.microsoft.com/office/drawing/2014/main" id="{B8FDD00B-3BB0-A739-D2EF-A0633F840109}"/>
              </a:ext>
            </a:extLst>
          </p:cNvPr>
          <p:cNvSpPr>
            <a:spLocks noGrp="1"/>
          </p:cNvSpPr>
          <p:nvPr>
            <p:ph type="body" sz="quarter" idx="18"/>
          </p:nvPr>
        </p:nvSpPr>
        <p:spPr>
          <a:xfrm>
            <a:off x="898524" y="1294646"/>
            <a:ext cx="6244660" cy="4943192"/>
          </a:xfrm>
        </p:spPr>
        <p:txBody>
          <a:bodyPr>
            <a:normAutofit/>
          </a:bodyPr>
          <a:lstStyle/>
          <a:p>
            <a:pPr>
              <a:lnSpc>
                <a:spcPct val="100000"/>
              </a:lnSpc>
            </a:pPr>
            <a:r>
              <a:rPr lang="en-US" sz="2200" dirty="0"/>
              <a:t>Radical innovation is rare as it has similar characteristics to disruptive innovation but is different in the way that it</a:t>
            </a:r>
            <a:r>
              <a:rPr lang="en-US" sz="2200" b="1" dirty="0"/>
              <a:t> simultaneously uses revolutionary technology and a new business model.  </a:t>
            </a:r>
          </a:p>
          <a:p>
            <a:pPr>
              <a:lnSpc>
                <a:spcPct val="100000"/>
              </a:lnSpc>
            </a:pPr>
            <a:r>
              <a:rPr lang="en-US" sz="2200" dirty="0"/>
              <a:t>Radical innovation solves global problems and addresses needs in completely new ways than what we’re used to and even provides solutions to needs and problems we didn’t know existed, completely transforming the market or even the entire economy.</a:t>
            </a:r>
          </a:p>
          <a:p>
            <a:pPr>
              <a:lnSpc>
                <a:spcPct val="100000"/>
              </a:lnSpc>
            </a:pPr>
            <a:r>
              <a:rPr lang="en-US" sz="2200" dirty="0"/>
              <a:t>Although radical innovations are rare, there have been more and more of them in the recent past.</a:t>
            </a:r>
            <a:endParaRPr lang="en-IE" sz="2200" dirty="0"/>
          </a:p>
        </p:txBody>
      </p:sp>
      <p:sp>
        <p:nvSpPr>
          <p:cNvPr id="8" name="TextBox 7">
            <a:extLst>
              <a:ext uri="{FF2B5EF4-FFF2-40B4-BE49-F238E27FC236}">
                <a16:creationId xmlns:a16="http://schemas.microsoft.com/office/drawing/2014/main" id="{B822369C-9AB9-C12D-16FC-A18DD96E088B}"/>
              </a:ext>
            </a:extLst>
          </p:cNvPr>
          <p:cNvSpPr txBox="1"/>
          <p:nvPr/>
        </p:nvSpPr>
        <p:spPr>
          <a:xfrm>
            <a:off x="7390285" y="1021160"/>
            <a:ext cx="4547645" cy="4216539"/>
          </a:xfrm>
          <a:prstGeom prst="rect">
            <a:avLst/>
          </a:prstGeom>
          <a:noFill/>
        </p:spPr>
        <p:txBody>
          <a:bodyPr wrap="square" rtlCol="0">
            <a:spAutoFit/>
          </a:bodyPr>
          <a:lstStyle/>
          <a:p>
            <a:pPr>
              <a:tabLst>
                <a:tab pos="989013" algn="l"/>
              </a:tabLst>
            </a:pPr>
            <a:r>
              <a:rPr lang="en-GB" sz="2800" b="1" i="0" dirty="0">
                <a:solidFill>
                  <a:srgbClr val="000000"/>
                </a:solidFill>
                <a:effectLst/>
                <a:highlight>
                  <a:srgbClr val="F1A0C2"/>
                </a:highlight>
              </a:rPr>
              <a:t>3D </a:t>
            </a:r>
            <a:r>
              <a:rPr lang="en-GB" sz="2800" b="1" dirty="0">
                <a:solidFill>
                  <a:srgbClr val="000000"/>
                </a:solidFill>
                <a:highlight>
                  <a:srgbClr val="F1A0C2"/>
                </a:highlight>
              </a:rPr>
              <a:t>PRINTING OF FOOD</a:t>
            </a:r>
          </a:p>
          <a:p>
            <a:pPr>
              <a:tabLst>
                <a:tab pos="989013" algn="l"/>
              </a:tabLst>
            </a:pPr>
            <a:endParaRPr lang="en-GB" sz="2400" b="0" i="0" dirty="0">
              <a:solidFill>
                <a:srgbClr val="111111"/>
              </a:solidFill>
              <a:effectLst/>
            </a:endParaRPr>
          </a:p>
          <a:p>
            <a:pPr>
              <a:tabLst>
                <a:tab pos="989013" algn="l"/>
              </a:tabLst>
            </a:pPr>
            <a:r>
              <a:rPr lang="en-GB" sz="2400" b="0" i="0" dirty="0">
                <a:solidFill>
                  <a:srgbClr val="111111"/>
                </a:solidFill>
                <a:effectLst/>
              </a:rPr>
              <a:t>Israeli startup Redefine Meat </a:t>
            </a:r>
            <a:r>
              <a:rPr lang="en-GB" sz="2400" dirty="0">
                <a:solidFill>
                  <a:srgbClr val="F68F37"/>
                </a:solidFill>
                <a:hlinkClick r:id="rId2">
                  <a:extLst>
                    <a:ext uri="{A12FA001-AC4F-418D-AE19-62706E023703}">
                      <ahyp:hlinkClr xmlns:ahyp="http://schemas.microsoft.com/office/drawing/2018/hyperlinkcolor" val="tx"/>
                    </a:ext>
                  </a:extLst>
                </a:hlinkClick>
              </a:rPr>
              <a:t>Redefine Meat - New Meat, No Compromise</a:t>
            </a:r>
            <a:r>
              <a:rPr lang="en-GB" sz="2400" b="0" i="0" dirty="0">
                <a:solidFill>
                  <a:srgbClr val="F68F37"/>
                </a:solidFill>
                <a:effectLst/>
              </a:rPr>
              <a:t> </a:t>
            </a:r>
            <a:r>
              <a:rPr lang="en-GB" sz="2400" b="0" i="0" dirty="0">
                <a:solidFill>
                  <a:srgbClr val="111111"/>
                </a:solidFill>
                <a:effectLst/>
              </a:rPr>
              <a:t>is experimenting with 3D-printed steak. The printing process is designed to mimic the texture and taste of real meat. </a:t>
            </a:r>
          </a:p>
          <a:p>
            <a:pPr algn="l">
              <a:tabLst>
                <a:tab pos="989013" algn="l"/>
              </a:tabLst>
            </a:pPr>
            <a:r>
              <a:rPr lang="en-GB" sz="2400" dirty="0">
                <a:solidFill>
                  <a:srgbClr val="111111"/>
                </a:solidFill>
              </a:rPr>
              <a:t>Read more </a:t>
            </a:r>
            <a:r>
              <a:rPr lang="en-GB" sz="2400" dirty="0">
                <a:solidFill>
                  <a:srgbClr val="F68F37"/>
                </a:solidFill>
                <a:hlinkClick r:id="rId3">
                  <a:extLst>
                    <a:ext uri="{A12FA001-AC4F-418D-AE19-62706E023703}">
                      <ahyp:hlinkClr xmlns:ahyp="http://schemas.microsoft.com/office/drawing/2018/hyperlinkcolor" val="tx"/>
                    </a:ext>
                  </a:extLst>
                </a:hlinkClick>
              </a:rPr>
              <a:t>Redefine Meat strikes partnership to boost 3D-printed meat sales in Europe | Reuters</a:t>
            </a:r>
            <a:endParaRPr lang="en-GB" sz="2400" b="0" i="0" dirty="0">
              <a:solidFill>
                <a:srgbClr val="F68F37"/>
              </a:solidFill>
              <a:effectLst/>
            </a:endParaRPr>
          </a:p>
        </p:txBody>
      </p:sp>
    </p:spTree>
    <p:extLst>
      <p:ext uri="{BB962C8B-B14F-4D97-AF65-F5344CB8AC3E}">
        <p14:creationId xmlns:p14="http://schemas.microsoft.com/office/powerpoint/2010/main" val="2734624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46FB83A6-90AF-9F8C-D37A-CF1ED013402F}"/>
              </a:ext>
            </a:extLst>
          </p:cNvPr>
          <p:cNvSpPr>
            <a:spLocks noGrp="1"/>
          </p:cNvSpPr>
          <p:nvPr>
            <p:ph type="body" sz="quarter" idx="16"/>
          </p:nvPr>
        </p:nvSpPr>
        <p:spPr>
          <a:xfrm>
            <a:off x="822323" y="688975"/>
            <a:ext cx="4991100" cy="558639"/>
          </a:xfrm>
        </p:spPr>
        <p:txBody>
          <a:bodyPr>
            <a:normAutofit/>
          </a:bodyPr>
          <a:lstStyle/>
          <a:p>
            <a:r>
              <a:rPr lang="en-US" sz="3300" b="1" dirty="0"/>
              <a:t>4. Radical Innovation</a:t>
            </a:r>
            <a:endParaRPr lang="en-IE" sz="3300" b="1" dirty="0"/>
          </a:p>
        </p:txBody>
      </p:sp>
      <p:sp>
        <p:nvSpPr>
          <p:cNvPr id="6" name="Text Placeholder 2">
            <a:extLst>
              <a:ext uri="{FF2B5EF4-FFF2-40B4-BE49-F238E27FC236}">
                <a16:creationId xmlns:a16="http://schemas.microsoft.com/office/drawing/2014/main" id="{5A59AD8F-1164-7F99-445B-E01500481286}"/>
              </a:ext>
            </a:extLst>
          </p:cNvPr>
          <p:cNvSpPr>
            <a:spLocks noGrp="1"/>
          </p:cNvSpPr>
          <p:nvPr>
            <p:ph type="body" sz="quarter" idx="18"/>
          </p:nvPr>
        </p:nvSpPr>
        <p:spPr>
          <a:xfrm>
            <a:off x="822323" y="1281348"/>
            <a:ext cx="6183916" cy="4224337"/>
          </a:xfrm>
        </p:spPr>
        <p:txBody>
          <a:bodyPr>
            <a:noAutofit/>
          </a:bodyPr>
          <a:lstStyle/>
          <a:p>
            <a:pPr>
              <a:lnSpc>
                <a:spcPct val="100000"/>
              </a:lnSpc>
            </a:pPr>
            <a:r>
              <a:rPr lang="en-US" sz="2200" dirty="0"/>
              <a:t>Currently, there’s a new, even bigger wave of radical innovations that are considered to be on the verge of becoming mainstream. These are robotics, artificial intelligence (AI), blockchain technology, energy storage and genome sequencing.</a:t>
            </a:r>
          </a:p>
          <a:p>
            <a:pPr>
              <a:lnSpc>
                <a:spcPct val="100000"/>
              </a:lnSpc>
            </a:pPr>
            <a:r>
              <a:rPr lang="en-US" sz="2200" dirty="0"/>
              <a:t>As radical innovation is so different from what people are used to, it does usually face significant resistance at first. These types of innovation typically require a lot of time and technological development before they’re ready for mainstream markets.</a:t>
            </a:r>
          </a:p>
          <a:p>
            <a:pPr>
              <a:lnSpc>
                <a:spcPct val="100000"/>
              </a:lnSpc>
            </a:pPr>
            <a:r>
              <a:rPr lang="en-US" sz="2200" dirty="0"/>
              <a:t>However, when executed successfully, it often means the beginning of a new era that affects many 	sectors and geographies.</a:t>
            </a:r>
          </a:p>
          <a:p>
            <a:pPr>
              <a:lnSpc>
                <a:spcPct val="100000"/>
              </a:lnSpc>
            </a:pPr>
            <a:endParaRPr lang="en-IE" sz="2200" dirty="0"/>
          </a:p>
        </p:txBody>
      </p:sp>
      <p:sp>
        <p:nvSpPr>
          <p:cNvPr id="7" name="TextBox 6">
            <a:extLst>
              <a:ext uri="{FF2B5EF4-FFF2-40B4-BE49-F238E27FC236}">
                <a16:creationId xmlns:a16="http://schemas.microsoft.com/office/drawing/2014/main" id="{5CEFB86E-A678-D218-C265-503AF13E6F54}"/>
              </a:ext>
            </a:extLst>
          </p:cNvPr>
          <p:cNvSpPr txBox="1"/>
          <p:nvPr/>
        </p:nvSpPr>
        <p:spPr>
          <a:xfrm>
            <a:off x="11193281" y="2108238"/>
            <a:ext cx="797929" cy="2219499"/>
          </a:xfrm>
          <a:prstGeom prst="rect">
            <a:avLst/>
          </a:prstGeom>
          <a:solidFill>
            <a:schemeClr val="bg1"/>
          </a:solidFill>
        </p:spPr>
        <p:txBody>
          <a:bodyPr wrap="square" rtlCol="0">
            <a:spAutoFit/>
          </a:bodyPr>
          <a:lstStyle/>
          <a:p>
            <a:endParaRPr lang="en-IE"/>
          </a:p>
        </p:txBody>
      </p:sp>
      <p:pic>
        <p:nvPicPr>
          <p:cNvPr id="8" name="Picture 7">
            <a:extLst>
              <a:ext uri="{FF2B5EF4-FFF2-40B4-BE49-F238E27FC236}">
                <a16:creationId xmlns:a16="http://schemas.microsoft.com/office/drawing/2014/main" id="{1682C861-A69F-4E08-091A-58E03AAEAEB9}"/>
              </a:ext>
            </a:extLst>
          </p:cNvPr>
          <p:cNvPicPr>
            <a:picLocks noChangeAspect="1"/>
          </p:cNvPicPr>
          <p:nvPr/>
        </p:nvPicPr>
        <p:blipFill>
          <a:blip r:embed="rId2"/>
          <a:stretch>
            <a:fillRect/>
          </a:stretch>
        </p:blipFill>
        <p:spPr>
          <a:xfrm>
            <a:off x="7078388" y="1752366"/>
            <a:ext cx="4912822" cy="3353268"/>
          </a:xfrm>
          <a:prstGeom prst="rect">
            <a:avLst/>
          </a:prstGeom>
        </p:spPr>
      </p:pic>
      <p:sp>
        <p:nvSpPr>
          <p:cNvPr id="9" name="TextBox 8">
            <a:extLst>
              <a:ext uri="{FF2B5EF4-FFF2-40B4-BE49-F238E27FC236}">
                <a16:creationId xmlns:a16="http://schemas.microsoft.com/office/drawing/2014/main" id="{4FB4C915-AA41-6028-C067-9562B2F12705}"/>
              </a:ext>
            </a:extLst>
          </p:cNvPr>
          <p:cNvSpPr txBox="1"/>
          <p:nvPr/>
        </p:nvSpPr>
        <p:spPr>
          <a:xfrm rot="16200000">
            <a:off x="6252551" y="2756630"/>
            <a:ext cx="1895302" cy="276999"/>
          </a:xfrm>
          <a:prstGeom prst="rect">
            <a:avLst/>
          </a:prstGeom>
          <a:solidFill>
            <a:schemeClr val="bg1"/>
          </a:solidFill>
        </p:spPr>
        <p:txBody>
          <a:bodyPr wrap="square" rtlCol="0">
            <a:spAutoFit/>
          </a:bodyPr>
          <a:lstStyle/>
          <a:p>
            <a:r>
              <a:rPr lang="en-US" sz="1200" b="1"/>
              <a:t>Economic Activity</a:t>
            </a:r>
            <a:endParaRPr lang="en-IE" sz="1200" b="1"/>
          </a:p>
        </p:txBody>
      </p:sp>
      <p:sp>
        <p:nvSpPr>
          <p:cNvPr id="10" name="TextBox 9">
            <a:extLst>
              <a:ext uri="{FF2B5EF4-FFF2-40B4-BE49-F238E27FC236}">
                <a16:creationId xmlns:a16="http://schemas.microsoft.com/office/drawing/2014/main" id="{D072E196-C8A6-9493-F2B3-A4A1758BA5A6}"/>
              </a:ext>
            </a:extLst>
          </p:cNvPr>
          <p:cNvSpPr txBox="1"/>
          <p:nvPr/>
        </p:nvSpPr>
        <p:spPr>
          <a:xfrm>
            <a:off x="7338702" y="3313584"/>
            <a:ext cx="540327" cy="369332"/>
          </a:xfrm>
          <a:prstGeom prst="rect">
            <a:avLst/>
          </a:prstGeom>
          <a:solidFill>
            <a:schemeClr val="bg1"/>
          </a:solidFill>
        </p:spPr>
        <p:txBody>
          <a:bodyPr wrap="square" rtlCol="0">
            <a:spAutoFit/>
          </a:bodyPr>
          <a:lstStyle/>
          <a:p>
            <a:r>
              <a:rPr lang="en-US" sz="900">
                <a:solidFill>
                  <a:srgbClr val="000000"/>
                </a:solidFill>
              </a:rPr>
              <a:t>Steam Engine</a:t>
            </a:r>
            <a:endParaRPr lang="en-IE" sz="900">
              <a:solidFill>
                <a:srgbClr val="000000"/>
              </a:solidFill>
            </a:endParaRPr>
          </a:p>
        </p:txBody>
      </p:sp>
      <p:sp>
        <p:nvSpPr>
          <p:cNvPr id="11" name="TextBox 10">
            <a:extLst>
              <a:ext uri="{FF2B5EF4-FFF2-40B4-BE49-F238E27FC236}">
                <a16:creationId xmlns:a16="http://schemas.microsoft.com/office/drawing/2014/main" id="{36AF175C-A2D4-4085-EC37-9A48536DCAAA}"/>
              </a:ext>
            </a:extLst>
          </p:cNvPr>
          <p:cNvSpPr txBox="1"/>
          <p:nvPr/>
        </p:nvSpPr>
        <p:spPr>
          <a:xfrm>
            <a:off x="7815222" y="3393517"/>
            <a:ext cx="664927" cy="230832"/>
          </a:xfrm>
          <a:prstGeom prst="rect">
            <a:avLst/>
          </a:prstGeom>
          <a:solidFill>
            <a:schemeClr val="bg1"/>
          </a:solidFill>
        </p:spPr>
        <p:txBody>
          <a:bodyPr wrap="square" rtlCol="0">
            <a:spAutoFit/>
          </a:bodyPr>
          <a:lstStyle/>
          <a:p>
            <a:r>
              <a:rPr lang="en-US" sz="900">
                <a:solidFill>
                  <a:srgbClr val="000000"/>
                </a:solidFill>
              </a:rPr>
              <a:t>Railway</a:t>
            </a:r>
            <a:endParaRPr lang="en-IE" sz="900">
              <a:solidFill>
                <a:srgbClr val="000000"/>
              </a:solidFill>
            </a:endParaRPr>
          </a:p>
        </p:txBody>
      </p:sp>
      <p:sp>
        <p:nvSpPr>
          <p:cNvPr id="12" name="TextBox 11">
            <a:extLst>
              <a:ext uri="{FF2B5EF4-FFF2-40B4-BE49-F238E27FC236}">
                <a16:creationId xmlns:a16="http://schemas.microsoft.com/office/drawing/2014/main" id="{588F1E27-B5F4-3F40-DB5B-B6D0902B84DE}"/>
              </a:ext>
            </a:extLst>
          </p:cNvPr>
          <p:cNvSpPr txBox="1"/>
          <p:nvPr/>
        </p:nvSpPr>
        <p:spPr>
          <a:xfrm>
            <a:off x="8480149" y="3118047"/>
            <a:ext cx="759488" cy="230832"/>
          </a:xfrm>
          <a:prstGeom prst="rect">
            <a:avLst/>
          </a:prstGeom>
          <a:solidFill>
            <a:schemeClr val="bg1"/>
          </a:solidFill>
        </p:spPr>
        <p:txBody>
          <a:bodyPr wrap="square" rtlCol="0">
            <a:spAutoFit/>
          </a:bodyPr>
          <a:lstStyle/>
          <a:p>
            <a:r>
              <a:rPr lang="en-US" sz="900">
                <a:solidFill>
                  <a:srgbClr val="000000"/>
                </a:solidFill>
              </a:rPr>
              <a:t>Telephone</a:t>
            </a:r>
            <a:endParaRPr lang="en-IE" sz="900">
              <a:solidFill>
                <a:srgbClr val="000000"/>
              </a:solidFill>
            </a:endParaRPr>
          </a:p>
        </p:txBody>
      </p:sp>
      <p:sp>
        <p:nvSpPr>
          <p:cNvPr id="13" name="TextBox 12">
            <a:extLst>
              <a:ext uri="{FF2B5EF4-FFF2-40B4-BE49-F238E27FC236}">
                <a16:creationId xmlns:a16="http://schemas.microsoft.com/office/drawing/2014/main" id="{36EF0D6A-7080-CAE3-8815-29EEEECFDD0E}"/>
              </a:ext>
            </a:extLst>
          </p:cNvPr>
          <p:cNvSpPr txBox="1"/>
          <p:nvPr/>
        </p:nvSpPr>
        <p:spPr>
          <a:xfrm>
            <a:off x="8632549" y="2887215"/>
            <a:ext cx="759488" cy="230832"/>
          </a:xfrm>
          <a:prstGeom prst="rect">
            <a:avLst/>
          </a:prstGeom>
          <a:solidFill>
            <a:schemeClr val="bg1"/>
          </a:solidFill>
        </p:spPr>
        <p:txBody>
          <a:bodyPr wrap="square" rtlCol="0">
            <a:spAutoFit/>
          </a:bodyPr>
          <a:lstStyle/>
          <a:p>
            <a:r>
              <a:rPr lang="en-US" sz="900">
                <a:solidFill>
                  <a:srgbClr val="000000"/>
                </a:solidFill>
              </a:rPr>
              <a:t>Automobile</a:t>
            </a:r>
            <a:endParaRPr lang="en-IE" sz="900">
              <a:solidFill>
                <a:srgbClr val="000000"/>
              </a:solidFill>
            </a:endParaRPr>
          </a:p>
        </p:txBody>
      </p:sp>
      <p:sp>
        <p:nvSpPr>
          <p:cNvPr id="14" name="TextBox 13">
            <a:extLst>
              <a:ext uri="{FF2B5EF4-FFF2-40B4-BE49-F238E27FC236}">
                <a16:creationId xmlns:a16="http://schemas.microsoft.com/office/drawing/2014/main" id="{FBBB62E0-C49C-8ADE-0C5A-02ADB31AE46F}"/>
              </a:ext>
            </a:extLst>
          </p:cNvPr>
          <p:cNvSpPr txBox="1"/>
          <p:nvPr/>
        </p:nvSpPr>
        <p:spPr>
          <a:xfrm>
            <a:off x="9059573" y="2664297"/>
            <a:ext cx="664927" cy="230832"/>
          </a:xfrm>
          <a:prstGeom prst="rect">
            <a:avLst/>
          </a:prstGeom>
          <a:solidFill>
            <a:schemeClr val="bg1"/>
          </a:solidFill>
        </p:spPr>
        <p:txBody>
          <a:bodyPr wrap="square" rtlCol="0">
            <a:spAutoFit/>
          </a:bodyPr>
          <a:lstStyle/>
          <a:p>
            <a:r>
              <a:rPr lang="en-US" sz="900">
                <a:solidFill>
                  <a:srgbClr val="000000"/>
                </a:solidFill>
              </a:rPr>
              <a:t>Electricity</a:t>
            </a:r>
            <a:endParaRPr lang="en-IE" sz="900">
              <a:solidFill>
                <a:srgbClr val="000000"/>
              </a:solidFill>
            </a:endParaRPr>
          </a:p>
        </p:txBody>
      </p:sp>
      <p:sp>
        <p:nvSpPr>
          <p:cNvPr id="15" name="TextBox 14">
            <a:extLst>
              <a:ext uri="{FF2B5EF4-FFF2-40B4-BE49-F238E27FC236}">
                <a16:creationId xmlns:a16="http://schemas.microsoft.com/office/drawing/2014/main" id="{7FEB1ADE-35E0-555B-93E6-E68E824F0302}"/>
              </a:ext>
            </a:extLst>
          </p:cNvPr>
          <p:cNvSpPr txBox="1"/>
          <p:nvPr/>
        </p:nvSpPr>
        <p:spPr>
          <a:xfrm>
            <a:off x="9724501" y="3498250"/>
            <a:ext cx="770100" cy="230832"/>
          </a:xfrm>
          <a:prstGeom prst="rect">
            <a:avLst/>
          </a:prstGeom>
          <a:solidFill>
            <a:schemeClr val="bg1"/>
          </a:solidFill>
        </p:spPr>
        <p:txBody>
          <a:bodyPr wrap="square" rtlCol="0">
            <a:spAutoFit/>
          </a:bodyPr>
          <a:lstStyle/>
          <a:p>
            <a:r>
              <a:rPr lang="en-US" sz="900">
                <a:solidFill>
                  <a:srgbClr val="000000"/>
                </a:solidFill>
              </a:rPr>
              <a:t>Computers</a:t>
            </a:r>
            <a:endParaRPr lang="en-IE" sz="900">
              <a:solidFill>
                <a:srgbClr val="000000"/>
              </a:solidFill>
            </a:endParaRPr>
          </a:p>
        </p:txBody>
      </p:sp>
      <p:sp>
        <p:nvSpPr>
          <p:cNvPr id="16" name="TextBox 15">
            <a:extLst>
              <a:ext uri="{FF2B5EF4-FFF2-40B4-BE49-F238E27FC236}">
                <a16:creationId xmlns:a16="http://schemas.microsoft.com/office/drawing/2014/main" id="{6965400A-1303-528F-5985-2FC8D1DF1D9D}"/>
              </a:ext>
            </a:extLst>
          </p:cNvPr>
          <p:cNvSpPr txBox="1"/>
          <p:nvPr/>
        </p:nvSpPr>
        <p:spPr>
          <a:xfrm>
            <a:off x="10351924" y="3313584"/>
            <a:ext cx="664927" cy="230832"/>
          </a:xfrm>
          <a:prstGeom prst="rect">
            <a:avLst/>
          </a:prstGeom>
          <a:solidFill>
            <a:schemeClr val="bg1"/>
          </a:solidFill>
        </p:spPr>
        <p:txBody>
          <a:bodyPr wrap="square" rtlCol="0">
            <a:spAutoFit/>
          </a:bodyPr>
          <a:lstStyle/>
          <a:p>
            <a:r>
              <a:rPr lang="en-US" sz="900">
                <a:solidFill>
                  <a:srgbClr val="000000"/>
                </a:solidFill>
              </a:rPr>
              <a:t>Internet</a:t>
            </a:r>
            <a:endParaRPr lang="en-IE" sz="900">
              <a:solidFill>
                <a:srgbClr val="000000"/>
              </a:solidFill>
            </a:endParaRPr>
          </a:p>
        </p:txBody>
      </p:sp>
      <p:sp>
        <p:nvSpPr>
          <p:cNvPr id="17" name="TextBox 16">
            <a:extLst>
              <a:ext uri="{FF2B5EF4-FFF2-40B4-BE49-F238E27FC236}">
                <a16:creationId xmlns:a16="http://schemas.microsoft.com/office/drawing/2014/main" id="{333AEB4A-1039-9EBF-35EE-EA58E845C308}"/>
              </a:ext>
            </a:extLst>
          </p:cNvPr>
          <p:cNvSpPr txBox="1"/>
          <p:nvPr/>
        </p:nvSpPr>
        <p:spPr>
          <a:xfrm>
            <a:off x="11193281" y="2139892"/>
            <a:ext cx="972650" cy="338554"/>
          </a:xfrm>
          <a:prstGeom prst="rect">
            <a:avLst/>
          </a:prstGeom>
          <a:solidFill>
            <a:schemeClr val="bg1"/>
          </a:solidFill>
        </p:spPr>
        <p:txBody>
          <a:bodyPr wrap="square" rtlCol="0">
            <a:spAutoFit/>
          </a:bodyPr>
          <a:lstStyle/>
          <a:p>
            <a:r>
              <a:rPr lang="en-US" sz="800" b="1">
                <a:solidFill>
                  <a:srgbClr val="000000"/>
                </a:solidFill>
              </a:rPr>
              <a:t>Blockchain</a:t>
            </a:r>
          </a:p>
          <a:p>
            <a:r>
              <a:rPr lang="en-US" sz="800" b="1">
                <a:solidFill>
                  <a:srgbClr val="000000"/>
                </a:solidFill>
              </a:rPr>
              <a:t>Technology</a:t>
            </a:r>
            <a:endParaRPr lang="en-IE" sz="800" b="1">
              <a:solidFill>
                <a:srgbClr val="000000"/>
              </a:solidFill>
            </a:endParaRPr>
          </a:p>
        </p:txBody>
      </p:sp>
      <p:sp>
        <p:nvSpPr>
          <p:cNvPr id="18" name="TextBox 17">
            <a:extLst>
              <a:ext uri="{FF2B5EF4-FFF2-40B4-BE49-F238E27FC236}">
                <a16:creationId xmlns:a16="http://schemas.microsoft.com/office/drawing/2014/main" id="{815426A1-2BFD-DC80-E432-2DB284F748B1}"/>
              </a:ext>
            </a:extLst>
          </p:cNvPr>
          <p:cNvSpPr txBox="1"/>
          <p:nvPr/>
        </p:nvSpPr>
        <p:spPr>
          <a:xfrm>
            <a:off x="11197255" y="2648026"/>
            <a:ext cx="994745" cy="338554"/>
          </a:xfrm>
          <a:prstGeom prst="rect">
            <a:avLst/>
          </a:prstGeom>
          <a:solidFill>
            <a:schemeClr val="bg1"/>
          </a:solidFill>
        </p:spPr>
        <p:txBody>
          <a:bodyPr wrap="square" rtlCol="0">
            <a:spAutoFit/>
          </a:bodyPr>
          <a:lstStyle/>
          <a:p>
            <a:r>
              <a:rPr lang="en-US" sz="800" b="1" dirty="0">
                <a:solidFill>
                  <a:srgbClr val="000000"/>
                </a:solidFill>
              </a:rPr>
              <a:t>Genome Sequencing</a:t>
            </a:r>
            <a:endParaRPr lang="en-IE" sz="800" b="1" dirty="0">
              <a:solidFill>
                <a:srgbClr val="000000"/>
              </a:solidFill>
            </a:endParaRPr>
          </a:p>
        </p:txBody>
      </p:sp>
      <p:sp>
        <p:nvSpPr>
          <p:cNvPr id="19" name="TextBox 18">
            <a:extLst>
              <a:ext uri="{FF2B5EF4-FFF2-40B4-BE49-F238E27FC236}">
                <a16:creationId xmlns:a16="http://schemas.microsoft.com/office/drawing/2014/main" id="{FB330A8C-658B-8073-9DBD-AAE2DBC54B1C}"/>
              </a:ext>
            </a:extLst>
          </p:cNvPr>
          <p:cNvSpPr txBox="1"/>
          <p:nvPr/>
        </p:nvSpPr>
        <p:spPr>
          <a:xfrm>
            <a:off x="11193281" y="3039489"/>
            <a:ext cx="972650" cy="215444"/>
          </a:xfrm>
          <a:prstGeom prst="rect">
            <a:avLst/>
          </a:prstGeom>
          <a:solidFill>
            <a:schemeClr val="bg1"/>
          </a:solidFill>
        </p:spPr>
        <p:txBody>
          <a:bodyPr wrap="square" rtlCol="0">
            <a:spAutoFit/>
          </a:bodyPr>
          <a:lstStyle/>
          <a:p>
            <a:r>
              <a:rPr lang="en-US" sz="800" b="1">
                <a:solidFill>
                  <a:srgbClr val="000000"/>
                </a:solidFill>
              </a:rPr>
              <a:t>Robotics</a:t>
            </a:r>
            <a:endParaRPr lang="en-IE" sz="800" b="1">
              <a:solidFill>
                <a:srgbClr val="000000"/>
              </a:solidFill>
            </a:endParaRPr>
          </a:p>
        </p:txBody>
      </p:sp>
      <p:sp>
        <p:nvSpPr>
          <p:cNvPr id="20" name="TextBox 19">
            <a:extLst>
              <a:ext uri="{FF2B5EF4-FFF2-40B4-BE49-F238E27FC236}">
                <a16:creationId xmlns:a16="http://schemas.microsoft.com/office/drawing/2014/main" id="{7DF102A7-20E3-BB1B-7C68-9BDE83F1C967}"/>
              </a:ext>
            </a:extLst>
          </p:cNvPr>
          <p:cNvSpPr txBox="1"/>
          <p:nvPr/>
        </p:nvSpPr>
        <p:spPr>
          <a:xfrm>
            <a:off x="11197255" y="3498250"/>
            <a:ext cx="972650" cy="215444"/>
          </a:xfrm>
          <a:prstGeom prst="rect">
            <a:avLst/>
          </a:prstGeom>
          <a:solidFill>
            <a:schemeClr val="bg1"/>
          </a:solidFill>
        </p:spPr>
        <p:txBody>
          <a:bodyPr wrap="square" rtlCol="0">
            <a:spAutoFit/>
          </a:bodyPr>
          <a:lstStyle/>
          <a:p>
            <a:r>
              <a:rPr lang="en-US" sz="800" b="1">
                <a:solidFill>
                  <a:srgbClr val="000000"/>
                </a:solidFill>
              </a:rPr>
              <a:t>Energy Storage</a:t>
            </a:r>
            <a:endParaRPr lang="en-IE" sz="800" b="1">
              <a:solidFill>
                <a:srgbClr val="000000"/>
              </a:solidFill>
            </a:endParaRPr>
          </a:p>
        </p:txBody>
      </p:sp>
      <p:sp>
        <p:nvSpPr>
          <p:cNvPr id="21" name="TextBox 20">
            <a:extLst>
              <a:ext uri="{FF2B5EF4-FFF2-40B4-BE49-F238E27FC236}">
                <a16:creationId xmlns:a16="http://schemas.microsoft.com/office/drawing/2014/main" id="{A2D17146-E51C-41E3-6734-18D4EEB8F7C7}"/>
              </a:ext>
            </a:extLst>
          </p:cNvPr>
          <p:cNvSpPr txBox="1"/>
          <p:nvPr/>
        </p:nvSpPr>
        <p:spPr>
          <a:xfrm>
            <a:off x="11197255" y="3867483"/>
            <a:ext cx="972650" cy="338554"/>
          </a:xfrm>
          <a:prstGeom prst="rect">
            <a:avLst/>
          </a:prstGeom>
          <a:solidFill>
            <a:schemeClr val="bg1"/>
          </a:solidFill>
        </p:spPr>
        <p:txBody>
          <a:bodyPr wrap="square" rtlCol="0">
            <a:spAutoFit/>
          </a:bodyPr>
          <a:lstStyle/>
          <a:p>
            <a:r>
              <a:rPr lang="en-US" sz="800" b="1" dirty="0">
                <a:solidFill>
                  <a:srgbClr val="000000"/>
                </a:solidFill>
              </a:rPr>
              <a:t>Artificial Intelligence</a:t>
            </a:r>
            <a:endParaRPr lang="en-IE" sz="800" b="1" dirty="0">
              <a:solidFill>
                <a:srgbClr val="000000"/>
              </a:solidFill>
            </a:endParaRPr>
          </a:p>
        </p:txBody>
      </p:sp>
      <p:sp>
        <p:nvSpPr>
          <p:cNvPr id="22" name="TextBox 21">
            <a:extLst>
              <a:ext uri="{FF2B5EF4-FFF2-40B4-BE49-F238E27FC236}">
                <a16:creationId xmlns:a16="http://schemas.microsoft.com/office/drawing/2014/main" id="{30C7CD35-614E-DAE2-9DA3-84C9F9B55434}"/>
              </a:ext>
            </a:extLst>
          </p:cNvPr>
          <p:cNvSpPr txBox="1"/>
          <p:nvPr/>
        </p:nvSpPr>
        <p:spPr>
          <a:xfrm>
            <a:off x="8539865" y="4967134"/>
            <a:ext cx="2144522" cy="276999"/>
          </a:xfrm>
          <a:prstGeom prst="rect">
            <a:avLst/>
          </a:prstGeom>
          <a:solidFill>
            <a:schemeClr val="bg1"/>
          </a:solidFill>
        </p:spPr>
        <p:txBody>
          <a:bodyPr wrap="square" rtlCol="0">
            <a:spAutoFit/>
          </a:bodyPr>
          <a:lstStyle/>
          <a:p>
            <a:r>
              <a:rPr lang="en-US" sz="1200" b="1"/>
              <a:t>Year (in 20-year increments)</a:t>
            </a:r>
            <a:endParaRPr lang="en-IE" sz="1200" b="1"/>
          </a:p>
        </p:txBody>
      </p:sp>
      <p:sp>
        <p:nvSpPr>
          <p:cNvPr id="23" name="TextBox 22">
            <a:extLst>
              <a:ext uri="{FF2B5EF4-FFF2-40B4-BE49-F238E27FC236}">
                <a16:creationId xmlns:a16="http://schemas.microsoft.com/office/drawing/2014/main" id="{3D9FF87E-116B-71DB-691A-F461EF2862B0}"/>
              </a:ext>
            </a:extLst>
          </p:cNvPr>
          <p:cNvSpPr txBox="1"/>
          <p:nvPr/>
        </p:nvSpPr>
        <p:spPr>
          <a:xfrm>
            <a:off x="9894264" y="5472902"/>
            <a:ext cx="2144522" cy="338554"/>
          </a:xfrm>
          <a:prstGeom prst="rect">
            <a:avLst/>
          </a:prstGeom>
          <a:noFill/>
        </p:spPr>
        <p:txBody>
          <a:bodyPr wrap="square">
            <a:spAutoFit/>
          </a:bodyPr>
          <a:lstStyle/>
          <a:p>
            <a:r>
              <a:rPr lang="en-IE" sz="1600" b="0" i="1" dirty="0">
                <a:solidFill>
                  <a:srgbClr val="999999"/>
                </a:solidFill>
                <a:effectLst/>
              </a:rPr>
              <a:t>Source: </a:t>
            </a:r>
            <a:r>
              <a:rPr lang="en-IE" sz="1600" b="0" i="1" u="none" strike="noStrike" dirty="0">
                <a:solidFill>
                  <a:srgbClr val="F79037"/>
                </a:solidFill>
                <a:effectLst/>
                <a:hlinkClick r:id="rId3">
                  <a:extLst>
                    <a:ext uri="{A12FA001-AC4F-418D-AE19-62706E023703}">
                      <ahyp:hlinkClr xmlns:ahyp="http://schemas.microsoft.com/office/drawing/2018/hyperlinkcolor" val="tx"/>
                    </a:ext>
                  </a:extLst>
                </a:hlinkClick>
              </a:rPr>
              <a:t>ARK Invest</a:t>
            </a:r>
            <a:endParaRPr lang="en-IE" sz="1600" dirty="0">
              <a:solidFill>
                <a:srgbClr val="F79037"/>
              </a:solidFill>
            </a:endParaRPr>
          </a:p>
        </p:txBody>
      </p:sp>
      <p:sp>
        <p:nvSpPr>
          <p:cNvPr id="24" name="TextBox 23">
            <a:extLst>
              <a:ext uri="{FF2B5EF4-FFF2-40B4-BE49-F238E27FC236}">
                <a16:creationId xmlns:a16="http://schemas.microsoft.com/office/drawing/2014/main" id="{35B26A6A-E79F-687C-E07B-79E42FFFABC1}"/>
              </a:ext>
            </a:extLst>
          </p:cNvPr>
          <p:cNvSpPr txBox="1"/>
          <p:nvPr/>
        </p:nvSpPr>
        <p:spPr>
          <a:xfrm>
            <a:off x="7585921" y="1084572"/>
            <a:ext cx="4098175" cy="400110"/>
          </a:xfrm>
          <a:prstGeom prst="rect">
            <a:avLst/>
          </a:prstGeom>
          <a:noFill/>
          <a:ln>
            <a:solidFill>
              <a:srgbClr val="1188A3"/>
            </a:solidFill>
          </a:ln>
        </p:spPr>
        <p:txBody>
          <a:bodyPr wrap="square" rtlCol="0">
            <a:spAutoFit/>
          </a:bodyPr>
          <a:lstStyle/>
          <a:p>
            <a:pPr algn="ctr"/>
            <a:r>
              <a:rPr lang="en-US" sz="2000" b="1">
                <a:solidFill>
                  <a:srgbClr val="30475E"/>
                </a:solidFill>
              </a:rPr>
              <a:t>Wave of Radical Innovations</a:t>
            </a:r>
            <a:endParaRPr lang="en-IE" sz="2000" b="1">
              <a:solidFill>
                <a:srgbClr val="30475E"/>
              </a:solidFill>
            </a:endParaRPr>
          </a:p>
        </p:txBody>
      </p:sp>
    </p:spTree>
    <p:extLst>
      <p:ext uri="{BB962C8B-B14F-4D97-AF65-F5344CB8AC3E}">
        <p14:creationId xmlns:p14="http://schemas.microsoft.com/office/powerpoint/2010/main" val="47709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730E21E4-CD8E-9375-FA67-A288810F178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33" r="233"/>
          <a:stretch>
            <a:fillRect/>
          </a:stretch>
        </p:blipFill>
        <p:spPr>
          <a:xfrm>
            <a:off x="1179685" y="2043173"/>
            <a:ext cx="1616068" cy="1616068"/>
          </a:xfrm>
          <a:prstGeom prst="rect">
            <a:avLst/>
          </a:prstGeom>
        </p:spPr>
      </p:pic>
      <p:pic>
        <p:nvPicPr>
          <p:cNvPr id="17" name="Picture Placeholder 16">
            <a:extLst>
              <a:ext uri="{FF2B5EF4-FFF2-40B4-BE49-F238E27FC236}">
                <a16:creationId xmlns:a16="http://schemas.microsoft.com/office/drawing/2014/main" id="{867DE338-66E1-B3A5-A3BF-4D0357739164}"/>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3420" t="-26901" r="-1" b="-38574"/>
          <a:stretch/>
        </p:blipFill>
        <p:spPr>
          <a:xfrm>
            <a:off x="6543647" y="2048263"/>
            <a:ext cx="1723877" cy="1723877"/>
          </a:xfrm>
          <a:prstGeom prst="rect">
            <a:avLst/>
          </a:prstGeom>
        </p:spPr>
      </p:pic>
      <p:pic>
        <p:nvPicPr>
          <p:cNvPr id="25" name="Picture Placeholder 24">
            <a:extLst>
              <a:ext uri="{FF2B5EF4-FFF2-40B4-BE49-F238E27FC236}">
                <a16:creationId xmlns:a16="http://schemas.microsoft.com/office/drawing/2014/main" id="{3EDB3BD5-AF89-82A9-E416-10A3F58A3E4F}"/>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6576" t="-14410" r="-5716" b="-15268"/>
          <a:stretch/>
        </p:blipFill>
        <p:spPr>
          <a:xfrm>
            <a:off x="9231434" y="2057654"/>
            <a:ext cx="1723877" cy="1723877"/>
          </a:xfrm>
          <a:prstGeom prst="rect">
            <a:avLst/>
          </a:prstGeom>
        </p:spPr>
      </p:pic>
      <p:sp>
        <p:nvSpPr>
          <p:cNvPr id="6" name="Text Placeholder 5">
            <a:extLst>
              <a:ext uri="{FF2B5EF4-FFF2-40B4-BE49-F238E27FC236}">
                <a16:creationId xmlns:a16="http://schemas.microsoft.com/office/drawing/2014/main" id="{401E7733-CF18-5562-B980-745BE8EA0036}"/>
              </a:ext>
            </a:extLst>
          </p:cNvPr>
          <p:cNvSpPr>
            <a:spLocks noGrp="1"/>
          </p:cNvSpPr>
          <p:nvPr>
            <p:ph type="body" sz="quarter" idx="18"/>
          </p:nvPr>
        </p:nvSpPr>
        <p:spPr>
          <a:xfrm>
            <a:off x="630621" y="4357598"/>
            <a:ext cx="2669627" cy="1237497"/>
          </a:xfrm>
        </p:spPr>
        <p:txBody>
          <a:bodyPr/>
          <a:lstStyle/>
          <a:p>
            <a:pPr algn="ctr"/>
            <a:r>
              <a:rPr lang="en-US" dirty="0">
                <a:solidFill>
                  <a:srgbClr val="30475E"/>
                </a:solidFill>
              </a:rPr>
              <a:t>Innovation can enable food businesses to create new products that meet changing consumer demands, e.g., healthier or more sustainable options.</a:t>
            </a:r>
            <a:endParaRPr lang="en-IE" dirty="0">
              <a:solidFill>
                <a:srgbClr val="30475E"/>
              </a:solidFill>
            </a:endParaRPr>
          </a:p>
        </p:txBody>
      </p:sp>
      <p:sp>
        <p:nvSpPr>
          <p:cNvPr id="7" name="Text Placeholder 6">
            <a:extLst>
              <a:ext uri="{FF2B5EF4-FFF2-40B4-BE49-F238E27FC236}">
                <a16:creationId xmlns:a16="http://schemas.microsoft.com/office/drawing/2014/main" id="{4BFC3A56-7630-A25C-8E60-38096737F82D}"/>
              </a:ext>
            </a:extLst>
          </p:cNvPr>
          <p:cNvSpPr>
            <a:spLocks noGrp="1"/>
          </p:cNvSpPr>
          <p:nvPr>
            <p:ph type="body" sz="quarter" idx="16"/>
          </p:nvPr>
        </p:nvSpPr>
        <p:spPr>
          <a:xfrm>
            <a:off x="864405" y="3787793"/>
            <a:ext cx="2289838" cy="344705"/>
          </a:xfrm>
        </p:spPr>
        <p:txBody>
          <a:bodyPr/>
          <a:lstStyle/>
          <a:p>
            <a:pPr algn="ctr">
              <a:lnSpc>
                <a:spcPct val="70000"/>
              </a:lnSpc>
            </a:pPr>
            <a:r>
              <a:rPr lang="en-IE" sz="2400" b="1" dirty="0">
                <a:solidFill>
                  <a:srgbClr val="30475E"/>
                </a:solidFill>
              </a:rPr>
              <a:t>New Product Development</a:t>
            </a:r>
          </a:p>
        </p:txBody>
      </p:sp>
      <p:sp>
        <p:nvSpPr>
          <p:cNvPr id="8" name="Text Placeholder 7">
            <a:extLst>
              <a:ext uri="{FF2B5EF4-FFF2-40B4-BE49-F238E27FC236}">
                <a16:creationId xmlns:a16="http://schemas.microsoft.com/office/drawing/2014/main" id="{FB9AD773-F728-7F87-6A3F-78D6DAECAB38}"/>
              </a:ext>
            </a:extLst>
          </p:cNvPr>
          <p:cNvSpPr>
            <a:spLocks noGrp="1"/>
          </p:cNvSpPr>
          <p:nvPr>
            <p:ph type="body" sz="quarter" idx="19"/>
          </p:nvPr>
        </p:nvSpPr>
        <p:spPr>
          <a:xfrm>
            <a:off x="3401063" y="4388793"/>
            <a:ext cx="2669628" cy="1237497"/>
          </a:xfrm>
        </p:spPr>
        <p:txBody>
          <a:bodyPr/>
          <a:lstStyle/>
          <a:p>
            <a:pPr algn="ctr"/>
            <a:r>
              <a:rPr lang="en-US" dirty="0">
                <a:solidFill>
                  <a:srgbClr val="30475E"/>
                </a:solidFill>
              </a:rPr>
              <a:t>By innovating &amp; offering unique products, food businesses can stand put and create a competitive advantage.</a:t>
            </a:r>
            <a:endParaRPr lang="en-IE" dirty="0">
              <a:solidFill>
                <a:srgbClr val="30475E"/>
              </a:solidFill>
            </a:endParaRPr>
          </a:p>
        </p:txBody>
      </p:sp>
      <p:sp>
        <p:nvSpPr>
          <p:cNvPr id="9" name="Text Placeholder 8">
            <a:extLst>
              <a:ext uri="{FF2B5EF4-FFF2-40B4-BE49-F238E27FC236}">
                <a16:creationId xmlns:a16="http://schemas.microsoft.com/office/drawing/2014/main" id="{3B79CCD2-9307-8FFC-41BF-87C1A546E215}"/>
              </a:ext>
            </a:extLst>
          </p:cNvPr>
          <p:cNvSpPr>
            <a:spLocks noGrp="1"/>
          </p:cNvSpPr>
          <p:nvPr>
            <p:ph type="body" sz="quarter" idx="20"/>
          </p:nvPr>
        </p:nvSpPr>
        <p:spPr>
          <a:xfrm>
            <a:off x="3603612" y="3817198"/>
            <a:ext cx="2492387" cy="344705"/>
          </a:xfrm>
        </p:spPr>
        <p:txBody>
          <a:bodyPr/>
          <a:lstStyle/>
          <a:p>
            <a:pPr algn="ctr">
              <a:lnSpc>
                <a:spcPct val="70000"/>
              </a:lnSpc>
            </a:pPr>
            <a:r>
              <a:rPr lang="en-IE" sz="2400" b="1" dirty="0">
                <a:solidFill>
                  <a:srgbClr val="30475E"/>
                </a:solidFill>
              </a:rPr>
              <a:t>Differentiation from Competitors  </a:t>
            </a:r>
          </a:p>
        </p:txBody>
      </p:sp>
      <p:sp>
        <p:nvSpPr>
          <p:cNvPr id="10" name="Text Placeholder 9">
            <a:extLst>
              <a:ext uri="{FF2B5EF4-FFF2-40B4-BE49-F238E27FC236}">
                <a16:creationId xmlns:a16="http://schemas.microsoft.com/office/drawing/2014/main" id="{1598A623-165D-61A6-E4F4-7128FE946EA2}"/>
              </a:ext>
            </a:extLst>
          </p:cNvPr>
          <p:cNvSpPr>
            <a:spLocks noGrp="1"/>
          </p:cNvSpPr>
          <p:nvPr>
            <p:ph type="body" sz="quarter" idx="21"/>
          </p:nvPr>
        </p:nvSpPr>
        <p:spPr>
          <a:xfrm>
            <a:off x="6096000" y="4359345"/>
            <a:ext cx="2669627" cy="1237497"/>
          </a:xfrm>
        </p:spPr>
        <p:txBody>
          <a:bodyPr/>
          <a:lstStyle/>
          <a:p>
            <a:pPr algn="ctr"/>
            <a:r>
              <a:rPr lang="en-US" dirty="0">
                <a:solidFill>
                  <a:srgbClr val="30475E"/>
                </a:solidFill>
              </a:rPr>
              <a:t>Innovation can help food businesses streamline their operations &amp; reduce costs, leading to increased efficiency &amp; productivity.</a:t>
            </a:r>
            <a:endParaRPr lang="en-IE" dirty="0">
              <a:solidFill>
                <a:srgbClr val="30475E"/>
              </a:solidFill>
            </a:endParaRPr>
          </a:p>
        </p:txBody>
      </p:sp>
      <p:sp>
        <p:nvSpPr>
          <p:cNvPr id="11" name="Text Placeholder 10">
            <a:extLst>
              <a:ext uri="{FF2B5EF4-FFF2-40B4-BE49-F238E27FC236}">
                <a16:creationId xmlns:a16="http://schemas.microsoft.com/office/drawing/2014/main" id="{BDF74F70-0F11-66AC-D501-76FBFC7CB3E6}"/>
              </a:ext>
            </a:extLst>
          </p:cNvPr>
          <p:cNvSpPr>
            <a:spLocks noGrp="1"/>
          </p:cNvSpPr>
          <p:nvPr>
            <p:ph type="body" sz="quarter" idx="22"/>
          </p:nvPr>
        </p:nvSpPr>
        <p:spPr>
          <a:xfrm>
            <a:off x="6096001" y="3787750"/>
            <a:ext cx="2694936" cy="344705"/>
          </a:xfrm>
        </p:spPr>
        <p:txBody>
          <a:bodyPr/>
          <a:lstStyle/>
          <a:p>
            <a:pPr algn="ctr">
              <a:lnSpc>
                <a:spcPct val="70000"/>
              </a:lnSpc>
            </a:pPr>
            <a:r>
              <a:rPr lang="en-IE" sz="2400" b="1" dirty="0">
                <a:solidFill>
                  <a:srgbClr val="30475E"/>
                </a:solidFill>
              </a:rPr>
              <a:t>Improved Efficiency &amp; Productivity </a:t>
            </a:r>
          </a:p>
        </p:txBody>
      </p:sp>
      <p:sp>
        <p:nvSpPr>
          <p:cNvPr id="12" name="Text Placeholder 11">
            <a:extLst>
              <a:ext uri="{FF2B5EF4-FFF2-40B4-BE49-F238E27FC236}">
                <a16:creationId xmlns:a16="http://schemas.microsoft.com/office/drawing/2014/main" id="{6BAFF4BD-E5EE-F8D5-54B9-CBF00FF96152}"/>
              </a:ext>
            </a:extLst>
          </p:cNvPr>
          <p:cNvSpPr>
            <a:spLocks noGrp="1"/>
          </p:cNvSpPr>
          <p:nvPr>
            <p:ph type="body" sz="quarter" idx="23"/>
          </p:nvPr>
        </p:nvSpPr>
        <p:spPr>
          <a:xfrm>
            <a:off x="8835208" y="4377040"/>
            <a:ext cx="2862806" cy="1237497"/>
          </a:xfrm>
        </p:spPr>
        <p:txBody>
          <a:bodyPr/>
          <a:lstStyle/>
          <a:p>
            <a:pPr algn="ctr"/>
            <a:r>
              <a:rPr lang="en-US" dirty="0">
                <a:solidFill>
                  <a:srgbClr val="30475E"/>
                </a:solidFill>
              </a:rPr>
              <a:t>By developing innovative products and solutions, food businesses can increase revenue &amp; capture a larger share of the market.</a:t>
            </a:r>
            <a:endParaRPr lang="en-IE" dirty="0">
              <a:solidFill>
                <a:srgbClr val="30475E"/>
              </a:solidFill>
            </a:endParaRPr>
          </a:p>
        </p:txBody>
      </p:sp>
      <p:sp>
        <p:nvSpPr>
          <p:cNvPr id="13" name="Text Placeholder 12">
            <a:extLst>
              <a:ext uri="{FF2B5EF4-FFF2-40B4-BE49-F238E27FC236}">
                <a16:creationId xmlns:a16="http://schemas.microsoft.com/office/drawing/2014/main" id="{66515389-DA94-6CE5-B3FB-CF436CF77732}"/>
              </a:ext>
            </a:extLst>
          </p:cNvPr>
          <p:cNvSpPr>
            <a:spLocks noGrp="1"/>
          </p:cNvSpPr>
          <p:nvPr>
            <p:ph type="body" sz="quarter" idx="24"/>
          </p:nvPr>
        </p:nvSpPr>
        <p:spPr>
          <a:xfrm>
            <a:off x="8809899" y="3805445"/>
            <a:ext cx="2694935" cy="344705"/>
          </a:xfrm>
        </p:spPr>
        <p:txBody>
          <a:bodyPr/>
          <a:lstStyle/>
          <a:p>
            <a:pPr algn="ctr">
              <a:lnSpc>
                <a:spcPct val="70000"/>
              </a:lnSpc>
            </a:pPr>
            <a:r>
              <a:rPr lang="en-US" sz="2400" b="1" dirty="0">
                <a:solidFill>
                  <a:srgbClr val="30475E"/>
                </a:solidFill>
              </a:rPr>
              <a:t>Increased Revenue &amp; Market-share</a:t>
            </a:r>
            <a:endParaRPr lang="en-IE" sz="2400" b="1" dirty="0">
              <a:solidFill>
                <a:srgbClr val="30475E"/>
              </a:solidFill>
            </a:endParaRPr>
          </a:p>
        </p:txBody>
      </p:sp>
      <p:sp>
        <p:nvSpPr>
          <p:cNvPr id="27" name="TextBox 26">
            <a:extLst>
              <a:ext uri="{FF2B5EF4-FFF2-40B4-BE49-F238E27FC236}">
                <a16:creationId xmlns:a16="http://schemas.microsoft.com/office/drawing/2014/main" id="{5F07037F-8D40-FDE5-2E70-581EDED908D9}"/>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82" name="Picture Placeholder 81">
            <a:extLst>
              <a:ext uri="{FF2B5EF4-FFF2-40B4-BE49-F238E27FC236}">
                <a16:creationId xmlns:a16="http://schemas.microsoft.com/office/drawing/2014/main" id="{395669C6-2C9D-9F55-56E6-3387B8DED7B9}"/>
              </a:ext>
            </a:extLst>
          </p:cNvPr>
          <p:cNvPicPr>
            <a:picLocks noGrp="1" noChangeAspect="1"/>
          </p:cNvPicPr>
          <p:nvPr>
            <p:ph type="pic" sz="quarter" idx="11"/>
          </p:nvPr>
        </p:nvPicPr>
        <p:blipFill>
          <a:blip r:embed="rId5" cstate="screen">
            <a:extLst>
              <a:ext uri="{28A0092B-C50C-407E-A947-70E740481C1C}">
                <a14:useLocalDpi xmlns:a14="http://schemas.microsoft.com/office/drawing/2010/main"/>
              </a:ext>
            </a:extLst>
          </a:blip>
          <a:srcRect l="1695" r="1695"/>
          <a:stretch>
            <a:fillRect/>
          </a:stretch>
        </p:blipFill>
        <p:spPr>
          <a:xfrm>
            <a:off x="3873500" y="2043113"/>
            <a:ext cx="1724025" cy="1724025"/>
          </a:xfrm>
          <a:prstGeom prst="rect">
            <a:avLst/>
          </a:prstGeom>
        </p:spPr>
      </p:pic>
    </p:spTree>
    <p:extLst>
      <p:ext uri="{BB962C8B-B14F-4D97-AF65-F5344CB8AC3E}">
        <p14:creationId xmlns:p14="http://schemas.microsoft.com/office/powerpoint/2010/main" val="216321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3BFF71B0-D48D-40F6-3203-26EAA8E2767A}"/>
              </a:ext>
            </a:extLst>
          </p:cNvPr>
          <p:cNvPicPr>
            <a:picLocks noGrp="1" noChangeAspect="1"/>
          </p:cNvPicPr>
          <p:nvPr>
            <p:ph type="pic" sz="quarter" idx="10"/>
          </p:nvPr>
        </p:nvPicPr>
        <p:blipFill>
          <a:blip r:embed="rId2"/>
          <a:srcRect/>
          <a:stretch>
            <a:fillRect/>
          </a:stretch>
        </p:blipFill>
        <p:spPr>
          <a:xfrm>
            <a:off x="2251075" y="2052639"/>
            <a:ext cx="1627188" cy="1627188"/>
          </a:xfrm>
          <a:prstGeom prst="rect">
            <a:avLst/>
          </a:prstGeom>
        </p:spPr>
      </p:pic>
      <p:pic>
        <p:nvPicPr>
          <p:cNvPr id="17" name="Picture Placeholder 16">
            <a:extLst>
              <a:ext uri="{FF2B5EF4-FFF2-40B4-BE49-F238E27FC236}">
                <a16:creationId xmlns:a16="http://schemas.microsoft.com/office/drawing/2014/main" id="{39C34FB8-F5A9-0E85-F38D-C238E363CBED}"/>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l="-1339" t="-10368" r="-2939" b="-3285"/>
          <a:stretch/>
        </p:blipFill>
        <p:spPr>
          <a:xfrm>
            <a:off x="8216900" y="2052638"/>
            <a:ext cx="1724025" cy="1724025"/>
          </a:xfrm>
          <a:prstGeom prst="rect">
            <a:avLst/>
          </a:prstGeom>
        </p:spPr>
      </p:pic>
      <p:sp>
        <p:nvSpPr>
          <p:cNvPr id="6" name="Text Placeholder 5">
            <a:extLst>
              <a:ext uri="{FF2B5EF4-FFF2-40B4-BE49-F238E27FC236}">
                <a16:creationId xmlns:a16="http://schemas.microsoft.com/office/drawing/2014/main" id="{387BDBB5-A27F-16BF-5756-6546C065CFDA}"/>
              </a:ext>
            </a:extLst>
          </p:cNvPr>
          <p:cNvSpPr>
            <a:spLocks noGrp="1"/>
          </p:cNvSpPr>
          <p:nvPr>
            <p:ph type="body" sz="quarter" idx="18"/>
          </p:nvPr>
        </p:nvSpPr>
        <p:spPr>
          <a:xfrm>
            <a:off x="1397876" y="4366992"/>
            <a:ext cx="2991466" cy="1237497"/>
          </a:xfrm>
        </p:spPr>
        <p:txBody>
          <a:bodyPr/>
          <a:lstStyle/>
          <a:p>
            <a:pPr algn="ctr"/>
            <a:r>
              <a:rPr lang="en-US" dirty="0">
                <a:solidFill>
                  <a:srgbClr val="30475E"/>
                </a:solidFill>
              </a:rPr>
              <a:t>Innovation can also help food businesses to become more sustainable by reducing waste, conserving resources &amp; </a:t>
            </a:r>
            <a:r>
              <a:rPr lang="en-US" dirty="0" err="1">
                <a:solidFill>
                  <a:srgbClr val="30475E"/>
                </a:solidFill>
              </a:rPr>
              <a:t>minimising</a:t>
            </a:r>
            <a:r>
              <a:rPr lang="en-US" dirty="0">
                <a:solidFill>
                  <a:srgbClr val="30475E"/>
                </a:solidFill>
              </a:rPr>
              <a:t> their environmental footprint.</a:t>
            </a:r>
            <a:endParaRPr lang="en-IE" dirty="0">
              <a:solidFill>
                <a:srgbClr val="30475E"/>
              </a:solidFill>
            </a:endParaRPr>
          </a:p>
        </p:txBody>
      </p:sp>
      <p:sp>
        <p:nvSpPr>
          <p:cNvPr id="7" name="Text Placeholder 6">
            <a:extLst>
              <a:ext uri="{FF2B5EF4-FFF2-40B4-BE49-F238E27FC236}">
                <a16:creationId xmlns:a16="http://schemas.microsoft.com/office/drawing/2014/main" id="{B85A5BB2-1054-8BDC-CBEB-8FAAECA05460}"/>
              </a:ext>
            </a:extLst>
          </p:cNvPr>
          <p:cNvSpPr>
            <a:spLocks noGrp="1"/>
          </p:cNvSpPr>
          <p:nvPr>
            <p:ph type="body" sz="quarter" idx="16"/>
          </p:nvPr>
        </p:nvSpPr>
        <p:spPr>
          <a:xfrm>
            <a:off x="1841792" y="3798517"/>
            <a:ext cx="2289838" cy="344705"/>
          </a:xfrm>
        </p:spPr>
        <p:txBody>
          <a:bodyPr/>
          <a:lstStyle/>
          <a:p>
            <a:pPr algn="ctr">
              <a:lnSpc>
                <a:spcPct val="70000"/>
              </a:lnSpc>
            </a:pPr>
            <a:r>
              <a:rPr lang="en-IE" sz="2400" b="1" dirty="0">
                <a:solidFill>
                  <a:srgbClr val="30475E"/>
                </a:solidFill>
              </a:rPr>
              <a:t>Improved Sustainability</a:t>
            </a:r>
          </a:p>
        </p:txBody>
      </p:sp>
      <p:sp>
        <p:nvSpPr>
          <p:cNvPr id="8" name="Text Placeholder 7">
            <a:extLst>
              <a:ext uri="{FF2B5EF4-FFF2-40B4-BE49-F238E27FC236}">
                <a16:creationId xmlns:a16="http://schemas.microsoft.com/office/drawing/2014/main" id="{DCA69039-2E16-E7A2-832B-6B8BED86EA28}"/>
              </a:ext>
            </a:extLst>
          </p:cNvPr>
          <p:cNvSpPr>
            <a:spLocks noGrp="1"/>
          </p:cNvSpPr>
          <p:nvPr>
            <p:ph type="body" sz="quarter" idx="19"/>
          </p:nvPr>
        </p:nvSpPr>
        <p:spPr>
          <a:xfrm>
            <a:off x="4582510" y="4384687"/>
            <a:ext cx="2991466" cy="1237497"/>
          </a:xfrm>
        </p:spPr>
        <p:txBody>
          <a:bodyPr/>
          <a:lstStyle/>
          <a:p>
            <a:pPr algn="ctr"/>
            <a:r>
              <a:rPr lang="en-US" dirty="0">
                <a:solidFill>
                  <a:srgbClr val="30475E"/>
                </a:solidFill>
              </a:rPr>
              <a:t>Innovation can help food businesses to improve the safety &amp; quality of their products through the development of new technologies and processes.</a:t>
            </a:r>
            <a:endParaRPr lang="en-IE" dirty="0">
              <a:solidFill>
                <a:srgbClr val="30475E"/>
              </a:solidFill>
            </a:endParaRPr>
          </a:p>
        </p:txBody>
      </p:sp>
      <p:sp>
        <p:nvSpPr>
          <p:cNvPr id="9" name="Text Placeholder 8">
            <a:extLst>
              <a:ext uri="{FF2B5EF4-FFF2-40B4-BE49-F238E27FC236}">
                <a16:creationId xmlns:a16="http://schemas.microsoft.com/office/drawing/2014/main" id="{C2F2ABAF-0FB7-C388-8CD2-F3D484FC6FA5}"/>
              </a:ext>
            </a:extLst>
          </p:cNvPr>
          <p:cNvSpPr>
            <a:spLocks noGrp="1"/>
          </p:cNvSpPr>
          <p:nvPr>
            <p:ph type="body" sz="quarter" idx="20"/>
          </p:nvPr>
        </p:nvSpPr>
        <p:spPr>
          <a:xfrm>
            <a:off x="4951081" y="3816212"/>
            <a:ext cx="2289838" cy="344705"/>
          </a:xfrm>
        </p:spPr>
        <p:txBody>
          <a:bodyPr/>
          <a:lstStyle/>
          <a:p>
            <a:pPr algn="ctr">
              <a:lnSpc>
                <a:spcPct val="70000"/>
              </a:lnSpc>
            </a:pPr>
            <a:r>
              <a:rPr lang="en-IE" sz="2400" b="1" dirty="0">
                <a:solidFill>
                  <a:srgbClr val="30475E"/>
                </a:solidFill>
              </a:rPr>
              <a:t>Improved Safety and Quality</a:t>
            </a:r>
          </a:p>
        </p:txBody>
      </p:sp>
      <p:sp>
        <p:nvSpPr>
          <p:cNvPr id="10" name="Text Placeholder 9">
            <a:extLst>
              <a:ext uri="{FF2B5EF4-FFF2-40B4-BE49-F238E27FC236}">
                <a16:creationId xmlns:a16="http://schemas.microsoft.com/office/drawing/2014/main" id="{0DAA3AAC-BE1A-85D0-DAF7-4DDBE1D00DF3}"/>
              </a:ext>
            </a:extLst>
          </p:cNvPr>
          <p:cNvSpPr>
            <a:spLocks noGrp="1"/>
          </p:cNvSpPr>
          <p:nvPr>
            <p:ph type="body" sz="quarter" idx="21"/>
          </p:nvPr>
        </p:nvSpPr>
        <p:spPr>
          <a:xfrm>
            <a:off x="7696088" y="4350148"/>
            <a:ext cx="3098036" cy="1237497"/>
          </a:xfrm>
        </p:spPr>
        <p:txBody>
          <a:bodyPr/>
          <a:lstStyle/>
          <a:p>
            <a:pPr algn="ctr"/>
            <a:r>
              <a:rPr lang="en-US" dirty="0">
                <a:solidFill>
                  <a:srgbClr val="30475E"/>
                </a:solidFill>
              </a:rPr>
              <a:t>By leveraging innovation, businesses can improve the customer experience, via new products, services, or technologies that enhance convenience, speed, or </a:t>
            </a:r>
            <a:r>
              <a:rPr lang="en-US" dirty="0" err="1">
                <a:solidFill>
                  <a:srgbClr val="30475E"/>
                </a:solidFill>
              </a:rPr>
              <a:t>personalisation</a:t>
            </a:r>
            <a:r>
              <a:rPr lang="en-US" dirty="0">
                <a:solidFill>
                  <a:srgbClr val="30475E"/>
                </a:solidFill>
              </a:rPr>
              <a:t>.</a:t>
            </a: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US" dirty="0">
              <a:solidFill>
                <a:srgbClr val="30475E"/>
              </a:solidFill>
            </a:endParaRPr>
          </a:p>
          <a:p>
            <a:pPr algn="ctr"/>
            <a:endParaRPr lang="en-IE" dirty="0">
              <a:solidFill>
                <a:srgbClr val="30475E"/>
              </a:solidFill>
            </a:endParaRPr>
          </a:p>
        </p:txBody>
      </p:sp>
      <p:sp>
        <p:nvSpPr>
          <p:cNvPr id="11" name="Text Placeholder 10">
            <a:extLst>
              <a:ext uri="{FF2B5EF4-FFF2-40B4-BE49-F238E27FC236}">
                <a16:creationId xmlns:a16="http://schemas.microsoft.com/office/drawing/2014/main" id="{937E895F-AFE5-05FC-5B39-D15734F9E298}"/>
              </a:ext>
            </a:extLst>
          </p:cNvPr>
          <p:cNvSpPr>
            <a:spLocks noGrp="1"/>
          </p:cNvSpPr>
          <p:nvPr>
            <p:ph type="body" sz="quarter" idx="22"/>
          </p:nvPr>
        </p:nvSpPr>
        <p:spPr>
          <a:xfrm>
            <a:off x="7740359" y="3781673"/>
            <a:ext cx="2887819" cy="344705"/>
          </a:xfrm>
        </p:spPr>
        <p:txBody>
          <a:bodyPr/>
          <a:lstStyle/>
          <a:p>
            <a:pPr algn="ctr">
              <a:lnSpc>
                <a:spcPct val="70000"/>
              </a:lnSpc>
            </a:pPr>
            <a:r>
              <a:rPr lang="en-IE" sz="2400" b="1" dirty="0">
                <a:solidFill>
                  <a:srgbClr val="30475E"/>
                </a:solidFill>
              </a:rPr>
              <a:t>Enhanced Customer Experience</a:t>
            </a:r>
          </a:p>
        </p:txBody>
      </p:sp>
      <p:sp>
        <p:nvSpPr>
          <p:cNvPr id="16" name="TextBox 15">
            <a:extLst>
              <a:ext uri="{FF2B5EF4-FFF2-40B4-BE49-F238E27FC236}">
                <a16:creationId xmlns:a16="http://schemas.microsoft.com/office/drawing/2014/main" id="{B50E182C-FBC1-2A37-51AD-3C6D586A8A2A}"/>
              </a:ext>
            </a:extLst>
          </p:cNvPr>
          <p:cNvSpPr txBox="1"/>
          <p:nvPr/>
        </p:nvSpPr>
        <p:spPr>
          <a:xfrm>
            <a:off x="0" y="386283"/>
            <a:ext cx="11698013" cy="1200329"/>
          </a:xfrm>
          <a:prstGeom prst="rect">
            <a:avLst/>
          </a:prstGeom>
          <a:solidFill>
            <a:srgbClr val="F79037"/>
          </a:solidFill>
        </p:spPr>
        <p:txBody>
          <a:bodyPr wrap="square">
            <a:spAutoFit/>
          </a:bodyPr>
          <a:lstStyle/>
          <a:p>
            <a:pPr marL="360000"/>
            <a:r>
              <a:rPr lang="en-US" sz="3600" b="0" i="0" dirty="0">
                <a:solidFill>
                  <a:schemeClr val="bg1"/>
                </a:solidFill>
                <a:effectLst/>
              </a:rPr>
              <a:t>Innovation can offer numerous opportunities for food businesses, including:</a:t>
            </a:r>
            <a:endParaRPr lang="en-IE" sz="3600" dirty="0">
              <a:solidFill>
                <a:schemeClr val="bg1"/>
              </a:solidFill>
            </a:endParaRPr>
          </a:p>
        </p:txBody>
      </p:sp>
      <p:pic>
        <p:nvPicPr>
          <p:cNvPr id="23" name="Picture Placeholder 22">
            <a:extLst>
              <a:ext uri="{FF2B5EF4-FFF2-40B4-BE49-F238E27FC236}">
                <a16:creationId xmlns:a16="http://schemas.microsoft.com/office/drawing/2014/main" id="{F9CD3FAC-C616-1E16-30B9-33037C8FCBF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l="244" r="244"/>
          <a:stretch>
            <a:fillRect/>
          </a:stretch>
        </p:blipFill>
        <p:spPr>
          <a:xfrm>
            <a:off x="5286703" y="2041525"/>
            <a:ext cx="1617335" cy="1617335"/>
          </a:xfrm>
          <a:prstGeom prst="rect">
            <a:avLst/>
          </a:prstGeom>
        </p:spPr>
      </p:pic>
    </p:spTree>
    <p:extLst>
      <p:ext uri="{BB962C8B-B14F-4D97-AF65-F5344CB8AC3E}">
        <p14:creationId xmlns:p14="http://schemas.microsoft.com/office/powerpoint/2010/main" val="36737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BC8CA0EC-3203-874B-818E-A3951341F2E9}"/>
              </a:ext>
            </a:extLst>
          </p:cNvPr>
          <p:cNvSpPr>
            <a:spLocks noGrp="1"/>
          </p:cNvSpPr>
          <p:nvPr>
            <p:ph type="body" sz="quarter" idx="15"/>
          </p:nvPr>
        </p:nvSpPr>
        <p:spPr/>
        <p:txBody>
          <a:bodyPr/>
          <a:lstStyle/>
          <a:p>
            <a:r>
              <a:rPr lang="en-US"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711152" y="1310711"/>
            <a:ext cx="4465067" cy="689519"/>
          </a:xfrm>
        </p:spPr>
        <p:txBody>
          <a:bodyPr/>
          <a:lstStyle/>
          <a:p>
            <a:r>
              <a:rPr lang="en-US" b="1" dirty="0"/>
              <a:t>Opportunities in Innovation</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28"/>
          </p:nvPr>
        </p:nvSpPr>
        <p:spPr>
          <a:xfrm>
            <a:off x="742385" y="1337990"/>
            <a:ext cx="5170482" cy="4671588"/>
          </a:xfrm>
        </p:spPr>
        <p:txBody>
          <a:bodyPr/>
          <a:lstStyle/>
          <a:p>
            <a:r>
              <a:rPr lang="en-US" dirty="0"/>
              <a:t>Innovation empowers food enterprises to address the changing needs and expectations of consumers, tackle industry and societal challenges, differentiate themselves in the market, and forge collaborative partnerships. </a:t>
            </a:r>
          </a:p>
          <a:p>
            <a:r>
              <a:rPr lang="en-US" dirty="0"/>
              <a:t>In this module, we want to help you to embrace innovation so that your ethical food enterprise can adapt, thrive, and seize new opportunities in the dynamic and evolving landscape of the food industry.</a:t>
            </a:r>
          </a:p>
        </p:txBody>
      </p:sp>
      <p:sp>
        <p:nvSpPr>
          <p:cNvPr id="19" name="Text Placeholder 18">
            <a:extLst>
              <a:ext uri="{FF2B5EF4-FFF2-40B4-BE49-F238E27FC236}">
                <a16:creationId xmlns:a16="http://schemas.microsoft.com/office/drawing/2014/main" id="{5B018A2C-261B-FE40-8CCB-12ABA36272E0}"/>
              </a:ext>
            </a:extLst>
          </p:cNvPr>
          <p:cNvSpPr>
            <a:spLocks noGrp="1"/>
          </p:cNvSpPr>
          <p:nvPr>
            <p:ph type="body" sz="quarter" idx="29"/>
          </p:nvPr>
        </p:nvSpPr>
        <p:spPr/>
        <p:txBody>
          <a:bodyPr/>
          <a:lstStyle/>
          <a:p>
            <a:r>
              <a:rPr lang="en-US" dirty="0"/>
              <a:t>02</a:t>
            </a:r>
          </a:p>
        </p:txBody>
      </p:sp>
      <p:sp>
        <p:nvSpPr>
          <p:cNvPr id="20" name="Text Placeholder 19">
            <a:extLst>
              <a:ext uri="{FF2B5EF4-FFF2-40B4-BE49-F238E27FC236}">
                <a16:creationId xmlns:a16="http://schemas.microsoft.com/office/drawing/2014/main" id="{F1085800-9569-4843-B00A-CC81BB1D9B93}"/>
              </a:ext>
            </a:extLst>
          </p:cNvPr>
          <p:cNvSpPr>
            <a:spLocks noGrp="1"/>
          </p:cNvSpPr>
          <p:nvPr>
            <p:ph type="body" sz="quarter" idx="30"/>
          </p:nvPr>
        </p:nvSpPr>
        <p:spPr/>
        <p:txBody>
          <a:bodyPr/>
          <a:lstStyle/>
          <a:p>
            <a:r>
              <a:rPr lang="en-US" b="1" dirty="0"/>
              <a:t>Innovating for People-Planet-Profit</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1"/>
          </p:nvPr>
        </p:nvSpPr>
        <p:spPr/>
        <p:txBody>
          <a:bodyPr/>
          <a:lstStyle/>
          <a:p>
            <a:r>
              <a:rPr lang="en-US" dirty="0"/>
              <a:t>03</a:t>
            </a:r>
          </a:p>
        </p:txBody>
      </p:sp>
      <p:sp>
        <p:nvSpPr>
          <p:cNvPr id="22" name="Text Placeholder 21">
            <a:extLst>
              <a:ext uri="{FF2B5EF4-FFF2-40B4-BE49-F238E27FC236}">
                <a16:creationId xmlns:a16="http://schemas.microsoft.com/office/drawing/2014/main" id="{4AB945CA-DD37-8744-AC8D-A87A2B36C598}"/>
              </a:ext>
            </a:extLst>
          </p:cNvPr>
          <p:cNvSpPr>
            <a:spLocks noGrp="1"/>
          </p:cNvSpPr>
          <p:nvPr>
            <p:ph type="body" sz="quarter" idx="32"/>
          </p:nvPr>
        </p:nvSpPr>
        <p:spPr>
          <a:xfrm>
            <a:off x="6726461" y="4082952"/>
            <a:ext cx="4465067" cy="689519"/>
          </a:xfrm>
        </p:spPr>
        <p:txBody>
          <a:bodyPr/>
          <a:lstStyle/>
          <a:p>
            <a:r>
              <a:rPr lang="en-US" b="1" dirty="0"/>
              <a:t>Starting your Innovation Journey</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3"/>
          </p:nvPr>
        </p:nvSpPr>
        <p:spPr/>
        <p:txBody>
          <a:bodyPr/>
          <a:lstStyle/>
          <a:p>
            <a:r>
              <a:rPr lang="en-US" dirty="0"/>
              <a:t>04</a:t>
            </a:r>
          </a:p>
        </p:txBody>
      </p:sp>
      <p:sp>
        <p:nvSpPr>
          <p:cNvPr id="24" name="Text Placeholder 23">
            <a:extLst>
              <a:ext uri="{FF2B5EF4-FFF2-40B4-BE49-F238E27FC236}">
                <a16:creationId xmlns:a16="http://schemas.microsoft.com/office/drawing/2014/main" id="{5691577C-B257-3147-BB4B-29D2F40873AE}"/>
              </a:ext>
            </a:extLst>
          </p:cNvPr>
          <p:cNvSpPr>
            <a:spLocks noGrp="1"/>
          </p:cNvSpPr>
          <p:nvPr>
            <p:ph type="body" sz="quarter" idx="34"/>
          </p:nvPr>
        </p:nvSpPr>
        <p:spPr>
          <a:xfrm>
            <a:off x="6747809" y="3195245"/>
            <a:ext cx="4465067" cy="689519"/>
          </a:xfrm>
        </p:spPr>
        <p:txBody>
          <a:bodyPr/>
          <a:lstStyle/>
          <a:p>
            <a:r>
              <a:rPr lang="en-US" b="1" dirty="0"/>
              <a:t>Models of Innovation</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5"/>
          </p:nvPr>
        </p:nvSpPr>
        <p:spPr/>
        <p:txBody>
          <a:bodyPr/>
          <a:lstStyle/>
          <a:p>
            <a:r>
              <a:rPr lang="en-US" dirty="0"/>
              <a:t>05</a:t>
            </a:r>
          </a:p>
        </p:txBody>
      </p:sp>
      <p:sp>
        <p:nvSpPr>
          <p:cNvPr id="26" name="Text Placeholder 25">
            <a:extLst>
              <a:ext uri="{FF2B5EF4-FFF2-40B4-BE49-F238E27FC236}">
                <a16:creationId xmlns:a16="http://schemas.microsoft.com/office/drawing/2014/main" id="{AF2A8952-1670-2F4B-B3F8-033CA2659F15}"/>
              </a:ext>
            </a:extLst>
          </p:cNvPr>
          <p:cNvSpPr>
            <a:spLocks noGrp="1"/>
          </p:cNvSpPr>
          <p:nvPr>
            <p:ph type="body" sz="quarter" idx="36"/>
          </p:nvPr>
        </p:nvSpPr>
        <p:spPr/>
        <p:txBody>
          <a:bodyPr/>
          <a:lstStyle/>
          <a:p>
            <a:r>
              <a:rPr lang="en-US" b="1" dirty="0"/>
              <a:t>Creating a strategy for the future</a:t>
            </a:r>
          </a:p>
        </p:txBody>
      </p:sp>
      <p:sp>
        <p:nvSpPr>
          <p:cNvPr id="17" name="Text Placeholder 16">
            <a:extLst>
              <a:ext uri="{FF2B5EF4-FFF2-40B4-BE49-F238E27FC236}">
                <a16:creationId xmlns:a16="http://schemas.microsoft.com/office/drawing/2014/main" id="{10CE7476-953F-E341-9A19-CA8DCFA29416}"/>
              </a:ext>
            </a:extLst>
          </p:cNvPr>
          <p:cNvSpPr>
            <a:spLocks noGrp="1"/>
          </p:cNvSpPr>
          <p:nvPr>
            <p:ph type="body" sz="quarter" idx="27"/>
          </p:nvPr>
        </p:nvSpPr>
        <p:spPr>
          <a:xfrm>
            <a:off x="512910" y="394155"/>
            <a:ext cx="7884855" cy="720752"/>
          </a:xfrm>
        </p:spPr>
        <p:txBody>
          <a:bodyPr/>
          <a:lstStyle/>
          <a:p>
            <a:r>
              <a:rPr lang="en-US" b="1" dirty="0"/>
              <a:t>Exploring the World of Innovation</a:t>
            </a:r>
          </a:p>
        </p:txBody>
      </p:sp>
      <p:sp>
        <p:nvSpPr>
          <p:cNvPr id="3" name="TextBox 2">
            <a:extLst>
              <a:ext uri="{FF2B5EF4-FFF2-40B4-BE49-F238E27FC236}">
                <a16:creationId xmlns:a16="http://schemas.microsoft.com/office/drawing/2014/main" id="{A4D6BE5B-3087-08E6-61A6-B25453F9E994}"/>
              </a:ext>
            </a:extLst>
          </p:cNvPr>
          <p:cNvSpPr txBox="1"/>
          <p:nvPr/>
        </p:nvSpPr>
        <p:spPr>
          <a:xfrm>
            <a:off x="6747809" y="5980608"/>
            <a:ext cx="6136848" cy="430887"/>
          </a:xfrm>
          <a:prstGeom prst="rect">
            <a:avLst/>
          </a:prstGeom>
          <a:noFill/>
        </p:spPr>
        <p:txBody>
          <a:bodyPr wrap="square">
            <a:spAutoFit/>
          </a:bodyPr>
          <a:lstStyle/>
          <a:p>
            <a:r>
              <a:rPr lang="en-US" sz="2200" b="1" dirty="0">
                <a:solidFill>
                  <a:srgbClr val="000000"/>
                </a:solidFill>
              </a:rPr>
              <a:t>Innovation &amp; Functionality in Food Business</a:t>
            </a:r>
          </a:p>
        </p:txBody>
      </p:sp>
      <p:sp>
        <p:nvSpPr>
          <p:cNvPr id="4" name="Text Placeholder 24">
            <a:extLst>
              <a:ext uri="{FF2B5EF4-FFF2-40B4-BE49-F238E27FC236}">
                <a16:creationId xmlns:a16="http://schemas.microsoft.com/office/drawing/2014/main" id="{4A6477CE-65C8-AF8F-5293-E986DA5B1310}"/>
              </a:ext>
            </a:extLst>
          </p:cNvPr>
          <p:cNvSpPr txBox="1">
            <a:spLocks/>
          </p:cNvSpPr>
          <p:nvPr/>
        </p:nvSpPr>
        <p:spPr>
          <a:xfrm>
            <a:off x="5912866" y="5839858"/>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06</a:t>
            </a:r>
          </a:p>
        </p:txBody>
      </p:sp>
      <p:cxnSp>
        <p:nvCxnSpPr>
          <p:cNvPr id="5" name="Straight Connector 4">
            <a:extLst>
              <a:ext uri="{FF2B5EF4-FFF2-40B4-BE49-F238E27FC236}">
                <a16:creationId xmlns:a16="http://schemas.microsoft.com/office/drawing/2014/main" id="{103C81A9-EBE3-D1FF-36A3-4EF6350D5D44}"/>
              </a:ext>
            </a:extLst>
          </p:cNvPr>
          <p:cNvCxnSpPr>
            <a:cxnSpLocks/>
          </p:cNvCxnSpPr>
          <p:nvPr/>
        </p:nvCxnSpPr>
        <p:spPr>
          <a:xfrm flipH="1">
            <a:off x="5802498" y="583985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5315670" cy="3066422"/>
          </a:xfrm>
        </p:spPr>
        <p:txBody>
          <a:bodyPr/>
          <a:lstStyle/>
          <a:p>
            <a:r>
              <a:rPr lang="en-US" dirty="0"/>
              <a:t>Innovating for People-Planet-Profit</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1566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D2DB3D-490F-F818-8264-F4B4E9652105}"/>
              </a:ext>
            </a:extLst>
          </p:cNvPr>
          <p:cNvSpPr>
            <a:spLocks noGrp="1"/>
          </p:cNvSpPr>
          <p:nvPr>
            <p:ph type="body" idx="1"/>
          </p:nvPr>
        </p:nvSpPr>
        <p:spPr>
          <a:xfrm>
            <a:off x="411245" y="429619"/>
            <a:ext cx="9221641" cy="582221"/>
          </a:xfrm>
        </p:spPr>
        <p:txBody>
          <a:bodyPr>
            <a:noAutofit/>
          </a:bodyPr>
          <a:lstStyle/>
          <a:p>
            <a:pPr indent="0"/>
            <a:r>
              <a:rPr lang="en-IE" dirty="0"/>
              <a:t>From an Ethical Food Innovation perspective… opportunities can be created by:</a:t>
            </a:r>
          </a:p>
        </p:txBody>
      </p:sp>
      <p:sp>
        <p:nvSpPr>
          <p:cNvPr id="3" name="Text Placeholder 2">
            <a:extLst>
              <a:ext uri="{FF2B5EF4-FFF2-40B4-BE49-F238E27FC236}">
                <a16:creationId xmlns:a16="http://schemas.microsoft.com/office/drawing/2014/main" id="{4CC89027-7F57-281A-CC4A-3D75BABC17E3}"/>
              </a:ext>
            </a:extLst>
          </p:cNvPr>
          <p:cNvSpPr>
            <a:spLocks noGrp="1"/>
          </p:cNvSpPr>
          <p:nvPr>
            <p:ph type="body" idx="2"/>
          </p:nvPr>
        </p:nvSpPr>
        <p:spPr>
          <a:xfrm>
            <a:off x="569184" y="3772306"/>
            <a:ext cx="1766146" cy="977531"/>
          </a:xfrm>
        </p:spPr>
        <p:txBody>
          <a:bodyPr/>
          <a:lstStyle/>
          <a:p>
            <a:pPr marL="0" indent="0"/>
            <a:r>
              <a:rPr lang="en-IE" sz="1800" b="1" dirty="0">
                <a:solidFill>
                  <a:srgbClr val="000000"/>
                </a:solidFill>
                <a:latin typeface="+mn-lt"/>
              </a:rPr>
              <a:t>Developing new ETHICAL food Products</a:t>
            </a:r>
          </a:p>
        </p:txBody>
      </p:sp>
      <p:sp>
        <p:nvSpPr>
          <p:cNvPr id="4" name="Text Placeholder 3">
            <a:extLst>
              <a:ext uri="{FF2B5EF4-FFF2-40B4-BE49-F238E27FC236}">
                <a16:creationId xmlns:a16="http://schemas.microsoft.com/office/drawing/2014/main" id="{1BE29BA9-31D2-F9C5-60EA-F997C6A76846}"/>
              </a:ext>
            </a:extLst>
          </p:cNvPr>
          <p:cNvSpPr>
            <a:spLocks noGrp="1"/>
          </p:cNvSpPr>
          <p:nvPr>
            <p:ph type="body" idx="3"/>
          </p:nvPr>
        </p:nvSpPr>
        <p:spPr>
          <a:xfrm>
            <a:off x="2948802" y="3789594"/>
            <a:ext cx="1766146" cy="977531"/>
          </a:xfrm>
        </p:spPr>
        <p:txBody>
          <a:bodyPr/>
          <a:lstStyle/>
          <a:p>
            <a:pPr marL="0" indent="0"/>
            <a:r>
              <a:rPr lang="en-IE" sz="1800" b="1" dirty="0">
                <a:solidFill>
                  <a:srgbClr val="000000"/>
                </a:solidFill>
                <a:latin typeface="+mn-lt"/>
              </a:rPr>
              <a:t>Creating new DISTRIBUTION channels</a:t>
            </a:r>
          </a:p>
        </p:txBody>
      </p:sp>
      <p:sp>
        <p:nvSpPr>
          <p:cNvPr id="5" name="Text Placeholder 4">
            <a:extLst>
              <a:ext uri="{FF2B5EF4-FFF2-40B4-BE49-F238E27FC236}">
                <a16:creationId xmlns:a16="http://schemas.microsoft.com/office/drawing/2014/main" id="{59618BC2-4D8B-DFD6-59E2-8BC0F529B930}"/>
              </a:ext>
            </a:extLst>
          </p:cNvPr>
          <p:cNvSpPr>
            <a:spLocks noGrp="1"/>
          </p:cNvSpPr>
          <p:nvPr>
            <p:ph type="body" idx="4"/>
          </p:nvPr>
        </p:nvSpPr>
        <p:spPr/>
        <p:txBody>
          <a:bodyPr/>
          <a:lstStyle/>
          <a:p>
            <a:pPr marL="0" indent="0"/>
            <a:r>
              <a:rPr lang="en-IE" sz="1800" b="1" dirty="0">
                <a:solidFill>
                  <a:srgbClr val="000000"/>
                </a:solidFill>
                <a:latin typeface="+mn-lt"/>
              </a:rPr>
              <a:t>Improving supply chain TRANSPARENCY</a:t>
            </a:r>
          </a:p>
        </p:txBody>
      </p:sp>
      <p:sp>
        <p:nvSpPr>
          <p:cNvPr id="6" name="Text Placeholder 5">
            <a:extLst>
              <a:ext uri="{FF2B5EF4-FFF2-40B4-BE49-F238E27FC236}">
                <a16:creationId xmlns:a16="http://schemas.microsoft.com/office/drawing/2014/main" id="{4AAA1B43-4ABD-0A24-2246-463508D7D64C}"/>
              </a:ext>
            </a:extLst>
          </p:cNvPr>
          <p:cNvSpPr>
            <a:spLocks noGrp="1"/>
          </p:cNvSpPr>
          <p:nvPr>
            <p:ph type="body" idx="10"/>
          </p:nvPr>
        </p:nvSpPr>
        <p:spPr>
          <a:xfrm>
            <a:off x="3136833" y="2644139"/>
            <a:ext cx="586612" cy="597538"/>
          </a:xfrm>
        </p:spPr>
        <p:txBody>
          <a:bodyPr/>
          <a:lstStyle/>
          <a:p>
            <a:pPr algn="r"/>
            <a:r>
              <a:rPr lang="en-IE" dirty="0">
                <a:solidFill>
                  <a:srgbClr val="79C5C3"/>
                </a:solidFill>
              </a:rPr>
              <a:t>2</a:t>
            </a:r>
          </a:p>
        </p:txBody>
      </p:sp>
      <p:sp>
        <p:nvSpPr>
          <p:cNvPr id="7" name="Text Placeholder 6">
            <a:extLst>
              <a:ext uri="{FF2B5EF4-FFF2-40B4-BE49-F238E27FC236}">
                <a16:creationId xmlns:a16="http://schemas.microsoft.com/office/drawing/2014/main" id="{3643B1AD-7E55-4069-E077-2BED90C3BC94}"/>
              </a:ext>
            </a:extLst>
          </p:cNvPr>
          <p:cNvSpPr>
            <a:spLocks noGrp="1"/>
          </p:cNvSpPr>
          <p:nvPr>
            <p:ph type="body" idx="11"/>
          </p:nvPr>
        </p:nvSpPr>
        <p:spPr>
          <a:xfrm>
            <a:off x="5509637" y="2559038"/>
            <a:ext cx="586612" cy="597538"/>
          </a:xfrm>
        </p:spPr>
        <p:txBody>
          <a:bodyPr/>
          <a:lstStyle/>
          <a:p>
            <a:r>
              <a:rPr lang="en-IE" dirty="0">
                <a:solidFill>
                  <a:srgbClr val="F1A0C2"/>
                </a:solidFill>
              </a:rPr>
              <a:t>3</a:t>
            </a:r>
          </a:p>
        </p:txBody>
      </p:sp>
      <p:sp>
        <p:nvSpPr>
          <p:cNvPr id="8" name="Text Placeholder 7">
            <a:extLst>
              <a:ext uri="{FF2B5EF4-FFF2-40B4-BE49-F238E27FC236}">
                <a16:creationId xmlns:a16="http://schemas.microsoft.com/office/drawing/2014/main" id="{1BC242CB-52B3-0011-C641-F7628E8F55AD}"/>
              </a:ext>
            </a:extLst>
          </p:cNvPr>
          <p:cNvSpPr>
            <a:spLocks noGrp="1"/>
          </p:cNvSpPr>
          <p:nvPr>
            <p:ph type="body" idx="12"/>
          </p:nvPr>
        </p:nvSpPr>
        <p:spPr>
          <a:xfrm>
            <a:off x="7567960" y="3690122"/>
            <a:ext cx="1766146" cy="977531"/>
          </a:xfrm>
        </p:spPr>
        <p:txBody>
          <a:bodyPr/>
          <a:lstStyle/>
          <a:p>
            <a:pPr marL="0" indent="0"/>
            <a:r>
              <a:rPr lang="en-IE" sz="1800" b="1" dirty="0">
                <a:solidFill>
                  <a:srgbClr val="000000"/>
                </a:solidFill>
                <a:latin typeface="+mn-lt"/>
              </a:rPr>
              <a:t>Promoting SUSTAINABLE AGRICULTURE</a:t>
            </a:r>
          </a:p>
        </p:txBody>
      </p:sp>
      <p:sp>
        <p:nvSpPr>
          <p:cNvPr id="9" name="Text Placeholder 8">
            <a:extLst>
              <a:ext uri="{FF2B5EF4-FFF2-40B4-BE49-F238E27FC236}">
                <a16:creationId xmlns:a16="http://schemas.microsoft.com/office/drawing/2014/main" id="{2EC395BF-AD1B-B1D2-89DC-3743E75E4F4A}"/>
              </a:ext>
            </a:extLst>
          </p:cNvPr>
          <p:cNvSpPr>
            <a:spLocks noGrp="1"/>
          </p:cNvSpPr>
          <p:nvPr>
            <p:ph type="body" idx="13"/>
          </p:nvPr>
        </p:nvSpPr>
        <p:spPr>
          <a:xfrm>
            <a:off x="816518" y="2734403"/>
            <a:ext cx="586612" cy="597538"/>
          </a:xfrm>
        </p:spPr>
        <p:txBody>
          <a:bodyPr/>
          <a:lstStyle/>
          <a:p>
            <a:r>
              <a:rPr lang="en-IE" dirty="0">
                <a:solidFill>
                  <a:srgbClr val="F68F37"/>
                </a:solidFill>
              </a:rPr>
              <a:t>1</a:t>
            </a:r>
          </a:p>
        </p:txBody>
      </p:sp>
      <p:sp>
        <p:nvSpPr>
          <p:cNvPr id="10" name="Text Placeholder 9">
            <a:extLst>
              <a:ext uri="{FF2B5EF4-FFF2-40B4-BE49-F238E27FC236}">
                <a16:creationId xmlns:a16="http://schemas.microsoft.com/office/drawing/2014/main" id="{4A18E478-590A-D678-5190-C0124EDEA10E}"/>
              </a:ext>
            </a:extLst>
          </p:cNvPr>
          <p:cNvSpPr>
            <a:spLocks noGrp="1"/>
          </p:cNvSpPr>
          <p:nvPr>
            <p:ph type="body" idx="14"/>
          </p:nvPr>
        </p:nvSpPr>
        <p:spPr/>
        <p:txBody>
          <a:bodyPr/>
          <a:lstStyle/>
          <a:p>
            <a:pPr marL="0" indent="0"/>
            <a:r>
              <a:rPr lang="en-IE" sz="1800" b="1" dirty="0">
                <a:solidFill>
                  <a:srgbClr val="000000"/>
                </a:solidFill>
                <a:latin typeface="+mn-lt"/>
              </a:rPr>
              <a:t>Creating new BUSINESS MODELS</a:t>
            </a:r>
          </a:p>
        </p:txBody>
      </p:sp>
      <p:sp>
        <p:nvSpPr>
          <p:cNvPr id="11" name="Text Placeholder 10">
            <a:extLst>
              <a:ext uri="{FF2B5EF4-FFF2-40B4-BE49-F238E27FC236}">
                <a16:creationId xmlns:a16="http://schemas.microsoft.com/office/drawing/2014/main" id="{9750DF60-E065-78C7-EC7F-9044E3BBC250}"/>
              </a:ext>
            </a:extLst>
          </p:cNvPr>
          <p:cNvSpPr>
            <a:spLocks noGrp="1"/>
          </p:cNvSpPr>
          <p:nvPr>
            <p:ph type="body" idx="15"/>
          </p:nvPr>
        </p:nvSpPr>
        <p:spPr>
          <a:xfrm>
            <a:off x="10103980" y="2559038"/>
            <a:ext cx="586612" cy="597538"/>
          </a:xfrm>
        </p:spPr>
        <p:txBody>
          <a:bodyPr/>
          <a:lstStyle/>
          <a:p>
            <a:r>
              <a:rPr lang="en-IE" dirty="0">
                <a:solidFill>
                  <a:srgbClr val="79C5C3"/>
                </a:solidFill>
              </a:rPr>
              <a:t>5</a:t>
            </a:r>
          </a:p>
        </p:txBody>
      </p:sp>
      <p:sp>
        <p:nvSpPr>
          <p:cNvPr id="12" name="Text Placeholder 11">
            <a:extLst>
              <a:ext uri="{FF2B5EF4-FFF2-40B4-BE49-F238E27FC236}">
                <a16:creationId xmlns:a16="http://schemas.microsoft.com/office/drawing/2014/main" id="{DAF02136-ED64-9ACF-556F-6BEDEA9ACF8F}"/>
              </a:ext>
            </a:extLst>
          </p:cNvPr>
          <p:cNvSpPr>
            <a:spLocks noGrp="1"/>
          </p:cNvSpPr>
          <p:nvPr>
            <p:ph type="body" idx="6"/>
          </p:nvPr>
        </p:nvSpPr>
        <p:spPr>
          <a:xfrm>
            <a:off x="7731176" y="2559038"/>
            <a:ext cx="586612" cy="597538"/>
          </a:xfrm>
        </p:spPr>
        <p:txBody>
          <a:bodyPr/>
          <a:lstStyle/>
          <a:p>
            <a:r>
              <a:rPr lang="en-IE" dirty="0">
                <a:solidFill>
                  <a:srgbClr val="F68F37"/>
                </a:solidFill>
              </a:rPr>
              <a:t>4</a:t>
            </a:r>
          </a:p>
        </p:txBody>
      </p:sp>
    </p:spTree>
    <p:extLst>
      <p:ext uri="{BB962C8B-B14F-4D97-AF65-F5344CB8AC3E}">
        <p14:creationId xmlns:p14="http://schemas.microsoft.com/office/powerpoint/2010/main" val="3277546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5ECBA-1764-7F1A-93A1-8DCBCF8463DB}"/>
              </a:ext>
            </a:extLst>
          </p:cNvPr>
          <p:cNvSpPr>
            <a:spLocks noGrp="1"/>
          </p:cNvSpPr>
          <p:nvPr>
            <p:ph type="body" sz="quarter" idx="18"/>
          </p:nvPr>
        </p:nvSpPr>
        <p:spPr>
          <a:xfrm>
            <a:off x="898357" y="2267643"/>
            <a:ext cx="5113560" cy="3025975"/>
          </a:xfrm>
        </p:spPr>
        <p:txBody>
          <a:bodyPr/>
          <a:lstStyle/>
          <a:p>
            <a:r>
              <a:rPr lang="en-US" dirty="0"/>
              <a:t>Ethical food enterprises can innovate by creating new products that are more </a:t>
            </a:r>
            <a:r>
              <a:rPr lang="en-US" b="1" dirty="0"/>
              <a:t>sustainable</a:t>
            </a:r>
            <a:r>
              <a:rPr lang="en-US" dirty="0"/>
              <a:t>, </a:t>
            </a:r>
            <a:r>
              <a:rPr lang="en-US" b="1" dirty="0"/>
              <a:t>healthier</a:t>
            </a:r>
            <a:r>
              <a:rPr lang="en-US" dirty="0"/>
              <a:t>, and </a:t>
            </a:r>
            <a:r>
              <a:rPr lang="en-US" b="1" dirty="0"/>
              <a:t>safer</a:t>
            </a:r>
            <a:r>
              <a:rPr lang="en-US" dirty="0"/>
              <a:t> for consumers. </a:t>
            </a:r>
          </a:p>
          <a:p>
            <a:r>
              <a:rPr lang="en-US" dirty="0"/>
              <a:t>For example, they can develop plant-based or organic products that promote animal welfare, reduce environmental impact, and promote fair trade.</a:t>
            </a:r>
            <a:endParaRPr lang="en-IE" dirty="0"/>
          </a:p>
        </p:txBody>
      </p:sp>
      <p:sp>
        <p:nvSpPr>
          <p:cNvPr id="3" name="Text Placeholder 2">
            <a:extLst>
              <a:ext uri="{FF2B5EF4-FFF2-40B4-BE49-F238E27FC236}">
                <a16:creationId xmlns:a16="http://schemas.microsoft.com/office/drawing/2014/main" id="{976B2A95-C469-6D0A-21CA-05227FA2B2F1}"/>
              </a:ext>
            </a:extLst>
          </p:cNvPr>
          <p:cNvSpPr>
            <a:spLocks noGrp="1"/>
          </p:cNvSpPr>
          <p:nvPr>
            <p:ph type="body" sz="quarter" idx="16"/>
          </p:nvPr>
        </p:nvSpPr>
        <p:spPr/>
        <p:txBody>
          <a:bodyPr/>
          <a:lstStyle/>
          <a:p>
            <a:r>
              <a:rPr lang="en-IE" b="1" dirty="0"/>
              <a:t>1. </a:t>
            </a:r>
            <a:r>
              <a:rPr lang="en-IE" sz="3600" b="1" dirty="0">
                <a:latin typeface="+mn-lt"/>
              </a:rPr>
              <a:t>Developing new ETHICAL food Products</a:t>
            </a:r>
          </a:p>
          <a:p>
            <a:endParaRPr lang="en-IE" dirty="0"/>
          </a:p>
        </p:txBody>
      </p:sp>
      <p:pic>
        <p:nvPicPr>
          <p:cNvPr id="6" name="Picture Placeholder 5" descr="A picture containing text, bottle, indoor, close&#10;&#10;Description automatically generated">
            <a:extLst>
              <a:ext uri="{FF2B5EF4-FFF2-40B4-BE49-F238E27FC236}">
                <a16:creationId xmlns:a16="http://schemas.microsoft.com/office/drawing/2014/main" id="{088C0802-DB55-CA38-9942-FD65E855F46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sp>
        <p:nvSpPr>
          <p:cNvPr id="8" name="Rectangle: Rounded Corners 7">
            <a:extLst>
              <a:ext uri="{FF2B5EF4-FFF2-40B4-BE49-F238E27FC236}">
                <a16:creationId xmlns:a16="http://schemas.microsoft.com/office/drawing/2014/main" id="{D2C28E16-8E3A-ADA2-345D-83FDB586B878}"/>
              </a:ext>
            </a:extLst>
          </p:cNvPr>
          <p:cNvSpPr/>
          <p:nvPr/>
        </p:nvSpPr>
        <p:spPr>
          <a:xfrm>
            <a:off x="6011917" y="4466897"/>
            <a:ext cx="2974428" cy="202655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4">
                  <a:extLst>
                    <a:ext uri="{A12FA001-AC4F-418D-AE19-62706E023703}">
                      <ahyp:hlinkClr xmlns:ahyp="http://schemas.microsoft.com/office/drawing/2018/hyperlinkcolor" val="tx"/>
                    </a:ext>
                  </a:extLst>
                </a:hlinkClick>
              </a:rPr>
              <a:t>Innocent Drinks </a:t>
            </a:r>
            <a:r>
              <a:rPr lang="en-US" dirty="0"/>
              <a:t>is a UK-based company that produces smoothies, juices, and plant-based milks using sustainably sourced ingredients and ethical production methods.</a:t>
            </a:r>
            <a:endParaRPr lang="en-IE" dirty="0"/>
          </a:p>
        </p:txBody>
      </p:sp>
      <p:pic>
        <p:nvPicPr>
          <p:cNvPr id="9" name="Picture 6" descr="Icon&#10;&#10;Description automatically generated">
            <a:extLst>
              <a:ext uri="{FF2B5EF4-FFF2-40B4-BE49-F238E27FC236}">
                <a16:creationId xmlns:a16="http://schemas.microsoft.com/office/drawing/2014/main" id="{09C407D9-F59F-C6F5-5A2D-F885A531EA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8108" y="4726203"/>
            <a:ext cx="629202" cy="1241555"/>
          </a:xfrm>
          <a:prstGeom prst="rect">
            <a:avLst/>
          </a:prstGeom>
        </p:spPr>
      </p:pic>
    </p:spTree>
    <p:extLst>
      <p:ext uri="{BB962C8B-B14F-4D97-AF65-F5344CB8AC3E}">
        <p14:creationId xmlns:p14="http://schemas.microsoft.com/office/powerpoint/2010/main" val="1422690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833A6-444F-C975-0FD4-E7EB480F3D5E}"/>
              </a:ext>
            </a:extLst>
          </p:cNvPr>
          <p:cNvSpPr>
            <a:spLocks noGrp="1"/>
          </p:cNvSpPr>
          <p:nvPr>
            <p:ph type="body" sz="quarter" idx="18"/>
          </p:nvPr>
        </p:nvSpPr>
        <p:spPr>
          <a:xfrm>
            <a:off x="898358" y="2267643"/>
            <a:ext cx="4867011" cy="3025975"/>
          </a:xfrm>
        </p:spPr>
        <p:txBody>
          <a:bodyPr/>
          <a:lstStyle/>
          <a:p>
            <a:r>
              <a:rPr lang="en-US" dirty="0"/>
              <a:t>Ethical food enterprises can innovate by creating new distribution channels that enable them to reach consumers more effectively. </a:t>
            </a:r>
          </a:p>
          <a:p>
            <a:r>
              <a:rPr lang="en-US" dirty="0"/>
              <a:t>For example, they can use online platforms, social media, or mobile applications to market their products directly to consumers, cutting out middlemen and reducing costs.</a:t>
            </a:r>
            <a:endParaRPr lang="en-IE" dirty="0"/>
          </a:p>
        </p:txBody>
      </p:sp>
      <p:sp>
        <p:nvSpPr>
          <p:cNvPr id="3" name="Text Placeholder 2">
            <a:extLst>
              <a:ext uri="{FF2B5EF4-FFF2-40B4-BE49-F238E27FC236}">
                <a16:creationId xmlns:a16="http://schemas.microsoft.com/office/drawing/2014/main" id="{A5D53037-2DED-D0EF-5673-8FC84BBE9F25}"/>
              </a:ext>
            </a:extLst>
          </p:cNvPr>
          <p:cNvSpPr>
            <a:spLocks noGrp="1"/>
          </p:cNvSpPr>
          <p:nvPr>
            <p:ph type="body" sz="quarter" idx="16"/>
          </p:nvPr>
        </p:nvSpPr>
        <p:spPr/>
        <p:txBody>
          <a:bodyPr/>
          <a:lstStyle/>
          <a:p>
            <a:r>
              <a:rPr lang="en-IE" sz="3600" b="1" dirty="0">
                <a:latin typeface="+mn-lt"/>
              </a:rPr>
              <a:t>2. Creating new DISTRIBUTION channels</a:t>
            </a:r>
          </a:p>
          <a:p>
            <a:endParaRPr lang="en-IE" dirty="0"/>
          </a:p>
        </p:txBody>
      </p:sp>
      <p:pic>
        <p:nvPicPr>
          <p:cNvPr id="1026" name="Picture 2">
            <a:hlinkClick r:id="rId2"/>
            <a:extLst>
              <a:ext uri="{FF2B5EF4-FFF2-40B4-BE49-F238E27FC236}">
                <a16:creationId xmlns:a16="http://schemas.microsoft.com/office/drawing/2014/main" id="{072D8B0F-A56D-4C21-D177-5D297D09CB63}"/>
              </a:ext>
            </a:extLst>
          </p:cNvPr>
          <p:cNvPicPr>
            <a:picLocks noGrp="1" noChangeAspect="1" noChangeArrowheads="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5EE9FBA7-2838-0628-0879-B1EB70F1F807}"/>
              </a:ext>
            </a:extLst>
          </p:cNvPr>
          <p:cNvSpPr/>
          <p:nvPr/>
        </p:nvSpPr>
        <p:spPr>
          <a:xfrm>
            <a:off x="6011917" y="4825999"/>
            <a:ext cx="2974428" cy="166744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4">
                  <a:extLst>
                    <a:ext uri="{A12FA001-AC4F-418D-AE19-62706E023703}">
                      <ahyp:hlinkClr xmlns:ahyp="http://schemas.microsoft.com/office/drawing/2018/hyperlinkcolor" val="tx"/>
                    </a:ext>
                  </a:extLst>
                </a:hlinkClick>
              </a:rPr>
              <a:t>Clean Cut Meals </a:t>
            </a:r>
            <a:r>
              <a:rPr lang="en-US" dirty="0">
                <a:solidFill>
                  <a:schemeClr val="bg1"/>
                </a:solidFill>
              </a:rPr>
              <a:t>is an Irish </a:t>
            </a:r>
            <a:r>
              <a:rPr lang="en-US" dirty="0" err="1">
                <a:solidFill>
                  <a:schemeClr val="bg1"/>
                </a:solidFill>
              </a:rPr>
              <a:t>healthly</a:t>
            </a:r>
            <a:r>
              <a:rPr lang="en-US" dirty="0">
                <a:solidFill>
                  <a:schemeClr val="bg1"/>
                </a:solidFill>
              </a:rPr>
              <a:t> food, producer that mainly operates via direct online sales to their consumers.</a:t>
            </a:r>
            <a:endParaRPr lang="en-IE" dirty="0"/>
          </a:p>
        </p:txBody>
      </p:sp>
    </p:spTree>
    <p:extLst>
      <p:ext uri="{BB962C8B-B14F-4D97-AF65-F5344CB8AC3E}">
        <p14:creationId xmlns:p14="http://schemas.microsoft.com/office/powerpoint/2010/main" val="200330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871790-5B5E-0A2A-46E9-3FC1ED5F02CB}"/>
              </a:ext>
            </a:extLst>
          </p:cNvPr>
          <p:cNvSpPr>
            <a:spLocks noGrp="1"/>
          </p:cNvSpPr>
          <p:nvPr>
            <p:ph type="body" sz="quarter" idx="18"/>
          </p:nvPr>
        </p:nvSpPr>
        <p:spPr>
          <a:xfrm>
            <a:off x="898358" y="2115164"/>
            <a:ext cx="5076930" cy="3025975"/>
          </a:xfrm>
        </p:spPr>
        <p:txBody>
          <a:bodyPr/>
          <a:lstStyle/>
          <a:p>
            <a:r>
              <a:rPr lang="en-US" dirty="0"/>
              <a:t>Ethical food enterprises can innovate by using new technologies to improve transparency and traceability in their supply chains. </a:t>
            </a:r>
          </a:p>
          <a:p>
            <a:r>
              <a:rPr lang="en-US" dirty="0"/>
              <a:t>For example, they can use QR Codes or blockchain technology to track the origin of their ingredients, monitor their production processes, and ensure compliance with ethical standards.</a:t>
            </a:r>
            <a:endParaRPr lang="en-IE" dirty="0"/>
          </a:p>
        </p:txBody>
      </p:sp>
      <p:sp>
        <p:nvSpPr>
          <p:cNvPr id="3" name="Text Placeholder 2">
            <a:extLst>
              <a:ext uri="{FF2B5EF4-FFF2-40B4-BE49-F238E27FC236}">
                <a16:creationId xmlns:a16="http://schemas.microsoft.com/office/drawing/2014/main" id="{DC40F0C3-6783-5788-790B-DAFE0B14A458}"/>
              </a:ext>
            </a:extLst>
          </p:cNvPr>
          <p:cNvSpPr>
            <a:spLocks noGrp="1"/>
          </p:cNvSpPr>
          <p:nvPr>
            <p:ph type="body" sz="quarter" idx="16"/>
          </p:nvPr>
        </p:nvSpPr>
        <p:spPr>
          <a:xfrm>
            <a:off x="898358" y="891484"/>
            <a:ext cx="4990998" cy="992652"/>
          </a:xfrm>
        </p:spPr>
        <p:txBody>
          <a:bodyPr/>
          <a:lstStyle/>
          <a:p>
            <a:r>
              <a:rPr lang="en-IE" b="1" dirty="0"/>
              <a:t>3. Improving supply chain TRANSPARENCY</a:t>
            </a:r>
          </a:p>
          <a:p>
            <a:endParaRPr lang="en-IE" b="1" dirty="0"/>
          </a:p>
        </p:txBody>
      </p:sp>
      <p:pic>
        <p:nvPicPr>
          <p:cNvPr id="6" name="Picture Placeholder 5" descr="A close up of a keyboard&#10;&#10;Description automatically generated with medium confidence">
            <a:extLst>
              <a:ext uri="{FF2B5EF4-FFF2-40B4-BE49-F238E27FC236}">
                <a16:creationId xmlns:a16="http://schemas.microsoft.com/office/drawing/2014/main" id="{B63F5ACC-5DCD-8D2D-B560-ABFE85D4304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13617" r="13617"/>
          <a:stretch>
            <a:fillRect/>
          </a:stretch>
        </p:blipFill>
        <p:spPr/>
      </p:pic>
      <p:sp>
        <p:nvSpPr>
          <p:cNvPr id="8" name="Rectangle: Rounded Corners 7">
            <a:extLst>
              <a:ext uri="{FF2B5EF4-FFF2-40B4-BE49-F238E27FC236}">
                <a16:creationId xmlns:a16="http://schemas.microsoft.com/office/drawing/2014/main" id="{6B7FCD8B-B898-86EE-3C47-530D58041C78}"/>
              </a:ext>
            </a:extLst>
          </p:cNvPr>
          <p:cNvSpPr/>
          <p:nvPr/>
        </p:nvSpPr>
        <p:spPr>
          <a:xfrm>
            <a:off x="5889356" y="3940404"/>
            <a:ext cx="4235032" cy="2356702"/>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The company </a:t>
            </a:r>
            <a:r>
              <a:rPr lang="en-US" b="1" dirty="0">
                <a:solidFill>
                  <a:schemeClr val="bg1"/>
                </a:solidFill>
                <a:hlinkClick r:id="rId4">
                  <a:extLst>
                    <a:ext uri="{A12FA001-AC4F-418D-AE19-62706E023703}">
                      <ahyp:hlinkClr xmlns:ahyp="http://schemas.microsoft.com/office/drawing/2018/hyperlinkcolor" val="tx"/>
                    </a:ext>
                  </a:extLst>
                </a:hlinkClick>
              </a:rPr>
              <a:t>Provenance</a:t>
            </a:r>
            <a:r>
              <a:rPr lang="en-US" dirty="0"/>
              <a:t> via blockchain empowers brands, retailers &amp; consumers to choose products that match their values</a:t>
            </a:r>
          </a:p>
          <a:p>
            <a:pPr algn="ctr"/>
            <a:r>
              <a:rPr lang="en-US" dirty="0"/>
              <a:t>Their aim is that one day every great product will come with Provenance: accessible, trustworthy information about its impact.</a:t>
            </a:r>
            <a:endParaRPr lang="en-IE" dirty="0"/>
          </a:p>
        </p:txBody>
      </p:sp>
      <p:pic>
        <p:nvPicPr>
          <p:cNvPr id="4" name="Picture 6" descr="Icon&#10;&#10;Description automatically generated">
            <a:extLst>
              <a:ext uri="{FF2B5EF4-FFF2-40B4-BE49-F238E27FC236}">
                <a16:creationId xmlns:a16="http://schemas.microsoft.com/office/drawing/2014/main" id="{7EC46176-6941-79A8-6506-B89A4535C7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74755" y="4751389"/>
            <a:ext cx="629202" cy="1241555"/>
          </a:xfrm>
          <a:prstGeom prst="rect">
            <a:avLst/>
          </a:prstGeom>
        </p:spPr>
      </p:pic>
    </p:spTree>
    <p:extLst>
      <p:ext uri="{BB962C8B-B14F-4D97-AF65-F5344CB8AC3E}">
        <p14:creationId xmlns:p14="http://schemas.microsoft.com/office/powerpoint/2010/main" val="184004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6BDF01-F9C9-B7EA-D28E-2EE9F458B90B}"/>
              </a:ext>
            </a:extLst>
          </p:cNvPr>
          <p:cNvSpPr>
            <a:spLocks noGrp="1"/>
          </p:cNvSpPr>
          <p:nvPr>
            <p:ph type="body" sz="quarter" idx="18"/>
          </p:nvPr>
        </p:nvSpPr>
        <p:spPr>
          <a:xfrm>
            <a:off x="807822" y="2088086"/>
            <a:ext cx="5203679" cy="3025975"/>
          </a:xfrm>
        </p:spPr>
        <p:txBody>
          <a:bodyPr/>
          <a:lstStyle/>
          <a:p>
            <a:r>
              <a:rPr lang="en-US" dirty="0"/>
              <a:t>Ethical food enterprises can innovate by promoting sustainable agricultural practices that reduce environmental impact, conserve natural resources, and support local communities. </a:t>
            </a:r>
          </a:p>
          <a:p>
            <a:r>
              <a:rPr lang="en-US" dirty="0"/>
              <a:t>For example, they can develop regenerative farming practices that enhance soil health, biodiversity, and ecosystem services.</a:t>
            </a:r>
            <a:endParaRPr lang="en-IE" dirty="0"/>
          </a:p>
        </p:txBody>
      </p:sp>
      <p:sp>
        <p:nvSpPr>
          <p:cNvPr id="3" name="Text Placeholder 2">
            <a:extLst>
              <a:ext uri="{FF2B5EF4-FFF2-40B4-BE49-F238E27FC236}">
                <a16:creationId xmlns:a16="http://schemas.microsoft.com/office/drawing/2014/main" id="{04C405F7-F7CB-2B5B-E28A-CBB2A2273CBD}"/>
              </a:ext>
            </a:extLst>
          </p:cNvPr>
          <p:cNvSpPr>
            <a:spLocks noGrp="1"/>
          </p:cNvSpPr>
          <p:nvPr>
            <p:ph type="body" sz="quarter" idx="16"/>
          </p:nvPr>
        </p:nvSpPr>
        <p:spPr>
          <a:xfrm>
            <a:off x="807822" y="751288"/>
            <a:ext cx="5411907" cy="992652"/>
          </a:xfrm>
        </p:spPr>
        <p:txBody>
          <a:bodyPr/>
          <a:lstStyle/>
          <a:p>
            <a:r>
              <a:rPr lang="en-IE" b="1" dirty="0"/>
              <a:t>4. Promoting SUSTAINABLE AGRICULTURE</a:t>
            </a:r>
          </a:p>
          <a:p>
            <a:endParaRPr lang="en-IE" b="1" dirty="0"/>
          </a:p>
        </p:txBody>
      </p:sp>
      <p:pic>
        <p:nvPicPr>
          <p:cNvPr id="5" name="Picture Placeholder 4">
            <a:hlinkClick r:id="rId2"/>
            <a:extLst>
              <a:ext uri="{FF2B5EF4-FFF2-40B4-BE49-F238E27FC236}">
                <a16:creationId xmlns:a16="http://schemas.microsoft.com/office/drawing/2014/main" id="{03400504-55F0-2D17-9B62-E26E2F2BC302}"/>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l="-75952" t="-4652" r="-16341" b="-59660"/>
          <a:stretch/>
        </p:blipFill>
        <p:spPr>
          <a:xfrm>
            <a:off x="6545263" y="1452563"/>
            <a:ext cx="5646737" cy="4656137"/>
          </a:xfrm>
          <a:prstGeom prst="rect">
            <a:avLst/>
          </a:prstGeom>
          <a:solidFill>
            <a:schemeClr val="bg1"/>
          </a:solidFill>
        </p:spPr>
      </p:pic>
      <p:sp>
        <p:nvSpPr>
          <p:cNvPr id="6" name="Rectangle: Rounded Corners 5">
            <a:extLst>
              <a:ext uri="{FF2B5EF4-FFF2-40B4-BE49-F238E27FC236}">
                <a16:creationId xmlns:a16="http://schemas.microsoft.com/office/drawing/2014/main" id="{EE1956E5-4170-94F6-F5EF-C2C1770A9C44}"/>
              </a:ext>
            </a:extLst>
          </p:cNvPr>
          <p:cNvSpPr/>
          <p:nvPr/>
        </p:nvSpPr>
        <p:spPr>
          <a:xfrm>
            <a:off x="5672752" y="3891843"/>
            <a:ext cx="368476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2">
                  <a:extLst>
                    <a:ext uri="{A12FA001-AC4F-418D-AE19-62706E023703}">
                      <ahyp:hlinkClr xmlns:ahyp="http://schemas.microsoft.com/office/drawing/2018/hyperlinkcolor" val="tx"/>
                    </a:ext>
                  </a:extLst>
                </a:hlinkClick>
              </a:rPr>
              <a:t>Glenilen Farm </a:t>
            </a:r>
            <a:r>
              <a:rPr lang="en-US" dirty="0"/>
              <a:t>is an Irish company that produces organic dairy products. They work with local farmers and promote sustainable agriculture practices, such as organic farming, protecting animal welfare, promoting biodiversity and reducing chemical inputs.</a:t>
            </a:r>
            <a:endParaRPr lang="en-IE" dirty="0"/>
          </a:p>
        </p:txBody>
      </p:sp>
      <p:pic>
        <p:nvPicPr>
          <p:cNvPr id="4" name="Picture 6" descr="Icon&#10;&#10;Description automatically generated">
            <a:extLst>
              <a:ext uri="{FF2B5EF4-FFF2-40B4-BE49-F238E27FC236}">
                <a16:creationId xmlns:a16="http://schemas.microsoft.com/office/drawing/2014/main" id="{2A34EA1C-27D5-EB9E-6E81-0483E5374F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507" y="4856398"/>
            <a:ext cx="629202" cy="1241555"/>
          </a:xfrm>
          <a:prstGeom prst="rect">
            <a:avLst/>
          </a:prstGeom>
        </p:spPr>
      </p:pic>
    </p:spTree>
    <p:extLst>
      <p:ext uri="{BB962C8B-B14F-4D97-AF65-F5344CB8AC3E}">
        <p14:creationId xmlns:p14="http://schemas.microsoft.com/office/powerpoint/2010/main" val="2291289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E5CAA-4021-4372-DE8C-A98F5C1F5CE3}"/>
              </a:ext>
            </a:extLst>
          </p:cNvPr>
          <p:cNvSpPr>
            <a:spLocks noGrp="1"/>
          </p:cNvSpPr>
          <p:nvPr>
            <p:ph type="body" sz="quarter" idx="18"/>
          </p:nvPr>
        </p:nvSpPr>
        <p:spPr>
          <a:xfrm>
            <a:off x="898356" y="1990855"/>
            <a:ext cx="5197643" cy="3025975"/>
          </a:xfrm>
        </p:spPr>
        <p:txBody>
          <a:bodyPr/>
          <a:lstStyle/>
          <a:p>
            <a:r>
              <a:rPr lang="en-US" dirty="0"/>
              <a:t>Ethical food enterprises can innovate by creating new business models that align with their ethical values and social mission or those of their customers. </a:t>
            </a:r>
          </a:p>
          <a:p>
            <a:r>
              <a:rPr lang="en-US" dirty="0"/>
              <a:t>For example, they can use cooperative ownership models, community-supported agriculture, or impact investment to create a more equitable and sustainable food system.</a:t>
            </a:r>
            <a:endParaRPr lang="en-IE" dirty="0"/>
          </a:p>
        </p:txBody>
      </p:sp>
      <p:sp>
        <p:nvSpPr>
          <p:cNvPr id="3" name="Text Placeholder 2">
            <a:extLst>
              <a:ext uri="{FF2B5EF4-FFF2-40B4-BE49-F238E27FC236}">
                <a16:creationId xmlns:a16="http://schemas.microsoft.com/office/drawing/2014/main" id="{9E7CA495-9720-2C4F-1259-0B9B126B7A8D}"/>
              </a:ext>
            </a:extLst>
          </p:cNvPr>
          <p:cNvSpPr>
            <a:spLocks noGrp="1"/>
          </p:cNvSpPr>
          <p:nvPr>
            <p:ph type="body" sz="quarter" idx="16"/>
          </p:nvPr>
        </p:nvSpPr>
        <p:spPr>
          <a:xfrm>
            <a:off x="898358" y="749300"/>
            <a:ext cx="4990998" cy="992652"/>
          </a:xfrm>
        </p:spPr>
        <p:txBody>
          <a:bodyPr/>
          <a:lstStyle/>
          <a:p>
            <a:r>
              <a:rPr lang="en-IE" b="1" dirty="0"/>
              <a:t>5. Creating new BUSINESS MODELS</a:t>
            </a:r>
          </a:p>
          <a:p>
            <a:endParaRPr lang="en-IE" b="1" dirty="0"/>
          </a:p>
        </p:txBody>
      </p:sp>
      <p:pic>
        <p:nvPicPr>
          <p:cNvPr id="6" name="Picture Placeholder 5">
            <a:hlinkClick r:id="rId2"/>
            <a:extLst>
              <a:ext uri="{FF2B5EF4-FFF2-40B4-BE49-F238E27FC236}">
                <a16:creationId xmlns:a16="http://schemas.microsoft.com/office/drawing/2014/main" id="{084D39EE-7029-525B-8357-D8FDCB63CC98}"/>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
        <p:nvSpPr>
          <p:cNvPr id="7" name="Rectangle: Rounded Corners 6">
            <a:extLst>
              <a:ext uri="{FF2B5EF4-FFF2-40B4-BE49-F238E27FC236}">
                <a16:creationId xmlns:a16="http://schemas.microsoft.com/office/drawing/2014/main" id="{C2A38A90-8C8A-681D-FF3A-4C0E63160AC8}"/>
              </a:ext>
            </a:extLst>
          </p:cNvPr>
          <p:cNvSpPr/>
          <p:nvPr/>
        </p:nvSpPr>
        <p:spPr>
          <a:xfrm>
            <a:off x="5739896" y="3891843"/>
            <a:ext cx="5169530" cy="2444436"/>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2">
                  <a:extLst>
                    <a:ext uri="{A12FA001-AC4F-418D-AE19-62706E023703}">
                      <ahyp:hlinkClr xmlns:ahyp="http://schemas.microsoft.com/office/drawing/2018/hyperlinkcolor" val="tx"/>
                    </a:ext>
                  </a:extLst>
                </a:hlinkClick>
              </a:rPr>
              <a:t>Montado </a:t>
            </a:r>
            <a:r>
              <a:rPr lang="en-US" b="1" dirty="0" err="1">
                <a:solidFill>
                  <a:schemeClr val="bg1"/>
                </a:solidFill>
                <a:hlinkClick r:id="rId2">
                  <a:extLst>
                    <a:ext uri="{A12FA001-AC4F-418D-AE19-62706E023703}">
                      <ahyp:hlinkClr xmlns:ahyp="http://schemas.microsoft.com/office/drawing/2018/hyperlinkcolor" val="tx"/>
                    </a:ext>
                  </a:extLst>
                </a:hlinkClick>
              </a:rPr>
              <a:t>Freixo</a:t>
            </a:r>
            <a:r>
              <a:rPr lang="en-US" b="1" dirty="0">
                <a:solidFill>
                  <a:schemeClr val="bg1"/>
                </a:solidFill>
                <a:hlinkClick r:id="rId2">
                  <a:extLst>
                    <a:ext uri="{A12FA001-AC4F-418D-AE19-62706E023703}">
                      <ahyp:hlinkClr xmlns:ahyp="http://schemas.microsoft.com/office/drawing/2018/hyperlinkcolor" val="tx"/>
                    </a:ext>
                  </a:extLst>
                </a:hlinkClick>
              </a:rPr>
              <a:t> do </a:t>
            </a:r>
            <a:r>
              <a:rPr lang="en-US" b="1" dirty="0" err="1">
                <a:solidFill>
                  <a:schemeClr val="bg1"/>
                </a:solidFill>
                <a:hlinkClick r:id="rId2">
                  <a:extLst>
                    <a:ext uri="{A12FA001-AC4F-418D-AE19-62706E023703}">
                      <ahyp:hlinkClr xmlns:ahyp="http://schemas.microsoft.com/office/drawing/2018/hyperlinkcolor" val="tx"/>
                    </a:ext>
                  </a:extLst>
                </a:hlinkClick>
              </a:rPr>
              <a:t>Meio</a:t>
            </a:r>
            <a:r>
              <a:rPr lang="en-US" b="1" dirty="0">
                <a:solidFill>
                  <a:schemeClr val="bg1"/>
                </a:solidFill>
                <a:hlinkClick r:id="rId2">
                  <a:extLst>
                    <a:ext uri="{A12FA001-AC4F-418D-AE19-62706E023703}">
                      <ahyp:hlinkClr xmlns:ahyp="http://schemas.microsoft.com/office/drawing/2018/hyperlinkcolor" val="tx"/>
                    </a:ext>
                  </a:extLst>
                </a:hlinkClick>
              </a:rPr>
              <a:t> </a:t>
            </a:r>
            <a:r>
              <a:rPr lang="en-US" dirty="0"/>
              <a:t>is a Portuguese farm and social enterprise that promotes regenerative agriculture, sustainable farming practices, and rural development. They operate a diversified farm that produces organic food, offers educational programs, and promotes community-supported agriculture (CSA) models to connect consumers directly with farmers</a:t>
            </a:r>
            <a:endParaRPr lang="en-IE" dirty="0"/>
          </a:p>
        </p:txBody>
      </p:sp>
      <p:pic>
        <p:nvPicPr>
          <p:cNvPr id="8" name="Picture 7">
            <a:hlinkClick r:id="rId2"/>
            <a:extLst>
              <a:ext uri="{FF2B5EF4-FFF2-40B4-BE49-F238E27FC236}">
                <a16:creationId xmlns:a16="http://schemas.microsoft.com/office/drawing/2014/main" id="{6E495DCE-CE63-640A-E5A8-FBC748EF7092}"/>
              </a:ext>
            </a:extLst>
          </p:cNvPr>
          <p:cNvPicPr>
            <a:picLocks noChangeAspect="1"/>
          </p:cNvPicPr>
          <p:nvPr/>
        </p:nvPicPr>
        <p:blipFill>
          <a:blip r:embed="rId4"/>
          <a:stretch>
            <a:fillRect/>
          </a:stretch>
        </p:blipFill>
        <p:spPr>
          <a:xfrm>
            <a:off x="9212090" y="1595673"/>
            <a:ext cx="2857500" cy="914400"/>
          </a:xfrm>
          <a:prstGeom prst="rect">
            <a:avLst/>
          </a:prstGeom>
        </p:spPr>
      </p:pic>
      <p:pic>
        <p:nvPicPr>
          <p:cNvPr id="4" name="Picture 6" descr="Icon&#10;&#10;Description automatically generated">
            <a:extLst>
              <a:ext uri="{FF2B5EF4-FFF2-40B4-BE49-F238E27FC236}">
                <a16:creationId xmlns:a16="http://schemas.microsoft.com/office/drawing/2014/main" id="{9CB11CF0-5657-7DD6-5D00-CD017F6201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2137" y="4867145"/>
            <a:ext cx="629202" cy="1241555"/>
          </a:xfrm>
          <a:prstGeom prst="rect">
            <a:avLst/>
          </a:prstGeom>
        </p:spPr>
      </p:pic>
    </p:spTree>
    <p:extLst>
      <p:ext uri="{BB962C8B-B14F-4D97-AF65-F5344CB8AC3E}">
        <p14:creationId xmlns:p14="http://schemas.microsoft.com/office/powerpoint/2010/main" val="168979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57B4DC-A394-AF04-22F7-6EAED2FDB738}"/>
              </a:ext>
            </a:extLst>
          </p:cNvPr>
          <p:cNvSpPr>
            <a:spLocks noGrp="1"/>
          </p:cNvSpPr>
          <p:nvPr>
            <p:ph type="body" sz="quarter" idx="13"/>
          </p:nvPr>
        </p:nvSpPr>
        <p:spPr>
          <a:xfrm>
            <a:off x="856356" y="1404749"/>
            <a:ext cx="4955969" cy="3808175"/>
          </a:xfrm>
        </p:spPr>
        <p:txBody>
          <a:bodyPr>
            <a:normAutofit lnSpcReduction="10000"/>
          </a:bodyPr>
          <a:lstStyle/>
          <a:p>
            <a:r>
              <a:rPr lang="en-US" i="0" dirty="0"/>
              <a:t>By </a:t>
            </a:r>
            <a:r>
              <a:rPr lang="en-US" b="1" i="0" dirty="0">
                <a:solidFill>
                  <a:srgbClr val="F79037"/>
                </a:solidFill>
              </a:rPr>
              <a:t>LEVERAGING INNOVATION </a:t>
            </a:r>
            <a:r>
              <a:rPr lang="en-US" i="0" dirty="0"/>
              <a:t>in these and other ways, ethical food enterprises can create new </a:t>
            </a:r>
            <a:r>
              <a:rPr lang="en-US" b="1" i="0" dirty="0"/>
              <a:t>opportunities for growth</a:t>
            </a:r>
            <a:r>
              <a:rPr lang="en-US" i="0" dirty="0"/>
              <a:t>, </a:t>
            </a:r>
            <a:r>
              <a:rPr lang="en-US" b="1" i="0" dirty="0"/>
              <a:t>social impact</a:t>
            </a:r>
            <a:r>
              <a:rPr lang="en-US" i="0" dirty="0"/>
              <a:t>, and </a:t>
            </a:r>
            <a:r>
              <a:rPr lang="en-US" b="1" i="0" dirty="0"/>
              <a:t>environmental sustainability</a:t>
            </a:r>
            <a:r>
              <a:rPr lang="en-US" i="0" dirty="0"/>
              <a:t>, while also responding to the evolving needs and expectations of consumers and stakeholders.</a:t>
            </a:r>
            <a:endParaRPr lang="en-IE" i="0" dirty="0"/>
          </a:p>
        </p:txBody>
      </p:sp>
      <p:pic>
        <p:nvPicPr>
          <p:cNvPr id="5" name="Picture Placeholder 4" descr="Blue puzzle pieces with one red puzzle forming a circle">
            <a:extLst>
              <a:ext uri="{FF2B5EF4-FFF2-40B4-BE49-F238E27FC236}">
                <a16:creationId xmlns:a16="http://schemas.microsoft.com/office/drawing/2014/main" id="{8B8358DB-01A1-B2E6-132E-6CF97FF8863D}"/>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771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p:txBody>
          <a:bodyPr/>
          <a:lstStyle/>
          <a:p>
            <a:r>
              <a:rPr lang="en-US" dirty="0"/>
              <a:t>You as an entrepreneur could also innovate by integrating </a:t>
            </a:r>
            <a:r>
              <a:rPr lang="en-US" b="1" dirty="0"/>
              <a:t>social impact initiatives </a:t>
            </a:r>
            <a:r>
              <a:rPr lang="en-US" dirty="0"/>
              <a:t>into your food business. This could involve creating employment opportunities for </a:t>
            </a:r>
            <a:r>
              <a:rPr lang="en-US" dirty="0" err="1"/>
              <a:t>marginalised</a:t>
            </a:r>
            <a:r>
              <a:rPr lang="en-US" dirty="0"/>
              <a:t> communities, supporting fair </a:t>
            </a:r>
            <a:r>
              <a:rPr lang="en-US" dirty="0" err="1"/>
              <a:t>labour</a:t>
            </a:r>
            <a:r>
              <a:rPr lang="en-US" dirty="0"/>
              <a:t> practices, promoting gender equity, promoting diversity and inclusivity in the workplace, and supporting community development. </a:t>
            </a:r>
          </a:p>
          <a:p>
            <a:r>
              <a:rPr lang="en-US" dirty="0"/>
              <a:t>This would contribute to the "People" aspect of People-Planet-Profit by addressing social issues and promoting social well-being.</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292295" y="4524877"/>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038463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169763"/>
            <a:ext cx="9869328" cy="3440624"/>
          </a:xfrm>
        </p:spPr>
        <p:txBody>
          <a:bodyPr/>
          <a:lstStyle/>
          <a:p>
            <a:r>
              <a:rPr lang="en-US" dirty="0"/>
              <a:t>You could also innovate by </a:t>
            </a:r>
            <a:r>
              <a:rPr lang="en-US" b="1" dirty="0"/>
              <a:t>engaging consumers </a:t>
            </a:r>
            <a:r>
              <a:rPr lang="en-US" dirty="0"/>
              <a:t>in your sustainability efforts. This could involve educating consumers about the social and environmental impacts of their food choices, encouraging sustainable consumption patterns, promoting responsible packaging and waste management, and involving consumers in co-creation or feedback processes for developing more sustainable food products or services. </a:t>
            </a:r>
          </a:p>
          <a:p>
            <a:r>
              <a:rPr lang="en-US" dirty="0"/>
              <a:t>This would also contribute to the </a:t>
            </a:r>
            <a:r>
              <a:rPr lang="en-US" b="1" dirty="0"/>
              <a:t>"People" </a:t>
            </a:r>
            <a:r>
              <a:rPr lang="en-US" dirty="0"/>
              <a:t>aspect of People-Planet-Profit by empowering consumers to make informed choices and be active participants in sustainability initiatives.</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p:txBody>
          <a:bodyPr/>
          <a:lstStyle/>
          <a:p>
            <a:r>
              <a:rPr lang="en-IE" dirty="0"/>
              <a:t>The Potential Social Impact of Food Enterprises…</a:t>
            </a:r>
          </a:p>
        </p:txBody>
      </p:sp>
      <p:grpSp>
        <p:nvGrpSpPr>
          <p:cNvPr id="4" name="Group 3">
            <a:extLst>
              <a:ext uri="{FF2B5EF4-FFF2-40B4-BE49-F238E27FC236}">
                <a16:creationId xmlns:a16="http://schemas.microsoft.com/office/drawing/2014/main" id="{C39C2E11-9172-A956-B011-D396997E7117}"/>
              </a:ext>
            </a:extLst>
          </p:cNvPr>
          <p:cNvGrpSpPr/>
          <p:nvPr/>
        </p:nvGrpSpPr>
        <p:grpSpPr>
          <a:xfrm>
            <a:off x="10631691" y="4658205"/>
            <a:ext cx="1183081" cy="1090091"/>
            <a:chOff x="5297313" y="4260296"/>
            <a:chExt cx="2997029" cy="2761463"/>
          </a:xfrm>
        </p:grpSpPr>
        <p:sp>
          <p:nvSpPr>
            <p:cNvPr id="5" name="Freeform 587">
              <a:extLst>
                <a:ext uri="{FF2B5EF4-FFF2-40B4-BE49-F238E27FC236}">
                  <a16:creationId xmlns:a16="http://schemas.microsoft.com/office/drawing/2014/main" id="{E04DCDFF-255C-9002-3914-75A13D03D60A}"/>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6" name="Graphic 500">
              <a:extLst>
                <a:ext uri="{FF2B5EF4-FFF2-40B4-BE49-F238E27FC236}">
                  <a16:creationId xmlns:a16="http://schemas.microsoft.com/office/drawing/2014/main" id="{AD5702DF-47A2-2362-C75B-022FB81B6D3D}"/>
                </a:ext>
              </a:extLst>
            </p:cNvPr>
            <p:cNvGrpSpPr/>
            <p:nvPr/>
          </p:nvGrpSpPr>
          <p:grpSpPr>
            <a:xfrm>
              <a:off x="5297313" y="4260296"/>
              <a:ext cx="2997029" cy="2761463"/>
              <a:chOff x="6245479" y="2229503"/>
              <a:chExt cx="2997029" cy="2761463"/>
            </a:xfrm>
            <a:solidFill>
              <a:srgbClr val="000000"/>
            </a:solidFill>
          </p:grpSpPr>
          <p:sp>
            <p:nvSpPr>
              <p:cNvPr id="7" name="Freeform 589">
                <a:extLst>
                  <a:ext uri="{FF2B5EF4-FFF2-40B4-BE49-F238E27FC236}">
                    <a16:creationId xmlns:a16="http://schemas.microsoft.com/office/drawing/2014/main" id="{92A7823F-D701-179D-16AC-F8A4CCA3489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8" name="Freeform 590">
                <a:extLst>
                  <a:ext uri="{FF2B5EF4-FFF2-40B4-BE49-F238E27FC236}">
                    <a16:creationId xmlns:a16="http://schemas.microsoft.com/office/drawing/2014/main" id="{04B0D05C-1BBC-C6BB-9150-FA323AE5F49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9" name="Freeform 591">
                <a:extLst>
                  <a:ext uri="{FF2B5EF4-FFF2-40B4-BE49-F238E27FC236}">
                    <a16:creationId xmlns:a16="http://schemas.microsoft.com/office/drawing/2014/main" id="{00C76025-865D-2CB3-AF64-BA0AAE321BCB}"/>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PEOPLE</a:t>
            </a:r>
          </a:p>
        </p:txBody>
      </p:sp>
    </p:spTree>
    <p:extLst>
      <p:ext uri="{BB962C8B-B14F-4D97-AF65-F5344CB8AC3E}">
        <p14:creationId xmlns:p14="http://schemas.microsoft.com/office/powerpoint/2010/main" val="36770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Opportunities in Innovation</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43392-BDBF-31C1-1FB7-05684752BB83}"/>
              </a:ext>
            </a:extLst>
          </p:cNvPr>
          <p:cNvSpPr>
            <a:spLocks noGrp="1"/>
          </p:cNvSpPr>
          <p:nvPr>
            <p:ph type="body" sz="quarter" idx="18"/>
          </p:nvPr>
        </p:nvSpPr>
        <p:spPr>
          <a:xfrm>
            <a:off x="914400" y="2169763"/>
            <a:ext cx="10069718" cy="3440624"/>
          </a:xfrm>
        </p:spPr>
        <p:txBody>
          <a:bodyPr/>
          <a:lstStyle/>
          <a:p>
            <a:r>
              <a:rPr lang="en-US" dirty="0"/>
              <a:t>Sustainable Sourcing: As an ethical entrepreneur, you could innovate by incorporating sustainable sourcing practices in your food business. </a:t>
            </a:r>
          </a:p>
          <a:p>
            <a:r>
              <a:rPr lang="en-US" dirty="0"/>
              <a:t>This could involve sourcing organic, locally-produced, and fair-trade ingredients, supporting regenerative agriculture practices, promoting biodiversity, and protecting natural resources. </a:t>
            </a:r>
          </a:p>
          <a:p>
            <a:r>
              <a:rPr lang="en-US" dirty="0"/>
              <a:t>This would contribute to the </a:t>
            </a:r>
            <a:r>
              <a:rPr lang="en-US" b="1" dirty="0"/>
              <a:t>"Planet" </a:t>
            </a:r>
            <a:r>
              <a:rPr lang="en-US" dirty="0"/>
              <a:t>aspect of People-Planet-Profit by reducing environmental impact and supporting sustainable food systems.</a:t>
            </a:r>
            <a:endParaRPr lang="en-IE" dirty="0"/>
          </a:p>
        </p:txBody>
      </p:sp>
      <p:sp>
        <p:nvSpPr>
          <p:cNvPr id="3" name="Text Placeholder 2">
            <a:extLst>
              <a:ext uri="{FF2B5EF4-FFF2-40B4-BE49-F238E27FC236}">
                <a16:creationId xmlns:a16="http://schemas.microsoft.com/office/drawing/2014/main" id="{8BF3CAB7-47C4-8135-68C9-8CC5910B3AE1}"/>
              </a:ext>
            </a:extLst>
          </p:cNvPr>
          <p:cNvSpPr>
            <a:spLocks noGrp="1"/>
          </p:cNvSpPr>
          <p:nvPr>
            <p:ph type="body" sz="quarter" idx="16"/>
          </p:nvPr>
        </p:nvSpPr>
        <p:spPr>
          <a:xfrm>
            <a:off x="597529" y="330947"/>
            <a:ext cx="10909425" cy="803654"/>
          </a:xfrm>
        </p:spPr>
        <p:txBody>
          <a:bodyPr/>
          <a:lstStyle/>
          <a:p>
            <a:r>
              <a:rPr lang="en-IE" dirty="0"/>
              <a:t>The Potential Environmental Impact of Food Enterprises…</a:t>
            </a:r>
          </a:p>
        </p:txBody>
      </p:sp>
      <p:sp>
        <p:nvSpPr>
          <p:cNvPr id="4" name="TextBox 3">
            <a:extLst>
              <a:ext uri="{FF2B5EF4-FFF2-40B4-BE49-F238E27FC236}">
                <a16:creationId xmlns:a16="http://schemas.microsoft.com/office/drawing/2014/main" id="{F44A5E22-AD79-00A1-89DD-C88126F6495A}"/>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PLANET</a:t>
            </a:r>
          </a:p>
        </p:txBody>
      </p:sp>
      <p:grpSp>
        <p:nvGrpSpPr>
          <p:cNvPr id="5" name="Graphic 3">
            <a:extLst>
              <a:ext uri="{FF2B5EF4-FFF2-40B4-BE49-F238E27FC236}">
                <a16:creationId xmlns:a16="http://schemas.microsoft.com/office/drawing/2014/main" id="{75500077-5852-4D5E-C3FC-29D4BD38D0EE}"/>
              </a:ext>
            </a:extLst>
          </p:cNvPr>
          <p:cNvGrpSpPr/>
          <p:nvPr/>
        </p:nvGrpSpPr>
        <p:grpSpPr>
          <a:xfrm>
            <a:off x="10367788" y="4535787"/>
            <a:ext cx="1284022" cy="1221220"/>
            <a:chOff x="10407709" y="5371716"/>
            <a:chExt cx="1086136" cy="1037162"/>
          </a:xfrm>
        </p:grpSpPr>
        <p:sp>
          <p:nvSpPr>
            <p:cNvPr id="6" name="Freeform 559">
              <a:extLst>
                <a:ext uri="{FF2B5EF4-FFF2-40B4-BE49-F238E27FC236}">
                  <a16:creationId xmlns:a16="http://schemas.microsoft.com/office/drawing/2014/main" id="{551DAC2C-1FAA-56B3-5308-979ABD4B7D74}"/>
                </a:ext>
              </a:extLst>
            </p:cNvPr>
            <p:cNvSpPr/>
            <p:nvPr/>
          </p:nvSpPr>
          <p:spPr>
            <a:xfrm>
              <a:off x="11016927" y="5621447"/>
              <a:ext cx="177956" cy="194120"/>
            </a:xfrm>
            <a:custGeom>
              <a:avLst/>
              <a:gdLst>
                <a:gd name="connsiteX0" fmla="*/ 7905 w 177956"/>
                <a:gd name="connsiteY0" fmla="*/ 175795 h 194120"/>
                <a:gd name="connsiteX1" fmla="*/ 117615 w 177956"/>
                <a:gd name="connsiteY1" fmla="*/ 181281 h 194120"/>
                <a:gd name="connsiteX2" fmla="*/ 177956 w 177956"/>
                <a:gd name="connsiteY2" fmla="*/ 259 h 194120"/>
                <a:gd name="connsiteX3" fmla="*/ 18875 w 177956"/>
                <a:gd name="connsiteY3" fmla="*/ 52371 h 194120"/>
                <a:gd name="connsiteX4" fmla="*/ 7905 w 177956"/>
                <a:gd name="connsiteY4" fmla="*/ 175795 h 194120"/>
                <a:gd name="connsiteX5" fmla="*/ 7905 w 177956"/>
                <a:gd name="connsiteY5" fmla="*/ 175795 h 19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956" h="194120">
                  <a:moveTo>
                    <a:pt x="7905" y="175795"/>
                  </a:moveTo>
                  <a:cubicBezTo>
                    <a:pt x="54532" y="197738"/>
                    <a:pt x="92930" y="200480"/>
                    <a:pt x="117615" y="181281"/>
                  </a:cubicBezTo>
                  <a:cubicBezTo>
                    <a:pt x="166986" y="148368"/>
                    <a:pt x="177956" y="49628"/>
                    <a:pt x="177956" y="259"/>
                  </a:cubicBezTo>
                  <a:cubicBezTo>
                    <a:pt x="101158" y="-2484"/>
                    <a:pt x="46303" y="16715"/>
                    <a:pt x="18875" y="52371"/>
                  </a:cubicBezTo>
                  <a:cubicBezTo>
                    <a:pt x="-11294" y="96255"/>
                    <a:pt x="2419" y="156596"/>
                    <a:pt x="7905" y="175795"/>
                  </a:cubicBezTo>
                  <a:lnTo>
                    <a:pt x="7905" y="175795"/>
                  </a:lnTo>
                  <a:close/>
                </a:path>
              </a:pathLst>
            </a:custGeom>
            <a:solidFill>
              <a:srgbClr val="F79037"/>
            </a:solidFill>
            <a:ln w="27426" cap="flat">
              <a:noFill/>
              <a:prstDash val="solid"/>
              <a:miter/>
            </a:ln>
          </p:spPr>
          <p:txBody>
            <a:bodyPr rtlCol="0" anchor="ctr"/>
            <a:lstStyle/>
            <a:p>
              <a:endParaRPr lang="en-US"/>
            </a:p>
          </p:txBody>
        </p:sp>
        <p:sp>
          <p:nvSpPr>
            <p:cNvPr id="7" name="Freeform 560">
              <a:extLst>
                <a:ext uri="{FF2B5EF4-FFF2-40B4-BE49-F238E27FC236}">
                  <a16:creationId xmlns:a16="http://schemas.microsoft.com/office/drawing/2014/main" id="{AD8CEDDB-D6B6-5C59-F727-86DAA3653A5A}"/>
                </a:ext>
              </a:extLst>
            </p:cNvPr>
            <p:cNvSpPr/>
            <p:nvPr/>
          </p:nvSpPr>
          <p:spPr>
            <a:xfrm>
              <a:off x="10684499" y="5383085"/>
              <a:ext cx="218072" cy="198850"/>
            </a:xfrm>
            <a:custGeom>
              <a:avLst/>
              <a:gdLst>
                <a:gd name="connsiteX0" fmla="*/ 230 w 218072"/>
                <a:gd name="connsiteY0" fmla="*/ 0 h 198850"/>
                <a:gd name="connsiteX1" fmla="*/ 60571 w 218072"/>
                <a:gd name="connsiteY1" fmla="*/ 175537 h 198850"/>
                <a:gd name="connsiteX2" fmla="*/ 197709 w 218072"/>
                <a:gd name="connsiteY2" fmla="*/ 189251 h 198850"/>
                <a:gd name="connsiteX3" fmla="*/ 203194 w 218072"/>
                <a:gd name="connsiteY3" fmla="*/ 65827 h 198850"/>
                <a:gd name="connsiteX4" fmla="*/ 230 w 218072"/>
                <a:gd name="connsiteY4" fmla="*/ 0 h 198850"/>
                <a:gd name="connsiteX5" fmla="*/ 230 w 218072"/>
                <a:gd name="connsiteY5" fmla="*/ 0 h 19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72" h="198850">
                  <a:moveTo>
                    <a:pt x="230" y="0"/>
                  </a:moveTo>
                  <a:cubicBezTo>
                    <a:pt x="-2513" y="87769"/>
                    <a:pt x="19429" y="145367"/>
                    <a:pt x="60571" y="175537"/>
                  </a:cubicBezTo>
                  <a:cubicBezTo>
                    <a:pt x="109940" y="211193"/>
                    <a:pt x="175766" y="197479"/>
                    <a:pt x="197709" y="189251"/>
                  </a:cubicBezTo>
                  <a:cubicBezTo>
                    <a:pt x="222394" y="137138"/>
                    <a:pt x="225137" y="95997"/>
                    <a:pt x="203194" y="65827"/>
                  </a:cubicBezTo>
                  <a:cubicBezTo>
                    <a:pt x="164796" y="10972"/>
                    <a:pt x="55085" y="0"/>
                    <a:pt x="230" y="0"/>
                  </a:cubicBezTo>
                  <a:lnTo>
                    <a:pt x="230" y="0"/>
                  </a:lnTo>
                  <a:close/>
                </a:path>
              </a:pathLst>
            </a:custGeom>
            <a:solidFill>
              <a:srgbClr val="F79037"/>
            </a:solidFill>
            <a:ln w="27426" cap="flat">
              <a:noFill/>
              <a:prstDash val="solid"/>
              <a:miter/>
            </a:ln>
          </p:spPr>
          <p:txBody>
            <a:bodyPr rtlCol="0" anchor="ctr"/>
            <a:lstStyle/>
            <a:p>
              <a:endParaRPr lang="en-US"/>
            </a:p>
          </p:txBody>
        </p:sp>
        <p:grpSp>
          <p:nvGrpSpPr>
            <p:cNvPr id="8" name="Graphic 3">
              <a:extLst>
                <a:ext uri="{FF2B5EF4-FFF2-40B4-BE49-F238E27FC236}">
                  <a16:creationId xmlns:a16="http://schemas.microsoft.com/office/drawing/2014/main" id="{27D6CDE2-14CB-637D-0FF3-40BC6C3D1984}"/>
                </a:ext>
              </a:extLst>
            </p:cNvPr>
            <p:cNvGrpSpPr/>
            <p:nvPr/>
          </p:nvGrpSpPr>
          <p:grpSpPr>
            <a:xfrm>
              <a:off x="10407709" y="5371716"/>
              <a:ext cx="1086136" cy="1037162"/>
              <a:chOff x="10407709" y="5371716"/>
              <a:chExt cx="1086136" cy="1037162"/>
            </a:xfrm>
            <a:solidFill>
              <a:srgbClr val="000000"/>
            </a:solidFill>
          </p:grpSpPr>
          <p:grpSp>
            <p:nvGrpSpPr>
              <p:cNvPr id="9" name="Graphic 3">
                <a:extLst>
                  <a:ext uri="{FF2B5EF4-FFF2-40B4-BE49-F238E27FC236}">
                    <a16:creationId xmlns:a16="http://schemas.microsoft.com/office/drawing/2014/main" id="{CDBD1061-D3E7-D498-43FB-4D02A061B1B4}"/>
                  </a:ext>
                </a:extLst>
              </p:cNvPr>
              <p:cNvGrpSpPr/>
              <p:nvPr/>
            </p:nvGrpSpPr>
            <p:grpSpPr>
              <a:xfrm>
                <a:off x="10407709" y="5371716"/>
                <a:ext cx="1086136" cy="1037162"/>
                <a:chOff x="10407709" y="5371716"/>
                <a:chExt cx="1086136" cy="1037162"/>
              </a:xfrm>
              <a:solidFill>
                <a:srgbClr val="000000"/>
              </a:solidFill>
            </p:grpSpPr>
            <p:sp>
              <p:nvSpPr>
                <p:cNvPr id="11" name="Freeform 564">
                  <a:extLst>
                    <a:ext uri="{FF2B5EF4-FFF2-40B4-BE49-F238E27FC236}">
                      <a16:creationId xmlns:a16="http://schemas.microsoft.com/office/drawing/2014/main" id="{AB9D0534-61D8-D93E-24B2-96906C6AC9EF}"/>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solidFill>
                  <a:srgbClr val="000000"/>
                </a:solidFill>
                <a:ln w="27426" cap="flat">
                  <a:noFill/>
                  <a:prstDash val="solid"/>
                  <a:miter/>
                </a:ln>
              </p:spPr>
              <p:txBody>
                <a:bodyPr rtlCol="0" anchor="ctr"/>
                <a:lstStyle/>
                <a:p>
                  <a:endParaRPr lang="en-US"/>
                </a:p>
              </p:txBody>
            </p:sp>
            <p:sp>
              <p:nvSpPr>
                <p:cNvPr id="12" name="Freeform 565">
                  <a:extLst>
                    <a:ext uri="{FF2B5EF4-FFF2-40B4-BE49-F238E27FC236}">
                      <a16:creationId xmlns:a16="http://schemas.microsoft.com/office/drawing/2014/main" id="{11969C34-A069-4E39-4350-ADBDFC3751BF}"/>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solidFill>
                  <a:srgbClr val="000000"/>
                </a:solidFill>
                <a:ln w="27426" cap="flat">
                  <a:noFill/>
                  <a:prstDash val="solid"/>
                  <a:miter/>
                </a:ln>
              </p:spPr>
              <p:txBody>
                <a:bodyPr rtlCol="0" anchor="ctr"/>
                <a:lstStyle/>
                <a:p>
                  <a:endParaRPr lang="en-US"/>
                </a:p>
              </p:txBody>
            </p:sp>
            <p:sp>
              <p:nvSpPr>
                <p:cNvPr id="13" name="Freeform 566">
                  <a:extLst>
                    <a:ext uri="{FF2B5EF4-FFF2-40B4-BE49-F238E27FC236}">
                      <a16:creationId xmlns:a16="http://schemas.microsoft.com/office/drawing/2014/main" id="{446827E4-00CD-F304-8C96-6B87925FE3CE}"/>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solidFill>
                  <a:srgbClr val="000000"/>
                </a:solidFill>
                <a:ln w="27426" cap="flat">
                  <a:noFill/>
                  <a:prstDash val="solid"/>
                  <a:miter/>
                </a:ln>
              </p:spPr>
              <p:txBody>
                <a:bodyPr rtlCol="0" anchor="ctr"/>
                <a:lstStyle/>
                <a:p>
                  <a:endParaRPr lang="en-US"/>
                </a:p>
              </p:txBody>
            </p:sp>
          </p:grpSp>
          <p:sp>
            <p:nvSpPr>
              <p:cNvPr id="10" name="Freeform 563">
                <a:extLst>
                  <a:ext uri="{FF2B5EF4-FFF2-40B4-BE49-F238E27FC236}">
                    <a16:creationId xmlns:a16="http://schemas.microsoft.com/office/drawing/2014/main" id="{22B3982F-B43D-8B02-96ED-E6B656CA7233}"/>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solidFill>
                <a:srgbClr val="000000"/>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59038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5F382-5D2A-A8F5-B00C-456407933D90}"/>
              </a:ext>
            </a:extLst>
          </p:cNvPr>
          <p:cNvSpPr>
            <a:spLocks noGrp="1"/>
          </p:cNvSpPr>
          <p:nvPr>
            <p:ph type="body" sz="quarter" idx="18"/>
          </p:nvPr>
        </p:nvSpPr>
        <p:spPr>
          <a:xfrm>
            <a:off x="914400" y="2086824"/>
            <a:ext cx="9888900" cy="3440624"/>
          </a:xfrm>
        </p:spPr>
        <p:txBody>
          <a:bodyPr/>
          <a:lstStyle/>
          <a:p>
            <a:r>
              <a:rPr lang="en-US" dirty="0"/>
              <a:t>Again, as an entrepreneur, you could innovate by adopting </a:t>
            </a:r>
            <a:r>
              <a:rPr lang="en-US" b="1" dirty="0"/>
              <a:t>circular economy principles </a:t>
            </a:r>
            <a:r>
              <a:rPr lang="en-US" dirty="0"/>
              <a:t>in your food business. This could involve reducing food waste through innovative packaging, leaner practices or processing, and distribution methods, implementing recycling and composting </a:t>
            </a:r>
            <a:r>
              <a:rPr lang="en-US" dirty="0" err="1"/>
              <a:t>programmes</a:t>
            </a:r>
            <a:r>
              <a:rPr lang="en-US" dirty="0"/>
              <a:t>, promoting upcycling or repurposing of food by-products, and </a:t>
            </a:r>
            <a:r>
              <a:rPr lang="en-US" dirty="0" err="1"/>
              <a:t>optimising</a:t>
            </a:r>
            <a:r>
              <a:rPr lang="en-US" dirty="0"/>
              <a:t> resource use throughout the supply chain. </a:t>
            </a:r>
          </a:p>
          <a:p>
            <a:r>
              <a:rPr lang="en-US" dirty="0"/>
              <a:t>This would contribute to the </a:t>
            </a:r>
            <a:r>
              <a:rPr lang="en-US" b="1" dirty="0"/>
              <a:t>"Profit" </a:t>
            </a:r>
            <a:r>
              <a:rPr lang="en-US" dirty="0"/>
              <a:t>aspect of People-Planet-Profit by reducing costs, improving operational efficiency, and creating value from waste or by-products…while simultaneously having a good effect on the PLANET.</a:t>
            </a:r>
            <a:endParaRPr lang="en-IE" dirty="0"/>
          </a:p>
        </p:txBody>
      </p:sp>
      <p:sp>
        <p:nvSpPr>
          <p:cNvPr id="3" name="Text Placeholder 2">
            <a:extLst>
              <a:ext uri="{FF2B5EF4-FFF2-40B4-BE49-F238E27FC236}">
                <a16:creationId xmlns:a16="http://schemas.microsoft.com/office/drawing/2014/main" id="{A79E69B2-ACF2-5C0D-A749-B560C83CFBDA}"/>
              </a:ext>
            </a:extLst>
          </p:cNvPr>
          <p:cNvSpPr>
            <a:spLocks noGrp="1"/>
          </p:cNvSpPr>
          <p:nvPr>
            <p:ph type="body" sz="quarter" idx="16"/>
          </p:nvPr>
        </p:nvSpPr>
        <p:spPr>
          <a:xfrm>
            <a:off x="671633" y="459701"/>
            <a:ext cx="10595237" cy="803654"/>
          </a:xfrm>
        </p:spPr>
        <p:txBody>
          <a:bodyPr/>
          <a:lstStyle/>
          <a:p>
            <a:r>
              <a:rPr lang="en-IE" dirty="0"/>
              <a:t>The Potential Economic Impact of Food Enterprises…</a:t>
            </a:r>
          </a:p>
        </p:txBody>
      </p:sp>
      <p:sp>
        <p:nvSpPr>
          <p:cNvPr id="10" name="TextBox 9">
            <a:extLst>
              <a:ext uri="{FF2B5EF4-FFF2-40B4-BE49-F238E27FC236}">
                <a16:creationId xmlns:a16="http://schemas.microsoft.com/office/drawing/2014/main" id="{FF8414EA-52DF-D894-A83C-3342D9F274FC}"/>
              </a:ext>
            </a:extLst>
          </p:cNvPr>
          <p:cNvSpPr txBox="1"/>
          <p:nvPr/>
        </p:nvSpPr>
        <p:spPr>
          <a:xfrm>
            <a:off x="914400" y="1385523"/>
            <a:ext cx="2444436" cy="646331"/>
          </a:xfrm>
          <a:prstGeom prst="rect">
            <a:avLst/>
          </a:prstGeom>
          <a:noFill/>
        </p:spPr>
        <p:txBody>
          <a:bodyPr wrap="square" rtlCol="0">
            <a:spAutoFit/>
          </a:bodyPr>
          <a:lstStyle/>
          <a:p>
            <a:r>
              <a:rPr lang="en-IE" sz="3600" b="1" dirty="0">
                <a:solidFill>
                  <a:srgbClr val="000000"/>
                </a:solidFill>
              </a:rPr>
              <a:t>PROFIT</a:t>
            </a:r>
          </a:p>
        </p:txBody>
      </p:sp>
      <p:grpSp>
        <p:nvGrpSpPr>
          <p:cNvPr id="11" name="Graphic 3">
            <a:extLst>
              <a:ext uri="{FF2B5EF4-FFF2-40B4-BE49-F238E27FC236}">
                <a16:creationId xmlns:a16="http://schemas.microsoft.com/office/drawing/2014/main" id="{754EFC55-018C-57FF-8935-612E56BE5BED}"/>
              </a:ext>
            </a:extLst>
          </p:cNvPr>
          <p:cNvGrpSpPr/>
          <p:nvPr/>
        </p:nvGrpSpPr>
        <p:grpSpPr>
          <a:xfrm>
            <a:off x="10194203" y="4771176"/>
            <a:ext cx="1176798" cy="1082286"/>
            <a:chOff x="10410452" y="410457"/>
            <a:chExt cx="1091621" cy="1089230"/>
          </a:xfrm>
        </p:grpSpPr>
        <p:sp>
          <p:nvSpPr>
            <p:cNvPr id="12" name="Freeform 1356">
              <a:extLst>
                <a:ext uri="{FF2B5EF4-FFF2-40B4-BE49-F238E27FC236}">
                  <a16:creationId xmlns:a16="http://schemas.microsoft.com/office/drawing/2014/main" id="{6FBD8C14-B9EE-FFB4-619C-64474C0B0925}"/>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endParaRPr lang="en-US"/>
            </a:p>
          </p:txBody>
        </p:sp>
        <p:sp>
          <p:nvSpPr>
            <p:cNvPr id="13" name="Freeform 1357">
              <a:extLst>
                <a:ext uri="{FF2B5EF4-FFF2-40B4-BE49-F238E27FC236}">
                  <a16:creationId xmlns:a16="http://schemas.microsoft.com/office/drawing/2014/main" id="{D039FF01-BA19-AA4A-5981-B0054DE63B5F}"/>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2627055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02F18A-3CD0-1C35-4CFF-E7DFFA4EE3A5}"/>
              </a:ext>
            </a:extLst>
          </p:cNvPr>
          <p:cNvSpPr>
            <a:spLocks noGrp="1"/>
          </p:cNvSpPr>
          <p:nvPr>
            <p:ph type="body" sz="quarter" idx="16"/>
          </p:nvPr>
        </p:nvSpPr>
        <p:spPr/>
        <p:txBody>
          <a:bodyPr/>
          <a:lstStyle/>
          <a:p>
            <a:r>
              <a:rPr lang="en-US" dirty="0"/>
              <a:t>Models of Innovation</a:t>
            </a:r>
          </a:p>
          <a:p>
            <a:endParaRPr lang="en-IE" dirty="0"/>
          </a:p>
        </p:txBody>
      </p:sp>
      <p:sp>
        <p:nvSpPr>
          <p:cNvPr id="3" name="Text Placeholder 2">
            <a:extLst>
              <a:ext uri="{FF2B5EF4-FFF2-40B4-BE49-F238E27FC236}">
                <a16:creationId xmlns:a16="http://schemas.microsoft.com/office/drawing/2014/main" id="{401CD935-529D-5EA3-BBC1-6B49418C4CD9}"/>
              </a:ext>
            </a:extLst>
          </p:cNvPr>
          <p:cNvSpPr>
            <a:spLocks noGrp="1"/>
          </p:cNvSpPr>
          <p:nvPr>
            <p:ph type="body" sz="quarter" idx="17"/>
          </p:nvPr>
        </p:nvSpPr>
        <p:spPr/>
        <p:txBody>
          <a:bodyPr/>
          <a:lstStyle/>
          <a:p>
            <a:r>
              <a:rPr lang="en-IE" dirty="0"/>
              <a:t>03</a:t>
            </a:r>
          </a:p>
        </p:txBody>
      </p:sp>
    </p:spTree>
    <p:extLst>
      <p:ext uri="{BB962C8B-B14F-4D97-AF65-F5344CB8AC3E}">
        <p14:creationId xmlns:p14="http://schemas.microsoft.com/office/powerpoint/2010/main" val="35443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13AA1-BF31-C2D7-F9B9-C25EB836F870}"/>
              </a:ext>
            </a:extLst>
          </p:cNvPr>
          <p:cNvSpPr>
            <a:spLocks noGrp="1"/>
          </p:cNvSpPr>
          <p:nvPr>
            <p:ph type="body" sz="quarter" idx="18"/>
          </p:nvPr>
        </p:nvSpPr>
        <p:spPr/>
        <p:txBody>
          <a:bodyPr/>
          <a:lstStyle/>
          <a:p>
            <a:r>
              <a:rPr lang="en-US" dirty="0"/>
              <a:t>Business innovation is a top priority for entrepreneurs. </a:t>
            </a:r>
          </a:p>
          <a:p>
            <a:pPr marL="342900" indent="-342900">
              <a:buFont typeface="Arial" panose="020B0604020202020204" pitchFamily="34" charset="0"/>
              <a:buChar char="•"/>
            </a:pPr>
            <a:r>
              <a:rPr lang="en-US" dirty="0"/>
              <a:t>But why does a business need an Innovation model? </a:t>
            </a:r>
          </a:p>
          <a:p>
            <a:pPr marL="342900" indent="-342900">
              <a:buFont typeface="Arial" panose="020B0604020202020204" pitchFamily="34" charset="0"/>
              <a:buChar char="•"/>
            </a:pPr>
            <a:r>
              <a:rPr lang="en-US" dirty="0"/>
              <a:t>What’s the role of the innovation model?</a:t>
            </a:r>
          </a:p>
          <a:p>
            <a:r>
              <a:rPr lang="en-IE" dirty="0"/>
              <a:t>Innovation is generally part of a successful business strategy. Often innovators fail when they follow the wrong model for the implementation of innovation.</a:t>
            </a:r>
          </a:p>
          <a:p>
            <a:r>
              <a:rPr lang="en-US" dirty="0"/>
              <a:t>An Innovation model provides a detailed framework to identify, advance, and implement ideas. Thus, focusing on adopting methods to create the needed value. </a:t>
            </a:r>
          </a:p>
        </p:txBody>
      </p:sp>
      <p:sp>
        <p:nvSpPr>
          <p:cNvPr id="3" name="Text Placeholder 2">
            <a:extLst>
              <a:ext uri="{FF2B5EF4-FFF2-40B4-BE49-F238E27FC236}">
                <a16:creationId xmlns:a16="http://schemas.microsoft.com/office/drawing/2014/main" id="{F807552A-218F-97F8-E620-511510B07DEC}"/>
              </a:ext>
            </a:extLst>
          </p:cNvPr>
          <p:cNvSpPr>
            <a:spLocks noGrp="1"/>
          </p:cNvSpPr>
          <p:nvPr>
            <p:ph type="body" sz="quarter" idx="16"/>
          </p:nvPr>
        </p:nvSpPr>
        <p:spPr/>
        <p:txBody>
          <a:bodyPr/>
          <a:lstStyle/>
          <a:p>
            <a:r>
              <a:rPr lang="en-IE" dirty="0"/>
              <a:t>Business Innovation </a:t>
            </a:r>
          </a:p>
        </p:txBody>
      </p:sp>
    </p:spTree>
    <p:extLst>
      <p:ext uri="{BB962C8B-B14F-4D97-AF65-F5344CB8AC3E}">
        <p14:creationId xmlns:p14="http://schemas.microsoft.com/office/powerpoint/2010/main" val="913926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144C07-4705-263E-3BB7-43153203ADEA}"/>
              </a:ext>
            </a:extLst>
          </p:cNvPr>
          <p:cNvSpPr>
            <a:spLocks noGrp="1"/>
          </p:cNvSpPr>
          <p:nvPr>
            <p:ph type="body" sz="quarter" idx="18"/>
          </p:nvPr>
        </p:nvSpPr>
        <p:spPr>
          <a:xfrm>
            <a:off x="807822" y="1247614"/>
            <a:ext cx="6253881" cy="4157823"/>
          </a:xfrm>
        </p:spPr>
        <p:txBody>
          <a:bodyPr/>
          <a:lstStyle/>
          <a:p>
            <a:r>
              <a:rPr lang="en-US" dirty="0"/>
              <a:t>Models of innovation refer to </a:t>
            </a:r>
            <a:r>
              <a:rPr lang="en-US" b="1" dirty="0"/>
              <a:t>frameworks</a:t>
            </a:r>
            <a:r>
              <a:rPr lang="en-US" dirty="0"/>
              <a:t> or theories that describe how innovation happens and how it can be managed or stimulated while types of innovation provide a classification system for different types of innovative activity. </a:t>
            </a:r>
          </a:p>
          <a:p>
            <a:r>
              <a:rPr lang="en-US" dirty="0"/>
              <a:t>Some examples of </a:t>
            </a:r>
            <a:r>
              <a:rPr lang="en-US" b="1" dirty="0"/>
              <a:t>models of innovation </a:t>
            </a:r>
            <a:r>
              <a:rPr lang="en-US" dirty="0"/>
              <a:t>include:</a:t>
            </a:r>
          </a:p>
          <a:p>
            <a:pPr marL="342900" indent="-342900">
              <a:buFont typeface="Arial" panose="020B0604020202020204" pitchFamily="34" charset="0"/>
              <a:buChar char="•"/>
            </a:pPr>
            <a:r>
              <a:rPr lang="en-US" dirty="0"/>
              <a:t>the linear model of innovation, </a:t>
            </a:r>
          </a:p>
          <a:p>
            <a:pPr marL="342900" indent="-342900">
              <a:buFont typeface="Arial" panose="020B0604020202020204" pitchFamily="34" charset="0"/>
              <a:buChar char="•"/>
            </a:pPr>
            <a:r>
              <a:rPr lang="en-US" dirty="0"/>
              <a:t>the user-centered innovation model,</a:t>
            </a:r>
          </a:p>
          <a:p>
            <a:pPr marL="342900" indent="-342900">
              <a:buFont typeface="Arial" panose="020B0604020202020204" pitchFamily="34" charset="0"/>
              <a:buChar char="•"/>
            </a:pPr>
            <a:r>
              <a:rPr lang="en-US" dirty="0"/>
              <a:t>the open innovation model, </a:t>
            </a:r>
          </a:p>
          <a:p>
            <a:pPr marL="342900" indent="-342900">
              <a:buFont typeface="Arial" panose="020B0604020202020204" pitchFamily="34" charset="0"/>
              <a:buChar char="•"/>
            </a:pPr>
            <a:r>
              <a:rPr lang="en-US" dirty="0"/>
              <a:t>the network model.</a:t>
            </a:r>
            <a:endParaRPr lang="en-IE" dirty="0"/>
          </a:p>
        </p:txBody>
      </p:sp>
      <p:sp>
        <p:nvSpPr>
          <p:cNvPr id="3" name="Text Placeholder 2">
            <a:extLst>
              <a:ext uri="{FF2B5EF4-FFF2-40B4-BE49-F238E27FC236}">
                <a16:creationId xmlns:a16="http://schemas.microsoft.com/office/drawing/2014/main" id="{03F15EB1-662E-3720-5694-7C73936ED9E2}"/>
              </a:ext>
            </a:extLst>
          </p:cNvPr>
          <p:cNvSpPr>
            <a:spLocks noGrp="1"/>
          </p:cNvSpPr>
          <p:nvPr>
            <p:ph type="body" sz="quarter" idx="16"/>
          </p:nvPr>
        </p:nvSpPr>
        <p:spPr>
          <a:xfrm>
            <a:off x="807822" y="616716"/>
            <a:ext cx="4990998" cy="992652"/>
          </a:xfrm>
        </p:spPr>
        <p:txBody>
          <a:bodyPr/>
          <a:lstStyle/>
          <a:p>
            <a:r>
              <a:rPr lang="en-IE" dirty="0"/>
              <a:t>Models of Innovation</a:t>
            </a:r>
          </a:p>
        </p:txBody>
      </p:sp>
      <p:pic>
        <p:nvPicPr>
          <p:cNvPr id="6" name="Picture Placeholder 5" descr="People working on ideas">
            <a:extLst>
              <a:ext uri="{FF2B5EF4-FFF2-40B4-BE49-F238E27FC236}">
                <a16:creationId xmlns:a16="http://schemas.microsoft.com/office/drawing/2014/main" id="{073735C2-DE89-12C8-034A-6AAB2957217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061703" y="1452563"/>
            <a:ext cx="5130297" cy="4656137"/>
          </a:xfrm>
        </p:spPr>
      </p:pic>
    </p:spTree>
    <p:extLst>
      <p:ext uri="{BB962C8B-B14F-4D97-AF65-F5344CB8AC3E}">
        <p14:creationId xmlns:p14="http://schemas.microsoft.com/office/powerpoint/2010/main" val="92299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2F322C-170E-53D8-2B2B-AFAE81600193}"/>
              </a:ext>
            </a:extLst>
          </p:cNvPr>
          <p:cNvSpPr>
            <a:spLocks noGrp="1"/>
          </p:cNvSpPr>
          <p:nvPr>
            <p:ph type="body" sz="quarter" idx="18"/>
          </p:nvPr>
        </p:nvSpPr>
        <p:spPr>
          <a:xfrm>
            <a:off x="898357" y="1758066"/>
            <a:ext cx="5402855" cy="3025975"/>
          </a:xfrm>
        </p:spPr>
        <p:txBody>
          <a:bodyPr/>
          <a:lstStyle/>
          <a:p>
            <a:r>
              <a:rPr lang="en-US" dirty="0"/>
              <a:t>This model, also known as the </a:t>
            </a:r>
            <a:r>
              <a:rPr lang="en-US" b="1" dirty="0"/>
              <a:t>"technology-push" </a:t>
            </a:r>
            <a:r>
              <a:rPr lang="en-US" dirty="0"/>
              <a:t>model, suggests that innovation is a linear process that begins with scientific research and development, followed by engineering, manufacturing, marketing, and finally, sales. </a:t>
            </a:r>
          </a:p>
          <a:p>
            <a:r>
              <a:rPr lang="en-US" dirty="0"/>
              <a:t>This model with a complete emphasis on R&amp;D has the disadvantage of not considering customer feedback and expectations. Thus, these innovations would often get ignored in the market. </a:t>
            </a:r>
            <a:endParaRPr lang="en-IE" dirty="0"/>
          </a:p>
        </p:txBody>
      </p:sp>
      <p:sp>
        <p:nvSpPr>
          <p:cNvPr id="3" name="Text Placeholder 2">
            <a:extLst>
              <a:ext uri="{FF2B5EF4-FFF2-40B4-BE49-F238E27FC236}">
                <a16:creationId xmlns:a16="http://schemas.microsoft.com/office/drawing/2014/main" id="{F69697BD-4C3B-2762-F8AC-0DC14BE04FBA}"/>
              </a:ext>
            </a:extLst>
          </p:cNvPr>
          <p:cNvSpPr>
            <a:spLocks noGrp="1"/>
          </p:cNvSpPr>
          <p:nvPr>
            <p:ph type="body" sz="quarter" idx="16"/>
          </p:nvPr>
        </p:nvSpPr>
        <p:spPr/>
        <p:txBody>
          <a:bodyPr/>
          <a:lstStyle/>
          <a:p>
            <a:pPr marL="742950" indent="-742950">
              <a:buFont typeface="+mj-lt"/>
              <a:buAutoNum type="arabicPeriod"/>
            </a:pPr>
            <a:r>
              <a:rPr lang="en-IE" b="1" dirty="0"/>
              <a:t>Linear model:</a:t>
            </a:r>
          </a:p>
        </p:txBody>
      </p:sp>
      <p:sp>
        <p:nvSpPr>
          <p:cNvPr id="5" name="Arrow: Chevron 4">
            <a:extLst>
              <a:ext uri="{FF2B5EF4-FFF2-40B4-BE49-F238E27FC236}">
                <a16:creationId xmlns:a16="http://schemas.microsoft.com/office/drawing/2014/main" id="{41078810-0CA7-0789-0D70-29A199E0A474}"/>
              </a:ext>
            </a:extLst>
          </p:cNvPr>
          <p:cNvSpPr/>
          <p:nvPr/>
        </p:nvSpPr>
        <p:spPr>
          <a:xfrm>
            <a:off x="6654872" y="3177763"/>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dirty="0">
              <a:solidFill>
                <a:schemeClr val="tx1"/>
              </a:solidFill>
            </a:endParaRPr>
          </a:p>
        </p:txBody>
      </p:sp>
      <p:sp>
        <p:nvSpPr>
          <p:cNvPr id="6" name="Arrow: Chevron 5">
            <a:extLst>
              <a:ext uri="{FF2B5EF4-FFF2-40B4-BE49-F238E27FC236}">
                <a16:creationId xmlns:a16="http://schemas.microsoft.com/office/drawing/2014/main" id="{A82B53FC-9FEB-F7ED-703F-A4F772B5F1DD}"/>
              </a:ext>
            </a:extLst>
          </p:cNvPr>
          <p:cNvSpPr/>
          <p:nvPr/>
        </p:nvSpPr>
        <p:spPr>
          <a:xfrm>
            <a:off x="10457864" y="3177764"/>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tx1"/>
              </a:solidFill>
            </a:endParaRPr>
          </a:p>
        </p:txBody>
      </p:sp>
      <p:sp>
        <p:nvSpPr>
          <p:cNvPr id="7" name="Arrow: Chevron 6">
            <a:extLst>
              <a:ext uri="{FF2B5EF4-FFF2-40B4-BE49-F238E27FC236}">
                <a16:creationId xmlns:a16="http://schemas.microsoft.com/office/drawing/2014/main" id="{1C5457A8-F425-48FF-C4FC-D93A1BB0E1AA}"/>
              </a:ext>
            </a:extLst>
          </p:cNvPr>
          <p:cNvSpPr/>
          <p:nvPr/>
        </p:nvSpPr>
        <p:spPr>
          <a:xfrm>
            <a:off x="9186428" y="3177766"/>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Arrow: Chevron 7">
            <a:extLst>
              <a:ext uri="{FF2B5EF4-FFF2-40B4-BE49-F238E27FC236}">
                <a16:creationId xmlns:a16="http://schemas.microsoft.com/office/drawing/2014/main" id="{EF0861BD-B457-EEFD-A592-27B30A0504A7}"/>
              </a:ext>
            </a:extLst>
          </p:cNvPr>
          <p:cNvSpPr/>
          <p:nvPr/>
        </p:nvSpPr>
        <p:spPr>
          <a:xfrm>
            <a:off x="7926308" y="3177765"/>
            <a:ext cx="1575303" cy="832919"/>
          </a:xfrm>
          <a:prstGeom prst="chevron">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TextBox 8">
            <a:extLst>
              <a:ext uri="{FF2B5EF4-FFF2-40B4-BE49-F238E27FC236}">
                <a16:creationId xmlns:a16="http://schemas.microsoft.com/office/drawing/2014/main" id="{2874DF82-35FE-D673-ABC1-867566536EB0}"/>
              </a:ext>
            </a:extLst>
          </p:cNvPr>
          <p:cNvSpPr txBox="1"/>
          <p:nvPr/>
        </p:nvSpPr>
        <p:spPr>
          <a:xfrm>
            <a:off x="7055485" y="3409553"/>
            <a:ext cx="1029275" cy="369332"/>
          </a:xfrm>
          <a:prstGeom prst="rect">
            <a:avLst/>
          </a:prstGeom>
          <a:noFill/>
        </p:spPr>
        <p:txBody>
          <a:bodyPr wrap="square" rtlCol="0">
            <a:spAutoFit/>
          </a:bodyPr>
          <a:lstStyle/>
          <a:p>
            <a:pPr algn="ctr"/>
            <a:r>
              <a:rPr lang="en-IE" dirty="0">
                <a:solidFill>
                  <a:srgbClr val="30475E"/>
                </a:solidFill>
              </a:rPr>
              <a:t>Research</a:t>
            </a:r>
          </a:p>
        </p:txBody>
      </p:sp>
      <p:sp>
        <p:nvSpPr>
          <p:cNvPr id="10" name="TextBox 9">
            <a:extLst>
              <a:ext uri="{FF2B5EF4-FFF2-40B4-BE49-F238E27FC236}">
                <a16:creationId xmlns:a16="http://schemas.microsoft.com/office/drawing/2014/main" id="{1BCA3F70-2851-52E1-4B03-4D52E306B7B8}"/>
              </a:ext>
            </a:extLst>
          </p:cNvPr>
          <p:cNvSpPr txBox="1"/>
          <p:nvPr/>
        </p:nvSpPr>
        <p:spPr>
          <a:xfrm>
            <a:off x="8253937" y="3271055"/>
            <a:ext cx="994175" cy="646331"/>
          </a:xfrm>
          <a:prstGeom prst="rect">
            <a:avLst/>
          </a:prstGeom>
          <a:noFill/>
        </p:spPr>
        <p:txBody>
          <a:bodyPr wrap="square" rtlCol="0">
            <a:spAutoFit/>
          </a:bodyPr>
          <a:lstStyle/>
          <a:p>
            <a:pPr algn="ctr"/>
            <a:r>
              <a:rPr lang="en-IE" dirty="0">
                <a:solidFill>
                  <a:srgbClr val="30475E"/>
                </a:solidFill>
              </a:rPr>
              <a:t>Develop -</a:t>
            </a:r>
            <a:r>
              <a:rPr lang="en-IE" dirty="0" err="1">
                <a:solidFill>
                  <a:srgbClr val="30475E"/>
                </a:solidFill>
              </a:rPr>
              <a:t>ment</a:t>
            </a:r>
            <a:endParaRPr lang="en-IE" dirty="0">
              <a:solidFill>
                <a:srgbClr val="30475E"/>
              </a:solidFill>
            </a:endParaRPr>
          </a:p>
        </p:txBody>
      </p:sp>
      <p:sp>
        <p:nvSpPr>
          <p:cNvPr id="11" name="TextBox 10">
            <a:extLst>
              <a:ext uri="{FF2B5EF4-FFF2-40B4-BE49-F238E27FC236}">
                <a16:creationId xmlns:a16="http://schemas.microsoft.com/office/drawing/2014/main" id="{45832D66-E97E-E41C-D85E-3B59BAB52938}"/>
              </a:ext>
            </a:extLst>
          </p:cNvPr>
          <p:cNvSpPr txBox="1"/>
          <p:nvPr/>
        </p:nvSpPr>
        <p:spPr>
          <a:xfrm>
            <a:off x="9525373" y="3271054"/>
            <a:ext cx="1067181" cy="646331"/>
          </a:xfrm>
          <a:prstGeom prst="rect">
            <a:avLst/>
          </a:prstGeom>
          <a:noFill/>
        </p:spPr>
        <p:txBody>
          <a:bodyPr wrap="square" rtlCol="0">
            <a:spAutoFit/>
          </a:bodyPr>
          <a:lstStyle/>
          <a:p>
            <a:pPr algn="ctr"/>
            <a:r>
              <a:rPr lang="en-IE" dirty="0">
                <a:solidFill>
                  <a:srgbClr val="30475E"/>
                </a:solidFill>
              </a:rPr>
              <a:t>Manu-</a:t>
            </a:r>
          </a:p>
          <a:p>
            <a:pPr algn="ctr"/>
            <a:r>
              <a:rPr lang="en-IE" dirty="0" err="1">
                <a:solidFill>
                  <a:srgbClr val="30475E"/>
                </a:solidFill>
              </a:rPr>
              <a:t>facturing</a:t>
            </a:r>
            <a:endParaRPr lang="en-IE" dirty="0">
              <a:solidFill>
                <a:srgbClr val="30475E"/>
              </a:solidFill>
            </a:endParaRPr>
          </a:p>
        </p:txBody>
      </p:sp>
      <p:sp>
        <p:nvSpPr>
          <p:cNvPr id="12" name="TextBox 11">
            <a:extLst>
              <a:ext uri="{FF2B5EF4-FFF2-40B4-BE49-F238E27FC236}">
                <a16:creationId xmlns:a16="http://schemas.microsoft.com/office/drawing/2014/main" id="{495CB4C9-AC7C-D450-AB63-128D94C8B7A7}"/>
              </a:ext>
            </a:extLst>
          </p:cNvPr>
          <p:cNvSpPr txBox="1"/>
          <p:nvPr/>
        </p:nvSpPr>
        <p:spPr>
          <a:xfrm>
            <a:off x="10796809" y="3409553"/>
            <a:ext cx="1067181" cy="369332"/>
          </a:xfrm>
          <a:prstGeom prst="rect">
            <a:avLst/>
          </a:prstGeom>
          <a:noFill/>
        </p:spPr>
        <p:txBody>
          <a:bodyPr wrap="square" rtlCol="0">
            <a:spAutoFit/>
          </a:bodyPr>
          <a:lstStyle/>
          <a:p>
            <a:pPr algn="ctr"/>
            <a:r>
              <a:rPr lang="en-IE" dirty="0">
                <a:solidFill>
                  <a:srgbClr val="30475E"/>
                </a:solidFill>
              </a:rPr>
              <a:t>Sales</a:t>
            </a:r>
          </a:p>
        </p:txBody>
      </p:sp>
      <p:sp>
        <p:nvSpPr>
          <p:cNvPr id="13" name="TextBox 12">
            <a:extLst>
              <a:ext uri="{FF2B5EF4-FFF2-40B4-BE49-F238E27FC236}">
                <a16:creationId xmlns:a16="http://schemas.microsoft.com/office/drawing/2014/main" id="{12B6A373-733F-0BF4-42E9-84FE0F666814}"/>
              </a:ext>
            </a:extLst>
          </p:cNvPr>
          <p:cNvSpPr txBox="1"/>
          <p:nvPr/>
        </p:nvSpPr>
        <p:spPr>
          <a:xfrm>
            <a:off x="7063391" y="2254086"/>
            <a:ext cx="4246074" cy="461665"/>
          </a:xfrm>
          <a:prstGeom prst="rect">
            <a:avLst/>
          </a:prstGeom>
          <a:noFill/>
        </p:spPr>
        <p:txBody>
          <a:bodyPr wrap="square" rtlCol="0">
            <a:spAutoFit/>
          </a:bodyPr>
          <a:lstStyle/>
          <a:p>
            <a:r>
              <a:rPr lang="en-IE" sz="2400" b="1" dirty="0">
                <a:solidFill>
                  <a:srgbClr val="30475E"/>
                </a:solidFill>
              </a:rPr>
              <a:t>Linear Model – Technology Push</a:t>
            </a:r>
          </a:p>
        </p:txBody>
      </p:sp>
    </p:spTree>
    <p:extLst>
      <p:ext uri="{BB962C8B-B14F-4D97-AF65-F5344CB8AC3E}">
        <p14:creationId xmlns:p14="http://schemas.microsoft.com/office/powerpoint/2010/main" val="365915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D65E89-5949-5C0C-2704-84540E97B1D1}"/>
              </a:ext>
            </a:extLst>
          </p:cNvPr>
          <p:cNvSpPr>
            <a:spLocks noGrp="1"/>
          </p:cNvSpPr>
          <p:nvPr>
            <p:ph type="body" sz="quarter" idx="18"/>
          </p:nvPr>
        </p:nvSpPr>
        <p:spPr>
          <a:xfrm>
            <a:off x="898357" y="1941714"/>
            <a:ext cx="5565817" cy="3025975"/>
          </a:xfrm>
        </p:spPr>
        <p:txBody>
          <a:bodyPr/>
          <a:lstStyle/>
          <a:p>
            <a:r>
              <a:rPr lang="en-US" dirty="0"/>
              <a:t>This model, also known as the "demand-pull" model, suggests that innovation is driven by user needs and demands. In this model, companies seek to understand their customers' needs and preferences and develop products and services that meet those needs. For a long time, those ‘needs’ have led to an unsustainable world &amp; consequently many global challenges but now the consumer is changing mindset and they are now concerned with sustainability</a:t>
            </a:r>
            <a:endParaRPr lang="en-IE" dirty="0"/>
          </a:p>
        </p:txBody>
      </p:sp>
      <p:sp>
        <p:nvSpPr>
          <p:cNvPr id="3" name="Text Placeholder 2">
            <a:extLst>
              <a:ext uri="{FF2B5EF4-FFF2-40B4-BE49-F238E27FC236}">
                <a16:creationId xmlns:a16="http://schemas.microsoft.com/office/drawing/2014/main" id="{3150D5A5-4B15-64AF-3180-94D31105BA40}"/>
              </a:ext>
            </a:extLst>
          </p:cNvPr>
          <p:cNvSpPr>
            <a:spLocks noGrp="1"/>
          </p:cNvSpPr>
          <p:nvPr>
            <p:ph type="body" sz="quarter" idx="16"/>
          </p:nvPr>
        </p:nvSpPr>
        <p:spPr>
          <a:xfrm>
            <a:off x="898357" y="739413"/>
            <a:ext cx="5276105" cy="992652"/>
          </a:xfrm>
        </p:spPr>
        <p:txBody>
          <a:bodyPr/>
          <a:lstStyle/>
          <a:p>
            <a:pPr marL="742950" indent="-742950">
              <a:buFont typeface="+mj-lt"/>
              <a:buAutoNum type="arabicPeriod" startAt="2"/>
            </a:pPr>
            <a:r>
              <a:rPr lang="en-IE" b="1" dirty="0"/>
              <a:t>User-</a:t>
            </a:r>
            <a:r>
              <a:rPr lang="en-IE" b="1" dirty="0" err="1"/>
              <a:t>centered</a:t>
            </a:r>
            <a:r>
              <a:rPr lang="en-IE" b="1" dirty="0"/>
              <a:t> innovation model </a:t>
            </a:r>
          </a:p>
        </p:txBody>
      </p:sp>
      <p:sp>
        <p:nvSpPr>
          <p:cNvPr id="6" name="Flowchart: Connector 5">
            <a:extLst>
              <a:ext uri="{FF2B5EF4-FFF2-40B4-BE49-F238E27FC236}">
                <a16:creationId xmlns:a16="http://schemas.microsoft.com/office/drawing/2014/main" id="{363CE1E7-A9A0-C733-51E8-DF68CA15D9F1}"/>
              </a:ext>
            </a:extLst>
          </p:cNvPr>
          <p:cNvSpPr/>
          <p:nvPr/>
        </p:nvSpPr>
        <p:spPr>
          <a:xfrm>
            <a:off x="7650606" y="3304433"/>
            <a:ext cx="2009915" cy="1892676"/>
          </a:xfrm>
          <a:prstGeom prst="flowChartConnector">
            <a:avLst/>
          </a:prstGeom>
          <a:solidFill>
            <a:schemeClr val="bg1"/>
          </a:solidFill>
          <a:ln w="38100">
            <a:solidFill>
              <a:srgbClr val="E866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Flowchart: Connector 6">
            <a:extLst>
              <a:ext uri="{FF2B5EF4-FFF2-40B4-BE49-F238E27FC236}">
                <a16:creationId xmlns:a16="http://schemas.microsoft.com/office/drawing/2014/main" id="{2D506D92-BF95-0131-7F70-62C23119DC63}"/>
              </a:ext>
            </a:extLst>
          </p:cNvPr>
          <p:cNvSpPr/>
          <p:nvPr/>
        </p:nvSpPr>
        <p:spPr>
          <a:xfrm>
            <a:off x="9251376" y="3330130"/>
            <a:ext cx="2009916" cy="1892676"/>
          </a:xfrm>
          <a:prstGeom prst="flowChartConnector">
            <a:avLst/>
          </a:prstGeom>
          <a:noFill/>
          <a:ln w="38100">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lowchart: Connector 4">
            <a:extLst>
              <a:ext uri="{FF2B5EF4-FFF2-40B4-BE49-F238E27FC236}">
                <a16:creationId xmlns:a16="http://schemas.microsoft.com/office/drawing/2014/main" id="{47D64D9F-39DB-4224-D158-638D6974AD38}"/>
              </a:ext>
            </a:extLst>
          </p:cNvPr>
          <p:cNvSpPr/>
          <p:nvPr/>
        </p:nvSpPr>
        <p:spPr>
          <a:xfrm>
            <a:off x="8450991" y="2261412"/>
            <a:ext cx="2009916" cy="1892676"/>
          </a:xfrm>
          <a:prstGeom prst="flowChartConnector">
            <a:avLst/>
          </a:prstGeom>
          <a:noFill/>
          <a:ln w="38100">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Graphic 8" descr="User outline">
            <a:extLst>
              <a:ext uri="{FF2B5EF4-FFF2-40B4-BE49-F238E27FC236}">
                <a16:creationId xmlns:a16="http://schemas.microsoft.com/office/drawing/2014/main" id="{4ECCCE21-FD3F-6FE1-7472-4403690BAD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8749" y="2334318"/>
            <a:ext cx="914400" cy="914400"/>
          </a:xfrm>
          <a:prstGeom prst="rect">
            <a:avLst/>
          </a:prstGeom>
        </p:spPr>
      </p:pic>
      <p:pic>
        <p:nvPicPr>
          <p:cNvPr id="11" name="Graphic 10" descr="Factory outline">
            <a:extLst>
              <a:ext uri="{FF2B5EF4-FFF2-40B4-BE49-F238E27FC236}">
                <a16:creationId xmlns:a16="http://schemas.microsoft.com/office/drawing/2014/main" id="{38781DC1-1E46-F717-3643-9452CFFD61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36784" y="3696888"/>
            <a:ext cx="914400" cy="914400"/>
          </a:xfrm>
          <a:prstGeom prst="rect">
            <a:avLst/>
          </a:prstGeom>
        </p:spPr>
      </p:pic>
      <p:pic>
        <p:nvPicPr>
          <p:cNvPr id="13" name="Graphic 12" descr="Robot Hand outline">
            <a:extLst>
              <a:ext uri="{FF2B5EF4-FFF2-40B4-BE49-F238E27FC236}">
                <a16:creationId xmlns:a16="http://schemas.microsoft.com/office/drawing/2014/main" id="{CC16C0F8-8FB1-CCBA-B2C6-D7EC0E722CC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51100" y="3696888"/>
            <a:ext cx="914400" cy="914400"/>
          </a:xfrm>
          <a:prstGeom prst="rect">
            <a:avLst/>
          </a:prstGeom>
        </p:spPr>
      </p:pic>
      <p:sp>
        <p:nvSpPr>
          <p:cNvPr id="14" name="TextBox 13">
            <a:extLst>
              <a:ext uri="{FF2B5EF4-FFF2-40B4-BE49-F238E27FC236}">
                <a16:creationId xmlns:a16="http://schemas.microsoft.com/office/drawing/2014/main" id="{C08B4835-6F0F-5F0F-C837-B46D42E025ED}"/>
              </a:ext>
            </a:extLst>
          </p:cNvPr>
          <p:cNvSpPr txBox="1"/>
          <p:nvPr/>
        </p:nvSpPr>
        <p:spPr>
          <a:xfrm>
            <a:off x="8903571" y="3085370"/>
            <a:ext cx="1175979" cy="369332"/>
          </a:xfrm>
          <a:prstGeom prst="rect">
            <a:avLst/>
          </a:prstGeom>
          <a:noFill/>
        </p:spPr>
        <p:txBody>
          <a:bodyPr wrap="square" rtlCol="0">
            <a:spAutoFit/>
          </a:bodyPr>
          <a:lstStyle/>
          <a:p>
            <a:pPr algn="ctr"/>
            <a:r>
              <a:rPr lang="en-IE" b="1" dirty="0">
                <a:solidFill>
                  <a:srgbClr val="F79037"/>
                </a:solidFill>
              </a:rPr>
              <a:t>Human</a:t>
            </a:r>
          </a:p>
        </p:txBody>
      </p:sp>
      <p:sp>
        <p:nvSpPr>
          <p:cNvPr id="15" name="TextBox 14">
            <a:extLst>
              <a:ext uri="{FF2B5EF4-FFF2-40B4-BE49-F238E27FC236}">
                <a16:creationId xmlns:a16="http://schemas.microsoft.com/office/drawing/2014/main" id="{9B6371F1-AD6A-38C2-98C3-69BC44D8161D}"/>
              </a:ext>
            </a:extLst>
          </p:cNvPr>
          <p:cNvSpPr txBox="1"/>
          <p:nvPr/>
        </p:nvSpPr>
        <p:spPr>
          <a:xfrm>
            <a:off x="9540726" y="4535808"/>
            <a:ext cx="1286457" cy="369332"/>
          </a:xfrm>
          <a:prstGeom prst="rect">
            <a:avLst/>
          </a:prstGeom>
          <a:noFill/>
        </p:spPr>
        <p:txBody>
          <a:bodyPr wrap="square" rtlCol="0">
            <a:spAutoFit/>
          </a:bodyPr>
          <a:lstStyle/>
          <a:p>
            <a:pPr algn="ctr"/>
            <a:r>
              <a:rPr lang="en-IE" b="1" dirty="0">
                <a:solidFill>
                  <a:srgbClr val="85D2E1"/>
                </a:solidFill>
              </a:rPr>
              <a:t>Technology</a:t>
            </a:r>
          </a:p>
        </p:txBody>
      </p:sp>
      <p:sp>
        <p:nvSpPr>
          <p:cNvPr id="16" name="TextBox 15">
            <a:extLst>
              <a:ext uri="{FF2B5EF4-FFF2-40B4-BE49-F238E27FC236}">
                <a16:creationId xmlns:a16="http://schemas.microsoft.com/office/drawing/2014/main" id="{7542DE77-47A4-AD85-B310-99A1A180F6BB}"/>
              </a:ext>
            </a:extLst>
          </p:cNvPr>
          <p:cNvSpPr txBox="1"/>
          <p:nvPr/>
        </p:nvSpPr>
        <p:spPr>
          <a:xfrm>
            <a:off x="7936784" y="4535808"/>
            <a:ext cx="1175979" cy="369332"/>
          </a:xfrm>
          <a:prstGeom prst="rect">
            <a:avLst/>
          </a:prstGeom>
          <a:noFill/>
        </p:spPr>
        <p:txBody>
          <a:bodyPr wrap="square" rtlCol="0">
            <a:spAutoFit/>
          </a:bodyPr>
          <a:lstStyle/>
          <a:p>
            <a:pPr algn="ctr"/>
            <a:r>
              <a:rPr lang="en-IE" b="1" dirty="0">
                <a:solidFill>
                  <a:srgbClr val="E8669E"/>
                </a:solidFill>
              </a:rPr>
              <a:t>Business</a:t>
            </a:r>
          </a:p>
        </p:txBody>
      </p:sp>
      <p:pic>
        <p:nvPicPr>
          <p:cNvPr id="18" name="Graphic 17" descr="Lights On outline">
            <a:extLst>
              <a:ext uri="{FF2B5EF4-FFF2-40B4-BE49-F238E27FC236}">
                <a16:creationId xmlns:a16="http://schemas.microsoft.com/office/drawing/2014/main" id="{5C9008DA-5E24-7F72-C042-717A6B739A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262960" y="3737595"/>
            <a:ext cx="388609" cy="388609"/>
          </a:xfrm>
          <a:prstGeom prst="rect">
            <a:avLst/>
          </a:prstGeom>
        </p:spPr>
      </p:pic>
      <p:sp>
        <p:nvSpPr>
          <p:cNvPr id="19" name="TextBox 18">
            <a:extLst>
              <a:ext uri="{FF2B5EF4-FFF2-40B4-BE49-F238E27FC236}">
                <a16:creationId xmlns:a16="http://schemas.microsoft.com/office/drawing/2014/main" id="{80E20A09-6A07-FBC8-0F2E-CF25831E93B8}"/>
              </a:ext>
            </a:extLst>
          </p:cNvPr>
          <p:cNvSpPr txBox="1"/>
          <p:nvPr/>
        </p:nvSpPr>
        <p:spPr>
          <a:xfrm>
            <a:off x="8844351" y="5896495"/>
            <a:ext cx="1392750" cy="369332"/>
          </a:xfrm>
          <a:prstGeom prst="rect">
            <a:avLst/>
          </a:prstGeom>
          <a:solidFill>
            <a:srgbClr val="D1E8FF"/>
          </a:solidFill>
          <a:ln>
            <a:solidFill>
              <a:srgbClr val="30475E"/>
            </a:solidFill>
          </a:ln>
        </p:spPr>
        <p:txBody>
          <a:bodyPr wrap="square" rtlCol="0">
            <a:spAutoFit/>
          </a:bodyPr>
          <a:lstStyle/>
          <a:p>
            <a:pPr algn="ctr"/>
            <a:r>
              <a:rPr lang="en-IE" b="1" dirty="0">
                <a:solidFill>
                  <a:srgbClr val="30475E"/>
                </a:solidFill>
              </a:rPr>
              <a:t>Innovation</a:t>
            </a:r>
          </a:p>
        </p:txBody>
      </p:sp>
      <p:cxnSp>
        <p:nvCxnSpPr>
          <p:cNvPr id="21" name="Straight Connector 20">
            <a:extLst>
              <a:ext uri="{FF2B5EF4-FFF2-40B4-BE49-F238E27FC236}">
                <a16:creationId xmlns:a16="http://schemas.microsoft.com/office/drawing/2014/main" id="{CE4818B6-F8E9-F651-245F-EC56B14EC919}"/>
              </a:ext>
            </a:extLst>
          </p:cNvPr>
          <p:cNvCxnSpPr/>
          <p:nvPr/>
        </p:nvCxnSpPr>
        <p:spPr>
          <a:xfrm>
            <a:off x="9455949" y="4205754"/>
            <a:ext cx="0" cy="1690741"/>
          </a:xfrm>
          <a:prstGeom prst="line">
            <a:avLst/>
          </a:prstGeom>
          <a:ln w="19050">
            <a:solidFill>
              <a:srgbClr val="3047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19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8417FE7-304E-72A2-B4A5-CF2DF3C4D4D7}"/>
              </a:ext>
            </a:extLst>
          </p:cNvPr>
          <p:cNvGrpSpPr/>
          <p:nvPr/>
        </p:nvGrpSpPr>
        <p:grpSpPr>
          <a:xfrm>
            <a:off x="1" y="0"/>
            <a:ext cx="5932286" cy="6858000"/>
            <a:chOff x="0" y="0"/>
            <a:chExt cx="6033735" cy="6858000"/>
          </a:xfrm>
        </p:grpSpPr>
        <p:sp>
          <p:nvSpPr>
            <p:cNvPr id="4" name="Freeform 3">
              <a:extLst>
                <a:ext uri="{FF2B5EF4-FFF2-40B4-BE49-F238E27FC236}">
                  <a16:creationId xmlns:a16="http://schemas.microsoft.com/office/drawing/2014/main" id="{8BACEF20-4868-B607-99A6-7785E840AE6B}"/>
                </a:ext>
              </a:extLst>
            </p:cNvPr>
            <p:cNvSpPr/>
            <p:nvPr/>
          </p:nvSpPr>
          <p:spPr>
            <a:xfrm>
              <a:off x="0" y="0"/>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Freeform 4">
              <a:extLst>
                <a:ext uri="{FF2B5EF4-FFF2-40B4-BE49-F238E27FC236}">
                  <a16:creationId xmlns:a16="http://schemas.microsoft.com/office/drawing/2014/main" id="{6E69B8A4-F338-CDB9-C1ED-714EBED32300}"/>
                </a:ext>
              </a:extLst>
            </p:cNvPr>
            <p:cNvSpPr/>
            <p:nvPr/>
          </p:nvSpPr>
          <p:spPr>
            <a:xfrm>
              <a:off x="0" y="1202668"/>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6" name="Rectangle 5">
              <a:extLst>
                <a:ext uri="{FF2B5EF4-FFF2-40B4-BE49-F238E27FC236}">
                  <a16:creationId xmlns:a16="http://schemas.microsoft.com/office/drawing/2014/main" id="{2DE29A9B-1561-750B-0CA5-1E57E5EDDAE6}"/>
                </a:ext>
              </a:extLst>
            </p:cNvPr>
            <p:cNvSpPr/>
            <p:nvPr/>
          </p:nvSpPr>
          <p:spPr>
            <a:xfrm>
              <a:off x="0" y="3798888"/>
              <a:ext cx="4433455" cy="3059112"/>
            </a:xfrm>
            <a:prstGeom prst="rect">
              <a:avLst/>
            </a:prstGeom>
            <a:solidFill>
              <a:srgbClr val="B2DE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F4474CEF-0D8A-5979-1B8C-CA2325709298}"/>
              </a:ext>
            </a:extLst>
          </p:cNvPr>
          <p:cNvSpPr>
            <a:spLocks noGrp="1"/>
          </p:cNvSpPr>
          <p:nvPr>
            <p:ph type="body" sz="quarter" idx="4294967295"/>
          </p:nvPr>
        </p:nvSpPr>
        <p:spPr>
          <a:xfrm>
            <a:off x="415942" y="1627581"/>
            <a:ext cx="5182862" cy="4337050"/>
          </a:xfrm>
          <a:prstGeom prst="rect">
            <a:avLst/>
          </a:prstGeom>
        </p:spPr>
        <p:txBody>
          <a:bodyPr/>
          <a:lstStyle/>
          <a:p>
            <a:pPr marL="0" indent="0">
              <a:lnSpc>
                <a:spcPts val="2580"/>
              </a:lnSpc>
              <a:buNone/>
            </a:pPr>
            <a:r>
              <a:rPr lang="en-US" sz="2400" dirty="0">
                <a:solidFill>
                  <a:srgbClr val="000000"/>
                </a:solidFill>
              </a:rPr>
              <a:t>This model also known as the </a:t>
            </a:r>
            <a:r>
              <a:rPr lang="en-US" sz="2400" b="1" dirty="0">
                <a:solidFill>
                  <a:srgbClr val="000000"/>
                </a:solidFill>
              </a:rPr>
              <a:t>network model</a:t>
            </a:r>
            <a:r>
              <a:rPr lang="en-US" sz="2400" dirty="0">
                <a:solidFill>
                  <a:srgbClr val="000000"/>
                </a:solidFill>
              </a:rPr>
              <a:t>, suggests that innovation is not limited to a company's internal research and development activities but can also be achieved through collaborations with external partners, including customers, suppliers, and even competitors.</a:t>
            </a:r>
          </a:p>
          <a:p>
            <a:pPr marL="0" indent="0">
              <a:lnSpc>
                <a:spcPts val="2580"/>
              </a:lnSpc>
              <a:buNone/>
            </a:pPr>
            <a:r>
              <a:rPr lang="en-US" sz="2400" dirty="0">
                <a:solidFill>
                  <a:srgbClr val="000000"/>
                </a:solidFill>
              </a:rPr>
              <a:t>Open innovation has the potential to widen the space for value creation, be it through new partners with complementary skills or by unlocking hidden potential in long-lasting relationships. </a:t>
            </a:r>
            <a:endParaRPr lang="en-IE" sz="2400" dirty="0">
              <a:solidFill>
                <a:srgbClr val="000000"/>
              </a:solidFill>
            </a:endParaRPr>
          </a:p>
        </p:txBody>
      </p:sp>
      <p:sp>
        <p:nvSpPr>
          <p:cNvPr id="3" name="Text Placeholder 2">
            <a:extLst>
              <a:ext uri="{FF2B5EF4-FFF2-40B4-BE49-F238E27FC236}">
                <a16:creationId xmlns:a16="http://schemas.microsoft.com/office/drawing/2014/main" id="{E1EF7EB7-A06A-42B4-729C-391002F3F22D}"/>
              </a:ext>
            </a:extLst>
          </p:cNvPr>
          <p:cNvSpPr>
            <a:spLocks noGrp="1"/>
          </p:cNvSpPr>
          <p:nvPr>
            <p:ph type="body" sz="quarter" idx="4294967295"/>
          </p:nvPr>
        </p:nvSpPr>
        <p:spPr>
          <a:xfrm>
            <a:off x="415943" y="380349"/>
            <a:ext cx="5324982" cy="992187"/>
          </a:xfrm>
          <a:prstGeom prst="rect">
            <a:avLst/>
          </a:prstGeom>
        </p:spPr>
        <p:txBody>
          <a:bodyPr/>
          <a:lstStyle/>
          <a:p>
            <a:pPr marL="742950" indent="-742950">
              <a:buFont typeface="+mj-lt"/>
              <a:buAutoNum type="arabicPeriod" startAt="3"/>
            </a:pPr>
            <a:r>
              <a:rPr lang="en-IE" sz="3600" b="1" dirty="0">
                <a:solidFill>
                  <a:srgbClr val="000000"/>
                </a:solidFill>
              </a:rPr>
              <a:t>Open Innovation Model</a:t>
            </a:r>
          </a:p>
        </p:txBody>
      </p:sp>
      <p:grpSp>
        <p:nvGrpSpPr>
          <p:cNvPr id="9" name="Graphic 7">
            <a:extLst>
              <a:ext uri="{FF2B5EF4-FFF2-40B4-BE49-F238E27FC236}">
                <a16:creationId xmlns:a16="http://schemas.microsoft.com/office/drawing/2014/main" id="{12B773B6-24CB-A1C0-F37E-F3401E264A4B}"/>
              </a:ext>
            </a:extLst>
          </p:cNvPr>
          <p:cNvGrpSpPr/>
          <p:nvPr/>
        </p:nvGrpSpPr>
        <p:grpSpPr>
          <a:xfrm>
            <a:off x="5861211" y="1575050"/>
            <a:ext cx="6330788" cy="4165645"/>
            <a:chOff x="5638353" y="1394346"/>
            <a:chExt cx="6330788" cy="4165645"/>
          </a:xfrm>
        </p:grpSpPr>
        <p:sp>
          <p:nvSpPr>
            <p:cNvPr id="10" name="TextBox 9">
              <a:extLst>
                <a:ext uri="{FF2B5EF4-FFF2-40B4-BE49-F238E27FC236}">
                  <a16:creationId xmlns:a16="http://schemas.microsoft.com/office/drawing/2014/main" id="{8E0105DD-229C-3E47-A535-13CFE52037C2}"/>
                </a:ext>
              </a:extLst>
            </p:cNvPr>
            <p:cNvSpPr txBox="1"/>
            <p:nvPr/>
          </p:nvSpPr>
          <p:spPr>
            <a:xfrm>
              <a:off x="5638353" y="2636691"/>
              <a:ext cx="1179981" cy="710451"/>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Internal Technology Base</a:t>
              </a:r>
            </a:p>
          </p:txBody>
        </p:sp>
        <p:sp>
          <p:nvSpPr>
            <p:cNvPr id="11" name="TextBox 10">
              <a:extLst>
                <a:ext uri="{FF2B5EF4-FFF2-40B4-BE49-F238E27FC236}">
                  <a16:creationId xmlns:a16="http://schemas.microsoft.com/office/drawing/2014/main" id="{42F7F402-E1F1-5789-DB8A-ACC83A336918}"/>
                </a:ext>
              </a:extLst>
            </p:cNvPr>
            <p:cNvSpPr txBox="1"/>
            <p:nvPr/>
          </p:nvSpPr>
          <p:spPr>
            <a:xfrm>
              <a:off x="10397117" y="3263498"/>
              <a:ext cx="1572024" cy="505267"/>
            </a:xfrm>
            <a:prstGeom prst="rect">
              <a:avLst/>
            </a:prstGeom>
            <a:noFill/>
          </p:spPr>
          <p:txBody>
            <a:bodyPr wrap="square" rtlCol="0">
              <a:spAutoFit/>
            </a:bodyPr>
            <a:lstStyle/>
            <a:p>
              <a:pPr algn="l">
                <a:lnSpc>
                  <a:spcPts val="1560"/>
                </a:lnSpc>
              </a:pPr>
              <a:r>
                <a:rPr lang="en-US" sz="1400" spc="0" baseline="0" dirty="0">
                  <a:ln/>
                  <a:solidFill>
                    <a:srgbClr val="000000"/>
                  </a:solidFill>
                  <a:latin typeface="MyriadPro-Bold"/>
                  <a:sym typeface="MyriadPro-Bold"/>
                  <a:rtl val="0"/>
                </a:rPr>
                <a:t>External Technology Base</a:t>
              </a:r>
            </a:p>
          </p:txBody>
        </p:sp>
        <p:grpSp>
          <p:nvGrpSpPr>
            <p:cNvPr id="12" name="Graphic 7">
              <a:extLst>
                <a:ext uri="{FF2B5EF4-FFF2-40B4-BE49-F238E27FC236}">
                  <a16:creationId xmlns:a16="http://schemas.microsoft.com/office/drawing/2014/main" id="{484990AA-3343-5DB8-E8E9-F951A9FE0405}"/>
                </a:ext>
              </a:extLst>
            </p:cNvPr>
            <p:cNvGrpSpPr/>
            <p:nvPr/>
          </p:nvGrpSpPr>
          <p:grpSpPr>
            <a:xfrm>
              <a:off x="6810370" y="3139038"/>
              <a:ext cx="588342" cy="107699"/>
              <a:chOff x="6810370" y="3139038"/>
              <a:chExt cx="588342" cy="107699"/>
            </a:xfrm>
            <a:solidFill>
              <a:srgbClr val="9C66AA"/>
            </a:solidFill>
          </p:grpSpPr>
          <p:sp>
            <p:nvSpPr>
              <p:cNvPr id="13" name="Freeform 12">
                <a:extLst>
                  <a:ext uri="{FF2B5EF4-FFF2-40B4-BE49-F238E27FC236}">
                    <a16:creationId xmlns:a16="http://schemas.microsoft.com/office/drawing/2014/main" id="{9240C27E-0FA2-ED1B-7847-50C996DFAA76}"/>
                  </a:ext>
                </a:extLst>
              </p:cNvPr>
              <p:cNvSpPr/>
              <p:nvPr/>
            </p:nvSpPr>
            <p:spPr>
              <a:xfrm>
                <a:off x="6864233" y="3192888"/>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14" name="Freeform 13">
                <a:extLst>
                  <a:ext uri="{FF2B5EF4-FFF2-40B4-BE49-F238E27FC236}">
                    <a16:creationId xmlns:a16="http://schemas.microsoft.com/office/drawing/2014/main" id="{6D20A827-5F94-CAD2-B8B6-EA1773B99D73}"/>
                  </a:ext>
                </a:extLst>
              </p:cNvPr>
              <p:cNvSpPr/>
              <p:nvPr/>
            </p:nvSpPr>
            <p:spPr>
              <a:xfrm>
                <a:off x="6810370" y="3139038"/>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9C66AA"/>
              </a:solidFill>
              <a:ln w="13799" cap="flat">
                <a:noFill/>
                <a:prstDash val="solid"/>
                <a:miter/>
              </a:ln>
            </p:spPr>
            <p:txBody>
              <a:bodyPr rtlCol="0" anchor="ctr"/>
              <a:lstStyle/>
              <a:p>
                <a:pPr>
                  <a:lnSpc>
                    <a:spcPts val="1560"/>
                  </a:lnSpc>
                </a:pPr>
                <a:endParaRPr lang="en-US" sz="1400"/>
              </a:p>
            </p:txBody>
          </p:sp>
        </p:grpSp>
        <p:sp>
          <p:nvSpPr>
            <p:cNvPr id="15" name="TextBox 14">
              <a:extLst>
                <a:ext uri="{FF2B5EF4-FFF2-40B4-BE49-F238E27FC236}">
                  <a16:creationId xmlns:a16="http://schemas.microsoft.com/office/drawing/2014/main" id="{7451A551-07D7-AB79-3FA5-D3B344D13858}"/>
                </a:ext>
              </a:extLst>
            </p:cNvPr>
            <p:cNvSpPr txBox="1"/>
            <p:nvPr/>
          </p:nvSpPr>
          <p:spPr>
            <a:xfrm>
              <a:off x="5795056" y="3502225"/>
              <a:ext cx="1345158" cy="505267"/>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Firm Current Market</a:t>
              </a:r>
            </a:p>
          </p:txBody>
        </p:sp>
        <p:sp>
          <p:nvSpPr>
            <p:cNvPr id="16" name="TextBox 15">
              <a:extLst>
                <a:ext uri="{FF2B5EF4-FFF2-40B4-BE49-F238E27FC236}">
                  <a16:creationId xmlns:a16="http://schemas.microsoft.com/office/drawing/2014/main" id="{8D56E066-BBD3-2CAF-F73B-199847AEAFBF}"/>
                </a:ext>
              </a:extLst>
            </p:cNvPr>
            <p:cNvSpPr txBox="1"/>
            <p:nvPr/>
          </p:nvSpPr>
          <p:spPr>
            <a:xfrm>
              <a:off x="10088822" y="4009070"/>
              <a:ext cx="1741182" cy="300082"/>
            </a:xfrm>
            <a:prstGeom prst="rect">
              <a:avLst/>
            </a:prstGeom>
            <a:noFill/>
          </p:spPr>
          <p:txBody>
            <a:bodyPr wrap="none" rtlCol="0">
              <a:spAutoFit/>
            </a:bodyPr>
            <a:lstStyle/>
            <a:p>
              <a:pPr algn="l">
                <a:lnSpc>
                  <a:spcPts val="1560"/>
                </a:lnSpc>
              </a:pPr>
              <a:r>
                <a:rPr lang="en-US" sz="1400" spc="0" baseline="0">
                  <a:ln/>
                  <a:solidFill>
                    <a:srgbClr val="000000"/>
                  </a:solidFill>
                  <a:latin typeface="MyriadPro-Bold"/>
                  <a:sym typeface="MyriadPro-Bold"/>
                  <a:rtl val="0"/>
                </a:rPr>
                <a:t>Other Firm Markets</a:t>
              </a:r>
            </a:p>
          </p:txBody>
        </p:sp>
        <p:sp>
          <p:nvSpPr>
            <p:cNvPr id="17" name="TextBox 16">
              <a:extLst>
                <a:ext uri="{FF2B5EF4-FFF2-40B4-BE49-F238E27FC236}">
                  <a16:creationId xmlns:a16="http://schemas.microsoft.com/office/drawing/2014/main" id="{534D3FB3-D5A6-9098-A9E7-BCDADB8C8036}"/>
                </a:ext>
              </a:extLst>
            </p:cNvPr>
            <p:cNvSpPr txBox="1"/>
            <p:nvPr/>
          </p:nvSpPr>
          <p:spPr>
            <a:xfrm>
              <a:off x="9886811" y="4522964"/>
              <a:ext cx="1814920" cy="300082"/>
            </a:xfrm>
            <a:prstGeom prst="rect">
              <a:avLst/>
            </a:prstGeom>
            <a:noFill/>
          </p:spPr>
          <p:txBody>
            <a:bodyPr wrap="none" rtlCol="0">
              <a:spAutoFit/>
            </a:bodyPr>
            <a:lstStyle/>
            <a:p>
              <a:pPr algn="l">
                <a:lnSpc>
                  <a:spcPts val="1560"/>
                </a:lnSpc>
              </a:pPr>
              <a:r>
                <a:rPr lang="en-US" sz="1400" spc="0" baseline="0">
                  <a:ln/>
                  <a:solidFill>
                    <a:srgbClr val="000000"/>
                  </a:solidFill>
                  <a:latin typeface="MyriadPro-Bold"/>
                  <a:sym typeface="MyriadPro-Bold"/>
                  <a:rtl val="0"/>
                </a:rPr>
                <a:t>Firm Current Market</a:t>
              </a:r>
            </a:p>
          </p:txBody>
        </p:sp>
        <p:sp>
          <p:nvSpPr>
            <p:cNvPr id="18" name="TextBox 17">
              <a:extLst>
                <a:ext uri="{FF2B5EF4-FFF2-40B4-BE49-F238E27FC236}">
                  <a16:creationId xmlns:a16="http://schemas.microsoft.com/office/drawing/2014/main" id="{33A2C825-5BBC-169E-E3F2-F27CCD60E33D}"/>
                </a:ext>
              </a:extLst>
            </p:cNvPr>
            <p:cNvSpPr txBox="1"/>
            <p:nvPr/>
          </p:nvSpPr>
          <p:spPr>
            <a:xfrm>
              <a:off x="5946258" y="4185613"/>
              <a:ext cx="1445549" cy="710451"/>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External Technology Insourcing</a:t>
              </a:r>
            </a:p>
          </p:txBody>
        </p:sp>
        <p:sp>
          <p:nvSpPr>
            <p:cNvPr id="19" name="TextBox 18">
              <a:extLst>
                <a:ext uri="{FF2B5EF4-FFF2-40B4-BE49-F238E27FC236}">
                  <a16:creationId xmlns:a16="http://schemas.microsoft.com/office/drawing/2014/main" id="{8AE34A57-EF59-C295-DFB8-09479F3E5C66}"/>
                </a:ext>
              </a:extLst>
            </p:cNvPr>
            <p:cNvSpPr txBox="1"/>
            <p:nvPr/>
          </p:nvSpPr>
          <p:spPr>
            <a:xfrm>
              <a:off x="9650479" y="5054724"/>
              <a:ext cx="1734303" cy="505267"/>
            </a:xfrm>
            <a:prstGeom prst="rect">
              <a:avLst/>
            </a:prstGeom>
            <a:noFill/>
          </p:spPr>
          <p:txBody>
            <a:bodyPr wrap="square" rtlCol="0">
              <a:spAutoFit/>
            </a:bodyPr>
            <a:lstStyle/>
            <a:p>
              <a:pPr algn="l">
                <a:lnSpc>
                  <a:spcPts val="1560"/>
                </a:lnSpc>
              </a:pPr>
              <a:r>
                <a:rPr lang="en-US" sz="1400" spc="0" baseline="0" dirty="0">
                  <a:ln/>
                  <a:solidFill>
                    <a:srgbClr val="000000"/>
                  </a:solidFill>
                  <a:latin typeface="MyriadPro-Bold"/>
                  <a:sym typeface="MyriadPro-Bold"/>
                  <a:rtl val="0"/>
                </a:rPr>
                <a:t>Internal/External Venture Handling</a:t>
              </a:r>
            </a:p>
          </p:txBody>
        </p:sp>
        <p:sp>
          <p:nvSpPr>
            <p:cNvPr id="20" name="TextBox 19">
              <a:extLst>
                <a:ext uri="{FF2B5EF4-FFF2-40B4-BE49-F238E27FC236}">
                  <a16:creationId xmlns:a16="http://schemas.microsoft.com/office/drawing/2014/main" id="{0375B6C4-E1F5-1307-F025-5E9018E2CCF2}"/>
                </a:ext>
              </a:extLst>
            </p:cNvPr>
            <p:cNvSpPr txBox="1"/>
            <p:nvPr/>
          </p:nvSpPr>
          <p:spPr>
            <a:xfrm>
              <a:off x="6261647" y="5004453"/>
              <a:ext cx="1455973" cy="505267"/>
            </a:xfrm>
            <a:prstGeom prst="rect">
              <a:avLst/>
            </a:prstGeom>
            <a:noFill/>
          </p:spPr>
          <p:txBody>
            <a:bodyPr wrap="square" rtlCol="0">
              <a:spAutoFit/>
            </a:bodyPr>
            <a:lstStyle/>
            <a:p>
              <a:pPr algn="r">
                <a:lnSpc>
                  <a:spcPts val="1560"/>
                </a:lnSpc>
              </a:pPr>
              <a:r>
                <a:rPr lang="en-US" sz="1400" spc="0" baseline="0" dirty="0">
                  <a:ln/>
                  <a:solidFill>
                    <a:srgbClr val="000000"/>
                  </a:solidFill>
                  <a:latin typeface="MyriadPro-Bold"/>
                  <a:sym typeface="MyriadPro-Bold"/>
                  <a:rtl val="0"/>
                </a:rPr>
                <a:t>Firm Current Market</a:t>
              </a:r>
            </a:p>
          </p:txBody>
        </p:sp>
        <p:grpSp>
          <p:nvGrpSpPr>
            <p:cNvPr id="21" name="Graphic 7">
              <a:extLst>
                <a:ext uri="{FF2B5EF4-FFF2-40B4-BE49-F238E27FC236}">
                  <a16:creationId xmlns:a16="http://schemas.microsoft.com/office/drawing/2014/main" id="{4B3F522A-AB59-9B7B-6448-5DFCFED968FA}"/>
                </a:ext>
              </a:extLst>
            </p:cNvPr>
            <p:cNvGrpSpPr/>
            <p:nvPr/>
          </p:nvGrpSpPr>
          <p:grpSpPr>
            <a:xfrm>
              <a:off x="9801803" y="3507703"/>
              <a:ext cx="589723" cy="107699"/>
              <a:chOff x="9801803" y="3507703"/>
              <a:chExt cx="589723" cy="107699"/>
            </a:xfrm>
            <a:solidFill>
              <a:srgbClr val="9C66AA"/>
            </a:solidFill>
          </p:grpSpPr>
          <p:sp>
            <p:nvSpPr>
              <p:cNvPr id="22" name="Freeform 21">
                <a:extLst>
                  <a:ext uri="{FF2B5EF4-FFF2-40B4-BE49-F238E27FC236}">
                    <a16:creationId xmlns:a16="http://schemas.microsoft.com/office/drawing/2014/main" id="{BCC0FEE4-8086-85B3-21DC-9EE41BC04F27}"/>
                  </a:ext>
                </a:extLst>
              </p:cNvPr>
              <p:cNvSpPr/>
              <p:nvPr/>
            </p:nvSpPr>
            <p:spPr>
              <a:xfrm>
                <a:off x="9801803" y="3561553"/>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23" name="Freeform 22">
                <a:extLst>
                  <a:ext uri="{FF2B5EF4-FFF2-40B4-BE49-F238E27FC236}">
                    <a16:creationId xmlns:a16="http://schemas.microsoft.com/office/drawing/2014/main" id="{B46FB430-BB20-BC6B-DCBD-BDF69180BA71}"/>
                  </a:ext>
                </a:extLst>
              </p:cNvPr>
              <p:cNvSpPr/>
              <p:nvPr/>
            </p:nvSpPr>
            <p:spPr>
              <a:xfrm>
                <a:off x="10283802" y="3507703"/>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10"/>
                      <a:pt x="24115" y="0"/>
                      <a:pt x="53862" y="0"/>
                    </a:cubicBezTo>
                    <a:cubicBezTo>
                      <a:pt x="83610" y="0"/>
                      <a:pt x="107725" y="24110"/>
                      <a:pt x="107725" y="53850"/>
                    </a:cubicBezTo>
                    <a:close/>
                  </a:path>
                </a:pathLst>
              </a:custGeom>
              <a:solidFill>
                <a:srgbClr val="9C66AA"/>
              </a:solidFill>
              <a:ln w="13799" cap="flat">
                <a:noFill/>
                <a:prstDash val="solid"/>
                <a:miter/>
              </a:ln>
            </p:spPr>
            <p:txBody>
              <a:bodyPr rtlCol="0" anchor="ctr"/>
              <a:lstStyle/>
              <a:p>
                <a:pPr>
                  <a:lnSpc>
                    <a:spcPts val="1560"/>
                  </a:lnSpc>
                </a:pPr>
                <a:endParaRPr lang="en-US" sz="1400"/>
              </a:p>
            </p:txBody>
          </p:sp>
        </p:grpSp>
        <p:grpSp>
          <p:nvGrpSpPr>
            <p:cNvPr id="24" name="Graphic 7">
              <a:extLst>
                <a:ext uri="{FF2B5EF4-FFF2-40B4-BE49-F238E27FC236}">
                  <a16:creationId xmlns:a16="http://schemas.microsoft.com/office/drawing/2014/main" id="{1F86F50A-4481-7F27-A40E-A37F706E3072}"/>
                </a:ext>
              </a:extLst>
            </p:cNvPr>
            <p:cNvGrpSpPr/>
            <p:nvPr/>
          </p:nvGrpSpPr>
          <p:grpSpPr>
            <a:xfrm>
              <a:off x="7093493" y="3781094"/>
              <a:ext cx="588342" cy="107699"/>
              <a:chOff x="7093493" y="3781094"/>
              <a:chExt cx="588342" cy="107699"/>
            </a:xfrm>
            <a:solidFill>
              <a:srgbClr val="EF9FC1"/>
            </a:solidFill>
          </p:grpSpPr>
          <p:sp>
            <p:nvSpPr>
              <p:cNvPr id="25" name="Freeform 24">
                <a:extLst>
                  <a:ext uri="{FF2B5EF4-FFF2-40B4-BE49-F238E27FC236}">
                    <a16:creationId xmlns:a16="http://schemas.microsoft.com/office/drawing/2014/main" id="{F412D3BB-F3FA-03E4-8260-2237C759D03D}"/>
                  </a:ext>
                </a:extLst>
              </p:cNvPr>
              <p:cNvSpPr/>
              <p:nvPr/>
            </p:nvSpPr>
            <p:spPr>
              <a:xfrm>
                <a:off x="7147355" y="3834944"/>
                <a:ext cx="534480" cy="13807"/>
              </a:xfrm>
              <a:custGeom>
                <a:avLst/>
                <a:gdLst>
                  <a:gd name="connsiteX0" fmla="*/ 534480 w 534480"/>
                  <a:gd name="connsiteY0" fmla="*/ 0 h 13807"/>
                  <a:gd name="connsiteX1" fmla="*/ 0 w 534480"/>
                  <a:gd name="connsiteY1" fmla="*/ 0 h 13807"/>
                </a:gdLst>
                <a:ahLst/>
                <a:cxnLst>
                  <a:cxn ang="0">
                    <a:pos x="connsiteX0" y="connsiteY0"/>
                  </a:cxn>
                  <a:cxn ang="0">
                    <a:pos x="connsiteX1" y="connsiteY1"/>
                  </a:cxn>
                </a:cxnLst>
                <a:rect l="l" t="t" r="r" b="b"/>
                <a:pathLst>
                  <a:path w="534480" h="13807">
                    <a:moveTo>
                      <a:pt x="534480"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26" name="Freeform 25">
                <a:extLst>
                  <a:ext uri="{FF2B5EF4-FFF2-40B4-BE49-F238E27FC236}">
                    <a16:creationId xmlns:a16="http://schemas.microsoft.com/office/drawing/2014/main" id="{B96D25F0-437F-8DE2-C4B0-B7926CB20D1A}"/>
                  </a:ext>
                </a:extLst>
              </p:cNvPr>
              <p:cNvSpPr/>
              <p:nvPr/>
            </p:nvSpPr>
            <p:spPr>
              <a:xfrm>
                <a:off x="7093493" y="3781094"/>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nSpc>
                    <a:spcPts val="1560"/>
                  </a:lnSpc>
                </a:pPr>
                <a:endParaRPr lang="en-US" sz="1400"/>
              </a:p>
            </p:txBody>
          </p:sp>
        </p:grpSp>
        <p:grpSp>
          <p:nvGrpSpPr>
            <p:cNvPr id="27" name="Graphic 7">
              <a:extLst>
                <a:ext uri="{FF2B5EF4-FFF2-40B4-BE49-F238E27FC236}">
                  <a16:creationId xmlns:a16="http://schemas.microsoft.com/office/drawing/2014/main" id="{84B8EB11-ED62-1E22-CD80-F688C9CD091F}"/>
                </a:ext>
              </a:extLst>
            </p:cNvPr>
            <p:cNvGrpSpPr/>
            <p:nvPr/>
          </p:nvGrpSpPr>
          <p:grpSpPr>
            <a:xfrm>
              <a:off x="9547683" y="4071055"/>
              <a:ext cx="588342" cy="107699"/>
              <a:chOff x="9547683" y="4071055"/>
              <a:chExt cx="588342" cy="107699"/>
            </a:xfrm>
            <a:solidFill>
              <a:srgbClr val="EF9FC1"/>
            </a:solidFill>
          </p:grpSpPr>
          <p:sp>
            <p:nvSpPr>
              <p:cNvPr id="28" name="Freeform 27">
                <a:extLst>
                  <a:ext uri="{FF2B5EF4-FFF2-40B4-BE49-F238E27FC236}">
                    <a16:creationId xmlns:a16="http://schemas.microsoft.com/office/drawing/2014/main" id="{BCED12BD-2EBC-D4B5-F66C-1690D913574B}"/>
                  </a:ext>
                </a:extLst>
              </p:cNvPr>
              <p:cNvSpPr/>
              <p:nvPr/>
            </p:nvSpPr>
            <p:spPr>
              <a:xfrm>
                <a:off x="9547683" y="4124905"/>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29" name="Freeform 28">
                <a:extLst>
                  <a:ext uri="{FF2B5EF4-FFF2-40B4-BE49-F238E27FC236}">
                    <a16:creationId xmlns:a16="http://schemas.microsoft.com/office/drawing/2014/main" id="{6CC7C1FB-11DC-F8C6-B88B-C03E3AF9C273}"/>
                  </a:ext>
                </a:extLst>
              </p:cNvPr>
              <p:cNvSpPr/>
              <p:nvPr/>
            </p:nvSpPr>
            <p:spPr>
              <a:xfrm>
                <a:off x="10028301" y="4071055"/>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EF9FC1"/>
              </a:solidFill>
              <a:ln w="13799" cap="flat">
                <a:noFill/>
                <a:prstDash val="solid"/>
                <a:miter/>
              </a:ln>
            </p:spPr>
            <p:txBody>
              <a:bodyPr rtlCol="0" anchor="ctr"/>
              <a:lstStyle/>
              <a:p>
                <a:pPr>
                  <a:lnSpc>
                    <a:spcPts val="1560"/>
                  </a:lnSpc>
                </a:pPr>
                <a:endParaRPr lang="en-US" sz="1400"/>
              </a:p>
            </p:txBody>
          </p:sp>
        </p:grpSp>
        <p:grpSp>
          <p:nvGrpSpPr>
            <p:cNvPr id="30" name="Graphic 7">
              <a:extLst>
                <a:ext uri="{FF2B5EF4-FFF2-40B4-BE49-F238E27FC236}">
                  <a16:creationId xmlns:a16="http://schemas.microsoft.com/office/drawing/2014/main" id="{B6EBC84F-73CE-1118-E234-8CD6043A4136}"/>
                </a:ext>
              </a:extLst>
            </p:cNvPr>
            <p:cNvGrpSpPr/>
            <p:nvPr/>
          </p:nvGrpSpPr>
          <p:grpSpPr>
            <a:xfrm>
              <a:off x="7359476" y="4274257"/>
              <a:ext cx="589723" cy="107699"/>
              <a:chOff x="7359476" y="4274257"/>
              <a:chExt cx="589723" cy="107699"/>
            </a:xfrm>
            <a:solidFill>
              <a:srgbClr val="F79038"/>
            </a:solidFill>
          </p:grpSpPr>
          <p:sp>
            <p:nvSpPr>
              <p:cNvPr id="31" name="Freeform 30">
                <a:extLst>
                  <a:ext uri="{FF2B5EF4-FFF2-40B4-BE49-F238E27FC236}">
                    <a16:creationId xmlns:a16="http://schemas.microsoft.com/office/drawing/2014/main" id="{3538B233-7FE0-FD65-07F3-B99535086C74}"/>
                  </a:ext>
                </a:extLst>
              </p:cNvPr>
              <p:cNvSpPr/>
              <p:nvPr/>
            </p:nvSpPr>
            <p:spPr>
              <a:xfrm>
                <a:off x="7413338" y="4328107"/>
                <a:ext cx="535861" cy="13807"/>
              </a:xfrm>
              <a:custGeom>
                <a:avLst/>
                <a:gdLst>
                  <a:gd name="connsiteX0" fmla="*/ 535862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2"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32" name="Freeform 31">
                <a:extLst>
                  <a:ext uri="{FF2B5EF4-FFF2-40B4-BE49-F238E27FC236}">
                    <a16:creationId xmlns:a16="http://schemas.microsoft.com/office/drawing/2014/main" id="{44051E78-2908-5C48-5FB1-0011F6DDACDA}"/>
                  </a:ext>
                </a:extLst>
              </p:cNvPr>
              <p:cNvSpPr/>
              <p:nvPr/>
            </p:nvSpPr>
            <p:spPr>
              <a:xfrm>
                <a:off x="7359476" y="4274257"/>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0"/>
                      <a:pt x="0" y="53850"/>
                    </a:cubicBezTo>
                    <a:cubicBezTo>
                      <a:pt x="0" y="24109"/>
                      <a:pt x="24115" y="0"/>
                      <a:pt x="53862" y="0"/>
                    </a:cubicBezTo>
                    <a:cubicBezTo>
                      <a:pt x="83610" y="0"/>
                      <a:pt x="107725" y="24109"/>
                      <a:pt x="107725" y="53850"/>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grpSp>
        <p:grpSp>
          <p:nvGrpSpPr>
            <p:cNvPr id="33" name="Graphic 7">
              <a:extLst>
                <a:ext uri="{FF2B5EF4-FFF2-40B4-BE49-F238E27FC236}">
                  <a16:creationId xmlns:a16="http://schemas.microsoft.com/office/drawing/2014/main" id="{9DCDEEAE-D313-39C2-73B9-90B65AEDAF5C}"/>
                </a:ext>
              </a:extLst>
            </p:cNvPr>
            <p:cNvGrpSpPr/>
            <p:nvPr/>
          </p:nvGrpSpPr>
          <p:grpSpPr>
            <a:xfrm>
              <a:off x="9312898" y="4586081"/>
              <a:ext cx="588342" cy="107699"/>
              <a:chOff x="9312898" y="4586081"/>
              <a:chExt cx="588342" cy="107699"/>
            </a:xfrm>
            <a:solidFill>
              <a:srgbClr val="F79038"/>
            </a:solidFill>
          </p:grpSpPr>
          <p:sp>
            <p:nvSpPr>
              <p:cNvPr id="34" name="Freeform 33">
                <a:extLst>
                  <a:ext uri="{FF2B5EF4-FFF2-40B4-BE49-F238E27FC236}">
                    <a16:creationId xmlns:a16="http://schemas.microsoft.com/office/drawing/2014/main" id="{688B63A7-9818-5E0F-8D7D-EE4881DC7D9D}"/>
                  </a:ext>
                </a:extLst>
              </p:cNvPr>
              <p:cNvSpPr/>
              <p:nvPr/>
            </p:nvSpPr>
            <p:spPr>
              <a:xfrm>
                <a:off x="9312898" y="4639931"/>
                <a:ext cx="534480" cy="13807"/>
              </a:xfrm>
              <a:custGeom>
                <a:avLst/>
                <a:gdLst>
                  <a:gd name="connsiteX0" fmla="*/ 0 w 534480"/>
                  <a:gd name="connsiteY0" fmla="*/ 0 h 13807"/>
                  <a:gd name="connsiteX1" fmla="*/ 534480 w 534480"/>
                  <a:gd name="connsiteY1" fmla="*/ 0 h 13807"/>
                </a:gdLst>
                <a:ahLst/>
                <a:cxnLst>
                  <a:cxn ang="0">
                    <a:pos x="connsiteX0" y="connsiteY0"/>
                  </a:cxn>
                  <a:cxn ang="0">
                    <a:pos x="connsiteX1" y="connsiteY1"/>
                  </a:cxn>
                </a:cxnLst>
                <a:rect l="l" t="t" r="r" b="b"/>
                <a:pathLst>
                  <a:path w="534480" h="13807">
                    <a:moveTo>
                      <a:pt x="0" y="0"/>
                    </a:moveTo>
                    <a:lnTo>
                      <a:pt x="53448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35" name="Freeform 34">
                <a:extLst>
                  <a:ext uri="{FF2B5EF4-FFF2-40B4-BE49-F238E27FC236}">
                    <a16:creationId xmlns:a16="http://schemas.microsoft.com/office/drawing/2014/main" id="{559D0F0B-4F3F-021F-AA01-6FDA5370ED5A}"/>
                  </a:ext>
                </a:extLst>
              </p:cNvPr>
              <p:cNvSpPr/>
              <p:nvPr/>
            </p:nvSpPr>
            <p:spPr>
              <a:xfrm>
                <a:off x="9793516" y="4586081"/>
                <a:ext cx="107724" cy="107699"/>
              </a:xfrm>
              <a:custGeom>
                <a:avLst/>
                <a:gdLst>
                  <a:gd name="connsiteX0" fmla="*/ 107725 w 107724"/>
                  <a:gd name="connsiteY0" fmla="*/ 53850 h 107699"/>
                  <a:gd name="connsiteX1" fmla="*/ 53862 w 107724"/>
                  <a:gd name="connsiteY1" fmla="*/ 107700 h 107699"/>
                  <a:gd name="connsiteX2" fmla="*/ 0 w 107724"/>
                  <a:gd name="connsiteY2" fmla="*/ 53850 h 107699"/>
                  <a:gd name="connsiteX3" fmla="*/ 53862 w 107724"/>
                  <a:gd name="connsiteY3" fmla="*/ 1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0"/>
                      <a:pt x="83610" y="107700"/>
                      <a:pt x="53862" y="107700"/>
                    </a:cubicBezTo>
                    <a:cubicBezTo>
                      <a:pt x="24115" y="107700"/>
                      <a:pt x="0" y="83591"/>
                      <a:pt x="0" y="53850"/>
                    </a:cubicBezTo>
                    <a:cubicBezTo>
                      <a:pt x="0" y="24110"/>
                      <a:pt x="24115" y="1"/>
                      <a:pt x="53862" y="1"/>
                    </a:cubicBezTo>
                    <a:cubicBezTo>
                      <a:pt x="83610" y="1"/>
                      <a:pt x="107725" y="24110"/>
                      <a:pt x="107725" y="53850"/>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grpSp>
        <p:grpSp>
          <p:nvGrpSpPr>
            <p:cNvPr id="36" name="Graphic 7">
              <a:extLst>
                <a:ext uri="{FF2B5EF4-FFF2-40B4-BE49-F238E27FC236}">
                  <a16:creationId xmlns:a16="http://schemas.microsoft.com/office/drawing/2014/main" id="{50E46055-E493-D03A-2B22-C5F23403EF4D}"/>
                </a:ext>
              </a:extLst>
            </p:cNvPr>
            <p:cNvGrpSpPr/>
            <p:nvPr/>
          </p:nvGrpSpPr>
          <p:grpSpPr>
            <a:xfrm>
              <a:off x="7702287" y="5072339"/>
              <a:ext cx="589724" cy="107699"/>
              <a:chOff x="7702287" y="5072339"/>
              <a:chExt cx="589724" cy="107699"/>
            </a:xfrm>
            <a:solidFill>
              <a:srgbClr val="B3DDDC"/>
            </a:solidFill>
          </p:grpSpPr>
          <p:sp>
            <p:nvSpPr>
              <p:cNvPr id="37" name="Freeform 36">
                <a:extLst>
                  <a:ext uri="{FF2B5EF4-FFF2-40B4-BE49-F238E27FC236}">
                    <a16:creationId xmlns:a16="http://schemas.microsoft.com/office/drawing/2014/main" id="{63E9AFBC-1041-E992-F84B-005891DB9932}"/>
                  </a:ext>
                </a:extLst>
              </p:cNvPr>
              <p:cNvSpPr/>
              <p:nvPr/>
            </p:nvSpPr>
            <p:spPr>
              <a:xfrm>
                <a:off x="7756150" y="5126189"/>
                <a:ext cx="535861" cy="13807"/>
              </a:xfrm>
              <a:custGeom>
                <a:avLst/>
                <a:gdLst>
                  <a:gd name="connsiteX0" fmla="*/ 535861 w 535861"/>
                  <a:gd name="connsiteY0" fmla="*/ 0 h 13807"/>
                  <a:gd name="connsiteX1" fmla="*/ 0 w 535861"/>
                  <a:gd name="connsiteY1" fmla="*/ 0 h 13807"/>
                </a:gdLst>
                <a:ahLst/>
                <a:cxnLst>
                  <a:cxn ang="0">
                    <a:pos x="connsiteX0" y="connsiteY0"/>
                  </a:cxn>
                  <a:cxn ang="0">
                    <a:pos x="connsiteX1" y="connsiteY1"/>
                  </a:cxn>
                </a:cxnLst>
                <a:rect l="l" t="t" r="r" b="b"/>
                <a:pathLst>
                  <a:path w="535861" h="13807">
                    <a:moveTo>
                      <a:pt x="535861" y="0"/>
                    </a:moveTo>
                    <a:lnTo>
                      <a:pt x="0"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38" name="Freeform 37">
                <a:extLst>
                  <a:ext uri="{FF2B5EF4-FFF2-40B4-BE49-F238E27FC236}">
                    <a16:creationId xmlns:a16="http://schemas.microsoft.com/office/drawing/2014/main" id="{E3EF6F43-4706-5FBC-5028-C16A94A5F4D6}"/>
                  </a:ext>
                </a:extLst>
              </p:cNvPr>
              <p:cNvSpPr/>
              <p:nvPr/>
            </p:nvSpPr>
            <p:spPr>
              <a:xfrm>
                <a:off x="7702287" y="5072339"/>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nSpc>
                    <a:spcPts val="1560"/>
                  </a:lnSpc>
                </a:pPr>
                <a:endParaRPr lang="en-US" sz="1400"/>
              </a:p>
            </p:txBody>
          </p:sp>
        </p:grpSp>
        <p:grpSp>
          <p:nvGrpSpPr>
            <p:cNvPr id="39" name="Graphic 7">
              <a:extLst>
                <a:ext uri="{FF2B5EF4-FFF2-40B4-BE49-F238E27FC236}">
                  <a16:creationId xmlns:a16="http://schemas.microsoft.com/office/drawing/2014/main" id="{8E7D1486-F5FB-AAE3-E185-05C5C6F86309}"/>
                </a:ext>
              </a:extLst>
            </p:cNvPr>
            <p:cNvGrpSpPr/>
            <p:nvPr/>
          </p:nvGrpSpPr>
          <p:grpSpPr>
            <a:xfrm>
              <a:off x="9057397" y="5117676"/>
              <a:ext cx="589723" cy="107699"/>
              <a:chOff x="9057397" y="5117676"/>
              <a:chExt cx="589723" cy="107699"/>
            </a:xfrm>
            <a:solidFill>
              <a:srgbClr val="B3DDDC"/>
            </a:solidFill>
          </p:grpSpPr>
          <p:sp>
            <p:nvSpPr>
              <p:cNvPr id="40" name="Freeform 39">
                <a:extLst>
                  <a:ext uri="{FF2B5EF4-FFF2-40B4-BE49-F238E27FC236}">
                    <a16:creationId xmlns:a16="http://schemas.microsoft.com/office/drawing/2014/main" id="{7869A642-1944-0833-7D65-EB5DCDDFC7C0}"/>
                  </a:ext>
                </a:extLst>
              </p:cNvPr>
              <p:cNvSpPr/>
              <p:nvPr/>
            </p:nvSpPr>
            <p:spPr>
              <a:xfrm>
                <a:off x="9057397" y="5171526"/>
                <a:ext cx="535861" cy="13807"/>
              </a:xfrm>
              <a:custGeom>
                <a:avLst/>
                <a:gdLst>
                  <a:gd name="connsiteX0" fmla="*/ 0 w 535861"/>
                  <a:gd name="connsiteY0" fmla="*/ 0 h 13807"/>
                  <a:gd name="connsiteX1" fmla="*/ 535862 w 535861"/>
                  <a:gd name="connsiteY1" fmla="*/ 0 h 13807"/>
                </a:gdLst>
                <a:ahLst/>
                <a:cxnLst>
                  <a:cxn ang="0">
                    <a:pos x="connsiteX0" y="connsiteY0"/>
                  </a:cxn>
                  <a:cxn ang="0">
                    <a:pos x="connsiteX1" y="connsiteY1"/>
                  </a:cxn>
                </a:cxnLst>
                <a:rect l="l" t="t" r="r" b="b"/>
                <a:pathLst>
                  <a:path w="535861" h="13807">
                    <a:moveTo>
                      <a:pt x="0" y="0"/>
                    </a:moveTo>
                    <a:lnTo>
                      <a:pt x="535862" y="0"/>
                    </a:lnTo>
                  </a:path>
                </a:pathLst>
              </a:custGeom>
              <a:ln w="13799" cap="flat">
                <a:solidFill>
                  <a:srgbClr val="000000"/>
                </a:solidFill>
                <a:prstDash val="solid"/>
                <a:miter/>
              </a:ln>
            </p:spPr>
            <p:txBody>
              <a:bodyPr rtlCol="0" anchor="ctr"/>
              <a:lstStyle/>
              <a:p>
                <a:pPr>
                  <a:lnSpc>
                    <a:spcPts val="1560"/>
                  </a:lnSpc>
                </a:pPr>
                <a:endParaRPr lang="en-US" sz="1400"/>
              </a:p>
            </p:txBody>
          </p:sp>
          <p:sp>
            <p:nvSpPr>
              <p:cNvPr id="41" name="Freeform 40">
                <a:extLst>
                  <a:ext uri="{FF2B5EF4-FFF2-40B4-BE49-F238E27FC236}">
                    <a16:creationId xmlns:a16="http://schemas.microsoft.com/office/drawing/2014/main" id="{891791AA-F45A-EE85-47E6-E87BB090D187}"/>
                  </a:ext>
                </a:extLst>
              </p:cNvPr>
              <p:cNvSpPr/>
              <p:nvPr/>
            </p:nvSpPr>
            <p:spPr>
              <a:xfrm>
                <a:off x="9539397" y="5117676"/>
                <a:ext cx="107724" cy="107699"/>
              </a:xfrm>
              <a:custGeom>
                <a:avLst/>
                <a:gdLst>
                  <a:gd name="connsiteX0" fmla="*/ 107725 w 107724"/>
                  <a:gd name="connsiteY0" fmla="*/ 53850 h 107699"/>
                  <a:gd name="connsiteX1" fmla="*/ 53863 w 107724"/>
                  <a:gd name="connsiteY1" fmla="*/ 107700 h 107699"/>
                  <a:gd name="connsiteX2" fmla="*/ 0 w 107724"/>
                  <a:gd name="connsiteY2" fmla="*/ 53850 h 107699"/>
                  <a:gd name="connsiteX3" fmla="*/ 53863 w 107724"/>
                  <a:gd name="connsiteY3" fmla="*/ 0 h 107699"/>
                  <a:gd name="connsiteX4" fmla="*/ 107725 w 107724"/>
                  <a:gd name="connsiteY4" fmla="*/ 53850 h 107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24" h="107699">
                    <a:moveTo>
                      <a:pt x="107725" y="53850"/>
                    </a:moveTo>
                    <a:cubicBezTo>
                      <a:pt x="107725" y="83591"/>
                      <a:pt x="83610" y="107700"/>
                      <a:pt x="53863" y="107700"/>
                    </a:cubicBezTo>
                    <a:cubicBezTo>
                      <a:pt x="24115" y="107700"/>
                      <a:pt x="0" y="83591"/>
                      <a:pt x="0" y="53850"/>
                    </a:cubicBezTo>
                    <a:cubicBezTo>
                      <a:pt x="0" y="24109"/>
                      <a:pt x="24115" y="0"/>
                      <a:pt x="53863" y="0"/>
                    </a:cubicBezTo>
                    <a:cubicBezTo>
                      <a:pt x="83610" y="0"/>
                      <a:pt x="107725" y="24109"/>
                      <a:pt x="107725" y="53850"/>
                    </a:cubicBezTo>
                    <a:close/>
                  </a:path>
                </a:pathLst>
              </a:custGeom>
              <a:solidFill>
                <a:srgbClr val="B3DDDC"/>
              </a:solidFill>
              <a:ln w="13799" cap="flat">
                <a:noFill/>
                <a:prstDash val="solid"/>
                <a:miter/>
              </a:ln>
            </p:spPr>
            <p:txBody>
              <a:bodyPr rtlCol="0" anchor="ctr"/>
              <a:lstStyle/>
              <a:p>
                <a:pPr>
                  <a:lnSpc>
                    <a:spcPts val="1560"/>
                  </a:lnSpc>
                </a:pPr>
                <a:endParaRPr lang="en-US" sz="1400"/>
              </a:p>
            </p:txBody>
          </p:sp>
        </p:grpSp>
        <p:grpSp>
          <p:nvGrpSpPr>
            <p:cNvPr id="42" name="Graphic 7">
              <a:extLst>
                <a:ext uri="{FF2B5EF4-FFF2-40B4-BE49-F238E27FC236}">
                  <a16:creationId xmlns:a16="http://schemas.microsoft.com/office/drawing/2014/main" id="{90BC3A66-ED9C-65A9-D030-A550E5917414}"/>
                </a:ext>
              </a:extLst>
            </p:cNvPr>
            <p:cNvGrpSpPr/>
            <p:nvPr/>
          </p:nvGrpSpPr>
          <p:grpSpPr>
            <a:xfrm>
              <a:off x="7221934" y="1394346"/>
              <a:ext cx="2959667" cy="4079567"/>
              <a:chOff x="7221934" y="1394346"/>
              <a:chExt cx="2959667" cy="4079567"/>
            </a:xfrm>
          </p:grpSpPr>
          <p:sp>
            <p:nvSpPr>
              <p:cNvPr id="43" name="Freeform 42">
                <a:extLst>
                  <a:ext uri="{FF2B5EF4-FFF2-40B4-BE49-F238E27FC236}">
                    <a16:creationId xmlns:a16="http://schemas.microsoft.com/office/drawing/2014/main" id="{EBF03D46-4F4F-FAF7-CDEF-ADD3A35D8D7C}"/>
                  </a:ext>
                </a:extLst>
              </p:cNvPr>
              <p:cNvSpPr/>
              <p:nvPr/>
            </p:nvSpPr>
            <p:spPr>
              <a:xfrm>
                <a:off x="7314467" y="1906014"/>
                <a:ext cx="2773221" cy="1435997"/>
              </a:xfrm>
              <a:custGeom>
                <a:avLst/>
                <a:gdLst>
                  <a:gd name="connsiteX0" fmla="*/ 1386611 w 2773221"/>
                  <a:gd name="connsiteY0" fmla="*/ 712475 h 1435997"/>
                  <a:gd name="connsiteX1" fmla="*/ 2597823 w 2773221"/>
                  <a:gd name="connsiteY1" fmla="*/ 1418047 h 1435997"/>
                  <a:gd name="connsiteX2" fmla="*/ 2596442 w 2773221"/>
                  <a:gd name="connsiteY2" fmla="*/ 1435997 h 1435997"/>
                  <a:gd name="connsiteX3" fmla="*/ 2773221 w 2773221"/>
                  <a:gd name="connsiteY3" fmla="*/ 807748 h 1435997"/>
                  <a:gd name="connsiteX4" fmla="*/ 1386611 w 2773221"/>
                  <a:gd name="connsiteY4" fmla="*/ 0 h 1435997"/>
                  <a:gd name="connsiteX5" fmla="*/ 0 w 2773221"/>
                  <a:gd name="connsiteY5" fmla="*/ 807748 h 1435997"/>
                  <a:gd name="connsiteX6" fmla="*/ 176779 w 2773221"/>
                  <a:gd name="connsiteY6" fmla="*/ 1407001 h 1435997"/>
                  <a:gd name="connsiteX7" fmla="*/ 1386611 w 2773221"/>
                  <a:gd name="connsiteY7" fmla="*/ 712475 h 14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3221" h="1435997">
                    <a:moveTo>
                      <a:pt x="1386611" y="712475"/>
                    </a:moveTo>
                    <a:cubicBezTo>
                      <a:pt x="2055056" y="712475"/>
                      <a:pt x="2597823" y="1028671"/>
                      <a:pt x="2597823" y="1418047"/>
                    </a:cubicBezTo>
                    <a:cubicBezTo>
                      <a:pt x="2597823" y="1423570"/>
                      <a:pt x="2597823" y="1429093"/>
                      <a:pt x="2596442" y="1435997"/>
                    </a:cubicBezTo>
                    <a:cubicBezTo>
                      <a:pt x="2701405" y="1168128"/>
                      <a:pt x="2773221" y="938921"/>
                      <a:pt x="2773221" y="807748"/>
                    </a:cubicBezTo>
                    <a:cubicBezTo>
                      <a:pt x="2773221" y="361761"/>
                      <a:pt x="2151732" y="0"/>
                      <a:pt x="1386611" y="0"/>
                    </a:cubicBezTo>
                    <a:cubicBezTo>
                      <a:pt x="620108" y="0"/>
                      <a:pt x="0" y="361761"/>
                      <a:pt x="0" y="807748"/>
                    </a:cubicBezTo>
                    <a:cubicBezTo>
                      <a:pt x="0" y="920971"/>
                      <a:pt x="70435" y="1141894"/>
                      <a:pt x="176779" y="1407001"/>
                    </a:cubicBezTo>
                    <a:cubicBezTo>
                      <a:pt x="187828" y="1021767"/>
                      <a:pt x="725070" y="712475"/>
                      <a:pt x="1386611" y="712475"/>
                    </a:cubicBezTo>
                    <a:close/>
                  </a:path>
                </a:pathLst>
              </a:custGeom>
              <a:solidFill>
                <a:srgbClr val="808285"/>
              </a:solidFill>
              <a:ln w="13799" cap="flat">
                <a:noFill/>
                <a:prstDash val="solid"/>
                <a:miter/>
              </a:ln>
            </p:spPr>
            <p:txBody>
              <a:bodyPr rtlCol="0" anchor="ctr"/>
              <a:lstStyle/>
              <a:p>
                <a:pPr>
                  <a:lnSpc>
                    <a:spcPts val="1560"/>
                  </a:lnSpc>
                </a:pPr>
                <a:endParaRPr lang="en-US" sz="1400"/>
              </a:p>
            </p:txBody>
          </p:sp>
          <p:sp>
            <p:nvSpPr>
              <p:cNvPr id="44" name="Freeform 43">
                <a:extLst>
                  <a:ext uri="{FF2B5EF4-FFF2-40B4-BE49-F238E27FC236}">
                    <a16:creationId xmlns:a16="http://schemas.microsoft.com/office/drawing/2014/main" id="{6DFF7CE2-F79D-FB61-4D11-28D3CE7E5A08}"/>
                  </a:ext>
                </a:extLst>
              </p:cNvPr>
              <p:cNvSpPr/>
              <p:nvPr/>
            </p:nvSpPr>
            <p:spPr>
              <a:xfrm>
                <a:off x="7795085" y="3375149"/>
                <a:ext cx="1811985" cy="1054905"/>
              </a:xfrm>
              <a:custGeom>
                <a:avLst/>
                <a:gdLst>
                  <a:gd name="connsiteX0" fmla="*/ 1811985 w 1811985"/>
                  <a:gd name="connsiteY0" fmla="*/ 527453 h 1054905"/>
                  <a:gd name="connsiteX1" fmla="*/ 905993 w 1811985"/>
                  <a:gd name="connsiteY1" fmla="*/ 1054906 h 1054905"/>
                  <a:gd name="connsiteX2" fmla="*/ 0 w 1811985"/>
                  <a:gd name="connsiteY2" fmla="*/ 527453 h 1054905"/>
                  <a:gd name="connsiteX3" fmla="*/ 905993 w 1811985"/>
                  <a:gd name="connsiteY3" fmla="*/ 0 h 1054905"/>
                  <a:gd name="connsiteX4" fmla="*/ 1811985 w 1811985"/>
                  <a:gd name="connsiteY4" fmla="*/ 527453 h 1054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985" h="1054905">
                    <a:moveTo>
                      <a:pt x="1811985" y="527453"/>
                    </a:moveTo>
                    <a:cubicBezTo>
                      <a:pt x="1811985" y="818757"/>
                      <a:pt x="1406359" y="1054906"/>
                      <a:pt x="905993" y="1054906"/>
                    </a:cubicBezTo>
                    <a:cubicBezTo>
                      <a:pt x="405627" y="1054906"/>
                      <a:pt x="0" y="818757"/>
                      <a:pt x="0" y="527453"/>
                    </a:cubicBezTo>
                    <a:cubicBezTo>
                      <a:pt x="0" y="236148"/>
                      <a:pt x="405627" y="0"/>
                      <a:pt x="905993" y="0"/>
                    </a:cubicBezTo>
                    <a:cubicBezTo>
                      <a:pt x="1406359" y="0"/>
                      <a:pt x="1811985" y="236148"/>
                      <a:pt x="1811985" y="527453"/>
                    </a:cubicBezTo>
                    <a:close/>
                  </a:path>
                </a:pathLst>
              </a:custGeom>
              <a:solidFill>
                <a:srgbClr val="58595B"/>
              </a:solidFill>
              <a:ln w="13799" cap="flat">
                <a:noFill/>
                <a:prstDash val="solid"/>
                <a:miter/>
              </a:ln>
            </p:spPr>
            <p:txBody>
              <a:bodyPr rtlCol="0" anchor="ctr"/>
              <a:lstStyle/>
              <a:p>
                <a:pPr>
                  <a:lnSpc>
                    <a:spcPts val="1560"/>
                  </a:lnSpc>
                </a:pPr>
                <a:endParaRPr lang="en-US" sz="1400"/>
              </a:p>
            </p:txBody>
          </p:sp>
          <p:grpSp>
            <p:nvGrpSpPr>
              <p:cNvPr id="45" name="Graphic 7">
                <a:extLst>
                  <a:ext uri="{FF2B5EF4-FFF2-40B4-BE49-F238E27FC236}">
                    <a16:creationId xmlns:a16="http://schemas.microsoft.com/office/drawing/2014/main" id="{D7C1A30C-82BC-5F58-5DD2-70B747E5AB6F}"/>
                  </a:ext>
                </a:extLst>
              </p:cNvPr>
              <p:cNvGrpSpPr/>
              <p:nvPr/>
            </p:nvGrpSpPr>
            <p:grpSpPr>
              <a:xfrm>
                <a:off x="7484340" y="2590874"/>
                <a:ext cx="2430711" cy="1210932"/>
                <a:chOff x="7484340" y="2590874"/>
                <a:chExt cx="2430711" cy="1210932"/>
              </a:xfrm>
            </p:grpSpPr>
            <p:sp>
              <p:nvSpPr>
                <p:cNvPr id="46" name="Freeform 45">
                  <a:extLst>
                    <a:ext uri="{FF2B5EF4-FFF2-40B4-BE49-F238E27FC236}">
                      <a16:creationId xmlns:a16="http://schemas.microsoft.com/office/drawing/2014/main" id="{84976BF9-2696-F998-2CC1-9CA6D1CB5B4B}"/>
                    </a:ext>
                  </a:extLst>
                </p:cNvPr>
                <p:cNvSpPr/>
                <p:nvPr/>
              </p:nvSpPr>
              <p:spPr>
                <a:xfrm>
                  <a:off x="7499532" y="2606062"/>
                  <a:ext cx="2403090" cy="1173651"/>
                </a:xfrm>
                <a:custGeom>
                  <a:avLst/>
                  <a:gdLst>
                    <a:gd name="connsiteX0" fmla="*/ 1201545 w 2403090"/>
                    <a:gd name="connsiteY0" fmla="*/ 0 h 1173651"/>
                    <a:gd name="connsiteX1" fmla="*/ 0 w 2403090"/>
                    <a:gd name="connsiteY1" fmla="*/ 698668 h 1173651"/>
                    <a:gd name="connsiteX2" fmla="*/ 320412 w 2403090"/>
                    <a:gd name="connsiteY2" fmla="*/ 1173651 h 1173651"/>
                    <a:gd name="connsiteX3" fmla="*/ 1201545 w 2403090"/>
                    <a:gd name="connsiteY3" fmla="*/ 769087 h 1173651"/>
                    <a:gd name="connsiteX4" fmla="*/ 2082678 w 2403090"/>
                    <a:gd name="connsiteY4" fmla="*/ 1173651 h 1173651"/>
                    <a:gd name="connsiteX5" fmla="*/ 2403090 w 2403090"/>
                    <a:gd name="connsiteY5" fmla="*/ 698668 h 1173651"/>
                    <a:gd name="connsiteX6" fmla="*/ 1201545 w 2403090"/>
                    <a:gd name="connsiteY6" fmla="*/ 0 h 117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090" h="1173651">
                      <a:moveTo>
                        <a:pt x="1201545" y="0"/>
                      </a:moveTo>
                      <a:cubicBezTo>
                        <a:pt x="538624" y="0"/>
                        <a:pt x="0" y="313434"/>
                        <a:pt x="0" y="698668"/>
                      </a:cubicBezTo>
                      <a:cubicBezTo>
                        <a:pt x="0" y="882310"/>
                        <a:pt x="121535" y="1049383"/>
                        <a:pt x="320412" y="1173651"/>
                      </a:cubicBezTo>
                      <a:cubicBezTo>
                        <a:pt x="415707" y="941683"/>
                        <a:pt x="773408" y="769087"/>
                        <a:pt x="1201545" y="769087"/>
                      </a:cubicBezTo>
                      <a:cubicBezTo>
                        <a:pt x="1629682" y="769087"/>
                        <a:pt x="1987383" y="941683"/>
                        <a:pt x="2082678" y="1173651"/>
                      </a:cubicBezTo>
                      <a:cubicBezTo>
                        <a:pt x="2281554" y="1049383"/>
                        <a:pt x="2403090" y="882310"/>
                        <a:pt x="2403090" y="698668"/>
                      </a:cubicBezTo>
                      <a:cubicBezTo>
                        <a:pt x="2403090" y="312053"/>
                        <a:pt x="1864466" y="0"/>
                        <a:pt x="1201545" y="0"/>
                      </a:cubicBezTo>
                      <a:close/>
                    </a:path>
                  </a:pathLst>
                </a:custGeom>
                <a:solidFill>
                  <a:srgbClr val="6D6E71"/>
                </a:solidFill>
                <a:ln w="13799" cap="flat">
                  <a:noFill/>
                  <a:prstDash val="solid"/>
                  <a:miter/>
                </a:ln>
              </p:spPr>
              <p:txBody>
                <a:bodyPr rtlCol="0" anchor="ctr"/>
                <a:lstStyle/>
                <a:p>
                  <a:pPr>
                    <a:lnSpc>
                      <a:spcPts val="1560"/>
                    </a:lnSpc>
                  </a:pPr>
                  <a:endParaRPr lang="en-US" sz="1400"/>
                </a:p>
              </p:txBody>
            </p:sp>
            <p:sp>
              <p:nvSpPr>
                <p:cNvPr id="47" name="Freeform 46">
                  <a:extLst>
                    <a:ext uri="{FF2B5EF4-FFF2-40B4-BE49-F238E27FC236}">
                      <a16:creationId xmlns:a16="http://schemas.microsoft.com/office/drawing/2014/main" id="{AF4DDE08-8B04-DD83-D4F9-0CFB63F5C38E}"/>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gradFill>
                  <a:gsLst>
                    <a:gs pos="0">
                      <a:srgbClr val="BABEE0"/>
                    </a:gs>
                    <a:gs pos="24750">
                      <a:srgbClr val="E6E8F5"/>
                    </a:gs>
                    <a:gs pos="70200">
                      <a:srgbClr val="B1B6DC"/>
                    </a:gs>
                    <a:gs pos="94710">
                      <a:srgbClr val="BBBFE1"/>
                    </a:gs>
                    <a:gs pos="100000">
                      <a:srgbClr val="BEC2E2"/>
                    </a:gs>
                  </a:gsLst>
                  <a:lin ang="11305615" scaled="1"/>
                </a:gradFill>
                <a:ln w="13799" cap="flat">
                  <a:noFill/>
                  <a:prstDash val="solid"/>
                  <a:miter/>
                </a:ln>
              </p:spPr>
              <p:txBody>
                <a:bodyPr rtlCol="0" anchor="ctr"/>
                <a:lstStyle/>
                <a:p>
                  <a:pPr>
                    <a:lnSpc>
                      <a:spcPts val="1560"/>
                    </a:lnSpc>
                  </a:pPr>
                  <a:endParaRPr lang="en-US" sz="1400"/>
                </a:p>
              </p:txBody>
            </p:sp>
            <p:sp>
              <p:nvSpPr>
                <p:cNvPr id="48" name="Freeform 47">
                  <a:extLst>
                    <a:ext uri="{FF2B5EF4-FFF2-40B4-BE49-F238E27FC236}">
                      <a16:creationId xmlns:a16="http://schemas.microsoft.com/office/drawing/2014/main" id="{D7AEAF7D-4DA7-4C76-7666-B62E6702D88F}"/>
                    </a:ext>
                  </a:extLst>
                </p:cNvPr>
                <p:cNvSpPr/>
                <p:nvPr/>
              </p:nvSpPr>
              <p:spPr>
                <a:xfrm>
                  <a:off x="7484340" y="2590874"/>
                  <a:ext cx="2430711" cy="1210932"/>
                </a:xfrm>
                <a:custGeom>
                  <a:avLst/>
                  <a:gdLst>
                    <a:gd name="connsiteX0" fmla="*/ 2090965 w 2430711"/>
                    <a:gd name="connsiteY0" fmla="*/ 1210932 h 1210932"/>
                    <a:gd name="connsiteX1" fmla="*/ 2084059 w 2430711"/>
                    <a:gd name="connsiteY1" fmla="*/ 1194363 h 1210932"/>
                    <a:gd name="connsiteX2" fmla="*/ 1216737 w 2430711"/>
                    <a:gd name="connsiteY2" fmla="*/ 798083 h 1210932"/>
                    <a:gd name="connsiteX3" fmla="*/ 349415 w 2430711"/>
                    <a:gd name="connsiteY3" fmla="*/ 1194363 h 1210932"/>
                    <a:gd name="connsiteX4" fmla="*/ 342509 w 2430711"/>
                    <a:gd name="connsiteY4" fmla="*/ 1210932 h 1210932"/>
                    <a:gd name="connsiteX5" fmla="*/ 327317 w 2430711"/>
                    <a:gd name="connsiteY5" fmla="*/ 1201267 h 1210932"/>
                    <a:gd name="connsiteX6" fmla="*/ 0 w 2430711"/>
                    <a:gd name="connsiteY6" fmla="*/ 713856 h 1210932"/>
                    <a:gd name="connsiteX7" fmla="*/ 1215356 w 2430711"/>
                    <a:gd name="connsiteY7" fmla="*/ 0 h 1210932"/>
                    <a:gd name="connsiteX8" fmla="*/ 2430712 w 2430711"/>
                    <a:gd name="connsiteY8" fmla="*/ 713856 h 1210932"/>
                    <a:gd name="connsiteX9" fmla="*/ 2103394 w 2430711"/>
                    <a:gd name="connsiteY9" fmla="*/ 1201267 h 1210932"/>
                    <a:gd name="connsiteX10" fmla="*/ 2090965 w 2430711"/>
                    <a:gd name="connsiteY10" fmla="*/ 1210932 h 1210932"/>
                    <a:gd name="connsiteX11" fmla="*/ 1216737 w 2430711"/>
                    <a:gd name="connsiteY11" fmla="*/ 30377 h 1210932"/>
                    <a:gd name="connsiteX12" fmla="*/ 30384 w 2430711"/>
                    <a:gd name="connsiteY12" fmla="*/ 715237 h 1210932"/>
                    <a:gd name="connsiteX13" fmla="*/ 328699 w 2430711"/>
                    <a:gd name="connsiteY13" fmla="*/ 1168129 h 1210932"/>
                    <a:gd name="connsiteX14" fmla="*/ 1216737 w 2430711"/>
                    <a:gd name="connsiteY14" fmla="*/ 770468 h 1210932"/>
                    <a:gd name="connsiteX15" fmla="*/ 2104775 w 2430711"/>
                    <a:gd name="connsiteY15" fmla="*/ 1168129 h 1210932"/>
                    <a:gd name="connsiteX16" fmla="*/ 2403090 w 2430711"/>
                    <a:gd name="connsiteY16" fmla="*/ 715237 h 1210932"/>
                    <a:gd name="connsiteX17" fmla="*/ 1216737 w 2430711"/>
                    <a:gd name="connsiteY17" fmla="*/ 30377 h 121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0711" h="1210932">
                      <a:moveTo>
                        <a:pt x="2090965" y="1210932"/>
                      </a:moveTo>
                      <a:lnTo>
                        <a:pt x="2084059" y="1194363"/>
                      </a:lnTo>
                      <a:cubicBezTo>
                        <a:pt x="1988764" y="961014"/>
                        <a:pt x="1632444" y="798083"/>
                        <a:pt x="1216737" y="798083"/>
                      </a:cubicBezTo>
                      <a:cubicBezTo>
                        <a:pt x="801030" y="798083"/>
                        <a:pt x="444710" y="961014"/>
                        <a:pt x="349415" y="1194363"/>
                      </a:cubicBezTo>
                      <a:lnTo>
                        <a:pt x="342509" y="1210932"/>
                      </a:lnTo>
                      <a:lnTo>
                        <a:pt x="327317" y="1201267"/>
                      </a:lnTo>
                      <a:cubicBezTo>
                        <a:pt x="116011" y="1068714"/>
                        <a:pt x="0" y="896118"/>
                        <a:pt x="0" y="713856"/>
                      </a:cubicBezTo>
                      <a:cubicBezTo>
                        <a:pt x="0" y="320338"/>
                        <a:pt x="545529" y="0"/>
                        <a:pt x="1215356" y="0"/>
                      </a:cubicBezTo>
                      <a:cubicBezTo>
                        <a:pt x="1885183" y="0"/>
                        <a:pt x="2430712" y="320338"/>
                        <a:pt x="2430712" y="713856"/>
                      </a:cubicBezTo>
                      <a:cubicBezTo>
                        <a:pt x="2430712" y="896118"/>
                        <a:pt x="2314701" y="1068714"/>
                        <a:pt x="2103394" y="1201267"/>
                      </a:cubicBezTo>
                      <a:lnTo>
                        <a:pt x="2090965" y="1210932"/>
                      </a:lnTo>
                      <a:close/>
                      <a:moveTo>
                        <a:pt x="1216737" y="30377"/>
                      </a:moveTo>
                      <a:cubicBezTo>
                        <a:pt x="562102" y="30377"/>
                        <a:pt x="30384" y="336907"/>
                        <a:pt x="30384" y="715237"/>
                      </a:cubicBezTo>
                      <a:cubicBezTo>
                        <a:pt x="30384" y="882310"/>
                        <a:pt x="136727" y="1042479"/>
                        <a:pt x="328699" y="1168129"/>
                      </a:cubicBezTo>
                      <a:cubicBezTo>
                        <a:pt x="437804" y="933398"/>
                        <a:pt x="798268" y="770468"/>
                        <a:pt x="1216737" y="770468"/>
                      </a:cubicBezTo>
                      <a:cubicBezTo>
                        <a:pt x="1635206" y="770468"/>
                        <a:pt x="1995670" y="933398"/>
                        <a:pt x="2104775" y="1168129"/>
                      </a:cubicBezTo>
                      <a:cubicBezTo>
                        <a:pt x="2298128" y="1042479"/>
                        <a:pt x="2403090" y="882310"/>
                        <a:pt x="2403090" y="715237"/>
                      </a:cubicBezTo>
                      <a:cubicBezTo>
                        <a:pt x="2403090" y="336907"/>
                        <a:pt x="1871372" y="30377"/>
                        <a:pt x="1216737" y="30377"/>
                      </a:cubicBezTo>
                      <a:close/>
                    </a:path>
                  </a:pathLst>
                </a:custGeom>
                <a:solidFill>
                  <a:srgbClr val="9AA0C9">
                    <a:alpha val="50000"/>
                  </a:srgbClr>
                </a:solidFill>
                <a:ln w="13799" cap="flat">
                  <a:noFill/>
                  <a:prstDash val="solid"/>
                  <a:miter/>
                </a:ln>
              </p:spPr>
              <p:txBody>
                <a:bodyPr rtlCol="0" anchor="ctr"/>
                <a:lstStyle/>
                <a:p>
                  <a:pPr>
                    <a:lnSpc>
                      <a:spcPts val="1560"/>
                    </a:lnSpc>
                  </a:pPr>
                  <a:endParaRPr lang="en-US" sz="1400"/>
                </a:p>
              </p:txBody>
            </p:sp>
          </p:grpSp>
          <p:grpSp>
            <p:nvGrpSpPr>
              <p:cNvPr id="49" name="Graphic 7">
                <a:extLst>
                  <a:ext uri="{FF2B5EF4-FFF2-40B4-BE49-F238E27FC236}">
                    <a16:creationId xmlns:a16="http://schemas.microsoft.com/office/drawing/2014/main" id="{958C671A-3D32-6F2F-6EAD-A88236EABCD8}"/>
                  </a:ext>
                </a:extLst>
              </p:cNvPr>
              <p:cNvGrpSpPr/>
              <p:nvPr/>
            </p:nvGrpSpPr>
            <p:grpSpPr>
              <a:xfrm>
                <a:off x="8343376" y="4960269"/>
                <a:ext cx="715402" cy="513644"/>
                <a:chOff x="8343376" y="4960269"/>
                <a:chExt cx="715402" cy="513644"/>
              </a:xfrm>
            </p:grpSpPr>
            <p:sp>
              <p:nvSpPr>
                <p:cNvPr id="50" name="Freeform 49">
                  <a:extLst>
                    <a:ext uri="{FF2B5EF4-FFF2-40B4-BE49-F238E27FC236}">
                      <a16:creationId xmlns:a16="http://schemas.microsoft.com/office/drawing/2014/main" id="{AD9DADA2-F989-670D-3688-3A38F0F3FB38}"/>
                    </a:ext>
                  </a:extLst>
                </p:cNvPr>
                <p:cNvSpPr/>
                <p:nvPr/>
              </p:nvSpPr>
              <p:spPr>
                <a:xfrm>
                  <a:off x="8343376" y="5167384"/>
                  <a:ext cx="715402" cy="306529"/>
                </a:xfrm>
                <a:custGeom>
                  <a:avLst/>
                  <a:gdLst>
                    <a:gd name="connsiteX0" fmla="*/ 715403 w 715402"/>
                    <a:gd name="connsiteY0" fmla="*/ 0 h 306529"/>
                    <a:gd name="connsiteX1" fmla="*/ 0 w 715402"/>
                    <a:gd name="connsiteY1" fmla="*/ 0 h 306529"/>
                    <a:gd name="connsiteX2" fmla="*/ 0 w 715402"/>
                    <a:gd name="connsiteY2" fmla="*/ 98034 h 306529"/>
                    <a:gd name="connsiteX3" fmla="*/ 357701 w 715402"/>
                    <a:gd name="connsiteY3" fmla="*/ 306529 h 306529"/>
                    <a:gd name="connsiteX4" fmla="*/ 715403 w 715402"/>
                    <a:gd name="connsiteY4" fmla="*/ 98034 h 306529"/>
                    <a:gd name="connsiteX5" fmla="*/ 715403 w 715402"/>
                    <a:gd name="connsiteY5" fmla="*/ 0 h 3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402" h="306529">
                      <a:moveTo>
                        <a:pt x="715403" y="0"/>
                      </a:moveTo>
                      <a:lnTo>
                        <a:pt x="0" y="0"/>
                      </a:lnTo>
                      <a:cubicBezTo>
                        <a:pt x="0" y="0"/>
                        <a:pt x="0" y="96654"/>
                        <a:pt x="0" y="98034"/>
                      </a:cubicBezTo>
                      <a:cubicBezTo>
                        <a:pt x="0" y="212638"/>
                        <a:pt x="160206" y="306529"/>
                        <a:pt x="357701" y="306529"/>
                      </a:cubicBezTo>
                      <a:cubicBezTo>
                        <a:pt x="555196" y="306529"/>
                        <a:pt x="715403" y="212638"/>
                        <a:pt x="715403" y="98034"/>
                      </a:cubicBezTo>
                      <a:cubicBezTo>
                        <a:pt x="715403" y="96654"/>
                        <a:pt x="715403" y="0"/>
                        <a:pt x="715403" y="0"/>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51" name="Freeform 50">
                  <a:extLst>
                    <a:ext uri="{FF2B5EF4-FFF2-40B4-BE49-F238E27FC236}">
                      <a16:creationId xmlns:a16="http://schemas.microsoft.com/office/drawing/2014/main" id="{F2E2E2D6-D3FF-6E3B-2005-61936B6243B8}"/>
                    </a:ext>
                  </a:extLst>
                </p:cNvPr>
                <p:cNvSpPr/>
                <p:nvPr/>
              </p:nvSpPr>
              <p:spPr>
                <a:xfrm>
                  <a:off x="8343376" y="4960269"/>
                  <a:ext cx="715402" cy="416991"/>
                </a:xfrm>
                <a:custGeom>
                  <a:avLst/>
                  <a:gdLst>
                    <a:gd name="connsiteX0" fmla="*/ 715403 w 715402"/>
                    <a:gd name="connsiteY0" fmla="*/ 208496 h 416991"/>
                    <a:gd name="connsiteX1" fmla="*/ 357701 w 715402"/>
                    <a:gd name="connsiteY1" fmla="*/ 416991 h 416991"/>
                    <a:gd name="connsiteX2" fmla="*/ 0 w 715402"/>
                    <a:gd name="connsiteY2" fmla="*/ 208496 h 416991"/>
                    <a:gd name="connsiteX3" fmla="*/ 357701 w 715402"/>
                    <a:gd name="connsiteY3" fmla="*/ 0 h 416991"/>
                    <a:gd name="connsiteX4" fmla="*/ 715403 w 715402"/>
                    <a:gd name="connsiteY4" fmla="*/ 208496 h 416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402" h="416991">
                      <a:moveTo>
                        <a:pt x="715403" y="208496"/>
                      </a:moveTo>
                      <a:cubicBezTo>
                        <a:pt x="715403" y="323644"/>
                        <a:pt x="555254" y="416991"/>
                        <a:pt x="357701" y="416991"/>
                      </a:cubicBezTo>
                      <a:cubicBezTo>
                        <a:pt x="160149" y="416991"/>
                        <a:pt x="0" y="323644"/>
                        <a:pt x="0" y="208496"/>
                      </a:cubicBezTo>
                      <a:cubicBezTo>
                        <a:pt x="0" y="93347"/>
                        <a:pt x="160149" y="0"/>
                        <a:pt x="357701" y="0"/>
                      </a:cubicBezTo>
                      <a:cubicBezTo>
                        <a:pt x="555254" y="0"/>
                        <a:pt x="715403" y="93347"/>
                        <a:pt x="715403" y="208496"/>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7980341" scaled="1"/>
                </a:gradFill>
                <a:ln w="13799" cap="flat">
                  <a:noFill/>
                  <a:prstDash val="solid"/>
                  <a:miter/>
                </a:ln>
              </p:spPr>
              <p:txBody>
                <a:bodyPr rtlCol="0" anchor="ctr"/>
                <a:lstStyle/>
                <a:p>
                  <a:pPr>
                    <a:lnSpc>
                      <a:spcPts val="1560"/>
                    </a:lnSpc>
                  </a:pPr>
                  <a:endParaRPr lang="en-US" sz="1400"/>
                </a:p>
              </p:txBody>
            </p:sp>
            <p:sp>
              <p:nvSpPr>
                <p:cNvPr id="52" name="Freeform 51">
                  <a:extLst>
                    <a:ext uri="{FF2B5EF4-FFF2-40B4-BE49-F238E27FC236}">
                      <a16:creationId xmlns:a16="http://schemas.microsoft.com/office/drawing/2014/main" id="{3ABBBA4B-94B7-6112-FD30-B93E3CFBF4AB}"/>
                    </a:ext>
                  </a:extLst>
                </p:cNvPr>
                <p:cNvSpPr/>
                <p:nvPr/>
              </p:nvSpPr>
              <p:spPr>
                <a:xfrm>
                  <a:off x="8343376" y="5171526"/>
                  <a:ext cx="715402" cy="212637"/>
                </a:xfrm>
                <a:custGeom>
                  <a:avLst/>
                  <a:gdLst>
                    <a:gd name="connsiteX0" fmla="*/ 357701 w 715402"/>
                    <a:gd name="connsiteY0" fmla="*/ 204353 h 212637"/>
                    <a:gd name="connsiteX1" fmla="*/ 0 w 715402"/>
                    <a:gd name="connsiteY1" fmla="*/ 0 h 212637"/>
                    <a:gd name="connsiteX2" fmla="*/ 0 w 715402"/>
                    <a:gd name="connsiteY2" fmla="*/ 4142 h 212637"/>
                    <a:gd name="connsiteX3" fmla="*/ 357701 w 715402"/>
                    <a:gd name="connsiteY3" fmla="*/ 212638 h 212637"/>
                    <a:gd name="connsiteX4" fmla="*/ 715403 w 715402"/>
                    <a:gd name="connsiteY4" fmla="*/ 4142 h 212637"/>
                    <a:gd name="connsiteX5" fmla="*/ 715403 w 715402"/>
                    <a:gd name="connsiteY5" fmla="*/ 0 h 212637"/>
                    <a:gd name="connsiteX6" fmla="*/ 357701 w 715402"/>
                    <a:gd name="connsiteY6" fmla="*/ 204353 h 21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402" h="212637">
                      <a:moveTo>
                        <a:pt x="357701" y="204353"/>
                      </a:moveTo>
                      <a:cubicBezTo>
                        <a:pt x="161587" y="204353"/>
                        <a:pt x="4143" y="113223"/>
                        <a:pt x="0" y="0"/>
                      </a:cubicBezTo>
                      <a:cubicBezTo>
                        <a:pt x="0" y="1380"/>
                        <a:pt x="0" y="2762"/>
                        <a:pt x="0" y="4142"/>
                      </a:cubicBezTo>
                      <a:cubicBezTo>
                        <a:pt x="0" y="118746"/>
                        <a:pt x="160206" y="212638"/>
                        <a:pt x="357701" y="212638"/>
                      </a:cubicBezTo>
                      <a:cubicBezTo>
                        <a:pt x="555196" y="212638"/>
                        <a:pt x="715403" y="118746"/>
                        <a:pt x="715403" y="4142"/>
                      </a:cubicBezTo>
                      <a:cubicBezTo>
                        <a:pt x="715403" y="2762"/>
                        <a:pt x="715403" y="1380"/>
                        <a:pt x="715403" y="0"/>
                      </a:cubicBezTo>
                      <a:cubicBezTo>
                        <a:pt x="712640" y="113223"/>
                        <a:pt x="553815" y="204353"/>
                        <a:pt x="357701" y="204353"/>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grpSp>
          <p:sp>
            <p:nvSpPr>
              <p:cNvPr id="53" name="Freeform 52">
                <a:extLst>
                  <a:ext uri="{FF2B5EF4-FFF2-40B4-BE49-F238E27FC236}">
                    <a16:creationId xmlns:a16="http://schemas.microsoft.com/office/drawing/2014/main" id="{780A10CD-0B02-8665-73FC-96382252D97C}"/>
                  </a:ext>
                </a:extLst>
              </p:cNvPr>
              <p:cNvSpPr/>
              <p:nvPr/>
            </p:nvSpPr>
            <p:spPr>
              <a:xfrm>
                <a:off x="7223315" y="2708239"/>
                <a:ext cx="2958286" cy="876786"/>
              </a:xfrm>
              <a:custGeom>
                <a:avLst/>
                <a:gdLst>
                  <a:gd name="connsiteX0" fmla="*/ 1477762 w 2958286"/>
                  <a:gd name="connsiteY0" fmla="*/ 845029 h 876786"/>
                  <a:gd name="connsiteX1" fmla="*/ 0 w 2958286"/>
                  <a:gd name="connsiteY1" fmla="*/ 0 h 876786"/>
                  <a:gd name="connsiteX2" fmla="*/ 0 w 2958286"/>
                  <a:gd name="connsiteY2" fmla="*/ 15189 h 876786"/>
                  <a:gd name="connsiteX3" fmla="*/ 1479143 w 2958286"/>
                  <a:gd name="connsiteY3" fmla="*/ 876787 h 876786"/>
                  <a:gd name="connsiteX4" fmla="*/ 2958287 w 2958286"/>
                  <a:gd name="connsiteY4" fmla="*/ 15189 h 876786"/>
                  <a:gd name="connsiteX5" fmla="*/ 2958287 w 2958286"/>
                  <a:gd name="connsiteY5" fmla="*/ 0 h 876786"/>
                  <a:gd name="connsiteX6" fmla="*/ 1477762 w 2958286"/>
                  <a:gd name="connsiteY6" fmla="*/ 845029 h 8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8286" h="876786">
                    <a:moveTo>
                      <a:pt x="1477762" y="845029"/>
                    </a:moveTo>
                    <a:cubicBezTo>
                      <a:pt x="669827" y="845029"/>
                      <a:pt x="13811" y="468080"/>
                      <a:pt x="0" y="0"/>
                    </a:cubicBezTo>
                    <a:cubicBezTo>
                      <a:pt x="0" y="5523"/>
                      <a:pt x="0" y="9666"/>
                      <a:pt x="0" y="15189"/>
                    </a:cubicBezTo>
                    <a:cubicBezTo>
                      <a:pt x="0" y="490172"/>
                      <a:pt x="661540" y="876787"/>
                      <a:pt x="1479143" y="876787"/>
                    </a:cubicBezTo>
                    <a:cubicBezTo>
                      <a:pt x="2295365" y="876787"/>
                      <a:pt x="2958287" y="491553"/>
                      <a:pt x="2958287" y="15189"/>
                    </a:cubicBezTo>
                    <a:cubicBezTo>
                      <a:pt x="2958287" y="9666"/>
                      <a:pt x="2958287" y="5523"/>
                      <a:pt x="2958287" y="0"/>
                    </a:cubicBezTo>
                    <a:cubicBezTo>
                      <a:pt x="2941714" y="468080"/>
                      <a:pt x="2285698" y="845029"/>
                      <a:pt x="1477762" y="845029"/>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54" name="Freeform 53">
                <a:extLst>
                  <a:ext uri="{FF2B5EF4-FFF2-40B4-BE49-F238E27FC236}">
                    <a16:creationId xmlns:a16="http://schemas.microsoft.com/office/drawing/2014/main" id="{34679076-4112-5341-AA43-C96127833201}"/>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55" name="Freeform 54">
                <a:extLst>
                  <a:ext uri="{FF2B5EF4-FFF2-40B4-BE49-F238E27FC236}">
                    <a16:creationId xmlns:a16="http://schemas.microsoft.com/office/drawing/2014/main" id="{9B9EFD0F-3863-7ABC-2B8A-89379CDA713B}"/>
                  </a:ext>
                </a:extLst>
              </p:cNvPr>
              <p:cNvSpPr/>
              <p:nvPr/>
            </p:nvSpPr>
            <p:spPr>
              <a:xfrm>
                <a:off x="7221934" y="2712206"/>
                <a:ext cx="2958286" cy="1317426"/>
              </a:xfrm>
              <a:custGeom>
                <a:avLst/>
                <a:gdLst>
                  <a:gd name="connsiteX0" fmla="*/ 2958287 w 2958286"/>
                  <a:gd name="connsiteY0" fmla="*/ 16744 h 1317426"/>
                  <a:gd name="connsiteX1" fmla="*/ 2958287 w 2958286"/>
                  <a:gd name="connsiteY1" fmla="*/ 175 h 1317426"/>
                  <a:gd name="connsiteX2" fmla="*/ 1479143 w 2958286"/>
                  <a:gd name="connsiteY2" fmla="*/ 861773 h 1317426"/>
                  <a:gd name="connsiteX3" fmla="*/ 0 w 2958286"/>
                  <a:gd name="connsiteY3" fmla="*/ 175 h 1317426"/>
                  <a:gd name="connsiteX4" fmla="*/ 0 w 2958286"/>
                  <a:gd name="connsiteY4" fmla="*/ 16744 h 1317426"/>
                  <a:gd name="connsiteX5" fmla="*/ 40051 w 2958286"/>
                  <a:gd name="connsiteY5" fmla="*/ 216955 h 1317426"/>
                  <a:gd name="connsiteX6" fmla="*/ 338366 w 2958286"/>
                  <a:gd name="connsiteY6" fmla="*/ 850727 h 1317426"/>
                  <a:gd name="connsiteX7" fmla="*/ 1477762 w 2958286"/>
                  <a:gd name="connsiteY7" fmla="*/ 1317426 h 1317426"/>
                  <a:gd name="connsiteX8" fmla="*/ 2618540 w 2958286"/>
                  <a:gd name="connsiteY8" fmla="*/ 850727 h 1317426"/>
                  <a:gd name="connsiteX9" fmla="*/ 2916854 w 2958286"/>
                  <a:gd name="connsiteY9" fmla="*/ 218336 h 1317426"/>
                  <a:gd name="connsiteX10" fmla="*/ 2958287 w 2958286"/>
                  <a:gd name="connsiteY10" fmla="*/ 16744 h 131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8286" h="1317426">
                    <a:moveTo>
                      <a:pt x="2958287" y="16744"/>
                    </a:moveTo>
                    <a:cubicBezTo>
                      <a:pt x="2958287" y="5698"/>
                      <a:pt x="2958287" y="-1206"/>
                      <a:pt x="2958287" y="175"/>
                    </a:cubicBezTo>
                    <a:cubicBezTo>
                      <a:pt x="2958287" y="475159"/>
                      <a:pt x="2296746" y="861773"/>
                      <a:pt x="1479143" y="861773"/>
                    </a:cubicBezTo>
                    <a:cubicBezTo>
                      <a:pt x="662921" y="861773"/>
                      <a:pt x="0" y="476540"/>
                      <a:pt x="0" y="175"/>
                    </a:cubicBezTo>
                    <a:cubicBezTo>
                      <a:pt x="0" y="-1206"/>
                      <a:pt x="0" y="5698"/>
                      <a:pt x="0" y="16744"/>
                    </a:cubicBezTo>
                    <a:cubicBezTo>
                      <a:pt x="0" y="85782"/>
                      <a:pt x="13811" y="153440"/>
                      <a:pt x="40051" y="216955"/>
                    </a:cubicBezTo>
                    <a:cubicBezTo>
                      <a:pt x="66292" y="279090"/>
                      <a:pt x="186447" y="533151"/>
                      <a:pt x="338366" y="850727"/>
                    </a:cubicBezTo>
                    <a:cubicBezTo>
                      <a:pt x="506859" y="1122738"/>
                      <a:pt x="952950" y="1317426"/>
                      <a:pt x="1477762" y="1317426"/>
                    </a:cubicBezTo>
                    <a:cubicBezTo>
                      <a:pt x="2002575" y="1317426"/>
                      <a:pt x="2450047" y="1122738"/>
                      <a:pt x="2618540" y="850727"/>
                    </a:cubicBezTo>
                    <a:cubicBezTo>
                      <a:pt x="2770459" y="533151"/>
                      <a:pt x="2890613" y="279090"/>
                      <a:pt x="2916854" y="218336"/>
                    </a:cubicBezTo>
                    <a:cubicBezTo>
                      <a:pt x="2944476" y="153440"/>
                      <a:pt x="2958287" y="85782"/>
                      <a:pt x="2958287" y="16744"/>
                    </a:cubicBezTo>
                    <a:close/>
                  </a:path>
                </a:pathLst>
              </a:custGeom>
              <a:solidFill>
                <a:srgbClr val="9C66AA"/>
              </a:solidFill>
              <a:ln w="13799" cap="flat">
                <a:noFill/>
                <a:prstDash val="solid"/>
                <a:miter/>
              </a:ln>
            </p:spPr>
            <p:txBody>
              <a:bodyPr rtlCol="0" anchor="ctr"/>
              <a:lstStyle/>
              <a:p>
                <a:pPr>
                  <a:lnSpc>
                    <a:spcPts val="1560"/>
                  </a:lnSpc>
                </a:pPr>
                <a:endParaRPr lang="en-US" sz="1400"/>
              </a:p>
            </p:txBody>
          </p:sp>
          <p:sp>
            <p:nvSpPr>
              <p:cNvPr id="56" name="Freeform 55">
                <a:extLst>
                  <a:ext uri="{FF2B5EF4-FFF2-40B4-BE49-F238E27FC236}">
                    <a16:creationId xmlns:a16="http://schemas.microsoft.com/office/drawing/2014/main" id="{E4C11BA0-80EA-27CA-90F6-B79025C89B0C}"/>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57" name="Freeform 56">
                <a:extLst>
                  <a:ext uri="{FF2B5EF4-FFF2-40B4-BE49-F238E27FC236}">
                    <a16:creationId xmlns:a16="http://schemas.microsoft.com/office/drawing/2014/main" id="{F6787593-E110-1EB0-B4F5-F6803A5D7D4B}"/>
                  </a:ext>
                </a:extLst>
              </p:cNvPr>
              <p:cNvSpPr/>
              <p:nvPr/>
            </p:nvSpPr>
            <p:spPr>
              <a:xfrm>
                <a:off x="7561681" y="3562934"/>
                <a:ext cx="2278792" cy="914067"/>
              </a:xfrm>
              <a:custGeom>
                <a:avLst/>
                <a:gdLst>
                  <a:gd name="connsiteX0" fmla="*/ 1139396 w 2278792"/>
                  <a:gd name="connsiteY0" fmla="*/ 466699 h 914067"/>
                  <a:gd name="connsiteX1" fmla="*/ 0 w 2278792"/>
                  <a:gd name="connsiteY1" fmla="*/ 0 h 914067"/>
                  <a:gd name="connsiteX2" fmla="*/ 270693 w 2278792"/>
                  <a:gd name="connsiteY2" fmla="*/ 563353 h 914067"/>
                  <a:gd name="connsiteX3" fmla="*/ 1139396 w 2278792"/>
                  <a:gd name="connsiteY3" fmla="*/ 914067 h 914067"/>
                  <a:gd name="connsiteX4" fmla="*/ 2008099 w 2278792"/>
                  <a:gd name="connsiteY4" fmla="*/ 563353 h 914067"/>
                  <a:gd name="connsiteX5" fmla="*/ 2278792 w 2278792"/>
                  <a:gd name="connsiteY5" fmla="*/ 0 h 914067"/>
                  <a:gd name="connsiteX6" fmla="*/ 1139396 w 2278792"/>
                  <a:gd name="connsiteY6" fmla="*/ 466699 h 91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8792" h="914067">
                    <a:moveTo>
                      <a:pt x="1139396" y="466699"/>
                    </a:moveTo>
                    <a:cubicBezTo>
                      <a:pt x="614583" y="466699"/>
                      <a:pt x="167111" y="272011"/>
                      <a:pt x="0" y="0"/>
                    </a:cubicBezTo>
                    <a:cubicBezTo>
                      <a:pt x="84246" y="175357"/>
                      <a:pt x="178160" y="371426"/>
                      <a:pt x="270693" y="563353"/>
                    </a:cubicBezTo>
                    <a:cubicBezTo>
                      <a:pt x="403277" y="767706"/>
                      <a:pt x="741643" y="914067"/>
                      <a:pt x="1139396" y="914067"/>
                    </a:cubicBezTo>
                    <a:cubicBezTo>
                      <a:pt x="1537149" y="914067"/>
                      <a:pt x="1876896" y="767706"/>
                      <a:pt x="2008099" y="563353"/>
                    </a:cubicBezTo>
                    <a:cubicBezTo>
                      <a:pt x="2100632" y="371426"/>
                      <a:pt x="2194546" y="175357"/>
                      <a:pt x="2278792" y="0"/>
                    </a:cubicBezTo>
                    <a:cubicBezTo>
                      <a:pt x="2111681" y="272011"/>
                      <a:pt x="1665590" y="466699"/>
                      <a:pt x="1139396" y="466699"/>
                    </a:cubicBezTo>
                    <a:close/>
                  </a:path>
                </a:pathLst>
              </a:custGeom>
              <a:solidFill>
                <a:srgbClr val="EF9FC1"/>
              </a:solidFill>
              <a:ln w="13799" cap="flat">
                <a:noFill/>
                <a:prstDash val="solid"/>
                <a:miter/>
              </a:ln>
            </p:spPr>
            <p:txBody>
              <a:bodyPr rtlCol="0" anchor="ctr"/>
              <a:lstStyle/>
              <a:p>
                <a:pPr>
                  <a:lnSpc>
                    <a:spcPts val="1560"/>
                  </a:lnSpc>
                </a:pPr>
                <a:endParaRPr lang="en-US" sz="1400"/>
              </a:p>
            </p:txBody>
          </p:sp>
          <p:sp>
            <p:nvSpPr>
              <p:cNvPr id="58" name="Freeform 57">
                <a:extLst>
                  <a:ext uri="{FF2B5EF4-FFF2-40B4-BE49-F238E27FC236}">
                    <a16:creationId xmlns:a16="http://schemas.microsoft.com/office/drawing/2014/main" id="{906E7821-F51E-DEEC-02A3-53AC2F74DB20}"/>
                  </a:ext>
                </a:extLst>
              </p:cNvPr>
              <p:cNvSpPr/>
              <p:nvPr/>
            </p:nvSpPr>
            <p:spPr>
              <a:xfrm>
                <a:off x="9229601" y="2994718"/>
                <a:ext cx="330159" cy="451570"/>
              </a:xfrm>
              <a:custGeom>
                <a:avLst/>
                <a:gdLst>
                  <a:gd name="connsiteX0" fmla="*/ 297366 w 330159"/>
                  <a:gd name="connsiteY0" fmla="*/ 10385 h 451570"/>
                  <a:gd name="connsiteX1" fmla="*/ 66725 w 330159"/>
                  <a:gd name="connsiteY1" fmla="*/ 158128 h 451570"/>
                  <a:gd name="connsiteX2" fmla="*/ 32198 w 330159"/>
                  <a:gd name="connsiteY2" fmla="*/ 441185 h 451570"/>
                  <a:gd name="connsiteX3" fmla="*/ 262839 w 330159"/>
                  <a:gd name="connsiteY3" fmla="*/ 293443 h 451570"/>
                  <a:gd name="connsiteX4" fmla="*/ 297366 w 330159"/>
                  <a:gd name="connsiteY4" fmla="*/ 10385 h 451570"/>
                  <a:gd name="connsiteX5" fmla="*/ 297366 w 330159"/>
                  <a:gd name="connsiteY5" fmla="*/ 10385 h 4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59" h="451570">
                    <a:moveTo>
                      <a:pt x="297366" y="10385"/>
                    </a:moveTo>
                    <a:cubicBezTo>
                      <a:pt x="243504" y="-26895"/>
                      <a:pt x="139922" y="39382"/>
                      <a:pt x="66725" y="158128"/>
                    </a:cubicBezTo>
                    <a:cubicBezTo>
                      <a:pt x="-6473" y="276874"/>
                      <a:pt x="-21665" y="403904"/>
                      <a:pt x="32198" y="441185"/>
                    </a:cubicBezTo>
                    <a:cubicBezTo>
                      <a:pt x="86060" y="478466"/>
                      <a:pt x="189642" y="412189"/>
                      <a:pt x="262839" y="293443"/>
                    </a:cubicBezTo>
                    <a:cubicBezTo>
                      <a:pt x="336037" y="174697"/>
                      <a:pt x="352610" y="47666"/>
                      <a:pt x="297366" y="10385"/>
                    </a:cubicBezTo>
                    <a:lnTo>
                      <a:pt x="297366" y="10385"/>
                    </a:lnTo>
                    <a:close/>
                  </a:path>
                </a:pathLst>
              </a:custGeom>
              <a:gradFill>
                <a:gsLst>
                  <a:gs pos="0">
                    <a:srgbClr val="FFFFFF"/>
                  </a:gs>
                  <a:gs pos="50000">
                    <a:srgbClr val="D6D9EB"/>
                  </a:gs>
                  <a:gs pos="100000">
                    <a:srgbClr val="AEB3D8"/>
                  </a:gs>
                </a:gsLst>
                <a:lin ang="14251763" scaled="1"/>
              </a:gradFill>
              <a:ln w="13799" cap="flat">
                <a:noFill/>
                <a:prstDash val="solid"/>
                <a:miter/>
              </a:ln>
            </p:spPr>
            <p:txBody>
              <a:bodyPr rtlCol="0" anchor="ctr"/>
              <a:lstStyle/>
              <a:p>
                <a:pPr>
                  <a:lnSpc>
                    <a:spcPts val="1560"/>
                  </a:lnSpc>
                </a:pPr>
                <a:endParaRPr lang="en-US" sz="1400"/>
              </a:p>
            </p:txBody>
          </p:sp>
          <p:sp>
            <p:nvSpPr>
              <p:cNvPr id="59" name="Freeform 58">
                <a:extLst>
                  <a:ext uri="{FF2B5EF4-FFF2-40B4-BE49-F238E27FC236}">
                    <a16:creationId xmlns:a16="http://schemas.microsoft.com/office/drawing/2014/main" id="{711AEDE3-C1A4-927D-F8FD-8BA007ED1957}"/>
                  </a:ext>
                </a:extLst>
              </p:cNvPr>
              <p:cNvSpPr/>
              <p:nvPr/>
            </p:nvSpPr>
            <p:spPr>
              <a:xfrm>
                <a:off x="9409632" y="2161115"/>
                <a:ext cx="486027" cy="449430"/>
              </a:xfrm>
              <a:custGeom>
                <a:avLst/>
                <a:gdLst>
                  <a:gd name="connsiteX0" fmla="*/ 310687 w 486027"/>
                  <a:gd name="connsiteY0" fmla="*/ 1721 h 449430"/>
                  <a:gd name="connsiteX1" fmla="*/ 9610 w 486027"/>
                  <a:gd name="connsiteY1" fmla="*/ 196410 h 449430"/>
                  <a:gd name="connsiteX2" fmla="*/ 175340 w 486027"/>
                  <a:gd name="connsiteY2" fmla="*/ 447709 h 449430"/>
                  <a:gd name="connsiteX3" fmla="*/ 476417 w 486027"/>
                  <a:gd name="connsiteY3" fmla="*/ 253021 h 449430"/>
                  <a:gd name="connsiteX4" fmla="*/ 310687 w 486027"/>
                  <a:gd name="connsiteY4" fmla="*/ 1721 h 449430"/>
                  <a:gd name="connsiteX5" fmla="*/ 310687 w 486027"/>
                  <a:gd name="connsiteY5" fmla="*/ 1721 h 4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027" h="449430">
                    <a:moveTo>
                      <a:pt x="310687" y="1721"/>
                    </a:moveTo>
                    <a:cubicBezTo>
                      <a:pt x="182246" y="-13467"/>
                      <a:pt x="46899" y="73522"/>
                      <a:pt x="9610" y="196410"/>
                    </a:cubicBezTo>
                    <a:cubicBezTo>
                      <a:pt x="-27679" y="319298"/>
                      <a:pt x="46899" y="431140"/>
                      <a:pt x="175340" y="447709"/>
                    </a:cubicBezTo>
                    <a:cubicBezTo>
                      <a:pt x="303781" y="462898"/>
                      <a:pt x="439128" y="375909"/>
                      <a:pt x="476417" y="253021"/>
                    </a:cubicBezTo>
                    <a:cubicBezTo>
                      <a:pt x="513707" y="130133"/>
                      <a:pt x="439128" y="16910"/>
                      <a:pt x="310687" y="1721"/>
                    </a:cubicBezTo>
                    <a:lnTo>
                      <a:pt x="310687" y="1721"/>
                    </a:lnTo>
                    <a:close/>
                  </a:path>
                </a:pathLst>
              </a:custGeom>
              <a:gradFill>
                <a:gsLst>
                  <a:gs pos="0">
                    <a:srgbClr val="FFFFFF"/>
                  </a:gs>
                  <a:gs pos="50000">
                    <a:srgbClr val="D6D9EB"/>
                  </a:gs>
                  <a:gs pos="100000">
                    <a:srgbClr val="AEB3D8"/>
                  </a:gs>
                </a:gsLst>
                <a:lin ang="15493282" scaled="1"/>
              </a:gradFill>
              <a:ln w="13799" cap="flat">
                <a:noFill/>
                <a:prstDash val="solid"/>
                <a:miter/>
              </a:ln>
            </p:spPr>
            <p:txBody>
              <a:bodyPr rtlCol="0" anchor="ctr"/>
              <a:lstStyle/>
              <a:p>
                <a:pPr>
                  <a:lnSpc>
                    <a:spcPts val="1560"/>
                  </a:lnSpc>
                </a:pPr>
                <a:endParaRPr lang="en-US" sz="1400"/>
              </a:p>
            </p:txBody>
          </p:sp>
          <p:sp>
            <p:nvSpPr>
              <p:cNvPr id="60" name="Freeform 59">
                <a:extLst>
                  <a:ext uri="{FF2B5EF4-FFF2-40B4-BE49-F238E27FC236}">
                    <a16:creationId xmlns:a16="http://schemas.microsoft.com/office/drawing/2014/main" id="{21D6975B-1B3E-C2ED-95FE-D99A70551CA2}"/>
                  </a:ext>
                </a:extLst>
              </p:cNvPr>
              <p:cNvSpPr/>
              <p:nvPr/>
            </p:nvSpPr>
            <p:spPr>
              <a:xfrm>
                <a:off x="8138309" y="3213976"/>
                <a:ext cx="475044" cy="396908"/>
              </a:xfrm>
              <a:custGeom>
                <a:avLst/>
                <a:gdLst>
                  <a:gd name="connsiteX0" fmla="*/ 218878 w 475044"/>
                  <a:gd name="connsiteY0" fmla="*/ 5147 h 396908"/>
                  <a:gd name="connsiteX1" fmla="*/ 666 w 475044"/>
                  <a:gd name="connsiteY1" fmla="*/ 154270 h 396908"/>
                  <a:gd name="connsiteX2" fmla="*/ 256167 w 475044"/>
                  <a:gd name="connsiteY2" fmla="*/ 391761 h 396908"/>
                  <a:gd name="connsiteX3" fmla="*/ 474379 w 475044"/>
                  <a:gd name="connsiteY3" fmla="*/ 242639 h 396908"/>
                  <a:gd name="connsiteX4" fmla="*/ 218878 w 475044"/>
                  <a:gd name="connsiteY4" fmla="*/ 5147 h 396908"/>
                  <a:gd name="connsiteX5" fmla="*/ 218878 w 475044"/>
                  <a:gd name="connsiteY5" fmla="*/ 5147 h 3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044" h="396908">
                    <a:moveTo>
                      <a:pt x="218878" y="5147"/>
                    </a:moveTo>
                    <a:cubicBezTo>
                      <a:pt x="87675" y="-19707"/>
                      <a:pt x="-9001" y="47950"/>
                      <a:pt x="666" y="154270"/>
                    </a:cubicBezTo>
                    <a:cubicBezTo>
                      <a:pt x="10334" y="260588"/>
                      <a:pt x="124964" y="366908"/>
                      <a:pt x="256167" y="391761"/>
                    </a:cubicBezTo>
                    <a:cubicBezTo>
                      <a:pt x="387370" y="416615"/>
                      <a:pt x="484046" y="348958"/>
                      <a:pt x="474379" y="242639"/>
                    </a:cubicBezTo>
                    <a:cubicBezTo>
                      <a:pt x="463330" y="136319"/>
                      <a:pt x="348700" y="30001"/>
                      <a:pt x="218878" y="5147"/>
                    </a:cubicBezTo>
                    <a:lnTo>
                      <a:pt x="218878" y="5147"/>
                    </a:lnTo>
                    <a:close/>
                  </a:path>
                </a:pathLst>
              </a:custGeom>
              <a:gradFill>
                <a:gsLst>
                  <a:gs pos="0">
                    <a:srgbClr val="FFFFFF"/>
                  </a:gs>
                  <a:gs pos="50000">
                    <a:srgbClr val="D6D9EB"/>
                  </a:gs>
                  <a:gs pos="100000">
                    <a:srgbClr val="AEB3D8"/>
                  </a:gs>
                </a:gsLst>
                <a:lin ang="17602507" scaled="1"/>
              </a:gradFill>
              <a:ln w="13799" cap="flat">
                <a:noFill/>
                <a:prstDash val="solid"/>
                <a:miter/>
              </a:ln>
            </p:spPr>
            <p:txBody>
              <a:bodyPr rtlCol="0" anchor="ctr"/>
              <a:lstStyle/>
              <a:p>
                <a:pPr>
                  <a:lnSpc>
                    <a:spcPts val="1560"/>
                  </a:lnSpc>
                </a:pPr>
                <a:endParaRPr lang="en-US" sz="1400"/>
              </a:p>
            </p:txBody>
          </p:sp>
          <p:sp>
            <p:nvSpPr>
              <p:cNvPr id="61" name="Freeform 60">
                <a:extLst>
                  <a:ext uri="{FF2B5EF4-FFF2-40B4-BE49-F238E27FC236}">
                    <a16:creationId xmlns:a16="http://schemas.microsoft.com/office/drawing/2014/main" id="{A985B7D9-5ABF-20AA-80F7-B26A621E2CB1}"/>
                  </a:ext>
                </a:extLst>
              </p:cNvPr>
              <p:cNvSpPr/>
              <p:nvPr/>
            </p:nvSpPr>
            <p:spPr>
              <a:xfrm>
                <a:off x="8619935" y="2539879"/>
                <a:ext cx="444027" cy="382174"/>
              </a:xfrm>
              <a:custGeom>
                <a:avLst/>
                <a:gdLst>
                  <a:gd name="connsiteX0" fmla="*/ 268971 w 444027"/>
                  <a:gd name="connsiteY0" fmla="*/ 8191 h 382174"/>
                  <a:gd name="connsiteX1" fmla="*/ 5183 w 444027"/>
                  <a:gd name="connsiteY1" fmla="*/ 245683 h 382174"/>
                  <a:gd name="connsiteX2" fmla="*/ 175056 w 444027"/>
                  <a:gd name="connsiteY2" fmla="*/ 374095 h 382174"/>
                  <a:gd name="connsiteX3" fmla="*/ 438844 w 444027"/>
                  <a:gd name="connsiteY3" fmla="*/ 136603 h 382174"/>
                  <a:gd name="connsiteX4" fmla="*/ 268971 w 444027"/>
                  <a:gd name="connsiteY4" fmla="*/ 8191 h 382174"/>
                  <a:gd name="connsiteX5" fmla="*/ 268971 w 444027"/>
                  <a:gd name="connsiteY5" fmla="*/ 8191 h 38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27" h="382174">
                    <a:moveTo>
                      <a:pt x="268971" y="8191"/>
                    </a:moveTo>
                    <a:cubicBezTo>
                      <a:pt x="148816" y="38568"/>
                      <a:pt x="31424" y="144887"/>
                      <a:pt x="5183" y="245683"/>
                    </a:cubicBezTo>
                    <a:cubicBezTo>
                      <a:pt x="-21058" y="346479"/>
                      <a:pt x="54902" y="404471"/>
                      <a:pt x="175056" y="374095"/>
                    </a:cubicBezTo>
                    <a:cubicBezTo>
                      <a:pt x="295211" y="343718"/>
                      <a:pt x="412603" y="237398"/>
                      <a:pt x="438844" y="136603"/>
                    </a:cubicBezTo>
                    <a:cubicBezTo>
                      <a:pt x="465085" y="34426"/>
                      <a:pt x="389125" y="-22186"/>
                      <a:pt x="268971" y="8191"/>
                    </a:cubicBezTo>
                    <a:lnTo>
                      <a:pt x="268971" y="8191"/>
                    </a:lnTo>
                    <a:close/>
                  </a:path>
                </a:pathLst>
              </a:custGeom>
              <a:gradFill>
                <a:gsLst>
                  <a:gs pos="0">
                    <a:srgbClr val="FFFFFF"/>
                  </a:gs>
                  <a:gs pos="50000">
                    <a:srgbClr val="D6D9EB"/>
                  </a:gs>
                  <a:gs pos="100000">
                    <a:srgbClr val="AEB3D8"/>
                  </a:gs>
                </a:gsLst>
                <a:lin ang="14487811" scaled="1"/>
              </a:gradFill>
              <a:ln w="13799" cap="flat">
                <a:noFill/>
                <a:prstDash val="solid"/>
                <a:miter/>
              </a:ln>
            </p:spPr>
            <p:txBody>
              <a:bodyPr rtlCol="0" anchor="ctr"/>
              <a:lstStyle/>
              <a:p>
                <a:pPr>
                  <a:lnSpc>
                    <a:spcPts val="1560"/>
                  </a:lnSpc>
                </a:pPr>
                <a:endParaRPr lang="en-US" sz="1400"/>
              </a:p>
            </p:txBody>
          </p:sp>
          <p:grpSp>
            <p:nvGrpSpPr>
              <p:cNvPr id="62" name="Graphic 7">
                <a:extLst>
                  <a:ext uri="{FF2B5EF4-FFF2-40B4-BE49-F238E27FC236}">
                    <a16:creationId xmlns:a16="http://schemas.microsoft.com/office/drawing/2014/main" id="{F7EB1102-F961-3018-7064-C80946959B2B}"/>
                  </a:ext>
                </a:extLst>
              </p:cNvPr>
              <p:cNvGrpSpPr/>
              <p:nvPr/>
            </p:nvGrpSpPr>
            <p:grpSpPr>
              <a:xfrm>
                <a:off x="7832374" y="4123524"/>
                <a:ext cx="1737406" cy="1245451"/>
                <a:chOff x="7832374" y="4123524"/>
                <a:chExt cx="1737406" cy="1245451"/>
              </a:xfrm>
            </p:grpSpPr>
            <p:sp>
              <p:nvSpPr>
                <p:cNvPr id="63" name="Freeform 62">
                  <a:extLst>
                    <a:ext uri="{FF2B5EF4-FFF2-40B4-BE49-F238E27FC236}">
                      <a16:creationId xmlns:a16="http://schemas.microsoft.com/office/drawing/2014/main" id="{AB809404-24BD-79E6-5A7A-0975F6571503}"/>
                    </a:ext>
                  </a:extLst>
                </p:cNvPr>
                <p:cNvSpPr/>
                <p:nvPr/>
              </p:nvSpPr>
              <p:spPr>
                <a:xfrm>
                  <a:off x="8105829" y="4692400"/>
                  <a:ext cx="1190496" cy="676575"/>
                </a:xfrm>
                <a:custGeom>
                  <a:avLst/>
                  <a:gdLst>
                    <a:gd name="connsiteX0" fmla="*/ 595248 w 1190496"/>
                    <a:gd name="connsiteY0" fmla="*/ 230588 h 676575"/>
                    <a:gd name="connsiteX1" fmla="*/ 0 w 1190496"/>
                    <a:gd name="connsiteY1" fmla="*/ 0 h 676575"/>
                    <a:gd name="connsiteX2" fmla="*/ 240309 w 1190496"/>
                    <a:gd name="connsiteY2" fmla="*/ 498456 h 676575"/>
                    <a:gd name="connsiteX3" fmla="*/ 595248 w 1190496"/>
                    <a:gd name="connsiteY3" fmla="*/ 676576 h 676575"/>
                    <a:gd name="connsiteX4" fmla="*/ 950187 w 1190496"/>
                    <a:gd name="connsiteY4" fmla="*/ 498456 h 676575"/>
                    <a:gd name="connsiteX5" fmla="*/ 1190497 w 1190496"/>
                    <a:gd name="connsiteY5" fmla="*/ 0 h 676575"/>
                    <a:gd name="connsiteX6" fmla="*/ 595248 w 1190496"/>
                    <a:gd name="connsiteY6" fmla="*/ 230588 h 6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0496" h="676575">
                      <a:moveTo>
                        <a:pt x="595248" y="230588"/>
                      </a:moveTo>
                      <a:cubicBezTo>
                        <a:pt x="327318" y="230588"/>
                        <a:pt x="96676" y="135315"/>
                        <a:pt x="0" y="0"/>
                      </a:cubicBezTo>
                      <a:cubicBezTo>
                        <a:pt x="139490" y="289961"/>
                        <a:pt x="240309" y="498456"/>
                        <a:pt x="240309" y="498456"/>
                      </a:cubicBezTo>
                      <a:cubicBezTo>
                        <a:pt x="274836" y="599253"/>
                        <a:pt x="399134" y="676576"/>
                        <a:pt x="595248" y="676576"/>
                      </a:cubicBezTo>
                      <a:cubicBezTo>
                        <a:pt x="791362" y="676576"/>
                        <a:pt x="918422" y="590968"/>
                        <a:pt x="950187" y="498456"/>
                      </a:cubicBezTo>
                      <a:cubicBezTo>
                        <a:pt x="950187" y="498456"/>
                        <a:pt x="1051007" y="289961"/>
                        <a:pt x="1190497" y="0"/>
                      </a:cubicBezTo>
                      <a:cubicBezTo>
                        <a:pt x="1093821" y="135315"/>
                        <a:pt x="863179" y="230588"/>
                        <a:pt x="595248" y="230588"/>
                      </a:cubicBezTo>
                      <a:close/>
                    </a:path>
                  </a:pathLst>
                </a:custGeom>
                <a:solidFill>
                  <a:srgbClr val="B3DDDC"/>
                </a:solidFill>
                <a:ln w="13799" cap="flat">
                  <a:noFill/>
                  <a:prstDash val="solid"/>
                  <a:miter/>
                </a:ln>
              </p:spPr>
              <p:txBody>
                <a:bodyPr rtlCol="0" anchor="ctr"/>
                <a:lstStyle/>
                <a:p>
                  <a:pPr>
                    <a:lnSpc>
                      <a:spcPts val="1560"/>
                    </a:lnSpc>
                  </a:pPr>
                  <a:endParaRPr lang="en-US" sz="1400"/>
                </a:p>
              </p:txBody>
            </p:sp>
            <p:sp>
              <p:nvSpPr>
                <p:cNvPr id="64" name="Freeform 63">
                  <a:extLst>
                    <a:ext uri="{FF2B5EF4-FFF2-40B4-BE49-F238E27FC236}">
                      <a16:creationId xmlns:a16="http://schemas.microsoft.com/office/drawing/2014/main" id="{1745C638-1AAB-67C8-0E96-3F290A51E983}"/>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sp>
              <p:nvSpPr>
                <p:cNvPr id="65" name="Freeform 64">
                  <a:extLst>
                    <a:ext uri="{FF2B5EF4-FFF2-40B4-BE49-F238E27FC236}">
                      <a16:creationId xmlns:a16="http://schemas.microsoft.com/office/drawing/2014/main" id="{98FE022B-EF93-272A-CAAF-04DCAFE195B2}"/>
                    </a:ext>
                  </a:extLst>
                </p:cNvPr>
                <p:cNvSpPr/>
                <p:nvPr/>
              </p:nvSpPr>
              <p:spPr>
                <a:xfrm>
                  <a:off x="7832374" y="4123524"/>
                  <a:ext cx="1737406" cy="798082"/>
                </a:xfrm>
                <a:custGeom>
                  <a:avLst/>
                  <a:gdLst>
                    <a:gd name="connsiteX0" fmla="*/ 868703 w 1737406"/>
                    <a:gd name="connsiteY0" fmla="*/ 352095 h 798082"/>
                    <a:gd name="connsiteX1" fmla="*/ 0 w 1737406"/>
                    <a:gd name="connsiteY1" fmla="*/ 1381 h 798082"/>
                    <a:gd name="connsiteX2" fmla="*/ 273455 w 1737406"/>
                    <a:gd name="connsiteY2" fmla="*/ 567496 h 798082"/>
                    <a:gd name="connsiteX3" fmla="*/ 868703 w 1737406"/>
                    <a:gd name="connsiteY3" fmla="*/ 798083 h 798082"/>
                    <a:gd name="connsiteX4" fmla="*/ 1463952 w 1737406"/>
                    <a:gd name="connsiteY4" fmla="*/ 567496 h 798082"/>
                    <a:gd name="connsiteX5" fmla="*/ 1737407 w 1737406"/>
                    <a:gd name="connsiteY5" fmla="*/ 0 h 798082"/>
                    <a:gd name="connsiteX6" fmla="*/ 868703 w 1737406"/>
                    <a:gd name="connsiteY6" fmla="*/ 352095 h 79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7406" h="798082">
                      <a:moveTo>
                        <a:pt x="868703" y="352095"/>
                      </a:moveTo>
                      <a:cubicBezTo>
                        <a:pt x="470950" y="352095"/>
                        <a:pt x="131203" y="207115"/>
                        <a:pt x="0" y="1381"/>
                      </a:cubicBezTo>
                      <a:cubicBezTo>
                        <a:pt x="96676" y="201592"/>
                        <a:pt x="191971" y="399042"/>
                        <a:pt x="273455" y="567496"/>
                      </a:cubicBezTo>
                      <a:cubicBezTo>
                        <a:pt x="371512" y="702810"/>
                        <a:pt x="600773" y="798083"/>
                        <a:pt x="868703" y="798083"/>
                      </a:cubicBezTo>
                      <a:cubicBezTo>
                        <a:pt x="1136634" y="798083"/>
                        <a:pt x="1367276" y="702810"/>
                        <a:pt x="1463952" y="567496"/>
                      </a:cubicBezTo>
                      <a:cubicBezTo>
                        <a:pt x="1545436" y="397661"/>
                        <a:pt x="1640731" y="201592"/>
                        <a:pt x="1737407" y="0"/>
                      </a:cubicBezTo>
                      <a:cubicBezTo>
                        <a:pt x="1606203" y="207115"/>
                        <a:pt x="1266456" y="352095"/>
                        <a:pt x="868703" y="352095"/>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grpSp>
          <p:grpSp>
            <p:nvGrpSpPr>
              <p:cNvPr id="66" name="Graphic 7">
                <a:extLst>
                  <a:ext uri="{FF2B5EF4-FFF2-40B4-BE49-F238E27FC236}">
                    <a16:creationId xmlns:a16="http://schemas.microsoft.com/office/drawing/2014/main" id="{BD732EC1-4879-465F-983A-242C88B84131}"/>
                  </a:ext>
                </a:extLst>
              </p:cNvPr>
              <p:cNvGrpSpPr/>
              <p:nvPr/>
            </p:nvGrpSpPr>
            <p:grpSpPr>
              <a:xfrm>
                <a:off x="7226077" y="1824548"/>
                <a:ext cx="2951381" cy="1811565"/>
                <a:chOff x="7226077" y="1824548"/>
                <a:chExt cx="2951381" cy="1811565"/>
              </a:xfrm>
            </p:grpSpPr>
            <p:sp>
              <p:nvSpPr>
                <p:cNvPr id="67" name="Freeform 66">
                  <a:extLst>
                    <a:ext uri="{FF2B5EF4-FFF2-40B4-BE49-F238E27FC236}">
                      <a16:creationId xmlns:a16="http://schemas.microsoft.com/office/drawing/2014/main" id="{61A2594A-1B50-C82C-D557-1AE9F381D52D}"/>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gradFill>
                  <a:gsLst>
                    <a:gs pos="0">
                      <a:srgbClr val="BABEE0"/>
                    </a:gs>
                    <a:gs pos="24750">
                      <a:srgbClr val="E6E8F5"/>
                    </a:gs>
                    <a:gs pos="70200">
                      <a:srgbClr val="B1B6DC"/>
                    </a:gs>
                    <a:gs pos="94710">
                      <a:srgbClr val="BBBFE1"/>
                    </a:gs>
                    <a:gs pos="100000">
                      <a:srgbClr val="BEC2E2"/>
                    </a:gs>
                  </a:gsLst>
                  <a:lin ang="10800000" scaled="1"/>
                </a:gradFill>
                <a:ln w="13799" cap="flat">
                  <a:noFill/>
                  <a:prstDash val="solid"/>
                  <a:miter/>
                </a:ln>
              </p:spPr>
              <p:txBody>
                <a:bodyPr rtlCol="0" anchor="ctr"/>
                <a:lstStyle/>
                <a:p>
                  <a:pPr>
                    <a:lnSpc>
                      <a:spcPts val="1560"/>
                    </a:lnSpc>
                  </a:pPr>
                  <a:endParaRPr lang="en-US" sz="1400"/>
                </a:p>
              </p:txBody>
            </p:sp>
            <p:sp>
              <p:nvSpPr>
                <p:cNvPr id="68" name="Freeform 67">
                  <a:extLst>
                    <a:ext uri="{FF2B5EF4-FFF2-40B4-BE49-F238E27FC236}">
                      <a16:creationId xmlns:a16="http://schemas.microsoft.com/office/drawing/2014/main" id="{118AB602-B623-C31E-47FF-FDAE49CDBD93}"/>
                    </a:ext>
                  </a:extLst>
                </p:cNvPr>
                <p:cNvSpPr/>
                <p:nvPr/>
              </p:nvSpPr>
              <p:spPr>
                <a:xfrm>
                  <a:off x="7310323" y="1874256"/>
                  <a:ext cx="2784269" cy="840886"/>
                </a:xfrm>
                <a:custGeom>
                  <a:avLst/>
                  <a:gdLst>
                    <a:gd name="connsiteX0" fmla="*/ 1392135 w 2784269"/>
                    <a:gd name="connsiteY0" fmla="*/ 57992 h 840886"/>
                    <a:gd name="connsiteX1" fmla="*/ 2782889 w 2784269"/>
                    <a:gd name="connsiteY1" fmla="*/ 840887 h 840886"/>
                    <a:gd name="connsiteX2" fmla="*/ 2784270 w 2784269"/>
                    <a:gd name="connsiteY2" fmla="*/ 810510 h 840886"/>
                    <a:gd name="connsiteX3" fmla="*/ 1392135 w 2784269"/>
                    <a:gd name="connsiteY3" fmla="*/ 0 h 840886"/>
                    <a:gd name="connsiteX4" fmla="*/ 0 w 2784269"/>
                    <a:gd name="connsiteY4" fmla="*/ 810510 h 840886"/>
                    <a:gd name="connsiteX5" fmla="*/ 1381 w 2784269"/>
                    <a:gd name="connsiteY5" fmla="*/ 840887 h 840886"/>
                    <a:gd name="connsiteX6" fmla="*/ 1392135 w 2784269"/>
                    <a:gd name="connsiteY6" fmla="*/ 57992 h 84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269" h="840886">
                      <a:moveTo>
                        <a:pt x="1392135" y="57992"/>
                      </a:moveTo>
                      <a:cubicBezTo>
                        <a:pt x="2144827" y="57992"/>
                        <a:pt x="2758029" y="405945"/>
                        <a:pt x="2782889" y="840887"/>
                      </a:cubicBezTo>
                      <a:cubicBezTo>
                        <a:pt x="2784270" y="831222"/>
                        <a:pt x="2784270" y="820175"/>
                        <a:pt x="2784270" y="810510"/>
                      </a:cubicBezTo>
                      <a:cubicBezTo>
                        <a:pt x="2784270" y="363142"/>
                        <a:pt x="2161400" y="0"/>
                        <a:pt x="1392135" y="0"/>
                      </a:cubicBezTo>
                      <a:cubicBezTo>
                        <a:pt x="622870" y="0"/>
                        <a:pt x="0" y="363142"/>
                        <a:pt x="0" y="810510"/>
                      </a:cubicBezTo>
                      <a:cubicBezTo>
                        <a:pt x="0" y="820175"/>
                        <a:pt x="0" y="831222"/>
                        <a:pt x="1381" y="840887"/>
                      </a:cubicBezTo>
                      <a:cubicBezTo>
                        <a:pt x="26241" y="405945"/>
                        <a:pt x="639443" y="57992"/>
                        <a:pt x="1392135" y="57992"/>
                      </a:cubicBezTo>
                      <a:close/>
                    </a:path>
                  </a:pathLst>
                </a:custGeom>
                <a:solidFill>
                  <a:srgbClr val="9AA0C9">
                    <a:alpha val="50000"/>
                  </a:srgbClr>
                </a:solidFill>
                <a:ln w="13799" cap="flat">
                  <a:noFill/>
                  <a:prstDash val="solid"/>
                  <a:miter/>
                </a:ln>
              </p:spPr>
              <p:txBody>
                <a:bodyPr rtlCol="0" anchor="ctr"/>
                <a:lstStyle/>
                <a:p>
                  <a:pPr>
                    <a:lnSpc>
                      <a:spcPts val="1560"/>
                    </a:lnSpc>
                  </a:pPr>
                  <a:endParaRPr lang="en-US" sz="1400"/>
                </a:p>
              </p:txBody>
            </p:sp>
            <p:sp>
              <p:nvSpPr>
                <p:cNvPr id="69" name="Freeform 68">
                  <a:extLst>
                    <a:ext uri="{FF2B5EF4-FFF2-40B4-BE49-F238E27FC236}">
                      <a16:creationId xmlns:a16="http://schemas.microsoft.com/office/drawing/2014/main" id="{1B0CB366-7F29-CF2B-BDFC-21027165125C}"/>
                    </a:ext>
                  </a:extLst>
                </p:cNvPr>
                <p:cNvSpPr/>
                <p:nvPr/>
              </p:nvSpPr>
              <p:spPr>
                <a:xfrm>
                  <a:off x="7227458" y="1824548"/>
                  <a:ext cx="2950000" cy="1717673"/>
                </a:xfrm>
                <a:custGeom>
                  <a:avLst/>
                  <a:gdLst>
                    <a:gd name="connsiteX0" fmla="*/ 1475000 w 2950000"/>
                    <a:gd name="connsiteY0" fmla="*/ 0 h 1717673"/>
                    <a:gd name="connsiteX1" fmla="*/ 0 w 2950000"/>
                    <a:gd name="connsiteY1" fmla="*/ 858837 h 1717673"/>
                    <a:gd name="connsiteX2" fmla="*/ 1475000 w 2950000"/>
                    <a:gd name="connsiteY2" fmla="*/ 1717674 h 1717673"/>
                    <a:gd name="connsiteX3" fmla="*/ 2950000 w 2950000"/>
                    <a:gd name="connsiteY3" fmla="*/ 860218 h 1717673"/>
                    <a:gd name="connsiteX4" fmla="*/ 1475000 w 2950000"/>
                    <a:gd name="connsiteY4" fmla="*/ 0 h 1717673"/>
                    <a:gd name="connsiteX5" fmla="*/ 1475000 w 2950000"/>
                    <a:gd name="connsiteY5" fmla="*/ 1669347 h 1717673"/>
                    <a:gd name="connsiteX6" fmla="*/ 82865 w 2950000"/>
                    <a:gd name="connsiteY6" fmla="*/ 858837 h 1717673"/>
                    <a:gd name="connsiteX7" fmla="*/ 1475000 w 2950000"/>
                    <a:gd name="connsiteY7" fmla="*/ 48327 h 1717673"/>
                    <a:gd name="connsiteX8" fmla="*/ 2867135 w 2950000"/>
                    <a:gd name="connsiteY8" fmla="*/ 858837 h 1717673"/>
                    <a:gd name="connsiteX9" fmla="*/ 1475000 w 2950000"/>
                    <a:gd name="connsiteY9" fmla="*/ 1669347 h 171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0000" h="1717673">
                      <a:moveTo>
                        <a:pt x="1475000" y="0"/>
                      </a:moveTo>
                      <a:cubicBezTo>
                        <a:pt x="660159" y="0"/>
                        <a:pt x="0" y="385234"/>
                        <a:pt x="0" y="858837"/>
                      </a:cubicBezTo>
                      <a:cubicBezTo>
                        <a:pt x="0" y="1332440"/>
                        <a:pt x="660159" y="1717674"/>
                        <a:pt x="1475000" y="1717674"/>
                      </a:cubicBezTo>
                      <a:cubicBezTo>
                        <a:pt x="2289841" y="1717674"/>
                        <a:pt x="2950000" y="1333820"/>
                        <a:pt x="2950000" y="860218"/>
                      </a:cubicBezTo>
                      <a:cubicBezTo>
                        <a:pt x="2950000" y="386615"/>
                        <a:pt x="2289841" y="0"/>
                        <a:pt x="1475000" y="0"/>
                      </a:cubicBezTo>
                      <a:close/>
                      <a:moveTo>
                        <a:pt x="1475000" y="1669347"/>
                      </a:moveTo>
                      <a:cubicBezTo>
                        <a:pt x="705735" y="1669347"/>
                        <a:pt x="82865" y="1306205"/>
                        <a:pt x="82865" y="858837"/>
                      </a:cubicBezTo>
                      <a:cubicBezTo>
                        <a:pt x="82865" y="411469"/>
                        <a:pt x="705735" y="48327"/>
                        <a:pt x="1475000" y="48327"/>
                      </a:cubicBezTo>
                      <a:cubicBezTo>
                        <a:pt x="2244265" y="48327"/>
                        <a:pt x="2867135" y="411469"/>
                        <a:pt x="2867135" y="858837"/>
                      </a:cubicBezTo>
                      <a:cubicBezTo>
                        <a:pt x="2867135" y="1306205"/>
                        <a:pt x="2242884" y="1669347"/>
                        <a:pt x="1475000" y="1669347"/>
                      </a:cubicBezTo>
                      <a:close/>
                    </a:path>
                  </a:pathLst>
                </a:custGeom>
                <a:gradFill>
                  <a:gsLst>
                    <a:gs pos="0">
                      <a:srgbClr val="B1B6DC"/>
                    </a:gs>
                    <a:gs pos="14530">
                      <a:srgbClr val="B7BCDF"/>
                    </a:gs>
                    <a:gs pos="34950">
                      <a:srgbClr val="C8CCE7"/>
                    </a:gs>
                    <a:gs pos="58080">
                      <a:srgbClr val="E6E8F5"/>
                    </a:gs>
                    <a:gs pos="99490">
                      <a:srgbClr val="F6F6FB"/>
                    </a:gs>
                    <a:gs pos="100000">
                      <a:srgbClr val="F7F6FB"/>
                    </a:gs>
                  </a:gsLst>
                  <a:lin ang="2819799" scaled="1"/>
                </a:gradFill>
                <a:ln w="13799" cap="flat">
                  <a:noFill/>
                  <a:prstDash val="solid"/>
                  <a:miter/>
                </a:ln>
              </p:spPr>
              <p:txBody>
                <a:bodyPr rtlCol="0" anchor="ctr"/>
                <a:lstStyle/>
                <a:p>
                  <a:pPr>
                    <a:lnSpc>
                      <a:spcPts val="1560"/>
                    </a:lnSpc>
                  </a:pPr>
                  <a:endParaRPr lang="en-US" sz="1400"/>
                </a:p>
              </p:txBody>
            </p:sp>
            <p:grpSp>
              <p:nvGrpSpPr>
                <p:cNvPr id="70" name="Graphic 7">
                  <a:extLst>
                    <a:ext uri="{FF2B5EF4-FFF2-40B4-BE49-F238E27FC236}">
                      <a16:creationId xmlns:a16="http://schemas.microsoft.com/office/drawing/2014/main" id="{FDF7308E-823B-2AB1-2A6A-101FBCF6155E}"/>
                    </a:ext>
                  </a:extLst>
                </p:cNvPr>
                <p:cNvGrpSpPr/>
                <p:nvPr/>
              </p:nvGrpSpPr>
              <p:grpSpPr>
                <a:xfrm>
                  <a:off x="7226077" y="2677862"/>
                  <a:ext cx="2951381" cy="958251"/>
                  <a:chOff x="7226077" y="2677862"/>
                  <a:chExt cx="2951381" cy="958251"/>
                </a:xfrm>
              </p:grpSpPr>
              <p:sp>
                <p:nvSpPr>
                  <p:cNvPr id="71" name="Freeform 70">
                    <a:extLst>
                      <a:ext uri="{FF2B5EF4-FFF2-40B4-BE49-F238E27FC236}">
                        <a16:creationId xmlns:a16="http://schemas.microsoft.com/office/drawing/2014/main" id="{9F8DD9D8-FD54-D7E1-8489-5406FFD5C7E1}"/>
                      </a:ext>
                    </a:extLst>
                  </p:cNvPr>
                  <p:cNvSpPr/>
                  <p:nvPr/>
                </p:nvSpPr>
                <p:spPr>
                  <a:xfrm>
                    <a:off x="10177458" y="2679243"/>
                    <a:ext cx="13810" cy="5522"/>
                  </a:xfrm>
                  <a:custGeom>
                    <a:avLst/>
                    <a:gdLst>
                      <a:gd name="connsiteX0" fmla="*/ 0 w 13810"/>
                      <a:gd name="connsiteY0" fmla="*/ 5523 h 5522"/>
                      <a:gd name="connsiteX1" fmla="*/ 0 w 13810"/>
                      <a:gd name="connsiteY1" fmla="*/ 0 h 5522"/>
                      <a:gd name="connsiteX2" fmla="*/ 0 w 13810"/>
                      <a:gd name="connsiteY2" fmla="*/ 0 h 5522"/>
                      <a:gd name="connsiteX3" fmla="*/ 0 w 13810"/>
                      <a:gd name="connsiteY3" fmla="*/ 5523 h 5522"/>
                    </a:gdLst>
                    <a:ahLst/>
                    <a:cxnLst>
                      <a:cxn ang="0">
                        <a:pos x="connsiteX0" y="connsiteY0"/>
                      </a:cxn>
                      <a:cxn ang="0">
                        <a:pos x="connsiteX1" y="connsiteY1"/>
                      </a:cxn>
                      <a:cxn ang="0">
                        <a:pos x="connsiteX2" y="connsiteY2"/>
                      </a:cxn>
                      <a:cxn ang="0">
                        <a:pos x="connsiteX3" y="connsiteY3"/>
                      </a:cxn>
                    </a:cxnLst>
                    <a:rect l="l" t="t" r="r" b="b"/>
                    <a:pathLst>
                      <a:path w="13810" h="5522">
                        <a:moveTo>
                          <a:pt x="0" y="5523"/>
                        </a:moveTo>
                        <a:lnTo>
                          <a:pt x="0" y="0"/>
                        </a:lnTo>
                        <a:lnTo>
                          <a:pt x="0" y="0"/>
                        </a:lnTo>
                        <a:cubicBezTo>
                          <a:pt x="0" y="1380"/>
                          <a:pt x="0" y="2761"/>
                          <a:pt x="0" y="5523"/>
                        </a:cubicBez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nSpc>
                        <a:spcPts val="1560"/>
                      </a:lnSpc>
                    </a:pPr>
                    <a:endParaRPr lang="en-US" sz="1400"/>
                  </a:p>
                </p:txBody>
              </p:sp>
              <p:sp>
                <p:nvSpPr>
                  <p:cNvPr id="72" name="Freeform 71">
                    <a:extLst>
                      <a:ext uri="{FF2B5EF4-FFF2-40B4-BE49-F238E27FC236}">
                        <a16:creationId xmlns:a16="http://schemas.microsoft.com/office/drawing/2014/main" id="{B258144F-849C-4E2B-CF82-363BFB21723C}"/>
                      </a:ext>
                    </a:extLst>
                  </p:cNvPr>
                  <p:cNvSpPr/>
                  <p:nvPr/>
                </p:nvSpPr>
                <p:spPr>
                  <a:xfrm>
                    <a:off x="7226077" y="2677862"/>
                    <a:ext cx="613" cy="5522"/>
                  </a:xfrm>
                  <a:custGeom>
                    <a:avLst/>
                    <a:gdLst>
                      <a:gd name="connsiteX0" fmla="*/ 0 w 613"/>
                      <a:gd name="connsiteY0" fmla="*/ 0 h 5522"/>
                      <a:gd name="connsiteX1" fmla="*/ 0 w 613"/>
                      <a:gd name="connsiteY1" fmla="*/ 5523 h 5522"/>
                      <a:gd name="connsiteX2" fmla="*/ 0 w 613"/>
                      <a:gd name="connsiteY2" fmla="*/ 0 h 5522"/>
                      <a:gd name="connsiteX3" fmla="*/ 0 w 613"/>
                      <a:gd name="connsiteY3" fmla="*/ 0 h 5522"/>
                    </a:gdLst>
                    <a:ahLst/>
                    <a:cxnLst>
                      <a:cxn ang="0">
                        <a:pos x="connsiteX0" y="connsiteY0"/>
                      </a:cxn>
                      <a:cxn ang="0">
                        <a:pos x="connsiteX1" y="connsiteY1"/>
                      </a:cxn>
                      <a:cxn ang="0">
                        <a:pos x="connsiteX2" y="connsiteY2"/>
                      </a:cxn>
                      <a:cxn ang="0">
                        <a:pos x="connsiteX3" y="connsiteY3"/>
                      </a:cxn>
                    </a:cxnLst>
                    <a:rect l="l" t="t" r="r" b="b"/>
                    <a:pathLst>
                      <a:path w="613" h="5522">
                        <a:moveTo>
                          <a:pt x="0" y="0"/>
                        </a:moveTo>
                        <a:lnTo>
                          <a:pt x="0" y="5523"/>
                        </a:lnTo>
                        <a:cubicBezTo>
                          <a:pt x="0" y="4142"/>
                          <a:pt x="1381" y="2761"/>
                          <a:pt x="0" y="0"/>
                        </a:cubicBezTo>
                        <a:lnTo>
                          <a:pt x="0" y="0"/>
                        </a:lnTo>
                        <a:close/>
                      </a:path>
                    </a:pathLst>
                  </a:custGeom>
                  <a:gradFill>
                    <a:gsLst>
                      <a:gs pos="1010">
                        <a:srgbClr val="C1A2CC"/>
                      </a:gs>
                      <a:gs pos="4769">
                        <a:srgbClr val="C7AAD1"/>
                      </a:gs>
                      <a:gs pos="11190">
                        <a:srgbClr val="D5C2DF"/>
                      </a:gs>
                      <a:gs pos="19450">
                        <a:srgbClr val="F1EBF5"/>
                      </a:gs>
                      <a:gs pos="22220">
                        <a:srgbClr val="FFFFFF"/>
                      </a:gs>
                      <a:gs pos="25050">
                        <a:srgbClr val="F6F2F8"/>
                      </a:gs>
                      <a:gs pos="29800">
                        <a:srgbClr val="E6D9EB"/>
                      </a:gs>
                      <a:gs pos="35860">
                        <a:srgbClr val="D0B4D6"/>
                      </a:gs>
                      <a:gs pos="38350">
                        <a:srgbClr val="C2A5CF"/>
                      </a:gs>
                      <a:gs pos="44740">
                        <a:srgbClr val="A689BF"/>
                      </a:gs>
                      <a:gs pos="50830">
                        <a:srgbClr val="9477B6"/>
                      </a:gs>
                      <a:gs pos="56440">
                        <a:srgbClr val="8A6DB0"/>
                      </a:gs>
                      <a:gs pos="61110">
                        <a:srgbClr val="866AAE"/>
                      </a:gs>
                      <a:gs pos="72480">
                        <a:srgbClr val="8E6FB1"/>
                      </a:gs>
                      <a:gs pos="92340">
                        <a:srgbClr val="A47FB9"/>
                      </a:gs>
                      <a:gs pos="100000">
                        <a:srgbClr val="AE86BD"/>
                      </a:gs>
                    </a:gsLst>
                    <a:lin ang="0" scaled="1"/>
                  </a:gradFill>
                  <a:ln w="13799" cap="flat">
                    <a:noFill/>
                    <a:prstDash val="solid"/>
                    <a:miter/>
                  </a:ln>
                </p:spPr>
                <p:txBody>
                  <a:bodyPr rtlCol="0" anchor="ctr"/>
                  <a:lstStyle/>
                  <a:p>
                    <a:pPr>
                      <a:lnSpc>
                        <a:spcPts val="1560"/>
                      </a:lnSpc>
                    </a:pPr>
                    <a:endParaRPr lang="en-US" sz="1400"/>
                  </a:p>
                </p:txBody>
              </p:sp>
              <p:sp>
                <p:nvSpPr>
                  <p:cNvPr id="73" name="Freeform 72">
                    <a:extLst>
                      <a:ext uri="{FF2B5EF4-FFF2-40B4-BE49-F238E27FC236}">
                        <a16:creationId xmlns:a16="http://schemas.microsoft.com/office/drawing/2014/main" id="{AFF0EBC0-085D-2BFC-AACF-997FD907E7DC}"/>
                      </a:ext>
                    </a:extLst>
                  </p:cNvPr>
                  <p:cNvSpPr/>
                  <p:nvPr/>
                </p:nvSpPr>
                <p:spPr>
                  <a:xfrm>
                    <a:off x="7227458" y="2684766"/>
                    <a:ext cx="2950000" cy="951347"/>
                  </a:xfrm>
                  <a:custGeom>
                    <a:avLst/>
                    <a:gdLst>
                      <a:gd name="connsiteX0" fmla="*/ 2950000 w 2950000"/>
                      <a:gd name="connsiteY0" fmla="*/ 0 h 951347"/>
                      <a:gd name="connsiteX1" fmla="*/ 1475000 w 2950000"/>
                      <a:gd name="connsiteY1" fmla="*/ 858836 h 951347"/>
                      <a:gd name="connsiteX2" fmla="*/ 0 w 2950000"/>
                      <a:gd name="connsiteY2" fmla="*/ 0 h 951347"/>
                      <a:gd name="connsiteX3" fmla="*/ 0 w 2950000"/>
                      <a:gd name="connsiteY3" fmla="*/ 80084 h 951347"/>
                      <a:gd name="connsiteX4" fmla="*/ 0 w 2950000"/>
                      <a:gd name="connsiteY4" fmla="*/ 80084 h 951347"/>
                      <a:gd name="connsiteX5" fmla="*/ 0 w 2950000"/>
                      <a:gd name="connsiteY5" fmla="*/ 92511 h 951347"/>
                      <a:gd name="connsiteX6" fmla="*/ 1475000 w 2950000"/>
                      <a:gd name="connsiteY6" fmla="*/ 951348 h 951347"/>
                      <a:gd name="connsiteX7" fmla="*/ 2950000 w 2950000"/>
                      <a:gd name="connsiteY7" fmla="*/ 91131 h 951347"/>
                      <a:gd name="connsiteX8" fmla="*/ 2950000 w 2950000"/>
                      <a:gd name="connsiteY8" fmla="*/ 78703 h 951347"/>
                      <a:gd name="connsiteX9" fmla="*/ 2950000 w 2950000"/>
                      <a:gd name="connsiteY9" fmla="*/ 78703 h 951347"/>
                      <a:gd name="connsiteX10" fmla="*/ 2950000 w 2950000"/>
                      <a:gd name="connsiteY10" fmla="*/ 0 h 95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0000" h="951347">
                        <a:moveTo>
                          <a:pt x="2950000" y="0"/>
                        </a:moveTo>
                        <a:cubicBezTo>
                          <a:pt x="2950000" y="474984"/>
                          <a:pt x="2289841" y="858836"/>
                          <a:pt x="1475000" y="858836"/>
                        </a:cubicBezTo>
                        <a:cubicBezTo>
                          <a:pt x="660159" y="858836"/>
                          <a:pt x="0" y="473603"/>
                          <a:pt x="0" y="0"/>
                        </a:cubicBezTo>
                        <a:lnTo>
                          <a:pt x="0" y="80084"/>
                        </a:lnTo>
                        <a:lnTo>
                          <a:pt x="0" y="80084"/>
                        </a:lnTo>
                        <a:cubicBezTo>
                          <a:pt x="0" y="84227"/>
                          <a:pt x="0" y="88369"/>
                          <a:pt x="0" y="92511"/>
                        </a:cubicBezTo>
                        <a:cubicBezTo>
                          <a:pt x="0" y="567495"/>
                          <a:pt x="660159" y="951348"/>
                          <a:pt x="1475000" y="951348"/>
                        </a:cubicBezTo>
                        <a:cubicBezTo>
                          <a:pt x="2289841" y="951348"/>
                          <a:pt x="2950000" y="564733"/>
                          <a:pt x="2950000" y="91131"/>
                        </a:cubicBezTo>
                        <a:cubicBezTo>
                          <a:pt x="2950000" y="86988"/>
                          <a:pt x="2950000" y="82846"/>
                          <a:pt x="2950000" y="78703"/>
                        </a:cubicBezTo>
                        <a:lnTo>
                          <a:pt x="2950000" y="78703"/>
                        </a:lnTo>
                        <a:lnTo>
                          <a:pt x="2950000" y="0"/>
                        </a:lnTo>
                        <a:close/>
                      </a:path>
                    </a:pathLst>
                  </a:custGeom>
                  <a:gradFill>
                    <a:gsLst>
                      <a:gs pos="0">
                        <a:srgbClr val="BABEE0"/>
                      </a:gs>
                      <a:gs pos="24750">
                        <a:srgbClr val="E6E8F5"/>
                      </a:gs>
                      <a:gs pos="70200">
                        <a:srgbClr val="B1B6DC"/>
                      </a:gs>
                      <a:gs pos="94710">
                        <a:srgbClr val="BBBFE1"/>
                      </a:gs>
                      <a:gs pos="100000">
                        <a:srgbClr val="BEC2E2"/>
                      </a:gs>
                    </a:gsLst>
                    <a:lin ang="0" scaled="1"/>
                  </a:gradFill>
                  <a:ln w="13799" cap="flat">
                    <a:noFill/>
                    <a:prstDash val="solid"/>
                    <a:miter/>
                  </a:ln>
                </p:spPr>
                <p:txBody>
                  <a:bodyPr rtlCol="0" anchor="ctr"/>
                  <a:lstStyle/>
                  <a:p>
                    <a:pPr>
                      <a:lnSpc>
                        <a:spcPts val="1560"/>
                      </a:lnSpc>
                    </a:pPr>
                    <a:endParaRPr lang="en-US" sz="1400"/>
                  </a:p>
                </p:txBody>
              </p:sp>
            </p:grpSp>
            <p:sp>
              <p:nvSpPr>
                <p:cNvPr id="74" name="Freeform 73">
                  <a:extLst>
                    <a:ext uri="{FF2B5EF4-FFF2-40B4-BE49-F238E27FC236}">
                      <a16:creationId xmlns:a16="http://schemas.microsoft.com/office/drawing/2014/main" id="{4B33ADE8-4CCD-3A6E-727F-016D807A3207}"/>
                    </a:ext>
                  </a:extLst>
                </p:cNvPr>
                <p:cNvSpPr/>
                <p:nvPr/>
              </p:nvSpPr>
              <p:spPr>
                <a:xfrm>
                  <a:off x="7227458" y="2695812"/>
                  <a:ext cx="2950000" cy="874025"/>
                </a:xfrm>
                <a:custGeom>
                  <a:avLst/>
                  <a:gdLst>
                    <a:gd name="connsiteX0" fmla="*/ 1475000 w 2950000"/>
                    <a:gd name="connsiteY0" fmla="*/ 843648 h 874025"/>
                    <a:gd name="connsiteX1" fmla="*/ 0 w 2950000"/>
                    <a:gd name="connsiteY1" fmla="*/ 0 h 874025"/>
                    <a:gd name="connsiteX2" fmla="*/ 0 w 2950000"/>
                    <a:gd name="connsiteY2" fmla="*/ 15189 h 874025"/>
                    <a:gd name="connsiteX3" fmla="*/ 1475000 w 2950000"/>
                    <a:gd name="connsiteY3" fmla="*/ 874025 h 874025"/>
                    <a:gd name="connsiteX4" fmla="*/ 2950000 w 2950000"/>
                    <a:gd name="connsiteY4" fmla="*/ 15189 h 874025"/>
                    <a:gd name="connsiteX5" fmla="*/ 2950000 w 2950000"/>
                    <a:gd name="connsiteY5" fmla="*/ 0 h 874025"/>
                    <a:gd name="connsiteX6" fmla="*/ 1475000 w 2950000"/>
                    <a:gd name="connsiteY6" fmla="*/ 843648 h 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0000" h="874025">
                      <a:moveTo>
                        <a:pt x="1475000" y="843648"/>
                      </a:moveTo>
                      <a:cubicBezTo>
                        <a:pt x="668446" y="843648"/>
                        <a:pt x="13811" y="466699"/>
                        <a:pt x="0" y="0"/>
                      </a:cubicBezTo>
                      <a:cubicBezTo>
                        <a:pt x="0" y="5523"/>
                        <a:pt x="0" y="9666"/>
                        <a:pt x="0" y="15189"/>
                      </a:cubicBezTo>
                      <a:cubicBezTo>
                        <a:pt x="0" y="490172"/>
                        <a:pt x="660159" y="874025"/>
                        <a:pt x="1475000" y="874025"/>
                      </a:cubicBezTo>
                      <a:cubicBezTo>
                        <a:pt x="2289841" y="874025"/>
                        <a:pt x="2950000" y="488791"/>
                        <a:pt x="2950000" y="15189"/>
                      </a:cubicBezTo>
                      <a:cubicBezTo>
                        <a:pt x="2950000" y="9666"/>
                        <a:pt x="2950000" y="5523"/>
                        <a:pt x="2950000" y="0"/>
                      </a:cubicBezTo>
                      <a:cubicBezTo>
                        <a:pt x="2934808" y="468080"/>
                        <a:pt x="2280174" y="843648"/>
                        <a:pt x="1475000" y="843648"/>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75" name="Graphic 7">
                <a:extLst>
                  <a:ext uri="{FF2B5EF4-FFF2-40B4-BE49-F238E27FC236}">
                    <a16:creationId xmlns:a16="http://schemas.microsoft.com/office/drawing/2014/main" id="{954AD3D1-1D5E-2F56-8F36-9BB35A564EF7}"/>
                  </a:ext>
                </a:extLst>
              </p:cNvPr>
              <p:cNvGrpSpPr/>
              <p:nvPr/>
            </p:nvGrpSpPr>
            <p:grpSpPr>
              <a:xfrm>
                <a:off x="9288565" y="1772472"/>
                <a:ext cx="689491" cy="634366"/>
                <a:chOff x="9288565" y="1772472"/>
                <a:chExt cx="689491" cy="634366"/>
              </a:xfrm>
            </p:grpSpPr>
            <p:sp>
              <p:nvSpPr>
                <p:cNvPr id="76" name="Freeform 75">
                  <a:extLst>
                    <a:ext uri="{FF2B5EF4-FFF2-40B4-BE49-F238E27FC236}">
                      <a16:creationId xmlns:a16="http://schemas.microsoft.com/office/drawing/2014/main" id="{C5700E54-2B38-9EE8-8F82-855C2DBC6ADC}"/>
                    </a:ext>
                  </a:extLst>
                </p:cNvPr>
                <p:cNvSpPr/>
                <p:nvPr/>
              </p:nvSpPr>
              <p:spPr>
                <a:xfrm>
                  <a:off x="9316187" y="1797326"/>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83548F"/>
                </a:solidFill>
                <a:ln w="13799" cap="flat">
                  <a:noFill/>
                  <a:prstDash val="solid"/>
                  <a:miter/>
                </a:ln>
              </p:spPr>
              <p:txBody>
                <a:bodyPr rtlCol="0" anchor="ctr"/>
                <a:lstStyle/>
                <a:p>
                  <a:pPr>
                    <a:lnSpc>
                      <a:spcPts val="1560"/>
                    </a:lnSpc>
                  </a:pPr>
                  <a:endParaRPr lang="en-US" sz="1400"/>
                </a:p>
              </p:txBody>
            </p:sp>
            <p:sp>
              <p:nvSpPr>
                <p:cNvPr id="77" name="Freeform 76">
                  <a:extLst>
                    <a:ext uri="{FF2B5EF4-FFF2-40B4-BE49-F238E27FC236}">
                      <a16:creationId xmlns:a16="http://schemas.microsoft.com/office/drawing/2014/main" id="{2FC97252-8E95-01B4-855F-703428D841DF}"/>
                    </a:ext>
                  </a:extLst>
                </p:cNvPr>
                <p:cNvSpPr/>
                <p:nvPr/>
              </p:nvSpPr>
              <p:spPr>
                <a:xfrm>
                  <a:off x="9288565" y="1772472"/>
                  <a:ext cx="661869" cy="609512"/>
                </a:xfrm>
                <a:custGeom>
                  <a:avLst/>
                  <a:gdLst>
                    <a:gd name="connsiteX0" fmla="*/ 423467 w 661869"/>
                    <a:gd name="connsiteY0" fmla="*/ 2369 h 609512"/>
                    <a:gd name="connsiteX1" fmla="*/ 13285 w 661869"/>
                    <a:gd name="connsiteY1" fmla="*/ 266095 h 609512"/>
                    <a:gd name="connsiteX2" fmla="*/ 238402 w 661869"/>
                    <a:gd name="connsiteY2" fmla="*/ 607144 h 609512"/>
                    <a:gd name="connsiteX3" fmla="*/ 648585 w 661869"/>
                    <a:gd name="connsiteY3" fmla="*/ 343418 h 609512"/>
                    <a:gd name="connsiteX4" fmla="*/ 423467 w 661869"/>
                    <a:gd name="connsiteY4" fmla="*/ 2369 h 609512"/>
                    <a:gd name="connsiteX5" fmla="*/ 423467 w 661869"/>
                    <a:gd name="connsiteY5" fmla="*/ 2369 h 60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869" h="609512">
                      <a:moveTo>
                        <a:pt x="423467" y="2369"/>
                      </a:moveTo>
                      <a:cubicBezTo>
                        <a:pt x="248070" y="-18343"/>
                        <a:pt x="64385" y="99022"/>
                        <a:pt x="13285" y="266095"/>
                      </a:cubicBezTo>
                      <a:cubicBezTo>
                        <a:pt x="-37815" y="433168"/>
                        <a:pt x="63004" y="586433"/>
                        <a:pt x="238402" y="607144"/>
                      </a:cubicBezTo>
                      <a:cubicBezTo>
                        <a:pt x="413800" y="627856"/>
                        <a:pt x="597484" y="510491"/>
                        <a:pt x="648585" y="343418"/>
                      </a:cubicBezTo>
                      <a:cubicBezTo>
                        <a:pt x="699685" y="176345"/>
                        <a:pt x="598866" y="23080"/>
                        <a:pt x="423467" y="2369"/>
                      </a:cubicBezTo>
                      <a:lnTo>
                        <a:pt x="423467" y="2369"/>
                      </a:lnTo>
                      <a:close/>
                    </a:path>
                  </a:pathLst>
                </a:custGeom>
                <a:solidFill>
                  <a:srgbClr val="9C66AA"/>
                </a:solidFill>
                <a:ln w="13799" cap="flat">
                  <a:noFill/>
                  <a:prstDash val="solid"/>
                  <a:miter/>
                </a:ln>
              </p:spPr>
              <p:txBody>
                <a:bodyPr rtlCol="0" anchor="ctr"/>
                <a:lstStyle/>
                <a:p>
                  <a:pPr>
                    <a:lnSpc>
                      <a:spcPts val="1560"/>
                    </a:lnSpc>
                  </a:pPr>
                  <a:endParaRPr lang="en-US" sz="1400"/>
                </a:p>
              </p:txBody>
            </p:sp>
            <p:sp>
              <p:nvSpPr>
                <p:cNvPr id="78" name="Freeform 77">
                  <a:extLst>
                    <a:ext uri="{FF2B5EF4-FFF2-40B4-BE49-F238E27FC236}">
                      <a16:creationId xmlns:a16="http://schemas.microsoft.com/office/drawing/2014/main" id="{694AC368-3969-1F12-C017-F302849918EA}"/>
                    </a:ext>
                  </a:extLst>
                </p:cNvPr>
                <p:cNvSpPr/>
                <p:nvPr/>
              </p:nvSpPr>
              <p:spPr>
                <a:xfrm>
                  <a:off x="9393002" y="1820406"/>
                  <a:ext cx="557787" cy="561579"/>
                </a:xfrm>
                <a:custGeom>
                  <a:avLst/>
                  <a:gdLst>
                    <a:gd name="connsiteX0" fmla="*/ 447472 w 557787"/>
                    <a:gd name="connsiteY0" fmla="*/ 0 h 561579"/>
                    <a:gd name="connsiteX1" fmla="*/ 538624 w 557787"/>
                    <a:gd name="connsiteY1" fmla="*/ 291342 h 561579"/>
                    <a:gd name="connsiteX2" fmla="*/ 128441 w 557787"/>
                    <a:gd name="connsiteY2" fmla="*/ 555068 h 561579"/>
                    <a:gd name="connsiteX3" fmla="*/ 0 w 557787"/>
                    <a:gd name="connsiteY3" fmla="*/ 508122 h 561579"/>
                    <a:gd name="connsiteX4" fmla="*/ 133965 w 557787"/>
                    <a:gd name="connsiteY4" fmla="*/ 559210 h 561579"/>
                    <a:gd name="connsiteX5" fmla="*/ 544148 w 557787"/>
                    <a:gd name="connsiteY5" fmla="*/ 295484 h 561579"/>
                    <a:gd name="connsiteX6" fmla="*/ 447472 w 557787"/>
                    <a:gd name="connsiteY6" fmla="*/ 0 h 56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787" h="561579">
                      <a:moveTo>
                        <a:pt x="447472" y="0"/>
                      </a:moveTo>
                      <a:cubicBezTo>
                        <a:pt x="534480" y="62134"/>
                        <a:pt x="574532" y="172596"/>
                        <a:pt x="538624" y="291342"/>
                      </a:cubicBezTo>
                      <a:cubicBezTo>
                        <a:pt x="487523" y="458415"/>
                        <a:pt x="303839" y="577160"/>
                        <a:pt x="128441" y="555068"/>
                      </a:cubicBezTo>
                      <a:cubicBezTo>
                        <a:pt x="78722" y="549545"/>
                        <a:pt x="35908" y="532976"/>
                        <a:pt x="0" y="508122"/>
                      </a:cubicBezTo>
                      <a:cubicBezTo>
                        <a:pt x="37289" y="534357"/>
                        <a:pt x="82865" y="552307"/>
                        <a:pt x="133965" y="559210"/>
                      </a:cubicBezTo>
                      <a:cubicBezTo>
                        <a:pt x="309363" y="579922"/>
                        <a:pt x="493048" y="462557"/>
                        <a:pt x="544148" y="295484"/>
                      </a:cubicBezTo>
                      <a:cubicBezTo>
                        <a:pt x="581437" y="175358"/>
                        <a:pt x="540004" y="62134"/>
                        <a:pt x="447472" y="0"/>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79" name="Freeform 78">
                  <a:extLst>
                    <a:ext uri="{FF2B5EF4-FFF2-40B4-BE49-F238E27FC236}">
                      <a16:creationId xmlns:a16="http://schemas.microsoft.com/office/drawing/2014/main" id="{98793E4A-23B2-6065-503C-26BB9F9784D0}"/>
                    </a:ext>
                  </a:extLst>
                </p:cNvPr>
                <p:cNvSpPr/>
                <p:nvPr/>
              </p:nvSpPr>
              <p:spPr>
                <a:xfrm>
                  <a:off x="9419912" y="1903438"/>
                  <a:ext cx="326294" cy="365893"/>
                </a:xfrm>
                <a:custGeom>
                  <a:avLst/>
                  <a:gdLst>
                    <a:gd name="connsiteX0" fmla="*/ 13141 w 326294"/>
                    <a:gd name="connsiteY0" fmla="*/ 329817 h 365893"/>
                    <a:gd name="connsiteX1" fmla="*/ 711 w 326294"/>
                    <a:gd name="connsiteY1" fmla="*/ 310487 h 365893"/>
                    <a:gd name="connsiteX2" fmla="*/ 15903 w 326294"/>
                    <a:gd name="connsiteY2" fmla="*/ 262160 h 365893"/>
                    <a:gd name="connsiteX3" fmla="*/ 80814 w 326294"/>
                    <a:gd name="connsiteY3" fmla="*/ 211071 h 365893"/>
                    <a:gd name="connsiteX4" fmla="*/ 142963 w 326294"/>
                    <a:gd name="connsiteY4" fmla="*/ 190360 h 365893"/>
                    <a:gd name="connsiteX5" fmla="*/ 152631 w 326294"/>
                    <a:gd name="connsiteY5" fmla="*/ 159983 h 365893"/>
                    <a:gd name="connsiteX6" fmla="*/ 137439 w 326294"/>
                    <a:gd name="connsiteY6" fmla="*/ 118560 h 365893"/>
                    <a:gd name="connsiteX7" fmla="*/ 123628 w 326294"/>
                    <a:gd name="connsiteY7" fmla="*/ 95087 h 365893"/>
                    <a:gd name="connsiteX8" fmla="*/ 144344 w 326294"/>
                    <a:gd name="connsiteY8" fmla="*/ 74376 h 365893"/>
                    <a:gd name="connsiteX9" fmla="*/ 256212 w 326294"/>
                    <a:gd name="connsiteY9" fmla="*/ 1195 h 365893"/>
                    <a:gd name="connsiteX10" fmla="*/ 316980 w 326294"/>
                    <a:gd name="connsiteY10" fmla="*/ 96468 h 365893"/>
                    <a:gd name="connsiteX11" fmla="*/ 323885 w 326294"/>
                    <a:gd name="connsiteY11" fmla="*/ 119941 h 365893"/>
                    <a:gd name="connsiteX12" fmla="*/ 296263 w 326294"/>
                    <a:gd name="connsiteY12" fmla="*/ 139272 h 365893"/>
                    <a:gd name="connsiteX13" fmla="*/ 257593 w 326294"/>
                    <a:gd name="connsiteY13" fmla="*/ 173791 h 365893"/>
                    <a:gd name="connsiteX14" fmla="*/ 247925 w 326294"/>
                    <a:gd name="connsiteY14" fmla="*/ 204168 h 365893"/>
                    <a:gd name="connsiteX15" fmla="*/ 293501 w 326294"/>
                    <a:gd name="connsiteY15" fmla="*/ 238687 h 365893"/>
                    <a:gd name="connsiteX16" fmla="*/ 323885 w 326294"/>
                    <a:gd name="connsiteY16" fmla="*/ 302202 h 365893"/>
                    <a:gd name="connsiteX17" fmla="*/ 308693 w 326294"/>
                    <a:gd name="connsiteY17" fmla="*/ 350529 h 365893"/>
                    <a:gd name="connsiteX18" fmla="*/ 286596 w 326294"/>
                    <a:gd name="connsiteY18" fmla="*/ 365717 h 365893"/>
                    <a:gd name="connsiteX19" fmla="*/ 13141 w 326294"/>
                    <a:gd name="connsiteY19" fmla="*/ 329817 h 365893"/>
                    <a:gd name="connsiteX20" fmla="*/ 13141 w 326294"/>
                    <a:gd name="connsiteY20" fmla="*/ 329817 h 3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6294" h="365893">
                      <a:moveTo>
                        <a:pt x="13141" y="329817"/>
                      </a:moveTo>
                      <a:cubicBezTo>
                        <a:pt x="3473" y="328437"/>
                        <a:pt x="-2051" y="320152"/>
                        <a:pt x="711" y="310487"/>
                      </a:cubicBezTo>
                      <a:lnTo>
                        <a:pt x="15903" y="262160"/>
                      </a:lnTo>
                      <a:cubicBezTo>
                        <a:pt x="24189" y="234545"/>
                        <a:pt x="51811" y="213833"/>
                        <a:pt x="80814" y="211071"/>
                      </a:cubicBezTo>
                      <a:cubicBezTo>
                        <a:pt x="102911" y="208310"/>
                        <a:pt x="123628" y="201406"/>
                        <a:pt x="142963" y="190360"/>
                      </a:cubicBezTo>
                      <a:cubicBezTo>
                        <a:pt x="154011" y="183456"/>
                        <a:pt x="158155" y="169648"/>
                        <a:pt x="152631" y="159983"/>
                      </a:cubicBezTo>
                      <a:cubicBezTo>
                        <a:pt x="144344" y="147557"/>
                        <a:pt x="138820" y="133749"/>
                        <a:pt x="137439" y="118560"/>
                      </a:cubicBezTo>
                      <a:cubicBezTo>
                        <a:pt x="129152" y="114418"/>
                        <a:pt x="119484" y="104753"/>
                        <a:pt x="123628" y="95087"/>
                      </a:cubicBezTo>
                      <a:cubicBezTo>
                        <a:pt x="126390" y="84041"/>
                        <a:pt x="136057" y="75756"/>
                        <a:pt x="144344" y="74376"/>
                      </a:cubicBezTo>
                      <a:cubicBezTo>
                        <a:pt x="160917" y="28811"/>
                        <a:pt x="191301" y="-7090"/>
                        <a:pt x="256212" y="1195"/>
                      </a:cubicBezTo>
                      <a:cubicBezTo>
                        <a:pt x="321123" y="9480"/>
                        <a:pt x="328028" y="49522"/>
                        <a:pt x="316980" y="96468"/>
                      </a:cubicBezTo>
                      <a:cubicBezTo>
                        <a:pt x="323885" y="99230"/>
                        <a:pt x="326647" y="108895"/>
                        <a:pt x="323885" y="119941"/>
                      </a:cubicBezTo>
                      <a:cubicBezTo>
                        <a:pt x="321123" y="130987"/>
                        <a:pt x="305931" y="137891"/>
                        <a:pt x="296263" y="139272"/>
                      </a:cubicBezTo>
                      <a:cubicBezTo>
                        <a:pt x="285215" y="153079"/>
                        <a:pt x="271404" y="165506"/>
                        <a:pt x="257593" y="173791"/>
                      </a:cubicBezTo>
                      <a:cubicBezTo>
                        <a:pt x="246544" y="180695"/>
                        <a:pt x="242401" y="194502"/>
                        <a:pt x="247925" y="204168"/>
                      </a:cubicBezTo>
                      <a:cubicBezTo>
                        <a:pt x="258974" y="219356"/>
                        <a:pt x="274166" y="230402"/>
                        <a:pt x="293501" y="238687"/>
                      </a:cubicBezTo>
                      <a:cubicBezTo>
                        <a:pt x="318361" y="248352"/>
                        <a:pt x="332172" y="274587"/>
                        <a:pt x="323885" y="302202"/>
                      </a:cubicBezTo>
                      <a:lnTo>
                        <a:pt x="308693" y="350529"/>
                      </a:lnTo>
                      <a:cubicBezTo>
                        <a:pt x="305931" y="360194"/>
                        <a:pt x="296263" y="367098"/>
                        <a:pt x="286596" y="365717"/>
                      </a:cubicBezTo>
                      <a:lnTo>
                        <a:pt x="13141" y="329817"/>
                      </a:lnTo>
                      <a:lnTo>
                        <a:pt x="13141" y="329817"/>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80" name="Graphic 7">
                <a:extLst>
                  <a:ext uri="{FF2B5EF4-FFF2-40B4-BE49-F238E27FC236}">
                    <a16:creationId xmlns:a16="http://schemas.microsoft.com/office/drawing/2014/main" id="{ED47B964-116B-065E-29CF-B5A622065954}"/>
                  </a:ext>
                </a:extLst>
              </p:cNvPr>
              <p:cNvGrpSpPr/>
              <p:nvPr/>
            </p:nvGrpSpPr>
            <p:grpSpPr>
              <a:xfrm>
                <a:off x="8696799" y="2828465"/>
                <a:ext cx="654770" cy="588062"/>
                <a:chOff x="8696799" y="2828465"/>
                <a:chExt cx="654770" cy="588062"/>
              </a:xfrm>
            </p:grpSpPr>
            <p:sp>
              <p:nvSpPr>
                <p:cNvPr id="81" name="Freeform 80">
                  <a:extLst>
                    <a:ext uri="{FF2B5EF4-FFF2-40B4-BE49-F238E27FC236}">
                      <a16:creationId xmlns:a16="http://schemas.microsoft.com/office/drawing/2014/main" id="{71AB4500-551D-3E2D-98C9-4144ED71BB17}"/>
                    </a:ext>
                  </a:extLst>
                </p:cNvPr>
                <p:cNvSpPr/>
                <p:nvPr/>
              </p:nvSpPr>
              <p:spPr>
                <a:xfrm>
                  <a:off x="8696799" y="2864412"/>
                  <a:ext cx="654770" cy="552114"/>
                </a:xfrm>
                <a:custGeom>
                  <a:avLst/>
                  <a:gdLst>
                    <a:gd name="connsiteX0" fmla="*/ 654770 w 654770"/>
                    <a:gd name="connsiteY0" fmla="*/ 310526 h 552114"/>
                    <a:gd name="connsiteX1" fmla="*/ 649246 w 654770"/>
                    <a:gd name="connsiteY1" fmla="*/ 309145 h 552114"/>
                    <a:gd name="connsiteX2" fmla="*/ 305355 w 654770"/>
                    <a:gd name="connsiteY2" fmla="*/ 6757 h 552114"/>
                    <a:gd name="connsiteX3" fmla="*/ 13946 w 654770"/>
                    <a:gd name="connsiteY3" fmla="*/ 142072 h 552114"/>
                    <a:gd name="connsiteX4" fmla="*/ 8422 w 654770"/>
                    <a:gd name="connsiteY4" fmla="*/ 140691 h 552114"/>
                    <a:gd name="connsiteX5" fmla="*/ 135 w 654770"/>
                    <a:gd name="connsiteY5" fmla="*/ 222157 h 552114"/>
                    <a:gd name="connsiteX6" fmla="*/ 346788 w 654770"/>
                    <a:gd name="connsiteY6" fmla="*/ 545256 h 552114"/>
                    <a:gd name="connsiteX7" fmla="*/ 643721 w 654770"/>
                    <a:gd name="connsiteY7" fmla="*/ 378183 h 552114"/>
                    <a:gd name="connsiteX8" fmla="*/ 654770 w 654770"/>
                    <a:gd name="connsiteY8" fmla="*/ 310526 h 55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770" h="552114">
                      <a:moveTo>
                        <a:pt x="654770" y="310526"/>
                      </a:moveTo>
                      <a:lnTo>
                        <a:pt x="649246" y="309145"/>
                      </a:lnTo>
                      <a:cubicBezTo>
                        <a:pt x="623005" y="171068"/>
                        <a:pt x="473848" y="38515"/>
                        <a:pt x="305355" y="6757"/>
                      </a:cubicBezTo>
                      <a:cubicBezTo>
                        <a:pt x="156198" y="-20858"/>
                        <a:pt x="40187" y="38515"/>
                        <a:pt x="13946" y="142072"/>
                      </a:cubicBezTo>
                      <a:lnTo>
                        <a:pt x="8422" y="140691"/>
                      </a:lnTo>
                      <a:cubicBezTo>
                        <a:pt x="8422" y="140691"/>
                        <a:pt x="-1246" y="208349"/>
                        <a:pt x="135" y="222157"/>
                      </a:cubicBezTo>
                      <a:cubicBezTo>
                        <a:pt x="13946" y="367137"/>
                        <a:pt x="170009" y="512118"/>
                        <a:pt x="346788" y="545256"/>
                      </a:cubicBezTo>
                      <a:cubicBezTo>
                        <a:pt x="509756" y="575633"/>
                        <a:pt x="634054" y="502452"/>
                        <a:pt x="643721" y="378183"/>
                      </a:cubicBezTo>
                      <a:lnTo>
                        <a:pt x="654770" y="310526"/>
                      </a:lnTo>
                      <a:close/>
                    </a:path>
                  </a:pathLst>
                </a:custGeom>
                <a:solidFill>
                  <a:srgbClr val="95B8B8"/>
                </a:solidFill>
                <a:ln w="13799" cap="flat">
                  <a:noFill/>
                  <a:prstDash val="solid"/>
                  <a:miter/>
                </a:ln>
              </p:spPr>
              <p:txBody>
                <a:bodyPr rtlCol="0" anchor="ctr"/>
                <a:lstStyle/>
                <a:p>
                  <a:pPr>
                    <a:lnSpc>
                      <a:spcPts val="1560"/>
                    </a:lnSpc>
                  </a:pPr>
                  <a:endParaRPr lang="en-US" sz="1400"/>
                </a:p>
              </p:txBody>
            </p:sp>
            <p:sp>
              <p:nvSpPr>
                <p:cNvPr id="82" name="Freeform 81">
                  <a:extLst>
                    <a:ext uri="{FF2B5EF4-FFF2-40B4-BE49-F238E27FC236}">
                      <a16:creationId xmlns:a16="http://schemas.microsoft.com/office/drawing/2014/main" id="{69C5DC8F-FA79-E481-18A6-9643BB9988FD}"/>
                    </a:ext>
                  </a:extLst>
                </p:cNvPr>
                <p:cNvSpPr/>
                <p:nvPr/>
              </p:nvSpPr>
              <p:spPr>
                <a:xfrm>
                  <a:off x="8705614" y="2828465"/>
                  <a:ext cx="645562" cy="539681"/>
                </a:xfrm>
                <a:custGeom>
                  <a:avLst/>
                  <a:gdLst>
                    <a:gd name="connsiteX0" fmla="*/ 297922 w 645562"/>
                    <a:gd name="connsiteY0" fmla="*/ 6805 h 539681"/>
                    <a:gd name="connsiteX1" fmla="*/ 988 w 645562"/>
                    <a:gd name="connsiteY1" fmla="*/ 209778 h 539681"/>
                    <a:gd name="connsiteX2" fmla="*/ 347641 w 645562"/>
                    <a:gd name="connsiteY2" fmla="*/ 532877 h 539681"/>
                    <a:gd name="connsiteX3" fmla="*/ 644574 w 645562"/>
                    <a:gd name="connsiteY3" fmla="*/ 329904 h 539681"/>
                    <a:gd name="connsiteX4" fmla="*/ 297922 w 645562"/>
                    <a:gd name="connsiteY4" fmla="*/ 6805 h 539681"/>
                    <a:gd name="connsiteX5" fmla="*/ 297922 w 645562"/>
                    <a:gd name="connsiteY5" fmla="*/ 6805 h 53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562" h="539681">
                      <a:moveTo>
                        <a:pt x="297922" y="6805"/>
                      </a:moveTo>
                      <a:cubicBezTo>
                        <a:pt x="119762" y="-26334"/>
                        <a:pt x="-12823" y="64797"/>
                        <a:pt x="988" y="209778"/>
                      </a:cubicBezTo>
                      <a:cubicBezTo>
                        <a:pt x="14799" y="354758"/>
                        <a:pt x="170861" y="499739"/>
                        <a:pt x="347641" y="532877"/>
                      </a:cubicBezTo>
                      <a:cubicBezTo>
                        <a:pt x="525801" y="566015"/>
                        <a:pt x="658385" y="474885"/>
                        <a:pt x="644574" y="329904"/>
                      </a:cubicBezTo>
                      <a:cubicBezTo>
                        <a:pt x="630763" y="183543"/>
                        <a:pt x="476082" y="39943"/>
                        <a:pt x="297922" y="6805"/>
                      </a:cubicBezTo>
                      <a:lnTo>
                        <a:pt x="297922" y="6805"/>
                      </a:lnTo>
                      <a:close/>
                    </a:path>
                  </a:pathLst>
                </a:custGeom>
                <a:solidFill>
                  <a:srgbClr val="B3DDDC"/>
                </a:solidFill>
                <a:ln w="13799" cap="flat">
                  <a:noFill/>
                  <a:prstDash val="solid"/>
                  <a:miter/>
                </a:ln>
              </p:spPr>
              <p:txBody>
                <a:bodyPr rtlCol="0" anchor="ctr"/>
                <a:lstStyle/>
                <a:p>
                  <a:pPr>
                    <a:lnSpc>
                      <a:spcPts val="1560"/>
                    </a:lnSpc>
                  </a:pPr>
                  <a:endParaRPr lang="en-US" sz="1400"/>
                </a:p>
              </p:txBody>
            </p:sp>
            <p:sp>
              <p:nvSpPr>
                <p:cNvPr id="83" name="Freeform 82">
                  <a:extLst>
                    <a:ext uri="{FF2B5EF4-FFF2-40B4-BE49-F238E27FC236}">
                      <a16:creationId xmlns:a16="http://schemas.microsoft.com/office/drawing/2014/main" id="{BD6FCFE7-B32A-99CB-53C8-47BFB3379534}"/>
                    </a:ext>
                  </a:extLst>
                </p:cNvPr>
                <p:cNvSpPr/>
                <p:nvPr/>
              </p:nvSpPr>
              <p:spPr>
                <a:xfrm>
                  <a:off x="8705220" y="3034100"/>
                  <a:ext cx="645955" cy="332735"/>
                </a:xfrm>
                <a:custGeom>
                  <a:avLst/>
                  <a:gdLst>
                    <a:gd name="connsiteX0" fmla="*/ 644967 w 645955"/>
                    <a:gd name="connsiteY0" fmla="*/ 122888 h 332735"/>
                    <a:gd name="connsiteX1" fmla="*/ 643586 w 645955"/>
                    <a:gd name="connsiteY1" fmla="*/ 114604 h 332735"/>
                    <a:gd name="connsiteX2" fmla="*/ 346653 w 645955"/>
                    <a:gd name="connsiteY2" fmla="*/ 314815 h 332735"/>
                    <a:gd name="connsiteX3" fmla="*/ 0 w 645955"/>
                    <a:gd name="connsiteY3" fmla="*/ 0 h 332735"/>
                    <a:gd name="connsiteX4" fmla="*/ 0 w 645955"/>
                    <a:gd name="connsiteY4" fmla="*/ 2762 h 332735"/>
                    <a:gd name="connsiteX5" fmla="*/ 346653 w 645955"/>
                    <a:gd name="connsiteY5" fmla="*/ 325861 h 332735"/>
                    <a:gd name="connsiteX6" fmla="*/ 644967 w 645955"/>
                    <a:gd name="connsiteY6" fmla="*/ 122888 h 33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955" h="332735">
                      <a:moveTo>
                        <a:pt x="644967" y="122888"/>
                      </a:moveTo>
                      <a:cubicBezTo>
                        <a:pt x="644967" y="120127"/>
                        <a:pt x="644967" y="117365"/>
                        <a:pt x="643586" y="114604"/>
                      </a:cubicBezTo>
                      <a:cubicBezTo>
                        <a:pt x="656016" y="258203"/>
                        <a:pt x="523432" y="347953"/>
                        <a:pt x="346653" y="314815"/>
                      </a:cubicBezTo>
                      <a:cubicBezTo>
                        <a:pt x="172636" y="281676"/>
                        <a:pt x="19335" y="142219"/>
                        <a:pt x="0" y="0"/>
                      </a:cubicBezTo>
                      <a:cubicBezTo>
                        <a:pt x="0" y="1381"/>
                        <a:pt x="0" y="1381"/>
                        <a:pt x="0" y="2762"/>
                      </a:cubicBezTo>
                      <a:cubicBezTo>
                        <a:pt x="13811" y="147742"/>
                        <a:pt x="169874" y="292723"/>
                        <a:pt x="346653" y="325861"/>
                      </a:cubicBezTo>
                      <a:cubicBezTo>
                        <a:pt x="526194" y="358999"/>
                        <a:pt x="658778" y="269249"/>
                        <a:pt x="644967" y="122888"/>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84" name="Freeform 83">
                  <a:extLst>
                    <a:ext uri="{FF2B5EF4-FFF2-40B4-BE49-F238E27FC236}">
                      <a16:creationId xmlns:a16="http://schemas.microsoft.com/office/drawing/2014/main" id="{65A7A368-9B75-1EB1-FDB7-4344E245D7F3}"/>
                    </a:ext>
                  </a:extLst>
                </p:cNvPr>
                <p:cNvSpPr/>
                <p:nvPr/>
              </p:nvSpPr>
              <p:spPr>
                <a:xfrm>
                  <a:off x="8883118" y="2945670"/>
                  <a:ext cx="312539" cy="328944"/>
                </a:xfrm>
                <a:custGeom>
                  <a:avLst/>
                  <a:gdLst>
                    <a:gd name="connsiteX0" fmla="*/ 23741 w 312539"/>
                    <a:gd name="connsiteY0" fmla="*/ 276214 h 328944"/>
                    <a:gd name="connsiteX1" fmla="*/ 4406 w 312539"/>
                    <a:gd name="connsiteY1" fmla="*/ 258264 h 328944"/>
                    <a:gd name="connsiteX2" fmla="*/ 263 w 312539"/>
                    <a:gd name="connsiteY2" fmla="*/ 216841 h 328944"/>
                    <a:gd name="connsiteX3" fmla="*/ 43077 w 312539"/>
                    <a:gd name="connsiteY3" fmla="*/ 176798 h 328944"/>
                    <a:gd name="connsiteX4" fmla="*/ 95558 w 312539"/>
                    <a:gd name="connsiteY4" fmla="*/ 162991 h 328944"/>
                    <a:gd name="connsiteX5" fmla="*/ 92796 w 312539"/>
                    <a:gd name="connsiteY5" fmla="*/ 136756 h 328944"/>
                    <a:gd name="connsiteX6" fmla="*/ 62412 w 312539"/>
                    <a:gd name="connsiteY6" fmla="*/ 98095 h 328944"/>
                    <a:gd name="connsiteX7" fmla="*/ 38933 w 312539"/>
                    <a:gd name="connsiteY7" fmla="*/ 76003 h 328944"/>
                    <a:gd name="connsiteX8" fmla="*/ 51363 w 312539"/>
                    <a:gd name="connsiteY8" fmla="*/ 59433 h 328944"/>
                    <a:gd name="connsiteX9" fmla="*/ 131466 w 312539"/>
                    <a:gd name="connsiteY9" fmla="*/ 2822 h 328944"/>
                    <a:gd name="connsiteX10" fmla="*/ 225380 w 312539"/>
                    <a:gd name="connsiteY10" fmla="*/ 92572 h 328944"/>
                    <a:gd name="connsiteX11" fmla="*/ 240572 w 312539"/>
                    <a:gd name="connsiteY11" fmla="*/ 114664 h 328944"/>
                    <a:gd name="connsiteX12" fmla="*/ 221237 w 312539"/>
                    <a:gd name="connsiteY12" fmla="*/ 129852 h 328944"/>
                    <a:gd name="connsiteX13" fmla="*/ 196377 w 312539"/>
                    <a:gd name="connsiteY13" fmla="*/ 157468 h 328944"/>
                    <a:gd name="connsiteX14" fmla="*/ 199140 w 312539"/>
                    <a:gd name="connsiteY14" fmla="*/ 183702 h 328944"/>
                    <a:gd name="connsiteX15" fmla="*/ 255764 w 312539"/>
                    <a:gd name="connsiteY15" fmla="*/ 218221 h 328944"/>
                    <a:gd name="connsiteX16" fmla="*/ 308245 w 312539"/>
                    <a:gd name="connsiteY16" fmla="*/ 276214 h 328944"/>
                    <a:gd name="connsiteX17" fmla="*/ 312388 w 312539"/>
                    <a:gd name="connsiteY17" fmla="*/ 317637 h 328944"/>
                    <a:gd name="connsiteX18" fmla="*/ 295816 w 312539"/>
                    <a:gd name="connsiteY18" fmla="*/ 328683 h 328944"/>
                    <a:gd name="connsiteX19" fmla="*/ 23741 w 312539"/>
                    <a:gd name="connsiteY19" fmla="*/ 276214 h 328944"/>
                    <a:gd name="connsiteX20" fmla="*/ 23741 w 312539"/>
                    <a:gd name="connsiteY20" fmla="*/ 276214 h 32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539" h="328944">
                      <a:moveTo>
                        <a:pt x="23741" y="276214"/>
                      </a:moveTo>
                      <a:cubicBezTo>
                        <a:pt x="14074" y="274833"/>
                        <a:pt x="5787" y="266548"/>
                        <a:pt x="4406" y="258264"/>
                      </a:cubicBezTo>
                      <a:lnTo>
                        <a:pt x="263" y="216841"/>
                      </a:lnTo>
                      <a:cubicBezTo>
                        <a:pt x="-2499" y="193368"/>
                        <a:pt x="16836" y="176798"/>
                        <a:pt x="43077" y="176798"/>
                      </a:cubicBezTo>
                      <a:cubicBezTo>
                        <a:pt x="63793" y="176798"/>
                        <a:pt x="81747" y="171275"/>
                        <a:pt x="95558" y="162991"/>
                      </a:cubicBezTo>
                      <a:cubicBezTo>
                        <a:pt x="103844" y="157468"/>
                        <a:pt x="102463" y="146422"/>
                        <a:pt x="92796" y="136756"/>
                      </a:cubicBezTo>
                      <a:cubicBezTo>
                        <a:pt x="80366" y="125710"/>
                        <a:pt x="69317" y="111903"/>
                        <a:pt x="62412" y="98095"/>
                      </a:cubicBezTo>
                      <a:cubicBezTo>
                        <a:pt x="52744" y="93952"/>
                        <a:pt x="40315" y="84287"/>
                        <a:pt x="38933" y="76003"/>
                      </a:cubicBezTo>
                      <a:cubicBezTo>
                        <a:pt x="37552" y="66337"/>
                        <a:pt x="43077" y="59433"/>
                        <a:pt x="51363" y="59433"/>
                      </a:cubicBezTo>
                      <a:cubicBezTo>
                        <a:pt x="49982" y="20772"/>
                        <a:pt x="66555" y="-9605"/>
                        <a:pt x="131466" y="2822"/>
                      </a:cubicBezTo>
                      <a:cubicBezTo>
                        <a:pt x="196377" y="15249"/>
                        <a:pt x="219856" y="52529"/>
                        <a:pt x="225380" y="92572"/>
                      </a:cubicBezTo>
                      <a:cubicBezTo>
                        <a:pt x="233667" y="95333"/>
                        <a:pt x="240572" y="104999"/>
                        <a:pt x="240572" y="114664"/>
                      </a:cubicBezTo>
                      <a:cubicBezTo>
                        <a:pt x="241953" y="124329"/>
                        <a:pt x="230904" y="128472"/>
                        <a:pt x="221237" y="129852"/>
                      </a:cubicBezTo>
                      <a:cubicBezTo>
                        <a:pt x="215712" y="140899"/>
                        <a:pt x="207426" y="150564"/>
                        <a:pt x="196377" y="157468"/>
                      </a:cubicBezTo>
                      <a:cubicBezTo>
                        <a:pt x="188091" y="162991"/>
                        <a:pt x="189472" y="174037"/>
                        <a:pt x="199140" y="183702"/>
                      </a:cubicBezTo>
                      <a:cubicBezTo>
                        <a:pt x="215712" y="197510"/>
                        <a:pt x="235047" y="209937"/>
                        <a:pt x="255764" y="218221"/>
                      </a:cubicBezTo>
                      <a:cubicBezTo>
                        <a:pt x="283385" y="229268"/>
                        <a:pt x="305483" y="252740"/>
                        <a:pt x="308245" y="276214"/>
                      </a:cubicBezTo>
                      <a:lnTo>
                        <a:pt x="312388" y="317637"/>
                      </a:lnTo>
                      <a:cubicBezTo>
                        <a:pt x="313769" y="325921"/>
                        <a:pt x="305483" y="330063"/>
                        <a:pt x="295816" y="328683"/>
                      </a:cubicBezTo>
                      <a:lnTo>
                        <a:pt x="23741" y="276214"/>
                      </a:lnTo>
                      <a:lnTo>
                        <a:pt x="23741" y="276214"/>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85" name="Graphic 7">
                <a:extLst>
                  <a:ext uri="{FF2B5EF4-FFF2-40B4-BE49-F238E27FC236}">
                    <a16:creationId xmlns:a16="http://schemas.microsoft.com/office/drawing/2014/main" id="{0E07F96F-61CD-ED23-21C7-9065B7E9794A}"/>
                  </a:ext>
                </a:extLst>
              </p:cNvPr>
              <p:cNvGrpSpPr/>
              <p:nvPr/>
            </p:nvGrpSpPr>
            <p:grpSpPr>
              <a:xfrm>
                <a:off x="8227365" y="2200032"/>
                <a:ext cx="626147" cy="537664"/>
                <a:chOff x="8227365" y="2200032"/>
                <a:chExt cx="626147" cy="537664"/>
              </a:xfrm>
            </p:grpSpPr>
            <p:sp>
              <p:nvSpPr>
                <p:cNvPr id="86" name="Freeform 85">
                  <a:extLst>
                    <a:ext uri="{FF2B5EF4-FFF2-40B4-BE49-F238E27FC236}">
                      <a16:creationId xmlns:a16="http://schemas.microsoft.com/office/drawing/2014/main" id="{6E29DD83-1D7C-F7D4-E904-84FE9FA84D42}"/>
                    </a:ext>
                  </a:extLst>
                </p:cNvPr>
                <p:cNvSpPr/>
                <p:nvPr/>
              </p:nvSpPr>
              <p:spPr>
                <a:xfrm>
                  <a:off x="8227365" y="2200032"/>
                  <a:ext cx="626147" cy="537664"/>
                </a:xfrm>
                <a:custGeom>
                  <a:avLst/>
                  <a:gdLst>
                    <a:gd name="connsiteX0" fmla="*/ 600773 w 626147"/>
                    <a:gd name="connsiteY0" fmla="*/ 71885 h 537664"/>
                    <a:gd name="connsiteX1" fmla="*/ 553816 w 626147"/>
                    <a:gd name="connsiteY1" fmla="*/ 15273 h 537664"/>
                    <a:gd name="connsiteX2" fmla="*/ 546910 w 626147"/>
                    <a:gd name="connsiteY2" fmla="*/ 20796 h 537664"/>
                    <a:gd name="connsiteX3" fmla="*/ 372893 w 626147"/>
                    <a:gd name="connsiteY3" fmla="*/ 11131 h 537664"/>
                    <a:gd name="connsiteX4" fmla="*/ 13811 w 626147"/>
                    <a:gd name="connsiteY4" fmla="*/ 334230 h 537664"/>
                    <a:gd name="connsiteX5" fmla="*/ 9668 w 626147"/>
                    <a:gd name="connsiteY5" fmla="*/ 414315 h 537664"/>
                    <a:gd name="connsiteX6" fmla="*/ 0 w 626147"/>
                    <a:gd name="connsiteY6" fmla="*/ 421219 h 537664"/>
                    <a:gd name="connsiteX7" fmla="*/ 56625 w 626147"/>
                    <a:gd name="connsiteY7" fmla="*/ 493019 h 537664"/>
                    <a:gd name="connsiteX8" fmla="*/ 261026 w 626147"/>
                    <a:gd name="connsiteY8" fmla="*/ 527538 h 537664"/>
                    <a:gd name="connsiteX9" fmla="*/ 620108 w 626147"/>
                    <a:gd name="connsiteY9" fmla="*/ 204438 h 537664"/>
                    <a:gd name="connsiteX10" fmla="*/ 600773 w 626147"/>
                    <a:gd name="connsiteY10" fmla="*/ 71885 h 53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6147" h="537664">
                      <a:moveTo>
                        <a:pt x="600773" y="71885"/>
                      </a:moveTo>
                      <a:lnTo>
                        <a:pt x="553816" y="15273"/>
                      </a:lnTo>
                      <a:lnTo>
                        <a:pt x="546910" y="20796"/>
                      </a:lnTo>
                      <a:cubicBezTo>
                        <a:pt x="505478" y="-2677"/>
                        <a:pt x="444710" y="-6819"/>
                        <a:pt x="372893" y="11131"/>
                      </a:cubicBezTo>
                      <a:cubicBezTo>
                        <a:pt x="209925" y="52554"/>
                        <a:pt x="49719" y="196154"/>
                        <a:pt x="13811" y="334230"/>
                      </a:cubicBezTo>
                      <a:cubicBezTo>
                        <a:pt x="5525" y="363226"/>
                        <a:pt x="5525" y="390842"/>
                        <a:pt x="9668" y="414315"/>
                      </a:cubicBezTo>
                      <a:lnTo>
                        <a:pt x="0" y="421219"/>
                      </a:lnTo>
                      <a:lnTo>
                        <a:pt x="56625" y="493019"/>
                      </a:lnTo>
                      <a:cubicBezTo>
                        <a:pt x="96676" y="534442"/>
                        <a:pt x="169874" y="549630"/>
                        <a:pt x="261026" y="527538"/>
                      </a:cubicBezTo>
                      <a:cubicBezTo>
                        <a:pt x="423994" y="486115"/>
                        <a:pt x="584200" y="342515"/>
                        <a:pt x="620108" y="204438"/>
                      </a:cubicBezTo>
                      <a:cubicBezTo>
                        <a:pt x="632538" y="149207"/>
                        <a:pt x="625632" y="103642"/>
                        <a:pt x="600773" y="71885"/>
                      </a:cubicBezTo>
                      <a:close/>
                    </a:path>
                  </a:pathLst>
                </a:custGeom>
                <a:solidFill>
                  <a:srgbClr val="F79038"/>
                </a:solidFill>
                <a:ln w="13799" cap="flat">
                  <a:noFill/>
                  <a:prstDash val="solid"/>
                  <a:miter/>
                </a:ln>
              </p:spPr>
              <p:txBody>
                <a:bodyPr rtlCol="0" anchor="ctr"/>
                <a:lstStyle/>
                <a:p>
                  <a:pPr>
                    <a:lnSpc>
                      <a:spcPts val="1560"/>
                    </a:lnSpc>
                  </a:pPr>
                  <a:endParaRPr lang="en-US" sz="1400"/>
                </a:p>
              </p:txBody>
            </p:sp>
            <p:sp>
              <p:nvSpPr>
                <p:cNvPr id="87" name="Freeform 86">
                  <a:extLst>
                    <a:ext uri="{FF2B5EF4-FFF2-40B4-BE49-F238E27FC236}">
                      <a16:creationId xmlns:a16="http://schemas.microsoft.com/office/drawing/2014/main" id="{8C2C9FBF-F83D-F627-404B-2294BA73A3B7}"/>
                    </a:ext>
                  </a:extLst>
                </p:cNvPr>
                <p:cNvSpPr/>
                <p:nvPr/>
              </p:nvSpPr>
              <p:spPr>
                <a:xfrm>
                  <a:off x="8242557" y="2220828"/>
                  <a:ext cx="575744" cy="475125"/>
                </a:xfrm>
                <a:custGeom>
                  <a:avLst/>
                  <a:gdLst>
                    <a:gd name="connsiteX0" fmla="*/ 541386 w 575744"/>
                    <a:gd name="connsiteY0" fmla="*/ 0 h 475125"/>
                    <a:gd name="connsiteX1" fmla="*/ 562102 w 575744"/>
                    <a:gd name="connsiteY1" fmla="*/ 133935 h 475125"/>
                    <a:gd name="connsiteX2" fmla="*/ 203020 w 575744"/>
                    <a:gd name="connsiteY2" fmla="*/ 457034 h 475125"/>
                    <a:gd name="connsiteX3" fmla="*/ 0 w 575744"/>
                    <a:gd name="connsiteY3" fmla="*/ 423895 h 475125"/>
                    <a:gd name="connsiteX4" fmla="*/ 209925 w 575744"/>
                    <a:gd name="connsiteY4" fmla="*/ 463938 h 475125"/>
                    <a:gd name="connsiteX5" fmla="*/ 569008 w 575744"/>
                    <a:gd name="connsiteY5" fmla="*/ 140838 h 475125"/>
                    <a:gd name="connsiteX6" fmla="*/ 541386 w 575744"/>
                    <a:gd name="connsiteY6" fmla="*/ 0 h 4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744" h="475125">
                      <a:moveTo>
                        <a:pt x="541386" y="0"/>
                      </a:moveTo>
                      <a:cubicBezTo>
                        <a:pt x="567627" y="31757"/>
                        <a:pt x="575913" y="78704"/>
                        <a:pt x="562102" y="133935"/>
                      </a:cubicBezTo>
                      <a:cubicBezTo>
                        <a:pt x="526194" y="272011"/>
                        <a:pt x="365988" y="415611"/>
                        <a:pt x="203020" y="457034"/>
                      </a:cubicBezTo>
                      <a:cubicBezTo>
                        <a:pt x="111868" y="480507"/>
                        <a:pt x="40051" y="465318"/>
                        <a:pt x="0" y="423895"/>
                      </a:cubicBezTo>
                      <a:cubicBezTo>
                        <a:pt x="38671" y="470841"/>
                        <a:pt x="113249" y="488791"/>
                        <a:pt x="209925" y="463938"/>
                      </a:cubicBezTo>
                      <a:cubicBezTo>
                        <a:pt x="372893" y="422515"/>
                        <a:pt x="533099" y="278915"/>
                        <a:pt x="569008" y="140838"/>
                      </a:cubicBezTo>
                      <a:cubicBezTo>
                        <a:pt x="584200" y="81465"/>
                        <a:pt x="573151" y="33138"/>
                        <a:pt x="541386" y="0"/>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88" name="Freeform 87">
                  <a:extLst>
                    <a:ext uri="{FF2B5EF4-FFF2-40B4-BE49-F238E27FC236}">
                      <a16:creationId xmlns:a16="http://schemas.microsoft.com/office/drawing/2014/main" id="{2B53FBA3-F303-86E5-F268-29736481C663}"/>
                    </a:ext>
                  </a:extLst>
                </p:cNvPr>
                <p:cNvSpPr/>
                <p:nvPr/>
              </p:nvSpPr>
              <p:spPr>
                <a:xfrm>
                  <a:off x="8342665" y="2291140"/>
                  <a:ext cx="297477" cy="319790"/>
                </a:xfrm>
                <a:custGeom>
                  <a:avLst/>
                  <a:gdLst>
                    <a:gd name="connsiteX0" fmla="*/ 13141 w 297477"/>
                    <a:gd name="connsiteY0" fmla="*/ 319064 h 319790"/>
                    <a:gd name="connsiteX1" fmla="*/ 711 w 297477"/>
                    <a:gd name="connsiteY1" fmla="*/ 309399 h 319790"/>
                    <a:gd name="connsiteX2" fmla="*/ 10378 w 297477"/>
                    <a:gd name="connsiteY2" fmla="*/ 269357 h 319790"/>
                    <a:gd name="connsiteX3" fmla="*/ 67003 w 297477"/>
                    <a:gd name="connsiteY3" fmla="*/ 211364 h 319790"/>
                    <a:gd name="connsiteX4" fmla="*/ 122247 w 297477"/>
                    <a:gd name="connsiteY4" fmla="*/ 176845 h 319790"/>
                    <a:gd name="connsiteX5" fmla="*/ 129152 w 297477"/>
                    <a:gd name="connsiteY5" fmla="*/ 151992 h 319790"/>
                    <a:gd name="connsiteX6" fmla="*/ 112579 w 297477"/>
                    <a:gd name="connsiteY6" fmla="*/ 127138 h 319790"/>
                    <a:gd name="connsiteX7" fmla="*/ 97387 w 297477"/>
                    <a:gd name="connsiteY7" fmla="*/ 114711 h 319790"/>
                    <a:gd name="connsiteX8" fmla="*/ 115341 w 297477"/>
                    <a:gd name="connsiteY8" fmla="*/ 93999 h 319790"/>
                    <a:gd name="connsiteX9" fmla="*/ 213398 w 297477"/>
                    <a:gd name="connsiteY9" fmla="*/ 4249 h 319790"/>
                    <a:gd name="connsiteX10" fmla="*/ 275547 w 297477"/>
                    <a:gd name="connsiteY10" fmla="*/ 53957 h 319790"/>
                    <a:gd name="connsiteX11" fmla="*/ 283834 w 297477"/>
                    <a:gd name="connsiteY11" fmla="*/ 69146 h 319790"/>
                    <a:gd name="connsiteX12" fmla="*/ 260355 w 297477"/>
                    <a:gd name="connsiteY12" fmla="*/ 91238 h 319790"/>
                    <a:gd name="connsiteX13" fmla="*/ 227209 w 297477"/>
                    <a:gd name="connsiteY13" fmla="*/ 128518 h 319790"/>
                    <a:gd name="connsiteX14" fmla="*/ 220304 w 297477"/>
                    <a:gd name="connsiteY14" fmla="*/ 153372 h 319790"/>
                    <a:gd name="connsiteX15" fmla="*/ 264498 w 297477"/>
                    <a:gd name="connsiteY15" fmla="*/ 163038 h 319790"/>
                    <a:gd name="connsiteX16" fmla="*/ 296263 w 297477"/>
                    <a:gd name="connsiteY16" fmla="*/ 198938 h 319790"/>
                    <a:gd name="connsiteX17" fmla="*/ 286596 w 297477"/>
                    <a:gd name="connsiteY17" fmla="*/ 238980 h 319790"/>
                    <a:gd name="connsiteX18" fmla="*/ 265879 w 297477"/>
                    <a:gd name="connsiteY18" fmla="*/ 256930 h 319790"/>
                    <a:gd name="connsiteX19" fmla="*/ 13141 w 297477"/>
                    <a:gd name="connsiteY19" fmla="*/ 319064 h 319790"/>
                    <a:gd name="connsiteX20" fmla="*/ 13141 w 297477"/>
                    <a:gd name="connsiteY20" fmla="*/ 319064 h 31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477" h="319790">
                      <a:moveTo>
                        <a:pt x="13141" y="319064"/>
                      </a:moveTo>
                      <a:cubicBezTo>
                        <a:pt x="3473" y="321826"/>
                        <a:pt x="-2051" y="316303"/>
                        <a:pt x="711" y="309399"/>
                      </a:cubicBezTo>
                      <a:lnTo>
                        <a:pt x="10378" y="269357"/>
                      </a:lnTo>
                      <a:cubicBezTo>
                        <a:pt x="15903" y="245884"/>
                        <a:pt x="39381" y="222411"/>
                        <a:pt x="67003" y="211364"/>
                      </a:cubicBezTo>
                      <a:cubicBezTo>
                        <a:pt x="87719" y="203080"/>
                        <a:pt x="105673" y="190653"/>
                        <a:pt x="122247" y="176845"/>
                      </a:cubicBezTo>
                      <a:cubicBezTo>
                        <a:pt x="131914" y="168561"/>
                        <a:pt x="134676" y="157515"/>
                        <a:pt x="129152" y="151992"/>
                      </a:cubicBezTo>
                      <a:cubicBezTo>
                        <a:pt x="120865" y="146469"/>
                        <a:pt x="115341" y="136803"/>
                        <a:pt x="112579" y="127138"/>
                      </a:cubicBezTo>
                      <a:cubicBezTo>
                        <a:pt x="104293" y="127138"/>
                        <a:pt x="96006" y="122995"/>
                        <a:pt x="97387" y="114711"/>
                      </a:cubicBezTo>
                      <a:cubicBezTo>
                        <a:pt x="100149" y="106426"/>
                        <a:pt x="107055" y="96761"/>
                        <a:pt x="115341" y="93999"/>
                      </a:cubicBezTo>
                      <a:cubicBezTo>
                        <a:pt x="127771" y="56719"/>
                        <a:pt x="152631" y="19438"/>
                        <a:pt x="213398" y="4249"/>
                      </a:cubicBezTo>
                      <a:cubicBezTo>
                        <a:pt x="274166" y="-10939"/>
                        <a:pt x="282453" y="16676"/>
                        <a:pt x="275547" y="53957"/>
                      </a:cubicBezTo>
                      <a:cubicBezTo>
                        <a:pt x="282453" y="53957"/>
                        <a:pt x="285215" y="59480"/>
                        <a:pt x="283834" y="69146"/>
                      </a:cubicBezTo>
                      <a:cubicBezTo>
                        <a:pt x="281071" y="77430"/>
                        <a:pt x="268642" y="87095"/>
                        <a:pt x="260355" y="91238"/>
                      </a:cubicBezTo>
                      <a:cubicBezTo>
                        <a:pt x="250687" y="105046"/>
                        <a:pt x="239639" y="117472"/>
                        <a:pt x="227209" y="128518"/>
                      </a:cubicBezTo>
                      <a:cubicBezTo>
                        <a:pt x="217541" y="136803"/>
                        <a:pt x="214779" y="147849"/>
                        <a:pt x="220304" y="153372"/>
                      </a:cubicBezTo>
                      <a:cubicBezTo>
                        <a:pt x="231352" y="160276"/>
                        <a:pt x="246544" y="164418"/>
                        <a:pt x="264498" y="163038"/>
                      </a:cubicBezTo>
                      <a:cubicBezTo>
                        <a:pt x="287977" y="161657"/>
                        <a:pt x="301788" y="176845"/>
                        <a:pt x="296263" y="198938"/>
                      </a:cubicBezTo>
                      <a:lnTo>
                        <a:pt x="286596" y="238980"/>
                      </a:lnTo>
                      <a:cubicBezTo>
                        <a:pt x="285215" y="247264"/>
                        <a:pt x="275547" y="254168"/>
                        <a:pt x="265879" y="256930"/>
                      </a:cubicBezTo>
                      <a:lnTo>
                        <a:pt x="13141" y="319064"/>
                      </a:lnTo>
                      <a:lnTo>
                        <a:pt x="13141" y="319064"/>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nvGrpSpPr>
              <p:cNvPr id="89" name="Graphic 7">
                <a:extLst>
                  <a:ext uri="{FF2B5EF4-FFF2-40B4-BE49-F238E27FC236}">
                    <a16:creationId xmlns:a16="http://schemas.microsoft.com/office/drawing/2014/main" id="{457DBB49-D774-AAF0-2BD2-7016403F5482}"/>
                  </a:ext>
                </a:extLst>
              </p:cNvPr>
              <p:cNvGrpSpPr/>
              <p:nvPr/>
            </p:nvGrpSpPr>
            <p:grpSpPr>
              <a:xfrm>
                <a:off x="7909117" y="1394346"/>
                <a:ext cx="690358" cy="656052"/>
                <a:chOff x="7909117" y="1394346"/>
                <a:chExt cx="690358" cy="656052"/>
              </a:xfrm>
            </p:grpSpPr>
            <p:sp>
              <p:nvSpPr>
                <p:cNvPr id="90" name="Freeform 89">
                  <a:extLst>
                    <a:ext uri="{FF2B5EF4-FFF2-40B4-BE49-F238E27FC236}">
                      <a16:creationId xmlns:a16="http://schemas.microsoft.com/office/drawing/2014/main" id="{DA96ED3E-6DD0-6243-C2CB-5B3807648193}"/>
                    </a:ext>
                  </a:extLst>
                </p:cNvPr>
                <p:cNvSpPr/>
                <p:nvPr/>
              </p:nvSpPr>
              <p:spPr>
                <a:xfrm>
                  <a:off x="7909117" y="1400022"/>
                  <a:ext cx="655831" cy="650375"/>
                </a:xfrm>
                <a:custGeom>
                  <a:avLst/>
                  <a:gdLst>
                    <a:gd name="connsiteX0" fmla="*/ 271291 w 655831"/>
                    <a:gd name="connsiteY0" fmla="*/ 631 h 650375"/>
                    <a:gd name="connsiteX1" fmla="*/ 4742 w 655831"/>
                    <a:gd name="connsiteY1" fmla="*/ 345822 h 650375"/>
                    <a:gd name="connsiteX2" fmla="*/ 384540 w 655831"/>
                    <a:gd name="connsiteY2" fmla="*/ 649591 h 650375"/>
                    <a:gd name="connsiteX3" fmla="*/ 651090 w 655831"/>
                    <a:gd name="connsiteY3" fmla="*/ 304400 h 650375"/>
                    <a:gd name="connsiteX4" fmla="*/ 271291 w 655831"/>
                    <a:gd name="connsiteY4" fmla="*/ 631 h 650375"/>
                    <a:gd name="connsiteX5" fmla="*/ 271291 w 655831"/>
                    <a:gd name="connsiteY5" fmla="*/ 631 h 65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375">
                      <a:moveTo>
                        <a:pt x="271291" y="631"/>
                      </a:moveTo>
                      <a:cubicBezTo>
                        <a:pt x="93131" y="11677"/>
                        <a:pt x="-25643" y="166323"/>
                        <a:pt x="4742" y="345822"/>
                      </a:cubicBezTo>
                      <a:cubicBezTo>
                        <a:pt x="36506" y="525322"/>
                        <a:pt x="206380" y="662018"/>
                        <a:pt x="384540" y="649591"/>
                      </a:cubicBezTo>
                      <a:cubicBezTo>
                        <a:pt x="562700" y="638545"/>
                        <a:pt x="681474" y="483899"/>
                        <a:pt x="651090" y="304400"/>
                      </a:cubicBezTo>
                      <a:cubicBezTo>
                        <a:pt x="620706" y="124900"/>
                        <a:pt x="450832" y="-10416"/>
                        <a:pt x="271291" y="631"/>
                      </a:cubicBezTo>
                      <a:lnTo>
                        <a:pt x="271291" y="631"/>
                      </a:lnTo>
                      <a:close/>
                    </a:path>
                  </a:pathLst>
                </a:custGeom>
                <a:solidFill>
                  <a:srgbClr val="C584A1"/>
                </a:solidFill>
                <a:ln w="13799" cap="flat">
                  <a:noFill/>
                  <a:prstDash val="solid"/>
                  <a:miter/>
                </a:ln>
              </p:spPr>
              <p:txBody>
                <a:bodyPr rtlCol="0" anchor="ctr"/>
                <a:lstStyle/>
                <a:p>
                  <a:pPr>
                    <a:lnSpc>
                      <a:spcPts val="1560"/>
                    </a:lnSpc>
                  </a:pPr>
                  <a:endParaRPr lang="en-US" sz="1400"/>
                </a:p>
              </p:txBody>
            </p:sp>
            <p:sp>
              <p:nvSpPr>
                <p:cNvPr id="91" name="Freeform 90">
                  <a:extLst>
                    <a:ext uri="{FF2B5EF4-FFF2-40B4-BE49-F238E27FC236}">
                      <a16:creationId xmlns:a16="http://schemas.microsoft.com/office/drawing/2014/main" id="{2D4B8167-5CAF-9B6C-41D5-A0439298F67F}"/>
                    </a:ext>
                  </a:extLst>
                </p:cNvPr>
                <p:cNvSpPr/>
                <p:nvPr/>
              </p:nvSpPr>
              <p:spPr>
                <a:xfrm>
                  <a:off x="7943644" y="1394346"/>
                  <a:ext cx="655831" cy="650529"/>
                </a:xfrm>
                <a:custGeom>
                  <a:avLst/>
                  <a:gdLst>
                    <a:gd name="connsiteX0" fmla="*/ 271291 w 655831"/>
                    <a:gd name="connsiteY0" fmla="*/ 785 h 650529"/>
                    <a:gd name="connsiteX1" fmla="*/ 4742 w 655831"/>
                    <a:gd name="connsiteY1" fmla="*/ 345976 h 650529"/>
                    <a:gd name="connsiteX2" fmla="*/ 384540 w 655831"/>
                    <a:gd name="connsiteY2" fmla="*/ 649745 h 650529"/>
                    <a:gd name="connsiteX3" fmla="*/ 651090 w 655831"/>
                    <a:gd name="connsiteY3" fmla="*/ 304553 h 650529"/>
                    <a:gd name="connsiteX4" fmla="*/ 271291 w 655831"/>
                    <a:gd name="connsiteY4" fmla="*/ 785 h 650529"/>
                    <a:gd name="connsiteX5" fmla="*/ 271291 w 655831"/>
                    <a:gd name="connsiteY5" fmla="*/ 785 h 65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831" h="650529">
                      <a:moveTo>
                        <a:pt x="271291" y="785"/>
                      </a:moveTo>
                      <a:cubicBezTo>
                        <a:pt x="93131" y="11831"/>
                        <a:pt x="-25643" y="166477"/>
                        <a:pt x="4742" y="345976"/>
                      </a:cubicBezTo>
                      <a:cubicBezTo>
                        <a:pt x="36506" y="525476"/>
                        <a:pt x="206380" y="662172"/>
                        <a:pt x="384540" y="649745"/>
                      </a:cubicBezTo>
                      <a:cubicBezTo>
                        <a:pt x="562700" y="638698"/>
                        <a:pt x="681474" y="484053"/>
                        <a:pt x="651090" y="304553"/>
                      </a:cubicBezTo>
                      <a:cubicBezTo>
                        <a:pt x="620706" y="125054"/>
                        <a:pt x="449451" y="-11643"/>
                        <a:pt x="271291" y="785"/>
                      </a:cubicBezTo>
                      <a:lnTo>
                        <a:pt x="271291" y="785"/>
                      </a:lnTo>
                      <a:close/>
                    </a:path>
                  </a:pathLst>
                </a:custGeom>
                <a:solidFill>
                  <a:srgbClr val="EF9FC1"/>
                </a:solidFill>
                <a:ln w="13799" cap="flat">
                  <a:noFill/>
                  <a:prstDash val="solid"/>
                  <a:miter/>
                </a:ln>
              </p:spPr>
              <p:txBody>
                <a:bodyPr rtlCol="0" anchor="ctr"/>
                <a:lstStyle/>
                <a:p>
                  <a:pPr>
                    <a:lnSpc>
                      <a:spcPts val="1560"/>
                    </a:lnSpc>
                  </a:pPr>
                  <a:endParaRPr lang="en-US" sz="1400"/>
                </a:p>
              </p:txBody>
            </p:sp>
            <p:sp>
              <p:nvSpPr>
                <p:cNvPr id="92" name="Freeform 91">
                  <a:extLst>
                    <a:ext uri="{FF2B5EF4-FFF2-40B4-BE49-F238E27FC236}">
                      <a16:creationId xmlns:a16="http://schemas.microsoft.com/office/drawing/2014/main" id="{24F688D8-F811-0C5A-375A-ECFB43358681}"/>
                    </a:ext>
                  </a:extLst>
                </p:cNvPr>
                <p:cNvSpPr/>
                <p:nvPr/>
              </p:nvSpPr>
              <p:spPr>
                <a:xfrm>
                  <a:off x="7944425" y="1396511"/>
                  <a:ext cx="405856" cy="648364"/>
                </a:xfrm>
                <a:custGeom>
                  <a:avLst/>
                  <a:gdLst>
                    <a:gd name="connsiteX0" fmla="*/ 392045 w 405856"/>
                    <a:gd name="connsiteY0" fmla="*/ 647580 h 648364"/>
                    <a:gd name="connsiteX1" fmla="*/ 12246 w 405856"/>
                    <a:gd name="connsiteY1" fmla="*/ 343811 h 648364"/>
                    <a:gd name="connsiteX2" fmla="*/ 256699 w 405856"/>
                    <a:gd name="connsiteY2" fmla="*/ 0 h 648364"/>
                    <a:gd name="connsiteX3" fmla="*/ 5341 w 405856"/>
                    <a:gd name="connsiteY3" fmla="*/ 343811 h 648364"/>
                    <a:gd name="connsiteX4" fmla="*/ 385140 w 405856"/>
                    <a:gd name="connsiteY4" fmla="*/ 647580 h 648364"/>
                    <a:gd name="connsiteX5" fmla="*/ 405856 w 405856"/>
                    <a:gd name="connsiteY5" fmla="*/ 644818 h 648364"/>
                    <a:gd name="connsiteX6" fmla="*/ 392045 w 405856"/>
                    <a:gd name="connsiteY6" fmla="*/ 647580 h 64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856" h="648364">
                      <a:moveTo>
                        <a:pt x="392045" y="647580"/>
                      </a:moveTo>
                      <a:cubicBezTo>
                        <a:pt x="213885" y="658626"/>
                        <a:pt x="42630" y="523311"/>
                        <a:pt x="12246" y="343811"/>
                      </a:cubicBezTo>
                      <a:cubicBezTo>
                        <a:pt x="-18138" y="171215"/>
                        <a:pt x="90968" y="22092"/>
                        <a:pt x="256699" y="0"/>
                      </a:cubicBezTo>
                      <a:cubicBezTo>
                        <a:pt x="86825" y="17950"/>
                        <a:pt x="-26424" y="169835"/>
                        <a:pt x="5341" y="343811"/>
                      </a:cubicBezTo>
                      <a:cubicBezTo>
                        <a:pt x="37106" y="523311"/>
                        <a:pt x="206979" y="660007"/>
                        <a:pt x="385140" y="647580"/>
                      </a:cubicBezTo>
                      <a:cubicBezTo>
                        <a:pt x="392045" y="647580"/>
                        <a:pt x="398951" y="646199"/>
                        <a:pt x="405856" y="644818"/>
                      </a:cubicBezTo>
                      <a:cubicBezTo>
                        <a:pt x="401713" y="646199"/>
                        <a:pt x="396188" y="646199"/>
                        <a:pt x="392045" y="647580"/>
                      </a:cubicBezTo>
                      <a:close/>
                    </a:path>
                  </a:pathLst>
                </a:custGeom>
                <a:solidFill>
                  <a:srgbClr val="FFFFFF"/>
                </a:solidFill>
                <a:ln w="13799" cap="flat">
                  <a:noFill/>
                  <a:prstDash val="solid"/>
                  <a:miter/>
                </a:ln>
              </p:spPr>
              <p:txBody>
                <a:bodyPr rtlCol="0" anchor="ctr"/>
                <a:lstStyle/>
                <a:p>
                  <a:pPr>
                    <a:lnSpc>
                      <a:spcPts val="1560"/>
                    </a:lnSpc>
                  </a:pPr>
                  <a:endParaRPr lang="en-US" sz="1400"/>
                </a:p>
              </p:txBody>
            </p:sp>
            <p:sp>
              <p:nvSpPr>
                <p:cNvPr id="93" name="Freeform 92">
                  <a:extLst>
                    <a:ext uri="{FF2B5EF4-FFF2-40B4-BE49-F238E27FC236}">
                      <a16:creationId xmlns:a16="http://schemas.microsoft.com/office/drawing/2014/main" id="{FE9EC85E-8828-6631-1550-E5D5404E6887}"/>
                    </a:ext>
                  </a:extLst>
                </p:cNvPr>
                <p:cNvSpPr/>
                <p:nvPr/>
              </p:nvSpPr>
              <p:spPr>
                <a:xfrm>
                  <a:off x="8136532" y="1532912"/>
                  <a:ext cx="321649" cy="381386"/>
                </a:xfrm>
                <a:custGeom>
                  <a:avLst/>
                  <a:gdLst>
                    <a:gd name="connsiteX0" fmla="*/ 31445 w 321649"/>
                    <a:gd name="connsiteY0" fmla="*/ 381386 h 381386"/>
                    <a:gd name="connsiteX1" fmla="*/ 10729 w 321649"/>
                    <a:gd name="connsiteY1" fmla="*/ 364817 h 381386"/>
                    <a:gd name="connsiteX2" fmla="*/ 1061 w 321649"/>
                    <a:gd name="connsiteY2" fmla="*/ 313729 h 381386"/>
                    <a:gd name="connsiteX3" fmla="*/ 38351 w 321649"/>
                    <a:gd name="connsiteY3" fmla="*/ 248833 h 381386"/>
                    <a:gd name="connsiteX4" fmla="*/ 88070 w 321649"/>
                    <a:gd name="connsiteY4" fmla="*/ 215694 h 381386"/>
                    <a:gd name="connsiteX5" fmla="*/ 82546 w 321649"/>
                    <a:gd name="connsiteY5" fmla="*/ 183937 h 381386"/>
                    <a:gd name="connsiteX6" fmla="*/ 48019 w 321649"/>
                    <a:gd name="connsiteY6" fmla="*/ 143895 h 381386"/>
                    <a:gd name="connsiteX7" fmla="*/ 23159 w 321649"/>
                    <a:gd name="connsiteY7" fmla="*/ 121802 h 381386"/>
                    <a:gd name="connsiteX8" fmla="*/ 32827 w 321649"/>
                    <a:gd name="connsiteY8" fmla="*/ 96949 h 381386"/>
                    <a:gd name="connsiteX9" fmla="*/ 104643 w 321649"/>
                    <a:gd name="connsiteY9" fmla="*/ 295 h 381386"/>
                    <a:gd name="connsiteX10" fmla="*/ 208224 w 321649"/>
                    <a:gd name="connsiteY10" fmla="*/ 84522 h 381386"/>
                    <a:gd name="connsiteX11" fmla="*/ 226179 w 321649"/>
                    <a:gd name="connsiteY11" fmla="*/ 107995 h 381386"/>
                    <a:gd name="connsiteX12" fmla="*/ 208224 w 321649"/>
                    <a:gd name="connsiteY12" fmla="*/ 132848 h 381386"/>
                    <a:gd name="connsiteX13" fmla="*/ 187508 w 321649"/>
                    <a:gd name="connsiteY13" fmla="*/ 175652 h 381386"/>
                    <a:gd name="connsiteX14" fmla="*/ 193033 w 321649"/>
                    <a:gd name="connsiteY14" fmla="*/ 207410 h 381386"/>
                    <a:gd name="connsiteX15" fmla="*/ 252419 w 321649"/>
                    <a:gd name="connsiteY15" fmla="*/ 233645 h 381386"/>
                    <a:gd name="connsiteX16" fmla="*/ 311806 w 321649"/>
                    <a:gd name="connsiteY16" fmla="*/ 291636 h 381386"/>
                    <a:gd name="connsiteX17" fmla="*/ 321474 w 321649"/>
                    <a:gd name="connsiteY17" fmla="*/ 342725 h 381386"/>
                    <a:gd name="connsiteX18" fmla="*/ 306282 w 321649"/>
                    <a:gd name="connsiteY18" fmla="*/ 362056 h 381386"/>
                    <a:gd name="connsiteX19" fmla="*/ 31445 w 321649"/>
                    <a:gd name="connsiteY19" fmla="*/ 381386 h 381386"/>
                    <a:gd name="connsiteX20" fmla="*/ 31445 w 321649"/>
                    <a:gd name="connsiteY20" fmla="*/ 381386 h 3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1649" h="381386">
                      <a:moveTo>
                        <a:pt x="31445" y="381386"/>
                      </a:moveTo>
                      <a:cubicBezTo>
                        <a:pt x="21778" y="381386"/>
                        <a:pt x="12110" y="374482"/>
                        <a:pt x="10729" y="364817"/>
                      </a:cubicBezTo>
                      <a:lnTo>
                        <a:pt x="1061" y="313729"/>
                      </a:lnTo>
                      <a:cubicBezTo>
                        <a:pt x="-4463" y="283352"/>
                        <a:pt x="12110" y="257117"/>
                        <a:pt x="38351" y="248833"/>
                      </a:cubicBezTo>
                      <a:cubicBezTo>
                        <a:pt x="57686" y="241929"/>
                        <a:pt x="75640" y="230883"/>
                        <a:pt x="88070" y="215694"/>
                      </a:cubicBezTo>
                      <a:cubicBezTo>
                        <a:pt x="94976" y="206029"/>
                        <a:pt x="92213" y="192222"/>
                        <a:pt x="82546" y="183937"/>
                      </a:cubicBezTo>
                      <a:cubicBezTo>
                        <a:pt x="68735" y="172891"/>
                        <a:pt x="56305" y="159083"/>
                        <a:pt x="48019" y="143895"/>
                      </a:cubicBezTo>
                      <a:cubicBezTo>
                        <a:pt x="38351" y="142514"/>
                        <a:pt x="24540" y="134229"/>
                        <a:pt x="23159" y="121802"/>
                      </a:cubicBezTo>
                      <a:cubicBezTo>
                        <a:pt x="21778" y="110756"/>
                        <a:pt x="25921" y="99710"/>
                        <a:pt x="32827" y="96949"/>
                      </a:cubicBezTo>
                      <a:cubicBezTo>
                        <a:pt x="25921" y="47241"/>
                        <a:pt x="38351" y="4437"/>
                        <a:pt x="104643" y="295"/>
                      </a:cubicBezTo>
                      <a:cubicBezTo>
                        <a:pt x="170935" y="-3847"/>
                        <a:pt x="197176" y="36195"/>
                        <a:pt x="208224" y="84522"/>
                      </a:cubicBezTo>
                      <a:cubicBezTo>
                        <a:pt x="216511" y="85902"/>
                        <a:pt x="224798" y="95568"/>
                        <a:pt x="226179" y="107995"/>
                      </a:cubicBezTo>
                      <a:cubicBezTo>
                        <a:pt x="227560" y="119041"/>
                        <a:pt x="217892" y="128706"/>
                        <a:pt x="208224" y="132848"/>
                      </a:cubicBezTo>
                      <a:cubicBezTo>
                        <a:pt x="204081" y="148037"/>
                        <a:pt x="197176" y="163225"/>
                        <a:pt x="187508" y="175652"/>
                      </a:cubicBezTo>
                      <a:cubicBezTo>
                        <a:pt x="180603" y="185318"/>
                        <a:pt x="181984" y="199125"/>
                        <a:pt x="193033" y="207410"/>
                      </a:cubicBezTo>
                      <a:cubicBezTo>
                        <a:pt x="210987" y="221218"/>
                        <a:pt x="231703" y="229502"/>
                        <a:pt x="252419" y="233645"/>
                      </a:cubicBezTo>
                      <a:cubicBezTo>
                        <a:pt x="281422" y="237787"/>
                        <a:pt x="306282" y="262641"/>
                        <a:pt x="311806" y="291636"/>
                      </a:cubicBezTo>
                      <a:lnTo>
                        <a:pt x="321474" y="342725"/>
                      </a:lnTo>
                      <a:cubicBezTo>
                        <a:pt x="322855" y="352391"/>
                        <a:pt x="315949" y="362056"/>
                        <a:pt x="306282" y="362056"/>
                      </a:cubicBezTo>
                      <a:lnTo>
                        <a:pt x="31445" y="381386"/>
                      </a:lnTo>
                      <a:lnTo>
                        <a:pt x="31445" y="381386"/>
                      </a:lnTo>
                      <a:close/>
                    </a:path>
                  </a:pathLst>
                </a:custGeom>
                <a:solidFill>
                  <a:srgbClr val="FFFFFF"/>
                </a:solidFill>
                <a:ln w="13799" cap="flat">
                  <a:noFill/>
                  <a:prstDash val="solid"/>
                  <a:miter/>
                </a:ln>
              </p:spPr>
              <p:txBody>
                <a:bodyPr rtlCol="0" anchor="ctr"/>
                <a:lstStyle/>
                <a:p>
                  <a:pPr>
                    <a:lnSpc>
                      <a:spcPts val="1560"/>
                    </a:lnSpc>
                  </a:pPr>
                  <a:endParaRPr lang="en-US" sz="1400"/>
                </a:p>
              </p:txBody>
            </p:sp>
          </p:grpSp>
        </p:grpSp>
      </p:grpSp>
    </p:spTree>
    <p:extLst>
      <p:ext uri="{BB962C8B-B14F-4D97-AF65-F5344CB8AC3E}">
        <p14:creationId xmlns:p14="http://schemas.microsoft.com/office/powerpoint/2010/main" val="2716076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E9BC2E-1FB8-924F-6F7B-67EC02B86C2F}"/>
              </a:ext>
            </a:extLst>
          </p:cNvPr>
          <p:cNvSpPr>
            <a:spLocks noGrp="1"/>
          </p:cNvSpPr>
          <p:nvPr>
            <p:ph type="body" sz="quarter" idx="18"/>
          </p:nvPr>
        </p:nvSpPr>
        <p:spPr>
          <a:xfrm>
            <a:off x="898358" y="2204165"/>
            <a:ext cx="4867011" cy="3025975"/>
          </a:xfrm>
        </p:spPr>
        <p:txBody>
          <a:bodyPr/>
          <a:lstStyle/>
          <a:p>
            <a:r>
              <a:rPr lang="en-US" dirty="0"/>
              <a:t>It's worth noting that many food companies may adopt elements of multiple </a:t>
            </a:r>
            <a:r>
              <a:rPr lang="en-US" b="1" dirty="0"/>
              <a:t>models of innovation</a:t>
            </a:r>
            <a:r>
              <a:rPr lang="en-US" dirty="0"/>
              <a:t> and that innovation processes can vary widely even within the same company depending on the specific product or project being developed.</a:t>
            </a:r>
            <a:endParaRPr lang="en-IE" dirty="0"/>
          </a:p>
        </p:txBody>
      </p:sp>
      <p:sp>
        <p:nvSpPr>
          <p:cNvPr id="3" name="Text Placeholder 2">
            <a:extLst>
              <a:ext uri="{FF2B5EF4-FFF2-40B4-BE49-F238E27FC236}">
                <a16:creationId xmlns:a16="http://schemas.microsoft.com/office/drawing/2014/main" id="{2099D5D5-EABA-BC80-479D-3D02C33128C5}"/>
              </a:ext>
            </a:extLst>
          </p:cNvPr>
          <p:cNvSpPr>
            <a:spLocks noGrp="1"/>
          </p:cNvSpPr>
          <p:nvPr>
            <p:ph type="body" sz="quarter" idx="16"/>
          </p:nvPr>
        </p:nvSpPr>
        <p:spPr/>
        <p:txBody>
          <a:bodyPr/>
          <a:lstStyle/>
          <a:p>
            <a:r>
              <a:rPr lang="en-IE" dirty="0"/>
              <a:t>Flexibility and Variation</a:t>
            </a:r>
          </a:p>
        </p:txBody>
      </p:sp>
      <p:pic>
        <p:nvPicPr>
          <p:cNvPr id="6" name="Picture Placeholder 5" descr="Volume indicators">
            <a:extLst>
              <a:ext uri="{FF2B5EF4-FFF2-40B4-BE49-F238E27FC236}">
                <a16:creationId xmlns:a16="http://schemas.microsoft.com/office/drawing/2014/main" id="{558FA9EA-16AB-5855-7839-3A139D5CFC6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7841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2EA08B-C98B-343C-65C0-DCC702D739BB}"/>
              </a:ext>
            </a:extLst>
          </p:cNvPr>
          <p:cNvSpPr>
            <a:spLocks noGrp="1"/>
          </p:cNvSpPr>
          <p:nvPr>
            <p:ph type="body" sz="quarter" idx="16"/>
          </p:nvPr>
        </p:nvSpPr>
        <p:spPr/>
        <p:txBody>
          <a:bodyPr/>
          <a:lstStyle/>
          <a:p>
            <a:r>
              <a:rPr lang="en-US" dirty="0"/>
              <a:t>Starting your Innovation Journey</a:t>
            </a:r>
          </a:p>
          <a:p>
            <a:endParaRPr lang="en-IE" dirty="0"/>
          </a:p>
        </p:txBody>
      </p:sp>
      <p:sp>
        <p:nvSpPr>
          <p:cNvPr id="3" name="Text Placeholder 2">
            <a:extLst>
              <a:ext uri="{FF2B5EF4-FFF2-40B4-BE49-F238E27FC236}">
                <a16:creationId xmlns:a16="http://schemas.microsoft.com/office/drawing/2014/main" id="{F05A5020-E382-82C9-3100-45BC9E8FECC2}"/>
              </a:ext>
            </a:extLst>
          </p:cNvPr>
          <p:cNvSpPr>
            <a:spLocks noGrp="1"/>
          </p:cNvSpPr>
          <p:nvPr>
            <p:ph type="body" sz="quarter" idx="17"/>
          </p:nvPr>
        </p:nvSpPr>
        <p:spPr/>
        <p:txBody>
          <a:bodyPr/>
          <a:lstStyle/>
          <a:p>
            <a:r>
              <a:rPr lang="en-IE" dirty="0"/>
              <a:t>04</a:t>
            </a:r>
          </a:p>
        </p:txBody>
      </p:sp>
    </p:spTree>
    <p:extLst>
      <p:ext uri="{BB962C8B-B14F-4D97-AF65-F5344CB8AC3E}">
        <p14:creationId xmlns:p14="http://schemas.microsoft.com/office/powerpoint/2010/main" val="104188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24809" y="1761924"/>
            <a:ext cx="6905702" cy="3849918"/>
          </a:xfrm>
        </p:spPr>
        <p:txBody>
          <a:bodyPr/>
          <a:lstStyle/>
          <a:p>
            <a:r>
              <a:rPr lang="en-US" dirty="0"/>
              <a:t>Innovation can be a confusing topic as there are so many different kinds of innovation. You often hear about innovation in terms of technology and although it’s true that </a:t>
            </a:r>
            <a:r>
              <a:rPr lang="en-US" b="1" dirty="0"/>
              <a:t>technological innovation </a:t>
            </a:r>
            <a:r>
              <a:rPr lang="en-US" dirty="0"/>
              <a:t>has been, and will likely continue to be, the most obvious form of innovation, it comes in other forms too.</a:t>
            </a:r>
          </a:p>
          <a:p>
            <a:r>
              <a:rPr lang="en-US" dirty="0"/>
              <a:t>Most innovations are smaller, gradual improvements on existing products, processes, and services, while some innovations can be those ground-breaking inventions or business models that transform industries.</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dirty="0"/>
              <a:t>Let’s start by recapping what Innovation is…</a:t>
            </a:r>
          </a:p>
          <a:p>
            <a:endParaRPr lang="en-US" b="1" dirty="0"/>
          </a:p>
        </p:txBody>
      </p:sp>
      <p:pic>
        <p:nvPicPr>
          <p:cNvPr id="3" name="Picture 2" descr="One glowing light up arrow among other down arrows on green pastel color background">
            <a:extLst>
              <a:ext uri="{FF2B5EF4-FFF2-40B4-BE49-F238E27FC236}">
                <a16:creationId xmlns:a16="http://schemas.microsoft.com/office/drawing/2014/main" id="{462C44C1-8784-E878-1E4D-3DD664CD6F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04749" y="1881352"/>
            <a:ext cx="4177347" cy="3400096"/>
          </a:xfrm>
          <a:prstGeom prst="rect">
            <a:avLst/>
          </a:prstGeom>
        </p:spPr>
      </p:pic>
    </p:spTree>
    <p:extLst>
      <p:ext uri="{BB962C8B-B14F-4D97-AF65-F5344CB8AC3E}">
        <p14:creationId xmlns:p14="http://schemas.microsoft.com/office/powerpoint/2010/main" val="3933563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3C887FF-007E-6141-2870-B2EE8C984A6F}"/>
              </a:ext>
            </a:extLst>
          </p:cNvPr>
          <p:cNvSpPr>
            <a:spLocks noGrp="1"/>
          </p:cNvSpPr>
          <p:nvPr>
            <p:ph type="body" sz="quarter" idx="16"/>
          </p:nvPr>
        </p:nvSpPr>
        <p:spPr>
          <a:xfrm>
            <a:off x="798513" y="444500"/>
            <a:ext cx="10594975" cy="803275"/>
          </a:xfrm>
        </p:spPr>
        <p:txBody>
          <a:bodyPr>
            <a:normAutofit/>
          </a:bodyPr>
          <a:lstStyle/>
          <a:p>
            <a:r>
              <a:rPr lang="en-US" sz="3300" b="1" dirty="0"/>
              <a:t>Doblin’s Ten Types of Innovation</a:t>
            </a:r>
            <a:endParaRPr lang="en-IE" sz="3300" b="1" dirty="0"/>
          </a:p>
        </p:txBody>
      </p:sp>
      <p:sp>
        <p:nvSpPr>
          <p:cNvPr id="5" name="Text Placeholder 1">
            <a:extLst>
              <a:ext uri="{FF2B5EF4-FFF2-40B4-BE49-F238E27FC236}">
                <a16:creationId xmlns:a16="http://schemas.microsoft.com/office/drawing/2014/main" id="{17BC1DD9-15B0-0EEC-36C0-7DB81B88BC82}"/>
              </a:ext>
            </a:extLst>
          </p:cNvPr>
          <p:cNvSpPr>
            <a:spLocks noGrp="1"/>
          </p:cNvSpPr>
          <p:nvPr>
            <p:ph type="body" sz="quarter" idx="18"/>
          </p:nvPr>
        </p:nvSpPr>
        <p:spPr>
          <a:xfrm>
            <a:off x="1113575" y="1910280"/>
            <a:ext cx="11078425" cy="4037847"/>
          </a:xfrm>
        </p:spPr>
        <p:txBody>
          <a:bodyPr>
            <a:normAutofit fontScale="92500" lnSpcReduction="10000"/>
          </a:bodyPr>
          <a:lstStyle/>
          <a:p>
            <a:pPr indent="0">
              <a:lnSpc>
                <a:spcPct val="120000"/>
              </a:lnSpc>
              <a:spcBef>
                <a:spcPts val="600"/>
              </a:spcBef>
            </a:pPr>
            <a:r>
              <a:rPr lang="en-US" dirty="0"/>
              <a:t>As mentioned already, when we hear people talk about innovation, we often hear it being used as a synonym for new products, or perhaps new features in existing products. This is quite a narrow view of innovation &amp; is one of the root causes of mistakes by inexperienced innovators.</a:t>
            </a:r>
          </a:p>
          <a:p>
            <a:pPr indent="0">
              <a:lnSpc>
                <a:spcPct val="120000"/>
              </a:lnSpc>
              <a:spcBef>
                <a:spcPts val="600"/>
              </a:spcBef>
            </a:pPr>
            <a:r>
              <a:rPr lang="en-US" dirty="0"/>
              <a:t>Getting past the implications caused by this can often be challenging, especially in larger SMEs where everyone is not familiar with innovation.</a:t>
            </a:r>
          </a:p>
          <a:p>
            <a:pPr indent="0">
              <a:lnSpc>
                <a:spcPct val="120000"/>
              </a:lnSpc>
              <a:spcBef>
                <a:spcPts val="600"/>
              </a:spcBef>
            </a:pPr>
            <a:r>
              <a:rPr lang="en-US" dirty="0"/>
              <a:t>These challenges, however, are not exactly a new thing. Innovation consultancy </a:t>
            </a:r>
            <a:r>
              <a:rPr lang="en-US" dirty="0">
                <a:solidFill>
                  <a:srgbClr val="F79037"/>
                </a:solidFill>
                <a:hlinkClick r:id="rId2">
                  <a:extLst>
                    <a:ext uri="{A12FA001-AC4F-418D-AE19-62706E023703}">
                      <ahyp:hlinkClr xmlns:ahyp="http://schemas.microsoft.com/office/drawing/2018/hyperlinkcolor" val="tx"/>
                    </a:ext>
                  </a:extLst>
                </a:hlinkClick>
              </a:rPr>
              <a:t>Doblin</a:t>
            </a:r>
            <a:r>
              <a:rPr lang="en-US" dirty="0"/>
              <a:t> </a:t>
            </a:r>
            <a:r>
              <a:rPr lang="en-US" dirty="0" err="1"/>
              <a:t>realised</a:t>
            </a:r>
            <a:r>
              <a:rPr lang="en-US" dirty="0"/>
              <a:t> this back in the ‘90s and developed the </a:t>
            </a:r>
            <a:r>
              <a:rPr lang="en-US" b="1" dirty="0"/>
              <a:t>‘Ten Types of Innovation Framework’ </a:t>
            </a:r>
            <a:r>
              <a:rPr lang="en-US" dirty="0"/>
              <a:t>to help solve the problem. It’s a simple, elegant, and practical tool from which every innovator can benefit! After extensive research, Doblin discovered that </a:t>
            </a:r>
            <a:r>
              <a:rPr lang="en-US" b="1" dirty="0"/>
              <a:t>all innovations are actually comprised of the same 10 basic elements.</a:t>
            </a:r>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US" dirty="0"/>
          </a:p>
          <a:p>
            <a:pPr indent="0">
              <a:lnSpc>
                <a:spcPct val="120000"/>
              </a:lnSpc>
              <a:spcBef>
                <a:spcPts val="600"/>
              </a:spcBef>
            </a:pPr>
            <a:endParaRPr lang="en-IE" dirty="0"/>
          </a:p>
        </p:txBody>
      </p:sp>
    </p:spTree>
    <p:extLst>
      <p:ext uri="{BB962C8B-B14F-4D97-AF65-F5344CB8AC3E}">
        <p14:creationId xmlns:p14="http://schemas.microsoft.com/office/powerpoint/2010/main" val="2877938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32F4A4C-6EEC-360E-0CA5-EE5707C293A0}"/>
              </a:ext>
            </a:extLst>
          </p:cNvPr>
          <p:cNvSpPr txBox="1">
            <a:spLocks/>
          </p:cNvSpPr>
          <p:nvPr/>
        </p:nvSpPr>
        <p:spPr>
          <a:xfrm>
            <a:off x="1" y="253498"/>
            <a:ext cx="11393172" cy="711684"/>
          </a:xfrm>
          <a:prstGeom prst="rect">
            <a:avLst/>
          </a:prstGeom>
          <a:solidFill>
            <a:srgbClr val="F79037"/>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		Doblin’s Ten Types of Innovation Framework</a:t>
            </a:r>
            <a:endParaRPr lang="en-IE" b="1" dirty="0">
              <a:solidFill>
                <a:schemeClr val="bg1"/>
              </a:solidFill>
            </a:endParaRPr>
          </a:p>
        </p:txBody>
      </p:sp>
      <p:sp>
        <p:nvSpPr>
          <p:cNvPr id="3" name="Rectangle 2">
            <a:extLst>
              <a:ext uri="{FF2B5EF4-FFF2-40B4-BE49-F238E27FC236}">
                <a16:creationId xmlns:a16="http://schemas.microsoft.com/office/drawing/2014/main" id="{B577D5BC-F87E-6D92-CDB1-B20404B068FC}"/>
              </a:ext>
            </a:extLst>
          </p:cNvPr>
          <p:cNvSpPr/>
          <p:nvPr/>
        </p:nvSpPr>
        <p:spPr>
          <a:xfrm>
            <a:off x="1813561"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Profit</a:t>
            </a:r>
          </a:p>
          <a:p>
            <a:pPr algn="ctr"/>
            <a:r>
              <a:rPr lang="en-US" sz="1000" b="1">
                <a:solidFill>
                  <a:schemeClr val="bg1"/>
                </a:solidFill>
              </a:rPr>
              <a:t>Model</a:t>
            </a:r>
            <a:endParaRPr lang="en-IE" sz="1000" b="1">
              <a:solidFill>
                <a:schemeClr val="bg1"/>
              </a:solidFill>
            </a:endParaRPr>
          </a:p>
        </p:txBody>
      </p:sp>
      <p:sp>
        <p:nvSpPr>
          <p:cNvPr id="4" name="Rectangle 3">
            <a:extLst>
              <a:ext uri="{FF2B5EF4-FFF2-40B4-BE49-F238E27FC236}">
                <a16:creationId xmlns:a16="http://schemas.microsoft.com/office/drawing/2014/main" id="{C4B7A09F-5CD5-5CCA-B411-1E89BBD4D212}"/>
              </a:ext>
            </a:extLst>
          </p:cNvPr>
          <p:cNvSpPr/>
          <p:nvPr/>
        </p:nvSpPr>
        <p:spPr>
          <a:xfrm>
            <a:off x="2680857"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a:solidFill>
                  <a:schemeClr val="bg1"/>
                </a:solidFill>
              </a:rPr>
              <a:t>Network</a:t>
            </a:r>
            <a:endParaRPr lang="en-IE" sz="950" b="1">
              <a:solidFill>
                <a:schemeClr val="bg1"/>
              </a:solidFill>
            </a:endParaRPr>
          </a:p>
        </p:txBody>
      </p:sp>
      <p:sp>
        <p:nvSpPr>
          <p:cNvPr id="5" name="Rectangle 4">
            <a:extLst>
              <a:ext uri="{FF2B5EF4-FFF2-40B4-BE49-F238E27FC236}">
                <a16:creationId xmlns:a16="http://schemas.microsoft.com/office/drawing/2014/main" id="{DFCB81D5-A441-AE86-21FB-672C5828DD30}"/>
              </a:ext>
            </a:extLst>
          </p:cNvPr>
          <p:cNvSpPr/>
          <p:nvPr/>
        </p:nvSpPr>
        <p:spPr>
          <a:xfrm>
            <a:off x="3558541" y="2442556"/>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rPr>
              <a:t>Structure</a:t>
            </a:r>
            <a:endParaRPr lang="en-IE" sz="900" b="1">
              <a:solidFill>
                <a:schemeClr val="bg1"/>
              </a:solidFill>
            </a:endParaRPr>
          </a:p>
        </p:txBody>
      </p:sp>
      <p:sp>
        <p:nvSpPr>
          <p:cNvPr id="6" name="Rectangle 5">
            <a:extLst>
              <a:ext uri="{FF2B5EF4-FFF2-40B4-BE49-F238E27FC236}">
                <a16:creationId xmlns:a16="http://schemas.microsoft.com/office/drawing/2014/main" id="{0BBE7329-0123-94B7-ABAB-A23868928EB8}"/>
              </a:ext>
            </a:extLst>
          </p:cNvPr>
          <p:cNvSpPr/>
          <p:nvPr/>
        </p:nvSpPr>
        <p:spPr>
          <a:xfrm>
            <a:off x="4445924" y="2448098"/>
            <a:ext cx="640080" cy="84374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Process</a:t>
            </a:r>
            <a:endParaRPr lang="en-IE" sz="1000" b="1">
              <a:solidFill>
                <a:schemeClr val="bg1"/>
              </a:solidFill>
            </a:endParaRPr>
          </a:p>
        </p:txBody>
      </p:sp>
      <p:sp>
        <p:nvSpPr>
          <p:cNvPr id="7" name="Rectangle 6">
            <a:extLst>
              <a:ext uri="{FF2B5EF4-FFF2-40B4-BE49-F238E27FC236}">
                <a16:creationId xmlns:a16="http://schemas.microsoft.com/office/drawing/2014/main" id="{78C3CC69-0BF6-63A7-890F-2DC79AB43D8F}"/>
              </a:ext>
            </a:extLst>
          </p:cNvPr>
          <p:cNvSpPr/>
          <p:nvPr/>
        </p:nvSpPr>
        <p:spPr>
          <a:xfrm>
            <a:off x="5343699"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Product </a:t>
            </a:r>
            <a:r>
              <a:rPr lang="en-US" sz="1000" b="1" err="1">
                <a:solidFill>
                  <a:schemeClr val="bg1"/>
                </a:solidFill>
              </a:rPr>
              <a:t>Perfor</a:t>
            </a:r>
            <a:r>
              <a:rPr lang="en-US" sz="1000" b="1">
                <a:solidFill>
                  <a:schemeClr val="bg1"/>
                </a:solidFill>
              </a:rPr>
              <a:t>-</a:t>
            </a:r>
          </a:p>
          <a:p>
            <a:pPr algn="ctr"/>
            <a:r>
              <a:rPr lang="en-US" sz="1000" b="1" err="1">
                <a:solidFill>
                  <a:schemeClr val="bg1"/>
                </a:solidFill>
              </a:rPr>
              <a:t>mance</a:t>
            </a:r>
            <a:endParaRPr lang="en-IE" sz="1000" b="1">
              <a:solidFill>
                <a:schemeClr val="bg1"/>
              </a:solidFill>
            </a:endParaRPr>
          </a:p>
        </p:txBody>
      </p:sp>
      <p:sp>
        <p:nvSpPr>
          <p:cNvPr id="8" name="Rectangle 7">
            <a:extLst>
              <a:ext uri="{FF2B5EF4-FFF2-40B4-BE49-F238E27FC236}">
                <a16:creationId xmlns:a16="http://schemas.microsoft.com/office/drawing/2014/main" id="{2AF7C797-7736-2183-9B18-B422D2CAC3C4}"/>
              </a:ext>
            </a:extLst>
          </p:cNvPr>
          <p:cNvSpPr/>
          <p:nvPr/>
        </p:nvSpPr>
        <p:spPr>
          <a:xfrm>
            <a:off x="6241474" y="2448098"/>
            <a:ext cx="640080" cy="843742"/>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Product </a:t>
            </a:r>
          </a:p>
          <a:p>
            <a:pPr algn="ctr"/>
            <a:r>
              <a:rPr lang="en-US" sz="1000" b="1">
                <a:solidFill>
                  <a:schemeClr val="bg1"/>
                </a:solidFill>
              </a:rPr>
              <a:t>System</a:t>
            </a:r>
            <a:endParaRPr lang="en-IE" sz="1000" b="1">
              <a:solidFill>
                <a:schemeClr val="bg1"/>
              </a:solidFill>
            </a:endParaRPr>
          </a:p>
        </p:txBody>
      </p:sp>
      <p:sp>
        <p:nvSpPr>
          <p:cNvPr id="9" name="Rectangle 8">
            <a:extLst>
              <a:ext uri="{FF2B5EF4-FFF2-40B4-BE49-F238E27FC236}">
                <a16:creationId xmlns:a16="http://schemas.microsoft.com/office/drawing/2014/main" id="{66519DF9-1C4A-EAA4-68A7-F4CE4570098C}"/>
              </a:ext>
            </a:extLst>
          </p:cNvPr>
          <p:cNvSpPr/>
          <p:nvPr/>
        </p:nvSpPr>
        <p:spPr>
          <a:xfrm>
            <a:off x="7108770"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Service</a:t>
            </a:r>
            <a:endParaRPr lang="en-IE" sz="1000" b="1">
              <a:solidFill>
                <a:schemeClr val="bg1"/>
              </a:solidFill>
            </a:endParaRPr>
          </a:p>
        </p:txBody>
      </p:sp>
      <p:sp>
        <p:nvSpPr>
          <p:cNvPr id="10" name="Rectangle 9">
            <a:extLst>
              <a:ext uri="{FF2B5EF4-FFF2-40B4-BE49-F238E27FC236}">
                <a16:creationId xmlns:a16="http://schemas.microsoft.com/office/drawing/2014/main" id="{DA6590C3-C0A3-084E-02EF-FA5DDF7328EE}"/>
              </a:ext>
            </a:extLst>
          </p:cNvPr>
          <p:cNvSpPr/>
          <p:nvPr/>
        </p:nvSpPr>
        <p:spPr>
          <a:xfrm>
            <a:off x="7949738"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Channel</a:t>
            </a:r>
            <a:endParaRPr lang="en-IE" sz="1000" b="1">
              <a:solidFill>
                <a:schemeClr val="bg1"/>
              </a:solidFill>
            </a:endParaRPr>
          </a:p>
        </p:txBody>
      </p:sp>
      <p:sp>
        <p:nvSpPr>
          <p:cNvPr id="11" name="Rectangle 10">
            <a:extLst>
              <a:ext uri="{FF2B5EF4-FFF2-40B4-BE49-F238E27FC236}">
                <a16:creationId xmlns:a16="http://schemas.microsoft.com/office/drawing/2014/main" id="{F72E4EFE-B98E-89F2-240C-233FCB72407D}"/>
              </a:ext>
            </a:extLst>
          </p:cNvPr>
          <p:cNvSpPr/>
          <p:nvPr/>
        </p:nvSpPr>
        <p:spPr>
          <a:xfrm>
            <a:off x="8799025" y="2448098"/>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rPr>
              <a:t>Brand</a:t>
            </a:r>
            <a:endParaRPr lang="en-IE" sz="1000" b="1">
              <a:solidFill>
                <a:schemeClr val="bg1"/>
              </a:solidFill>
            </a:endParaRPr>
          </a:p>
        </p:txBody>
      </p:sp>
      <p:sp>
        <p:nvSpPr>
          <p:cNvPr id="12" name="Rectangle 11">
            <a:extLst>
              <a:ext uri="{FF2B5EF4-FFF2-40B4-BE49-F238E27FC236}">
                <a16:creationId xmlns:a16="http://schemas.microsoft.com/office/drawing/2014/main" id="{5DA6C442-0016-C1FB-55A1-FBF10D2B5ADF}"/>
              </a:ext>
            </a:extLst>
          </p:cNvPr>
          <p:cNvSpPr/>
          <p:nvPr/>
        </p:nvSpPr>
        <p:spPr>
          <a:xfrm>
            <a:off x="9639993" y="2442556"/>
            <a:ext cx="640080" cy="843742"/>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a:solidFill>
                  <a:schemeClr val="bg1"/>
                </a:solidFill>
              </a:rPr>
              <a:t>Customer</a:t>
            </a:r>
          </a:p>
          <a:p>
            <a:pPr algn="ctr"/>
            <a:r>
              <a:rPr lang="en-US" sz="900" b="1">
                <a:solidFill>
                  <a:schemeClr val="bg1"/>
                </a:solidFill>
              </a:rPr>
              <a:t>Engage-</a:t>
            </a:r>
          </a:p>
          <a:p>
            <a:pPr algn="ctr"/>
            <a:r>
              <a:rPr lang="en-US" sz="900" b="1" err="1">
                <a:solidFill>
                  <a:schemeClr val="bg1"/>
                </a:solidFill>
              </a:rPr>
              <a:t>ment</a:t>
            </a:r>
            <a:endParaRPr lang="en-IE" sz="900" b="1">
              <a:solidFill>
                <a:schemeClr val="bg1"/>
              </a:solidFill>
            </a:endParaRPr>
          </a:p>
        </p:txBody>
      </p:sp>
      <p:sp>
        <p:nvSpPr>
          <p:cNvPr id="13" name="Rectangle 12">
            <a:extLst>
              <a:ext uri="{FF2B5EF4-FFF2-40B4-BE49-F238E27FC236}">
                <a16:creationId xmlns:a16="http://schemas.microsoft.com/office/drawing/2014/main" id="{B9460A84-1669-F662-8F77-1FBBC1B8425D}"/>
              </a:ext>
            </a:extLst>
          </p:cNvPr>
          <p:cNvSpPr/>
          <p:nvPr/>
        </p:nvSpPr>
        <p:spPr>
          <a:xfrm>
            <a:off x="1813561" y="3649287"/>
            <a:ext cx="3272443" cy="2327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Configuration</a:t>
            </a:r>
            <a:endParaRPr lang="en-IE" sz="1400" b="1">
              <a:solidFill>
                <a:schemeClr val="bg1"/>
              </a:solidFill>
            </a:endParaRPr>
          </a:p>
        </p:txBody>
      </p:sp>
      <p:sp>
        <p:nvSpPr>
          <p:cNvPr id="14" name="Rectangle 13">
            <a:extLst>
              <a:ext uri="{FF2B5EF4-FFF2-40B4-BE49-F238E27FC236}">
                <a16:creationId xmlns:a16="http://schemas.microsoft.com/office/drawing/2014/main" id="{45B150F1-AB95-3D65-A250-428D37601062}"/>
              </a:ext>
            </a:extLst>
          </p:cNvPr>
          <p:cNvSpPr/>
          <p:nvPr/>
        </p:nvSpPr>
        <p:spPr>
          <a:xfrm>
            <a:off x="7105996" y="3649287"/>
            <a:ext cx="3272443" cy="232756"/>
          </a:xfrm>
          <a:prstGeom prst="rect">
            <a:avLst/>
          </a:prstGeom>
          <a:solidFill>
            <a:srgbClr val="FA6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rPr>
              <a:t>Experience</a:t>
            </a:r>
            <a:endParaRPr lang="en-IE" sz="1400" b="1">
              <a:solidFill>
                <a:schemeClr val="bg1"/>
              </a:solidFill>
            </a:endParaRPr>
          </a:p>
        </p:txBody>
      </p:sp>
      <p:sp>
        <p:nvSpPr>
          <p:cNvPr id="15" name="Rectangle 14">
            <a:extLst>
              <a:ext uri="{FF2B5EF4-FFF2-40B4-BE49-F238E27FC236}">
                <a16:creationId xmlns:a16="http://schemas.microsoft.com/office/drawing/2014/main" id="{C9AC2046-D083-9483-5A5E-E59EC4FB82BA}"/>
              </a:ext>
            </a:extLst>
          </p:cNvPr>
          <p:cNvSpPr/>
          <p:nvPr/>
        </p:nvSpPr>
        <p:spPr>
          <a:xfrm>
            <a:off x="5343699" y="3652057"/>
            <a:ext cx="1537855" cy="229986"/>
          </a:xfrm>
          <a:prstGeom prst="rect">
            <a:avLst/>
          </a:prstGeom>
          <a:solidFill>
            <a:srgbClr val="E78E0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Offering</a:t>
            </a:r>
            <a:endParaRPr lang="en-IE" sz="1400" b="1"/>
          </a:p>
        </p:txBody>
      </p:sp>
      <p:cxnSp>
        <p:nvCxnSpPr>
          <p:cNvPr id="16" name="Straight Connector 15">
            <a:extLst>
              <a:ext uri="{FF2B5EF4-FFF2-40B4-BE49-F238E27FC236}">
                <a16:creationId xmlns:a16="http://schemas.microsoft.com/office/drawing/2014/main" id="{7AF44C55-3AC6-9A97-385F-A4E6C67F4B4C}"/>
              </a:ext>
            </a:extLst>
          </p:cNvPr>
          <p:cNvCxnSpPr/>
          <p:nvPr/>
        </p:nvCxnSpPr>
        <p:spPr>
          <a:xfrm>
            <a:off x="2579718"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C4F6F77-E68D-9E4B-4C6D-6C2B00966FE2}"/>
              </a:ext>
            </a:extLst>
          </p:cNvPr>
          <p:cNvCxnSpPr/>
          <p:nvPr/>
        </p:nvCxnSpPr>
        <p:spPr>
          <a:xfrm>
            <a:off x="7869384" y="2048395"/>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46CF206-11F9-5B02-C049-9CCC18E2611B}"/>
              </a:ext>
            </a:extLst>
          </p:cNvPr>
          <p:cNvCxnSpPr/>
          <p:nvPr/>
        </p:nvCxnSpPr>
        <p:spPr>
          <a:xfrm>
            <a:off x="6174972"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41DD9-9756-BAA3-5A33-15E34E867003}"/>
              </a:ext>
            </a:extLst>
          </p:cNvPr>
          <p:cNvCxnSpPr/>
          <p:nvPr/>
        </p:nvCxnSpPr>
        <p:spPr>
          <a:xfrm>
            <a:off x="4387735" y="206848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1CB76A-C5AE-51F8-9360-3691F6CB8839}"/>
              </a:ext>
            </a:extLst>
          </p:cNvPr>
          <p:cNvCxnSpPr/>
          <p:nvPr/>
        </p:nvCxnSpPr>
        <p:spPr>
          <a:xfrm>
            <a:off x="9570722" y="2078182"/>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9B58AC5-9C8D-42C8-6317-6430776B1168}"/>
              </a:ext>
            </a:extLst>
          </p:cNvPr>
          <p:cNvCxnSpPr/>
          <p:nvPr/>
        </p:nvCxnSpPr>
        <p:spPr>
          <a:xfrm>
            <a:off x="1813561" y="3948546"/>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10C868-4A7F-8402-7EBE-EF4CC9AEC63C}"/>
              </a:ext>
            </a:extLst>
          </p:cNvPr>
          <p:cNvCxnSpPr/>
          <p:nvPr/>
        </p:nvCxnSpPr>
        <p:spPr>
          <a:xfrm>
            <a:off x="3449782"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AA6D2A-8CCC-AB7C-74FC-974C19A778DC}"/>
              </a:ext>
            </a:extLst>
          </p:cNvPr>
          <p:cNvCxnSpPr/>
          <p:nvPr/>
        </p:nvCxnSpPr>
        <p:spPr>
          <a:xfrm>
            <a:off x="5268884"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8F5318A-D7AB-FA2F-97FA-2937A57AEE1C}"/>
              </a:ext>
            </a:extLst>
          </p:cNvPr>
          <p:cNvCxnSpPr/>
          <p:nvPr/>
        </p:nvCxnSpPr>
        <p:spPr>
          <a:xfrm>
            <a:off x="7108770" y="3950624"/>
            <a:ext cx="0" cy="364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275ACEA-84AD-AB6A-67B2-8F9B5A0522D4}"/>
              </a:ext>
            </a:extLst>
          </p:cNvPr>
          <p:cNvCxnSpPr/>
          <p:nvPr/>
        </p:nvCxnSpPr>
        <p:spPr>
          <a:xfrm>
            <a:off x="8907089" y="3950624"/>
            <a:ext cx="0" cy="3643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4A69735-E540-31CF-B621-E5AD2062AF52}"/>
              </a:ext>
            </a:extLst>
          </p:cNvPr>
          <p:cNvSpPr txBox="1"/>
          <p:nvPr/>
        </p:nvSpPr>
        <p:spPr>
          <a:xfrm>
            <a:off x="1895303" y="4314998"/>
            <a:ext cx="1072342" cy="946413"/>
          </a:xfrm>
          <a:prstGeom prst="rect">
            <a:avLst/>
          </a:prstGeom>
          <a:noFill/>
        </p:spPr>
        <p:txBody>
          <a:bodyPr wrap="square" rtlCol="0">
            <a:spAutoFit/>
          </a:bodyPr>
          <a:lstStyle/>
          <a:p>
            <a:r>
              <a:rPr lang="en-US" sz="1200" b="1">
                <a:solidFill>
                  <a:srgbClr val="000000"/>
                </a:solidFill>
              </a:rPr>
              <a:t>Profit Model</a:t>
            </a:r>
          </a:p>
          <a:p>
            <a:endParaRPr lang="en-US" sz="1200" b="1">
              <a:solidFill>
                <a:schemeClr val="bg2">
                  <a:lumMod val="50000"/>
                </a:schemeClr>
              </a:solidFill>
            </a:endParaRPr>
          </a:p>
          <a:p>
            <a:r>
              <a:rPr lang="en-US" sz="1050">
                <a:solidFill>
                  <a:schemeClr val="bg2">
                    <a:lumMod val="50000"/>
                  </a:schemeClr>
                </a:solidFill>
              </a:rPr>
              <a:t>The way in which you make money</a:t>
            </a:r>
            <a:endParaRPr lang="en-IE" sz="1050">
              <a:solidFill>
                <a:schemeClr val="bg2">
                  <a:lumMod val="50000"/>
                </a:schemeClr>
              </a:solidFill>
            </a:endParaRPr>
          </a:p>
        </p:txBody>
      </p:sp>
      <p:sp>
        <p:nvSpPr>
          <p:cNvPr id="27" name="TextBox 26">
            <a:extLst>
              <a:ext uri="{FF2B5EF4-FFF2-40B4-BE49-F238E27FC236}">
                <a16:creationId xmlns:a16="http://schemas.microsoft.com/office/drawing/2014/main" id="{7B3732FC-05D3-1FF2-A884-D0CD0B24EC11}"/>
              </a:ext>
            </a:extLst>
          </p:cNvPr>
          <p:cNvSpPr txBox="1"/>
          <p:nvPr/>
        </p:nvSpPr>
        <p:spPr>
          <a:xfrm>
            <a:off x="3558541" y="4328160"/>
            <a:ext cx="1072342" cy="946413"/>
          </a:xfrm>
          <a:prstGeom prst="rect">
            <a:avLst/>
          </a:prstGeom>
          <a:noFill/>
        </p:spPr>
        <p:txBody>
          <a:bodyPr wrap="square" rtlCol="0">
            <a:spAutoFit/>
          </a:bodyPr>
          <a:lstStyle/>
          <a:p>
            <a:r>
              <a:rPr lang="en-US" sz="1200" b="1">
                <a:solidFill>
                  <a:srgbClr val="000000"/>
                </a:solidFill>
              </a:rPr>
              <a:t>Structure</a:t>
            </a:r>
          </a:p>
          <a:p>
            <a:endParaRPr lang="en-US" sz="1200" b="1">
              <a:solidFill>
                <a:schemeClr val="bg2">
                  <a:lumMod val="50000"/>
                </a:schemeClr>
              </a:solidFill>
            </a:endParaRPr>
          </a:p>
          <a:p>
            <a:r>
              <a:rPr lang="en-US" sz="1050">
                <a:solidFill>
                  <a:schemeClr val="bg2">
                    <a:lumMod val="50000"/>
                  </a:schemeClr>
                </a:solidFill>
              </a:rPr>
              <a:t>Alignment of your talent and assets</a:t>
            </a:r>
            <a:endParaRPr lang="en-IE" sz="1050">
              <a:solidFill>
                <a:schemeClr val="bg2">
                  <a:lumMod val="50000"/>
                </a:schemeClr>
              </a:solidFill>
            </a:endParaRPr>
          </a:p>
        </p:txBody>
      </p:sp>
      <p:sp>
        <p:nvSpPr>
          <p:cNvPr id="28" name="TextBox 27">
            <a:extLst>
              <a:ext uri="{FF2B5EF4-FFF2-40B4-BE49-F238E27FC236}">
                <a16:creationId xmlns:a16="http://schemas.microsoft.com/office/drawing/2014/main" id="{74BA8C73-82E0-3FFF-314E-120D6BFBA748}"/>
              </a:ext>
            </a:extLst>
          </p:cNvPr>
          <p:cNvSpPr txBox="1"/>
          <p:nvPr/>
        </p:nvSpPr>
        <p:spPr>
          <a:xfrm>
            <a:off x="5348201" y="4312920"/>
            <a:ext cx="1072342" cy="1131079"/>
          </a:xfrm>
          <a:prstGeom prst="rect">
            <a:avLst/>
          </a:prstGeom>
          <a:noFill/>
        </p:spPr>
        <p:txBody>
          <a:bodyPr wrap="square" rtlCol="0">
            <a:spAutoFit/>
          </a:bodyPr>
          <a:lstStyle/>
          <a:p>
            <a:r>
              <a:rPr lang="en-US" sz="1200" b="1">
                <a:solidFill>
                  <a:srgbClr val="000000"/>
                </a:solidFill>
              </a:rPr>
              <a:t>Product Performance</a:t>
            </a:r>
          </a:p>
          <a:p>
            <a:endParaRPr lang="en-US" sz="1200" b="1">
              <a:solidFill>
                <a:schemeClr val="bg2">
                  <a:lumMod val="50000"/>
                </a:schemeClr>
              </a:solidFill>
            </a:endParaRPr>
          </a:p>
          <a:p>
            <a:r>
              <a:rPr lang="en-US" sz="1050">
                <a:solidFill>
                  <a:schemeClr val="bg2">
                    <a:lumMod val="50000"/>
                  </a:schemeClr>
                </a:solidFill>
              </a:rPr>
              <a:t>Distinguishing features and functionality</a:t>
            </a:r>
            <a:endParaRPr lang="en-IE" sz="1050">
              <a:solidFill>
                <a:schemeClr val="bg2">
                  <a:lumMod val="50000"/>
                </a:schemeClr>
              </a:solidFill>
            </a:endParaRPr>
          </a:p>
        </p:txBody>
      </p:sp>
      <p:sp>
        <p:nvSpPr>
          <p:cNvPr id="29" name="TextBox 28">
            <a:extLst>
              <a:ext uri="{FF2B5EF4-FFF2-40B4-BE49-F238E27FC236}">
                <a16:creationId xmlns:a16="http://schemas.microsoft.com/office/drawing/2014/main" id="{C9DBCF4A-8A4C-F8C8-BD84-E0EDC8ED9612}"/>
              </a:ext>
            </a:extLst>
          </p:cNvPr>
          <p:cNvSpPr txBox="1"/>
          <p:nvPr/>
        </p:nvSpPr>
        <p:spPr>
          <a:xfrm>
            <a:off x="7137861" y="4314998"/>
            <a:ext cx="1072342" cy="1107996"/>
          </a:xfrm>
          <a:prstGeom prst="rect">
            <a:avLst/>
          </a:prstGeom>
          <a:noFill/>
        </p:spPr>
        <p:txBody>
          <a:bodyPr wrap="square" rtlCol="0">
            <a:spAutoFit/>
          </a:bodyPr>
          <a:lstStyle/>
          <a:p>
            <a:r>
              <a:rPr lang="en-US" sz="1200" b="1">
                <a:solidFill>
                  <a:srgbClr val="000000"/>
                </a:solidFill>
              </a:rPr>
              <a:t>Service</a:t>
            </a:r>
          </a:p>
          <a:p>
            <a:endParaRPr lang="en-US" sz="1200" b="1">
              <a:solidFill>
                <a:schemeClr val="bg2">
                  <a:lumMod val="50000"/>
                </a:schemeClr>
              </a:solidFill>
            </a:endParaRPr>
          </a:p>
          <a:p>
            <a:r>
              <a:rPr lang="en-US" sz="1050">
                <a:solidFill>
                  <a:schemeClr val="bg2">
                    <a:lumMod val="50000"/>
                  </a:schemeClr>
                </a:solidFill>
              </a:rPr>
              <a:t>Support enhancements that surround your offerings</a:t>
            </a:r>
            <a:endParaRPr lang="en-IE" sz="1050">
              <a:solidFill>
                <a:schemeClr val="bg2">
                  <a:lumMod val="50000"/>
                </a:schemeClr>
              </a:solidFill>
            </a:endParaRPr>
          </a:p>
        </p:txBody>
      </p:sp>
      <p:sp>
        <p:nvSpPr>
          <p:cNvPr id="30" name="TextBox 29">
            <a:extLst>
              <a:ext uri="{FF2B5EF4-FFF2-40B4-BE49-F238E27FC236}">
                <a16:creationId xmlns:a16="http://schemas.microsoft.com/office/drawing/2014/main" id="{366EC0AD-F5F6-C6BD-486C-139327E1F34F}"/>
              </a:ext>
            </a:extLst>
          </p:cNvPr>
          <p:cNvSpPr txBox="1"/>
          <p:nvPr/>
        </p:nvSpPr>
        <p:spPr>
          <a:xfrm>
            <a:off x="9069097" y="4328160"/>
            <a:ext cx="1134683" cy="946413"/>
          </a:xfrm>
          <a:prstGeom prst="rect">
            <a:avLst/>
          </a:prstGeom>
          <a:noFill/>
        </p:spPr>
        <p:txBody>
          <a:bodyPr wrap="square" rtlCol="0">
            <a:spAutoFit/>
          </a:bodyPr>
          <a:lstStyle/>
          <a:p>
            <a:r>
              <a:rPr lang="en-US" sz="1200" b="1" dirty="0">
                <a:solidFill>
                  <a:srgbClr val="000000"/>
                </a:solidFill>
              </a:rPr>
              <a:t>Brand</a:t>
            </a:r>
          </a:p>
          <a:p>
            <a:endParaRPr lang="en-US" sz="1200" b="1" dirty="0">
              <a:solidFill>
                <a:schemeClr val="bg2">
                  <a:lumMod val="50000"/>
                </a:schemeClr>
              </a:solidFill>
            </a:endParaRPr>
          </a:p>
          <a:p>
            <a:r>
              <a:rPr lang="en-US" sz="1050" dirty="0">
                <a:solidFill>
                  <a:schemeClr val="bg2">
                    <a:lumMod val="50000"/>
                  </a:schemeClr>
                </a:solidFill>
              </a:rPr>
              <a:t>Representation of your offerings and business</a:t>
            </a:r>
            <a:endParaRPr lang="en-IE" sz="1050" dirty="0">
              <a:solidFill>
                <a:schemeClr val="bg2">
                  <a:lumMod val="50000"/>
                </a:schemeClr>
              </a:solidFill>
            </a:endParaRPr>
          </a:p>
        </p:txBody>
      </p:sp>
      <p:sp>
        <p:nvSpPr>
          <p:cNvPr id="31" name="TextBox 30">
            <a:extLst>
              <a:ext uri="{FF2B5EF4-FFF2-40B4-BE49-F238E27FC236}">
                <a16:creationId xmlns:a16="http://schemas.microsoft.com/office/drawing/2014/main" id="{6E1233FD-2CAD-95D0-EDBF-AF6589C64A89}"/>
              </a:ext>
            </a:extLst>
          </p:cNvPr>
          <p:cNvSpPr txBox="1"/>
          <p:nvPr/>
        </p:nvSpPr>
        <p:spPr>
          <a:xfrm>
            <a:off x="9646920" y="1328429"/>
            <a:ext cx="1072342" cy="1069524"/>
          </a:xfrm>
          <a:prstGeom prst="rect">
            <a:avLst/>
          </a:prstGeom>
          <a:noFill/>
        </p:spPr>
        <p:txBody>
          <a:bodyPr wrap="square" rtlCol="0">
            <a:spAutoFit/>
          </a:bodyPr>
          <a:lstStyle/>
          <a:p>
            <a:r>
              <a:rPr lang="en-US" sz="1200" b="1">
                <a:solidFill>
                  <a:srgbClr val="000000"/>
                </a:solidFill>
              </a:rPr>
              <a:t>Customer Engagement</a:t>
            </a:r>
          </a:p>
          <a:p>
            <a:endParaRPr lang="en-US" sz="800" b="1">
              <a:solidFill>
                <a:schemeClr val="bg2">
                  <a:lumMod val="50000"/>
                </a:schemeClr>
              </a:solidFill>
            </a:endParaRPr>
          </a:p>
          <a:p>
            <a:r>
              <a:rPr lang="en-US" sz="1050">
                <a:solidFill>
                  <a:schemeClr val="bg2">
                    <a:lumMod val="50000"/>
                  </a:schemeClr>
                </a:solidFill>
              </a:rPr>
              <a:t>Distinctive interactions you foster</a:t>
            </a:r>
            <a:endParaRPr lang="en-IE" sz="1050">
              <a:solidFill>
                <a:schemeClr val="bg2">
                  <a:lumMod val="50000"/>
                </a:schemeClr>
              </a:solidFill>
            </a:endParaRPr>
          </a:p>
        </p:txBody>
      </p:sp>
      <p:sp>
        <p:nvSpPr>
          <p:cNvPr id="32" name="TextBox 31">
            <a:extLst>
              <a:ext uri="{FF2B5EF4-FFF2-40B4-BE49-F238E27FC236}">
                <a16:creationId xmlns:a16="http://schemas.microsoft.com/office/drawing/2014/main" id="{25A3567F-3254-EE35-4F93-90EBC2E63660}"/>
              </a:ext>
            </a:extLst>
          </p:cNvPr>
          <p:cNvSpPr txBox="1"/>
          <p:nvPr/>
        </p:nvSpPr>
        <p:spPr>
          <a:xfrm>
            <a:off x="4409904" y="1322628"/>
            <a:ext cx="1072342" cy="1046440"/>
          </a:xfrm>
          <a:prstGeom prst="rect">
            <a:avLst/>
          </a:prstGeom>
          <a:noFill/>
        </p:spPr>
        <p:txBody>
          <a:bodyPr wrap="square" rtlCol="0">
            <a:spAutoFit/>
          </a:bodyPr>
          <a:lstStyle/>
          <a:p>
            <a:r>
              <a:rPr lang="en-US" sz="1200" b="1" dirty="0">
                <a:solidFill>
                  <a:srgbClr val="000000"/>
                </a:solidFill>
              </a:rPr>
              <a:t>Process</a:t>
            </a:r>
          </a:p>
          <a:p>
            <a:endParaRPr lang="en-US" sz="800" b="1" dirty="0">
              <a:solidFill>
                <a:schemeClr val="bg2">
                  <a:lumMod val="50000"/>
                </a:schemeClr>
              </a:solidFill>
            </a:endParaRPr>
          </a:p>
          <a:p>
            <a:r>
              <a:rPr lang="en-US" sz="1050" dirty="0">
                <a:solidFill>
                  <a:schemeClr val="bg2">
                    <a:lumMod val="50000"/>
                  </a:schemeClr>
                </a:solidFill>
              </a:rPr>
              <a:t>Signature or superior methods for doing your work</a:t>
            </a:r>
            <a:endParaRPr lang="en-IE" sz="1050" dirty="0">
              <a:solidFill>
                <a:schemeClr val="bg2">
                  <a:lumMod val="50000"/>
                </a:schemeClr>
              </a:solidFill>
            </a:endParaRPr>
          </a:p>
        </p:txBody>
      </p:sp>
      <p:sp>
        <p:nvSpPr>
          <p:cNvPr id="33" name="TextBox 32">
            <a:extLst>
              <a:ext uri="{FF2B5EF4-FFF2-40B4-BE49-F238E27FC236}">
                <a16:creationId xmlns:a16="http://schemas.microsoft.com/office/drawing/2014/main" id="{7F2C7E72-4EFF-8BDD-4CD0-8A4CA7975841}"/>
              </a:ext>
            </a:extLst>
          </p:cNvPr>
          <p:cNvSpPr txBox="1"/>
          <p:nvPr/>
        </p:nvSpPr>
        <p:spPr>
          <a:xfrm>
            <a:off x="6243552" y="1328429"/>
            <a:ext cx="1072342" cy="1069524"/>
          </a:xfrm>
          <a:prstGeom prst="rect">
            <a:avLst/>
          </a:prstGeom>
          <a:noFill/>
        </p:spPr>
        <p:txBody>
          <a:bodyPr wrap="square" rtlCol="0">
            <a:spAutoFit/>
          </a:bodyPr>
          <a:lstStyle/>
          <a:p>
            <a:r>
              <a:rPr lang="en-US" sz="1200" b="1">
                <a:solidFill>
                  <a:srgbClr val="000000"/>
                </a:solidFill>
              </a:rPr>
              <a:t>Product System</a:t>
            </a:r>
          </a:p>
          <a:p>
            <a:endParaRPr lang="en-US" sz="800" b="1">
              <a:solidFill>
                <a:schemeClr val="bg2">
                  <a:lumMod val="50000"/>
                </a:schemeClr>
              </a:solidFill>
            </a:endParaRPr>
          </a:p>
          <a:p>
            <a:r>
              <a:rPr lang="en-US" sz="1050">
                <a:solidFill>
                  <a:schemeClr val="bg2">
                    <a:lumMod val="50000"/>
                  </a:schemeClr>
                </a:solidFill>
              </a:rPr>
              <a:t>Complementary products and services</a:t>
            </a:r>
            <a:endParaRPr lang="en-IE" sz="1050">
              <a:solidFill>
                <a:schemeClr val="bg2">
                  <a:lumMod val="50000"/>
                </a:schemeClr>
              </a:solidFill>
            </a:endParaRPr>
          </a:p>
        </p:txBody>
      </p:sp>
      <p:sp>
        <p:nvSpPr>
          <p:cNvPr id="34" name="TextBox 33">
            <a:extLst>
              <a:ext uri="{FF2B5EF4-FFF2-40B4-BE49-F238E27FC236}">
                <a16:creationId xmlns:a16="http://schemas.microsoft.com/office/drawing/2014/main" id="{E128AFA7-BD4A-B2A4-970B-C88AE2AD2738}"/>
              </a:ext>
            </a:extLst>
          </p:cNvPr>
          <p:cNvSpPr txBox="1"/>
          <p:nvPr/>
        </p:nvSpPr>
        <p:spPr>
          <a:xfrm>
            <a:off x="7937962" y="1328702"/>
            <a:ext cx="1264225" cy="1046440"/>
          </a:xfrm>
          <a:prstGeom prst="rect">
            <a:avLst/>
          </a:prstGeom>
          <a:noFill/>
        </p:spPr>
        <p:txBody>
          <a:bodyPr wrap="square" rtlCol="0">
            <a:spAutoFit/>
          </a:bodyPr>
          <a:lstStyle/>
          <a:p>
            <a:r>
              <a:rPr lang="en-US" sz="1200" b="1">
                <a:solidFill>
                  <a:srgbClr val="000000"/>
                </a:solidFill>
              </a:rPr>
              <a:t>Channel</a:t>
            </a:r>
          </a:p>
          <a:p>
            <a:endParaRPr lang="en-US" sz="800" b="1">
              <a:solidFill>
                <a:schemeClr val="bg2">
                  <a:lumMod val="50000"/>
                </a:schemeClr>
              </a:solidFill>
            </a:endParaRPr>
          </a:p>
          <a:p>
            <a:r>
              <a:rPr lang="en-US" sz="1050">
                <a:solidFill>
                  <a:schemeClr val="bg2">
                    <a:lumMod val="50000"/>
                  </a:schemeClr>
                </a:solidFill>
              </a:rPr>
              <a:t>How your offerings are delivered to customers and users</a:t>
            </a:r>
            <a:endParaRPr lang="en-IE" sz="1050">
              <a:solidFill>
                <a:schemeClr val="bg2">
                  <a:lumMod val="50000"/>
                </a:schemeClr>
              </a:solidFill>
            </a:endParaRPr>
          </a:p>
        </p:txBody>
      </p:sp>
      <p:sp>
        <p:nvSpPr>
          <p:cNvPr id="35" name="TextBox 34">
            <a:extLst>
              <a:ext uri="{FF2B5EF4-FFF2-40B4-BE49-F238E27FC236}">
                <a16:creationId xmlns:a16="http://schemas.microsoft.com/office/drawing/2014/main" id="{DB974C56-D293-2112-194F-1DE522DEF542}"/>
              </a:ext>
            </a:extLst>
          </p:cNvPr>
          <p:cNvSpPr txBox="1"/>
          <p:nvPr/>
        </p:nvSpPr>
        <p:spPr>
          <a:xfrm>
            <a:off x="2579718" y="1389984"/>
            <a:ext cx="1072342" cy="946413"/>
          </a:xfrm>
          <a:prstGeom prst="rect">
            <a:avLst/>
          </a:prstGeom>
          <a:noFill/>
        </p:spPr>
        <p:txBody>
          <a:bodyPr wrap="square" rtlCol="0">
            <a:spAutoFit/>
          </a:bodyPr>
          <a:lstStyle/>
          <a:p>
            <a:r>
              <a:rPr lang="en-US" sz="1200" b="1">
                <a:solidFill>
                  <a:srgbClr val="000000"/>
                </a:solidFill>
              </a:rPr>
              <a:t>Profit Model</a:t>
            </a:r>
          </a:p>
          <a:p>
            <a:endParaRPr lang="en-US" sz="1200" b="1">
              <a:solidFill>
                <a:schemeClr val="bg2">
                  <a:lumMod val="50000"/>
                </a:schemeClr>
              </a:solidFill>
            </a:endParaRPr>
          </a:p>
          <a:p>
            <a:r>
              <a:rPr lang="en-US" sz="1050">
                <a:solidFill>
                  <a:schemeClr val="bg2">
                    <a:lumMod val="50000"/>
                  </a:schemeClr>
                </a:solidFill>
              </a:rPr>
              <a:t>The way in which you make money</a:t>
            </a:r>
            <a:endParaRPr lang="en-IE" sz="1050">
              <a:solidFill>
                <a:schemeClr val="bg2">
                  <a:lumMod val="50000"/>
                </a:schemeClr>
              </a:solidFill>
            </a:endParaRPr>
          </a:p>
        </p:txBody>
      </p:sp>
    </p:spTree>
    <p:extLst>
      <p:ext uri="{BB962C8B-B14F-4D97-AF65-F5344CB8AC3E}">
        <p14:creationId xmlns:p14="http://schemas.microsoft.com/office/powerpoint/2010/main" val="2477140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12C07C-CF58-73C6-4954-7A1D59F8CA45}"/>
              </a:ext>
            </a:extLst>
          </p:cNvPr>
          <p:cNvSpPr>
            <a:spLocks noGrp="1"/>
          </p:cNvSpPr>
          <p:nvPr>
            <p:ph type="body" sz="quarter" idx="16"/>
          </p:nvPr>
        </p:nvSpPr>
        <p:spPr>
          <a:xfrm>
            <a:off x="806950" y="827213"/>
            <a:ext cx="5348366" cy="992187"/>
          </a:xfrm>
        </p:spPr>
        <p:txBody>
          <a:bodyPr>
            <a:normAutofit/>
          </a:bodyPr>
          <a:lstStyle/>
          <a:p>
            <a:r>
              <a:rPr lang="en-US" sz="3300" dirty="0"/>
              <a:t>Doblin’s Framework explained</a:t>
            </a:r>
          </a:p>
          <a:p>
            <a:endParaRPr lang="en-IE" sz="3300" dirty="0"/>
          </a:p>
        </p:txBody>
      </p:sp>
      <p:sp>
        <p:nvSpPr>
          <p:cNvPr id="6" name="Text Placeholder 2">
            <a:extLst>
              <a:ext uri="{FF2B5EF4-FFF2-40B4-BE49-F238E27FC236}">
                <a16:creationId xmlns:a16="http://schemas.microsoft.com/office/drawing/2014/main" id="{D0F91430-C502-1FBA-2B79-C864C0222226}"/>
              </a:ext>
            </a:extLst>
          </p:cNvPr>
          <p:cNvSpPr>
            <a:spLocks noGrp="1"/>
          </p:cNvSpPr>
          <p:nvPr>
            <p:ph type="body" sz="quarter" idx="18"/>
          </p:nvPr>
        </p:nvSpPr>
        <p:spPr>
          <a:xfrm>
            <a:off x="806950" y="1452563"/>
            <a:ext cx="5548583" cy="4157662"/>
          </a:xfrm>
        </p:spPr>
        <p:txBody>
          <a:bodyPr>
            <a:normAutofit fontScale="77500" lnSpcReduction="20000"/>
          </a:bodyPr>
          <a:lstStyle/>
          <a:p>
            <a:pPr>
              <a:lnSpc>
                <a:spcPct val="110000"/>
              </a:lnSpc>
            </a:pPr>
            <a:r>
              <a:rPr lang="en-US" dirty="0"/>
              <a:t>The ten elements are further grouped into three main areas:</a:t>
            </a:r>
          </a:p>
          <a:p>
            <a:pPr marL="565200" indent="-457200">
              <a:lnSpc>
                <a:spcPct val="110000"/>
              </a:lnSpc>
              <a:buFont typeface="+mj-lt"/>
              <a:buAutoNum type="arabicPeriod"/>
            </a:pPr>
            <a:r>
              <a:rPr lang="en-US" b="1" dirty="0">
                <a:solidFill>
                  <a:srgbClr val="0070C0"/>
                </a:solidFill>
              </a:rPr>
              <a:t>Configuration</a:t>
            </a:r>
            <a:r>
              <a:rPr lang="en-US" dirty="0"/>
              <a:t> essentially covers the internal workings of the </a:t>
            </a:r>
            <a:r>
              <a:rPr lang="en-US" dirty="0" err="1"/>
              <a:t>organisation</a:t>
            </a:r>
            <a:r>
              <a:rPr lang="en-US" dirty="0"/>
              <a:t> and its business model etc.</a:t>
            </a:r>
          </a:p>
          <a:p>
            <a:pPr marL="565200" indent="-457200">
              <a:lnSpc>
                <a:spcPct val="110000"/>
              </a:lnSpc>
              <a:buFont typeface="+mj-lt"/>
              <a:buAutoNum type="arabicPeriod"/>
            </a:pPr>
            <a:r>
              <a:rPr lang="en-US" b="1" dirty="0">
                <a:solidFill>
                  <a:srgbClr val="F79037"/>
                </a:solidFill>
              </a:rPr>
              <a:t>Offering</a:t>
            </a:r>
            <a:r>
              <a:rPr lang="en-US" dirty="0"/>
              <a:t> covers the key aspects of the products and/or services the organization offers.</a:t>
            </a:r>
          </a:p>
          <a:p>
            <a:pPr marL="565200" indent="-457200">
              <a:lnSpc>
                <a:spcPct val="110000"/>
              </a:lnSpc>
              <a:buFont typeface="+mj-lt"/>
              <a:buAutoNum type="arabicPeriod"/>
            </a:pPr>
            <a:r>
              <a:rPr lang="en-US" dirty="0"/>
              <a:t>Finally, the outward-facing elements of the business, or in other words, the whole </a:t>
            </a:r>
            <a:r>
              <a:rPr lang="en-US" b="1" dirty="0"/>
              <a:t>customer </a:t>
            </a:r>
            <a:r>
              <a:rPr lang="en-US" b="1" dirty="0">
                <a:solidFill>
                  <a:srgbClr val="E8669E"/>
                </a:solidFill>
              </a:rPr>
              <a:t>experience</a:t>
            </a:r>
            <a:r>
              <a:rPr lang="en-US" dirty="0"/>
              <a:t>.</a:t>
            </a:r>
          </a:p>
          <a:p>
            <a:pPr>
              <a:lnSpc>
                <a:spcPct val="110000"/>
              </a:lnSpc>
            </a:pPr>
            <a:r>
              <a:rPr lang="en-IE" dirty="0"/>
              <a:t>Doblin highlighted that based on their research, the more types of innovation an organisation used the better their performance was.</a:t>
            </a:r>
          </a:p>
        </p:txBody>
      </p:sp>
      <p:pic>
        <p:nvPicPr>
          <p:cNvPr id="7" name="Picture 2" descr="Top Innovator Performance">
            <a:extLst>
              <a:ext uri="{FF2B5EF4-FFF2-40B4-BE49-F238E27FC236}">
                <a16:creationId xmlns:a16="http://schemas.microsoft.com/office/drawing/2014/main" id="{2B0B6394-AFDD-A6EB-98E8-17064BC2C42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63218" y="1728517"/>
            <a:ext cx="5287400" cy="34535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DE8B11-B10A-0677-8B2A-3F308CFC132E}"/>
              </a:ext>
            </a:extLst>
          </p:cNvPr>
          <p:cNvSpPr txBox="1"/>
          <p:nvPr/>
        </p:nvSpPr>
        <p:spPr>
          <a:xfrm rot="16200000">
            <a:off x="5433269" y="3399896"/>
            <a:ext cx="3031022" cy="338554"/>
          </a:xfrm>
          <a:prstGeom prst="rect">
            <a:avLst/>
          </a:prstGeom>
          <a:solidFill>
            <a:schemeClr val="tx2"/>
          </a:solidFill>
        </p:spPr>
        <p:txBody>
          <a:bodyPr wrap="square" lIns="91440" tIns="45720" rIns="91440" bIns="45720" rtlCol="0" anchor="t">
            <a:spAutoFit/>
          </a:bodyPr>
          <a:lstStyle/>
          <a:p>
            <a:r>
              <a:rPr lang="en-US" sz="1600" b="1"/>
              <a:t>Stock price (indexed to 100)</a:t>
            </a:r>
            <a:endParaRPr lang="en-IE" sz="1600" b="1"/>
          </a:p>
        </p:txBody>
      </p:sp>
      <p:sp>
        <p:nvSpPr>
          <p:cNvPr id="9" name="TextBox 8">
            <a:extLst>
              <a:ext uri="{FF2B5EF4-FFF2-40B4-BE49-F238E27FC236}">
                <a16:creationId xmlns:a16="http://schemas.microsoft.com/office/drawing/2014/main" id="{ADF73692-EE5F-244B-A833-35C1CBF023B9}"/>
              </a:ext>
            </a:extLst>
          </p:cNvPr>
          <p:cNvSpPr txBox="1"/>
          <p:nvPr/>
        </p:nvSpPr>
        <p:spPr>
          <a:xfrm>
            <a:off x="11582768" y="2442502"/>
            <a:ext cx="525517" cy="369332"/>
          </a:xfrm>
          <a:prstGeom prst="rect">
            <a:avLst/>
          </a:prstGeom>
          <a:solidFill>
            <a:schemeClr val="bg2"/>
          </a:solidFill>
        </p:spPr>
        <p:txBody>
          <a:bodyPr wrap="square" rtlCol="0">
            <a:spAutoFit/>
          </a:bodyPr>
          <a:lstStyle/>
          <a:p>
            <a:r>
              <a:rPr lang="en-US" sz="900" b="1"/>
              <a:t>5+ Types</a:t>
            </a:r>
            <a:endParaRPr lang="en-IE" sz="900" b="1"/>
          </a:p>
        </p:txBody>
      </p:sp>
      <p:sp>
        <p:nvSpPr>
          <p:cNvPr id="10" name="TextBox 9">
            <a:extLst>
              <a:ext uri="{FF2B5EF4-FFF2-40B4-BE49-F238E27FC236}">
                <a16:creationId xmlns:a16="http://schemas.microsoft.com/office/drawing/2014/main" id="{1165F66D-0E16-D909-55F9-3F6A08F47EB2}"/>
              </a:ext>
            </a:extLst>
          </p:cNvPr>
          <p:cNvSpPr txBox="1"/>
          <p:nvPr/>
        </p:nvSpPr>
        <p:spPr>
          <a:xfrm>
            <a:off x="11582768" y="3085944"/>
            <a:ext cx="525517" cy="369332"/>
          </a:xfrm>
          <a:prstGeom prst="rect">
            <a:avLst/>
          </a:prstGeom>
          <a:solidFill>
            <a:schemeClr val="bg2"/>
          </a:solidFill>
        </p:spPr>
        <p:txBody>
          <a:bodyPr wrap="square" rtlCol="0">
            <a:spAutoFit/>
          </a:bodyPr>
          <a:lstStyle/>
          <a:p>
            <a:r>
              <a:rPr lang="en-US" sz="900" b="1"/>
              <a:t>3-4 Types</a:t>
            </a:r>
            <a:endParaRPr lang="en-IE" sz="900" b="1"/>
          </a:p>
        </p:txBody>
      </p:sp>
      <p:sp>
        <p:nvSpPr>
          <p:cNvPr id="11" name="TextBox 10">
            <a:extLst>
              <a:ext uri="{FF2B5EF4-FFF2-40B4-BE49-F238E27FC236}">
                <a16:creationId xmlns:a16="http://schemas.microsoft.com/office/drawing/2014/main" id="{736EC1C7-C121-6EEA-DEAE-CAD990EE3C55}"/>
              </a:ext>
            </a:extLst>
          </p:cNvPr>
          <p:cNvSpPr txBox="1"/>
          <p:nvPr/>
        </p:nvSpPr>
        <p:spPr>
          <a:xfrm>
            <a:off x="11572258" y="3406826"/>
            <a:ext cx="525517" cy="369332"/>
          </a:xfrm>
          <a:prstGeom prst="rect">
            <a:avLst/>
          </a:prstGeom>
          <a:solidFill>
            <a:schemeClr val="bg2"/>
          </a:solidFill>
        </p:spPr>
        <p:txBody>
          <a:bodyPr wrap="square" rtlCol="0">
            <a:spAutoFit/>
          </a:bodyPr>
          <a:lstStyle/>
          <a:p>
            <a:r>
              <a:rPr lang="en-US" sz="900" b="1"/>
              <a:t>1 -2 Types</a:t>
            </a:r>
            <a:endParaRPr lang="en-IE" sz="900" b="1"/>
          </a:p>
        </p:txBody>
      </p:sp>
      <p:sp>
        <p:nvSpPr>
          <p:cNvPr id="12" name="TextBox 11">
            <a:extLst>
              <a:ext uri="{FF2B5EF4-FFF2-40B4-BE49-F238E27FC236}">
                <a16:creationId xmlns:a16="http://schemas.microsoft.com/office/drawing/2014/main" id="{804E15BD-A113-DFE8-E0A2-8661644D7BDA}"/>
              </a:ext>
            </a:extLst>
          </p:cNvPr>
          <p:cNvSpPr txBox="1"/>
          <p:nvPr/>
        </p:nvSpPr>
        <p:spPr>
          <a:xfrm>
            <a:off x="11593278" y="3912374"/>
            <a:ext cx="525517" cy="369332"/>
          </a:xfrm>
          <a:prstGeom prst="rect">
            <a:avLst/>
          </a:prstGeom>
          <a:solidFill>
            <a:schemeClr val="bg2"/>
          </a:solidFill>
        </p:spPr>
        <p:txBody>
          <a:bodyPr wrap="square" rtlCol="0">
            <a:spAutoFit/>
          </a:bodyPr>
          <a:lstStyle/>
          <a:p>
            <a:r>
              <a:rPr lang="en-US" sz="900" b="1"/>
              <a:t>S&amp;P 500</a:t>
            </a:r>
            <a:endParaRPr lang="en-IE" sz="900" b="1"/>
          </a:p>
        </p:txBody>
      </p:sp>
      <p:sp>
        <p:nvSpPr>
          <p:cNvPr id="13" name="TextBox 12">
            <a:extLst>
              <a:ext uri="{FF2B5EF4-FFF2-40B4-BE49-F238E27FC236}">
                <a16:creationId xmlns:a16="http://schemas.microsoft.com/office/drawing/2014/main" id="{CF4453F1-6AA6-C5AB-540A-EB012CCFEC57}"/>
              </a:ext>
            </a:extLst>
          </p:cNvPr>
          <p:cNvSpPr txBox="1"/>
          <p:nvPr/>
        </p:nvSpPr>
        <p:spPr>
          <a:xfrm>
            <a:off x="7983940" y="5433440"/>
            <a:ext cx="3609338" cy="523220"/>
          </a:xfrm>
          <a:prstGeom prst="rect">
            <a:avLst/>
          </a:prstGeom>
          <a:noFill/>
        </p:spPr>
        <p:txBody>
          <a:bodyPr wrap="square">
            <a:spAutoFit/>
          </a:bodyPr>
          <a:lstStyle/>
          <a:p>
            <a:r>
              <a:rPr lang="en-US" sz="1400" b="0" i="1" dirty="0">
                <a:solidFill>
                  <a:srgbClr val="999999"/>
                </a:solidFill>
                <a:effectLst/>
              </a:rPr>
              <a:t>Source: Ten Types of Innovation: The Discipline of Building Breakthroughs, 2013, Wiley</a:t>
            </a:r>
            <a:endParaRPr lang="en-IE" sz="1400" dirty="0"/>
          </a:p>
        </p:txBody>
      </p:sp>
    </p:spTree>
    <p:extLst>
      <p:ext uri="{BB962C8B-B14F-4D97-AF65-F5344CB8AC3E}">
        <p14:creationId xmlns:p14="http://schemas.microsoft.com/office/powerpoint/2010/main" val="14930510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Badge 1 with solid fill">
            <a:extLst>
              <a:ext uri="{FF2B5EF4-FFF2-40B4-BE49-F238E27FC236}">
                <a16:creationId xmlns:a16="http://schemas.microsoft.com/office/drawing/2014/main" id="{625E3359-AF8C-B1CD-FAC6-9EBC1AC61D1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08344" y="1993155"/>
            <a:ext cx="1722437" cy="1724025"/>
          </a:xfrm>
        </p:spPr>
      </p:pic>
      <p:pic>
        <p:nvPicPr>
          <p:cNvPr id="17" name="Picture Placeholder 16" descr="Badge with solid fill">
            <a:extLst>
              <a:ext uri="{FF2B5EF4-FFF2-40B4-BE49-F238E27FC236}">
                <a16:creationId xmlns:a16="http://schemas.microsoft.com/office/drawing/2014/main" id="{42B228F5-6268-0735-B802-A2DA473BF5C7}"/>
              </a:ext>
            </a:extLst>
          </p:cNvPr>
          <p:cNvPicPr>
            <a:picLocks noGrp="1" noChangeAspect="1"/>
          </p:cNvPicPr>
          <p:nvPr>
            <p:ph type="pic" sz="quarter" idx="11"/>
          </p:nvPr>
        </p:nvPicPr>
        <p:blipFill>
          <a:blip r:embed="rId4">
            <a:extLst>
              <a:ext uri="{96DAC541-7B7A-43D3-8B79-37D633B846F1}">
                <asvg:svgBlip xmlns:asvg="http://schemas.microsoft.com/office/drawing/2016/SVG/main" r:embed="rId5"/>
              </a:ext>
            </a:extLst>
          </a:blip>
          <a:srcRect/>
          <a:stretch/>
        </p:blipFill>
        <p:spPr>
          <a:xfrm>
            <a:off x="5226050" y="1993155"/>
            <a:ext cx="1724025" cy="1724025"/>
          </a:xfrm>
        </p:spPr>
      </p:pic>
      <p:pic>
        <p:nvPicPr>
          <p:cNvPr id="19" name="Picture Placeholder 18" descr="Badge 3 with solid fill">
            <a:extLst>
              <a:ext uri="{FF2B5EF4-FFF2-40B4-BE49-F238E27FC236}">
                <a16:creationId xmlns:a16="http://schemas.microsoft.com/office/drawing/2014/main" id="{6D2B79E1-1B1F-9111-778E-D4782748C402}"/>
              </a:ext>
            </a:extLst>
          </p:cNvPr>
          <p:cNvPicPr>
            <a:picLocks noGrp="1" noChangeAspect="1"/>
          </p:cNvPicPr>
          <p:nvPr>
            <p:ph type="pic" sz="quarter" idx="12"/>
          </p:nvPr>
        </p:nvPicPr>
        <p:blipFill>
          <a:blip r:embed="rId6">
            <a:extLst>
              <a:ext uri="{96DAC541-7B7A-43D3-8B79-37D633B846F1}">
                <asvg:svgBlip xmlns:asvg="http://schemas.microsoft.com/office/drawing/2016/SVG/main" r:embed="rId7"/>
              </a:ext>
            </a:extLst>
          </a:blip>
          <a:srcRect/>
          <a:stretch/>
        </p:blipFill>
        <p:spPr>
          <a:xfrm>
            <a:off x="8561221" y="1988393"/>
            <a:ext cx="1724025" cy="1724025"/>
          </a:xfrm>
        </p:spPr>
      </p:pic>
      <p:sp>
        <p:nvSpPr>
          <p:cNvPr id="20" name="Text Placeholder 4">
            <a:extLst>
              <a:ext uri="{FF2B5EF4-FFF2-40B4-BE49-F238E27FC236}">
                <a16:creationId xmlns:a16="http://schemas.microsoft.com/office/drawing/2014/main" id="{18D4F1BC-3546-A64D-D74A-A8EEFA9A19CA}"/>
              </a:ext>
            </a:extLst>
          </p:cNvPr>
          <p:cNvSpPr txBox="1">
            <a:spLocks/>
          </p:cNvSpPr>
          <p:nvPr/>
        </p:nvSpPr>
        <p:spPr>
          <a:xfrm>
            <a:off x="592812" y="675505"/>
            <a:ext cx="11025353" cy="763507"/>
          </a:xfrm>
          <a:prstGeom prst="rect">
            <a:avLst/>
          </a:prstGeom>
          <a:solidFill>
            <a:srgbClr val="B2DEDD"/>
          </a:solid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0000"/>
                </a:solidFill>
              </a:rPr>
              <a:t>The framework is a very versatile and practical tool that in addition to designing new innovations, it can be used to:</a:t>
            </a:r>
          </a:p>
          <a:p>
            <a:endParaRPr lang="en-IE" dirty="0">
              <a:solidFill>
                <a:srgbClr val="000000"/>
              </a:solidFill>
            </a:endParaRPr>
          </a:p>
        </p:txBody>
      </p:sp>
      <p:sp>
        <p:nvSpPr>
          <p:cNvPr id="21" name="TextBox 20">
            <a:extLst>
              <a:ext uri="{FF2B5EF4-FFF2-40B4-BE49-F238E27FC236}">
                <a16:creationId xmlns:a16="http://schemas.microsoft.com/office/drawing/2014/main" id="{0013D774-4941-AD17-48F3-B87C67EBF9CB}"/>
              </a:ext>
            </a:extLst>
          </p:cNvPr>
          <p:cNvSpPr txBox="1"/>
          <p:nvPr/>
        </p:nvSpPr>
        <p:spPr>
          <a:xfrm>
            <a:off x="592812" y="126124"/>
            <a:ext cx="11006376" cy="549381"/>
          </a:xfrm>
          <a:prstGeom prst="rect">
            <a:avLst/>
          </a:prstGeom>
          <a:solidFill>
            <a:srgbClr val="B2DEDD"/>
          </a:solid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mn-cs"/>
              </a:rPr>
              <a:t>Using the Framework</a:t>
            </a:r>
            <a:endParaRPr kumimoji="0" lang="en-IE" sz="33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Text Placeholder 1">
            <a:extLst>
              <a:ext uri="{FF2B5EF4-FFF2-40B4-BE49-F238E27FC236}">
                <a16:creationId xmlns:a16="http://schemas.microsoft.com/office/drawing/2014/main" id="{169CA855-BB9E-D615-959D-8F1193B08AFA}"/>
              </a:ext>
            </a:extLst>
          </p:cNvPr>
          <p:cNvSpPr txBox="1">
            <a:spLocks/>
          </p:cNvSpPr>
          <p:nvPr/>
        </p:nvSpPr>
        <p:spPr>
          <a:xfrm>
            <a:off x="1164753" y="3690267"/>
            <a:ext cx="3401236"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a:solidFill>
                  <a:srgbClr val="000000"/>
                </a:solidFill>
              </a:rPr>
              <a:t>Determine</a:t>
            </a:r>
            <a:r>
              <a:rPr lang="en-US" sz="2400">
                <a:solidFill>
                  <a:srgbClr val="000000"/>
                </a:solidFill>
              </a:rPr>
              <a:t> how innovative </a:t>
            </a:r>
            <a:r>
              <a:rPr lang="en-US" sz="2400" b="1">
                <a:solidFill>
                  <a:srgbClr val="000000"/>
                </a:solidFill>
              </a:rPr>
              <a:t>your business </a:t>
            </a:r>
            <a:r>
              <a:rPr lang="en-US" sz="2400">
                <a:solidFill>
                  <a:srgbClr val="000000"/>
                </a:solidFill>
              </a:rPr>
              <a:t>and its services and products actually are.</a:t>
            </a:r>
          </a:p>
          <a:p>
            <a:pPr marL="0" indent="0" algn="ctr">
              <a:buNone/>
            </a:pPr>
            <a:endParaRPr lang="en-IE" sz="2400" dirty="0">
              <a:solidFill>
                <a:srgbClr val="000000"/>
              </a:solidFill>
            </a:endParaRPr>
          </a:p>
        </p:txBody>
      </p:sp>
      <p:sp>
        <p:nvSpPr>
          <p:cNvPr id="23" name="Text Placeholder 2">
            <a:extLst>
              <a:ext uri="{FF2B5EF4-FFF2-40B4-BE49-F238E27FC236}">
                <a16:creationId xmlns:a16="http://schemas.microsoft.com/office/drawing/2014/main" id="{20601CDF-8130-834B-893E-0D82695D2659}"/>
              </a:ext>
            </a:extLst>
          </p:cNvPr>
          <p:cNvSpPr txBox="1">
            <a:spLocks/>
          </p:cNvSpPr>
          <p:nvPr/>
        </p:nvSpPr>
        <p:spPr>
          <a:xfrm>
            <a:off x="4627558" y="3685517"/>
            <a:ext cx="2918097"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000000"/>
                </a:solidFill>
              </a:rPr>
              <a:t>Try to </a:t>
            </a:r>
            <a:r>
              <a:rPr lang="en-US" sz="2400" b="1">
                <a:solidFill>
                  <a:srgbClr val="000000"/>
                </a:solidFill>
              </a:rPr>
              <a:t>understand a market </a:t>
            </a:r>
            <a:r>
              <a:rPr lang="en-US" sz="2400">
                <a:solidFill>
                  <a:srgbClr val="000000"/>
                </a:solidFill>
              </a:rPr>
              <a:t>and </a:t>
            </a:r>
            <a:r>
              <a:rPr lang="en-US" sz="2400" b="1">
                <a:solidFill>
                  <a:srgbClr val="000000"/>
                </a:solidFill>
              </a:rPr>
              <a:t>identify opportunities </a:t>
            </a:r>
            <a:r>
              <a:rPr lang="en-US" sz="2400">
                <a:solidFill>
                  <a:srgbClr val="000000"/>
                </a:solidFill>
              </a:rPr>
              <a:t>for innovation within it.</a:t>
            </a:r>
          </a:p>
          <a:p>
            <a:pPr marL="0" indent="0" algn="ctr">
              <a:buNone/>
            </a:pPr>
            <a:endParaRPr lang="en-IE" sz="2400" dirty="0">
              <a:solidFill>
                <a:srgbClr val="000000"/>
              </a:solidFill>
            </a:endParaRPr>
          </a:p>
        </p:txBody>
      </p:sp>
      <p:sp>
        <p:nvSpPr>
          <p:cNvPr id="24" name="Text Placeholder 3">
            <a:extLst>
              <a:ext uri="{FF2B5EF4-FFF2-40B4-BE49-F238E27FC236}">
                <a16:creationId xmlns:a16="http://schemas.microsoft.com/office/drawing/2014/main" id="{2C38CE6E-A393-6CB8-C53B-10E2B019C817}"/>
              </a:ext>
            </a:extLst>
          </p:cNvPr>
          <p:cNvSpPr txBox="1">
            <a:spLocks/>
          </p:cNvSpPr>
          <p:nvPr/>
        </p:nvSpPr>
        <p:spPr>
          <a:xfrm>
            <a:off x="7816773" y="3646189"/>
            <a:ext cx="4035755" cy="19880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a:solidFill>
                  <a:srgbClr val="000000"/>
                </a:solidFill>
              </a:rPr>
              <a:t>Assess your offerings, or market </a:t>
            </a:r>
            <a:r>
              <a:rPr lang="en-US" sz="2300">
                <a:solidFill>
                  <a:srgbClr val="000000"/>
                </a:solidFill>
              </a:rPr>
              <a:t>on each of the ten elements, and </a:t>
            </a:r>
            <a:r>
              <a:rPr lang="en-US" sz="2300" b="1">
                <a:solidFill>
                  <a:srgbClr val="000000"/>
                </a:solidFill>
              </a:rPr>
              <a:t>identify</a:t>
            </a:r>
            <a:r>
              <a:rPr lang="en-US" sz="2300">
                <a:solidFill>
                  <a:srgbClr val="000000"/>
                </a:solidFill>
              </a:rPr>
              <a:t> things done well, and where there is room for improvement and innovation.</a:t>
            </a:r>
          </a:p>
          <a:p>
            <a:pPr marL="0" indent="0" algn="ctr">
              <a:buNone/>
            </a:pPr>
            <a:endParaRPr lang="en-IE" sz="2300" dirty="0">
              <a:solidFill>
                <a:srgbClr val="000000"/>
              </a:solidFill>
            </a:endParaRPr>
          </a:p>
        </p:txBody>
      </p:sp>
    </p:spTree>
    <p:extLst>
      <p:ext uri="{BB962C8B-B14F-4D97-AF65-F5344CB8AC3E}">
        <p14:creationId xmlns:p14="http://schemas.microsoft.com/office/powerpoint/2010/main" val="193926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3588A14-29E7-FC49-5E23-5ED30C34A170}"/>
              </a:ext>
            </a:extLst>
          </p:cNvPr>
          <p:cNvSpPr>
            <a:spLocks noGrp="1"/>
          </p:cNvSpPr>
          <p:nvPr>
            <p:ph type="body" sz="quarter" idx="16"/>
          </p:nvPr>
        </p:nvSpPr>
        <p:spPr>
          <a:xfrm>
            <a:off x="798513" y="762000"/>
            <a:ext cx="10594975" cy="803275"/>
          </a:xfrm>
        </p:spPr>
        <p:txBody>
          <a:bodyPr>
            <a:normAutofit/>
          </a:bodyPr>
          <a:lstStyle/>
          <a:p>
            <a:r>
              <a:rPr lang="en-US" sz="3300" dirty="0"/>
              <a:t>Getting started in Innovation…</a:t>
            </a:r>
            <a:endParaRPr lang="en-IE" sz="3300" dirty="0"/>
          </a:p>
        </p:txBody>
      </p:sp>
      <p:grpSp>
        <p:nvGrpSpPr>
          <p:cNvPr id="5" name="Group 4">
            <a:extLst>
              <a:ext uri="{FF2B5EF4-FFF2-40B4-BE49-F238E27FC236}">
                <a16:creationId xmlns:a16="http://schemas.microsoft.com/office/drawing/2014/main" id="{0B809C61-8101-A3DA-893B-6197670D9EF7}"/>
              </a:ext>
            </a:extLst>
          </p:cNvPr>
          <p:cNvGrpSpPr/>
          <p:nvPr/>
        </p:nvGrpSpPr>
        <p:grpSpPr>
          <a:xfrm>
            <a:off x="9588568" y="509363"/>
            <a:ext cx="1308523" cy="1308547"/>
            <a:chOff x="8736336" y="773976"/>
            <a:chExt cx="925001" cy="925018"/>
          </a:xfrm>
        </p:grpSpPr>
        <p:grpSp>
          <p:nvGrpSpPr>
            <p:cNvPr id="6" name="Graphic 2">
              <a:extLst>
                <a:ext uri="{FF2B5EF4-FFF2-40B4-BE49-F238E27FC236}">
                  <a16:creationId xmlns:a16="http://schemas.microsoft.com/office/drawing/2014/main" id="{15DBB4C2-05D4-D5C3-E1EE-B512A33E50CB}"/>
                </a:ext>
              </a:extLst>
            </p:cNvPr>
            <p:cNvGrpSpPr/>
            <p:nvPr/>
          </p:nvGrpSpPr>
          <p:grpSpPr>
            <a:xfrm>
              <a:off x="8736336" y="773976"/>
              <a:ext cx="925001" cy="925018"/>
              <a:chOff x="8736336" y="773976"/>
              <a:chExt cx="925001" cy="925018"/>
            </a:xfrm>
            <a:solidFill>
              <a:srgbClr val="010101"/>
            </a:solidFill>
          </p:grpSpPr>
          <p:sp>
            <p:nvSpPr>
              <p:cNvPr id="9" name="Freeform 527">
                <a:extLst>
                  <a:ext uri="{FF2B5EF4-FFF2-40B4-BE49-F238E27FC236}">
                    <a16:creationId xmlns:a16="http://schemas.microsoft.com/office/drawing/2014/main" id="{B39E8816-9B23-4D8E-FACE-3B355CC2364B}"/>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0" name="Freeform 528">
                <a:extLst>
                  <a:ext uri="{FF2B5EF4-FFF2-40B4-BE49-F238E27FC236}">
                    <a16:creationId xmlns:a16="http://schemas.microsoft.com/office/drawing/2014/main" id="{737F2CF8-D538-8575-BC28-587893EFB337}"/>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11" name="Freeform 529">
                <a:extLst>
                  <a:ext uri="{FF2B5EF4-FFF2-40B4-BE49-F238E27FC236}">
                    <a16:creationId xmlns:a16="http://schemas.microsoft.com/office/drawing/2014/main" id="{5F9C96A5-B1C7-0F6D-9099-14BC9DF22BCE}"/>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12" name="Freeform 530">
                <a:extLst>
                  <a:ext uri="{FF2B5EF4-FFF2-40B4-BE49-F238E27FC236}">
                    <a16:creationId xmlns:a16="http://schemas.microsoft.com/office/drawing/2014/main" id="{51D5A4EF-A1E4-489C-54C5-951C5A3F2EBF}"/>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13" name="Freeform 531">
                <a:extLst>
                  <a:ext uri="{FF2B5EF4-FFF2-40B4-BE49-F238E27FC236}">
                    <a16:creationId xmlns:a16="http://schemas.microsoft.com/office/drawing/2014/main" id="{37CEF727-9AF2-C8B6-A916-7A27FDB87D7F}"/>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14" name="Freeform 532">
                <a:extLst>
                  <a:ext uri="{FF2B5EF4-FFF2-40B4-BE49-F238E27FC236}">
                    <a16:creationId xmlns:a16="http://schemas.microsoft.com/office/drawing/2014/main" id="{9BD8E1DC-4BAF-13E7-472E-0D2883A62168}"/>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15" name="Freeform 533">
                <a:extLst>
                  <a:ext uri="{FF2B5EF4-FFF2-40B4-BE49-F238E27FC236}">
                    <a16:creationId xmlns:a16="http://schemas.microsoft.com/office/drawing/2014/main" id="{1C4B3081-C901-6212-71D2-AE11CE7519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7" name="Freeform 525">
              <a:extLst>
                <a:ext uri="{FF2B5EF4-FFF2-40B4-BE49-F238E27FC236}">
                  <a16:creationId xmlns:a16="http://schemas.microsoft.com/office/drawing/2014/main" id="{6724F4AE-D888-7105-17CE-D1F8D6BE5E4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8" name="Freeform 526">
              <a:extLst>
                <a:ext uri="{FF2B5EF4-FFF2-40B4-BE49-F238E27FC236}">
                  <a16:creationId xmlns:a16="http://schemas.microsoft.com/office/drawing/2014/main" id="{9D19D2D9-D9F4-DB0E-7B71-D40020E152D2}"/>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
        <p:nvSpPr>
          <p:cNvPr id="16" name="Text Placeholder 1">
            <a:extLst>
              <a:ext uri="{FF2B5EF4-FFF2-40B4-BE49-F238E27FC236}">
                <a16:creationId xmlns:a16="http://schemas.microsoft.com/office/drawing/2014/main" id="{BB70E9E4-A2C9-EAF1-6CDC-6325CA9FA30C}"/>
              </a:ext>
            </a:extLst>
          </p:cNvPr>
          <p:cNvSpPr>
            <a:spLocks noGrp="1"/>
          </p:cNvSpPr>
          <p:nvPr>
            <p:ph type="body" sz="quarter" idx="18"/>
          </p:nvPr>
        </p:nvSpPr>
        <p:spPr>
          <a:xfrm>
            <a:off x="798513" y="1790178"/>
            <a:ext cx="11034366" cy="4105797"/>
          </a:xfrm>
        </p:spPr>
        <p:txBody>
          <a:bodyPr vert="horz" lIns="91440" tIns="45720" rIns="91440" bIns="45720" rtlCol="0" anchor="t">
            <a:normAutofit fontScale="92500" lnSpcReduction="10000"/>
          </a:bodyPr>
          <a:lstStyle/>
          <a:p>
            <a:pPr indent="0">
              <a:lnSpc>
                <a:spcPct val="120000"/>
              </a:lnSpc>
            </a:pPr>
            <a:r>
              <a:rPr lang="en-US" dirty="0"/>
              <a:t>Whether you’re just getting started with innovation, have already gained some successful experience from it, or are a battle-scarred veteran innovator, </a:t>
            </a:r>
            <a:r>
              <a:rPr lang="en-US" b="1" dirty="0"/>
              <a:t>you can still try to find new growth opportunities in your ethical food SME</a:t>
            </a:r>
            <a:r>
              <a:rPr lang="en-US" dirty="0"/>
              <a:t>, no matter your current level. Your approach to innovation depends mainly on your unique capabilities and strategic goals. Ultimately, managing innovation is no different from managing any other major change, and more or less the same principles apply.</a:t>
            </a:r>
          </a:p>
          <a:p>
            <a:pPr indent="0">
              <a:lnSpc>
                <a:spcPct val="120000"/>
              </a:lnSpc>
            </a:pPr>
            <a:r>
              <a:rPr lang="en-US" dirty="0"/>
              <a:t>Although it's important to move fast, don't bite off more than you can chew. To avoid unnecessary havoc, you want to use the framework to </a:t>
            </a:r>
            <a:r>
              <a:rPr lang="en-US" dirty="0" err="1"/>
              <a:t>analyse</a:t>
            </a:r>
            <a:r>
              <a:rPr lang="en-US" dirty="0"/>
              <a:t> your business and then:</a:t>
            </a:r>
            <a:endParaRPr lang="en-US" dirty="0">
              <a:cs typeface="Calibri"/>
            </a:endParaRPr>
          </a:p>
          <a:p>
            <a:pPr marL="342900" indent="0">
              <a:lnSpc>
                <a:spcPct val="120000"/>
              </a:lnSpc>
              <a:spcBef>
                <a:spcPts val="600"/>
              </a:spcBef>
              <a:buFont typeface="Arial" panose="020B0604020202020204" pitchFamily="34" charset="0"/>
              <a:buChar char="•"/>
            </a:pPr>
            <a:r>
              <a:rPr lang="en-US" b="1" dirty="0"/>
              <a:t>Break down your strategic goals into smaller, easily implemented pieces</a:t>
            </a:r>
            <a:endParaRPr lang="en-US" b="1" dirty="0">
              <a:cs typeface="Calibri"/>
            </a:endParaRPr>
          </a:p>
          <a:p>
            <a:pPr marL="342900" indent="0">
              <a:lnSpc>
                <a:spcPct val="120000"/>
              </a:lnSpc>
              <a:spcBef>
                <a:spcPts val="600"/>
              </a:spcBef>
              <a:buFont typeface="Arial" panose="020B0604020202020204" pitchFamily="34" charset="0"/>
              <a:buChar char="•"/>
            </a:pPr>
            <a:r>
              <a:rPr lang="en-US" b="1" dirty="0"/>
              <a:t>Commit to the process</a:t>
            </a:r>
            <a:endParaRPr lang="en-IE" b="1" dirty="0">
              <a:cs typeface="Calibri"/>
            </a:endParaRPr>
          </a:p>
        </p:txBody>
      </p:sp>
    </p:spTree>
    <p:extLst>
      <p:ext uri="{BB962C8B-B14F-4D97-AF65-F5344CB8AC3E}">
        <p14:creationId xmlns:p14="http://schemas.microsoft.com/office/powerpoint/2010/main" val="1357009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aphical user interface, text, application, chat or text message">
            <a:extLst>
              <a:ext uri="{FF2B5EF4-FFF2-40B4-BE49-F238E27FC236}">
                <a16:creationId xmlns:a16="http://schemas.microsoft.com/office/drawing/2014/main" id="{13795054-08A9-9E4C-6459-1B3CD06FA8C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p:spPr>
      </p:pic>
      <p:sp>
        <p:nvSpPr>
          <p:cNvPr id="4" name="Text Placeholder 3">
            <a:extLst>
              <a:ext uri="{FF2B5EF4-FFF2-40B4-BE49-F238E27FC236}">
                <a16:creationId xmlns:a16="http://schemas.microsoft.com/office/drawing/2014/main" id="{9BC72A0D-9EBA-8338-E4E3-460FA2E35547}"/>
              </a:ext>
            </a:extLst>
          </p:cNvPr>
          <p:cNvSpPr>
            <a:spLocks noGrp="1"/>
          </p:cNvSpPr>
          <p:nvPr>
            <p:ph type="body" sz="quarter" idx="16"/>
          </p:nvPr>
        </p:nvSpPr>
        <p:spPr>
          <a:xfrm>
            <a:off x="835671" y="935649"/>
            <a:ext cx="5818626" cy="992652"/>
          </a:xfrm>
        </p:spPr>
        <p:txBody>
          <a:bodyPr/>
          <a:lstStyle/>
          <a:p>
            <a:r>
              <a:rPr lang="en-IE" dirty="0"/>
              <a:t>The Ethical Question to ask…</a:t>
            </a:r>
          </a:p>
        </p:txBody>
      </p:sp>
      <p:sp>
        <p:nvSpPr>
          <p:cNvPr id="5" name="Text Placeholder 2">
            <a:extLst>
              <a:ext uri="{FF2B5EF4-FFF2-40B4-BE49-F238E27FC236}">
                <a16:creationId xmlns:a16="http://schemas.microsoft.com/office/drawing/2014/main" id="{B7DC6E24-9D37-C104-1B1F-31FE11D75E8D}"/>
              </a:ext>
            </a:extLst>
          </p:cNvPr>
          <p:cNvSpPr>
            <a:spLocks noGrp="1"/>
          </p:cNvSpPr>
          <p:nvPr>
            <p:ph type="body" sz="quarter" idx="18"/>
          </p:nvPr>
        </p:nvSpPr>
        <p:spPr>
          <a:xfrm>
            <a:off x="1880342" y="2461134"/>
            <a:ext cx="4983180" cy="1573924"/>
          </a:xfrm>
        </p:spPr>
        <p:txBody>
          <a:bodyPr>
            <a:normAutofit/>
          </a:bodyPr>
          <a:lstStyle/>
          <a:p>
            <a:pPr algn="ctr"/>
            <a:endParaRPr lang="en-US" sz="1100" dirty="0"/>
          </a:p>
          <a:p>
            <a:pPr algn="ctr"/>
            <a:r>
              <a:rPr lang="en-US" dirty="0"/>
              <a:t>A Problem = An Opportunity</a:t>
            </a:r>
          </a:p>
          <a:p>
            <a:pPr algn="ctr"/>
            <a:endParaRPr lang="en-US" sz="800" dirty="0"/>
          </a:p>
          <a:p>
            <a:pPr algn="ctr"/>
            <a:r>
              <a:rPr lang="en-US" dirty="0"/>
              <a:t>A BIG Problem = A BIG Opportunity</a:t>
            </a:r>
            <a:endParaRPr lang="en-IE" dirty="0"/>
          </a:p>
        </p:txBody>
      </p:sp>
      <p:sp>
        <p:nvSpPr>
          <p:cNvPr id="6" name="TextBox 5">
            <a:extLst>
              <a:ext uri="{FF2B5EF4-FFF2-40B4-BE49-F238E27FC236}">
                <a16:creationId xmlns:a16="http://schemas.microsoft.com/office/drawing/2014/main" id="{A29A676C-F4B2-1283-3FD9-8D5E3C643DDF}"/>
              </a:ext>
            </a:extLst>
          </p:cNvPr>
          <p:cNvSpPr txBox="1"/>
          <p:nvPr/>
        </p:nvSpPr>
        <p:spPr>
          <a:xfrm>
            <a:off x="2022870" y="1768707"/>
            <a:ext cx="4698124" cy="646331"/>
          </a:xfrm>
          <a:prstGeom prst="rect">
            <a:avLst/>
          </a:prstGeom>
          <a:noFill/>
        </p:spPr>
        <p:txBody>
          <a:bodyPr wrap="square" rtlCol="0">
            <a:spAutoFit/>
          </a:bodyPr>
          <a:lstStyle/>
          <a:p>
            <a:r>
              <a:rPr lang="en-US" sz="3600" b="1" dirty="0">
                <a:solidFill>
                  <a:srgbClr val="F79037"/>
                </a:solidFill>
              </a:rPr>
              <a:t>What is the problem??</a:t>
            </a:r>
            <a:endParaRPr lang="en-IE" sz="3600" b="1" dirty="0">
              <a:solidFill>
                <a:srgbClr val="F79037"/>
              </a:solidFill>
            </a:endParaRPr>
          </a:p>
        </p:txBody>
      </p:sp>
      <p:sp>
        <p:nvSpPr>
          <p:cNvPr id="7" name="TextBox 6">
            <a:extLst>
              <a:ext uri="{FF2B5EF4-FFF2-40B4-BE49-F238E27FC236}">
                <a16:creationId xmlns:a16="http://schemas.microsoft.com/office/drawing/2014/main" id="{616B481C-94F8-6024-62C4-5E2DBE62E896}"/>
              </a:ext>
            </a:extLst>
          </p:cNvPr>
          <p:cNvSpPr txBox="1"/>
          <p:nvPr/>
        </p:nvSpPr>
        <p:spPr>
          <a:xfrm>
            <a:off x="2083094" y="4195887"/>
            <a:ext cx="5107761" cy="1200329"/>
          </a:xfrm>
          <a:prstGeom prst="rect">
            <a:avLst/>
          </a:prstGeom>
          <a:noFill/>
        </p:spPr>
        <p:txBody>
          <a:bodyPr wrap="square" rtlCol="0">
            <a:spAutoFit/>
          </a:bodyPr>
          <a:lstStyle/>
          <a:p>
            <a:r>
              <a:rPr lang="en-US" sz="3600" b="1" dirty="0">
                <a:solidFill>
                  <a:srgbClr val="000000"/>
                </a:solidFill>
              </a:rPr>
              <a:t>Design thinking helps us to find the SOLUTIONS!</a:t>
            </a:r>
            <a:endParaRPr lang="en-IE" sz="3600" b="1" dirty="0">
              <a:solidFill>
                <a:srgbClr val="000000"/>
              </a:solidFill>
            </a:endParaRPr>
          </a:p>
        </p:txBody>
      </p:sp>
    </p:spTree>
    <p:extLst>
      <p:ext uri="{BB962C8B-B14F-4D97-AF65-F5344CB8AC3E}">
        <p14:creationId xmlns:p14="http://schemas.microsoft.com/office/powerpoint/2010/main" val="4170161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B37A08C-E6B1-382B-75FB-D2F0E509B4FF}"/>
              </a:ext>
            </a:extLst>
          </p:cNvPr>
          <p:cNvSpPr>
            <a:spLocks noGrp="1"/>
          </p:cNvSpPr>
          <p:nvPr>
            <p:ph type="body" sz="quarter" idx="13"/>
          </p:nvPr>
        </p:nvSpPr>
        <p:spPr>
          <a:xfrm>
            <a:off x="855663" y="1525588"/>
            <a:ext cx="5056187" cy="3806825"/>
          </a:xfrm>
        </p:spPr>
        <p:txBody>
          <a:bodyPr/>
          <a:lstStyle/>
          <a:p>
            <a:pPr>
              <a:lnSpc>
                <a:spcPct val="100000"/>
              </a:lnSpc>
              <a:spcBef>
                <a:spcPts val="600"/>
              </a:spcBef>
            </a:pPr>
            <a:r>
              <a:rPr lang="en-US" dirty="0"/>
              <a:t>Design thinking is a </a:t>
            </a:r>
            <a:r>
              <a:rPr lang="en-US" b="1" dirty="0"/>
              <a:t>human-centered approach </a:t>
            </a:r>
            <a:r>
              <a:rPr lang="en-US" dirty="0"/>
              <a:t>to innovation that draws from the designer’s toolkit to integrate the </a:t>
            </a:r>
            <a:r>
              <a:rPr lang="en-US" b="1" dirty="0"/>
              <a:t>needs of people</a:t>
            </a:r>
            <a:r>
              <a:rPr lang="en-US" dirty="0"/>
              <a:t>, the </a:t>
            </a:r>
            <a:r>
              <a:rPr lang="en-US" b="1" dirty="0"/>
              <a:t>possibilities of technology</a:t>
            </a:r>
            <a:r>
              <a:rPr lang="en-US" dirty="0"/>
              <a:t>, and the </a:t>
            </a:r>
            <a:r>
              <a:rPr lang="en-US" b="1" dirty="0"/>
              <a:t>requirements </a:t>
            </a:r>
            <a:br>
              <a:rPr lang="en-US" b="1" dirty="0"/>
            </a:br>
            <a:r>
              <a:rPr lang="en-US" b="1" dirty="0"/>
              <a:t>for business success</a:t>
            </a:r>
            <a:endParaRPr lang="en-US" dirty="0">
              <a:cs typeface="Calibri" panose="020F0502020204030204"/>
            </a:endParaRPr>
          </a:p>
          <a:p>
            <a:endParaRPr lang="en-IE" dirty="0"/>
          </a:p>
        </p:txBody>
      </p:sp>
      <p:grpSp>
        <p:nvGrpSpPr>
          <p:cNvPr id="5" name="Group 4">
            <a:extLst>
              <a:ext uri="{FF2B5EF4-FFF2-40B4-BE49-F238E27FC236}">
                <a16:creationId xmlns:a16="http://schemas.microsoft.com/office/drawing/2014/main" id="{BE8BFC22-3026-E9C2-0986-4C8848494612}"/>
              </a:ext>
            </a:extLst>
          </p:cNvPr>
          <p:cNvGrpSpPr/>
          <p:nvPr/>
        </p:nvGrpSpPr>
        <p:grpSpPr>
          <a:xfrm>
            <a:off x="2716038" y="371192"/>
            <a:ext cx="1177027" cy="809484"/>
            <a:chOff x="3400450" y="986392"/>
            <a:chExt cx="1487826" cy="1083162"/>
          </a:xfrm>
        </p:grpSpPr>
        <p:sp>
          <p:nvSpPr>
            <p:cNvPr id="6" name="Freeform 10">
              <a:extLst>
                <a:ext uri="{FF2B5EF4-FFF2-40B4-BE49-F238E27FC236}">
                  <a16:creationId xmlns:a16="http://schemas.microsoft.com/office/drawing/2014/main" id="{F9162C59-C0BD-9A0B-3312-1E2DA0BCF7A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7" name="Freeform 11">
              <a:extLst>
                <a:ext uri="{FF2B5EF4-FFF2-40B4-BE49-F238E27FC236}">
                  <a16:creationId xmlns:a16="http://schemas.microsoft.com/office/drawing/2014/main" id="{C1514D1F-138E-DE07-0D30-BB3F6318D240}"/>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EF5A3DE8-35ED-3C01-EF7D-79F755296FA8}"/>
              </a:ext>
            </a:extLst>
          </p:cNvPr>
          <p:cNvSpPr txBox="1"/>
          <p:nvPr/>
        </p:nvSpPr>
        <p:spPr>
          <a:xfrm>
            <a:off x="2779414" y="5424165"/>
            <a:ext cx="3431263" cy="369332"/>
          </a:xfrm>
          <a:prstGeom prst="rect">
            <a:avLst/>
          </a:prstGeom>
          <a:noFill/>
        </p:spPr>
        <p:txBody>
          <a:bodyPr wrap="square">
            <a:spAutoFit/>
          </a:bodyPr>
          <a:lstStyle/>
          <a:p>
            <a:r>
              <a:rPr lang="en-US" dirty="0">
                <a:solidFill>
                  <a:schemeClr val="bg2">
                    <a:lumMod val="50000"/>
                  </a:schemeClr>
                </a:solidFill>
              </a:rPr>
              <a:t>- Tim Brown executive chair IDEO</a:t>
            </a:r>
            <a:endParaRPr lang="en-IE" dirty="0">
              <a:solidFill>
                <a:schemeClr val="bg2">
                  <a:lumMod val="50000"/>
                </a:schemeClr>
              </a:solidFill>
            </a:endParaRPr>
          </a:p>
        </p:txBody>
      </p:sp>
      <p:pic>
        <p:nvPicPr>
          <p:cNvPr id="11" name="Picture Placeholder 8" descr="A picture containing indoor, arranged&#10;&#10;Description automatically generated">
            <a:extLst>
              <a:ext uri="{FF2B5EF4-FFF2-40B4-BE49-F238E27FC236}">
                <a16:creationId xmlns:a16="http://schemas.microsoft.com/office/drawing/2014/main" id="{1E670FAA-02B3-0591-F135-0F34909B11DA}"/>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1727" r="11727"/>
          <a:stretch/>
        </p:blipFill>
        <p:spPr>
          <a:xfrm>
            <a:off x="6096000" y="1404938"/>
            <a:ext cx="5240338" cy="4703762"/>
          </a:xfrm>
        </p:spPr>
      </p:pic>
    </p:spTree>
    <p:extLst>
      <p:ext uri="{BB962C8B-B14F-4D97-AF65-F5344CB8AC3E}">
        <p14:creationId xmlns:p14="http://schemas.microsoft.com/office/powerpoint/2010/main" val="298709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5C4AF82-5B2B-38AB-4ACB-69FA6C162C20}"/>
              </a:ext>
            </a:extLst>
          </p:cNvPr>
          <p:cNvSpPr>
            <a:spLocks noGrp="1"/>
          </p:cNvSpPr>
          <p:nvPr>
            <p:ph type="pic" sz="quarter" idx="10"/>
          </p:nvPr>
        </p:nvSpPr>
        <p:spPr/>
        <p:txBody>
          <a:bodyPr/>
          <a:lstStyle/>
          <a:p>
            <a:endParaRPr lang="en-IE"/>
          </a:p>
        </p:txBody>
      </p:sp>
      <p:sp>
        <p:nvSpPr>
          <p:cNvPr id="5" name="Text Placeholder 2">
            <a:extLst>
              <a:ext uri="{FF2B5EF4-FFF2-40B4-BE49-F238E27FC236}">
                <a16:creationId xmlns:a16="http://schemas.microsoft.com/office/drawing/2014/main" id="{3BDF8CD6-ABA0-EF3A-9C7F-DDB56123265C}"/>
              </a:ext>
            </a:extLst>
          </p:cNvPr>
          <p:cNvSpPr>
            <a:spLocks noGrp="1"/>
          </p:cNvSpPr>
          <p:nvPr>
            <p:ph type="body" sz="quarter" idx="16"/>
          </p:nvPr>
        </p:nvSpPr>
        <p:spPr>
          <a:xfrm>
            <a:off x="898525" y="890588"/>
            <a:ext cx="4991100" cy="992187"/>
          </a:xfrm>
        </p:spPr>
        <p:txBody>
          <a:bodyPr>
            <a:noAutofit/>
          </a:bodyPr>
          <a:lstStyle/>
          <a:p>
            <a:r>
              <a:rPr lang="en-US" dirty="0"/>
              <a:t>Human Centric Problem Solving</a:t>
            </a:r>
            <a:endParaRPr lang="en-IE" dirty="0"/>
          </a:p>
        </p:txBody>
      </p:sp>
      <p:sp>
        <p:nvSpPr>
          <p:cNvPr id="6" name="Text Placeholder 1">
            <a:extLst>
              <a:ext uri="{FF2B5EF4-FFF2-40B4-BE49-F238E27FC236}">
                <a16:creationId xmlns:a16="http://schemas.microsoft.com/office/drawing/2014/main" id="{7D6F8F0B-46E7-FB60-173E-94D01895EDC5}"/>
              </a:ext>
            </a:extLst>
          </p:cNvPr>
          <p:cNvSpPr>
            <a:spLocks noGrp="1"/>
          </p:cNvSpPr>
          <p:nvPr>
            <p:ph type="body" sz="quarter" idx="18"/>
          </p:nvPr>
        </p:nvSpPr>
        <p:spPr>
          <a:xfrm>
            <a:off x="898525" y="2156375"/>
            <a:ext cx="5402687" cy="3290887"/>
          </a:xfrm>
        </p:spPr>
        <p:txBody>
          <a:bodyPr vert="horz" lIns="91440" tIns="45720" rIns="91440" bIns="45720" rtlCol="0" anchor="t">
            <a:normAutofit/>
          </a:bodyPr>
          <a:lstStyle/>
          <a:p>
            <a:pPr indent="0">
              <a:lnSpc>
                <a:spcPct val="100000"/>
              </a:lnSpc>
            </a:pPr>
            <a:r>
              <a:rPr lang="en-US" dirty="0">
                <a:solidFill>
                  <a:srgbClr val="030303"/>
                </a:solidFill>
                <a:ea typeface="Roboto"/>
              </a:rPr>
              <a:t>Design Thinking is a </a:t>
            </a:r>
            <a:r>
              <a:rPr lang="en-US" b="1" i="0" dirty="0">
                <a:solidFill>
                  <a:srgbClr val="030303"/>
                </a:solidFill>
                <a:effectLst/>
                <a:ea typeface="Roboto"/>
              </a:rPr>
              <a:t>5-step process</a:t>
            </a:r>
            <a:r>
              <a:rPr lang="en-US" b="0" i="0" dirty="0">
                <a:solidFill>
                  <a:srgbClr val="030303"/>
                </a:solidFill>
                <a:effectLst/>
                <a:ea typeface="Roboto"/>
              </a:rPr>
              <a:t> to create meaningful ideas that solve real problems for a particular group of people. </a:t>
            </a:r>
          </a:p>
          <a:p>
            <a:pPr indent="0">
              <a:lnSpc>
                <a:spcPct val="100000"/>
              </a:lnSpc>
            </a:pPr>
            <a:r>
              <a:rPr lang="en-US" b="0" i="0" dirty="0">
                <a:solidFill>
                  <a:srgbClr val="030303"/>
                </a:solidFill>
                <a:effectLst/>
                <a:ea typeface="Roboto"/>
              </a:rPr>
              <a:t>The process has brought many businesses lots of happy customers and helped </a:t>
            </a:r>
            <a:r>
              <a:rPr lang="en-US" b="0" i="0" dirty="0">
                <a:solidFill>
                  <a:srgbClr val="030303"/>
                </a:solidFill>
                <a:effectLst/>
              </a:rPr>
              <a:t>entrepreneurs</a:t>
            </a:r>
            <a:r>
              <a:rPr lang="en-US" b="0" i="0" dirty="0">
                <a:solidFill>
                  <a:srgbClr val="030303"/>
                </a:solidFill>
                <a:effectLst/>
                <a:ea typeface="Roboto"/>
              </a:rPr>
              <a:t> from all around the world, to solve problems with innovative new solutions.</a:t>
            </a:r>
            <a:endParaRPr lang="en-IE" dirty="0">
              <a:ea typeface="Roboto"/>
            </a:endParaRPr>
          </a:p>
        </p:txBody>
      </p:sp>
      <p:pic>
        <p:nvPicPr>
          <p:cNvPr id="7" name="Online Media 6" title="The Design Thinking Process">
            <a:hlinkClick r:id="" action="ppaction://media"/>
            <a:extLst>
              <a:ext uri="{FF2B5EF4-FFF2-40B4-BE49-F238E27FC236}">
                <a16:creationId xmlns:a16="http://schemas.microsoft.com/office/drawing/2014/main" id="{ACE3EB7E-5481-193C-CFE9-DC886C0CD6A6}"/>
              </a:ext>
            </a:extLst>
          </p:cNvPr>
          <p:cNvPicPr>
            <a:picLocks noRot="1" noChangeAspect="1"/>
          </p:cNvPicPr>
          <p:nvPr>
            <a:videoFile r:link="rId1"/>
          </p:nvPr>
        </p:nvPicPr>
        <p:blipFill>
          <a:blip r:embed="rId3"/>
          <a:stretch>
            <a:fillRect/>
          </a:stretch>
        </p:blipFill>
        <p:spPr>
          <a:xfrm>
            <a:off x="6905142" y="1333500"/>
            <a:ext cx="5286858" cy="4052094"/>
          </a:xfrm>
          <a:prstGeom prst="rect">
            <a:avLst/>
          </a:prstGeom>
        </p:spPr>
      </p:pic>
      <p:sp>
        <p:nvSpPr>
          <p:cNvPr id="8" name="TextBox 7">
            <a:extLst>
              <a:ext uri="{FF2B5EF4-FFF2-40B4-BE49-F238E27FC236}">
                <a16:creationId xmlns:a16="http://schemas.microsoft.com/office/drawing/2014/main" id="{0BFEFF35-7B4C-42AF-98AD-653B140A4D5A}"/>
              </a:ext>
            </a:extLst>
          </p:cNvPr>
          <p:cNvSpPr txBox="1"/>
          <p:nvPr/>
        </p:nvSpPr>
        <p:spPr>
          <a:xfrm>
            <a:off x="551868" y="6062091"/>
            <a:ext cx="6096000" cy="369332"/>
          </a:xfrm>
          <a:prstGeom prst="rect">
            <a:avLst/>
          </a:prstGeom>
          <a:noFill/>
        </p:spPr>
        <p:txBody>
          <a:bodyPr wrap="square">
            <a:spAutoFit/>
          </a:bodyPr>
          <a:lstStyle/>
          <a:p>
            <a:r>
              <a:rPr lang="en-US" dirty="0">
                <a:solidFill>
                  <a:srgbClr val="000000"/>
                </a:solidFill>
                <a:hlinkClick r:id="rId4">
                  <a:extLst>
                    <a:ext uri="{A12FA001-AC4F-418D-AE19-62706E023703}">
                      <ahyp:hlinkClr xmlns:ahyp="http://schemas.microsoft.com/office/drawing/2018/hyperlinkcolor" val="tx"/>
                    </a:ext>
                  </a:extLst>
                </a:hlinkClick>
              </a:rPr>
              <a:t>The Design Thinking Process - YouTube</a:t>
            </a:r>
            <a:endParaRPr lang="en-IE" dirty="0">
              <a:solidFill>
                <a:srgbClr val="000000"/>
              </a:solidFill>
            </a:endParaRPr>
          </a:p>
        </p:txBody>
      </p:sp>
    </p:spTree>
    <p:extLst>
      <p:ext uri="{BB962C8B-B14F-4D97-AF65-F5344CB8AC3E}">
        <p14:creationId xmlns:p14="http://schemas.microsoft.com/office/powerpoint/2010/main" val="7488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B2710A6A-B374-8AAC-D77B-688415231896}"/>
              </a:ext>
            </a:extLst>
          </p:cNvPr>
          <p:cNvSpPr txBox="1">
            <a:spLocks/>
          </p:cNvSpPr>
          <p:nvPr/>
        </p:nvSpPr>
        <p:spPr>
          <a:xfrm>
            <a:off x="734713" y="168166"/>
            <a:ext cx="10763604" cy="1057027"/>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rgbClr val="000000"/>
                </a:solidFill>
              </a:rPr>
              <a:t>The 5 Stages in the Design Thinking Process</a:t>
            </a:r>
            <a:endParaRPr lang="en-IE" b="1" dirty="0">
              <a:solidFill>
                <a:srgbClr val="000000"/>
              </a:solidFill>
            </a:endParaRPr>
          </a:p>
        </p:txBody>
      </p:sp>
      <p:sp>
        <p:nvSpPr>
          <p:cNvPr id="3" name="Hexagon 2">
            <a:extLst>
              <a:ext uri="{FF2B5EF4-FFF2-40B4-BE49-F238E27FC236}">
                <a16:creationId xmlns:a16="http://schemas.microsoft.com/office/drawing/2014/main" id="{130CF9B3-9122-0D56-0BC7-9C17B9074E7D}"/>
              </a:ext>
            </a:extLst>
          </p:cNvPr>
          <p:cNvSpPr/>
          <p:nvPr/>
        </p:nvSpPr>
        <p:spPr>
          <a:xfrm>
            <a:off x="1697804" y="1902372"/>
            <a:ext cx="2039007" cy="1734207"/>
          </a:xfrm>
          <a:prstGeom prst="hexagon">
            <a:avLst/>
          </a:prstGeom>
          <a:solidFill>
            <a:srgbClr val="B2DED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Empathise</a:t>
            </a:r>
            <a:endParaRPr lang="en-IE" sz="2000" b="1" dirty="0">
              <a:solidFill>
                <a:schemeClr val="bg1"/>
              </a:solidFill>
            </a:endParaRPr>
          </a:p>
        </p:txBody>
      </p:sp>
      <p:sp>
        <p:nvSpPr>
          <p:cNvPr id="4" name="Hexagon 3">
            <a:extLst>
              <a:ext uri="{FF2B5EF4-FFF2-40B4-BE49-F238E27FC236}">
                <a16:creationId xmlns:a16="http://schemas.microsoft.com/office/drawing/2014/main" id="{3BBD8AF0-EC85-8912-2323-CB606AC128B7}"/>
              </a:ext>
            </a:extLst>
          </p:cNvPr>
          <p:cNvSpPr/>
          <p:nvPr/>
        </p:nvSpPr>
        <p:spPr>
          <a:xfrm>
            <a:off x="3526987" y="2916620"/>
            <a:ext cx="2039007" cy="1734207"/>
          </a:xfrm>
          <a:prstGeom prst="hexagon">
            <a:avLst/>
          </a:prstGeom>
          <a:solidFill>
            <a:srgbClr val="F790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Define </a:t>
            </a:r>
            <a:endParaRPr lang="en-IE" sz="2000" b="1">
              <a:solidFill>
                <a:schemeClr val="bg1"/>
              </a:solidFill>
            </a:endParaRPr>
          </a:p>
        </p:txBody>
      </p:sp>
      <p:sp>
        <p:nvSpPr>
          <p:cNvPr id="5" name="Hexagon 4">
            <a:extLst>
              <a:ext uri="{FF2B5EF4-FFF2-40B4-BE49-F238E27FC236}">
                <a16:creationId xmlns:a16="http://schemas.microsoft.com/office/drawing/2014/main" id="{E75602FF-78E8-6933-AC92-63020BF4B063}"/>
              </a:ext>
            </a:extLst>
          </p:cNvPr>
          <p:cNvSpPr/>
          <p:nvPr/>
        </p:nvSpPr>
        <p:spPr>
          <a:xfrm>
            <a:off x="5382830" y="1902372"/>
            <a:ext cx="2039007" cy="1734207"/>
          </a:xfrm>
          <a:prstGeom prst="hexagon">
            <a:avLst/>
          </a:prstGeom>
          <a:solidFill>
            <a:srgbClr val="F1A0C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Ideate</a:t>
            </a:r>
            <a:endParaRPr lang="en-IE" sz="2000" b="1">
              <a:solidFill>
                <a:schemeClr val="bg1"/>
              </a:solidFill>
            </a:endParaRPr>
          </a:p>
        </p:txBody>
      </p:sp>
      <p:sp>
        <p:nvSpPr>
          <p:cNvPr id="6" name="Hexagon 5">
            <a:extLst>
              <a:ext uri="{FF2B5EF4-FFF2-40B4-BE49-F238E27FC236}">
                <a16:creationId xmlns:a16="http://schemas.microsoft.com/office/drawing/2014/main" id="{EB53A0E8-4669-1270-1B9A-5EA64F717691}"/>
              </a:ext>
            </a:extLst>
          </p:cNvPr>
          <p:cNvSpPr/>
          <p:nvPr/>
        </p:nvSpPr>
        <p:spPr>
          <a:xfrm>
            <a:off x="7185353" y="2916619"/>
            <a:ext cx="2039007" cy="1734207"/>
          </a:xfrm>
          <a:prstGeom prst="hexagon">
            <a:avLst/>
          </a:prstGeom>
          <a:solidFill>
            <a:srgbClr val="85D2E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Prototype</a:t>
            </a:r>
            <a:endParaRPr lang="en-IE" sz="2000" b="1"/>
          </a:p>
        </p:txBody>
      </p:sp>
      <p:sp>
        <p:nvSpPr>
          <p:cNvPr id="7" name="Hexagon 6">
            <a:extLst>
              <a:ext uri="{FF2B5EF4-FFF2-40B4-BE49-F238E27FC236}">
                <a16:creationId xmlns:a16="http://schemas.microsoft.com/office/drawing/2014/main" id="{57DD0F70-AB6B-D650-A7A6-E46E34950C86}"/>
              </a:ext>
            </a:extLst>
          </p:cNvPr>
          <p:cNvSpPr/>
          <p:nvPr/>
        </p:nvSpPr>
        <p:spPr>
          <a:xfrm>
            <a:off x="8987876" y="3930866"/>
            <a:ext cx="2039007" cy="1734207"/>
          </a:xfrm>
          <a:prstGeom prst="hexagon">
            <a:avLst/>
          </a:prstGeom>
          <a:solidFill>
            <a:srgbClr val="F9B27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Test</a:t>
            </a:r>
            <a:endParaRPr lang="en-IE" sz="2000" b="1">
              <a:solidFill>
                <a:schemeClr val="bg1"/>
              </a:solidFill>
            </a:endParaRPr>
          </a:p>
        </p:txBody>
      </p:sp>
    </p:spTree>
    <p:extLst>
      <p:ext uri="{BB962C8B-B14F-4D97-AF65-F5344CB8AC3E}">
        <p14:creationId xmlns:p14="http://schemas.microsoft.com/office/powerpoint/2010/main" val="479161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ruits and vegetable slices spread on a pink background">
            <a:extLst>
              <a:ext uri="{FF2B5EF4-FFF2-40B4-BE49-F238E27FC236}">
                <a16:creationId xmlns:a16="http://schemas.microsoft.com/office/drawing/2014/main" id="{02F8148F-8F92-CC54-DB79-91E3A036D387}"/>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320540" y="335338"/>
            <a:ext cx="11578483" cy="6146707"/>
          </a:xfrm>
        </p:spPr>
      </p:pic>
      <p:sp>
        <p:nvSpPr>
          <p:cNvPr id="6" name="Text Placeholder 2">
            <a:extLst>
              <a:ext uri="{FF2B5EF4-FFF2-40B4-BE49-F238E27FC236}">
                <a16:creationId xmlns:a16="http://schemas.microsoft.com/office/drawing/2014/main" id="{EAE44D71-9F48-27C5-6584-82CF621B174D}"/>
              </a:ext>
            </a:extLst>
          </p:cNvPr>
          <p:cNvSpPr>
            <a:spLocks noGrp="1"/>
          </p:cNvSpPr>
          <p:nvPr>
            <p:ph type="body" sz="quarter" idx="13"/>
          </p:nvPr>
        </p:nvSpPr>
        <p:spPr>
          <a:xfrm>
            <a:off x="427038" y="1504950"/>
            <a:ext cx="5056187" cy="3808413"/>
          </a:xfrm>
        </p:spPr>
        <p:txBody>
          <a:bodyPr>
            <a:normAutofit/>
          </a:bodyPr>
          <a:lstStyle/>
          <a:p>
            <a:r>
              <a:rPr lang="en-US" b="1" i="1" dirty="0">
                <a:solidFill>
                  <a:srgbClr val="2E2E2E"/>
                </a:solidFill>
                <a:effectLst/>
              </a:rPr>
              <a:t>Food Design Thinking </a:t>
            </a:r>
            <a:r>
              <a:rPr lang="en-US" i="1" dirty="0">
                <a:solidFill>
                  <a:srgbClr val="2E2E2E"/>
                </a:solidFill>
                <a:effectLst/>
              </a:rPr>
              <a:t>is the process that triggers creativity and leads to innovative, meaningful, and sustainable propositions for new dishes, food products, food events, food services, food systems, and anything in between.</a:t>
            </a:r>
            <a:endParaRPr lang="en-IE" dirty="0"/>
          </a:p>
        </p:txBody>
      </p:sp>
      <p:sp>
        <p:nvSpPr>
          <p:cNvPr id="8" name="TextBox 7">
            <a:extLst>
              <a:ext uri="{FF2B5EF4-FFF2-40B4-BE49-F238E27FC236}">
                <a16:creationId xmlns:a16="http://schemas.microsoft.com/office/drawing/2014/main" id="{4B6B6390-81F3-B09E-2A96-5D40662B117A}"/>
              </a:ext>
            </a:extLst>
          </p:cNvPr>
          <p:cNvSpPr txBox="1"/>
          <p:nvPr/>
        </p:nvSpPr>
        <p:spPr>
          <a:xfrm>
            <a:off x="4186317" y="5346449"/>
            <a:ext cx="1296908" cy="646331"/>
          </a:xfrm>
          <a:prstGeom prst="rect">
            <a:avLst/>
          </a:prstGeom>
          <a:noFill/>
        </p:spPr>
        <p:txBody>
          <a:bodyPr wrap="square">
            <a:spAutoFit/>
          </a:bodyPr>
          <a:lstStyle/>
          <a:p>
            <a:pPr algn="l" fontAlgn="base"/>
            <a:r>
              <a:rPr lang="en-IE" b="0" i="0" u="none" strike="noStrike" dirty="0">
                <a:solidFill>
                  <a:srgbClr val="F68F37"/>
                </a:solidFill>
                <a:effectLst/>
                <a:latin typeface="brandon-grot-w01-light"/>
                <a:hlinkClick r:id="rId3">
                  <a:extLst>
                    <a:ext uri="{A12FA001-AC4F-418D-AE19-62706E023703}">
                      <ahyp:hlinkClr xmlns:ahyp="http://schemas.microsoft.com/office/drawing/2018/hyperlinkcolor" val="tx"/>
                    </a:ext>
                  </a:extLst>
                </a:hlinkClick>
              </a:rPr>
              <a:t>FRANCESCA</a:t>
            </a:r>
            <a:endParaRPr lang="en-IE" b="0" i="0" dirty="0">
              <a:solidFill>
                <a:srgbClr val="F68F37"/>
              </a:solidFill>
              <a:effectLst/>
            </a:endParaRPr>
          </a:p>
          <a:p>
            <a:pPr algn="l" fontAlgn="base"/>
            <a:r>
              <a:rPr lang="en-IE" b="0" i="0" dirty="0">
                <a:solidFill>
                  <a:srgbClr val="F68F37"/>
                </a:solidFill>
                <a:effectLst/>
                <a:latin typeface="brandon-grot-w01-light"/>
              </a:rPr>
              <a:t>ZAMPOLLO</a:t>
            </a:r>
            <a:endParaRPr lang="en-IE" b="0" i="0" dirty="0">
              <a:solidFill>
                <a:srgbClr val="F68F37"/>
              </a:solidFill>
              <a:effectLst/>
            </a:endParaRPr>
          </a:p>
        </p:txBody>
      </p:sp>
    </p:spTree>
    <p:extLst>
      <p:ext uri="{BB962C8B-B14F-4D97-AF65-F5344CB8AC3E}">
        <p14:creationId xmlns:p14="http://schemas.microsoft.com/office/powerpoint/2010/main" val="48324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04E4A50-69CD-6800-C606-52A42E1ABE56}"/>
              </a:ext>
            </a:extLst>
          </p:cNvPr>
          <p:cNvSpPr txBox="1"/>
          <p:nvPr/>
        </p:nvSpPr>
        <p:spPr>
          <a:xfrm>
            <a:off x="7010400" y="1438389"/>
            <a:ext cx="5181600" cy="3981222"/>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CF6A73ED-5D18-1738-2407-57BE0E4F5A29}"/>
              </a:ext>
            </a:extLst>
          </p:cNvPr>
          <p:cNvSpPr>
            <a:spLocks noGrp="1"/>
          </p:cNvSpPr>
          <p:nvPr>
            <p:ph type="body" sz="quarter" idx="18"/>
          </p:nvPr>
        </p:nvSpPr>
        <p:spPr>
          <a:xfrm>
            <a:off x="960351" y="1438088"/>
            <a:ext cx="5181600" cy="3291086"/>
          </a:xfrm>
        </p:spPr>
        <p:txBody>
          <a:bodyPr/>
          <a:lstStyle/>
          <a:p>
            <a:pPr indent="0"/>
            <a:r>
              <a:rPr lang="en-US" dirty="0"/>
              <a:t>One way to </a:t>
            </a:r>
            <a:r>
              <a:rPr lang="en-US" dirty="0" err="1"/>
              <a:t>categorise</a:t>
            </a:r>
            <a:r>
              <a:rPr lang="en-US" dirty="0"/>
              <a:t> innovation is to classify it based on two dimensions: </a:t>
            </a:r>
            <a:r>
              <a:rPr lang="en-US" b="1" dirty="0"/>
              <a:t>the technology </a:t>
            </a:r>
            <a:r>
              <a:rPr lang="en-US" dirty="0"/>
              <a:t>it uses and </a:t>
            </a:r>
            <a:r>
              <a:rPr lang="en-US" b="1" dirty="0"/>
              <a:t>the market </a:t>
            </a:r>
            <a:r>
              <a:rPr lang="en-US" dirty="0"/>
              <a:t>it operates in. </a:t>
            </a:r>
          </a:p>
          <a:p>
            <a:pPr indent="0"/>
            <a:r>
              <a:rPr lang="en-US" dirty="0"/>
              <a:t>We can use the innovation matrix to </a:t>
            </a:r>
            <a:r>
              <a:rPr lang="en-US" dirty="0" err="1"/>
              <a:t>visualise</a:t>
            </a:r>
            <a:r>
              <a:rPr lang="en-US" dirty="0"/>
              <a:t> the four most common types of innovation:</a:t>
            </a:r>
          </a:p>
          <a:p>
            <a:pPr marL="1143000" lvl="1" indent="-457200">
              <a:buFont typeface="+mj-lt"/>
              <a:buAutoNum type="arabicPeriod"/>
            </a:pPr>
            <a:r>
              <a:rPr lang="en-US" sz="2400" b="1" dirty="0">
                <a:solidFill>
                  <a:srgbClr val="000000"/>
                </a:solidFill>
                <a:latin typeface="+mn-lt"/>
              </a:rPr>
              <a:t>Incremental</a:t>
            </a:r>
          </a:p>
          <a:p>
            <a:pPr marL="1143000" lvl="1" indent="-457200">
              <a:buFont typeface="+mj-lt"/>
              <a:buAutoNum type="arabicPeriod"/>
            </a:pPr>
            <a:r>
              <a:rPr lang="en-US" sz="2400" b="1" dirty="0">
                <a:solidFill>
                  <a:srgbClr val="000000"/>
                </a:solidFill>
                <a:latin typeface="+mn-lt"/>
              </a:rPr>
              <a:t>Disruptive</a:t>
            </a:r>
          </a:p>
          <a:p>
            <a:pPr marL="1143000" lvl="1" indent="-457200">
              <a:buFont typeface="+mj-lt"/>
              <a:buAutoNum type="arabicPeriod"/>
            </a:pPr>
            <a:r>
              <a:rPr lang="en-US" sz="2400" b="1" dirty="0">
                <a:solidFill>
                  <a:srgbClr val="000000"/>
                </a:solidFill>
                <a:latin typeface="+mn-lt"/>
              </a:rPr>
              <a:t>Sustaining</a:t>
            </a:r>
          </a:p>
          <a:p>
            <a:pPr marL="1143000" lvl="1" indent="-457200">
              <a:buFont typeface="+mj-lt"/>
              <a:buAutoNum type="arabicPeriod"/>
            </a:pPr>
            <a:r>
              <a:rPr lang="en-US" sz="2400" b="1" dirty="0">
                <a:solidFill>
                  <a:srgbClr val="000000"/>
                </a:solidFill>
                <a:latin typeface="+mn-lt"/>
              </a:rPr>
              <a:t>Radical</a:t>
            </a:r>
            <a:endParaRPr lang="en-IE" sz="2400" b="1" dirty="0">
              <a:solidFill>
                <a:srgbClr val="000000"/>
              </a:solidFill>
              <a:latin typeface="+mn-lt"/>
            </a:endParaRPr>
          </a:p>
          <a:p>
            <a:endParaRPr lang="en-IE" dirty="0"/>
          </a:p>
        </p:txBody>
      </p:sp>
      <p:sp>
        <p:nvSpPr>
          <p:cNvPr id="3" name="Text Placeholder 2">
            <a:extLst>
              <a:ext uri="{FF2B5EF4-FFF2-40B4-BE49-F238E27FC236}">
                <a16:creationId xmlns:a16="http://schemas.microsoft.com/office/drawing/2014/main" id="{9731F3C6-04BD-0B7B-6F44-EB8F94E056ED}"/>
              </a:ext>
            </a:extLst>
          </p:cNvPr>
          <p:cNvSpPr>
            <a:spLocks noGrp="1"/>
          </p:cNvSpPr>
          <p:nvPr>
            <p:ph type="body" sz="quarter" idx="16"/>
          </p:nvPr>
        </p:nvSpPr>
        <p:spPr>
          <a:xfrm>
            <a:off x="895283" y="770932"/>
            <a:ext cx="4990998" cy="992652"/>
          </a:xfrm>
        </p:spPr>
        <p:txBody>
          <a:bodyPr/>
          <a:lstStyle/>
          <a:p>
            <a:r>
              <a:rPr lang="en-US" sz="3600" b="1" dirty="0"/>
              <a:t>The Innovation Matrix</a:t>
            </a:r>
            <a:endParaRPr lang="en-IE" sz="3600" b="1" dirty="0"/>
          </a:p>
          <a:p>
            <a:endParaRPr lang="en-IE" dirty="0"/>
          </a:p>
        </p:txBody>
      </p:sp>
      <p:sp>
        <p:nvSpPr>
          <p:cNvPr id="7" name="TextBox 6">
            <a:extLst>
              <a:ext uri="{FF2B5EF4-FFF2-40B4-BE49-F238E27FC236}">
                <a16:creationId xmlns:a16="http://schemas.microsoft.com/office/drawing/2014/main" id="{FF330B0D-4D6C-5187-B441-4230DCCDF8A6}"/>
              </a:ext>
            </a:extLst>
          </p:cNvPr>
          <p:cNvSpPr txBox="1"/>
          <p:nvPr/>
        </p:nvSpPr>
        <p:spPr>
          <a:xfrm>
            <a:off x="7915365" y="1763584"/>
            <a:ext cx="1790007" cy="1384995"/>
          </a:xfrm>
          <a:prstGeom prst="rect">
            <a:avLst/>
          </a:prstGeom>
          <a:solidFill>
            <a:srgbClr val="85D2E1"/>
          </a:solidFill>
        </p:spPr>
        <p:txBody>
          <a:bodyPr wrap="square" rtlCol="0">
            <a:spAutoFit/>
          </a:bodyPr>
          <a:lstStyle/>
          <a:p>
            <a:pPr algn="ctr"/>
            <a:r>
              <a:rPr lang="en-US" sz="1400" b="1" u="sng" dirty="0"/>
              <a:t>Sustaining</a:t>
            </a:r>
          </a:p>
          <a:p>
            <a:pPr algn="ctr"/>
            <a:r>
              <a:rPr lang="en-US" sz="1400" dirty="0"/>
              <a:t>A significant improvement on a product that aims to sustain the position in an existing market.</a:t>
            </a:r>
            <a:endParaRPr lang="en-IE" sz="1400" dirty="0"/>
          </a:p>
        </p:txBody>
      </p:sp>
      <p:sp>
        <p:nvSpPr>
          <p:cNvPr id="8" name="TextBox 7">
            <a:extLst>
              <a:ext uri="{FF2B5EF4-FFF2-40B4-BE49-F238E27FC236}">
                <a16:creationId xmlns:a16="http://schemas.microsoft.com/office/drawing/2014/main" id="{A8A7968C-F4F8-055F-79F4-2EC5EF2F6559}"/>
              </a:ext>
            </a:extLst>
          </p:cNvPr>
          <p:cNvSpPr txBox="1"/>
          <p:nvPr/>
        </p:nvSpPr>
        <p:spPr>
          <a:xfrm>
            <a:off x="9896565" y="1764810"/>
            <a:ext cx="1790007" cy="1384995"/>
          </a:xfrm>
          <a:prstGeom prst="rect">
            <a:avLst/>
          </a:prstGeom>
          <a:solidFill>
            <a:srgbClr val="8CBF4B"/>
          </a:solidFill>
        </p:spPr>
        <p:txBody>
          <a:bodyPr wrap="square" rtlCol="0">
            <a:spAutoFit/>
          </a:bodyPr>
          <a:lstStyle/>
          <a:p>
            <a:pPr algn="ctr"/>
            <a:r>
              <a:rPr lang="en-US" sz="1400" b="1" u="sng"/>
              <a:t>Disruptive</a:t>
            </a:r>
          </a:p>
          <a:p>
            <a:pPr algn="ctr"/>
            <a:r>
              <a:rPr lang="en-US" sz="1400"/>
              <a:t>Technology or new business model that disrupts the existing market</a:t>
            </a:r>
          </a:p>
          <a:p>
            <a:pPr algn="ctr"/>
            <a:endParaRPr lang="en-IE" sz="1400"/>
          </a:p>
        </p:txBody>
      </p:sp>
      <p:sp>
        <p:nvSpPr>
          <p:cNvPr id="9" name="TextBox 8">
            <a:extLst>
              <a:ext uri="{FF2B5EF4-FFF2-40B4-BE49-F238E27FC236}">
                <a16:creationId xmlns:a16="http://schemas.microsoft.com/office/drawing/2014/main" id="{BA016DE7-737B-6FF6-20A6-20BAEED60277}"/>
              </a:ext>
            </a:extLst>
          </p:cNvPr>
          <p:cNvSpPr txBox="1"/>
          <p:nvPr/>
        </p:nvSpPr>
        <p:spPr>
          <a:xfrm>
            <a:off x="7915365" y="3320735"/>
            <a:ext cx="1773382" cy="1384995"/>
          </a:xfrm>
          <a:prstGeom prst="rect">
            <a:avLst/>
          </a:prstGeom>
          <a:solidFill>
            <a:srgbClr val="FFD100"/>
          </a:solidFill>
        </p:spPr>
        <p:txBody>
          <a:bodyPr wrap="square" rtlCol="0">
            <a:spAutoFit/>
          </a:bodyPr>
          <a:lstStyle/>
          <a:p>
            <a:pPr algn="ctr"/>
            <a:r>
              <a:rPr lang="en-US" sz="1400" b="1" u="sng" dirty="0"/>
              <a:t>Incremental</a:t>
            </a:r>
          </a:p>
          <a:p>
            <a:pPr algn="ctr"/>
            <a:r>
              <a:rPr lang="en-US" sz="1400" dirty="0"/>
              <a:t>Gradual, continuous improvements on existing products and services</a:t>
            </a:r>
          </a:p>
          <a:p>
            <a:pPr algn="ctr"/>
            <a:endParaRPr lang="en-IE" sz="1400" dirty="0"/>
          </a:p>
        </p:txBody>
      </p:sp>
      <p:sp>
        <p:nvSpPr>
          <p:cNvPr id="10" name="TextBox 9">
            <a:extLst>
              <a:ext uri="{FF2B5EF4-FFF2-40B4-BE49-F238E27FC236}">
                <a16:creationId xmlns:a16="http://schemas.microsoft.com/office/drawing/2014/main" id="{BCAA8779-9A25-AD7C-3FD4-4FA35A491646}"/>
              </a:ext>
            </a:extLst>
          </p:cNvPr>
          <p:cNvSpPr txBox="1"/>
          <p:nvPr/>
        </p:nvSpPr>
        <p:spPr>
          <a:xfrm>
            <a:off x="9896565" y="3320735"/>
            <a:ext cx="1773382" cy="1384995"/>
          </a:xfrm>
          <a:prstGeom prst="rect">
            <a:avLst/>
          </a:prstGeom>
          <a:solidFill>
            <a:srgbClr val="003366"/>
          </a:solidFill>
        </p:spPr>
        <p:txBody>
          <a:bodyPr wrap="square" rtlCol="0">
            <a:spAutoFit/>
          </a:bodyPr>
          <a:lstStyle/>
          <a:p>
            <a:pPr algn="ctr"/>
            <a:r>
              <a:rPr lang="en-US" sz="1400" b="1" u="sng">
                <a:solidFill>
                  <a:srgbClr val="85D2E1"/>
                </a:solidFill>
              </a:rPr>
              <a:t>Radical</a:t>
            </a:r>
          </a:p>
          <a:p>
            <a:pPr algn="ctr"/>
            <a:r>
              <a:rPr lang="en-US" sz="1400">
                <a:solidFill>
                  <a:srgbClr val="85D2E1"/>
                </a:solidFill>
              </a:rPr>
              <a:t>Technological breakthrough that transforms industries, often creates a new market</a:t>
            </a:r>
            <a:endParaRPr lang="en-IE" sz="1400">
              <a:solidFill>
                <a:srgbClr val="85D2E1"/>
              </a:solidFill>
            </a:endParaRPr>
          </a:p>
        </p:txBody>
      </p:sp>
      <p:sp>
        <p:nvSpPr>
          <p:cNvPr id="11" name="Arrow: Up 10">
            <a:extLst>
              <a:ext uri="{FF2B5EF4-FFF2-40B4-BE49-F238E27FC236}">
                <a16:creationId xmlns:a16="http://schemas.microsoft.com/office/drawing/2014/main" id="{89A0870E-40D6-DBE1-ED15-92F1871E401B}"/>
              </a:ext>
            </a:extLst>
          </p:cNvPr>
          <p:cNvSpPr/>
          <p:nvPr/>
        </p:nvSpPr>
        <p:spPr>
          <a:xfrm>
            <a:off x="7643816" y="1575521"/>
            <a:ext cx="80356" cy="3399906"/>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Arrow: Up 11">
            <a:extLst>
              <a:ext uri="{FF2B5EF4-FFF2-40B4-BE49-F238E27FC236}">
                <a16:creationId xmlns:a16="http://schemas.microsoft.com/office/drawing/2014/main" id="{C73119CC-3BBE-B55A-417A-861525048092}"/>
              </a:ext>
            </a:extLst>
          </p:cNvPr>
          <p:cNvSpPr/>
          <p:nvPr/>
        </p:nvSpPr>
        <p:spPr>
          <a:xfrm rot="5400000">
            <a:off x="9684590" y="2915716"/>
            <a:ext cx="80356" cy="4081549"/>
          </a:xfrm>
          <a:prstGeom prst="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1EFAA6D7-13EF-5EE1-B816-DBE164AFCFAE}"/>
              </a:ext>
            </a:extLst>
          </p:cNvPr>
          <p:cNvSpPr txBox="1"/>
          <p:nvPr/>
        </p:nvSpPr>
        <p:spPr>
          <a:xfrm rot="16200000">
            <a:off x="6359395" y="3166846"/>
            <a:ext cx="2128059" cy="307777"/>
          </a:xfrm>
          <a:prstGeom prst="rect">
            <a:avLst/>
          </a:prstGeom>
          <a:noFill/>
        </p:spPr>
        <p:txBody>
          <a:bodyPr wrap="square" rtlCol="0">
            <a:spAutoFit/>
          </a:bodyPr>
          <a:lstStyle/>
          <a:p>
            <a:r>
              <a:rPr lang="en-US" sz="1400" b="1">
                <a:solidFill>
                  <a:srgbClr val="1BA19A"/>
                </a:solidFill>
              </a:rPr>
              <a:t>IMPACT ON THE MARKET</a:t>
            </a:r>
            <a:endParaRPr lang="en-IE" sz="1400" b="1">
              <a:solidFill>
                <a:srgbClr val="1BA19A"/>
              </a:solidFill>
            </a:endParaRPr>
          </a:p>
        </p:txBody>
      </p:sp>
      <p:sp>
        <p:nvSpPr>
          <p:cNvPr id="14" name="TextBox 13">
            <a:extLst>
              <a:ext uri="{FF2B5EF4-FFF2-40B4-BE49-F238E27FC236}">
                <a16:creationId xmlns:a16="http://schemas.microsoft.com/office/drawing/2014/main" id="{468E7E74-8EE4-B22F-A1CE-C76752A45DE3}"/>
              </a:ext>
            </a:extLst>
          </p:cNvPr>
          <p:cNvSpPr txBox="1"/>
          <p:nvPr/>
        </p:nvSpPr>
        <p:spPr>
          <a:xfrm>
            <a:off x="8810473" y="5166544"/>
            <a:ext cx="2171007" cy="307777"/>
          </a:xfrm>
          <a:prstGeom prst="rect">
            <a:avLst/>
          </a:prstGeom>
          <a:noFill/>
        </p:spPr>
        <p:txBody>
          <a:bodyPr wrap="square" rtlCol="0">
            <a:spAutoFit/>
          </a:bodyPr>
          <a:lstStyle/>
          <a:p>
            <a:r>
              <a:rPr lang="en-US" sz="1400" b="1"/>
              <a:t>TECHNOLOGY NEWNESS</a:t>
            </a:r>
            <a:endParaRPr lang="en-IE" sz="1400" b="1"/>
          </a:p>
        </p:txBody>
      </p:sp>
      <p:sp>
        <p:nvSpPr>
          <p:cNvPr id="15" name="TextBox 14">
            <a:extLst>
              <a:ext uri="{FF2B5EF4-FFF2-40B4-BE49-F238E27FC236}">
                <a16:creationId xmlns:a16="http://schemas.microsoft.com/office/drawing/2014/main" id="{C2B732CE-B683-000D-96D4-B3677EF35B9E}"/>
              </a:ext>
            </a:extLst>
          </p:cNvPr>
          <p:cNvSpPr txBox="1"/>
          <p:nvPr/>
        </p:nvSpPr>
        <p:spPr>
          <a:xfrm>
            <a:off x="7801390" y="4996668"/>
            <a:ext cx="556953" cy="307777"/>
          </a:xfrm>
          <a:prstGeom prst="rect">
            <a:avLst/>
          </a:prstGeom>
          <a:noFill/>
        </p:spPr>
        <p:txBody>
          <a:bodyPr wrap="square" rtlCol="0">
            <a:spAutoFit/>
          </a:bodyPr>
          <a:lstStyle/>
          <a:p>
            <a:r>
              <a:rPr lang="en-US" sz="1400"/>
              <a:t>LOW</a:t>
            </a:r>
            <a:endParaRPr lang="en-IE" sz="1400"/>
          </a:p>
        </p:txBody>
      </p:sp>
      <p:sp>
        <p:nvSpPr>
          <p:cNvPr id="16" name="TextBox 15">
            <a:extLst>
              <a:ext uri="{FF2B5EF4-FFF2-40B4-BE49-F238E27FC236}">
                <a16:creationId xmlns:a16="http://schemas.microsoft.com/office/drawing/2014/main" id="{D4C5FF4D-F203-BAB9-8DB5-D2DADBAD2B12}"/>
              </a:ext>
            </a:extLst>
          </p:cNvPr>
          <p:cNvSpPr txBox="1"/>
          <p:nvPr/>
        </p:nvSpPr>
        <p:spPr>
          <a:xfrm>
            <a:off x="11126848" y="4996667"/>
            <a:ext cx="638695" cy="307777"/>
          </a:xfrm>
          <a:prstGeom prst="rect">
            <a:avLst/>
          </a:prstGeom>
          <a:noFill/>
        </p:spPr>
        <p:txBody>
          <a:bodyPr wrap="square" rtlCol="0">
            <a:spAutoFit/>
          </a:bodyPr>
          <a:lstStyle/>
          <a:p>
            <a:r>
              <a:rPr lang="en-US" sz="1400"/>
              <a:t>HIGH</a:t>
            </a:r>
            <a:endParaRPr lang="en-IE" sz="1400"/>
          </a:p>
        </p:txBody>
      </p:sp>
    </p:spTree>
    <p:extLst>
      <p:ext uri="{BB962C8B-B14F-4D97-AF65-F5344CB8AC3E}">
        <p14:creationId xmlns:p14="http://schemas.microsoft.com/office/powerpoint/2010/main" val="43159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AD141BA-AD27-827E-6541-7E7120ADFCC9}"/>
              </a:ext>
            </a:extLst>
          </p:cNvPr>
          <p:cNvSpPr>
            <a:spLocks noGrp="1"/>
          </p:cNvSpPr>
          <p:nvPr>
            <p:ph type="body" sz="quarter" idx="16"/>
          </p:nvPr>
        </p:nvSpPr>
        <p:spPr>
          <a:xfrm>
            <a:off x="898525" y="546908"/>
            <a:ext cx="4991100" cy="623777"/>
          </a:xfrm>
        </p:spPr>
        <p:txBody>
          <a:bodyPr>
            <a:normAutofit/>
          </a:bodyPr>
          <a:lstStyle/>
          <a:p>
            <a:r>
              <a:rPr lang="en-US" sz="3300" dirty="0"/>
              <a:t>Stage 1: </a:t>
            </a:r>
            <a:r>
              <a:rPr lang="en-US" sz="3300" dirty="0" err="1"/>
              <a:t>Empathising</a:t>
            </a:r>
            <a:endParaRPr lang="en-IE" sz="3300" dirty="0"/>
          </a:p>
        </p:txBody>
      </p:sp>
      <p:sp>
        <p:nvSpPr>
          <p:cNvPr id="6" name="Text Placeholder 2">
            <a:extLst>
              <a:ext uri="{FF2B5EF4-FFF2-40B4-BE49-F238E27FC236}">
                <a16:creationId xmlns:a16="http://schemas.microsoft.com/office/drawing/2014/main" id="{BBF8F266-E574-42DE-20EA-B0BE459B759F}"/>
              </a:ext>
            </a:extLst>
          </p:cNvPr>
          <p:cNvSpPr>
            <a:spLocks noGrp="1"/>
          </p:cNvSpPr>
          <p:nvPr>
            <p:ph type="body" sz="quarter" idx="18"/>
          </p:nvPr>
        </p:nvSpPr>
        <p:spPr>
          <a:xfrm>
            <a:off x="898524" y="1169773"/>
            <a:ext cx="5982109" cy="4656137"/>
          </a:xfrm>
        </p:spPr>
        <p:txBody>
          <a:bodyPr>
            <a:normAutofit fontScale="85000" lnSpcReduction="10000"/>
          </a:bodyPr>
          <a:lstStyle/>
          <a:p>
            <a:pPr>
              <a:lnSpc>
                <a:spcPct val="110000"/>
              </a:lnSpc>
            </a:pPr>
            <a:r>
              <a:rPr lang="en-US" dirty="0"/>
              <a:t>The purpose of stage one is to step into the user’s shoes so that you gain a better understanding or an improved idea about what people really care about. We need to develop their story and learn about the problem and those that are experiencing it. </a:t>
            </a:r>
          </a:p>
          <a:p>
            <a:pPr algn="r">
              <a:lnSpc>
                <a:spcPct val="110000"/>
              </a:lnSpc>
            </a:pPr>
            <a:r>
              <a:rPr lang="en-US" dirty="0"/>
              <a:t>For example, if you want to help consumers to use more sustainable food systems, you might find that they want shorter supply chains or information on food origin. In your conversations, they might share the different ways they would like to do that. Later in the interview, you'll want to dig a little deeper, and look for personal stories or situations where things became challenging. Ideally, you redo the process with many people with the same problem or needs</a:t>
            </a:r>
            <a:endParaRPr lang="en-IE" dirty="0"/>
          </a:p>
        </p:txBody>
      </p:sp>
      <p:grpSp>
        <p:nvGrpSpPr>
          <p:cNvPr id="7" name="Group 6">
            <a:extLst>
              <a:ext uri="{FF2B5EF4-FFF2-40B4-BE49-F238E27FC236}">
                <a16:creationId xmlns:a16="http://schemas.microsoft.com/office/drawing/2014/main" id="{6BE63761-A58B-0295-291F-B24431A96FEC}"/>
              </a:ext>
            </a:extLst>
          </p:cNvPr>
          <p:cNvGrpSpPr/>
          <p:nvPr/>
        </p:nvGrpSpPr>
        <p:grpSpPr>
          <a:xfrm>
            <a:off x="8387399" y="1892122"/>
            <a:ext cx="2381060" cy="2333583"/>
            <a:chOff x="5297313" y="4260296"/>
            <a:chExt cx="2997029" cy="2761463"/>
          </a:xfrm>
        </p:grpSpPr>
        <p:sp>
          <p:nvSpPr>
            <p:cNvPr id="8" name="Freeform 587">
              <a:extLst>
                <a:ext uri="{FF2B5EF4-FFF2-40B4-BE49-F238E27FC236}">
                  <a16:creationId xmlns:a16="http://schemas.microsoft.com/office/drawing/2014/main" id="{1F720A03-E89E-8F0F-859D-8FBD6ED673F7}"/>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9" name="Graphic 500">
              <a:extLst>
                <a:ext uri="{FF2B5EF4-FFF2-40B4-BE49-F238E27FC236}">
                  <a16:creationId xmlns:a16="http://schemas.microsoft.com/office/drawing/2014/main" id="{DA2902E4-B163-53CC-6354-079CE2E02438}"/>
                </a:ext>
              </a:extLst>
            </p:cNvPr>
            <p:cNvGrpSpPr/>
            <p:nvPr/>
          </p:nvGrpSpPr>
          <p:grpSpPr>
            <a:xfrm>
              <a:off x="5297313" y="4260296"/>
              <a:ext cx="2997029" cy="2761463"/>
              <a:chOff x="6245479" y="2229503"/>
              <a:chExt cx="2997029" cy="2761463"/>
            </a:xfrm>
            <a:solidFill>
              <a:srgbClr val="000000"/>
            </a:solidFill>
          </p:grpSpPr>
          <p:sp>
            <p:nvSpPr>
              <p:cNvPr id="10" name="Freeform 589">
                <a:extLst>
                  <a:ext uri="{FF2B5EF4-FFF2-40B4-BE49-F238E27FC236}">
                    <a16:creationId xmlns:a16="http://schemas.microsoft.com/office/drawing/2014/main" id="{456F1485-1281-1932-96A0-4562CA6B158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1" name="Freeform 590">
                <a:extLst>
                  <a:ext uri="{FF2B5EF4-FFF2-40B4-BE49-F238E27FC236}">
                    <a16:creationId xmlns:a16="http://schemas.microsoft.com/office/drawing/2014/main" id="{CC7635E1-8A37-5931-79DD-0C4A1BBD9DCB}"/>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2" name="Freeform 591">
                <a:extLst>
                  <a:ext uri="{FF2B5EF4-FFF2-40B4-BE49-F238E27FC236}">
                    <a16:creationId xmlns:a16="http://schemas.microsoft.com/office/drawing/2014/main" id="{80C30DBD-ADA9-857B-C0B2-4B8EC572E118}"/>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sp>
        <p:nvSpPr>
          <p:cNvPr id="13" name="TextBox 12">
            <a:extLst>
              <a:ext uri="{FF2B5EF4-FFF2-40B4-BE49-F238E27FC236}">
                <a16:creationId xmlns:a16="http://schemas.microsoft.com/office/drawing/2014/main" id="{E10CF209-AA69-34F5-2321-671B4188212C}"/>
              </a:ext>
            </a:extLst>
          </p:cNvPr>
          <p:cNvSpPr txBox="1"/>
          <p:nvPr/>
        </p:nvSpPr>
        <p:spPr>
          <a:xfrm>
            <a:off x="7714593" y="4866290"/>
            <a:ext cx="3867807" cy="830997"/>
          </a:xfrm>
          <a:prstGeom prst="rect">
            <a:avLst/>
          </a:prstGeom>
          <a:noFill/>
        </p:spPr>
        <p:txBody>
          <a:bodyPr wrap="square" rtlCol="0">
            <a:spAutoFit/>
          </a:bodyPr>
          <a:lstStyle/>
          <a:p>
            <a:pPr algn="ctr"/>
            <a:r>
              <a:rPr lang="en-US" sz="2400" b="1" dirty="0">
                <a:solidFill>
                  <a:srgbClr val="1188A3"/>
                </a:solidFill>
              </a:rPr>
              <a:t>Building Understanding or Empathy</a:t>
            </a:r>
            <a:endParaRPr lang="en-IE" sz="2400" b="1" dirty="0">
              <a:solidFill>
                <a:srgbClr val="1188A3"/>
              </a:solidFill>
            </a:endParaRPr>
          </a:p>
        </p:txBody>
      </p:sp>
    </p:spTree>
    <p:extLst>
      <p:ext uri="{BB962C8B-B14F-4D97-AF65-F5344CB8AC3E}">
        <p14:creationId xmlns:p14="http://schemas.microsoft.com/office/powerpoint/2010/main" val="1681751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021278"/>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Expand knowledge about the user and their problems</a:t>
            </a:r>
          </a:p>
          <a:p>
            <a:pPr marL="342900" indent="-342900">
              <a:buClr>
                <a:srgbClr val="F1A0C2"/>
              </a:buClr>
            </a:pPr>
            <a:r>
              <a:rPr lang="en-US" sz="2400" dirty="0">
                <a:solidFill>
                  <a:srgbClr val="000000"/>
                </a:solidFill>
              </a:rPr>
              <a:t>Obtain knowledge about the background of the problem, the place of use of the product, and the operating environment</a:t>
            </a:r>
          </a:p>
          <a:p>
            <a:pPr marL="342900" indent="-342900">
              <a:buClr>
                <a:srgbClr val="F1A0C2"/>
              </a:buClr>
            </a:pPr>
            <a:r>
              <a:rPr lang="en-US" sz="2400" dirty="0">
                <a:solidFill>
                  <a:srgbClr val="000000"/>
                </a:solidFill>
              </a:rPr>
              <a:t>Develop a common understanding of the challenge</a:t>
            </a:r>
          </a:p>
          <a:p>
            <a:pPr marL="342900" indent="-342900">
              <a:buClr>
                <a:srgbClr val="F1A0C2"/>
              </a:buClr>
            </a:pPr>
            <a:r>
              <a:rPr lang="en-US" sz="2400" dirty="0">
                <a:solidFill>
                  <a:srgbClr val="000000"/>
                </a:solidFill>
              </a:rPr>
              <a:t>Develop specialist knowledge about the project</a:t>
            </a:r>
          </a:p>
          <a:p>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Empathise - </a:t>
            </a:r>
            <a:r>
              <a:rPr lang="en-US" dirty="0">
                <a:solidFill>
                  <a:srgbClr val="000000"/>
                </a:solidFill>
              </a:rPr>
              <a:t>Observing customer </a:t>
            </a:r>
            <a:r>
              <a:rPr lang="en-US" dirty="0" err="1">
                <a:solidFill>
                  <a:srgbClr val="000000"/>
                </a:solidFill>
              </a:rPr>
              <a:t>behaviour</a:t>
            </a:r>
            <a:r>
              <a:rPr lang="en-US" dirty="0">
                <a:solidFill>
                  <a:srgbClr val="000000"/>
                </a:solidFill>
              </a:rPr>
              <a:t> in their natural environment</a:t>
            </a:r>
          </a:p>
          <a:p>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empathy stage:</a:t>
            </a:r>
          </a:p>
          <a:p>
            <a:pPr marL="342900" indent="-342900"/>
            <a:r>
              <a:rPr lang="en-US" sz="2000" dirty="0">
                <a:solidFill>
                  <a:srgbClr val="000000"/>
                </a:solidFill>
              </a:rPr>
              <a:t>Surveys</a:t>
            </a:r>
          </a:p>
          <a:p>
            <a:pPr marL="342900" indent="-342900"/>
            <a:r>
              <a:rPr lang="en-US" sz="2000" dirty="0">
                <a:solidFill>
                  <a:srgbClr val="000000"/>
                </a:solidFill>
              </a:rPr>
              <a:t>Target group observation</a:t>
            </a:r>
          </a:p>
          <a:p>
            <a:pPr marL="342900" indent="-342900"/>
            <a:r>
              <a:rPr lang="en-US" sz="2000" dirty="0">
                <a:solidFill>
                  <a:srgbClr val="000000"/>
                </a:solidFill>
              </a:rPr>
              <a:t>Interviews</a:t>
            </a:r>
          </a:p>
          <a:p>
            <a:pPr marL="342900" indent="-342900"/>
            <a:r>
              <a:rPr lang="en-US" sz="2000" dirty="0">
                <a:solidFill>
                  <a:srgbClr val="000000"/>
                </a:solidFill>
              </a:rPr>
              <a:t>Listening to the end user</a:t>
            </a:r>
          </a:p>
          <a:p>
            <a:pPr marL="342900" indent="-342900"/>
            <a:r>
              <a:rPr lang="en-US" sz="2000" dirty="0">
                <a:solidFill>
                  <a:srgbClr val="000000"/>
                </a:solidFill>
              </a:rPr>
              <a:t>Shadowing</a:t>
            </a:r>
          </a:p>
          <a:p>
            <a:pPr marL="342900" indent="-342900"/>
            <a:r>
              <a:rPr lang="en-US" sz="2000" dirty="0">
                <a:solidFill>
                  <a:srgbClr val="000000"/>
                </a:solidFill>
              </a:rPr>
              <a:t>Body-storming</a:t>
            </a:r>
          </a:p>
          <a:p>
            <a:pPr marL="342900" indent="-342900"/>
            <a:r>
              <a:rPr lang="en-US" sz="2000" dirty="0">
                <a:solidFill>
                  <a:srgbClr val="000000"/>
                </a:solidFill>
              </a:rPr>
              <a:t>Role Playing</a:t>
            </a:r>
            <a:endParaRPr lang="en-IE" sz="2000" dirty="0">
              <a:solidFill>
                <a:srgbClr val="000000"/>
              </a:solidFill>
            </a:endParaRP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369332"/>
          </a:xfrm>
          <a:prstGeom prst="rect">
            <a:avLst/>
          </a:prstGeom>
          <a:solidFill>
            <a:srgbClr val="F68F37"/>
          </a:solidFill>
        </p:spPr>
        <p:txBody>
          <a:bodyPr wrap="square">
            <a:spAutoFit/>
          </a:bodyPr>
          <a:lstStyle/>
          <a:p>
            <a:pPr algn="ctr"/>
            <a:r>
              <a:rPr lang="pl-PL" sz="1800" b="1" dirty="0">
                <a:solidFill>
                  <a:srgbClr val="000000"/>
                </a:solidFill>
              </a:rPr>
              <a:t>We shouldn’t draw conclusions at this stage</a:t>
            </a:r>
          </a:p>
        </p:txBody>
      </p:sp>
      <p:pic>
        <p:nvPicPr>
          <p:cNvPr id="11" name="Graphic 10" descr="Badge 1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576B394B-3186-AA42-0045-9B8C610FCFA2}"/>
              </a:ext>
            </a:extLst>
          </p:cNvPr>
          <p:cNvGrpSpPr/>
          <p:nvPr/>
        </p:nvGrpSpPr>
        <p:grpSpPr>
          <a:xfrm>
            <a:off x="1852572" y="152549"/>
            <a:ext cx="2024070" cy="1956563"/>
            <a:chOff x="5297313" y="4260296"/>
            <a:chExt cx="2997029" cy="2761463"/>
          </a:xfrm>
        </p:grpSpPr>
        <p:sp>
          <p:nvSpPr>
            <p:cNvPr id="13" name="Freeform 587">
              <a:extLst>
                <a:ext uri="{FF2B5EF4-FFF2-40B4-BE49-F238E27FC236}">
                  <a16:creationId xmlns:a16="http://schemas.microsoft.com/office/drawing/2014/main" id="{767EBDF1-6127-876B-0DAB-7D87BA080588}"/>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endParaRPr lang="en-US"/>
            </a:p>
          </p:txBody>
        </p:sp>
        <p:grpSp>
          <p:nvGrpSpPr>
            <p:cNvPr id="14" name="Graphic 500">
              <a:extLst>
                <a:ext uri="{FF2B5EF4-FFF2-40B4-BE49-F238E27FC236}">
                  <a16:creationId xmlns:a16="http://schemas.microsoft.com/office/drawing/2014/main" id="{8D57DF38-90A6-65BB-4784-10C7D04BF193}"/>
                </a:ext>
              </a:extLst>
            </p:cNvPr>
            <p:cNvGrpSpPr/>
            <p:nvPr/>
          </p:nvGrpSpPr>
          <p:grpSpPr>
            <a:xfrm>
              <a:off x="5297313" y="4260296"/>
              <a:ext cx="2997029" cy="2761463"/>
              <a:chOff x="6245479" y="2229503"/>
              <a:chExt cx="2997029" cy="2761463"/>
            </a:xfrm>
            <a:solidFill>
              <a:srgbClr val="000000"/>
            </a:solidFill>
          </p:grpSpPr>
          <p:sp>
            <p:nvSpPr>
              <p:cNvPr id="15" name="Freeform 589">
                <a:extLst>
                  <a:ext uri="{FF2B5EF4-FFF2-40B4-BE49-F238E27FC236}">
                    <a16:creationId xmlns:a16="http://schemas.microsoft.com/office/drawing/2014/main" id="{01F5B971-C7C2-2AC3-FA3B-6F62CFB405BB}"/>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endParaRPr lang="en-US"/>
              </a:p>
            </p:txBody>
          </p:sp>
          <p:sp>
            <p:nvSpPr>
              <p:cNvPr id="16" name="Freeform 590">
                <a:extLst>
                  <a:ext uri="{FF2B5EF4-FFF2-40B4-BE49-F238E27FC236}">
                    <a16:creationId xmlns:a16="http://schemas.microsoft.com/office/drawing/2014/main" id="{30474E0A-BC37-EF7E-90F3-8EC4545766AD}"/>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endParaRPr lang="en-US"/>
              </a:p>
            </p:txBody>
          </p:sp>
          <p:sp>
            <p:nvSpPr>
              <p:cNvPr id="17" name="Freeform 591">
                <a:extLst>
                  <a:ext uri="{FF2B5EF4-FFF2-40B4-BE49-F238E27FC236}">
                    <a16:creationId xmlns:a16="http://schemas.microsoft.com/office/drawing/2014/main" id="{2B67FEC7-D786-B7A0-C8C9-D9B16ECFF733}"/>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endParaRPr lang="en-US"/>
              </a:p>
            </p:txBody>
          </p:sp>
        </p:grpSp>
      </p:grpSp>
      <p:cxnSp>
        <p:nvCxnSpPr>
          <p:cNvPr id="18" name="Straight Connector 17">
            <a:extLst>
              <a:ext uri="{FF2B5EF4-FFF2-40B4-BE49-F238E27FC236}">
                <a16:creationId xmlns:a16="http://schemas.microsoft.com/office/drawing/2014/main" id="{94C0831A-EE1A-7487-3EA4-2B4675BACBED}"/>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8855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Empathy">
            <a:hlinkClick r:id="" action="ppaction://media"/>
            <a:extLst>
              <a:ext uri="{FF2B5EF4-FFF2-40B4-BE49-F238E27FC236}">
                <a16:creationId xmlns:a16="http://schemas.microsoft.com/office/drawing/2014/main" id="{26C7EF78-2A26-63E0-0882-69304528E514}"/>
              </a:ext>
            </a:extLst>
          </p:cNvPr>
          <p:cNvPicPr>
            <a:picLocks noRot="1" noChangeAspect="1"/>
          </p:cNvPicPr>
          <p:nvPr>
            <a:videoFile r:link="rId1"/>
          </p:nvPr>
        </p:nvPicPr>
        <p:blipFill>
          <a:blip r:embed="rId3"/>
          <a:stretch>
            <a:fillRect/>
          </a:stretch>
        </p:blipFill>
        <p:spPr>
          <a:xfrm>
            <a:off x="5260567" y="1150182"/>
            <a:ext cx="6780542" cy="4082721"/>
          </a:xfrm>
          <a:prstGeom prst="rect">
            <a:avLst/>
          </a:prstGeom>
        </p:spPr>
      </p:pic>
      <p:sp>
        <p:nvSpPr>
          <p:cNvPr id="6" name="TextBox 5">
            <a:extLst>
              <a:ext uri="{FF2B5EF4-FFF2-40B4-BE49-F238E27FC236}">
                <a16:creationId xmlns:a16="http://schemas.microsoft.com/office/drawing/2014/main" id="{3376F2DD-29CC-68E4-E555-DE2971E9027D}"/>
              </a:ext>
            </a:extLst>
          </p:cNvPr>
          <p:cNvSpPr txBox="1"/>
          <p:nvPr/>
        </p:nvSpPr>
        <p:spPr>
          <a:xfrm>
            <a:off x="1011179" y="6047932"/>
            <a:ext cx="2510619" cy="369332"/>
          </a:xfrm>
          <a:prstGeom prst="rect">
            <a:avLst/>
          </a:prstGeom>
          <a:noFill/>
        </p:spPr>
        <p:txBody>
          <a:bodyPr wrap="square">
            <a:spAutoFit/>
          </a:bodyPr>
          <a:lstStyle/>
          <a:p>
            <a:r>
              <a:rPr lang="en-IE" dirty="0">
                <a:solidFill>
                  <a:srgbClr val="000000"/>
                </a:solidFill>
                <a:hlinkClick r:id="rId4">
                  <a:extLst>
                    <a:ext uri="{A12FA001-AC4F-418D-AE19-62706E023703}">
                      <ahyp:hlinkClr xmlns:ahyp="http://schemas.microsoft.com/office/drawing/2018/hyperlinkcolor" val="tx"/>
                    </a:ext>
                  </a:extLst>
                </a:hlinkClick>
              </a:rPr>
              <a:t>Empathy - YouTube</a:t>
            </a:r>
            <a:endParaRPr lang="en-IE" dirty="0">
              <a:solidFill>
                <a:srgbClr val="000000"/>
              </a:solidFill>
            </a:endParaRPr>
          </a:p>
        </p:txBody>
      </p:sp>
      <p:sp>
        <p:nvSpPr>
          <p:cNvPr id="7" name="Text Placeholder 2">
            <a:extLst>
              <a:ext uri="{FF2B5EF4-FFF2-40B4-BE49-F238E27FC236}">
                <a16:creationId xmlns:a16="http://schemas.microsoft.com/office/drawing/2014/main" id="{7CBD5FD3-8895-315E-E12B-C28598174C5D}"/>
              </a:ext>
            </a:extLst>
          </p:cNvPr>
          <p:cNvSpPr>
            <a:spLocks noGrp="1"/>
          </p:cNvSpPr>
          <p:nvPr>
            <p:ph type="body" sz="quarter" idx="16"/>
          </p:nvPr>
        </p:nvSpPr>
        <p:spPr>
          <a:xfrm>
            <a:off x="898525" y="890588"/>
            <a:ext cx="4991100" cy="992187"/>
          </a:xfrm>
        </p:spPr>
        <p:txBody>
          <a:bodyPr/>
          <a:lstStyle/>
          <a:p>
            <a:r>
              <a:rPr lang="en-US" b="1" dirty="0"/>
              <a:t>Empathy as a tool</a:t>
            </a:r>
            <a:endParaRPr lang="en-IE" b="1" dirty="0"/>
          </a:p>
        </p:txBody>
      </p:sp>
      <p:sp>
        <p:nvSpPr>
          <p:cNvPr id="8" name="Text Placeholder 1">
            <a:extLst>
              <a:ext uri="{FF2B5EF4-FFF2-40B4-BE49-F238E27FC236}">
                <a16:creationId xmlns:a16="http://schemas.microsoft.com/office/drawing/2014/main" id="{D3F66222-6407-AC54-37EF-E2DAEDC22F3D}"/>
              </a:ext>
            </a:extLst>
          </p:cNvPr>
          <p:cNvSpPr>
            <a:spLocks noGrp="1"/>
          </p:cNvSpPr>
          <p:nvPr>
            <p:ph type="body" sz="quarter" idx="18"/>
          </p:nvPr>
        </p:nvSpPr>
        <p:spPr>
          <a:xfrm>
            <a:off x="898525" y="1783556"/>
            <a:ext cx="3810000" cy="3290887"/>
          </a:xfrm>
        </p:spPr>
        <p:txBody>
          <a:bodyPr/>
          <a:lstStyle/>
          <a:p>
            <a:pPr indent="0"/>
            <a:r>
              <a:rPr lang="en-US" dirty="0"/>
              <a:t>This short video defines what empathy is and highlights the importance of empathy and total immersion in the issue or to your end user, in order to solve their problems and therefore you are staying connected to your mission.</a:t>
            </a:r>
            <a:endParaRPr lang="en-IE" dirty="0"/>
          </a:p>
        </p:txBody>
      </p:sp>
    </p:spTree>
    <p:extLst>
      <p:ext uri="{BB962C8B-B14F-4D97-AF65-F5344CB8AC3E}">
        <p14:creationId xmlns:p14="http://schemas.microsoft.com/office/powerpoint/2010/main" val="40268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CABBB36-2CA1-3348-FEEC-2FDB31987118}"/>
              </a:ext>
            </a:extLst>
          </p:cNvPr>
          <p:cNvSpPr>
            <a:spLocks noGrp="1"/>
          </p:cNvSpPr>
          <p:nvPr>
            <p:ph type="body" sz="quarter" idx="16"/>
          </p:nvPr>
        </p:nvSpPr>
        <p:spPr>
          <a:xfrm>
            <a:off x="898525" y="688975"/>
            <a:ext cx="4991100" cy="992188"/>
          </a:xfrm>
        </p:spPr>
        <p:txBody>
          <a:bodyPr>
            <a:normAutofit/>
          </a:bodyPr>
          <a:lstStyle/>
          <a:p>
            <a:r>
              <a:rPr lang="en-US" sz="3300" dirty="0"/>
              <a:t>Stage 2: Define the Problem</a:t>
            </a:r>
            <a:endParaRPr lang="en-IE" sz="3300" dirty="0"/>
          </a:p>
        </p:txBody>
      </p:sp>
      <p:sp>
        <p:nvSpPr>
          <p:cNvPr id="6" name="Text Placeholder 2">
            <a:extLst>
              <a:ext uri="{FF2B5EF4-FFF2-40B4-BE49-F238E27FC236}">
                <a16:creationId xmlns:a16="http://schemas.microsoft.com/office/drawing/2014/main" id="{44193265-F488-FA85-8C5A-60E41BA069AB}"/>
              </a:ext>
            </a:extLst>
          </p:cNvPr>
          <p:cNvSpPr>
            <a:spLocks noGrp="1"/>
          </p:cNvSpPr>
          <p:nvPr>
            <p:ph type="body" sz="quarter" idx="18"/>
          </p:nvPr>
        </p:nvSpPr>
        <p:spPr>
          <a:xfrm>
            <a:off x="898525" y="1330860"/>
            <a:ext cx="6054536" cy="4279366"/>
          </a:xfrm>
        </p:spPr>
        <p:txBody>
          <a:bodyPr>
            <a:noAutofit/>
          </a:bodyPr>
          <a:lstStyle/>
          <a:p>
            <a:pPr>
              <a:lnSpc>
                <a:spcPct val="100000"/>
              </a:lnSpc>
            </a:pPr>
            <a:r>
              <a:rPr lang="en-US" sz="2100" b="0" i="0" dirty="0">
                <a:solidFill>
                  <a:srgbClr val="030303"/>
                </a:solidFill>
                <a:effectLst/>
              </a:rPr>
              <a:t>The Define stage can often be the longest stage but it is worth not rushing, so as to develop a better understanding of the actual needs of people via certain activities like empathy mapping or underlining the verbs or activities that the people mentioned when talking about their problems: like finding local seasonal produce or healthy options, or having information on the food origin and it’s carbon footprint. </a:t>
            </a:r>
          </a:p>
          <a:p>
            <a:pPr algn="r">
              <a:lnSpc>
                <a:spcPct val="100000"/>
              </a:lnSpc>
            </a:pPr>
            <a:r>
              <a:rPr lang="en-US" sz="2100" b="1" i="0" dirty="0">
                <a:solidFill>
                  <a:srgbClr val="030303"/>
                </a:solidFill>
                <a:effectLst/>
              </a:rPr>
              <a:t>You might </a:t>
            </a:r>
            <a:r>
              <a:rPr lang="en-US" sz="2100" b="1" i="0" dirty="0" err="1">
                <a:solidFill>
                  <a:srgbClr val="030303"/>
                </a:solidFill>
                <a:effectLst/>
              </a:rPr>
              <a:t>realise</a:t>
            </a:r>
            <a:r>
              <a:rPr lang="en-US" sz="2100" b="1" i="0" dirty="0">
                <a:solidFill>
                  <a:srgbClr val="030303"/>
                </a:solidFill>
                <a:effectLst/>
              </a:rPr>
              <a:t> it's not always about the food, but more about the tasks surrounding it. </a:t>
            </a:r>
            <a:r>
              <a:rPr lang="en-US" sz="2100" b="0" i="0" dirty="0">
                <a:solidFill>
                  <a:srgbClr val="030303"/>
                </a:solidFill>
                <a:effectLst/>
              </a:rPr>
              <a:t>After your analysis, formulate a problem statement to suit this cohort.</a:t>
            </a:r>
            <a:endParaRPr lang="en-IE" sz="2100" dirty="0"/>
          </a:p>
        </p:txBody>
      </p:sp>
      <p:grpSp>
        <p:nvGrpSpPr>
          <p:cNvPr id="7" name="Group 6">
            <a:extLst>
              <a:ext uri="{FF2B5EF4-FFF2-40B4-BE49-F238E27FC236}">
                <a16:creationId xmlns:a16="http://schemas.microsoft.com/office/drawing/2014/main" id="{47912B79-2574-90F5-E9A3-10525C288E34}"/>
              </a:ext>
            </a:extLst>
          </p:cNvPr>
          <p:cNvGrpSpPr/>
          <p:nvPr/>
        </p:nvGrpSpPr>
        <p:grpSpPr>
          <a:xfrm>
            <a:off x="8862938" y="2014276"/>
            <a:ext cx="1673995" cy="1931125"/>
            <a:chOff x="3258209" y="1217582"/>
            <a:chExt cx="4712093" cy="4711281"/>
          </a:xfrm>
        </p:grpSpPr>
        <p:sp>
          <p:nvSpPr>
            <p:cNvPr id="8" name="Freeform 568">
              <a:extLst>
                <a:ext uri="{FF2B5EF4-FFF2-40B4-BE49-F238E27FC236}">
                  <a16:creationId xmlns:a16="http://schemas.microsoft.com/office/drawing/2014/main" id="{65FA4AB4-8918-D227-4064-05FA6C85730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endParaRPr lang="en-US"/>
            </a:p>
          </p:txBody>
        </p:sp>
        <p:sp>
          <p:nvSpPr>
            <p:cNvPr id="9" name="Freeform 569">
              <a:extLst>
                <a:ext uri="{FF2B5EF4-FFF2-40B4-BE49-F238E27FC236}">
                  <a16:creationId xmlns:a16="http://schemas.microsoft.com/office/drawing/2014/main" id="{3D73C2B3-937E-EA9F-464E-EF23B272422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DE0E4F5B-489C-08F3-6D6F-5351FF2B0B3E}"/>
                </a:ext>
              </a:extLst>
            </p:cNvPr>
            <p:cNvGrpSpPr/>
            <p:nvPr/>
          </p:nvGrpSpPr>
          <p:grpSpPr>
            <a:xfrm>
              <a:off x="3258209" y="1217582"/>
              <a:ext cx="4712093" cy="4711281"/>
              <a:chOff x="3258209" y="1217582"/>
              <a:chExt cx="4712093" cy="4711281"/>
            </a:xfrm>
          </p:grpSpPr>
          <p:sp>
            <p:nvSpPr>
              <p:cNvPr id="11" name="Freeform 571">
                <a:extLst>
                  <a:ext uri="{FF2B5EF4-FFF2-40B4-BE49-F238E27FC236}">
                    <a16:creationId xmlns:a16="http://schemas.microsoft.com/office/drawing/2014/main" id="{456952C0-081D-DAF9-635C-5E5DF66849CD}"/>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a:p>
            </p:txBody>
          </p:sp>
          <p:sp>
            <p:nvSpPr>
              <p:cNvPr id="12" name="Freeform 572">
                <a:extLst>
                  <a:ext uri="{FF2B5EF4-FFF2-40B4-BE49-F238E27FC236}">
                    <a16:creationId xmlns:a16="http://schemas.microsoft.com/office/drawing/2014/main" id="{8C0C971F-488D-027D-CF8E-14C0910564B0}"/>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3" name="Freeform 573">
                <a:extLst>
                  <a:ext uri="{FF2B5EF4-FFF2-40B4-BE49-F238E27FC236}">
                    <a16:creationId xmlns:a16="http://schemas.microsoft.com/office/drawing/2014/main" id="{B54F6332-94B7-EB8B-88E8-52E4C81DD642}"/>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14" name="Freeform 574">
                <a:extLst>
                  <a:ext uri="{FF2B5EF4-FFF2-40B4-BE49-F238E27FC236}">
                    <a16:creationId xmlns:a16="http://schemas.microsoft.com/office/drawing/2014/main" id="{BD47B75A-BF8B-A392-6A7B-5093F354029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15" name="Freeform 575">
                <a:extLst>
                  <a:ext uri="{FF2B5EF4-FFF2-40B4-BE49-F238E27FC236}">
                    <a16:creationId xmlns:a16="http://schemas.microsoft.com/office/drawing/2014/main" id="{F6EA8B21-92B1-7EDB-1871-9810C14B2B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16" name="Freeform 576">
                <a:extLst>
                  <a:ext uri="{FF2B5EF4-FFF2-40B4-BE49-F238E27FC236}">
                    <a16:creationId xmlns:a16="http://schemas.microsoft.com/office/drawing/2014/main" id="{9ED00F2C-7E8B-E7A9-B2D2-F8DA89978DE0}"/>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7" name="Freeform 577">
                <a:extLst>
                  <a:ext uri="{FF2B5EF4-FFF2-40B4-BE49-F238E27FC236}">
                    <a16:creationId xmlns:a16="http://schemas.microsoft.com/office/drawing/2014/main" id="{A4A75BC9-DCF5-57BB-077C-8D3D7151A75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18" name="Freeform 578">
                <a:extLst>
                  <a:ext uri="{FF2B5EF4-FFF2-40B4-BE49-F238E27FC236}">
                    <a16:creationId xmlns:a16="http://schemas.microsoft.com/office/drawing/2014/main" id="{4CEBE313-4D52-F3D1-1ED4-1526D47186C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19" name="Freeform 579">
                <a:extLst>
                  <a:ext uri="{FF2B5EF4-FFF2-40B4-BE49-F238E27FC236}">
                    <a16:creationId xmlns:a16="http://schemas.microsoft.com/office/drawing/2014/main" id="{5804FAE8-7AD8-5D14-99B6-E7E2534A04C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0" name="Freeform 580">
                <a:extLst>
                  <a:ext uri="{FF2B5EF4-FFF2-40B4-BE49-F238E27FC236}">
                    <a16:creationId xmlns:a16="http://schemas.microsoft.com/office/drawing/2014/main" id="{2C847AA3-C833-F848-F237-C4A1930DB50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1" name="Freeform 581">
                <a:extLst>
                  <a:ext uri="{FF2B5EF4-FFF2-40B4-BE49-F238E27FC236}">
                    <a16:creationId xmlns:a16="http://schemas.microsoft.com/office/drawing/2014/main" id="{95B98656-B96A-5384-5F6B-868A2C8DAEF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2" name="Freeform 582">
                <a:extLst>
                  <a:ext uri="{FF2B5EF4-FFF2-40B4-BE49-F238E27FC236}">
                    <a16:creationId xmlns:a16="http://schemas.microsoft.com/office/drawing/2014/main" id="{980EC4FD-F9C3-6B55-EE55-77DDE280765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3" name="Freeform 583">
                <a:extLst>
                  <a:ext uri="{FF2B5EF4-FFF2-40B4-BE49-F238E27FC236}">
                    <a16:creationId xmlns:a16="http://schemas.microsoft.com/office/drawing/2014/main" id="{481A9AA0-A25D-9C13-7B3C-BFB12DC31D0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24" name="Freeform 584">
                <a:extLst>
                  <a:ext uri="{FF2B5EF4-FFF2-40B4-BE49-F238E27FC236}">
                    <a16:creationId xmlns:a16="http://schemas.microsoft.com/office/drawing/2014/main" id="{0EDB1A32-7637-8E7F-0EC4-73F9B3A29290}"/>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25" name="Freeform 585">
                <a:extLst>
                  <a:ext uri="{FF2B5EF4-FFF2-40B4-BE49-F238E27FC236}">
                    <a16:creationId xmlns:a16="http://schemas.microsoft.com/office/drawing/2014/main" id="{1FCC6023-F366-FD5F-22CC-47C2EA3A828A}"/>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sp>
        <p:nvSpPr>
          <p:cNvPr id="26" name="TextBox 25">
            <a:extLst>
              <a:ext uri="{FF2B5EF4-FFF2-40B4-BE49-F238E27FC236}">
                <a16:creationId xmlns:a16="http://schemas.microsoft.com/office/drawing/2014/main" id="{B77F0320-9D6F-297D-7B72-6C27C56DA5A2}"/>
              </a:ext>
            </a:extLst>
          </p:cNvPr>
          <p:cNvSpPr txBox="1"/>
          <p:nvPr/>
        </p:nvSpPr>
        <p:spPr>
          <a:xfrm>
            <a:off x="7714593" y="4324629"/>
            <a:ext cx="3867807" cy="1200329"/>
          </a:xfrm>
          <a:prstGeom prst="rect">
            <a:avLst/>
          </a:prstGeom>
          <a:noFill/>
        </p:spPr>
        <p:txBody>
          <a:bodyPr wrap="square" rtlCol="0">
            <a:spAutoFit/>
          </a:bodyPr>
          <a:lstStyle/>
          <a:p>
            <a:pPr algn="ctr"/>
            <a:r>
              <a:rPr lang="en-US" sz="2400" b="1" dirty="0">
                <a:solidFill>
                  <a:srgbClr val="1188A3"/>
                </a:solidFill>
              </a:rPr>
              <a:t>Identify specific</a:t>
            </a:r>
          </a:p>
          <a:p>
            <a:pPr algn="ctr"/>
            <a:r>
              <a:rPr lang="en-US" sz="2400" b="1" dirty="0">
                <a:solidFill>
                  <a:srgbClr val="1188A3"/>
                </a:solidFill>
              </a:rPr>
              <a:t>issues &amp; needs</a:t>
            </a:r>
          </a:p>
          <a:p>
            <a:pPr algn="ctr"/>
            <a:r>
              <a:rPr lang="en-US" sz="2400" b="1" dirty="0">
                <a:solidFill>
                  <a:srgbClr val="1188A3"/>
                </a:solidFill>
              </a:rPr>
              <a:t>that the user has</a:t>
            </a:r>
            <a:endParaRPr lang="en-IE" sz="2400" b="1" dirty="0">
              <a:solidFill>
                <a:srgbClr val="1188A3"/>
              </a:solidFill>
            </a:endParaRPr>
          </a:p>
        </p:txBody>
      </p:sp>
    </p:spTree>
    <p:extLst>
      <p:ext uri="{BB962C8B-B14F-4D97-AF65-F5344CB8AC3E}">
        <p14:creationId xmlns:p14="http://schemas.microsoft.com/office/powerpoint/2010/main" val="3352387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5937817" y="2106264"/>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The goal here is to understand more about the problem and those who experience/are impacted by it. (your Target Group)</a:t>
            </a:r>
          </a:p>
          <a:p>
            <a:pPr marL="342900" indent="-342900">
              <a:buClr>
                <a:srgbClr val="F1A0C2"/>
              </a:buClr>
            </a:pPr>
            <a:r>
              <a:rPr lang="en-US" sz="2400" dirty="0">
                <a:solidFill>
                  <a:srgbClr val="000000"/>
                </a:solidFill>
              </a:rPr>
              <a:t>Then gather what you have learned, the insights you have gained and start to articulate the potential user’s real needs/wants.</a:t>
            </a:r>
          </a:p>
          <a:p>
            <a:pPr marL="342900" indent="-342900">
              <a:buClr>
                <a:srgbClr val="F1A0C2"/>
              </a:buClr>
            </a:pPr>
            <a:r>
              <a:rPr lang="en-US" sz="2400" dirty="0">
                <a:solidFill>
                  <a:srgbClr val="000000"/>
                </a:solidFill>
              </a:rPr>
              <a:t>Develop the Problem Statement</a:t>
            </a:r>
          </a:p>
          <a:p>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Define the Problem – </a:t>
            </a:r>
            <a:r>
              <a:rPr lang="en-US" dirty="0">
                <a:solidFill>
                  <a:srgbClr val="000000"/>
                </a:solidFill>
              </a:rPr>
              <a:t>Assessing the actual needs and formulating the problem statement</a:t>
            </a:r>
          </a:p>
          <a:p>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945819" y="2957308"/>
            <a:ext cx="3837576"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Define stage:</a:t>
            </a:r>
          </a:p>
          <a:p>
            <a:pPr marL="342900" indent="-342900">
              <a:buFont typeface="Arial" panose="020B0604020202020204" pitchFamily="34" charset="0"/>
              <a:buChar char="•"/>
            </a:pPr>
            <a:r>
              <a:rPr lang="en-US" sz="2000" dirty="0">
                <a:solidFill>
                  <a:srgbClr val="000000"/>
                </a:solidFill>
              </a:rPr>
              <a:t>Empathy mapping</a:t>
            </a:r>
          </a:p>
          <a:p>
            <a:pPr marL="342900" indent="-342900">
              <a:buFont typeface="Arial" panose="020B0604020202020204" pitchFamily="34" charset="0"/>
              <a:buChar char="•"/>
            </a:pPr>
            <a:r>
              <a:rPr lang="en-US" sz="2000" dirty="0">
                <a:solidFill>
                  <a:srgbClr val="000000"/>
                </a:solidFill>
              </a:rPr>
              <a:t>Creating Personas</a:t>
            </a:r>
          </a:p>
          <a:p>
            <a:pPr marL="342900" indent="-342900">
              <a:buFont typeface="Arial" panose="020B0604020202020204" pitchFamily="34" charset="0"/>
              <a:buChar char="•"/>
            </a:pPr>
            <a:r>
              <a:rPr lang="en-US" sz="2000" dirty="0">
                <a:solidFill>
                  <a:srgbClr val="000000"/>
                </a:solidFill>
              </a:rPr>
              <a:t>Storytelling</a:t>
            </a:r>
          </a:p>
          <a:p>
            <a:pPr marL="342900" indent="-342900">
              <a:buFont typeface="Arial" panose="020B0604020202020204" pitchFamily="34" charset="0"/>
              <a:buChar char="•"/>
            </a:pPr>
            <a:r>
              <a:rPr lang="en-US" sz="2000" dirty="0">
                <a:solidFill>
                  <a:srgbClr val="000000"/>
                </a:solidFill>
              </a:rPr>
              <a:t>Customer path mapping</a:t>
            </a:r>
          </a:p>
          <a:p>
            <a:pPr marL="342900" indent="-342900">
              <a:buFont typeface="Arial" panose="020B0604020202020204" pitchFamily="34" charset="0"/>
              <a:buChar char="•"/>
            </a:pPr>
            <a:r>
              <a:rPr lang="en-US" sz="2000" dirty="0">
                <a:solidFill>
                  <a:srgbClr val="000000"/>
                </a:solidFill>
              </a:rPr>
              <a:t>Lean Canvas</a:t>
            </a:r>
          </a:p>
          <a:p>
            <a:pPr marL="342900" indent="-342900">
              <a:buFont typeface="Arial" panose="020B0604020202020204" pitchFamily="34" charset="0"/>
              <a:buChar char="•"/>
            </a:pPr>
            <a:r>
              <a:rPr lang="en-US" sz="2000" dirty="0">
                <a:solidFill>
                  <a:srgbClr val="000000"/>
                </a:solidFill>
              </a:rPr>
              <a:t>Apps </a:t>
            </a:r>
            <a:r>
              <a:rPr lang="en-US" sz="2000" dirty="0" err="1">
                <a:solidFill>
                  <a:srgbClr val="000000"/>
                </a:solidFill>
              </a:rPr>
              <a:t>e.g</a:t>
            </a:r>
            <a:r>
              <a:rPr lang="en-US" sz="2000" dirty="0">
                <a:solidFill>
                  <a:srgbClr val="000000"/>
                </a:solidFill>
              </a:rPr>
              <a:t>, Trello, Asana, Evernote, OneNote</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646331"/>
          </a:xfrm>
          <a:prstGeom prst="rect">
            <a:avLst/>
          </a:prstGeom>
          <a:solidFill>
            <a:srgbClr val="F68F37"/>
          </a:solidFill>
        </p:spPr>
        <p:txBody>
          <a:bodyPr wrap="square">
            <a:spAutoFit/>
          </a:bodyPr>
          <a:lstStyle/>
          <a:p>
            <a:pPr algn="ctr"/>
            <a:r>
              <a:rPr lang="pl-PL" sz="1800" b="1" dirty="0">
                <a:solidFill>
                  <a:srgbClr val="000000"/>
                </a:solidFill>
              </a:rPr>
              <a:t>We </a:t>
            </a:r>
            <a:r>
              <a:rPr lang="en-US" sz="1800" b="1" dirty="0">
                <a:solidFill>
                  <a:srgbClr val="000000"/>
                </a:solidFill>
              </a:rPr>
              <a:t>need to identify the real problems &amp; needs</a:t>
            </a:r>
            <a:endParaRPr lang="pl-PL" sz="1800" b="1" dirty="0">
              <a:solidFill>
                <a:srgbClr val="000000"/>
              </a:solidFill>
            </a:endParaRPr>
          </a:p>
        </p:txBody>
      </p:sp>
      <p:pic>
        <p:nvPicPr>
          <p:cNvPr id="11" name="Graphic 10" descr="Badge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grpSp>
        <p:nvGrpSpPr>
          <p:cNvPr id="5" name="Group 4">
            <a:extLst>
              <a:ext uri="{FF2B5EF4-FFF2-40B4-BE49-F238E27FC236}">
                <a16:creationId xmlns:a16="http://schemas.microsoft.com/office/drawing/2014/main" id="{9C2AC120-3EFE-69B7-F6C6-24933A8A64DC}"/>
              </a:ext>
            </a:extLst>
          </p:cNvPr>
          <p:cNvGrpSpPr/>
          <p:nvPr/>
        </p:nvGrpSpPr>
        <p:grpSpPr>
          <a:xfrm>
            <a:off x="2136185" y="330642"/>
            <a:ext cx="1565419" cy="1683735"/>
            <a:chOff x="3258209" y="1217582"/>
            <a:chExt cx="4712093" cy="4711282"/>
          </a:xfrm>
        </p:grpSpPr>
        <p:sp>
          <p:nvSpPr>
            <p:cNvPr id="7" name="Freeform 568">
              <a:extLst>
                <a:ext uri="{FF2B5EF4-FFF2-40B4-BE49-F238E27FC236}">
                  <a16:creationId xmlns:a16="http://schemas.microsoft.com/office/drawing/2014/main" id="{14F47727-CB3A-EF7E-9D8C-46FBDFA9FA6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A0C2"/>
            </a:solidFill>
            <a:ln w="9514" cap="flat">
              <a:noFill/>
              <a:prstDash val="solid"/>
              <a:miter/>
            </a:ln>
          </p:spPr>
          <p:txBody>
            <a:bodyPr rtlCol="0" anchor="ctr"/>
            <a:lstStyle/>
            <a:p>
              <a:endParaRPr lang="en-US"/>
            </a:p>
          </p:txBody>
        </p:sp>
        <p:sp>
          <p:nvSpPr>
            <p:cNvPr id="8" name="Freeform 569">
              <a:extLst>
                <a:ext uri="{FF2B5EF4-FFF2-40B4-BE49-F238E27FC236}">
                  <a16:creationId xmlns:a16="http://schemas.microsoft.com/office/drawing/2014/main" id="{77330E77-7BF7-0153-68E0-67B4AFC4473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A0C2"/>
            </a:solidFill>
            <a:ln w="9514"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C94ABF19-1DDF-8DD7-51CE-5B8A453AB974}"/>
                </a:ext>
              </a:extLst>
            </p:cNvPr>
            <p:cNvGrpSpPr/>
            <p:nvPr/>
          </p:nvGrpSpPr>
          <p:grpSpPr>
            <a:xfrm>
              <a:off x="3258209" y="1217582"/>
              <a:ext cx="4712093" cy="4711282"/>
              <a:chOff x="3258209" y="1217582"/>
              <a:chExt cx="4712093" cy="4711282"/>
            </a:xfrm>
          </p:grpSpPr>
          <p:sp>
            <p:nvSpPr>
              <p:cNvPr id="10" name="Freeform 571">
                <a:extLst>
                  <a:ext uri="{FF2B5EF4-FFF2-40B4-BE49-F238E27FC236}">
                    <a16:creationId xmlns:a16="http://schemas.microsoft.com/office/drawing/2014/main" id="{F85BBD16-4E9F-30B7-B5D4-79F5DDAB97A8}"/>
                  </a:ext>
                </a:extLst>
              </p:cNvPr>
              <p:cNvSpPr/>
              <p:nvPr/>
            </p:nvSpPr>
            <p:spPr>
              <a:xfrm>
                <a:off x="3258209" y="1217582"/>
                <a:ext cx="4712093" cy="4711282"/>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endParaRPr lang="en-US" dirty="0"/>
              </a:p>
            </p:txBody>
          </p:sp>
          <p:sp>
            <p:nvSpPr>
              <p:cNvPr id="18" name="Freeform 572">
                <a:extLst>
                  <a:ext uri="{FF2B5EF4-FFF2-40B4-BE49-F238E27FC236}">
                    <a16:creationId xmlns:a16="http://schemas.microsoft.com/office/drawing/2014/main" id="{01D01FBB-3728-F66D-FDC5-2F424D28CF3C}"/>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endParaRPr lang="en-US"/>
              </a:p>
            </p:txBody>
          </p:sp>
          <p:sp>
            <p:nvSpPr>
              <p:cNvPr id="19" name="Freeform 573">
                <a:extLst>
                  <a:ext uri="{FF2B5EF4-FFF2-40B4-BE49-F238E27FC236}">
                    <a16:creationId xmlns:a16="http://schemas.microsoft.com/office/drawing/2014/main" id="{44206436-5BF8-B64C-8934-46FC7E47088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endParaRPr lang="en-US"/>
              </a:p>
            </p:txBody>
          </p:sp>
          <p:sp>
            <p:nvSpPr>
              <p:cNvPr id="20" name="Freeform 574">
                <a:extLst>
                  <a:ext uri="{FF2B5EF4-FFF2-40B4-BE49-F238E27FC236}">
                    <a16:creationId xmlns:a16="http://schemas.microsoft.com/office/drawing/2014/main" id="{F34FF97F-9D52-3539-A0D4-0D13362D6C0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endParaRPr lang="en-US"/>
              </a:p>
            </p:txBody>
          </p:sp>
          <p:sp>
            <p:nvSpPr>
              <p:cNvPr id="21" name="Freeform 575">
                <a:extLst>
                  <a:ext uri="{FF2B5EF4-FFF2-40B4-BE49-F238E27FC236}">
                    <a16:creationId xmlns:a16="http://schemas.microsoft.com/office/drawing/2014/main" id="{CC4F4BD5-169D-B31A-0805-C77C350F81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endParaRPr lang="en-US"/>
              </a:p>
            </p:txBody>
          </p:sp>
          <p:sp>
            <p:nvSpPr>
              <p:cNvPr id="22" name="Freeform 576">
                <a:extLst>
                  <a:ext uri="{FF2B5EF4-FFF2-40B4-BE49-F238E27FC236}">
                    <a16:creationId xmlns:a16="http://schemas.microsoft.com/office/drawing/2014/main" id="{1CEF58CD-9290-F024-6737-54E353938A39}"/>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3" name="Freeform 577">
                <a:extLst>
                  <a:ext uri="{FF2B5EF4-FFF2-40B4-BE49-F238E27FC236}">
                    <a16:creationId xmlns:a16="http://schemas.microsoft.com/office/drawing/2014/main" id="{387667F4-CA9C-99DB-699C-F446AA59F7A8}"/>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endParaRPr lang="en-US"/>
              </a:p>
            </p:txBody>
          </p:sp>
          <p:sp>
            <p:nvSpPr>
              <p:cNvPr id="24" name="Freeform 578">
                <a:extLst>
                  <a:ext uri="{FF2B5EF4-FFF2-40B4-BE49-F238E27FC236}">
                    <a16:creationId xmlns:a16="http://schemas.microsoft.com/office/drawing/2014/main" id="{4E39B910-9DD0-91FB-E452-DEE3CDCB7A5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endParaRPr lang="en-US"/>
              </a:p>
            </p:txBody>
          </p:sp>
          <p:sp>
            <p:nvSpPr>
              <p:cNvPr id="25" name="Freeform 579">
                <a:extLst>
                  <a:ext uri="{FF2B5EF4-FFF2-40B4-BE49-F238E27FC236}">
                    <a16:creationId xmlns:a16="http://schemas.microsoft.com/office/drawing/2014/main" id="{3EC87FD4-8CD8-9F28-804B-161911270EC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6" name="Freeform 580">
                <a:extLst>
                  <a:ext uri="{FF2B5EF4-FFF2-40B4-BE49-F238E27FC236}">
                    <a16:creationId xmlns:a16="http://schemas.microsoft.com/office/drawing/2014/main" id="{73D7D7FB-A2A3-8126-E0EE-A627516C2434}"/>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endParaRPr lang="en-US"/>
              </a:p>
            </p:txBody>
          </p:sp>
          <p:sp>
            <p:nvSpPr>
              <p:cNvPr id="27" name="Freeform 581">
                <a:extLst>
                  <a:ext uri="{FF2B5EF4-FFF2-40B4-BE49-F238E27FC236}">
                    <a16:creationId xmlns:a16="http://schemas.microsoft.com/office/drawing/2014/main" id="{4A3FF12E-5EA4-3A06-6B97-D6390CE8D2B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endParaRPr lang="en-US"/>
              </a:p>
            </p:txBody>
          </p:sp>
          <p:sp>
            <p:nvSpPr>
              <p:cNvPr id="28" name="Freeform 582">
                <a:extLst>
                  <a:ext uri="{FF2B5EF4-FFF2-40B4-BE49-F238E27FC236}">
                    <a16:creationId xmlns:a16="http://schemas.microsoft.com/office/drawing/2014/main" id="{0E794523-B420-A4E7-B1E1-6530DF420E15}"/>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endParaRPr lang="en-US"/>
              </a:p>
            </p:txBody>
          </p:sp>
          <p:sp>
            <p:nvSpPr>
              <p:cNvPr id="29" name="Freeform 583">
                <a:extLst>
                  <a:ext uri="{FF2B5EF4-FFF2-40B4-BE49-F238E27FC236}">
                    <a16:creationId xmlns:a16="http://schemas.microsoft.com/office/drawing/2014/main" id="{4343CDE3-6CDF-1B55-2614-DF17511C61A0}"/>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endParaRPr lang="en-US"/>
              </a:p>
            </p:txBody>
          </p:sp>
          <p:sp>
            <p:nvSpPr>
              <p:cNvPr id="30" name="Freeform 584">
                <a:extLst>
                  <a:ext uri="{FF2B5EF4-FFF2-40B4-BE49-F238E27FC236}">
                    <a16:creationId xmlns:a16="http://schemas.microsoft.com/office/drawing/2014/main" id="{7287D3DC-3064-0BC6-B1D8-B57EE6C7E8CD}"/>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endParaRPr lang="en-US"/>
              </a:p>
            </p:txBody>
          </p:sp>
          <p:sp>
            <p:nvSpPr>
              <p:cNvPr id="31" name="Freeform 585">
                <a:extLst>
                  <a:ext uri="{FF2B5EF4-FFF2-40B4-BE49-F238E27FC236}">
                    <a16:creationId xmlns:a16="http://schemas.microsoft.com/office/drawing/2014/main" id="{C13EC358-9556-4D88-4127-96C7DF9369A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endParaRPr lang="en-US"/>
              </a:p>
            </p:txBody>
          </p:sp>
        </p:grpSp>
      </p:grpSp>
      <p:cxnSp>
        <p:nvCxnSpPr>
          <p:cNvPr id="32" name="Straight Connector 31">
            <a:extLst>
              <a:ext uri="{FF2B5EF4-FFF2-40B4-BE49-F238E27FC236}">
                <a16:creationId xmlns:a16="http://schemas.microsoft.com/office/drawing/2014/main" id="{1CC224A1-027B-4B5C-98FF-F8EF534BAA5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17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E50C18-2E0F-E239-3037-836D6F83BAF1}"/>
              </a:ext>
            </a:extLst>
          </p:cNvPr>
          <p:cNvSpPr>
            <a:spLocks noGrp="1"/>
          </p:cNvSpPr>
          <p:nvPr>
            <p:ph type="body" idx="1"/>
          </p:nvPr>
        </p:nvSpPr>
        <p:spPr/>
        <p:txBody>
          <a:bodyPr>
            <a:noAutofit/>
          </a:bodyPr>
          <a:lstStyle/>
          <a:p>
            <a:r>
              <a:rPr lang="en-IE" dirty="0">
                <a:solidFill>
                  <a:srgbClr val="000000"/>
                </a:solidFill>
              </a:rPr>
              <a:t>Problem Exploration</a:t>
            </a:r>
          </a:p>
          <a:p>
            <a:endParaRPr lang="en-IE" dirty="0">
              <a:solidFill>
                <a:srgbClr val="000000"/>
              </a:solidFill>
            </a:endParaRPr>
          </a:p>
        </p:txBody>
      </p:sp>
      <p:sp>
        <p:nvSpPr>
          <p:cNvPr id="6" name="Text Placeholder 5">
            <a:extLst>
              <a:ext uri="{FF2B5EF4-FFF2-40B4-BE49-F238E27FC236}">
                <a16:creationId xmlns:a16="http://schemas.microsoft.com/office/drawing/2014/main" id="{630DCD41-6BA1-85D1-2288-574422687487}"/>
              </a:ext>
            </a:extLst>
          </p:cNvPr>
          <p:cNvSpPr>
            <a:spLocks noGrp="1"/>
          </p:cNvSpPr>
          <p:nvPr>
            <p:ph type="body" idx="10"/>
          </p:nvPr>
        </p:nvSpPr>
        <p:spPr>
          <a:xfrm>
            <a:off x="3171528" y="2669514"/>
            <a:ext cx="586612" cy="597538"/>
          </a:xfrm>
        </p:spPr>
        <p:txBody>
          <a:bodyPr/>
          <a:lstStyle/>
          <a:p>
            <a:r>
              <a:rPr lang="en-IE" dirty="0">
                <a:solidFill>
                  <a:srgbClr val="79C5C3"/>
                </a:solidFill>
              </a:rPr>
              <a:t>2</a:t>
            </a:r>
          </a:p>
        </p:txBody>
      </p:sp>
      <p:sp>
        <p:nvSpPr>
          <p:cNvPr id="7" name="Text Placeholder 6">
            <a:extLst>
              <a:ext uri="{FF2B5EF4-FFF2-40B4-BE49-F238E27FC236}">
                <a16:creationId xmlns:a16="http://schemas.microsoft.com/office/drawing/2014/main" id="{12350B51-9FC0-93DE-AD60-344DE82A7D8D}"/>
              </a:ext>
            </a:extLst>
          </p:cNvPr>
          <p:cNvSpPr>
            <a:spLocks noGrp="1"/>
          </p:cNvSpPr>
          <p:nvPr>
            <p:ph type="body" idx="11"/>
          </p:nvPr>
        </p:nvSpPr>
        <p:spPr>
          <a:xfrm>
            <a:off x="5509388" y="2587390"/>
            <a:ext cx="586612" cy="597538"/>
          </a:xfrm>
        </p:spPr>
        <p:txBody>
          <a:bodyPr/>
          <a:lstStyle/>
          <a:p>
            <a:r>
              <a:rPr lang="en-IE" dirty="0">
                <a:solidFill>
                  <a:srgbClr val="F1A0C2"/>
                </a:solidFill>
              </a:rPr>
              <a:t>3</a:t>
            </a:r>
          </a:p>
        </p:txBody>
      </p:sp>
      <p:sp>
        <p:nvSpPr>
          <p:cNvPr id="9" name="Text Placeholder 8">
            <a:extLst>
              <a:ext uri="{FF2B5EF4-FFF2-40B4-BE49-F238E27FC236}">
                <a16:creationId xmlns:a16="http://schemas.microsoft.com/office/drawing/2014/main" id="{2F70FD30-DC22-2BE0-3204-426405A317C7}"/>
              </a:ext>
            </a:extLst>
          </p:cNvPr>
          <p:cNvSpPr>
            <a:spLocks noGrp="1"/>
          </p:cNvSpPr>
          <p:nvPr>
            <p:ph type="body" idx="13"/>
          </p:nvPr>
        </p:nvSpPr>
        <p:spPr>
          <a:xfrm>
            <a:off x="816518" y="2746401"/>
            <a:ext cx="586612" cy="597538"/>
          </a:xfrm>
        </p:spPr>
        <p:txBody>
          <a:bodyPr/>
          <a:lstStyle/>
          <a:p>
            <a:r>
              <a:rPr lang="en-IE" dirty="0">
                <a:solidFill>
                  <a:srgbClr val="F68F37"/>
                </a:solidFill>
              </a:rPr>
              <a:t>1</a:t>
            </a:r>
          </a:p>
        </p:txBody>
      </p:sp>
      <p:sp>
        <p:nvSpPr>
          <p:cNvPr id="11" name="Text Placeholder 10">
            <a:extLst>
              <a:ext uri="{FF2B5EF4-FFF2-40B4-BE49-F238E27FC236}">
                <a16:creationId xmlns:a16="http://schemas.microsoft.com/office/drawing/2014/main" id="{B3BD79D5-2C5D-ED78-D7A9-92ED616EE24D}"/>
              </a:ext>
            </a:extLst>
          </p:cNvPr>
          <p:cNvSpPr>
            <a:spLocks noGrp="1"/>
          </p:cNvSpPr>
          <p:nvPr>
            <p:ph type="body" idx="15"/>
          </p:nvPr>
        </p:nvSpPr>
        <p:spPr>
          <a:xfrm>
            <a:off x="10074739" y="2582409"/>
            <a:ext cx="586612" cy="597538"/>
          </a:xfrm>
        </p:spPr>
        <p:txBody>
          <a:bodyPr/>
          <a:lstStyle/>
          <a:p>
            <a:r>
              <a:rPr lang="en-IE" dirty="0">
                <a:solidFill>
                  <a:srgbClr val="79C5C3"/>
                </a:solidFill>
              </a:rPr>
              <a:t>5</a:t>
            </a:r>
          </a:p>
        </p:txBody>
      </p:sp>
      <p:sp>
        <p:nvSpPr>
          <p:cNvPr id="12" name="Text Placeholder 11">
            <a:extLst>
              <a:ext uri="{FF2B5EF4-FFF2-40B4-BE49-F238E27FC236}">
                <a16:creationId xmlns:a16="http://schemas.microsoft.com/office/drawing/2014/main" id="{7B75524C-4450-203B-4077-28DCD3A44B41}"/>
              </a:ext>
            </a:extLst>
          </p:cNvPr>
          <p:cNvSpPr>
            <a:spLocks noGrp="1"/>
          </p:cNvSpPr>
          <p:nvPr>
            <p:ph type="body" idx="6"/>
          </p:nvPr>
        </p:nvSpPr>
        <p:spPr>
          <a:xfrm>
            <a:off x="7719729" y="2605753"/>
            <a:ext cx="586612" cy="597538"/>
          </a:xfrm>
        </p:spPr>
        <p:txBody>
          <a:bodyPr/>
          <a:lstStyle/>
          <a:p>
            <a:r>
              <a:rPr lang="en-IE" dirty="0">
                <a:solidFill>
                  <a:srgbClr val="F68F37"/>
                </a:solidFill>
              </a:rPr>
              <a:t>4</a:t>
            </a:r>
          </a:p>
        </p:txBody>
      </p:sp>
      <p:sp>
        <p:nvSpPr>
          <p:cNvPr id="13" name="Text Placeholder 1">
            <a:extLst>
              <a:ext uri="{FF2B5EF4-FFF2-40B4-BE49-F238E27FC236}">
                <a16:creationId xmlns:a16="http://schemas.microsoft.com/office/drawing/2014/main" id="{DD3DCBEE-A854-8E7D-CB76-C8B32B82DB45}"/>
              </a:ext>
            </a:extLst>
          </p:cNvPr>
          <p:cNvSpPr txBox="1">
            <a:spLocks/>
          </p:cNvSpPr>
          <p:nvPr/>
        </p:nvSpPr>
        <p:spPr>
          <a:xfrm>
            <a:off x="672457" y="1238836"/>
            <a:ext cx="4312551" cy="748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000000"/>
                </a:solidFill>
              </a:rPr>
              <a:t>Breaking Down the Problem</a:t>
            </a:r>
            <a:endParaRPr lang="en-IE" sz="2400" dirty="0">
              <a:solidFill>
                <a:srgbClr val="000000"/>
              </a:solidFill>
            </a:endParaRPr>
          </a:p>
        </p:txBody>
      </p:sp>
      <p:sp>
        <p:nvSpPr>
          <p:cNvPr id="14" name="Text Placeholder 3">
            <a:extLst>
              <a:ext uri="{FF2B5EF4-FFF2-40B4-BE49-F238E27FC236}">
                <a16:creationId xmlns:a16="http://schemas.microsoft.com/office/drawing/2014/main" id="{69EE9704-6CE6-B2A7-9400-305B311EBEDC}"/>
              </a:ext>
            </a:extLst>
          </p:cNvPr>
          <p:cNvSpPr txBox="1">
            <a:spLocks/>
          </p:cNvSpPr>
          <p:nvPr/>
        </p:nvSpPr>
        <p:spPr>
          <a:xfrm>
            <a:off x="729782" y="4103262"/>
            <a:ext cx="1740791" cy="697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YOUR SELECTED PROBLEM</a:t>
            </a:r>
            <a:endParaRPr lang="en-IE" sz="1600" b="1" dirty="0">
              <a:solidFill>
                <a:srgbClr val="000000"/>
              </a:solidFill>
            </a:endParaRPr>
          </a:p>
        </p:txBody>
      </p:sp>
      <p:sp>
        <p:nvSpPr>
          <p:cNvPr id="15" name="Text Placeholder 4">
            <a:extLst>
              <a:ext uri="{FF2B5EF4-FFF2-40B4-BE49-F238E27FC236}">
                <a16:creationId xmlns:a16="http://schemas.microsoft.com/office/drawing/2014/main" id="{2EF8DF6B-9581-E768-9DF8-D989C5C0F5D2}"/>
              </a:ext>
            </a:extLst>
          </p:cNvPr>
          <p:cNvSpPr txBox="1">
            <a:spLocks/>
          </p:cNvSpPr>
          <p:nvPr/>
        </p:nvSpPr>
        <p:spPr>
          <a:xfrm>
            <a:off x="672457" y="3635442"/>
            <a:ext cx="1740791"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0000"/>
                </a:solidFill>
              </a:rPr>
              <a:t>REVIEW</a:t>
            </a:r>
            <a:endParaRPr lang="en-IE" sz="2000" b="1" dirty="0">
              <a:solidFill>
                <a:srgbClr val="000000"/>
              </a:solidFill>
            </a:endParaRPr>
          </a:p>
        </p:txBody>
      </p:sp>
      <p:sp>
        <p:nvSpPr>
          <p:cNvPr id="16" name="Text Placeholder 6">
            <a:extLst>
              <a:ext uri="{FF2B5EF4-FFF2-40B4-BE49-F238E27FC236}">
                <a16:creationId xmlns:a16="http://schemas.microsoft.com/office/drawing/2014/main" id="{5B5C42DC-0BA8-AC12-052E-A15553C3ACA4}"/>
              </a:ext>
            </a:extLst>
          </p:cNvPr>
          <p:cNvSpPr txBox="1">
            <a:spLocks/>
          </p:cNvSpPr>
          <p:nvPr/>
        </p:nvSpPr>
        <p:spPr>
          <a:xfrm>
            <a:off x="3225152" y="3635442"/>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IDENTIFY</a:t>
            </a:r>
            <a:endParaRPr lang="en-IE" sz="2000" b="1" dirty="0">
              <a:solidFill>
                <a:srgbClr val="000000"/>
              </a:solidFill>
            </a:endParaRPr>
          </a:p>
        </p:txBody>
      </p:sp>
      <p:sp>
        <p:nvSpPr>
          <p:cNvPr id="17" name="Text Placeholder 5">
            <a:extLst>
              <a:ext uri="{FF2B5EF4-FFF2-40B4-BE49-F238E27FC236}">
                <a16:creationId xmlns:a16="http://schemas.microsoft.com/office/drawing/2014/main" id="{105215E6-5239-F3F8-3B6A-9AD82062ECE5}"/>
              </a:ext>
            </a:extLst>
          </p:cNvPr>
          <p:cNvSpPr txBox="1">
            <a:spLocks/>
          </p:cNvSpPr>
          <p:nvPr/>
        </p:nvSpPr>
        <p:spPr>
          <a:xfrm>
            <a:off x="2925847" y="4103262"/>
            <a:ext cx="1853076" cy="839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ALL THE CAUSES OF YOUR PROBLEM</a:t>
            </a:r>
            <a:endParaRPr lang="en-IE" sz="1600" b="1" dirty="0">
              <a:solidFill>
                <a:srgbClr val="000000"/>
              </a:solidFill>
            </a:endParaRPr>
          </a:p>
        </p:txBody>
      </p:sp>
      <p:sp>
        <p:nvSpPr>
          <p:cNvPr id="18" name="Text Placeholder 11">
            <a:extLst>
              <a:ext uri="{FF2B5EF4-FFF2-40B4-BE49-F238E27FC236}">
                <a16:creationId xmlns:a16="http://schemas.microsoft.com/office/drawing/2014/main" id="{B2368C5D-582C-9AD2-E4C6-AB00841CE259}"/>
              </a:ext>
            </a:extLst>
          </p:cNvPr>
          <p:cNvSpPr txBox="1">
            <a:spLocks/>
          </p:cNvSpPr>
          <p:nvPr/>
        </p:nvSpPr>
        <p:spPr>
          <a:xfrm>
            <a:off x="5287090" y="4082599"/>
            <a:ext cx="1740791" cy="880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rgbClr val="000000"/>
                </a:solidFill>
              </a:rPr>
              <a:t>FOR EACH OF THE CAUSES TO FIND ANY THEMES OR SUB-THEMES</a:t>
            </a:r>
            <a:endParaRPr lang="en-IE" sz="1600" b="1" dirty="0">
              <a:solidFill>
                <a:srgbClr val="000000"/>
              </a:solidFill>
            </a:endParaRPr>
          </a:p>
        </p:txBody>
      </p:sp>
      <p:sp>
        <p:nvSpPr>
          <p:cNvPr id="19" name="Text Placeholder 6">
            <a:extLst>
              <a:ext uri="{FF2B5EF4-FFF2-40B4-BE49-F238E27FC236}">
                <a16:creationId xmlns:a16="http://schemas.microsoft.com/office/drawing/2014/main" id="{B64FB12F-D9B2-0D83-A6DC-0B896C103D7E}"/>
              </a:ext>
            </a:extLst>
          </p:cNvPr>
          <p:cNvSpPr txBox="1">
            <a:spLocks/>
          </p:cNvSpPr>
          <p:nvPr/>
        </p:nvSpPr>
        <p:spPr>
          <a:xfrm>
            <a:off x="5509388"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ASK ‘</a:t>
            </a:r>
            <a:r>
              <a:rPr lang="en-US" sz="2000" b="1" i="1" dirty="0">
                <a:solidFill>
                  <a:srgbClr val="000000"/>
                </a:solidFill>
              </a:rPr>
              <a:t>WHY?’</a:t>
            </a:r>
            <a:endParaRPr lang="en-IE" sz="2000" b="1" dirty="0">
              <a:solidFill>
                <a:srgbClr val="000000"/>
              </a:solidFill>
            </a:endParaRPr>
          </a:p>
        </p:txBody>
      </p:sp>
      <p:sp>
        <p:nvSpPr>
          <p:cNvPr id="20" name="Text Placeholder 6">
            <a:extLst>
              <a:ext uri="{FF2B5EF4-FFF2-40B4-BE49-F238E27FC236}">
                <a16:creationId xmlns:a16="http://schemas.microsoft.com/office/drawing/2014/main" id="{FEB686CF-0450-03A1-93AE-E6D5EEB2A974}"/>
              </a:ext>
            </a:extLst>
          </p:cNvPr>
          <p:cNvSpPr txBox="1">
            <a:spLocks/>
          </p:cNvSpPr>
          <p:nvPr/>
        </p:nvSpPr>
        <p:spPr>
          <a:xfrm>
            <a:off x="7540637" y="3637931"/>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rgbClr val="000000"/>
                </a:solidFill>
              </a:rPr>
              <a:t>LIST</a:t>
            </a:r>
            <a:endParaRPr lang="en-IE" sz="2000" b="1" dirty="0">
              <a:solidFill>
                <a:srgbClr val="000000"/>
              </a:solidFill>
            </a:endParaRPr>
          </a:p>
        </p:txBody>
      </p:sp>
      <p:sp>
        <p:nvSpPr>
          <p:cNvPr id="21" name="Text Placeholder 6">
            <a:extLst>
              <a:ext uri="{FF2B5EF4-FFF2-40B4-BE49-F238E27FC236}">
                <a16:creationId xmlns:a16="http://schemas.microsoft.com/office/drawing/2014/main" id="{68E09EE6-1F73-C09D-CEA2-CB26BA9D4A95}"/>
              </a:ext>
            </a:extLst>
          </p:cNvPr>
          <p:cNvSpPr txBox="1">
            <a:spLocks/>
          </p:cNvSpPr>
          <p:nvPr/>
        </p:nvSpPr>
        <p:spPr>
          <a:xfrm>
            <a:off x="10074739" y="3632929"/>
            <a:ext cx="1853076" cy="2384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   CREATE</a:t>
            </a:r>
            <a:endParaRPr lang="en-IE" sz="2000" b="1" dirty="0">
              <a:solidFill>
                <a:srgbClr val="000000"/>
              </a:solidFill>
            </a:endParaRPr>
          </a:p>
        </p:txBody>
      </p:sp>
      <p:sp>
        <p:nvSpPr>
          <p:cNvPr id="22" name="Text Placeholder 7">
            <a:extLst>
              <a:ext uri="{FF2B5EF4-FFF2-40B4-BE49-F238E27FC236}">
                <a16:creationId xmlns:a16="http://schemas.microsoft.com/office/drawing/2014/main" id="{800D6504-96FC-C7A6-859B-3C6348DC5A8D}"/>
              </a:ext>
            </a:extLst>
          </p:cNvPr>
          <p:cNvSpPr txBox="1">
            <a:spLocks/>
          </p:cNvSpPr>
          <p:nvPr/>
        </p:nvSpPr>
        <p:spPr>
          <a:xfrm>
            <a:off x="7401694" y="4103262"/>
            <a:ext cx="2130961"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solidFill>
                  <a:srgbClr val="000000"/>
                </a:solidFill>
              </a:rPr>
              <a:t>THE IMPACTS OF THE PROBLEM</a:t>
            </a:r>
            <a:endParaRPr lang="en-IE" sz="1600" b="1" dirty="0">
              <a:solidFill>
                <a:srgbClr val="000000"/>
              </a:solidFill>
            </a:endParaRPr>
          </a:p>
        </p:txBody>
      </p:sp>
      <p:sp>
        <p:nvSpPr>
          <p:cNvPr id="23" name="Text Placeholder 9">
            <a:extLst>
              <a:ext uri="{FF2B5EF4-FFF2-40B4-BE49-F238E27FC236}">
                <a16:creationId xmlns:a16="http://schemas.microsoft.com/office/drawing/2014/main" id="{C6D5D366-3CA3-C477-5C06-7EB8D4ACEA8A}"/>
              </a:ext>
            </a:extLst>
          </p:cNvPr>
          <p:cNvSpPr txBox="1">
            <a:spLocks/>
          </p:cNvSpPr>
          <p:nvPr/>
        </p:nvSpPr>
        <p:spPr>
          <a:xfrm>
            <a:off x="9699543" y="4082599"/>
            <a:ext cx="2333958" cy="8807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solidFill>
                  <a:srgbClr val="000000"/>
                </a:solidFill>
              </a:rPr>
              <a:t>POSSIBLE PROBLEM STATEMENTS</a:t>
            </a:r>
            <a:endParaRPr lang="en-IE" sz="1600" b="1" dirty="0">
              <a:solidFill>
                <a:srgbClr val="000000"/>
              </a:solidFill>
            </a:endParaRPr>
          </a:p>
        </p:txBody>
      </p:sp>
    </p:spTree>
    <p:extLst>
      <p:ext uri="{BB962C8B-B14F-4D97-AF65-F5344CB8AC3E}">
        <p14:creationId xmlns:p14="http://schemas.microsoft.com/office/powerpoint/2010/main" val="5591389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E49058-5DA6-9C3C-75E1-B0E6722FD828}"/>
              </a:ext>
            </a:extLst>
          </p:cNvPr>
          <p:cNvSpPr>
            <a:spLocks noGrp="1"/>
          </p:cNvSpPr>
          <p:nvPr>
            <p:ph type="body" sz="quarter" idx="16"/>
          </p:nvPr>
        </p:nvSpPr>
        <p:spPr/>
        <p:txBody>
          <a:bodyPr/>
          <a:lstStyle/>
          <a:p>
            <a:r>
              <a:rPr lang="en-IE" dirty="0"/>
              <a:t>Other Questions:</a:t>
            </a:r>
          </a:p>
        </p:txBody>
      </p:sp>
      <p:pic>
        <p:nvPicPr>
          <p:cNvPr id="7" name="Picture Placeholder 6" descr="Light bulb on green grass">
            <a:extLst>
              <a:ext uri="{FF2B5EF4-FFF2-40B4-BE49-F238E27FC236}">
                <a16:creationId xmlns:a16="http://schemas.microsoft.com/office/drawing/2014/main" id="{2B1F8491-F5FB-31D5-84B6-6A31A85885C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2">
            <a:extLst>
              <a:ext uri="{FF2B5EF4-FFF2-40B4-BE49-F238E27FC236}">
                <a16:creationId xmlns:a16="http://schemas.microsoft.com/office/drawing/2014/main" id="{5C8051F0-47CC-5F2E-D4F2-0BBCA9FA985B}"/>
              </a:ext>
            </a:extLst>
          </p:cNvPr>
          <p:cNvSpPr>
            <a:spLocks noGrp="1"/>
          </p:cNvSpPr>
          <p:nvPr>
            <p:ph type="body" sz="quarter" idx="18"/>
          </p:nvPr>
        </p:nvSpPr>
        <p:spPr>
          <a:xfrm>
            <a:off x="898525" y="1593850"/>
            <a:ext cx="5404121" cy="4016375"/>
          </a:xfrm>
        </p:spPr>
        <p:txBody>
          <a:bodyPr/>
          <a:lstStyle/>
          <a:p>
            <a:pPr marL="414900" indent="-342900">
              <a:buFont typeface="Arial" panose="020B0604020202020204" pitchFamily="34" charset="0"/>
              <a:buChar char="•"/>
            </a:pPr>
            <a:r>
              <a:rPr lang="en-US" dirty="0"/>
              <a:t>Who is impacted by this problem?</a:t>
            </a:r>
          </a:p>
          <a:p>
            <a:pPr marL="414900" indent="-342900">
              <a:buFont typeface="Arial" panose="020B0604020202020204" pitchFamily="34" charset="0"/>
              <a:buChar char="•"/>
            </a:pPr>
            <a:r>
              <a:rPr lang="en-US" dirty="0"/>
              <a:t>Who cares about this problem?</a:t>
            </a:r>
          </a:p>
          <a:p>
            <a:pPr marL="414900" indent="-342900">
              <a:buFont typeface="Arial" panose="020B0604020202020204" pitchFamily="34" charset="0"/>
              <a:buChar char="•"/>
            </a:pPr>
            <a:r>
              <a:rPr lang="en-US" dirty="0"/>
              <a:t>Which of these will be YOUR target group?</a:t>
            </a:r>
          </a:p>
          <a:p>
            <a:pPr marL="414900" indent="-342900">
              <a:buFont typeface="Arial" panose="020B0604020202020204" pitchFamily="34" charset="0"/>
              <a:buChar char="•"/>
            </a:pPr>
            <a:r>
              <a:rPr lang="en-US" dirty="0"/>
              <a:t>Is there already an idea?</a:t>
            </a:r>
          </a:p>
          <a:p>
            <a:pPr marL="414900" indent="-342900">
              <a:buFont typeface="Arial" panose="020B0604020202020204" pitchFamily="34" charset="0"/>
              <a:buChar char="•"/>
            </a:pPr>
            <a:r>
              <a:rPr lang="en-US" dirty="0"/>
              <a:t>Is there already a solution?</a:t>
            </a:r>
          </a:p>
          <a:p>
            <a:pPr marL="414900" indent="-342900">
              <a:buFont typeface="Arial" panose="020B0604020202020204" pitchFamily="34" charset="0"/>
              <a:buChar char="•"/>
            </a:pPr>
            <a:r>
              <a:rPr lang="en-US" dirty="0"/>
              <a:t>Who has these?</a:t>
            </a:r>
          </a:p>
          <a:p>
            <a:pPr marL="414900" indent="-342900">
              <a:buFont typeface="Arial" panose="020B0604020202020204" pitchFamily="34" charset="0"/>
              <a:buChar char="•"/>
            </a:pPr>
            <a:r>
              <a:rPr lang="en-US" b="1" dirty="0"/>
              <a:t>How can you do better?</a:t>
            </a:r>
          </a:p>
          <a:p>
            <a:pPr marL="414900" indent="-342900">
              <a:buFont typeface="Arial" panose="020B0604020202020204" pitchFamily="34" charset="0"/>
              <a:buChar char="•"/>
            </a:pPr>
            <a:endParaRPr lang="en-IE" dirty="0"/>
          </a:p>
        </p:txBody>
      </p:sp>
    </p:spTree>
    <p:extLst>
      <p:ext uri="{BB962C8B-B14F-4D97-AF65-F5344CB8AC3E}">
        <p14:creationId xmlns:p14="http://schemas.microsoft.com/office/powerpoint/2010/main" val="3251295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CD624E-D135-4346-8066-EEB731970F7D}"/>
              </a:ext>
            </a:extLst>
          </p:cNvPr>
          <p:cNvSpPr>
            <a:spLocks noGrp="1"/>
          </p:cNvSpPr>
          <p:nvPr>
            <p:ph type="body" sz="quarter" idx="18"/>
          </p:nvPr>
        </p:nvSpPr>
        <p:spPr>
          <a:xfrm>
            <a:off x="898358" y="1783457"/>
            <a:ext cx="3872818" cy="3291086"/>
          </a:xfrm>
        </p:spPr>
        <p:txBody>
          <a:bodyPr/>
          <a:lstStyle/>
          <a:p>
            <a:r>
              <a:rPr lang="en-US" dirty="0"/>
              <a:t>This is a short video with an overview of the Customer Empathy Map. This is a useful tool that can be used to help businesses better understand their customers and help them discover and define the real problem that the customer is experiencing </a:t>
            </a:r>
            <a:endParaRPr lang="en-IE" dirty="0"/>
          </a:p>
        </p:txBody>
      </p:sp>
      <p:sp>
        <p:nvSpPr>
          <p:cNvPr id="3" name="Text Placeholder 2">
            <a:extLst>
              <a:ext uri="{FF2B5EF4-FFF2-40B4-BE49-F238E27FC236}">
                <a16:creationId xmlns:a16="http://schemas.microsoft.com/office/drawing/2014/main" id="{8DC6FBA9-2BE6-66B7-53A6-C3B9975B9E40}"/>
              </a:ext>
            </a:extLst>
          </p:cNvPr>
          <p:cNvSpPr>
            <a:spLocks noGrp="1"/>
          </p:cNvSpPr>
          <p:nvPr>
            <p:ph type="body" sz="quarter" idx="16"/>
          </p:nvPr>
        </p:nvSpPr>
        <p:spPr/>
        <p:txBody>
          <a:bodyPr/>
          <a:lstStyle/>
          <a:p>
            <a:r>
              <a:rPr lang="en-IE" dirty="0"/>
              <a:t>Empathy Maps</a:t>
            </a:r>
          </a:p>
        </p:txBody>
      </p:sp>
      <p:sp>
        <p:nvSpPr>
          <p:cNvPr id="5" name="TextBox 4">
            <a:extLst>
              <a:ext uri="{FF2B5EF4-FFF2-40B4-BE49-F238E27FC236}">
                <a16:creationId xmlns:a16="http://schemas.microsoft.com/office/drawing/2014/main" id="{68CEB60F-CC50-2E1F-957D-F9ED32957286}"/>
              </a:ext>
            </a:extLst>
          </p:cNvPr>
          <p:cNvSpPr txBox="1"/>
          <p:nvPr/>
        </p:nvSpPr>
        <p:spPr>
          <a:xfrm>
            <a:off x="321441" y="5884235"/>
            <a:ext cx="4449735" cy="646331"/>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Understanding Customers - An Introduction to Customer Empathy Mapping - YouTube</a:t>
            </a:r>
            <a:endParaRPr lang="en-IE" dirty="0">
              <a:solidFill>
                <a:srgbClr val="000000"/>
              </a:solidFill>
            </a:endParaRPr>
          </a:p>
        </p:txBody>
      </p:sp>
      <p:pic>
        <p:nvPicPr>
          <p:cNvPr id="6" name="Online Media 5" title="Understanding Customers - An Introduction to Customer Empathy Mapping">
            <a:hlinkClick r:id="" action="ppaction://media"/>
            <a:extLst>
              <a:ext uri="{FF2B5EF4-FFF2-40B4-BE49-F238E27FC236}">
                <a16:creationId xmlns:a16="http://schemas.microsoft.com/office/drawing/2014/main" id="{06A3A9BC-9B60-EB9A-9870-322E9070FD57}"/>
              </a:ext>
            </a:extLst>
          </p:cNvPr>
          <p:cNvPicPr>
            <a:picLocks noRot="1" noChangeAspect="1"/>
          </p:cNvPicPr>
          <p:nvPr>
            <a:videoFile r:link="rId1"/>
          </p:nvPr>
        </p:nvPicPr>
        <p:blipFill>
          <a:blip r:embed="rId4"/>
          <a:stretch>
            <a:fillRect/>
          </a:stretch>
        </p:blipFill>
        <p:spPr>
          <a:xfrm>
            <a:off x="5260567" y="1159446"/>
            <a:ext cx="6753382" cy="4173045"/>
          </a:xfrm>
          <a:prstGeom prst="rect">
            <a:avLst/>
          </a:prstGeom>
        </p:spPr>
      </p:pic>
    </p:spTree>
    <p:extLst>
      <p:ext uri="{BB962C8B-B14F-4D97-AF65-F5344CB8AC3E}">
        <p14:creationId xmlns:p14="http://schemas.microsoft.com/office/powerpoint/2010/main" val="40587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44B1F6-33B2-2FB6-53F5-0BEFBB14E7AD}"/>
              </a:ext>
            </a:extLst>
          </p:cNvPr>
          <p:cNvSpPr>
            <a:spLocks noGrp="1"/>
          </p:cNvSpPr>
          <p:nvPr>
            <p:ph type="body" sz="quarter" idx="16"/>
          </p:nvPr>
        </p:nvSpPr>
        <p:spPr>
          <a:xfrm>
            <a:off x="798379" y="426625"/>
            <a:ext cx="10595237" cy="535753"/>
          </a:xfrm>
        </p:spPr>
        <p:txBody>
          <a:bodyPr/>
          <a:lstStyle/>
          <a:p>
            <a:r>
              <a:rPr lang="en-IE" dirty="0"/>
              <a:t>Understanding Customers – through Empathy Maps</a:t>
            </a:r>
          </a:p>
        </p:txBody>
      </p:sp>
      <p:pic>
        <p:nvPicPr>
          <p:cNvPr id="4" name="Picture 3">
            <a:extLst>
              <a:ext uri="{FF2B5EF4-FFF2-40B4-BE49-F238E27FC236}">
                <a16:creationId xmlns:a16="http://schemas.microsoft.com/office/drawing/2014/main" id="{F5C56D48-937B-EEA8-A026-464A1BAE0203}"/>
              </a:ext>
            </a:extLst>
          </p:cNvPr>
          <p:cNvPicPr>
            <a:picLocks noChangeAspect="1"/>
          </p:cNvPicPr>
          <p:nvPr/>
        </p:nvPicPr>
        <p:blipFill>
          <a:blip r:embed="rId2"/>
          <a:stretch>
            <a:fillRect/>
          </a:stretch>
        </p:blipFill>
        <p:spPr>
          <a:xfrm>
            <a:off x="3547241" y="1107498"/>
            <a:ext cx="7756634" cy="5559691"/>
          </a:xfrm>
          <a:prstGeom prst="rect">
            <a:avLst/>
          </a:prstGeom>
        </p:spPr>
      </p:pic>
      <p:sp>
        <p:nvSpPr>
          <p:cNvPr id="5" name="Flowchart: Connector 4">
            <a:extLst>
              <a:ext uri="{FF2B5EF4-FFF2-40B4-BE49-F238E27FC236}">
                <a16:creationId xmlns:a16="http://schemas.microsoft.com/office/drawing/2014/main" id="{CCB16E41-514F-8239-AD6D-BF4320713EAC}"/>
              </a:ext>
            </a:extLst>
          </p:cNvPr>
          <p:cNvSpPr/>
          <p:nvPr/>
        </p:nvSpPr>
        <p:spPr>
          <a:xfrm>
            <a:off x="6342992" y="2446829"/>
            <a:ext cx="1933904" cy="1954924"/>
          </a:xfrm>
          <a:prstGeom prst="flowChartConnector">
            <a:avLst/>
          </a:prstGeom>
          <a:solidFill>
            <a:srgbClr val="85D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Name:</a:t>
            </a:r>
          </a:p>
          <a:p>
            <a:pPr algn="ctr"/>
            <a:r>
              <a:rPr lang="en-US"/>
              <a:t>Age:</a:t>
            </a:r>
          </a:p>
          <a:p>
            <a:pPr algn="ctr"/>
            <a:r>
              <a:rPr lang="en-US"/>
              <a:t>Status:</a:t>
            </a:r>
          </a:p>
          <a:p>
            <a:pPr algn="ctr"/>
            <a:endParaRPr lang="en-IE"/>
          </a:p>
        </p:txBody>
      </p:sp>
      <p:sp>
        <p:nvSpPr>
          <p:cNvPr id="6" name="TextBox 5">
            <a:extLst>
              <a:ext uri="{FF2B5EF4-FFF2-40B4-BE49-F238E27FC236}">
                <a16:creationId xmlns:a16="http://schemas.microsoft.com/office/drawing/2014/main" id="{C12D4578-8939-E91C-7454-812D84F2BAAE}"/>
              </a:ext>
            </a:extLst>
          </p:cNvPr>
          <p:cNvSpPr txBox="1"/>
          <p:nvPr/>
        </p:nvSpPr>
        <p:spPr>
          <a:xfrm>
            <a:off x="6248399" y="1420491"/>
            <a:ext cx="2375338" cy="923330"/>
          </a:xfrm>
          <a:prstGeom prst="rect">
            <a:avLst/>
          </a:prstGeom>
          <a:solidFill>
            <a:schemeClr val="bg1"/>
          </a:solidFill>
        </p:spPr>
        <p:txBody>
          <a:bodyPr wrap="square" rtlCol="0">
            <a:spAutoFit/>
          </a:bodyPr>
          <a:lstStyle/>
          <a:p>
            <a:pPr algn="ctr"/>
            <a:r>
              <a:rPr lang="en-US" b="1">
                <a:solidFill>
                  <a:srgbClr val="C32F79"/>
                </a:solidFill>
              </a:rPr>
              <a:t>Think And Feel?</a:t>
            </a:r>
          </a:p>
          <a:p>
            <a:pPr algn="ctr"/>
            <a:r>
              <a:rPr lang="en-US">
                <a:solidFill>
                  <a:srgbClr val="C32F79"/>
                </a:solidFill>
              </a:rPr>
              <a:t>What really matters</a:t>
            </a:r>
          </a:p>
          <a:p>
            <a:pPr algn="ctr"/>
            <a:r>
              <a:rPr lang="en-US">
                <a:solidFill>
                  <a:srgbClr val="C32F79"/>
                </a:solidFill>
              </a:rPr>
              <a:t>Worries / Aspirations!</a:t>
            </a:r>
            <a:endParaRPr lang="en-IE">
              <a:solidFill>
                <a:srgbClr val="C32F79"/>
              </a:solidFill>
            </a:endParaRPr>
          </a:p>
        </p:txBody>
      </p:sp>
      <p:sp>
        <p:nvSpPr>
          <p:cNvPr id="7" name="TextBox 6">
            <a:extLst>
              <a:ext uri="{FF2B5EF4-FFF2-40B4-BE49-F238E27FC236}">
                <a16:creationId xmlns:a16="http://schemas.microsoft.com/office/drawing/2014/main" id="{2E5826BF-A9F4-6787-5B85-8017616EC164}"/>
              </a:ext>
            </a:extLst>
          </p:cNvPr>
          <p:cNvSpPr txBox="1"/>
          <p:nvPr/>
        </p:nvSpPr>
        <p:spPr>
          <a:xfrm>
            <a:off x="3894082" y="2666742"/>
            <a:ext cx="2354317" cy="1477328"/>
          </a:xfrm>
          <a:prstGeom prst="rect">
            <a:avLst/>
          </a:prstGeom>
          <a:solidFill>
            <a:schemeClr val="bg1"/>
          </a:solidFill>
        </p:spPr>
        <p:txBody>
          <a:bodyPr wrap="square" rtlCol="0">
            <a:spAutoFit/>
          </a:bodyPr>
          <a:lstStyle/>
          <a:p>
            <a:pPr algn="ctr"/>
            <a:r>
              <a:rPr lang="en-US" b="1">
                <a:solidFill>
                  <a:srgbClr val="7030A0"/>
                </a:solidFill>
              </a:rPr>
              <a:t>Hear?</a:t>
            </a:r>
          </a:p>
          <a:p>
            <a:pPr algn="ctr"/>
            <a:r>
              <a:rPr lang="en-US">
                <a:solidFill>
                  <a:srgbClr val="7030A0"/>
                </a:solidFill>
              </a:rPr>
              <a:t>What friends say</a:t>
            </a:r>
          </a:p>
          <a:p>
            <a:pPr algn="ctr"/>
            <a:r>
              <a:rPr lang="en-US">
                <a:solidFill>
                  <a:srgbClr val="7030A0"/>
                </a:solidFill>
              </a:rPr>
              <a:t>What family say</a:t>
            </a:r>
          </a:p>
          <a:p>
            <a:pPr algn="ctr"/>
            <a:r>
              <a:rPr lang="en-US">
                <a:solidFill>
                  <a:srgbClr val="7030A0"/>
                </a:solidFill>
              </a:rPr>
              <a:t>What boss/ peers say</a:t>
            </a:r>
          </a:p>
          <a:p>
            <a:pPr algn="ctr"/>
            <a:r>
              <a:rPr lang="en-US">
                <a:solidFill>
                  <a:srgbClr val="7030A0"/>
                </a:solidFill>
              </a:rPr>
              <a:t>What influencers say</a:t>
            </a:r>
            <a:endParaRPr lang="en-IE">
              <a:solidFill>
                <a:srgbClr val="7030A0"/>
              </a:solidFill>
            </a:endParaRPr>
          </a:p>
        </p:txBody>
      </p:sp>
      <p:sp>
        <p:nvSpPr>
          <p:cNvPr id="8" name="TextBox 7">
            <a:extLst>
              <a:ext uri="{FF2B5EF4-FFF2-40B4-BE49-F238E27FC236}">
                <a16:creationId xmlns:a16="http://schemas.microsoft.com/office/drawing/2014/main" id="{183C2500-E82C-7C91-F619-4CF63C1561E3}"/>
              </a:ext>
            </a:extLst>
          </p:cNvPr>
          <p:cNvSpPr txBox="1"/>
          <p:nvPr/>
        </p:nvSpPr>
        <p:spPr>
          <a:xfrm>
            <a:off x="8791902" y="2447634"/>
            <a:ext cx="2165130" cy="1754326"/>
          </a:xfrm>
          <a:prstGeom prst="rect">
            <a:avLst/>
          </a:prstGeom>
          <a:solidFill>
            <a:schemeClr val="bg1"/>
          </a:solidFill>
        </p:spPr>
        <p:txBody>
          <a:bodyPr wrap="square" rtlCol="0">
            <a:spAutoFit/>
          </a:bodyPr>
          <a:lstStyle/>
          <a:p>
            <a:pPr algn="ctr"/>
            <a:r>
              <a:rPr lang="en-US" b="1">
                <a:solidFill>
                  <a:srgbClr val="0070C0"/>
                </a:solidFill>
              </a:rPr>
              <a:t>See?</a:t>
            </a:r>
          </a:p>
          <a:p>
            <a:pPr algn="ctr"/>
            <a:r>
              <a:rPr lang="en-US">
                <a:solidFill>
                  <a:srgbClr val="0070C0"/>
                </a:solidFill>
              </a:rPr>
              <a:t>Environment</a:t>
            </a:r>
          </a:p>
          <a:p>
            <a:pPr algn="ctr"/>
            <a:r>
              <a:rPr lang="en-US">
                <a:solidFill>
                  <a:srgbClr val="0070C0"/>
                </a:solidFill>
              </a:rPr>
              <a:t>Social Media/ friends</a:t>
            </a:r>
          </a:p>
          <a:p>
            <a:pPr algn="ctr"/>
            <a:r>
              <a:rPr lang="en-US">
                <a:solidFill>
                  <a:srgbClr val="0070C0"/>
                </a:solidFill>
              </a:rPr>
              <a:t>Websites</a:t>
            </a:r>
          </a:p>
          <a:p>
            <a:pPr algn="ctr"/>
            <a:r>
              <a:rPr lang="en-US">
                <a:solidFill>
                  <a:srgbClr val="0070C0"/>
                </a:solidFill>
              </a:rPr>
              <a:t>Magazines</a:t>
            </a:r>
          </a:p>
          <a:p>
            <a:pPr algn="ctr"/>
            <a:r>
              <a:rPr lang="en-US">
                <a:solidFill>
                  <a:srgbClr val="0070C0"/>
                </a:solidFill>
              </a:rPr>
              <a:t>Marketing</a:t>
            </a:r>
            <a:endParaRPr lang="en-IE">
              <a:solidFill>
                <a:srgbClr val="0070C0"/>
              </a:solidFill>
            </a:endParaRPr>
          </a:p>
        </p:txBody>
      </p:sp>
      <p:sp>
        <p:nvSpPr>
          <p:cNvPr id="9" name="TextBox 8">
            <a:extLst>
              <a:ext uri="{FF2B5EF4-FFF2-40B4-BE49-F238E27FC236}">
                <a16:creationId xmlns:a16="http://schemas.microsoft.com/office/drawing/2014/main" id="{5A1E17EE-B718-2AE8-D42E-03D1049B870E}"/>
              </a:ext>
            </a:extLst>
          </p:cNvPr>
          <p:cNvSpPr txBox="1"/>
          <p:nvPr/>
        </p:nvSpPr>
        <p:spPr>
          <a:xfrm>
            <a:off x="6119451" y="4457063"/>
            <a:ext cx="2380986" cy="923330"/>
          </a:xfrm>
          <a:prstGeom prst="rect">
            <a:avLst/>
          </a:prstGeom>
          <a:solidFill>
            <a:schemeClr val="bg1"/>
          </a:solidFill>
        </p:spPr>
        <p:txBody>
          <a:bodyPr wrap="square" rtlCol="0">
            <a:spAutoFit/>
          </a:bodyPr>
          <a:lstStyle/>
          <a:p>
            <a:pPr algn="ctr"/>
            <a:r>
              <a:rPr lang="en-US" b="1">
                <a:solidFill>
                  <a:srgbClr val="1BA19A"/>
                </a:solidFill>
              </a:rPr>
              <a:t>Say and Do?</a:t>
            </a:r>
          </a:p>
          <a:p>
            <a:pPr algn="ctr"/>
            <a:r>
              <a:rPr lang="en-US">
                <a:solidFill>
                  <a:srgbClr val="1BA19A"/>
                </a:solidFill>
              </a:rPr>
              <a:t>Appearance</a:t>
            </a:r>
          </a:p>
          <a:p>
            <a:pPr algn="ctr"/>
            <a:r>
              <a:rPr lang="en-US">
                <a:solidFill>
                  <a:srgbClr val="1BA19A"/>
                </a:solidFill>
              </a:rPr>
              <a:t>Attitude in public</a:t>
            </a:r>
            <a:endParaRPr lang="en-IE">
              <a:solidFill>
                <a:srgbClr val="1BA19A"/>
              </a:solidFill>
            </a:endParaRPr>
          </a:p>
        </p:txBody>
      </p:sp>
      <p:sp>
        <p:nvSpPr>
          <p:cNvPr id="10" name="TextBox 9">
            <a:extLst>
              <a:ext uri="{FF2B5EF4-FFF2-40B4-BE49-F238E27FC236}">
                <a16:creationId xmlns:a16="http://schemas.microsoft.com/office/drawing/2014/main" id="{045A2424-7309-2DFB-8ACD-41091E7269BA}"/>
              </a:ext>
            </a:extLst>
          </p:cNvPr>
          <p:cNvSpPr txBox="1"/>
          <p:nvPr/>
        </p:nvSpPr>
        <p:spPr>
          <a:xfrm>
            <a:off x="4166298" y="5535343"/>
            <a:ext cx="2343807" cy="922688"/>
          </a:xfrm>
          <a:prstGeom prst="rect">
            <a:avLst/>
          </a:prstGeom>
          <a:solidFill>
            <a:schemeClr val="bg1"/>
          </a:solidFill>
        </p:spPr>
        <p:txBody>
          <a:bodyPr wrap="square" rtlCol="0">
            <a:spAutoFit/>
          </a:bodyPr>
          <a:lstStyle/>
          <a:p>
            <a:pPr algn="ctr">
              <a:lnSpc>
                <a:spcPts val="1600"/>
              </a:lnSpc>
            </a:pPr>
            <a:r>
              <a:rPr lang="en-US" b="1">
                <a:solidFill>
                  <a:srgbClr val="1D599B"/>
                </a:solidFill>
              </a:rPr>
              <a:t>Pains</a:t>
            </a:r>
          </a:p>
          <a:p>
            <a:pPr algn="ctr">
              <a:lnSpc>
                <a:spcPts val="1600"/>
              </a:lnSpc>
            </a:pPr>
            <a:r>
              <a:rPr lang="en-US">
                <a:solidFill>
                  <a:srgbClr val="1D599B"/>
                </a:solidFill>
              </a:rPr>
              <a:t>Fears</a:t>
            </a:r>
          </a:p>
          <a:p>
            <a:pPr algn="ctr">
              <a:lnSpc>
                <a:spcPts val="1600"/>
              </a:lnSpc>
            </a:pPr>
            <a:r>
              <a:rPr lang="en-US">
                <a:solidFill>
                  <a:srgbClr val="1D599B"/>
                </a:solidFill>
              </a:rPr>
              <a:t>Frustrations</a:t>
            </a:r>
          </a:p>
          <a:p>
            <a:pPr algn="ctr">
              <a:lnSpc>
                <a:spcPts val="1600"/>
              </a:lnSpc>
            </a:pPr>
            <a:r>
              <a:rPr lang="en-US">
                <a:solidFill>
                  <a:srgbClr val="1D599B"/>
                </a:solidFill>
              </a:rPr>
              <a:t>Obstacles</a:t>
            </a:r>
            <a:endParaRPr lang="en-IE">
              <a:solidFill>
                <a:srgbClr val="1D599B"/>
              </a:solidFill>
            </a:endParaRPr>
          </a:p>
        </p:txBody>
      </p:sp>
      <p:sp>
        <p:nvSpPr>
          <p:cNvPr id="11" name="TextBox 10">
            <a:extLst>
              <a:ext uri="{FF2B5EF4-FFF2-40B4-BE49-F238E27FC236}">
                <a16:creationId xmlns:a16="http://schemas.microsoft.com/office/drawing/2014/main" id="{2D96AFE2-BE7D-8C9B-C6A5-C59E9F965B90}"/>
              </a:ext>
            </a:extLst>
          </p:cNvPr>
          <p:cNvSpPr txBox="1"/>
          <p:nvPr/>
        </p:nvSpPr>
        <p:spPr>
          <a:xfrm>
            <a:off x="7903778" y="5542096"/>
            <a:ext cx="2685393" cy="922688"/>
          </a:xfrm>
          <a:prstGeom prst="rect">
            <a:avLst/>
          </a:prstGeom>
          <a:solidFill>
            <a:schemeClr val="bg1"/>
          </a:solidFill>
        </p:spPr>
        <p:txBody>
          <a:bodyPr wrap="square" rtlCol="0">
            <a:spAutoFit/>
          </a:bodyPr>
          <a:lstStyle/>
          <a:p>
            <a:pPr algn="ctr">
              <a:lnSpc>
                <a:spcPts val="1600"/>
              </a:lnSpc>
            </a:pPr>
            <a:r>
              <a:rPr lang="en-US" b="1">
                <a:solidFill>
                  <a:srgbClr val="E78E0B"/>
                </a:solidFill>
              </a:rPr>
              <a:t>Gains</a:t>
            </a:r>
          </a:p>
          <a:p>
            <a:pPr algn="ctr">
              <a:lnSpc>
                <a:spcPts val="1600"/>
              </a:lnSpc>
            </a:pPr>
            <a:r>
              <a:rPr lang="en-US">
                <a:solidFill>
                  <a:srgbClr val="E78E0B"/>
                </a:solidFill>
              </a:rPr>
              <a:t>Wants / Needs</a:t>
            </a:r>
          </a:p>
          <a:p>
            <a:pPr algn="ctr">
              <a:lnSpc>
                <a:spcPts val="1600"/>
              </a:lnSpc>
            </a:pPr>
            <a:r>
              <a:rPr lang="en-US">
                <a:solidFill>
                  <a:srgbClr val="E78E0B"/>
                </a:solidFill>
              </a:rPr>
              <a:t>Measure of Success</a:t>
            </a:r>
          </a:p>
          <a:p>
            <a:pPr algn="ctr">
              <a:lnSpc>
                <a:spcPts val="1600"/>
              </a:lnSpc>
            </a:pPr>
            <a:r>
              <a:rPr lang="en-US">
                <a:solidFill>
                  <a:srgbClr val="E78E0B"/>
                </a:solidFill>
              </a:rPr>
              <a:t>Goals</a:t>
            </a:r>
            <a:endParaRPr lang="en-IE">
              <a:solidFill>
                <a:srgbClr val="E78E0B"/>
              </a:solidFill>
            </a:endParaRPr>
          </a:p>
        </p:txBody>
      </p:sp>
      <p:pic>
        <p:nvPicPr>
          <p:cNvPr id="12" name="Picture 8" descr="Icon&#10;&#10;Description automatically generated">
            <a:extLst>
              <a:ext uri="{FF2B5EF4-FFF2-40B4-BE49-F238E27FC236}">
                <a16:creationId xmlns:a16="http://schemas.microsoft.com/office/drawing/2014/main" id="{23400384-DCDC-485B-F794-ED15D06B3B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076" y="2276687"/>
            <a:ext cx="2741632" cy="2096219"/>
          </a:xfrm>
          <a:prstGeom prst="rect">
            <a:avLst/>
          </a:prstGeom>
        </p:spPr>
      </p:pic>
    </p:spTree>
    <p:extLst>
      <p:ext uri="{BB962C8B-B14F-4D97-AF65-F5344CB8AC3E}">
        <p14:creationId xmlns:p14="http://schemas.microsoft.com/office/powerpoint/2010/main" val="208052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742DC5-F1F7-571A-8CE3-702C9CC347CB}"/>
              </a:ext>
            </a:extLst>
          </p:cNvPr>
          <p:cNvSpPr>
            <a:spLocks noGrp="1"/>
          </p:cNvSpPr>
          <p:nvPr>
            <p:ph type="body" sz="quarter" idx="16"/>
          </p:nvPr>
        </p:nvSpPr>
        <p:spPr>
          <a:xfrm>
            <a:off x="798379" y="462838"/>
            <a:ext cx="10595237" cy="587364"/>
          </a:xfrm>
        </p:spPr>
        <p:txBody>
          <a:bodyPr/>
          <a:lstStyle/>
          <a:p>
            <a:r>
              <a:rPr lang="en-IE" dirty="0"/>
              <a:t>Student Exercise:</a:t>
            </a:r>
          </a:p>
        </p:txBody>
      </p:sp>
      <p:sp>
        <p:nvSpPr>
          <p:cNvPr id="4" name="Text Placeholder 1">
            <a:extLst>
              <a:ext uri="{FF2B5EF4-FFF2-40B4-BE49-F238E27FC236}">
                <a16:creationId xmlns:a16="http://schemas.microsoft.com/office/drawing/2014/main" id="{AEA4CA22-F454-90DF-DA67-6449103F0DE4}"/>
              </a:ext>
            </a:extLst>
          </p:cNvPr>
          <p:cNvSpPr>
            <a:spLocks noGrp="1"/>
          </p:cNvSpPr>
          <p:nvPr>
            <p:ph type="body" sz="quarter" idx="18"/>
          </p:nvPr>
        </p:nvSpPr>
        <p:spPr>
          <a:xfrm>
            <a:off x="798513" y="1231900"/>
            <a:ext cx="10594975" cy="4664075"/>
          </a:xfrm>
        </p:spPr>
        <p:txBody>
          <a:bodyPr/>
          <a:lstStyle/>
          <a:p>
            <a:pPr marL="0" indent="0"/>
            <a:r>
              <a:rPr lang="en-US" b="1" dirty="0">
                <a:solidFill>
                  <a:srgbClr val="1D599B"/>
                </a:solidFill>
              </a:rPr>
              <a:t>Start thinking about your Target or potential customer…</a:t>
            </a:r>
          </a:p>
          <a:p>
            <a:pPr marL="0" indent="0"/>
            <a:endParaRPr lang="en-US" sz="800" b="1" dirty="0">
              <a:solidFill>
                <a:srgbClr val="1D599B"/>
              </a:solidFill>
            </a:endParaRPr>
          </a:p>
          <a:p>
            <a:pPr marL="0" indent="0"/>
            <a:r>
              <a:rPr lang="en-US" b="1" dirty="0"/>
              <a:t>Grab a sheet of paper or work on </a:t>
            </a:r>
            <a:r>
              <a:rPr lang="en-US" b="1" dirty="0">
                <a:solidFill>
                  <a:srgbClr val="1D599B"/>
                </a:solidFill>
                <a:hlinkClick r:id="rId2">
                  <a:extLst>
                    <a:ext uri="{A12FA001-AC4F-418D-AE19-62706E023703}">
                      <ahyp:hlinkClr xmlns:ahyp="http://schemas.microsoft.com/office/drawing/2018/hyperlinkcolor" val="tx"/>
                    </a:ext>
                  </a:extLst>
                </a:hlinkClick>
              </a:rPr>
              <a:t>Mural</a:t>
            </a:r>
            <a:r>
              <a:rPr lang="en-US" b="1" dirty="0">
                <a:solidFill>
                  <a:srgbClr val="1D599B"/>
                </a:solidFill>
              </a:rPr>
              <a:t> </a:t>
            </a:r>
            <a:r>
              <a:rPr lang="en-US" b="1" dirty="0"/>
              <a:t>and start your own </a:t>
            </a:r>
            <a:r>
              <a:rPr lang="en-US" b="1" dirty="0">
                <a:solidFill>
                  <a:srgbClr val="1D599B"/>
                </a:solidFill>
              </a:rPr>
              <a:t>EMPATHY MAP</a:t>
            </a:r>
          </a:p>
          <a:p>
            <a:pPr marL="0" indent="0"/>
            <a:r>
              <a:rPr lang="en-IE" b="1" dirty="0">
                <a:solidFill>
                  <a:srgbClr val="1D599B"/>
                </a:solidFill>
              </a:rPr>
              <a:t>Note : </a:t>
            </a:r>
            <a:endParaRPr lang="en-IE" b="1" dirty="0">
              <a:solidFill>
                <a:srgbClr val="C32F79"/>
              </a:solidFill>
            </a:endParaRPr>
          </a:p>
          <a:p>
            <a:pPr marL="342900" indent="-342900">
              <a:buFont typeface="Arial" panose="020B0604020202020204" pitchFamily="34" charset="0"/>
              <a:buChar char="•"/>
            </a:pPr>
            <a:r>
              <a:rPr lang="en-IE" dirty="0"/>
              <a:t>How do they think and feel?</a:t>
            </a:r>
          </a:p>
          <a:p>
            <a:pPr marL="342900" indent="-342900">
              <a:buFont typeface="Arial" panose="020B0604020202020204" pitchFamily="34" charset="0"/>
              <a:buChar char="•"/>
            </a:pPr>
            <a:r>
              <a:rPr lang="en-IE" dirty="0"/>
              <a:t>What do they see / observe regularly?</a:t>
            </a:r>
          </a:p>
          <a:p>
            <a:pPr marL="342900" indent="-342900">
              <a:buFont typeface="Arial" panose="020B0604020202020204" pitchFamily="34" charset="0"/>
              <a:buChar char="•"/>
            </a:pPr>
            <a:r>
              <a:rPr lang="en-IE" dirty="0"/>
              <a:t>What do they hear and from whom…who influences them?</a:t>
            </a:r>
          </a:p>
          <a:p>
            <a:pPr marL="342900" indent="-342900">
              <a:buFont typeface="Arial" panose="020B0604020202020204" pitchFamily="34" charset="0"/>
              <a:buChar char="•"/>
            </a:pPr>
            <a:r>
              <a:rPr lang="en-IE" dirty="0"/>
              <a:t>How do they behave…what do they say and do?</a:t>
            </a:r>
          </a:p>
          <a:p>
            <a:pPr marL="0" indent="0"/>
            <a:r>
              <a:rPr lang="en-IE" dirty="0"/>
              <a:t>Once you have created a picture of your customer you should now be able to identify some of their </a:t>
            </a:r>
            <a:r>
              <a:rPr lang="en-IE" b="1" dirty="0">
                <a:solidFill>
                  <a:srgbClr val="1D599B"/>
                </a:solidFill>
              </a:rPr>
              <a:t>pains</a:t>
            </a:r>
            <a:r>
              <a:rPr lang="en-IE" b="1" dirty="0"/>
              <a:t> and </a:t>
            </a:r>
            <a:r>
              <a:rPr lang="en-IE" b="1" dirty="0">
                <a:solidFill>
                  <a:srgbClr val="E78E0B"/>
                </a:solidFill>
              </a:rPr>
              <a:t>gains</a:t>
            </a:r>
          </a:p>
        </p:txBody>
      </p:sp>
      <p:pic>
        <p:nvPicPr>
          <p:cNvPr id="5" name="Picture 3" descr="A picture containing text&#10;&#10;Description automatically generated">
            <a:extLst>
              <a:ext uri="{FF2B5EF4-FFF2-40B4-BE49-F238E27FC236}">
                <a16:creationId xmlns:a16="http://schemas.microsoft.com/office/drawing/2014/main" id="{10D4A29D-58A4-E672-E4A6-D153AF6D2659}"/>
              </a:ext>
            </a:extLst>
          </p:cNvPr>
          <p:cNvPicPr>
            <a:picLocks noChangeAspect="1"/>
          </p:cNvPicPr>
          <p:nvPr/>
        </p:nvPicPr>
        <p:blipFill>
          <a:blip r:embed="rId3"/>
          <a:stretch>
            <a:fillRect/>
          </a:stretch>
        </p:blipFill>
        <p:spPr>
          <a:xfrm>
            <a:off x="9156295" y="304282"/>
            <a:ext cx="1997228" cy="1491839"/>
          </a:xfrm>
          <a:prstGeom prst="rect">
            <a:avLst/>
          </a:prstGeom>
        </p:spPr>
      </p:pic>
    </p:spTree>
    <p:extLst>
      <p:ext uri="{BB962C8B-B14F-4D97-AF65-F5344CB8AC3E}">
        <p14:creationId xmlns:p14="http://schemas.microsoft.com/office/powerpoint/2010/main" val="381699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A95435-D4D8-A754-33FC-AD26995407F8}"/>
              </a:ext>
            </a:extLst>
          </p:cNvPr>
          <p:cNvSpPr>
            <a:spLocks noGrp="1"/>
          </p:cNvSpPr>
          <p:nvPr>
            <p:ph type="body" sz="quarter" idx="18"/>
          </p:nvPr>
        </p:nvSpPr>
        <p:spPr>
          <a:xfrm>
            <a:off x="6758936" y="1578886"/>
            <a:ext cx="4887311" cy="3849918"/>
          </a:xfrm>
        </p:spPr>
        <p:txBody>
          <a:bodyPr/>
          <a:lstStyle/>
          <a:p>
            <a:r>
              <a:rPr lang="en-US" dirty="0"/>
              <a:t>In this video, the most common ways to </a:t>
            </a:r>
            <a:r>
              <a:rPr lang="en-US" dirty="0" err="1"/>
              <a:t>categorise</a:t>
            </a:r>
            <a:r>
              <a:rPr lang="en-US" dirty="0"/>
              <a:t> innovation are explained.  While not food specific, it encourages us to look at innovation from different angles to better understand how innovation  really works.</a:t>
            </a:r>
          </a:p>
          <a:p>
            <a:r>
              <a:rPr lang="en-GB" dirty="0" err="1"/>
              <a:t>Viima</a:t>
            </a:r>
            <a:r>
              <a:rPr lang="en-GB" dirty="0"/>
              <a:t> is on a mission is to help organizations around the world make more innovation happen. Visit their YouTube channel on </a:t>
            </a:r>
            <a:r>
              <a:rPr lang="en-IE" dirty="0" err="1">
                <a:solidFill>
                  <a:srgbClr val="F79037"/>
                </a:solidFill>
                <a:hlinkClick r:id="rId3">
                  <a:extLst>
                    <a:ext uri="{A12FA001-AC4F-418D-AE19-62706E023703}">
                      <ahyp:hlinkClr xmlns:ahyp="http://schemas.microsoft.com/office/drawing/2018/hyperlinkcolor" val="tx"/>
                    </a:ext>
                  </a:extLst>
                </a:hlinkClick>
              </a:rPr>
              <a:t>Viima</a:t>
            </a:r>
            <a:r>
              <a:rPr lang="en-IE" dirty="0">
                <a:solidFill>
                  <a:srgbClr val="F79037"/>
                </a:solidFill>
                <a:hlinkClick r:id="rId3">
                  <a:extLst>
                    <a:ext uri="{A12FA001-AC4F-418D-AE19-62706E023703}">
                      <ahyp:hlinkClr xmlns:ahyp="http://schemas.microsoft.com/office/drawing/2018/hyperlinkcolor" val="tx"/>
                    </a:ext>
                  </a:extLst>
                </a:hlinkClick>
              </a:rPr>
              <a:t> - YouTube</a:t>
            </a:r>
            <a:endParaRPr lang="en-IE" dirty="0">
              <a:solidFill>
                <a:srgbClr val="F79037"/>
              </a:solidFill>
            </a:endParaRPr>
          </a:p>
        </p:txBody>
      </p:sp>
      <p:sp>
        <p:nvSpPr>
          <p:cNvPr id="3" name="Text Placeholder 2">
            <a:extLst>
              <a:ext uri="{FF2B5EF4-FFF2-40B4-BE49-F238E27FC236}">
                <a16:creationId xmlns:a16="http://schemas.microsoft.com/office/drawing/2014/main" id="{691B9507-1F96-F62C-446E-5DB522816413}"/>
              </a:ext>
            </a:extLst>
          </p:cNvPr>
          <p:cNvSpPr>
            <a:spLocks noGrp="1"/>
          </p:cNvSpPr>
          <p:nvPr>
            <p:ph type="body" sz="quarter" idx="16"/>
          </p:nvPr>
        </p:nvSpPr>
        <p:spPr/>
        <p:txBody>
          <a:bodyPr/>
          <a:lstStyle/>
          <a:p>
            <a:r>
              <a:rPr lang="en-US" b="1" dirty="0"/>
              <a:t>An Introduction to Innovation Categories &amp; Types</a:t>
            </a:r>
            <a:endParaRPr lang="en-IE" b="1" dirty="0"/>
          </a:p>
          <a:p>
            <a:endParaRPr lang="en-IE" dirty="0"/>
          </a:p>
        </p:txBody>
      </p:sp>
      <p:pic>
        <p:nvPicPr>
          <p:cNvPr id="4" name="Picture 3">
            <a:extLst>
              <a:ext uri="{FF2B5EF4-FFF2-40B4-BE49-F238E27FC236}">
                <a16:creationId xmlns:a16="http://schemas.microsoft.com/office/drawing/2014/main" id="{0DB3E2B9-DC71-F598-C7A7-97C35B0233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458" y="1467669"/>
            <a:ext cx="6629107" cy="4819843"/>
          </a:xfrm>
          <a:prstGeom prst="rect">
            <a:avLst/>
          </a:prstGeom>
          <a:noFill/>
        </p:spPr>
      </p:pic>
      <p:pic>
        <p:nvPicPr>
          <p:cNvPr id="5" name="Online Media 4" title="Different Types of Innovation Explained">
            <a:hlinkClick r:id="" action="ppaction://media"/>
            <a:extLst>
              <a:ext uri="{FF2B5EF4-FFF2-40B4-BE49-F238E27FC236}">
                <a16:creationId xmlns:a16="http://schemas.microsoft.com/office/drawing/2014/main" id="{9AA91B98-4F7E-9D41-5775-6F746DBDC17D}"/>
              </a:ext>
            </a:extLst>
          </p:cNvPr>
          <p:cNvPicPr>
            <a:picLocks noRot="1" noChangeAspect="1"/>
          </p:cNvPicPr>
          <p:nvPr>
            <a:videoFile r:link="rId1"/>
          </p:nvPr>
        </p:nvPicPr>
        <p:blipFill>
          <a:blip r:embed="rId5"/>
          <a:stretch>
            <a:fillRect/>
          </a:stretch>
        </p:blipFill>
        <p:spPr>
          <a:xfrm>
            <a:off x="1209175" y="1934034"/>
            <a:ext cx="4975672" cy="3100421"/>
          </a:xfrm>
          <a:prstGeom prst="rect">
            <a:avLst/>
          </a:prstGeom>
        </p:spPr>
      </p:pic>
      <p:sp>
        <p:nvSpPr>
          <p:cNvPr id="6" name="TextBox 5">
            <a:extLst>
              <a:ext uri="{FF2B5EF4-FFF2-40B4-BE49-F238E27FC236}">
                <a16:creationId xmlns:a16="http://schemas.microsoft.com/office/drawing/2014/main" id="{BC2EACBE-2FC9-8F6C-0478-7E62EEC67F80}"/>
              </a:ext>
            </a:extLst>
          </p:cNvPr>
          <p:cNvSpPr txBox="1"/>
          <p:nvPr/>
        </p:nvSpPr>
        <p:spPr>
          <a:xfrm>
            <a:off x="106326" y="6096397"/>
            <a:ext cx="7238037" cy="461665"/>
          </a:xfrm>
          <a:prstGeom prst="rect">
            <a:avLst/>
          </a:prstGeom>
          <a:noFill/>
        </p:spPr>
        <p:txBody>
          <a:bodyPr wrap="square">
            <a:spAutoFit/>
          </a:bodyPr>
          <a:lstStyle/>
          <a:p>
            <a:r>
              <a:rPr lang="en-US" sz="2400" dirty="0">
                <a:solidFill>
                  <a:schemeClr val="bg2"/>
                </a:solidFill>
                <a:hlinkClick r:id="rId6">
                  <a:extLst>
                    <a:ext uri="{A12FA001-AC4F-418D-AE19-62706E023703}">
                      <ahyp:hlinkClr xmlns:ahyp="http://schemas.microsoft.com/office/drawing/2018/hyperlinkcolor" val="tx"/>
                    </a:ext>
                  </a:extLst>
                </a:hlinkClick>
              </a:rPr>
              <a:t>Different Types of Innovation Explained - YouTube</a:t>
            </a:r>
            <a:endParaRPr lang="en-IE" sz="2400" dirty="0">
              <a:solidFill>
                <a:schemeClr val="bg2"/>
              </a:solidFill>
            </a:endParaRPr>
          </a:p>
        </p:txBody>
      </p:sp>
    </p:spTree>
    <p:extLst>
      <p:ext uri="{BB962C8B-B14F-4D97-AF65-F5344CB8AC3E}">
        <p14:creationId xmlns:p14="http://schemas.microsoft.com/office/powerpoint/2010/main" val="2097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380873-7C01-5192-19C1-20BD103540FF}"/>
              </a:ext>
            </a:extLst>
          </p:cNvPr>
          <p:cNvSpPr>
            <a:spLocks noGrp="1"/>
          </p:cNvSpPr>
          <p:nvPr>
            <p:ph type="body" sz="quarter" idx="16"/>
          </p:nvPr>
        </p:nvSpPr>
        <p:spPr/>
        <p:txBody>
          <a:bodyPr/>
          <a:lstStyle/>
          <a:p>
            <a:r>
              <a:rPr lang="en-IE" dirty="0"/>
              <a:t>Stage 3: Ideate</a:t>
            </a:r>
          </a:p>
        </p:txBody>
      </p:sp>
      <p:sp>
        <p:nvSpPr>
          <p:cNvPr id="5" name="Text Placeholder 2">
            <a:extLst>
              <a:ext uri="{FF2B5EF4-FFF2-40B4-BE49-F238E27FC236}">
                <a16:creationId xmlns:a16="http://schemas.microsoft.com/office/drawing/2014/main" id="{B3967464-5E63-F6AA-3416-E586F0F7EF02}"/>
              </a:ext>
            </a:extLst>
          </p:cNvPr>
          <p:cNvSpPr>
            <a:spLocks noGrp="1"/>
          </p:cNvSpPr>
          <p:nvPr>
            <p:ph type="body" sz="quarter" idx="18"/>
          </p:nvPr>
        </p:nvSpPr>
        <p:spPr>
          <a:xfrm>
            <a:off x="898525" y="1452564"/>
            <a:ext cx="5746750" cy="4157662"/>
          </a:xfrm>
        </p:spPr>
        <p:txBody>
          <a:bodyPr>
            <a:normAutofit/>
          </a:bodyPr>
          <a:lstStyle/>
          <a:p>
            <a:pPr>
              <a:lnSpc>
                <a:spcPct val="100000"/>
              </a:lnSpc>
            </a:pPr>
            <a:r>
              <a:rPr lang="en-US" dirty="0"/>
              <a:t>Now focus only on the problem statement and come up with ideas that solve the problem. The point is not to get a perfect idea, but rather to come up with as many ideas as possible: like unique virtual reality experiences, zero-cook healthy options, zero-waste foods, ways to offer information. Whatever it is, sketch up your best ideas and show them to the people you are trying to help, so you get their feedback.</a:t>
            </a:r>
            <a:br>
              <a:rPr lang="en-US" dirty="0"/>
            </a:br>
            <a:endParaRPr lang="en-IE" dirty="0"/>
          </a:p>
        </p:txBody>
      </p:sp>
      <p:grpSp>
        <p:nvGrpSpPr>
          <p:cNvPr id="6" name="Group 5">
            <a:extLst>
              <a:ext uri="{FF2B5EF4-FFF2-40B4-BE49-F238E27FC236}">
                <a16:creationId xmlns:a16="http://schemas.microsoft.com/office/drawing/2014/main" id="{4C8B6F79-5149-2807-74C1-C168832534F4}"/>
              </a:ext>
            </a:extLst>
          </p:cNvPr>
          <p:cNvGrpSpPr/>
          <p:nvPr/>
        </p:nvGrpSpPr>
        <p:grpSpPr>
          <a:xfrm>
            <a:off x="8503291" y="1684060"/>
            <a:ext cx="2153776" cy="2297217"/>
            <a:chOff x="8736336" y="773976"/>
            <a:chExt cx="925001" cy="925018"/>
          </a:xfrm>
        </p:grpSpPr>
        <p:grpSp>
          <p:nvGrpSpPr>
            <p:cNvPr id="7" name="Graphic 2">
              <a:extLst>
                <a:ext uri="{FF2B5EF4-FFF2-40B4-BE49-F238E27FC236}">
                  <a16:creationId xmlns:a16="http://schemas.microsoft.com/office/drawing/2014/main" id="{8417528D-7FC7-1EF1-413D-5A98468AB6DF}"/>
                </a:ext>
              </a:extLst>
            </p:cNvPr>
            <p:cNvGrpSpPr/>
            <p:nvPr/>
          </p:nvGrpSpPr>
          <p:grpSpPr>
            <a:xfrm>
              <a:off x="8736336" y="773976"/>
              <a:ext cx="925001" cy="925018"/>
              <a:chOff x="8736336" y="773976"/>
              <a:chExt cx="925001" cy="925018"/>
            </a:xfrm>
            <a:solidFill>
              <a:srgbClr val="010101"/>
            </a:solidFill>
          </p:grpSpPr>
          <p:sp>
            <p:nvSpPr>
              <p:cNvPr id="10" name="Freeform 527">
                <a:extLst>
                  <a:ext uri="{FF2B5EF4-FFF2-40B4-BE49-F238E27FC236}">
                    <a16:creationId xmlns:a16="http://schemas.microsoft.com/office/drawing/2014/main" id="{061B3C1C-3327-B932-B326-539769DD8C68}"/>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1" name="Freeform 528">
                <a:extLst>
                  <a:ext uri="{FF2B5EF4-FFF2-40B4-BE49-F238E27FC236}">
                    <a16:creationId xmlns:a16="http://schemas.microsoft.com/office/drawing/2014/main" id="{43715CF7-5B05-15CC-A9EE-E29E0AD85CD6}"/>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12" name="Freeform 529">
                <a:extLst>
                  <a:ext uri="{FF2B5EF4-FFF2-40B4-BE49-F238E27FC236}">
                    <a16:creationId xmlns:a16="http://schemas.microsoft.com/office/drawing/2014/main" id="{7521F089-444D-E070-6FE8-166DEE27D2D5}"/>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13" name="Freeform 530">
                <a:extLst>
                  <a:ext uri="{FF2B5EF4-FFF2-40B4-BE49-F238E27FC236}">
                    <a16:creationId xmlns:a16="http://schemas.microsoft.com/office/drawing/2014/main" id="{5641F853-2E8A-025B-C537-C54CC063D58E}"/>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14" name="Freeform 531">
                <a:extLst>
                  <a:ext uri="{FF2B5EF4-FFF2-40B4-BE49-F238E27FC236}">
                    <a16:creationId xmlns:a16="http://schemas.microsoft.com/office/drawing/2014/main" id="{F872678F-A381-E817-276A-DF340DE8DDF2}"/>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15" name="Freeform 532">
                <a:extLst>
                  <a:ext uri="{FF2B5EF4-FFF2-40B4-BE49-F238E27FC236}">
                    <a16:creationId xmlns:a16="http://schemas.microsoft.com/office/drawing/2014/main" id="{A6877E0E-9635-2BBC-2CC0-B8AF00D34DBC}"/>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16" name="Freeform 533">
                <a:extLst>
                  <a:ext uri="{FF2B5EF4-FFF2-40B4-BE49-F238E27FC236}">
                    <a16:creationId xmlns:a16="http://schemas.microsoft.com/office/drawing/2014/main" id="{1B813535-C92C-8932-6AF4-CEF542BCD190}"/>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8" name="Freeform 525">
              <a:extLst>
                <a:ext uri="{FF2B5EF4-FFF2-40B4-BE49-F238E27FC236}">
                  <a16:creationId xmlns:a16="http://schemas.microsoft.com/office/drawing/2014/main" id="{5FE66BE4-595C-B1B3-7C49-AE0208243096}"/>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9" name="Freeform 526">
              <a:extLst>
                <a:ext uri="{FF2B5EF4-FFF2-40B4-BE49-F238E27FC236}">
                  <a16:creationId xmlns:a16="http://schemas.microsoft.com/office/drawing/2014/main" id="{B532ECF9-6E68-1B09-1A2C-893A41304BD6}"/>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sp>
        <p:nvSpPr>
          <p:cNvPr id="17" name="TextBox 16">
            <a:extLst>
              <a:ext uri="{FF2B5EF4-FFF2-40B4-BE49-F238E27FC236}">
                <a16:creationId xmlns:a16="http://schemas.microsoft.com/office/drawing/2014/main" id="{98E750FD-9386-04A1-B016-B980F046C8C4}"/>
              </a:ext>
            </a:extLst>
          </p:cNvPr>
          <p:cNvSpPr txBox="1"/>
          <p:nvPr/>
        </p:nvSpPr>
        <p:spPr>
          <a:xfrm>
            <a:off x="7577959" y="4432583"/>
            <a:ext cx="4004441" cy="1200329"/>
          </a:xfrm>
          <a:prstGeom prst="rect">
            <a:avLst/>
          </a:prstGeom>
          <a:noFill/>
        </p:spPr>
        <p:txBody>
          <a:bodyPr wrap="square" rtlCol="0">
            <a:spAutoFit/>
          </a:bodyPr>
          <a:lstStyle/>
          <a:p>
            <a:pPr algn="ctr"/>
            <a:r>
              <a:rPr lang="en-US" sz="2400" b="1" dirty="0">
                <a:solidFill>
                  <a:srgbClr val="1188A3"/>
                </a:solidFill>
              </a:rPr>
              <a:t>Brainstorm and</a:t>
            </a:r>
          </a:p>
          <a:p>
            <a:pPr algn="ctr"/>
            <a:r>
              <a:rPr lang="en-US" sz="2400" b="1" dirty="0">
                <a:solidFill>
                  <a:srgbClr val="1188A3"/>
                </a:solidFill>
              </a:rPr>
              <a:t>come up with creative</a:t>
            </a:r>
          </a:p>
          <a:p>
            <a:pPr algn="ctr"/>
            <a:r>
              <a:rPr lang="en-US" sz="2400" b="1" dirty="0">
                <a:solidFill>
                  <a:srgbClr val="1188A3"/>
                </a:solidFill>
              </a:rPr>
              <a:t>solutions</a:t>
            </a:r>
            <a:endParaRPr lang="en-IE" sz="2400" b="1" dirty="0">
              <a:solidFill>
                <a:srgbClr val="1188A3"/>
              </a:solidFill>
            </a:endParaRPr>
          </a:p>
        </p:txBody>
      </p:sp>
    </p:spTree>
    <p:extLst>
      <p:ext uri="{BB962C8B-B14F-4D97-AF65-F5344CB8AC3E}">
        <p14:creationId xmlns:p14="http://schemas.microsoft.com/office/powerpoint/2010/main" val="1135478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2147680"/>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Generate and collect as many ideas as possible in a collaborative manner</a:t>
            </a:r>
          </a:p>
          <a:p>
            <a:pPr marL="342900" indent="-342900">
              <a:buClr>
                <a:srgbClr val="F1A0C2"/>
              </a:buClr>
            </a:pPr>
            <a:r>
              <a:rPr lang="en-US" sz="2400" dirty="0" err="1">
                <a:solidFill>
                  <a:srgbClr val="000000"/>
                </a:solidFill>
              </a:rPr>
              <a:t>Analyse</a:t>
            </a:r>
            <a:r>
              <a:rPr lang="en-US" sz="2400" dirty="0">
                <a:solidFill>
                  <a:srgbClr val="000000"/>
                </a:solidFill>
              </a:rPr>
              <a:t> ideas and choose most appropriate </a:t>
            </a:r>
          </a:p>
          <a:p>
            <a:pPr marL="342900" indent="-342900">
              <a:buClr>
                <a:srgbClr val="F1A0C2"/>
              </a:buClr>
            </a:pPr>
            <a:r>
              <a:rPr lang="en-US" sz="2400" dirty="0">
                <a:solidFill>
                  <a:srgbClr val="000000"/>
                </a:solidFill>
              </a:rPr>
              <a:t>Form real concepts</a:t>
            </a:r>
          </a:p>
          <a:p>
            <a:pPr marL="342900" indent="-342900">
              <a:buClr>
                <a:srgbClr val="F1A0C2"/>
              </a:buClr>
            </a:pPr>
            <a:r>
              <a:rPr lang="en-US" sz="2400" dirty="0">
                <a:solidFill>
                  <a:srgbClr val="000000"/>
                </a:solidFill>
              </a:rPr>
              <a:t>Obtain the optimal solution</a:t>
            </a:r>
          </a:p>
          <a:p>
            <a:pPr marL="0" indent="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420414"/>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Ideate solutions – </a:t>
            </a:r>
            <a:r>
              <a:rPr lang="en-US" dirty="0">
                <a:solidFill>
                  <a:srgbClr val="000000"/>
                </a:solidFill>
              </a:rPr>
              <a:t>Brainstorm and come up with creative solutions</a:t>
            </a:r>
          </a:p>
          <a:p>
            <a:endParaRPr lang="en-IE" b="1"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896886" y="3225163"/>
            <a:ext cx="4416732"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Ideate stage:</a:t>
            </a:r>
          </a:p>
          <a:p>
            <a:pPr marL="342900" indent="-34290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Brainstorming</a:t>
            </a: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Braindumping</a:t>
            </a:r>
            <a:endParaRPr lang="en-US" sz="2000" dirty="0">
              <a:solidFill>
                <a:srgbClr val="000000"/>
              </a:solidFill>
              <a:hlinkClick r:id="rId3">
                <a:extLst>
                  <a:ext uri="{A12FA001-AC4F-418D-AE19-62706E023703}">
                    <ahyp:hlinkClr xmlns:ahyp="http://schemas.microsoft.com/office/drawing/2018/hyperlinkcolor" val="tx"/>
                  </a:ext>
                </a:extLst>
              </a:hlinkClick>
            </a:endParaRPr>
          </a:p>
          <a:p>
            <a:pPr marL="342900" indent="-34290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Brain writing</a:t>
            </a:r>
          </a:p>
          <a:p>
            <a:pPr marL="342900" indent="-342900">
              <a:buFont typeface="Arial" panose="020B0604020202020204" pitchFamily="34" charset="0"/>
              <a:buChar char="•"/>
            </a:pPr>
            <a:r>
              <a:rPr lang="en-US" sz="2000" dirty="0" err="1">
                <a:solidFill>
                  <a:srgbClr val="000000"/>
                </a:solidFill>
                <a:hlinkClick r:id="rId3">
                  <a:extLst>
                    <a:ext uri="{A12FA001-AC4F-418D-AE19-62706E023703}">
                      <ahyp:hlinkClr xmlns:ahyp="http://schemas.microsoft.com/office/drawing/2018/hyperlinkcolor" val="tx"/>
                    </a:ext>
                  </a:extLst>
                </a:hlinkClick>
              </a:rPr>
              <a:t>Brainwalking</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6 Thinking hats method</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5">
                  <a:extLst>
                    <a:ext uri="{A12FA001-AC4F-418D-AE19-62706E023703}">
                      <ahyp:hlinkClr xmlns:ahyp="http://schemas.microsoft.com/office/drawing/2018/hyperlinkcolor" val="tx"/>
                    </a:ext>
                  </a:extLst>
                </a:hlinkClick>
              </a:rPr>
              <a:t>SWOT / PEST analysis</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rPr>
              <a:t>Sketching</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a:r>
              <a:rPr lang="pl-PL" sz="1800" b="1" dirty="0">
                <a:solidFill>
                  <a:srgbClr val="000000"/>
                </a:solidFill>
              </a:rPr>
              <a:t>This phase should limit criticism</a:t>
            </a:r>
          </a:p>
          <a:p>
            <a:pPr algn="ctr"/>
            <a:r>
              <a:rPr lang="en-GB" sz="1800" b="1" dirty="0">
                <a:solidFill>
                  <a:srgbClr val="000000"/>
                </a:solidFill>
              </a:rPr>
              <a:t>Q</a:t>
            </a:r>
            <a:r>
              <a:rPr lang="pl-PL" sz="1800" b="1" dirty="0">
                <a:solidFill>
                  <a:srgbClr val="000000"/>
                </a:solidFill>
              </a:rPr>
              <a:t>uantity is what counts, not quality</a:t>
            </a:r>
          </a:p>
          <a:p>
            <a:pPr algn="ctr"/>
            <a:r>
              <a:rPr lang="en-US" sz="1800" b="1" dirty="0">
                <a:solidFill>
                  <a:srgbClr val="000000"/>
                </a:solidFill>
              </a:rPr>
              <a:t>There are no silly or wrong ideas!</a:t>
            </a:r>
            <a:endParaRPr lang="pl-PL" sz="1800" b="1" dirty="0">
              <a:solidFill>
                <a:srgbClr val="000000"/>
              </a:solidFill>
            </a:endParaRPr>
          </a:p>
        </p:txBody>
      </p:sp>
      <p:pic>
        <p:nvPicPr>
          <p:cNvPr id="11" name="Graphic 10" descr="Badge 3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grpSp>
        <p:nvGrpSpPr>
          <p:cNvPr id="12" name="Group 11">
            <a:extLst>
              <a:ext uri="{FF2B5EF4-FFF2-40B4-BE49-F238E27FC236}">
                <a16:creationId xmlns:a16="http://schemas.microsoft.com/office/drawing/2014/main" id="{3B8638B5-74EB-53F0-721A-033AB3A68BE2}"/>
              </a:ext>
            </a:extLst>
          </p:cNvPr>
          <p:cNvGrpSpPr/>
          <p:nvPr/>
        </p:nvGrpSpPr>
        <p:grpSpPr>
          <a:xfrm>
            <a:off x="1904246" y="300940"/>
            <a:ext cx="1535538" cy="1606307"/>
            <a:chOff x="8736336" y="773976"/>
            <a:chExt cx="925001" cy="925018"/>
          </a:xfrm>
        </p:grpSpPr>
        <p:grpSp>
          <p:nvGrpSpPr>
            <p:cNvPr id="13" name="Graphic 2">
              <a:extLst>
                <a:ext uri="{FF2B5EF4-FFF2-40B4-BE49-F238E27FC236}">
                  <a16:creationId xmlns:a16="http://schemas.microsoft.com/office/drawing/2014/main" id="{990EA60C-E304-027B-8095-A59D0FAB923E}"/>
                </a:ext>
              </a:extLst>
            </p:cNvPr>
            <p:cNvGrpSpPr/>
            <p:nvPr/>
          </p:nvGrpSpPr>
          <p:grpSpPr>
            <a:xfrm>
              <a:off x="8736336" y="773976"/>
              <a:ext cx="925001" cy="925018"/>
              <a:chOff x="8736336" y="773976"/>
              <a:chExt cx="925001" cy="925018"/>
            </a:xfrm>
            <a:solidFill>
              <a:srgbClr val="010101"/>
            </a:solidFill>
          </p:grpSpPr>
          <p:sp>
            <p:nvSpPr>
              <p:cNvPr id="16" name="Freeform 527">
                <a:extLst>
                  <a:ext uri="{FF2B5EF4-FFF2-40B4-BE49-F238E27FC236}">
                    <a16:creationId xmlns:a16="http://schemas.microsoft.com/office/drawing/2014/main" id="{68AD2B16-F12C-99B7-6CB9-DE5A42979FFE}"/>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endParaRPr lang="en-US"/>
              </a:p>
            </p:txBody>
          </p:sp>
          <p:sp>
            <p:nvSpPr>
              <p:cNvPr id="17" name="Freeform 528">
                <a:extLst>
                  <a:ext uri="{FF2B5EF4-FFF2-40B4-BE49-F238E27FC236}">
                    <a16:creationId xmlns:a16="http://schemas.microsoft.com/office/drawing/2014/main" id="{6DC1D125-66D2-7854-0C03-77786A163BA2}"/>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endParaRPr lang="en-US"/>
              </a:p>
            </p:txBody>
          </p:sp>
          <p:sp>
            <p:nvSpPr>
              <p:cNvPr id="32" name="Freeform 529">
                <a:extLst>
                  <a:ext uri="{FF2B5EF4-FFF2-40B4-BE49-F238E27FC236}">
                    <a16:creationId xmlns:a16="http://schemas.microsoft.com/office/drawing/2014/main" id="{625D25F3-884C-B4AB-B0CC-203319B7014B}"/>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endParaRPr lang="en-US"/>
              </a:p>
            </p:txBody>
          </p:sp>
          <p:sp>
            <p:nvSpPr>
              <p:cNvPr id="33" name="Freeform 530">
                <a:extLst>
                  <a:ext uri="{FF2B5EF4-FFF2-40B4-BE49-F238E27FC236}">
                    <a16:creationId xmlns:a16="http://schemas.microsoft.com/office/drawing/2014/main" id="{0C091E06-9027-7CAE-67AA-0E1B6BB2B995}"/>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endParaRPr lang="en-US"/>
              </a:p>
            </p:txBody>
          </p:sp>
          <p:sp>
            <p:nvSpPr>
              <p:cNvPr id="34" name="Freeform 531">
                <a:extLst>
                  <a:ext uri="{FF2B5EF4-FFF2-40B4-BE49-F238E27FC236}">
                    <a16:creationId xmlns:a16="http://schemas.microsoft.com/office/drawing/2014/main" id="{6B9DAE08-AC27-F840-ADD1-3C68765E818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endParaRPr lang="en-US"/>
              </a:p>
            </p:txBody>
          </p:sp>
          <p:sp>
            <p:nvSpPr>
              <p:cNvPr id="35" name="Freeform 532">
                <a:extLst>
                  <a:ext uri="{FF2B5EF4-FFF2-40B4-BE49-F238E27FC236}">
                    <a16:creationId xmlns:a16="http://schemas.microsoft.com/office/drawing/2014/main" id="{11506203-ACCF-F938-C515-FF58E725B936}"/>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endParaRPr lang="en-US"/>
              </a:p>
            </p:txBody>
          </p:sp>
          <p:sp>
            <p:nvSpPr>
              <p:cNvPr id="36" name="Freeform 533">
                <a:extLst>
                  <a:ext uri="{FF2B5EF4-FFF2-40B4-BE49-F238E27FC236}">
                    <a16:creationId xmlns:a16="http://schemas.microsoft.com/office/drawing/2014/main" id="{A82A4691-ED33-560F-0F2E-B1B13A9E5059}"/>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endParaRPr lang="en-US"/>
              </a:p>
            </p:txBody>
          </p:sp>
        </p:grpSp>
        <p:sp>
          <p:nvSpPr>
            <p:cNvPr id="14" name="Freeform 525">
              <a:extLst>
                <a:ext uri="{FF2B5EF4-FFF2-40B4-BE49-F238E27FC236}">
                  <a16:creationId xmlns:a16="http://schemas.microsoft.com/office/drawing/2014/main" id="{4F87A4CB-BB92-18BA-0BFC-38DEAE5B97C1}"/>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endParaRPr lang="en-US" dirty="0"/>
            </a:p>
          </p:txBody>
        </p:sp>
        <p:sp>
          <p:nvSpPr>
            <p:cNvPr id="15" name="Freeform 526">
              <a:extLst>
                <a:ext uri="{FF2B5EF4-FFF2-40B4-BE49-F238E27FC236}">
                  <a16:creationId xmlns:a16="http://schemas.microsoft.com/office/drawing/2014/main" id="{DC468077-5AB9-8911-C842-211E0BDCD9C0}"/>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endParaRPr lang="en-US"/>
            </a:p>
          </p:txBody>
        </p:sp>
      </p:grpSp>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249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E5B9E-CDBA-9172-184E-B57C8600CABD}"/>
              </a:ext>
            </a:extLst>
          </p:cNvPr>
          <p:cNvSpPr>
            <a:spLocks noGrp="1"/>
          </p:cNvSpPr>
          <p:nvPr>
            <p:ph type="body" sz="quarter" idx="18"/>
          </p:nvPr>
        </p:nvSpPr>
        <p:spPr>
          <a:xfrm>
            <a:off x="898359" y="1783457"/>
            <a:ext cx="3881872" cy="3291086"/>
          </a:xfrm>
        </p:spPr>
        <p:txBody>
          <a:bodyPr/>
          <a:lstStyle/>
          <a:p>
            <a:r>
              <a:rPr lang="en-US" dirty="0"/>
              <a:t>This video is a brief outline of what is involved in the Ideate stage of the Design Thinking process. Quantity is more important than quality initially. Then you can converge again and select the most suitable solution to the problem to bring to the prototype stage.</a:t>
            </a:r>
          </a:p>
          <a:p>
            <a:endParaRPr lang="en-IE" dirty="0"/>
          </a:p>
        </p:txBody>
      </p:sp>
      <p:sp>
        <p:nvSpPr>
          <p:cNvPr id="3" name="Text Placeholder 2">
            <a:extLst>
              <a:ext uri="{FF2B5EF4-FFF2-40B4-BE49-F238E27FC236}">
                <a16:creationId xmlns:a16="http://schemas.microsoft.com/office/drawing/2014/main" id="{575A1C35-C3AB-1EC2-4311-727C6C8ED2D7}"/>
              </a:ext>
            </a:extLst>
          </p:cNvPr>
          <p:cNvSpPr>
            <a:spLocks noGrp="1"/>
          </p:cNvSpPr>
          <p:nvPr>
            <p:ph type="body" sz="quarter" idx="16"/>
          </p:nvPr>
        </p:nvSpPr>
        <p:spPr/>
        <p:txBody>
          <a:bodyPr/>
          <a:lstStyle/>
          <a:p>
            <a:r>
              <a:rPr lang="en-IE" dirty="0"/>
              <a:t>How to Ideate</a:t>
            </a:r>
          </a:p>
        </p:txBody>
      </p:sp>
      <p:sp>
        <p:nvSpPr>
          <p:cNvPr id="5" name="TextBox 4">
            <a:extLst>
              <a:ext uri="{FF2B5EF4-FFF2-40B4-BE49-F238E27FC236}">
                <a16:creationId xmlns:a16="http://schemas.microsoft.com/office/drawing/2014/main" id="{161F12BD-3C4E-9A89-956D-CEDF5E7A1186}"/>
              </a:ext>
            </a:extLst>
          </p:cNvPr>
          <p:cNvSpPr txBox="1"/>
          <p:nvPr/>
        </p:nvSpPr>
        <p:spPr>
          <a:xfrm>
            <a:off x="597945" y="5990161"/>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3: Ideate - YouTube</a:t>
            </a:r>
            <a:endParaRPr lang="en-IE" dirty="0">
              <a:solidFill>
                <a:srgbClr val="000000"/>
              </a:solidFill>
            </a:endParaRPr>
          </a:p>
        </p:txBody>
      </p:sp>
      <p:pic>
        <p:nvPicPr>
          <p:cNvPr id="6" name="Online Media 5" title="Design Thinking Step 3: Ideate">
            <a:hlinkClick r:id="" action="ppaction://media"/>
            <a:extLst>
              <a:ext uri="{FF2B5EF4-FFF2-40B4-BE49-F238E27FC236}">
                <a16:creationId xmlns:a16="http://schemas.microsoft.com/office/drawing/2014/main" id="{48E5033F-92F4-9B89-9820-5D2F27C0AD34}"/>
              </a:ext>
            </a:extLst>
          </p:cNvPr>
          <p:cNvPicPr>
            <a:picLocks noRot="1" noChangeAspect="1"/>
          </p:cNvPicPr>
          <p:nvPr>
            <a:videoFile r:link="rId1"/>
          </p:nvPr>
        </p:nvPicPr>
        <p:blipFill>
          <a:blip r:embed="rId4"/>
          <a:stretch>
            <a:fillRect/>
          </a:stretch>
        </p:blipFill>
        <p:spPr>
          <a:xfrm>
            <a:off x="5215299" y="1199777"/>
            <a:ext cx="6825810" cy="4051233"/>
          </a:xfrm>
          <a:prstGeom prst="rect">
            <a:avLst/>
          </a:prstGeom>
        </p:spPr>
      </p:pic>
    </p:spTree>
    <p:extLst>
      <p:ext uri="{BB962C8B-B14F-4D97-AF65-F5344CB8AC3E}">
        <p14:creationId xmlns:p14="http://schemas.microsoft.com/office/powerpoint/2010/main" val="75933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7D9CB-8D19-5385-09E3-432F5EFD5A1C}"/>
              </a:ext>
            </a:extLst>
          </p:cNvPr>
          <p:cNvSpPr>
            <a:spLocks noGrp="1"/>
          </p:cNvSpPr>
          <p:nvPr>
            <p:ph type="body" sz="quarter" idx="18"/>
          </p:nvPr>
        </p:nvSpPr>
        <p:spPr>
          <a:xfrm>
            <a:off x="898357" y="1690636"/>
            <a:ext cx="5746887" cy="3501141"/>
          </a:xfrm>
        </p:spPr>
        <p:txBody>
          <a:bodyPr/>
          <a:lstStyle/>
          <a:p>
            <a:r>
              <a:rPr lang="en-US" dirty="0"/>
              <a:t>Next take a moment to reflect on what you have learned from your conversations with your ‘users’, about the different ideas. Ask yourself, how does your idea fit in the context of people's actual lives? Your solution could be a combination of a new idea and what is already being used. Then connect the dots, sketch up your final solution and go build a real prototype that's just good enough to be tested. </a:t>
            </a:r>
          </a:p>
          <a:p>
            <a:endParaRPr lang="en-IE" dirty="0"/>
          </a:p>
        </p:txBody>
      </p:sp>
      <p:sp>
        <p:nvSpPr>
          <p:cNvPr id="3" name="Text Placeholder 2">
            <a:extLst>
              <a:ext uri="{FF2B5EF4-FFF2-40B4-BE49-F238E27FC236}">
                <a16:creationId xmlns:a16="http://schemas.microsoft.com/office/drawing/2014/main" id="{E5D5981F-3A65-C8E7-14D1-0DFCFCA6090F}"/>
              </a:ext>
            </a:extLst>
          </p:cNvPr>
          <p:cNvSpPr>
            <a:spLocks noGrp="1"/>
          </p:cNvSpPr>
          <p:nvPr>
            <p:ph type="body" sz="quarter" idx="16"/>
          </p:nvPr>
        </p:nvSpPr>
        <p:spPr/>
        <p:txBody>
          <a:bodyPr/>
          <a:lstStyle/>
          <a:p>
            <a:r>
              <a:rPr lang="en-IE" dirty="0"/>
              <a:t>Stage 4: Prototype</a:t>
            </a:r>
          </a:p>
        </p:txBody>
      </p:sp>
      <p:grpSp>
        <p:nvGrpSpPr>
          <p:cNvPr id="5" name="Group 4">
            <a:extLst>
              <a:ext uri="{FF2B5EF4-FFF2-40B4-BE49-F238E27FC236}">
                <a16:creationId xmlns:a16="http://schemas.microsoft.com/office/drawing/2014/main" id="{1F7CA776-75D0-B7EF-3C5B-089580D4F886}"/>
              </a:ext>
            </a:extLst>
          </p:cNvPr>
          <p:cNvGrpSpPr/>
          <p:nvPr/>
        </p:nvGrpSpPr>
        <p:grpSpPr>
          <a:xfrm>
            <a:off x="8109168" y="1453626"/>
            <a:ext cx="2836922" cy="2900855"/>
            <a:chOff x="10376768" y="2334933"/>
            <a:chExt cx="920484" cy="919581"/>
          </a:xfrm>
        </p:grpSpPr>
        <p:sp>
          <p:nvSpPr>
            <p:cNvPr id="6" name="Freeform 240">
              <a:extLst>
                <a:ext uri="{FF2B5EF4-FFF2-40B4-BE49-F238E27FC236}">
                  <a16:creationId xmlns:a16="http://schemas.microsoft.com/office/drawing/2014/main" id="{0CC12FD5-27BE-1C55-A094-6EC028E7101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endParaRPr lang="en-US"/>
            </a:p>
          </p:txBody>
        </p:sp>
        <p:sp>
          <p:nvSpPr>
            <p:cNvPr id="7" name="Freeform 241">
              <a:extLst>
                <a:ext uri="{FF2B5EF4-FFF2-40B4-BE49-F238E27FC236}">
                  <a16:creationId xmlns:a16="http://schemas.microsoft.com/office/drawing/2014/main" id="{4ABAAF02-6A1B-F2E1-A4DA-10A7F75BE9AD}"/>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4847A626-E6DA-C362-2177-C0EEF1F2A133}"/>
                </a:ext>
              </a:extLst>
            </p:cNvPr>
            <p:cNvGrpSpPr/>
            <p:nvPr/>
          </p:nvGrpSpPr>
          <p:grpSpPr>
            <a:xfrm>
              <a:off x="10376768" y="2334933"/>
              <a:ext cx="920484" cy="919581"/>
              <a:chOff x="10376768" y="2334933"/>
              <a:chExt cx="920484" cy="919581"/>
            </a:xfrm>
            <a:solidFill>
              <a:srgbClr val="010101"/>
            </a:solidFill>
          </p:grpSpPr>
          <p:sp>
            <p:nvSpPr>
              <p:cNvPr id="9" name="Freeform 243">
                <a:extLst>
                  <a:ext uri="{FF2B5EF4-FFF2-40B4-BE49-F238E27FC236}">
                    <a16:creationId xmlns:a16="http://schemas.microsoft.com/office/drawing/2014/main" id="{D7C6170C-0890-4504-3CF1-381C8B0F6B90}"/>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10" name="Freeform 244">
                <a:extLst>
                  <a:ext uri="{FF2B5EF4-FFF2-40B4-BE49-F238E27FC236}">
                    <a16:creationId xmlns:a16="http://schemas.microsoft.com/office/drawing/2014/main" id="{87C5FFBE-E9B5-044B-9D05-FBCBFBC95C65}"/>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sp>
        <p:nvSpPr>
          <p:cNvPr id="11" name="TextBox 10">
            <a:extLst>
              <a:ext uri="{FF2B5EF4-FFF2-40B4-BE49-F238E27FC236}">
                <a16:creationId xmlns:a16="http://schemas.microsoft.com/office/drawing/2014/main" id="{6C2C72CE-7397-7555-BC17-E39AC4D1D7B2}"/>
              </a:ext>
            </a:extLst>
          </p:cNvPr>
          <p:cNvSpPr txBox="1"/>
          <p:nvPr/>
        </p:nvSpPr>
        <p:spPr>
          <a:xfrm>
            <a:off x="7659441" y="4730121"/>
            <a:ext cx="3899338" cy="1200329"/>
          </a:xfrm>
          <a:prstGeom prst="rect">
            <a:avLst/>
          </a:prstGeom>
          <a:noFill/>
        </p:spPr>
        <p:txBody>
          <a:bodyPr wrap="square" rtlCol="0">
            <a:spAutoFit/>
          </a:bodyPr>
          <a:lstStyle/>
          <a:p>
            <a:pPr algn="ctr"/>
            <a:r>
              <a:rPr lang="en-US" sz="2400" b="1" dirty="0">
                <a:solidFill>
                  <a:srgbClr val="1188A3"/>
                </a:solidFill>
              </a:rPr>
              <a:t>Build a representation for</a:t>
            </a:r>
          </a:p>
          <a:p>
            <a:pPr algn="ctr"/>
            <a:r>
              <a:rPr lang="en-US" sz="2400" b="1" dirty="0">
                <a:solidFill>
                  <a:srgbClr val="1188A3"/>
                </a:solidFill>
              </a:rPr>
              <a:t>one or more of these ideas, to show others</a:t>
            </a:r>
            <a:endParaRPr lang="en-IE" sz="2400" b="1" dirty="0">
              <a:solidFill>
                <a:srgbClr val="1188A3"/>
              </a:solidFill>
            </a:endParaRPr>
          </a:p>
        </p:txBody>
      </p:sp>
    </p:spTree>
    <p:extLst>
      <p:ext uri="{BB962C8B-B14F-4D97-AF65-F5344CB8AC3E}">
        <p14:creationId xmlns:p14="http://schemas.microsoft.com/office/powerpoint/2010/main" val="2217130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0" indent="0">
              <a:buNone/>
            </a:pPr>
            <a:r>
              <a:rPr lang="en-US" sz="2400" dirty="0">
                <a:solidFill>
                  <a:srgbClr val="000000"/>
                </a:solidFill>
              </a:rPr>
              <a:t>Creating a food prototype, defined as a three-dimensional manifestation of your food product or concept, is an essential early step in new food, beverage, and nutraceutical product development…we need to:</a:t>
            </a:r>
            <a:endParaRPr lang="en-US" dirty="0">
              <a:solidFill>
                <a:srgbClr val="000000"/>
              </a:solidFill>
            </a:endParaRPr>
          </a:p>
          <a:p>
            <a:pPr marL="342900" indent="-342900">
              <a:buClr>
                <a:srgbClr val="F1A0C2"/>
              </a:buClr>
            </a:pPr>
            <a:r>
              <a:rPr lang="en-US" sz="2400" dirty="0">
                <a:solidFill>
                  <a:srgbClr val="000000"/>
                </a:solidFill>
              </a:rPr>
              <a:t>Build simple representations as visual object(s) to demonstrate the effect of innovation</a:t>
            </a:r>
          </a:p>
          <a:p>
            <a:pPr marL="342900" indent="-342900">
              <a:buClr>
                <a:srgbClr val="F1A0C2"/>
              </a:buClr>
            </a:pPr>
            <a:r>
              <a:rPr lang="en-US" sz="2400" dirty="0">
                <a:solidFill>
                  <a:srgbClr val="000000"/>
                </a:solidFill>
              </a:rPr>
              <a:t>Not to overcomplicate the prototype</a:t>
            </a:r>
          </a:p>
          <a:p>
            <a:pPr marL="342900" indent="-342900">
              <a:buClr>
                <a:srgbClr val="F1A0C2"/>
              </a:buClr>
            </a:pPr>
            <a:r>
              <a:rPr lang="en-US" sz="2400" dirty="0">
                <a:solidFill>
                  <a:srgbClr val="000000"/>
                </a:solidFill>
              </a:rPr>
              <a:t>Fail fast / iterate quickly </a:t>
            </a:r>
          </a:p>
          <a:p>
            <a:pPr marL="342900" indent="-342900">
              <a:buClr>
                <a:srgbClr val="F1A0C2"/>
              </a:buClr>
            </a:pPr>
            <a:r>
              <a:rPr lang="en-US" sz="2400" dirty="0">
                <a:solidFill>
                  <a:srgbClr val="000000"/>
                </a:solidFill>
              </a:rPr>
              <a:t>To create as quickly as possible</a:t>
            </a:r>
          </a:p>
          <a:p>
            <a:pPr marL="0" indent="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5858847"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Prototype – </a:t>
            </a:r>
            <a:r>
              <a:rPr lang="en-US" dirty="0">
                <a:solidFill>
                  <a:srgbClr val="000000"/>
                </a:solidFill>
              </a:rPr>
              <a:t>Checking solutions in practice</a:t>
            </a: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784945" y="3206075"/>
            <a:ext cx="4643835"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Examples of Tools for the Prototype stage:</a:t>
            </a:r>
          </a:p>
          <a:p>
            <a:pPr marL="342900" indent="-342900">
              <a:buFont typeface="Arial" panose="020B0604020202020204" pitchFamily="34" charset="0"/>
              <a:buChar char="•"/>
            </a:pPr>
            <a:r>
              <a:rPr lang="en-US" sz="2000" dirty="0">
                <a:solidFill>
                  <a:srgbClr val="000000"/>
                </a:solidFill>
              </a:rPr>
              <a:t>Mock-ups</a:t>
            </a:r>
          </a:p>
          <a:p>
            <a:pPr marL="342900" indent="-342900">
              <a:buFont typeface="Arial" panose="020B0604020202020204" pitchFamily="34" charset="0"/>
              <a:buChar char="•"/>
            </a:pPr>
            <a:r>
              <a:rPr lang="en-US" sz="2000" dirty="0">
                <a:solidFill>
                  <a:srgbClr val="000000"/>
                </a:solidFill>
              </a:rPr>
              <a:t>Tasters/ Batch testing</a:t>
            </a:r>
          </a:p>
          <a:p>
            <a:pPr marL="342900" indent="-342900">
              <a:buFont typeface="Arial" panose="020B0604020202020204" pitchFamily="34" charset="0"/>
              <a:buChar char="•"/>
            </a:pPr>
            <a:r>
              <a:rPr lang="en-US" sz="2000" dirty="0">
                <a:solidFill>
                  <a:srgbClr val="000000"/>
                </a:solidFill>
              </a:rPr>
              <a:t>Storyboards</a:t>
            </a:r>
          </a:p>
          <a:p>
            <a:pPr marL="342900" indent="-342900">
              <a:buFont typeface="Arial" panose="020B0604020202020204" pitchFamily="34" charset="0"/>
              <a:buChar char="•"/>
            </a:pPr>
            <a:r>
              <a:rPr lang="en-US" sz="2000" dirty="0">
                <a:solidFill>
                  <a:srgbClr val="000000"/>
                </a:solidFill>
                <a:hlinkClick r:id="rId2">
                  <a:extLst>
                    <a:ext uri="{A12FA001-AC4F-418D-AE19-62706E023703}">
                      <ahyp:hlinkClr xmlns:ahyp="http://schemas.microsoft.com/office/drawing/2018/hyperlinkcolor" val="tx"/>
                    </a:ext>
                  </a:extLst>
                </a:hlinkClick>
              </a:rPr>
              <a:t>Figma</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3">
                  <a:extLst>
                    <a:ext uri="{A12FA001-AC4F-418D-AE19-62706E023703}">
                      <ahyp:hlinkClr xmlns:ahyp="http://schemas.microsoft.com/office/drawing/2018/hyperlinkcolor" val="tx"/>
                    </a:ext>
                  </a:extLst>
                </a:hlinkClick>
              </a:rPr>
              <a:t>Adobe XD</a:t>
            </a:r>
            <a:endParaRPr lang="en-US" sz="2000" dirty="0">
              <a:solidFill>
                <a:srgbClr val="000000"/>
              </a:solidFill>
            </a:endParaRPr>
          </a:p>
          <a:p>
            <a:pPr marL="342900" indent="-342900">
              <a:buFont typeface="Arial" panose="020B0604020202020204" pitchFamily="34" charset="0"/>
              <a:buChar char="•"/>
            </a:pPr>
            <a:r>
              <a:rPr lang="en-US" sz="2000" dirty="0">
                <a:solidFill>
                  <a:srgbClr val="000000"/>
                </a:solidFill>
                <a:hlinkClick r:id="rId4">
                  <a:extLst>
                    <a:ext uri="{A12FA001-AC4F-418D-AE19-62706E023703}">
                      <ahyp:hlinkClr xmlns:ahyp="http://schemas.microsoft.com/office/drawing/2018/hyperlinkcolor" val="tx"/>
                    </a:ext>
                  </a:extLst>
                </a:hlinkClick>
              </a:rPr>
              <a:t>In Vision</a:t>
            </a:r>
            <a:endParaRPr lang="en-US" sz="2000" dirty="0">
              <a:solidFill>
                <a:srgbClr val="000000"/>
              </a:solidFill>
            </a:endParaRPr>
          </a:p>
          <a:p>
            <a:pPr marL="342900" indent="-342900">
              <a:buFont typeface="Arial" panose="020B0604020202020204" pitchFamily="34" charset="0"/>
              <a:buChar char="•"/>
            </a:pPr>
            <a:r>
              <a:rPr lang="en-US" sz="2000" dirty="0" err="1">
                <a:solidFill>
                  <a:srgbClr val="000000"/>
                </a:solidFill>
                <a:hlinkClick r:id="rId5">
                  <a:extLst>
                    <a:ext uri="{A12FA001-AC4F-418D-AE19-62706E023703}">
                      <ahyp:hlinkClr xmlns:ahyp="http://schemas.microsoft.com/office/drawing/2018/hyperlinkcolor" val="tx"/>
                    </a:ext>
                  </a:extLst>
                </a:hlinkClick>
              </a:rPr>
              <a:t>Froghop</a:t>
            </a:r>
            <a:r>
              <a:rPr lang="en-US" sz="2000" dirty="0">
                <a:solidFill>
                  <a:srgbClr val="000000"/>
                </a:solidFill>
              </a:rPr>
              <a:t> food prototyping</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a:r>
              <a:rPr lang="en-US" sz="1800" b="1" dirty="0">
                <a:solidFill>
                  <a:srgbClr val="000000"/>
                </a:solidFill>
              </a:rPr>
              <a:t>Time to choose the best ideas!</a:t>
            </a:r>
          </a:p>
          <a:p>
            <a:pPr algn="ctr"/>
            <a:r>
              <a:rPr lang="en-US" sz="1800" b="1" dirty="0">
                <a:solidFill>
                  <a:srgbClr val="000000"/>
                </a:solidFill>
              </a:rPr>
              <a:t>Narrow the created solutions to a maximum of several variants</a:t>
            </a:r>
          </a:p>
        </p:txBody>
      </p:sp>
      <p:pic>
        <p:nvPicPr>
          <p:cNvPr id="11" name="Graphic 10" descr="Badge 4 with solid fill">
            <a:extLst>
              <a:ext uri="{FF2B5EF4-FFF2-40B4-BE49-F238E27FC236}">
                <a16:creationId xmlns:a16="http://schemas.microsoft.com/office/drawing/2014/main" id="{612D820C-7C3A-5BB2-F8FB-94A4ECC40FD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2D5DE538-14B0-8100-2B15-82B0038C8D91}"/>
              </a:ext>
            </a:extLst>
          </p:cNvPr>
          <p:cNvGrpSpPr/>
          <p:nvPr/>
        </p:nvGrpSpPr>
        <p:grpSpPr>
          <a:xfrm>
            <a:off x="1864889" y="170916"/>
            <a:ext cx="1614251" cy="1841835"/>
            <a:chOff x="10376768" y="2334933"/>
            <a:chExt cx="920484" cy="919581"/>
          </a:xfrm>
        </p:grpSpPr>
        <p:sp>
          <p:nvSpPr>
            <p:cNvPr id="7" name="Freeform 240">
              <a:extLst>
                <a:ext uri="{FF2B5EF4-FFF2-40B4-BE49-F238E27FC236}">
                  <a16:creationId xmlns:a16="http://schemas.microsoft.com/office/drawing/2014/main" id="{7BF4F078-9994-8644-C000-477BB34B9BA6}"/>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68F37"/>
            </a:solidFill>
            <a:ln w="9028" cap="flat">
              <a:noFill/>
              <a:prstDash val="solid"/>
              <a:miter/>
            </a:ln>
          </p:spPr>
          <p:txBody>
            <a:bodyPr rtlCol="0" anchor="ctr"/>
            <a:lstStyle/>
            <a:p>
              <a:endParaRPr lang="en-US"/>
            </a:p>
          </p:txBody>
        </p:sp>
        <p:sp>
          <p:nvSpPr>
            <p:cNvPr id="8" name="Freeform 241">
              <a:extLst>
                <a:ext uri="{FF2B5EF4-FFF2-40B4-BE49-F238E27FC236}">
                  <a16:creationId xmlns:a16="http://schemas.microsoft.com/office/drawing/2014/main" id="{5696637A-0028-DB66-5188-FF3ABAEF1FC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1A0C2"/>
            </a:solidFill>
            <a:ln w="9028"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0A80DB20-E349-AE93-AA3A-6F2A3F1F6D34}"/>
                </a:ext>
              </a:extLst>
            </p:cNvPr>
            <p:cNvGrpSpPr/>
            <p:nvPr/>
          </p:nvGrpSpPr>
          <p:grpSpPr>
            <a:xfrm>
              <a:off x="10376768" y="2334933"/>
              <a:ext cx="920484" cy="919581"/>
              <a:chOff x="10376768" y="2334933"/>
              <a:chExt cx="920484" cy="919581"/>
            </a:xfrm>
            <a:solidFill>
              <a:srgbClr val="010101"/>
            </a:solidFill>
          </p:grpSpPr>
          <p:sp>
            <p:nvSpPr>
              <p:cNvPr id="10" name="Freeform 243">
                <a:extLst>
                  <a:ext uri="{FF2B5EF4-FFF2-40B4-BE49-F238E27FC236}">
                    <a16:creationId xmlns:a16="http://schemas.microsoft.com/office/drawing/2014/main" id="{577E21F1-D59A-D6E1-B6FE-FC1E71613603}"/>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a:p>
            </p:txBody>
          </p:sp>
          <p:sp>
            <p:nvSpPr>
              <p:cNvPr id="18" name="Freeform 244">
                <a:extLst>
                  <a:ext uri="{FF2B5EF4-FFF2-40B4-BE49-F238E27FC236}">
                    <a16:creationId xmlns:a16="http://schemas.microsoft.com/office/drawing/2014/main" id="{D035AA77-64DF-0E50-957B-4CA689651448}"/>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626421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C53B7-244A-C1DC-9318-0C6924E89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87223" y="1661311"/>
            <a:ext cx="6056769" cy="4542577"/>
          </a:xfrm>
          <a:prstGeom prst="rect">
            <a:avLst/>
          </a:prstGeom>
        </p:spPr>
      </p:pic>
      <p:sp>
        <p:nvSpPr>
          <p:cNvPr id="3" name="Text Placeholder 2">
            <a:extLst>
              <a:ext uri="{FF2B5EF4-FFF2-40B4-BE49-F238E27FC236}">
                <a16:creationId xmlns:a16="http://schemas.microsoft.com/office/drawing/2014/main" id="{C0D7F368-0554-ECDB-AC40-51EB2C77834E}"/>
              </a:ext>
            </a:extLst>
          </p:cNvPr>
          <p:cNvSpPr txBox="1">
            <a:spLocks/>
          </p:cNvSpPr>
          <p:nvPr/>
        </p:nvSpPr>
        <p:spPr>
          <a:xfrm>
            <a:off x="0" y="1"/>
            <a:ext cx="11778558" cy="935306"/>
          </a:xfrm>
          <a:prstGeom prst="rect">
            <a:avLst/>
          </a:prstGeom>
          <a:solidFill>
            <a:srgbClr val="B2DEDD"/>
          </a:solidFill>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a:solidFill>
                  <a:srgbClr val="000000"/>
                </a:solidFill>
              </a:rPr>
              <a:t>Examples of simple visualisation and prototyping…</a:t>
            </a:r>
            <a:endParaRPr lang="en-IE" b="1">
              <a:solidFill>
                <a:srgbClr val="000000"/>
              </a:solidFill>
            </a:endParaRPr>
          </a:p>
        </p:txBody>
      </p:sp>
      <p:pic>
        <p:nvPicPr>
          <p:cNvPr id="4" name="Picture 3">
            <a:extLst>
              <a:ext uri="{FF2B5EF4-FFF2-40B4-BE49-F238E27FC236}">
                <a16:creationId xmlns:a16="http://schemas.microsoft.com/office/drawing/2014/main" id="{8DB4E460-1479-5770-96EE-0B4A3804EB49}"/>
              </a:ext>
            </a:extLst>
          </p:cNvPr>
          <p:cNvPicPr>
            <a:picLocks noChangeAspect="1"/>
          </p:cNvPicPr>
          <p:nvPr/>
        </p:nvPicPr>
        <p:blipFill>
          <a:blip r:embed="rId3"/>
          <a:stretch>
            <a:fillRect/>
          </a:stretch>
        </p:blipFill>
        <p:spPr>
          <a:xfrm>
            <a:off x="734713" y="2022359"/>
            <a:ext cx="4388076" cy="3302170"/>
          </a:xfrm>
          <a:prstGeom prst="rect">
            <a:avLst/>
          </a:prstGeom>
        </p:spPr>
      </p:pic>
    </p:spTree>
    <p:extLst>
      <p:ext uri="{BB962C8B-B14F-4D97-AF65-F5344CB8AC3E}">
        <p14:creationId xmlns:p14="http://schemas.microsoft.com/office/powerpoint/2010/main" val="3903908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BB04A4-9891-6139-E7FF-E1A64C224CAC}"/>
              </a:ext>
            </a:extLst>
          </p:cNvPr>
          <p:cNvSpPr>
            <a:spLocks noGrp="1"/>
          </p:cNvSpPr>
          <p:nvPr>
            <p:ph type="body" sz="quarter" idx="18"/>
          </p:nvPr>
        </p:nvSpPr>
        <p:spPr>
          <a:xfrm>
            <a:off x="898359" y="2183499"/>
            <a:ext cx="4044834" cy="3291086"/>
          </a:xfrm>
        </p:spPr>
        <p:txBody>
          <a:bodyPr/>
          <a:lstStyle/>
          <a:p>
            <a:r>
              <a:rPr lang="en-US" dirty="0"/>
              <a:t>This video is a brief outline of why prototyping is used during the design thinking process and how it saves time and money in the long run and helps us refine our product or service and understand the problem or challenge even better.</a:t>
            </a:r>
          </a:p>
          <a:p>
            <a:endParaRPr lang="en-IE" dirty="0"/>
          </a:p>
        </p:txBody>
      </p:sp>
      <p:sp>
        <p:nvSpPr>
          <p:cNvPr id="3" name="Text Placeholder 2">
            <a:extLst>
              <a:ext uri="{FF2B5EF4-FFF2-40B4-BE49-F238E27FC236}">
                <a16:creationId xmlns:a16="http://schemas.microsoft.com/office/drawing/2014/main" id="{05A0D8EE-B74E-506F-CB00-5F654097DEA7}"/>
              </a:ext>
            </a:extLst>
          </p:cNvPr>
          <p:cNvSpPr>
            <a:spLocks noGrp="1"/>
          </p:cNvSpPr>
          <p:nvPr>
            <p:ph type="body" sz="quarter" idx="16"/>
          </p:nvPr>
        </p:nvSpPr>
        <p:spPr>
          <a:xfrm>
            <a:off x="836364" y="884191"/>
            <a:ext cx="4294437" cy="992652"/>
          </a:xfrm>
        </p:spPr>
        <p:txBody>
          <a:bodyPr/>
          <a:lstStyle/>
          <a:p>
            <a:r>
              <a:rPr lang="en-US" dirty="0"/>
              <a:t>Why use the prototype stage?</a:t>
            </a:r>
          </a:p>
          <a:p>
            <a:endParaRPr lang="en-IE" dirty="0"/>
          </a:p>
        </p:txBody>
      </p:sp>
      <p:sp>
        <p:nvSpPr>
          <p:cNvPr id="5" name="TextBox 4">
            <a:extLst>
              <a:ext uri="{FF2B5EF4-FFF2-40B4-BE49-F238E27FC236}">
                <a16:creationId xmlns:a16="http://schemas.microsoft.com/office/drawing/2014/main" id="{FBB88C08-80B4-C045-945D-0053268F5141}"/>
              </a:ext>
            </a:extLst>
          </p:cNvPr>
          <p:cNvSpPr txBox="1"/>
          <p:nvPr/>
        </p:nvSpPr>
        <p:spPr>
          <a:xfrm>
            <a:off x="294273" y="6021692"/>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4: Prototype - YouTube</a:t>
            </a:r>
            <a:endParaRPr lang="en-IE" dirty="0">
              <a:solidFill>
                <a:srgbClr val="000000"/>
              </a:solidFill>
            </a:endParaRPr>
          </a:p>
        </p:txBody>
      </p:sp>
      <p:pic>
        <p:nvPicPr>
          <p:cNvPr id="6" name="Online Media 5" title="Design Thinking Step 4: Prototype">
            <a:hlinkClick r:id="" action="ppaction://media"/>
            <a:extLst>
              <a:ext uri="{FF2B5EF4-FFF2-40B4-BE49-F238E27FC236}">
                <a16:creationId xmlns:a16="http://schemas.microsoft.com/office/drawing/2014/main" id="{BF3F3BBA-1CAE-E324-BFEE-FD091FB9C453}"/>
              </a:ext>
            </a:extLst>
          </p:cNvPr>
          <p:cNvPicPr>
            <a:picLocks noRot="1" noChangeAspect="1"/>
          </p:cNvPicPr>
          <p:nvPr>
            <a:videoFile r:link="rId1"/>
          </p:nvPr>
        </p:nvPicPr>
        <p:blipFill>
          <a:blip r:embed="rId4"/>
          <a:stretch>
            <a:fillRect/>
          </a:stretch>
        </p:blipFill>
        <p:spPr>
          <a:xfrm>
            <a:off x="5242460" y="1164578"/>
            <a:ext cx="6848051" cy="4086432"/>
          </a:xfrm>
          <a:prstGeom prst="rect">
            <a:avLst/>
          </a:prstGeom>
        </p:spPr>
      </p:pic>
    </p:spTree>
    <p:extLst>
      <p:ext uri="{BB962C8B-B14F-4D97-AF65-F5344CB8AC3E}">
        <p14:creationId xmlns:p14="http://schemas.microsoft.com/office/powerpoint/2010/main" val="388481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79FC1B-3764-77F5-84FD-342F298C3C8F}"/>
              </a:ext>
            </a:extLst>
          </p:cNvPr>
          <p:cNvSpPr>
            <a:spLocks noGrp="1"/>
          </p:cNvSpPr>
          <p:nvPr>
            <p:ph type="body" sz="quarter" idx="18"/>
          </p:nvPr>
        </p:nvSpPr>
        <p:spPr>
          <a:xfrm>
            <a:off x="898357" y="1717796"/>
            <a:ext cx="5746887" cy="3501141"/>
          </a:xfrm>
        </p:spPr>
        <p:txBody>
          <a:bodyPr/>
          <a:lstStyle/>
          <a:p>
            <a:pPr>
              <a:lnSpc>
                <a:spcPct val="100000"/>
              </a:lnSpc>
            </a:pPr>
            <a:r>
              <a:rPr lang="en-US" b="0" i="0" dirty="0">
                <a:solidFill>
                  <a:srgbClr val="030303"/>
                </a:solidFill>
                <a:effectLst/>
              </a:rPr>
              <a:t>Then test your prototype with the actual end users. Don't defend your idea in case people don't like it, the point is to learn what works and what doesn't, so any feedback is great. Then go back to ideation or prototyping and apply your learning. Repeat the process until you have a prototype that works and solves the real problem. </a:t>
            </a:r>
          </a:p>
          <a:p>
            <a:pPr algn="r">
              <a:lnSpc>
                <a:spcPct val="100000"/>
              </a:lnSpc>
            </a:pPr>
            <a:r>
              <a:rPr lang="en-US" b="0" i="0" dirty="0">
                <a:solidFill>
                  <a:srgbClr val="030303"/>
                </a:solidFill>
                <a:effectLst/>
              </a:rPr>
              <a:t>Now you are ready to change the world or fill the massive gap in the Sustainable &amp; ethical Market Market.</a:t>
            </a:r>
            <a:endParaRPr lang="en-IE" dirty="0"/>
          </a:p>
        </p:txBody>
      </p:sp>
      <p:sp>
        <p:nvSpPr>
          <p:cNvPr id="3" name="Text Placeholder 2">
            <a:extLst>
              <a:ext uri="{FF2B5EF4-FFF2-40B4-BE49-F238E27FC236}">
                <a16:creationId xmlns:a16="http://schemas.microsoft.com/office/drawing/2014/main" id="{B7C99884-9878-9E59-D869-939FB3889412}"/>
              </a:ext>
            </a:extLst>
          </p:cNvPr>
          <p:cNvSpPr>
            <a:spLocks noGrp="1"/>
          </p:cNvSpPr>
          <p:nvPr>
            <p:ph type="body" sz="quarter" idx="16"/>
          </p:nvPr>
        </p:nvSpPr>
        <p:spPr/>
        <p:txBody>
          <a:bodyPr/>
          <a:lstStyle/>
          <a:p>
            <a:r>
              <a:rPr lang="en-IE" dirty="0"/>
              <a:t>Stage 5: Test</a:t>
            </a:r>
          </a:p>
        </p:txBody>
      </p:sp>
      <p:grpSp>
        <p:nvGrpSpPr>
          <p:cNvPr id="5" name="Graphic 3">
            <a:extLst>
              <a:ext uri="{FF2B5EF4-FFF2-40B4-BE49-F238E27FC236}">
                <a16:creationId xmlns:a16="http://schemas.microsoft.com/office/drawing/2014/main" id="{8F87F855-80B8-A16F-27FE-B662ABD23134}"/>
              </a:ext>
            </a:extLst>
          </p:cNvPr>
          <p:cNvGrpSpPr/>
          <p:nvPr/>
        </p:nvGrpSpPr>
        <p:grpSpPr>
          <a:xfrm>
            <a:off x="8378627" y="2078120"/>
            <a:ext cx="2312276" cy="2165131"/>
            <a:chOff x="662657" y="410457"/>
            <a:chExt cx="888845" cy="973680"/>
          </a:xfrm>
        </p:grpSpPr>
        <p:sp>
          <p:nvSpPr>
            <p:cNvPr id="6" name="Freeform 1324">
              <a:extLst>
                <a:ext uri="{FF2B5EF4-FFF2-40B4-BE49-F238E27FC236}">
                  <a16:creationId xmlns:a16="http://schemas.microsoft.com/office/drawing/2014/main" id="{D02668CB-CBF7-6DEF-314C-2EB87A48BD40}"/>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endParaRPr lang="en-US"/>
            </a:p>
          </p:txBody>
        </p:sp>
        <p:grpSp>
          <p:nvGrpSpPr>
            <p:cNvPr id="7" name="Graphic 3">
              <a:extLst>
                <a:ext uri="{FF2B5EF4-FFF2-40B4-BE49-F238E27FC236}">
                  <a16:creationId xmlns:a16="http://schemas.microsoft.com/office/drawing/2014/main" id="{22CEC64C-EDB2-DC0D-25D1-ABDA6A24EC4C}"/>
                </a:ext>
              </a:extLst>
            </p:cNvPr>
            <p:cNvGrpSpPr/>
            <p:nvPr/>
          </p:nvGrpSpPr>
          <p:grpSpPr>
            <a:xfrm>
              <a:off x="662657" y="443370"/>
              <a:ext cx="888845" cy="940767"/>
              <a:chOff x="662657" y="443370"/>
              <a:chExt cx="888845" cy="940767"/>
            </a:xfrm>
            <a:solidFill>
              <a:srgbClr val="000000"/>
            </a:solidFill>
          </p:grpSpPr>
          <p:sp>
            <p:nvSpPr>
              <p:cNvPr id="8" name="Freeform 1326">
                <a:extLst>
                  <a:ext uri="{FF2B5EF4-FFF2-40B4-BE49-F238E27FC236}">
                    <a16:creationId xmlns:a16="http://schemas.microsoft.com/office/drawing/2014/main" id="{1DB41B3B-6011-449C-9549-6B37123179BB}"/>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9" name="Freeform 1327">
                <a:extLst>
                  <a:ext uri="{FF2B5EF4-FFF2-40B4-BE49-F238E27FC236}">
                    <a16:creationId xmlns:a16="http://schemas.microsoft.com/office/drawing/2014/main" id="{42E46095-3D4B-EA41-D324-89C4ACBD77F5}"/>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0" name="Freeform 1328">
                <a:extLst>
                  <a:ext uri="{FF2B5EF4-FFF2-40B4-BE49-F238E27FC236}">
                    <a16:creationId xmlns:a16="http://schemas.microsoft.com/office/drawing/2014/main" id="{6B8B7F7D-F578-B6CA-C9B8-4EF54347F7CB}"/>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1" name="Freeform 1329">
                <a:extLst>
                  <a:ext uri="{FF2B5EF4-FFF2-40B4-BE49-F238E27FC236}">
                    <a16:creationId xmlns:a16="http://schemas.microsoft.com/office/drawing/2014/main" id="{00821AAF-6F73-53FD-62DF-A7A84755D7FE}"/>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2" name="Freeform 1330">
                <a:extLst>
                  <a:ext uri="{FF2B5EF4-FFF2-40B4-BE49-F238E27FC236}">
                    <a16:creationId xmlns:a16="http://schemas.microsoft.com/office/drawing/2014/main" id="{2E0F6001-547B-4075-8DBA-1F5B5193BF63}"/>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3" name="Freeform 1331">
                <a:extLst>
                  <a:ext uri="{FF2B5EF4-FFF2-40B4-BE49-F238E27FC236}">
                    <a16:creationId xmlns:a16="http://schemas.microsoft.com/office/drawing/2014/main" id="{499D2F42-0C3B-B34C-3A52-6C993E0E5A90}"/>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4" name="Freeform 1332">
                <a:extLst>
                  <a:ext uri="{FF2B5EF4-FFF2-40B4-BE49-F238E27FC236}">
                    <a16:creationId xmlns:a16="http://schemas.microsoft.com/office/drawing/2014/main" id="{985AC87C-6986-AAD0-49D9-94E5BF33C89A}"/>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5" name="Freeform 1333">
                <a:extLst>
                  <a:ext uri="{FF2B5EF4-FFF2-40B4-BE49-F238E27FC236}">
                    <a16:creationId xmlns:a16="http://schemas.microsoft.com/office/drawing/2014/main" id="{B7270758-B8E6-0E35-99EC-78C26C63ACD5}"/>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16" name="Freeform 1334">
                <a:extLst>
                  <a:ext uri="{FF2B5EF4-FFF2-40B4-BE49-F238E27FC236}">
                    <a16:creationId xmlns:a16="http://schemas.microsoft.com/office/drawing/2014/main" id="{CF66D4DF-6104-9362-FB69-9537527C0DDF}"/>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EDF5C9C8-63D1-DB49-1CEC-1674124BC614}"/>
                  </a:ext>
                </a:extLst>
              </p:cNvPr>
              <p:cNvGrpSpPr/>
              <p:nvPr/>
            </p:nvGrpSpPr>
            <p:grpSpPr>
              <a:xfrm>
                <a:off x="662657" y="668277"/>
                <a:ext cx="888845" cy="715860"/>
                <a:chOff x="662657" y="668277"/>
                <a:chExt cx="888845" cy="715860"/>
              </a:xfrm>
              <a:solidFill>
                <a:srgbClr val="000000"/>
              </a:solidFill>
            </p:grpSpPr>
            <p:sp>
              <p:nvSpPr>
                <p:cNvPr id="19" name="Freeform 1337">
                  <a:extLst>
                    <a:ext uri="{FF2B5EF4-FFF2-40B4-BE49-F238E27FC236}">
                      <a16:creationId xmlns:a16="http://schemas.microsoft.com/office/drawing/2014/main" id="{E1CB89DF-1B81-DD30-484D-107D69FA2418}"/>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0" name="Freeform 1338">
                  <a:extLst>
                    <a:ext uri="{FF2B5EF4-FFF2-40B4-BE49-F238E27FC236}">
                      <a16:creationId xmlns:a16="http://schemas.microsoft.com/office/drawing/2014/main" id="{6E4218D9-5AD5-7CD9-4359-A111D3AD017E}"/>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21" name="Freeform 1339">
                  <a:extLst>
                    <a:ext uri="{FF2B5EF4-FFF2-40B4-BE49-F238E27FC236}">
                      <a16:creationId xmlns:a16="http://schemas.microsoft.com/office/drawing/2014/main" id="{1C6AF11C-9D98-869C-E1A8-DD5C694843FB}"/>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18" name="Freeform 1336">
                <a:extLst>
                  <a:ext uri="{FF2B5EF4-FFF2-40B4-BE49-F238E27FC236}">
                    <a16:creationId xmlns:a16="http://schemas.microsoft.com/office/drawing/2014/main" id="{4D644F74-520D-C59C-88A6-D55CA8CBE0D5}"/>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22" name="Arrow: Up 21">
            <a:extLst>
              <a:ext uri="{FF2B5EF4-FFF2-40B4-BE49-F238E27FC236}">
                <a16:creationId xmlns:a16="http://schemas.microsoft.com/office/drawing/2014/main" id="{BA616BE5-4CCF-A01A-8AE4-239508D9C955}"/>
              </a:ext>
            </a:extLst>
          </p:cNvPr>
          <p:cNvSpPr/>
          <p:nvPr/>
        </p:nvSpPr>
        <p:spPr>
          <a:xfrm>
            <a:off x="9381631" y="3389415"/>
            <a:ext cx="273268" cy="478317"/>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37D882B7-41CD-F7FF-A801-5279872A1360}"/>
              </a:ext>
            </a:extLst>
          </p:cNvPr>
          <p:cNvSpPr txBox="1"/>
          <p:nvPr/>
        </p:nvSpPr>
        <p:spPr>
          <a:xfrm>
            <a:off x="7583392" y="4493311"/>
            <a:ext cx="3899338" cy="1569660"/>
          </a:xfrm>
          <a:prstGeom prst="rect">
            <a:avLst/>
          </a:prstGeom>
          <a:noFill/>
        </p:spPr>
        <p:txBody>
          <a:bodyPr wrap="square" rtlCol="0">
            <a:spAutoFit/>
          </a:bodyPr>
          <a:lstStyle/>
          <a:p>
            <a:pPr algn="ctr"/>
            <a:r>
              <a:rPr lang="en-US" sz="2400" b="1" dirty="0">
                <a:solidFill>
                  <a:srgbClr val="1188A3"/>
                </a:solidFill>
              </a:rPr>
              <a:t>Return to the people</a:t>
            </a:r>
          </a:p>
          <a:p>
            <a:pPr algn="ctr"/>
            <a:r>
              <a:rPr lang="en-US" sz="2400" b="1" dirty="0">
                <a:solidFill>
                  <a:srgbClr val="1188A3"/>
                </a:solidFill>
              </a:rPr>
              <a:t>experiencing the problem and test your ideas to receive feedback</a:t>
            </a:r>
            <a:endParaRPr lang="en-IE" sz="2400" b="1" dirty="0">
              <a:solidFill>
                <a:srgbClr val="1188A3"/>
              </a:solidFill>
            </a:endParaRPr>
          </a:p>
        </p:txBody>
      </p:sp>
    </p:spTree>
    <p:extLst>
      <p:ext uri="{BB962C8B-B14F-4D97-AF65-F5344CB8AC3E}">
        <p14:creationId xmlns:p14="http://schemas.microsoft.com/office/powerpoint/2010/main" val="3167336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31CF6-474A-752F-0E52-A09242416105}"/>
              </a:ext>
            </a:extLst>
          </p:cNvPr>
          <p:cNvSpPr txBox="1">
            <a:spLocks/>
          </p:cNvSpPr>
          <p:nvPr/>
        </p:nvSpPr>
        <p:spPr>
          <a:xfrm>
            <a:off x="6019298" y="1585763"/>
            <a:ext cx="6054486" cy="37225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Goals:</a:t>
            </a:r>
          </a:p>
          <a:p>
            <a:pPr marL="342900" indent="-342900">
              <a:buClr>
                <a:srgbClr val="F1A0C2"/>
              </a:buClr>
            </a:pPr>
            <a:r>
              <a:rPr lang="en-US" sz="2400" dirty="0">
                <a:solidFill>
                  <a:srgbClr val="000000"/>
                </a:solidFill>
              </a:rPr>
              <a:t>Understand what works and what are impediments</a:t>
            </a:r>
          </a:p>
          <a:p>
            <a:pPr marL="342900" indent="-342900">
              <a:buClr>
                <a:srgbClr val="F1A0C2"/>
              </a:buClr>
            </a:pPr>
            <a:r>
              <a:rPr lang="en-US" sz="2400" dirty="0">
                <a:solidFill>
                  <a:srgbClr val="000000"/>
                </a:solidFill>
              </a:rPr>
              <a:t>Test in a neutral environment or that most similar to typical user location</a:t>
            </a:r>
          </a:p>
          <a:p>
            <a:pPr marL="342900" indent="-342900">
              <a:buClr>
                <a:srgbClr val="F1A0C2"/>
              </a:buClr>
            </a:pPr>
            <a:r>
              <a:rPr lang="en-US" sz="2400" dirty="0">
                <a:solidFill>
                  <a:srgbClr val="000000"/>
                </a:solidFill>
              </a:rPr>
              <a:t>Observe spontaneous and authentic reactions from users</a:t>
            </a:r>
          </a:p>
          <a:p>
            <a:pPr marL="342900" indent="-342900">
              <a:buClr>
                <a:srgbClr val="F1A0C2"/>
              </a:buClr>
            </a:pPr>
            <a:r>
              <a:rPr lang="en-US" sz="2400" dirty="0">
                <a:solidFill>
                  <a:srgbClr val="000000"/>
                </a:solidFill>
              </a:rPr>
              <a:t>Getting feedback from users about the prototype to make decisions about the next steps </a:t>
            </a:r>
          </a:p>
          <a:p>
            <a:pPr marL="0" indent="0">
              <a:buNone/>
            </a:pPr>
            <a:endParaRPr lang="en-IE" dirty="0">
              <a:solidFill>
                <a:srgbClr val="000000"/>
              </a:solidFill>
            </a:endParaRPr>
          </a:p>
        </p:txBody>
      </p:sp>
      <p:sp>
        <p:nvSpPr>
          <p:cNvPr id="3" name="Text Placeholder 2">
            <a:extLst>
              <a:ext uri="{FF2B5EF4-FFF2-40B4-BE49-F238E27FC236}">
                <a16:creationId xmlns:a16="http://schemas.microsoft.com/office/drawing/2014/main" id="{0CF1F44F-41A0-F0EA-2FFC-DC0C25D99614}"/>
              </a:ext>
            </a:extLst>
          </p:cNvPr>
          <p:cNvSpPr txBox="1">
            <a:spLocks/>
          </p:cNvSpPr>
          <p:nvPr/>
        </p:nvSpPr>
        <p:spPr>
          <a:xfrm>
            <a:off x="5937817" y="564963"/>
            <a:ext cx="6054486" cy="11448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00000"/>
                </a:solidFill>
              </a:rPr>
              <a:t>Test – </a:t>
            </a:r>
            <a:r>
              <a:rPr lang="en-US" dirty="0">
                <a:solidFill>
                  <a:srgbClr val="000000"/>
                </a:solidFill>
              </a:rPr>
              <a:t>The opportunity to test prototypes in real conditions</a:t>
            </a:r>
          </a:p>
          <a:p>
            <a:pPr marL="0" indent="0">
              <a:buNone/>
            </a:pPr>
            <a:endParaRPr lang="en-IE" dirty="0">
              <a:solidFill>
                <a:srgbClr val="000000"/>
              </a:solidFill>
            </a:endParaRPr>
          </a:p>
        </p:txBody>
      </p:sp>
      <p:sp>
        <p:nvSpPr>
          <p:cNvPr id="4" name="Text Placeholder 3">
            <a:extLst>
              <a:ext uri="{FF2B5EF4-FFF2-40B4-BE49-F238E27FC236}">
                <a16:creationId xmlns:a16="http://schemas.microsoft.com/office/drawing/2014/main" id="{05B51522-8401-8FBB-E22C-BAFEB6DC7BFD}"/>
              </a:ext>
            </a:extLst>
          </p:cNvPr>
          <p:cNvSpPr txBox="1">
            <a:spLocks/>
          </p:cNvSpPr>
          <p:nvPr/>
        </p:nvSpPr>
        <p:spPr>
          <a:xfrm>
            <a:off x="463649" y="3206075"/>
            <a:ext cx="4965131" cy="34339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rPr>
              <a:t>Things to consider for the Test stage:</a:t>
            </a:r>
          </a:p>
          <a:p>
            <a:pPr marL="342900" indent="-342900">
              <a:buFont typeface="Arial" panose="020B0604020202020204" pitchFamily="34" charset="0"/>
              <a:buChar char="•"/>
            </a:pPr>
            <a:r>
              <a:rPr lang="en-US" sz="2000" dirty="0">
                <a:solidFill>
                  <a:srgbClr val="000000"/>
                </a:solidFill>
              </a:rPr>
              <a:t>Just observe don’t comment or defend your product</a:t>
            </a:r>
          </a:p>
          <a:p>
            <a:pPr marL="342900" indent="-342900">
              <a:buFont typeface="Arial" panose="020B0604020202020204" pitchFamily="34" charset="0"/>
              <a:buChar char="•"/>
            </a:pPr>
            <a:r>
              <a:rPr lang="en-US" sz="2000" dirty="0">
                <a:solidFill>
                  <a:srgbClr val="000000"/>
                </a:solidFill>
              </a:rPr>
              <a:t>It is ok to fail you are still on a journey of discovery</a:t>
            </a:r>
          </a:p>
          <a:p>
            <a:pPr marL="342900" indent="-342900">
              <a:buFont typeface="Arial" panose="020B0604020202020204" pitchFamily="34" charset="0"/>
              <a:buChar char="•"/>
            </a:pPr>
            <a:r>
              <a:rPr lang="en-US" sz="2000" dirty="0">
                <a:solidFill>
                  <a:srgbClr val="000000"/>
                </a:solidFill>
              </a:rPr>
              <a:t>The design thinking process is an iterative process. To adapt the prototype properly to the needs of its future users and really refine it, the last three phases should be repeated</a:t>
            </a:r>
          </a:p>
        </p:txBody>
      </p:sp>
      <p:sp>
        <p:nvSpPr>
          <p:cNvPr id="6" name="TextBox 5">
            <a:extLst>
              <a:ext uri="{FF2B5EF4-FFF2-40B4-BE49-F238E27FC236}">
                <a16:creationId xmlns:a16="http://schemas.microsoft.com/office/drawing/2014/main" id="{DE843AF1-1D85-6CDD-D06B-E3DC10305337}"/>
              </a:ext>
            </a:extLst>
          </p:cNvPr>
          <p:cNvSpPr txBox="1"/>
          <p:nvPr/>
        </p:nvSpPr>
        <p:spPr>
          <a:xfrm>
            <a:off x="463649" y="2109112"/>
            <a:ext cx="4416733" cy="923330"/>
          </a:xfrm>
          <a:prstGeom prst="rect">
            <a:avLst/>
          </a:prstGeom>
          <a:solidFill>
            <a:srgbClr val="F68F37"/>
          </a:solidFill>
        </p:spPr>
        <p:txBody>
          <a:bodyPr wrap="square">
            <a:spAutoFit/>
          </a:bodyPr>
          <a:lstStyle/>
          <a:p>
            <a:pPr algn="ctr"/>
            <a:r>
              <a:rPr lang="en-US" sz="1800" b="1" dirty="0">
                <a:solidFill>
                  <a:srgbClr val="000000"/>
                </a:solidFill>
              </a:rPr>
              <a:t>The Design team needs to take a back seat for this stage and just observe interaction with the prototype.</a:t>
            </a:r>
          </a:p>
        </p:txBody>
      </p:sp>
      <p:pic>
        <p:nvPicPr>
          <p:cNvPr id="11" name="Graphic 10" descr="Badge 5 with solid fill">
            <a:extLst>
              <a:ext uri="{FF2B5EF4-FFF2-40B4-BE49-F238E27FC236}">
                <a16:creationId xmlns:a16="http://schemas.microsoft.com/office/drawing/2014/main" id="{612D820C-7C3A-5BB2-F8FB-94A4ECC40FD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317213" y="330642"/>
            <a:ext cx="1119391" cy="1119391"/>
          </a:xfrm>
          <a:prstGeom prst="rect">
            <a:avLst/>
          </a:prstGeom>
        </p:spPr>
      </p:pic>
      <p:cxnSp>
        <p:nvCxnSpPr>
          <p:cNvPr id="38" name="Straight Connector 37">
            <a:extLst>
              <a:ext uri="{FF2B5EF4-FFF2-40B4-BE49-F238E27FC236}">
                <a16:creationId xmlns:a16="http://schemas.microsoft.com/office/drawing/2014/main" id="{D8745EB6-FBF5-9FC5-7691-E692567FACF8}"/>
              </a:ext>
            </a:extLst>
          </p:cNvPr>
          <p:cNvCxnSpPr/>
          <p:nvPr/>
        </p:nvCxnSpPr>
        <p:spPr>
          <a:xfrm>
            <a:off x="5540721" y="551955"/>
            <a:ext cx="0" cy="5450493"/>
          </a:xfrm>
          <a:prstGeom prst="line">
            <a:avLst/>
          </a:prstGeom>
          <a:ln>
            <a:solidFill>
              <a:srgbClr val="F1A0C2"/>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3033637F-0C99-3889-82F4-D4139FEAFB5C}"/>
              </a:ext>
            </a:extLst>
          </p:cNvPr>
          <p:cNvGrpSpPr/>
          <p:nvPr/>
        </p:nvGrpSpPr>
        <p:grpSpPr>
          <a:xfrm>
            <a:off x="1833699" y="309422"/>
            <a:ext cx="1733837" cy="1626057"/>
            <a:chOff x="662657" y="410457"/>
            <a:chExt cx="888845" cy="973680"/>
          </a:xfrm>
        </p:grpSpPr>
        <p:sp>
          <p:nvSpPr>
            <p:cNvPr id="13" name="Freeform 1324">
              <a:extLst>
                <a:ext uri="{FF2B5EF4-FFF2-40B4-BE49-F238E27FC236}">
                  <a16:creationId xmlns:a16="http://schemas.microsoft.com/office/drawing/2014/main" id="{2A7FEE91-7317-9E3C-E47E-6B7ED7F7EF6C}"/>
                </a:ext>
              </a:extLst>
            </p:cNvPr>
            <p:cNvSpPr/>
            <p:nvPr/>
          </p:nvSpPr>
          <p:spPr>
            <a:xfrm>
              <a:off x="857393" y="410457"/>
              <a:ext cx="486688" cy="485468"/>
            </a:xfrm>
            <a:custGeom>
              <a:avLst/>
              <a:gdLst>
                <a:gd name="connsiteX0" fmla="*/ 485470 w 486688"/>
                <a:gd name="connsiteY0" fmla="*/ 104225 h 485468"/>
                <a:gd name="connsiteX1" fmla="*/ 419644 w 486688"/>
                <a:gd name="connsiteY1" fmla="*/ 8228 h 485468"/>
                <a:gd name="connsiteX2" fmla="*/ 405930 w 486688"/>
                <a:gd name="connsiteY2" fmla="*/ 0 h 485468"/>
                <a:gd name="connsiteX3" fmla="*/ 82283 w 486688"/>
                <a:gd name="connsiteY3" fmla="*/ 0 h 485468"/>
                <a:gd name="connsiteX4" fmla="*/ 68569 w 486688"/>
                <a:gd name="connsiteY4" fmla="*/ 8228 h 485468"/>
                <a:gd name="connsiteX5" fmla="*/ 2743 w 486688"/>
                <a:gd name="connsiteY5" fmla="*/ 104225 h 485468"/>
                <a:gd name="connsiteX6" fmla="*/ 0 w 486688"/>
                <a:gd name="connsiteY6" fmla="*/ 112453 h 485468"/>
                <a:gd name="connsiteX7" fmla="*/ 0 w 486688"/>
                <a:gd name="connsiteY7" fmla="*/ 436099 h 485468"/>
                <a:gd name="connsiteX8" fmla="*/ 49370 w 486688"/>
                <a:gd name="connsiteY8" fmla="*/ 485469 h 485468"/>
                <a:gd name="connsiteX9" fmla="*/ 436100 w 486688"/>
                <a:gd name="connsiteY9" fmla="*/ 485469 h 485468"/>
                <a:gd name="connsiteX10" fmla="*/ 485470 w 486688"/>
                <a:gd name="connsiteY10" fmla="*/ 436099 h 485468"/>
                <a:gd name="connsiteX11" fmla="*/ 485470 w 486688"/>
                <a:gd name="connsiteY11" fmla="*/ 112453 h 485468"/>
                <a:gd name="connsiteX12" fmla="*/ 485470 w 486688"/>
                <a:gd name="connsiteY12" fmla="*/ 104225 h 485468"/>
                <a:gd name="connsiteX13" fmla="*/ 485470 w 486688"/>
                <a:gd name="connsiteY13" fmla="*/ 104225 h 485468"/>
                <a:gd name="connsiteX14" fmla="*/ 93254 w 486688"/>
                <a:gd name="connsiteY14" fmla="*/ 32913 h 485468"/>
                <a:gd name="connsiteX15" fmla="*/ 397701 w 486688"/>
                <a:gd name="connsiteY15" fmla="*/ 32913 h 485468"/>
                <a:gd name="connsiteX16" fmla="*/ 441586 w 486688"/>
                <a:gd name="connsiteY16" fmla="*/ 98739 h 485468"/>
                <a:gd name="connsiteX17" fmla="*/ 49370 w 486688"/>
                <a:gd name="connsiteY17" fmla="*/ 98739 h 485468"/>
                <a:gd name="connsiteX18" fmla="*/ 93254 w 486688"/>
                <a:gd name="connsiteY18" fmla="*/ 32913 h 485468"/>
                <a:gd name="connsiteX19" fmla="*/ 277020 w 486688"/>
                <a:gd name="connsiteY19" fmla="*/ 128910 h 485468"/>
                <a:gd name="connsiteX20" fmla="*/ 277020 w 486688"/>
                <a:gd name="connsiteY20" fmla="*/ 244106 h 485468"/>
                <a:gd name="connsiteX21" fmla="*/ 252335 w 486688"/>
                <a:gd name="connsiteY21" fmla="*/ 227649 h 485468"/>
                <a:gd name="connsiteX22" fmla="*/ 235878 w 486688"/>
                <a:gd name="connsiteY22" fmla="*/ 227649 h 485468"/>
                <a:gd name="connsiteX23" fmla="*/ 211193 w 486688"/>
                <a:gd name="connsiteY23" fmla="*/ 244106 h 485468"/>
                <a:gd name="connsiteX24" fmla="*/ 211193 w 486688"/>
                <a:gd name="connsiteY24" fmla="*/ 128910 h 485468"/>
                <a:gd name="connsiteX25" fmla="*/ 277020 w 486688"/>
                <a:gd name="connsiteY25" fmla="*/ 128910 h 485468"/>
                <a:gd name="connsiteX26" fmla="*/ 35656 w 486688"/>
                <a:gd name="connsiteY26" fmla="*/ 128910 h 485468"/>
                <a:gd name="connsiteX27" fmla="*/ 181023 w 486688"/>
                <a:gd name="connsiteY27" fmla="*/ 128910 h 485468"/>
                <a:gd name="connsiteX28" fmla="*/ 181023 w 486688"/>
                <a:gd name="connsiteY28" fmla="*/ 194736 h 485468"/>
                <a:gd name="connsiteX29" fmla="*/ 35656 w 486688"/>
                <a:gd name="connsiteY29" fmla="*/ 194736 h 485468"/>
                <a:gd name="connsiteX30" fmla="*/ 35656 w 486688"/>
                <a:gd name="connsiteY30" fmla="*/ 128910 h 485468"/>
                <a:gd name="connsiteX31" fmla="*/ 455300 w 486688"/>
                <a:gd name="connsiteY31" fmla="*/ 436099 h 485468"/>
                <a:gd name="connsiteX32" fmla="*/ 438843 w 486688"/>
                <a:gd name="connsiteY32" fmla="*/ 452556 h 485468"/>
                <a:gd name="connsiteX33" fmla="*/ 52113 w 486688"/>
                <a:gd name="connsiteY33" fmla="*/ 452556 h 485468"/>
                <a:gd name="connsiteX34" fmla="*/ 35656 w 486688"/>
                <a:gd name="connsiteY34" fmla="*/ 436099 h 485468"/>
                <a:gd name="connsiteX35" fmla="*/ 35656 w 486688"/>
                <a:gd name="connsiteY35" fmla="*/ 224906 h 485468"/>
                <a:gd name="connsiteX36" fmla="*/ 181023 w 486688"/>
                <a:gd name="connsiteY36" fmla="*/ 224906 h 485468"/>
                <a:gd name="connsiteX37" fmla="*/ 181023 w 486688"/>
                <a:gd name="connsiteY37" fmla="*/ 274276 h 485468"/>
                <a:gd name="connsiteX38" fmla="*/ 189251 w 486688"/>
                <a:gd name="connsiteY38" fmla="*/ 287990 h 485468"/>
                <a:gd name="connsiteX39" fmla="*/ 205708 w 486688"/>
                <a:gd name="connsiteY39" fmla="*/ 287990 h 485468"/>
                <a:gd name="connsiteX40" fmla="*/ 244106 w 486688"/>
                <a:gd name="connsiteY40" fmla="*/ 260562 h 485468"/>
                <a:gd name="connsiteX41" fmla="*/ 282505 w 486688"/>
                <a:gd name="connsiteY41" fmla="*/ 287990 h 485468"/>
                <a:gd name="connsiteX42" fmla="*/ 298962 w 486688"/>
                <a:gd name="connsiteY42" fmla="*/ 287990 h 485468"/>
                <a:gd name="connsiteX43" fmla="*/ 307190 w 486688"/>
                <a:gd name="connsiteY43" fmla="*/ 274276 h 485468"/>
                <a:gd name="connsiteX44" fmla="*/ 307190 w 486688"/>
                <a:gd name="connsiteY44" fmla="*/ 224906 h 485468"/>
                <a:gd name="connsiteX45" fmla="*/ 452557 w 486688"/>
                <a:gd name="connsiteY45" fmla="*/ 224906 h 485468"/>
                <a:gd name="connsiteX46" fmla="*/ 452557 w 486688"/>
                <a:gd name="connsiteY46" fmla="*/ 436099 h 485468"/>
                <a:gd name="connsiteX47" fmla="*/ 455300 w 486688"/>
                <a:gd name="connsiteY47" fmla="*/ 194736 h 485468"/>
                <a:gd name="connsiteX48" fmla="*/ 309933 w 486688"/>
                <a:gd name="connsiteY48" fmla="*/ 194736 h 485468"/>
                <a:gd name="connsiteX49" fmla="*/ 309933 w 486688"/>
                <a:gd name="connsiteY49" fmla="*/ 128910 h 485468"/>
                <a:gd name="connsiteX50" fmla="*/ 455300 w 486688"/>
                <a:gd name="connsiteY50" fmla="*/ 128910 h 485468"/>
                <a:gd name="connsiteX51" fmla="*/ 455300 w 486688"/>
                <a:gd name="connsiteY51" fmla="*/ 194736 h 48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688" h="485468">
                  <a:moveTo>
                    <a:pt x="485470" y="104225"/>
                  </a:moveTo>
                  <a:lnTo>
                    <a:pt x="419644" y="8228"/>
                  </a:lnTo>
                  <a:cubicBezTo>
                    <a:pt x="416901" y="2743"/>
                    <a:pt x="411415" y="0"/>
                    <a:pt x="405930" y="0"/>
                  </a:cubicBezTo>
                  <a:lnTo>
                    <a:pt x="82283" y="0"/>
                  </a:lnTo>
                  <a:cubicBezTo>
                    <a:pt x="76798" y="0"/>
                    <a:pt x="71312" y="2743"/>
                    <a:pt x="68569" y="8228"/>
                  </a:cubicBezTo>
                  <a:lnTo>
                    <a:pt x="2743" y="104225"/>
                  </a:lnTo>
                  <a:cubicBezTo>
                    <a:pt x="0" y="106968"/>
                    <a:pt x="0" y="109710"/>
                    <a:pt x="0" y="112453"/>
                  </a:cubicBezTo>
                  <a:lnTo>
                    <a:pt x="0" y="436099"/>
                  </a:lnTo>
                  <a:cubicBezTo>
                    <a:pt x="0" y="463527"/>
                    <a:pt x="21942" y="485469"/>
                    <a:pt x="49370" y="485469"/>
                  </a:cubicBezTo>
                  <a:lnTo>
                    <a:pt x="436100" y="485469"/>
                  </a:lnTo>
                  <a:cubicBezTo>
                    <a:pt x="463528" y="485469"/>
                    <a:pt x="485470" y="463527"/>
                    <a:pt x="485470" y="436099"/>
                  </a:cubicBezTo>
                  <a:lnTo>
                    <a:pt x="485470" y="112453"/>
                  </a:lnTo>
                  <a:cubicBezTo>
                    <a:pt x="488213" y="109710"/>
                    <a:pt x="485470" y="106968"/>
                    <a:pt x="485470" y="104225"/>
                  </a:cubicBezTo>
                  <a:lnTo>
                    <a:pt x="485470" y="104225"/>
                  </a:lnTo>
                  <a:close/>
                  <a:moveTo>
                    <a:pt x="93254" y="32913"/>
                  </a:moveTo>
                  <a:lnTo>
                    <a:pt x="397701" y="32913"/>
                  </a:lnTo>
                  <a:lnTo>
                    <a:pt x="441586" y="98739"/>
                  </a:lnTo>
                  <a:lnTo>
                    <a:pt x="49370" y="98739"/>
                  </a:lnTo>
                  <a:lnTo>
                    <a:pt x="93254" y="32913"/>
                  </a:lnTo>
                  <a:close/>
                  <a:moveTo>
                    <a:pt x="277020" y="128910"/>
                  </a:moveTo>
                  <a:lnTo>
                    <a:pt x="277020" y="244106"/>
                  </a:lnTo>
                  <a:lnTo>
                    <a:pt x="252335" y="227649"/>
                  </a:lnTo>
                  <a:cubicBezTo>
                    <a:pt x="246849" y="224906"/>
                    <a:pt x="238621" y="224906"/>
                    <a:pt x="235878" y="227649"/>
                  </a:cubicBezTo>
                  <a:lnTo>
                    <a:pt x="211193" y="244106"/>
                  </a:lnTo>
                  <a:lnTo>
                    <a:pt x="211193" y="128910"/>
                  </a:lnTo>
                  <a:lnTo>
                    <a:pt x="277020" y="128910"/>
                  </a:lnTo>
                  <a:close/>
                  <a:moveTo>
                    <a:pt x="35656" y="128910"/>
                  </a:moveTo>
                  <a:lnTo>
                    <a:pt x="181023" y="128910"/>
                  </a:lnTo>
                  <a:lnTo>
                    <a:pt x="181023" y="194736"/>
                  </a:lnTo>
                  <a:lnTo>
                    <a:pt x="35656" y="194736"/>
                  </a:lnTo>
                  <a:lnTo>
                    <a:pt x="35656" y="128910"/>
                  </a:lnTo>
                  <a:close/>
                  <a:moveTo>
                    <a:pt x="455300" y="436099"/>
                  </a:moveTo>
                  <a:cubicBezTo>
                    <a:pt x="455300" y="444327"/>
                    <a:pt x="447071" y="452556"/>
                    <a:pt x="438843" y="452556"/>
                  </a:cubicBezTo>
                  <a:lnTo>
                    <a:pt x="52113" y="452556"/>
                  </a:lnTo>
                  <a:cubicBezTo>
                    <a:pt x="43884" y="452556"/>
                    <a:pt x="35656" y="444327"/>
                    <a:pt x="35656" y="436099"/>
                  </a:cubicBezTo>
                  <a:lnTo>
                    <a:pt x="35656" y="224906"/>
                  </a:lnTo>
                  <a:lnTo>
                    <a:pt x="181023" y="224906"/>
                  </a:lnTo>
                  <a:lnTo>
                    <a:pt x="181023" y="274276"/>
                  </a:lnTo>
                  <a:cubicBezTo>
                    <a:pt x="181023" y="279762"/>
                    <a:pt x="183766" y="285247"/>
                    <a:pt x="189251" y="287990"/>
                  </a:cubicBezTo>
                  <a:cubicBezTo>
                    <a:pt x="194737" y="290733"/>
                    <a:pt x="200222" y="290733"/>
                    <a:pt x="205708" y="287990"/>
                  </a:cubicBezTo>
                  <a:lnTo>
                    <a:pt x="244106" y="260562"/>
                  </a:lnTo>
                  <a:lnTo>
                    <a:pt x="282505" y="287990"/>
                  </a:lnTo>
                  <a:cubicBezTo>
                    <a:pt x="287991" y="290733"/>
                    <a:pt x="293476" y="290733"/>
                    <a:pt x="298962" y="287990"/>
                  </a:cubicBezTo>
                  <a:cubicBezTo>
                    <a:pt x="304447" y="285247"/>
                    <a:pt x="307190" y="279762"/>
                    <a:pt x="307190" y="274276"/>
                  </a:cubicBezTo>
                  <a:lnTo>
                    <a:pt x="307190" y="224906"/>
                  </a:lnTo>
                  <a:lnTo>
                    <a:pt x="452557" y="224906"/>
                  </a:lnTo>
                  <a:lnTo>
                    <a:pt x="452557" y="436099"/>
                  </a:lnTo>
                  <a:close/>
                  <a:moveTo>
                    <a:pt x="455300" y="194736"/>
                  </a:moveTo>
                  <a:lnTo>
                    <a:pt x="309933" y="194736"/>
                  </a:lnTo>
                  <a:lnTo>
                    <a:pt x="309933" y="128910"/>
                  </a:lnTo>
                  <a:lnTo>
                    <a:pt x="455300" y="128910"/>
                  </a:lnTo>
                  <a:lnTo>
                    <a:pt x="455300" y="194736"/>
                  </a:lnTo>
                  <a:close/>
                </a:path>
              </a:pathLst>
            </a:custGeom>
            <a:solidFill>
              <a:srgbClr val="F1A0C2"/>
            </a:solid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7896CEBD-3DBA-2E3A-6813-67B6135CC692}"/>
                </a:ext>
              </a:extLst>
            </p:cNvPr>
            <p:cNvGrpSpPr/>
            <p:nvPr/>
          </p:nvGrpSpPr>
          <p:grpSpPr>
            <a:xfrm>
              <a:off x="662657" y="443370"/>
              <a:ext cx="888845" cy="940767"/>
              <a:chOff x="662657" y="443370"/>
              <a:chExt cx="888845" cy="940767"/>
            </a:xfrm>
            <a:solidFill>
              <a:srgbClr val="000000"/>
            </a:solidFill>
          </p:grpSpPr>
          <p:sp>
            <p:nvSpPr>
              <p:cNvPr id="15" name="Freeform 1326">
                <a:extLst>
                  <a:ext uri="{FF2B5EF4-FFF2-40B4-BE49-F238E27FC236}">
                    <a16:creationId xmlns:a16="http://schemas.microsoft.com/office/drawing/2014/main" id="{05EB5668-F4B5-41E0-5F76-F9CE301CF12C}"/>
                  </a:ext>
                </a:extLst>
              </p:cNvPr>
              <p:cNvSpPr/>
              <p:nvPr/>
            </p:nvSpPr>
            <p:spPr>
              <a:xfrm>
                <a:off x="989988" y="960381"/>
                <a:ext cx="227844" cy="305817"/>
              </a:xfrm>
              <a:custGeom>
                <a:avLst/>
                <a:gdLst>
                  <a:gd name="connsiteX0" fmla="*/ 122483 w 227844"/>
                  <a:gd name="connsiteY0" fmla="*/ 4114 h 305817"/>
                  <a:gd name="connsiteX1" fmla="*/ 100541 w 227844"/>
                  <a:gd name="connsiteY1" fmla="*/ 4114 h 305817"/>
                  <a:gd name="connsiteX2" fmla="*/ 4544 w 227844"/>
                  <a:gd name="connsiteY2" fmla="*/ 100111 h 305817"/>
                  <a:gd name="connsiteX3" fmla="*/ 1802 w 227844"/>
                  <a:gd name="connsiteY3" fmla="*/ 116568 h 305817"/>
                  <a:gd name="connsiteX4" fmla="*/ 15515 w 227844"/>
                  <a:gd name="connsiteY4" fmla="*/ 127538 h 305817"/>
                  <a:gd name="connsiteX5" fmla="*/ 48429 w 227844"/>
                  <a:gd name="connsiteY5" fmla="*/ 127538 h 305817"/>
                  <a:gd name="connsiteX6" fmla="*/ 48429 w 227844"/>
                  <a:gd name="connsiteY6" fmla="*/ 239992 h 305817"/>
                  <a:gd name="connsiteX7" fmla="*/ 81342 w 227844"/>
                  <a:gd name="connsiteY7" fmla="*/ 239992 h 305817"/>
                  <a:gd name="connsiteX8" fmla="*/ 81342 w 227844"/>
                  <a:gd name="connsiteY8" fmla="*/ 111082 h 305817"/>
                  <a:gd name="connsiteX9" fmla="*/ 64885 w 227844"/>
                  <a:gd name="connsiteY9" fmla="*/ 94625 h 305817"/>
                  <a:gd name="connsiteX10" fmla="*/ 56657 w 227844"/>
                  <a:gd name="connsiteY10" fmla="*/ 94625 h 305817"/>
                  <a:gd name="connsiteX11" fmla="*/ 114255 w 227844"/>
                  <a:gd name="connsiteY11" fmla="*/ 37027 h 305817"/>
                  <a:gd name="connsiteX12" fmla="*/ 171853 w 227844"/>
                  <a:gd name="connsiteY12" fmla="*/ 94625 h 305817"/>
                  <a:gd name="connsiteX13" fmla="*/ 163625 w 227844"/>
                  <a:gd name="connsiteY13" fmla="*/ 94625 h 305817"/>
                  <a:gd name="connsiteX14" fmla="*/ 147168 w 227844"/>
                  <a:gd name="connsiteY14" fmla="*/ 111082 h 305817"/>
                  <a:gd name="connsiteX15" fmla="*/ 147168 w 227844"/>
                  <a:gd name="connsiteY15" fmla="*/ 305818 h 305817"/>
                  <a:gd name="connsiteX16" fmla="*/ 180081 w 227844"/>
                  <a:gd name="connsiteY16" fmla="*/ 305818 h 305817"/>
                  <a:gd name="connsiteX17" fmla="*/ 180081 w 227844"/>
                  <a:gd name="connsiteY17" fmla="*/ 127538 h 305817"/>
                  <a:gd name="connsiteX18" fmla="*/ 212995 w 227844"/>
                  <a:gd name="connsiteY18" fmla="*/ 127538 h 305817"/>
                  <a:gd name="connsiteX19" fmla="*/ 226709 w 227844"/>
                  <a:gd name="connsiteY19" fmla="*/ 116568 h 305817"/>
                  <a:gd name="connsiteX20" fmla="*/ 223966 w 227844"/>
                  <a:gd name="connsiteY20" fmla="*/ 100111 h 305817"/>
                  <a:gd name="connsiteX21" fmla="*/ 122483 w 227844"/>
                  <a:gd name="connsiteY21" fmla="*/ 4114 h 30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844" h="305817">
                    <a:moveTo>
                      <a:pt x="122483" y="4114"/>
                    </a:moveTo>
                    <a:cubicBezTo>
                      <a:pt x="116998" y="-1371"/>
                      <a:pt x="106027" y="-1371"/>
                      <a:pt x="100541" y="4114"/>
                    </a:cubicBezTo>
                    <a:lnTo>
                      <a:pt x="4544" y="100111"/>
                    </a:lnTo>
                    <a:cubicBezTo>
                      <a:pt x="-941" y="105596"/>
                      <a:pt x="-941" y="111082"/>
                      <a:pt x="1802" y="116568"/>
                    </a:cubicBezTo>
                    <a:cubicBezTo>
                      <a:pt x="4544" y="122053"/>
                      <a:pt x="10030" y="127538"/>
                      <a:pt x="15515" y="127538"/>
                    </a:cubicBezTo>
                    <a:lnTo>
                      <a:pt x="48429" y="127538"/>
                    </a:lnTo>
                    <a:lnTo>
                      <a:pt x="48429" y="239992"/>
                    </a:lnTo>
                    <a:lnTo>
                      <a:pt x="81342" y="239992"/>
                    </a:lnTo>
                    <a:lnTo>
                      <a:pt x="81342" y="111082"/>
                    </a:lnTo>
                    <a:cubicBezTo>
                      <a:pt x="81342" y="102854"/>
                      <a:pt x="73113" y="94625"/>
                      <a:pt x="64885" y="94625"/>
                    </a:cubicBezTo>
                    <a:lnTo>
                      <a:pt x="56657" y="94625"/>
                    </a:lnTo>
                    <a:lnTo>
                      <a:pt x="114255" y="37027"/>
                    </a:lnTo>
                    <a:lnTo>
                      <a:pt x="171853" y="94625"/>
                    </a:lnTo>
                    <a:lnTo>
                      <a:pt x="163625" y="94625"/>
                    </a:lnTo>
                    <a:cubicBezTo>
                      <a:pt x="155397" y="94625"/>
                      <a:pt x="147168" y="102854"/>
                      <a:pt x="147168" y="111082"/>
                    </a:cubicBezTo>
                    <a:lnTo>
                      <a:pt x="147168" y="305818"/>
                    </a:lnTo>
                    <a:lnTo>
                      <a:pt x="180081" y="305818"/>
                    </a:lnTo>
                    <a:lnTo>
                      <a:pt x="180081" y="127538"/>
                    </a:lnTo>
                    <a:lnTo>
                      <a:pt x="212995" y="127538"/>
                    </a:lnTo>
                    <a:cubicBezTo>
                      <a:pt x="218480" y="127538"/>
                      <a:pt x="226709" y="124796"/>
                      <a:pt x="226709" y="116568"/>
                    </a:cubicBezTo>
                    <a:cubicBezTo>
                      <a:pt x="229451" y="111082"/>
                      <a:pt x="226709" y="102854"/>
                      <a:pt x="223966" y="100111"/>
                    </a:cubicBezTo>
                    <a:lnTo>
                      <a:pt x="122483" y="4114"/>
                    </a:lnTo>
                    <a:close/>
                  </a:path>
                </a:pathLst>
              </a:custGeom>
              <a:solidFill>
                <a:srgbClr val="000000"/>
              </a:solidFill>
              <a:ln w="27426" cap="flat">
                <a:noFill/>
                <a:prstDash val="solid"/>
                <a:miter/>
              </a:ln>
            </p:spPr>
            <p:txBody>
              <a:bodyPr rtlCol="0" anchor="ctr"/>
              <a:lstStyle/>
              <a:p>
                <a:endParaRPr lang="en-US"/>
              </a:p>
            </p:txBody>
          </p:sp>
          <p:sp>
            <p:nvSpPr>
              <p:cNvPr id="16" name="Freeform 1327">
                <a:extLst>
                  <a:ext uri="{FF2B5EF4-FFF2-40B4-BE49-F238E27FC236}">
                    <a16:creationId xmlns:a16="http://schemas.microsoft.com/office/drawing/2014/main" id="{1EDA5391-C616-1D23-FB3F-2FD29C17574C}"/>
                  </a:ext>
                </a:extLst>
              </p:cNvPr>
              <p:cNvSpPr/>
              <p:nvPr/>
            </p:nvSpPr>
            <p:spPr>
              <a:xfrm>
                <a:off x="1408690"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17" name="Freeform 1328">
                <a:extLst>
                  <a:ext uri="{FF2B5EF4-FFF2-40B4-BE49-F238E27FC236}">
                    <a16:creationId xmlns:a16="http://schemas.microsoft.com/office/drawing/2014/main" id="{C62A20EA-F3F6-3989-93DC-72D1DAA8254C}"/>
                  </a:ext>
                </a:extLst>
              </p:cNvPr>
              <p:cNvSpPr/>
              <p:nvPr/>
            </p:nvSpPr>
            <p:spPr>
              <a:xfrm>
                <a:off x="1408690"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19" name="Freeform 1329">
                <a:extLst>
                  <a:ext uri="{FF2B5EF4-FFF2-40B4-BE49-F238E27FC236}">
                    <a16:creationId xmlns:a16="http://schemas.microsoft.com/office/drawing/2014/main" id="{AB036E92-4F85-6745-64F7-25CED87303AA}"/>
                  </a:ext>
                </a:extLst>
              </p:cNvPr>
              <p:cNvSpPr/>
              <p:nvPr/>
            </p:nvSpPr>
            <p:spPr>
              <a:xfrm>
                <a:off x="1507429"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20" name="Freeform 1330">
                <a:extLst>
                  <a:ext uri="{FF2B5EF4-FFF2-40B4-BE49-F238E27FC236}">
                    <a16:creationId xmlns:a16="http://schemas.microsoft.com/office/drawing/2014/main" id="{D12710EF-51A2-DDF8-1E87-B5EDEFD09EB2}"/>
                  </a:ext>
                </a:extLst>
              </p:cNvPr>
              <p:cNvSpPr/>
              <p:nvPr/>
            </p:nvSpPr>
            <p:spPr>
              <a:xfrm>
                <a:off x="1507429"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1" name="Freeform 1331">
                <a:extLst>
                  <a:ext uri="{FF2B5EF4-FFF2-40B4-BE49-F238E27FC236}">
                    <a16:creationId xmlns:a16="http://schemas.microsoft.com/office/drawing/2014/main" id="{FBA0E6C6-66C4-9FBA-98D2-4827DD238C2E}"/>
                  </a:ext>
                </a:extLst>
              </p:cNvPr>
              <p:cNvSpPr/>
              <p:nvPr/>
            </p:nvSpPr>
            <p:spPr>
              <a:xfrm>
                <a:off x="764139" y="443370"/>
                <a:ext cx="32913" cy="95996"/>
              </a:xfrm>
              <a:custGeom>
                <a:avLst/>
                <a:gdLst>
                  <a:gd name="connsiteX0" fmla="*/ 0 w 32913"/>
                  <a:gd name="connsiteY0" fmla="*/ 0 h 95996"/>
                  <a:gd name="connsiteX1" fmla="*/ 32913 w 32913"/>
                  <a:gd name="connsiteY1" fmla="*/ 0 h 95996"/>
                  <a:gd name="connsiteX2" fmla="*/ 32913 w 32913"/>
                  <a:gd name="connsiteY2" fmla="*/ 95997 h 95996"/>
                  <a:gd name="connsiteX3" fmla="*/ 0 w 32913"/>
                  <a:gd name="connsiteY3" fmla="*/ 95997 h 95996"/>
                </a:gdLst>
                <a:ahLst/>
                <a:cxnLst>
                  <a:cxn ang="0">
                    <a:pos x="connsiteX0" y="connsiteY0"/>
                  </a:cxn>
                  <a:cxn ang="0">
                    <a:pos x="connsiteX1" y="connsiteY1"/>
                  </a:cxn>
                  <a:cxn ang="0">
                    <a:pos x="connsiteX2" y="connsiteY2"/>
                  </a:cxn>
                  <a:cxn ang="0">
                    <a:pos x="connsiteX3" y="connsiteY3"/>
                  </a:cxn>
                </a:cxnLst>
                <a:rect l="l" t="t" r="r" b="b"/>
                <a:pathLst>
                  <a:path w="32913" h="95996">
                    <a:moveTo>
                      <a:pt x="0" y="0"/>
                    </a:moveTo>
                    <a:lnTo>
                      <a:pt x="32913" y="0"/>
                    </a:lnTo>
                    <a:lnTo>
                      <a:pt x="32913" y="95997"/>
                    </a:lnTo>
                    <a:lnTo>
                      <a:pt x="0" y="95997"/>
                    </a:lnTo>
                    <a:close/>
                  </a:path>
                </a:pathLst>
              </a:custGeom>
              <a:solidFill>
                <a:srgbClr val="000000"/>
              </a:solidFill>
              <a:ln w="27426" cap="flat">
                <a:noFill/>
                <a:prstDash val="solid"/>
                <a:miter/>
              </a:ln>
            </p:spPr>
            <p:txBody>
              <a:bodyPr rtlCol="0" anchor="ctr"/>
              <a:lstStyle/>
              <a:p>
                <a:endParaRPr lang="en-US"/>
              </a:p>
            </p:txBody>
          </p:sp>
          <p:sp>
            <p:nvSpPr>
              <p:cNvPr id="22" name="Freeform 1332">
                <a:extLst>
                  <a:ext uri="{FF2B5EF4-FFF2-40B4-BE49-F238E27FC236}">
                    <a16:creationId xmlns:a16="http://schemas.microsoft.com/office/drawing/2014/main" id="{AC887B30-5FBB-358C-5CF5-942BA8BA517B}"/>
                  </a:ext>
                </a:extLst>
              </p:cNvPr>
              <p:cNvSpPr/>
              <p:nvPr/>
            </p:nvSpPr>
            <p:spPr>
              <a:xfrm>
                <a:off x="764139" y="572280"/>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3" name="Freeform 1333">
                <a:extLst>
                  <a:ext uri="{FF2B5EF4-FFF2-40B4-BE49-F238E27FC236}">
                    <a16:creationId xmlns:a16="http://schemas.microsoft.com/office/drawing/2014/main" id="{F8293F30-63EC-7496-B9FD-18A48ACCF89E}"/>
                  </a:ext>
                </a:extLst>
              </p:cNvPr>
              <p:cNvSpPr/>
              <p:nvPr/>
            </p:nvSpPr>
            <p:spPr>
              <a:xfrm>
                <a:off x="665400" y="492740"/>
                <a:ext cx="32913" cy="65826"/>
              </a:xfrm>
              <a:custGeom>
                <a:avLst/>
                <a:gdLst>
                  <a:gd name="connsiteX0" fmla="*/ 0 w 32913"/>
                  <a:gd name="connsiteY0" fmla="*/ 0 h 65826"/>
                  <a:gd name="connsiteX1" fmla="*/ 32913 w 32913"/>
                  <a:gd name="connsiteY1" fmla="*/ 0 h 65826"/>
                  <a:gd name="connsiteX2" fmla="*/ 32913 w 32913"/>
                  <a:gd name="connsiteY2" fmla="*/ 65826 h 65826"/>
                  <a:gd name="connsiteX3" fmla="*/ 0 w 32913"/>
                  <a:gd name="connsiteY3" fmla="*/ 65826 h 65826"/>
                </a:gdLst>
                <a:ahLst/>
                <a:cxnLst>
                  <a:cxn ang="0">
                    <a:pos x="connsiteX0" y="connsiteY0"/>
                  </a:cxn>
                  <a:cxn ang="0">
                    <a:pos x="connsiteX1" y="connsiteY1"/>
                  </a:cxn>
                  <a:cxn ang="0">
                    <a:pos x="connsiteX2" y="connsiteY2"/>
                  </a:cxn>
                  <a:cxn ang="0">
                    <a:pos x="connsiteX3" y="connsiteY3"/>
                  </a:cxn>
                </a:cxnLst>
                <a:rect l="l" t="t" r="r" b="b"/>
                <a:pathLst>
                  <a:path w="32913" h="65826">
                    <a:moveTo>
                      <a:pt x="0" y="0"/>
                    </a:moveTo>
                    <a:lnTo>
                      <a:pt x="32913" y="0"/>
                    </a:lnTo>
                    <a:lnTo>
                      <a:pt x="32913" y="65826"/>
                    </a:lnTo>
                    <a:lnTo>
                      <a:pt x="0" y="65826"/>
                    </a:lnTo>
                    <a:close/>
                  </a:path>
                </a:pathLst>
              </a:custGeom>
              <a:solidFill>
                <a:srgbClr val="000000"/>
              </a:solidFill>
              <a:ln w="27426" cap="flat">
                <a:noFill/>
                <a:prstDash val="solid"/>
                <a:miter/>
              </a:ln>
            </p:spPr>
            <p:txBody>
              <a:bodyPr rtlCol="0" anchor="ctr"/>
              <a:lstStyle/>
              <a:p>
                <a:endParaRPr lang="en-US"/>
              </a:p>
            </p:txBody>
          </p:sp>
          <p:sp>
            <p:nvSpPr>
              <p:cNvPr id="24" name="Freeform 1334">
                <a:extLst>
                  <a:ext uri="{FF2B5EF4-FFF2-40B4-BE49-F238E27FC236}">
                    <a16:creationId xmlns:a16="http://schemas.microsoft.com/office/drawing/2014/main" id="{E5857CEE-520E-1F31-35B4-C4B0C8B9D419}"/>
                  </a:ext>
                </a:extLst>
              </p:cNvPr>
              <p:cNvSpPr/>
              <p:nvPr/>
            </p:nvSpPr>
            <p:spPr>
              <a:xfrm>
                <a:off x="665400" y="588737"/>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nvGrpSpPr>
              <p:cNvPr id="25" name="Graphic 3">
                <a:extLst>
                  <a:ext uri="{FF2B5EF4-FFF2-40B4-BE49-F238E27FC236}">
                    <a16:creationId xmlns:a16="http://schemas.microsoft.com/office/drawing/2014/main" id="{0B24EE8A-CCAA-8C8D-8F18-D83613FB2F99}"/>
                  </a:ext>
                </a:extLst>
              </p:cNvPr>
              <p:cNvGrpSpPr/>
              <p:nvPr/>
            </p:nvGrpSpPr>
            <p:grpSpPr>
              <a:xfrm>
                <a:off x="662657" y="668277"/>
                <a:ext cx="888845" cy="715860"/>
                <a:chOff x="662657" y="668277"/>
                <a:chExt cx="888845" cy="715860"/>
              </a:xfrm>
              <a:solidFill>
                <a:srgbClr val="000000"/>
              </a:solidFill>
            </p:grpSpPr>
            <p:sp>
              <p:nvSpPr>
                <p:cNvPr id="27" name="Freeform 1337">
                  <a:extLst>
                    <a:ext uri="{FF2B5EF4-FFF2-40B4-BE49-F238E27FC236}">
                      <a16:creationId xmlns:a16="http://schemas.microsoft.com/office/drawing/2014/main" id="{F9E8ACA6-9295-C81E-7E7F-D540BEE88A9A}"/>
                    </a:ext>
                  </a:extLst>
                </p:cNvPr>
                <p:cNvSpPr/>
                <p:nvPr/>
              </p:nvSpPr>
              <p:spPr>
                <a:xfrm>
                  <a:off x="1296236"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sp>
              <p:nvSpPr>
                <p:cNvPr id="28" name="Freeform 1338">
                  <a:extLst>
                    <a:ext uri="{FF2B5EF4-FFF2-40B4-BE49-F238E27FC236}">
                      <a16:creationId xmlns:a16="http://schemas.microsoft.com/office/drawing/2014/main" id="{C7705691-37C5-3070-92DA-F18C981889B2}"/>
                    </a:ext>
                  </a:extLst>
                </p:cNvPr>
                <p:cNvSpPr/>
                <p:nvPr/>
              </p:nvSpPr>
              <p:spPr>
                <a:xfrm>
                  <a:off x="1230410" y="668277"/>
                  <a:ext cx="321092" cy="710375"/>
                </a:xfrm>
                <a:custGeom>
                  <a:avLst/>
                  <a:gdLst>
                    <a:gd name="connsiteX0" fmla="*/ 260563 w 321092"/>
                    <a:gd name="connsiteY0" fmla="*/ 0 h 710375"/>
                    <a:gd name="connsiteX1" fmla="*/ 194736 w 321092"/>
                    <a:gd name="connsiteY1" fmla="*/ 65826 h 710375"/>
                    <a:gd name="connsiteX2" fmla="*/ 194736 w 321092"/>
                    <a:gd name="connsiteY2" fmla="*/ 202964 h 710375"/>
                    <a:gd name="connsiteX3" fmla="*/ 186508 w 321092"/>
                    <a:gd name="connsiteY3" fmla="*/ 202964 h 710375"/>
                    <a:gd name="connsiteX4" fmla="*/ 148109 w 321092"/>
                    <a:gd name="connsiteY4" fmla="*/ 233135 h 710375"/>
                    <a:gd name="connsiteX5" fmla="*/ 35656 w 321092"/>
                    <a:gd name="connsiteY5" fmla="*/ 427871 h 710375"/>
                    <a:gd name="connsiteX6" fmla="*/ 32913 w 321092"/>
                    <a:gd name="connsiteY6" fmla="*/ 436099 h 710375"/>
                    <a:gd name="connsiteX7" fmla="*/ 32913 w 321092"/>
                    <a:gd name="connsiteY7" fmla="*/ 548552 h 710375"/>
                    <a:gd name="connsiteX8" fmla="*/ 16457 w 321092"/>
                    <a:gd name="connsiteY8" fmla="*/ 548552 h 710375"/>
                    <a:gd name="connsiteX9" fmla="*/ 0 w 321092"/>
                    <a:gd name="connsiteY9" fmla="*/ 565009 h 710375"/>
                    <a:gd name="connsiteX10" fmla="*/ 0 w 321092"/>
                    <a:gd name="connsiteY10" fmla="*/ 693919 h 710375"/>
                    <a:gd name="connsiteX11" fmla="*/ 16457 w 321092"/>
                    <a:gd name="connsiteY11" fmla="*/ 710375 h 710375"/>
                    <a:gd name="connsiteX12" fmla="*/ 274277 w 321092"/>
                    <a:gd name="connsiteY12" fmla="*/ 710375 h 710375"/>
                    <a:gd name="connsiteX13" fmla="*/ 290733 w 321092"/>
                    <a:gd name="connsiteY13" fmla="*/ 693919 h 710375"/>
                    <a:gd name="connsiteX14" fmla="*/ 290733 w 321092"/>
                    <a:gd name="connsiteY14" fmla="*/ 565009 h 710375"/>
                    <a:gd name="connsiteX15" fmla="*/ 274277 w 321092"/>
                    <a:gd name="connsiteY15" fmla="*/ 548552 h 710375"/>
                    <a:gd name="connsiteX16" fmla="*/ 257820 w 321092"/>
                    <a:gd name="connsiteY16" fmla="*/ 548552 h 710375"/>
                    <a:gd name="connsiteX17" fmla="*/ 257820 w 321092"/>
                    <a:gd name="connsiteY17" fmla="*/ 537581 h 710375"/>
                    <a:gd name="connsiteX18" fmla="*/ 318161 w 321092"/>
                    <a:gd name="connsiteY18" fmla="*/ 460784 h 710375"/>
                    <a:gd name="connsiteX19" fmla="*/ 320904 w 321092"/>
                    <a:gd name="connsiteY19" fmla="*/ 449813 h 710375"/>
                    <a:gd name="connsiteX20" fmla="*/ 320904 w 321092"/>
                    <a:gd name="connsiteY20" fmla="*/ 65826 h 710375"/>
                    <a:gd name="connsiteX21" fmla="*/ 260563 w 321092"/>
                    <a:gd name="connsiteY21" fmla="*/ 0 h 710375"/>
                    <a:gd name="connsiteX22" fmla="*/ 260563 w 321092"/>
                    <a:gd name="connsiteY22" fmla="*/ 0 h 710375"/>
                    <a:gd name="connsiteX23" fmla="*/ 260563 w 321092"/>
                    <a:gd name="connsiteY23" fmla="*/ 680205 h 710375"/>
                    <a:gd name="connsiteX24" fmla="*/ 35656 w 321092"/>
                    <a:gd name="connsiteY24" fmla="*/ 680205 h 710375"/>
                    <a:gd name="connsiteX25" fmla="*/ 35656 w 321092"/>
                    <a:gd name="connsiteY25" fmla="*/ 584208 h 710375"/>
                    <a:gd name="connsiteX26" fmla="*/ 260563 w 321092"/>
                    <a:gd name="connsiteY26" fmla="*/ 584208 h 710375"/>
                    <a:gd name="connsiteX27" fmla="*/ 260563 w 321092"/>
                    <a:gd name="connsiteY27" fmla="*/ 680205 h 710375"/>
                    <a:gd name="connsiteX28" fmla="*/ 290733 w 321092"/>
                    <a:gd name="connsiteY28" fmla="*/ 447070 h 710375"/>
                    <a:gd name="connsiteX29" fmla="*/ 230392 w 321092"/>
                    <a:gd name="connsiteY29" fmla="*/ 523868 h 710375"/>
                    <a:gd name="connsiteX30" fmla="*/ 227650 w 321092"/>
                    <a:gd name="connsiteY30" fmla="*/ 534839 h 710375"/>
                    <a:gd name="connsiteX31" fmla="*/ 227650 w 321092"/>
                    <a:gd name="connsiteY31" fmla="*/ 551295 h 710375"/>
                    <a:gd name="connsiteX32" fmla="*/ 65826 w 321092"/>
                    <a:gd name="connsiteY32" fmla="*/ 551295 h 710375"/>
                    <a:gd name="connsiteX33" fmla="*/ 65826 w 321092"/>
                    <a:gd name="connsiteY33" fmla="*/ 441585 h 710375"/>
                    <a:gd name="connsiteX34" fmla="*/ 175537 w 321092"/>
                    <a:gd name="connsiteY34" fmla="*/ 249591 h 710375"/>
                    <a:gd name="connsiteX35" fmla="*/ 194736 w 321092"/>
                    <a:gd name="connsiteY35" fmla="*/ 233135 h 710375"/>
                    <a:gd name="connsiteX36" fmla="*/ 219421 w 321092"/>
                    <a:gd name="connsiteY36" fmla="*/ 235878 h 710375"/>
                    <a:gd name="connsiteX37" fmla="*/ 235878 w 321092"/>
                    <a:gd name="connsiteY37" fmla="*/ 255077 h 710375"/>
                    <a:gd name="connsiteX38" fmla="*/ 230392 w 321092"/>
                    <a:gd name="connsiteY38" fmla="*/ 279762 h 710375"/>
                    <a:gd name="connsiteX39" fmla="*/ 150852 w 321092"/>
                    <a:gd name="connsiteY39" fmla="*/ 419643 h 710375"/>
                    <a:gd name="connsiteX40" fmla="*/ 178280 w 321092"/>
                    <a:gd name="connsiteY40" fmla="*/ 436099 h 710375"/>
                    <a:gd name="connsiteX41" fmla="*/ 257820 w 321092"/>
                    <a:gd name="connsiteY41" fmla="*/ 296218 h 710375"/>
                    <a:gd name="connsiteX42" fmla="*/ 233135 w 321092"/>
                    <a:gd name="connsiteY42" fmla="*/ 208450 h 710375"/>
                    <a:gd name="connsiteX43" fmla="*/ 222164 w 321092"/>
                    <a:gd name="connsiteY43" fmla="*/ 202964 h 710375"/>
                    <a:gd name="connsiteX44" fmla="*/ 222164 w 321092"/>
                    <a:gd name="connsiteY44" fmla="*/ 63083 h 710375"/>
                    <a:gd name="connsiteX45" fmla="*/ 255077 w 321092"/>
                    <a:gd name="connsiteY45" fmla="*/ 30170 h 710375"/>
                    <a:gd name="connsiteX46" fmla="*/ 287991 w 321092"/>
                    <a:gd name="connsiteY46" fmla="*/ 63083 h 710375"/>
                    <a:gd name="connsiteX47" fmla="*/ 287991 w 321092"/>
                    <a:gd name="connsiteY47" fmla="*/ 447070 h 71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1092" h="710375">
                      <a:moveTo>
                        <a:pt x="260563" y="0"/>
                      </a:moveTo>
                      <a:cubicBezTo>
                        <a:pt x="224907" y="0"/>
                        <a:pt x="194736" y="30170"/>
                        <a:pt x="194736" y="65826"/>
                      </a:cubicBezTo>
                      <a:lnTo>
                        <a:pt x="194736" y="202964"/>
                      </a:lnTo>
                      <a:cubicBezTo>
                        <a:pt x="191994" y="202964"/>
                        <a:pt x="189251" y="202964"/>
                        <a:pt x="186508" y="202964"/>
                      </a:cubicBezTo>
                      <a:cubicBezTo>
                        <a:pt x="170051" y="208450"/>
                        <a:pt x="156338" y="219421"/>
                        <a:pt x="148109" y="233135"/>
                      </a:cubicBezTo>
                      <a:lnTo>
                        <a:pt x="35656" y="427871"/>
                      </a:lnTo>
                      <a:cubicBezTo>
                        <a:pt x="35656" y="430614"/>
                        <a:pt x="32913" y="433356"/>
                        <a:pt x="32913" y="436099"/>
                      </a:cubicBezTo>
                      <a:lnTo>
                        <a:pt x="32913" y="548552"/>
                      </a:lnTo>
                      <a:lnTo>
                        <a:pt x="16457" y="548552"/>
                      </a:lnTo>
                      <a:cubicBezTo>
                        <a:pt x="8228" y="548552"/>
                        <a:pt x="0" y="556781"/>
                        <a:pt x="0" y="565009"/>
                      </a:cubicBezTo>
                      <a:lnTo>
                        <a:pt x="0" y="693919"/>
                      </a:lnTo>
                      <a:cubicBezTo>
                        <a:pt x="0" y="702147"/>
                        <a:pt x="8228" y="710375"/>
                        <a:pt x="16457" y="710375"/>
                      </a:cubicBezTo>
                      <a:lnTo>
                        <a:pt x="274277" y="710375"/>
                      </a:lnTo>
                      <a:cubicBezTo>
                        <a:pt x="282505" y="710375"/>
                        <a:pt x="290733" y="702147"/>
                        <a:pt x="290733" y="693919"/>
                      </a:cubicBezTo>
                      <a:lnTo>
                        <a:pt x="290733" y="565009"/>
                      </a:lnTo>
                      <a:cubicBezTo>
                        <a:pt x="290733" y="556781"/>
                        <a:pt x="282505" y="548552"/>
                        <a:pt x="274277" y="548552"/>
                      </a:cubicBezTo>
                      <a:lnTo>
                        <a:pt x="257820" y="548552"/>
                      </a:lnTo>
                      <a:lnTo>
                        <a:pt x="257820" y="537581"/>
                      </a:lnTo>
                      <a:lnTo>
                        <a:pt x="318161" y="460784"/>
                      </a:lnTo>
                      <a:cubicBezTo>
                        <a:pt x="320904" y="458041"/>
                        <a:pt x="320904" y="455298"/>
                        <a:pt x="320904" y="449813"/>
                      </a:cubicBezTo>
                      <a:lnTo>
                        <a:pt x="320904" y="65826"/>
                      </a:lnTo>
                      <a:cubicBezTo>
                        <a:pt x="323647" y="30170"/>
                        <a:pt x="296219" y="0"/>
                        <a:pt x="260563" y="0"/>
                      </a:cubicBezTo>
                      <a:lnTo>
                        <a:pt x="260563" y="0"/>
                      </a:lnTo>
                      <a:close/>
                      <a:moveTo>
                        <a:pt x="260563" y="680205"/>
                      </a:moveTo>
                      <a:lnTo>
                        <a:pt x="35656" y="680205"/>
                      </a:lnTo>
                      <a:lnTo>
                        <a:pt x="35656" y="584208"/>
                      </a:lnTo>
                      <a:lnTo>
                        <a:pt x="260563" y="584208"/>
                      </a:lnTo>
                      <a:lnTo>
                        <a:pt x="260563" y="680205"/>
                      </a:lnTo>
                      <a:close/>
                      <a:moveTo>
                        <a:pt x="290733" y="447070"/>
                      </a:moveTo>
                      <a:lnTo>
                        <a:pt x="230392" y="523868"/>
                      </a:lnTo>
                      <a:cubicBezTo>
                        <a:pt x="227650" y="526610"/>
                        <a:pt x="227650" y="529353"/>
                        <a:pt x="227650" y="534839"/>
                      </a:cubicBezTo>
                      <a:lnTo>
                        <a:pt x="227650" y="551295"/>
                      </a:lnTo>
                      <a:lnTo>
                        <a:pt x="65826" y="551295"/>
                      </a:lnTo>
                      <a:lnTo>
                        <a:pt x="65826" y="441585"/>
                      </a:lnTo>
                      <a:lnTo>
                        <a:pt x="175537" y="249591"/>
                      </a:lnTo>
                      <a:cubicBezTo>
                        <a:pt x="178280" y="241363"/>
                        <a:pt x="186508" y="235878"/>
                        <a:pt x="194736" y="233135"/>
                      </a:cubicBezTo>
                      <a:cubicBezTo>
                        <a:pt x="202965" y="230392"/>
                        <a:pt x="211193" y="233135"/>
                        <a:pt x="219421" y="235878"/>
                      </a:cubicBezTo>
                      <a:cubicBezTo>
                        <a:pt x="227650" y="241363"/>
                        <a:pt x="233135" y="246849"/>
                        <a:pt x="235878" y="255077"/>
                      </a:cubicBezTo>
                      <a:cubicBezTo>
                        <a:pt x="238621" y="263305"/>
                        <a:pt x="235878" y="271534"/>
                        <a:pt x="230392" y="279762"/>
                      </a:cubicBezTo>
                      <a:lnTo>
                        <a:pt x="150852" y="419643"/>
                      </a:lnTo>
                      <a:lnTo>
                        <a:pt x="178280" y="436099"/>
                      </a:lnTo>
                      <a:lnTo>
                        <a:pt x="257820" y="296218"/>
                      </a:lnTo>
                      <a:cubicBezTo>
                        <a:pt x="277019" y="266048"/>
                        <a:pt x="266048" y="224906"/>
                        <a:pt x="233135" y="208450"/>
                      </a:cubicBezTo>
                      <a:cubicBezTo>
                        <a:pt x="230392" y="205707"/>
                        <a:pt x="227650" y="205707"/>
                        <a:pt x="222164" y="202964"/>
                      </a:cubicBezTo>
                      <a:lnTo>
                        <a:pt x="222164" y="63083"/>
                      </a:lnTo>
                      <a:cubicBezTo>
                        <a:pt x="222164" y="43884"/>
                        <a:pt x="235878" y="30170"/>
                        <a:pt x="255077" y="30170"/>
                      </a:cubicBezTo>
                      <a:cubicBezTo>
                        <a:pt x="274277" y="30170"/>
                        <a:pt x="287991" y="43884"/>
                        <a:pt x="287991" y="63083"/>
                      </a:cubicBezTo>
                      <a:lnTo>
                        <a:pt x="287991" y="447070"/>
                      </a:lnTo>
                      <a:close/>
                    </a:path>
                  </a:pathLst>
                </a:custGeom>
                <a:solidFill>
                  <a:srgbClr val="000000"/>
                </a:solidFill>
                <a:ln w="27426" cap="flat">
                  <a:noFill/>
                  <a:prstDash val="solid"/>
                  <a:miter/>
                </a:ln>
              </p:spPr>
              <p:txBody>
                <a:bodyPr rtlCol="0" anchor="ctr"/>
                <a:lstStyle/>
                <a:p>
                  <a:endParaRPr lang="en-US"/>
                </a:p>
              </p:txBody>
            </p:sp>
            <p:sp>
              <p:nvSpPr>
                <p:cNvPr id="29" name="Freeform 1339">
                  <a:extLst>
                    <a:ext uri="{FF2B5EF4-FFF2-40B4-BE49-F238E27FC236}">
                      <a16:creationId xmlns:a16="http://schemas.microsoft.com/office/drawing/2014/main" id="{694BD647-615D-C31B-9554-B7894CED9B44}"/>
                    </a:ext>
                  </a:extLst>
                </p:cNvPr>
                <p:cNvSpPr/>
                <p:nvPr/>
              </p:nvSpPr>
              <p:spPr>
                <a:xfrm>
                  <a:off x="662657" y="671020"/>
                  <a:ext cx="322680" cy="713118"/>
                </a:xfrm>
                <a:custGeom>
                  <a:avLst/>
                  <a:gdLst>
                    <a:gd name="connsiteX0" fmla="*/ 309933 w 322680"/>
                    <a:gd name="connsiteY0" fmla="*/ 548552 h 713118"/>
                    <a:gd name="connsiteX1" fmla="*/ 293476 w 322680"/>
                    <a:gd name="connsiteY1" fmla="*/ 548552 h 713118"/>
                    <a:gd name="connsiteX2" fmla="*/ 293476 w 322680"/>
                    <a:gd name="connsiteY2" fmla="*/ 436099 h 713118"/>
                    <a:gd name="connsiteX3" fmla="*/ 290733 w 322680"/>
                    <a:gd name="connsiteY3" fmla="*/ 427871 h 713118"/>
                    <a:gd name="connsiteX4" fmla="*/ 178280 w 322680"/>
                    <a:gd name="connsiteY4" fmla="*/ 233135 h 713118"/>
                    <a:gd name="connsiteX5" fmla="*/ 131653 w 322680"/>
                    <a:gd name="connsiteY5" fmla="*/ 202964 h 713118"/>
                    <a:gd name="connsiteX6" fmla="*/ 131653 w 322680"/>
                    <a:gd name="connsiteY6" fmla="*/ 65826 h 713118"/>
                    <a:gd name="connsiteX7" fmla="*/ 65826 w 322680"/>
                    <a:gd name="connsiteY7" fmla="*/ 0 h 713118"/>
                    <a:gd name="connsiteX8" fmla="*/ 0 w 322680"/>
                    <a:gd name="connsiteY8" fmla="*/ 65826 h 713118"/>
                    <a:gd name="connsiteX9" fmla="*/ 0 w 322680"/>
                    <a:gd name="connsiteY9" fmla="*/ 452556 h 713118"/>
                    <a:gd name="connsiteX10" fmla="*/ 2743 w 322680"/>
                    <a:gd name="connsiteY10" fmla="*/ 463527 h 713118"/>
                    <a:gd name="connsiteX11" fmla="*/ 63084 w 322680"/>
                    <a:gd name="connsiteY11" fmla="*/ 540324 h 713118"/>
                    <a:gd name="connsiteX12" fmla="*/ 63084 w 322680"/>
                    <a:gd name="connsiteY12" fmla="*/ 551295 h 713118"/>
                    <a:gd name="connsiteX13" fmla="*/ 46627 w 322680"/>
                    <a:gd name="connsiteY13" fmla="*/ 551295 h 713118"/>
                    <a:gd name="connsiteX14" fmla="*/ 30170 w 322680"/>
                    <a:gd name="connsiteY14" fmla="*/ 567752 h 713118"/>
                    <a:gd name="connsiteX15" fmla="*/ 30170 w 322680"/>
                    <a:gd name="connsiteY15" fmla="*/ 696662 h 713118"/>
                    <a:gd name="connsiteX16" fmla="*/ 46627 w 322680"/>
                    <a:gd name="connsiteY16" fmla="*/ 713118 h 713118"/>
                    <a:gd name="connsiteX17" fmla="*/ 304447 w 322680"/>
                    <a:gd name="connsiteY17" fmla="*/ 713118 h 713118"/>
                    <a:gd name="connsiteX18" fmla="*/ 320904 w 322680"/>
                    <a:gd name="connsiteY18" fmla="*/ 696662 h 713118"/>
                    <a:gd name="connsiteX19" fmla="*/ 320904 w 322680"/>
                    <a:gd name="connsiteY19" fmla="*/ 567752 h 713118"/>
                    <a:gd name="connsiteX20" fmla="*/ 309933 w 322680"/>
                    <a:gd name="connsiteY20" fmla="*/ 548552 h 713118"/>
                    <a:gd name="connsiteX21" fmla="*/ 309933 w 322680"/>
                    <a:gd name="connsiteY21" fmla="*/ 548552 h 713118"/>
                    <a:gd name="connsiteX22" fmla="*/ 35656 w 322680"/>
                    <a:gd name="connsiteY22" fmla="*/ 444327 h 713118"/>
                    <a:gd name="connsiteX23" fmla="*/ 35656 w 322680"/>
                    <a:gd name="connsiteY23" fmla="*/ 63084 h 713118"/>
                    <a:gd name="connsiteX24" fmla="*/ 68569 w 322680"/>
                    <a:gd name="connsiteY24" fmla="*/ 30170 h 713118"/>
                    <a:gd name="connsiteX25" fmla="*/ 101483 w 322680"/>
                    <a:gd name="connsiteY25" fmla="*/ 63084 h 713118"/>
                    <a:gd name="connsiteX26" fmla="*/ 101483 w 322680"/>
                    <a:gd name="connsiteY26" fmla="*/ 202964 h 713118"/>
                    <a:gd name="connsiteX27" fmla="*/ 90511 w 322680"/>
                    <a:gd name="connsiteY27" fmla="*/ 208450 h 713118"/>
                    <a:gd name="connsiteX28" fmla="*/ 60341 w 322680"/>
                    <a:gd name="connsiteY28" fmla="*/ 246849 h 713118"/>
                    <a:gd name="connsiteX29" fmla="*/ 65826 w 322680"/>
                    <a:gd name="connsiteY29" fmla="*/ 296218 h 713118"/>
                    <a:gd name="connsiteX30" fmla="*/ 145367 w 322680"/>
                    <a:gd name="connsiteY30" fmla="*/ 436099 h 713118"/>
                    <a:gd name="connsiteX31" fmla="*/ 172794 w 322680"/>
                    <a:gd name="connsiteY31" fmla="*/ 419643 h 713118"/>
                    <a:gd name="connsiteX32" fmla="*/ 93254 w 322680"/>
                    <a:gd name="connsiteY32" fmla="*/ 279762 h 713118"/>
                    <a:gd name="connsiteX33" fmla="*/ 87769 w 322680"/>
                    <a:gd name="connsiteY33" fmla="*/ 255077 h 713118"/>
                    <a:gd name="connsiteX34" fmla="*/ 104225 w 322680"/>
                    <a:gd name="connsiteY34" fmla="*/ 235878 h 713118"/>
                    <a:gd name="connsiteX35" fmla="*/ 128910 w 322680"/>
                    <a:gd name="connsiteY35" fmla="*/ 233135 h 713118"/>
                    <a:gd name="connsiteX36" fmla="*/ 148109 w 322680"/>
                    <a:gd name="connsiteY36" fmla="*/ 249591 h 713118"/>
                    <a:gd name="connsiteX37" fmla="*/ 257820 w 322680"/>
                    <a:gd name="connsiteY37" fmla="*/ 441585 h 713118"/>
                    <a:gd name="connsiteX38" fmla="*/ 257820 w 322680"/>
                    <a:gd name="connsiteY38" fmla="*/ 551295 h 713118"/>
                    <a:gd name="connsiteX39" fmla="*/ 95997 w 322680"/>
                    <a:gd name="connsiteY39" fmla="*/ 551295 h 713118"/>
                    <a:gd name="connsiteX40" fmla="*/ 95997 w 322680"/>
                    <a:gd name="connsiteY40" fmla="*/ 534839 h 713118"/>
                    <a:gd name="connsiteX41" fmla="*/ 93254 w 322680"/>
                    <a:gd name="connsiteY41" fmla="*/ 523868 h 713118"/>
                    <a:gd name="connsiteX42" fmla="*/ 35656 w 322680"/>
                    <a:gd name="connsiteY42" fmla="*/ 444327 h 713118"/>
                    <a:gd name="connsiteX43" fmla="*/ 293476 w 322680"/>
                    <a:gd name="connsiteY43" fmla="*/ 677462 h 713118"/>
                    <a:gd name="connsiteX44" fmla="*/ 68569 w 322680"/>
                    <a:gd name="connsiteY44" fmla="*/ 677462 h 713118"/>
                    <a:gd name="connsiteX45" fmla="*/ 68569 w 322680"/>
                    <a:gd name="connsiteY45" fmla="*/ 581466 h 713118"/>
                    <a:gd name="connsiteX46" fmla="*/ 293476 w 322680"/>
                    <a:gd name="connsiteY46" fmla="*/ 581466 h 713118"/>
                    <a:gd name="connsiteX47" fmla="*/ 293476 w 322680"/>
                    <a:gd name="connsiteY47" fmla="*/ 677462 h 71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22680" h="713118">
                      <a:moveTo>
                        <a:pt x="309933" y="548552"/>
                      </a:moveTo>
                      <a:lnTo>
                        <a:pt x="293476" y="548552"/>
                      </a:lnTo>
                      <a:lnTo>
                        <a:pt x="293476" y="436099"/>
                      </a:lnTo>
                      <a:cubicBezTo>
                        <a:pt x="293476" y="433357"/>
                        <a:pt x="293476" y="430614"/>
                        <a:pt x="290733" y="427871"/>
                      </a:cubicBezTo>
                      <a:lnTo>
                        <a:pt x="178280" y="233135"/>
                      </a:lnTo>
                      <a:cubicBezTo>
                        <a:pt x="167309" y="216678"/>
                        <a:pt x="150852" y="205707"/>
                        <a:pt x="131653" y="202964"/>
                      </a:cubicBezTo>
                      <a:lnTo>
                        <a:pt x="131653" y="65826"/>
                      </a:lnTo>
                      <a:cubicBezTo>
                        <a:pt x="131653" y="30170"/>
                        <a:pt x="101483" y="0"/>
                        <a:pt x="65826" y="0"/>
                      </a:cubicBezTo>
                      <a:cubicBezTo>
                        <a:pt x="30170" y="0"/>
                        <a:pt x="0" y="30170"/>
                        <a:pt x="0" y="65826"/>
                      </a:cubicBezTo>
                      <a:lnTo>
                        <a:pt x="0" y="452556"/>
                      </a:lnTo>
                      <a:cubicBezTo>
                        <a:pt x="0" y="455298"/>
                        <a:pt x="0" y="460784"/>
                        <a:pt x="2743" y="463527"/>
                      </a:cubicBezTo>
                      <a:lnTo>
                        <a:pt x="63084" y="540324"/>
                      </a:lnTo>
                      <a:lnTo>
                        <a:pt x="63084" y="551295"/>
                      </a:lnTo>
                      <a:lnTo>
                        <a:pt x="46627" y="551295"/>
                      </a:lnTo>
                      <a:cubicBezTo>
                        <a:pt x="38399" y="551295"/>
                        <a:pt x="30170" y="559524"/>
                        <a:pt x="30170" y="567752"/>
                      </a:cubicBezTo>
                      <a:lnTo>
                        <a:pt x="30170" y="696662"/>
                      </a:lnTo>
                      <a:cubicBezTo>
                        <a:pt x="30170" y="704890"/>
                        <a:pt x="38399" y="713118"/>
                        <a:pt x="46627" y="713118"/>
                      </a:cubicBezTo>
                      <a:lnTo>
                        <a:pt x="304447" y="713118"/>
                      </a:lnTo>
                      <a:cubicBezTo>
                        <a:pt x="312676" y="713118"/>
                        <a:pt x="320904" y="704890"/>
                        <a:pt x="320904" y="696662"/>
                      </a:cubicBezTo>
                      <a:lnTo>
                        <a:pt x="320904" y="567752"/>
                      </a:lnTo>
                      <a:cubicBezTo>
                        <a:pt x="326389" y="554038"/>
                        <a:pt x="318161" y="548552"/>
                        <a:pt x="309933" y="548552"/>
                      </a:cubicBezTo>
                      <a:lnTo>
                        <a:pt x="309933" y="548552"/>
                      </a:lnTo>
                      <a:close/>
                      <a:moveTo>
                        <a:pt x="35656" y="444327"/>
                      </a:moveTo>
                      <a:lnTo>
                        <a:pt x="35656" y="63084"/>
                      </a:lnTo>
                      <a:cubicBezTo>
                        <a:pt x="35656" y="43884"/>
                        <a:pt x="49370" y="30170"/>
                        <a:pt x="68569" y="30170"/>
                      </a:cubicBezTo>
                      <a:cubicBezTo>
                        <a:pt x="87769" y="30170"/>
                        <a:pt x="101483" y="43884"/>
                        <a:pt x="101483" y="63084"/>
                      </a:cubicBezTo>
                      <a:lnTo>
                        <a:pt x="101483" y="202964"/>
                      </a:lnTo>
                      <a:cubicBezTo>
                        <a:pt x="98740" y="202964"/>
                        <a:pt x="95997" y="205707"/>
                        <a:pt x="90511" y="208450"/>
                      </a:cubicBezTo>
                      <a:cubicBezTo>
                        <a:pt x="76798" y="216678"/>
                        <a:pt x="65826" y="230392"/>
                        <a:pt x="60341" y="246849"/>
                      </a:cubicBezTo>
                      <a:cubicBezTo>
                        <a:pt x="54855" y="263305"/>
                        <a:pt x="57598" y="279762"/>
                        <a:pt x="65826" y="296218"/>
                      </a:cubicBezTo>
                      <a:lnTo>
                        <a:pt x="145367" y="436099"/>
                      </a:lnTo>
                      <a:lnTo>
                        <a:pt x="172794" y="419643"/>
                      </a:lnTo>
                      <a:lnTo>
                        <a:pt x="93254" y="279762"/>
                      </a:lnTo>
                      <a:cubicBezTo>
                        <a:pt x="87769" y="271534"/>
                        <a:pt x="87769" y="263305"/>
                        <a:pt x="87769" y="255077"/>
                      </a:cubicBezTo>
                      <a:cubicBezTo>
                        <a:pt x="90511" y="246849"/>
                        <a:pt x="95997" y="238620"/>
                        <a:pt x="104225" y="235878"/>
                      </a:cubicBezTo>
                      <a:cubicBezTo>
                        <a:pt x="112453" y="233135"/>
                        <a:pt x="120682" y="230392"/>
                        <a:pt x="128910" y="233135"/>
                      </a:cubicBezTo>
                      <a:cubicBezTo>
                        <a:pt x="137138" y="235878"/>
                        <a:pt x="145367" y="241363"/>
                        <a:pt x="148109" y="249591"/>
                      </a:cubicBezTo>
                      <a:lnTo>
                        <a:pt x="257820" y="441585"/>
                      </a:lnTo>
                      <a:lnTo>
                        <a:pt x="257820" y="551295"/>
                      </a:lnTo>
                      <a:lnTo>
                        <a:pt x="95997" y="551295"/>
                      </a:lnTo>
                      <a:lnTo>
                        <a:pt x="95997" y="534839"/>
                      </a:lnTo>
                      <a:cubicBezTo>
                        <a:pt x="95997" y="532096"/>
                        <a:pt x="95997" y="526610"/>
                        <a:pt x="93254" y="523868"/>
                      </a:cubicBezTo>
                      <a:lnTo>
                        <a:pt x="35656" y="444327"/>
                      </a:lnTo>
                      <a:close/>
                      <a:moveTo>
                        <a:pt x="293476" y="677462"/>
                      </a:moveTo>
                      <a:lnTo>
                        <a:pt x="68569" y="677462"/>
                      </a:lnTo>
                      <a:lnTo>
                        <a:pt x="68569" y="581466"/>
                      </a:lnTo>
                      <a:lnTo>
                        <a:pt x="293476" y="581466"/>
                      </a:lnTo>
                      <a:lnTo>
                        <a:pt x="293476" y="677462"/>
                      </a:lnTo>
                      <a:close/>
                    </a:path>
                  </a:pathLst>
                </a:custGeom>
                <a:solidFill>
                  <a:srgbClr val="000000"/>
                </a:solidFill>
                <a:ln w="27426" cap="flat">
                  <a:noFill/>
                  <a:prstDash val="solid"/>
                  <a:miter/>
                </a:ln>
              </p:spPr>
              <p:txBody>
                <a:bodyPr rtlCol="0" anchor="ctr"/>
                <a:lstStyle/>
                <a:p>
                  <a:endParaRPr lang="en-US"/>
                </a:p>
              </p:txBody>
            </p:sp>
          </p:grpSp>
          <p:sp>
            <p:nvSpPr>
              <p:cNvPr id="26" name="Freeform 1336">
                <a:extLst>
                  <a:ext uri="{FF2B5EF4-FFF2-40B4-BE49-F238E27FC236}">
                    <a16:creationId xmlns:a16="http://schemas.microsoft.com/office/drawing/2014/main" id="{17A6F05D-05CF-4332-C13F-F88942794CF0}"/>
                  </a:ext>
                </a:extLst>
              </p:cNvPr>
              <p:cNvSpPr/>
              <p:nvPr/>
            </p:nvSpPr>
            <p:spPr>
              <a:xfrm>
                <a:off x="893050" y="1282656"/>
                <a:ext cx="32913" cy="32913"/>
              </a:xfrm>
              <a:custGeom>
                <a:avLst/>
                <a:gdLst>
                  <a:gd name="connsiteX0" fmla="*/ 0 w 32913"/>
                  <a:gd name="connsiteY0" fmla="*/ 0 h 32913"/>
                  <a:gd name="connsiteX1" fmla="*/ 32913 w 32913"/>
                  <a:gd name="connsiteY1" fmla="*/ 0 h 32913"/>
                  <a:gd name="connsiteX2" fmla="*/ 32913 w 32913"/>
                  <a:gd name="connsiteY2" fmla="*/ 32913 h 32913"/>
                  <a:gd name="connsiteX3" fmla="*/ 0 w 3291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32913" h="32913">
                    <a:moveTo>
                      <a:pt x="0" y="0"/>
                    </a:moveTo>
                    <a:lnTo>
                      <a:pt x="32913" y="0"/>
                    </a:lnTo>
                    <a:lnTo>
                      <a:pt x="32913" y="32913"/>
                    </a:lnTo>
                    <a:lnTo>
                      <a:pt x="0" y="32913"/>
                    </a:lnTo>
                    <a:close/>
                  </a:path>
                </a:pathLst>
              </a:custGeom>
              <a:solidFill>
                <a:srgbClr val="000000"/>
              </a:solidFill>
              <a:ln w="27426" cap="flat">
                <a:noFill/>
                <a:prstDash val="solid"/>
                <a:miter/>
              </a:ln>
            </p:spPr>
            <p:txBody>
              <a:bodyPr rtlCol="0" anchor="ctr"/>
              <a:lstStyle/>
              <a:p>
                <a:endParaRPr lang="en-US"/>
              </a:p>
            </p:txBody>
          </p:sp>
        </p:grpSp>
      </p:grpSp>
      <p:sp>
        <p:nvSpPr>
          <p:cNvPr id="30" name="Arrow: Up 29">
            <a:extLst>
              <a:ext uri="{FF2B5EF4-FFF2-40B4-BE49-F238E27FC236}">
                <a16:creationId xmlns:a16="http://schemas.microsoft.com/office/drawing/2014/main" id="{06B464FA-52F4-841F-CF0E-29D45B5D463D}"/>
              </a:ext>
            </a:extLst>
          </p:cNvPr>
          <p:cNvSpPr/>
          <p:nvPr/>
        </p:nvSpPr>
        <p:spPr>
          <a:xfrm>
            <a:off x="2575079" y="1273681"/>
            <a:ext cx="233569" cy="436120"/>
          </a:xfrm>
          <a:prstGeom prst="upArrow">
            <a:avLst/>
          </a:prstGeom>
          <a:solidFill>
            <a:srgbClr val="F68F3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17755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39AF5E-E61C-D4E7-B8B3-FB254B781AF3}"/>
              </a:ext>
            </a:extLst>
          </p:cNvPr>
          <p:cNvSpPr>
            <a:spLocks noGrp="1"/>
          </p:cNvSpPr>
          <p:nvPr>
            <p:ph type="body" sz="quarter" idx="18"/>
          </p:nvPr>
        </p:nvSpPr>
        <p:spPr>
          <a:xfrm>
            <a:off x="898359" y="1697199"/>
            <a:ext cx="3918086" cy="3913188"/>
          </a:xfrm>
        </p:spPr>
        <p:txBody>
          <a:bodyPr/>
          <a:lstStyle/>
          <a:p>
            <a:r>
              <a:rPr lang="en-US" dirty="0"/>
              <a:t>This video is a brief outline of what is involved in the Test stage of the Design Thinking process. It explains why testing is important and how it helps us refine our product or service and understand the problem or challenge even better.</a:t>
            </a:r>
          </a:p>
          <a:p>
            <a:endParaRPr lang="en-IE" dirty="0"/>
          </a:p>
        </p:txBody>
      </p:sp>
      <p:sp>
        <p:nvSpPr>
          <p:cNvPr id="3" name="Text Placeholder 2">
            <a:extLst>
              <a:ext uri="{FF2B5EF4-FFF2-40B4-BE49-F238E27FC236}">
                <a16:creationId xmlns:a16="http://schemas.microsoft.com/office/drawing/2014/main" id="{A4EFC7D1-33E3-48CC-CE0B-C3E652F4D11D}"/>
              </a:ext>
            </a:extLst>
          </p:cNvPr>
          <p:cNvSpPr>
            <a:spLocks noGrp="1"/>
          </p:cNvSpPr>
          <p:nvPr>
            <p:ph type="body" sz="quarter" idx="16"/>
          </p:nvPr>
        </p:nvSpPr>
        <p:spPr/>
        <p:txBody>
          <a:bodyPr/>
          <a:lstStyle/>
          <a:p>
            <a:r>
              <a:rPr lang="en-IE" dirty="0"/>
              <a:t>The Testing Stage</a:t>
            </a:r>
          </a:p>
        </p:txBody>
      </p:sp>
      <p:sp>
        <p:nvSpPr>
          <p:cNvPr id="5" name="TextBox 4">
            <a:extLst>
              <a:ext uri="{FF2B5EF4-FFF2-40B4-BE49-F238E27FC236}">
                <a16:creationId xmlns:a16="http://schemas.microsoft.com/office/drawing/2014/main" id="{2EA1B869-3F30-AD4B-57C7-9382EDCCC56E}"/>
              </a:ext>
            </a:extLst>
          </p:cNvPr>
          <p:cNvSpPr txBox="1"/>
          <p:nvPr/>
        </p:nvSpPr>
        <p:spPr>
          <a:xfrm>
            <a:off x="473277" y="6048012"/>
            <a:ext cx="6096000" cy="369332"/>
          </a:xfrm>
          <a:prstGeom prst="rect">
            <a:avLst/>
          </a:prstGeom>
          <a:noFill/>
        </p:spPr>
        <p:txBody>
          <a:bodyPr wrap="square">
            <a:spAutoFit/>
          </a:bodyPr>
          <a:lstStyle/>
          <a:p>
            <a:r>
              <a:rPr lang="en-US" dirty="0">
                <a:solidFill>
                  <a:srgbClr val="000000"/>
                </a:solidFill>
                <a:hlinkClick r:id="rId3">
                  <a:extLst>
                    <a:ext uri="{A12FA001-AC4F-418D-AE19-62706E023703}">
                      <ahyp:hlinkClr xmlns:ahyp="http://schemas.microsoft.com/office/drawing/2018/hyperlinkcolor" val="tx"/>
                    </a:ext>
                  </a:extLst>
                </a:hlinkClick>
              </a:rPr>
              <a:t>Design Thinking Step 5: Test - YouTube</a:t>
            </a:r>
            <a:endParaRPr lang="en-IE" dirty="0">
              <a:solidFill>
                <a:srgbClr val="000000"/>
              </a:solidFill>
            </a:endParaRPr>
          </a:p>
        </p:txBody>
      </p:sp>
      <p:pic>
        <p:nvPicPr>
          <p:cNvPr id="6" name="Online Media 5" title="Design Thinking Step 5: Test">
            <a:hlinkClick r:id="" action="ppaction://media"/>
            <a:extLst>
              <a:ext uri="{FF2B5EF4-FFF2-40B4-BE49-F238E27FC236}">
                <a16:creationId xmlns:a16="http://schemas.microsoft.com/office/drawing/2014/main" id="{99A9E442-441F-8C0F-66B6-2BFA93042DF8}"/>
              </a:ext>
            </a:extLst>
          </p:cNvPr>
          <p:cNvPicPr>
            <a:picLocks noRot="1" noChangeAspect="1"/>
          </p:cNvPicPr>
          <p:nvPr>
            <a:videoFile r:link="rId1"/>
          </p:nvPr>
        </p:nvPicPr>
        <p:blipFill>
          <a:blip r:embed="rId4"/>
          <a:stretch>
            <a:fillRect/>
          </a:stretch>
        </p:blipFill>
        <p:spPr>
          <a:xfrm>
            <a:off x="5278673" y="1162289"/>
            <a:ext cx="6748351" cy="4097774"/>
          </a:xfrm>
          <a:prstGeom prst="rect">
            <a:avLst/>
          </a:prstGeom>
        </p:spPr>
      </p:pic>
    </p:spTree>
    <p:extLst>
      <p:ext uri="{BB962C8B-B14F-4D97-AF65-F5344CB8AC3E}">
        <p14:creationId xmlns:p14="http://schemas.microsoft.com/office/powerpoint/2010/main" val="615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D5620096-B82C-5813-8D60-8B7C03BD05B9}"/>
              </a:ext>
            </a:extLst>
          </p:cNvPr>
          <p:cNvSpPr>
            <a:spLocks noGrp="1"/>
          </p:cNvSpPr>
          <p:nvPr>
            <p:ph type="body" sz="quarter" idx="16"/>
          </p:nvPr>
        </p:nvSpPr>
        <p:spPr>
          <a:xfrm>
            <a:off x="898525" y="890588"/>
            <a:ext cx="4991100" cy="992187"/>
          </a:xfrm>
        </p:spPr>
        <p:txBody>
          <a:bodyPr>
            <a:normAutofit/>
          </a:bodyPr>
          <a:lstStyle/>
          <a:p>
            <a:r>
              <a:rPr lang="en-US" sz="3300" b="1" dirty="0"/>
              <a:t>1.  Incremental Innovation</a:t>
            </a:r>
            <a:endParaRPr lang="en-IE" sz="3300" b="1" dirty="0"/>
          </a:p>
        </p:txBody>
      </p:sp>
      <p:sp>
        <p:nvSpPr>
          <p:cNvPr id="6" name="Text Placeholder 2">
            <a:extLst>
              <a:ext uri="{FF2B5EF4-FFF2-40B4-BE49-F238E27FC236}">
                <a16:creationId xmlns:a16="http://schemas.microsoft.com/office/drawing/2014/main" id="{56B203EB-5D54-1D8D-3DEF-0E28660B460C}"/>
              </a:ext>
            </a:extLst>
          </p:cNvPr>
          <p:cNvSpPr>
            <a:spLocks noGrp="1"/>
          </p:cNvSpPr>
          <p:nvPr>
            <p:ph type="body" sz="quarter" idx="18"/>
          </p:nvPr>
        </p:nvSpPr>
        <p:spPr>
          <a:xfrm>
            <a:off x="807598" y="1452564"/>
            <a:ext cx="5737665" cy="4514848"/>
          </a:xfrm>
        </p:spPr>
        <p:txBody>
          <a:bodyPr>
            <a:noAutofit/>
          </a:bodyPr>
          <a:lstStyle/>
          <a:p>
            <a:pPr>
              <a:lnSpc>
                <a:spcPct val="100000"/>
              </a:lnSpc>
            </a:pPr>
            <a:r>
              <a:rPr lang="en-US" sz="2200" dirty="0"/>
              <a:t>When people, especially the press, talk about innovation, they usually refer to disruptive, and often technology-based, kinds of innovations.</a:t>
            </a:r>
          </a:p>
          <a:p>
            <a:pPr>
              <a:lnSpc>
                <a:spcPct val="100000"/>
              </a:lnSpc>
            </a:pPr>
            <a:r>
              <a:rPr lang="en-US" sz="2200" dirty="0"/>
              <a:t>However, those are only a small part of the innovation puzzle. In fact, most of the innovation happening in companies across industries is much more mundane and incremental in nature.</a:t>
            </a:r>
          </a:p>
          <a:p>
            <a:pPr>
              <a:lnSpc>
                <a:spcPct val="100000"/>
              </a:lnSpc>
            </a:pPr>
            <a:r>
              <a:rPr lang="en-US" sz="2200" dirty="0"/>
              <a:t>Incremental innovation tends to be a big factor behind the most successful companies, even when their success might have originated from disruptive innovation.</a:t>
            </a:r>
            <a:endParaRPr lang="en-IE" sz="2200" dirty="0"/>
          </a:p>
        </p:txBody>
      </p:sp>
      <p:sp>
        <p:nvSpPr>
          <p:cNvPr id="4" name="AutoShape 2" descr="Eat for the Earth with These 13 Sustainable Food Brands #sustainablefoodbrands #whatarethemostsustainablefoodbrands #whatarethebestsustainablefoodbrands #sustainablefoodcompanies #topsustainablefoodbrands #sustainablejungle Image by Alara Wholefoods">
            <a:extLst>
              <a:ext uri="{FF2B5EF4-FFF2-40B4-BE49-F238E27FC236}">
                <a16:creationId xmlns:a16="http://schemas.microsoft.com/office/drawing/2014/main" id="{21F5A6FF-375C-0C7C-A274-4B43A0356A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12" name="TextBox 11">
            <a:extLst>
              <a:ext uri="{FF2B5EF4-FFF2-40B4-BE49-F238E27FC236}">
                <a16:creationId xmlns:a16="http://schemas.microsoft.com/office/drawing/2014/main" id="{30AD16C9-F420-5FD2-C247-8345546CBADE}"/>
              </a:ext>
            </a:extLst>
          </p:cNvPr>
          <p:cNvSpPr txBox="1"/>
          <p:nvPr/>
        </p:nvSpPr>
        <p:spPr>
          <a:xfrm>
            <a:off x="6782622" y="343591"/>
            <a:ext cx="6101442" cy="584775"/>
          </a:xfrm>
          <a:prstGeom prst="rect">
            <a:avLst/>
          </a:prstGeom>
          <a:noFill/>
        </p:spPr>
        <p:txBody>
          <a:bodyPr wrap="square">
            <a:spAutoFit/>
          </a:bodyPr>
          <a:lstStyle/>
          <a:p>
            <a:r>
              <a:rPr lang="en-IE" sz="3200" b="1" i="0" dirty="0" err="1">
                <a:solidFill>
                  <a:srgbClr val="79C5C3"/>
                </a:solidFill>
                <a:effectLst/>
              </a:rPr>
              <a:t>Glenilen</a:t>
            </a:r>
            <a:r>
              <a:rPr lang="en-IE" sz="3200" b="1" i="0" dirty="0">
                <a:solidFill>
                  <a:srgbClr val="79C5C3"/>
                </a:solidFill>
                <a:effectLst/>
              </a:rPr>
              <a:t> Farm</a:t>
            </a:r>
            <a:endParaRPr lang="en-IE" sz="3200" b="1" dirty="0">
              <a:solidFill>
                <a:srgbClr val="79C5C3"/>
              </a:solidFill>
            </a:endParaRPr>
          </a:p>
        </p:txBody>
      </p:sp>
      <p:sp>
        <p:nvSpPr>
          <p:cNvPr id="14" name="TextBox 13">
            <a:extLst>
              <a:ext uri="{FF2B5EF4-FFF2-40B4-BE49-F238E27FC236}">
                <a16:creationId xmlns:a16="http://schemas.microsoft.com/office/drawing/2014/main" id="{78961588-0FAD-45CD-95F8-CDE7BFFBD517}"/>
              </a:ext>
            </a:extLst>
          </p:cNvPr>
          <p:cNvSpPr txBox="1"/>
          <p:nvPr/>
        </p:nvSpPr>
        <p:spPr>
          <a:xfrm>
            <a:off x="6782622" y="1337608"/>
            <a:ext cx="5144684" cy="1938992"/>
          </a:xfrm>
          <a:prstGeom prst="rect">
            <a:avLst/>
          </a:prstGeom>
          <a:noFill/>
        </p:spPr>
        <p:txBody>
          <a:bodyPr wrap="square">
            <a:spAutoFit/>
          </a:bodyPr>
          <a:lstStyle/>
          <a:p>
            <a:r>
              <a:rPr lang="en-GB" sz="2000" dirty="0">
                <a:solidFill>
                  <a:srgbClr val="000000"/>
                </a:solidFill>
              </a:rPr>
              <a:t>T</a:t>
            </a:r>
            <a:r>
              <a:rPr lang="en-GB" sz="2000" b="0" i="0" dirty="0">
                <a:solidFill>
                  <a:srgbClr val="000000"/>
                </a:solidFill>
                <a:effectLst/>
              </a:rPr>
              <a:t>raditional values </a:t>
            </a:r>
            <a:r>
              <a:rPr lang="en-GB" sz="2000" dirty="0">
                <a:solidFill>
                  <a:srgbClr val="000000"/>
                </a:solidFill>
              </a:rPr>
              <a:t>have </a:t>
            </a:r>
            <a:r>
              <a:rPr lang="en-GB" sz="2000" b="0" i="0" dirty="0">
                <a:solidFill>
                  <a:srgbClr val="000000"/>
                </a:solidFill>
                <a:effectLst/>
              </a:rPr>
              <a:t>prevailed from before the industrialisation of farming to inform the sustainability and environmental credentials of the business, illustrating that it is possible to achieve scale in business without sacrificing planet in pursuit of profit. </a:t>
            </a:r>
            <a:endParaRPr lang="en-IE" sz="2000" dirty="0"/>
          </a:p>
        </p:txBody>
      </p:sp>
      <p:pic>
        <p:nvPicPr>
          <p:cNvPr id="1028" name="Picture 4" descr="Glenilen Farm Live Yoghurt with Strawberries">
            <a:extLst>
              <a:ext uri="{FF2B5EF4-FFF2-40B4-BE49-F238E27FC236}">
                <a16:creationId xmlns:a16="http://schemas.microsoft.com/office/drawing/2014/main" id="{9B5D17C2-C9CC-3E17-CEBA-435BA17A3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650" y="3734353"/>
            <a:ext cx="1379575" cy="1379575"/>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Right 14">
            <a:extLst>
              <a:ext uri="{FF2B5EF4-FFF2-40B4-BE49-F238E27FC236}">
                <a16:creationId xmlns:a16="http://schemas.microsoft.com/office/drawing/2014/main" id="{338A9792-81BB-7146-C857-325D68942A5F}"/>
              </a:ext>
            </a:extLst>
          </p:cNvPr>
          <p:cNvSpPr/>
          <p:nvPr/>
        </p:nvSpPr>
        <p:spPr>
          <a:xfrm>
            <a:off x="7014001" y="5301538"/>
            <a:ext cx="542260" cy="437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30" name="Picture 6" descr="Win a Hamper of Fresh Produce and Merchandise from Glenilen Farm Worth ...">
            <a:extLst>
              <a:ext uri="{FF2B5EF4-FFF2-40B4-BE49-F238E27FC236}">
                <a16:creationId xmlns:a16="http://schemas.microsoft.com/office/drawing/2014/main" id="{123A8672-6DD3-DE49-2CCC-6D4126F03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7292" y="3709988"/>
            <a:ext cx="3706897" cy="1938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8FA74A-D219-8775-3762-5B74046C95C4}"/>
              </a:ext>
            </a:extLst>
          </p:cNvPr>
          <p:cNvSpPr txBox="1"/>
          <p:nvPr/>
        </p:nvSpPr>
        <p:spPr>
          <a:xfrm>
            <a:off x="6782622" y="5848626"/>
            <a:ext cx="6443330" cy="369332"/>
          </a:xfrm>
          <a:prstGeom prst="rect">
            <a:avLst/>
          </a:prstGeom>
          <a:noFill/>
        </p:spPr>
        <p:txBody>
          <a:bodyPr wrap="square">
            <a:spAutoFit/>
          </a:bodyPr>
          <a:lstStyle/>
          <a:p>
            <a:r>
              <a:rPr lang="en-IE" b="1" dirty="0">
                <a:solidFill>
                  <a:schemeClr val="bg1"/>
                </a:solidFill>
                <a:highlight>
                  <a:srgbClr val="F79037"/>
                </a:highlight>
                <a:hlinkClick r:id="rId4">
                  <a:extLst>
                    <a:ext uri="{A12FA001-AC4F-418D-AE19-62706E023703}">
                      <ahyp:hlinkClr xmlns:ahyp="http://schemas.microsoft.com/office/drawing/2018/hyperlinkcolor" val="tx"/>
                    </a:ext>
                  </a:extLst>
                </a:hlinkClick>
              </a:rPr>
              <a:t>VISIT</a:t>
            </a:r>
            <a:r>
              <a:rPr lang="en-IE" dirty="0">
                <a:solidFill>
                  <a:srgbClr val="F79037"/>
                </a:solidFill>
                <a:hlinkClick r:id="rId4">
                  <a:extLst>
                    <a:ext uri="{A12FA001-AC4F-418D-AE19-62706E023703}">
                      <ahyp:hlinkClr xmlns:ahyp="http://schemas.microsoft.com/office/drawing/2018/hyperlinkcolor" val="tx"/>
                    </a:ext>
                  </a:extLst>
                </a:hlinkClick>
              </a:rPr>
              <a:t> </a:t>
            </a:r>
            <a:r>
              <a:rPr lang="en-IE" dirty="0" err="1">
                <a:solidFill>
                  <a:srgbClr val="F79037"/>
                </a:solidFill>
                <a:hlinkClick r:id="rId4">
                  <a:extLst>
                    <a:ext uri="{A12FA001-AC4F-418D-AE19-62706E023703}">
                      <ahyp:hlinkClr xmlns:ahyp="http://schemas.microsoft.com/office/drawing/2018/hyperlinkcolor" val="tx"/>
                    </a:ext>
                  </a:extLst>
                </a:hlinkClick>
              </a:rPr>
              <a:t>Glenilen</a:t>
            </a:r>
            <a:r>
              <a:rPr lang="en-IE" dirty="0">
                <a:solidFill>
                  <a:srgbClr val="F79037"/>
                </a:solidFill>
                <a:hlinkClick r:id="rId4">
                  <a:extLst>
                    <a:ext uri="{A12FA001-AC4F-418D-AE19-62706E023703}">
                      <ahyp:hlinkClr xmlns:ahyp="http://schemas.microsoft.com/office/drawing/2018/hyperlinkcolor" val="tx"/>
                    </a:ext>
                  </a:extLst>
                </a:hlinkClick>
              </a:rPr>
              <a:t> Farm – Everyday Goodness</a:t>
            </a:r>
            <a:endParaRPr lang="en-IE" dirty="0">
              <a:solidFill>
                <a:srgbClr val="F79037"/>
              </a:solidFill>
            </a:endParaRPr>
          </a:p>
        </p:txBody>
      </p:sp>
    </p:spTree>
    <p:extLst>
      <p:ext uri="{BB962C8B-B14F-4D97-AF65-F5344CB8AC3E}">
        <p14:creationId xmlns:p14="http://schemas.microsoft.com/office/powerpoint/2010/main" val="744631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358CD03A-5AD7-A0D0-07CD-CFDE035D4084}"/>
              </a:ext>
            </a:extLst>
          </p:cNvPr>
          <p:cNvSpPr>
            <a:spLocks noGrp="1"/>
          </p:cNvSpPr>
          <p:nvPr>
            <p:ph type="body" sz="quarter" idx="16"/>
          </p:nvPr>
        </p:nvSpPr>
        <p:spPr>
          <a:xfrm>
            <a:off x="798642" y="463235"/>
            <a:ext cx="10594975" cy="803275"/>
          </a:xfrm>
        </p:spPr>
        <p:txBody>
          <a:bodyPr>
            <a:normAutofit/>
          </a:bodyPr>
          <a:lstStyle/>
          <a:p>
            <a:r>
              <a:rPr lang="en-US" sz="3300" b="1" dirty="0"/>
              <a:t>Summary of the Rules of DESIGN THINKING…</a:t>
            </a:r>
            <a:endParaRPr lang="en-IE" sz="3300" b="1" dirty="0"/>
          </a:p>
        </p:txBody>
      </p:sp>
      <p:sp>
        <p:nvSpPr>
          <p:cNvPr id="5" name="Text Placeholder 1">
            <a:extLst>
              <a:ext uri="{FF2B5EF4-FFF2-40B4-BE49-F238E27FC236}">
                <a16:creationId xmlns:a16="http://schemas.microsoft.com/office/drawing/2014/main" id="{9B2FDF4A-6516-4011-DA91-9A241F80ADE7}"/>
              </a:ext>
            </a:extLst>
          </p:cNvPr>
          <p:cNvSpPr>
            <a:spLocks noGrp="1"/>
          </p:cNvSpPr>
          <p:nvPr>
            <p:ph type="body" sz="quarter" idx="18"/>
          </p:nvPr>
        </p:nvSpPr>
        <p:spPr>
          <a:xfrm>
            <a:off x="798513" y="1275454"/>
            <a:ext cx="10594975" cy="4465637"/>
          </a:xfrm>
        </p:spPr>
        <p:txBody>
          <a:bodyPr>
            <a:normAutofit fontScale="92500" lnSpcReduction="10000"/>
          </a:bodyPr>
          <a:lstStyle/>
          <a:p>
            <a:pPr indent="-396000">
              <a:lnSpc>
                <a:spcPct val="110000"/>
              </a:lnSpc>
              <a:spcBef>
                <a:spcPts val="600"/>
              </a:spcBef>
            </a:pPr>
            <a:r>
              <a:rPr lang="en-US" b="1" dirty="0"/>
              <a:t>1. The Human Rule: </a:t>
            </a:r>
            <a:r>
              <a:rPr lang="en-US" b="1" dirty="0">
                <a:solidFill>
                  <a:schemeClr val="bg1">
                    <a:lumMod val="50000"/>
                  </a:schemeClr>
                </a:solidFill>
              </a:rPr>
              <a:t>All Design Activity Is Ultimately Social in Nature</a:t>
            </a:r>
          </a:p>
          <a:p>
            <a:pPr indent="-396000">
              <a:lnSpc>
                <a:spcPct val="110000"/>
              </a:lnSpc>
              <a:spcBef>
                <a:spcPts val="600"/>
              </a:spcBef>
            </a:pPr>
            <a:r>
              <a:rPr lang="en-US" dirty="0"/>
              <a:t>	 Implementing solutions should strive to meet human needs.</a:t>
            </a:r>
          </a:p>
          <a:p>
            <a:pPr indent="-396000">
              <a:lnSpc>
                <a:spcPct val="110000"/>
              </a:lnSpc>
              <a:spcBef>
                <a:spcPts val="600"/>
              </a:spcBef>
            </a:pPr>
            <a:r>
              <a:rPr lang="en-US" b="1" dirty="0"/>
              <a:t>2. The Ambiguity Rule</a:t>
            </a:r>
            <a:r>
              <a:rPr lang="en-US" dirty="0"/>
              <a:t>: </a:t>
            </a:r>
            <a:r>
              <a:rPr lang="en-US" b="1" dirty="0">
                <a:solidFill>
                  <a:schemeClr val="bg1">
                    <a:lumMod val="50000"/>
                  </a:schemeClr>
                </a:solidFill>
              </a:rPr>
              <a:t>Design Thinkers Must Preserve Ambiguity</a:t>
            </a:r>
          </a:p>
          <a:p>
            <a:pPr indent="-396000">
              <a:lnSpc>
                <a:spcPct val="110000"/>
              </a:lnSpc>
              <a:spcBef>
                <a:spcPts val="600"/>
              </a:spcBef>
            </a:pPr>
            <a:r>
              <a:rPr lang="en-US" dirty="0"/>
              <a:t>	Moving away from restrictions and creating conditions for experimenting on the border of   knowledge and imagination. Look for solutions that seem to be inappropriate</a:t>
            </a:r>
          </a:p>
          <a:p>
            <a:pPr indent="-396000">
              <a:lnSpc>
                <a:spcPct val="110000"/>
              </a:lnSpc>
              <a:spcBef>
                <a:spcPts val="600"/>
              </a:spcBef>
            </a:pPr>
            <a:r>
              <a:rPr lang="en-US" b="1" dirty="0"/>
              <a:t>3. The Re-design Rule: </a:t>
            </a:r>
            <a:r>
              <a:rPr lang="en-US" b="1" dirty="0">
                <a:solidFill>
                  <a:schemeClr val="bg1">
                    <a:lumMod val="50000"/>
                  </a:schemeClr>
                </a:solidFill>
              </a:rPr>
              <a:t>All Design Is Re-design</a:t>
            </a:r>
          </a:p>
          <a:p>
            <a:pPr indent="-396000">
              <a:lnSpc>
                <a:spcPct val="110000"/>
              </a:lnSpc>
              <a:spcBef>
                <a:spcPts val="600"/>
              </a:spcBef>
            </a:pPr>
            <a:r>
              <a:rPr lang="en-US" dirty="0"/>
              <a:t>	Designing future technical and social conditions, based on historical solutions, in order to best analyze and solve the problem</a:t>
            </a:r>
          </a:p>
          <a:p>
            <a:pPr indent="-396000">
              <a:lnSpc>
                <a:spcPct val="110000"/>
              </a:lnSpc>
              <a:spcBef>
                <a:spcPts val="600"/>
              </a:spcBef>
            </a:pPr>
            <a:r>
              <a:rPr lang="en-US" b="1" dirty="0"/>
              <a:t>4. The Tangibility Rule: </a:t>
            </a:r>
            <a:r>
              <a:rPr lang="en-US" b="1" dirty="0">
                <a:solidFill>
                  <a:schemeClr val="bg1">
                    <a:lumMod val="50000"/>
                  </a:schemeClr>
                </a:solidFill>
              </a:rPr>
              <a:t>Making Ideas Tangible Always Facilitates Communication</a:t>
            </a:r>
          </a:p>
          <a:p>
            <a:pPr indent="-396000">
              <a:lnSpc>
                <a:spcPct val="110000"/>
              </a:lnSpc>
              <a:spcBef>
                <a:spcPts val="600"/>
              </a:spcBef>
            </a:pPr>
            <a:r>
              <a:rPr lang="en-US" dirty="0"/>
              <a:t>	Making ideas reality by visualizing and prototyping improves communication among project team members</a:t>
            </a:r>
          </a:p>
          <a:p>
            <a:pPr indent="-396000">
              <a:lnSpc>
                <a:spcPct val="110000"/>
              </a:lnSpc>
              <a:spcBef>
                <a:spcPts val="600"/>
              </a:spcBef>
            </a:pPr>
            <a:endParaRPr lang="en-IE" dirty="0"/>
          </a:p>
        </p:txBody>
      </p:sp>
      <p:sp>
        <p:nvSpPr>
          <p:cNvPr id="6" name="TextBox 5">
            <a:extLst>
              <a:ext uri="{FF2B5EF4-FFF2-40B4-BE49-F238E27FC236}">
                <a16:creationId xmlns:a16="http://schemas.microsoft.com/office/drawing/2014/main" id="{5F5273D0-F613-12CB-FFDE-03DC09E4DDF8}"/>
              </a:ext>
            </a:extLst>
          </p:cNvPr>
          <p:cNvSpPr txBox="1"/>
          <p:nvPr/>
        </p:nvSpPr>
        <p:spPr>
          <a:xfrm>
            <a:off x="5517930" y="5609547"/>
            <a:ext cx="6527935" cy="307777"/>
          </a:xfrm>
          <a:prstGeom prst="rect">
            <a:avLst/>
          </a:prstGeom>
          <a:noFill/>
        </p:spPr>
        <p:txBody>
          <a:bodyPr wrap="square">
            <a:spAutoFit/>
          </a:bodyPr>
          <a:lstStyle/>
          <a:p>
            <a:r>
              <a:rPr lang="en-US" sz="1400" dirty="0">
                <a:solidFill>
                  <a:srgbClr val="F68F37"/>
                </a:solidFill>
              </a:rPr>
              <a:t>Source: H. </a:t>
            </a:r>
            <a:r>
              <a:rPr lang="en-US" sz="1400" dirty="0" err="1">
                <a:solidFill>
                  <a:srgbClr val="F68F37"/>
                </a:solidFill>
              </a:rPr>
              <a:t>Plattner,C</a:t>
            </a:r>
            <a:r>
              <a:rPr lang="en-US" sz="1400" dirty="0">
                <a:solidFill>
                  <a:srgbClr val="F68F37"/>
                </a:solidFill>
              </a:rPr>
              <a:t>.  </a:t>
            </a:r>
            <a:r>
              <a:rPr lang="en-US" sz="1400" dirty="0" err="1">
                <a:solidFill>
                  <a:srgbClr val="F68F37"/>
                </a:solidFill>
              </a:rPr>
              <a:t>Meinel</a:t>
            </a:r>
            <a:r>
              <a:rPr lang="en-US" sz="1400" dirty="0">
                <a:solidFill>
                  <a:srgbClr val="F68F37"/>
                </a:solidFill>
              </a:rPr>
              <a:t>, L. Leifer, Design Thinking: Understand - Improve - Apply</a:t>
            </a:r>
          </a:p>
        </p:txBody>
      </p:sp>
      <p:pic>
        <p:nvPicPr>
          <p:cNvPr id="7" name="Obraz 2">
            <a:extLst>
              <a:ext uri="{FF2B5EF4-FFF2-40B4-BE49-F238E27FC236}">
                <a16:creationId xmlns:a16="http://schemas.microsoft.com/office/drawing/2014/main" id="{BF8B5C65-A15A-4E5C-DC3B-9D293EFB2A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3089" y="637570"/>
            <a:ext cx="1715155" cy="1715155"/>
          </a:xfrm>
          <a:prstGeom prst="rect">
            <a:avLst/>
          </a:prstGeom>
        </p:spPr>
      </p:pic>
    </p:spTree>
    <p:extLst>
      <p:ext uri="{BB962C8B-B14F-4D97-AF65-F5344CB8AC3E}">
        <p14:creationId xmlns:p14="http://schemas.microsoft.com/office/powerpoint/2010/main" val="4836775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217A5A-27D3-DE19-F646-C1C92D6A1F03}"/>
              </a:ext>
            </a:extLst>
          </p:cNvPr>
          <p:cNvSpPr>
            <a:spLocks noGrp="1"/>
          </p:cNvSpPr>
          <p:nvPr>
            <p:ph type="body" sz="quarter" idx="16"/>
          </p:nvPr>
        </p:nvSpPr>
        <p:spPr>
          <a:xfrm>
            <a:off x="898358" y="682012"/>
            <a:ext cx="4990998" cy="992652"/>
          </a:xfrm>
        </p:spPr>
        <p:txBody>
          <a:bodyPr/>
          <a:lstStyle/>
          <a:p>
            <a:r>
              <a:rPr lang="en-US" dirty="0"/>
              <a:t>Advantages of the </a:t>
            </a:r>
          </a:p>
          <a:p>
            <a:r>
              <a:rPr lang="en-US" dirty="0"/>
              <a:t>Design Thinking Process</a:t>
            </a:r>
          </a:p>
          <a:p>
            <a:endParaRPr lang="en-IE" dirty="0"/>
          </a:p>
        </p:txBody>
      </p:sp>
      <p:pic>
        <p:nvPicPr>
          <p:cNvPr id="9" name="Picture Placeholder 8" descr="Single orange balloon floating above white balloons">
            <a:extLst>
              <a:ext uri="{FF2B5EF4-FFF2-40B4-BE49-F238E27FC236}">
                <a16:creationId xmlns:a16="http://schemas.microsoft.com/office/drawing/2014/main" id="{0FADA81C-84E2-26FB-BFE7-9C7F2FE93D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5" name="Text Placeholder 1">
            <a:extLst>
              <a:ext uri="{FF2B5EF4-FFF2-40B4-BE49-F238E27FC236}">
                <a16:creationId xmlns:a16="http://schemas.microsoft.com/office/drawing/2014/main" id="{77063148-4804-A052-0D3C-6C926B81A94B}"/>
              </a:ext>
            </a:extLst>
          </p:cNvPr>
          <p:cNvSpPr>
            <a:spLocks noGrp="1"/>
          </p:cNvSpPr>
          <p:nvPr>
            <p:ph type="body" sz="quarter" idx="18"/>
          </p:nvPr>
        </p:nvSpPr>
        <p:spPr>
          <a:xfrm>
            <a:off x="898358" y="2037031"/>
            <a:ext cx="5339313" cy="3699944"/>
          </a:xfrm>
        </p:spPr>
        <p:txBody>
          <a:bodyPr>
            <a:normAutofit fontScale="92500"/>
          </a:bodyPr>
          <a:lstStyle/>
          <a:p>
            <a:pPr marL="457200" indent="-457200" algn="l">
              <a:buFont typeface="Arial" panose="020B0604020202020204" pitchFamily="34" charset="0"/>
              <a:buChar char="•"/>
            </a:pPr>
            <a:r>
              <a:rPr lang="en-US" sz="2400" cap="none" baseline="0" dirty="0"/>
              <a:t>Frequent contact with potential clients/users</a:t>
            </a:r>
          </a:p>
          <a:p>
            <a:pPr marL="457200" indent="-457200" algn="l">
              <a:buFont typeface="Arial" panose="020B0604020202020204" pitchFamily="34" charset="0"/>
              <a:buChar char="•"/>
            </a:pPr>
            <a:r>
              <a:rPr lang="en-US" sz="2400" cap="none" baseline="0" dirty="0"/>
              <a:t>Extremely high customer focus</a:t>
            </a:r>
          </a:p>
          <a:p>
            <a:pPr marL="457200" indent="-457200" algn="l">
              <a:buFont typeface="Arial" panose="020B0604020202020204" pitchFamily="34" charset="0"/>
              <a:buChar char="•"/>
            </a:pPr>
            <a:r>
              <a:rPr lang="en-US" sz="2400" cap="none" baseline="0" dirty="0"/>
              <a:t>Eliminating incorrect assumptions by monitoring the process</a:t>
            </a:r>
          </a:p>
          <a:p>
            <a:pPr marL="457200" indent="-457200" algn="l">
              <a:buFont typeface="Arial" panose="020B0604020202020204" pitchFamily="34" charset="0"/>
              <a:buChar char="•"/>
            </a:pPr>
            <a:r>
              <a:rPr lang="en-US" sz="2400" cap="none" baseline="0" dirty="0"/>
              <a:t>Implementation of the basic functions</a:t>
            </a:r>
          </a:p>
          <a:p>
            <a:pPr marL="457200" indent="-457200" algn="l">
              <a:buFont typeface="Arial" panose="020B0604020202020204" pitchFamily="34" charset="0"/>
              <a:buChar char="•"/>
            </a:pPr>
            <a:r>
              <a:rPr lang="en-US" sz="2400" cap="none" baseline="0" dirty="0"/>
              <a:t>Savings thanks to frequent user reviews</a:t>
            </a:r>
          </a:p>
          <a:p>
            <a:pPr marL="457200" indent="-457200" algn="l">
              <a:buFont typeface="Arial" panose="020B0604020202020204" pitchFamily="34" charset="0"/>
              <a:buChar char="•"/>
            </a:pPr>
            <a:r>
              <a:rPr lang="en-US" sz="2400" cap="none" baseline="0" dirty="0"/>
              <a:t>Cost savings due to the omission of some components</a:t>
            </a:r>
            <a:endParaRPr lang="pl-PL" sz="2400" cap="none" baseline="0" dirty="0">
              <a:latin typeface="PT Sans"/>
            </a:endParaRPr>
          </a:p>
          <a:p>
            <a:pPr marL="342900" indent="-342900">
              <a:buFont typeface="Arial" panose="020B0604020202020204" pitchFamily="34" charset="0"/>
              <a:buChar char="•"/>
            </a:pPr>
            <a:endParaRPr lang="en-IE" dirty="0"/>
          </a:p>
        </p:txBody>
      </p:sp>
      <p:pic>
        <p:nvPicPr>
          <p:cNvPr id="2" name="Picture 1">
            <a:extLst>
              <a:ext uri="{FF2B5EF4-FFF2-40B4-BE49-F238E27FC236}">
                <a16:creationId xmlns:a16="http://schemas.microsoft.com/office/drawing/2014/main" id="{2F585225-BE93-04AE-C6B7-92EA59582F2E}"/>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998606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9E7024-D506-F37B-B136-3F0AFDBA3237}"/>
              </a:ext>
            </a:extLst>
          </p:cNvPr>
          <p:cNvSpPr>
            <a:spLocks noGrp="1"/>
          </p:cNvSpPr>
          <p:nvPr>
            <p:ph type="body" sz="quarter" idx="16"/>
          </p:nvPr>
        </p:nvSpPr>
        <p:spPr/>
        <p:txBody>
          <a:bodyPr/>
          <a:lstStyle/>
          <a:p>
            <a:r>
              <a:rPr lang="en-US" dirty="0"/>
              <a:t>Creating an Innovation Strategy for the Future</a:t>
            </a:r>
          </a:p>
          <a:p>
            <a:endParaRPr lang="en-IE" dirty="0"/>
          </a:p>
        </p:txBody>
      </p:sp>
      <p:sp>
        <p:nvSpPr>
          <p:cNvPr id="3" name="Text Placeholder 2">
            <a:extLst>
              <a:ext uri="{FF2B5EF4-FFF2-40B4-BE49-F238E27FC236}">
                <a16:creationId xmlns:a16="http://schemas.microsoft.com/office/drawing/2014/main" id="{4898432C-1CA6-A3EE-B62A-FF2FAE0441A9}"/>
              </a:ext>
            </a:extLst>
          </p:cNvPr>
          <p:cNvSpPr>
            <a:spLocks noGrp="1"/>
          </p:cNvSpPr>
          <p:nvPr>
            <p:ph type="body" sz="quarter" idx="17"/>
          </p:nvPr>
        </p:nvSpPr>
        <p:spPr/>
        <p:txBody>
          <a:bodyPr/>
          <a:lstStyle/>
          <a:p>
            <a:r>
              <a:rPr lang="en-IE" dirty="0"/>
              <a:t>05</a:t>
            </a:r>
          </a:p>
        </p:txBody>
      </p:sp>
    </p:spTree>
    <p:extLst>
      <p:ext uri="{BB962C8B-B14F-4D97-AF65-F5344CB8AC3E}">
        <p14:creationId xmlns:p14="http://schemas.microsoft.com/office/powerpoint/2010/main" val="4105599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F4BDFA-584E-CA47-F9CA-40A4A6B057DD}"/>
              </a:ext>
            </a:extLst>
          </p:cNvPr>
          <p:cNvSpPr>
            <a:spLocks noGrp="1"/>
          </p:cNvSpPr>
          <p:nvPr>
            <p:ph type="body" sz="quarter" idx="18"/>
          </p:nvPr>
        </p:nvSpPr>
        <p:spPr>
          <a:xfrm>
            <a:off x="898358" y="1916012"/>
            <a:ext cx="5131250" cy="3025975"/>
          </a:xfrm>
        </p:spPr>
        <p:txBody>
          <a:bodyPr/>
          <a:lstStyle/>
          <a:p>
            <a:r>
              <a:rPr lang="en-US" dirty="0"/>
              <a:t>Creating an innovation strategy for the future requires a balance between </a:t>
            </a:r>
            <a:r>
              <a:rPr lang="en-US" b="1" dirty="0"/>
              <a:t>long-term vision </a:t>
            </a:r>
            <a:r>
              <a:rPr lang="en-US" dirty="0"/>
              <a:t>and </a:t>
            </a:r>
            <a:r>
              <a:rPr lang="en-US" b="1" dirty="0"/>
              <a:t>flexibility</a:t>
            </a:r>
            <a:r>
              <a:rPr lang="en-US" dirty="0"/>
              <a:t> to respond to changing market dynamics. By following some steps and fostering a culture of innovation, you can position your food business to thrive in an </a:t>
            </a:r>
            <a:r>
              <a:rPr lang="en-US" b="1" dirty="0"/>
              <a:t>ever-evolving business landscape</a:t>
            </a:r>
            <a:r>
              <a:rPr lang="en-US" dirty="0"/>
              <a:t>.</a:t>
            </a:r>
            <a:endParaRPr lang="en-IE" dirty="0"/>
          </a:p>
        </p:txBody>
      </p:sp>
      <p:sp>
        <p:nvSpPr>
          <p:cNvPr id="3" name="Text Placeholder 2">
            <a:extLst>
              <a:ext uri="{FF2B5EF4-FFF2-40B4-BE49-F238E27FC236}">
                <a16:creationId xmlns:a16="http://schemas.microsoft.com/office/drawing/2014/main" id="{C9C7A266-AB62-C860-314D-7D49AC678F55}"/>
              </a:ext>
            </a:extLst>
          </p:cNvPr>
          <p:cNvSpPr>
            <a:spLocks noGrp="1"/>
          </p:cNvSpPr>
          <p:nvPr>
            <p:ph type="body" sz="quarter" idx="16"/>
          </p:nvPr>
        </p:nvSpPr>
        <p:spPr/>
        <p:txBody>
          <a:bodyPr/>
          <a:lstStyle/>
          <a:p>
            <a:r>
              <a:rPr lang="en-IE" dirty="0"/>
              <a:t>An Innovation Strategy</a:t>
            </a:r>
          </a:p>
        </p:txBody>
      </p:sp>
      <p:sp>
        <p:nvSpPr>
          <p:cNvPr id="4" name="Arrow: Down 3">
            <a:extLst>
              <a:ext uri="{FF2B5EF4-FFF2-40B4-BE49-F238E27FC236}">
                <a16:creationId xmlns:a16="http://schemas.microsoft.com/office/drawing/2014/main" id="{CE9E6527-3DDC-03CD-94B5-933659D61B0C}"/>
              </a:ext>
            </a:extLst>
          </p:cNvPr>
          <p:cNvSpPr/>
          <p:nvPr/>
        </p:nvSpPr>
        <p:spPr>
          <a:xfrm>
            <a:off x="8742341" y="3260586"/>
            <a:ext cx="980388" cy="1847654"/>
          </a:xfrm>
          <a:prstGeom prst="downArrow">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79C5C3"/>
              </a:solidFill>
            </a:endParaRPr>
          </a:p>
        </p:txBody>
      </p:sp>
      <p:sp>
        <p:nvSpPr>
          <p:cNvPr id="6" name="TextBox 5">
            <a:extLst>
              <a:ext uri="{FF2B5EF4-FFF2-40B4-BE49-F238E27FC236}">
                <a16:creationId xmlns:a16="http://schemas.microsoft.com/office/drawing/2014/main" id="{E96D3EC4-1CF5-8248-1D59-338C3138B139}"/>
              </a:ext>
            </a:extLst>
          </p:cNvPr>
          <p:cNvSpPr txBox="1"/>
          <p:nvPr/>
        </p:nvSpPr>
        <p:spPr>
          <a:xfrm>
            <a:off x="7220216" y="1768736"/>
            <a:ext cx="4308765" cy="1323439"/>
          </a:xfrm>
          <a:prstGeom prst="rect">
            <a:avLst/>
          </a:prstGeom>
          <a:noFill/>
        </p:spPr>
        <p:txBody>
          <a:bodyPr wrap="square">
            <a:spAutoFit/>
          </a:bodyPr>
          <a:lstStyle/>
          <a:p>
            <a:pPr algn="ctr"/>
            <a:r>
              <a:rPr lang="en-US" sz="2000" b="1" i="1" spc="0" baseline="0" dirty="0">
                <a:ln/>
                <a:solidFill>
                  <a:srgbClr val="000000"/>
                </a:solidFill>
                <a:latin typeface="Calibri" panose="020F0502020204030204" pitchFamily="34" charset="0"/>
                <a:cs typeface="Calibri" panose="020F0502020204030204" pitchFamily="34" charset="0"/>
                <a:sym typeface="MyriadPro-Bold"/>
                <a:rtl val="0"/>
              </a:rPr>
              <a:t>The Strategy Choice Cascade </a:t>
            </a:r>
            <a:r>
              <a:rPr lang="en-US" sz="2000" b="1" spc="0" baseline="0" dirty="0">
                <a:ln/>
                <a:solidFill>
                  <a:srgbClr val="000000"/>
                </a:solidFill>
                <a:latin typeface="Calibri" panose="020F0502020204030204" pitchFamily="34" charset="0"/>
                <a:cs typeface="Calibri" panose="020F0502020204030204" pitchFamily="34" charset="0"/>
                <a:sym typeface="MyriadPro-Bold"/>
                <a:rtl val="0"/>
              </a:rPr>
              <a:t>demonstrates the ever-evolving nature of innovation &amp; business…see the next slide to learn more</a:t>
            </a:r>
          </a:p>
        </p:txBody>
      </p:sp>
      <p:grpSp>
        <p:nvGrpSpPr>
          <p:cNvPr id="7" name="Group 6">
            <a:extLst>
              <a:ext uri="{FF2B5EF4-FFF2-40B4-BE49-F238E27FC236}">
                <a16:creationId xmlns:a16="http://schemas.microsoft.com/office/drawing/2014/main" id="{E7BF5AF4-590B-AF96-B6E8-F1662EE8A11A}"/>
              </a:ext>
            </a:extLst>
          </p:cNvPr>
          <p:cNvGrpSpPr/>
          <p:nvPr/>
        </p:nvGrpSpPr>
        <p:grpSpPr>
          <a:xfrm>
            <a:off x="5257427" y="3765825"/>
            <a:ext cx="3574426" cy="2418560"/>
            <a:chOff x="4971468" y="422003"/>
            <a:chExt cx="2965473" cy="1616400"/>
          </a:xfrm>
        </p:grpSpPr>
        <p:pic>
          <p:nvPicPr>
            <p:cNvPr id="8" name="Picture 7" descr="Logo, icon&#10;&#10;Description automatically generated">
              <a:extLst>
                <a:ext uri="{FF2B5EF4-FFF2-40B4-BE49-F238E27FC236}">
                  <a16:creationId xmlns:a16="http://schemas.microsoft.com/office/drawing/2014/main" id="{6B253D41-16F4-15AF-9E30-8567BBDE0F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71468" y="422003"/>
              <a:ext cx="2965473" cy="1616400"/>
            </a:xfrm>
            <a:prstGeom prst="rect">
              <a:avLst/>
            </a:prstGeom>
          </p:spPr>
        </p:pic>
        <p:pic>
          <p:nvPicPr>
            <p:cNvPr id="9" name="Picture 8" descr="Icon&#10;&#10;Description automatically generated">
              <a:extLst>
                <a:ext uri="{FF2B5EF4-FFF2-40B4-BE49-F238E27FC236}">
                  <a16:creationId xmlns:a16="http://schemas.microsoft.com/office/drawing/2014/main" id="{04F80B05-04C5-CFE7-73AC-5CDC890AEB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10228" y="1060033"/>
              <a:ext cx="179368" cy="195618"/>
            </a:xfrm>
            <a:prstGeom prst="rect">
              <a:avLst/>
            </a:prstGeom>
          </p:spPr>
        </p:pic>
        <p:pic>
          <p:nvPicPr>
            <p:cNvPr id="10" name="Picture 9" descr="Icon&#10;&#10;Description automatically generated">
              <a:extLst>
                <a:ext uri="{FF2B5EF4-FFF2-40B4-BE49-F238E27FC236}">
                  <a16:creationId xmlns:a16="http://schemas.microsoft.com/office/drawing/2014/main" id="{572EF145-2EDE-23EC-2954-BCA2F634DB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3741" y="1034585"/>
              <a:ext cx="179368" cy="195618"/>
            </a:xfrm>
            <a:prstGeom prst="rect">
              <a:avLst/>
            </a:prstGeom>
          </p:spPr>
        </p:pic>
        <p:pic>
          <p:nvPicPr>
            <p:cNvPr id="11" name="Picture 10" descr="Icon&#10;&#10;Description automatically generated">
              <a:extLst>
                <a:ext uri="{FF2B5EF4-FFF2-40B4-BE49-F238E27FC236}">
                  <a16:creationId xmlns:a16="http://schemas.microsoft.com/office/drawing/2014/main" id="{5CC07BB0-7FE8-FBE7-A4D8-EE20C717C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51555" flipH="1">
              <a:off x="6732729" y="716487"/>
              <a:ext cx="179368" cy="195618"/>
            </a:xfrm>
            <a:prstGeom prst="rect">
              <a:avLst/>
            </a:prstGeom>
          </p:spPr>
        </p:pic>
      </p:grpSp>
      <p:pic>
        <p:nvPicPr>
          <p:cNvPr id="5" name="Picture 4">
            <a:extLst>
              <a:ext uri="{FF2B5EF4-FFF2-40B4-BE49-F238E27FC236}">
                <a16:creationId xmlns:a16="http://schemas.microsoft.com/office/drawing/2014/main" id="{09001D4D-2B84-A86B-178C-D6D9093910AA}"/>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183495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aphic 8">
            <a:extLst>
              <a:ext uri="{FF2B5EF4-FFF2-40B4-BE49-F238E27FC236}">
                <a16:creationId xmlns:a16="http://schemas.microsoft.com/office/drawing/2014/main" id="{046DFBC4-B464-DB94-CA4C-56774A1D331F}"/>
              </a:ext>
            </a:extLst>
          </p:cNvPr>
          <p:cNvGrpSpPr/>
          <p:nvPr/>
        </p:nvGrpSpPr>
        <p:grpSpPr>
          <a:xfrm>
            <a:off x="659589" y="1750079"/>
            <a:ext cx="2074030" cy="3418641"/>
            <a:chOff x="659589" y="1750079"/>
            <a:chExt cx="2074030" cy="3418641"/>
          </a:xfrm>
          <a:solidFill>
            <a:srgbClr val="B3DDDC"/>
          </a:solidFill>
        </p:grpSpPr>
        <p:sp>
          <p:nvSpPr>
            <p:cNvPr id="13" name="Freeform 12">
              <a:extLst>
                <a:ext uri="{FF2B5EF4-FFF2-40B4-BE49-F238E27FC236}">
                  <a16:creationId xmlns:a16="http://schemas.microsoft.com/office/drawing/2014/main" id="{09FFE73E-2DED-0990-1E1A-9D628EECB69B}"/>
                </a:ext>
              </a:extLst>
            </p:cNvPr>
            <p:cNvSpPr/>
            <p:nvPr/>
          </p:nvSpPr>
          <p:spPr>
            <a:xfrm>
              <a:off x="1007542"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0"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0BD31C2D-F7B3-0ECB-6324-C08AC92A2056}"/>
                </a:ext>
              </a:extLst>
            </p:cNvPr>
            <p:cNvSpPr/>
            <p:nvPr/>
          </p:nvSpPr>
          <p:spPr>
            <a:xfrm>
              <a:off x="65958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4 w 2074030"/>
                <a:gd name="connsiteY12" fmla="*/ 1818570 h 2857485"/>
                <a:gd name="connsiteX13" fmla="*/ 1799464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4" y="2245105"/>
                    <a:pt x="1799464" y="1818570"/>
                  </a:cubicBezTo>
                  <a:lnTo>
                    <a:pt x="1799464" y="475619"/>
                  </a:lnTo>
                  <a:cubicBezTo>
                    <a:pt x="1799464"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5" name="Freeform 14">
            <a:extLst>
              <a:ext uri="{FF2B5EF4-FFF2-40B4-BE49-F238E27FC236}">
                <a16:creationId xmlns:a16="http://schemas.microsoft.com/office/drawing/2014/main" id="{A6C2F7B5-C5BB-4079-0E09-D7A630AA984C}"/>
              </a:ext>
            </a:extLst>
          </p:cNvPr>
          <p:cNvSpPr/>
          <p:nvPr/>
        </p:nvSpPr>
        <p:spPr>
          <a:xfrm>
            <a:off x="877130"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3" name="Graphic 8">
            <a:extLst>
              <a:ext uri="{FF2B5EF4-FFF2-40B4-BE49-F238E27FC236}">
                <a16:creationId xmlns:a16="http://schemas.microsoft.com/office/drawing/2014/main" id="{A1F50B0D-86E7-E4EA-422F-98AEFFC0877B}"/>
              </a:ext>
            </a:extLst>
          </p:cNvPr>
          <p:cNvGrpSpPr/>
          <p:nvPr/>
        </p:nvGrpSpPr>
        <p:grpSpPr>
          <a:xfrm>
            <a:off x="2862455" y="1750079"/>
            <a:ext cx="2074030" cy="3418641"/>
            <a:chOff x="2862455" y="1750079"/>
            <a:chExt cx="2074030" cy="3418641"/>
          </a:xfrm>
          <a:solidFill>
            <a:srgbClr val="F79038"/>
          </a:solidFill>
        </p:grpSpPr>
        <p:sp>
          <p:nvSpPr>
            <p:cNvPr id="24" name="Freeform 23">
              <a:extLst>
                <a:ext uri="{FF2B5EF4-FFF2-40B4-BE49-F238E27FC236}">
                  <a16:creationId xmlns:a16="http://schemas.microsoft.com/office/drawing/2014/main" id="{67185525-1535-3DC8-AF79-B184E988A8CE}"/>
                </a:ext>
              </a:extLst>
            </p:cNvPr>
            <p:cNvSpPr/>
            <p:nvPr/>
          </p:nvSpPr>
          <p:spPr>
            <a:xfrm>
              <a:off x="3210407"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9" y="346295"/>
                    <a:pt x="1377590" y="257610"/>
                    <a:pt x="1316341" y="211156"/>
                  </a:cubicBezTo>
                  <a:cubicBezTo>
                    <a:pt x="1143153" y="78128"/>
                    <a:pt x="923500" y="0"/>
                    <a:pt x="689063" y="0"/>
                  </a:cubicBezTo>
                  <a:cubicBezTo>
                    <a:pt x="450401" y="0"/>
                    <a:pt x="228637" y="80239"/>
                    <a:pt x="53337" y="217490"/>
                  </a:cubicBezTo>
                  <a:cubicBezTo>
                    <a:pt x="-12137" y="268168"/>
                    <a:pt x="-18473" y="363188"/>
                    <a:pt x="40664" y="420200"/>
                  </a:cubicBezTo>
                  <a:lnTo>
                    <a:pt x="40664" y="420200"/>
                  </a:lnTo>
                  <a:cubicBezTo>
                    <a:pt x="89242" y="468766"/>
                    <a:pt x="165275" y="472989"/>
                    <a:pt x="220188" y="430758"/>
                  </a:cubicBezTo>
                  <a:cubicBezTo>
                    <a:pt x="349023" y="329403"/>
                    <a:pt x="513763" y="270279"/>
                    <a:pt x="689063" y="270279"/>
                  </a:cubicBezTo>
                  <a:cubicBezTo>
                    <a:pt x="862251" y="270279"/>
                    <a:pt x="1022766" y="329403"/>
                    <a:pt x="1151601" y="426535"/>
                  </a:cubicBezTo>
                  <a:cubicBezTo>
                    <a:pt x="1208627"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7568D82A-130C-EEB1-5194-A4EA936C80E6}"/>
                </a:ext>
              </a:extLst>
            </p:cNvPr>
            <p:cNvSpPr/>
            <p:nvPr/>
          </p:nvSpPr>
          <p:spPr>
            <a:xfrm>
              <a:off x="2862455"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9" y="247571"/>
                    <a:pt x="54913" y="141993"/>
                  </a:cubicBezTo>
                  <a:cubicBezTo>
                    <a:pt x="82370" y="61754"/>
                    <a:pt x="175300" y="25857"/>
                    <a:pt x="249222" y="65977"/>
                  </a:cubicBezTo>
                  <a:lnTo>
                    <a:pt x="249222" y="65977"/>
                  </a:lnTo>
                  <a:cubicBezTo>
                    <a:pt x="306247" y="97651"/>
                    <a:pt x="331592" y="165220"/>
                    <a:pt x="310471" y="226455"/>
                  </a:cubicBezTo>
                  <a:cubicBezTo>
                    <a:pt x="283015"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BB3CDC6C-4D7C-EFF9-B65F-E871DD73FDAD}"/>
              </a:ext>
            </a:extLst>
          </p:cNvPr>
          <p:cNvSpPr/>
          <p:nvPr/>
        </p:nvSpPr>
        <p:spPr>
          <a:xfrm>
            <a:off x="3079995"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30" y="350519"/>
                  <a:pt x="1527010" y="403308"/>
                </a:cubicBezTo>
                <a:cubicBezTo>
                  <a:pt x="1600932" y="530001"/>
                  <a:pt x="1641061" y="673587"/>
                  <a:pt x="1641061" y="819285"/>
                </a:cubicBezTo>
                <a:lnTo>
                  <a:pt x="1641061" y="2162235"/>
                </a:lnTo>
                <a:cubicBezTo>
                  <a:pt x="1638949" y="2614109"/>
                  <a:pt x="1271452"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4" name="Graphic 8">
            <a:extLst>
              <a:ext uri="{FF2B5EF4-FFF2-40B4-BE49-F238E27FC236}">
                <a16:creationId xmlns:a16="http://schemas.microsoft.com/office/drawing/2014/main" id="{FD84D36E-EA8E-6B92-384F-A6244BD93AD4}"/>
              </a:ext>
            </a:extLst>
          </p:cNvPr>
          <p:cNvGrpSpPr/>
          <p:nvPr/>
        </p:nvGrpSpPr>
        <p:grpSpPr>
          <a:xfrm>
            <a:off x="5063208" y="1750079"/>
            <a:ext cx="2074029" cy="3418641"/>
            <a:chOff x="5063208" y="1750079"/>
            <a:chExt cx="2074029" cy="3418641"/>
          </a:xfrm>
          <a:solidFill>
            <a:srgbClr val="EF9FC1"/>
          </a:solidFill>
        </p:grpSpPr>
        <p:sp>
          <p:nvSpPr>
            <p:cNvPr id="35" name="Freeform 34">
              <a:extLst>
                <a:ext uri="{FF2B5EF4-FFF2-40B4-BE49-F238E27FC236}">
                  <a16:creationId xmlns:a16="http://schemas.microsoft.com/office/drawing/2014/main" id="{F46DCE95-91EE-449E-2689-C36B60AE0A95}"/>
                </a:ext>
              </a:extLst>
            </p:cNvPr>
            <p:cNvSpPr/>
            <p:nvPr/>
          </p:nvSpPr>
          <p:spPr>
            <a:xfrm>
              <a:off x="5411160" y="1750079"/>
              <a:ext cx="1368830" cy="459753"/>
            </a:xfrm>
            <a:custGeom>
              <a:avLst/>
              <a:gdLst>
                <a:gd name="connsiteX0" fmla="*/ 1337461 w 1368830"/>
                <a:gd name="connsiteY0" fmla="*/ 405419 h 459753"/>
                <a:gd name="connsiteX1" fmla="*/ 1316341 w 1368830"/>
                <a:gd name="connsiteY1" fmla="*/ 211156 h 459753"/>
                <a:gd name="connsiteX2" fmla="*/ 689063 w 1368830"/>
                <a:gd name="connsiteY2" fmla="*/ 0 h 459753"/>
                <a:gd name="connsiteX3" fmla="*/ 53337 w 1368830"/>
                <a:gd name="connsiteY3" fmla="*/ 217490 h 459753"/>
                <a:gd name="connsiteX4" fmla="*/ 40664 w 1368830"/>
                <a:gd name="connsiteY4" fmla="*/ 420200 h 459753"/>
                <a:gd name="connsiteX5" fmla="*/ 40664 w 1368830"/>
                <a:gd name="connsiteY5" fmla="*/ 420200 h 459753"/>
                <a:gd name="connsiteX6" fmla="*/ 220188 w 1368830"/>
                <a:gd name="connsiteY6" fmla="*/ 430758 h 459753"/>
                <a:gd name="connsiteX7" fmla="*/ 689063 w 1368830"/>
                <a:gd name="connsiteY7" fmla="*/ 270279 h 459753"/>
                <a:gd name="connsiteX8" fmla="*/ 1151601 w 1368830"/>
                <a:gd name="connsiteY8" fmla="*/ 426535 h 459753"/>
                <a:gd name="connsiteX9" fmla="*/ 1337461 w 1368830"/>
                <a:gd name="connsiteY9" fmla="*/ 405419 h 459753"/>
                <a:gd name="connsiteX10" fmla="*/ 1337461 w 1368830"/>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0" h="459753">
                  <a:moveTo>
                    <a:pt x="1337461" y="405419"/>
                  </a:moveTo>
                  <a:cubicBezTo>
                    <a:pt x="1386039" y="346295"/>
                    <a:pt x="1377590" y="257610"/>
                    <a:pt x="1316341" y="211156"/>
                  </a:cubicBezTo>
                  <a:cubicBezTo>
                    <a:pt x="1143153" y="78128"/>
                    <a:pt x="923500" y="0"/>
                    <a:pt x="689063" y="0"/>
                  </a:cubicBezTo>
                  <a:cubicBezTo>
                    <a:pt x="450401" y="0"/>
                    <a:pt x="228636" y="80239"/>
                    <a:pt x="53337" y="217490"/>
                  </a:cubicBezTo>
                  <a:cubicBezTo>
                    <a:pt x="-12137" y="268168"/>
                    <a:pt x="-18473" y="363188"/>
                    <a:pt x="40664" y="420200"/>
                  </a:cubicBezTo>
                  <a:lnTo>
                    <a:pt x="40664" y="420200"/>
                  </a:lnTo>
                  <a:cubicBezTo>
                    <a:pt x="89241" y="468766"/>
                    <a:pt x="165275" y="472989"/>
                    <a:pt x="220188" y="430758"/>
                  </a:cubicBezTo>
                  <a:cubicBezTo>
                    <a:pt x="349023" y="329403"/>
                    <a:pt x="513763" y="270279"/>
                    <a:pt x="689063" y="270279"/>
                  </a:cubicBezTo>
                  <a:cubicBezTo>
                    <a:pt x="862251" y="270279"/>
                    <a:pt x="1022766" y="329403"/>
                    <a:pt x="1151601" y="426535"/>
                  </a:cubicBezTo>
                  <a:cubicBezTo>
                    <a:pt x="1210738" y="470877"/>
                    <a:pt x="1293108" y="460319"/>
                    <a:pt x="1337461" y="405419"/>
                  </a:cubicBezTo>
                  <a:lnTo>
                    <a:pt x="1337461" y="405419"/>
                  </a:lnTo>
                  <a:close/>
                </a:path>
              </a:pathLst>
            </a:custGeom>
            <a:solidFill>
              <a:srgbClr val="EF9FC1"/>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2AE6E846-4AC7-8B28-CD19-5251B5B99DE8}"/>
                </a:ext>
              </a:extLst>
            </p:cNvPr>
            <p:cNvSpPr/>
            <p:nvPr/>
          </p:nvSpPr>
          <p:spPr>
            <a:xfrm>
              <a:off x="5063208" y="2311235"/>
              <a:ext cx="2074029" cy="2857485"/>
            </a:xfrm>
            <a:custGeom>
              <a:avLst/>
              <a:gdLst>
                <a:gd name="connsiteX0" fmla="*/ 2074030 w 2074029"/>
                <a:gd name="connsiteY0" fmla="*/ 477731 h 2857485"/>
                <a:gd name="connsiteX1" fmla="*/ 2074030 w 2074029"/>
                <a:gd name="connsiteY1" fmla="*/ 1808013 h 2857485"/>
                <a:gd name="connsiteX2" fmla="*/ 1045463 w 2074029"/>
                <a:gd name="connsiteY2" fmla="*/ 2857457 h 2857485"/>
                <a:gd name="connsiteX3" fmla="*/ 0 w 2074029"/>
                <a:gd name="connsiteY3" fmla="*/ 1820682 h 2857485"/>
                <a:gd name="connsiteX4" fmla="*/ 0 w 2074029"/>
                <a:gd name="connsiteY4" fmla="*/ 477731 h 2857485"/>
                <a:gd name="connsiteX5" fmla="*/ 54913 w 2074029"/>
                <a:gd name="connsiteY5" fmla="*/ 141993 h 2857485"/>
                <a:gd name="connsiteX6" fmla="*/ 249221 w 2074029"/>
                <a:gd name="connsiteY6" fmla="*/ 65977 h 2857485"/>
                <a:gd name="connsiteX7" fmla="*/ 249221 w 2074029"/>
                <a:gd name="connsiteY7" fmla="*/ 65977 h 2857485"/>
                <a:gd name="connsiteX8" fmla="*/ 310471 w 2074029"/>
                <a:gd name="connsiteY8" fmla="*/ 226455 h 2857485"/>
                <a:gd name="connsiteX9" fmla="*/ 268230 w 2074029"/>
                <a:gd name="connsiteY9" fmla="*/ 475619 h 2857485"/>
                <a:gd name="connsiteX10" fmla="*/ 268230 w 2074029"/>
                <a:gd name="connsiteY10" fmla="*/ 1808013 h 2857485"/>
                <a:gd name="connsiteX11" fmla="*/ 1022231 w 2074029"/>
                <a:gd name="connsiteY11" fmla="*/ 2585066 h 2857485"/>
                <a:gd name="connsiteX12" fmla="*/ 1799464 w 2074029"/>
                <a:gd name="connsiteY12" fmla="*/ 1818570 h 2857485"/>
                <a:gd name="connsiteX13" fmla="*/ 1799464 w 2074029"/>
                <a:gd name="connsiteY13" fmla="*/ 475619 h 2857485"/>
                <a:gd name="connsiteX14" fmla="*/ 1742439 w 2074029"/>
                <a:gd name="connsiteY14" fmla="*/ 186336 h 2857485"/>
                <a:gd name="connsiteX15" fmla="*/ 1795240 w 2074029"/>
                <a:gd name="connsiteY15" fmla="*/ 21634 h 2857485"/>
                <a:gd name="connsiteX16" fmla="*/ 1795240 w 2074029"/>
                <a:gd name="connsiteY16" fmla="*/ 21634 h 2857485"/>
                <a:gd name="connsiteX17" fmla="*/ 1993773 w 2074029"/>
                <a:gd name="connsiteY17" fmla="*/ 84981 h 2857485"/>
                <a:gd name="connsiteX18" fmla="*/ 2074030 w 2074029"/>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29" h="2857485">
                  <a:moveTo>
                    <a:pt x="2074030" y="477731"/>
                  </a:moveTo>
                  <a:lnTo>
                    <a:pt x="2074030" y="1808013"/>
                  </a:lnTo>
                  <a:cubicBezTo>
                    <a:pt x="2074030"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6" y="2591400"/>
                    <a:pt x="1799464" y="2245105"/>
                    <a:pt x="1799464" y="1818570"/>
                  </a:cubicBezTo>
                  <a:lnTo>
                    <a:pt x="1799464" y="475619"/>
                  </a:lnTo>
                  <a:cubicBezTo>
                    <a:pt x="1799464" y="374264"/>
                    <a:pt x="1778343" y="275021"/>
                    <a:pt x="1742439" y="186336"/>
                  </a:cubicBezTo>
                  <a:cubicBezTo>
                    <a:pt x="1717094" y="125101"/>
                    <a:pt x="1740327" y="55419"/>
                    <a:pt x="1795240" y="21634"/>
                  </a:cubicBezTo>
                  <a:lnTo>
                    <a:pt x="1795240" y="21634"/>
                  </a:lnTo>
                  <a:cubicBezTo>
                    <a:pt x="1867050" y="-24820"/>
                    <a:pt x="1962092" y="6853"/>
                    <a:pt x="1993773" y="84981"/>
                  </a:cubicBezTo>
                  <a:cubicBezTo>
                    <a:pt x="2048686" y="207451"/>
                    <a:pt x="2074030" y="338368"/>
                    <a:pt x="2074030" y="477731"/>
                  </a:cubicBezTo>
                  <a:close/>
                </a:path>
              </a:pathLst>
            </a:custGeom>
            <a:solidFill>
              <a:srgbClr val="EF9FC1"/>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7" name="Freeform 36">
            <a:extLst>
              <a:ext uri="{FF2B5EF4-FFF2-40B4-BE49-F238E27FC236}">
                <a16:creationId xmlns:a16="http://schemas.microsoft.com/office/drawing/2014/main" id="{BCCC5EED-D592-857E-3714-6EF0ED55E7C4}"/>
              </a:ext>
            </a:extLst>
          </p:cNvPr>
          <p:cNvSpPr/>
          <p:nvPr/>
        </p:nvSpPr>
        <p:spPr>
          <a:xfrm>
            <a:off x="5282861"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4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4" y="257610"/>
                </a:cubicBezTo>
                <a:cubicBezTo>
                  <a:pt x="1459425" y="301953"/>
                  <a:pt x="1495329" y="350519"/>
                  <a:pt x="1527010" y="403308"/>
                </a:cubicBezTo>
                <a:cubicBezTo>
                  <a:pt x="1600932" y="530001"/>
                  <a:pt x="1641061" y="673587"/>
                  <a:pt x="1641061" y="819285"/>
                </a:cubicBezTo>
                <a:lnTo>
                  <a:pt x="1641061" y="2162235"/>
                </a:lnTo>
                <a:cubicBezTo>
                  <a:pt x="1638949" y="2614109"/>
                  <a:pt x="1271453"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5" name="Graphic 8">
            <a:extLst>
              <a:ext uri="{FF2B5EF4-FFF2-40B4-BE49-F238E27FC236}">
                <a16:creationId xmlns:a16="http://schemas.microsoft.com/office/drawing/2014/main" id="{1CCA5F41-CEEC-990D-2879-9B9D6525BE89}"/>
              </a:ext>
            </a:extLst>
          </p:cNvPr>
          <p:cNvGrpSpPr/>
          <p:nvPr/>
        </p:nvGrpSpPr>
        <p:grpSpPr>
          <a:xfrm>
            <a:off x="7266073" y="1750079"/>
            <a:ext cx="2074030" cy="3418641"/>
            <a:chOff x="7266073" y="1750079"/>
            <a:chExt cx="2074030" cy="3418641"/>
          </a:xfrm>
          <a:solidFill>
            <a:srgbClr val="B3DDDC"/>
          </a:solidFill>
        </p:grpSpPr>
        <p:sp>
          <p:nvSpPr>
            <p:cNvPr id="46" name="Freeform 45">
              <a:extLst>
                <a:ext uri="{FF2B5EF4-FFF2-40B4-BE49-F238E27FC236}">
                  <a16:creationId xmlns:a16="http://schemas.microsoft.com/office/drawing/2014/main" id="{7FBCCFB2-9B1C-ED78-11A5-D840680389A6}"/>
                </a:ext>
              </a:extLst>
            </p:cNvPr>
            <p:cNvSpPr/>
            <p:nvPr/>
          </p:nvSpPr>
          <p:spPr>
            <a:xfrm>
              <a:off x="7614025" y="1750079"/>
              <a:ext cx="1368831" cy="459753"/>
            </a:xfrm>
            <a:custGeom>
              <a:avLst/>
              <a:gdLst>
                <a:gd name="connsiteX0" fmla="*/ 1337462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4 w 1368831"/>
                <a:gd name="connsiteY4" fmla="*/ 420200 h 459753"/>
                <a:gd name="connsiteX5" fmla="*/ 40664 w 1368831"/>
                <a:gd name="connsiteY5" fmla="*/ 420200 h 459753"/>
                <a:gd name="connsiteX6" fmla="*/ 220188 w 1368831"/>
                <a:gd name="connsiteY6" fmla="*/ 430758 h 459753"/>
                <a:gd name="connsiteX7" fmla="*/ 689063 w 1368831"/>
                <a:gd name="connsiteY7" fmla="*/ 270279 h 459753"/>
                <a:gd name="connsiteX8" fmla="*/ 1151601 w 1368831"/>
                <a:gd name="connsiteY8" fmla="*/ 426535 h 459753"/>
                <a:gd name="connsiteX9" fmla="*/ 1337462 w 1368831"/>
                <a:gd name="connsiteY9" fmla="*/ 405419 h 459753"/>
                <a:gd name="connsiteX10" fmla="*/ 1337462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2" y="405419"/>
                  </a:moveTo>
                  <a:cubicBezTo>
                    <a:pt x="1386039" y="346295"/>
                    <a:pt x="1377591" y="257610"/>
                    <a:pt x="1316341" y="211156"/>
                  </a:cubicBezTo>
                  <a:cubicBezTo>
                    <a:pt x="1143153" y="78128"/>
                    <a:pt x="923500" y="0"/>
                    <a:pt x="689063" y="0"/>
                  </a:cubicBezTo>
                  <a:cubicBezTo>
                    <a:pt x="450402" y="0"/>
                    <a:pt x="228637" y="80239"/>
                    <a:pt x="53337" y="217490"/>
                  </a:cubicBezTo>
                  <a:cubicBezTo>
                    <a:pt x="-12137" y="268168"/>
                    <a:pt x="-18473" y="363188"/>
                    <a:pt x="40664" y="420200"/>
                  </a:cubicBezTo>
                  <a:lnTo>
                    <a:pt x="40664" y="420200"/>
                  </a:lnTo>
                  <a:cubicBezTo>
                    <a:pt x="89242" y="468766"/>
                    <a:pt x="165276" y="472989"/>
                    <a:pt x="220188" y="430758"/>
                  </a:cubicBezTo>
                  <a:cubicBezTo>
                    <a:pt x="349023" y="329403"/>
                    <a:pt x="513763" y="270279"/>
                    <a:pt x="689063" y="270279"/>
                  </a:cubicBezTo>
                  <a:cubicBezTo>
                    <a:pt x="862251" y="270279"/>
                    <a:pt x="1022766" y="329403"/>
                    <a:pt x="1151601" y="426535"/>
                  </a:cubicBezTo>
                  <a:cubicBezTo>
                    <a:pt x="1210739" y="470877"/>
                    <a:pt x="1290997" y="460319"/>
                    <a:pt x="1337462" y="405419"/>
                  </a:cubicBezTo>
                  <a:lnTo>
                    <a:pt x="1337462" y="405419"/>
                  </a:ln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42ED727C-0AF4-CC36-95F5-35E6C7EEF1C9}"/>
                </a:ext>
              </a:extLst>
            </p:cNvPr>
            <p:cNvSpPr/>
            <p:nvPr/>
          </p:nvSpPr>
          <p:spPr>
            <a:xfrm>
              <a:off x="7266073"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2 w 2074030"/>
                <a:gd name="connsiteY6" fmla="*/ 65977 h 2857485"/>
                <a:gd name="connsiteX7" fmla="*/ 249222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3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5" y="2861679"/>
                    <a:pt x="0" y="2395026"/>
                    <a:pt x="0" y="1820682"/>
                  </a:cubicBezTo>
                  <a:lnTo>
                    <a:pt x="0" y="477731"/>
                  </a:lnTo>
                  <a:cubicBezTo>
                    <a:pt x="0" y="361595"/>
                    <a:pt x="19008" y="247571"/>
                    <a:pt x="54913" y="141993"/>
                  </a:cubicBezTo>
                  <a:cubicBezTo>
                    <a:pt x="82370" y="61754"/>
                    <a:pt x="175300" y="25857"/>
                    <a:pt x="249222" y="65977"/>
                  </a:cubicBezTo>
                  <a:lnTo>
                    <a:pt x="249222" y="65977"/>
                  </a:lnTo>
                  <a:cubicBezTo>
                    <a:pt x="306247" y="97651"/>
                    <a:pt x="331592"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5" y="125101"/>
                    <a:pt x="1740327" y="55419"/>
                    <a:pt x="1795240" y="21634"/>
                  </a:cubicBezTo>
                  <a:lnTo>
                    <a:pt x="1795240" y="21634"/>
                  </a:lnTo>
                  <a:cubicBezTo>
                    <a:pt x="1867050" y="-24820"/>
                    <a:pt x="1962092" y="6853"/>
                    <a:pt x="1993773" y="84981"/>
                  </a:cubicBezTo>
                  <a:cubicBezTo>
                    <a:pt x="2046574" y="207451"/>
                    <a:pt x="2074031" y="338368"/>
                    <a:pt x="2074031" y="477731"/>
                  </a:cubicBezTo>
                  <a:close/>
                </a:path>
              </a:pathLst>
            </a:custGeom>
            <a:solidFill>
              <a:srgbClr val="B3DDDC"/>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4312BC53-B35D-F49A-6A98-0CEEA40AFB5E}"/>
              </a:ext>
            </a:extLst>
          </p:cNvPr>
          <p:cNvSpPr/>
          <p:nvPr/>
        </p:nvSpPr>
        <p:spPr>
          <a:xfrm>
            <a:off x="7483614"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0 w 1641060"/>
              <a:gd name="connsiteY8" fmla="*/ 819285 h 2981520"/>
              <a:gd name="connsiteX9" fmla="*/ 1641060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0" y="673587"/>
                  <a:pt x="1641060" y="819285"/>
                </a:cubicBezTo>
                <a:lnTo>
                  <a:pt x="1641060" y="2162235"/>
                </a:lnTo>
                <a:cubicBezTo>
                  <a:pt x="1641060" y="2614109"/>
                  <a:pt x="1273564"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8" name="Graphic 8">
            <a:extLst>
              <a:ext uri="{FF2B5EF4-FFF2-40B4-BE49-F238E27FC236}">
                <a16:creationId xmlns:a16="http://schemas.microsoft.com/office/drawing/2014/main" id="{C1B62A1F-27D1-9910-B7C1-AC1AC364D46A}"/>
              </a:ext>
            </a:extLst>
          </p:cNvPr>
          <p:cNvGrpSpPr/>
          <p:nvPr/>
        </p:nvGrpSpPr>
        <p:grpSpPr>
          <a:xfrm>
            <a:off x="9468939" y="1750079"/>
            <a:ext cx="2074030" cy="3418641"/>
            <a:chOff x="9468939" y="1750079"/>
            <a:chExt cx="2074030" cy="3418641"/>
          </a:xfrm>
          <a:solidFill>
            <a:srgbClr val="F79038"/>
          </a:solidFill>
        </p:grpSpPr>
        <p:sp>
          <p:nvSpPr>
            <p:cNvPr id="59" name="Freeform 58">
              <a:extLst>
                <a:ext uri="{FF2B5EF4-FFF2-40B4-BE49-F238E27FC236}">
                  <a16:creationId xmlns:a16="http://schemas.microsoft.com/office/drawing/2014/main" id="{8A966173-6D98-C73F-C066-D4EC12F8B425}"/>
                </a:ext>
              </a:extLst>
            </p:cNvPr>
            <p:cNvSpPr/>
            <p:nvPr/>
          </p:nvSpPr>
          <p:spPr>
            <a:xfrm>
              <a:off x="9816891" y="1750079"/>
              <a:ext cx="1368831" cy="459753"/>
            </a:xfrm>
            <a:custGeom>
              <a:avLst/>
              <a:gdLst>
                <a:gd name="connsiteX0" fmla="*/ 1337461 w 1368831"/>
                <a:gd name="connsiteY0" fmla="*/ 405419 h 459753"/>
                <a:gd name="connsiteX1" fmla="*/ 1316341 w 1368831"/>
                <a:gd name="connsiteY1" fmla="*/ 211156 h 459753"/>
                <a:gd name="connsiteX2" fmla="*/ 689063 w 1368831"/>
                <a:gd name="connsiteY2" fmla="*/ 0 h 459753"/>
                <a:gd name="connsiteX3" fmla="*/ 53337 w 1368831"/>
                <a:gd name="connsiteY3" fmla="*/ 217490 h 459753"/>
                <a:gd name="connsiteX4" fmla="*/ 40665 w 1368831"/>
                <a:gd name="connsiteY4" fmla="*/ 420200 h 459753"/>
                <a:gd name="connsiteX5" fmla="*/ 40665 w 1368831"/>
                <a:gd name="connsiteY5" fmla="*/ 420200 h 459753"/>
                <a:gd name="connsiteX6" fmla="*/ 220189 w 1368831"/>
                <a:gd name="connsiteY6" fmla="*/ 430758 h 459753"/>
                <a:gd name="connsiteX7" fmla="*/ 689063 w 1368831"/>
                <a:gd name="connsiteY7" fmla="*/ 270279 h 459753"/>
                <a:gd name="connsiteX8" fmla="*/ 1151602 w 1368831"/>
                <a:gd name="connsiteY8" fmla="*/ 426535 h 459753"/>
                <a:gd name="connsiteX9" fmla="*/ 1337461 w 1368831"/>
                <a:gd name="connsiteY9" fmla="*/ 405419 h 459753"/>
                <a:gd name="connsiteX10" fmla="*/ 1337461 w 1368831"/>
                <a:gd name="connsiteY10" fmla="*/ 405419 h 45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8831" h="459753">
                  <a:moveTo>
                    <a:pt x="1337461" y="405419"/>
                  </a:moveTo>
                  <a:cubicBezTo>
                    <a:pt x="1386038" y="346295"/>
                    <a:pt x="1377591" y="257610"/>
                    <a:pt x="1316341" y="211156"/>
                  </a:cubicBezTo>
                  <a:cubicBezTo>
                    <a:pt x="1143153" y="78128"/>
                    <a:pt x="923501" y="0"/>
                    <a:pt x="689063" y="0"/>
                  </a:cubicBezTo>
                  <a:cubicBezTo>
                    <a:pt x="450402" y="0"/>
                    <a:pt x="228637" y="80239"/>
                    <a:pt x="53337" y="217490"/>
                  </a:cubicBezTo>
                  <a:cubicBezTo>
                    <a:pt x="-12137" y="268168"/>
                    <a:pt x="-18473" y="363188"/>
                    <a:pt x="40665" y="420200"/>
                  </a:cubicBezTo>
                  <a:lnTo>
                    <a:pt x="40665" y="420200"/>
                  </a:lnTo>
                  <a:cubicBezTo>
                    <a:pt x="89241" y="468766"/>
                    <a:pt x="165275" y="472989"/>
                    <a:pt x="220189" y="430758"/>
                  </a:cubicBezTo>
                  <a:cubicBezTo>
                    <a:pt x="349024" y="329403"/>
                    <a:pt x="513763" y="270279"/>
                    <a:pt x="689063" y="270279"/>
                  </a:cubicBezTo>
                  <a:cubicBezTo>
                    <a:pt x="862251" y="270279"/>
                    <a:pt x="1022766" y="329403"/>
                    <a:pt x="1151602" y="426535"/>
                  </a:cubicBezTo>
                  <a:cubicBezTo>
                    <a:pt x="1210739" y="470877"/>
                    <a:pt x="1290996" y="460319"/>
                    <a:pt x="1337461" y="405419"/>
                  </a:cubicBezTo>
                  <a:lnTo>
                    <a:pt x="1337461" y="405419"/>
                  </a:ln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8A80A2BE-2A5F-047A-655A-B1DD9FA2A04F}"/>
                </a:ext>
              </a:extLst>
            </p:cNvPr>
            <p:cNvSpPr/>
            <p:nvPr/>
          </p:nvSpPr>
          <p:spPr>
            <a:xfrm>
              <a:off x="9468939" y="2311235"/>
              <a:ext cx="2074030" cy="2857485"/>
            </a:xfrm>
            <a:custGeom>
              <a:avLst/>
              <a:gdLst>
                <a:gd name="connsiteX0" fmla="*/ 2074031 w 2074030"/>
                <a:gd name="connsiteY0" fmla="*/ 477731 h 2857485"/>
                <a:gd name="connsiteX1" fmla="*/ 2074031 w 2074030"/>
                <a:gd name="connsiteY1" fmla="*/ 1808013 h 2857485"/>
                <a:gd name="connsiteX2" fmla="*/ 1045463 w 2074030"/>
                <a:gd name="connsiteY2" fmla="*/ 2857457 h 2857485"/>
                <a:gd name="connsiteX3" fmla="*/ 0 w 2074030"/>
                <a:gd name="connsiteY3" fmla="*/ 1820682 h 2857485"/>
                <a:gd name="connsiteX4" fmla="*/ 0 w 2074030"/>
                <a:gd name="connsiteY4" fmla="*/ 477731 h 2857485"/>
                <a:gd name="connsiteX5" fmla="*/ 54913 w 2074030"/>
                <a:gd name="connsiteY5" fmla="*/ 141993 h 2857485"/>
                <a:gd name="connsiteX6" fmla="*/ 249221 w 2074030"/>
                <a:gd name="connsiteY6" fmla="*/ 65977 h 2857485"/>
                <a:gd name="connsiteX7" fmla="*/ 249221 w 2074030"/>
                <a:gd name="connsiteY7" fmla="*/ 65977 h 2857485"/>
                <a:gd name="connsiteX8" fmla="*/ 310471 w 2074030"/>
                <a:gd name="connsiteY8" fmla="*/ 226455 h 2857485"/>
                <a:gd name="connsiteX9" fmla="*/ 268230 w 2074030"/>
                <a:gd name="connsiteY9" fmla="*/ 475619 h 2857485"/>
                <a:gd name="connsiteX10" fmla="*/ 268230 w 2074030"/>
                <a:gd name="connsiteY10" fmla="*/ 1808013 h 2857485"/>
                <a:gd name="connsiteX11" fmla="*/ 1022231 w 2074030"/>
                <a:gd name="connsiteY11" fmla="*/ 2585066 h 2857485"/>
                <a:gd name="connsiteX12" fmla="*/ 1799465 w 2074030"/>
                <a:gd name="connsiteY12" fmla="*/ 1818570 h 2857485"/>
                <a:gd name="connsiteX13" fmla="*/ 1799465 w 2074030"/>
                <a:gd name="connsiteY13" fmla="*/ 475619 h 2857485"/>
                <a:gd name="connsiteX14" fmla="*/ 1742439 w 2074030"/>
                <a:gd name="connsiteY14" fmla="*/ 186336 h 2857485"/>
                <a:gd name="connsiteX15" fmla="*/ 1795240 w 2074030"/>
                <a:gd name="connsiteY15" fmla="*/ 21634 h 2857485"/>
                <a:gd name="connsiteX16" fmla="*/ 1795240 w 2074030"/>
                <a:gd name="connsiteY16" fmla="*/ 21634 h 2857485"/>
                <a:gd name="connsiteX17" fmla="*/ 1993772 w 2074030"/>
                <a:gd name="connsiteY17" fmla="*/ 84981 h 2857485"/>
                <a:gd name="connsiteX18" fmla="*/ 2074031 w 2074030"/>
                <a:gd name="connsiteY18" fmla="*/ 477731 h 285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4030" h="2857485">
                  <a:moveTo>
                    <a:pt x="2074031" y="477731"/>
                  </a:moveTo>
                  <a:lnTo>
                    <a:pt x="2074031" y="1808013"/>
                  </a:lnTo>
                  <a:cubicBezTo>
                    <a:pt x="2074031" y="2380244"/>
                    <a:pt x="1615716" y="2853234"/>
                    <a:pt x="1045463" y="2857457"/>
                  </a:cubicBezTo>
                  <a:cubicBezTo>
                    <a:pt x="468874" y="2861679"/>
                    <a:pt x="0" y="2395026"/>
                    <a:pt x="0" y="1820682"/>
                  </a:cubicBezTo>
                  <a:lnTo>
                    <a:pt x="0" y="477731"/>
                  </a:lnTo>
                  <a:cubicBezTo>
                    <a:pt x="0" y="361595"/>
                    <a:pt x="19008" y="247571"/>
                    <a:pt x="54913" y="141993"/>
                  </a:cubicBezTo>
                  <a:cubicBezTo>
                    <a:pt x="82370" y="61754"/>
                    <a:pt x="175300" y="25857"/>
                    <a:pt x="249221" y="65977"/>
                  </a:cubicBezTo>
                  <a:lnTo>
                    <a:pt x="249221" y="65977"/>
                  </a:lnTo>
                  <a:cubicBezTo>
                    <a:pt x="306247" y="97651"/>
                    <a:pt x="331591" y="165220"/>
                    <a:pt x="310471" y="226455"/>
                  </a:cubicBezTo>
                  <a:cubicBezTo>
                    <a:pt x="283014" y="304583"/>
                    <a:pt x="268230" y="389045"/>
                    <a:pt x="268230" y="475619"/>
                  </a:cubicBezTo>
                  <a:lnTo>
                    <a:pt x="268230" y="1808013"/>
                  </a:lnTo>
                  <a:cubicBezTo>
                    <a:pt x="268230" y="2228213"/>
                    <a:pt x="601933" y="2578731"/>
                    <a:pt x="1022231" y="2585066"/>
                  </a:cubicBezTo>
                  <a:cubicBezTo>
                    <a:pt x="1450977" y="2591400"/>
                    <a:pt x="1799465" y="2245105"/>
                    <a:pt x="1799465" y="1818570"/>
                  </a:cubicBezTo>
                  <a:lnTo>
                    <a:pt x="1799465" y="475619"/>
                  </a:lnTo>
                  <a:cubicBezTo>
                    <a:pt x="1799465" y="374264"/>
                    <a:pt x="1778344" y="275021"/>
                    <a:pt x="1742439" y="186336"/>
                  </a:cubicBezTo>
                  <a:cubicBezTo>
                    <a:pt x="1717094" y="125101"/>
                    <a:pt x="1740326" y="55419"/>
                    <a:pt x="1795240" y="21634"/>
                  </a:cubicBezTo>
                  <a:lnTo>
                    <a:pt x="1795240" y="21634"/>
                  </a:lnTo>
                  <a:cubicBezTo>
                    <a:pt x="1867049" y="-24820"/>
                    <a:pt x="1962091" y="6853"/>
                    <a:pt x="1993772" y="84981"/>
                  </a:cubicBezTo>
                  <a:cubicBezTo>
                    <a:pt x="2046573" y="207451"/>
                    <a:pt x="2074031" y="338368"/>
                    <a:pt x="2074031" y="477731"/>
                  </a:cubicBezTo>
                  <a:close/>
                </a:path>
              </a:pathLst>
            </a:custGeom>
            <a:solidFill>
              <a:srgbClr val="F79038"/>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61" name="Freeform 60">
            <a:extLst>
              <a:ext uri="{FF2B5EF4-FFF2-40B4-BE49-F238E27FC236}">
                <a16:creationId xmlns:a16="http://schemas.microsoft.com/office/drawing/2014/main" id="{DD57B6F3-4953-0E70-19FF-D7F37116932C}"/>
              </a:ext>
            </a:extLst>
          </p:cNvPr>
          <p:cNvSpPr/>
          <p:nvPr/>
        </p:nvSpPr>
        <p:spPr>
          <a:xfrm>
            <a:off x="9686479" y="1969681"/>
            <a:ext cx="1641060" cy="2981520"/>
          </a:xfrm>
          <a:custGeom>
            <a:avLst/>
            <a:gdLst>
              <a:gd name="connsiteX0" fmla="*/ 819474 w 1641060"/>
              <a:gd name="connsiteY0" fmla="*/ 2981520 h 2981520"/>
              <a:gd name="connsiteX1" fmla="*/ 0 w 1641060"/>
              <a:gd name="connsiteY1" fmla="*/ 2162235 h 2981520"/>
              <a:gd name="connsiteX2" fmla="*/ 0 w 1641060"/>
              <a:gd name="connsiteY2" fmla="*/ 819285 h 2981520"/>
              <a:gd name="connsiteX3" fmla="*/ 90818 w 1641060"/>
              <a:gd name="connsiteY3" fmla="*/ 443427 h 2981520"/>
              <a:gd name="connsiteX4" fmla="*/ 221765 w 1641060"/>
              <a:gd name="connsiteY4" fmla="*/ 257610 h 2981520"/>
              <a:gd name="connsiteX5" fmla="*/ 819474 w 1641060"/>
              <a:gd name="connsiteY5" fmla="*/ 0 h 2981520"/>
              <a:gd name="connsiteX6" fmla="*/ 1417183 w 1641060"/>
              <a:gd name="connsiteY6" fmla="*/ 257610 h 2981520"/>
              <a:gd name="connsiteX7" fmla="*/ 1527010 w 1641060"/>
              <a:gd name="connsiteY7" fmla="*/ 403308 h 2981520"/>
              <a:gd name="connsiteX8" fmla="*/ 1641061 w 1641060"/>
              <a:gd name="connsiteY8" fmla="*/ 819285 h 2981520"/>
              <a:gd name="connsiteX9" fmla="*/ 1641061 w 1641060"/>
              <a:gd name="connsiteY9" fmla="*/ 2162235 h 2981520"/>
              <a:gd name="connsiteX10" fmla="*/ 819474 w 1641060"/>
              <a:gd name="connsiteY10" fmla="*/ 2981520 h 298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1060" h="2981520">
                <a:moveTo>
                  <a:pt x="819474" y="2981520"/>
                </a:moveTo>
                <a:cubicBezTo>
                  <a:pt x="367496" y="2981520"/>
                  <a:pt x="0" y="2614109"/>
                  <a:pt x="0" y="2162235"/>
                </a:cubicBezTo>
                <a:lnTo>
                  <a:pt x="0" y="819285"/>
                </a:lnTo>
                <a:cubicBezTo>
                  <a:pt x="0" y="688368"/>
                  <a:pt x="31681" y="559563"/>
                  <a:pt x="90818" y="443427"/>
                </a:cubicBezTo>
                <a:cubicBezTo>
                  <a:pt x="124611" y="375858"/>
                  <a:pt x="168964" y="312511"/>
                  <a:pt x="221765" y="257610"/>
                </a:cubicBezTo>
                <a:cubicBezTo>
                  <a:pt x="375944" y="92908"/>
                  <a:pt x="593485" y="0"/>
                  <a:pt x="819474" y="0"/>
                </a:cubicBezTo>
                <a:cubicBezTo>
                  <a:pt x="1045463" y="0"/>
                  <a:pt x="1263004" y="95020"/>
                  <a:pt x="1417183" y="257610"/>
                </a:cubicBezTo>
                <a:cubicBezTo>
                  <a:pt x="1459424" y="301953"/>
                  <a:pt x="1495329" y="350519"/>
                  <a:pt x="1527010" y="403308"/>
                </a:cubicBezTo>
                <a:cubicBezTo>
                  <a:pt x="1600932" y="530001"/>
                  <a:pt x="1641061" y="673587"/>
                  <a:pt x="1641061" y="819285"/>
                </a:cubicBezTo>
                <a:lnTo>
                  <a:pt x="1641061" y="2162235"/>
                </a:lnTo>
                <a:cubicBezTo>
                  <a:pt x="1641061" y="2614109"/>
                  <a:pt x="1271453" y="2981520"/>
                  <a:pt x="819474" y="2981520"/>
                </a:cubicBezTo>
                <a:close/>
              </a:path>
            </a:pathLst>
          </a:custGeom>
          <a:solidFill>
            <a:srgbClr val="FFFFFF"/>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3" name="Graphic 8">
            <a:extLst>
              <a:ext uri="{FF2B5EF4-FFF2-40B4-BE49-F238E27FC236}">
                <a16:creationId xmlns:a16="http://schemas.microsoft.com/office/drawing/2014/main" id="{076BAB5A-20A7-5F8F-F31F-CDEF1C266072}"/>
              </a:ext>
            </a:extLst>
          </p:cNvPr>
          <p:cNvGrpSpPr/>
          <p:nvPr/>
        </p:nvGrpSpPr>
        <p:grpSpPr>
          <a:xfrm>
            <a:off x="2321771" y="5165793"/>
            <a:ext cx="7908560" cy="451909"/>
            <a:chOff x="2321771" y="5165793"/>
            <a:chExt cx="7908560" cy="451909"/>
          </a:xfrm>
          <a:solidFill>
            <a:srgbClr val="000000"/>
          </a:solidFill>
        </p:grpSpPr>
        <p:sp>
          <p:nvSpPr>
            <p:cNvPr id="74" name="Freeform 73">
              <a:extLst>
                <a:ext uri="{FF2B5EF4-FFF2-40B4-BE49-F238E27FC236}">
                  <a16:creationId xmlns:a16="http://schemas.microsoft.com/office/drawing/2014/main" id="{14FD8BF1-37E1-1B9A-FF96-4BD3153FA0A1}"/>
                </a:ext>
              </a:extLst>
            </p:cNvPr>
            <p:cNvSpPr/>
            <p:nvPr/>
          </p:nvSpPr>
          <p:spPr>
            <a:xfrm>
              <a:off x="2321771"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4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7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9 w 1118328"/>
                <a:gd name="connsiteY11" fmla="*/ 110588 h 451909"/>
                <a:gd name="connsiteX12" fmla="*/ 1018007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4" y="138038"/>
                  </a:cubicBezTo>
                  <a:cubicBezTo>
                    <a:pt x="190084" y="300628"/>
                    <a:pt x="424521" y="454772"/>
                    <a:pt x="667407"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9" y="110588"/>
                  </a:cubicBezTo>
                  <a:cubicBezTo>
                    <a:pt x="1077144" y="148596"/>
                    <a:pt x="1051800" y="188716"/>
                    <a:pt x="1018007" y="220389"/>
                  </a:cubicBezTo>
                  <a:cubicBezTo>
                    <a:pt x="891284" y="347083"/>
                    <a:pt x="737104" y="420987"/>
                    <a:pt x="561804"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BB33EA75-7F2A-BE51-7D83-3236CBC04363}"/>
                </a:ext>
              </a:extLst>
            </p:cNvPr>
            <p:cNvSpPr/>
            <p:nvPr/>
          </p:nvSpPr>
          <p:spPr>
            <a:xfrm>
              <a:off x="4585885" y="5165793"/>
              <a:ext cx="1118329" cy="451909"/>
            </a:xfrm>
            <a:custGeom>
              <a:avLst/>
              <a:gdLst>
                <a:gd name="connsiteX0" fmla="*/ 14784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7 w 1118329"/>
                <a:gd name="connsiteY8" fmla="*/ 211942 h 451909"/>
                <a:gd name="connsiteX9" fmla="*/ 1075032 w 1118329"/>
                <a:gd name="connsiteY9" fmla="*/ 40907 h 451909"/>
                <a:gd name="connsiteX10" fmla="*/ 1096152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0 w 1118329"/>
                <a:gd name="connsiteY14" fmla="*/ 190827 h 451909"/>
                <a:gd name="connsiteX15" fmla="*/ 57025 w 1118329"/>
                <a:gd name="connsiteY15" fmla="*/ 114811 h 451909"/>
                <a:gd name="connsiteX16" fmla="*/ 29569 w 1118329"/>
                <a:gd name="connsiteY16" fmla="*/ 296405 h 451909"/>
                <a:gd name="connsiteX17" fmla="*/ 14784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4" y="290070"/>
                  </a:moveTo>
                  <a:cubicBezTo>
                    <a:pt x="8448" y="279512"/>
                    <a:pt x="0" y="266844"/>
                    <a:pt x="0" y="256286"/>
                  </a:cubicBezTo>
                  <a:cubicBezTo>
                    <a:pt x="2112" y="186603"/>
                    <a:pt x="4224" y="114811"/>
                    <a:pt x="12672" y="47241"/>
                  </a:cubicBezTo>
                  <a:cubicBezTo>
                    <a:pt x="19008" y="787"/>
                    <a:pt x="46465" y="-11882"/>
                    <a:pt x="86594" y="11344"/>
                  </a:cubicBezTo>
                  <a:cubicBezTo>
                    <a:pt x="145731" y="43018"/>
                    <a:pt x="204869" y="78914"/>
                    <a:pt x="261894" y="112699"/>
                  </a:cubicBezTo>
                  <a:cubicBezTo>
                    <a:pt x="228101" y="148596"/>
                    <a:pt x="198532" y="146485"/>
                    <a:pt x="95042" y="97919"/>
                  </a:cubicBezTo>
                  <a:cubicBezTo>
                    <a:pt x="99266" y="114811"/>
                    <a:pt x="101378" y="127480"/>
                    <a:pt x="107715" y="138038"/>
                  </a:cubicBezTo>
                  <a:cubicBezTo>
                    <a:pt x="190084" y="300628"/>
                    <a:pt x="424522" y="454772"/>
                    <a:pt x="667407" y="363975"/>
                  </a:cubicBezTo>
                  <a:cubicBezTo>
                    <a:pt x="768785" y="325967"/>
                    <a:pt x="863827" y="281623"/>
                    <a:pt x="946197" y="211942"/>
                  </a:cubicBezTo>
                  <a:cubicBezTo>
                    <a:pt x="1001110" y="163377"/>
                    <a:pt x="1049688" y="110588"/>
                    <a:pt x="1075032" y="40907"/>
                  </a:cubicBezTo>
                  <a:cubicBezTo>
                    <a:pt x="1079256" y="30349"/>
                    <a:pt x="1087704" y="24014"/>
                    <a:pt x="1096152" y="13457"/>
                  </a:cubicBezTo>
                  <a:cubicBezTo>
                    <a:pt x="1127833" y="47241"/>
                    <a:pt x="1121497" y="81025"/>
                    <a:pt x="1102489" y="110588"/>
                  </a:cubicBezTo>
                  <a:cubicBezTo>
                    <a:pt x="1077144" y="148596"/>
                    <a:pt x="1051799" y="188716"/>
                    <a:pt x="1018007" y="220389"/>
                  </a:cubicBezTo>
                  <a:cubicBezTo>
                    <a:pt x="891284" y="347083"/>
                    <a:pt x="737104" y="420987"/>
                    <a:pt x="561805" y="448437"/>
                  </a:cubicBezTo>
                  <a:cubicBezTo>
                    <a:pt x="386505" y="473776"/>
                    <a:pt x="177412" y="357640"/>
                    <a:pt x="92930" y="190827"/>
                  </a:cubicBezTo>
                  <a:cubicBezTo>
                    <a:pt x="82370" y="167600"/>
                    <a:pt x="71809" y="144372"/>
                    <a:pt x="57025" y="114811"/>
                  </a:cubicBezTo>
                  <a:cubicBezTo>
                    <a:pt x="31681" y="178158"/>
                    <a:pt x="57025" y="241505"/>
                    <a:pt x="29569" y="296405"/>
                  </a:cubicBezTo>
                  <a:cubicBezTo>
                    <a:pt x="25345" y="290070"/>
                    <a:pt x="21120" y="290070"/>
                    <a:pt x="14784"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CE0E2B88-24CE-3473-FCC6-BA8283C2DB7A}"/>
                </a:ext>
              </a:extLst>
            </p:cNvPr>
            <p:cNvSpPr/>
            <p:nvPr/>
          </p:nvSpPr>
          <p:spPr>
            <a:xfrm>
              <a:off x="6850000" y="5165793"/>
              <a:ext cx="1118328" cy="451909"/>
            </a:xfrm>
            <a:custGeom>
              <a:avLst/>
              <a:gdLst>
                <a:gd name="connsiteX0" fmla="*/ 14784 w 1118328"/>
                <a:gd name="connsiteY0" fmla="*/ 290070 h 451909"/>
                <a:gd name="connsiteX1" fmla="*/ 0 w 1118328"/>
                <a:gd name="connsiteY1" fmla="*/ 256286 h 451909"/>
                <a:gd name="connsiteX2" fmla="*/ 12672 w 1118328"/>
                <a:gd name="connsiteY2" fmla="*/ 47241 h 451909"/>
                <a:gd name="connsiteX3" fmla="*/ 86593 w 1118328"/>
                <a:gd name="connsiteY3" fmla="*/ 11344 h 451909"/>
                <a:gd name="connsiteX4" fmla="*/ 261894 w 1118328"/>
                <a:gd name="connsiteY4" fmla="*/ 112699 h 451909"/>
                <a:gd name="connsiteX5" fmla="*/ 95042 w 1118328"/>
                <a:gd name="connsiteY5" fmla="*/ 97919 h 451909"/>
                <a:gd name="connsiteX6" fmla="*/ 107714 w 1118328"/>
                <a:gd name="connsiteY6" fmla="*/ 138038 h 451909"/>
                <a:gd name="connsiteX7" fmla="*/ 667406 w 1118328"/>
                <a:gd name="connsiteY7" fmla="*/ 363975 h 451909"/>
                <a:gd name="connsiteX8" fmla="*/ 946197 w 1118328"/>
                <a:gd name="connsiteY8" fmla="*/ 211942 h 451909"/>
                <a:gd name="connsiteX9" fmla="*/ 1075032 w 1118328"/>
                <a:gd name="connsiteY9" fmla="*/ 40907 h 451909"/>
                <a:gd name="connsiteX10" fmla="*/ 1096152 w 1118328"/>
                <a:gd name="connsiteY10" fmla="*/ 13457 h 451909"/>
                <a:gd name="connsiteX11" fmla="*/ 1102488 w 1118328"/>
                <a:gd name="connsiteY11" fmla="*/ 110588 h 451909"/>
                <a:gd name="connsiteX12" fmla="*/ 1018006 w 1118328"/>
                <a:gd name="connsiteY12" fmla="*/ 220389 h 451909"/>
                <a:gd name="connsiteX13" fmla="*/ 561804 w 1118328"/>
                <a:gd name="connsiteY13" fmla="*/ 448437 h 451909"/>
                <a:gd name="connsiteX14" fmla="*/ 92930 w 1118328"/>
                <a:gd name="connsiteY14" fmla="*/ 190827 h 451909"/>
                <a:gd name="connsiteX15" fmla="*/ 57025 w 1118328"/>
                <a:gd name="connsiteY15" fmla="*/ 114811 h 451909"/>
                <a:gd name="connsiteX16" fmla="*/ 29569 w 1118328"/>
                <a:gd name="connsiteY16" fmla="*/ 296405 h 451909"/>
                <a:gd name="connsiteX17" fmla="*/ 14784 w 1118328"/>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4784" y="290070"/>
                  </a:moveTo>
                  <a:cubicBezTo>
                    <a:pt x="8448" y="279512"/>
                    <a:pt x="0" y="266844"/>
                    <a:pt x="0" y="256286"/>
                  </a:cubicBezTo>
                  <a:cubicBezTo>
                    <a:pt x="2112" y="186603"/>
                    <a:pt x="4224" y="114811"/>
                    <a:pt x="12672" y="47241"/>
                  </a:cubicBezTo>
                  <a:cubicBezTo>
                    <a:pt x="19008" y="787"/>
                    <a:pt x="46465" y="-11882"/>
                    <a:pt x="86593" y="11344"/>
                  </a:cubicBezTo>
                  <a:cubicBezTo>
                    <a:pt x="145731" y="43018"/>
                    <a:pt x="204868" y="78914"/>
                    <a:pt x="261894" y="112699"/>
                  </a:cubicBezTo>
                  <a:cubicBezTo>
                    <a:pt x="228101" y="148596"/>
                    <a:pt x="198532" y="146485"/>
                    <a:pt x="95042" y="97919"/>
                  </a:cubicBezTo>
                  <a:cubicBezTo>
                    <a:pt x="99266" y="114811"/>
                    <a:pt x="101378" y="127480"/>
                    <a:pt x="107714" y="138038"/>
                  </a:cubicBezTo>
                  <a:cubicBezTo>
                    <a:pt x="190084" y="300628"/>
                    <a:pt x="424521" y="454772"/>
                    <a:pt x="667406" y="363975"/>
                  </a:cubicBezTo>
                  <a:cubicBezTo>
                    <a:pt x="768785" y="325967"/>
                    <a:pt x="863827" y="281623"/>
                    <a:pt x="946197" y="211942"/>
                  </a:cubicBezTo>
                  <a:cubicBezTo>
                    <a:pt x="1001110" y="163377"/>
                    <a:pt x="1049687" y="110588"/>
                    <a:pt x="1075032" y="40907"/>
                  </a:cubicBezTo>
                  <a:cubicBezTo>
                    <a:pt x="1079256" y="30349"/>
                    <a:pt x="1087704" y="24014"/>
                    <a:pt x="1096152" y="13457"/>
                  </a:cubicBezTo>
                  <a:cubicBezTo>
                    <a:pt x="1127833" y="47241"/>
                    <a:pt x="1121497" y="81025"/>
                    <a:pt x="1102488" y="110588"/>
                  </a:cubicBezTo>
                  <a:cubicBezTo>
                    <a:pt x="1077144" y="148596"/>
                    <a:pt x="1051799" y="188716"/>
                    <a:pt x="1018006" y="220389"/>
                  </a:cubicBezTo>
                  <a:cubicBezTo>
                    <a:pt x="891284" y="347083"/>
                    <a:pt x="737104" y="420987"/>
                    <a:pt x="561804" y="448437"/>
                  </a:cubicBezTo>
                  <a:cubicBezTo>
                    <a:pt x="386504" y="473776"/>
                    <a:pt x="177412" y="357640"/>
                    <a:pt x="92930" y="190827"/>
                  </a:cubicBezTo>
                  <a:cubicBezTo>
                    <a:pt x="82370" y="167600"/>
                    <a:pt x="71809" y="144372"/>
                    <a:pt x="57025" y="114811"/>
                  </a:cubicBezTo>
                  <a:cubicBezTo>
                    <a:pt x="31681" y="178158"/>
                    <a:pt x="57025" y="241505"/>
                    <a:pt x="29569" y="296405"/>
                  </a:cubicBezTo>
                  <a:cubicBezTo>
                    <a:pt x="25344" y="290070"/>
                    <a:pt x="19008" y="290070"/>
                    <a:pt x="14784"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A50C1922-DCC4-CB90-9FDC-F82830408E49}"/>
                </a:ext>
              </a:extLst>
            </p:cNvPr>
            <p:cNvSpPr/>
            <p:nvPr/>
          </p:nvSpPr>
          <p:spPr>
            <a:xfrm>
              <a:off x="9112002" y="5165793"/>
              <a:ext cx="1118329" cy="451909"/>
            </a:xfrm>
            <a:custGeom>
              <a:avLst/>
              <a:gdLst>
                <a:gd name="connsiteX0" fmla="*/ 14785 w 1118329"/>
                <a:gd name="connsiteY0" fmla="*/ 290070 h 451909"/>
                <a:gd name="connsiteX1" fmla="*/ 0 w 1118329"/>
                <a:gd name="connsiteY1" fmla="*/ 256286 h 451909"/>
                <a:gd name="connsiteX2" fmla="*/ 12672 w 1118329"/>
                <a:gd name="connsiteY2" fmla="*/ 47241 h 451909"/>
                <a:gd name="connsiteX3" fmla="*/ 86594 w 1118329"/>
                <a:gd name="connsiteY3" fmla="*/ 11344 h 451909"/>
                <a:gd name="connsiteX4" fmla="*/ 261894 w 1118329"/>
                <a:gd name="connsiteY4" fmla="*/ 112699 h 451909"/>
                <a:gd name="connsiteX5" fmla="*/ 95042 w 1118329"/>
                <a:gd name="connsiteY5" fmla="*/ 97919 h 451909"/>
                <a:gd name="connsiteX6" fmla="*/ 107715 w 1118329"/>
                <a:gd name="connsiteY6" fmla="*/ 138038 h 451909"/>
                <a:gd name="connsiteX7" fmla="*/ 667407 w 1118329"/>
                <a:gd name="connsiteY7" fmla="*/ 363975 h 451909"/>
                <a:gd name="connsiteX8" fmla="*/ 946198 w 1118329"/>
                <a:gd name="connsiteY8" fmla="*/ 211942 h 451909"/>
                <a:gd name="connsiteX9" fmla="*/ 1075033 w 1118329"/>
                <a:gd name="connsiteY9" fmla="*/ 40907 h 451909"/>
                <a:gd name="connsiteX10" fmla="*/ 1096153 w 1118329"/>
                <a:gd name="connsiteY10" fmla="*/ 13457 h 451909"/>
                <a:gd name="connsiteX11" fmla="*/ 1102489 w 1118329"/>
                <a:gd name="connsiteY11" fmla="*/ 110588 h 451909"/>
                <a:gd name="connsiteX12" fmla="*/ 1018007 w 1118329"/>
                <a:gd name="connsiteY12" fmla="*/ 220389 h 451909"/>
                <a:gd name="connsiteX13" fmla="*/ 561805 w 1118329"/>
                <a:gd name="connsiteY13" fmla="*/ 448437 h 451909"/>
                <a:gd name="connsiteX14" fmla="*/ 92931 w 1118329"/>
                <a:gd name="connsiteY14" fmla="*/ 190827 h 451909"/>
                <a:gd name="connsiteX15" fmla="*/ 57026 w 1118329"/>
                <a:gd name="connsiteY15" fmla="*/ 114811 h 451909"/>
                <a:gd name="connsiteX16" fmla="*/ 29569 w 1118329"/>
                <a:gd name="connsiteY16" fmla="*/ 296405 h 451909"/>
                <a:gd name="connsiteX17" fmla="*/ 14785 w 1118329"/>
                <a:gd name="connsiteY17" fmla="*/ 290070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4785" y="290070"/>
                  </a:moveTo>
                  <a:cubicBezTo>
                    <a:pt x="8449" y="279512"/>
                    <a:pt x="0" y="266844"/>
                    <a:pt x="0" y="256286"/>
                  </a:cubicBezTo>
                  <a:cubicBezTo>
                    <a:pt x="2112" y="186603"/>
                    <a:pt x="4224" y="114811"/>
                    <a:pt x="12672" y="47241"/>
                  </a:cubicBezTo>
                  <a:cubicBezTo>
                    <a:pt x="19009" y="787"/>
                    <a:pt x="46465" y="-11882"/>
                    <a:pt x="86594" y="11344"/>
                  </a:cubicBezTo>
                  <a:cubicBezTo>
                    <a:pt x="145732" y="43018"/>
                    <a:pt x="204869" y="78914"/>
                    <a:pt x="261894" y="112699"/>
                  </a:cubicBezTo>
                  <a:cubicBezTo>
                    <a:pt x="228101" y="148596"/>
                    <a:pt x="198533" y="146485"/>
                    <a:pt x="95042" y="97919"/>
                  </a:cubicBezTo>
                  <a:cubicBezTo>
                    <a:pt x="99266" y="114811"/>
                    <a:pt x="101379" y="127480"/>
                    <a:pt x="107715" y="138038"/>
                  </a:cubicBezTo>
                  <a:cubicBezTo>
                    <a:pt x="190084" y="300628"/>
                    <a:pt x="424522" y="454772"/>
                    <a:pt x="667407" y="363975"/>
                  </a:cubicBezTo>
                  <a:cubicBezTo>
                    <a:pt x="768786" y="325967"/>
                    <a:pt x="863828" y="281623"/>
                    <a:pt x="946198" y="211942"/>
                  </a:cubicBezTo>
                  <a:cubicBezTo>
                    <a:pt x="1001111" y="163377"/>
                    <a:pt x="1049688" y="110588"/>
                    <a:pt x="1075033" y="40907"/>
                  </a:cubicBezTo>
                  <a:cubicBezTo>
                    <a:pt x="1079256" y="30349"/>
                    <a:pt x="1087704" y="24014"/>
                    <a:pt x="1096153" y="13457"/>
                  </a:cubicBezTo>
                  <a:cubicBezTo>
                    <a:pt x="1127834" y="47241"/>
                    <a:pt x="1121497" y="81025"/>
                    <a:pt x="1102489" y="110588"/>
                  </a:cubicBezTo>
                  <a:cubicBezTo>
                    <a:pt x="1077144" y="148596"/>
                    <a:pt x="1051800" y="188716"/>
                    <a:pt x="1018007" y="220389"/>
                  </a:cubicBezTo>
                  <a:cubicBezTo>
                    <a:pt x="891284" y="347083"/>
                    <a:pt x="737105" y="420987"/>
                    <a:pt x="561805" y="448437"/>
                  </a:cubicBezTo>
                  <a:cubicBezTo>
                    <a:pt x="386505" y="473776"/>
                    <a:pt x="177412" y="357640"/>
                    <a:pt x="92931" y="190827"/>
                  </a:cubicBezTo>
                  <a:cubicBezTo>
                    <a:pt x="82370" y="167600"/>
                    <a:pt x="71810" y="144372"/>
                    <a:pt x="57026" y="114811"/>
                  </a:cubicBezTo>
                  <a:cubicBezTo>
                    <a:pt x="31681" y="178158"/>
                    <a:pt x="57026" y="241505"/>
                    <a:pt x="29569" y="296405"/>
                  </a:cubicBezTo>
                  <a:cubicBezTo>
                    <a:pt x="25345" y="290070"/>
                    <a:pt x="21120" y="290070"/>
                    <a:pt x="14785" y="290070"/>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78" name="Graphic 8">
            <a:extLst>
              <a:ext uri="{FF2B5EF4-FFF2-40B4-BE49-F238E27FC236}">
                <a16:creationId xmlns:a16="http://schemas.microsoft.com/office/drawing/2014/main" id="{A3DCF03C-ABFE-DF83-E8BB-CEB9EDC653E0}"/>
              </a:ext>
            </a:extLst>
          </p:cNvPr>
          <p:cNvGrpSpPr/>
          <p:nvPr/>
        </p:nvGrpSpPr>
        <p:grpSpPr>
          <a:xfrm>
            <a:off x="2016580" y="1334853"/>
            <a:ext cx="7908560" cy="451909"/>
            <a:chOff x="2016580" y="1334853"/>
            <a:chExt cx="7908560" cy="451909"/>
          </a:xfrm>
          <a:solidFill>
            <a:srgbClr val="000000"/>
          </a:solidFill>
        </p:grpSpPr>
        <p:sp>
          <p:nvSpPr>
            <p:cNvPr id="79" name="Freeform 78">
              <a:extLst>
                <a:ext uri="{FF2B5EF4-FFF2-40B4-BE49-F238E27FC236}">
                  <a16:creationId xmlns:a16="http://schemas.microsoft.com/office/drawing/2014/main" id="{EC492D75-2E0B-2958-0A53-56F9CF1014C6}"/>
                </a:ext>
              </a:extLst>
            </p:cNvPr>
            <p:cNvSpPr/>
            <p:nvPr/>
          </p:nvSpPr>
          <p:spPr>
            <a:xfrm>
              <a:off x="8806812" y="1334853"/>
              <a:ext cx="1118328" cy="451909"/>
            </a:xfrm>
            <a:custGeom>
              <a:avLst/>
              <a:gdLst>
                <a:gd name="connsiteX0" fmla="*/ 1103545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5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6 w 1118328"/>
                <a:gd name="connsiteY10" fmla="*/ 438453 h 451909"/>
                <a:gd name="connsiteX11" fmla="*/ 15840 w 1118328"/>
                <a:gd name="connsiteY11" fmla="*/ 341321 h 451909"/>
                <a:gd name="connsiteX12" fmla="*/ 100322 w 1118328"/>
                <a:gd name="connsiteY12" fmla="*/ 231520 h 451909"/>
                <a:gd name="connsiteX13" fmla="*/ 556525 w 1118328"/>
                <a:gd name="connsiteY13" fmla="*/ 3472 h 451909"/>
                <a:gd name="connsiteX14" fmla="*/ 1025399 w 1118328"/>
                <a:gd name="connsiteY14" fmla="*/ 261082 h 451909"/>
                <a:gd name="connsiteX15" fmla="*/ 1061304 w 1118328"/>
                <a:gd name="connsiteY15" fmla="*/ 337098 h 451909"/>
                <a:gd name="connsiteX16" fmla="*/ 1088760 w 1118328"/>
                <a:gd name="connsiteY16" fmla="*/ 155504 h 451909"/>
                <a:gd name="connsiteX17" fmla="*/ 1103545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5" y="161839"/>
                  </a:moveTo>
                  <a:cubicBezTo>
                    <a:pt x="1109881" y="172397"/>
                    <a:pt x="1118329" y="185066"/>
                    <a:pt x="1118329" y="195624"/>
                  </a:cubicBezTo>
                  <a:cubicBezTo>
                    <a:pt x="1116217" y="265305"/>
                    <a:pt x="1114105" y="337098"/>
                    <a:pt x="1105657" y="404668"/>
                  </a:cubicBezTo>
                  <a:cubicBezTo>
                    <a:pt x="1099320"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4" y="151281"/>
                    <a:pt x="693808" y="-2862"/>
                    <a:pt x="450922" y="87934"/>
                  </a:cubicBezTo>
                  <a:cubicBezTo>
                    <a:pt x="349544" y="125942"/>
                    <a:pt x="254502" y="170285"/>
                    <a:pt x="172132" y="239967"/>
                  </a:cubicBezTo>
                  <a:cubicBezTo>
                    <a:pt x="117218" y="288532"/>
                    <a:pt x="68642" y="341321"/>
                    <a:pt x="43297" y="411002"/>
                  </a:cubicBezTo>
                  <a:cubicBezTo>
                    <a:pt x="39073" y="421560"/>
                    <a:pt x="30624" y="427895"/>
                    <a:pt x="22176" y="438453"/>
                  </a:cubicBezTo>
                  <a:cubicBezTo>
                    <a:pt x="-9504" y="404668"/>
                    <a:pt x="-3168" y="370883"/>
                    <a:pt x="15840" y="341321"/>
                  </a:cubicBezTo>
                  <a:cubicBezTo>
                    <a:pt x="41185" y="303313"/>
                    <a:pt x="66529" y="263193"/>
                    <a:pt x="100322" y="231520"/>
                  </a:cubicBezTo>
                  <a:cubicBezTo>
                    <a:pt x="227045" y="104826"/>
                    <a:pt x="381224" y="30922"/>
                    <a:pt x="556525"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8" y="161839"/>
                    <a:pt x="1103545"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D2B68E0A-F130-67D8-904C-E98B4A496988}"/>
                </a:ext>
              </a:extLst>
            </p:cNvPr>
            <p:cNvSpPr/>
            <p:nvPr/>
          </p:nvSpPr>
          <p:spPr>
            <a:xfrm>
              <a:off x="6542697" y="1334853"/>
              <a:ext cx="1118329" cy="451909"/>
            </a:xfrm>
            <a:custGeom>
              <a:avLst/>
              <a:gdLst>
                <a:gd name="connsiteX0" fmla="*/ 1103544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1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1 w 1118329"/>
                <a:gd name="connsiteY16" fmla="*/ 155504 h 451909"/>
                <a:gd name="connsiteX17" fmla="*/ 1103544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0" y="324429"/>
                    <a:pt x="1010615" y="313871"/>
                  </a:cubicBezTo>
                  <a:cubicBezTo>
                    <a:pt x="928245" y="151281"/>
                    <a:pt x="693807" y="-2862"/>
                    <a:pt x="450922" y="87934"/>
                  </a:cubicBezTo>
                  <a:cubicBezTo>
                    <a:pt x="349544" y="125942"/>
                    <a:pt x="254502" y="170285"/>
                    <a:pt x="172131" y="239967"/>
                  </a:cubicBezTo>
                  <a:cubicBezTo>
                    <a:pt x="117219" y="288532"/>
                    <a:pt x="68641"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2984" y="161839"/>
                    <a:pt x="1099321" y="161839"/>
                    <a:pt x="1103544"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693EBB29-C2FB-33A2-0C17-730D756168A6}"/>
                </a:ext>
              </a:extLst>
            </p:cNvPr>
            <p:cNvSpPr/>
            <p:nvPr/>
          </p:nvSpPr>
          <p:spPr>
            <a:xfrm>
              <a:off x="4280694" y="1334853"/>
              <a:ext cx="1118328" cy="451909"/>
            </a:xfrm>
            <a:custGeom>
              <a:avLst/>
              <a:gdLst>
                <a:gd name="connsiteX0" fmla="*/ 1103544 w 1118328"/>
                <a:gd name="connsiteY0" fmla="*/ 161839 h 451909"/>
                <a:gd name="connsiteX1" fmla="*/ 1118329 w 1118328"/>
                <a:gd name="connsiteY1" fmla="*/ 195624 h 451909"/>
                <a:gd name="connsiteX2" fmla="*/ 1105657 w 1118328"/>
                <a:gd name="connsiteY2" fmla="*/ 404668 h 451909"/>
                <a:gd name="connsiteX3" fmla="*/ 1031735 w 1118328"/>
                <a:gd name="connsiteY3" fmla="*/ 440565 h 451909"/>
                <a:gd name="connsiteX4" fmla="*/ 856435 w 1118328"/>
                <a:gd name="connsiteY4" fmla="*/ 339210 h 451909"/>
                <a:gd name="connsiteX5" fmla="*/ 1023287 w 1118328"/>
                <a:gd name="connsiteY5" fmla="*/ 353991 h 451909"/>
                <a:gd name="connsiteX6" fmla="*/ 1010614 w 1118328"/>
                <a:gd name="connsiteY6" fmla="*/ 313871 h 451909"/>
                <a:gd name="connsiteX7" fmla="*/ 450922 w 1118328"/>
                <a:gd name="connsiteY7" fmla="*/ 87934 h 451909"/>
                <a:gd name="connsiteX8" fmla="*/ 172132 w 1118328"/>
                <a:gd name="connsiteY8" fmla="*/ 239967 h 451909"/>
                <a:gd name="connsiteX9" fmla="*/ 43297 w 1118328"/>
                <a:gd name="connsiteY9" fmla="*/ 411002 h 451909"/>
                <a:gd name="connsiteX10" fmla="*/ 22177 w 1118328"/>
                <a:gd name="connsiteY10" fmla="*/ 438453 h 451909"/>
                <a:gd name="connsiteX11" fmla="*/ 15840 w 1118328"/>
                <a:gd name="connsiteY11" fmla="*/ 341321 h 451909"/>
                <a:gd name="connsiteX12" fmla="*/ 100322 w 1118328"/>
                <a:gd name="connsiteY12" fmla="*/ 231520 h 451909"/>
                <a:gd name="connsiteX13" fmla="*/ 556524 w 1118328"/>
                <a:gd name="connsiteY13" fmla="*/ 3472 h 451909"/>
                <a:gd name="connsiteX14" fmla="*/ 1025399 w 1118328"/>
                <a:gd name="connsiteY14" fmla="*/ 261082 h 451909"/>
                <a:gd name="connsiteX15" fmla="*/ 1061304 w 1118328"/>
                <a:gd name="connsiteY15" fmla="*/ 337098 h 451909"/>
                <a:gd name="connsiteX16" fmla="*/ 1088761 w 1118328"/>
                <a:gd name="connsiteY16" fmla="*/ 155504 h 451909"/>
                <a:gd name="connsiteX17" fmla="*/ 1103544 w 1118328"/>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8" h="451909">
                  <a:moveTo>
                    <a:pt x="1103544"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0" y="372995"/>
                    <a:pt x="856435" y="339210"/>
                  </a:cubicBezTo>
                  <a:cubicBezTo>
                    <a:pt x="890228" y="303313"/>
                    <a:pt x="919797" y="305425"/>
                    <a:pt x="1023287" y="353991"/>
                  </a:cubicBezTo>
                  <a:cubicBezTo>
                    <a:pt x="1019063" y="337098"/>
                    <a:pt x="1016951" y="324429"/>
                    <a:pt x="1010614"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29" y="263193"/>
                    <a:pt x="100322" y="231520"/>
                  </a:cubicBezTo>
                  <a:cubicBezTo>
                    <a:pt x="227045" y="104826"/>
                    <a:pt x="381225" y="30922"/>
                    <a:pt x="556524" y="3472"/>
                  </a:cubicBezTo>
                  <a:cubicBezTo>
                    <a:pt x="731824" y="-21867"/>
                    <a:pt x="940917" y="94269"/>
                    <a:pt x="1025399" y="261082"/>
                  </a:cubicBezTo>
                  <a:cubicBezTo>
                    <a:pt x="1035959" y="284309"/>
                    <a:pt x="1046520" y="307536"/>
                    <a:pt x="1061304" y="337098"/>
                  </a:cubicBezTo>
                  <a:cubicBezTo>
                    <a:pt x="1086648" y="273751"/>
                    <a:pt x="1061304" y="210404"/>
                    <a:pt x="1088761" y="155504"/>
                  </a:cubicBezTo>
                  <a:cubicBezTo>
                    <a:pt x="1090873" y="161839"/>
                    <a:pt x="1097209" y="161839"/>
                    <a:pt x="1103544"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81">
              <a:extLst>
                <a:ext uri="{FF2B5EF4-FFF2-40B4-BE49-F238E27FC236}">
                  <a16:creationId xmlns:a16="http://schemas.microsoft.com/office/drawing/2014/main" id="{ADAC7064-1062-BEB1-69E2-2866893E1C41}"/>
                </a:ext>
              </a:extLst>
            </p:cNvPr>
            <p:cNvSpPr/>
            <p:nvPr/>
          </p:nvSpPr>
          <p:spPr>
            <a:xfrm>
              <a:off x="2016580" y="1334853"/>
              <a:ext cx="1118329" cy="451909"/>
            </a:xfrm>
            <a:custGeom>
              <a:avLst/>
              <a:gdLst>
                <a:gd name="connsiteX0" fmla="*/ 1103545 w 1118329"/>
                <a:gd name="connsiteY0" fmla="*/ 161839 h 451909"/>
                <a:gd name="connsiteX1" fmla="*/ 1118329 w 1118329"/>
                <a:gd name="connsiteY1" fmla="*/ 195624 h 451909"/>
                <a:gd name="connsiteX2" fmla="*/ 1105657 w 1118329"/>
                <a:gd name="connsiteY2" fmla="*/ 404668 h 451909"/>
                <a:gd name="connsiteX3" fmla="*/ 1031735 w 1118329"/>
                <a:gd name="connsiteY3" fmla="*/ 440565 h 451909"/>
                <a:gd name="connsiteX4" fmla="*/ 856435 w 1118329"/>
                <a:gd name="connsiteY4" fmla="*/ 339210 h 451909"/>
                <a:gd name="connsiteX5" fmla="*/ 1023287 w 1118329"/>
                <a:gd name="connsiteY5" fmla="*/ 353991 h 451909"/>
                <a:gd name="connsiteX6" fmla="*/ 1010615 w 1118329"/>
                <a:gd name="connsiteY6" fmla="*/ 313871 h 451909"/>
                <a:gd name="connsiteX7" fmla="*/ 450922 w 1118329"/>
                <a:gd name="connsiteY7" fmla="*/ 87934 h 451909"/>
                <a:gd name="connsiteX8" fmla="*/ 172132 w 1118329"/>
                <a:gd name="connsiteY8" fmla="*/ 239967 h 451909"/>
                <a:gd name="connsiteX9" fmla="*/ 43297 w 1118329"/>
                <a:gd name="connsiteY9" fmla="*/ 411002 h 451909"/>
                <a:gd name="connsiteX10" fmla="*/ 22177 w 1118329"/>
                <a:gd name="connsiteY10" fmla="*/ 438453 h 451909"/>
                <a:gd name="connsiteX11" fmla="*/ 15840 w 1118329"/>
                <a:gd name="connsiteY11" fmla="*/ 341321 h 451909"/>
                <a:gd name="connsiteX12" fmla="*/ 100322 w 1118329"/>
                <a:gd name="connsiteY12" fmla="*/ 231520 h 451909"/>
                <a:gd name="connsiteX13" fmla="*/ 556524 w 1118329"/>
                <a:gd name="connsiteY13" fmla="*/ 3472 h 451909"/>
                <a:gd name="connsiteX14" fmla="*/ 1025399 w 1118329"/>
                <a:gd name="connsiteY14" fmla="*/ 261082 h 451909"/>
                <a:gd name="connsiteX15" fmla="*/ 1061304 w 1118329"/>
                <a:gd name="connsiteY15" fmla="*/ 337098 h 451909"/>
                <a:gd name="connsiteX16" fmla="*/ 1088760 w 1118329"/>
                <a:gd name="connsiteY16" fmla="*/ 155504 h 451909"/>
                <a:gd name="connsiteX17" fmla="*/ 1103545 w 1118329"/>
                <a:gd name="connsiteY17" fmla="*/ 161839 h 4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8329" h="451909">
                  <a:moveTo>
                    <a:pt x="1103545" y="161839"/>
                  </a:moveTo>
                  <a:cubicBezTo>
                    <a:pt x="1109881" y="172397"/>
                    <a:pt x="1118329" y="185066"/>
                    <a:pt x="1118329" y="195624"/>
                  </a:cubicBezTo>
                  <a:cubicBezTo>
                    <a:pt x="1116217" y="265305"/>
                    <a:pt x="1114105" y="337098"/>
                    <a:pt x="1105657" y="404668"/>
                  </a:cubicBezTo>
                  <a:cubicBezTo>
                    <a:pt x="1099321" y="451123"/>
                    <a:pt x="1071864" y="463791"/>
                    <a:pt x="1031735" y="440565"/>
                  </a:cubicBezTo>
                  <a:cubicBezTo>
                    <a:pt x="972598" y="408891"/>
                    <a:pt x="913461" y="372995"/>
                    <a:pt x="856435" y="339210"/>
                  </a:cubicBezTo>
                  <a:cubicBezTo>
                    <a:pt x="890228" y="303313"/>
                    <a:pt x="919796" y="305425"/>
                    <a:pt x="1023287" y="353991"/>
                  </a:cubicBezTo>
                  <a:cubicBezTo>
                    <a:pt x="1019063" y="337098"/>
                    <a:pt x="1016951" y="324429"/>
                    <a:pt x="1010615" y="313871"/>
                  </a:cubicBezTo>
                  <a:cubicBezTo>
                    <a:pt x="928245" y="151281"/>
                    <a:pt x="693807" y="-2862"/>
                    <a:pt x="450922" y="87934"/>
                  </a:cubicBezTo>
                  <a:cubicBezTo>
                    <a:pt x="349544" y="125942"/>
                    <a:pt x="254502" y="170285"/>
                    <a:pt x="172132" y="239967"/>
                  </a:cubicBezTo>
                  <a:cubicBezTo>
                    <a:pt x="117219" y="288532"/>
                    <a:pt x="68642" y="341321"/>
                    <a:pt x="43297" y="411002"/>
                  </a:cubicBezTo>
                  <a:cubicBezTo>
                    <a:pt x="39073" y="421560"/>
                    <a:pt x="30625" y="427895"/>
                    <a:pt x="22177" y="438453"/>
                  </a:cubicBezTo>
                  <a:cubicBezTo>
                    <a:pt x="-9504" y="404668"/>
                    <a:pt x="-3168" y="370883"/>
                    <a:pt x="15840" y="341321"/>
                  </a:cubicBezTo>
                  <a:cubicBezTo>
                    <a:pt x="41185" y="303313"/>
                    <a:pt x="66530" y="263193"/>
                    <a:pt x="100322" y="231520"/>
                  </a:cubicBezTo>
                  <a:cubicBezTo>
                    <a:pt x="227045" y="104826"/>
                    <a:pt x="381225" y="30922"/>
                    <a:pt x="556524" y="3472"/>
                  </a:cubicBezTo>
                  <a:cubicBezTo>
                    <a:pt x="731824" y="-21867"/>
                    <a:pt x="940917" y="94269"/>
                    <a:pt x="1025399" y="261082"/>
                  </a:cubicBezTo>
                  <a:cubicBezTo>
                    <a:pt x="1035959" y="284309"/>
                    <a:pt x="1046519" y="307536"/>
                    <a:pt x="1061304" y="337098"/>
                  </a:cubicBezTo>
                  <a:cubicBezTo>
                    <a:pt x="1086648" y="273751"/>
                    <a:pt x="1061304" y="210404"/>
                    <a:pt x="1088760" y="155504"/>
                  </a:cubicBezTo>
                  <a:cubicBezTo>
                    <a:pt x="1092985" y="161839"/>
                    <a:pt x="1097209" y="161839"/>
                    <a:pt x="1103545" y="161839"/>
                  </a:cubicBezTo>
                  <a:close/>
                </a:path>
              </a:pathLst>
            </a:custGeom>
            <a:solidFill>
              <a:srgbClr val="000000"/>
            </a:solidFill>
            <a:ln w="2111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83" name="TextBox 82">
            <a:extLst>
              <a:ext uri="{FF2B5EF4-FFF2-40B4-BE49-F238E27FC236}">
                <a16:creationId xmlns:a16="http://schemas.microsoft.com/office/drawing/2014/main" id="{5B786C9D-9A1B-9C1A-FFAA-11ED57B8F620}"/>
              </a:ext>
            </a:extLst>
          </p:cNvPr>
          <p:cNvSpPr txBox="1"/>
          <p:nvPr/>
        </p:nvSpPr>
        <p:spPr>
          <a:xfrm>
            <a:off x="0" y="489474"/>
            <a:ext cx="12192000" cy="477054"/>
          </a:xfrm>
          <a:prstGeom prst="rect">
            <a:avLst/>
          </a:prstGeom>
          <a:noFill/>
        </p:spPr>
        <p:txBody>
          <a:bodyPr wrap="square" rtlCol="0">
            <a:spAutoFit/>
          </a:bodyPr>
          <a:lstStyle/>
          <a:p>
            <a:pPr algn="ctr"/>
            <a:r>
              <a:rPr lang="en-US" sz="2500" b="1" spc="0" baseline="0" dirty="0">
                <a:ln/>
                <a:solidFill>
                  <a:srgbClr val="000000"/>
                </a:solidFill>
                <a:latin typeface="Calibri" panose="020F0502020204030204" pitchFamily="34" charset="0"/>
                <a:cs typeface="Calibri" panose="020F0502020204030204" pitchFamily="34" charset="0"/>
                <a:sym typeface="MyriadPro-Bold"/>
                <a:rtl val="0"/>
              </a:rPr>
              <a:t>The Strategy Choice Cascade</a:t>
            </a:r>
          </a:p>
        </p:txBody>
      </p:sp>
      <p:grpSp>
        <p:nvGrpSpPr>
          <p:cNvPr id="88" name="Group 87">
            <a:extLst>
              <a:ext uri="{FF2B5EF4-FFF2-40B4-BE49-F238E27FC236}">
                <a16:creationId xmlns:a16="http://schemas.microsoft.com/office/drawing/2014/main" id="{1FDFCDB0-28E2-6554-565C-00A41A52081C}"/>
              </a:ext>
            </a:extLst>
          </p:cNvPr>
          <p:cNvGrpSpPr/>
          <p:nvPr/>
        </p:nvGrpSpPr>
        <p:grpSpPr>
          <a:xfrm>
            <a:off x="3062001" y="2416772"/>
            <a:ext cx="1656942" cy="2052683"/>
            <a:chOff x="3053423" y="2435868"/>
            <a:chExt cx="1656942" cy="2052683"/>
          </a:xfrm>
        </p:grpSpPr>
        <p:sp>
          <p:nvSpPr>
            <p:cNvPr id="85" name="TextBox 84">
              <a:extLst>
                <a:ext uri="{FF2B5EF4-FFF2-40B4-BE49-F238E27FC236}">
                  <a16:creationId xmlns:a16="http://schemas.microsoft.com/office/drawing/2014/main" id="{9BF9F29B-5A84-8714-5A26-2E167178C438}"/>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right</a:t>
              </a:r>
              <a:endParaRPr lang="en-US" sz="1500" b="1" dirty="0">
                <a:ln/>
                <a:solidFill>
                  <a:srgbClr val="000000"/>
                </a:solidFill>
                <a:latin typeface="Calibri" panose="020F0502020204030204" pitchFamily="34" charset="0"/>
                <a:cs typeface="Calibri" panose="020F0502020204030204" pitchFamily="34" charset="0"/>
                <a:sym typeface="MyriadPro-Bold"/>
                <a:rtl val="0"/>
              </a:endParaRP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playing field</a:t>
              </a:r>
            </a:p>
          </p:txBody>
        </p:sp>
        <p:sp>
          <p:nvSpPr>
            <p:cNvPr id="86" name="TextBox 85">
              <a:extLst>
                <a:ext uri="{FF2B5EF4-FFF2-40B4-BE49-F238E27FC236}">
                  <a16:creationId xmlns:a16="http://schemas.microsoft.com/office/drawing/2014/main" id="{6265B007-9819-4813-1668-B6D45C145CD4}"/>
                </a:ext>
              </a:extLst>
            </p:cNvPr>
            <p:cNvSpPr txBox="1"/>
            <p:nvPr/>
          </p:nvSpPr>
          <p:spPr>
            <a:xfrm>
              <a:off x="3065570" y="2435868"/>
              <a:ext cx="1641060" cy="479747"/>
            </a:xfrm>
            <a:prstGeom prst="rect">
              <a:avLst/>
            </a:prstGeom>
            <a:noFill/>
          </p:spPr>
          <p:txBody>
            <a:bodyPr wrap="square" rtlCol="0">
              <a:spAutoFit/>
            </a:bodyPr>
            <a:lstStyle/>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Where will</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we play?</a:t>
              </a:r>
            </a:p>
          </p:txBody>
        </p:sp>
        <p:sp>
          <p:nvSpPr>
            <p:cNvPr id="87" name="TextBox 86">
              <a:extLst>
                <a:ext uri="{FF2B5EF4-FFF2-40B4-BE49-F238E27FC236}">
                  <a16:creationId xmlns:a16="http://schemas.microsoft.com/office/drawing/2014/main" id="{9FB82D6C-DDD2-586D-37DA-5A947AC0CDD4}"/>
                </a:ext>
              </a:extLst>
            </p:cNvPr>
            <p:cNvSpPr txBox="1"/>
            <p:nvPr/>
          </p:nvSpPr>
          <p:spPr>
            <a:xfrm>
              <a:off x="3053423" y="3857609"/>
              <a:ext cx="1653728" cy="630942"/>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Geographies,</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product categories,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segments, channels</a:t>
              </a:r>
            </a:p>
          </p:txBody>
        </p:sp>
      </p:grpSp>
      <p:grpSp>
        <p:nvGrpSpPr>
          <p:cNvPr id="89" name="Group 88">
            <a:extLst>
              <a:ext uri="{FF2B5EF4-FFF2-40B4-BE49-F238E27FC236}">
                <a16:creationId xmlns:a16="http://schemas.microsoft.com/office/drawing/2014/main" id="{85B23C4A-5198-9C4E-FDFE-C4233DD9A986}"/>
              </a:ext>
            </a:extLst>
          </p:cNvPr>
          <p:cNvGrpSpPr/>
          <p:nvPr/>
        </p:nvGrpSpPr>
        <p:grpSpPr>
          <a:xfrm>
            <a:off x="864461" y="2416772"/>
            <a:ext cx="1656942" cy="1861858"/>
            <a:chOff x="3053423" y="2435868"/>
            <a:chExt cx="1656942" cy="1861858"/>
          </a:xfrm>
        </p:grpSpPr>
        <p:sp>
          <p:nvSpPr>
            <p:cNvPr id="90" name="TextBox 89">
              <a:extLst>
                <a:ext uri="{FF2B5EF4-FFF2-40B4-BE49-F238E27FC236}">
                  <a16:creationId xmlns:a16="http://schemas.microsoft.com/office/drawing/2014/main" id="{16C9BFAE-7F59-7040-67E9-D4CB30462142}"/>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Purpose</a:t>
              </a:r>
            </a:p>
          </p:txBody>
        </p:sp>
        <p:sp>
          <p:nvSpPr>
            <p:cNvPr id="91" name="TextBox 90">
              <a:extLst>
                <a:ext uri="{FF2B5EF4-FFF2-40B4-BE49-F238E27FC236}">
                  <a16:creationId xmlns:a16="http://schemas.microsoft.com/office/drawing/2014/main" id="{B0BB6244-915D-0970-8FDC-29D6C10DA545}"/>
                </a:ext>
              </a:extLst>
            </p:cNvPr>
            <p:cNvSpPr txBox="1"/>
            <p:nvPr/>
          </p:nvSpPr>
          <p:spPr>
            <a:xfrm>
              <a:off x="3065570" y="2435868"/>
              <a:ext cx="1641060" cy="669414"/>
            </a:xfrm>
            <a:prstGeom prst="rect">
              <a:avLst/>
            </a:prstGeom>
            <a:noFill/>
          </p:spPr>
          <p:txBody>
            <a:bodyPr wrap="square" rtlCol="0">
              <a:spAutoFit/>
            </a:bodyPr>
            <a:lstStyle/>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What is our </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winning </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inspiration?</a:t>
              </a:r>
            </a:p>
          </p:txBody>
        </p:sp>
        <p:sp>
          <p:nvSpPr>
            <p:cNvPr id="92" name="TextBox 91">
              <a:extLst>
                <a:ext uri="{FF2B5EF4-FFF2-40B4-BE49-F238E27FC236}">
                  <a16:creationId xmlns:a16="http://schemas.microsoft.com/office/drawing/2014/main" id="{1331E51A-2C31-F504-7513-35227A59F351}"/>
                </a:ext>
              </a:extLst>
            </p:cNvPr>
            <p:cNvSpPr txBox="1"/>
            <p:nvPr/>
          </p:nvSpPr>
          <p:spPr>
            <a:xfrm>
              <a:off x="3053423" y="3846320"/>
              <a:ext cx="1653728" cy="451406"/>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What is our</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guiding aspiration?</a:t>
              </a:r>
            </a:p>
          </p:txBody>
        </p:sp>
      </p:grpSp>
      <p:grpSp>
        <p:nvGrpSpPr>
          <p:cNvPr id="93" name="Group 92">
            <a:extLst>
              <a:ext uri="{FF2B5EF4-FFF2-40B4-BE49-F238E27FC236}">
                <a16:creationId xmlns:a16="http://schemas.microsoft.com/office/drawing/2014/main" id="{878C0D55-92CC-E1E5-EA7C-522D73B10456}"/>
              </a:ext>
            </a:extLst>
          </p:cNvPr>
          <p:cNvGrpSpPr/>
          <p:nvPr/>
        </p:nvGrpSpPr>
        <p:grpSpPr>
          <a:xfrm>
            <a:off x="7482675" y="2416772"/>
            <a:ext cx="1656942" cy="2254797"/>
            <a:chOff x="3053423" y="2435868"/>
            <a:chExt cx="1656942" cy="2254797"/>
          </a:xfrm>
        </p:grpSpPr>
        <p:sp>
          <p:nvSpPr>
            <p:cNvPr id="94" name="TextBox 93">
              <a:extLst>
                <a:ext uri="{FF2B5EF4-FFF2-40B4-BE49-F238E27FC236}">
                  <a16:creationId xmlns:a16="http://schemas.microsoft.com/office/drawing/2014/main" id="{5919952A-DFB0-31C8-628B-2D61C0A99273}"/>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set of </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capabilities</a:t>
              </a:r>
            </a:p>
          </p:txBody>
        </p:sp>
        <p:sp>
          <p:nvSpPr>
            <p:cNvPr id="95" name="TextBox 94">
              <a:extLst>
                <a:ext uri="{FF2B5EF4-FFF2-40B4-BE49-F238E27FC236}">
                  <a16:creationId xmlns:a16="http://schemas.microsoft.com/office/drawing/2014/main" id="{4FC32B3A-B6AA-BDD9-FE07-9852CA042DC9}"/>
                </a:ext>
              </a:extLst>
            </p:cNvPr>
            <p:cNvSpPr txBox="1"/>
            <p:nvPr/>
          </p:nvSpPr>
          <p:spPr>
            <a:xfrm>
              <a:off x="3065570" y="2435868"/>
              <a:ext cx="1641060" cy="669414"/>
            </a:xfrm>
            <a:prstGeom prst="rect">
              <a:avLst/>
            </a:prstGeom>
            <a:noFill/>
          </p:spPr>
          <p:txBody>
            <a:bodyPr wrap="square" rtlCol="0">
              <a:spAutoFit/>
            </a:bodyPr>
            <a:lstStyle/>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What</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capabilities</a:t>
              </a:r>
            </a:p>
            <a:p>
              <a:pPr algn="ctr">
                <a:lnSpc>
                  <a:spcPts val="1480"/>
                </a:lnSpc>
              </a:pPr>
              <a:r>
                <a:rPr lang="en-US" sz="1500" b="1" spc="0" baseline="0" dirty="0">
                  <a:ln/>
                  <a:solidFill>
                    <a:srgbClr val="63A8A5"/>
                  </a:solidFill>
                  <a:latin typeface="Calibri" panose="020F0502020204030204" pitchFamily="34" charset="0"/>
                  <a:cs typeface="Calibri" panose="020F0502020204030204" pitchFamily="34" charset="0"/>
                  <a:sym typeface="MyriadPro-Bold"/>
                  <a:rtl val="0"/>
                </a:rPr>
                <a:t>must be in place?</a:t>
              </a:r>
            </a:p>
          </p:txBody>
        </p:sp>
        <p:sp>
          <p:nvSpPr>
            <p:cNvPr id="96" name="TextBox 95">
              <a:extLst>
                <a:ext uri="{FF2B5EF4-FFF2-40B4-BE49-F238E27FC236}">
                  <a16:creationId xmlns:a16="http://schemas.microsoft.com/office/drawing/2014/main" id="{17AA2618-B98D-B829-5BBB-FA09FF96EF1D}"/>
                </a:ext>
              </a:extLst>
            </p:cNvPr>
            <p:cNvSpPr txBox="1"/>
            <p:nvPr/>
          </p:nvSpPr>
          <p:spPr>
            <a:xfrm>
              <a:off x="3053423" y="3880187"/>
              <a:ext cx="1653728" cy="810478"/>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Reinforcing</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activities</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specific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configuration</a:t>
              </a:r>
            </a:p>
          </p:txBody>
        </p:sp>
      </p:grpSp>
      <p:grpSp>
        <p:nvGrpSpPr>
          <p:cNvPr id="97" name="Group 96">
            <a:extLst>
              <a:ext uri="{FF2B5EF4-FFF2-40B4-BE49-F238E27FC236}">
                <a16:creationId xmlns:a16="http://schemas.microsoft.com/office/drawing/2014/main" id="{B98C67FA-EDB5-CE55-0012-B2BC9C47902E}"/>
              </a:ext>
            </a:extLst>
          </p:cNvPr>
          <p:cNvGrpSpPr/>
          <p:nvPr/>
        </p:nvGrpSpPr>
        <p:grpSpPr>
          <a:xfrm>
            <a:off x="5285135" y="2416772"/>
            <a:ext cx="1656942" cy="2075261"/>
            <a:chOff x="3053423" y="2435868"/>
            <a:chExt cx="1656942" cy="2075261"/>
          </a:xfrm>
        </p:grpSpPr>
        <p:sp>
          <p:nvSpPr>
            <p:cNvPr id="98" name="TextBox 97">
              <a:extLst>
                <a:ext uri="{FF2B5EF4-FFF2-40B4-BE49-F238E27FC236}">
                  <a16:creationId xmlns:a16="http://schemas.microsoft.com/office/drawing/2014/main" id="{814F6963-D9B0-FCE0-D4CA-E000F8B1E245}"/>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unique </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way to win</a:t>
              </a:r>
            </a:p>
          </p:txBody>
        </p:sp>
        <p:sp>
          <p:nvSpPr>
            <p:cNvPr id="99" name="TextBox 98">
              <a:extLst>
                <a:ext uri="{FF2B5EF4-FFF2-40B4-BE49-F238E27FC236}">
                  <a16:creationId xmlns:a16="http://schemas.microsoft.com/office/drawing/2014/main" id="{4714CA65-F6F8-E3EA-144E-962A41BA4BC0}"/>
                </a:ext>
              </a:extLst>
            </p:cNvPr>
            <p:cNvSpPr txBox="1"/>
            <p:nvPr/>
          </p:nvSpPr>
          <p:spPr>
            <a:xfrm>
              <a:off x="3065570" y="2435868"/>
              <a:ext cx="1641060" cy="479747"/>
            </a:xfrm>
            <a:prstGeom prst="rect">
              <a:avLst/>
            </a:prstGeom>
            <a:noFill/>
          </p:spPr>
          <p:txBody>
            <a:bodyPr wrap="square" rtlCol="0">
              <a:spAutoFit/>
            </a:bodyPr>
            <a:lstStyle/>
            <a:p>
              <a:pPr algn="ctr">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How will</a:t>
              </a:r>
            </a:p>
            <a:p>
              <a:pPr algn="ctr">
                <a:lnSpc>
                  <a:spcPts val="1480"/>
                </a:lnSpc>
              </a:pPr>
              <a:r>
                <a:rPr lang="en-US" sz="1500" b="1" spc="0" baseline="0" dirty="0">
                  <a:ln/>
                  <a:solidFill>
                    <a:srgbClr val="F1A0C2"/>
                  </a:solidFill>
                  <a:latin typeface="Calibri" panose="020F0502020204030204" pitchFamily="34" charset="0"/>
                  <a:cs typeface="Calibri" panose="020F0502020204030204" pitchFamily="34" charset="0"/>
                  <a:sym typeface="MyriadPro-Bold"/>
                  <a:rtl val="0"/>
                </a:rPr>
                <a:t>we win?</a:t>
              </a:r>
            </a:p>
          </p:txBody>
        </p:sp>
        <p:sp>
          <p:nvSpPr>
            <p:cNvPr id="100" name="TextBox 99">
              <a:extLst>
                <a:ext uri="{FF2B5EF4-FFF2-40B4-BE49-F238E27FC236}">
                  <a16:creationId xmlns:a16="http://schemas.microsoft.com/office/drawing/2014/main" id="{2356CE3F-EF74-4BDC-E457-D0AF08541B51}"/>
                </a:ext>
              </a:extLst>
            </p:cNvPr>
            <p:cNvSpPr txBox="1"/>
            <p:nvPr/>
          </p:nvSpPr>
          <p:spPr>
            <a:xfrm>
              <a:off x="3053423" y="3880187"/>
              <a:ext cx="1653728" cy="630942"/>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Value proposition,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competitive </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advantage</a:t>
              </a:r>
            </a:p>
          </p:txBody>
        </p:sp>
      </p:grpSp>
      <p:grpSp>
        <p:nvGrpSpPr>
          <p:cNvPr id="101" name="Group 100">
            <a:extLst>
              <a:ext uri="{FF2B5EF4-FFF2-40B4-BE49-F238E27FC236}">
                <a16:creationId xmlns:a16="http://schemas.microsoft.com/office/drawing/2014/main" id="{FC7C3FC5-6F2E-C260-0689-9AA7BB2DF6D8}"/>
              </a:ext>
            </a:extLst>
          </p:cNvPr>
          <p:cNvGrpSpPr/>
          <p:nvPr/>
        </p:nvGrpSpPr>
        <p:grpSpPr>
          <a:xfrm>
            <a:off x="9673775" y="2416772"/>
            <a:ext cx="1656942" cy="2434334"/>
            <a:chOff x="3053423" y="2435868"/>
            <a:chExt cx="1656942" cy="2434334"/>
          </a:xfrm>
        </p:grpSpPr>
        <p:sp>
          <p:nvSpPr>
            <p:cNvPr id="102" name="TextBox 101">
              <a:extLst>
                <a:ext uri="{FF2B5EF4-FFF2-40B4-BE49-F238E27FC236}">
                  <a16:creationId xmlns:a16="http://schemas.microsoft.com/office/drawing/2014/main" id="{3BA1A009-B02A-D4A0-DC0C-93EB249D9639}"/>
                </a:ext>
              </a:extLst>
            </p:cNvPr>
            <p:cNvSpPr txBox="1"/>
            <p:nvPr/>
          </p:nvSpPr>
          <p:spPr>
            <a:xfrm>
              <a:off x="3056637" y="3414618"/>
              <a:ext cx="1653728" cy="479747"/>
            </a:xfrm>
            <a:prstGeom prst="rect">
              <a:avLst/>
            </a:prstGeom>
            <a:noFill/>
          </p:spPr>
          <p:txBody>
            <a:bodyPr wrap="square" rtlCol="0">
              <a:spAutoFit/>
            </a:bodyPr>
            <a:lstStyle/>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The support</a:t>
              </a:r>
            </a:p>
            <a:p>
              <a:pPr algn="ctr">
                <a:lnSpc>
                  <a:spcPts val="1480"/>
                </a:lnSpc>
              </a:pPr>
              <a:r>
                <a:rPr lang="en-US" sz="1500" b="1" spc="0" baseline="0" dirty="0">
                  <a:ln/>
                  <a:solidFill>
                    <a:srgbClr val="000000"/>
                  </a:solidFill>
                  <a:latin typeface="Calibri" panose="020F0502020204030204" pitchFamily="34" charset="0"/>
                  <a:cs typeface="Calibri" panose="020F0502020204030204" pitchFamily="34" charset="0"/>
                  <a:sym typeface="MyriadPro-Bold"/>
                  <a:rtl val="0"/>
                </a:rPr>
                <a:t>systems</a:t>
              </a:r>
            </a:p>
          </p:txBody>
        </p:sp>
        <p:sp>
          <p:nvSpPr>
            <p:cNvPr id="103" name="TextBox 102">
              <a:extLst>
                <a:ext uri="{FF2B5EF4-FFF2-40B4-BE49-F238E27FC236}">
                  <a16:creationId xmlns:a16="http://schemas.microsoft.com/office/drawing/2014/main" id="{DE1DC3F4-EEDA-02F5-EC17-258A7471D6F5}"/>
                </a:ext>
              </a:extLst>
            </p:cNvPr>
            <p:cNvSpPr txBox="1"/>
            <p:nvPr/>
          </p:nvSpPr>
          <p:spPr>
            <a:xfrm>
              <a:off x="3065570" y="2435868"/>
              <a:ext cx="1641060" cy="864467"/>
            </a:xfrm>
            <a:prstGeom prst="rect">
              <a:avLst/>
            </a:prstGeom>
            <a:noFill/>
          </p:spPr>
          <p:txBody>
            <a:bodyPr wrap="square" rtlCol="0">
              <a:spAutoFit/>
            </a:bodyPr>
            <a:lstStyle/>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What </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management</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systems are</a:t>
              </a:r>
            </a:p>
            <a:p>
              <a:pPr algn="ctr">
                <a:lnSpc>
                  <a:spcPts val="1480"/>
                </a:lnSpc>
              </a:pPr>
              <a:r>
                <a:rPr lang="en-US" sz="1500" b="1" spc="0" baseline="0" dirty="0">
                  <a:ln/>
                  <a:solidFill>
                    <a:srgbClr val="F68F37"/>
                  </a:solidFill>
                  <a:latin typeface="Calibri" panose="020F0502020204030204" pitchFamily="34" charset="0"/>
                  <a:cs typeface="Calibri" panose="020F0502020204030204" pitchFamily="34" charset="0"/>
                  <a:sym typeface="MyriadPro-Bold"/>
                  <a:rtl val="0"/>
                </a:rPr>
                <a:t>required?</a:t>
              </a:r>
            </a:p>
          </p:txBody>
        </p:sp>
        <p:sp>
          <p:nvSpPr>
            <p:cNvPr id="104" name="TextBox 103">
              <a:extLst>
                <a:ext uri="{FF2B5EF4-FFF2-40B4-BE49-F238E27FC236}">
                  <a16:creationId xmlns:a16="http://schemas.microsoft.com/office/drawing/2014/main" id="{682CAF40-447B-90B8-30BB-66693D246BBF}"/>
                </a:ext>
              </a:extLst>
            </p:cNvPr>
            <p:cNvSpPr txBox="1"/>
            <p:nvPr/>
          </p:nvSpPr>
          <p:spPr>
            <a:xfrm>
              <a:off x="3053423" y="3880187"/>
              <a:ext cx="1653728" cy="990015"/>
            </a:xfrm>
            <a:prstGeom prst="rect">
              <a:avLst/>
            </a:prstGeom>
            <a:noFill/>
          </p:spPr>
          <p:txBody>
            <a:bodyPr wrap="square" rtlCol="0">
              <a:spAutoFit/>
            </a:bodyPr>
            <a:lstStyle/>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Systems,</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infrastructure,</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measures to</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support</a:t>
              </a:r>
            </a:p>
            <a:p>
              <a:pPr algn="ctr">
                <a:lnSpc>
                  <a:spcPts val="1380"/>
                </a:lnSpc>
              </a:pPr>
              <a:r>
                <a:rPr lang="en-US" sz="1300" spc="0" baseline="0" dirty="0">
                  <a:ln/>
                  <a:solidFill>
                    <a:srgbClr val="000000"/>
                  </a:solidFill>
                  <a:latin typeface="Calibri" panose="020F0502020204030204" pitchFamily="34" charset="0"/>
                  <a:cs typeface="Calibri" panose="020F0502020204030204" pitchFamily="34" charset="0"/>
                  <a:sym typeface="MyriadPro-Bold"/>
                  <a:rtl val="0"/>
                </a:rPr>
                <a:t>our choices</a:t>
              </a:r>
            </a:p>
          </p:txBody>
        </p:sp>
      </p:grpSp>
    </p:spTree>
    <p:extLst>
      <p:ext uri="{BB962C8B-B14F-4D97-AF65-F5344CB8AC3E}">
        <p14:creationId xmlns:p14="http://schemas.microsoft.com/office/powerpoint/2010/main" val="26877397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F8344B-BA25-2B08-7F26-2B9B5A0B27F4}"/>
              </a:ext>
            </a:extLst>
          </p:cNvPr>
          <p:cNvSpPr>
            <a:spLocks noGrp="1"/>
          </p:cNvSpPr>
          <p:nvPr>
            <p:ph type="body" sz="quarter" idx="16"/>
          </p:nvPr>
        </p:nvSpPr>
        <p:spPr>
          <a:xfrm>
            <a:off x="757638" y="490685"/>
            <a:ext cx="10595237" cy="803654"/>
          </a:xfrm>
        </p:spPr>
        <p:txBody>
          <a:bodyPr/>
          <a:lstStyle/>
          <a:p>
            <a:r>
              <a:rPr lang="en-IE" dirty="0"/>
              <a:t>Some steps to consider when </a:t>
            </a:r>
            <a:r>
              <a:rPr lang="en-IE" b="1" dirty="0"/>
              <a:t>Developing your Innovation Strategy</a:t>
            </a:r>
            <a:r>
              <a:rPr lang="en-IE" dirty="0"/>
              <a:t>…</a:t>
            </a:r>
          </a:p>
        </p:txBody>
      </p:sp>
      <p:sp>
        <p:nvSpPr>
          <p:cNvPr id="4" name="Rectangle: Rounded Corners 3">
            <a:extLst>
              <a:ext uri="{FF2B5EF4-FFF2-40B4-BE49-F238E27FC236}">
                <a16:creationId xmlns:a16="http://schemas.microsoft.com/office/drawing/2014/main" id="{BD0C7BD8-8684-651B-1F87-B8F5F889B641}"/>
              </a:ext>
            </a:extLst>
          </p:cNvPr>
          <p:cNvSpPr/>
          <p:nvPr/>
        </p:nvSpPr>
        <p:spPr>
          <a:xfrm>
            <a:off x="1122629"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1. Define your long-term vision &amp; goals</a:t>
            </a:r>
          </a:p>
        </p:txBody>
      </p:sp>
      <p:sp>
        <p:nvSpPr>
          <p:cNvPr id="5" name="Rectangle: Rounded Corners 4">
            <a:extLst>
              <a:ext uri="{FF2B5EF4-FFF2-40B4-BE49-F238E27FC236}">
                <a16:creationId xmlns:a16="http://schemas.microsoft.com/office/drawing/2014/main" id="{DC553A91-98C9-AAE2-39BA-CD1C19CC8106}"/>
              </a:ext>
            </a:extLst>
          </p:cNvPr>
          <p:cNvSpPr/>
          <p:nvPr/>
        </p:nvSpPr>
        <p:spPr>
          <a:xfrm>
            <a:off x="7930837"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9. Embrace Agility and Iteration</a:t>
            </a:r>
          </a:p>
        </p:txBody>
      </p:sp>
      <p:sp>
        <p:nvSpPr>
          <p:cNvPr id="6" name="Rectangle: Rounded Corners 5">
            <a:extLst>
              <a:ext uri="{FF2B5EF4-FFF2-40B4-BE49-F238E27FC236}">
                <a16:creationId xmlns:a16="http://schemas.microsoft.com/office/drawing/2014/main" id="{24E94422-BA6D-38CF-46A0-79A2C39A535F}"/>
              </a:ext>
            </a:extLst>
          </p:cNvPr>
          <p:cNvSpPr/>
          <p:nvPr/>
        </p:nvSpPr>
        <p:spPr>
          <a:xfrm>
            <a:off x="4575016"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8. Monitor and Evaluate Progress</a:t>
            </a:r>
          </a:p>
        </p:txBody>
      </p:sp>
      <p:sp>
        <p:nvSpPr>
          <p:cNvPr id="7" name="Rectangle: Rounded Corners 6">
            <a:extLst>
              <a:ext uri="{FF2B5EF4-FFF2-40B4-BE49-F238E27FC236}">
                <a16:creationId xmlns:a16="http://schemas.microsoft.com/office/drawing/2014/main" id="{067AE2BC-EB39-BE7A-E7D8-CC3C2F26C0DF}"/>
              </a:ext>
            </a:extLst>
          </p:cNvPr>
          <p:cNvSpPr/>
          <p:nvPr/>
        </p:nvSpPr>
        <p:spPr>
          <a:xfrm>
            <a:off x="1122629" y="4632357"/>
            <a:ext cx="2960483" cy="1013988"/>
          </a:xfrm>
          <a:prstGeom prst="roundRect">
            <a:avLst/>
          </a:prstGeom>
          <a:solidFill>
            <a:srgbClr val="F68F37"/>
          </a:solidFill>
          <a:ln>
            <a:solidFill>
              <a:srgbClr val="F68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 Allocate appropriate resources (financial, human, and technological)</a:t>
            </a:r>
            <a:endParaRPr lang="en-IE" b="1" dirty="0"/>
          </a:p>
        </p:txBody>
      </p:sp>
      <p:sp>
        <p:nvSpPr>
          <p:cNvPr id="8" name="Rectangle: Rounded Corners 7">
            <a:extLst>
              <a:ext uri="{FF2B5EF4-FFF2-40B4-BE49-F238E27FC236}">
                <a16:creationId xmlns:a16="http://schemas.microsoft.com/office/drawing/2014/main" id="{474C8ECC-E2A4-0020-210A-CE3BCE77154E}"/>
              </a:ext>
            </a:extLst>
          </p:cNvPr>
          <p:cNvSpPr/>
          <p:nvPr/>
        </p:nvSpPr>
        <p:spPr>
          <a:xfrm>
            <a:off x="1122629" y="3207945"/>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4. Engage with your key stakeholders (see module 5)</a:t>
            </a:r>
          </a:p>
        </p:txBody>
      </p:sp>
      <p:sp>
        <p:nvSpPr>
          <p:cNvPr id="9" name="Rectangle: Rounded Corners 8">
            <a:extLst>
              <a:ext uri="{FF2B5EF4-FFF2-40B4-BE49-F238E27FC236}">
                <a16:creationId xmlns:a16="http://schemas.microsoft.com/office/drawing/2014/main" id="{2D4D8B4F-51A6-0765-74FF-5CB54460CA16}"/>
              </a:ext>
            </a:extLst>
          </p:cNvPr>
          <p:cNvSpPr/>
          <p:nvPr/>
        </p:nvSpPr>
        <p:spPr>
          <a:xfrm>
            <a:off x="457501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5. Prioritise areas for Innovation that align with your vision</a:t>
            </a:r>
          </a:p>
        </p:txBody>
      </p:sp>
      <p:sp>
        <p:nvSpPr>
          <p:cNvPr id="10" name="Rectangle: Rounded Corners 9">
            <a:extLst>
              <a:ext uri="{FF2B5EF4-FFF2-40B4-BE49-F238E27FC236}">
                <a16:creationId xmlns:a16="http://schemas.microsoft.com/office/drawing/2014/main" id="{21EEC864-55A7-5125-42F8-6D5863D622F4}"/>
              </a:ext>
            </a:extLst>
          </p:cNvPr>
          <p:cNvSpPr/>
          <p:nvPr/>
        </p:nvSpPr>
        <p:spPr>
          <a:xfrm>
            <a:off x="4526733" y="1783533"/>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2. Assess the Current Business Landscape</a:t>
            </a:r>
          </a:p>
        </p:txBody>
      </p:sp>
      <p:sp>
        <p:nvSpPr>
          <p:cNvPr id="11" name="Rectangle: Rounded Corners 10">
            <a:extLst>
              <a:ext uri="{FF2B5EF4-FFF2-40B4-BE49-F238E27FC236}">
                <a16:creationId xmlns:a16="http://schemas.microsoft.com/office/drawing/2014/main" id="{21500767-E5F2-D70B-DAF8-EB5D2E41D612}"/>
              </a:ext>
            </a:extLst>
          </p:cNvPr>
          <p:cNvSpPr/>
          <p:nvPr/>
        </p:nvSpPr>
        <p:spPr>
          <a:xfrm>
            <a:off x="7930837" y="3203493"/>
            <a:ext cx="2960483" cy="1013988"/>
          </a:xfrm>
          <a:prstGeom prst="roundRect">
            <a:avLst/>
          </a:prstGeom>
          <a:solidFill>
            <a:srgbClr val="79C5C3"/>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 Establish Innovation Processes and Structures</a:t>
            </a:r>
            <a:endParaRPr lang="en-IE" b="1" dirty="0"/>
          </a:p>
        </p:txBody>
      </p:sp>
      <p:sp>
        <p:nvSpPr>
          <p:cNvPr id="12" name="Rectangle: Rounded Corners 11">
            <a:extLst>
              <a:ext uri="{FF2B5EF4-FFF2-40B4-BE49-F238E27FC236}">
                <a16:creationId xmlns:a16="http://schemas.microsoft.com/office/drawing/2014/main" id="{47420BDF-C248-B41D-0952-A63A36F21AEC}"/>
              </a:ext>
            </a:extLst>
          </p:cNvPr>
          <p:cNvSpPr/>
          <p:nvPr/>
        </p:nvSpPr>
        <p:spPr>
          <a:xfrm>
            <a:off x="7930837" y="1788851"/>
            <a:ext cx="2960483" cy="1013988"/>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t>3. Foster a Culture of Innovation</a:t>
            </a:r>
          </a:p>
        </p:txBody>
      </p:sp>
    </p:spTree>
    <p:extLst>
      <p:ext uri="{BB962C8B-B14F-4D97-AF65-F5344CB8AC3E}">
        <p14:creationId xmlns:p14="http://schemas.microsoft.com/office/powerpoint/2010/main" val="4056040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xfrm>
            <a:off x="898358" y="2319301"/>
            <a:ext cx="5683511" cy="3291086"/>
          </a:xfrm>
        </p:spPr>
        <p:txBody>
          <a:bodyPr/>
          <a:lstStyle/>
          <a:p>
            <a:r>
              <a:rPr lang="en-US" dirty="0"/>
              <a:t>As mentioned already a challenge or a problem can also be seen as an opportunity!!</a:t>
            </a:r>
          </a:p>
          <a:p>
            <a:r>
              <a:rPr lang="en-US" dirty="0"/>
              <a:t>In our </a:t>
            </a:r>
            <a:r>
              <a:rPr lang="en-US" b="1" dirty="0">
                <a:solidFill>
                  <a:srgbClr val="1188A3"/>
                </a:solidFill>
                <a:hlinkClick r:id="rId2">
                  <a:extLst>
                    <a:ext uri="{A12FA001-AC4F-418D-AE19-62706E023703}">
                      <ahyp:hlinkClr xmlns:ahyp="http://schemas.microsoft.com/office/drawing/2018/hyperlinkcolor" val="tx"/>
                    </a:ext>
                  </a:extLst>
                </a:hlinkClick>
              </a:rPr>
              <a:t>Good Practice Compendium</a:t>
            </a:r>
            <a:r>
              <a:rPr lang="en-US" b="1" dirty="0">
                <a:solidFill>
                  <a:srgbClr val="1188A3"/>
                </a:solidFill>
              </a:rPr>
              <a:t>, </a:t>
            </a:r>
            <a:r>
              <a:rPr lang="en-US" dirty="0"/>
              <a:t>we examine 20 examples of SMEs innovating food and services in ethical and responsible ways across Europe. From this, you can be inspired by efforts already being made to fill the gap or challenges within the market!!</a:t>
            </a:r>
            <a:endParaRPr lang="en-IE" dirty="0"/>
          </a:p>
          <a:p>
            <a:endParaRPr lang="en-US" dirty="0"/>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6"/>
          </p:nvPr>
        </p:nvSpPr>
        <p:spPr>
          <a:xfrm>
            <a:off x="898358" y="636745"/>
            <a:ext cx="4990998" cy="992652"/>
          </a:xfrm>
        </p:spPr>
        <p:txBody>
          <a:bodyPr/>
          <a:lstStyle/>
          <a:p>
            <a:r>
              <a:rPr lang="en-US" dirty="0"/>
              <a:t>Be Inspired…How Challenges can become OPPORTUNITIES</a:t>
            </a:r>
          </a:p>
          <a:p>
            <a:endParaRPr lang="en-US" dirty="0"/>
          </a:p>
        </p:txBody>
      </p:sp>
      <p:pic>
        <p:nvPicPr>
          <p:cNvPr id="10" name="Picture Placeholder 9">
            <a:extLst>
              <a:ext uri="{FF2B5EF4-FFF2-40B4-BE49-F238E27FC236}">
                <a16:creationId xmlns:a16="http://schemas.microsoft.com/office/drawing/2014/main" id="{1161404A-DBC0-754F-9E22-6BB80C1898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557389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181972-04CE-6B01-EA72-199B175409FF}"/>
              </a:ext>
            </a:extLst>
          </p:cNvPr>
          <p:cNvSpPr>
            <a:spLocks noGrp="1"/>
          </p:cNvSpPr>
          <p:nvPr>
            <p:ph type="body" sz="quarter" idx="18"/>
          </p:nvPr>
        </p:nvSpPr>
        <p:spPr>
          <a:xfrm>
            <a:off x="898357" y="1276539"/>
            <a:ext cx="5646737" cy="3863068"/>
          </a:xfrm>
        </p:spPr>
        <p:txBody>
          <a:bodyPr/>
          <a:lstStyle/>
          <a:p>
            <a:pPr indent="0"/>
            <a:r>
              <a:rPr lang="en-US" dirty="0"/>
              <a:t>Now that you are aware of the challenge, can you and your team envisage which challenge may be the opportunity waiting for you to find a solution to?</a:t>
            </a:r>
          </a:p>
          <a:p>
            <a:pPr marL="571500" indent="-342900">
              <a:buFont typeface="Arial" panose="020B0604020202020204" pitchFamily="34" charset="0"/>
              <a:buChar char="•"/>
            </a:pPr>
            <a:r>
              <a:rPr lang="en-US" dirty="0"/>
              <a:t>Will it be a new ethical food product?</a:t>
            </a:r>
          </a:p>
          <a:p>
            <a:pPr marL="571500" indent="-342900">
              <a:buFont typeface="Arial" panose="020B0604020202020204" pitchFamily="34" charset="0"/>
              <a:buChar char="•"/>
            </a:pPr>
            <a:r>
              <a:rPr lang="en-US" dirty="0"/>
              <a:t>An adapted ethical food product?</a:t>
            </a:r>
          </a:p>
          <a:p>
            <a:pPr marL="571500" indent="-342900">
              <a:buFont typeface="Arial" panose="020B0604020202020204" pitchFamily="34" charset="0"/>
              <a:buChar char="•"/>
            </a:pPr>
            <a:r>
              <a:rPr lang="en-US" dirty="0"/>
              <a:t>Will it be a more sustainable service?</a:t>
            </a:r>
          </a:p>
          <a:p>
            <a:pPr marL="571500" indent="-342900">
              <a:buFont typeface="Arial" panose="020B0604020202020204" pitchFamily="34" charset="0"/>
              <a:buChar char="•"/>
            </a:pPr>
            <a:r>
              <a:rPr lang="en-US" dirty="0"/>
              <a:t>Will it be a combination of the two?</a:t>
            </a:r>
          </a:p>
          <a:p>
            <a:endParaRPr lang="en-IE" dirty="0"/>
          </a:p>
        </p:txBody>
      </p:sp>
      <p:sp>
        <p:nvSpPr>
          <p:cNvPr id="3" name="Text Placeholder 2">
            <a:extLst>
              <a:ext uri="{FF2B5EF4-FFF2-40B4-BE49-F238E27FC236}">
                <a16:creationId xmlns:a16="http://schemas.microsoft.com/office/drawing/2014/main" id="{C1281812-3E8D-5E49-3855-A17229714394}"/>
              </a:ext>
            </a:extLst>
          </p:cNvPr>
          <p:cNvSpPr>
            <a:spLocks noGrp="1"/>
          </p:cNvSpPr>
          <p:nvPr>
            <p:ph type="body" sz="quarter" idx="16"/>
          </p:nvPr>
        </p:nvSpPr>
        <p:spPr>
          <a:xfrm>
            <a:off x="762555" y="176632"/>
            <a:ext cx="10762506" cy="777618"/>
          </a:xfrm>
          <a:solidFill>
            <a:srgbClr val="F68F37"/>
          </a:solidFill>
        </p:spPr>
        <p:txBody>
          <a:bodyPr/>
          <a:lstStyle/>
          <a:p>
            <a:r>
              <a:rPr lang="en-IE" dirty="0"/>
              <a:t>Learner Exercise- </a:t>
            </a:r>
            <a:r>
              <a:rPr lang="en-US" sz="2400" b="1" dirty="0"/>
              <a:t>Turning the challenges into opportunities!</a:t>
            </a:r>
            <a:endParaRPr lang="en-IE" sz="2400" b="1" dirty="0"/>
          </a:p>
          <a:p>
            <a:endParaRPr lang="en-IE" dirty="0"/>
          </a:p>
        </p:txBody>
      </p:sp>
      <p:pic>
        <p:nvPicPr>
          <p:cNvPr id="6" name="Picture Placeholder 5" descr="Blue puzzle pieces with one red puzzle forming a circle">
            <a:extLst>
              <a:ext uri="{FF2B5EF4-FFF2-40B4-BE49-F238E27FC236}">
                <a16:creationId xmlns:a16="http://schemas.microsoft.com/office/drawing/2014/main" id="{0A6746B7-1463-482D-8101-44B4660716A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03F7CDEE-C2D8-B8F1-D557-BB78DBAF48AB}"/>
              </a:ext>
            </a:extLst>
          </p:cNvPr>
          <p:cNvSpPr txBox="1"/>
          <p:nvPr/>
        </p:nvSpPr>
        <p:spPr>
          <a:xfrm>
            <a:off x="3657598" y="5417003"/>
            <a:ext cx="5119043" cy="923330"/>
          </a:xfrm>
          <a:prstGeom prst="rect">
            <a:avLst/>
          </a:prstGeom>
          <a:solidFill>
            <a:srgbClr val="F68F37"/>
          </a:solidFill>
        </p:spPr>
        <p:txBody>
          <a:bodyPr wrap="square" rtlCol="0" anchor="ctr" anchorCtr="1">
            <a:spAutoFit/>
          </a:bodyPr>
          <a:lstStyle/>
          <a:p>
            <a:endParaRPr lang="en-US" b="1" dirty="0">
              <a:solidFill>
                <a:srgbClr val="000000"/>
              </a:solidFill>
            </a:endParaRPr>
          </a:p>
          <a:p>
            <a:pPr algn="r"/>
            <a:r>
              <a:rPr lang="en-US" b="1" dirty="0">
                <a:solidFill>
                  <a:srgbClr val="000000"/>
                </a:solidFill>
              </a:rPr>
              <a:t>ATTEMPT TO ANSWER THESE 4 QUESTIONS…</a:t>
            </a:r>
          </a:p>
          <a:p>
            <a:endParaRPr lang="en-US" b="1" dirty="0">
              <a:solidFill>
                <a:srgbClr val="000000"/>
              </a:solidFill>
            </a:endParaRPr>
          </a:p>
        </p:txBody>
      </p:sp>
      <p:pic>
        <p:nvPicPr>
          <p:cNvPr id="8" name="Graphic 7" descr="Pencil outline">
            <a:extLst>
              <a:ext uri="{FF2B5EF4-FFF2-40B4-BE49-F238E27FC236}">
                <a16:creationId xmlns:a16="http://schemas.microsoft.com/office/drawing/2014/main" id="{1B22F93E-DB74-13EE-85B0-74C692E181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29831" y="5417003"/>
            <a:ext cx="914400" cy="914400"/>
          </a:xfrm>
          <a:prstGeom prst="rect">
            <a:avLst/>
          </a:prstGeom>
        </p:spPr>
      </p:pic>
    </p:spTree>
    <p:extLst>
      <p:ext uri="{BB962C8B-B14F-4D97-AF65-F5344CB8AC3E}">
        <p14:creationId xmlns:p14="http://schemas.microsoft.com/office/powerpoint/2010/main" val="4006739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D17C1F-F9DB-30B8-1CEB-7D4BBCBDC0FB}"/>
              </a:ext>
            </a:extLst>
          </p:cNvPr>
          <p:cNvSpPr>
            <a:spLocks noGrp="1"/>
          </p:cNvSpPr>
          <p:nvPr>
            <p:ph type="body" sz="quarter" idx="18"/>
          </p:nvPr>
        </p:nvSpPr>
        <p:spPr>
          <a:xfrm>
            <a:off x="898357" y="1472883"/>
            <a:ext cx="5646906" cy="3025975"/>
          </a:xfrm>
        </p:spPr>
        <p:txBody>
          <a:bodyPr/>
          <a:lstStyle/>
          <a:p>
            <a:r>
              <a:rPr lang="en-IE" dirty="0"/>
              <a:t>Failure is a really powerful tool for learning. Experimenting with foods or ideas to create prototypes and then interacting with them and testing them is the core of innovation. You have to understand that not all of your attempts will or can work. Especially as we attempt to solve big problems (like food waste or improved food systems) we are bound to fail. However, if we are prepared for this failure and adopt the correct mindset we will inevitably learn something from that failure. </a:t>
            </a:r>
          </a:p>
        </p:txBody>
      </p:sp>
      <p:sp>
        <p:nvSpPr>
          <p:cNvPr id="3" name="Text Placeholder 2">
            <a:extLst>
              <a:ext uri="{FF2B5EF4-FFF2-40B4-BE49-F238E27FC236}">
                <a16:creationId xmlns:a16="http://schemas.microsoft.com/office/drawing/2014/main" id="{540D176D-F4F8-E6F0-62DF-DF94B635A1EB}"/>
              </a:ext>
            </a:extLst>
          </p:cNvPr>
          <p:cNvSpPr>
            <a:spLocks noGrp="1"/>
          </p:cNvSpPr>
          <p:nvPr>
            <p:ph type="body" sz="quarter" idx="16"/>
          </p:nvPr>
        </p:nvSpPr>
        <p:spPr>
          <a:xfrm>
            <a:off x="898357" y="701706"/>
            <a:ext cx="4990998" cy="992652"/>
          </a:xfrm>
        </p:spPr>
        <p:txBody>
          <a:bodyPr/>
          <a:lstStyle/>
          <a:p>
            <a:r>
              <a:rPr lang="en-IE" dirty="0"/>
              <a:t>Preparing for Failure</a:t>
            </a:r>
          </a:p>
        </p:txBody>
      </p:sp>
      <p:pic>
        <p:nvPicPr>
          <p:cNvPr id="6" name="Picture Placeholder 5" descr="Bright ladder against dull ladders">
            <a:extLst>
              <a:ext uri="{FF2B5EF4-FFF2-40B4-BE49-F238E27FC236}">
                <a16:creationId xmlns:a16="http://schemas.microsoft.com/office/drawing/2014/main" id="{D9D3A0E1-09B9-DC6B-562B-98F2778ACE4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Oval 6">
            <a:extLst>
              <a:ext uri="{FF2B5EF4-FFF2-40B4-BE49-F238E27FC236}">
                <a16:creationId xmlns:a16="http://schemas.microsoft.com/office/drawing/2014/main" id="{6E1B68BD-7E2C-36D8-A9DE-2D7A09582299}"/>
              </a:ext>
            </a:extLst>
          </p:cNvPr>
          <p:cNvSpPr/>
          <p:nvPr/>
        </p:nvSpPr>
        <p:spPr>
          <a:xfrm>
            <a:off x="6545263" y="1555368"/>
            <a:ext cx="3409442" cy="1873632"/>
          </a:xfrm>
          <a:prstGeom prst="wedgeEllipseCallou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i="1" dirty="0">
                <a:solidFill>
                  <a:schemeClr val="bg1"/>
                </a:solidFill>
              </a:rPr>
              <a:t>Fail Early to Succeed Sooner!!!</a:t>
            </a:r>
          </a:p>
          <a:p>
            <a:pPr algn="ctr"/>
            <a:r>
              <a:rPr lang="en-IE" sz="1400" dirty="0">
                <a:solidFill>
                  <a:schemeClr val="tx2">
                    <a:lumMod val="50000"/>
                  </a:schemeClr>
                </a:solidFill>
              </a:rPr>
              <a:t>IDEO team mantra</a:t>
            </a:r>
          </a:p>
        </p:txBody>
      </p:sp>
      <p:pic>
        <p:nvPicPr>
          <p:cNvPr id="4" name="Picture 3">
            <a:extLst>
              <a:ext uri="{FF2B5EF4-FFF2-40B4-BE49-F238E27FC236}">
                <a16:creationId xmlns:a16="http://schemas.microsoft.com/office/drawing/2014/main" id="{CA301638-522C-27D5-8A3F-37A078251E9F}"/>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304727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D8A03C-1F6F-7EA0-2069-AB87F8E3DA8D}"/>
              </a:ext>
            </a:extLst>
          </p:cNvPr>
          <p:cNvSpPr>
            <a:spLocks noGrp="1"/>
          </p:cNvSpPr>
          <p:nvPr>
            <p:ph type="body" sz="quarter" idx="13"/>
          </p:nvPr>
        </p:nvSpPr>
        <p:spPr>
          <a:xfrm>
            <a:off x="1137014" y="1524912"/>
            <a:ext cx="4494242" cy="3808175"/>
          </a:xfrm>
        </p:spPr>
        <p:txBody>
          <a:bodyPr/>
          <a:lstStyle/>
          <a:p>
            <a:r>
              <a:rPr lang="en-IE" dirty="0"/>
              <a:t>Don’t think of it as failure, think of it as designing experiments through which you’re going to learn.</a:t>
            </a:r>
          </a:p>
        </p:txBody>
      </p:sp>
      <p:pic>
        <p:nvPicPr>
          <p:cNvPr id="9" name="Picture Placeholder 8" descr="Rows of toasted bread of various color">
            <a:extLst>
              <a:ext uri="{FF2B5EF4-FFF2-40B4-BE49-F238E27FC236}">
                <a16:creationId xmlns:a16="http://schemas.microsoft.com/office/drawing/2014/main" id="{69500682-B470-CA0F-60EC-B25B83B3BCA7}"/>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grpSp>
        <p:nvGrpSpPr>
          <p:cNvPr id="4" name="Group 3">
            <a:extLst>
              <a:ext uri="{FF2B5EF4-FFF2-40B4-BE49-F238E27FC236}">
                <a16:creationId xmlns:a16="http://schemas.microsoft.com/office/drawing/2014/main" id="{E2780676-55E4-2C23-B536-399D5046EA9F}"/>
              </a:ext>
            </a:extLst>
          </p:cNvPr>
          <p:cNvGrpSpPr/>
          <p:nvPr/>
        </p:nvGrpSpPr>
        <p:grpSpPr>
          <a:xfrm>
            <a:off x="2716038" y="1404749"/>
            <a:ext cx="1177027" cy="809484"/>
            <a:chOff x="3400450" y="986392"/>
            <a:chExt cx="1487826" cy="1083162"/>
          </a:xfrm>
        </p:grpSpPr>
        <p:sp>
          <p:nvSpPr>
            <p:cNvPr id="5" name="Freeform 10">
              <a:extLst>
                <a:ext uri="{FF2B5EF4-FFF2-40B4-BE49-F238E27FC236}">
                  <a16:creationId xmlns:a16="http://schemas.microsoft.com/office/drawing/2014/main" id="{BFA878DD-5167-A191-1EDC-4AB2AF521BAA}"/>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9A5B0949-4C04-C73C-7498-9BED32756AA2}"/>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
        <p:nvSpPr>
          <p:cNvPr id="7" name="TextBox 6">
            <a:extLst>
              <a:ext uri="{FF2B5EF4-FFF2-40B4-BE49-F238E27FC236}">
                <a16:creationId xmlns:a16="http://schemas.microsoft.com/office/drawing/2014/main" id="{7CA0DEC6-F194-4DF9-8B32-901C2318BF9E}"/>
              </a:ext>
            </a:extLst>
          </p:cNvPr>
          <p:cNvSpPr txBox="1"/>
          <p:nvPr/>
        </p:nvSpPr>
        <p:spPr>
          <a:xfrm>
            <a:off x="2779414" y="4963755"/>
            <a:ext cx="3431263" cy="369332"/>
          </a:xfrm>
          <a:prstGeom prst="rect">
            <a:avLst/>
          </a:prstGeom>
          <a:noFill/>
        </p:spPr>
        <p:txBody>
          <a:bodyPr wrap="square">
            <a:spAutoFit/>
          </a:bodyPr>
          <a:lstStyle/>
          <a:p>
            <a:r>
              <a:rPr lang="en-US" dirty="0">
                <a:solidFill>
                  <a:schemeClr val="bg2">
                    <a:lumMod val="50000"/>
                  </a:schemeClr>
                </a:solidFill>
              </a:rPr>
              <a:t>- Tim Brown executive chair, IDEO</a:t>
            </a:r>
            <a:endParaRPr lang="en-IE" dirty="0">
              <a:solidFill>
                <a:schemeClr val="bg2">
                  <a:lumMod val="50000"/>
                </a:schemeClr>
              </a:solidFill>
            </a:endParaRPr>
          </a:p>
        </p:txBody>
      </p:sp>
    </p:spTree>
    <p:extLst>
      <p:ext uri="{BB962C8B-B14F-4D97-AF65-F5344CB8AC3E}">
        <p14:creationId xmlns:p14="http://schemas.microsoft.com/office/powerpoint/2010/main" val="2800325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E536E9A-148E-CD8B-3B9F-3B7CE349AB8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8912202" y="1246695"/>
            <a:ext cx="2444127" cy="4336988"/>
          </a:xfrm>
          <a:prstGeom prst="rect">
            <a:avLst/>
          </a:prstGeom>
        </p:spPr>
      </p:pic>
      <p:sp>
        <p:nvSpPr>
          <p:cNvPr id="5" name="Text Placeholder 3">
            <a:extLst>
              <a:ext uri="{FF2B5EF4-FFF2-40B4-BE49-F238E27FC236}">
                <a16:creationId xmlns:a16="http://schemas.microsoft.com/office/drawing/2014/main" id="{0AD6DCCB-5BBA-4A46-B96D-F372D4265A11}"/>
              </a:ext>
            </a:extLst>
          </p:cNvPr>
          <p:cNvSpPr>
            <a:spLocks noGrp="1"/>
          </p:cNvSpPr>
          <p:nvPr>
            <p:ph type="body" sz="quarter" idx="16"/>
          </p:nvPr>
        </p:nvSpPr>
        <p:spPr>
          <a:xfrm>
            <a:off x="835025" y="608806"/>
            <a:ext cx="4991100" cy="992188"/>
          </a:xfrm>
        </p:spPr>
        <p:txBody>
          <a:bodyPr>
            <a:normAutofit/>
          </a:bodyPr>
          <a:lstStyle/>
          <a:p>
            <a:r>
              <a:rPr lang="en-US" sz="3300" b="1" dirty="0"/>
              <a:t>1. Incremental Innovation</a:t>
            </a:r>
            <a:endParaRPr lang="en-IE" sz="3300" b="1" dirty="0"/>
          </a:p>
        </p:txBody>
      </p:sp>
      <p:sp>
        <p:nvSpPr>
          <p:cNvPr id="7" name="Text Placeholder 2">
            <a:extLst>
              <a:ext uri="{FF2B5EF4-FFF2-40B4-BE49-F238E27FC236}">
                <a16:creationId xmlns:a16="http://schemas.microsoft.com/office/drawing/2014/main" id="{453A6B23-6115-2AA8-6411-15BF9C1E433F}"/>
              </a:ext>
            </a:extLst>
          </p:cNvPr>
          <p:cNvSpPr>
            <a:spLocks noGrp="1"/>
          </p:cNvSpPr>
          <p:nvPr>
            <p:ph type="body" sz="quarter" idx="18"/>
          </p:nvPr>
        </p:nvSpPr>
        <p:spPr>
          <a:xfrm>
            <a:off x="898525" y="1273175"/>
            <a:ext cx="7769225" cy="4337050"/>
          </a:xfrm>
        </p:spPr>
        <p:txBody>
          <a:bodyPr>
            <a:noAutofit/>
          </a:bodyPr>
          <a:lstStyle/>
          <a:p>
            <a:pPr>
              <a:lnSpc>
                <a:spcPct val="100000"/>
              </a:lnSpc>
            </a:pPr>
            <a:r>
              <a:rPr lang="en-US" sz="2200" dirty="0"/>
              <a:t>In essence, incremental innovation is the process of making minor improvements to existing products, services, processes, methods, or even the food company itself. If a </a:t>
            </a:r>
            <a:r>
              <a:rPr lang="en-US" sz="2200" b="1" dirty="0"/>
              <a:t>change creates value </a:t>
            </a:r>
            <a:r>
              <a:rPr lang="en-US" sz="2200" dirty="0"/>
              <a:t>and has some </a:t>
            </a:r>
            <a:r>
              <a:rPr lang="en-US" sz="2200" b="1" dirty="0"/>
              <a:t>element of novelty </a:t>
            </a:r>
            <a:r>
              <a:rPr lang="en-US" sz="2200" dirty="0"/>
              <a:t>to it, it can be classified as incremental innovation.</a:t>
            </a:r>
          </a:p>
          <a:p>
            <a:pPr>
              <a:lnSpc>
                <a:spcPct val="100000"/>
              </a:lnSpc>
            </a:pPr>
            <a:r>
              <a:rPr lang="en-US" sz="2200" dirty="0"/>
              <a:t>Incremental innovations </a:t>
            </a:r>
            <a:r>
              <a:rPr lang="en-US" sz="2200" b="1" dirty="0"/>
              <a:t>don’t require big leaps in technology </a:t>
            </a:r>
            <a:r>
              <a:rPr lang="en-US" sz="2200" dirty="0"/>
              <a:t>and tend to harness their existing technology and business model, so they don’t usually have much impact on market dynamics. </a:t>
            </a:r>
          </a:p>
          <a:p>
            <a:pPr>
              <a:lnSpc>
                <a:spcPct val="100000"/>
              </a:lnSpc>
            </a:pPr>
            <a:r>
              <a:rPr lang="en-US" sz="2200" dirty="0"/>
              <a:t>They are typically much </a:t>
            </a:r>
            <a:r>
              <a:rPr lang="en-US" sz="2200" b="1" dirty="0"/>
              <a:t> </a:t>
            </a:r>
            <a:r>
              <a:rPr lang="en-US" sz="2200" dirty="0"/>
              <a:t>than other types of innovations, and there is less uncertainty involved, which makes them much more predictable, and thus safer for your business.</a:t>
            </a:r>
            <a:endParaRPr lang="en-IE" sz="2200" dirty="0"/>
          </a:p>
        </p:txBody>
      </p:sp>
    </p:spTree>
    <p:extLst>
      <p:ext uri="{BB962C8B-B14F-4D97-AF65-F5344CB8AC3E}">
        <p14:creationId xmlns:p14="http://schemas.microsoft.com/office/powerpoint/2010/main" val="16699044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C3F6F7-B1A0-B7A0-83B5-BB527488E702}"/>
              </a:ext>
            </a:extLst>
          </p:cNvPr>
          <p:cNvSpPr>
            <a:spLocks noGrp="1"/>
          </p:cNvSpPr>
          <p:nvPr>
            <p:ph type="body" sz="quarter" idx="18"/>
          </p:nvPr>
        </p:nvSpPr>
        <p:spPr>
          <a:xfrm>
            <a:off x="798381" y="1212172"/>
            <a:ext cx="10862483" cy="3849918"/>
          </a:xfrm>
        </p:spPr>
        <p:txBody>
          <a:bodyPr/>
          <a:lstStyle/>
          <a:p>
            <a:r>
              <a:rPr lang="en-US" dirty="0"/>
              <a:t>Ultimately, failure can serve as a </a:t>
            </a:r>
            <a:r>
              <a:rPr lang="en-US" b="1" dirty="0"/>
              <a:t>catalyst for growth and improvement</a:t>
            </a:r>
            <a:r>
              <a:rPr lang="en-US" dirty="0"/>
              <a:t>. Entrepreneurs who embrace failure as a learning opportunity, reflect on their experiences, and apply the lessons learned are better equipped to navigate future challenges, make informed decisions, and increase their chances of success. For example, failure can:</a:t>
            </a:r>
          </a:p>
          <a:p>
            <a:pPr marL="342900" indent="-342900">
              <a:buFont typeface="Arial" panose="020B0604020202020204" pitchFamily="34" charset="0"/>
              <a:buChar char="•"/>
            </a:pPr>
            <a:r>
              <a:rPr lang="en-US" sz="2200" dirty="0"/>
              <a:t>Build your</a:t>
            </a:r>
            <a:r>
              <a:rPr lang="en-US" sz="2200" b="1" dirty="0"/>
              <a:t> resilience </a:t>
            </a:r>
            <a:r>
              <a:rPr lang="en-US" sz="2200" dirty="0"/>
              <a:t>and ability to bounce back and persevere through challenges</a:t>
            </a:r>
          </a:p>
          <a:p>
            <a:pPr marL="342900" indent="-342900">
              <a:buFont typeface="Arial" panose="020B0604020202020204" pitchFamily="34" charset="0"/>
              <a:buChar char="•"/>
            </a:pPr>
            <a:r>
              <a:rPr lang="en-US" sz="2200" dirty="0"/>
              <a:t>You can learn to </a:t>
            </a:r>
            <a:r>
              <a:rPr lang="en-US" sz="2200" b="1" dirty="0"/>
              <a:t>adapt and be flexible </a:t>
            </a:r>
            <a:r>
              <a:rPr lang="en-US" sz="2200" dirty="0"/>
              <a:t>in the face of adversity</a:t>
            </a:r>
          </a:p>
          <a:p>
            <a:pPr marL="342900" indent="-342900">
              <a:buFont typeface="Arial" panose="020B0604020202020204" pitchFamily="34" charset="0"/>
              <a:buChar char="•"/>
            </a:pPr>
            <a:r>
              <a:rPr lang="en-US" sz="2200" dirty="0"/>
              <a:t>Provide an opportunity to reflect and </a:t>
            </a:r>
            <a:r>
              <a:rPr lang="en-US" sz="2200" b="1" dirty="0"/>
              <a:t>identify weaknesses </a:t>
            </a:r>
            <a:r>
              <a:rPr lang="en-US" sz="2200" dirty="0"/>
              <a:t>or shortcomings in business models, processes, or skills</a:t>
            </a:r>
          </a:p>
          <a:p>
            <a:pPr marL="342900" indent="-342900">
              <a:buFont typeface="Arial" panose="020B0604020202020204" pitchFamily="34" charset="0"/>
              <a:buChar char="•"/>
            </a:pPr>
            <a:r>
              <a:rPr lang="en-US" sz="2200" dirty="0"/>
              <a:t>Reveal </a:t>
            </a:r>
            <a:r>
              <a:rPr lang="en-US" sz="2200" b="1" dirty="0"/>
              <a:t>valuable insights </a:t>
            </a:r>
            <a:r>
              <a:rPr lang="en-US" sz="2200" dirty="0"/>
              <a:t>about customer preferences, needs, or pain points</a:t>
            </a:r>
          </a:p>
          <a:p>
            <a:pPr marL="342900" indent="-342900">
              <a:buFont typeface="Arial" panose="020B0604020202020204" pitchFamily="34" charset="0"/>
              <a:buChar char="•"/>
            </a:pPr>
            <a:r>
              <a:rPr lang="en-US" sz="2200" dirty="0"/>
              <a:t>Help you to </a:t>
            </a:r>
            <a:r>
              <a:rPr lang="en-US" sz="2200" b="1" dirty="0"/>
              <a:t>assess and mitigate risk </a:t>
            </a:r>
            <a:r>
              <a:rPr lang="en-US" sz="2200" dirty="0"/>
              <a:t>more effectively and to have continency plans</a:t>
            </a:r>
          </a:p>
          <a:p>
            <a:pPr marL="342900" indent="-342900">
              <a:buFont typeface="Arial" panose="020B0604020202020204" pitchFamily="34" charset="0"/>
              <a:buChar char="•"/>
            </a:pPr>
            <a:r>
              <a:rPr lang="en-US" sz="2200" dirty="0"/>
              <a:t>highlight the </a:t>
            </a:r>
            <a:r>
              <a:rPr lang="en-US" sz="2200" b="1" dirty="0"/>
              <a:t>significance of networking </a:t>
            </a:r>
            <a:r>
              <a:rPr lang="en-US" sz="2200" dirty="0"/>
              <a:t>and collaboration. You can learn to seek support, advice, and mentorship from others in the industry</a:t>
            </a:r>
          </a:p>
          <a:p>
            <a:pPr marL="342900" indent="-342900">
              <a:buFont typeface="Arial" panose="020B0604020202020204" pitchFamily="34" charset="0"/>
              <a:buChar char="•"/>
            </a:pPr>
            <a:endParaRPr lang="en-IE" dirty="0"/>
          </a:p>
        </p:txBody>
      </p:sp>
      <p:sp>
        <p:nvSpPr>
          <p:cNvPr id="3" name="Text Placeholder 2">
            <a:extLst>
              <a:ext uri="{FF2B5EF4-FFF2-40B4-BE49-F238E27FC236}">
                <a16:creationId xmlns:a16="http://schemas.microsoft.com/office/drawing/2014/main" id="{9188C734-C279-0300-6F6D-B81DD2C83093}"/>
              </a:ext>
            </a:extLst>
          </p:cNvPr>
          <p:cNvSpPr>
            <a:spLocks noGrp="1"/>
          </p:cNvSpPr>
          <p:nvPr>
            <p:ph type="body" sz="quarter" idx="16"/>
          </p:nvPr>
        </p:nvSpPr>
        <p:spPr>
          <a:xfrm>
            <a:off x="798381" y="408518"/>
            <a:ext cx="10595237" cy="803654"/>
          </a:xfrm>
        </p:spPr>
        <p:txBody>
          <a:bodyPr/>
          <a:lstStyle/>
          <a:p>
            <a:r>
              <a:rPr lang="en-IE" dirty="0">
                <a:highlight>
                  <a:srgbClr val="F79037"/>
                </a:highlight>
              </a:rPr>
              <a:t>The benefit of Failure…</a:t>
            </a:r>
          </a:p>
        </p:txBody>
      </p:sp>
    </p:spTree>
    <p:extLst>
      <p:ext uri="{BB962C8B-B14F-4D97-AF65-F5344CB8AC3E}">
        <p14:creationId xmlns:p14="http://schemas.microsoft.com/office/powerpoint/2010/main" val="3603896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Glowing hanging light bulb in front of dark light bulbs">
            <a:extLst>
              <a:ext uri="{FF2B5EF4-FFF2-40B4-BE49-F238E27FC236}">
                <a16:creationId xmlns:a16="http://schemas.microsoft.com/office/drawing/2014/main" id="{B794E5B4-BA49-9FEE-6CFC-0102FB0B6CAE}"/>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2834431-6E59-30CD-70B1-7E5F7FB26729}"/>
              </a:ext>
            </a:extLst>
          </p:cNvPr>
          <p:cNvSpPr>
            <a:spLocks noGrp="1"/>
          </p:cNvSpPr>
          <p:nvPr>
            <p:ph type="body" sz="quarter" idx="13"/>
          </p:nvPr>
        </p:nvSpPr>
        <p:spPr>
          <a:xfrm>
            <a:off x="606582" y="1895627"/>
            <a:ext cx="4704243" cy="3808175"/>
          </a:xfrm>
        </p:spPr>
        <p:txBody>
          <a:bodyPr/>
          <a:lstStyle/>
          <a:p>
            <a:r>
              <a:rPr lang="en-IE" dirty="0"/>
              <a:t>I have not failed. I have just found 10,000 ways that won’t work</a:t>
            </a:r>
          </a:p>
          <a:p>
            <a:endParaRPr lang="en-IE" dirty="0"/>
          </a:p>
          <a:p>
            <a:r>
              <a:rPr lang="en-IE" sz="2000" i="0" dirty="0">
                <a:solidFill>
                  <a:schemeClr val="tx2">
                    <a:lumMod val="50000"/>
                  </a:schemeClr>
                </a:solidFill>
              </a:rPr>
              <a:t>Thomas Edison</a:t>
            </a:r>
          </a:p>
        </p:txBody>
      </p:sp>
      <p:grpSp>
        <p:nvGrpSpPr>
          <p:cNvPr id="4" name="Group 3">
            <a:extLst>
              <a:ext uri="{FF2B5EF4-FFF2-40B4-BE49-F238E27FC236}">
                <a16:creationId xmlns:a16="http://schemas.microsoft.com/office/drawing/2014/main" id="{D5001383-8BBE-A98A-79E4-3CC1DF0F563F}"/>
              </a:ext>
            </a:extLst>
          </p:cNvPr>
          <p:cNvGrpSpPr/>
          <p:nvPr/>
        </p:nvGrpSpPr>
        <p:grpSpPr>
          <a:xfrm>
            <a:off x="1602462" y="1404749"/>
            <a:ext cx="1177027" cy="809484"/>
            <a:chOff x="3400450" y="986392"/>
            <a:chExt cx="1487826" cy="1083162"/>
          </a:xfrm>
        </p:grpSpPr>
        <p:sp>
          <p:nvSpPr>
            <p:cNvPr id="5" name="Freeform 10">
              <a:extLst>
                <a:ext uri="{FF2B5EF4-FFF2-40B4-BE49-F238E27FC236}">
                  <a16:creationId xmlns:a16="http://schemas.microsoft.com/office/drawing/2014/main" id="{017BF661-4716-77CB-4B40-A2570D715601}"/>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BA458288-E4A5-5122-01FF-C5C4E4021BB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313039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Innovation &amp; Functionality in Food Business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4073829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5F81C-C468-9521-C4ED-48B530342DBD}"/>
              </a:ext>
            </a:extLst>
          </p:cNvPr>
          <p:cNvSpPr>
            <a:spLocks noGrp="1"/>
          </p:cNvSpPr>
          <p:nvPr>
            <p:ph type="body" sz="quarter" idx="18"/>
          </p:nvPr>
        </p:nvSpPr>
        <p:spPr>
          <a:xfrm>
            <a:off x="898357" y="1783424"/>
            <a:ext cx="6163346" cy="3501141"/>
          </a:xfrm>
        </p:spPr>
        <p:txBody>
          <a:bodyPr/>
          <a:lstStyle/>
          <a:p>
            <a:r>
              <a:rPr lang="en-US"/>
              <a:t>Bringing innovation and functionality together can lead to </a:t>
            </a:r>
            <a:r>
              <a:rPr lang="en-US" b="1"/>
              <a:t>significant benefits</a:t>
            </a:r>
            <a:r>
              <a:rPr lang="en-US"/>
              <a:t>.</a:t>
            </a:r>
          </a:p>
          <a:p>
            <a:r>
              <a:rPr lang="en-US"/>
              <a:t>It will allow you as an ethical food business to create </a:t>
            </a:r>
            <a:r>
              <a:rPr lang="en-US" b="1"/>
              <a:t>sustainable solutions </a:t>
            </a:r>
            <a:r>
              <a:rPr lang="en-US"/>
              <a:t>that align with your values while meeting consumer demands. </a:t>
            </a:r>
          </a:p>
          <a:p>
            <a:r>
              <a:rPr lang="en-US"/>
              <a:t>By continuously seeking new ways to </a:t>
            </a:r>
            <a:r>
              <a:rPr lang="en-US" b="1"/>
              <a:t>improve and </a:t>
            </a:r>
            <a:r>
              <a:rPr lang="en-US" b="1" err="1"/>
              <a:t>optimise</a:t>
            </a:r>
            <a:r>
              <a:rPr lang="en-US" b="1"/>
              <a:t> </a:t>
            </a:r>
            <a:r>
              <a:rPr lang="en-US"/>
              <a:t>processes, products, and customer experiences, your business can position itself as </a:t>
            </a:r>
            <a:r>
              <a:rPr lang="en-US" b="1"/>
              <a:t>a leader in the sector</a:t>
            </a:r>
            <a:r>
              <a:rPr lang="en-US"/>
              <a:t>, attract conscious consumers &amp; contribute to a more sustainable future.</a:t>
            </a:r>
          </a:p>
          <a:p>
            <a:endParaRPr lang="en-IE"/>
          </a:p>
        </p:txBody>
      </p:sp>
      <p:sp>
        <p:nvSpPr>
          <p:cNvPr id="3" name="Text Placeholder 2">
            <a:extLst>
              <a:ext uri="{FF2B5EF4-FFF2-40B4-BE49-F238E27FC236}">
                <a16:creationId xmlns:a16="http://schemas.microsoft.com/office/drawing/2014/main" id="{39BB147D-7A46-A332-0ABA-F1A61D9C6612}"/>
              </a:ext>
            </a:extLst>
          </p:cNvPr>
          <p:cNvSpPr>
            <a:spLocks noGrp="1"/>
          </p:cNvSpPr>
          <p:nvPr>
            <p:ph type="body" sz="quarter" idx="16"/>
          </p:nvPr>
        </p:nvSpPr>
        <p:spPr>
          <a:xfrm>
            <a:off x="898357" y="580783"/>
            <a:ext cx="4990998" cy="992652"/>
          </a:xfrm>
        </p:spPr>
        <p:txBody>
          <a:bodyPr/>
          <a:lstStyle/>
          <a:p>
            <a:r>
              <a:rPr lang="en-US" b="1"/>
              <a:t>Bringing Innovation and Functionality together…</a:t>
            </a:r>
          </a:p>
          <a:p>
            <a:endParaRPr lang="en-IE" b="1"/>
          </a:p>
        </p:txBody>
      </p:sp>
      <p:pic>
        <p:nvPicPr>
          <p:cNvPr id="5" name="Picture Placeholder 5" descr="Two arrows forming one">
            <a:extLst>
              <a:ext uri="{FF2B5EF4-FFF2-40B4-BE49-F238E27FC236}">
                <a16:creationId xmlns:a16="http://schemas.microsoft.com/office/drawing/2014/main" id="{E7994B4C-399F-560E-645F-03322404E8A6}"/>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061200" y="1452563"/>
            <a:ext cx="5130800" cy="4656137"/>
          </a:xfrm>
        </p:spPr>
      </p:pic>
      <p:pic>
        <p:nvPicPr>
          <p:cNvPr id="32" name="Picture 31">
            <a:extLst>
              <a:ext uri="{FF2B5EF4-FFF2-40B4-BE49-F238E27FC236}">
                <a16:creationId xmlns:a16="http://schemas.microsoft.com/office/drawing/2014/main" id="{4FCA5A3D-27B2-3537-0E6A-549BDBA0CC9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406485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C7140-63A7-1F8A-4777-A268F5B37C5F}"/>
              </a:ext>
            </a:extLst>
          </p:cNvPr>
          <p:cNvSpPr>
            <a:spLocks noGrp="1"/>
          </p:cNvSpPr>
          <p:nvPr>
            <p:ph type="body" sz="quarter" idx="18"/>
          </p:nvPr>
        </p:nvSpPr>
        <p:spPr>
          <a:xfrm>
            <a:off x="898357" y="1726927"/>
            <a:ext cx="5646736" cy="3855159"/>
          </a:xfrm>
        </p:spPr>
        <p:txBody>
          <a:bodyPr/>
          <a:lstStyle/>
          <a:p>
            <a:r>
              <a:rPr lang="en-US" dirty="0"/>
              <a:t>In the sections above, we discussed the power of innovation and we briefly mentioned how it can drive the development of sustainable and ethical food products. By combining functionality with sustainability, you could offer products that not only meet consumer demands but also have a lower environmental impact …This can include creating </a:t>
            </a:r>
            <a:r>
              <a:rPr lang="en-US" b="1" dirty="0"/>
              <a:t>plant-based alternatives</a:t>
            </a:r>
            <a:r>
              <a:rPr lang="en-US" dirty="0"/>
              <a:t>, </a:t>
            </a:r>
            <a:r>
              <a:rPr lang="en-US" b="1" dirty="0"/>
              <a:t>reducing food waste </a:t>
            </a:r>
            <a:r>
              <a:rPr lang="en-US" dirty="0"/>
              <a:t>through innovative packaging or preservation methods, or </a:t>
            </a:r>
            <a:r>
              <a:rPr lang="en-US" b="1" dirty="0" err="1"/>
              <a:t>utilising</a:t>
            </a:r>
            <a:r>
              <a:rPr lang="en-US" b="1" dirty="0"/>
              <a:t> alternative supply 	sources</a:t>
            </a:r>
            <a:r>
              <a:rPr lang="en-US" dirty="0"/>
              <a:t>. </a:t>
            </a:r>
          </a:p>
        </p:txBody>
      </p:sp>
      <p:sp>
        <p:nvSpPr>
          <p:cNvPr id="3" name="Text Placeholder 2">
            <a:extLst>
              <a:ext uri="{FF2B5EF4-FFF2-40B4-BE49-F238E27FC236}">
                <a16:creationId xmlns:a16="http://schemas.microsoft.com/office/drawing/2014/main" id="{2B915757-C8AF-A2AD-DBAD-2AD5D89FE660}"/>
              </a:ext>
            </a:extLst>
          </p:cNvPr>
          <p:cNvSpPr>
            <a:spLocks noGrp="1"/>
          </p:cNvSpPr>
          <p:nvPr>
            <p:ph type="body" sz="quarter" idx="16"/>
          </p:nvPr>
        </p:nvSpPr>
        <p:spPr>
          <a:xfrm>
            <a:off x="898357" y="597093"/>
            <a:ext cx="4990998" cy="992652"/>
          </a:xfrm>
        </p:spPr>
        <p:txBody>
          <a:bodyPr/>
          <a:lstStyle/>
          <a:p>
            <a:r>
              <a:rPr lang="en-IE" b="1"/>
              <a:t>Sustainable Solutions or </a:t>
            </a:r>
            <a:r>
              <a:rPr lang="en-US" sz="3600" b="1"/>
              <a:t>Product Development </a:t>
            </a:r>
            <a:r>
              <a:rPr lang="en-IE" b="1"/>
              <a:t>:</a:t>
            </a:r>
          </a:p>
        </p:txBody>
      </p:sp>
      <p:pic>
        <p:nvPicPr>
          <p:cNvPr id="10" name="Picture Placeholder 9" descr="Beet veggie burger">
            <a:extLst>
              <a:ext uri="{FF2B5EF4-FFF2-40B4-BE49-F238E27FC236}">
                <a16:creationId xmlns:a16="http://schemas.microsoft.com/office/drawing/2014/main" id="{4D79A148-5128-8BF6-A924-E26303D5685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9D4C6164-117E-6294-1E20-0BEDA3941EED}"/>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9876095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19337C-BA96-EF0F-2F67-46AD3F004E18}"/>
              </a:ext>
            </a:extLst>
          </p:cNvPr>
          <p:cNvSpPr>
            <a:spLocks noGrp="1"/>
          </p:cNvSpPr>
          <p:nvPr>
            <p:ph type="body" sz="quarter" idx="18"/>
          </p:nvPr>
        </p:nvSpPr>
        <p:spPr>
          <a:xfrm>
            <a:off x="898357" y="1582875"/>
            <a:ext cx="5646906" cy="3897201"/>
          </a:xfrm>
        </p:spPr>
        <p:txBody>
          <a:bodyPr/>
          <a:lstStyle/>
          <a:p>
            <a:r>
              <a:rPr lang="en-US" dirty="0"/>
              <a:t>Innovation can enable you &amp; your food business to explore alternative sourcing and/or production methods that prioritise sustainability. This can involve sourcing from those that are aligned with your values, (e.g. produce using vertical farming techniques, hydroponics, or aquaponics systems to reduce water usage, or regenerative agriculture practices). </a:t>
            </a:r>
          </a:p>
          <a:p>
            <a:r>
              <a:rPr lang="en-US" dirty="0"/>
              <a:t>By integrating innovative methods into production processes, one can enhance efficiency, reduce resource consumption &amp; 	</a:t>
            </a:r>
            <a:r>
              <a:rPr lang="en-US" dirty="0" err="1"/>
              <a:t>minimise</a:t>
            </a:r>
            <a:r>
              <a:rPr lang="en-US" dirty="0"/>
              <a:t> their ecological footprint.</a:t>
            </a:r>
            <a:endParaRPr lang="en-IE" dirty="0"/>
          </a:p>
        </p:txBody>
      </p:sp>
      <p:sp>
        <p:nvSpPr>
          <p:cNvPr id="3" name="Text Placeholder 2">
            <a:extLst>
              <a:ext uri="{FF2B5EF4-FFF2-40B4-BE49-F238E27FC236}">
                <a16:creationId xmlns:a16="http://schemas.microsoft.com/office/drawing/2014/main" id="{61CE9DC8-37C6-DF61-829C-A093A06FF4B8}"/>
              </a:ext>
            </a:extLst>
          </p:cNvPr>
          <p:cNvSpPr>
            <a:spLocks noGrp="1"/>
          </p:cNvSpPr>
          <p:nvPr>
            <p:ph type="body" sz="quarter" idx="16"/>
          </p:nvPr>
        </p:nvSpPr>
        <p:spPr>
          <a:xfrm>
            <a:off x="898357" y="590223"/>
            <a:ext cx="4990998" cy="992652"/>
          </a:xfrm>
        </p:spPr>
        <p:txBody>
          <a:bodyPr/>
          <a:lstStyle/>
          <a:p>
            <a:r>
              <a:rPr lang="en-US" b="1"/>
              <a:t>Alternative Sourcing and Production Methods</a:t>
            </a:r>
            <a:endParaRPr lang="en-IE" b="1"/>
          </a:p>
        </p:txBody>
      </p:sp>
      <p:pic>
        <p:nvPicPr>
          <p:cNvPr id="6" name="Picture Placeholder 5" descr="Person carrying sunflower">
            <a:extLst>
              <a:ext uri="{FF2B5EF4-FFF2-40B4-BE49-F238E27FC236}">
                <a16:creationId xmlns:a16="http://schemas.microsoft.com/office/drawing/2014/main" id="{8F2BDD01-1A6E-39C5-EC1C-78585DCD00BF}"/>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16228DE1-5509-EC9D-1359-07536E9DADA0}"/>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587753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E55070-15F4-ED60-0ABD-EB1C950889D7}"/>
              </a:ext>
            </a:extLst>
          </p:cNvPr>
          <p:cNvSpPr>
            <a:spLocks noGrp="1"/>
          </p:cNvSpPr>
          <p:nvPr>
            <p:ph type="body" sz="quarter" idx="18"/>
          </p:nvPr>
        </p:nvSpPr>
        <p:spPr>
          <a:xfrm>
            <a:off x="896825" y="1492227"/>
            <a:ext cx="5794295" cy="3291086"/>
          </a:xfrm>
        </p:spPr>
        <p:txBody>
          <a:bodyPr/>
          <a:lstStyle/>
          <a:p>
            <a:r>
              <a:rPr lang="en-IE" dirty="0"/>
              <a:t>Check out our </a:t>
            </a:r>
            <a:r>
              <a:rPr lang="en-IE" dirty="0">
                <a:solidFill>
                  <a:srgbClr val="F79037"/>
                </a:solidFill>
                <a:hlinkClick r:id="rId2">
                  <a:extLst>
                    <a:ext uri="{A12FA001-AC4F-418D-AE19-62706E023703}">
                      <ahyp:hlinkClr xmlns:ahyp="http://schemas.microsoft.com/office/drawing/2018/hyperlinkcolor" val="tx"/>
                    </a:ext>
                  </a:extLst>
                </a:hlinkClick>
              </a:rPr>
              <a:t>Good Practice Compendium</a:t>
            </a:r>
            <a:r>
              <a:rPr lang="en-IE" dirty="0"/>
              <a:t> </a:t>
            </a:r>
            <a:endParaRPr lang="en-IE" sz="800" dirty="0">
              <a:solidFill>
                <a:srgbClr val="F79037"/>
              </a:solidFill>
              <a:hlinkClick r:id="rId3">
                <a:extLst>
                  <a:ext uri="{A12FA001-AC4F-418D-AE19-62706E023703}">
                    <ahyp:hlinkClr xmlns:ahyp="http://schemas.microsoft.com/office/drawing/2018/hyperlinkcolor" val="tx"/>
                  </a:ext>
                </a:extLst>
              </a:hlinkClick>
            </a:endParaRPr>
          </a:p>
          <a:p>
            <a:r>
              <a:rPr lang="en-IE" dirty="0">
                <a:solidFill>
                  <a:srgbClr val="F68F37"/>
                </a:solidFill>
                <a:hlinkClick r:id="rId4">
                  <a:extLst>
                    <a:ext uri="{A12FA001-AC4F-418D-AE19-62706E023703}">
                      <ahyp:hlinkClr xmlns:ahyp="http://schemas.microsoft.com/office/drawing/2018/hyperlinkcolor" val="tx"/>
                    </a:ext>
                  </a:extLst>
                </a:hlinkClick>
              </a:rPr>
              <a:t>Loam</a:t>
            </a:r>
            <a:r>
              <a:rPr lang="en-IE" dirty="0">
                <a:solidFill>
                  <a:srgbClr val="F79037"/>
                </a:solidFill>
              </a:rPr>
              <a:t> </a:t>
            </a:r>
            <a:r>
              <a:rPr lang="en-IE" dirty="0"/>
              <a:t>was chosen as a good practice example </a:t>
            </a:r>
            <a:r>
              <a:rPr lang="en-US" dirty="0"/>
              <a:t>that demonstrates ethical food supply or food sourcing. Here they only use Irish ingredients and limit their number of suppliers to 8 creating mutually beneficial collaborations. Owner, Enda also innovatively also uses the restaurant space to house grow boxes where they grow their own herbs and flowers avoiding the need to import them.</a:t>
            </a:r>
            <a:endParaRPr lang="en-IE" dirty="0"/>
          </a:p>
        </p:txBody>
      </p:sp>
      <p:sp>
        <p:nvSpPr>
          <p:cNvPr id="4" name="Text Placeholder 3">
            <a:extLst>
              <a:ext uri="{FF2B5EF4-FFF2-40B4-BE49-F238E27FC236}">
                <a16:creationId xmlns:a16="http://schemas.microsoft.com/office/drawing/2014/main" id="{3EA33F91-EC19-4BB8-914C-137D55B4E6D0}"/>
              </a:ext>
            </a:extLst>
          </p:cNvPr>
          <p:cNvSpPr>
            <a:spLocks noGrp="1"/>
          </p:cNvSpPr>
          <p:nvPr>
            <p:ph type="body" sz="quarter" idx="16"/>
          </p:nvPr>
        </p:nvSpPr>
        <p:spPr>
          <a:xfrm>
            <a:off x="896825" y="750369"/>
            <a:ext cx="4990998" cy="992652"/>
          </a:xfrm>
        </p:spPr>
        <p:txBody>
          <a:bodyPr/>
          <a:lstStyle/>
          <a:p>
            <a:r>
              <a:rPr lang="en-IE" dirty="0">
                <a:highlight>
                  <a:srgbClr val="F79037"/>
                </a:highlight>
              </a:rPr>
              <a:t>Be Inspired…</a:t>
            </a:r>
          </a:p>
        </p:txBody>
      </p:sp>
      <p:pic>
        <p:nvPicPr>
          <p:cNvPr id="7" name="Picture 6">
            <a:hlinkClick r:id="rId2"/>
            <a:extLst>
              <a:ext uri="{FF2B5EF4-FFF2-40B4-BE49-F238E27FC236}">
                <a16:creationId xmlns:a16="http://schemas.microsoft.com/office/drawing/2014/main" id="{05777764-B92E-6F69-C2EE-B9FEEBFA4D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09693" y="338707"/>
            <a:ext cx="1783419" cy="2482799"/>
          </a:xfrm>
          <a:prstGeom prst="rect">
            <a:avLst/>
          </a:prstGeom>
        </p:spPr>
      </p:pic>
      <p:grpSp>
        <p:nvGrpSpPr>
          <p:cNvPr id="8" name="Graphic 4">
            <a:extLst>
              <a:ext uri="{FF2B5EF4-FFF2-40B4-BE49-F238E27FC236}">
                <a16:creationId xmlns:a16="http://schemas.microsoft.com/office/drawing/2014/main" id="{6E2D29DE-FB03-B325-483E-B7454712323F}"/>
              </a:ext>
            </a:extLst>
          </p:cNvPr>
          <p:cNvGrpSpPr/>
          <p:nvPr/>
        </p:nvGrpSpPr>
        <p:grpSpPr>
          <a:xfrm>
            <a:off x="7250131" y="3247100"/>
            <a:ext cx="622606" cy="1211408"/>
            <a:chOff x="9129274" y="2719113"/>
            <a:chExt cx="717139" cy="1386497"/>
          </a:xfrm>
          <a:solidFill>
            <a:srgbClr val="F79037"/>
          </a:solidFill>
        </p:grpSpPr>
        <p:grpSp>
          <p:nvGrpSpPr>
            <p:cNvPr id="9" name="Graphic 4">
              <a:extLst>
                <a:ext uri="{FF2B5EF4-FFF2-40B4-BE49-F238E27FC236}">
                  <a16:creationId xmlns:a16="http://schemas.microsoft.com/office/drawing/2014/main" id="{4191A4F2-1CD6-C998-EAB1-83A26E896518}"/>
                </a:ext>
              </a:extLst>
            </p:cNvPr>
            <p:cNvGrpSpPr/>
            <p:nvPr/>
          </p:nvGrpSpPr>
          <p:grpSpPr>
            <a:xfrm>
              <a:off x="9159507" y="2719113"/>
              <a:ext cx="446280" cy="440141"/>
              <a:chOff x="9159507" y="2719113"/>
              <a:chExt cx="446280" cy="440141"/>
            </a:xfrm>
            <a:grpFill/>
          </p:grpSpPr>
          <p:sp>
            <p:nvSpPr>
              <p:cNvPr id="18" name="Freeform 18">
                <a:extLst>
                  <a:ext uri="{FF2B5EF4-FFF2-40B4-BE49-F238E27FC236}">
                    <a16:creationId xmlns:a16="http://schemas.microsoft.com/office/drawing/2014/main" id="{D6E72E1C-09D1-44A2-82CC-F7975DC122D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grpFill/>
              <a:ln w="12931" cap="flat">
                <a:noFill/>
                <a:prstDash val="solid"/>
                <a:miter/>
              </a:ln>
            </p:spPr>
            <p:txBody>
              <a:bodyPr rtlCol="0" anchor="ctr"/>
              <a:lstStyle/>
              <a:p>
                <a:endParaRPr lang="en-US" sz="1799"/>
              </a:p>
            </p:txBody>
          </p:sp>
          <p:sp>
            <p:nvSpPr>
              <p:cNvPr id="19" name="Freeform 19">
                <a:extLst>
                  <a:ext uri="{FF2B5EF4-FFF2-40B4-BE49-F238E27FC236}">
                    <a16:creationId xmlns:a16="http://schemas.microsoft.com/office/drawing/2014/main" id="{BE0B4F70-8728-FC77-4C4D-E67C22A7AA6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grpFill/>
              <a:ln w="12931" cap="flat">
                <a:noFill/>
                <a:prstDash val="solid"/>
                <a:miter/>
              </a:ln>
            </p:spPr>
            <p:txBody>
              <a:bodyPr rtlCol="0" anchor="ctr"/>
              <a:lstStyle/>
              <a:p>
                <a:endParaRPr lang="en-US" sz="1799"/>
              </a:p>
            </p:txBody>
          </p:sp>
        </p:grpSp>
        <p:grpSp>
          <p:nvGrpSpPr>
            <p:cNvPr id="10" name="Graphic 4">
              <a:extLst>
                <a:ext uri="{FF2B5EF4-FFF2-40B4-BE49-F238E27FC236}">
                  <a16:creationId xmlns:a16="http://schemas.microsoft.com/office/drawing/2014/main" id="{09D980AC-5E30-3F73-9656-C657AD960C69}"/>
                </a:ext>
              </a:extLst>
            </p:cNvPr>
            <p:cNvGrpSpPr/>
            <p:nvPr/>
          </p:nvGrpSpPr>
          <p:grpSpPr>
            <a:xfrm>
              <a:off x="9129274" y="2893887"/>
              <a:ext cx="717139" cy="1211724"/>
              <a:chOff x="9129274" y="2893887"/>
              <a:chExt cx="717139" cy="1211724"/>
            </a:xfrm>
            <a:grpFill/>
          </p:grpSpPr>
          <p:sp>
            <p:nvSpPr>
              <p:cNvPr id="11" name="Freeform 21">
                <a:extLst>
                  <a:ext uri="{FF2B5EF4-FFF2-40B4-BE49-F238E27FC236}">
                    <a16:creationId xmlns:a16="http://schemas.microsoft.com/office/drawing/2014/main" id="{BD3E1EAB-3D8E-B51D-6877-C4FFDE772DB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sz="1799"/>
              </a:p>
            </p:txBody>
          </p:sp>
          <p:sp>
            <p:nvSpPr>
              <p:cNvPr id="12" name="Freeform 22">
                <a:extLst>
                  <a:ext uri="{FF2B5EF4-FFF2-40B4-BE49-F238E27FC236}">
                    <a16:creationId xmlns:a16="http://schemas.microsoft.com/office/drawing/2014/main" id="{092E71A0-E3F3-7227-7206-221B10BDED25}"/>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sz="1799"/>
              </a:p>
            </p:txBody>
          </p:sp>
          <p:sp>
            <p:nvSpPr>
              <p:cNvPr id="13" name="Freeform 23">
                <a:extLst>
                  <a:ext uri="{FF2B5EF4-FFF2-40B4-BE49-F238E27FC236}">
                    <a16:creationId xmlns:a16="http://schemas.microsoft.com/office/drawing/2014/main" id="{169141A9-C2CB-FA65-7C06-62DCAA0F901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sz="1799"/>
              </a:p>
            </p:txBody>
          </p:sp>
          <p:sp>
            <p:nvSpPr>
              <p:cNvPr id="14" name="Freeform 24">
                <a:extLst>
                  <a:ext uri="{FF2B5EF4-FFF2-40B4-BE49-F238E27FC236}">
                    <a16:creationId xmlns:a16="http://schemas.microsoft.com/office/drawing/2014/main" id="{CF42BD7A-B742-CDD8-6045-83320E84B7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sz="1799"/>
              </a:p>
            </p:txBody>
          </p:sp>
          <p:sp>
            <p:nvSpPr>
              <p:cNvPr id="15" name="Freeform 25">
                <a:extLst>
                  <a:ext uri="{FF2B5EF4-FFF2-40B4-BE49-F238E27FC236}">
                    <a16:creationId xmlns:a16="http://schemas.microsoft.com/office/drawing/2014/main" id="{7F6C926B-4D71-313B-F786-7D55063A9A9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sz="1799"/>
              </a:p>
            </p:txBody>
          </p:sp>
          <p:sp>
            <p:nvSpPr>
              <p:cNvPr id="16" name="Freeform 26">
                <a:extLst>
                  <a:ext uri="{FF2B5EF4-FFF2-40B4-BE49-F238E27FC236}">
                    <a16:creationId xmlns:a16="http://schemas.microsoft.com/office/drawing/2014/main" id="{407819B5-5FF9-4723-64D6-AF4ABFC50E2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sz="1799"/>
              </a:p>
            </p:txBody>
          </p:sp>
          <p:sp>
            <p:nvSpPr>
              <p:cNvPr id="17" name="Freeform 27">
                <a:extLst>
                  <a:ext uri="{FF2B5EF4-FFF2-40B4-BE49-F238E27FC236}">
                    <a16:creationId xmlns:a16="http://schemas.microsoft.com/office/drawing/2014/main" id="{0F2825BE-8B59-A9D0-09E0-954E168F047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sz="1799"/>
              </a:p>
            </p:txBody>
          </p:sp>
        </p:grpSp>
      </p:grpSp>
      <p:pic>
        <p:nvPicPr>
          <p:cNvPr id="21" name="Picture Placeholder 20">
            <a:hlinkClick r:id="rId2"/>
            <a:extLst>
              <a:ext uri="{FF2B5EF4-FFF2-40B4-BE49-F238E27FC236}">
                <a16:creationId xmlns:a16="http://schemas.microsoft.com/office/drawing/2014/main" id="{A0D31048-D95B-652B-D092-95F07A60CFD0}"/>
              </a:ext>
            </a:extLst>
          </p:cNvPr>
          <p:cNvPicPr>
            <a:picLocks noGrp="1" noChangeAspect="1"/>
          </p:cNvPicPr>
          <p:nvPr>
            <p:ph type="pic" sz="quarter" idx="10"/>
          </p:nvPr>
        </p:nvPicPr>
        <p:blipFill rotWithShape="1">
          <a:blip r:embed="rId6"/>
          <a:srcRect/>
          <a:stretch/>
        </p:blipFill>
        <p:spPr>
          <a:xfrm>
            <a:off x="8912202" y="1246695"/>
            <a:ext cx="2444127" cy="4336988"/>
          </a:xfrm>
        </p:spPr>
      </p:pic>
    </p:spTree>
    <p:extLst>
      <p:ext uri="{BB962C8B-B14F-4D97-AF65-F5344CB8AC3E}">
        <p14:creationId xmlns:p14="http://schemas.microsoft.com/office/powerpoint/2010/main" val="143745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ED537-0AC6-10EE-D7C1-8C40792942CD}"/>
              </a:ext>
            </a:extLst>
          </p:cNvPr>
          <p:cNvSpPr>
            <a:spLocks noGrp="1"/>
          </p:cNvSpPr>
          <p:nvPr>
            <p:ph type="body" sz="quarter" idx="18"/>
          </p:nvPr>
        </p:nvSpPr>
        <p:spPr>
          <a:xfrm>
            <a:off x="898357" y="1452563"/>
            <a:ext cx="5646906" cy="4157824"/>
          </a:xfrm>
        </p:spPr>
        <p:txBody>
          <a:bodyPr/>
          <a:lstStyle/>
          <a:p>
            <a:r>
              <a:rPr lang="en-US"/>
              <a:t>Functionality &amp; innovation can converge in the area of packaging. You &amp; your Ethical food business can explore innovative packaging solutions that prioritise sustainability, such as </a:t>
            </a:r>
            <a:r>
              <a:rPr lang="en-US" b="1"/>
              <a:t>biodegradable or compostable materials, recyclable packaging,</a:t>
            </a:r>
            <a:r>
              <a:rPr lang="en-US"/>
              <a:t> or packaging designs that </a:t>
            </a:r>
            <a:r>
              <a:rPr lang="en-US" err="1"/>
              <a:t>minimise</a:t>
            </a:r>
            <a:r>
              <a:rPr lang="en-US"/>
              <a:t> waste. </a:t>
            </a:r>
          </a:p>
          <a:p>
            <a:r>
              <a:rPr lang="en-US"/>
              <a:t>Functional packaging that enhances convenience, portion control, or extends product shelf life can also enhance the customer experience while aligning with 	ethical values.</a:t>
            </a:r>
            <a:endParaRPr lang="en-IE"/>
          </a:p>
        </p:txBody>
      </p:sp>
      <p:sp>
        <p:nvSpPr>
          <p:cNvPr id="3" name="Text Placeholder 2">
            <a:extLst>
              <a:ext uri="{FF2B5EF4-FFF2-40B4-BE49-F238E27FC236}">
                <a16:creationId xmlns:a16="http://schemas.microsoft.com/office/drawing/2014/main" id="{F3DFE9ED-9E64-06AE-6CF1-3AB272EABF71}"/>
              </a:ext>
            </a:extLst>
          </p:cNvPr>
          <p:cNvSpPr>
            <a:spLocks noGrp="1"/>
          </p:cNvSpPr>
          <p:nvPr>
            <p:ph type="body" sz="quarter" idx="16"/>
          </p:nvPr>
        </p:nvSpPr>
        <p:spPr>
          <a:xfrm>
            <a:off x="898358" y="585442"/>
            <a:ext cx="4990998" cy="992652"/>
          </a:xfrm>
        </p:spPr>
        <p:txBody>
          <a:bodyPr/>
          <a:lstStyle/>
          <a:p>
            <a:r>
              <a:rPr lang="en-US" b="1"/>
              <a:t>Packaging Innovations:</a:t>
            </a:r>
            <a:endParaRPr lang="en-IE" b="1"/>
          </a:p>
        </p:txBody>
      </p:sp>
      <p:pic>
        <p:nvPicPr>
          <p:cNvPr id="6" name="Picture Placeholder 5" descr="A box of eggs with a label&#10;&#10;Description automatically generated with low confidence">
            <a:extLst>
              <a:ext uri="{FF2B5EF4-FFF2-40B4-BE49-F238E27FC236}">
                <a16:creationId xmlns:a16="http://schemas.microsoft.com/office/drawing/2014/main" id="{0E0D6BB9-7ACB-29D3-2FBF-70EC6162D6B4}"/>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7" name="Speech Bubble: Rectangle with Corners Rounded 6">
            <a:extLst>
              <a:ext uri="{FF2B5EF4-FFF2-40B4-BE49-F238E27FC236}">
                <a16:creationId xmlns:a16="http://schemas.microsoft.com/office/drawing/2014/main" id="{3192F78B-BA93-B9D9-5E39-60B9126512BF}"/>
              </a:ext>
            </a:extLst>
          </p:cNvPr>
          <p:cNvSpPr/>
          <p:nvPr/>
        </p:nvSpPr>
        <p:spPr>
          <a:xfrm>
            <a:off x="6545263" y="5129048"/>
            <a:ext cx="2766903" cy="979652"/>
          </a:xfrm>
          <a:prstGeom prst="wedgeRoundRectCallout">
            <a:avLst>
              <a:gd name="adj1" fmla="val -55780"/>
              <a:gd name="adj2" fmla="val -28693"/>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000" b="1" dirty="0"/>
              <a:t>We will discuss Packaging in more detail in Module 4</a:t>
            </a:r>
          </a:p>
        </p:txBody>
      </p:sp>
      <p:pic>
        <p:nvPicPr>
          <p:cNvPr id="4" name="Picture 3">
            <a:extLst>
              <a:ext uri="{FF2B5EF4-FFF2-40B4-BE49-F238E27FC236}">
                <a16:creationId xmlns:a16="http://schemas.microsoft.com/office/drawing/2014/main" id="{29F09418-A9F3-3EAE-933F-9AF0CA17241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819689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520C31-C75E-884C-4643-AAC6EFBBD664}"/>
              </a:ext>
            </a:extLst>
          </p:cNvPr>
          <p:cNvSpPr>
            <a:spLocks noGrp="1"/>
          </p:cNvSpPr>
          <p:nvPr>
            <p:ph type="body" sz="quarter" idx="18"/>
          </p:nvPr>
        </p:nvSpPr>
        <p:spPr>
          <a:xfrm>
            <a:off x="898357" y="1662176"/>
            <a:ext cx="5646737" cy="3948211"/>
          </a:xfrm>
        </p:spPr>
        <p:txBody>
          <a:bodyPr/>
          <a:lstStyle/>
          <a:p>
            <a:r>
              <a:rPr lang="en-US"/>
              <a:t>Leveraging technology can lead to innovative solutions. This can include the use of </a:t>
            </a:r>
            <a:r>
              <a:rPr lang="en-US" b="1"/>
              <a:t>blockchain technology </a:t>
            </a:r>
            <a:r>
              <a:rPr lang="en-US"/>
              <a:t>for supply chain transparency and traceability, implementing IoT (</a:t>
            </a:r>
            <a:r>
              <a:rPr lang="en-US" b="1"/>
              <a:t>Internet of Things</a:t>
            </a:r>
            <a:r>
              <a:rPr lang="en-US"/>
              <a:t>) devices to monitor and </a:t>
            </a:r>
            <a:r>
              <a:rPr lang="en-US" err="1"/>
              <a:t>optimise</a:t>
            </a:r>
            <a:r>
              <a:rPr lang="en-US"/>
              <a:t> energy consumption or reduce food waste, or </a:t>
            </a:r>
            <a:r>
              <a:rPr lang="en-US" err="1"/>
              <a:t>utilising</a:t>
            </a:r>
            <a:r>
              <a:rPr lang="en-US"/>
              <a:t> data analytics to make informed decisions regarding sourcing, production, and distribution. These technological advancements can enhance efficiency, reduce environmental impact, and improve 	overall operations.</a:t>
            </a:r>
            <a:endParaRPr lang="en-IE"/>
          </a:p>
        </p:txBody>
      </p:sp>
      <p:sp>
        <p:nvSpPr>
          <p:cNvPr id="3" name="Text Placeholder 2">
            <a:extLst>
              <a:ext uri="{FF2B5EF4-FFF2-40B4-BE49-F238E27FC236}">
                <a16:creationId xmlns:a16="http://schemas.microsoft.com/office/drawing/2014/main" id="{DF9DB84B-E424-ED57-DD9B-56AD343AC0AF}"/>
              </a:ext>
            </a:extLst>
          </p:cNvPr>
          <p:cNvSpPr>
            <a:spLocks noGrp="1"/>
          </p:cNvSpPr>
          <p:nvPr>
            <p:ph type="body" sz="quarter" idx="16"/>
          </p:nvPr>
        </p:nvSpPr>
        <p:spPr>
          <a:xfrm>
            <a:off x="898358" y="564718"/>
            <a:ext cx="4990998" cy="992652"/>
          </a:xfrm>
        </p:spPr>
        <p:txBody>
          <a:bodyPr/>
          <a:lstStyle/>
          <a:p>
            <a:r>
              <a:rPr lang="en-IE" b="1"/>
              <a:t>Technology and Digital Solutions:</a:t>
            </a:r>
          </a:p>
        </p:txBody>
      </p:sp>
      <p:pic>
        <p:nvPicPr>
          <p:cNvPr id="9" name="Picture Placeholder 8" descr="A picture containing screenshot, colorfulness, light&#10;&#10;Description automatically generated">
            <a:extLst>
              <a:ext uri="{FF2B5EF4-FFF2-40B4-BE49-F238E27FC236}">
                <a16:creationId xmlns:a16="http://schemas.microsoft.com/office/drawing/2014/main" id="{EFFBAB84-2C45-0597-3623-F6E1AF53A61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11" name="Speech Bubble: Rectangle with Corners Rounded 10">
            <a:extLst>
              <a:ext uri="{FF2B5EF4-FFF2-40B4-BE49-F238E27FC236}">
                <a16:creationId xmlns:a16="http://schemas.microsoft.com/office/drawing/2014/main" id="{11017CFD-8EA9-594E-B677-0C1F0DFB3A76}"/>
              </a:ext>
            </a:extLst>
          </p:cNvPr>
          <p:cNvSpPr/>
          <p:nvPr/>
        </p:nvSpPr>
        <p:spPr>
          <a:xfrm>
            <a:off x="6096000" y="489439"/>
            <a:ext cx="4192868" cy="1516347"/>
          </a:xfrm>
          <a:prstGeom prst="wedgeRoundRectCallout">
            <a:avLst>
              <a:gd name="adj1" fmla="val -61569"/>
              <a:gd name="adj2" fmla="val 28486"/>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hlinkClick r:id="rId4">
                  <a:extLst>
                    <a:ext uri="{A12FA001-AC4F-418D-AE19-62706E023703}">
                      <ahyp:hlinkClr xmlns:ahyp="http://schemas.microsoft.com/office/drawing/2018/hyperlinkcolor" val="tx"/>
                    </a:ext>
                  </a:extLst>
                </a:hlinkClick>
              </a:rPr>
              <a:t>AN INTERESTING READ</a:t>
            </a:r>
            <a:r>
              <a:rPr lang="en-US">
                <a:solidFill>
                  <a:schemeClr val="bg1"/>
                </a:solidFill>
                <a:hlinkClick r:id="rId4">
                  <a:extLst>
                    <a:ext uri="{A12FA001-AC4F-418D-AE19-62706E023703}">
                      <ahyp:hlinkClr xmlns:ahyp="http://schemas.microsoft.com/office/drawing/2018/hyperlinkcolor" val="tx"/>
                    </a:ext>
                  </a:extLst>
                </a:hlinkClick>
              </a:rPr>
              <a:t>:    </a:t>
            </a:r>
            <a:r>
              <a:rPr lang="en-US" b="1">
                <a:solidFill>
                  <a:schemeClr val="bg1"/>
                </a:solidFill>
                <a:hlinkClick r:id="rId4">
                  <a:extLst>
                    <a:ext uri="{A12FA001-AC4F-418D-AE19-62706E023703}">
                      <ahyp:hlinkClr xmlns:ahyp="http://schemas.microsoft.com/office/drawing/2018/hyperlinkcolor" val="tx"/>
                    </a:ext>
                  </a:extLst>
                </a:hlinkClick>
              </a:rPr>
              <a:t>17 ways technology could change the world by 2027 | World Economic Forum (weforum.org)</a:t>
            </a:r>
            <a:endParaRPr lang="en-IE" b="1">
              <a:solidFill>
                <a:schemeClr val="bg1"/>
              </a:solidFill>
            </a:endParaRPr>
          </a:p>
        </p:txBody>
      </p:sp>
      <p:pic>
        <p:nvPicPr>
          <p:cNvPr id="4" name="Picture 3">
            <a:extLst>
              <a:ext uri="{FF2B5EF4-FFF2-40B4-BE49-F238E27FC236}">
                <a16:creationId xmlns:a16="http://schemas.microsoft.com/office/drawing/2014/main" id="{E2532776-F51B-1C4E-CE18-7FB827E95AF7}"/>
              </a:ext>
            </a:extLst>
          </p:cNvPr>
          <p:cNvPicPr>
            <a:picLocks noChangeAspect="1"/>
          </p:cNvPicPr>
          <p:nvPr/>
        </p:nvPicPr>
        <p:blipFill>
          <a:blip r:embed="rId5"/>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682363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559DEC-CE18-7E0D-A2D8-BA751EEA01A4}"/>
              </a:ext>
            </a:extLst>
          </p:cNvPr>
          <p:cNvSpPr>
            <a:spLocks noGrp="1"/>
          </p:cNvSpPr>
          <p:nvPr>
            <p:ph type="body" sz="quarter" idx="18"/>
          </p:nvPr>
        </p:nvSpPr>
        <p:spPr>
          <a:xfrm>
            <a:off x="898526" y="1687497"/>
            <a:ext cx="5646737" cy="3483006"/>
          </a:xfrm>
        </p:spPr>
        <p:txBody>
          <a:bodyPr/>
          <a:lstStyle/>
          <a:p>
            <a:r>
              <a:rPr lang="en-US"/>
              <a:t>Innovation can be applied to enhance the customer experience in your food business. This can include developing </a:t>
            </a:r>
            <a:r>
              <a:rPr lang="en-US" b="1"/>
              <a:t>user-friendly mobile apps</a:t>
            </a:r>
            <a:r>
              <a:rPr lang="en-US"/>
              <a:t> or online platforms that provide information about product origins, certifications, and ethical practices. Integrating </a:t>
            </a:r>
            <a:r>
              <a:rPr lang="en-US" b="1"/>
              <a:t>augmented reality or virtual reality experiences </a:t>
            </a:r>
            <a:r>
              <a:rPr lang="en-US"/>
              <a:t>can educate and engage customers about sustainability efforts or provide interactive workshops. Such actions can foster stronger connections, brand loyalty, and a deeper appreciation for 	ethical values.</a:t>
            </a:r>
            <a:endParaRPr lang="en-IE"/>
          </a:p>
        </p:txBody>
      </p:sp>
      <p:sp>
        <p:nvSpPr>
          <p:cNvPr id="3" name="Text Placeholder 2">
            <a:extLst>
              <a:ext uri="{FF2B5EF4-FFF2-40B4-BE49-F238E27FC236}">
                <a16:creationId xmlns:a16="http://schemas.microsoft.com/office/drawing/2014/main" id="{EA95BDA2-7817-A4E9-BCF6-1715D3019DC9}"/>
              </a:ext>
            </a:extLst>
          </p:cNvPr>
          <p:cNvSpPr>
            <a:spLocks noGrp="1"/>
          </p:cNvSpPr>
          <p:nvPr>
            <p:ph type="body" sz="quarter" idx="16"/>
          </p:nvPr>
        </p:nvSpPr>
        <p:spPr>
          <a:xfrm>
            <a:off x="898357" y="585442"/>
            <a:ext cx="4990998" cy="992652"/>
          </a:xfrm>
        </p:spPr>
        <p:txBody>
          <a:bodyPr/>
          <a:lstStyle/>
          <a:p>
            <a:r>
              <a:rPr lang="en-US" b="1"/>
              <a:t>Customer Engagement and Experience:</a:t>
            </a:r>
            <a:endParaRPr lang="en-IE" b="1"/>
          </a:p>
        </p:txBody>
      </p:sp>
      <p:pic>
        <p:nvPicPr>
          <p:cNvPr id="6" name="Picture Placeholder 5" descr="Young woman using virtual reality headset">
            <a:extLst>
              <a:ext uri="{FF2B5EF4-FFF2-40B4-BE49-F238E27FC236}">
                <a16:creationId xmlns:a16="http://schemas.microsoft.com/office/drawing/2014/main" id="{645633B4-3B9D-97A6-0093-B74D453BA56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58BBF3CD-AC1F-7C26-198E-66054F7D19F7}"/>
              </a:ext>
            </a:extLst>
          </p:cNvPr>
          <p:cNvPicPr>
            <a:picLocks noChangeAspect="1"/>
          </p:cNvPicPr>
          <p:nvPr/>
        </p:nvPicPr>
        <p:blipFill>
          <a:blip r:embed="rId3"/>
          <a:stretch>
            <a:fillRect/>
          </a:stretch>
        </p:blipFill>
        <p:spPr>
          <a:xfrm>
            <a:off x="10984809" y="84456"/>
            <a:ext cx="929292" cy="992653"/>
          </a:xfrm>
          <a:prstGeom prst="rect">
            <a:avLst/>
          </a:prstGeom>
        </p:spPr>
      </p:pic>
    </p:spTree>
    <p:extLst>
      <p:ext uri="{BB962C8B-B14F-4D97-AF65-F5344CB8AC3E}">
        <p14:creationId xmlns:p14="http://schemas.microsoft.com/office/powerpoint/2010/main" val="129246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A0647C79-6E4E-63C3-4350-28FD2F98499E}"/>
              </a:ext>
            </a:extLst>
          </p:cNvPr>
          <p:cNvSpPr>
            <a:spLocks noGrp="1"/>
          </p:cNvSpPr>
          <p:nvPr>
            <p:ph type="body" sz="quarter" idx="16"/>
          </p:nvPr>
        </p:nvSpPr>
        <p:spPr>
          <a:xfrm>
            <a:off x="770705" y="653198"/>
            <a:ext cx="4991100" cy="992187"/>
          </a:xfrm>
        </p:spPr>
        <p:txBody>
          <a:bodyPr>
            <a:normAutofit/>
          </a:bodyPr>
          <a:lstStyle/>
          <a:p>
            <a:r>
              <a:rPr lang="en-US" sz="3300" b="1" dirty="0"/>
              <a:t>1. Incremental Innovation</a:t>
            </a:r>
            <a:endParaRPr lang="en-IE" sz="3300" b="1" dirty="0"/>
          </a:p>
        </p:txBody>
      </p:sp>
      <p:sp>
        <p:nvSpPr>
          <p:cNvPr id="6" name="Text Placeholder 2">
            <a:extLst>
              <a:ext uri="{FF2B5EF4-FFF2-40B4-BE49-F238E27FC236}">
                <a16:creationId xmlns:a16="http://schemas.microsoft.com/office/drawing/2014/main" id="{A9DDC38C-3AEC-5A73-5EBC-9C207E0DB3B0}"/>
              </a:ext>
            </a:extLst>
          </p:cNvPr>
          <p:cNvSpPr>
            <a:spLocks noGrp="1"/>
          </p:cNvSpPr>
          <p:nvPr>
            <p:ph type="body" sz="quarter" idx="18"/>
          </p:nvPr>
        </p:nvSpPr>
        <p:spPr>
          <a:xfrm>
            <a:off x="898527" y="1187588"/>
            <a:ext cx="5646736" cy="4656137"/>
          </a:xfrm>
        </p:spPr>
        <p:txBody>
          <a:bodyPr>
            <a:noAutofit/>
          </a:bodyPr>
          <a:lstStyle/>
          <a:p>
            <a:pPr>
              <a:lnSpc>
                <a:spcPct val="100000"/>
              </a:lnSpc>
              <a:spcBef>
                <a:spcPts val="600"/>
              </a:spcBef>
            </a:pPr>
            <a:r>
              <a:rPr lang="en-US" sz="2200" dirty="0"/>
              <a:t>Products can be made smaller, easier to use, have line extensions, or are more attractive without changing the core functionality of it. Services are often made more efficient via constant improvement.</a:t>
            </a:r>
          </a:p>
          <a:p>
            <a:pPr>
              <a:lnSpc>
                <a:spcPct val="100000"/>
              </a:lnSpc>
              <a:spcBef>
                <a:spcPts val="600"/>
              </a:spcBef>
            </a:pPr>
            <a:r>
              <a:rPr lang="en-US" sz="2200" dirty="0"/>
              <a:t>Although incremental innovation </a:t>
            </a:r>
            <a:r>
              <a:rPr lang="en-US" sz="2200" b="1" dirty="0"/>
              <a:t>does not create new markets</a:t>
            </a:r>
            <a:r>
              <a:rPr lang="en-US" sz="2200" dirty="0"/>
              <a:t> and often does not use radically new technology, it can attract higher-paying customers as it fulfills the customer needs identified. </a:t>
            </a:r>
          </a:p>
          <a:p>
            <a:pPr>
              <a:lnSpc>
                <a:spcPct val="100000"/>
              </a:lnSpc>
              <a:spcBef>
                <a:spcPts val="600"/>
              </a:spcBef>
            </a:pPr>
            <a:r>
              <a:rPr lang="en-US" sz="2200" dirty="0"/>
              <a:t>The product/service may also appeal to a larger, mainstream market if the same functionalities &amp; value at a lower cost are provided.</a:t>
            </a:r>
            <a:endParaRPr lang="en-IE" sz="2200" dirty="0"/>
          </a:p>
        </p:txBody>
      </p:sp>
      <p:sp>
        <p:nvSpPr>
          <p:cNvPr id="3" name="TextBox 2">
            <a:extLst>
              <a:ext uri="{FF2B5EF4-FFF2-40B4-BE49-F238E27FC236}">
                <a16:creationId xmlns:a16="http://schemas.microsoft.com/office/drawing/2014/main" id="{980C86D3-ED40-6CFB-4911-F1E6E1B9A67F}"/>
              </a:ext>
            </a:extLst>
          </p:cNvPr>
          <p:cNvSpPr txBox="1"/>
          <p:nvPr/>
        </p:nvSpPr>
        <p:spPr>
          <a:xfrm>
            <a:off x="6768778" y="1393441"/>
            <a:ext cx="5267278" cy="4370427"/>
          </a:xfrm>
          <a:prstGeom prst="rect">
            <a:avLst/>
          </a:prstGeom>
          <a:noFill/>
        </p:spPr>
        <p:txBody>
          <a:bodyPr wrap="square">
            <a:spAutoFit/>
          </a:bodyPr>
          <a:lstStyle/>
          <a:p>
            <a:r>
              <a:rPr lang="en-GB" sz="2000" b="0" i="0" dirty="0">
                <a:solidFill>
                  <a:srgbClr val="333333"/>
                </a:solidFill>
                <a:effectLst/>
              </a:rPr>
              <a:t>In November 2005</a:t>
            </a:r>
          </a:p>
          <a:p>
            <a:r>
              <a:rPr lang="en-GB" sz="2000" b="0" i="0" dirty="0">
                <a:solidFill>
                  <a:srgbClr val="333333"/>
                </a:solidFill>
                <a:effectLst/>
              </a:rPr>
              <a:t>the first Tony’s </a:t>
            </a:r>
          </a:p>
          <a:p>
            <a:r>
              <a:rPr lang="en-GB" sz="2000" b="0" i="0" dirty="0" err="1">
                <a:solidFill>
                  <a:srgbClr val="333333"/>
                </a:solidFill>
                <a:effectLst/>
              </a:rPr>
              <a:t>Chocolonely</a:t>
            </a:r>
            <a:r>
              <a:rPr lang="en-GB" sz="2000" b="0" i="0" dirty="0">
                <a:solidFill>
                  <a:srgbClr val="333333"/>
                </a:solidFill>
                <a:effectLst/>
              </a:rPr>
              <a:t> </a:t>
            </a:r>
          </a:p>
          <a:p>
            <a:r>
              <a:rPr lang="en-GB" sz="2000" b="0" i="0" dirty="0">
                <a:solidFill>
                  <a:srgbClr val="333333"/>
                </a:solidFill>
                <a:effectLst/>
              </a:rPr>
              <a:t>chocolate bars </a:t>
            </a:r>
            <a:r>
              <a:rPr lang="en-GB" sz="2000" dirty="0">
                <a:solidFill>
                  <a:srgbClr val="333333"/>
                </a:solidFill>
              </a:rPr>
              <a:t>came on </a:t>
            </a:r>
            <a:r>
              <a:rPr lang="en-GB" sz="2000" b="0" i="0" dirty="0">
                <a:solidFill>
                  <a:srgbClr val="333333"/>
                </a:solidFill>
                <a:effectLst/>
              </a:rPr>
              <a:t>the market in the Netherlands: 5,000 milk chocolate bars in an alarming red package carrying the label “100% slave free.”  By introducing unexpected flavour combinations, they altered the chocolate market in the Netherlands—to the extent that many other brands are copying their strategy and introducing their own exotic flavours. And not only in chocolate bars, but also in chocolate paste, peanut butter and cookies.</a:t>
            </a:r>
          </a:p>
          <a:p>
            <a:endParaRPr lang="en-GB" dirty="0">
              <a:solidFill>
                <a:srgbClr val="333333"/>
              </a:solidFill>
              <a:latin typeface="Georgia" panose="02040502050405020303" pitchFamily="18" charset="0"/>
            </a:endParaRPr>
          </a:p>
        </p:txBody>
      </p:sp>
      <p:sp>
        <p:nvSpPr>
          <p:cNvPr id="10" name="TextBox 9">
            <a:extLst>
              <a:ext uri="{FF2B5EF4-FFF2-40B4-BE49-F238E27FC236}">
                <a16:creationId xmlns:a16="http://schemas.microsoft.com/office/drawing/2014/main" id="{79DD5251-0B13-FE4A-6298-CA9F7DAEAD4E}"/>
              </a:ext>
            </a:extLst>
          </p:cNvPr>
          <p:cNvSpPr txBox="1"/>
          <p:nvPr/>
        </p:nvSpPr>
        <p:spPr>
          <a:xfrm>
            <a:off x="6768778" y="5615119"/>
            <a:ext cx="6103088" cy="646331"/>
          </a:xfrm>
          <a:prstGeom prst="rect">
            <a:avLst/>
          </a:prstGeom>
          <a:noFill/>
        </p:spPr>
        <p:txBody>
          <a:bodyPr wrap="square">
            <a:spAutoFit/>
          </a:bodyPr>
          <a:lstStyle/>
          <a:p>
            <a:r>
              <a:rPr lang="en-GB" b="1" dirty="0">
                <a:solidFill>
                  <a:schemeClr val="bg1"/>
                </a:solidFill>
                <a:highlight>
                  <a:srgbClr val="F79037"/>
                </a:highlight>
                <a:hlinkClick r:id="rId2">
                  <a:extLst>
                    <a:ext uri="{A12FA001-AC4F-418D-AE19-62706E023703}">
                      <ahyp:hlinkClr xmlns:ahyp="http://schemas.microsoft.com/office/drawing/2018/hyperlinkcolor" val="tx"/>
                    </a:ext>
                  </a:extLst>
                </a:hlinkClick>
              </a:rPr>
              <a:t>READ</a:t>
            </a:r>
            <a:r>
              <a:rPr lang="en-GB" dirty="0">
                <a:solidFill>
                  <a:srgbClr val="87A66E"/>
                </a:solidFill>
                <a:hlinkClick r:id="rId2">
                  <a:extLst>
                    <a:ext uri="{A12FA001-AC4F-418D-AE19-62706E023703}">
                      <ahyp:hlinkClr xmlns:ahyp="http://schemas.microsoft.com/office/drawing/2018/hyperlinkcolor" val="tx"/>
                    </a:ext>
                  </a:extLst>
                </a:hlinkClick>
              </a:rPr>
              <a:t> </a:t>
            </a:r>
            <a:r>
              <a:rPr lang="en-GB" dirty="0">
                <a:solidFill>
                  <a:srgbClr val="F79037"/>
                </a:solidFill>
                <a:hlinkClick r:id="rId2">
                  <a:extLst>
                    <a:ext uri="{A12FA001-AC4F-418D-AE19-62706E023703}">
                      <ahyp:hlinkClr xmlns:ahyp="http://schemas.microsoft.com/office/drawing/2018/hyperlinkcolor" val="tx"/>
                    </a:ext>
                  </a:extLst>
                </a:hlinkClick>
              </a:rPr>
              <a:t>How To Bring Sustainability To The Masses: Tony’s </a:t>
            </a:r>
            <a:r>
              <a:rPr lang="en-GB" dirty="0" err="1">
                <a:solidFill>
                  <a:srgbClr val="F79037"/>
                </a:solidFill>
                <a:hlinkClick r:id="rId2">
                  <a:extLst>
                    <a:ext uri="{A12FA001-AC4F-418D-AE19-62706E023703}">
                      <ahyp:hlinkClr xmlns:ahyp="http://schemas.microsoft.com/office/drawing/2018/hyperlinkcolor" val="tx"/>
                    </a:ext>
                  </a:extLst>
                </a:hlinkClick>
              </a:rPr>
              <a:t>Chocolonely’s</a:t>
            </a:r>
            <a:r>
              <a:rPr lang="en-GB" dirty="0">
                <a:solidFill>
                  <a:srgbClr val="F79037"/>
                </a:solidFill>
                <a:hlinkClick r:id="rId2">
                  <a:extLst>
                    <a:ext uri="{A12FA001-AC4F-418D-AE19-62706E023703}">
                      <ahyp:hlinkClr xmlns:ahyp="http://schemas.microsoft.com/office/drawing/2018/hyperlinkcolor" val="tx"/>
                    </a:ext>
                  </a:extLst>
                </a:hlinkClick>
              </a:rPr>
              <a:t> Impact Strategy (forbes.com)</a:t>
            </a:r>
            <a:endParaRPr lang="en-IE" dirty="0">
              <a:solidFill>
                <a:srgbClr val="F79037"/>
              </a:solidFill>
            </a:endParaRPr>
          </a:p>
        </p:txBody>
      </p:sp>
      <p:pic>
        <p:nvPicPr>
          <p:cNvPr id="2050" name="Picture 2" descr="The Most Ethical Chocolate Brand: Tony's Chocolonely">
            <a:extLst>
              <a:ext uri="{FF2B5EF4-FFF2-40B4-BE49-F238E27FC236}">
                <a16:creationId xmlns:a16="http://schemas.microsoft.com/office/drawing/2014/main" id="{7FF9633E-71CD-5CC9-CBC1-2FC79B0AA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775" y="0"/>
            <a:ext cx="3324225" cy="22161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D8DBAF9-CFC1-C3BE-B240-41789580FD8D}"/>
              </a:ext>
            </a:extLst>
          </p:cNvPr>
          <p:cNvSpPr txBox="1"/>
          <p:nvPr/>
        </p:nvSpPr>
        <p:spPr>
          <a:xfrm>
            <a:off x="6758145" y="176144"/>
            <a:ext cx="2109630" cy="954107"/>
          </a:xfrm>
          <a:prstGeom prst="rect">
            <a:avLst/>
          </a:prstGeom>
          <a:noFill/>
        </p:spPr>
        <p:txBody>
          <a:bodyPr wrap="square">
            <a:spAutoFit/>
          </a:bodyPr>
          <a:lstStyle/>
          <a:p>
            <a:r>
              <a:rPr lang="en-GB" sz="2800" b="0" i="0" dirty="0">
                <a:solidFill>
                  <a:srgbClr val="333333"/>
                </a:solidFill>
                <a:effectLst/>
              </a:rPr>
              <a:t>Tony’s </a:t>
            </a:r>
            <a:r>
              <a:rPr lang="en-GB" sz="2800" b="0" i="0" dirty="0" err="1">
                <a:solidFill>
                  <a:srgbClr val="333333"/>
                </a:solidFill>
                <a:effectLst/>
              </a:rPr>
              <a:t>Chocolonely</a:t>
            </a:r>
            <a:r>
              <a:rPr lang="en-GB" sz="2800" b="0" i="0" dirty="0">
                <a:solidFill>
                  <a:srgbClr val="333333"/>
                </a:solidFill>
                <a:effectLst/>
              </a:rPr>
              <a:t> </a:t>
            </a:r>
            <a:endParaRPr lang="en-IE" sz="2800" dirty="0"/>
          </a:p>
        </p:txBody>
      </p:sp>
    </p:spTree>
    <p:extLst>
      <p:ext uri="{BB962C8B-B14F-4D97-AF65-F5344CB8AC3E}">
        <p14:creationId xmlns:p14="http://schemas.microsoft.com/office/powerpoint/2010/main" val="21173666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7B72B-A53E-187B-8E4C-EAC2C5B44DE5}"/>
              </a:ext>
            </a:extLst>
          </p:cNvPr>
          <p:cNvSpPr>
            <a:spLocks noGrp="1"/>
          </p:cNvSpPr>
          <p:nvPr>
            <p:ph type="body" sz="quarter" idx="18"/>
          </p:nvPr>
        </p:nvSpPr>
        <p:spPr>
          <a:xfrm>
            <a:off x="898526" y="1579861"/>
            <a:ext cx="5646737" cy="3483006"/>
          </a:xfrm>
        </p:spPr>
        <p:txBody>
          <a:bodyPr/>
          <a:lstStyle/>
          <a:p>
            <a:r>
              <a:rPr lang="en-US"/>
              <a:t>Working with other innovative businesses or </a:t>
            </a:r>
            <a:r>
              <a:rPr lang="en-US" err="1"/>
              <a:t>organisations</a:t>
            </a:r>
            <a:r>
              <a:rPr lang="en-US"/>
              <a:t> can </a:t>
            </a:r>
            <a:r>
              <a:rPr lang="en-US" b="1"/>
              <a:t>drive progress</a:t>
            </a:r>
            <a:r>
              <a:rPr lang="en-US"/>
              <a:t> in ethical food practices. This can involve teaming up with technology companies, research institutions, sustainability-focused </a:t>
            </a:r>
            <a:r>
              <a:rPr lang="en-US" err="1"/>
              <a:t>organisations</a:t>
            </a:r>
            <a:r>
              <a:rPr lang="en-US"/>
              <a:t>, or non-profit initiatives to collectively address challenges and develop innovative solutions. </a:t>
            </a:r>
          </a:p>
          <a:p>
            <a:r>
              <a:rPr lang="en-US"/>
              <a:t>By </a:t>
            </a:r>
            <a:r>
              <a:rPr lang="en-US" b="1"/>
              <a:t>pooling resources, knowledge, and expertise</a:t>
            </a:r>
            <a:r>
              <a:rPr lang="en-US"/>
              <a:t>, you &amp; your ethical food business can </a:t>
            </a:r>
            <a:r>
              <a:rPr lang="en-US" b="1"/>
              <a:t>accelerate your innovation efforts </a:t>
            </a:r>
            <a:r>
              <a:rPr lang="en-US"/>
              <a:t>and create a greater impact.</a:t>
            </a:r>
            <a:endParaRPr lang="en-IE"/>
          </a:p>
        </p:txBody>
      </p:sp>
      <p:sp>
        <p:nvSpPr>
          <p:cNvPr id="3" name="Text Placeholder 2">
            <a:extLst>
              <a:ext uri="{FF2B5EF4-FFF2-40B4-BE49-F238E27FC236}">
                <a16:creationId xmlns:a16="http://schemas.microsoft.com/office/drawing/2014/main" id="{AAF11674-9521-841C-F6B4-ED91EA3913D8}"/>
              </a:ext>
            </a:extLst>
          </p:cNvPr>
          <p:cNvSpPr>
            <a:spLocks noGrp="1"/>
          </p:cNvSpPr>
          <p:nvPr>
            <p:ph type="body" sz="quarter" idx="16"/>
          </p:nvPr>
        </p:nvSpPr>
        <p:spPr>
          <a:xfrm>
            <a:off x="898358" y="577378"/>
            <a:ext cx="4990998" cy="992652"/>
          </a:xfrm>
        </p:spPr>
        <p:txBody>
          <a:bodyPr/>
          <a:lstStyle/>
          <a:p>
            <a:r>
              <a:rPr lang="en-IE" b="1"/>
              <a:t>Collaborations and Partnerships:</a:t>
            </a:r>
          </a:p>
        </p:txBody>
      </p:sp>
      <p:pic>
        <p:nvPicPr>
          <p:cNvPr id="6" name="Picture Placeholder 5">
            <a:extLst>
              <a:ext uri="{FF2B5EF4-FFF2-40B4-BE49-F238E27FC236}">
                <a16:creationId xmlns:a16="http://schemas.microsoft.com/office/drawing/2014/main" id="{48290F7D-FFDB-0FF5-86C3-53395242BDB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p:spPr>
      </p:pic>
      <p:pic>
        <p:nvPicPr>
          <p:cNvPr id="4" name="Picture 3">
            <a:extLst>
              <a:ext uri="{FF2B5EF4-FFF2-40B4-BE49-F238E27FC236}">
                <a16:creationId xmlns:a16="http://schemas.microsoft.com/office/drawing/2014/main" id="{9241195F-BA9D-0582-1FC6-48B571652086}"/>
              </a:ext>
            </a:extLst>
          </p:cNvPr>
          <p:cNvPicPr>
            <a:picLocks noChangeAspect="1"/>
          </p:cNvPicPr>
          <p:nvPr/>
        </p:nvPicPr>
        <p:blipFill>
          <a:blip r:embed="rId4"/>
          <a:stretch>
            <a:fillRect/>
          </a:stretch>
        </p:blipFill>
        <p:spPr>
          <a:xfrm>
            <a:off x="10984809" y="84456"/>
            <a:ext cx="929292" cy="992653"/>
          </a:xfrm>
          <a:prstGeom prst="rect">
            <a:avLst/>
          </a:prstGeom>
        </p:spPr>
      </p:pic>
    </p:spTree>
    <p:extLst>
      <p:ext uri="{BB962C8B-B14F-4D97-AF65-F5344CB8AC3E}">
        <p14:creationId xmlns:p14="http://schemas.microsoft.com/office/powerpoint/2010/main" val="22013552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952116" y="2036189"/>
            <a:ext cx="10419422" cy="2648933"/>
          </a:xfrm>
        </p:spPr>
        <p:txBody>
          <a:bodyPr>
            <a:noAutofit/>
          </a:bodyPr>
          <a:lstStyle/>
          <a:p>
            <a:r>
              <a:rPr lang="en-US" sz="4000" dirty="0"/>
              <a:t>You are now halfway through the EFE course…keep going as in Module 4 you will learn about useful </a:t>
            </a:r>
            <a:r>
              <a:rPr lang="en-US" sz="4000" b="1" dirty="0"/>
              <a:t>Tactics in Ethical Food Operations.</a:t>
            </a:r>
            <a:endParaRPr lang="en-US" sz="4000" dirty="0"/>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EB1BA7-8968-43CA-A586-3E5BAFD9F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1FB78F-29B0-44FF-BEE9-FACC0A5336B6}">
  <ds:schemaRefs>
    <ds:schemaRef ds:uri="http://schemas.microsoft.com/office/2006/metadata/properties"/>
    <ds:schemaRef ds:uri="http://schemas.microsoft.com/office/infopath/2007/PartnerControls"/>
    <ds:schemaRef ds:uri="b368c81d-2a3c-4b2e-8f20-ebff1d13c98d"/>
    <ds:schemaRef ds:uri="d8d94d33-0f46-420b-ad84-827e2691e374"/>
  </ds:schemaRefs>
</ds:datastoreItem>
</file>

<file path=customXml/itemProps3.xml><?xml version="1.0" encoding="utf-8"?>
<ds:datastoreItem xmlns:ds="http://schemas.openxmlformats.org/officeDocument/2006/customXml" ds:itemID="{8003B585-799A-47D8-9CA7-79D54B1652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57634</TotalTime>
  <Words>7573</Words>
  <Application>Microsoft Office PowerPoint</Application>
  <PresentationFormat>Widescreen</PresentationFormat>
  <Paragraphs>953</Paragraphs>
  <Slides>91</Slides>
  <Notes>7</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Arial</vt:lpstr>
      <vt:lpstr>brandon-grot-w01-light</vt:lpstr>
      <vt:lpstr>Calibri</vt:lpstr>
      <vt:lpstr>Georgia</vt:lpstr>
      <vt:lpstr>Montserrat Light</vt:lpstr>
      <vt:lpstr>MyriadPro-Bold</vt:lpstr>
      <vt:lpstr>PT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183</cp:revision>
  <dcterms:created xsi:type="dcterms:W3CDTF">2020-10-14T13:32:04Z</dcterms:created>
  <dcterms:modified xsi:type="dcterms:W3CDTF">2023-10-04T14:53:21Z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