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05"/>
  </p:notesMasterIdLst>
  <p:sldIdLst>
    <p:sldId id="4287" r:id="rId2"/>
    <p:sldId id="4306" r:id="rId3"/>
    <p:sldId id="4345" r:id="rId4"/>
    <p:sldId id="4365" r:id="rId5"/>
    <p:sldId id="4389" r:id="rId6"/>
    <p:sldId id="4396" r:id="rId7"/>
    <p:sldId id="4395" r:id="rId8"/>
    <p:sldId id="4394" r:id="rId9"/>
    <p:sldId id="4393" r:id="rId10"/>
    <p:sldId id="4392" r:id="rId11"/>
    <p:sldId id="4391" r:id="rId12"/>
    <p:sldId id="4390" r:id="rId13"/>
    <p:sldId id="4412" r:id="rId14"/>
    <p:sldId id="4411" r:id="rId15"/>
    <p:sldId id="4410" r:id="rId16"/>
    <p:sldId id="4409" r:id="rId17"/>
    <p:sldId id="4408" r:id="rId18"/>
    <p:sldId id="4407" r:id="rId19"/>
    <p:sldId id="4406" r:id="rId20"/>
    <p:sldId id="4405" r:id="rId21"/>
    <p:sldId id="4404" r:id="rId22"/>
    <p:sldId id="4403" r:id="rId23"/>
    <p:sldId id="4431" r:id="rId24"/>
    <p:sldId id="4401" r:id="rId25"/>
    <p:sldId id="4400" r:id="rId26"/>
    <p:sldId id="4399" r:id="rId27"/>
    <p:sldId id="4398" r:id="rId28"/>
    <p:sldId id="4397" r:id="rId29"/>
    <p:sldId id="4366" r:id="rId30"/>
    <p:sldId id="4432" r:id="rId31"/>
    <p:sldId id="4640" r:id="rId32"/>
    <p:sldId id="4642" r:id="rId33"/>
    <p:sldId id="4641" r:id="rId34"/>
    <p:sldId id="4645" r:id="rId35"/>
    <p:sldId id="4643" r:id="rId36"/>
    <p:sldId id="4646" r:id="rId37"/>
    <p:sldId id="4647" r:id="rId38"/>
    <p:sldId id="4648" r:id="rId39"/>
    <p:sldId id="4644" r:id="rId40"/>
    <p:sldId id="4649" r:id="rId41"/>
    <p:sldId id="4650" r:id="rId42"/>
    <p:sldId id="4651" r:id="rId43"/>
    <p:sldId id="4652" r:id="rId44"/>
    <p:sldId id="4658" r:id="rId45"/>
    <p:sldId id="4342" r:id="rId46"/>
    <p:sldId id="4633" r:id="rId47"/>
    <p:sldId id="4654" r:id="rId48"/>
    <p:sldId id="4655" r:id="rId49"/>
    <p:sldId id="4656" r:id="rId50"/>
    <p:sldId id="4635" r:id="rId51"/>
    <p:sldId id="4636" r:id="rId52"/>
    <p:sldId id="4637" r:id="rId53"/>
    <p:sldId id="4638" r:id="rId54"/>
    <p:sldId id="4639" r:id="rId55"/>
    <p:sldId id="4657" r:id="rId56"/>
    <p:sldId id="4346" r:id="rId57"/>
    <p:sldId id="4437" r:id="rId58"/>
    <p:sldId id="4322" r:id="rId59"/>
    <p:sldId id="4436" r:id="rId60"/>
    <p:sldId id="4438" r:id="rId61"/>
    <p:sldId id="4351" r:id="rId62"/>
    <p:sldId id="4353" r:id="rId63"/>
    <p:sldId id="4434" r:id="rId64"/>
    <p:sldId id="4447" r:id="rId65"/>
    <p:sldId id="4439" r:id="rId66"/>
    <p:sldId id="4440" r:id="rId67"/>
    <p:sldId id="4435" r:id="rId68"/>
    <p:sldId id="4442" r:id="rId69"/>
    <p:sldId id="4443" r:id="rId70"/>
    <p:sldId id="4444" r:id="rId71"/>
    <p:sldId id="4355" r:id="rId72"/>
    <p:sldId id="4445" r:id="rId73"/>
    <p:sldId id="4354" r:id="rId74"/>
    <p:sldId id="4347" r:id="rId75"/>
    <p:sldId id="4430" r:id="rId76"/>
    <p:sldId id="4429" r:id="rId77"/>
    <p:sldId id="4428" r:id="rId78"/>
    <p:sldId id="4424" r:id="rId79"/>
    <p:sldId id="4423" r:id="rId80"/>
    <p:sldId id="4422" r:id="rId81"/>
    <p:sldId id="4421" r:id="rId82"/>
    <p:sldId id="4420" r:id="rId83"/>
    <p:sldId id="4419" r:id="rId84"/>
    <p:sldId id="4418" r:id="rId85"/>
    <p:sldId id="4417" r:id="rId86"/>
    <p:sldId id="4348" r:id="rId87"/>
    <p:sldId id="4448" r:id="rId88"/>
    <p:sldId id="4338" r:id="rId89"/>
    <p:sldId id="4449" r:id="rId90"/>
    <p:sldId id="4450" r:id="rId91"/>
    <p:sldId id="4451" r:id="rId92"/>
    <p:sldId id="4452" r:id="rId93"/>
    <p:sldId id="4453" r:id="rId94"/>
    <p:sldId id="4454" r:id="rId95"/>
    <p:sldId id="4455" r:id="rId96"/>
    <p:sldId id="4456" r:id="rId97"/>
    <p:sldId id="4458" r:id="rId98"/>
    <p:sldId id="4457" r:id="rId99"/>
    <p:sldId id="4459" r:id="rId100"/>
    <p:sldId id="4460" r:id="rId101"/>
    <p:sldId id="4461" r:id="rId102"/>
    <p:sldId id="4462" r:id="rId103"/>
    <p:sldId id="4263"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9037"/>
    <a:srgbClr val="F1A0C2"/>
    <a:srgbClr val="B2DEDD"/>
    <a:srgbClr val="FDE4CF"/>
    <a:srgbClr val="B2DDDC"/>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148" y="56"/>
      </p:cViewPr>
      <p:guideLst/>
    </p:cSldViewPr>
  </p:slideViewPr>
  <p:notesTextViewPr>
    <p:cViewPr>
      <p:scale>
        <a:sx n="1" d="1"/>
        <a:sy n="1" d="1"/>
      </p:scale>
      <p:origin x="0" y="0"/>
    </p:cViewPr>
  </p:notesTextViewPr>
  <p:sorterViewPr>
    <p:cViewPr>
      <p:scale>
        <a:sx n="100" d="100"/>
        <a:sy n="100" d="100"/>
      </p:scale>
      <p:origin x="0" y="-22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3.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a:solidFill>
                <a:srgbClr val="000000"/>
              </a:solidFill>
            </a:rPr>
            <a:t>Recycling</a:t>
          </a: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dirty="0">
            <a:solidFill>
              <a:srgbClr val="000000"/>
            </a:solidFill>
          </a:endParaRPr>
        </a:p>
        <a:p>
          <a:r>
            <a:rPr lang="en-IE" b="1" dirty="0">
              <a:solidFill>
                <a:srgbClr val="000000"/>
              </a:solidFill>
            </a:rPr>
            <a:t>Sustainable Production</a:t>
          </a: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a:solidFill>
                <a:srgbClr val="000000"/>
              </a:solidFill>
            </a:rPr>
            <a:t>Sustainable Use</a:t>
          </a: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Recycling</a:t>
          </a: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IE" sz="1300" b="1" kern="1200" dirty="0">
            <a:solidFill>
              <a:srgbClr val="000000"/>
            </a:solidFill>
          </a:endParaRPr>
        </a:p>
        <a:p>
          <a:pPr marL="0" lvl="0" indent="0" algn="ctr" defTabSz="577850">
            <a:lnSpc>
              <a:spcPct val="90000"/>
            </a:lnSpc>
            <a:spcBef>
              <a:spcPct val="0"/>
            </a:spcBef>
            <a:spcAft>
              <a:spcPct val="35000"/>
            </a:spcAft>
            <a:buNone/>
          </a:pPr>
          <a:r>
            <a:rPr lang="en-IE" sz="1300" b="1" kern="1200" dirty="0">
              <a:solidFill>
                <a:srgbClr val="000000"/>
              </a:solidFill>
            </a:rPr>
            <a:t>Sustainable Production</a:t>
          </a: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Sustainable Use</a:t>
          </a: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72826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E9A2EF30-8AE3-9582-B3B1-A5C98A1CB53F}"/>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20.png"/><Relationship Id="rId2" Type="http://schemas.openxmlformats.org/officeDocument/2006/relationships/image" Target="../media/image110.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3.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2.png"/></Relationships>
</file>

<file path=ppt/slides/_rels/slide10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6.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6.png"/><Relationship Id="rId5" Type="http://schemas.openxmlformats.org/officeDocument/2006/relationships/hyperlink" Target="https://youtu.be/AgWgYeWm1O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3A%2F%2Feuropa.eu%2F%21gf93pw" TargetMode="Externa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3.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0.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29.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1.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sv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science-environment-policy_en" TargetMode="External"/><Relationship Id="rId2" Type="http://schemas.openxmlformats.org/officeDocument/2006/relationships/hyperlink" Target="https://environment.ec.europa.eu/news/field-fork-global-food-miles-generate-nearly-20-all-co2-emissions-food-2023-01-25_en" TargetMode="Externa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8.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0.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5.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6.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image" Target="../media/image108.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4.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59678"/>
            <a:ext cx="7217923" cy="1292351"/>
          </a:xfrm>
        </p:spPr>
        <p:txBody>
          <a:bodyPr/>
          <a:lstStyle/>
          <a:p>
            <a:r>
              <a:rPr lang="en-IE" b="0" dirty="0"/>
              <a:t>Tactics in Ethical Food Operations </a:t>
            </a:r>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Long Supply Chains </a:t>
            </a:r>
            <a:r>
              <a:rPr kumimoji="0" lang="en-US" sz="3600" b="0" i="0" u="none" strike="noStrike" kern="1200" cap="none" spc="0" normalizeH="0" baseline="0" noProof="0" dirty="0">
                <a:ln>
                  <a:noFill/>
                </a:ln>
                <a:effectLst/>
                <a:uLnTx/>
                <a:uFillTx/>
                <a:latin typeface="Calibri" panose="020F0502020204030204"/>
                <a:ea typeface="+mn-ea"/>
                <a:cs typeface="+mn-cs"/>
              </a:rPr>
              <a:t>can be very complex &amp; typically can have high Carbon Footprints…</a:t>
            </a:r>
            <a:endParaRPr kumimoji="0" lang="en-IE" sz="3600" b="0" i="0" u="none" strike="noStrike" kern="1200" cap="none" spc="0" normalizeH="0" baseline="0" noProof="0" dirty="0">
              <a:ln>
                <a:noFill/>
              </a:ln>
              <a:effectLst/>
              <a:uLnTx/>
              <a:uFillTx/>
              <a:latin typeface="Calibri" panose="020F0502020204030204"/>
              <a:ea typeface="+mn-ea"/>
              <a:cs typeface="+mn-cs"/>
            </a:endParaRPr>
          </a:p>
          <a:p>
            <a:endParaRPr lang="en-IE"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714260" y="3144820"/>
            <a:ext cx="2072556" cy="738664"/>
          </a:xfrm>
          <a:prstGeom prst="rect">
            <a:avLst/>
          </a:prstGeom>
          <a:noFill/>
        </p:spPr>
        <p:txBody>
          <a:bodyPr wrap="square" rtlCol="0">
            <a:spAutoFit/>
          </a:bodyPr>
          <a:lstStyle/>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 and </a:t>
            </a:r>
          </a:p>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grower-shippers</a:t>
            </a:r>
          </a:p>
          <a:p>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599194" y="5416016"/>
            <a:ext cx="1311208" cy="646331"/>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Imports</a:t>
            </a:r>
            <a:endParaRPr lang="en-US" altLang="en-US" sz="2800" dirty="0">
              <a:solidFill>
                <a:srgbClr val="000000"/>
              </a:solidFill>
              <a:latin typeface="Arial" panose="020B0604020202020204" pitchFamily="34" charset="0"/>
            </a:endParaRPr>
          </a:p>
          <a:p>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514599" y="2257425"/>
            <a:ext cx="1395803" cy="369332"/>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Exports</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p>
          <a:p>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9" y="1791982"/>
            <a:ext cx="1596714"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Direct Markets</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89487" y="2950177"/>
            <a:ext cx="2146575"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Food Retail Outlets</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800219"/>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Specialty produce wholesalers</a:t>
            </a:r>
          </a:p>
          <a:p>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1887867"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endParaRPr lang="en-US" altLang="en-US" sz="1900" dirty="0">
              <a:solidFill>
                <a:srgbClr val="000000"/>
              </a:solidFill>
              <a:latin typeface="Arial" panose="020B0604020202020204" pitchFamily="34" charset="0"/>
            </a:endParaRPr>
          </a:p>
          <a:p>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Food Service establishments</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311208" cy="523220"/>
          </a:xfrm>
          <a:prstGeom prst="rect">
            <a:avLst/>
          </a:prstGeom>
          <a:noFill/>
        </p:spPr>
        <p:txBody>
          <a:bodyPr wrap="square" rtlCol="0">
            <a:spAutoFit/>
          </a:bodyPr>
          <a:lstStyle/>
          <a:p>
            <a:r>
              <a:rPr lang="en-US" sz="1400" dirty="0">
                <a:solidFill>
                  <a:srgbClr val="000000"/>
                </a:solidFill>
                <a:latin typeface="Arial" panose="020B0604020202020204" pitchFamily="34" charset="0"/>
                <a:cs typeface="Arial" panose="020B0604020202020204" pitchFamily="34" charset="0"/>
              </a:rPr>
              <a:t>Agents / Brokers</a:t>
            </a:r>
            <a:endParaRPr lang="en-IE"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r>
              <a:rPr lang="en-GB" sz="3600" b="1" dirty="0">
                <a:solidFill>
                  <a:schemeClr val="bg1"/>
                </a:solidFill>
              </a:rPr>
              <a:t>7 Steps of a Marketing Strategy Process</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a:r>
              <a:rPr lang="en-IE" b="1" dirty="0">
                <a:solidFill>
                  <a:srgbClr val="000000"/>
                </a:solidFill>
              </a:rPr>
              <a:t>1. Build your Marketing Plan</a:t>
            </a: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53796"/>
            <a:ext cx="1539418" cy="923330"/>
          </a:xfrm>
          <a:prstGeom prst="rect">
            <a:avLst/>
          </a:prstGeom>
          <a:noFill/>
        </p:spPr>
        <p:txBody>
          <a:bodyPr wrap="square" rtlCol="0">
            <a:spAutoFit/>
          </a:bodyPr>
          <a:lstStyle/>
          <a:p>
            <a:pPr algn="ctr"/>
            <a:r>
              <a:rPr lang="en-IE" b="1" dirty="0">
                <a:solidFill>
                  <a:srgbClr val="000000"/>
                </a:solidFill>
              </a:rPr>
              <a:t>2. Create Buyer Personas</a:t>
            </a: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a:r>
              <a:rPr lang="en-IE" b="1" dirty="0">
                <a:solidFill>
                  <a:srgbClr val="000000"/>
                </a:solidFill>
              </a:rPr>
              <a:t>3. Identify Your Goals</a:t>
            </a: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923330"/>
          </a:xfrm>
          <a:prstGeom prst="rect">
            <a:avLst/>
          </a:prstGeom>
          <a:noFill/>
        </p:spPr>
        <p:txBody>
          <a:bodyPr wrap="square" rtlCol="0">
            <a:spAutoFit/>
          </a:bodyPr>
          <a:lstStyle/>
          <a:p>
            <a:pPr algn="ctr"/>
            <a:r>
              <a:rPr lang="en-IE" b="1" dirty="0">
                <a:solidFill>
                  <a:srgbClr val="000000"/>
                </a:solidFill>
              </a:rPr>
              <a:t>4. Select the appropriate tools</a:t>
            </a: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646331"/>
          </a:xfrm>
          <a:prstGeom prst="rect">
            <a:avLst/>
          </a:prstGeom>
          <a:noFill/>
        </p:spPr>
        <p:txBody>
          <a:bodyPr wrap="square" rtlCol="0">
            <a:spAutoFit/>
          </a:bodyPr>
          <a:lstStyle/>
          <a:p>
            <a:pPr algn="ctr"/>
            <a:r>
              <a:rPr lang="en-IE" b="1" dirty="0">
                <a:solidFill>
                  <a:srgbClr val="000000"/>
                </a:solidFill>
              </a:rPr>
              <a:t>5. Review your Media</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832870" y="4385610"/>
            <a:ext cx="1539418" cy="923330"/>
          </a:xfrm>
          <a:prstGeom prst="rect">
            <a:avLst/>
          </a:prstGeom>
          <a:noFill/>
        </p:spPr>
        <p:txBody>
          <a:bodyPr wrap="square" rtlCol="0">
            <a:spAutoFit/>
          </a:bodyPr>
          <a:lstStyle/>
          <a:p>
            <a:pPr algn="ctr"/>
            <a:r>
              <a:rPr lang="en-IE" b="1" dirty="0">
                <a:solidFill>
                  <a:srgbClr val="000000"/>
                </a:solidFill>
              </a:rPr>
              <a:t>6. Audit &amp; plan media campaigns</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646331"/>
          </a:xfrm>
          <a:prstGeom prst="rect">
            <a:avLst/>
          </a:prstGeom>
          <a:noFill/>
        </p:spPr>
        <p:txBody>
          <a:bodyPr wrap="square" rtlCol="0">
            <a:spAutoFit/>
          </a:bodyPr>
          <a:lstStyle/>
          <a:p>
            <a:pPr algn="ctr"/>
            <a:r>
              <a:rPr lang="en-IE" b="1" dirty="0">
                <a:solidFill>
                  <a:srgbClr val="000000"/>
                </a:solidFill>
              </a:rPr>
              <a:t>7. Bring it to Fruition</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550506"/>
            <a:ext cx="5432869" cy="3572864"/>
          </a:xfrm>
        </p:spPr>
        <p:txBody>
          <a:bodyPr/>
          <a:lstStyle/>
          <a:p>
            <a:pPr marL="0" indent="0"/>
            <a:r>
              <a:rPr lang="en-US" b="0" i="0" dirty="0">
                <a:solidFill>
                  <a:srgbClr val="000000"/>
                </a:solidFill>
                <a:effectLst/>
              </a:rPr>
              <a:t>There are numerous ways to help your business grow, but one of the most powerful tools that you can use is </a:t>
            </a:r>
            <a:r>
              <a:rPr lang="en-US" b="1" i="0" dirty="0">
                <a:solidFill>
                  <a:srgbClr val="000000"/>
                </a:solidFill>
                <a:effectLst/>
              </a:rPr>
              <a:t>an effective marketing strategy</a:t>
            </a:r>
            <a:r>
              <a:rPr lang="en-US" b="0" i="0" dirty="0">
                <a:solidFill>
                  <a:srgbClr val="000000"/>
                </a:solidFill>
                <a:effectLst/>
              </a:rPr>
              <a:t>. </a:t>
            </a:r>
          </a:p>
          <a:p>
            <a:pPr marL="0" indent="0"/>
            <a:r>
              <a:rPr lang="en-US" b="0" i="0" dirty="0">
                <a:solidFill>
                  <a:srgbClr val="000000"/>
                </a:solidFill>
                <a:effectLst/>
              </a:rPr>
              <a:t>The above steps can help you get started on forming a strategy that brings out the best in your company. By taking the process one step at a time, you can </a:t>
            </a:r>
            <a:r>
              <a:rPr lang="en-US" b="1" i="0" dirty="0">
                <a:effectLst/>
              </a:rPr>
              <a:t>expand your customer base, boost your revenue and steer your business towards lasting success…</a:t>
            </a:r>
            <a:r>
              <a:rPr lang="en-US" i="0" dirty="0">
                <a:effectLst/>
              </a:rPr>
              <a:t>see it as the missing piece of the puzzle!!!</a:t>
            </a:r>
            <a:endParaRPr lang="en-IE" b="1" dirty="0"/>
          </a:p>
          <a:p>
            <a:pPr marL="0"/>
            <a:endParaRPr lang="en-IE"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r>
              <a:rPr lang="en-IE" b="1" dirty="0"/>
              <a:t>It’s Your turn now…</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List what you are doing already? </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could you do to improve?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3600" dirty="0">
                <a:solidFill>
                  <a:srgbClr val="000000"/>
                </a:solidFill>
                <a:highlight>
                  <a:srgbClr val="F79037"/>
                </a:highlight>
              </a:rPr>
              <a:t>A quick EXERCISE - </a:t>
            </a:r>
          </a:p>
          <a:p>
            <a:r>
              <a:rPr lang="en-IE" sz="3600" dirty="0">
                <a:solidFill>
                  <a:srgbClr val="000000"/>
                </a:solidFill>
                <a:highlight>
                  <a:srgbClr val="F79037"/>
                </a:highlight>
              </a:rPr>
              <a:t>In terms of your Marketing Strategy…</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a:noAutofit/>
          </a:bodyPr>
          <a:lstStyle/>
          <a:p>
            <a:pPr>
              <a:lnSpc>
                <a:spcPct val="100000"/>
              </a:lnSpc>
            </a:pPr>
            <a:r>
              <a:rPr lang="en-US" sz="3200" dirty="0"/>
              <a:t>You now have completed Module 4…You are gathering tips and tools on this journey of </a:t>
            </a:r>
            <a:r>
              <a:rPr lang="en-US" sz="3200" b="1" dirty="0"/>
              <a:t>Ethical Entrepreneurship </a:t>
            </a:r>
            <a:r>
              <a:rPr lang="en-US" sz="3200" dirty="0"/>
              <a:t>as we aim to support and equip you for your business venture. The next module discusses the importance of communication in business and how to ethically work with PEOPLE…please keep going!</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898357" y="1618592"/>
            <a:ext cx="6080941" cy="4361793"/>
          </a:xfrm>
        </p:spPr>
        <p:txBody>
          <a:bodyPr/>
          <a:lstStyle/>
          <a:p>
            <a:r>
              <a:rPr lang="en-US" b="1" i="0" dirty="0">
                <a:effectLst/>
              </a:rPr>
              <a:t>Food's carbon footprint</a:t>
            </a:r>
            <a:r>
              <a:rPr lang="en-US" b="0" i="0" dirty="0">
                <a:effectLst/>
              </a:rPr>
              <a:t>, is the greenhouse gas </a:t>
            </a:r>
            <a:r>
              <a:rPr lang="en-US" b="1" i="0" dirty="0">
                <a:effectLst/>
              </a:rPr>
              <a:t>emissions</a:t>
            </a:r>
            <a:r>
              <a:rPr lang="en-US" b="0" i="0" dirty="0">
                <a:effectLst/>
              </a:rPr>
              <a:t> produced by growing, rearing, farming, processing, transporting, storing, cooking and disposing of </a:t>
            </a:r>
            <a:r>
              <a:rPr lang="en-US" b="1" i="0" dirty="0">
                <a:effectLst/>
              </a:rPr>
              <a:t>food</a:t>
            </a:r>
            <a:r>
              <a:rPr lang="en-US" b="0" i="0" dirty="0">
                <a:effectLst/>
              </a:rPr>
              <a:t> </a:t>
            </a:r>
            <a:r>
              <a:rPr lang="en-US" dirty="0"/>
              <a:t>for consumption</a:t>
            </a:r>
            <a:r>
              <a:rPr lang="en-US" b="0" i="0" dirty="0">
                <a:effectLst/>
              </a:rPr>
              <a:t>.</a:t>
            </a:r>
            <a:endParaRPr lang="en-US" dirty="0"/>
          </a:p>
          <a:p>
            <a:r>
              <a:rPr lang="en-US" b="0" i="0" dirty="0">
                <a:effectLst/>
              </a:rPr>
              <a:t>There are </a:t>
            </a:r>
            <a:r>
              <a:rPr lang="en-US" dirty="0"/>
              <a:t>excellent</a:t>
            </a:r>
            <a:r>
              <a:rPr lang="en-US" b="0" i="0" dirty="0">
                <a:effectLst/>
              </a:rPr>
              <a:t> apps now available to help consumers calculate their carbon footprint.</a:t>
            </a:r>
          </a:p>
          <a:p>
            <a:r>
              <a:rPr lang="en-US" b="1" dirty="0">
                <a:hlinkClick r:id="rId2"/>
              </a:rPr>
              <a:t>– Android Apps on Google Play</a:t>
            </a:r>
            <a:endParaRPr lang="en-US" b="1" dirty="0"/>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effectLst/>
                <a:uLnTx/>
                <a:uFillTx/>
                <a:latin typeface="Calibri" panose="020F0502020204030204"/>
                <a:ea typeface="+mn-ea"/>
                <a:cs typeface="+mn-cs"/>
              </a:rPr>
              <a:t>One such app, Evocco has published a free guide for Food businesses on how to make more informed decisions</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hlinkClick r:id="rId3"/>
              </a:rPr>
              <a:t>https://evocco.hubspotpagebuilder.com/food-businesses</a:t>
            </a:r>
            <a:endPar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8" y="751287"/>
            <a:ext cx="4990998" cy="992652"/>
          </a:xfrm>
        </p:spPr>
        <p:txBody>
          <a:bodyPr/>
          <a:lstStyle/>
          <a:p>
            <a:r>
              <a:rPr lang="en-US" b="1"/>
              <a:t>The Carbon Cost of Food</a:t>
            </a:r>
            <a:endParaRPr lang="en-IE" b="1"/>
          </a:p>
          <a:p>
            <a:endParaRPr lang="en-IE"/>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r>
              <a:rPr lang="en-US" b="1">
                <a:solidFill>
                  <a:srgbClr val="000000"/>
                </a:solidFill>
              </a:rPr>
              <a:t>Benefits of Short Food Supply Chains (SFSC):</a:t>
            </a:r>
          </a:p>
          <a:p>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844104" y="3537208"/>
            <a:ext cx="2692652" cy="1202080"/>
          </a:xfrm>
        </p:spPr>
        <p:txBody>
          <a:bodyPr/>
          <a:lstStyle/>
          <a:p>
            <a:pPr marL="180000" indent="-180000" algn="l">
              <a:buFont typeface="Arial" panose="020B0604020202020204" pitchFamily="34" charset="0"/>
              <a:buChar char="•"/>
            </a:pPr>
            <a:r>
              <a:rPr lang="en-US" sz="1600">
                <a:solidFill>
                  <a:srgbClr val="000000"/>
                </a:solidFill>
                <a:latin typeface="+mn-lt"/>
              </a:rPr>
              <a:t>Receive Fairer Prices</a:t>
            </a:r>
          </a:p>
          <a:p>
            <a:pPr marL="180000" indent="-180000" algn="l">
              <a:buFont typeface="Arial" panose="020B0604020202020204" pitchFamily="34" charset="0"/>
              <a:buChar char="•"/>
            </a:pPr>
            <a:r>
              <a:rPr lang="en-US" sz="1600">
                <a:solidFill>
                  <a:srgbClr val="000000"/>
                </a:solidFill>
                <a:latin typeface="+mn-lt"/>
              </a:rPr>
              <a:t>Less Energy costs</a:t>
            </a:r>
          </a:p>
          <a:p>
            <a:pPr marL="180000" indent="-180000" algn="l">
              <a:buFont typeface="Arial" panose="020B0604020202020204" pitchFamily="34" charset="0"/>
              <a:buChar char="•"/>
            </a:pPr>
            <a:r>
              <a:rPr lang="en-US" sz="1600">
                <a:solidFill>
                  <a:srgbClr val="000000"/>
                </a:solidFill>
                <a:latin typeface="+mn-lt"/>
              </a:rPr>
              <a:t>Less Transportation costs</a:t>
            </a:r>
          </a:p>
          <a:p>
            <a:pPr marL="180000" indent="-180000" algn="l">
              <a:buFont typeface="Arial" panose="020B0604020202020204" pitchFamily="34" charset="0"/>
              <a:buChar char="•"/>
            </a:pPr>
            <a:endParaRPr lang="en-IE" sz="160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767026" y="3037785"/>
            <a:ext cx="2448878" cy="461665"/>
          </a:xfrm>
          <a:prstGeom prst="rect">
            <a:avLst/>
          </a:prstGeom>
          <a:noFill/>
        </p:spPr>
        <p:txBody>
          <a:bodyPr wrap="square">
            <a:spAutoFit/>
          </a:bodyPr>
          <a:lstStyle/>
          <a:p>
            <a:r>
              <a:rPr lang="en-US" sz="2400" b="1">
                <a:solidFill>
                  <a:srgbClr val="000000"/>
                </a:solidFill>
              </a:rPr>
              <a:t>Farmer/Producer</a:t>
            </a:r>
          </a:p>
        </p:txBody>
      </p:sp>
      <p:sp>
        <p:nvSpPr>
          <p:cNvPr id="60" name="TextBox 59">
            <a:extLst>
              <a:ext uri="{FF2B5EF4-FFF2-40B4-BE49-F238E27FC236}">
                <a16:creationId xmlns:a16="http://schemas.microsoft.com/office/drawing/2014/main" id="{F635D22D-1380-8AFD-3F9E-864C9E1FC35A}"/>
              </a:ext>
            </a:extLst>
          </p:cNvPr>
          <p:cNvSpPr txBox="1"/>
          <p:nvPr/>
        </p:nvSpPr>
        <p:spPr>
          <a:xfrm>
            <a:off x="4829575" y="3058365"/>
            <a:ext cx="2093228" cy="461665"/>
          </a:xfrm>
          <a:prstGeom prst="rect">
            <a:avLst/>
          </a:prstGeom>
          <a:noFill/>
        </p:spPr>
        <p:txBody>
          <a:bodyPr wrap="square">
            <a:spAutoFit/>
          </a:bodyPr>
          <a:lstStyle/>
          <a:p>
            <a:r>
              <a:rPr lang="en-US" sz="2400" b="1">
                <a:solidFill>
                  <a:srgbClr val="000000"/>
                </a:solidFill>
              </a:rPr>
              <a:t>The Consumer</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655245" y="3037786"/>
            <a:ext cx="2537518" cy="461665"/>
          </a:xfrm>
          <a:prstGeom prst="rect">
            <a:avLst/>
          </a:prstGeom>
          <a:noFill/>
        </p:spPr>
        <p:txBody>
          <a:bodyPr wrap="square">
            <a:spAutoFit/>
          </a:bodyPr>
          <a:lstStyle/>
          <a:p>
            <a:r>
              <a:rPr lang="en-US" sz="2400" b="1">
                <a:solidFill>
                  <a:srgbClr val="000000"/>
                </a:solidFill>
              </a:rPr>
              <a:t>The Community</a:t>
            </a: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749674" y="3537208"/>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Receive fresher Produce</a:t>
            </a:r>
          </a:p>
          <a:p>
            <a:pPr marL="180000" indent="-180000" algn="l">
              <a:buFont typeface="Arial" panose="020B0604020202020204" pitchFamily="34" charset="0"/>
              <a:buChar char="•"/>
            </a:pPr>
            <a:r>
              <a:rPr lang="en-US" sz="1600">
                <a:solidFill>
                  <a:srgbClr val="000000"/>
                </a:solidFill>
                <a:latin typeface="+mn-lt"/>
              </a:rPr>
              <a:t>Increased transparency</a:t>
            </a:r>
          </a:p>
          <a:p>
            <a:pPr marL="180000" indent="-180000" algn="l">
              <a:buFont typeface="Arial" panose="020B0604020202020204" pitchFamily="34" charset="0"/>
              <a:buChar char="•"/>
            </a:pPr>
            <a:r>
              <a:rPr lang="en-US" sz="1600">
                <a:solidFill>
                  <a:srgbClr val="000000"/>
                </a:solidFill>
                <a:latin typeface="+mn-lt"/>
              </a:rPr>
              <a:t>Communication with the producer</a:t>
            </a:r>
          </a:p>
          <a:p>
            <a:pPr marL="180000" indent="-180000" algn="l">
              <a:buFont typeface="Arial" panose="020B0604020202020204" pitchFamily="34" charset="0"/>
              <a:buChar char="•"/>
            </a:pPr>
            <a:endParaRPr lang="en-IE" sz="160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655244"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Creates Sustainability</a:t>
            </a:r>
          </a:p>
          <a:p>
            <a:pPr marL="180000" indent="-180000" algn="l">
              <a:buFont typeface="Arial" panose="020B0604020202020204" pitchFamily="34" charset="0"/>
              <a:buChar char="•"/>
            </a:pPr>
            <a:r>
              <a:rPr lang="en-US" sz="1600">
                <a:solidFill>
                  <a:srgbClr val="000000"/>
                </a:solidFill>
                <a:latin typeface="+mn-lt"/>
              </a:rPr>
              <a:t>Employment/ economy</a:t>
            </a:r>
          </a:p>
          <a:p>
            <a:pPr marL="180000" indent="-180000" algn="l">
              <a:buFont typeface="Arial" panose="020B0604020202020204" pitchFamily="34" charset="0"/>
              <a:buChar char="•"/>
            </a:pPr>
            <a:r>
              <a:rPr lang="en-US" sz="1600">
                <a:solidFill>
                  <a:srgbClr val="000000"/>
                </a:solidFill>
                <a:latin typeface="+mn-lt"/>
              </a:rPr>
              <a:t>Reduces CO</a:t>
            </a:r>
            <a:r>
              <a:rPr lang="en-US" sz="1600" baseline="-25000">
                <a:solidFill>
                  <a:srgbClr val="000000"/>
                </a:solidFill>
                <a:latin typeface="+mn-lt"/>
              </a:rPr>
              <a:t>2</a:t>
            </a:r>
            <a:r>
              <a:rPr lang="en-US" sz="1600">
                <a:solidFill>
                  <a:srgbClr val="000000"/>
                </a:solidFill>
                <a:latin typeface="+mn-lt"/>
              </a:rPr>
              <a:t> emissions</a:t>
            </a:r>
          </a:p>
          <a:p>
            <a:pPr marL="0" indent="0" algn="l"/>
            <a:endParaRPr lang="en-IE" sz="160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98357" y="1651666"/>
            <a:ext cx="6379521" cy="3802608"/>
          </a:xfrm>
        </p:spPr>
        <p:txBody>
          <a:bodyPr/>
          <a:lstStyle/>
          <a:p>
            <a:r>
              <a:rPr lang="en-US"/>
              <a:t>Your food business can shorten your food supply chain by: </a:t>
            </a:r>
          </a:p>
          <a:p>
            <a:pPr marL="342900" indent="-342900">
              <a:spcBef>
                <a:spcPts val="600"/>
              </a:spcBef>
              <a:buFont typeface="Arial" panose="020B0604020202020204" pitchFamily="34" charset="0"/>
              <a:buChar char="•"/>
            </a:pPr>
            <a:r>
              <a:rPr lang="en-US" b="1"/>
              <a:t>Direct purchases </a:t>
            </a:r>
            <a:r>
              <a:rPr lang="en-US"/>
              <a:t>from local growers/producers </a:t>
            </a:r>
          </a:p>
          <a:p>
            <a:pPr marL="342900" indent="-342900">
              <a:spcBef>
                <a:spcPts val="600"/>
              </a:spcBef>
              <a:buFont typeface="Arial" panose="020B0604020202020204" pitchFamily="34" charset="0"/>
              <a:buChar char="•"/>
            </a:pPr>
            <a:r>
              <a:rPr lang="en-US" b="1"/>
              <a:t>Collective direct sales </a:t>
            </a:r>
            <a:r>
              <a:rPr lang="en-US"/>
              <a:t>via a local food system, a collaborative network that integrates sustainable food production, processing, distribution, consumption, and waste management in order to enhance the environmental, economic, and social health of a particular area.</a:t>
            </a:r>
          </a:p>
          <a:p>
            <a:pPr marL="342900" indent="-342900">
              <a:spcBef>
                <a:spcPts val="600"/>
              </a:spcBef>
              <a:buFont typeface="Arial" panose="020B0604020202020204" pitchFamily="34" charset="0"/>
              <a:buChar char="•"/>
            </a:pPr>
            <a:r>
              <a:rPr lang="en-US" b="1"/>
              <a:t>Partnerships</a:t>
            </a:r>
          </a:p>
          <a:p>
            <a:endParaRPr lang="en-IE"/>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898357" y="659014"/>
            <a:ext cx="4990998" cy="992652"/>
          </a:xfrm>
        </p:spPr>
        <p:txBody>
          <a:bodyPr/>
          <a:lstStyle/>
          <a:p>
            <a:r>
              <a:rPr lang="en-US" sz="3600" b="1"/>
              <a:t>Short Supply Chains &amp; Local Food Systems</a:t>
            </a:r>
          </a:p>
          <a:p>
            <a:endParaRPr lang="en-IE"/>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a:lstStyle/>
          <a:p>
            <a:r>
              <a:rPr lang="en-US"/>
              <a:t>Direct purchasing is the simplest form of SFSC and involves a direct transaction between farmers and your food business. </a:t>
            </a:r>
          </a:p>
          <a:p>
            <a:r>
              <a:rPr lang="en-US"/>
              <a:t>They can take place on the farm,  via online ordering, or indeed at a farmers’ market. </a:t>
            </a:r>
          </a:p>
          <a:p>
            <a:r>
              <a:rPr lang="en-US"/>
              <a:t>Food products can also be delivered to your food businesses through a basket or box scheme. </a:t>
            </a:r>
          </a:p>
          <a:p>
            <a:r>
              <a:rPr lang="en-US"/>
              <a:t>The benefits are manyfold -  produce is locally grown, very fresh, without packaging, and sold directly by the producer themselves. </a:t>
            </a:r>
          </a:p>
          <a:p>
            <a:endParaRPr lang="en-IE"/>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a:lstStyle/>
          <a:p>
            <a:r>
              <a:rPr lang="en-IE" b="1"/>
              <a:t>Direct Purchasing:</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98357" y="1632799"/>
            <a:ext cx="7835740" cy="3781587"/>
          </a:xfrm>
        </p:spPr>
        <p:txBody>
          <a:bodyPr/>
          <a:lstStyle/>
          <a:p>
            <a:r>
              <a:rPr lang="en-GB" dirty="0"/>
              <a:t>An urban farm Mad Yolk Farm is a new project in Galway on a mission with two simple aims:</a:t>
            </a:r>
          </a:p>
          <a:p>
            <a:pPr>
              <a:spcBef>
                <a:spcPts val="600"/>
              </a:spcBef>
            </a:pPr>
            <a:r>
              <a:rPr lang="en-GB" b="1" dirty="0"/>
              <a:t>1. Grow &amp; showcase the best local, seasonal produce.</a:t>
            </a:r>
          </a:p>
          <a:p>
            <a:pPr>
              <a:spcBef>
                <a:spcPts val="600"/>
              </a:spcBef>
            </a:pPr>
            <a:r>
              <a:rPr lang="en-GB" b="1" dirty="0"/>
              <a:t>2. Have a great time doing it.</a:t>
            </a:r>
          </a:p>
          <a:p>
            <a:r>
              <a:rPr lang="en-GB" dirty="0"/>
              <a:t>Brian met Joe on a remote Swedish farm while studying Regenerative Agriculture in Summer 2019. Brian had a farm of land back home in Ireland and was looking for a fresh start. Joe was handy with a trowel.   In a yurt in Sweden, they 'hatched' the plan for Mad Yolk Farm.  </a:t>
            </a:r>
          </a:p>
          <a:p>
            <a:r>
              <a:rPr lang="en-GB" dirty="0"/>
              <a:t>Now Mad Yolk Farm offers a weekly </a:t>
            </a:r>
            <a:r>
              <a:rPr lang="en-GB" i="1" dirty="0"/>
              <a:t>Click and Collect </a:t>
            </a:r>
            <a:r>
              <a:rPr lang="en-GB" dirty="0"/>
              <a:t>Service from their purposefully small Local Farm &amp; local markets.</a:t>
            </a:r>
            <a:endParaRPr lang="en-IE"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1" y="513419"/>
            <a:ext cx="5890950" cy="992652"/>
          </a:xfrm>
        </p:spPr>
        <p:txBody>
          <a:bodyPr/>
          <a:lstStyle/>
          <a:p>
            <a:pPr>
              <a:spcBef>
                <a:spcPts val="600"/>
              </a:spcBef>
            </a:pPr>
            <a:r>
              <a:rPr lang="en-IE" b="1">
                <a:highlight>
                  <a:srgbClr val="F79037"/>
                </a:highlight>
              </a:rPr>
              <a:t>Be Inspired – </a:t>
            </a:r>
            <a:r>
              <a:rPr lang="en-IE" b="1"/>
              <a:t>A Case Study</a:t>
            </a:r>
          </a:p>
          <a:p>
            <a:pPr>
              <a:spcBef>
                <a:spcPts val="600"/>
              </a:spcBef>
            </a:pPr>
            <a:r>
              <a:rPr lang="en-IE" b="1">
                <a:hlinkClick r:id="rId2">
                  <a:extLst>
                    <a:ext uri="{A12FA001-AC4F-418D-AE19-62706E023703}">
                      <ahyp:hlinkClr xmlns:ahyp="http://schemas.microsoft.com/office/drawing/2018/hyperlinkcolor" val="tx"/>
                    </a:ext>
                  </a:extLst>
                </a:hlinkClick>
              </a:rPr>
              <a:t>Mad Yolk Farm, Ireland</a:t>
            </a:r>
            <a:endParaRPr lang="en-IE" b="1"/>
          </a:p>
          <a:p>
            <a:pPr>
              <a:spcBef>
                <a:spcPts val="600"/>
              </a:spcBef>
            </a:pPr>
            <a:endParaRPr lang="en-IE" b="1">
              <a:highlight>
                <a:srgbClr val="F79037"/>
              </a:highlight>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98357" y="1373520"/>
            <a:ext cx="5696897" cy="3501141"/>
          </a:xfrm>
        </p:spPr>
        <p:txBody>
          <a:bodyPr/>
          <a:lstStyle/>
          <a:p>
            <a:r>
              <a:rPr lang="en-US"/>
              <a:t>An efficient way to source produce can be when producers cooperate to sell their products </a:t>
            </a:r>
            <a:r>
              <a:rPr lang="en-US" b="1"/>
              <a:t>collectively</a:t>
            </a:r>
            <a:r>
              <a:rPr lang="en-US"/>
              <a:t>. </a:t>
            </a:r>
          </a:p>
          <a:p>
            <a:r>
              <a:rPr lang="en-US"/>
              <a:t>Direct Sales on your own as a farmer or producer can be isolating, slow &amp; difficult. </a:t>
            </a:r>
          </a:p>
          <a:p>
            <a:r>
              <a:rPr lang="en-US" b="1"/>
              <a:t>Forming groups, networks, or co-operatives </a:t>
            </a:r>
            <a:r>
              <a:rPr lang="en-US"/>
              <a:t>allows for greater potential to gain access to buyers whether domestic or food businesses. </a:t>
            </a:r>
          </a:p>
          <a:p>
            <a:r>
              <a:rPr lang="en-US"/>
              <a:t>Collective sales make it easier for you as the buyer too as it saves time, motion and effort to source the quality products they desire.</a:t>
            </a:r>
          </a:p>
          <a:p>
            <a:endParaRPr lang="en-IE"/>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p:txBody>
          <a:bodyPr/>
          <a:lstStyle/>
          <a:p>
            <a:r>
              <a:rPr lang="en-IE" b="1"/>
              <a:t>Collective Direct Supply:</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b="1">
                <a:solidFill>
                  <a:srgbClr val="000000"/>
                </a:solidFill>
                <a:cs typeface="Arial" panose="020B0604020202020204" pitchFamily="34" charset="0"/>
              </a:rPr>
              <a:t>The i</a:t>
            </a:r>
            <a:r>
              <a:rPr lang="en-GB" altLang="en-US" sz="2400" b="1">
                <a:solidFill>
                  <a:srgbClr val="000000"/>
                </a:solidFill>
                <a:cs typeface="Arial" panose="020B0604020202020204" pitchFamily="34" charset="0"/>
              </a:rPr>
              <a:t>nitiative creates a cooperative &amp; network of artisan food producers</a:t>
            </a: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Food producers get increased exposure, increased Sales</a:t>
            </a:r>
            <a:endParaRPr lang="en-IE" b="1">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22581" cy="1423718"/>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You the buyer get access to quality artisan products, a single non- disruptive method, one invoice/ payment</a:t>
            </a:r>
            <a:endParaRPr lang="en-IE" sz="2400" b="1">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433" y="5458913"/>
            <a:ext cx="5255172" cy="1200329"/>
          </a:xfrm>
          <a:prstGeom prst="rect">
            <a:avLst/>
          </a:prstGeom>
          <a:solidFill>
            <a:schemeClr val="bg1"/>
          </a:solidFill>
        </p:spPr>
        <p:txBody>
          <a:bodyPr wrap="square" rtlCol="0">
            <a:spAutoFit/>
          </a:bodyPr>
          <a:lstStyle/>
          <a:p>
            <a:r>
              <a:rPr lang="en-GB" b="1" i="0">
                <a:solidFill>
                  <a:srgbClr val="000000"/>
                </a:solidFill>
                <a:effectLst/>
                <a:highlight>
                  <a:srgbClr val="F79037"/>
                </a:highlight>
              </a:rPr>
              <a:t>VIEW</a:t>
            </a:r>
            <a:r>
              <a:rPr lang="en-GB" b="1" i="0">
                <a:solidFill>
                  <a:srgbClr val="000000"/>
                </a:solidFill>
                <a:effectLst/>
              </a:rPr>
              <a:t> Example of an OFN</a:t>
            </a:r>
          </a:p>
          <a:p>
            <a:endParaRPr lang="en-GB">
              <a:solidFill>
                <a:srgbClr val="000000"/>
              </a:solidFill>
            </a:endParaRPr>
          </a:p>
          <a:p>
            <a:endParaRPr lang="en-GB" b="0" i="0">
              <a:solidFill>
                <a:srgbClr val="000000"/>
              </a:solidFill>
              <a:effectLst/>
            </a:endParaRPr>
          </a:p>
          <a:p>
            <a:endParaRPr lang="en-IE">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814275" y="1313793"/>
            <a:ext cx="6116422" cy="4296594"/>
          </a:xfrm>
        </p:spPr>
        <p:txBody>
          <a:bodyPr/>
          <a:lstStyle/>
          <a:p>
            <a:r>
              <a:rPr lang="en-US"/>
              <a:t>OPEN FOOD NETWORK  is an open-source platform to enable new, ethical supply chains. </a:t>
            </a:r>
            <a:r>
              <a:rPr lang="en-US" b="1"/>
              <a:t>Food producers </a:t>
            </a:r>
            <a:r>
              <a:rPr lang="en-US"/>
              <a:t>can sell online &amp; </a:t>
            </a:r>
            <a:r>
              <a:rPr lang="en-US" b="1"/>
              <a:t>wholesalers</a:t>
            </a:r>
            <a:r>
              <a:rPr lang="en-US"/>
              <a:t> can manage buying groups and supply produce through networks of food hubs and shops/food outlets. </a:t>
            </a:r>
            <a:r>
              <a:rPr lang="en-US" b="1"/>
              <a:t>Communities</a:t>
            </a:r>
            <a:r>
              <a:rPr lang="en-US"/>
              <a:t> can bring together producers to create a virtual farmers’ market, building a resilient local food economy.</a:t>
            </a:r>
          </a:p>
          <a:p>
            <a:r>
              <a:rPr lang="en-US"/>
              <a:t>OFN is operating in 9 countries, with 1000’s of local producers using it to reach markets to sell their products and support their local food economies in these difficult times.</a:t>
            </a:r>
          </a:p>
          <a:p>
            <a:endParaRPr lang="en-IE"/>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767855" y="634856"/>
            <a:ext cx="6162842" cy="612757"/>
          </a:xfrm>
        </p:spPr>
        <p:txBody>
          <a:bodyPr/>
          <a:lstStyle/>
          <a:p>
            <a:r>
              <a:rPr lang="en-IE" b="1"/>
              <a:t>Powering a New Food System</a:t>
            </a: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526925" y="93928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a:spAutoFit/>
          </a:bodyPr>
          <a:lstStyle/>
          <a:p>
            <a:pPr algn="ctr"/>
            <a:r>
              <a:rPr lang="en-GB" b="1">
                <a:solidFill>
                  <a:srgbClr val="000000"/>
                </a:solidFill>
                <a:hlinkClick r:id="rId5"/>
              </a:rPr>
              <a:t>T</a:t>
            </a:r>
            <a:r>
              <a:rPr lang="en-GB" b="1" i="0">
                <a:solidFill>
                  <a:srgbClr val="000000"/>
                </a:solidFill>
                <a:effectLst/>
                <a:hlinkClick r:id="rId5"/>
              </a:rPr>
              <a:t>he Open Food Network Ireland webinar from  July, 2020.</a:t>
            </a:r>
            <a:endParaRPr lang="en-GB" b="1" i="0">
              <a:solidFill>
                <a:srgbClr val="000000"/>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15433" y="5768996"/>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r>
              <a:rPr lang="en-GB">
                <a:hlinkClick r:id="rId7"/>
              </a:rPr>
              <a:t>North Tipperary Online Farmers Market - Open Food Network</a:t>
            </a:r>
            <a:endParaRPr lang="en-IE"/>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0" y="2045704"/>
            <a:ext cx="4078417" cy="3849918"/>
          </a:xfrm>
        </p:spPr>
        <p:txBody>
          <a:bodyPr/>
          <a:lstStyle/>
          <a:p>
            <a:r>
              <a:rPr lang="en-US" sz="2400" b="0" i="0">
                <a:effectLst/>
              </a:rPr>
              <a:t>The EU Farm 2 Fork Strategy is a roadmap for making European food systems more sustainable by turning climate &amp; environmental challenges into opportunities for farmers &amp; food producers:</a:t>
            </a:r>
          </a:p>
          <a:p>
            <a:r>
              <a:rPr lang="en-US" sz="2400" b="0" i="0">
                <a:effectLst/>
              </a:rPr>
              <a:t> </a:t>
            </a:r>
            <a:r>
              <a:rPr lang="en-US" b="0" i="0">
                <a:effectLst/>
                <a:hlinkClick r:id="rId3"/>
              </a:rPr>
              <a:t>https://europa.eu/!gf93pw</a:t>
            </a:r>
            <a:endParaRPr lang="en-IE"/>
          </a:p>
          <a:p>
            <a:endParaRPr lang="en-IE"/>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r>
              <a:rPr lang="en-IE" b="1"/>
              <a:t>Partnerships</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3151282" y="619836"/>
            <a:ext cx="7969472" cy="523220"/>
          </a:xfrm>
          <a:prstGeom prst="rect">
            <a:avLst/>
          </a:prstGeom>
          <a:noFill/>
        </p:spPr>
        <p:txBody>
          <a:bodyPr wrap="square">
            <a:spAutoFit/>
          </a:bodyPr>
          <a:lstStyle/>
          <a:p>
            <a:r>
              <a:rPr lang="en-US" sz="2800">
                <a:solidFill>
                  <a:srgbClr val="000000"/>
                </a:solidFill>
              </a:rPr>
              <a:t>- Community Supported Agriculture (CSA)</a:t>
            </a:r>
            <a:endParaRPr lang="en-IE" sz="280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r>
              <a:rPr lang="en-US" sz="1600" b="1">
                <a:solidFill>
                  <a:srgbClr val="000000"/>
                </a:solidFill>
                <a:hlinkClick r:id="rId6">
                  <a:extLst>
                    <a:ext uri="{A12FA001-AC4F-418D-AE19-62706E023703}">
                      <ahyp:hlinkClr xmlns:ahyp="http://schemas.microsoft.com/office/drawing/2018/hyperlinkcolor" val="tx"/>
                    </a:ext>
                  </a:extLst>
                </a:hlinkClick>
              </a:rPr>
              <a:t>EU Farm 2 Fork - Community supported agriculture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80" y="1404573"/>
            <a:ext cx="10595237" cy="3849918"/>
          </a:xfrm>
        </p:spPr>
        <p:txBody>
          <a:bodyPr/>
          <a:lstStyle/>
          <a:p>
            <a:r>
              <a:rPr lang="en-GB"/>
              <a:t>A supply partnership is a deeper commitment – by definition, </a:t>
            </a:r>
            <a:r>
              <a:rPr lang="en-GB" b="1"/>
              <a:t>it is a commitment over an extended time to work together to the mutual benefit of both parties, sharing relevant information and the risks and rewards of the relationship. </a:t>
            </a:r>
          </a:p>
          <a:p>
            <a:r>
              <a:rPr lang="en-GB"/>
              <a:t>Partnering with suppliers to develop deep, mutually beneficial relationships over the long-term is frequently cited as a means by which to lessen that risk and develop true supply chain excellence. Building strong partnerships between your food business and producers can bring advantages for you both.</a:t>
            </a:r>
          </a:p>
          <a:p>
            <a:pPr marL="457200" indent="-457200">
              <a:buAutoNum type="arabicPeriod"/>
            </a:pPr>
            <a:r>
              <a:rPr lang="en-GB" b="1"/>
              <a:t>Opportunity for long-term contracts -  </a:t>
            </a:r>
            <a:r>
              <a:rPr lang="en-GB"/>
              <a:t>The carrot for many small suppliers is to get a long-term contract that guarantees volume. This is a good thing for many suppliers and allows them to schedule their production.</a:t>
            </a:r>
          </a:p>
          <a:p>
            <a:pPr marL="457200" indent="-457200">
              <a:buAutoNum type="arabicPeriod"/>
            </a:pPr>
            <a:r>
              <a:rPr lang="en-GB" b="1"/>
              <a:t>Achieve the product/specification you want -   </a:t>
            </a:r>
            <a:r>
              <a:rPr lang="en-GB" b="0" i="0">
                <a:effectLst/>
              </a:rPr>
              <a:t>By collaborating, you get the chance to work with the supplier to improve innovation and create joint value.</a:t>
            </a:r>
            <a:endParaRPr lang="en-US"/>
          </a:p>
          <a:p>
            <a:endParaRPr lang="en-IE"/>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p:txBody>
          <a:bodyPr/>
          <a:lstStyle/>
          <a:p>
            <a:r>
              <a:rPr lang="en-IE" b="1"/>
              <a:t>Supply Chain Partnerships</a:t>
            </a:r>
          </a:p>
          <a:p>
            <a:endParaRPr lang="en-IE" b="1"/>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a:lstStyle/>
          <a:p>
            <a:r>
              <a:rPr lang="en-US" b="1" dirty="0"/>
              <a:t>Be aware of Health &amp; Eco Claims</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640377" y="1244955"/>
            <a:ext cx="5389920" cy="4671588"/>
          </a:xfrm>
        </p:spPr>
        <p:txBody>
          <a:bodyPr/>
          <a:lstStyle/>
          <a:p>
            <a:r>
              <a:rPr lang="en-US" sz="2400" dirty="0"/>
              <a:t>Ethical enterprise growth and success require a holistic approach that integrates ethical values into all aspects of business operations. We will focus on the topics listed here &amp; a</a:t>
            </a:r>
            <a:r>
              <a:rPr lang="en-US" dirty="0"/>
              <a:t>t the end of this module; you will </a:t>
            </a:r>
            <a:r>
              <a:rPr lang="en-US" dirty="0" err="1"/>
              <a:t>recognise</a:t>
            </a:r>
            <a:r>
              <a:rPr lang="en-US" dirty="0"/>
              <a:t> the practical &amp; tactical side of an Ethical Business Model. You have a challenging role, to </a:t>
            </a:r>
            <a:r>
              <a:rPr lang="en-US" sz="2400" dirty="0"/>
              <a:t>balance financial success with environmental stewardship, social responsibility, and stakeholder engagement, but by doing so your enterprise will contribute to a more sustainable and responsible business 	landscape.</a:t>
            </a:r>
          </a:p>
          <a:p>
            <a:pPr algn="l"/>
            <a:endParaRPr lang="en-US" sz="14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r>
              <a:rPr lang="en-US" b="1" dirty="0"/>
              <a:t>GMO &amp; Plant-based Foods</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r>
              <a:rPr lang="en-US" b="1" dirty="0"/>
              <a:t>Ethical Sourcing &amp; Production</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US" b="1"/>
              <a:t>Ethical Food Packaging</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b="1"/>
              <a:t>Ethical Distribution Models</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Enterprise Growth &amp; Success (marketing)</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r>
              <a:rPr lang="en-US" sz="2800" b="1" dirty="0"/>
              <a:t>Tactics in Ethical Food Operation</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a:t>Check out our </a:t>
            </a:r>
            <a:r>
              <a:rPr lang="en-IE">
                <a:solidFill>
                  <a:srgbClr val="F79037"/>
                </a:solidFill>
                <a:hlinkClick r:id="rId2">
                  <a:extLst>
                    <a:ext uri="{A12FA001-AC4F-418D-AE19-62706E023703}">
                      <ahyp:hlinkClr xmlns:ahyp="http://schemas.microsoft.com/office/drawing/2018/hyperlinkcolor" val="tx"/>
                    </a:ext>
                  </a:extLst>
                </a:hlinkClick>
              </a:rPr>
              <a:t>Good Practice Compendium</a:t>
            </a:r>
            <a:r>
              <a:rPr lang="en-IE"/>
              <a:t> </a:t>
            </a:r>
          </a:p>
          <a:p>
            <a:endParaRPr lang="en-IE" sz="1500">
              <a:solidFill>
                <a:srgbClr val="F79037"/>
              </a:solidFill>
              <a:hlinkClick r:id="rId3">
                <a:extLst>
                  <a:ext uri="{A12FA001-AC4F-418D-AE19-62706E023703}">
                    <ahyp:hlinkClr xmlns:ahyp="http://schemas.microsoft.com/office/drawing/2018/hyperlinkcolor" val="tx"/>
                  </a:ext>
                </a:extLst>
              </a:hlinkClick>
            </a:endParaRPr>
          </a:p>
          <a:p>
            <a:r>
              <a:rPr lang="en-IE">
                <a:solidFill>
                  <a:srgbClr val="F79037"/>
                </a:solidFill>
                <a:hlinkClick r:id="rId4">
                  <a:extLst>
                    <a:ext uri="{A12FA001-AC4F-418D-AE19-62706E023703}">
                      <ahyp:hlinkClr xmlns:ahyp="http://schemas.microsoft.com/office/drawing/2018/hyperlinkcolor" val="tx"/>
                    </a:ext>
                  </a:extLst>
                </a:hlinkClick>
              </a:rPr>
              <a:t>Nam</a:t>
            </a:r>
            <a:r>
              <a:rPr lang="en-IE">
                <a:solidFill>
                  <a:srgbClr val="F79037"/>
                </a:solidFill>
              </a:rPr>
              <a:t> </a:t>
            </a:r>
            <a:r>
              <a:rPr lang="en-IE"/>
              <a:t>was chosen as a good practice example as it not only supports urban agriculture &amp; circular economy, but the company also operates via a PARTNERSHIP approach where they receive top quality resources (coffee waste) from their partner Delta Coffee.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r>
              <a:rPr lang="en-US"/>
              <a:t>Together the two companies have developed a symbiotic working relationship/partnership.</a:t>
            </a:r>
          </a:p>
          <a:p>
            <a:endParaRPr lang="en-IE"/>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595237" cy="3849918"/>
          </a:xfrm>
        </p:spPr>
        <p:txBody>
          <a:bodyPr/>
          <a:lstStyle/>
          <a:p>
            <a:pPr algn="just"/>
            <a:r>
              <a:rPr lang="en-US" b="1" i="0">
                <a:effectLst/>
              </a:rPr>
              <a:t>To </a:t>
            </a:r>
            <a:r>
              <a:rPr lang="en-US" b="1" i="0" err="1">
                <a:effectLst/>
              </a:rPr>
              <a:t>summarise</a:t>
            </a:r>
            <a:endParaRPr lang="en-US" b="1" i="0">
              <a:effectLst/>
            </a:endParaRPr>
          </a:p>
          <a:p>
            <a:pPr algn="just"/>
            <a:r>
              <a:rPr lang="en-US" b="1" i="0">
                <a:effectLst/>
              </a:rPr>
              <a:t>Supply chains of the future need to produce healthy and nutritious food </a:t>
            </a:r>
            <a:r>
              <a:rPr lang="en-US" b="0" i="0">
                <a:effectLst/>
              </a:rPr>
              <a:t>that has been grown in an environmentally friendly and ethical way, while also dealing with the significant challenges of a growing population, climate change and declining natural resources.</a:t>
            </a:r>
          </a:p>
          <a:p>
            <a:pPr algn="just"/>
            <a:r>
              <a:rPr lang="en-US" b="1" i="0">
                <a:effectLst/>
              </a:rPr>
              <a:t>Consumers have become more health- and environment-conscious </a:t>
            </a:r>
            <a:r>
              <a:rPr lang="en-US" b="0" i="0">
                <a:effectLst/>
              </a:rPr>
              <a:t>and demand more locally produced, less processed food of known origin. </a:t>
            </a:r>
          </a:p>
          <a:p>
            <a:pPr algn="just"/>
            <a:r>
              <a:rPr lang="en-US" b="1"/>
              <a:t>L</a:t>
            </a:r>
            <a:r>
              <a:rPr lang="en-US" b="1" i="0">
                <a:effectLst/>
              </a:rPr>
              <a:t>onger supply chains </a:t>
            </a:r>
            <a:r>
              <a:rPr lang="en-US" b="0" i="0">
                <a:effectLst/>
              </a:rPr>
              <a:t>are resulting in a declining understanding of agricultural processes, challenges faced by farmers and an environmental impact. </a:t>
            </a:r>
          </a:p>
          <a:p>
            <a:pPr algn="ctr"/>
            <a:r>
              <a:rPr lang="en-US" b="1" i="0">
                <a:solidFill>
                  <a:srgbClr val="F79037"/>
                </a:solidFill>
                <a:effectLst/>
              </a:rPr>
              <a:t>Short food supply chains have the potential for the food industry to act as a driver of change.</a:t>
            </a:r>
          </a:p>
          <a:p>
            <a:endParaRPr lang="en-IE"/>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a:lstStyle/>
          <a:p>
            <a:r>
              <a:rPr lang="en-IE" b="1"/>
              <a:t>Drivers of Change…</a:t>
            </a:r>
          </a:p>
          <a:p>
            <a:endParaRPr lang="en-IE" b="1"/>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8997260" cy="803654"/>
          </a:xfrm>
          <a:solidFill>
            <a:srgbClr val="F79037"/>
          </a:solidFill>
        </p:spPr>
        <p:txBody>
          <a:bodyPr/>
          <a:lstStyle/>
          <a:p>
            <a:r>
              <a:rPr lang="en-IE"/>
              <a:t>What our outlook for the future should be…</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r>
              <a:rPr lang="en-IE">
                <a:solidFill>
                  <a:srgbClr val="000000"/>
                </a:solidFill>
              </a:rPr>
              <a:t>Source: </a:t>
            </a:r>
            <a:r>
              <a:rPr lang="en-IE">
                <a:solidFill>
                  <a:srgbClr val="000000"/>
                </a:solidFill>
                <a:hlinkClick r:id="rId3">
                  <a:extLst>
                    <a:ext uri="{A12FA001-AC4F-418D-AE19-62706E023703}">
                      <ahyp:hlinkClr xmlns:ahyp="http://schemas.microsoft.com/office/drawing/2018/hyperlinkcolor" val="tx"/>
                    </a:ext>
                  </a:extLst>
                </a:hlinkClick>
              </a:rPr>
              <a:t>Nam</a:t>
            </a:r>
            <a:r>
              <a:rPr lang="en-IE">
                <a:solidFill>
                  <a:srgbClr val="000000"/>
                </a:solidFill>
              </a:rPr>
              <a:t>, Urban Farm wall, Portugal</a:t>
            </a: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r>
              <a:rPr lang="en-IE" dirty="0">
                <a:highlight>
                  <a:srgbClr val="F79037"/>
                </a:highlight>
              </a:rPr>
              <a:t>Student Exercise:</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r>
              <a:rPr lang="en-IE" b="1" dirty="0">
                <a:solidFill>
                  <a:srgbClr val="F79037"/>
                </a:solidFill>
              </a:rPr>
              <a:t>Pen &amp; Paper Exercise:</a:t>
            </a:r>
          </a:p>
          <a:p>
            <a:pPr marL="457200" indent="-457200">
              <a:buFont typeface="+mj-lt"/>
              <a:buAutoNum type="arabicPeriod"/>
            </a:pPr>
            <a:r>
              <a:rPr lang="en-US" dirty="0"/>
              <a:t>Can you list where you (will) source the top five ingredients for your food business?</a:t>
            </a:r>
          </a:p>
          <a:p>
            <a:pPr marL="457200" indent="-457200">
              <a:buFont typeface="+mj-lt"/>
              <a:buAutoNum type="arabicPeriod"/>
            </a:pPr>
            <a:r>
              <a:rPr lang="en-US" dirty="0"/>
              <a:t>Are you using short or long supply chains?</a:t>
            </a:r>
          </a:p>
          <a:p>
            <a:pPr marL="457200" indent="-457200">
              <a:buFont typeface="+mj-lt"/>
              <a:buAutoNum type="arabicPeriod"/>
            </a:pPr>
            <a:r>
              <a:rPr lang="en-US" dirty="0"/>
              <a:t>Is it possible for you to reduce your Supply chain length?</a:t>
            </a:r>
          </a:p>
          <a:p>
            <a:pPr marL="457200" indent="-457200">
              <a:buFont typeface="+mj-lt"/>
              <a:buAutoNum type="arabicPeriod"/>
            </a:pPr>
            <a:r>
              <a:rPr lang="en-US" dirty="0"/>
              <a:t>Which new sourcing process is available to you, or would you be willing to use?</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r>
              <a:rPr lang="en-US" b="1" dirty="0">
                <a:solidFill>
                  <a:srgbClr val="CC9131"/>
                </a:solidFill>
              </a:rPr>
              <a:t>Long Supply Chain </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r>
              <a:rPr lang="en-US" b="1" dirty="0">
                <a:solidFill>
                  <a:srgbClr val="CC9131"/>
                </a:solidFill>
              </a:rPr>
              <a:t>Short Supply Chain</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914400" y="2169763"/>
            <a:ext cx="8303172" cy="3440624"/>
          </a:xfrm>
        </p:spPr>
        <p:txBody>
          <a:bodyPr/>
          <a:lstStyle/>
          <a:p>
            <a:r>
              <a:rPr lang="en-US" b="0" i="0">
                <a:effectLst/>
                <a:latin typeface="Europa"/>
              </a:rPr>
              <a:t>Changes in supply chain systems are bringing more transparency to the food production process, improving  incomes and profitability and </a:t>
            </a:r>
            <a:r>
              <a:rPr lang="en-US" b="0" i="0" err="1">
                <a:effectLst/>
                <a:latin typeface="Europa"/>
              </a:rPr>
              <a:t>minimising</a:t>
            </a:r>
            <a:r>
              <a:rPr lang="en-US" b="0" i="0">
                <a:effectLst/>
                <a:latin typeface="Europa"/>
              </a:rPr>
              <a:t> environmental impacts</a:t>
            </a:r>
            <a:endParaRPr lang="en-IE"/>
          </a:p>
          <a:p>
            <a:r>
              <a:rPr lang="en-US" b="0" i="0">
                <a:effectLst/>
                <a:latin typeface="Europa"/>
              </a:rPr>
              <a:t>This is leading to a ‘</a:t>
            </a:r>
            <a:r>
              <a:rPr lang="en-US" b="1" i="0">
                <a:solidFill>
                  <a:srgbClr val="F79037"/>
                </a:solidFill>
                <a:effectLst/>
                <a:latin typeface="Europa"/>
              </a:rPr>
              <a:t>circular economy</a:t>
            </a:r>
            <a:r>
              <a:rPr lang="en-US" b="0" i="0">
                <a:effectLst/>
                <a:latin typeface="Europa"/>
              </a:rPr>
              <a:t>’ where the feedback between supplier and consumer is continuous, resource consumption and waste are </a:t>
            </a:r>
            <a:r>
              <a:rPr lang="en-US" b="0" i="0" err="1">
                <a:effectLst/>
                <a:latin typeface="Europa"/>
              </a:rPr>
              <a:t>minimised</a:t>
            </a:r>
            <a:r>
              <a:rPr lang="en-US" b="0" i="0">
                <a:effectLst/>
                <a:latin typeface="Europa"/>
              </a:rPr>
              <a:t>, and the supply chain is no longer one-directional. </a:t>
            </a:r>
          </a:p>
          <a:p>
            <a:r>
              <a:rPr lang="en-IE"/>
              <a:t>This is aligned with Pillar 3 – Sustainable Value Chains, mentioned in Module 1 of </a:t>
            </a:r>
            <a:r>
              <a:rPr lang="en-IE" sz="2400">
                <a:solidFill>
                  <a:srgbClr val="000000"/>
                </a:solidFill>
              </a:rPr>
              <a:t>The Sustainable Development Solutions Network.</a:t>
            </a:r>
            <a:endParaRPr lang="en-IE"/>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r>
              <a:rPr lang="en-IE" b="1"/>
              <a:t>The IMPACT of Change</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254313" y="346785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24784" y="1920059"/>
            <a:ext cx="6269697" cy="3501141"/>
          </a:xfrm>
        </p:spPr>
        <p:txBody>
          <a:bodyPr/>
          <a:lstStyle/>
          <a:p>
            <a:r>
              <a:rPr lang="en-GB" sz="2400" b="1" i="0">
                <a:effectLst/>
                <a:latin typeface="asap"/>
              </a:rPr>
              <a:t>“</a:t>
            </a:r>
            <a:r>
              <a:rPr lang="en-GB" sz="2400" b="1" i="1">
                <a:effectLst/>
                <a:latin typeface="asap"/>
              </a:rPr>
              <a:t>Through the circular economy, our food systems can better deliver nutrition and combat climate change</a:t>
            </a:r>
            <a:r>
              <a:rPr lang="en-GB" sz="2400" b="0" i="0">
                <a:effectLst/>
                <a:latin typeface="asap"/>
              </a:rPr>
              <a:t>”. Carlos Moedas, EU Commissioner for Research, Science &amp; Innovation.</a:t>
            </a:r>
          </a:p>
          <a:p>
            <a:r>
              <a:rPr lang="en-GB" sz="2400" b="0" i="0">
                <a:effectLst/>
                <a:latin typeface="asap"/>
              </a:rPr>
              <a:t>As discussed in Module 2, Changing our food system is one of the most impactful things we can do to address climate change, create healthy communities, and rebuild biodiversity. </a:t>
            </a:r>
          </a:p>
          <a:p>
            <a:endParaRPr lang="en-IE"/>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751213" y="594550"/>
            <a:ext cx="6269698" cy="992652"/>
          </a:xfrm>
        </p:spPr>
        <p:txBody>
          <a:bodyPr/>
          <a:lstStyle/>
          <a:p>
            <a:pPr>
              <a:lnSpc>
                <a:spcPct val="100000"/>
              </a:lnSpc>
              <a:spcBef>
                <a:spcPts val="600"/>
              </a:spcBef>
            </a:pPr>
            <a:r>
              <a:rPr lang="en-US" b="1"/>
              <a:t>A Circular Economy: </a:t>
            </a:r>
          </a:p>
          <a:p>
            <a:pPr>
              <a:lnSpc>
                <a:spcPct val="100000"/>
              </a:lnSpc>
              <a:spcBef>
                <a:spcPts val="600"/>
              </a:spcBef>
            </a:pPr>
            <a:r>
              <a:rPr lang="en-US" b="1"/>
              <a:t>The Future of the food industry</a:t>
            </a:r>
            <a:endParaRPr lang="en-IE" b="1"/>
          </a:p>
          <a:p>
            <a:endParaRPr lang="en-IE"/>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824784" y="5511893"/>
            <a:ext cx="7110386" cy="1015663"/>
          </a:xfrm>
          <a:prstGeom prst="rect">
            <a:avLst/>
          </a:prstGeom>
          <a:noFill/>
        </p:spPr>
        <p:txBody>
          <a:bodyPr wrap="square">
            <a:spAutoFit/>
          </a:bodyPr>
          <a:lstStyle/>
          <a:p>
            <a:r>
              <a:rPr lang="en-GB" sz="2000" b="0" i="0">
                <a:solidFill>
                  <a:srgbClr val="000000"/>
                </a:solidFill>
                <a:effectLst/>
              </a:rPr>
              <a:t>The current food system has fuelled urbanisation, economic development, and supported a fast-growing population. </a:t>
            </a:r>
            <a:r>
              <a:rPr lang="en-GB" sz="2000" b="1" i="0">
                <a:solidFill>
                  <a:srgbClr val="000000"/>
                </a:solidFill>
                <a:effectLst/>
              </a:rPr>
              <a:t>This has come at an enormous cost to society and the environment. </a:t>
            </a:r>
            <a:endParaRPr lang="en-IE" sz="2000" b="1">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878317" y="3902167"/>
            <a:ext cx="8219090"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rPr>
              <a:t>A </a:t>
            </a:r>
            <a:r>
              <a:rPr lang="en-US" sz="2400" b="1">
                <a:solidFill>
                  <a:srgbClr val="000000"/>
                </a:solidFill>
              </a:rPr>
              <a:t>linear economy</a:t>
            </a:r>
            <a:r>
              <a:rPr lang="en-US" sz="2400">
                <a:solidFill>
                  <a:srgbClr val="000000"/>
                </a:solidFill>
              </a:rPr>
              <a:t> traditionally follows the “</a:t>
            </a:r>
            <a:r>
              <a:rPr lang="en-US" sz="2400" b="1">
                <a:solidFill>
                  <a:srgbClr val="000000"/>
                </a:solidFill>
              </a:rPr>
              <a:t>take-make-dispose”</a:t>
            </a:r>
            <a:r>
              <a:rPr lang="en-US" sz="2400">
                <a:solidFill>
                  <a:srgbClr val="000000"/>
                </a:solidFill>
              </a:rPr>
              <a:t> step-by-step plan. This means that raw materials are collected, then transformed into products that are consumed with byproducts/surplus discarded as waste. Value is created in this economic system by producing and selling as many products as possible.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This model is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characterised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by two unsustainable processes,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resource scarcity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&amp;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excessive pollution load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endParaRPr lang="en-IE" sz="240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869473" cy="646331"/>
          </a:xfrm>
          <a:prstGeom prst="rect">
            <a:avLst/>
          </a:prstGeom>
          <a:noFill/>
        </p:spPr>
        <p:txBody>
          <a:bodyPr wrap="square" rtlCol="0">
            <a:spAutoFit/>
          </a:bodyPr>
          <a:lstStyle/>
          <a:p>
            <a:r>
              <a:rPr lang="en-GB" sz="3600" b="1">
                <a:solidFill>
                  <a:srgbClr val="000000"/>
                </a:solidFill>
              </a:rPr>
              <a:t>Recognise this ?</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r>
              <a:rPr lang="en-US" sz="2800" b="1">
                <a:solidFill>
                  <a:schemeClr val="bg1"/>
                </a:solidFill>
              </a:rPr>
              <a:t>TAKE</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72219" y="2306477"/>
            <a:ext cx="1503335" cy="523220"/>
          </a:xfrm>
          <a:prstGeom prst="rect">
            <a:avLst/>
          </a:prstGeom>
          <a:noFill/>
        </p:spPr>
        <p:txBody>
          <a:bodyPr wrap="square" rtlCol="0">
            <a:spAutoFit/>
          </a:bodyPr>
          <a:lstStyle/>
          <a:p>
            <a:r>
              <a:rPr lang="en-US" sz="2800" b="1">
                <a:solidFill>
                  <a:schemeClr val="bg1"/>
                </a:solidFill>
              </a:rPr>
              <a:t>DISPOSE</a:t>
            </a:r>
            <a:endParaRPr lang="en-IE" sz="2800" b="1">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r>
              <a:rPr lang="en-US" sz="2800" b="1">
                <a:solidFill>
                  <a:schemeClr val="bg1"/>
                </a:solidFill>
              </a:rPr>
              <a:t>MAKE</a:t>
            </a:r>
            <a:endParaRPr lang="en-IE" sz="2800" b="1">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1165855" y="310358"/>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rgbClr val="000000"/>
                </a:solidFill>
                <a:highlight>
                  <a:srgbClr val="F79037"/>
                </a:highlight>
              </a:rPr>
              <a:t>A Linear Economy Model</a:t>
            </a:r>
            <a:endParaRPr lang="en-IE" sz="3600" b="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Calibri" panose="020F0502020204030204"/>
                <a:ea typeface="+mn-ea"/>
                <a:cs typeface="+mn-cs"/>
              </a:rPr>
              <a:t>By examining the true cost of the current approach (the linear model) to food production you can explore the catalytic role of the food sector and how you can seize the opportunity to change the inefficient food system through three ambitions: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Calibri" panose="020F0502020204030204"/>
              <a:ea typeface="+mn-ea"/>
              <a:cs typeface="+mn-cs"/>
            </a:endParaRPr>
          </a:p>
          <a:p>
            <a:r>
              <a:rPr lang="en-IE" sz="2800" b="1">
                <a:highlight>
                  <a:srgbClr val="F79037"/>
                </a:highlight>
              </a:rPr>
              <a:t>ETHICAL FOOD PRODUCTION STARTS HERE </a:t>
            </a:r>
            <a:r>
              <a:rPr lang="en-IE" sz="2800" b="1">
                <a:highlight>
                  <a:srgbClr val="F79037"/>
                </a:highlight>
                <a:sym typeface="Wingdings" panose="05000000000000000000" pitchFamily="2" charset="2"/>
              </a:rPr>
              <a:t></a:t>
            </a:r>
            <a:endParaRPr lang="en-IE" sz="2800" b="1">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r>
              <a:rPr lang="en-IE" b="1"/>
              <a:t>Food Production &amp; The Circular Economy</a:t>
            </a:r>
          </a:p>
          <a:p>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438400" y="4516168"/>
            <a:ext cx="919392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Sourcing food grown regeneratively, and locally where appropriate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Designing and marketing healthier food products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Making the most of food and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minimising</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waste.</a:t>
            </a:r>
          </a:p>
        </p:txBody>
      </p:sp>
      <p:graphicFrame>
        <p:nvGraphicFramePr>
          <p:cNvPr id="4" name="Diagram 3">
            <a:extLst>
              <a:ext uri="{FF2B5EF4-FFF2-40B4-BE49-F238E27FC236}">
                <a16:creationId xmlns:a16="http://schemas.microsoft.com/office/drawing/2014/main" id="{9B17D00C-AAB5-60FB-1CD5-0FA71BA1956A}"/>
              </a:ext>
            </a:extLst>
          </p:cNvPr>
          <p:cNvGraphicFramePr/>
          <p:nvPr/>
        </p:nvGraphicFramePr>
        <p:xfrm>
          <a:off x="7454348" y="1603536"/>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8857251"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Spotlight on Food Systems Innovations </a:t>
            </a:r>
            <a:endParaRPr lang="en-IE" sz="3600" b="1">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696410"/>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THERE BE GOLD IN THAT WASTE</a:t>
            </a:r>
          </a:p>
          <a:p>
            <a:pPr algn="ctr"/>
            <a:r>
              <a:rPr lang="en-US"/>
              <a:t>Pasta manufacturer </a:t>
            </a:r>
            <a:r>
              <a:rPr lang="en-US">
                <a:hlinkClick r:id="rId2"/>
              </a:rPr>
              <a:t>Barilla</a:t>
            </a:r>
            <a:r>
              <a:rPr lang="en-US"/>
              <a:t> have teamed up with paper company </a:t>
            </a:r>
            <a:r>
              <a:rPr lang="en-US">
                <a:hlinkClick r:id="rId3"/>
              </a:rPr>
              <a:t>Favini</a:t>
            </a:r>
            <a:r>
              <a:rPr lang="en-US"/>
              <a:t> to produce a line of quality packaging &amp; paper products call ‘</a:t>
            </a:r>
            <a:r>
              <a:rPr lang="en-US">
                <a:hlinkClick r:id="rId4"/>
              </a:rPr>
              <a:t>Cartacrusca</a:t>
            </a:r>
            <a:r>
              <a:rPr lang="en-US"/>
              <a:t>’ using the by-products of pasta production.</a:t>
            </a:r>
            <a:endParaRPr lang="en-IE"/>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4249096"/>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DESIGN BETTER FOOD OPTIONS</a:t>
            </a:r>
          </a:p>
          <a:p>
            <a:pPr algn="ctr"/>
            <a:r>
              <a:rPr lang="en-US"/>
              <a:t>Blending mushrooms into burger patties adds delicious ‘umami’ &amp; Vitamin D and means fewer calories. Mushrooms can be grown on spent coffee grounds, therefore combined with a lower meat content can enhance health and that of the planet.</a:t>
            </a:r>
            <a:endParaRPr lang="en-IE"/>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590501" y="4003767"/>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HEALTHY FOR PEOPLE AND PLANET</a:t>
            </a:r>
          </a:p>
          <a:p>
            <a:pPr algn="ctr"/>
            <a:r>
              <a:rPr lang="en-US"/>
              <a:t>Yuba- also known as bean curd robes – is the skin collected from the tofu making process. Layered and bound together, yuba can be made into an imitation chicken breast – it evens gets a crispy chicken-like skin when you pan fry the outside. Delicious!</a:t>
            </a:r>
            <a:endParaRPr lang="en-IE"/>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5762674"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REGENERATING NATURAL SYSTEMS</a:t>
            </a:r>
          </a:p>
          <a:p>
            <a:pPr algn="ctr"/>
            <a:r>
              <a:rPr lang="en-US"/>
              <a:t>Designers need to create products with ingredients that are, regardless of their source (animal or vegetable), produced regeneratively. Where possible they need to be obtained locally and seasonally, to be safely used as inputs for new uses. It is these processes which will contribute to a thriving bioeconomy</a:t>
            </a:r>
            <a:endParaRPr lang="en-IE"/>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995337" y="1995713"/>
            <a:ext cx="8263403" cy="3440624"/>
          </a:xfrm>
        </p:spPr>
        <p:txBody>
          <a:bodyPr lIns="91440" tIns="45720" rIns="91440" bIns="45720" anchor="t"/>
          <a:lstStyle/>
          <a:p>
            <a:pPr marL="0" indent="0"/>
            <a:r>
              <a:rPr lang="en-US" b="0" i="0" dirty="0">
                <a:effectLst/>
              </a:rPr>
              <a:t>Sysco</a:t>
            </a:r>
            <a:r>
              <a:rPr lang="en-US" dirty="0"/>
              <a:t> is a large Food Wholesale &amp; Distribution company that</a:t>
            </a:r>
            <a:r>
              <a:rPr lang="en-US" b="0" i="0" dirty="0">
                <a:effectLst/>
              </a:rPr>
              <a:t> sits in the middle of the food supply chain and is committed to responsible sourcing in order to protect Ireland’s natural resources and preserve the future of our food industry for generations to come. </a:t>
            </a:r>
            <a:r>
              <a:rPr lang="en-US" dirty="0"/>
              <a:t>They </a:t>
            </a:r>
            <a:r>
              <a:rPr lang="en-US" b="0" i="0" dirty="0">
                <a:effectLst/>
              </a:rPr>
              <a:t>work with </a:t>
            </a:r>
            <a:r>
              <a:rPr lang="en-US" dirty="0"/>
              <a:t>their food service </a:t>
            </a:r>
            <a:r>
              <a:rPr lang="en-US" b="0" i="0" dirty="0">
                <a:effectLst/>
              </a:rPr>
              <a:t>customers, who demand responsibly sourced products. </a:t>
            </a:r>
            <a:r>
              <a:rPr lang="en-US" dirty="0"/>
              <a:t>Consumers today have an </a:t>
            </a:r>
            <a:r>
              <a:rPr lang="en-US" b="0" i="0" dirty="0">
                <a:effectLst/>
              </a:rPr>
              <a:t>awareness of where their food comes from and</a:t>
            </a:r>
            <a:r>
              <a:rPr lang="en-US" dirty="0"/>
              <a:t> have</a:t>
            </a:r>
            <a:r>
              <a:rPr lang="en-US" b="0" i="0" dirty="0">
                <a:effectLst/>
              </a:rPr>
              <a:t> </a:t>
            </a:r>
            <a:r>
              <a:rPr lang="en-US" dirty="0"/>
              <a:t>a </a:t>
            </a:r>
            <a:r>
              <a:rPr lang="en-US" b="0" i="0" dirty="0">
                <a:effectLst/>
              </a:rPr>
              <a:t>need for confidence in the conditions in which it was </a:t>
            </a:r>
            <a:r>
              <a:rPr lang="en-US" dirty="0"/>
              <a:t>produced, this </a:t>
            </a:r>
            <a:r>
              <a:rPr lang="en-US" b="0" i="0" dirty="0">
                <a:effectLst/>
              </a:rPr>
              <a:t>inspires </a:t>
            </a:r>
            <a:r>
              <a:rPr lang="en-US" dirty="0"/>
              <a:t>Sysco </a:t>
            </a:r>
            <a:r>
              <a:rPr lang="en-US" b="0" i="0" dirty="0">
                <a:effectLst/>
              </a:rPr>
              <a:t>to source nothing but the very best, and </a:t>
            </a:r>
            <a:r>
              <a:rPr lang="en-US" dirty="0"/>
              <a:t>they</a:t>
            </a:r>
            <a:r>
              <a:rPr lang="en-US" b="0" i="0" dirty="0">
                <a:effectLst/>
              </a:rPr>
              <a:t> collaborate with all </a:t>
            </a:r>
            <a:r>
              <a:rPr lang="en-US" dirty="0"/>
              <a:t>their</a:t>
            </a:r>
            <a:r>
              <a:rPr lang="en-US" b="0" i="0" dirty="0">
                <a:effectLst/>
              </a:rPr>
              <a:t> suppliers to meet customers’ high standards.</a:t>
            </a:r>
            <a:endParaRPr lang="en-US" b="0" i="0" dirty="0">
              <a:effectLst/>
              <a:cs typeface="Calibri"/>
            </a:endParaRPr>
          </a:p>
          <a:p>
            <a:endParaRPr lang="en-IE" dirty="0">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r>
              <a:rPr lang="en-IE" dirty="0">
                <a:highlight>
                  <a:srgbClr val="F79037"/>
                </a:highlight>
              </a:rPr>
              <a:t>Be Inspired</a:t>
            </a:r>
            <a:r>
              <a:rPr lang="en-IE" dirty="0"/>
              <a:t>: </a:t>
            </a:r>
          </a:p>
        </p:txBody>
      </p:sp>
      <p:pic>
        <p:nvPicPr>
          <p:cNvPr id="2" name="Picture 2" descr="A blue and green logo&#10;&#10;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r>
              <a:rPr lang="en-IE"/>
              <a:t>Ethical Sourcing &amp; Production</a:t>
            </a:r>
          </a:p>
          <a:p>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601557"/>
            <a:ext cx="62937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rPr>
              <a:t>Meira Nova </a:t>
            </a:r>
            <a:r>
              <a:rPr lang="en-IE" dirty="0"/>
              <a:t>was chosen as a good practice example </a:t>
            </a:r>
            <a:r>
              <a:rPr lang="en-US" dirty="0"/>
              <a:t>as their ethical &amp; sustainable practices begin with the choice of suppliers. Through procurement framework agreements, Meira Nova's quality and responsibility requirements are carried forward in the supply chain. Each supplier goes through a supplier approval process, which reviews the supplier's operating models regarding food safety, social responsibility, environmental issues, and the company's management practices.</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344" y="338078"/>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p:txBody>
          <a:bodyPr/>
          <a:lstStyle/>
          <a:p>
            <a:r>
              <a:rPr lang="en-IE" dirty="0"/>
              <a:t>GMO &amp; Plant-Based Foods</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593130"/>
            <a:ext cx="6171746" cy="4083245"/>
          </a:xfrm>
        </p:spPr>
        <p:txBody>
          <a:bodyPr/>
          <a:lstStyle/>
          <a:p>
            <a:r>
              <a:rPr lang="en-US" dirty="0"/>
              <a:t>GMO foods, or </a:t>
            </a:r>
            <a:r>
              <a:rPr lang="en-US" b="1" dirty="0"/>
              <a:t>Genetically Modified Organisms</a:t>
            </a:r>
            <a:r>
              <a:rPr lang="en-US" dirty="0"/>
              <a:t> foods, are foods derived from organisms (plants, animals or microorganisms) whose genetic material has been altered using genetic engineering techniques. In GMOs, specific genes or DNA are isolated from one organism and are inserted, deleted, or modified to </a:t>
            </a:r>
            <a:r>
              <a:rPr lang="en-US" b="1" dirty="0"/>
              <a:t>introduce desired traits or characteristics</a:t>
            </a:r>
            <a:r>
              <a:rPr lang="en-US" dirty="0"/>
              <a:t> that are not naturally present in the organism.</a:t>
            </a:r>
          </a:p>
          <a:p>
            <a:r>
              <a:rPr lang="en-US" dirty="0"/>
              <a:t>There are many arguments both for and against GMOs, including ethical questions about ownership of genetic resources.</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p:txBody>
          <a:bodyPr/>
          <a:lstStyle/>
          <a:p>
            <a:r>
              <a:rPr lang="en-IE" dirty="0"/>
              <a:t>What are GMO foods?</a:t>
            </a:r>
          </a:p>
        </p:txBody>
      </p:sp>
      <p:pic>
        <p:nvPicPr>
          <p:cNvPr id="6" name="Picture Placeholder 5" descr="A logo with a corn in the middle&#10;&#10;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458689"/>
            <a:ext cx="4253844" cy="1631216"/>
          </a:xfrm>
          <a:prstGeom prst="rect">
            <a:avLst/>
          </a:prstGeom>
          <a:noFill/>
        </p:spPr>
        <p:txBody>
          <a:bodyPr wrap="square">
            <a:spAutoFit/>
          </a:bodyPr>
          <a:lstStyle/>
          <a:p>
            <a:pPr algn="ctr"/>
            <a:r>
              <a:rPr lang="en-US" sz="2000" b="0" i="0" dirty="0">
                <a:solidFill>
                  <a:schemeClr val="bg1"/>
                </a:solidFill>
                <a:effectLst/>
              </a:rPr>
              <a:t>This technology has primarily been used in crops to </a:t>
            </a:r>
            <a:r>
              <a:rPr lang="en-US" sz="2000" b="1" i="0" dirty="0">
                <a:solidFill>
                  <a:schemeClr val="bg1"/>
                </a:solidFill>
                <a:effectLst/>
              </a:rPr>
              <a:t>increase insect resistance and herbicide tolerance</a:t>
            </a:r>
            <a:r>
              <a:rPr lang="en-US" sz="2000" b="0" i="0" dirty="0">
                <a:solidFill>
                  <a:schemeClr val="bg1"/>
                </a:solidFill>
                <a:effectLst/>
              </a:rPr>
              <a:t>, and in micro-organisms to </a:t>
            </a:r>
            <a:r>
              <a:rPr lang="en-US" sz="2000" b="1" i="0" dirty="0">
                <a:solidFill>
                  <a:schemeClr val="bg1"/>
                </a:solidFill>
                <a:effectLst/>
              </a:rPr>
              <a:t>produce enzymes</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98358" y="1687497"/>
            <a:ext cx="6379520" cy="3483006"/>
          </a:xfrm>
        </p:spPr>
        <p:txBody>
          <a:bodyPr/>
          <a:lstStyle/>
          <a:p>
            <a:r>
              <a:rPr lang="en-US" dirty="0"/>
              <a:t>Although genetic modifications have occurred throughout history with selective breeding and growing methods, scientific advances have allowed this practice to advance to the genetic level. In the modern GMO, plants can be resistant to specific pesticides and herbicides while becoming adaptive to changing environmental conditions. With a growing population, the PRIMARY ADVANTAGE of genetically modified foods is that </a:t>
            </a:r>
            <a:r>
              <a:rPr lang="en-US" b="1" dirty="0"/>
              <a:t>crop yields become more consistent and productive, allowing more people to be fed.</a:t>
            </a:r>
            <a:endParaRPr lang="en-IE"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p:txBody>
          <a:bodyPr/>
          <a:lstStyle/>
          <a:p>
            <a:r>
              <a:rPr lang="en-IE" dirty="0"/>
              <a:t>Past to Present…</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lstStyle/>
          <a:p>
            <a:r>
              <a:rPr lang="en-US" dirty="0"/>
              <a:t>Engineers design plants using genetically modified organisms (GMOs) to improve </a:t>
            </a:r>
            <a:r>
              <a:rPr lang="en-US" b="1" dirty="0"/>
              <a:t>taste, nutritional content, and resilience</a:t>
            </a:r>
            <a:r>
              <a:rPr lang="en-US" dirty="0"/>
              <a:t>. However, people have concerns over their safety, and there is much debate about the pros and cons of using GMOs.</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Medical News Today</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898358" y="1687497"/>
            <a:ext cx="6303721" cy="3483006"/>
          </a:xfrm>
        </p:spPr>
        <p:txBody>
          <a:bodyPr/>
          <a:lstStyle/>
          <a:p>
            <a:r>
              <a:rPr lang="en-US" dirty="0"/>
              <a:t>Most of the currently available GMO foods are plants, such as fruit and vegetables. In the United States, the Food and Drug Administration (FDA) regulates all foods from genetically engineered plants. They must meet the same safety requirements as non-GMO foods. </a:t>
            </a:r>
          </a:p>
          <a:p>
            <a:r>
              <a:rPr lang="en-US" dirty="0"/>
              <a:t>However, via the </a:t>
            </a:r>
            <a:r>
              <a:rPr lang="en-US" dirty="0">
                <a:solidFill>
                  <a:srgbClr val="F79037"/>
                </a:solidFill>
                <a:hlinkClick r:id="rId2">
                  <a:extLst>
                    <a:ext uri="{A12FA001-AC4F-418D-AE19-62706E023703}">
                      <ahyp:hlinkClr xmlns:ahyp="http://schemas.microsoft.com/office/drawing/2018/hyperlinkcolor" val="tx"/>
                    </a:ext>
                  </a:extLst>
                </a:hlinkClick>
              </a:rPr>
              <a:t>European Food Safety Authority </a:t>
            </a:r>
            <a:r>
              <a:rPr lang="en-US" dirty="0"/>
              <a:t>(EFSA) the EU has possibly the most stringent GMO regulations in the World. EFSA assesses any possible risks from GMOs to human and animal health, and the environment in Europe.</a:t>
            </a:r>
            <a:endParaRPr lang="en-IE"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p:txBody>
          <a:bodyPr/>
          <a:lstStyle/>
          <a:p>
            <a:r>
              <a:rPr lang="en-IE" dirty="0"/>
              <a:t>GMO regulation…</a:t>
            </a:r>
          </a:p>
        </p:txBody>
      </p:sp>
      <p:pic>
        <p:nvPicPr>
          <p:cNvPr id="6" name="Picture Placeholder 5" descr="A close-up of words&#10;&#10;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798381" y="1272705"/>
            <a:ext cx="10595237" cy="3849918"/>
          </a:xfrm>
        </p:spPr>
        <p:txBody>
          <a:bodyPr/>
          <a:lstStyle/>
          <a:p>
            <a:pPr marL="342900" indent="-342900">
              <a:buFont typeface="Arial" panose="020B0604020202020204" pitchFamily="34" charset="0"/>
              <a:buChar char="•"/>
            </a:pPr>
            <a:r>
              <a:rPr lang="en-US" dirty="0"/>
              <a:t>increased attractiveness to consumers, for example, apples and potatoes that are less likely to bruise or turn brown</a:t>
            </a:r>
          </a:p>
          <a:p>
            <a:pPr marL="342900" indent="-342900">
              <a:buFont typeface="Arial" panose="020B0604020202020204" pitchFamily="34" charset="0"/>
              <a:buChar char="•"/>
            </a:pPr>
            <a:r>
              <a:rPr lang="en-US" dirty="0"/>
              <a:t>enhanced </a:t>
            </a:r>
            <a:r>
              <a:rPr lang="en-US" dirty="0" err="1"/>
              <a:t>flavour</a:t>
            </a:r>
            <a:endParaRPr lang="en-US" dirty="0"/>
          </a:p>
          <a:p>
            <a:pPr marL="342900" indent="-342900">
              <a:buFont typeface="Arial" panose="020B0604020202020204" pitchFamily="34" charset="0"/>
              <a:buChar char="•"/>
            </a:pPr>
            <a:r>
              <a:rPr lang="en-US" dirty="0"/>
              <a:t>longer shelf life, easier to store &amp; transport, and therefore less waste</a:t>
            </a:r>
          </a:p>
          <a:p>
            <a:pPr marL="342900" indent="-342900">
              <a:buFont typeface="Arial" panose="020B0604020202020204" pitchFamily="34" charset="0"/>
              <a:buChar char="•"/>
            </a:pPr>
            <a:r>
              <a:rPr lang="en-US" dirty="0"/>
              <a:t>greater resistance to insects, viruses, and other diseases, which could lead to less waste and increased food security</a:t>
            </a:r>
          </a:p>
          <a:p>
            <a:pPr marL="342900" indent="-342900">
              <a:buFont typeface="Arial" panose="020B0604020202020204" pitchFamily="34" charset="0"/>
              <a:buChar char="•"/>
            </a:pPr>
            <a:r>
              <a:rPr lang="en-US" dirty="0"/>
              <a:t>greater tolerance to herbicides, making it easier for farmers to control weeds</a:t>
            </a:r>
          </a:p>
          <a:p>
            <a:pPr marL="342900" indent="-342900">
              <a:buFont typeface="Arial" panose="020B0604020202020204" pitchFamily="34" charset="0"/>
              <a:buChar char="•"/>
            </a:pPr>
            <a:r>
              <a:rPr lang="en-US" dirty="0"/>
              <a:t>increased nutritional value, as in golden rice, which can boost the health of people with limited access to food</a:t>
            </a:r>
          </a:p>
          <a:p>
            <a:pPr marL="342900" indent="-342900">
              <a:buFont typeface="Arial" panose="020B0604020202020204" pitchFamily="34" charset="0"/>
              <a:buChar char="•"/>
            </a:pPr>
            <a:r>
              <a:rPr lang="en-US" dirty="0"/>
              <a:t>ability to thrive in a harsh climate, such as drought or heat </a:t>
            </a:r>
          </a:p>
          <a:p>
            <a:pPr marL="342900" indent="-342900">
              <a:buFont typeface="Arial" panose="020B0604020202020204" pitchFamily="34" charset="0"/>
              <a:buChar char="•"/>
            </a:pPr>
            <a:r>
              <a:rPr lang="en-US" dirty="0"/>
              <a:t>ability to grow in poor quality or salty soil</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803654"/>
          </a:xfrm>
        </p:spPr>
        <p:txBody>
          <a:bodyPr/>
          <a:lstStyle/>
          <a:p>
            <a:r>
              <a:rPr lang="en-US" dirty="0"/>
              <a:t>Potential </a:t>
            </a:r>
            <a:r>
              <a:rPr lang="en-US" b="1" dirty="0"/>
              <a:t>ADVANTAGES</a:t>
            </a:r>
            <a:r>
              <a:rPr lang="en-US" dirty="0"/>
              <a:t> of GMO crops include:</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10058400" y="5703216"/>
            <a:ext cx="1687398" cy="369332"/>
          </a:xfrm>
          <a:prstGeom prst="rect">
            <a:avLst/>
          </a:prstGeom>
          <a:noFill/>
        </p:spPr>
        <p:txBody>
          <a:bodyPr wrap="square" rtlCol="0">
            <a:spAutoFit/>
          </a:bodyPr>
          <a:lstStyle/>
          <a:p>
            <a:r>
              <a:rPr lang="en-IE" dirty="0">
                <a:solidFill>
                  <a:srgbClr val="F79037"/>
                </a:solidFill>
                <a:hlinkClick r:id="rId2">
                  <a:extLst>
                    <a:ext uri="{A12FA001-AC4F-418D-AE19-62706E023703}">
                      <ahyp:hlinkClr xmlns:ahyp="http://schemas.microsoft.com/office/drawing/2018/hyperlinkcolor" val="tx"/>
                    </a:ext>
                  </a:extLst>
                </a:hlinkClick>
              </a:rPr>
              <a:t>Source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5600" y="454485"/>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a:spAutoFit/>
          </a:bodyPr>
          <a:lstStyle/>
          <a:p>
            <a:r>
              <a:rPr lang="en-US" b="1" i="0" dirty="0">
                <a:solidFill>
                  <a:schemeClr val="bg1"/>
                </a:solidFill>
                <a:effectLst/>
              </a:rPr>
              <a:t>All these factors contribute to lower costs for the consumer and can ensure that more people have access to food.</a:t>
            </a:r>
            <a:endParaRPr lang="en-IE"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697705" y="1291880"/>
            <a:ext cx="10796589" cy="3849918"/>
          </a:xfrm>
        </p:spPr>
        <p:txBody>
          <a:bodyPr/>
          <a:lstStyle/>
          <a:p>
            <a:pPr marL="0" indent="0"/>
            <a:r>
              <a:rPr lang="en-US" sz="2200" dirty="0"/>
              <a:t>Genetically engineering foods is a relatively new practice, which means the long-term effects on safety are not yet clear. Many concerns about the disadvantages relate to human health. Scientists have not yet shown that GMO foods are harmful to health, but research is ongoing.</a:t>
            </a:r>
          </a:p>
          <a:p>
            <a:pPr marL="342900" indent="-342900">
              <a:buFont typeface="Arial" panose="020B0604020202020204" pitchFamily="34" charset="0"/>
              <a:buChar char="•"/>
            </a:pPr>
            <a:r>
              <a:rPr lang="en-US" sz="2200" dirty="0"/>
              <a:t>Allergic Reactions – can </a:t>
            </a:r>
            <a:r>
              <a:rPr lang="en-US" sz="2200" b="0" i="0" dirty="0">
                <a:solidFill>
                  <a:srgbClr val="231F20"/>
                </a:solidFill>
                <a:effectLst/>
              </a:rPr>
              <a:t>the genetic change trigger the production of an allergen</a:t>
            </a:r>
            <a:endParaRPr lang="en-US" sz="2200" dirty="0"/>
          </a:p>
          <a:p>
            <a:pPr marL="342900" indent="-342900">
              <a:buFont typeface="Arial" panose="020B0604020202020204" pitchFamily="34" charset="0"/>
              <a:buChar char="•"/>
            </a:pPr>
            <a:r>
              <a:rPr lang="en-US" sz="2200" dirty="0"/>
              <a:t>Cancer – can GMOs raise levels of potentially carcinogenic substances in the body?</a:t>
            </a:r>
          </a:p>
          <a:p>
            <a:pPr marL="342900" indent="-342900">
              <a:buFont typeface="Arial" panose="020B0604020202020204" pitchFamily="34" charset="0"/>
              <a:buChar char="•"/>
            </a:pPr>
            <a:r>
              <a:rPr lang="en-IE" sz="2200" dirty="0"/>
              <a:t>Antibacterial resistance – if a plant has resistance and if consumed will humans or animals develop the same resistance?</a:t>
            </a:r>
          </a:p>
          <a:p>
            <a:pPr marL="342900" indent="-342900">
              <a:buFont typeface="Arial" panose="020B0604020202020204" pitchFamily="34" charset="0"/>
              <a:buChar char="•"/>
            </a:pPr>
            <a:r>
              <a:rPr lang="en-IE" sz="2200" dirty="0"/>
              <a:t>Changes in human DNA – if f</a:t>
            </a:r>
            <a:r>
              <a:rPr lang="en-US" sz="2200" dirty="0" err="1"/>
              <a:t>ood</a:t>
            </a:r>
            <a:r>
              <a:rPr lang="en-US" sz="2200" dirty="0"/>
              <a:t> DNA can survive as far as the gut, this is leading to concerns that this could affect the immune system.</a:t>
            </a:r>
          </a:p>
          <a:p>
            <a:pPr marL="342900" indent="-342900">
              <a:buFont typeface="Arial" panose="020B0604020202020204" pitchFamily="34" charset="0"/>
              <a:buChar char="•"/>
            </a:pPr>
            <a:r>
              <a:rPr lang="en-US" sz="2200" dirty="0"/>
              <a:t>the risk of outcrossing, where genes from GMO foods pass into wild plants and other crops</a:t>
            </a:r>
          </a:p>
          <a:p>
            <a:pPr marL="342900" indent="-342900">
              <a:buFont typeface="Arial" panose="020B0604020202020204" pitchFamily="34" charset="0"/>
              <a:buChar char="•"/>
            </a:pPr>
            <a:r>
              <a:rPr lang="en-US" sz="2200" dirty="0"/>
              <a:t>a negative impact on insects and other species</a:t>
            </a:r>
          </a:p>
          <a:p>
            <a:pPr marL="342900" indent="-342900">
              <a:buFont typeface="Arial" panose="020B0604020202020204" pitchFamily="34" charset="0"/>
              <a:buChar char="•"/>
            </a:pPr>
            <a:r>
              <a:rPr lang="en-US" sz="2200" dirty="0"/>
              <a:t>reduction in other plant types, leading to a loss of biodiversity</a:t>
            </a:r>
            <a:endParaRPr lang="en-IE" sz="220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553284" y="601347"/>
            <a:ext cx="10595237" cy="803654"/>
          </a:xfrm>
        </p:spPr>
        <p:txBody>
          <a:bodyPr/>
          <a:lstStyle/>
          <a:p>
            <a:r>
              <a:rPr lang="en-IE" dirty="0"/>
              <a:t>Potential </a:t>
            </a:r>
            <a:r>
              <a:rPr lang="en-IE" b="1" dirty="0"/>
              <a:t>DISADVANTAGES</a:t>
            </a:r>
            <a:r>
              <a:rPr lang="en-IE" dirty="0"/>
              <a:t> of GMO Crops include:</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775809" y="1452563"/>
            <a:ext cx="6379521" cy="3483006"/>
          </a:xfrm>
        </p:spPr>
        <p:txBody>
          <a:bodyPr/>
          <a:lstStyle/>
          <a:p>
            <a:r>
              <a:rPr lang="en-US" dirty="0"/>
              <a:t>The regulations concerning the import and sale of GMOs for human and animal consumption grown outside the EU involve providing freedom of choice to farmers and consumers. All food (including processed food) or feed which contains greater than 0.9% of approved GMOs must be labelled &amp; EU law also requires that all GM food be traceable to its origin</a:t>
            </a:r>
          </a:p>
          <a:p>
            <a:r>
              <a:rPr lang="en-US" dirty="0"/>
              <a:t>EU regulations require measures to avoid mixing of foods and feed produced from GM crops and conventional or organic crops, which can be done via </a:t>
            </a:r>
            <a:r>
              <a:rPr lang="en-US" b="1" dirty="0"/>
              <a:t>isolation distances </a:t>
            </a:r>
            <a:r>
              <a:rPr lang="en-US" dirty="0"/>
              <a:t>(these distances are 	regulated by individual countries).</a:t>
            </a:r>
            <a:endParaRPr lang="en-IE" dirty="0"/>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75809" y="569731"/>
            <a:ext cx="4990998" cy="763914"/>
          </a:xfrm>
        </p:spPr>
        <p:txBody>
          <a:bodyPr/>
          <a:lstStyle/>
          <a:p>
            <a:r>
              <a:rPr lang="en-IE" dirty="0"/>
              <a:t>Labelling &amp; Traceability…</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The </a:t>
            </a: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OECD</a:t>
            </a:r>
            <a:r>
              <a:rPr kumimoji="0" lang="en-US" sz="2000" b="1" i="0" u="none" strike="noStrike" kern="1200" cap="none" spc="0" normalizeH="0" baseline="0" noProof="0" dirty="0">
                <a:ln>
                  <a:noFill/>
                </a:ln>
                <a:solidFill>
                  <a:schemeClr val="bg1"/>
                </a:solidFill>
                <a:effectLst/>
                <a:uLnTx/>
                <a:uFillTx/>
                <a:ea typeface="+mn-ea"/>
                <a:cs typeface="+mn-cs"/>
              </a:rPr>
              <a:t> has introduced a "unique identifier" which is given to any GMO when it is approved, which must be forwarded at every stage of processing</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a:lstStyle/>
          <a:p>
            <a:pPr marL="342900" indent="-342900">
              <a:buClr>
                <a:srgbClr val="F79037"/>
              </a:buClr>
              <a:buFont typeface="Arial" panose="020B0604020202020204" pitchFamily="34" charset="0"/>
              <a:buChar char="•"/>
            </a:pPr>
            <a:r>
              <a:rPr lang="en-US" dirty="0">
                <a:hlinkClick r:id="rId2"/>
              </a:rPr>
              <a:t>Nothing to Sneeze at: the Allergenicity of GMOs - Science in the News (harvard.edu)</a:t>
            </a:r>
            <a:endParaRPr lang="en-US" dirty="0"/>
          </a:p>
          <a:p>
            <a:pPr marL="342900" indent="-342900">
              <a:buClr>
                <a:srgbClr val="F79037"/>
              </a:buClr>
              <a:buFont typeface="Arial" panose="020B0604020202020204" pitchFamily="34" charset="0"/>
              <a:buChar char="•"/>
            </a:pPr>
            <a:r>
              <a:rPr lang="en-IE" dirty="0">
                <a:hlinkClick r:id="rId3"/>
              </a:rPr>
              <a:t>GMO legislation (europa.eu)</a:t>
            </a:r>
            <a:endParaRPr lang="en-IE" dirty="0"/>
          </a:p>
          <a:p>
            <a:pPr marL="342900" indent="-342900">
              <a:buClr>
                <a:srgbClr val="F79037"/>
              </a:buClr>
              <a:buFont typeface="Arial" panose="020B0604020202020204" pitchFamily="34" charset="0"/>
              <a:buChar char="•"/>
            </a:pPr>
            <a:r>
              <a:rPr lang="en-US" dirty="0">
                <a:hlinkClick r:id="rId4"/>
              </a:rPr>
              <a:t>What GMO CROPS are grown and sold in the U.S.? (fda.gov)</a:t>
            </a:r>
            <a:endParaRPr lang="en-US" dirty="0"/>
          </a:p>
          <a:p>
            <a:pPr marL="342900" indent="-342900">
              <a:buClr>
                <a:srgbClr val="F79037"/>
              </a:buClr>
              <a:buFont typeface="Arial" panose="020B0604020202020204" pitchFamily="34" charset="0"/>
              <a:buChar char="•"/>
            </a:pPr>
            <a:r>
              <a:rPr lang="en-US" dirty="0">
                <a:hlinkClick r:id="rId5"/>
              </a:rPr>
              <a:t>Genetically Modified Organisms (nationalgeographic.org)</a:t>
            </a:r>
            <a:endParaRPr lang="en-US" dirty="0"/>
          </a:p>
          <a:p>
            <a:pPr marL="342900" indent="-342900">
              <a:buClr>
                <a:srgbClr val="F79037"/>
              </a:buClr>
              <a:buFont typeface="Arial" panose="020B0604020202020204" pitchFamily="34" charset="0"/>
              <a:buChar char="•"/>
            </a:pPr>
            <a:r>
              <a:rPr lang="en-US" dirty="0">
                <a:hlinkClick r:id="rId6"/>
              </a:rPr>
              <a:t>"Summaries of EU legislation: Traceability and labelling of GMOs”</a:t>
            </a:r>
            <a:endParaRPr lang="en-US" dirty="0"/>
          </a:p>
          <a:p>
            <a:pPr marL="342900" indent="-342900">
              <a:buClr>
                <a:srgbClr val="F79037"/>
              </a:buClr>
              <a:buFont typeface="Arial" panose="020B0604020202020204" pitchFamily="34" charset="0"/>
              <a:buChar char="•"/>
            </a:pPr>
            <a:r>
              <a:rPr lang="en-IE" dirty="0">
                <a:hlinkClick r:id="rId7"/>
              </a:rPr>
              <a:t>2019 Eurobarometer Reveals Most Europeans Hardly Care About GMOs- Crop Biotech Update (June 26, 2019) | Crop Biotech Update - ISAAA.org</a:t>
            </a:r>
            <a:endParaRPr lang="en-US" dirty="0"/>
          </a:p>
          <a:p>
            <a:pPr marL="342900" indent="-342900">
              <a:buClr>
                <a:srgbClr val="F79037"/>
              </a:buClr>
              <a:buFont typeface="Arial" panose="020B0604020202020204" pitchFamily="34" charset="0"/>
              <a:buChar char="•"/>
            </a:pPr>
            <a:r>
              <a:rPr lang="en-US" dirty="0">
                <a:hlinkClick r:id="rId8"/>
              </a:rPr>
              <a:t>EUROPA - Food Safety - Biotechnology - GMOs in a nutshell (archive.org)</a:t>
            </a:r>
            <a:endParaRPr lang="en-IE" dirty="0"/>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r>
              <a:rPr lang="en-IE" dirty="0"/>
              <a:t>Additional Reading to delve deeper:</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pPr marL="0" indent="0" algn="l"/>
            <a:r>
              <a:rPr lang="en-US" b="1" i="0" dirty="0">
                <a:effectLst/>
              </a:rPr>
              <a:t>Ethically sourced</a:t>
            </a:r>
            <a:r>
              <a:rPr lang="en-US" b="0" i="0" dirty="0">
                <a:effectLst/>
              </a:rPr>
              <a:t> means that products and services from each point of a business's supply chain are obtained in an ethical way</a:t>
            </a:r>
            <a:r>
              <a:rPr lang="en-US" dirty="0"/>
              <a:t>.</a:t>
            </a:r>
            <a:r>
              <a:rPr lang="en-US" b="0" i="0" dirty="0">
                <a:effectLst/>
              </a:rPr>
              <a:t> </a:t>
            </a:r>
            <a:r>
              <a:rPr lang="en-US" dirty="0"/>
              <a:t>This</a:t>
            </a:r>
            <a:r>
              <a:rPr lang="en-US" b="0" i="0" dirty="0">
                <a:effectLst/>
              </a:rPr>
              <a:t> includes upholding rights, decent working conditions, health and safety, good business ethics and more.</a:t>
            </a:r>
            <a:endParaRPr lang="en-US" dirty="0"/>
          </a:p>
          <a:p>
            <a:pPr marL="0" indent="0"/>
            <a:r>
              <a:rPr lang="en-US" b="1" i="0" dirty="0">
                <a:effectLst/>
              </a:rPr>
              <a:t>Ethical </a:t>
            </a:r>
            <a:r>
              <a:rPr lang="en-US" b="1" dirty="0"/>
              <a:t>Production</a:t>
            </a:r>
            <a:r>
              <a:rPr lang="en-US" dirty="0"/>
              <a:t> </a:t>
            </a:r>
            <a:r>
              <a:rPr lang="en-US" b="0" i="0" dirty="0">
                <a:effectLst/>
              </a:rPr>
              <a:t>is achieved when the manufacturing process </a:t>
            </a:r>
            <a:r>
              <a:rPr lang="en-US" dirty="0" err="1"/>
              <a:t>prioritises</a:t>
            </a:r>
            <a:r>
              <a:rPr lang="en-US" b="0" i="0" dirty="0">
                <a:effectLst/>
              </a:rPr>
              <a:t> good health for all parties involved, including the environment, workers, and consumers. Products that are designed and created with sustainable materials and have a positive impact on communities are products of ethical manufacturing.</a:t>
            </a:r>
            <a:endParaRPr lang="en-US"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a:t>What is ethical Sourcing &amp; Production</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14400" y="2169763"/>
            <a:ext cx="5759777" cy="3440624"/>
          </a:xfrm>
        </p:spPr>
        <p:txBody>
          <a:bodyPr/>
          <a:lstStyle/>
          <a:p>
            <a:pPr marL="0" indent="0"/>
            <a:r>
              <a:rPr lang="en-US" dirty="0"/>
              <a:t>Plant-based diets as an ethical business route have gained significant momentum in recent years due to increasing awareness of </a:t>
            </a:r>
            <a:r>
              <a:rPr lang="en-US" b="1" dirty="0"/>
              <a:t>environmental sustainability, animal welfare, and public health concerns</a:t>
            </a:r>
            <a:r>
              <a:rPr lang="en-US" dirty="0"/>
              <a:t>. Embracing a plant-based approach in the food industry aligns with ethical principles and values, offering several advantages for businesses that </a:t>
            </a:r>
            <a:r>
              <a:rPr lang="en-US" dirty="0" err="1"/>
              <a:t>prioritise</a:t>
            </a:r>
            <a:r>
              <a:rPr lang="en-US" dirty="0"/>
              <a:t> sustainability and social responsibility.</a:t>
            </a:r>
            <a:endParaRPr lang="en-IE" dirty="0"/>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r>
              <a:rPr lang="en-IE" dirty="0"/>
              <a:t>Plant-based Diets as a tactical business move…</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177" y="2169763"/>
            <a:ext cx="5348140"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Environmental Sustainability:</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Plant-based diets have a significantly lower environmental footprint compared to diets that rely heavily on animal products. Plant-based food production generally requires less land, water, and energy, and generates fewer greenhouse gas emissions.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Animal Welfare:</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119945" cy="999383"/>
          </a:xfrm>
        </p:spPr>
        <p:txBody>
          <a:bodyPr/>
          <a:lstStyle/>
          <a:p>
            <a:r>
              <a:rPr lang="en-US" sz="2000" dirty="0"/>
              <a:t>Plant-based diets avoid the use of animal products, thus reducing the demand for factory farming and the associated ethical concerns related to animal cruelty and confinement.</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Health and Wellness:</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Plant-based diets have been associated with numerous health benefits, such as reduced risk of chronic diseases like heart disease, obesity, and certain cancers. You could position your ethical business as an advocate for consumer health.</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Market Demand:</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The demand for plant-based foods has surged in recent years, due to a growing number of flexitarians, vegetarians &amp; vegans. Embracing plant-based options can help you tap into this expanding market segment, leading to increased sales.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Innovation &amp; Creativity:</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11386" y="3052837"/>
            <a:ext cx="7119945" cy="999383"/>
          </a:xfrm>
        </p:spPr>
        <p:txBody>
          <a:bodyPr/>
          <a:lstStyle/>
          <a:p>
            <a:r>
              <a:rPr lang="en-US" sz="2000" dirty="0"/>
              <a:t>Adopting a plant-based focus can spur creativity and innovation in NPD. You could explore new and exciting plant-based recipes, alternative protein sources, and innovative food technologies, offering unique and appealing options to customers.</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Diversification and Resilience:</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Diversifying product offerings to include plant-based options could enhance your business's resilience to market fluctuations and changing consumer choices. By expanding your range, you can appeal to a broader customer base and the shifting food trends.</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5" y="1527957"/>
            <a:ext cx="6399722" cy="3483006"/>
          </a:xfrm>
        </p:spPr>
        <p:txBody>
          <a:bodyPr/>
          <a:lstStyle/>
          <a:p>
            <a:r>
              <a:rPr lang="en-US" dirty="0"/>
              <a:t>Notwithstanding the health benefits of a diet rich in plant-based foods, </a:t>
            </a:r>
            <a:r>
              <a:rPr lang="en-US" b="1" dirty="0"/>
              <a:t>not all plant-based diets are healthy</a:t>
            </a:r>
            <a:r>
              <a:rPr lang="en-US" dirty="0"/>
              <a:t>, therefore consideration needs to be given to this also. It is common to associate plant-based diets with healthful, whole, and minimally processed plant foods such as whole grains, fruits and vegetables, legumes, nuts, and seeds. However, refined grains, and sugar-sweetened,  beverages, snacks, and confectionery are foods that can still be considered “plant-based” as they or their ingredients originate from plants and may be free from animal products.</a:t>
            </a:r>
            <a:endParaRPr lang="en-IE"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579576" y="686134"/>
            <a:ext cx="6718501" cy="992652"/>
          </a:xfrm>
        </p:spPr>
        <p:txBody>
          <a:bodyPr/>
          <a:lstStyle/>
          <a:p>
            <a:r>
              <a:rPr lang="en-IE" dirty="0"/>
              <a:t>Processed plant-based foods</a:t>
            </a:r>
          </a:p>
        </p:txBody>
      </p:sp>
      <p:pic>
        <p:nvPicPr>
          <p:cNvPr id="11" name="Picture Placeholder 10" descr="A bowl of potato chips&#10;&#10;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a:lstStyle/>
          <a:p>
            <a:pPr marL="0" indent="0"/>
            <a:r>
              <a:rPr lang="en-US" dirty="0"/>
              <a:t>Modern plant-based diets may also include ultra-processed foods. These include imitation processed “meats” (e.g. marketed as sausages, nuggets or burgers), beverages (for example, almond and oat “milk”), and plant-based “cheese” and “yogurt”. </a:t>
            </a:r>
          </a:p>
          <a:p>
            <a:pPr marL="0" indent="0"/>
            <a:r>
              <a:rPr lang="en-IE" dirty="0"/>
              <a:t>To understand the NOVA Food Classification System, watch this Video</a:t>
            </a:r>
          </a:p>
          <a:p>
            <a:pPr marL="0" indent="0"/>
            <a:endParaRPr lang="en-IE" dirty="0"/>
          </a:p>
          <a:p>
            <a:pPr marL="0" indent="0"/>
            <a:endParaRPr lang="en-IE" dirty="0"/>
          </a:p>
          <a:p>
            <a:pPr marL="0" indent="0"/>
            <a:endParaRPr lang="en-IE" sz="1200" dirty="0"/>
          </a:p>
          <a:p>
            <a:pPr marL="0" indent="0"/>
            <a:r>
              <a:rPr lang="en-IE" sz="2000" b="1" dirty="0"/>
              <a:t>This leads to the question…</a:t>
            </a:r>
          </a:p>
          <a:p>
            <a:pPr marL="0" indent="0"/>
            <a:r>
              <a:rPr lang="en-IE" sz="2000" b="1" dirty="0"/>
              <a:t>Are these foods ethical??</a:t>
            </a:r>
          </a:p>
          <a:p>
            <a:pPr marL="0" indent="0"/>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836312" y="532369"/>
            <a:ext cx="4991100" cy="992187"/>
          </a:xfrm>
        </p:spPr>
        <p:txBody>
          <a:bodyPr/>
          <a:lstStyle/>
          <a:p>
            <a:r>
              <a:rPr lang="en-IE" dirty="0"/>
              <a:t>Ultra-processed Plant-based foods</a:t>
            </a:r>
          </a:p>
        </p:txBody>
      </p:sp>
      <p:sp>
        <p:nvSpPr>
          <p:cNvPr id="6" name="Arrow: Right 5">
            <a:extLst>
              <a:ext uri="{FF2B5EF4-FFF2-40B4-BE49-F238E27FC236}">
                <a16:creationId xmlns:a16="http://schemas.microsoft.com/office/drawing/2014/main" id="{2CFC2DD9-BED0-78B4-4AA0-2AE5320911B4}"/>
              </a:ext>
            </a:extLst>
          </p:cNvPr>
          <p:cNvSpPr/>
          <p:nvPr/>
        </p:nvSpPr>
        <p:spPr>
          <a:xfrm>
            <a:off x="4383465" y="4230262"/>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t>WATCH</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Being Aware of Health &amp; Eco- </a:t>
            </a:r>
            <a:r>
              <a:rPr lang="en-US" dirty="0" err="1"/>
              <a:t>CLaims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358" y="1660840"/>
            <a:ext cx="5646737" cy="3025975"/>
          </a:xfrm>
        </p:spPr>
        <p:txBody>
          <a:bodyPr/>
          <a:lstStyle/>
          <a:p>
            <a:r>
              <a:rPr lang="en-US" dirty="0"/>
              <a:t>As a food business owner, by being diligent, transparent, and responsible in the communication of your health and eco-claims, you can maintain the </a:t>
            </a:r>
            <a:r>
              <a:rPr lang="en-US" b="1" dirty="0"/>
              <a:t>trust of your customers </a:t>
            </a:r>
            <a:r>
              <a:rPr lang="en-US" dirty="0"/>
              <a:t>and contribute to a more informed and sustainable food industry.</a:t>
            </a:r>
            <a:endParaRPr lang="en-IE" dirty="0"/>
          </a:p>
          <a:p>
            <a:r>
              <a:rPr lang="en-US" dirty="0"/>
              <a:t>Along with good communication (Module 5), as mentioned in Module 2 it is important to comply with regulatory requirements. Over the next few slides, we will recap some key tips of how to remain responsible.</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607224" y="876729"/>
            <a:ext cx="5937871" cy="992652"/>
          </a:xfrm>
        </p:spPr>
        <p:txBody>
          <a:bodyPr/>
          <a:lstStyle/>
          <a:p>
            <a:r>
              <a:rPr lang="en-IE" b="1" dirty="0"/>
              <a:t>Responsible Communication</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898526" y="1922431"/>
            <a:ext cx="5646737" cy="3483006"/>
          </a:xfrm>
        </p:spPr>
        <p:txBody>
          <a:bodyPr/>
          <a:lstStyle/>
          <a:p>
            <a:r>
              <a:rPr lang="en-US" dirty="0"/>
              <a:t>Food products, bearing claims that could mislead consumers are prohibited in the EU market. This not only protects consumers but also promotes innovation and ensures fair competition. </a:t>
            </a:r>
          </a:p>
          <a:p>
            <a:r>
              <a:rPr lang="en-US" dirty="0"/>
              <a:t>The rules ensure the free circulation of foods bearing claims, as any food company may use the same claims on its products anywhere in the European Union.</a:t>
            </a:r>
          </a:p>
          <a:p>
            <a:r>
              <a:rPr lang="en-US" dirty="0"/>
              <a:t>For more information click here…</a:t>
            </a:r>
          </a:p>
          <a:p>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898357" y="682852"/>
            <a:ext cx="4990998" cy="992652"/>
          </a:xfrm>
        </p:spPr>
        <p:txBody>
          <a:bodyPr/>
          <a:lstStyle/>
          <a:p>
            <a:r>
              <a:rPr lang="en-US" dirty="0"/>
              <a:t>Importance of the correct use of CLAIMS</a:t>
            </a:r>
          </a:p>
          <a:p>
            <a:endParaRPr lang="en-IE" dirty="0"/>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r>
              <a:rPr lang="en-IE" sz="5400" b="1" dirty="0"/>
              <a:t>Health</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r>
              <a:rPr lang="en-IE" sz="8000" b="1" dirty="0">
                <a:solidFill>
                  <a:srgbClr val="005697"/>
                </a:solidFill>
              </a:rPr>
              <a:t>Claim</a:t>
            </a: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r>
              <a:rPr lang="en-IE" sz="4800" dirty="0">
                <a:solidFill>
                  <a:srgbClr val="28AF95"/>
                </a:solidFill>
              </a:rPr>
              <a:t>Nutrition</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r>
              <a:rPr lang="en-IE" b="1" dirty="0">
                <a:solidFill>
                  <a:schemeClr val="tx2">
                    <a:lumMod val="65000"/>
                  </a:schemeClr>
                </a:solidFill>
              </a:rPr>
              <a:t>natural</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r>
              <a:rPr lang="en-IE" b="1" dirty="0">
                <a:solidFill>
                  <a:schemeClr val="accent5">
                    <a:lumMod val="75000"/>
                  </a:schemeClr>
                </a:solidFill>
              </a:rPr>
              <a:t>HIGH</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r>
              <a:rPr lang="en-IE" b="1" dirty="0">
                <a:solidFill>
                  <a:srgbClr val="FFC000"/>
                </a:solidFill>
              </a:rPr>
              <a:t>Low</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r>
              <a:rPr lang="en-IE" sz="4400" b="1" dirty="0">
                <a:solidFill>
                  <a:srgbClr val="FFD100"/>
                </a:solidFill>
              </a:rPr>
              <a:t>Food</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r>
              <a:rPr lang="en-IE" sz="2000" b="1" dirty="0">
                <a:solidFill>
                  <a:schemeClr val="tx1">
                    <a:lumMod val="40000"/>
                    <a:lumOff val="60000"/>
                  </a:schemeClr>
                </a:solidFill>
              </a:rPr>
              <a:t>Low-fat</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r>
              <a:rPr lang="en-IE" sz="3200" dirty="0">
                <a:solidFill>
                  <a:srgbClr val="0070C0"/>
                </a:solidFill>
              </a:rPr>
              <a:t>Fat-free</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035211" cy="369332"/>
          </a:xfrm>
          <a:prstGeom prst="rect">
            <a:avLst/>
          </a:prstGeom>
          <a:noFill/>
        </p:spPr>
        <p:txBody>
          <a:bodyPr wrap="square" rtlCol="0">
            <a:spAutoFit/>
          </a:bodyPr>
          <a:lstStyle/>
          <a:p>
            <a:r>
              <a:rPr lang="en-IE" dirty="0">
                <a:solidFill>
                  <a:schemeClr val="accent4">
                    <a:lumMod val="75000"/>
                  </a:schemeClr>
                </a:solidFill>
              </a:rPr>
              <a:t>vitamins</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r>
              <a:rPr lang="en-IE" sz="1600" dirty="0">
                <a:solidFill>
                  <a:srgbClr val="002060"/>
                </a:solidFill>
              </a:rPr>
              <a:t>Calcium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r>
              <a:rPr lang="en-IE" sz="1400" b="1" dirty="0">
                <a:solidFill>
                  <a:schemeClr val="accent2">
                    <a:lumMod val="50000"/>
                  </a:schemeClr>
                </a:solidFill>
              </a:rPr>
              <a:t>Minerals</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r>
              <a:rPr lang="en-IE" b="1" dirty="0">
                <a:solidFill>
                  <a:schemeClr val="accent2">
                    <a:lumMod val="50000"/>
                  </a:schemeClr>
                </a:solidFill>
              </a:rPr>
              <a:t>High-fibre</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79178"/>
            <a:ext cx="553998" cy="1043684"/>
          </a:xfrm>
          <a:prstGeom prst="rect">
            <a:avLst/>
          </a:prstGeom>
          <a:noFill/>
        </p:spPr>
        <p:txBody>
          <a:bodyPr vert="vert270" wrap="square" rtlCol="0">
            <a:spAutoFit/>
          </a:bodyPr>
          <a:lstStyle/>
          <a:p>
            <a:r>
              <a:rPr lang="en-IE" sz="2400" b="1" dirty="0">
                <a:solidFill>
                  <a:srgbClr val="FFD100"/>
                </a:solidFill>
              </a:rPr>
              <a:t>Protein</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r>
              <a:rPr lang="en-IE" sz="3200" b="1" dirty="0">
                <a:solidFill>
                  <a:srgbClr val="002060"/>
                </a:solidFill>
              </a:rPr>
              <a:t>SALT</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r>
              <a:rPr lang="en-IE" sz="3200" b="1" dirty="0">
                <a:solidFill>
                  <a:srgbClr val="002060"/>
                </a:solidFill>
              </a:rPr>
              <a:t>Sugar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r>
              <a:rPr lang="en-IE" b="1" dirty="0">
                <a:solidFill>
                  <a:schemeClr val="tx2">
                    <a:lumMod val="65000"/>
                  </a:schemeClr>
                </a:solidFill>
              </a:rPr>
              <a:t>FREE-FROM</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r>
              <a:rPr lang="en-IE" sz="2400" b="1" dirty="0">
                <a:solidFill>
                  <a:srgbClr val="70B2BE"/>
                </a:solidFill>
              </a:rPr>
              <a:t>Low</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r>
              <a:rPr lang="en-IE" b="1" dirty="0">
                <a:solidFill>
                  <a:srgbClr val="70B2BE"/>
                </a:solidFill>
              </a:rPr>
              <a:t>HIGH</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r>
              <a:rPr lang="en-IE" sz="1600" dirty="0">
                <a:solidFill>
                  <a:srgbClr val="002060"/>
                </a:solidFill>
              </a:rPr>
              <a:t>Source</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035211" cy="369332"/>
          </a:xfrm>
          <a:prstGeom prst="rect">
            <a:avLst/>
          </a:prstGeom>
          <a:noFill/>
        </p:spPr>
        <p:txBody>
          <a:bodyPr wrap="square" rtlCol="0">
            <a:spAutoFit/>
          </a:bodyPr>
          <a:lstStyle/>
          <a:p>
            <a:r>
              <a:rPr lang="en-IE" b="1" dirty="0">
                <a:solidFill>
                  <a:srgbClr val="70B2BE"/>
                </a:solidFill>
              </a:rPr>
              <a:t>vitamins</a:t>
            </a: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r>
              <a:rPr lang="en-IE" b="1" dirty="0">
                <a:solidFill>
                  <a:schemeClr val="accent2">
                    <a:lumMod val="50000"/>
                  </a:schemeClr>
                </a:solidFill>
              </a:rPr>
              <a:t>Sustainably Made</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646461" y="5083443"/>
            <a:ext cx="1322029" cy="369332"/>
          </a:xfrm>
          <a:prstGeom prst="rect">
            <a:avLst/>
          </a:prstGeom>
          <a:noFill/>
        </p:spPr>
        <p:txBody>
          <a:bodyPr wrap="none" rtlCol="0">
            <a:spAutoFit/>
          </a:bodyPr>
          <a:lstStyle/>
          <a:p>
            <a:r>
              <a:rPr lang="en-IE" b="1" dirty="0">
                <a:solidFill>
                  <a:srgbClr val="70B2BE"/>
                </a:solidFill>
              </a:rPr>
              <a:t>Eco-friendly</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r>
              <a:rPr lang="en-IE" b="1" dirty="0">
                <a:solidFill>
                  <a:srgbClr val="FFC000"/>
                </a:solidFill>
              </a:rPr>
              <a:t>ORGANIC</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366211" cy="369332"/>
          </a:xfrm>
          <a:prstGeom prst="rect">
            <a:avLst/>
          </a:prstGeom>
          <a:solidFill>
            <a:srgbClr val="F79037"/>
          </a:solidFill>
        </p:spPr>
        <p:txBody>
          <a:bodyPr wrap="square">
            <a:spAutoFit/>
          </a:bodyPr>
          <a:lstStyle/>
          <a:p>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898357" y="1772239"/>
            <a:ext cx="5700406" cy="3838148"/>
          </a:xfrm>
        </p:spPr>
        <p:txBody>
          <a:bodyPr/>
          <a:lstStyle/>
          <a:p>
            <a:pPr marL="0" indent="0"/>
            <a:r>
              <a:rPr lang="en-US" b="0" i="0" dirty="0">
                <a:effectLst/>
              </a:rPr>
              <a:t>EFSA is responsible for verifying the scientific substantiation of the submitted claims, some of which are currently in use, some of which are proposed by applicants – </a:t>
            </a:r>
            <a:r>
              <a:rPr lang="en-US" sz="2000" b="0" i="0" dirty="0">
                <a:effectLst/>
              </a:rPr>
              <a:t>(companies who want to submit claims for </a:t>
            </a:r>
            <a:r>
              <a:rPr lang="en-US" sz="2000" b="0" i="0" dirty="0" err="1">
                <a:effectLst/>
              </a:rPr>
              <a:t>authorisation</a:t>
            </a:r>
            <a:r>
              <a:rPr lang="en-US" sz="2000" b="0" i="0" dirty="0">
                <a:effectLst/>
              </a:rPr>
              <a:t> in the EU). </a:t>
            </a:r>
          </a:p>
          <a:p>
            <a:pPr marL="0" indent="0"/>
            <a:r>
              <a:rPr lang="en-US" b="0" i="0" dirty="0">
                <a:effectLst/>
              </a:rPr>
              <a:t>This information serves as a basis for the European Commission and the Member States, which will then decide whether to </a:t>
            </a:r>
            <a:r>
              <a:rPr lang="en-US" b="0" i="0" dirty="0" err="1">
                <a:effectLst/>
              </a:rPr>
              <a:t>authorise</a:t>
            </a:r>
            <a:r>
              <a:rPr lang="en-US" b="0" i="0" dirty="0">
                <a:effectLst/>
              </a:rPr>
              <a:t> the claims.</a:t>
            </a:r>
            <a:endParaRPr lang="en-IE" dirty="0"/>
          </a:p>
          <a:p>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579157"/>
            <a:ext cx="5785246" cy="992652"/>
          </a:xfrm>
        </p:spPr>
        <p:txBody>
          <a:bodyPr/>
          <a:lstStyle/>
          <a:p>
            <a:r>
              <a:rPr lang="en-IE" dirty="0"/>
              <a:t>The role of  the European Food Safety Authority </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a:p>
            <a:endParaRPr lang="en-IE" dirty="0"/>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Nutrition applications: regulations and guidance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r>
              <a:rPr lang="en-US" sz="1400" dirty="0">
                <a:solidFill>
                  <a:srgbClr val="F79037"/>
                </a:solidFill>
                <a:hlinkClick r:id="rId5">
                  <a:extLst>
                    <a:ext uri="{A12FA001-AC4F-418D-AE19-62706E023703}">
                      <ahyp:hlinkClr xmlns:ahyp="http://schemas.microsoft.com/office/drawing/2018/hyperlinkcolor" val="tx"/>
                    </a:ext>
                  </a:extLst>
                </a:hlinkClick>
              </a:rPr>
              <a:t>What are health claims and how are they assessed?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898359" y="654572"/>
            <a:ext cx="4990998" cy="992652"/>
          </a:xfrm>
        </p:spPr>
        <p:txBody>
          <a:bodyPr/>
          <a:lstStyle/>
          <a:p>
            <a:r>
              <a:rPr lang="en-IE" dirty="0"/>
              <a:t>Selecting Claims…</a:t>
            </a:r>
          </a:p>
        </p:txBody>
      </p:sp>
      <p:pic>
        <p:nvPicPr>
          <p:cNvPr id="7" name="Picture Placeholder 6" descr="A group of bags of fruit juice&#10;&#10;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370971"/>
            <a:ext cx="5646904" cy="5181513"/>
          </a:xfrm>
        </p:spPr>
        <p:txBody>
          <a:bodyPr>
            <a:normAutofit/>
          </a:bodyPr>
          <a:lstStyle/>
          <a:p>
            <a:pPr marL="0" indent="0">
              <a:spcBef>
                <a:spcPts val="600"/>
              </a:spcBef>
            </a:pPr>
            <a:r>
              <a:rPr lang="en-US" dirty="0"/>
              <a:t>For food companies,  getting a new health or nutrition-related claim approved by EFSA is difficult as it needs strong scientific evidence and consensus.</a:t>
            </a:r>
          </a:p>
          <a:p>
            <a:pPr marL="0" indent="0">
              <a:spcBef>
                <a:spcPts val="600"/>
              </a:spcBef>
            </a:pPr>
            <a:r>
              <a:rPr lang="en-US" dirty="0"/>
              <a:t>Therefore, SMEs may use the EU database on “</a:t>
            </a: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a:t>
            </a:r>
            <a:r>
              <a:rPr lang="en-US" dirty="0"/>
              <a:t>”, which lists permitted health &amp; nutrition-related claims. </a:t>
            </a:r>
          </a:p>
          <a:p>
            <a:pPr marL="0" indent="0">
              <a:spcBef>
                <a:spcPts val="600"/>
              </a:spcBef>
            </a:pPr>
            <a:r>
              <a:rPr lang="en-US" b="1" dirty="0"/>
              <a:t>ESSENTIAL READING:</a:t>
            </a:r>
          </a:p>
          <a:p>
            <a:pPr marL="342900" indent="-342900">
              <a:spcBef>
                <a:spcPts val="600"/>
              </a:spcBef>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 (v.3.6) (europa.eu)</a:t>
            </a:r>
            <a:endParaRPr lang="en-US" dirty="0">
              <a:solidFill>
                <a:srgbClr val="F79037"/>
              </a:solidFill>
            </a:endParaRPr>
          </a:p>
          <a:p>
            <a:pPr marL="342900" indent="-342900">
              <a:spcBef>
                <a:spcPts val="600"/>
              </a:spcBef>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Nutrition claims (europa.eu)</a:t>
            </a:r>
            <a:endParaRPr lang="en-IE" dirty="0">
              <a:solidFill>
                <a:srgbClr val="F79037"/>
              </a:solidFill>
            </a:endParaRPr>
          </a:p>
          <a:p>
            <a:pPr marL="0" indent="0"/>
            <a:endParaRPr lang="en-IE" dirty="0">
              <a:solidFill>
                <a:srgbClr val="1188A3"/>
              </a:solidFill>
            </a:endParaRPr>
          </a:p>
          <a:p>
            <a:pPr marL="0" indent="0"/>
            <a:endParaRPr lang="en-IE"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a:spcBef>
                <a:spcPts val="600"/>
              </a:spcBef>
            </a:pPr>
            <a:r>
              <a:rPr lang="en-IE">
                <a:cs typeface="Calibri"/>
              </a:rPr>
              <a:t>The food supply chain connects three main sectors: </a:t>
            </a:r>
            <a:r>
              <a:rPr lang="en-IE" b="1">
                <a:cs typeface="Calibri"/>
              </a:rPr>
              <a:t>agriculture</a:t>
            </a:r>
            <a:r>
              <a:rPr lang="en-IE">
                <a:cs typeface="Calibri"/>
              </a:rPr>
              <a:t>, the </a:t>
            </a:r>
            <a:r>
              <a:rPr lang="en-IE" b="1">
                <a:cs typeface="Calibri"/>
              </a:rPr>
              <a:t>food-processing industry</a:t>
            </a:r>
            <a:r>
              <a:rPr lang="en-IE">
                <a:cs typeface="Calibri"/>
              </a:rPr>
              <a:t> (including food service) and the</a:t>
            </a:r>
            <a:r>
              <a:rPr lang="en-IE" b="1">
                <a:cs typeface="Calibri"/>
              </a:rPr>
              <a:t> distribution sector</a:t>
            </a:r>
            <a:r>
              <a:rPr lang="en-IE">
                <a:cs typeface="Calibri"/>
              </a:rPr>
              <a:t>, and involves a wide diversity of stakeholders:</a:t>
            </a:r>
            <a:endParaRPr lang="en-US">
              <a:cs typeface="Calibri" panose="020F0502020204030204"/>
            </a:endParaRPr>
          </a:p>
          <a:p>
            <a:pPr marL="342900" indent="-342900">
              <a:spcBef>
                <a:spcPts val="600"/>
              </a:spcBef>
              <a:buChar char="•"/>
            </a:pPr>
            <a:r>
              <a:rPr lang="en-IE">
                <a:cs typeface="Calibri" panose="020F0502020204030204"/>
              </a:rPr>
              <a:t>Farmers </a:t>
            </a:r>
          </a:p>
          <a:p>
            <a:pPr marL="342900" indent="-342900">
              <a:spcBef>
                <a:spcPts val="600"/>
              </a:spcBef>
              <a:buChar char="•"/>
            </a:pPr>
            <a:r>
              <a:rPr lang="en-IE">
                <a:cs typeface="Calibri" panose="020F0502020204030204"/>
              </a:rPr>
              <a:t>Food processors and                                                                                                                        food service </a:t>
            </a:r>
          </a:p>
          <a:p>
            <a:pPr marL="342900" indent="-342900">
              <a:spcBef>
                <a:spcPts val="600"/>
              </a:spcBef>
              <a:buChar char="•"/>
            </a:pPr>
            <a:r>
              <a:rPr lang="en-IE">
                <a:cs typeface="Calibri" panose="020F0502020204030204"/>
              </a:rPr>
              <a:t>Traders and wholesalers </a:t>
            </a:r>
          </a:p>
          <a:p>
            <a:pPr marL="342900" indent="-342900">
              <a:spcBef>
                <a:spcPts val="600"/>
              </a:spcBef>
              <a:buChar char="•"/>
            </a:pPr>
            <a:r>
              <a:rPr lang="en-IE">
                <a:cs typeface="Calibri" panose="020F0502020204030204"/>
              </a:rPr>
              <a:t>Retailers, with both independents and very large companies. </a:t>
            </a:r>
          </a:p>
          <a:p>
            <a:r>
              <a:rPr lang="en-IE">
                <a:cs typeface="Calibri" panose="020F0502020204030204"/>
              </a:rPr>
              <a:t>There are often significant imbalances in bargaining power within the food supply chain, which can lead to unfair trading practices. Small farmers or cooperatives, as well as food businesses, often deal with large buyers which represent their only access to the      market and can exert strong pressure on prices and margins.</a:t>
            </a:r>
            <a:endParaRPr lang="en-IE"/>
          </a:p>
          <a:p>
            <a:endParaRPr lang="en-IE">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r>
              <a:rPr lang="en-IE" b="1">
                <a:cs typeface="Calibri"/>
              </a:rPr>
              <a:t>Food Supply Chain</a:t>
            </a:r>
            <a:endParaRPr lang="en-US" b="1"/>
          </a:p>
          <a:p>
            <a:endParaRPr lang="en-IE" b="1">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006" y="2075130"/>
            <a:ext cx="7385383" cy="1845476"/>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992950" y="2267643"/>
            <a:ext cx="5552313" cy="3025975"/>
          </a:xfrm>
        </p:spPr>
        <p:txBody>
          <a:bodyPr/>
          <a:lstStyle/>
          <a:p>
            <a:r>
              <a:rPr lang="en-US" dirty="0" err="1"/>
              <a:t>Familiarise</a:t>
            </a:r>
            <a:r>
              <a:rPr lang="en-US" dirty="0"/>
              <a:t> yourself with relevant regulations and guidelines governing health and eco-claims in the food industry. Different regions may have specific rules regarding the use of terms like "healthy," "natural,” “free-range”, "organic," or "sustainable." Ensure that your claims align with legal requirements and seek guidance from regulatory authorities or legal experts if needed. (Module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p:txBody>
          <a:bodyPr/>
          <a:lstStyle/>
          <a:p>
            <a:pPr marL="742950" indent="-742950">
              <a:buFont typeface="+mj-lt"/>
              <a:buAutoNum type="arabicPeriod"/>
            </a:pPr>
            <a:r>
              <a:rPr lang="en-IE" b="1" dirty="0"/>
              <a:t>Understand Regulations</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898357" y="2070539"/>
            <a:ext cx="5323767" cy="3539848"/>
          </a:xfrm>
        </p:spPr>
        <p:txBody>
          <a:bodyPr/>
          <a:lstStyle/>
          <a:p>
            <a:r>
              <a:rPr lang="en-US" dirty="0"/>
              <a:t>It's crucial to substantiate health and eco-claims with </a:t>
            </a:r>
            <a:r>
              <a:rPr lang="en-US" b="1" dirty="0"/>
              <a:t>reliable scientific evidence or certifications</a:t>
            </a:r>
            <a:r>
              <a:rPr lang="en-US" dirty="0"/>
              <a:t> from </a:t>
            </a:r>
            <a:r>
              <a:rPr lang="en-US" dirty="0" err="1"/>
              <a:t>recognised</a:t>
            </a:r>
            <a:r>
              <a:rPr lang="en-US" dirty="0"/>
              <a:t> </a:t>
            </a:r>
            <a:r>
              <a:rPr lang="en-US" dirty="0" err="1"/>
              <a:t>organisations</a:t>
            </a:r>
            <a:r>
              <a:rPr lang="en-US" dirty="0"/>
              <a:t>. Substantiating the claims correctly will validate the specific benefits or attributes you are promoting and help you gain trust and a secure following. Never exaggerate or use misleading claims that cannot be adequately supported.</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866084"/>
            <a:ext cx="4990998" cy="992652"/>
          </a:xfrm>
        </p:spPr>
        <p:txBody>
          <a:bodyPr/>
          <a:lstStyle/>
          <a:p>
            <a:pPr marL="742950" indent="-742950">
              <a:buFont typeface="+mj-lt"/>
              <a:buAutoNum type="arabicPeriod" startAt="2"/>
            </a:pPr>
            <a:r>
              <a:rPr lang="en-IE" b="1" dirty="0"/>
              <a:t>Ensure Substantiation:</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rPr>
              <a:t>Certifications from reputable </a:t>
            </a:r>
            <a:r>
              <a:rPr lang="en-US" sz="2000" b="0" i="0" dirty="0" err="1">
                <a:solidFill>
                  <a:schemeClr val="bg1"/>
                </a:solidFill>
                <a:effectLst/>
              </a:rPr>
              <a:t>organisations</a:t>
            </a:r>
            <a:r>
              <a:rPr lang="en-US" sz="2000" b="0" i="0" dirty="0">
                <a:solidFill>
                  <a:schemeClr val="bg1"/>
                </a:solidFill>
                <a:effectLst/>
              </a:rPr>
              <a:t> can provide credibility and assurance to consumers. Examples include </a:t>
            </a:r>
            <a:r>
              <a:rPr lang="en-US" sz="2000" b="1" i="0" dirty="0">
                <a:solidFill>
                  <a:schemeClr val="bg1"/>
                </a:solidFill>
                <a:effectLst/>
              </a:rPr>
              <a:t>organic certifications, fair trade certifications, or eco-labels </a:t>
            </a:r>
            <a:r>
              <a:rPr lang="en-US" sz="2000" b="0" i="0" dirty="0">
                <a:solidFill>
                  <a:schemeClr val="bg1"/>
                </a:solidFill>
                <a:effectLst/>
              </a:rPr>
              <a:t>that demonstrate adherence to specific standards or practices.</a:t>
            </a:r>
            <a:endParaRPr lang="en-IE" sz="2000"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898358" y="2048384"/>
            <a:ext cx="5302745" cy="3025975"/>
          </a:xfrm>
        </p:spPr>
        <p:txBody>
          <a:bodyPr/>
          <a:lstStyle/>
          <a:p>
            <a:r>
              <a:rPr lang="en-US" dirty="0"/>
              <a:t>Clearly communicate the health or eco-claims in a transparent and accurate manner. Provide detailed information about the specific attributes (e.g. the nutritional value – mentioned in Module 1), practices, or certifications that support your claims. Avoid vague or ambiguous statements or Greenwashing (Module 5) that may mislead consumers. Clearly disclose any limitations or conditions associated with the claims</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p:txBody>
          <a:bodyPr/>
          <a:lstStyle/>
          <a:p>
            <a:pPr marL="742950" indent="-742950">
              <a:buFont typeface="+mj-lt"/>
              <a:buAutoNum type="arabicPeriod" startAt="3"/>
            </a:pPr>
            <a:r>
              <a:rPr lang="en-IE" b="1" dirty="0"/>
              <a:t>Be Transparent and Accurate</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898357" y="1765739"/>
            <a:ext cx="5533974" cy="3844648"/>
          </a:xfrm>
        </p:spPr>
        <p:txBody>
          <a:bodyPr/>
          <a:lstStyle/>
          <a:p>
            <a:r>
              <a:rPr lang="en-US" dirty="0"/>
              <a:t>Ensure that your team, including marketing and sales personnel, understands the importance of responsible health and eco-claims. Provide training and resources to ensure they are well informed about the claims your food business makes and the requirements for substantiation. </a:t>
            </a:r>
          </a:p>
          <a:p>
            <a:r>
              <a:rPr lang="en-US" dirty="0"/>
              <a:t>This will help ensure consistent and accurate messaging across your </a:t>
            </a:r>
            <a:r>
              <a:rPr lang="en-US" dirty="0" err="1"/>
              <a:t>organisation</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p:txBody>
          <a:bodyPr/>
          <a:lstStyle/>
          <a:p>
            <a:pPr marL="742950" indent="-742950">
              <a:buFont typeface="+mj-lt"/>
              <a:buAutoNum type="arabicPeriod" startAt="4"/>
            </a:pPr>
            <a:r>
              <a:rPr lang="en-IE" b="1" i="0" dirty="0">
                <a:effectLst/>
              </a:rPr>
              <a:t>Educate Your Team</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898527" y="1960182"/>
            <a:ext cx="5646736" cy="3445255"/>
          </a:xfrm>
        </p:spPr>
        <p:txBody>
          <a:bodyPr/>
          <a:lstStyle/>
          <a:p>
            <a:r>
              <a:rPr lang="en-US" dirty="0"/>
              <a:t>Keep track of emerging scientific research, industry trends, and regulatory changes related to health and eco-claims. Regularly review your claims to ensure they align with the latest information and requirements. Update your messaging or practices as needed to maintain accuracy and compliance. If necessary, seek professional advice, regulatory experts, food consultants, or legal advisors can provide guidance and ensure your claims are 	compliant and ethical.</a:t>
            </a:r>
            <a:endParaRPr lang="en-IE"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898358" y="816195"/>
            <a:ext cx="4990998" cy="992652"/>
          </a:xfrm>
        </p:spPr>
        <p:txBody>
          <a:bodyPr/>
          <a:lstStyle/>
          <a:p>
            <a:pPr marL="742950" indent="-742950">
              <a:buFont typeface="+mj-lt"/>
              <a:buAutoNum type="arabicPeriod" startAt="5"/>
            </a:pPr>
            <a:r>
              <a:rPr lang="en-IE" b="1" dirty="0"/>
              <a:t>Regularly Review and Update</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878367"/>
            <a:ext cx="4563792" cy="3143612"/>
          </a:xfrm>
        </p:spPr>
        <p:txBody>
          <a:bodyPr>
            <a:noAutofit/>
          </a:bodyPr>
          <a:lstStyle/>
          <a:p>
            <a:pPr algn="l" fontAlgn="base">
              <a:buFont typeface="Arial" panose="020B0604020202020204" pitchFamily="34" charset="0"/>
              <a:buChar char="•"/>
            </a:pPr>
            <a:r>
              <a:rPr lang="en-US" sz="2000" b="0" i="0" dirty="0">
                <a:effectLst/>
              </a:rPr>
              <a:t>name of the food</a:t>
            </a:r>
          </a:p>
          <a:p>
            <a:pPr algn="l" fontAlgn="base">
              <a:buFont typeface="Arial" panose="020B0604020202020204" pitchFamily="34" charset="0"/>
              <a:buChar char="•"/>
            </a:pPr>
            <a:r>
              <a:rPr lang="en-US" sz="2000" b="0" i="0" dirty="0">
                <a:effectLst/>
              </a:rPr>
              <a:t>ingredient list (including any </a:t>
            </a:r>
            <a:r>
              <a:rPr lang="en-US" sz="2000" b="0" i="0" dirty="0">
                <a:solidFill>
                  <a:srgbClr val="1188A3"/>
                </a:solidFill>
                <a:effectLst/>
                <a:hlinkClick r:id="rId2" tooltip="additives">
                  <a:extLst>
                    <a:ext uri="{A12FA001-AC4F-418D-AE19-62706E023703}">
                      <ahyp:hlinkClr xmlns:ahyp="http://schemas.microsoft.com/office/drawing/2018/hyperlinkcolor" val="tx"/>
                    </a:ext>
                  </a:extLst>
                </a:hlinkClick>
              </a:rPr>
              <a:t>additives</a:t>
            </a:r>
            <a:r>
              <a:rPr lang="en-US" sz="2000" b="0" i="0" dirty="0">
                <a:effectLst/>
              </a:rPr>
              <a:t>)</a:t>
            </a:r>
          </a:p>
          <a:p>
            <a:pPr algn="l" fontAlgn="base">
              <a:buFont typeface="Arial" panose="020B0604020202020204" pitchFamily="34" charset="0"/>
              <a:buChar char="•"/>
            </a:pPr>
            <a:r>
              <a:rPr lang="en-US" sz="2000" b="0" i="0" dirty="0">
                <a:effectLst/>
              </a:rPr>
              <a:t>allergen information</a:t>
            </a:r>
          </a:p>
          <a:p>
            <a:pPr algn="l" fontAlgn="base">
              <a:buFont typeface="Arial" panose="020B0604020202020204" pitchFamily="34" charset="0"/>
              <a:buChar char="•"/>
            </a:pPr>
            <a:r>
              <a:rPr lang="en-US" sz="2000" b="0" i="0" dirty="0">
                <a:effectLst/>
              </a:rPr>
              <a:t>quantity of certain ingredients</a:t>
            </a:r>
          </a:p>
          <a:p>
            <a:pPr algn="l" fontAlgn="base">
              <a:buFont typeface="Arial" panose="020B0604020202020204" pitchFamily="34" charset="0"/>
              <a:buChar char="•"/>
            </a:pPr>
            <a:r>
              <a:rPr lang="en-US" sz="2000" b="0" i="0" dirty="0">
                <a:effectLst/>
              </a:rPr>
              <a:t>date marking (best before / use by)</a:t>
            </a:r>
          </a:p>
          <a:p>
            <a:pPr algn="l" fontAlgn="base">
              <a:buFont typeface="Arial" panose="020B0604020202020204" pitchFamily="34" charset="0"/>
              <a:buChar char="•"/>
            </a:pPr>
            <a:r>
              <a:rPr lang="en-US" sz="2000" b="0" i="0" dirty="0">
                <a:effectLst/>
              </a:rPr>
              <a:t>country of origin, if required for consumer clarity e.g</a:t>
            </a:r>
            <a:r>
              <a:rPr lang="en-US" sz="2000" dirty="0"/>
              <a:t>. Country Flag</a:t>
            </a:r>
            <a:endParaRPr lang="en-US" sz="2000" b="0" i="0" dirty="0">
              <a:effectLst/>
            </a:endParaRPr>
          </a:p>
          <a:p>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lnSpcReduction="10000"/>
          </a:bodyPr>
          <a:lstStyle/>
          <a:p>
            <a:r>
              <a:rPr lang="en-US" sz="3600" b="1" i="0" dirty="0">
                <a:solidFill>
                  <a:srgbClr val="000000"/>
                </a:solidFill>
                <a:effectLst/>
              </a:rPr>
              <a:t>Mandatory information for prepacked foods in the EU…</a:t>
            </a:r>
          </a:p>
          <a:p>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5833965" y="1878367"/>
            <a:ext cx="5404051" cy="2949525"/>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name and address of the food business operator established in the EU or importer</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net quantity</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any special storage conditions and/or conditions of use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instructions for use if needed</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alcohol level for beverages (if higher than 1.2%)</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nutrition declaration</a:t>
            </a:r>
            <a:endPar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fontAlgn="base"/>
            <a:r>
              <a:rPr lang="en-US" sz="1800" b="0" i="0" dirty="0">
                <a:solidFill>
                  <a:srgbClr val="000000"/>
                </a:solidFill>
                <a:effectLst/>
              </a:rPr>
              <a:t>Under EU law and/or national law, some food products might also need to show specific warnings referring, for example,  ingredients not recommended for consumption by children (such as caffeine).</a:t>
            </a:r>
          </a:p>
        </p:txBody>
      </p:sp>
      <p:sp>
        <p:nvSpPr>
          <p:cNvPr id="8" name="TextBox 7">
            <a:extLst>
              <a:ext uri="{FF2B5EF4-FFF2-40B4-BE49-F238E27FC236}">
                <a16:creationId xmlns:a16="http://schemas.microsoft.com/office/drawing/2014/main" id="{7DF7C03F-B567-15D0-96A1-6815207C7D6A}"/>
              </a:ext>
            </a:extLst>
          </p:cNvPr>
          <p:cNvSpPr txBox="1"/>
          <p:nvPr/>
        </p:nvSpPr>
        <p:spPr>
          <a:xfrm>
            <a:off x="2679380" y="4999018"/>
            <a:ext cx="7868742" cy="461665"/>
          </a:xfrm>
          <a:prstGeom prst="rect">
            <a:avLst/>
          </a:prstGeom>
          <a:noFill/>
        </p:spPr>
        <p:txBody>
          <a:bodyPr wrap="square">
            <a:spAutoFit/>
          </a:bodyPr>
          <a:lstStyle/>
          <a:p>
            <a:r>
              <a:rPr lang="en-US" sz="2400" dirty="0">
                <a:solidFill>
                  <a:srgbClr val="1188A3"/>
                </a:solidFill>
                <a:hlinkClick r:id="rId4">
                  <a:extLst>
                    <a:ext uri="{A12FA001-AC4F-418D-AE19-62706E023703}">
                      <ahyp:hlinkClr xmlns:ahyp="http://schemas.microsoft.com/office/drawing/2018/hyperlinkcolor" val="tx"/>
                    </a:ext>
                  </a:extLst>
                </a:hlinkClick>
              </a:rPr>
              <a:t>Food labelling - general EU rules - Your Europe (europa.eu)</a:t>
            </a:r>
            <a:endParaRPr lang="en-IE" sz="24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361861" y="4897683"/>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0000"/>
                </a:solidFill>
              </a:rPr>
              <a:t>Click here </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10968" y="1374357"/>
            <a:ext cx="7868741" cy="461665"/>
          </a:xfrm>
          <a:prstGeom prst="rect">
            <a:avLst/>
          </a:prstGeom>
          <a:noFill/>
          <a:ln>
            <a:solidFill>
              <a:srgbClr val="000000"/>
            </a:solidFill>
          </a:ln>
        </p:spPr>
        <p:txBody>
          <a:bodyPr wrap="square">
            <a:spAutoFit/>
          </a:bodyPr>
          <a:lstStyle/>
          <a:p>
            <a:pPr algn="ctr"/>
            <a:r>
              <a:rPr lang="en-US" sz="2400" b="1" i="0" dirty="0">
                <a:solidFill>
                  <a:srgbClr val="000000"/>
                </a:solidFill>
                <a:effectLst/>
              </a:rPr>
              <a:t>What type of information are you required to mention?</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r>
              <a:rPr lang="en-IE"/>
              <a:t>Ethical Food Packaging</a:t>
            </a:r>
          </a:p>
          <a:p>
            <a:endParaRPr lang="en-IE"/>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97850" y="1315267"/>
            <a:ext cx="5646737" cy="4157823"/>
          </a:xfrm>
        </p:spPr>
        <p:txBody>
          <a:bodyPr/>
          <a:lstStyle/>
          <a:p>
            <a:pPr marL="0" indent="0"/>
            <a:r>
              <a:rPr lang="en-US" sz="2350" dirty="0"/>
              <a:t>Food packaging prevents foods from spoiling and enables traceability, marketing, and sharing of information with customers.</a:t>
            </a:r>
          </a:p>
          <a:p>
            <a:pPr marL="0" indent="0"/>
            <a:r>
              <a:rPr lang="en-US" sz="2350" dirty="0"/>
              <a:t>Most materials used for packaging foods belong to the following classes: metals, glass, paper &amp; polymers. Some packaging media consist of a combination of two or more materials of the classes listed above. While disposable packaging has been an essential part of most modern food supply chains, environmental problems related to packaging waste have grown exponentially during the last decades. </a:t>
            </a:r>
            <a:endParaRPr lang="en-IE" sz="2350" dirty="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897850" y="628039"/>
            <a:ext cx="4990998" cy="992652"/>
          </a:xfrm>
        </p:spPr>
        <p:txBody>
          <a:bodyPr/>
          <a:lstStyle/>
          <a:p>
            <a:r>
              <a:rPr lang="en-IE" b="1" dirty="0"/>
              <a:t>Food Packaging</a:t>
            </a:r>
          </a:p>
        </p:txBody>
      </p:sp>
      <p:pic>
        <p:nvPicPr>
          <p:cNvPr id="6" name="Picture Placeholder 5" descr="A collage of different products&#10;&#10;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Food Packaging | Regulations &amp; Types of Materials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r>
              <a:rPr lang="en-IE" b="1" dirty="0">
                <a:solidFill>
                  <a:srgbClr val="000000"/>
                </a:solidFill>
              </a:rPr>
              <a:t>READ</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814165"/>
            <a:ext cx="5646737" cy="3682195"/>
          </a:xfrm>
        </p:spPr>
        <p:txBody>
          <a:bodyPr/>
          <a:lstStyle/>
          <a:p>
            <a:pPr marL="0" indent="0"/>
            <a:r>
              <a:rPr lang="en-US" dirty="0"/>
              <a:t>Ethical food packaging refers to the practice of using packaging materials and designs that </a:t>
            </a:r>
            <a:r>
              <a:rPr lang="en-US" b="1" dirty="0"/>
              <a:t>prioritise environmental sustainability</a:t>
            </a:r>
            <a:r>
              <a:rPr lang="en-US" dirty="0"/>
              <a:t>, </a:t>
            </a:r>
            <a:r>
              <a:rPr lang="en-US" b="1" dirty="0"/>
              <a:t>social responsibility, and consumer safety</a:t>
            </a:r>
            <a:r>
              <a:rPr lang="en-US" dirty="0"/>
              <a:t>. It encompasses various principles and considerations that aim to </a:t>
            </a:r>
            <a:r>
              <a:rPr lang="en-US" dirty="0" err="1"/>
              <a:t>minimise</a:t>
            </a:r>
            <a:r>
              <a:rPr lang="en-US" dirty="0"/>
              <a:t> the negative impact of packaging on the environment and promote ethical practices throughout the packaging lifecycle. It </a:t>
            </a:r>
            <a:r>
              <a:rPr lang="en-US" dirty="0" err="1"/>
              <a:t>optimises</a:t>
            </a:r>
            <a:r>
              <a:rPr lang="en-US" dirty="0"/>
              <a:t> the use of recycled or renewable source materials.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r>
              <a:rPr lang="en-US" b="1" dirty="0"/>
              <a:t>What is ethical food packaging?</a:t>
            </a:r>
          </a:p>
          <a:p>
            <a:endParaRPr lang="en-US" b="1" dirty="0"/>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To be aware of legislation and the implications of using certain materials…CLICK here</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rmAutofit fontScale="92500" lnSpcReduction="20000"/>
          </a:bodyPr>
          <a:lstStyle/>
          <a:p>
            <a:pPr>
              <a:lnSpc>
                <a:spcPct val="120000"/>
              </a:lnSpc>
            </a:pPr>
            <a:r>
              <a:rPr lang="en-US" b="1" dirty="0"/>
              <a:t>Packaging</a:t>
            </a:r>
            <a:r>
              <a:rPr lang="en-US" dirty="0"/>
              <a:t> plays an essential role towards transitioning to a green economy. It helps reduce product and food waste and protects resources across the value chain. As a driver of resource efficiency, packaging is critical for achieving the EU’s environmental ambitions.</a:t>
            </a:r>
          </a:p>
          <a:p>
            <a:pPr>
              <a:lnSpc>
                <a:spcPct val="120000"/>
              </a:lnSpc>
            </a:pPr>
            <a:endParaRPr lang="en-IE" sz="1600" i="0" dirty="0"/>
          </a:p>
          <a:p>
            <a:pPr>
              <a:lnSpc>
                <a:spcPct val="120000"/>
              </a:lnSpc>
            </a:pPr>
            <a:r>
              <a:rPr lang="en-IE" sz="1600" i="0" dirty="0"/>
              <a:t>- </a:t>
            </a:r>
            <a:r>
              <a:rPr lang="en-IE" sz="1600" b="1" i="0" dirty="0" err="1"/>
              <a:t>Europen</a:t>
            </a:r>
            <a:r>
              <a:rPr lang="en-IE" sz="1600" i="0" dirty="0"/>
              <a:t>- The European Organisation for Packaging &amp; the Environment </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898356" y="1814956"/>
            <a:ext cx="6080513" cy="3501141"/>
          </a:xfrm>
        </p:spPr>
        <p:txBody>
          <a:bodyPr/>
          <a:lstStyle/>
          <a:p>
            <a:r>
              <a:rPr lang="en-US"/>
              <a:t>Many food businesses are very mindful of sourcing local food from local farmers, fishers, growers, herders and other local suppliers.  It is part of their unique selling point. </a:t>
            </a:r>
          </a:p>
          <a:p>
            <a:r>
              <a:rPr lang="en-US"/>
              <a:t>Others are budget-confined and purchase from large wholesalers who source mass goods from all over the world.</a:t>
            </a:r>
          </a:p>
          <a:p>
            <a:r>
              <a:rPr lang="en-US"/>
              <a:t>This section takes an aerial view of both short and long supply chains and enables you to make more informed decisions about your purchasing. </a:t>
            </a:r>
          </a:p>
          <a:p>
            <a:endParaRPr lang="en-IE"/>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898356" y="594550"/>
            <a:ext cx="5502443" cy="992652"/>
          </a:xfrm>
        </p:spPr>
        <p:txBody>
          <a:bodyPr/>
          <a:lstStyle/>
          <a:p>
            <a:r>
              <a:rPr lang="en-IE" b="1"/>
              <a:t>Where do or will you source your food supplies?</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a:lstStyle/>
          <a:p>
            <a:r>
              <a:rPr lang="en-US" dirty="0"/>
              <a:t>Food packaging accounts for nearly half by weight of total packaging sold and almost two-thirds by volume of total packaging waste in solid municipal waste</a:t>
            </a:r>
            <a:endParaRPr lang="en-IE" dirty="0"/>
          </a:p>
        </p:txBody>
      </p:sp>
      <p:pic>
        <p:nvPicPr>
          <p:cNvPr id="7" name="Picture Placeholder 6" descr="A large pile of garbage&#10;&#10;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083919"/>
            <a:ext cx="2067339" cy="369332"/>
          </a:xfrm>
          <a:prstGeom prst="rect">
            <a:avLst/>
          </a:prstGeom>
          <a:noFill/>
        </p:spPr>
        <p:txBody>
          <a:bodyPr wrap="square" rtlCol="0">
            <a:spAutoFit/>
          </a:bodyPr>
          <a:lstStyle/>
          <a:p>
            <a:r>
              <a:rPr lang="en-IE" b="1" dirty="0">
                <a:hlinkClick r:id="rId4"/>
              </a:rPr>
              <a:t>Source</a:t>
            </a:r>
            <a:endParaRPr lang="en-IE" b="1" dirty="0"/>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r>
              <a:rPr lang="en-IE" sz="3600" b="1" dirty="0">
                <a:solidFill>
                  <a:srgbClr val="000000"/>
                </a:solidFill>
                <a:highlight>
                  <a:srgbClr val="F79037"/>
                </a:highlight>
              </a:rPr>
              <a:t>A Startling Fact… </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4460999"/>
          </a:xfrm>
        </p:spPr>
        <p:txBody>
          <a:bodyPr/>
          <a:lstStyle/>
          <a:p>
            <a:pPr marL="0" indent="0"/>
            <a:r>
              <a:rPr lang="en-US" b="0" i="0" dirty="0">
                <a:effectLst/>
              </a:rPr>
              <a:t>Collaborative efforts among retailers, packaging designers, and manufacturers are pushing for a comprehensive and sustainable approach to packaging across industries. The transition towards sustainable and recyclable packaging is becoming increasingly essential for all brands and the environment alike.</a:t>
            </a:r>
          </a:p>
          <a:p>
            <a:pPr marL="0" indent="0"/>
            <a:r>
              <a:rPr lang="en-US" b="0" i="0" dirty="0">
                <a:effectLst/>
              </a:rPr>
              <a:t>Ethical food packaging involves using sustainable materials that have minimal environmental impact. This includes opting for </a:t>
            </a:r>
            <a:r>
              <a:rPr lang="en-US" b="1" i="0" dirty="0">
                <a:effectLst/>
              </a:rPr>
              <a:t>materials that are renewable, recyclable, compostable, or biodegradable</a:t>
            </a:r>
            <a:r>
              <a:rPr lang="en-US" b="0" i="0" dirty="0">
                <a:effectLst/>
              </a:rPr>
              <a:t>. Examples of sustainable packaging materials include glass, recycled paper, cardboard, bioplastics derived from plant sources, and plant-based or bio-based films.</a:t>
            </a:r>
          </a:p>
          <a:p>
            <a:pPr marL="0" indent="0"/>
            <a:r>
              <a:rPr lang="en-US" b="0" i="0" dirty="0">
                <a:effectLst/>
              </a:rPr>
              <a:t>It is anticipated that in 2024, the trend of replacing plastics with bioplastics and paper will continue to gain momentum.</a:t>
            </a:r>
            <a:br>
              <a:rPr lang="en-US" b="0" i="0" dirty="0">
                <a:effectLst/>
              </a:rPr>
            </a:br>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i="0" dirty="0">
                <a:effectLst/>
              </a:rPr>
              <a:t>Sustainability</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357" y="1452564"/>
            <a:ext cx="5562078" cy="4157824"/>
          </a:xfrm>
        </p:spPr>
        <p:txBody>
          <a:bodyPr/>
          <a:lstStyle/>
          <a:p>
            <a:r>
              <a:rPr lang="en-US" b="0" i="0" dirty="0">
                <a:effectLst/>
              </a:rPr>
              <a:t>Ethical packaging aims to </a:t>
            </a:r>
            <a:r>
              <a:rPr lang="en-US" b="0" i="0" dirty="0" err="1">
                <a:effectLst/>
              </a:rPr>
              <a:t>minimise</a:t>
            </a:r>
            <a:r>
              <a:rPr lang="en-US" b="0" i="0" dirty="0">
                <a:effectLst/>
              </a:rPr>
              <a:t> waste generation throughout the packaging lifecycle. ‘Less is more’ is probably best for ethical food brands by keeping the design classic and uncluttered. Using </a:t>
            </a:r>
            <a:r>
              <a:rPr lang="en-US" b="1" i="0" dirty="0">
                <a:effectLst/>
              </a:rPr>
              <a:t>less ink </a:t>
            </a:r>
            <a:r>
              <a:rPr lang="en-US" b="0" i="0" dirty="0">
                <a:effectLst/>
              </a:rPr>
              <a:t>and ensuring the packaging is </a:t>
            </a:r>
            <a:r>
              <a:rPr lang="en-US" b="1" i="0" dirty="0">
                <a:effectLst/>
              </a:rPr>
              <a:t>sized for purpose </a:t>
            </a:r>
            <a:r>
              <a:rPr lang="en-US" b="0" i="0" dirty="0">
                <a:effectLst/>
              </a:rPr>
              <a:t>is best for the environment and carbon footprint. Designing packaging that is easy to recycle or compost and incorporating strategies such as lightweighting to </a:t>
            </a:r>
            <a:r>
              <a:rPr lang="en-US" b="0" i="0" dirty="0" err="1">
                <a:effectLst/>
              </a:rPr>
              <a:t>minimise</a:t>
            </a:r>
            <a:r>
              <a:rPr lang="en-US" b="0" i="0" dirty="0">
                <a:effectLst/>
              </a:rPr>
              <a:t> material usage. The goal is to reduce the amount of packaging waste that ends up in landfills or as litter.</a:t>
            </a:r>
            <a:br>
              <a:rPr lang="en-US" b="0" i="0" dirty="0">
                <a:effectLst/>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7426"/>
            <a:ext cx="4990998" cy="992652"/>
          </a:xfrm>
        </p:spPr>
        <p:txBody>
          <a:bodyPr/>
          <a:lstStyle/>
          <a:p>
            <a:r>
              <a:rPr lang="en-US" b="1" i="0" dirty="0">
                <a:effectLst/>
              </a:rPr>
              <a:t>Less is more</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r>
              <a:rPr lang="en-US" dirty="0"/>
              <a:t>Ethical food packaging strives for resource efficiency by </a:t>
            </a:r>
            <a:r>
              <a:rPr lang="en-US" dirty="0" err="1"/>
              <a:t>optimising</a:t>
            </a:r>
            <a:r>
              <a:rPr lang="en-US" dirty="0"/>
              <a:t> the use of energy, water, and other resources in the manufacturing and production of packaging and adopting efficient recycling or composting systems.</a:t>
            </a:r>
          </a:p>
          <a:p>
            <a:r>
              <a:rPr lang="en-US" dirty="0"/>
              <a:t>Similarly, as discussed in the next section the distribution and transport of the packaged goods need to be considered, as weight and size can reduce transport efficiency.</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r>
              <a:rPr lang="en-IE" b="1" dirty="0"/>
              <a:t>Resource Efficiency</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r>
              <a:rPr lang="en-US" dirty="0">
                <a:solidFill>
                  <a:srgbClr val="000000"/>
                </a:solidFill>
              </a:rPr>
              <a:t>	</a:t>
            </a:r>
            <a:r>
              <a:rPr lang="en-US" b="1" dirty="0">
                <a:solidFill>
                  <a:srgbClr val="000000"/>
                </a:solidFill>
                <a:highlight>
                  <a:srgbClr val="B2DDDC"/>
                </a:highlight>
              </a:rPr>
              <a:t>READ </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Delivering-Resource-Efficiency-EUROPEN-Brochure.pdf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63096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Snellman Group </a:t>
            </a:r>
            <a:r>
              <a:rPr lang="en-IE" dirty="0"/>
              <a:t>was chosen as a good practice example </a:t>
            </a:r>
            <a:r>
              <a:rPr lang="en-US" dirty="0"/>
              <a:t>as Naturalness and sustainability are two fundamental elements of their business. They are present throughout the production chain – from their family farms, to environmentally friendly transport and packaging. The </a:t>
            </a:r>
            <a:r>
              <a:rPr lang="en-US" dirty="0" err="1"/>
              <a:t>Snellman</a:t>
            </a:r>
            <a:r>
              <a:rPr lang="en-US" dirty="0"/>
              <a:t> Group’s constant goal is to reduce the environmental impact of its operations. In concrete terms, they have been switching from oil to biogas and significantly reducing the amount of packaging plastic.</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918251"/>
            <a:ext cx="6163346" cy="3692135"/>
          </a:xfrm>
        </p:spPr>
        <p:txBody>
          <a:bodyPr/>
          <a:lstStyle/>
          <a:p>
            <a:r>
              <a:rPr lang="en-US" dirty="0"/>
              <a:t>Ethical packaging avoids the use of hazardous substances that can damage human health or the environment. This includes </a:t>
            </a:r>
            <a:r>
              <a:rPr lang="en-US" dirty="0" err="1"/>
              <a:t>minimising</a:t>
            </a:r>
            <a:r>
              <a:rPr lang="en-US" dirty="0"/>
              <a:t> the use of chemicals, such as certain types of inks, dyes, gases, or coatings, that can be harmful during production, use, or disposal. </a:t>
            </a:r>
          </a:p>
          <a:p>
            <a:r>
              <a:rPr lang="en-US" dirty="0"/>
              <a:t>Ethical packaging ensures that materials and substances used are safe and compliant with relevant regulations.</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579813"/>
            <a:ext cx="5671408" cy="992652"/>
          </a:xfrm>
        </p:spPr>
        <p:txBody>
          <a:bodyPr/>
          <a:lstStyle/>
          <a:p>
            <a:r>
              <a:rPr lang="en-IE" b="1" dirty="0"/>
              <a:t>Hazardous Substance Reduction:</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6" y="1624242"/>
            <a:ext cx="5671408" cy="3861099"/>
          </a:xfrm>
        </p:spPr>
        <p:txBody>
          <a:bodyPr/>
          <a:lstStyle/>
          <a:p>
            <a:r>
              <a:rPr lang="en-US" dirty="0"/>
              <a:t>Ethical food packaging promotes transparency and provides clear and accurate information to consumers. This includes labelling that indicates the </a:t>
            </a:r>
            <a:r>
              <a:rPr lang="en-US" b="1" dirty="0"/>
              <a:t>materials used, recycling instructions, relevant certifications or eco-labels, and information about the environmental impact </a:t>
            </a:r>
            <a:r>
              <a:rPr lang="en-US" dirty="0"/>
              <a:t>of the packaging. Transparent labelling allows consumers to make informed choices and understand the sustainability aspects of the packaging.</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791978" y="679204"/>
            <a:ext cx="5959643" cy="992652"/>
          </a:xfrm>
        </p:spPr>
        <p:txBody>
          <a:bodyPr/>
          <a:lstStyle/>
          <a:p>
            <a:r>
              <a:rPr lang="en-IE" b="1" dirty="0"/>
              <a:t>Transparency &amp; Information:</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7" y="1689652"/>
            <a:ext cx="6080941" cy="3920735"/>
          </a:xfrm>
        </p:spPr>
        <p:txBody>
          <a:bodyPr/>
          <a:lstStyle/>
          <a:p>
            <a:br>
              <a:rPr lang="en-US" dirty="0"/>
            </a:br>
            <a:r>
              <a:rPr lang="en-US" b="0" i="0" dirty="0">
                <a:effectLst/>
              </a:rPr>
              <a:t>There is a slow and steady growth in reusing and refilling packaging that is set to continue. It is best to encourage </a:t>
            </a:r>
            <a:r>
              <a:rPr lang="en-US" b="1" i="0" dirty="0">
                <a:effectLst/>
              </a:rPr>
              <a:t>‘keepability over disposability’ </a:t>
            </a:r>
            <a:r>
              <a:rPr lang="en-US" i="0" dirty="0">
                <a:effectLst/>
              </a:rPr>
              <a:t>to </a:t>
            </a:r>
            <a:r>
              <a:rPr lang="en-US" b="0" i="0" dirty="0">
                <a:effectLst/>
              </a:rPr>
              <a:t>consumers and to food producers when they are considering their packaging. Food businesses need to present or promote innovative ideas to foster the use of ‘bags for life’ and other packaging items that can be repurposed rather than be single-use packaging.</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p:txBody>
          <a:bodyPr/>
          <a:lstStyle/>
          <a:p>
            <a:r>
              <a:rPr lang="en-US" b="1" i="0" dirty="0">
                <a:effectLst/>
                <a:latin typeface="Zen Kaku Gothic New"/>
              </a:rPr>
              <a:t>Reuse and Refill</a:t>
            </a:r>
            <a:endParaRPr lang="en-IE" dirty="0"/>
          </a:p>
        </p:txBody>
      </p:sp>
      <p:pic>
        <p:nvPicPr>
          <p:cNvPr id="6" name="Picture Placeholder 5" descr="Two empty milk cartons with plants in them&#10;&#10;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712675" y="1519186"/>
            <a:ext cx="4753220" cy="4671588"/>
          </a:xfrm>
        </p:spPr>
        <p:txBody>
          <a:bodyPr/>
          <a:lstStyle/>
          <a:p>
            <a:pPr indent="0"/>
            <a:r>
              <a:rPr lang="en-US" dirty="0"/>
              <a:t>Smart packaging does not actually refer to one type of packaging; it’s actually an umbrella term for different types of intelligent packaging. This type of packaging has enhanced functionalities and uses technology as part of the experience.</a:t>
            </a:r>
          </a:p>
          <a:p>
            <a:pPr indent="0"/>
            <a:r>
              <a:rPr lang="en-US" dirty="0"/>
              <a:t>The addition of technology is used for health &amp; safety and quality and labelling is now becoming part of the customer experience too!</a:t>
            </a:r>
          </a:p>
          <a:p>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r>
              <a:rPr lang="en-IE" b="1" dirty="0"/>
              <a:t>Active Packaging</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r>
              <a:rPr lang="en-IE" b="1" dirty="0"/>
              <a:t>Intelligent Packaging</a:t>
            </a:r>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r>
              <a:rPr lang="en-IE" b="1" dirty="0"/>
              <a:t>Connected Packaging</a:t>
            </a: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r>
              <a:rPr lang="en-US" b="1" i="0" dirty="0">
                <a:effectLst/>
              </a:rPr>
              <a:t>Smart Packaging</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7" y="1338009"/>
            <a:ext cx="5814391" cy="4885244"/>
          </a:xfrm>
        </p:spPr>
        <p:txBody>
          <a:bodyPr/>
          <a:lstStyle/>
          <a:p>
            <a:pPr marL="0" indent="0" algn="l"/>
            <a:r>
              <a:rPr lang="en-US" dirty="0"/>
              <a:t>This packaging is designed so it interacts with its contents and improves its shelf-life/quality while being stored.</a:t>
            </a:r>
          </a:p>
          <a:p>
            <a:pPr marL="0" indent="0" algn="l"/>
            <a:r>
              <a:rPr lang="en-US" dirty="0"/>
              <a:t>Active packaging uses light-filtering materials, oxygen &amp; ethylene absorbers, antimicrobial surface coatings, or moisture-regulating materials, either by adding them into the packaging or as an insert to interact with the contents.</a:t>
            </a:r>
          </a:p>
          <a:p>
            <a:pPr marL="0" indent="0" algn="l"/>
            <a:r>
              <a:rPr lang="en-US" dirty="0"/>
              <a:t>Active packaging can be a major benefit in food and beverage products as it adds value without affecting the look or feel of the food.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1. Active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360813" y="1913395"/>
            <a:ext cx="8494285" cy="3440624"/>
          </a:xfrm>
        </p:spPr>
        <p:txBody>
          <a:bodyPr/>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Short food supply chains involve very few intermediaries.  The definition of the European Commission:</a:t>
            </a:r>
          </a:p>
          <a:p>
            <a:pPr marL="0" marR="0" lvl="0" indent="0" algn="ctr" defTabSz="914400" rtl="0" eaLnBrk="1" fontAlgn="auto" latinLnBrk="0" hangingPunct="1">
              <a:lnSpc>
                <a:spcPct val="90000"/>
              </a:lnSpc>
              <a:spcBef>
                <a:spcPct val="50000"/>
              </a:spcBef>
              <a:spcAft>
                <a:spcPts val="0"/>
              </a:spcAft>
              <a:buClrTx/>
              <a:buSzTx/>
              <a:buFont typeface="Arial"/>
              <a:buNone/>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“Short supply chain means a supply chain involving a limited number of economic operators, committed to cooperation, local economic development, and close geographical and social relations between producers, processors &amp; consumers In many cases produce only travels a short distance.”</a:t>
            </a:r>
          </a:p>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Such supply chains typically involve local producers working together to promote local food. These partnerships help boost the local economy, creating new ways of selling local produce and attracting new types of customers. They also foster cooperation between local farms, the hospitality industry and the food sector.</a:t>
            </a:r>
          </a:p>
          <a:p>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r>
              <a:rPr lang="en-US" b="1"/>
              <a:t>What is a Short Food Supply Chain ?</a:t>
            </a:r>
          </a:p>
          <a:p>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100442" y="2792757"/>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33669" y="1831833"/>
            <a:ext cx="8040757" cy="3440624"/>
          </a:xfrm>
        </p:spPr>
        <p:txBody>
          <a:bodyPr/>
          <a:lstStyle/>
          <a:p>
            <a:r>
              <a:rPr lang="en-US" dirty="0"/>
              <a:t>Intelligent packaging works by </a:t>
            </a:r>
            <a:r>
              <a:rPr lang="en-US" b="1" dirty="0"/>
              <a:t>integrating additions into or onto the packaging </a:t>
            </a:r>
            <a:r>
              <a:rPr lang="en-US" dirty="0"/>
              <a:t>that essentially communicates with the environment around it and the outside world.</a:t>
            </a:r>
          </a:p>
          <a:p>
            <a:r>
              <a:rPr lang="en-US" dirty="0"/>
              <a:t>This could be in the form of </a:t>
            </a:r>
            <a:r>
              <a:rPr lang="en-US" b="1" dirty="0"/>
              <a:t>indicators, sensors, and diagnostic functions </a:t>
            </a:r>
            <a:r>
              <a:rPr lang="en-US" dirty="0"/>
              <a:t>that continuously monitor the product and </a:t>
            </a:r>
            <a:r>
              <a:rPr lang="en-US" b="1" dirty="0"/>
              <a:t>provide information </a:t>
            </a:r>
            <a:r>
              <a:rPr lang="en-US" dirty="0"/>
              <a:t>to ensure consumers receive items of the best quality.</a:t>
            </a:r>
          </a:p>
          <a:p>
            <a:r>
              <a:rPr lang="en-US" dirty="0"/>
              <a:t>This is beneficial for both retailers and consumers because they receive real-time information about the product and catch key issues such as leaky packaging, bacteria, and temperature disruptions based on the sensors and indicators used.</a:t>
            </a:r>
          </a:p>
          <a:p>
            <a:endParaRPr lang="en-IE"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r>
              <a:rPr lang="en-US" b="1" dirty="0"/>
              <a:t>2. Intelligent Packaging</a:t>
            </a:r>
          </a:p>
          <a:p>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a:lstStyle/>
          <a:p>
            <a:pPr marL="0" indent="0" algn="l"/>
            <a:r>
              <a:rPr lang="en-US" dirty="0"/>
              <a:t>Connected packaging leverages QR codes, barcodes or image recognition, through a browser-based app, to connect consumers to relevant content and experiences. It could be a questionnaire or product information. This technology enables food brands to extend their conversations with customers through the packaging and creates experiences that educate customers about the brand or products, which results in a brand awareness boost, while also gathering valuable insights to better understand their customers.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3. Connected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818861"/>
            <a:ext cx="5646737" cy="3791525"/>
          </a:xfrm>
        </p:spPr>
        <p:txBody>
          <a:bodyPr/>
          <a:lstStyle/>
          <a:p>
            <a:pPr marL="0" indent="0"/>
            <a:r>
              <a:rPr lang="en-US" dirty="0"/>
              <a:t>With more and more consumers demanding more sustainability, better ethics, and transparency from brands, packaging has to innovate to serve this demand. Smart packaging provides </a:t>
            </a:r>
            <a:r>
              <a:rPr lang="en-US" b="1" dirty="0"/>
              <a:t>better accountability and tracing of product </a:t>
            </a:r>
            <a:r>
              <a:rPr lang="en-US" dirty="0"/>
              <a:t>contents and packaging materials, carbon footprint, and manufacturing. </a:t>
            </a:r>
          </a:p>
          <a:p>
            <a:pPr marL="0" indent="0"/>
            <a:r>
              <a:rPr lang="en-US" dirty="0"/>
              <a:t>Brands can build a </a:t>
            </a:r>
            <a:r>
              <a:rPr lang="en-US" b="1" dirty="0"/>
              <a:t>better connection with customers </a:t>
            </a:r>
            <a:r>
              <a:rPr lang="en-US" dirty="0"/>
              <a:t>and create a more ethical brand that shines a spotlight on transparency.</a:t>
            </a:r>
            <a:endParaRPr lang="en-IE"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r>
              <a:rPr lang="en-IE" b="1" dirty="0"/>
              <a:t>Is Smart Packaging Ethical?</a:t>
            </a:r>
          </a:p>
        </p:txBody>
      </p:sp>
      <p:sp>
        <p:nvSpPr>
          <p:cNvPr id="6" name="TextBox 5">
            <a:extLst>
              <a:ext uri="{FF2B5EF4-FFF2-40B4-BE49-F238E27FC236}">
                <a16:creationId xmlns:a16="http://schemas.microsoft.com/office/drawing/2014/main" id="{FE72BDB9-BF40-7807-95ED-289FA39A1F2F}"/>
              </a:ext>
            </a:extLst>
          </p:cNvPr>
          <p:cNvSpPr txBox="1"/>
          <p:nvPr/>
        </p:nvSpPr>
        <p:spPr>
          <a:xfrm>
            <a:off x="6765234" y="1747930"/>
            <a:ext cx="5426766" cy="4154984"/>
          </a:xfrm>
          <a:prstGeom prst="rect">
            <a:avLst/>
          </a:prstGeom>
          <a:noFill/>
        </p:spPr>
        <p:txBody>
          <a:bodyPr wrap="square">
            <a:spAutoFit/>
          </a:bodyPr>
          <a:lstStyle/>
          <a:p>
            <a:pPr algn="l"/>
            <a:r>
              <a:rPr lang="en-US" sz="2400" b="0" i="0" dirty="0">
                <a:solidFill>
                  <a:srgbClr val="000000"/>
                </a:solidFill>
                <a:effectLst/>
              </a:rPr>
              <a:t>One of the main barriers to widespread smart packaging usage is </a:t>
            </a:r>
            <a:r>
              <a:rPr lang="en-US" sz="2400" b="1" i="0" dirty="0">
                <a:solidFill>
                  <a:srgbClr val="000000"/>
                </a:solidFill>
                <a:effectLst/>
              </a:rPr>
              <a:t>how to dispose of it</a:t>
            </a:r>
            <a:r>
              <a:rPr lang="en-US" sz="2400" b="0" i="0" dirty="0">
                <a:solidFill>
                  <a:srgbClr val="000000"/>
                </a:solidFill>
                <a:effectLst/>
              </a:rPr>
              <a:t>.</a:t>
            </a:r>
          </a:p>
          <a:p>
            <a:pPr algn="l"/>
            <a:r>
              <a:rPr lang="en-US" sz="2400" b="0" i="0" dirty="0">
                <a:solidFill>
                  <a:srgbClr val="000000"/>
                </a:solidFill>
                <a:effectLst/>
              </a:rPr>
              <a:t>Should smart packaging be considered electronic due to the components needed? If so, throwing it away as part of household waste may not work.</a:t>
            </a:r>
          </a:p>
          <a:p>
            <a:pPr algn="l"/>
            <a:r>
              <a:rPr lang="en-US" sz="2400" b="0" i="0" dirty="0">
                <a:solidFill>
                  <a:srgbClr val="000000"/>
                </a:solidFill>
                <a:effectLst/>
              </a:rPr>
              <a:t>You would need to be more explicit on the packaging itself to ensure that it is thrown away safely, which could prove to be challenging and costly.</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PROs</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CONs</a:t>
            </a: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318448"/>
            <a:ext cx="7781555" cy="3291086"/>
          </a:xfrm>
        </p:spPr>
        <p:txBody>
          <a:bodyPr/>
          <a:lstStyle/>
          <a:p>
            <a:pPr marL="0" indent="0"/>
            <a:r>
              <a:rPr lang="en-US" b="0" i="0" dirty="0">
                <a:effectLst/>
              </a:rPr>
              <a:t>Changing consumer lifestyles and shopping </a:t>
            </a:r>
            <a:r>
              <a:rPr lang="en-US" b="0" i="0" dirty="0" err="1">
                <a:effectLst/>
              </a:rPr>
              <a:t>behaviours</a:t>
            </a:r>
            <a:r>
              <a:rPr lang="en-US" b="0" i="0" dirty="0">
                <a:effectLst/>
              </a:rPr>
              <a:t> have had a significant impact on the packaging market. Consumers' desire for convenience has fueled the demand for lightweight, on-the-go, ready-to-eat, and portable food packaging. The shift towards online sales, which experienced a significant surge during the pandemic, is expected to persist. However, engaging with customers solely through digital platforms presents challenges in creating a memorable experience. Therefore, focusing on the unboxing experience and brand differentiation has become crucial for maintaining a strong brand narrative that resonates with customers and drives sales, particularly in the realm of branded e-commerce packaging. This trend is projected to continue.</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5671" y="608012"/>
            <a:ext cx="9127671" cy="992652"/>
          </a:xfrm>
        </p:spPr>
        <p:txBody>
          <a:bodyPr/>
          <a:lstStyle/>
          <a:p>
            <a:r>
              <a:rPr lang="en-US" b="1" i="0" dirty="0">
                <a:effectLst/>
              </a:rPr>
              <a:t>Changes in lifestyle &amp; shopping patterns</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r>
              <a:rPr lang="en-IE"/>
              <a:t>Ethical Distribution Models</a:t>
            </a:r>
          </a:p>
          <a:p>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538434"/>
            <a:ext cx="6379521" cy="3483006"/>
          </a:xfrm>
        </p:spPr>
        <p:txBody>
          <a:bodyPr/>
          <a:lstStyle/>
          <a:p>
            <a:r>
              <a:rPr lang="en-US"/>
              <a:t>According to the Cambridge dictionary, food miles is ‘‘the distance between the place where food is grown or made and the place where it is eaten’’.</a:t>
            </a:r>
          </a:p>
          <a:p>
            <a:r>
              <a:rPr lang="en-US"/>
              <a:t>The food we eat may have run hundreds of </a:t>
            </a:r>
            <a:r>
              <a:rPr lang="en-US" err="1"/>
              <a:t>kilometres</a:t>
            </a:r>
            <a:r>
              <a:rPr lang="en-US"/>
              <a:t> until it reaches our plate. For example, a plate of New Zealand lamb with Kenyan beans and South African carrots has covered a total of 27,700km!</a:t>
            </a:r>
          </a:p>
          <a:p>
            <a:r>
              <a:rPr lang="en-US"/>
              <a:t>This indicates we need to consider food miles when distributing food in an ethical manner as an ethical entrepreneur.</a:t>
            </a:r>
            <a:endParaRPr lang="en-IE"/>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r>
              <a:rPr lang="en-IE" b="1"/>
              <a:t>Food Miles</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2127381"/>
            <a:ext cx="6206636" cy="3483006"/>
          </a:xfrm>
        </p:spPr>
        <p:txBody>
          <a:bodyPr/>
          <a:lstStyle/>
          <a:p>
            <a:r>
              <a:rPr lang="en-US"/>
              <a:t>Food trade is key to achieving global food security, with internationally traded food making up 19% of consumed calories worldwide. But what is the environmental impact of this trade? </a:t>
            </a:r>
            <a:r>
              <a:rPr lang="en-IE"/>
              <a:t>Worryingly a </a:t>
            </a:r>
            <a:r>
              <a:rPr lang="en-IE" b="1">
                <a:hlinkClick r:id="rId2"/>
              </a:rPr>
              <a:t>recent study</a:t>
            </a:r>
            <a:r>
              <a:rPr lang="en-IE" b="1"/>
              <a:t> </a:t>
            </a:r>
            <a:r>
              <a:rPr lang="en-IE" b="0" i="0">
                <a:solidFill>
                  <a:srgbClr val="404040"/>
                </a:solidFill>
                <a:effectLst/>
                <a:latin typeface="arial" panose="020B0604020202020204" pitchFamily="34" charset="0"/>
              </a:rPr>
              <a:t>“</a:t>
            </a:r>
            <a:r>
              <a:rPr lang="en-IE" b="1" i="0" u="sng">
                <a:solidFill>
                  <a:srgbClr val="004494"/>
                </a:solidFill>
                <a:effectLst/>
                <a:hlinkClick r:id="rId3"/>
              </a:rPr>
              <a:t>Science for Environment Policy</a:t>
            </a:r>
            <a:r>
              <a:rPr lang="en-IE" b="0" i="0">
                <a:solidFill>
                  <a:srgbClr val="404040"/>
                </a:solidFill>
                <a:effectLst/>
                <a:latin typeface="arial" panose="020B0604020202020204" pitchFamily="34" charset="0"/>
              </a:rPr>
              <a:t>” </a:t>
            </a:r>
            <a:r>
              <a:rPr lang="en-IE"/>
              <a:t>estimates that </a:t>
            </a:r>
            <a:r>
              <a:rPr lang="en-US" b="1"/>
              <a:t>global food miles generate nearly 20% of all CO</a:t>
            </a:r>
            <a:r>
              <a:rPr lang="en-US" b="1" baseline="-25000"/>
              <a:t>2</a:t>
            </a:r>
            <a:r>
              <a:rPr lang="en-US" b="1"/>
              <a:t> emissions from food.</a:t>
            </a:r>
            <a:endParaRPr lang="en-IE" b="1"/>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p:txBody>
          <a:bodyPr/>
          <a:lstStyle/>
          <a:p>
            <a:r>
              <a:rPr lang="en-IE" b="1"/>
              <a:t>Field to Fork</a:t>
            </a:r>
            <a:r>
              <a:rPr lang="en-IE"/>
              <a:t> – Food Distribution</a:t>
            </a:r>
            <a:endParaRPr lang="en-IE" b="1"/>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1927684"/>
            <a:ext cx="6206636" cy="3483006"/>
          </a:xfrm>
        </p:spPr>
        <p:txBody>
          <a:bodyPr/>
          <a:lstStyle/>
          <a:p>
            <a:r>
              <a:rPr lang="en-US" dirty="0"/>
              <a:t>The researchers also estimated the global food-system emissions equate to 30% of the world’s GHG emissions. With global food expenditure around €4.85 trillion in 2017 and the global population rising annually, it is useful to </a:t>
            </a:r>
            <a:r>
              <a:rPr lang="en-US" b="1" dirty="0"/>
              <a:t>consider the impacts of food miles </a:t>
            </a:r>
            <a:r>
              <a:rPr lang="en-US" dirty="0"/>
              <a:t>on climate change. The researchers say that this should be coupled with </a:t>
            </a:r>
            <a:r>
              <a:rPr lang="en-US" b="1" dirty="0"/>
              <a:t>more locally produced food </a:t>
            </a:r>
            <a:r>
              <a:rPr lang="en-US" dirty="0"/>
              <a:t>items (that add improved food security) and better food-system management that requires the integration of environmental protection targets.</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8" y="751287"/>
            <a:ext cx="4990998" cy="992652"/>
          </a:xfrm>
        </p:spPr>
        <p:txBody>
          <a:bodyPr/>
          <a:lstStyle/>
          <a:p>
            <a:r>
              <a:rPr lang="en-IE" b="1"/>
              <a:t>Field to Fork</a:t>
            </a:r>
            <a:r>
              <a:rPr lang="en-IE"/>
              <a:t> – Food Distribution</a:t>
            </a:r>
            <a:endParaRPr lang="en-IE" b="1"/>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r>
              <a:rPr lang="en-IE" b="1"/>
              <a:t>Local and Community-Based Distribution</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979123" y="1519186"/>
            <a:ext cx="4734631" cy="4671588"/>
          </a:xfrm>
        </p:spPr>
        <p:txBody>
          <a:bodyPr lIns="91440" tIns="45720" rIns="91440" bIns="45720" anchor="t"/>
          <a:lstStyle/>
          <a:p>
            <a:r>
              <a:rPr lang="en-IE" dirty="0"/>
              <a:t>Similar to when choosing suppliers, when it comes to the distribution of your food products, you need to decide what is the best model for you, and whether can you follow example by your suppliers, using </a:t>
            </a:r>
            <a:r>
              <a:rPr lang="en-US" dirty="0"/>
              <a:t>models that </a:t>
            </a:r>
            <a:r>
              <a:rPr lang="en-US" b="1" dirty="0"/>
              <a:t>prioritise sustainability, fairness, and social responsibility</a:t>
            </a:r>
            <a:r>
              <a:rPr lang="en-US" dirty="0"/>
              <a:t>.</a:t>
            </a:r>
          </a:p>
          <a:p>
            <a:r>
              <a:rPr lang="en-US" dirty="0"/>
              <a:t>Here are a few examples and they will sound familiar as some have been discussed in section 3 above.</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r>
              <a:rPr lang="en-IE" b="1"/>
              <a:t>Direct Sales &amp; Distribution</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r>
              <a:rPr lang="en-IE" b="1"/>
              <a:t>Wholesale Distribution</a:t>
            </a: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r>
              <a:rPr lang="en-IE" b="1"/>
              <a:t>Online Platforms and Marketplaces</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r>
              <a:rPr lang="en-IE" b="1"/>
              <a:t>Zero-Waste Distribution</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a:lstStyle/>
          <a:p>
            <a:r>
              <a:rPr lang="en-IE" b="1"/>
              <a:t>Food Distribution</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8357" y="1538207"/>
            <a:ext cx="6080512" cy="3781586"/>
          </a:xfrm>
        </p:spPr>
        <p:txBody>
          <a:bodyPr/>
          <a:lstStyle/>
          <a:p>
            <a:r>
              <a:rPr lang="en-IE" dirty="0"/>
              <a:t>This model focuses on distributing products locally. F</a:t>
            </a:r>
            <a:r>
              <a:rPr lang="en-US" dirty="0" err="1"/>
              <a:t>ood</a:t>
            </a:r>
            <a:r>
              <a:rPr lang="en-US" dirty="0"/>
              <a:t> producers often sell their products directly to consumers through channels such as </a:t>
            </a:r>
            <a:r>
              <a:rPr lang="en-US" b="1" dirty="0"/>
              <a:t>farmer’s markets</a:t>
            </a:r>
            <a:r>
              <a:rPr lang="en-US" dirty="0"/>
              <a:t>, </a:t>
            </a:r>
            <a:r>
              <a:rPr lang="en-US" b="1" dirty="0"/>
              <a:t>farm stands, or cooperative distribution </a:t>
            </a:r>
            <a:r>
              <a:rPr lang="en-US" dirty="0"/>
              <a:t>(through consumer subscriptions).</a:t>
            </a:r>
            <a:r>
              <a:rPr lang="en-IE" dirty="0"/>
              <a:t> This model</a:t>
            </a:r>
            <a:r>
              <a:rPr lang="en-US" dirty="0"/>
              <a:t> reduces carbon emissions associated with long-distance transportation, promotes local economic development, fosters a sense of community, and promotes transparency and traceability, while ensuring that consumers have access to fresh, locally-produced food. This is a model that can use a  </a:t>
            </a:r>
            <a:r>
              <a:rPr lang="en-US" b="1" dirty="0"/>
              <a:t>shared delivery service </a:t>
            </a:r>
            <a:r>
              <a:rPr lang="en-US" dirty="0"/>
              <a:t>to reduce fuel usage.</a:t>
            </a:r>
            <a:endParaRPr lang="en-IE"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898357" y="544284"/>
            <a:ext cx="5442808" cy="992652"/>
          </a:xfrm>
        </p:spPr>
        <p:txBody>
          <a:bodyPr/>
          <a:lstStyle/>
          <a:p>
            <a:pPr marL="742950" indent="-742950">
              <a:buFont typeface="+mj-lt"/>
              <a:buAutoNum type="arabicPeriod"/>
            </a:pPr>
            <a:r>
              <a:rPr lang="en-IE" b="1" dirty="0"/>
              <a:t>Local and Community-Based Distribution</a:t>
            </a:r>
          </a:p>
          <a:p>
            <a:endParaRPr lang="en-IE" dirty="0"/>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6619461" y="5319793"/>
            <a:ext cx="5377069" cy="1359303"/>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This is where being in a food network can be beneficial…meet similar food businesses and </a:t>
            </a:r>
            <a:r>
              <a:rPr lang="en-IE" sz="2000" b="1" dirty="0"/>
              <a:t>share or co-ordinate your deliveries together</a:t>
            </a: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761723" y="1494604"/>
            <a:ext cx="6299980" cy="3750055"/>
          </a:xfrm>
        </p:spPr>
        <p:txBody>
          <a:bodyPr/>
          <a:lstStyle/>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IE" altLang="en-US" sz="2400" b="0" i="0" u="none" strike="noStrike" kern="1200" cap="none" spc="0" normalizeH="0" baseline="0" noProof="0">
                <a:ln>
                  <a:noFill/>
                </a:ln>
                <a:effectLst/>
                <a:uLnTx/>
                <a:uFillTx/>
                <a:latin typeface="Calibri" panose="020F0502020204030204"/>
                <a:ea typeface="+mn-ea"/>
                <a:cs typeface="+mn-cs"/>
              </a:rPr>
              <a:t>In the UK for example, the Government puts the </a:t>
            </a:r>
            <a:r>
              <a:rPr kumimoji="0" lang="en-IE" altLang="en-US" sz="2400" b="1" i="0" u="none" strike="noStrike" kern="1200" cap="none" spc="0" normalizeH="0" baseline="0" noProof="0">
                <a:ln>
                  <a:noFill/>
                </a:ln>
                <a:effectLst/>
                <a:uLnTx/>
                <a:uFillTx/>
                <a:latin typeface="Calibri" panose="020F0502020204030204"/>
                <a:ea typeface="+mn-ea"/>
                <a:cs typeface="+mn-cs"/>
              </a:rPr>
              <a:t>social and environmental costs</a:t>
            </a:r>
            <a:r>
              <a:rPr kumimoji="0" lang="en-IE" altLang="en-US" sz="2400" b="0" i="0" u="none" strike="noStrike" kern="1200" cap="none" spc="0" normalizeH="0" baseline="0" noProof="0">
                <a:ln>
                  <a:noFill/>
                </a:ln>
                <a:effectLst/>
                <a:uLnTx/>
                <a:uFillTx/>
                <a:latin typeface="Calibri" panose="020F0502020204030204"/>
                <a:ea typeface="+mn-ea"/>
                <a:cs typeface="+mn-cs"/>
              </a:rPr>
              <a:t> of food transport at £9 billion a year.  Food is responsible for a quarter of the distance lorries travel in the UK, and shoppers drive around 12 billion miles a year to buy it. </a:t>
            </a:r>
          </a:p>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Buying locally produced food supports sustainable development by reducing:</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transport costs and CO</a:t>
            </a:r>
            <a:r>
              <a:rPr kumimoji="0" lang="en-GB" altLang="en-US" sz="2400" b="0" i="0" u="none" strike="noStrike" kern="1200" cap="none" spc="0" normalizeH="0" baseline="-25000" noProof="0">
                <a:ln>
                  <a:noFill/>
                </a:ln>
                <a:effectLst/>
                <a:uLnTx/>
                <a:uFillTx/>
                <a:latin typeface="Calibri" panose="020F0502020204030204"/>
                <a:ea typeface="+mn-ea"/>
                <a:cs typeface="+mn-cs"/>
              </a:rPr>
              <a:t>2</a:t>
            </a:r>
            <a:r>
              <a:rPr kumimoji="0" lang="en-GB" altLang="en-US" sz="2400" b="0" i="0" u="none" strike="noStrike" kern="1200" cap="none" spc="0" normalizeH="0" baseline="0" noProof="0">
                <a:ln>
                  <a:noFill/>
                </a:ln>
                <a:effectLst/>
                <a:uLnTx/>
                <a:uFillTx/>
                <a:latin typeface="Calibri" panose="020F0502020204030204"/>
                <a:ea typeface="+mn-ea"/>
                <a:cs typeface="+mn-cs"/>
              </a:rPr>
              <a:t> emissions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wear and tear on  roads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traffic congestion and road accidents</a:t>
            </a:r>
            <a:endParaRPr kumimoji="0" lang="en-IE" altLang="en-US" sz="2400" b="0" i="0" u="none" strike="noStrike" kern="1200" cap="none" spc="0" normalizeH="0" baseline="0" noProof="0">
              <a:ln>
                <a:noFill/>
              </a:ln>
              <a:effectLst/>
              <a:uLnTx/>
              <a:uFillTx/>
              <a:latin typeface="Calibri" panose="020F0502020204030204"/>
              <a:ea typeface="+mn-ea"/>
              <a:cs typeface="+mn-cs"/>
            </a:endParaRPr>
          </a:p>
          <a:p>
            <a:endParaRPr lang="en-IE"/>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r>
              <a:rPr lang="en-US" b="1"/>
              <a:t>Why do they matter?</a:t>
            </a:r>
            <a:endParaRPr lang="en-IE"/>
          </a:p>
          <a:p>
            <a:endParaRPr lang="en-IE" b="1"/>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898357" y="1452563"/>
            <a:ext cx="6163346" cy="3727007"/>
          </a:xfrm>
        </p:spPr>
        <p:txBody>
          <a:bodyPr/>
          <a:lstStyle/>
          <a:p>
            <a:r>
              <a:rPr lang="en-US"/>
              <a:t>Direct trade involves establishing direct relationships between producers and buyers, (consumers or retailers) bypassing intermediaries such as wholesalers/distributors. This model </a:t>
            </a:r>
            <a:r>
              <a:rPr lang="en-US" err="1"/>
              <a:t>emphasises</a:t>
            </a:r>
            <a:r>
              <a:rPr lang="en-US"/>
              <a:t> transparency, fair pricing, and long-term partnerships. Food producers set up direct channels to reach their target customers. This can include physical locations such as farm stands, on-site retail stores, or pop-up shops. It can also involve online platforms, e-commerce websites, or social media channels where customers can  	place orders directly.</a:t>
            </a:r>
            <a:endParaRPr lang="en-IE"/>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p:txBody>
          <a:bodyPr/>
          <a:lstStyle/>
          <a:p>
            <a:pPr marL="742950" indent="-742950">
              <a:buFont typeface="+mj-lt"/>
              <a:buAutoNum type="arabicPeriod" startAt="2"/>
            </a:pPr>
            <a:r>
              <a:rPr lang="en-IE" b="1" dirty="0"/>
              <a:t>Direct Trade</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5889355" y="5612524"/>
            <a:ext cx="3233624"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a:t>You will notice </a:t>
            </a:r>
            <a:r>
              <a:rPr lang="en-IE" sz="2400" b="1"/>
              <a:t>Direct</a:t>
            </a:r>
            <a:r>
              <a:rPr lang="en-IE" sz="2400"/>
              <a:t> trade can also be </a:t>
            </a:r>
            <a:r>
              <a:rPr lang="en-IE" sz="2400" b="1"/>
              <a:t>local &amp; community-based</a:t>
            </a:r>
            <a:r>
              <a:rPr lang="en-IE" sz="240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898357" y="1351119"/>
            <a:ext cx="6163346" cy="4367177"/>
          </a:xfrm>
        </p:spPr>
        <p:txBody>
          <a:bodyPr/>
          <a:lstStyle/>
          <a:p>
            <a:r>
              <a:rPr lang="en-US" dirty="0"/>
              <a:t>Food producers can work with wholesalers or distributors who purchase products in bulk and distribute them to retailers, restaurants, or other businesses. This channel allows for wider distribution without the need for individual sales efforts, as the wholesaler handles the logistics of getting products to various outlets. </a:t>
            </a:r>
            <a:r>
              <a:rPr lang="en-US" b="1" dirty="0"/>
              <a:t>This can reduce the carbon footprint of a product</a:t>
            </a:r>
            <a:r>
              <a:rPr lang="en-US" dirty="0"/>
              <a:t> as the distributor will </a:t>
            </a:r>
            <a:r>
              <a:rPr lang="en-US" dirty="0" err="1"/>
              <a:t>organise</a:t>
            </a:r>
            <a:r>
              <a:rPr lang="en-US" dirty="0"/>
              <a:t> deliveries in a logistical manner, servicing many companies simultaneously. This model is most used for supplying the food service sector, but some distributors are transitioning to electric 	vehicles now.</a:t>
            </a:r>
            <a:endParaRPr lang="en-IE"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898357" y="689143"/>
            <a:ext cx="5542200" cy="992652"/>
          </a:xfrm>
        </p:spPr>
        <p:txBody>
          <a:bodyPr/>
          <a:lstStyle/>
          <a:p>
            <a:pPr marL="742950" indent="-742950">
              <a:buFont typeface="+mj-lt"/>
              <a:buAutoNum type="arabicPeriod" startAt="3"/>
            </a:pPr>
            <a:r>
              <a:rPr lang="en-IE" b="1" dirty="0"/>
              <a:t>Wholesale Distribution</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357970"/>
            <a:ext cx="6163346" cy="3823627"/>
          </a:xfrm>
        </p:spPr>
        <p:txBody>
          <a:bodyPr/>
          <a:lstStyle/>
          <a:p>
            <a:r>
              <a:rPr lang="en-US"/>
              <a:t>Online platforms and marketplaces can facilitate ethical distribution by connecting ethical food producers with consumers directly. These platforms may vet and curate you as the producers based on your ethical practices, certifications, and sustainability commitments. They also provide a convenient way for producers to eliminate intermediaries shortening the food supply chain and ensure consumers can gain access to ethically sourced and produced food products, supporting responsible businesses. Often this model is supported by green courier services or central 	click-and-collect depots.</a:t>
            </a:r>
            <a:endParaRPr lang="en-IE"/>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992652"/>
          </a:xfrm>
        </p:spPr>
        <p:txBody>
          <a:bodyPr/>
          <a:lstStyle/>
          <a:p>
            <a:pPr marL="742950" indent="-742950">
              <a:buFont typeface="+mj-lt"/>
              <a:buAutoNum type="arabicPeriod" startAt="4"/>
            </a:pPr>
            <a:r>
              <a:rPr lang="en-IE" b="1" dirty="0"/>
              <a:t>Online Distribution</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a:lstStyle/>
          <a:p>
            <a:r>
              <a:rPr lang="en-IE"/>
              <a:t>This Online Community </a:t>
            </a:r>
            <a:r>
              <a:rPr lang="en-IE">
                <a:hlinkClick r:id="rId2"/>
              </a:rPr>
              <a:t>platform</a:t>
            </a:r>
            <a:r>
              <a:rPr lang="en-IE"/>
              <a:t> works by directing consumers to their</a:t>
            </a:r>
            <a:r>
              <a:rPr lang="en-US"/>
              <a:t> local market. Then they choose from a wide range of local products including fruit and veg, bread, pastries, cheese, meats, preserves, beers, and many more. When they are happy with the items in their basket, they complete their purchase online and collect the entire haul on the designated day.</a:t>
            </a:r>
            <a:endParaRPr lang="en-IE"/>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a:lstStyle/>
          <a:p>
            <a:r>
              <a:rPr lang="en-IE" b="1"/>
              <a:t>An example of Online, Community &amp; Direct Distribution</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898357" y="1597573"/>
            <a:ext cx="5746887" cy="3585364"/>
          </a:xfrm>
        </p:spPr>
        <p:txBody>
          <a:bodyPr/>
          <a:lstStyle/>
          <a:p>
            <a:r>
              <a:rPr lang="en-US"/>
              <a:t>Zero-waste distribution models aim to eliminate or </a:t>
            </a:r>
            <a:r>
              <a:rPr lang="en-US" err="1"/>
              <a:t>minimise</a:t>
            </a:r>
            <a:r>
              <a:rPr lang="en-US"/>
              <a:t> packaging waste throughout the supply chain. This can involve using reusable containers (return-to-sender), bulk packaging options, or innovative packaging materials that are biodegradable or compostable. </a:t>
            </a:r>
          </a:p>
          <a:p>
            <a:r>
              <a:rPr lang="en-US"/>
              <a:t>By reducing waste generation, these models contribute to environmental sustainability and promote a circular economy approach.</a:t>
            </a:r>
            <a:endParaRPr lang="en-IE"/>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898357" y="689143"/>
            <a:ext cx="5631652" cy="992652"/>
          </a:xfrm>
        </p:spPr>
        <p:txBody>
          <a:bodyPr/>
          <a:lstStyle/>
          <a:p>
            <a:pPr marL="742950" indent="-742950">
              <a:buFont typeface="+mj-lt"/>
              <a:buAutoNum type="arabicPeriod" startAt="5"/>
            </a:pPr>
            <a:r>
              <a:rPr lang="en-IE" b="1" dirty="0"/>
              <a:t>Zero-Waste Distribution</a:t>
            </a:r>
          </a:p>
        </p:txBody>
      </p:sp>
      <p:pic>
        <p:nvPicPr>
          <p:cNvPr id="6" name="Picture Placeholder 5" descr="A green and red crate with bottles in it&#10;&#10;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1545495"/>
            <a:ext cx="5331999" cy="4170984"/>
          </a:xfrm>
        </p:spPr>
        <p:txBody>
          <a:bodyPr>
            <a:normAutofit/>
          </a:bodyPr>
          <a:lstStyle/>
          <a:p>
            <a:r>
              <a:rPr lang="en-US" sz="2400" i="0" dirty="0"/>
              <a:t>You as a Food producer or Entrepreneur can choose one or multiple distribution channels depending on your target market, product type, and business goals. </a:t>
            </a:r>
          </a:p>
          <a:p>
            <a:r>
              <a:rPr lang="en-US" sz="2400" i="0" dirty="0"/>
              <a:t>Combining different channels allows for diversification, increased market reach, and flexibility in meeting customer needs. Ethical and sustainable elements can be considered in each model type.</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p:txBody>
          <a:bodyPr/>
          <a:lstStyle/>
          <a:p>
            <a:r>
              <a:rPr lang="en-IE"/>
              <a:t>Enterprise Growth &amp; Success (marketing)</a:t>
            </a:r>
          </a:p>
          <a:p>
            <a:endParaRPr lang="en-IE"/>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r>
              <a:rPr lang="en-IE" b="1" dirty="0">
                <a:solidFill>
                  <a:srgbClr val="F79037"/>
                </a:solidFill>
              </a:rPr>
              <a:t>Continual Market Research: </a:t>
            </a: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341607"/>
            <a:ext cx="5163933" cy="4671588"/>
          </a:xfrm>
        </p:spPr>
        <p:txBody>
          <a:bodyPr/>
          <a:lstStyle/>
          <a:p>
            <a:pPr marL="0" indent="0"/>
            <a:r>
              <a:rPr lang="en-US" dirty="0"/>
              <a:t>When it comes to starting your own business, there is </a:t>
            </a:r>
            <a:r>
              <a:rPr lang="en-US" b="1" dirty="0"/>
              <a:t>a lot of planning </a:t>
            </a:r>
            <a:r>
              <a:rPr lang="en-US" dirty="0"/>
              <a:t>involved to ensure that your venture will be successful. Without proper planning, you will lack direction and </a:t>
            </a:r>
            <a:r>
              <a:rPr lang="en-US" dirty="0" err="1"/>
              <a:t>jeopardise</a:t>
            </a:r>
            <a:r>
              <a:rPr lang="en-US" dirty="0"/>
              <a:t> the likelihood of your success. </a:t>
            </a:r>
          </a:p>
          <a:p>
            <a:pPr marL="0" indent="0"/>
            <a:r>
              <a:rPr lang="en-US" b="1" dirty="0"/>
              <a:t>Marketing plays a crucial role </a:t>
            </a:r>
            <a:r>
              <a:rPr lang="en-US" dirty="0"/>
              <a:t>in the growth and success of an enterprise. It encompasses various strategies and activities. Here are some key aspects highlighting the role of marketing in enterprise growth and success</a:t>
            </a:r>
            <a:endParaRPr lang="en-IE"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a:lstStyle/>
          <a:p>
            <a:r>
              <a:rPr lang="en-IE" b="1">
                <a:solidFill>
                  <a:srgbClr val="F79037"/>
                </a:solidFill>
              </a:rPr>
              <a:t>Consistent Brand </a:t>
            </a:r>
            <a:r>
              <a:rPr lang="en-IE" b="1" dirty="0">
                <a:solidFill>
                  <a:srgbClr val="F79037"/>
                </a:solidFill>
              </a:rPr>
              <a:t>Building</a:t>
            </a: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a:lstStyle/>
          <a:p>
            <a:r>
              <a:rPr lang="en-IE" b="1" dirty="0">
                <a:solidFill>
                  <a:srgbClr val="F79037"/>
                </a:solidFill>
              </a:rPr>
              <a:t>Product Promotion</a:t>
            </a: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r>
              <a:rPr lang="en-IE" b="1" dirty="0">
                <a:solidFill>
                  <a:srgbClr val="F79037"/>
                </a:solidFill>
              </a:rPr>
              <a:t>Customer Insights and Feedback</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r>
              <a:rPr lang="en-IE" b="1" dirty="0">
                <a:solidFill>
                  <a:srgbClr val="F79037"/>
                </a:solidFill>
              </a:rPr>
              <a:t>Competitive Advantage</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r>
              <a:rPr lang="en-IE" dirty="0"/>
              <a:t>Growth Tactics…</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r>
              <a:rPr lang="en-IE" b="1" dirty="0">
                <a:solidFill>
                  <a:srgbClr val="F79037"/>
                </a:solidFill>
              </a:rPr>
              <a:t>Being Agile</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7" y="1600200"/>
            <a:ext cx="5404289" cy="4010187"/>
          </a:xfrm>
        </p:spPr>
        <p:txBody>
          <a:bodyPr/>
          <a:lstStyle/>
          <a:p>
            <a:pPr marL="0" indent="0"/>
            <a:r>
              <a:rPr lang="en-US" dirty="0"/>
              <a:t>Effective marketing begins with a deep understanding (empathy – Module 3) of the target market. As mentioned in the Empathy mapping exercise, via market research and analysis, businesses can identify customer needs, preferences, and trends. This knowledge allows enterprises to develop products or services that align with market demands, positioning themselves competitively and meeting customer expectations.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890242"/>
            <a:ext cx="5404288" cy="992652"/>
          </a:xfrm>
        </p:spPr>
        <p:txBody>
          <a:bodyPr/>
          <a:lstStyle/>
          <a:p>
            <a:r>
              <a:rPr lang="en-US" b="1" dirty="0"/>
              <a:t>1. Market Understanding:</a:t>
            </a:r>
          </a:p>
          <a:p>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6" y="1350088"/>
            <a:ext cx="6379521" cy="4157824"/>
          </a:xfrm>
        </p:spPr>
        <p:txBody>
          <a:bodyPr/>
          <a:lstStyle/>
          <a:p>
            <a:r>
              <a:rPr lang="en-US" dirty="0"/>
              <a:t>Marketing helps build and enhance a brand's identity and reputation. By crafting a strong brand image, values, and personality, enterprises can differentiate themselves from competitors and build customer loyalty. Branding encompasses elements such as logo design, brand messaging, visual identity, and consistent communication across various channels.</a:t>
            </a:r>
          </a:p>
          <a:p>
            <a:r>
              <a:rPr lang="en-US" dirty="0"/>
              <a:t>After your concept has passed the test process and your enterprise has determined that there is a market for this food product, you must select </a:t>
            </a:r>
            <a:r>
              <a:rPr lang="en-US" b="1" dirty="0"/>
              <a:t>what kind of message you want to communicate 	to your potential customers.</a:t>
            </a:r>
            <a:r>
              <a:rPr lang="en-US" dirty="0"/>
              <a:t> </a:t>
            </a:r>
          </a:p>
          <a:p>
            <a:endParaRPr lang="en-IE"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r>
              <a:rPr lang="en-IE" b="1" dirty="0"/>
              <a:t>2. Brand Building:</a:t>
            </a:r>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772234" y="1796307"/>
            <a:ext cx="5880814" cy="3483006"/>
          </a:xfrm>
        </p:spPr>
        <p:txBody>
          <a:bodyPr/>
          <a:lstStyle/>
          <a:p>
            <a:pPr marL="342900" indent="-342900">
              <a:lnSpc>
                <a:spcPct val="100000"/>
              </a:lnSpc>
              <a:spcBef>
                <a:spcPts val="0"/>
              </a:spcBef>
              <a:buFont typeface="Arial" panose="020B0604020202020204" pitchFamily="34" charset="0"/>
              <a:buChar char="•"/>
            </a:pPr>
            <a:r>
              <a:rPr lang="en-IE" altLang="en-US" sz="2400" dirty="0"/>
              <a:t>Contribute excessively to </a:t>
            </a:r>
            <a:r>
              <a:rPr lang="en-IE" altLang="en-US" sz="2400" b="1" dirty="0"/>
              <a:t>climate change</a:t>
            </a:r>
            <a:r>
              <a:rPr lang="en-IE" altLang="en-US" sz="2400" dirty="0"/>
              <a:t>, especially when food travels by air</a:t>
            </a:r>
          </a:p>
          <a:p>
            <a:pPr marL="342900" indent="-342900">
              <a:lnSpc>
                <a:spcPct val="100000"/>
              </a:lnSpc>
              <a:spcBef>
                <a:spcPts val="0"/>
              </a:spcBef>
              <a:buFont typeface="Arial" panose="020B0604020202020204" pitchFamily="34" charset="0"/>
              <a:buChar char="•"/>
            </a:pPr>
            <a:r>
              <a:rPr lang="en-IE" altLang="en-US" sz="2400" dirty="0"/>
              <a:t>Widen the gap between consumers and producers. </a:t>
            </a:r>
          </a:p>
          <a:p>
            <a:pPr marL="342900" indent="-342900">
              <a:lnSpc>
                <a:spcPct val="100000"/>
              </a:lnSpc>
              <a:spcBef>
                <a:spcPts val="0"/>
              </a:spcBef>
              <a:buFont typeface="Arial" panose="020B0604020202020204" pitchFamily="34" charset="0"/>
              <a:buChar char="•"/>
            </a:pPr>
            <a:r>
              <a:rPr lang="en-IE" altLang="en-US" sz="2400" dirty="0"/>
              <a:t>Can compromise animal welfare by transporting livestock long distances. </a:t>
            </a:r>
          </a:p>
          <a:p>
            <a:pPr marL="342900" indent="-342900">
              <a:lnSpc>
                <a:spcPct val="100000"/>
              </a:lnSpc>
              <a:spcBef>
                <a:spcPts val="0"/>
              </a:spcBef>
              <a:buFont typeface="Arial" panose="020B0604020202020204" pitchFamily="34" charset="0"/>
              <a:buChar char="•"/>
            </a:pPr>
            <a:r>
              <a:rPr lang="en-IE" altLang="en-US" dirty="0"/>
              <a:t>Unjustly</a:t>
            </a:r>
            <a:r>
              <a:rPr lang="en-IE" altLang="en-US" sz="2400" dirty="0"/>
              <a:t> </a:t>
            </a:r>
            <a:r>
              <a:rPr lang="en-IE" altLang="en-US" sz="2400" b="1" dirty="0"/>
              <a:t>harm local &amp; economies </a:t>
            </a:r>
            <a:r>
              <a:rPr lang="en-IE" altLang="en-US" sz="2400" dirty="0"/>
              <a:t>&amp; the communities they support. </a:t>
            </a:r>
          </a:p>
          <a:p>
            <a:pPr marL="342900" indent="-342900">
              <a:lnSpc>
                <a:spcPct val="100000"/>
              </a:lnSpc>
              <a:spcBef>
                <a:spcPts val="0"/>
              </a:spcBef>
              <a:buFont typeface="Arial" panose="020B0604020202020204" pitchFamily="34" charset="0"/>
              <a:buChar char="•"/>
            </a:pPr>
            <a:r>
              <a:rPr lang="en-IE" altLang="en-US" sz="2400" dirty="0"/>
              <a:t>Damage environments of poorer countries </a:t>
            </a:r>
          </a:p>
          <a:p>
            <a:pPr marL="342900" indent="-342900">
              <a:lnSpc>
                <a:spcPct val="100000"/>
              </a:lnSpc>
              <a:spcBef>
                <a:spcPts val="0"/>
              </a:spcBef>
              <a:buFont typeface="Arial" panose="020B0604020202020204" pitchFamily="34" charset="0"/>
              <a:buChar char="•"/>
            </a:pPr>
            <a:r>
              <a:rPr lang="en-IE" altLang="en-US" sz="2400" dirty="0"/>
              <a:t>Depend on dwindling oil reserves and are geopolitically vulnerable</a:t>
            </a:r>
            <a:r>
              <a:rPr lang="en-IE" altLang="en-US" dirty="0"/>
              <a:t> e.g. Ukraine war </a:t>
            </a:r>
            <a:endParaRPr lang="en-IE" altLang="en-US" sz="2400" dirty="0"/>
          </a:p>
          <a:p>
            <a:pPr>
              <a:spcBef>
                <a:spcPts val="0"/>
              </a:spcBef>
            </a:pPr>
            <a:endParaRPr lang="en-IE"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898358" y="694845"/>
            <a:ext cx="4990998" cy="992652"/>
          </a:xfrm>
        </p:spPr>
        <p:txBody>
          <a:bodyPr/>
          <a:lstStyle/>
          <a:p>
            <a:r>
              <a:rPr lang="en-US" b="1"/>
              <a:t>Long Supply Chains... the negative impact </a:t>
            </a:r>
            <a:endParaRPr lang="en-IE" b="1"/>
          </a:p>
          <a:p>
            <a:endParaRPr lang="en-IE"/>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7" y="2127381"/>
            <a:ext cx="5197643" cy="3483006"/>
          </a:xfrm>
        </p:spPr>
        <p:txBody>
          <a:bodyPr/>
          <a:lstStyle/>
          <a:p>
            <a:r>
              <a:rPr lang="en-US" dirty="0" err="1"/>
              <a:t>Colours</a:t>
            </a:r>
            <a:r>
              <a:rPr lang="en-US" dirty="0"/>
              <a:t> such as </a:t>
            </a:r>
            <a:r>
              <a:rPr lang="en-US" b="1" dirty="0"/>
              <a:t>red and yellow </a:t>
            </a:r>
            <a:r>
              <a:rPr lang="en-US" dirty="0"/>
              <a:t>are thought to have a positive psychological effect on people’s appetites for eating. </a:t>
            </a:r>
          </a:p>
          <a:p>
            <a:r>
              <a:rPr lang="en-US" dirty="0"/>
              <a:t>A food product concentrating on Organic, on the other hand, might use more “earthy” hues rather than bright </a:t>
            </a:r>
            <a:r>
              <a:rPr lang="en-US" dirty="0" err="1"/>
              <a:t>colours</a:t>
            </a:r>
            <a:r>
              <a:rPr lang="en-US" dirty="0"/>
              <a:t>, that can indicate the use of artificial </a:t>
            </a:r>
            <a:r>
              <a:rPr lang="en-US" dirty="0" err="1"/>
              <a:t>colours</a:t>
            </a:r>
            <a:r>
              <a:rPr lang="en-US" dirty="0"/>
              <a:t>.</a:t>
            </a:r>
          </a:p>
          <a:p>
            <a:endParaRPr lang="en-IE" dirty="0"/>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r>
              <a:rPr lang="en-IE" dirty="0"/>
              <a:t>An Interesting fact…</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679111" y="1836983"/>
            <a:ext cx="11078881" cy="3849918"/>
          </a:xfrm>
        </p:spPr>
        <p:txBody>
          <a:bodyPr/>
          <a:lstStyle/>
          <a:p>
            <a:pPr marL="342900" indent="-342900" algn="just">
              <a:buFont typeface="Arial" panose="020B0604020202020204" pitchFamily="34" charset="0"/>
              <a:buChar char="•"/>
            </a:pPr>
            <a:r>
              <a:rPr lang="en-US" b="0" i="0" dirty="0">
                <a:effectLst/>
              </a:rPr>
              <a:t>Insightful consumer understanding…</a:t>
            </a:r>
            <a:r>
              <a:rPr lang="en-US" b="1" i="0" dirty="0">
                <a:solidFill>
                  <a:srgbClr val="CC9131"/>
                </a:solidFill>
                <a:effectLst/>
              </a:rPr>
              <a:t>EMPATHY</a:t>
            </a:r>
          </a:p>
          <a:p>
            <a:pPr marL="342900" indent="-342900" algn="just">
              <a:buFont typeface="Arial" panose="020B0604020202020204" pitchFamily="34" charset="0"/>
              <a:buChar char="•"/>
            </a:pPr>
            <a:r>
              <a:rPr lang="en-US" b="0" i="0" dirty="0">
                <a:effectLst/>
              </a:rPr>
              <a:t>Clearly defined Target audience…</a:t>
            </a:r>
            <a:r>
              <a:rPr lang="en-US" b="1" i="0" dirty="0">
                <a:solidFill>
                  <a:srgbClr val="CC9131"/>
                </a:solidFill>
                <a:effectLst/>
              </a:rPr>
              <a:t>Know who your target customer is</a:t>
            </a:r>
          </a:p>
          <a:p>
            <a:pPr marL="342900" indent="-342900" algn="just">
              <a:buFont typeface="Arial" panose="020B0604020202020204" pitchFamily="34" charset="0"/>
              <a:buChar char="•"/>
            </a:pPr>
            <a:r>
              <a:rPr lang="en-US" b="0" i="0" dirty="0">
                <a:effectLst/>
              </a:rPr>
              <a:t>Clarity of communication…</a:t>
            </a:r>
            <a:r>
              <a:rPr lang="en-US" b="1" i="0" dirty="0">
                <a:solidFill>
                  <a:srgbClr val="CC9131"/>
                </a:solidFill>
                <a:effectLst/>
              </a:rPr>
              <a:t>Keeping your customer informed with Relevant news</a:t>
            </a:r>
          </a:p>
          <a:p>
            <a:pPr marL="342900" indent="-342900" algn="just">
              <a:buFont typeface="Arial" panose="020B0604020202020204" pitchFamily="34" charset="0"/>
              <a:buChar char="•"/>
            </a:pPr>
            <a:r>
              <a:rPr lang="en-US" b="0" i="0" dirty="0">
                <a:effectLst/>
              </a:rPr>
              <a:t>Clearly defined Unique Selling Points / Benefits…</a:t>
            </a:r>
            <a:r>
              <a:rPr lang="en-US" b="1" i="0" dirty="0">
                <a:solidFill>
                  <a:srgbClr val="CC9131"/>
                </a:solidFill>
                <a:effectLst/>
              </a:rPr>
              <a:t>How are you going to help them</a:t>
            </a:r>
          </a:p>
          <a:p>
            <a:pPr marL="342900" indent="-342900" algn="just">
              <a:buFont typeface="Arial" panose="020B0604020202020204" pitchFamily="34" charset="0"/>
              <a:buChar char="•"/>
            </a:pPr>
            <a:r>
              <a:rPr lang="en-US" b="0" i="0" dirty="0">
                <a:effectLst/>
              </a:rPr>
              <a:t>Clearly Defined market focus…</a:t>
            </a:r>
            <a:r>
              <a:rPr lang="en-US" b="1" i="0" dirty="0">
                <a:solidFill>
                  <a:srgbClr val="CC9131"/>
                </a:solidFill>
                <a:effectLst/>
              </a:rPr>
              <a:t>What customer sector you want</a:t>
            </a:r>
          </a:p>
          <a:p>
            <a:pPr marL="342900" indent="-342900" algn="just">
              <a:buFont typeface="Arial" panose="020B0604020202020204" pitchFamily="34" charset="0"/>
              <a:buChar char="•"/>
            </a:pPr>
            <a:r>
              <a:rPr lang="en-US" b="0" i="0" dirty="0">
                <a:effectLst/>
              </a:rPr>
              <a:t>Creation of a clear and relevant ‘brand personality’…</a:t>
            </a:r>
            <a:r>
              <a:rPr lang="en-US" b="1" i="0" dirty="0">
                <a:solidFill>
                  <a:srgbClr val="CC9131"/>
                </a:solidFill>
                <a:effectLst/>
              </a:rPr>
              <a:t>How you want to be perceived</a:t>
            </a:r>
          </a:p>
          <a:p>
            <a:pPr marL="342900" indent="-342900" algn="just">
              <a:buFont typeface="Arial" panose="020B0604020202020204" pitchFamily="34" charset="0"/>
              <a:buChar char="•"/>
            </a:pPr>
            <a:r>
              <a:rPr lang="en-US" b="0" i="0" dirty="0">
                <a:effectLst/>
              </a:rPr>
              <a:t>Consistency of brand positioning…</a:t>
            </a:r>
            <a:r>
              <a:rPr lang="en-US" b="1" i="0" dirty="0">
                <a:solidFill>
                  <a:srgbClr val="CC9131"/>
                </a:solidFill>
                <a:effectLst/>
              </a:rPr>
              <a:t>No mixed messages</a:t>
            </a:r>
          </a:p>
          <a:p>
            <a:pPr marL="342900" indent="-342900" algn="just">
              <a:buFont typeface="Arial" panose="020B0604020202020204" pitchFamily="34" charset="0"/>
              <a:buChar char="•"/>
            </a:pPr>
            <a:r>
              <a:rPr lang="en-US" b="0" i="0" dirty="0">
                <a:effectLst/>
              </a:rPr>
              <a:t>Progressive brand evolution and New Product Development…</a:t>
            </a:r>
            <a:r>
              <a:rPr lang="en-US" b="1" i="0" dirty="0">
                <a:solidFill>
                  <a:srgbClr val="CC9131"/>
                </a:solidFill>
                <a:effectLst/>
              </a:rPr>
              <a:t>Keeping up with trends</a:t>
            </a:r>
          </a:p>
          <a:p>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p:txBody>
          <a:bodyPr/>
          <a:lstStyle/>
          <a:p>
            <a:r>
              <a:rPr lang="en-US" dirty="0"/>
              <a:t>The key principles of building a strong food brand:</a:t>
            </a:r>
          </a:p>
          <a:p>
            <a:endParaRPr lang="en-IE" dirty="0"/>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570383"/>
            <a:ext cx="6080941" cy="3600120"/>
          </a:xfrm>
        </p:spPr>
        <p:txBody>
          <a:bodyPr/>
          <a:lstStyle/>
          <a:p>
            <a:r>
              <a:rPr lang="en-US" dirty="0"/>
              <a:t>Marketing is instrumental in promoting products or services to the target market. Through various channels such as advertising, public relations, social media, content marketing, and influencer partnerships, you can </a:t>
            </a:r>
            <a:r>
              <a:rPr lang="en-US" b="1" dirty="0"/>
              <a:t>create awareness, generate interest</a:t>
            </a:r>
            <a:r>
              <a:rPr lang="en-US" dirty="0"/>
              <a:t>, and drive demand for your offerings. Effective promotion helps attract new customers and increase sales. By nurturing customer relationships and delivering value, you can </a:t>
            </a:r>
            <a:r>
              <a:rPr lang="en-US" b="1" dirty="0"/>
              <a:t>foster customer loyalty, repeat purchases</a:t>
            </a:r>
            <a:r>
              <a:rPr lang="en-US" dirty="0"/>
              <a:t>, and positive word-of-mouth referrals.</a:t>
            </a:r>
            <a:endParaRPr lang="en-IE"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r>
              <a:rPr lang="en-IE" b="1" dirty="0"/>
              <a:t>3. Product Promotion</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898357" y="1882894"/>
            <a:ext cx="6080941" cy="3727493"/>
          </a:xfrm>
        </p:spPr>
        <p:txBody>
          <a:bodyPr/>
          <a:lstStyle/>
          <a:p>
            <a:r>
              <a:rPr lang="en-US" dirty="0"/>
              <a:t>Marketing activities provide opportunities for you and your enterprise to gather customer insights and feedback. Through market research, surveys, social media listening, and customer feedback mechanisms, you can gain </a:t>
            </a:r>
            <a:r>
              <a:rPr lang="en-US" b="1" dirty="0"/>
              <a:t>valuable information about customer preferences, satisfaction levels, and areas for improvement</a:t>
            </a:r>
            <a:r>
              <a:rPr lang="en-US" dirty="0"/>
              <a:t>. This feedback helps drive product innovation, enhance customer experiences, and refine marketing strategies. The key is to </a:t>
            </a:r>
            <a:r>
              <a:rPr lang="en-US" b="1" dirty="0"/>
              <a:t>LISTEN</a:t>
            </a:r>
            <a:r>
              <a:rPr lang="en-US" dirty="0"/>
              <a:t> to the feedback!</a:t>
            </a:r>
            <a:endParaRPr lang="en-IE"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p:txBody>
          <a:bodyPr/>
          <a:lstStyle/>
          <a:p>
            <a:r>
              <a:rPr lang="en-IE" b="1" dirty="0"/>
              <a:t>4. Insights &amp; Feedback</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8357" y="1576012"/>
            <a:ext cx="6080941" cy="3483006"/>
          </a:xfrm>
        </p:spPr>
        <p:txBody>
          <a:bodyPr/>
          <a:lstStyle/>
          <a:p>
            <a:r>
              <a:rPr lang="en-US" dirty="0"/>
              <a:t>Marketing plays a pivotal role in creating and sustaining a competitive advantage. By effectively communicating unique selling propositions, value propositions, and competitive differentiators, you can position your food business </a:t>
            </a:r>
            <a:r>
              <a:rPr lang="en-US" dirty="0" err="1"/>
              <a:t>favourably</a:t>
            </a:r>
            <a:r>
              <a:rPr lang="en-US" dirty="0"/>
              <a:t> in the market. By having a Competitive Strategy (a long-term plan) you can use your marketing efforts to showcase the </a:t>
            </a:r>
            <a:r>
              <a:rPr lang="en-US" b="1" dirty="0"/>
              <a:t>benefits and advantages of choosing your products or services over competitors,</a:t>
            </a:r>
            <a:r>
              <a:rPr lang="en-US" dirty="0"/>
              <a:t> helping to attract customers and win market share.</a:t>
            </a:r>
            <a:endParaRPr lang="en-IE"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898357" y="850485"/>
            <a:ext cx="5542199" cy="992652"/>
          </a:xfrm>
        </p:spPr>
        <p:txBody>
          <a:bodyPr/>
          <a:lstStyle/>
          <a:p>
            <a:r>
              <a:rPr lang="en-IE" b="1" dirty="0"/>
              <a:t>5. Competitive Advantage</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5184392" y="5508223"/>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sz="2400" b="1">
                <a:solidFill>
                  <a:srgbClr val="000000"/>
                </a:solidFill>
                <a:hlinkClick r:id="rId3">
                  <a:extLst>
                    <a:ext uri="{A12FA001-AC4F-418D-AE19-62706E023703}">
                      <ahyp:hlinkClr xmlns:ahyp="http://schemas.microsoft.com/office/drawing/2018/hyperlinkcolor" val="tx"/>
                    </a:ext>
                  </a:extLst>
                </a:hlinkClick>
              </a:rPr>
              <a:t>Four Types of Competitive Strategies</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857124" y="5508223"/>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2000" b="1">
                <a:solidFill>
                  <a:srgbClr val="000000"/>
                </a:solidFill>
              </a:rPr>
              <a:t>Click here </a:t>
            </a: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882894"/>
            <a:ext cx="6080941" cy="3483006"/>
          </a:xfrm>
        </p:spPr>
        <p:txBody>
          <a:bodyPr/>
          <a:lstStyle/>
          <a:p>
            <a:r>
              <a:rPr lang="en-US" dirty="0"/>
              <a:t>Marketing enables enterprises to adapt to changing market dynamics and consumer </a:t>
            </a:r>
            <a:r>
              <a:rPr lang="en-US" dirty="0" err="1"/>
              <a:t>behaviours</a:t>
            </a:r>
            <a:r>
              <a:rPr lang="en-US" dirty="0"/>
              <a:t>. Through monitoring market trends, consumer insights, and competitor activities, you can adjust your marketing strategies, messaging, and product offerings to stay relevant and responsive to evolving customer needs. This brings us back to </a:t>
            </a:r>
            <a:r>
              <a:rPr lang="en-US" b="1" dirty="0"/>
              <a:t>continuous innovation, agility &amp; reiteration </a:t>
            </a:r>
            <a:r>
              <a:rPr lang="en-US" dirty="0"/>
              <a:t>for both your products and marketing.</a:t>
            </a:r>
            <a:endParaRPr lang="en-IE"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p:txBody>
          <a:bodyPr/>
          <a:lstStyle/>
          <a:p>
            <a:r>
              <a:rPr lang="en-IE" b="1" dirty="0"/>
              <a:t>6. Being Agile</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a:r>
              <a:rPr lang="en-US" sz="2400" dirty="0">
                <a:solidFill>
                  <a:srgbClr val="000000"/>
                </a:solidFill>
              </a:rPr>
              <a:t>An effective marketing strategy underlines </a:t>
            </a:r>
            <a:r>
              <a:rPr lang="en-US" sz="2400" b="1" dirty="0">
                <a:solidFill>
                  <a:srgbClr val="000000"/>
                </a:solidFill>
              </a:rPr>
              <a:t>business growth</a:t>
            </a:r>
            <a:r>
              <a:rPr lang="en-US" sz="2400" dirty="0">
                <a:solidFill>
                  <a:srgbClr val="000000"/>
                </a:solidFill>
              </a:rPr>
              <a:t>, and often its very existence. From meeting the target audience's needs and helping you build brand loyalty to determining the right prices for your products and services, the right strategy </a:t>
            </a:r>
            <a:r>
              <a:rPr lang="en-US" sz="2400" dirty="0" err="1">
                <a:solidFill>
                  <a:srgbClr val="000000"/>
                </a:solidFill>
              </a:rPr>
              <a:t>maximises</a:t>
            </a:r>
            <a:r>
              <a:rPr lang="en-US" sz="2400" dirty="0">
                <a:solidFill>
                  <a:srgbClr val="000000"/>
                </a:solidFill>
              </a:rPr>
              <a:t> your chances of making it in the business world</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Marketing Strategy </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r>
              <a:rPr lang="en-GB" b="1" dirty="0"/>
              <a:t>Marketing Strategy vs. Marketing Plan</a:t>
            </a:r>
          </a:p>
          <a:p>
            <a:endParaRPr lang="en-IE" b="1" dirty="0"/>
          </a:p>
        </p:txBody>
      </p:sp>
      <p:pic>
        <p:nvPicPr>
          <p:cNvPr id="5" name="table">
            <a:extLst>
              <a:ext uri="{FF2B5EF4-FFF2-40B4-BE49-F238E27FC236}">
                <a16:creationId xmlns:a16="http://schemas.microsoft.com/office/drawing/2014/main" id="{7B9C5E13-D274-7484-F362-B2751CFEFF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1087" y="2327780"/>
            <a:ext cx="8128000" cy="3156596"/>
          </a:xfrm>
          <a:prstGeom prst="rect">
            <a:avLst/>
          </a:prstGeom>
        </p:spPr>
      </p:pic>
      <p:sp>
        <p:nvSpPr>
          <p:cNvPr id="6" name="TextBox 3">
            <a:hlinkClick r:id="rId3"/>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Source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05422"/>
            <a:ext cx="6267755" cy="3483006"/>
          </a:xfrm>
        </p:spPr>
        <p:txBody>
          <a:bodyPr/>
          <a:lstStyle/>
          <a:p>
            <a:pPr algn="l"/>
            <a:r>
              <a:rPr lang="en-US" b="0" i="0" dirty="0">
                <a:solidFill>
                  <a:srgbClr val="000000"/>
                </a:solidFill>
                <a:effectLst/>
                <a:latin typeface="Inter"/>
              </a:rPr>
              <a:t>A successful marketing plan will enable you to expand your business in various ways. To directly support this growth, you need to determine how you want your company to grow in the long run. This is where growth strategies come in.</a:t>
            </a:r>
          </a:p>
          <a:p>
            <a:pPr algn="l"/>
            <a:r>
              <a:rPr lang="en-US" b="0" i="0" dirty="0">
                <a:solidFill>
                  <a:srgbClr val="000000"/>
                </a:solidFill>
                <a:effectLst/>
                <a:latin typeface="Inter"/>
              </a:rPr>
              <a:t>Growth strategies, also known as product-market strategies, aim to </a:t>
            </a:r>
            <a:r>
              <a:rPr lang="en-US" b="0" i="0" u="none" strike="noStrike" dirty="0">
                <a:solidFill>
                  <a:srgbClr val="1188A3"/>
                </a:solidFill>
                <a:effectLst/>
                <a:latin typeface="Inter"/>
                <a:hlinkClick r:id="rId2">
                  <a:extLst>
                    <a:ext uri="{A12FA001-AC4F-418D-AE19-62706E023703}">
                      <ahyp:hlinkClr xmlns:ahyp="http://schemas.microsoft.com/office/drawing/2018/hyperlinkcolor" val="tx"/>
                    </a:ext>
                  </a:extLst>
                </a:hlinkClick>
              </a:rPr>
              <a:t>increase your market share</a:t>
            </a:r>
            <a:r>
              <a:rPr lang="en-US" b="0" i="0" dirty="0">
                <a:solidFill>
                  <a:srgbClr val="1188A3"/>
                </a:solidFill>
                <a:effectLst/>
                <a:latin typeface="Inter"/>
              </a:rPr>
              <a:t> </a:t>
            </a:r>
            <a:r>
              <a:rPr lang="en-US" b="0" i="0" dirty="0">
                <a:solidFill>
                  <a:srgbClr val="000000"/>
                </a:solidFill>
                <a:effectLst/>
                <a:latin typeface="Inter"/>
              </a:rPr>
              <a:t>and persuade more customers to invest in your products or service</a:t>
            </a:r>
          </a:p>
          <a:p>
            <a:endParaRPr lang="en-IE" dirty="0"/>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8" y="776921"/>
            <a:ext cx="4990998" cy="992652"/>
          </a:xfrm>
        </p:spPr>
        <p:txBody>
          <a:bodyPr/>
          <a:lstStyle/>
          <a:p>
            <a:r>
              <a:rPr lang="en-IE" b="1" dirty="0"/>
              <a:t>Growth Strategies</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69574" y="5562622"/>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Some useful Tools:</a:t>
            </a:r>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Ansoff Matrix</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STP Marketing Model</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6">
                  <a:extLst>
                    <a:ext uri="{A12FA001-AC4F-418D-AE19-62706E023703}">
                      <ahyp:hlinkClr xmlns:ahyp="http://schemas.microsoft.com/office/drawing/2018/hyperlinkcolor" val="tx"/>
                    </a:ext>
                  </a:extLst>
                </a:hlinkClick>
              </a:rPr>
              <a:t>BCG Matrix</a:t>
            </a:r>
            <a:endParaRPr lang="de-DE" sz="1800" dirty="0">
              <a:solidFill>
                <a:srgbClr val="000000"/>
              </a:solidFill>
            </a:endParaRPr>
          </a:p>
          <a:p>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a:lstStyle/>
          <a:p>
            <a:r>
              <a:rPr lang="en-US" b="0" i="0" dirty="0">
                <a:solidFill>
                  <a:srgbClr val="000000"/>
                </a:solidFill>
                <a:effectLst/>
                <a:latin typeface="Inter"/>
              </a:rPr>
              <a:t>It isn't enough to simply plan for your company's growth. The most successful businesses also identify the method of growth, which is determined by attitude strategies:</a:t>
            </a:r>
            <a:endParaRPr lang="en-GB" dirty="0"/>
          </a:p>
          <a:p>
            <a:pPr marL="342900" indent="-342900">
              <a:buClr>
                <a:srgbClr val="F79037"/>
              </a:buClr>
              <a:buFont typeface="Arial" panose="020B0604020202020204" pitchFamily="34" charset="0"/>
              <a:buChar char="•"/>
            </a:pPr>
            <a:r>
              <a:rPr lang="en-GB" b="1" dirty="0">
                <a:solidFill>
                  <a:srgbClr val="F79037"/>
                </a:solidFill>
              </a:rPr>
              <a:t>Growth Method Acquisition: </a:t>
            </a:r>
            <a:r>
              <a:rPr lang="en-GB" dirty="0"/>
              <a:t>the acquisition of one business by another one </a:t>
            </a:r>
          </a:p>
          <a:p>
            <a:pPr marL="342900" indent="-342900">
              <a:buClr>
                <a:srgbClr val="F79037"/>
              </a:buClr>
              <a:buFont typeface="Arial" panose="020B0604020202020204" pitchFamily="34" charset="0"/>
              <a:buChar char="•"/>
            </a:pPr>
            <a:r>
              <a:rPr lang="en-GB" b="1" dirty="0">
                <a:solidFill>
                  <a:srgbClr val="F79037"/>
                </a:solidFill>
              </a:rPr>
              <a:t>Organic Growth</a:t>
            </a:r>
            <a:r>
              <a:rPr lang="en-GB" b="1" dirty="0">
                <a:solidFill>
                  <a:srgbClr val="1188A3"/>
                </a:solidFill>
              </a:rPr>
              <a:t>: </a:t>
            </a:r>
            <a:r>
              <a:rPr lang="en-GB" dirty="0"/>
              <a:t>this</a:t>
            </a:r>
            <a:r>
              <a:rPr lang="en-GB" b="1" dirty="0">
                <a:solidFill>
                  <a:srgbClr val="1188A3"/>
                </a:solidFill>
              </a:rPr>
              <a:t> </a:t>
            </a:r>
            <a:r>
              <a:rPr lang="en-GB" dirty="0"/>
              <a:t>refers to an increase in sales through the company's own resources (expanding your market share via marketing, entering new markets, adding new products)</a:t>
            </a:r>
          </a:p>
          <a:p>
            <a:endParaRPr lang="en-IE" dirty="0"/>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p:txBody>
          <a:bodyPr/>
          <a:lstStyle/>
          <a:p>
            <a:r>
              <a:rPr lang="en-IE" b="1" dirty="0"/>
              <a:t>Attitude Strategies</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6B91E9-9BC2-4ADD-B948-3DCC346DCE06}"/>
</file>

<file path=customXml/itemProps2.xml><?xml version="1.0" encoding="utf-8"?>
<ds:datastoreItem xmlns:ds="http://schemas.openxmlformats.org/officeDocument/2006/customXml" ds:itemID="{C0B408C6-4F23-4064-BFDA-FCE4EF08D226}"/>
</file>

<file path=customXml/itemProps3.xml><?xml version="1.0" encoding="utf-8"?>
<ds:datastoreItem xmlns:ds="http://schemas.openxmlformats.org/officeDocument/2006/customXml" ds:itemID="{9CF9B4B9-8FDE-4E05-A061-B0DC547E385B}"/>
</file>

<file path=docProps/app.xml><?xml version="1.0" encoding="utf-8"?>
<Properties xmlns="http://schemas.openxmlformats.org/officeDocument/2006/extended-properties" xmlns:vt="http://schemas.openxmlformats.org/officeDocument/2006/docPropsVTypes">
  <TotalTime>11763</TotalTime>
  <Words>8599</Words>
  <Application>Microsoft Office PowerPoint</Application>
  <PresentationFormat>Widescreen</PresentationFormat>
  <Paragraphs>529</Paragraphs>
  <Slides>103</Slides>
  <Notes>6</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Arial</vt:lpstr>
      <vt:lpstr>asap</vt:lpstr>
      <vt:lpstr>Calibri</vt:lpstr>
      <vt:lpstr>Europa</vt:lpstr>
      <vt:lpstr>Inter</vt:lpstr>
      <vt:lpstr>Montserrat Light</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26</cp:revision>
  <dcterms:created xsi:type="dcterms:W3CDTF">2020-10-14T13:32:04Z</dcterms:created>
  <dcterms:modified xsi:type="dcterms:W3CDTF">2023-07-25T12:56:04Z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