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diagrams/data1.xml" ContentType="application/vnd.openxmlformats-officedocument.drawingml.diagramData+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3"/>
  </p:sldMasterIdLst>
  <p:notesMasterIdLst>
    <p:notesMasterId r:id="rId78"/>
  </p:notesMasterIdLst>
  <p:sldIdLst>
    <p:sldId id="4286" r:id="rId4"/>
    <p:sldId id="4306" r:id="rId5"/>
    <p:sldId id="4323" r:id="rId6"/>
    <p:sldId id="4322" r:id="rId7"/>
    <p:sldId id="4343" r:id="rId8"/>
    <p:sldId id="4350" r:id="rId9"/>
    <p:sldId id="4348" r:id="rId10"/>
    <p:sldId id="4349" r:id="rId11"/>
    <p:sldId id="4351" r:id="rId12"/>
    <p:sldId id="4524" r:id="rId13"/>
    <p:sldId id="4527" r:id="rId14"/>
    <p:sldId id="4529" r:id="rId15"/>
    <p:sldId id="4342" r:id="rId16"/>
    <p:sldId id="4530" r:id="rId17"/>
    <p:sldId id="4539" r:id="rId18"/>
    <p:sldId id="4538" r:id="rId19"/>
    <p:sldId id="4532" r:id="rId20"/>
    <p:sldId id="4533" r:id="rId21"/>
    <p:sldId id="4534" r:id="rId22"/>
    <p:sldId id="4535" r:id="rId23"/>
    <p:sldId id="4543" r:id="rId24"/>
    <p:sldId id="4536" r:id="rId25"/>
    <p:sldId id="4537" r:id="rId26"/>
    <p:sldId id="4541" r:id="rId27"/>
    <p:sldId id="4345" r:id="rId28"/>
    <p:sldId id="4544" r:id="rId29"/>
    <p:sldId id="4545" r:id="rId30"/>
    <p:sldId id="4551" r:id="rId31"/>
    <p:sldId id="4552" r:id="rId32"/>
    <p:sldId id="4580" r:id="rId33"/>
    <p:sldId id="4546" r:id="rId34"/>
    <p:sldId id="4548" r:id="rId35"/>
    <p:sldId id="4549" r:id="rId36"/>
    <p:sldId id="4550" r:id="rId37"/>
    <p:sldId id="4547" r:id="rId38"/>
    <p:sldId id="4553" r:id="rId39"/>
    <p:sldId id="4554" r:id="rId40"/>
    <p:sldId id="4578" r:id="rId41"/>
    <p:sldId id="4579" r:id="rId42"/>
    <p:sldId id="4526" r:id="rId43"/>
    <p:sldId id="4556" r:id="rId44"/>
    <p:sldId id="4557" r:id="rId45"/>
    <p:sldId id="4558" r:id="rId46"/>
    <p:sldId id="4560" r:id="rId47"/>
    <p:sldId id="4561" r:id="rId48"/>
    <p:sldId id="4562" r:id="rId49"/>
    <p:sldId id="4564" r:id="rId50"/>
    <p:sldId id="4563" r:id="rId51"/>
    <p:sldId id="4559" r:id="rId52"/>
    <p:sldId id="4346" r:id="rId53"/>
    <p:sldId id="4565" r:id="rId54"/>
    <p:sldId id="4555" r:id="rId55"/>
    <p:sldId id="4567" r:id="rId56"/>
    <p:sldId id="4568" r:id="rId57"/>
    <p:sldId id="4570" r:id="rId58"/>
    <p:sldId id="4571" r:id="rId59"/>
    <p:sldId id="4572" r:id="rId60"/>
    <p:sldId id="4573" r:id="rId61"/>
    <p:sldId id="4574" r:id="rId62"/>
    <p:sldId id="4575" r:id="rId63"/>
    <p:sldId id="4576" r:id="rId64"/>
    <p:sldId id="4577" r:id="rId65"/>
    <p:sldId id="4589" r:id="rId66"/>
    <p:sldId id="4347" r:id="rId67"/>
    <p:sldId id="4583" r:id="rId68"/>
    <p:sldId id="4581" r:id="rId69"/>
    <p:sldId id="4593" r:id="rId70"/>
    <p:sldId id="4584" r:id="rId71"/>
    <p:sldId id="4585" r:id="rId72"/>
    <p:sldId id="4586" r:id="rId73"/>
    <p:sldId id="4590" r:id="rId74"/>
    <p:sldId id="4588" r:id="rId75"/>
    <p:sldId id="4591" r:id="rId76"/>
    <p:sldId id="426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0C2"/>
    <a:srgbClr val="000000"/>
    <a:srgbClr val="F79037"/>
    <a:srgbClr val="B2DDDC"/>
    <a:srgbClr val="086D6E"/>
    <a:srgbClr val="1BA19A"/>
    <a:srgbClr val="85EBE6"/>
    <a:srgbClr val="B2DEDD"/>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9"/>
    <p:restoredTop sz="86356"/>
  </p:normalViewPr>
  <p:slideViewPr>
    <p:cSldViewPr snapToGrid="0" snapToObjects="1">
      <p:cViewPr varScale="1">
        <p:scale>
          <a:sx n="88" d="100"/>
          <a:sy n="88" d="100"/>
        </p:scale>
        <p:origin x="990"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5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ustomXml" Target="../customXml/item3.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custT="1"/>
      <dgm:spPr/>
      <dgm:t>
        <a:bodyPr/>
        <a:lstStyle/>
        <a:p>
          <a:r>
            <a:rPr lang="en-GB" sz="1800" b="1"/>
            <a:t>human life</a:t>
          </a:r>
          <a:endParaRPr lang="en-GB" sz="18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custT="1"/>
      <dgm:spPr/>
      <dgm:t>
        <a:bodyPr/>
        <a:lstStyle/>
        <a:p>
          <a:r>
            <a:rPr lang="en-GB" sz="1800" b="1" dirty="0"/>
            <a:t>connection</a:t>
          </a:r>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a:t>engagement</a:t>
          </a:r>
          <a:endParaRPr lang="en-GB" sz="1800" b="1" dirty="0"/>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dgm:spPr/>
      <dgm:t>
        <a:bodyPr/>
        <a:lstStyle/>
        <a:p>
          <a:endParaRPr lang="en-GB">
            <a:solidFill>
              <a:srgbClr val="6D6A3A"/>
            </a:solidFill>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dgm:spPr/>
      <dgm:t>
        <a:bodyPr/>
        <a:lstStyle/>
        <a:p>
          <a:endParaRPr lang="en-GB" dirty="0">
            <a:solidFill>
              <a:srgbClr val="6D6A3A"/>
            </a:solidFill>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144304" custLinFactNeighborX="-16309" custLinFactNeighborY="-20379">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2101768"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2436175" y="561917"/>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human life</a:t>
          </a:r>
          <a:endParaRPr lang="en-GB" sz="1800" b="1" kern="1200" dirty="0"/>
        </a:p>
      </dsp:txBody>
      <dsp:txXfrm>
        <a:off x="2436175" y="561917"/>
        <a:ext cx="865800" cy="432706"/>
      </dsp:txXfrm>
    </dsp:sp>
    <dsp:sp modelId="{AC9A05DD-2CB6-4414-835B-9330C3547636}">
      <dsp:nvSpPr>
        <dsp:cNvPr id="0" name=""/>
        <dsp:cNvSpPr/>
      </dsp:nvSpPr>
      <dsp:spPr>
        <a:xfrm>
          <a:off x="1662630"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929351"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connection</a:t>
          </a:r>
        </a:p>
      </dsp:txBody>
      <dsp:txXfrm>
        <a:off x="1929351" y="1388172"/>
        <a:ext cx="1334093" cy="432706"/>
      </dsp:txXfrm>
    </dsp:sp>
    <dsp:sp modelId="{B6F44495-37CA-4335-B6DB-935563211BF8}">
      <dsp:nvSpPr>
        <dsp:cNvPr id="0" name=""/>
        <dsp:cNvSpPr/>
      </dsp:nvSpPr>
      <dsp:spPr>
        <a:xfrm>
          <a:off x="2093638"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436175"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436175" y="2348334"/>
        <a:ext cx="865800" cy="432706"/>
      </dsp:txXfrm>
    </dsp:sp>
    <dsp:sp modelId="{52157ABB-FF05-4197-9C8A-6AF3624DFB6E}">
      <dsp:nvSpPr>
        <dsp:cNvPr id="0" name=""/>
        <dsp:cNvSpPr/>
      </dsp:nvSpPr>
      <dsp:spPr>
        <a:xfrm>
          <a:off x="1662630"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2003420" y="3241793"/>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6D6A3A"/>
            </a:solidFill>
          </a:endParaRPr>
        </a:p>
      </dsp:txBody>
      <dsp:txXfrm>
        <a:off x="2003420" y="3241793"/>
        <a:ext cx="865800" cy="432706"/>
      </dsp:txXfrm>
    </dsp:sp>
    <dsp:sp modelId="{73728A22-AFC3-4C98-9F4D-8887CE3FCAF0}">
      <dsp:nvSpPr>
        <dsp:cNvPr id="0" name=""/>
        <dsp:cNvSpPr/>
      </dsp:nvSpPr>
      <dsp:spPr>
        <a:xfrm>
          <a:off x="2203937"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2103179" y="4047071"/>
          <a:ext cx="1249384"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engagement</a:t>
          </a:r>
          <a:endParaRPr lang="en-GB" sz="1800" b="1" kern="1200" dirty="0"/>
        </a:p>
      </dsp:txBody>
      <dsp:txXfrm>
        <a:off x="2103179" y="4047071"/>
        <a:ext cx="1249384" cy="4327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63</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67</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69</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74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8801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ABA6D74-1974-2B83-1016-DD142EC07F7F}"/>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rzone.com/lead/culture/ethics-in-the-workplace-ethical-intelligence-and-how-to-achieve-it" TargetMode="External"/><Relationship Id="rId2" Type="http://schemas.openxmlformats.org/officeDocument/2006/relationships/hyperlink" Target="https://owlcation.com/humanities/The-Difference-Between-Modern-and-Traditional-Ethical-Thinking" TargetMode="External"/><Relationship Id="rId1" Type="http://schemas.openxmlformats.org/officeDocument/2006/relationships/slideLayout" Target="../slideLayouts/slideLayout10.xml"/><Relationship Id="rId6" Type="http://schemas.openxmlformats.org/officeDocument/2006/relationships/hyperlink" Target="https://www.youtube.com/watch?v=BjZXRs6fAkA" TargetMode="External"/><Relationship Id="rId5" Type="http://schemas.openxmlformats.org/officeDocument/2006/relationships/hyperlink" Target="https://www.forbes.com/sites/kevinkruse/2019/11/05/the-greatest-leadership-article-ive-ever-read/?sh=4db1407131ed" TargetMode="External"/><Relationship Id="rId4" Type="http://schemas.openxmlformats.org/officeDocument/2006/relationships/hyperlink" Target="https://www.accaglobal.com/gb/en/student/exam-support-resources/professional-exams-study-resources/strategic-business-leader/technical-articles/responsible-leadership.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uides.ie/megabites/table-great-food-misunderstood-heron-food-truck-whilst-you-stare-down-fjord-good-it-gets" TargetMode="External"/><Relationship Id="rId13" Type="http://schemas.openxmlformats.org/officeDocument/2006/relationships/hyperlink" Target="https://www.facebook.com/MisunderstoodHeron/" TargetMode="External"/><Relationship Id="rId3" Type="http://schemas.openxmlformats.org/officeDocument/2006/relationships/hyperlink" Target="https://www.discoverireland.ie/galway/misunderstood-heron" TargetMode="External"/><Relationship Id="rId7" Type="http://schemas.openxmlformats.org/officeDocument/2006/relationships/hyperlink" Target="https://www.ireland-guide.com/establishment/misunderstood-heron.13436.html" TargetMode="External"/><Relationship Id="rId12" Type="http://schemas.openxmlformats.org/officeDocument/2006/relationships/hyperlink" Target="https://www.instagram.com/misunderstood_heron/" TargetMode="External"/><Relationship Id="rId2" Type="http://schemas.openxmlformats.org/officeDocument/2006/relationships/hyperlink" Target="https://www.irishtimes.com/sponsored/square/how-a-food-business-in-the-west-of-ireland-has-taken-flight-1.4650053" TargetMode="External"/><Relationship Id="rId1" Type="http://schemas.openxmlformats.org/officeDocument/2006/relationships/slideLayout" Target="../slideLayouts/slideLayout2.xml"/><Relationship Id="rId6" Type="http://schemas.openxmlformats.org/officeDocument/2006/relationships/hyperlink" Target="https://www.independent.ie/life/restaurant-review-the-misunderstood-heron-car-park-food-truck-ticks-all-the-boxes-38402878.html" TargetMode="External"/><Relationship Id="rId11" Type="http://schemas.openxmlformats.org/officeDocument/2006/relationships/hyperlink" Target="https://www.misunderstoodheron.com/" TargetMode="External"/><Relationship Id="rId5" Type="http://schemas.openxmlformats.org/officeDocument/2006/relationships/hyperlink" Target="https://foodandwine.ie/misunderstood-heron-lonely-planet" TargetMode="External"/><Relationship Id="rId10" Type="http://schemas.openxmlformats.org/officeDocument/2006/relationships/image" Target="../media/image36.png"/><Relationship Id="rId4" Type="http://schemas.openxmlformats.org/officeDocument/2006/relationships/hyperlink" Target="https://www.tripadvisor.ie/Restaurant_Review-g212985-d12418072-Reviews-Misunderstood_Heron-Leenane_County_Galway_Western_Ireland.html" TargetMode="External"/><Relationship Id="rId9" Type="http://schemas.openxmlformats.org/officeDocument/2006/relationships/image" Target="../media/image35.png"/><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5"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4" Type="http://schemas.openxmlformats.org/officeDocument/2006/relationships/hyperlink" Target="https://fr.futuroprossimo.it/2021/07/unanalisi-con-ai-su-800-aziende-rileva-che-il-greenwashing-sta-dilagan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rbonplan.org/research/forest-offsets-explainer" TargetMode="External"/><Relationship Id="rId2" Type="http://schemas.openxmlformats.org/officeDocument/2006/relationships/hyperlink" Target="https://www.nationalgeographic.com/environment/article/forests-as-carbon-offsets-climate-change-has-other-plans" TargetMode="External"/><Relationship Id="rId1" Type="http://schemas.openxmlformats.org/officeDocument/2006/relationships/slideLayout" Target="../slideLayouts/slideLayout18.xml"/><Relationship Id="rId5" Type="http://schemas.openxmlformats.org/officeDocument/2006/relationships/hyperlink" Target="https://www.nationalgeographic.com/environment/article/what-is-greenwashing-how-to-spot" TargetMode="Externa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svg"/></Relationships>
</file>

<file path=ppt/slides/_rels/slide49.xml.rels><?xml version="1.0" encoding="UTF-8" standalone="yes"?>
<Relationships xmlns="http://schemas.openxmlformats.org/package/2006/relationships"><Relationship Id="rId3" Type="http://schemas.openxmlformats.org/officeDocument/2006/relationships/hyperlink" Target="https://www.nutritioninsight.com/news/nestle-accused-of-irresponsible-marketing-with-fake-nutrition-claims-on-kitkat-cereals.html" TargetMode="External"/><Relationship Id="rId2" Type="http://schemas.openxmlformats.org/officeDocument/2006/relationships/hyperlink" Target="https://meta.eeb.org/2022/01/26/europe-targets-greenwashing-and-eco-labelling-for-food/" TargetMode="External"/><Relationship Id="rId1" Type="http://schemas.openxmlformats.org/officeDocument/2006/relationships/slideLayout" Target="../slideLayouts/slideLayout10.xml"/><Relationship Id="rId6" Type="http://schemas.openxmlformats.org/officeDocument/2006/relationships/hyperlink" Target="https://www.bbc.co.uk/food/articles/are_we_fooled_by_food_labels" TargetMode="External"/><Relationship Id="rId5" Type="http://schemas.openxmlformats.org/officeDocument/2006/relationships/hyperlink" Target="https://food.ec.europa.eu/safety/labelling-and-nutrition/nutrition-and-health-claims/eu-register-health-claims_en" TargetMode="External"/><Relationship Id="rId4"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4" Type="http://schemas.openxmlformats.org/officeDocument/2006/relationships/hyperlink" Target="https://www.youtube.com/watch?v=mivnqVqgie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rulact.com/frulact/who-we-are/"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www.youtube.com/watch?v=CsJP1x_5kmc" TargetMode="External"/><Relationship Id="rId5" Type="http://schemas.openxmlformats.org/officeDocument/2006/relationships/hyperlink" Target="https://ethical-food.eu/the-good-practice-compendium/" TargetMode="External"/><Relationship Id="rId4" Type="http://schemas.openxmlformats.org/officeDocument/2006/relationships/hyperlink" Target="https://www.biasol.i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5" Type="http://schemas.openxmlformats.org/officeDocument/2006/relationships/hyperlink" Target="https://www.discoverireland.ie/" TargetMode="External"/><Relationship Id="rId4" Type="http://schemas.openxmlformats.org/officeDocument/2006/relationships/hyperlink" Target="https://www.youtube.com/watch?v=9WeAU43FkqM&amp;t=1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https://www.bni.com/" TargetMode="External"/><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447088" y="1669281"/>
            <a:ext cx="6990220" cy="1816708"/>
          </a:xfrm>
        </p:spPr>
        <p:txBody>
          <a:bodyPr/>
          <a:lstStyle/>
          <a:p>
            <a:r>
              <a:rPr lang="en-IE" b="0" dirty="0"/>
              <a:t>Working with PEOPLE – Communication in Business</a:t>
            </a:r>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447088" y="779889"/>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4990998" cy="992652"/>
          </a:xfrm>
        </p:spPr>
        <p:txBody>
          <a:bodyPr/>
          <a:lstStyle/>
          <a:p>
            <a:r>
              <a:rPr lang="en-IE" dirty="0"/>
              <a:t>Empathy in Business</a:t>
            </a:r>
          </a:p>
          <a:p>
            <a:endParaRPr lang="en-IE" dirty="0"/>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54814" y="1452563"/>
            <a:ext cx="6163178" cy="3500437"/>
          </a:xfrm>
        </p:spPr>
        <p:txBody>
          <a:bodyPr/>
          <a:lstStyle/>
          <a:p>
            <a:r>
              <a:rPr lang="en-IE" dirty="0">
                <a:solidFill>
                  <a:srgbClr val="F79037"/>
                </a:solidFill>
                <a:hlinkClick r:id="rId2">
                  <a:extLst>
                    <a:ext uri="{A12FA001-AC4F-418D-AE19-62706E023703}">
                      <ahyp:hlinkClr xmlns:ahyp="http://schemas.microsoft.com/office/drawing/2018/hyperlinkcolor" val="tx"/>
                    </a:ext>
                  </a:extLst>
                </a:hlinkClick>
              </a:rPr>
              <a:t>The Cambridge Dictionary </a:t>
            </a:r>
            <a:r>
              <a:rPr lang="en-IE" dirty="0"/>
              <a:t>defines Empathy as </a:t>
            </a:r>
            <a:r>
              <a:rPr lang="en-IE" i="1" dirty="0"/>
              <a:t>“the ability to share someone else’s feelings or experiences by imagining what it would be like to be in that person’s situation.” </a:t>
            </a:r>
          </a:p>
          <a:p>
            <a:r>
              <a:rPr lang="en-IE" dirty="0"/>
              <a:t>Consequently, empathy is critical when building strong relationships in an ethical business. When discussing strong relationships above you will have noticed several verbs kept popping up…</a:t>
            </a:r>
            <a:r>
              <a:rPr lang="en-IE" i="1" dirty="0"/>
              <a:t>understand, recognise, trust, extend, engage</a:t>
            </a:r>
            <a:r>
              <a:rPr lang="en-IE" dirty="0"/>
              <a:t>…these are all action words revolving around empathy.</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ENGAGE</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UNDERSTAND</a:t>
            </a:r>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470067"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TRUST</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470067"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RECOGNISE</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EXTEND</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632389" y="682595"/>
            <a:ext cx="10595237" cy="803654"/>
          </a:xfrm>
        </p:spPr>
        <p:txBody>
          <a:bodyPr/>
          <a:lstStyle/>
          <a:p>
            <a:r>
              <a:rPr lang="en-IE" b="1" dirty="0"/>
              <a:t>The benefit or VALUE of Empathy in your Business</a:t>
            </a:r>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632389" y="1396285"/>
            <a:ext cx="11100432" cy="4261679"/>
          </a:xfrm>
          <a:prstGeom prst="rect">
            <a:avLst/>
          </a:prstGeom>
          <a:noFill/>
        </p:spPr>
        <p:txBody>
          <a:bodyPr wrap="square" rtlCol="0">
            <a:spAutoFit/>
          </a:bodyPr>
          <a:lstStyle/>
          <a:p>
            <a:pPr marL="342900" indent="-342900">
              <a:buFont typeface="+mj-lt"/>
              <a:buAutoNum type="arabicPeriod"/>
            </a:pPr>
            <a:r>
              <a:rPr lang="en-IE" b="1" dirty="0">
                <a:solidFill>
                  <a:srgbClr val="F79037"/>
                </a:solidFill>
              </a:rPr>
              <a:t>Understand Stakeholder Perspectives: </a:t>
            </a:r>
            <a:r>
              <a:rPr lang="en-IE" dirty="0"/>
              <a:t>including employees, customers, suppliers &amp; the community, and then make informed decisions.</a:t>
            </a:r>
          </a:p>
          <a:p>
            <a:pPr marL="342900" indent="-342900">
              <a:buFont typeface="+mj-lt"/>
              <a:buAutoNum type="arabicPeriod"/>
            </a:pPr>
            <a:r>
              <a:rPr lang="en-IE" b="1" dirty="0">
                <a:solidFill>
                  <a:srgbClr val="F79037"/>
                </a:solidFill>
              </a:rPr>
              <a:t>Consider the Human Impact: </a:t>
            </a:r>
            <a:r>
              <a:rPr lang="en-IE" dirty="0"/>
              <a:t>when </a:t>
            </a:r>
            <a:r>
              <a:rPr lang="en-US" dirty="0"/>
              <a:t>the well-being, rights, and dignity of individuals is considered it leads to more ethical outcomes.</a:t>
            </a:r>
          </a:p>
          <a:p>
            <a:pPr marL="342900" indent="-342900">
              <a:buFont typeface="+mj-lt"/>
              <a:buAutoNum type="arabicPeriod"/>
            </a:pPr>
            <a:r>
              <a:rPr lang="en-US" b="1" dirty="0">
                <a:solidFill>
                  <a:srgbClr val="F79037"/>
                </a:solidFill>
              </a:rPr>
              <a:t>Promoting Ethical </a:t>
            </a:r>
            <a:r>
              <a:rPr lang="en-US" b="1" dirty="0" err="1">
                <a:solidFill>
                  <a:srgbClr val="F79037"/>
                </a:solidFill>
              </a:rPr>
              <a:t>Organisational</a:t>
            </a:r>
            <a:r>
              <a:rPr lang="en-US" b="1" dirty="0">
                <a:solidFill>
                  <a:srgbClr val="F79037"/>
                </a:solidFill>
              </a:rPr>
              <a:t> Culture: </a:t>
            </a:r>
            <a:r>
              <a:rPr lang="en-US" dirty="0"/>
              <a:t>When leaders and decision-makers exhibit empathy, it sets an example for others within the </a:t>
            </a:r>
            <a:r>
              <a:rPr lang="en-US" dirty="0" err="1"/>
              <a:t>organisation</a:t>
            </a:r>
            <a:r>
              <a:rPr lang="en-US" dirty="0"/>
              <a:t> to follow. </a:t>
            </a:r>
          </a:p>
          <a:p>
            <a:pPr marL="342900" indent="-342900">
              <a:buFont typeface="+mj-lt"/>
              <a:buAutoNum type="arabicPeriod"/>
            </a:pPr>
            <a:r>
              <a:rPr lang="en-US" b="1" dirty="0">
                <a:solidFill>
                  <a:srgbClr val="F79037"/>
                </a:solidFill>
              </a:rPr>
              <a:t>Stakeholder Trust and Reputation: </a:t>
            </a:r>
            <a:r>
              <a:rPr lang="en-US" dirty="0"/>
              <a:t>Empathy plays a crucial role in building and maintaining trust with stakeholders. When decision-makers demonstrate empathy, they are perceived as trustworthy, caring &amp; considerate.</a:t>
            </a:r>
          </a:p>
          <a:p>
            <a:pPr marL="342900" indent="-342900">
              <a:buFont typeface="+mj-lt"/>
              <a:buAutoNum type="arabicPeriod"/>
            </a:pPr>
            <a:r>
              <a:rPr lang="en-US" b="1" dirty="0">
                <a:solidFill>
                  <a:srgbClr val="F79037"/>
                </a:solidFill>
              </a:rPr>
              <a:t>Ethical Innovation &amp; Sustainability: </a:t>
            </a:r>
            <a:r>
              <a:rPr lang="en-US" dirty="0"/>
              <a:t>Empathy-driven innovation promotes sustainable practices, responsible product development, and long-term value creation.</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p:txBody>
          <a:bodyPr/>
          <a:lstStyle/>
          <a:p>
            <a:r>
              <a:rPr lang="en-IE" dirty="0"/>
              <a:t>Using </a:t>
            </a:r>
            <a:r>
              <a:rPr lang="en-IE" b="1" dirty="0">
                <a:solidFill>
                  <a:srgbClr val="F79037"/>
                </a:solidFill>
                <a:hlinkClick r:id="rId3">
                  <a:extLst>
                    <a:ext uri="{A12FA001-AC4F-418D-AE19-62706E023703}">
                      <ahyp:hlinkClr xmlns:ahyp="http://schemas.microsoft.com/office/drawing/2018/hyperlinkcolor" val="tx"/>
                    </a:ext>
                  </a:extLst>
                </a:hlinkClick>
              </a:rPr>
              <a:t>Gibb’s Reflective Cycle </a:t>
            </a:r>
            <a:r>
              <a:rPr lang="en-IE" dirty="0"/>
              <a:t>analyse your actions to date, in terms of your level of empathy and the quality of your relationships in your business both internally and externally.</a:t>
            </a:r>
          </a:p>
          <a:p>
            <a:r>
              <a:rPr lang="en-IE" dirty="0"/>
              <a:t>This will help you make improvements continuously. </a:t>
            </a: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r>
              <a:rPr lang="en-IE" b="1" dirty="0"/>
              <a:t>Learner Exercise - </a:t>
            </a:r>
            <a:r>
              <a:rPr lang="en-IE" dirty="0"/>
              <a:t>Reflection</a:t>
            </a:r>
          </a:p>
        </p:txBody>
      </p:sp>
      <p:pic>
        <p:nvPicPr>
          <p:cNvPr id="7" name="Picture 4" descr="Icon&#10;&#10;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397976" y="1588167"/>
            <a:ext cx="5794024" cy="2868446"/>
            <a:chOff x="6214557" y="1805144"/>
            <a:chExt cx="5794024" cy="2868446"/>
          </a:xfrm>
        </p:grpSpPr>
        <p:sp>
          <p:nvSpPr>
            <p:cNvPr id="11" name="TextBox 10">
              <a:extLst>
                <a:ext uri="{FF2B5EF4-FFF2-40B4-BE49-F238E27FC236}">
                  <a16:creationId xmlns:a16="http://schemas.microsoft.com/office/drawing/2014/main" id="{68416A63-DD7D-6B85-4E45-7382A7C5D9BE}"/>
                </a:ext>
              </a:extLst>
            </p:cNvPr>
            <p:cNvSpPr txBox="1"/>
            <p:nvPr/>
          </p:nvSpPr>
          <p:spPr>
            <a:xfrm>
              <a:off x="6651781" y="1952724"/>
              <a:ext cx="918265" cy="276999"/>
            </a:xfrm>
            <a:prstGeom prst="rect">
              <a:avLst/>
            </a:prstGeom>
            <a:noFill/>
          </p:spPr>
          <p:txBody>
            <a:bodyPr wrap="non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Description</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239276" y="2127437"/>
              <a:ext cx="1311933" cy="259045"/>
            </a:xfrm>
            <a:prstGeom prst="rect">
              <a:avLst/>
            </a:prstGeom>
            <a:noFill/>
          </p:spPr>
          <p:txBody>
            <a:bodyPr wrap="square" rtlCol="0">
              <a:spAutoFit/>
            </a:bodyPr>
            <a:lstStyle/>
            <a:p>
              <a:pPr algn="r">
                <a:lnSpc>
                  <a:spcPts val="134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What happened?</a:t>
              </a:r>
            </a:p>
          </p:txBody>
        </p:sp>
        <p:sp>
          <p:nvSpPr>
            <p:cNvPr id="15" name="TextBox 14">
              <a:extLst>
                <a:ext uri="{FF2B5EF4-FFF2-40B4-BE49-F238E27FC236}">
                  <a16:creationId xmlns:a16="http://schemas.microsoft.com/office/drawing/2014/main" id="{59DF576D-85D7-28A2-9D99-9AC53E3A76B1}"/>
                </a:ext>
              </a:extLst>
            </p:cNvPr>
            <p:cNvSpPr txBox="1"/>
            <p:nvPr/>
          </p:nvSpPr>
          <p:spPr>
            <a:xfrm>
              <a:off x="6739611" y="3844585"/>
              <a:ext cx="885179"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Conclusion</a:t>
              </a: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476288" y="4059130"/>
              <a:ext cx="1145941" cy="553998"/>
            </a:xfrm>
            <a:prstGeom prst="rect">
              <a:avLst/>
            </a:prstGeom>
            <a:noFill/>
          </p:spPr>
          <p:txBody>
            <a:bodyPr wrap="square" rtlCol="0">
              <a:spAutoFit/>
            </a:bodyPr>
            <a:lstStyle/>
            <a:p>
              <a:pPr algn="r">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else could you have done?</a:t>
              </a:r>
            </a:p>
            <a:p>
              <a:pPr algn="r">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667769" y="2976908"/>
              <a:ext cx="914033" cy="276999"/>
            </a:xfrm>
            <a:prstGeom prst="rect">
              <a:avLst/>
            </a:prstGeom>
            <a:noFill/>
          </p:spPr>
          <p:txBody>
            <a:bodyPr wrap="non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Action Plan</a:t>
              </a: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Feelings</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879542"/>
              <a:ext cx="1603647" cy="276999"/>
              <a:chOff x="9930507" y="3879542"/>
              <a:chExt cx="1603647" cy="276999"/>
            </a:xfrm>
          </p:grpSpPr>
          <p:sp>
            <p:nvSpPr>
              <p:cNvPr id="32" name="TextBox 31">
                <a:extLst>
                  <a:ext uri="{FF2B5EF4-FFF2-40B4-BE49-F238E27FC236}">
                    <a16:creationId xmlns:a16="http://schemas.microsoft.com/office/drawing/2014/main" id="{F13618A0-00B4-94EC-50A7-4F35CA9535EE}"/>
                  </a:ext>
                </a:extLst>
              </p:cNvPr>
              <p:cNvSpPr txBox="1"/>
              <p:nvPr/>
            </p:nvSpPr>
            <p:spPr>
              <a:xfrm>
                <a:off x="10615889" y="3879542"/>
                <a:ext cx="918265"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Description</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147692" cy="276999"/>
              <a:chOff x="10325614" y="2998538"/>
              <a:chExt cx="1147692" cy="276999"/>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855106" cy="276999"/>
              </a:xfrm>
              <a:prstGeom prst="rect">
                <a:avLst/>
              </a:prstGeom>
              <a:noFill/>
            </p:spPr>
            <p:txBody>
              <a:bodyPr wrap="non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Evaluation</a:t>
                </a: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9414"/>
            </a:xfrm>
            <a:prstGeom prst="rect">
              <a:avLst/>
            </a:prstGeom>
            <a:noFill/>
          </p:spPr>
          <p:txBody>
            <a:bodyPr wrap="square" rtlCol="0">
              <a:spAutoFit/>
            </a:bodyPr>
            <a:lstStyle/>
            <a:p>
              <a:pPr algn="ctr">
                <a:lnSpc>
                  <a:spcPts val="1480"/>
                </a:lnSpc>
              </a:pPr>
              <a:r>
                <a:rPr lang="en-US" sz="1400" b="1" spc="0" baseline="0" dirty="0">
                  <a:ln/>
                  <a:solidFill>
                    <a:srgbClr val="000000"/>
                  </a:solidFill>
                  <a:latin typeface="Calibri" panose="020F0502020204030204" pitchFamily="34" charset="0"/>
                  <a:cs typeface="Calibri" panose="020F0502020204030204" pitchFamily="34" charset="0"/>
                  <a:sym typeface="MyriadPro-Bold"/>
                  <a:rtl val="0"/>
                </a:rPr>
                <a:t>Gibbs Reflective</a:t>
              </a:r>
            </a:p>
            <a:p>
              <a:pPr algn="ctr">
                <a:lnSpc>
                  <a:spcPts val="1480"/>
                </a:lnSpc>
              </a:pPr>
              <a:r>
                <a:rPr lang="en-US" sz="1400" b="1" dirty="0">
                  <a:ln/>
                  <a:solidFill>
                    <a:srgbClr val="000000"/>
                  </a:solidFill>
                  <a:latin typeface="Calibri" panose="020F0502020204030204" pitchFamily="34" charset="0"/>
                  <a:cs typeface="Calibri" panose="020F0502020204030204" pitchFamily="34" charset="0"/>
                  <a:sym typeface="MyriadPro-Bold"/>
                  <a:rtl val="0"/>
                </a:rPr>
                <a:t>Cycle</a:t>
              </a:r>
              <a:endParaRPr lang="en-US" sz="14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91" name="TextBox 90">
              <a:extLst>
                <a:ext uri="{FF2B5EF4-FFF2-40B4-BE49-F238E27FC236}">
                  <a16:creationId xmlns:a16="http://schemas.microsoft.com/office/drawing/2014/main" id="{FAB438F9-6724-4ED6-7E85-AE93E171D896}"/>
                </a:ext>
              </a:extLst>
            </p:cNvPr>
            <p:cNvSpPr txBox="1"/>
            <p:nvPr/>
          </p:nvSpPr>
          <p:spPr>
            <a:xfrm>
              <a:off x="6214557" y="3156646"/>
              <a:ext cx="1369068" cy="600164"/>
            </a:xfrm>
            <a:prstGeom prst="rect">
              <a:avLst/>
            </a:prstGeom>
            <a:noFill/>
          </p:spPr>
          <p:txBody>
            <a:bodyPr wrap="square" rtlCol="0">
              <a:spAutoFit/>
            </a:bodyPr>
            <a:lstStyle/>
            <a:p>
              <a:pPr algn="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It if arose again, what would you do?</a:t>
              </a:r>
            </a:p>
            <a:p>
              <a:pPr algn="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were your thinking and feelings?</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626470" y="3176181"/>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was the good and bad about the experience?</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39513" y="4073426"/>
              <a:ext cx="1369068" cy="600164"/>
            </a:xfrm>
            <a:prstGeom prst="rect">
              <a:avLst/>
            </a:prstGeom>
            <a:noFill/>
          </p:spPr>
          <p:txBody>
            <a:bodyPr wrap="square" rtlCol="0">
              <a:spAutoFit/>
            </a:bodyPr>
            <a:lstStyle/>
            <a:p>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What sense can you make of the situation?</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Ethical Thinking and Fairtrade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898357" y="1709992"/>
            <a:ext cx="5985919" cy="3776408"/>
          </a:xfrm>
        </p:spPr>
        <p:txBody>
          <a:bodyPr/>
          <a:lstStyle/>
          <a:p>
            <a:r>
              <a:rPr lang="en-US" b="1" dirty="0"/>
              <a:t>Ethical thinking serves as a foundation for responsible leadership. </a:t>
            </a:r>
            <a:r>
              <a:rPr lang="en-US" dirty="0"/>
              <a:t>Ethical business leaders prioritise ethical decision-making, consider stakeholder interests, set ethical standards, and serve as role models for ethical </a:t>
            </a:r>
            <a:r>
              <a:rPr lang="en-US" dirty="0" err="1"/>
              <a:t>behaviour</a:t>
            </a:r>
            <a:r>
              <a:rPr lang="en-US" dirty="0"/>
              <a:t>. They foster an ethical culture and climate, promote ethical communication, and uphold their business’s reputation. Through ethical thinking, responsible business leaders contribute to the overall success, sustainability, and positive impact, not only on their business, but on wider society.</a:t>
            </a:r>
            <a:endParaRPr lang="en-IE"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p:txBody>
          <a:bodyPr/>
          <a:lstStyle/>
          <a:p>
            <a:r>
              <a:rPr lang="en-IE" dirty="0"/>
              <a:t>Ethical Thinking</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856356" y="1404749"/>
            <a:ext cx="5055171" cy="3808175"/>
          </a:xfrm>
        </p:spPr>
        <p:txBody>
          <a:bodyPr>
            <a:normAutofit lnSpcReduction="10000"/>
          </a:bodyPr>
          <a:lstStyle/>
          <a:p>
            <a:r>
              <a:rPr lang="en-US" b="1" dirty="0"/>
              <a:t>Caring is Part of Ethical Leadership</a:t>
            </a:r>
          </a:p>
          <a:p>
            <a:r>
              <a:rPr lang="en-US" dirty="0"/>
              <a:t>Care ethics focuses on the fact that we are all connected and have a responsibility to care for one another. We need to care because leadership is at its core about relationships.</a:t>
            </a:r>
          </a:p>
          <a:p>
            <a:r>
              <a:rPr lang="en-US" sz="2400" dirty="0">
                <a:solidFill>
                  <a:srgbClr val="F79037"/>
                </a:solidFill>
                <a:hlinkClick r:id="rId2">
                  <a:extLst>
                    <a:ext uri="{A12FA001-AC4F-418D-AE19-62706E023703}">
                      <ahyp:hlinkClr xmlns:ahyp="http://schemas.microsoft.com/office/drawing/2018/hyperlinkcolor" val="tx"/>
                    </a:ext>
                  </a:extLst>
                </a:hlinkClick>
              </a:rPr>
              <a:t>Source</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solidFill>
            <a:schemeClr val="bg1"/>
          </a:solidFill>
          <a:ln>
            <a:solidFill>
              <a:srgbClr val="000000"/>
            </a:solidFill>
          </a:ln>
        </p:spPr>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097809"/>
            <a:ext cx="6553234" cy="999383"/>
          </a:xfrm>
        </p:spPr>
        <p:txBody>
          <a:bodyPr/>
          <a:lstStyle/>
          <a:p>
            <a:pPr algn="ctr"/>
            <a:r>
              <a:rPr lang="en-US" sz="2800" b="1" dirty="0">
                <a:solidFill>
                  <a:srgbClr val="F79037"/>
                </a:solidFill>
              </a:rPr>
              <a:t>They are guided by a desire to have a positive impact.</a:t>
            </a:r>
            <a:endParaRPr lang="en-IE" sz="2800" b="1" dirty="0">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r>
              <a:rPr lang="en-IE" dirty="0"/>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a:r>
              <a:rPr lang="en-US" sz="2800" b="1" dirty="0">
                <a:solidFill>
                  <a:srgbClr val="F79037"/>
                </a:solidFill>
              </a:rPr>
              <a:t>They think about what’s best for others and seek mutual benefit. </a:t>
            </a:r>
            <a:endParaRPr lang="en-IE" sz="2800" b="1" dirty="0">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r>
              <a:rPr lang="en-IE" dirty="0"/>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760808"/>
            <a:ext cx="6553234" cy="999383"/>
          </a:xfrm>
        </p:spPr>
        <p:txBody>
          <a:bodyPr/>
          <a:lstStyle/>
          <a:p>
            <a:pPr algn="ctr"/>
            <a:r>
              <a:rPr lang="en-US" sz="2800" b="1" dirty="0">
                <a:solidFill>
                  <a:srgbClr val="F79037"/>
                </a:solidFill>
              </a:rPr>
              <a:t>They think about ways to demonstrate their values in day-to-day leadership, even when faced with challenges</a:t>
            </a:r>
            <a:endParaRPr lang="en-IE" sz="2800" b="1" dirty="0">
              <a:solidFill>
                <a:srgbClr val="F79037"/>
              </a:solidFill>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r>
              <a:rPr lang="en-IE" dirty="0"/>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754326"/>
          </a:xfrm>
          <a:prstGeom prst="rect">
            <a:avLst/>
          </a:prstGeom>
          <a:noFill/>
        </p:spPr>
        <p:txBody>
          <a:bodyPr wrap="square">
            <a:spAutoFit/>
          </a:bodyPr>
          <a:lstStyle/>
          <a:p>
            <a:r>
              <a:rPr lang="en-US" sz="3600" b="1" i="0" dirty="0">
                <a:solidFill>
                  <a:srgbClr val="000000"/>
                </a:solidFill>
                <a:effectLst/>
                <a:highlight>
                  <a:srgbClr val="B2DDDC"/>
                </a:highlight>
              </a:rPr>
              <a:t>What do ethical leaders think about?</a:t>
            </a:r>
            <a:endParaRPr lang="en-IE" sz="3600" b="1" dirty="0">
              <a:highlight>
                <a:srgbClr val="B2DDDC"/>
              </a:highlight>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5" y="212598"/>
            <a:ext cx="8557390" cy="1311013"/>
          </a:xfrm>
          <a:solidFill>
            <a:srgbClr val="F79037"/>
          </a:solidFill>
        </p:spPr>
        <p:txBody>
          <a:bodyPr anchor="ctr">
            <a:noAutofit/>
          </a:bodyPr>
          <a:lstStyle/>
          <a:p>
            <a:pPr indent="0"/>
            <a:r>
              <a:rPr lang="en-IE" dirty="0">
                <a:solidFill>
                  <a:srgbClr val="000000"/>
                </a:solidFill>
              </a:rPr>
              <a:t>Ethical Thinking &amp; Responsible Leadership</a:t>
            </a: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1180994" y="3429000"/>
            <a:ext cx="1766146" cy="977531"/>
          </a:xfrm>
        </p:spPr>
        <p:txBody>
          <a:bodyPr/>
          <a:lstStyle/>
          <a:p>
            <a:pPr marL="0" indent="0"/>
            <a:r>
              <a:rPr lang="en-IE" sz="3200" b="0" i="0" dirty="0">
                <a:solidFill>
                  <a:srgbClr val="000000"/>
                </a:solidFill>
                <a:effectLst/>
                <a:latin typeface="+mn-lt"/>
              </a:rPr>
              <a:t>Ethical Decision-Making</a:t>
            </a:r>
            <a:endParaRPr lang="en-IE" sz="2400" dirty="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3659095" y="3598030"/>
            <a:ext cx="2199586" cy="977531"/>
          </a:xfrm>
        </p:spPr>
        <p:txBody>
          <a:bodyPr/>
          <a:lstStyle/>
          <a:p>
            <a:pPr marL="0" indent="0"/>
            <a:r>
              <a:rPr lang="en-IE" sz="3200" b="0" i="0" dirty="0">
                <a:solidFill>
                  <a:srgbClr val="000000"/>
                </a:solidFill>
                <a:effectLst/>
                <a:latin typeface="+mn-lt"/>
              </a:rPr>
              <a:t>Stakeholder Orientation</a:t>
            </a:r>
            <a:endParaRPr lang="en-IE" sz="2400" dirty="0">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490433" y="3429000"/>
            <a:ext cx="1921722" cy="977531"/>
          </a:xfrm>
        </p:spPr>
        <p:txBody>
          <a:bodyPr/>
          <a:lstStyle/>
          <a:p>
            <a:pPr marL="0" indent="0"/>
            <a:r>
              <a:rPr lang="en-IE" sz="3200" dirty="0">
                <a:solidFill>
                  <a:srgbClr val="000000"/>
                </a:solidFill>
                <a:latin typeface="+mn-lt"/>
              </a:rPr>
              <a:t>Setting Ethical Standards</a:t>
            </a: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r>
              <a:rPr lang="en-IE" dirty="0">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r>
              <a:rPr lang="en-IE" dirty="0">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8813935" y="3429000"/>
            <a:ext cx="2710588" cy="977531"/>
          </a:xfrm>
        </p:spPr>
        <p:txBody>
          <a:bodyPr/>
          <a:lstStyle/>
          <a:p>
            <a:pPr marL="0" indent="0"/>
            <a:r>
              <a:rPr lang="en-IE" sz="3200" dirty="0">
                <a:solidFill>
                  <a:srgbClr val="000000"/>
                </a:solidFill>
                <a:latin typeface="+mn-lt"/>
              </a:rPr>
              <a:t>Ethical </a:t>
            </a:r>
            <a:r>
              <a:rPr lang="en-IE" sz="3200" dirty="0" err="1">
                <a:solidFill>
                  <a:srgbClr val="000000"/>
                </a:solidFill>
                <a:latin typeface="+mn-lt"/>
              </a:rPr>
              <a:t>Communi</a:t>
            </a:r>
            <a:r>
              <a:rPr lang="en-IE" sz="3200" dirty="0">
                <a:solidFill>
                  <a:srgbClr val="000000"/>
                </a:solidFill>
                <a:latin typeface="+mn-lt"/>
              </a:rPr>
              <a:t>-cation</a:t>
            </a: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r>
              <a:rPr lang="en-IE" dirty="0">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r>
              <a:rPr lang="en-IE" dirty="0">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1241636" y="2102069"/>
            <a:ext cx="4990998" cy="3508317"/>
          </a:xfrm>
        </p:spPr>
        <p:txBody>
          <a:bodyPr/>
          <a:lstStyle/>
          <a:p>
            <a:r>
              <a:rPr lang="en-IE" dirty="0"/>
              <a:t>In the last section, we discussed EMPATHY and how empathy can make you &amp; your business more ethical. By developing empathy, you are simultaneously THINKING ETHICAL and similarly reaping value from your actions as a responsible leader not just for you &amp; your business but for all stakeholders including the community and the environment…the 3 Ps of People, Planet and Profit again </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p:txBody>
          <a:bodyPr/>
          <a:lstStyle/>
          <a:p>
            <a:r>
              <a:rPr lang="en-IE" dirty="0"/>
              <a:t>Ethical Thinking </a:t>
            </a:r>
            <a:r>
              <a:rPr lang="en-IE" dirty="0">
                <a:sym typeface="Wingdings" panose="05000000000000000000" pitchFamily="2" charset="2"/>
              </a:rPr>
              <a:t> Responsible Leadership</a:t>
            </a:r>
            <a:endParaRPr lang="en-IE" dirty="0"/>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898357" y="1702677"/>
            <a:ext cx="5355298" cy="3907710"/>
          </a:xfrm>
        </p:spPr>
        <p:txBody>
          <a:bodyPr/>
          <a:lstStyle/>
          <a:p>
            <a:r>
              <a:rPr lang="en-US" dirty="0"/>
              <a:t>Ethical thinking can provide you as a leader with the framework to make responsible and ethical decisions. It involves considering the </a:t>
            </a:r>
            <a:r>
              <a:rPr lang="en-US" b="1" dirty="0"/>
              <a:t>moral implications and potential consequences </a:t>
            </a:r>
            <a:r>
              <a:rPr lang="en-US" dirty="0"/>
              <a:t>of your actions on stakeholders, society, and the environment. You as an Ethical leader can </a:t>
            </a:r>
            <a:r>
              <a:rPr lang="en-US" dirty="0" err="1"/>
              <a:t>prioritise</a:t>
            </a:r>
            <a:r>
              <a:rPr lang="en-US" dirty="0"/>
              <a:t> values such as </a:t>
            </a:r>
            <a:r>
              <a:rPr lang="en-US" b="1" dirty="0"/>
              <a:t>integrity, accountability, and fairness </a:t>
            </a:r>
            <a:r>
              <a:rPr lang="en-US" dirty="0"/>
              <a:t> and integrate them into their decision-making processes</a:t>
            </a:r>
            <a:endParaRPr lang="en-IE" dirty="0"/>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898358" y="890242"/>
            <a:ext cx="5197642" cy="992652"/>
          </a:xfrm>
        </p:spPr>
        <p:txBody>
          <a:bodyPr/>
          <a:lstStyle/>
          <a:p>
            <a:r>
              <a:rPr lang="en-IE" dirty="0"/>
              <a:t>1. Ethical Decision-making</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r>
              <a:rPr lang="en-IE" sz="1400" b="1" dirty="0">
                <a:solidFill>
                  <a:srgbClr val="000000"/>
                </a:solidFill>
              </a:rPr>
              <a:t>INTEGRITY</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r>
              <a:rPr lang="en-IE" sz="1400" b="1" dirty="0">
                <a:solidFill>
                  <a:srgbClr val="000000"/>
                </a:solidFill>
              </a:rPr>
              <a:t>ACCOUNTABILITY</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r>
              <a:rPr lang="en-IE" sz="1400" b="1" dirty="0">
                <a:solidFill>
                  <a:srgbClr val="000000"/>
                </a:solidFill>
              </a:rPr>
              <a:t>FAIRNESS </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r>
              <a:rPr lang="en-US" b="1" dirty="0"/>
              <a:t>The Value of Relationships and Empathy</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2675" y="1519186"/>
            <a:ext cx="5150207" cy="4671588"/>
          </a:xfrm>
        </p:spPr>
        <p:txBody>
          <a:bodyPr/>
          <a:lstStyle/>
          <a:p>
            <a:r>
              <a:rPr lang="en-US" dirty="0"/>
              <a:t>In the food sector, people are what make it all happen. It is imperative therefore that you understand the value of </a:t>
            </a:r>
            <a:r>
              <a:rPr lang="en-US" b="1" dirty="0"/>
              <a:t>relationship-building and communication </a:t>
            </a:r>
            <a:r>
              <a:rPr lang="en-US" dirty="0"/>
              <a:t>as an entrepreneur. </a:t>
            </a:r>
          </a:p>
          <a:p>
            <a:r>
              <a:rPr lang="en-US" dirty="0"/>
              <a:t>In this module, we bring you on a logical journey of why? &amp; how? and aim to empower you with the knowledge and skills to become a strong empathetic communicator in an ethical manner.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r>
              <a:rPr lang="en-US" b="1" dirty="0"/>
              <a:t>Ethical Thinking</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3167965"/>
            <a:ext cx="4824012" cy="689519"/>
          </a:xfrm>
        </p:spPr>
        <p:txBody>
          <a:bodyPr/>
          <a:lstStyle/>
          <a:p>
            <a:r>
              <a:rPr lang="en-US" b="1" dirty="0"/>
              <a:t>How we interact with Stakeholders and Fairtrade</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a:lstStyle/>
          <a:p>
            <a:r>
              <a:rPr lang="en-US" b="1" dirty="0"/>
              <a:t>Opportunities via Telling your story</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r>
              <a:rPr lang="en-US" b="1" dirty="0"/>
              <a:t>The Power of Networks in Food Business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r>
              <a:rPr lang="en-US" sz="2800" b="1" dirty="0"/>
              <a:t>Communication in Business</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534510"/>
            <a:ext cx="5646738" cy="4002305"/>
          </a:xfrm>
        </p:spPr>
        <p:txBody>
          <a:bodyPr/>
          <a:lstStyle/>
          <a:p>
            <a:r>
              <a:rPr lang="en-US" dirty="0"/>
              <a:t>Ethical thinking in leadership emphasises the consideration of diverse stakeholder perspectives and interests. As a responsible leader, you recognise that your decisions and actions impact various stakeholders, including employees, customers, communities, and the environment. It is good to actively seek input from stakeholders and take their concerns into account when making decisions, striving for outcomes that promote the greater good.</a:t>
            </a:r>
            <a:endParaRPr lang="en-IE" dirty="0"/>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811592" y="555561"/>
            <a:ext cx="5197642" cy="992652"/>
          </a:xfrm>
        </p:spPr>
        <p:txBody>
          <a:bodyPr/>
          <a:lstStyle/>
          <a:p>
            <a:r>
              <a:rPr lang="en-IE" dirty="0"/>
              <a:t>2. Stakeholder Orientation</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672806"/>
            <a:ext cx="4174359" cy="3046988"/>
          </a:xfrm>
          <a:prstGeom prst="rect">
            <a:avLst/>
          </a:prstGeom>
          <a:noFill/>
        </p:spPr>
        <p:txBody>
          <a:bodyPr wrap="square" rtlCol="0">
            <a:spAutoFit/>
          </a:bodyPr>
          <a:lstStyle/>
          <a:p>
            <a:r>
              <a:rPr lang="en-IE" sz="2400" dirty="0">
                <a:solidFill>
                  <a:srgbClr val="000000"/>
                </a:solidFill>
              </a:rPr>
              <a:t>Author and motivational speaker </a:t>
            </a:r>
            <a:r>
              <a:rPr lang="en-IE" sz="2400" b="1" dirty="0">
                <a:solidFill>
                  <a:srgbClr val="F79037"/>
                </a:solidFill>
                <a:hlinkClick r:id="rId4">
                  <a:extLst>
                    <a:ext uri="{A12FA001-AC4F-418D-AE19-62706E023703}">
                      <ahyp:hlinkClr xmlns:ahyp="http://schemas.microsoft.com/office/drawing/2018/hyperlinkcolor" val="tx"/>
                    </a:ext>
                  </a:extLst>
                </a:hlinkClick>
              </a:rPr>
              <a:t>Simon Sinek </a:t>
            </a:r>
            <a:r>
              <a:rPr lang="en-IE" sz="2400" dirty="0">
                <a:solidFill>
                  <a:srgbClr val="000000"/>
                </a:solidFill>
              </a:rPr>
              <a:t>has gained the reputation as a  </a:t>
            </a:r>
            <a:r>
              <a:rPr lang="en-IE" sz="2300" dirty="0">
                <a:solidFill>
                  <a:srgbClr val="000000"/>
                </a:solidFill>
              </a:rPr>
              <a:t>Leadership</a:t>
            </a:r>
            <a:r>
              <a:rPr lang="en-IE" sz="2400" dirty="0">
                <a:solidFill>
                  <a:srgbClr val="000000"/>
                </a:solidFill>
              </a:rPr>
              <a:t> Expert. In this short video, he discusses the importance of actively seeking the input of employees to build on your business’s culture.</a:t>
            </a:r>
          </a:p>
        </p:txBody>
      </p:sp>
      <p:sp>
        <p:nvSpPr>
          <p:cNvPr id="5" name="TextBox 4">
            <a:extLst>
              <a:ext uri="{FF2B5EF4-FFF2-40B4-BE49-F238E27FC236}">
                <a16:creationId xmlns:a16="http://schemas.microsoft.com/office/drawing/2014/main" id="{15905F24-E512-99CA-12E4-75A7ECE0E813}"/>
              </a:ext>
            </a:extLst>
          </p:cNvPr>
          <p:cNvSpPr txBox="1"/>
          <p:nvPr/>
        </p:nvSpPr>
        <p:spPr>
          <a:xfrm>
            <a:off x="7472855" y="5927099"/>
            <a:ext cx="3941379" cy="369332"/>
          </a:xfrm>
          <a:prstGeom prst="rect">
            <a:avLst/>
          </a:prstGeom>
          <a:noFill/>
        </p:spPr>
        <p:txBody>
          <a:bodyPr wrap="square">
            <a:spAutoFit/>
          </a:bodyPr>
          <a:lstStyle/>
          <a:p>
            <a:r>
              <a:rPr lang="en-US" dirty="0">
                <a:solidFill>
                  <a:srgbClr val="F79037"/>
                </a:solidFill>
                <a:hlinkClick r:id="rId5">
                  <a:extLst>
                    <a:ext uri="{A12FA001-AC4F-418D-AE19-62706E023703}">
                      <ahyp:hlinkClr xmlns:ahyp="http://schemas.microsoft.com/office/drawing/2018/hyperlinkcolor" val="tx"/>
                    </a:ext>
                  </a:extLst>
                </a:hlinkClick>
              </a:rPr>
              <a:t>Building a Culture Together - YouTube</a:t>
            </a:r>
            <a:endParaRPr lang="en-IE" dirty="0">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702677"/>
            <a:ext cx="5397339" cy="3907710"/>
          </a:xfrm>
        </p:spPr>
        <p:txBody>
          <a:bodyPr/>
          <a:lstStyle/>
          <a:p>
            <a:r>
              <a:rPr lang="en-US" dirty="0"/>
              <a:t>Ethical leaders set clear ethical standards and expectations within their business or </a:t>
            </a:r>
            <a:r>
              <a:rPr lang="en-US" dirty="0" err="1"/>
              <a:t>organisation</a:t>
            </a:r>
            <a:r>
              <a:rPr lang="en-US" dirty="0"/>
              <a:t>. You can communicate and act as a role model to reinforce the importance of ethical </a:t>
            </a:r>
            <a:r>
              <a:rPr lang="en-US" dirty="0" err="1"/>
              <a:t>behaviour</a:t>
            </a:r>
            <a:r>
              <a:rPr lang="en-US" dirty="0"/>
              <a:t> and integrity at all levels. By establishing a culture of ethics, you can lead &amp; create an environment where responsible decision-making and </a:t>
            </a:r>
            <a:r>
              <a:rPr lang="en-US" dirty="0" err="1"/>
              <a:t>behaviour</a:t>
            </a:r>
            <a:r>
              <a:rPr lang="en-US" dirty="0"/>
              <a:t> are valued and supported</a:t>
            </a:r>
            <a:endParaRPr lang="en-IE" dirty="0"/>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898357" y="890242"/>
            <a:ext cx="5397339" cy="992652"/>
          </a:xfrm>
        </p:spPr>
        <p:txBody>
          <a:bodyPr/>
          <a:lstStyle/>
          <a:p>
            <a:r>
              <a:rPr lang="en-IE" dirty="0"/>
              <a:t>3. Setting Ethical Standards</a:t>
            </a:r>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898357" y="1765739"/>
            <a:ext cx="5565505" cy="3844648"/>
          </a:xfrm>
        </p:spPr>
        <p:txBody>
          <a:bodyPr/>
          <a:lstStyle/>
          <a:p>
            <a:r>
              <a:rPr lang="en-US" dirty="0"/>
              <a:t>Ethical thinking will guide you as a leader in your communication practices. As a responsible leader, you must </a:t>
            </a:r>
            <a:r>
              <a:rPr lang="en-US" dirty="0" err="1"/>
              <a:t>prioritise</a:t>
            </a:r>
            <a:r>
              <a:rPr lang="en-US" dirty="0"/>
              <a:t> transparency, honesty, and respectful communication. You must ensure that information is shared openly and accurately, promoting trust and understanding among stakeholders. It is important to encourage open dialogue and create a safe space for discussions on ethical issues and concerns.</a:t>
            </a:r>
            <a:endParaRPr lang="en-IE" dirty="0"/>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898358" y="890242"/>
            <a:ext cx="5197642" cy="992652"/>
          </a:xfrm>
        </p:spPr>
        <p:txBody>
          <a:bodyPr/>
          <a:lstStyle/>
          <a:p>
            <a:r>
              <a:rPr lang="en-IE" dirty="0"/>
              <a:t>4. Ethical Communication</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Differences Between Modern and Traditional Ethical Thinking - </a:t>
            </a:r>
            <a:r>
              <a:rPr lang="en-US" dirty="0" err="1">
                <a:solidFill>
                  <a:srgbClr val="F79037"/>
                </a:solidFill>
                <a:hlinkClick r:id="rId2">
                  <a:extLst>
                    <a:ext uri="{A12FA001-AC4F-418D-AE19-62706E023703}">
                      <ahyp:hlinkClr xmlns:ahyp="http://schemas.microsoft.com/office/drawing/2018/hyperlinkcolor" val="tx"/>
                    </a:ext>
                  </a:extLst>
                </a:hlinkClick>
              </a:rPr>
              <a:t>Owlcation</a:t>
            </a:r>
            <a:endParaRPr lang="en-US" dirty="0">
              <a:solidFill>
                <a:srgbClr val="F79037"/>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Ethics in the workplace: ethical intelligence and how to achieve it | </a:t>
            </a:r>
            <a:r>
              <a:rPr lang="en-US" dirty="0" err="1">
                <a:solidFill>
                  <a:srgbClr val="F79037"/>
                </a:solidFill>
                <a:hlinkClick r:id="rId3">
                  <a:extLst>
                    <a:ext uri="{A12FA001-AC4F-418D-AE19-62706E023703}">
                      <ahyp:hlinkClr xmlns:ahyp="http://schemas.microsoft.com/office/drawing/2018/hyperlinkcolor" val="tx"/>
                    </a:ext>
                  </a:extLst>
                </a:hlinkClick>
              </a:rPr>
              <a:t>HRZone</a:t>
            </a:r>
            <a:endParaRPr lang="en-US" dirty="0">
              <a:solidFill>
                <a:srgbClr val="F79037"/>
              </a:solidFill>
            </a:endParaRPr>
          </a:p>
          <a:p>
            <a:pPr marL="342900" indent="-342900">
              <a:buFont typeface="Arial" panose="020B0604020202020204" pitchFamily="34" charset="0"/>
              <a:buChar char="•"/>
            </a:pPr>
            <a:r>
              <a:rPr lang="en-IE" dirty="0">
                <a:solidFill>
                  <a:srgbClr val="F79037"/>
                </a:solidFill>
                <a:hlinkClick r:id="rId4">
                  <a:extLst>
                    <a:ext uri="{A12FA001-AC4F-418D-AE19-62706E023703}">
                      <ahyp:hlinkClr xmlns:ahyp="http://schemas.microsoft.com/office/drawing/2018/hyperlinkcolor" val="tx"/>
                    </a:ext>
                  </a:extLst>
                </a:hlinkClick>
              </a:rPr>
              <a:t>Responsible leadership | ACCA Global</a:t>
            </a:r>
            <a:endParaRPr lang="en-IE" dirty="0">
              <a:solidFill>
                <a:srgbClr val="F79037"/>
              </a:solidFill>
            </a:endParaRPr>
          </a:p>
          <a:p>
            <a:pPr marL="342900" indent="-34290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The Greatest Leadership Article I’ve Ever Read (forbes.com)</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5 Fundamentals of Leadership - Leadership Development | Simon Sinek - YouTube</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r>
              <a:rPr lang="en-IE" dirty="0"/>
              <a:t>Further interesting reading: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p:txBody>
          <a:bodyPr/>
          <a:lstStyle/>
          <a:p>
            <a:r>
              <a:rPr lang="en-US" dirty="0"/>
              <a:t>How we Interact with Stakeholders &amp; Fairtrade</a:t>
            </a:r>
          </a:p>
          <a:p>
            <a:endParaRPr lang="en-IE" dirty="0"/>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r>
              <a:rPr lang="en-IE" dirty="0"/>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r>
              <a:rPr lang="en-IE" sz="2800" b="1" dirty="0"/>
              <a:t>The Public</a:t>
            </a:r>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330656"/>
            <a:ext cx="5052061" cy="4671588"/>
          </a:xfrm>
        </p:spPr>
        <p:txBody>
          <a:bodyPr/>
          <a:lstStyle/>
          <a:p>
            <a:r>
              <a:rPr lang="en-US" dirty="0"/>
              <a:t>In order to provide a starting point to explore how you as a food business can interact with your stakeholders in an ethical and responsible manner...you must first identify who the stakeholders are. </a:t>
            </a:r>
          </a:p>
          <a:p>
            <a:r>
              <a:rPr lang="en-US" dirty="0"/>
              <a:t>Then you can start to interact, build relationships, promote transparency, &amp; address the concerns and interests of various stakeholders within your circle.</a:t>
            </a:r>
          </a:p>
          <a:p>
            <a:r>
              <a:rPr lang="en-US" dirty="0"/>
              <a:t>Generally, stakeholders will include:</a:t>
            </a:r>
            <a:endParaRPr lang="en-IE" dirty="0"/>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r>
              <a:rPr lang="en-IE" b="1" dirty="0"/>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r>
              <a:rPr lang="en-IE" sz="2800" b="1" dirty="0"/>
              <a:t>Employees</a:t>
            </a:r>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r>
              <a:rPr lang="en-IE" b="1" dirty="0"/>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p:txBody>
          <a:bodyPr/>
          <a:lstStyle/>
          <a:p>
            <a:r>
              <a:rPr lang="en-IE" sz="2800" b="1" dirty="0"/>
              <a:t>Suppliers/ Distributors</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r>
              <a:rPr lang="en-IE" b="1" dirty="0"/>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r>
              <a:rPr lang="en-IE" sz="2800" b="1" dirty="0"/>
              <a:t>Regulatory Authorities </a:t>
            </a:r>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476215" y="346758"/>
            <a:ext cx="5386667" cy="720752"/>
          </a:xfrm>
        </p:spPr>
        <p:txBody>
          <a:bodyPr/>
          <a:lstStyle/>
          <a:p>
            <a:r>
              <a:rPr lang="en-IE" sz="2800" b="1" dirty="0"/>
              <a:t>Who are your stakeholders?</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914400" y="2071532"/>
            <a:ext cx="5433848" cy="3440624"/>
          </a:xfrm>
        </p:spPr>
        <p:txBody>
          <a:bodyPr/>
          <a:lstStyle/>
          <a:p>
            <a:r>
              <a:rPr lang="en-IE" dirty="0"/>
              <a:t>This group is a </a:t>
            </a:r>
            <a:r>
              <a:rPr lang="en-IE" b="1" dirty="0"/>
              <a:t>big one and often more challenging to interact with </a:t>
            </a:r>
            <a:r>
              <a:rPr lang="en-IE" dirty="0"/>
              <a:t>as it is a very diverse group. It includes:</a:t>
            </a:r>
          </a:p>
          <a:p>
            <a:pPr marL="342900" indent="-342900">
              <a:buFont typeface="Arial" panose="020B0604020202020204" pitchFamily="34" charset="0"/>
              <a:buChar char="•"/>
            </a:pPr>
            <a:r>
              <a:rPr lang="en-IE" b="1" dirty="0"/>
              <a:t>Local Communities</a:t>
            </a:r>
          </a:p>
          <a:p>
            <a:endParaRPr lang="en-IE" dirty="0"/>
          </a:p>
          <a:p>
            <a:pPr marL="342900" indent="-342900">
              <a:buFont typeface="Arial" panose="020B0604020202020204" pitchFamily="34" charset="0"/>
              <a:buChar char="•"/>
            </a:pPr>
            <a:r>
              <a:rPr lang="en-IE" b="1" dirty="0"/>
              <a:t>Consumers</a:t>
            </a:r>
          </a:p>
          <a:p>
            <a:endParaRPr lang="en-IE" dirty="0"/>
          </a:p>
          <a:p>
            <a:pPr marL="342900" indent="-342900">
              <a:buFont typeface="Arial" panose="020B0604020202020204" pitchFamily="34" charset="0"/>
              <a:buChar char="•"/>
            </a:pPr>
            <a:r>
              <a:rPr lang="en-IE" b="1" dirty="0"/>
              <a:t>Potential Consumers</a:t>
            </a:r>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r>
              <a:rPr lang="en-IE" dirty="0"/>
              <a:t>Group 1: </a:t>
            </a:r>
            <a:r>
              <a:rPr lang="en-IE" b="1" dirty="0"/>
              <a:t>The Public</a:t>
            </a:r>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65443" y="2077439"/>
            <a:ext cx="5585844"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Topics or subjects they may be interested in include:</a:t>
            </a:r>
          </a:p>
          <a:p>
            <a:pPr marL="342900" indent="-342900">
              <a:buFont typeface="Arial" panose="020B0604020202020204" pitchFamily="34" charset="0"/>
              <a:buChar char="•"/>
            </a:pPr>
            <a:r>
              <a:rPr lang="en-IE" dirty="0"/>
              <a:t>Local Community initiatives/programs</a:t>
            </a:r>
          </a:p>
          <a:p>
            <a:pPr marL="342900" indent="-342900">
              <a:buFont typeface="Arial" panose="020B0604020202020204" pitchFamily="34" charset="0"/>
              <a:buChar char="•"/>
            </a:pPr>
            <a:r>
              <a:rPr lang="en-IE" dirty="0"/>
              <a:t>Food Origin, Ingredients, Processes</a:t>
            </a:r>
          </a:p>
          <a:p>
            <a:pPr marL="342900" indent="-342900">
              <a:buFont typeface="Arial" panose="020B0604020202020204" pitchFamily="34" charset="0"/>
              <a:buChar char="•"/>
            </a:pPr>
            <a:r>
              <a:rPr lang="en-IE" dirty="0"/>
              <a:t>Nutritional Information, Allergens</a:t>
            </a:r>
          </a:p>
          <a:p>
            <a:pPr marL="342900" indent="-342900">
              <a:buFont typeface="Arial" panose="020B0604020202020204" pitchFamily="34" charset="0"/>
              <a:buChar char="•"/>
            </a:pPr>
            <a:r>
              <a:rPr lang="en-IE" dirty="0"/>
              <a:t>Health &amp; Safety information</a:t>
            </a:r>
          </a:p>
          <a:p>
            <a:pPr marL="342900" indent="-342900">
              <a:buFont typeface="Arial" panose="020B0604020202020204" pitchFamily="34" charset="0"/>
              <a:buChar char="•"/>
            </a:pPr>
            <a:r>
              <a:rPr lang="en-IE" dirty="0"/>
              <a:t>Environmental &amp; Sustainability initiatives</a:t>
            </a:r>
          </a:p>
          <a:p>
            <a:pPr marL="342900" indent="-342900">
              <a:buFont typeface="Arial" panose="020B0604020202020204" pitchFamily="34" charset="0"/>
              <a:buChar char="•"/>
            </a:pPr>
            <a:r>
              <a:rPr lang="en-IE" dirty="0"/>
              <a:t>Social Responsibility or charitable partnerships</a:t>
            </a:r>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5087965"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172991" y="2967173"/>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dirty="0"/>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801918"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090789"/>
            <a:ext cx="10595237" cy="4676422"/>
          </a:xfrm>
        </p:spPr>
        <p:txBody>
          <a:bodyPr/>
          <a:lstStyle/>
          <a:p>
            <a:r>
              <a:rPr lang="en-US" b="1" dirty="0"/>
              <a:t>Website: </a:t>
            </a:r>
            <a:r>
              <a:rPr lang="en-US" dirty="0"/>
              <a:t>Maintain an informative and user-friendly website that provides detailed information about your food business, products, and values. It is also a great space to share engaging and educational content related to your sustainability efforts, community involvement, and any other topics that may be of interest to the public.</a:t>
            </a:r>
          </a:p>
          <a:p>
            <a:r>
              <a:rPr lang="en-US" b="1" dirty="0"/>
              <a:t>Social Media Presence: </a:t>
            </a:r>
            <a:r>
              <a:rPr lang="en-US" dirty="0"/>
              <a:t>Establish and maintain an active presence on social media platforms relevant to your target audience. Engage with followers by sharing relevant content, responding to comments/messages, and addressing any concerns or enquiries. Social media provides an opportunity to reach a wide audience, share updates, and showcase the values and offerings of your food business.</a:t>
            </a:r>
          </a:p>
          <a:p>
            <a:r>
              <a:rPr lang="en-US" b="1" dirty="0"/>
              <a:t>Public Events, </a:t>
            </a:r>
            <a:r>
              <a:rPr lang="en-US" dirty="0"/>
              <a:t>community gatherings, or local festivals allow you to connect with the public directly &amp; to engage in face-to-face interactions, share product samples, and build relationships with potential customers and local communities. It also demonstrates your commitment to supporting local initiatives and fosters goodwill.</a:t>
            </a:r>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the Public :</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030810"/>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62769"/>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294728"/>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997411"/>
            <a:ext cx="10595237" cy="4676422"/>
          </a:xfrm>
        </p:spPr>
        <p:txBody>
          <a:bodyPr/>
          <a:lstStyle/>
          <a:p>
            <a:r>
              <a:rPr lang="en-US" b="1" dirty="0"/>
              <a:t>Customer Feedback and Reviews: </a:t>
            </a:r>
            <a:r>
              <a:rPr lang="en-US" dirty="0"/>
              <a:t>Encourage customers to provide feedback and reviews about their experiences with your food business or products. Actively listen to their comments, respond to their questions/concerns, and use their feedback to improve your products and services. Positive customer reviews and testimonials can serve as powerful endorsements and help build trust with the wider public.</a:t>
            </a:r>
          </a:p>
          <a:p>
            <a:r>
              <a:rPr lang="en-US" b="1" dirty="0"/>
              <a:t>Surveys and Market Research </a:t>
            </a:r>
            <a:r>
              <a:rPr lang="en-US" dirty="0"/>
              <a:t>help to gather insights into public preferences, needs, and expectations. This information can help shape your communication strategies, product development, and overall business approach to better meet the needs of the public.</a:t>
            </a:r>
          </a:p>
          <a:p>
            <a:r>
              <a:rPr lang="en-US" b="1" dirty="0"/>
              <a:t>Responsible Advertising and Marketing </a:t>
            </a:r>
            <a:r>
              <a:rPr lang="en-US" dirty="0"/>
              <a:t>campaigns need to be accurate and ethical for your food business. Avoid misleading claims or deceptive practices and focus on promoting the unique qualities of your products, such as sustainability, nutritional benefits, or fairtrade practices. Transparent and responsible advertising builds trust with the public.</a:t>
            </a:r>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the Public :</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70" y="1026491"/>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570" y="2762920"/>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570" y="4199349"/>
            <a:ext cx="914400" cy="914400"/>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Value of Relationships and Empathy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02FAB-069C-0E9E-EF25-4779807D1BC1}"/>
              </a:ext>
            </a:extLst>
          </p:cNvPr>
          <p:cNvSpPr txBox="1"/>
          <p:nvPr/>
        </p:nvSpPr>
        <p:spPr>
          <a:xfrm>
            <a:off x="589869" y="5291107"/>
            <a:ext cx="770504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How a food business in the West of Ireland has taken flight (irishtimes.com)</a:t>
            </a:r>
            <a:endParaRPr lang="en-IE" dirty="0">
              <a:solidFill>
                <a:srgbClr val="F79037"/>
              </a:solidFill>
            </a:endParaRPr>
          </a:p>
        </p:txBody>
      </p:sp>
      <p:sp>
        <p:nvSpPr>
          <p:cNvPr id="3" name="TextBox 2">
            <a:extLst>
              <a:ext uri="{FF2B5EF4-FFF2-40B4-BE49-F238E27FC236}">
                <a16:creationId xmlns:a16="http://schemas.microsoft.com/office/drawing/2014/main" id="{F99E3E0C-A27B-939A-9812-AD9AD7611FBF}"/>
              </a:ext>
            </a:extLst>
          </p:cNvPr>
          <p:cNvSpPr txBox="1"/>
          <p:nvPr/>
        </p:nvSpPr>
        <p:spPr>
          <a:xfrm>
            <a:off x="589870" y="4960201"/>
            <a:ext cx="609463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Visit Misunderstood Heron with Discover Ireland</a:t>
            </a:r>
            <a:endParaRPr lang="en-IE" dirty="0">
              <a:solidFill>
                <a:srgbClr val="F79037"/>
              </a:solidFill>
            </a:endParaRPr>
          </a:p>
        </p:txBody>
      </p:sp>
      <p:sp>
        <p:nvSpPr>
          <p:cNvPr id="4" name="TextBox 3">
            <a:extLst>
              <a:ext uri="{FF2B5EF4-FFF2-40B4-BE49-F238E27FC236}">
                <a16:creationId xmlns:a16="http://schemas.microsoft.com/office/drawing/2014/main" id="{898B8680-F53B-1C19-CA7E-8BB1FC14F1AF}"/>
              </a:ext>
            </a:extLst>
          </p:cNvPr>
          <p:cNvSpPr txBox="1"/>
          <p:nvPr/>
        </p:nvSpPr>
        <p:spPr>
          <a:xfrm>
            <a:off x="589870" y="4560773"/>
            <a:ext cx="821939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MISUNDERSTOOD HERON, - </a:t>
            </a:r>
            <a:r>
              <a:rPr lang="en-US" dirty="0" err="1">
                <a:solidFill>
                  <a:srgbClr val="F79037"/>
                </a:solidFill>
                <a:hlinkClick r:id="rId4">
                  <a:extLst>
                    <a:ext uri="{A12FA001-AC4F-418D-AE19-62706E023703}">
                      <ahyp:hlinkClr xmlns:ahyp="http://schemas.microsoft.com/office/drawing/2018/hyperlinkcolor" val="tx"/>
                    </a:ext>
                  </a:extLst>
                </a:hlinkClick>
              </a:rPr>
              <a:t>Tripadvisor</a:t>
            </a:r>
            <a:endParaRPr lang="en-IE" dirty="0">
              <a:solidFill>
                <a:srgbClr val="F79037"/>
              </a:solidFill>
            </a:endParaRPr>
          </a:p>
        </p:txBody>
      </p:sp>
      <p:sp>
        <p:nvSpPr>
          <p:cNvPr id="5" name="TextBox 4">
            <a:extLst>
              <a:ext uri="{FF2B5EF4-FFF2-40B4-BE49-F238E27FC236}">
                <a16:creationId xmlns:a16="http://schemas.microsoft.com/office/drawing/2014/main" id="{AB6E6A82-2ED8-789E-E249-5ABB01D4126B}"/>
              </a:ext>
            </a:extLst>
          </p:cNvPr>
          <p:cNvSpPr txBox="1"/>
          <p:nvPr/>
        </p:nvSpPr>
        <p:spPr>
          <a:xfrm>
            <a:off x="589870" y="3867531"/>
            <a:ext cx="6094638" cy="369332"/>
          </a:xfrm>
          <a:prstGeom prst="rect">
            <a:avLst/>
          </a:prstGeom>
          <a:noFill/>
        </p:spPr>
        <p:txBody>
          <a:bodyPr wrap="square">
            <a:spAutoFit/>
          </a:bodyPr>
          <a:lstStyle/>
          <a:p>
            <a:pPr marL="285750" indent="-285750">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Lonely Planet List | </a:t>
            </a:r>
            <a:r>
              <a:rPr lang="en-IE" dirty="0" err="1">
                <a:solidFill>
                  <a:srgbClr val="F79037"/>
                </a:solidFill>
                <a:hlinkClick r:id="rId5">
                  <a:extLst>
                    <a:ext uri="{A12FA001-AC4F-418D-AE19-62706E023703}">
                      <ahyp:hlinkClr xmlns:ahyp="http://schemas.microsoft.com/office/drawing/2018/hyperlinkcolor" val="tx"/>
                    </a:ext>
                  </a:extLst>
                </a:hlinkClick>
              </a:rPr>
              <a:t>Food&amp;Wine</a:t>
            </a:r>
            <a:r>
              <a:rPr lang="en-IE" dirty="0">
                <a:solidFill>
                  <a:srgbClr val="F79037"/>
                </a:solidFill>
                <a:hlinkClick r:id="rId5">
                  <a:extLst>
                    <a:ext uri="{A12FA001-AC4F-418D-AE19-62706E023703}">
                      <ahyp:hlinkClr xmlns:ahyp="http://schemas.microsoft.com/office/drawing/2018/hyperlinkcolor" val="tx"/>
                    </a:ext>
                  </a:extLst>
                </a:hlinkClick>
              </a:rPr>
              <a:t> (foodandwine.ie)</a:t>
            </a:r>
            <a:endParaRPr lang="en-IE" dirty="0">
              <a:solidFill>
                <a:srgbClr val="F79037"/>
              </a:solidFill>
            </a:endParaRPr>
          </a:p>
        </p:txBody>
      </p:sp>
      <p:sp>
        <p:nvSpPr>
          <p:cNvPr id="6" name="TextBox 5">
            <a:extLst>
              <a:ext uri="{FF2B5EF4-FFF2-40B4-BE49-F238E27FC236}">
                <a16:creationId xmlns:a16="http://schemas.microsoft.com/office/drawing/2014/main" id="{1CEB6762-D04B-3EE2-2A25-2502DA6C7782}"/>
              </a:ext>
            </a:extLst>
          </p:cNvPr>
          <p:cNvSpPr txBox="1"/>
          <p:nvPr/>
        </p:nvSpPr>
        <p:spPr>
          <a:xfrm>
            <a:off x="589869" y="5608022"/>
            <a:ext cx="6749823"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Restaurant review: The Misunderstood Heron -  Independent.ie</a:t>
            </a:r>
            <a:endParaRPr lang="en-IE" dirty="0">
              <a:solidFill>
                <a:srgbClr val="F79037"/>
              </a:solidFill>
            </a:endParaRPr>
          </a:p>
        </p:txBody>
      </p:sp>
      <p:sp>
        <p:nvSpPr>
          <p:cNvPr id="7" name="TextBox 6">
            <a:extLst>
              <a:ext uri="{FF2B5EF4-FFF2-40B4-BE49-F238E27FC236}">
                <a16:creationId xmlns:a16="http://schemas.microsoft.com/office/drawing/2014/main" id="{417C8B42-F0B3-0859-75B0-3350D8264404}"/>
              </a:ext>
            </a:extLst>
          </p:cNvPr>
          <p:cNvSpPr txBox="1"/>
          <p:nvPr/>
        </p:nvSpPr>
        <p:spPr>
          <a:xfrm>
            <a:off x="589870" y="4199771"/>
            <a:ext cx="8162244" cy="369332"/>
          </a:xfrm>
          <a:prstGeom prst="rect">
            <a:avLst/>
          </a:prstGeom>
          <a:noFill/>
        </p:spPr>
        <p:txBody>
          <a:bodyPr wrap="square">
            <a:spAutoFit/>
          </a:bodyPr>
          <a:lstStyle/>
          <a:p>
            <a:pPr marL="285750" indent="-285750">
              <a:buFont typeface="Arial" panose="020B0604020202020204" pitchFamily="34" charset="0"/>
              <a:buChar char="•"/>
            </a:pPr>
            <a:r>
              <a:rPr lang="en-IE" dirty="0" err="1">
                <a:solidFill>
                  <a:srgbClr val="F79037"/>
                </a:solidFill>
                <a:hlinkClick r:id="rId7">
                  <a:extLst>
                    <a:ext uri="{A12FA001-AC4F-418D-AE19-62706E023703}">
                      <ahyp:hlinkClr xmlns:ahyp="http://schemas.microsoft.com/office/drawing/2018/hyperlinkcolor" val="tx"/>
                    </a:ext>
                  </a:extLst>
                </a:hlinkClick>
              </a:rPr>
              <a:t>Leenane</a:t>
            </a:r>
            <a:r>
              <a:rPr lang="en-IE" dirty="0">
                <a:solidFill>
                  <a:srgbClr val="F79037"/>
                </a:solidFill>
                <a:hlinkClick r:id="rId7">
                  <a:extLst>
                    <a:ext uri="{A12FA001-AC4F-418D-AE19-62706E023703}">
                      <ahyp:hlinkClr xmlns:ahyp="http://schemas.microsoft.com/office/drawing/2018/hyperlinkcolor" val="tx"/>
                    </a:ext>
                  </a:extLst>
                </a:hlinkClick>
              </a:rPr>
              <a:t> Georgina Campbell Guides (ireland-guide.com)</a:t>
            </a:r>
            <a:endParaRPr lang="en-IE" dirty="0">
              <a:solidFill>
                <a:srgbClr val="F79037"/>
              </a:solidFill>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3538604"/>
            <a:ext cx="5655809"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 John and Sally </a:t>
            </a:r>
            <a:r>
              <a:rPr lang="en-US" dirty="0" err="1">
                <a:solidFill>
                  <a:srgbClr val="F79037"/>
                </a:solidFill>
                <a:hlinkClick r:id="rId8">
                  <a:extLst>
                    <a:ext uri="{A12FA001-AC4F-418D-AE19-62706E023703}">
                      <ahyp:hlinkClr xmlns:ahyp="http://schemas.microsoft.com/office/drawing/2018/hyperlinkcolor" val="tx"/>
                    </a:ext>
                  </a:extLst>
                </a:hlinkClick>
              </a:rPr>
              <a:t>McKennas</a:t>
            </a:r>
            <a:r>
              <a:rPr lang="en-US" dirty="0">
                <a:solidFill>
                  <a:srgbClr val="F79037"/>
                </a:solidFill>
                <a:hlinkClick r:id="rId8">
                  <a:extLst>
                    <a:ext uri="{A12FA001-AC4F-418D-AE19-62706E023703}">
                      <ahyp:hlinkClr xmlns:ahyp="http://schemas.microsoft.com/office/drawing/2018/hyperlinkcolor" val="tx"/>
                    </a:ext>
                  </a:extLst>
                </a:hlinkClick>
              </a:rPr>
              <a:t>' Guides</a:t>
            </a:r>
            <a:endParaRPr lang="en-IE" dirty="0">
              <a:solidFill>
                <a:srgbClr val="F79037"/>
              </a:solidFill>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9150390" cy="646331"/>
          </a:xfrm>
          <a:prstGeom prst="rect">
            <a:avLst/>
          </a:prstGeom>
          <a:noFill/>
        </p:spPr>
        <p:txBody>
          <a:bodyPr wrap="none" rtlCol="0">
            <a:spAutoFit/>
          </a:bodyPr>
          <a:lstStyle/>
          <a:p>
            <a:r>
              <a:rPr lang="en-US" sz="3600" b="1" dirty="0">
                <a:solidFill>
                  <a:srgbClr val="000000"/>
                </a:solidFill>
              </a:rPr>
              <a:t>Be Inspired by THE MISUNDERSTOOD HERON…</a:t>
            </a:r>
            <a:endParaRPr lang="en-IE" sz="3600" b="1" dirty="0">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None/>
            </a:pPr>
            <a:r>
              <a:rPr lang="en-US" sz="2400" dirty="0">
                <a:solidFill>
                  <a:srgbClr val="000000"/>
                </a:solidFill>
              </a:rPr>
              <a:t>This is a prime example of how a small ethical food business can make such an impact via good and clear communication. They only sell innovative, fresh, local, and seasonal food, and constantly communicate this (their </a:t>
            </a:r>
            <a:r>
              <a:rPr lang="en-US" sz="2400" dirty="0">
                <a:solidFill>
                  <a:srgbClr val="F79037"/>
                </a:solidFill>
                <a:hlinkClick r:id="rId11">
                  <a:extLst>
                    <a:ext uri="{A12FA001-AC4F-418D-AE19-62706E023703}">
                      <ahyp:hlinkClr xmlns:ahyp="http://schemas.microsoft.com/office/drawing/2018/hyperlinkcolor" val="tx"/>
                    </a:ext>
                  </a:extLst>
                </a:hlinkClick>
              </a:rPr>
              <a:t>website</a:t>
            </a:r>
            <a:r>
              <a:rPr lang="en-US" sz="2400" dirty="0">
                <a:solidFill>
                  <a:srgbClr val="000000"/>
                </a:solidFill>
              </a:rPr>
              <a:t>, </a:t>
            </a:r>
            <a:r>
              <a:rPr lang="en-US" sz="2400" dirty="0">
                <a:solidFill>
                  <a:srgbClr val="F79037"/>
                </a:solidFill>
                <a:hlinkClick r:id="rId12">
                  <a:extLst>
                    <a:ext uri="{A12FA001-AC4F-418D-AE19-62706E023703}">
                      <ahyp:hlinkClr xmlns:ahyp="http://schemas.microsoft.com/office/drawing/2018/hyperlinkcolor" val="tx"/>
                    </a:ext>
                  </a:extLst>
                </a:hlinkClick>
              </a:rPr>
              <a:t>Instagram</a:t>
            </a:r>
            <a:r>
              <a:rPr lang="en-US" sz="2400" dirty="0">
                <a:solidFill>
                  <a:srgbClr val="000000"/>
                </a:solidFill>
              </a:rPr>
              <a:t> and </a:t>
            </a:r>
            <a:r>
              <a:rPr lang="en-US" sz="2400" dirty="0">
                <a:solidFill>
                  <a:srgbClr val="F79037"/>
                </a:solidFill>
                <a:hlinkClick r:id="rId13">
                  <a:extLst>
                    <a:ext uri="{A12FA001-AC4F-418D-AE19-62706E023703}">
                      <ahyp:hlinkClr xmlns:ahyp="http://schemas.microsoft.com/office/drawing/2018/hyperlinkcolor" val="tx"/>
                    </a:ext>
                  </a:extLst>
                </a:hlinkClick>
              </a:rPr>
              <a:t>Facebook</a:t>
            </a:r>
            <a:r>
              <a:rPr lang="en-US" sz="2400" dirty="0">
                <a:solidFill>
                  <a:srgbClr val="000000"/>
                </a:solidFill>
              </a:rPr>
              <a:t> pages. Now the word has spread organically…see some reviews:</a:t>
            </a:r>
            <a:endParaRPr lang="en-IE" sz="2400" dirty="0">
              <a:solidFill>
                <a:srgbClr val="000000"/>
              </a:solidFill>
              <a:highlight>
                <a:srgbClr val="FFFF00"/>
              </a:highlight>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14400" y="2169763"/>
            <a:ext cx="5181600" cy="3440624"/>
          </a:xfrm>
        </p:spPr>
        <p:txBody>
          <a:bodyPr/>
          <a:lstStyle/>
          <a:p>
            <a:r>
              <a:rPr lang="en-US" dirty="0"/>
              <a:t>This group can vary in size depending on the stage and size of your business. Regardless of size, </a:t>
            </a:r>
            <a:r>
              <a:rPr lang="en-US" b="1" dirty="0"/>
              <a:t>a good standard of internal communication and engagement with employees in your food business is critical at all levels</a:t>
            </a:r>
            <a:r>
              <a:rPr lang="en-US" dirty="0"/>
              <a:t>. </a:t>
            </a:r>
            <a:endParaRPr lang="en-IE"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a:lstStyle/>
          <a:p>
            <a:r>
              <a:rPr lang="en-IE" dirty="0"/>
              <a:t>Group 2: </a:t>
            </a:r>
            <a:r>
              <a:rPr lang="en-IE" b="1" dirty="0"/>
              <a:t>Employees</a:t>
            </a:r>
            <a:r>
              <a:rPr lang="en-IE" dirty="0"/>
              <a:t> </a:t>
            </a:r>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674069" y="2169763"/>
            <a:ext cx="5391807" cy="3416320"/>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Topics or subjects they may </a:t>
            </a:r>
            <a:r>
              <a:rPr lang="en-US" sz="2400" b="1" dirty="0">
                <a:solidFill>
                  <a:srgbClr val="000000"/>
                </a:solidFill>
                <a:latin typeface="Calibri" panose="020F0502020204030204"/>
              </a:rPr>
              <a:t>be interested in include:</a:t>
            </a:r>
          </a:p>
          <a:p>
            <a:pPr marL="342900" indent="-342900">
              <a:buFont typeface="Arial" panose="020B0604020202020204" pitchFamily="34" charset="0"/>
              <a:buChar char="•"/>
            </a:pPr>
            <a:r>
              <a:rPr lang="en-US" sz="2400" dirty="0">
                <a:solidFill>
                  <a:srgbClr val="000000"/>
                </a:solidFill>
                <a:latin typeface="Calibri" panose="020F0502020204030204"/>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positive work environment</a:t>
            </a:r>
          </a:p>
          <a:p>
            <a:pPr marL="342900" indent="-342900">
              <a:buFont typeface="Arial" panose="020B0604020202020204" pitchFamily="34" charset="0"/>
              <a:buChar char="•"/>
            </a:pPr>
            <a:r>
              <a:rPr lang="en-US" sz="2400" dirty="0">
                <a:solidFill>
                  <a:srgbClr val="000000"/>
                </a:solidFill>
                <a:latin typeface="Calibri" panose="020F0502020204030204"/>
              </a:rPr>
              <a:t>An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inclusive workplace culture,</a:t>
            </a:r>
          </a:p>
          <a:p>
            <a:pPr marL="342900" indent="-342900">
              <a:buFont typeface="Arial" panose="020B0604020202020204" pitchFamily="34" charset="0"/>
              <a:buChar char="•"/>
            </a:pPr>
            <a:r>
              <a:rPr lang="en-US" sz="2400" dirty="0">
                <a:solidFill>
                  <a:srgbClr val="000000"/>
                </a:solidFill>
                <a:latin typeface="Calibri" panose="020F0502020204030204"/>
              </a:rPr>
              <a:t>How to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share information or ideas </a:t>
            </a:r>
          </a:p>
          <a:p>
            <a:pPr marL="342900" indent="-342900">
              <a:buFont typeface="Arial" panose="020B0604020202020204" pitchFamily="34" charset="0"/>
              <a:buChar char="•"/>
            </a:pPr>
            <a:r>
              <a:rPr lang="en-US" sz="2400" dirty="0">
                <a:solidFill>
                  <a:srgbClr val="000000"/>
                </a:solidFill>
                <a:latin typeface="Calibri" panose="020F0502020204030204"/>
              </a:rPr>
              <a:t>How can they be involved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decision-making processes.</a:t>
            </a:r>
          </a:p>
          <a:p>
            <a:pPr marL="342900" indent="-342900">
              <a:buFont typeface="Arial" panose="020B0604020202020204" pitchFamily="34" charset="0"/>
              <a:buChar char="•"/>
            </a:pPr>
            <a:r>
              <a:rPr lang="en-US" sz="2400" dirty="0">
                <a:solidFill>
                  <a:srgbClr val="000000"/>
                </a:solidFill>
                <a:latin typeface="Calibri" panose="020F0502020204030204"/>
              </a:rPr>
              <a:t>Company values</a:t>
            </a:r>
          </a:p>
          <a:p>
            <a:pPr marL="342900" indent="-342900">
              <a:buFont typeface="Arial" panose="020B0604020202020204" pitchFamily="34" charset="0"/>
              <a:buChar char="•"/>
            </a:pPr>
            <a:r>
              <a:rPr lang="en-US" sz="2400" dirty="0">
                <a:solidFill>
                  <a:srgbClr val="000000"/>
                </a:solidFill>
                <a:latin typeface="Calibri" panose="020F0502020204030204"/>
              </a:rPr>
              <a:t>How to give feedback</a:t>
            </a:r>
            <a:endParaRPr lang="en-IE" dirty="0"/>
          </a:p>
        </p:txBody>
      </p:sp>
      <p:grpSp>
        <p:nvGrpSpPr>
          <p:cNvPr id="6" name="Group 5">
            <a:extLst>
              <a:ext uri="{FF2B5EF4-FFF2-40B4-BE49-F238E27FC236}">
                <a16:creationId xmlns:a16="http://schemas.microsoft.com/office/drawing/2014/main" id="{44EC64BA-4643-0A94-414B-5BB59254B132}"/>
              </a:ext>
            </a:extLst>
          </p:cNvPr>
          <p:cNvGrpSpPr/>
          <p:nvPr/>
        </p:nvGrpSpPr>
        <p:grpSpPr>
          <a:xfrm>
            <a:off x="4141076" y="4193628"/>
            <a:ext cx="1284079" cy="129342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r>
              <a:rPr lang="en-US" b="1" dirty="0"/>
              <a:t>Open and Transparent Communication Channels </a:t>
            </a:r>
            <a:r>
              <a:rPr lang="en-US" dirty="0"/>
              <a:t>allow employees to express their thoughts, concerns, and ideas. This can be achieved through regular team meetings, suggestion boxes, anonymous feedback mechanisms, or dedicated communication platforms, such as internal social networks or chat applications or even a simple kitchen noticeboard. Ensure that important information is easily accessible and readily available to all employees.</a:t>
            </a:r>
            <a:endParaRPr lang="en-US" sz="800" dirty="0"/>
          </a:p>
          <a:p>
            <a:r>
              <a:rPr lang="en-US" b="1" dirty="0"/>
              <a:t>Two-Way Communication </a:t>
            </a:r>
            <a:r>
              <a:rPr lang="en-US" dirty="0"/>
              <a:t>where employees are encouraged to actively participate in discussions. Encourage managers and leaders to listen attentively to employee input, ideas, and suggestions, and provide timely and constructive feedback.</a:t>
            </a:r>
            <a:endParaRPr lang="en-US" sz="800" dirty="0"/>
          </a:p>
          <a:p>
            <a:r>
              <a:rPr lang="en-US" b="1" dirty="0"/>
              <a:t>Training and Development Opportunities </a:t>
            </a:r>
            <a:r>
              <a:rPr lang="en-US" dirty="0"/>
              <a:t>can empower employees to enhance their skills and knowledge. You should work to provide opportunities for professional growth, mentorship programs, or cross-functional projects to encourage continuous learning and career advancement.</a:t>
            </a:r>
          </a:p>
          <a:p>
            <a:endParaRPr lang="en-US" dirty="0"/>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grpSp>
        <p:nvGrpSpPr>
          <p:cNvPr id="20" name="Group 19">
            <a:extLst>
              <a:ext uri="{FF2B5EF4-FFF2-40B4-BE49-F238E27FC236}">
                <a16:creationId xmlns:a16="http://schemas.microsoft.com/office/drawing/2014/main" id="{1E963F80-93BA-CAF7-664D-3C00260604BD}"/>
              </a:ext>
            </a:extLst>
          </p:cNvPr>
          <p:cNvGrpSpPr/>
          <p:nvPr/>
        </p:nvGrpSpPr>
        <p:grpSpPr>
          <a:xfrm>
            <a:off x="10702041" y="5093544"/>
            <a:ext cx="974329" cy="1069738"/>
            <a:chOff x="6054339" y="3604505"/>
            <a:chExt cx="847183" cy="846104"/>
          </a:xfrm>
          <a:solidFill>
            <a:srgbClr val="000000"/>
          </a:solidFill>
        </p:grpSpPr>
        <p:grpSp>
          <p:nvGrpSpPr>
            <p:cNvPr id="21" name="Graphic 2">
              <a:extLst>
                <a:ext uri="{FF2B5EF4-FFF2-40B4-BE49-F238E27FC236}">
                  <a16:creationId xmlns:a16="http://schemas.microsoft.com/office/drawing/2014/main" id="{AC39B339-F2E8-AD39-B7AA-DFBBC3213250}"/>
                </a:ext>
              </a:extLst>
            </p:cNvPr>
            <p:cNvGrpSpPr/>
            <p:nvPr userDrawn="1"/>
          </p:nvGrpSpPr>
          <p:grpSpPr>
            <a:xfrm>
              <a:off x="6123227" y="3643245"/>
              <a:ext cx="640536" cy="353721"/>
              <a:chOff x="1091072" y="3888347"/>
              <a:chExt cx="640536" cy="353721"/>
            </a:xfrm>
            <a:grpFill/>
          </p:grpSpPr>
          <p:sp>
            <p:nvSpPr>
              <p:cNvPr id="27" name="Freeform 173">
                <a:extLst>
                  <a:ext uri="{FF2B5EF4-FFF2-40B4-BE49-F238E27FC236}">
                    <a16:creationId xmlns:a16="http://schemas.microsoft.com/office/drawing/2014/main" id="{D71CB618-FC1F-1F7C-1625-8260289CF0EF}"/>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28" name="Freeform 174">
                <a:extLst>
                  <a:ext uri="{FF2B5EF4-FFF2-40B4-BE49-F238E27FC236}">
                    <a16:creationId xmlns:a16="http://schemas.microsoft.com/office/drawing/2014/main" id="{796BCB00-8FAF-A054-0597-B6717809A5ED}"/>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29" name="Freeform 175">
                <a:extLst>
                  <a:ext uri="{FF2B5EF4-FFF2-40B4-BE49-F238E27FC236}">
                    <a16:creationId xmlns:a16="http://schemas.microsoft.com/office/drawing/2014/main" id="{4FE8896F-D315-05C6-6ED8-3FEF6B1D0E47}"/>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30" name="Freeform 176">
                <a:extLst>
                  <a:ext uri="{FF2B5EF4-FFF2-40B4-BE49-F238E27FC236}">
                    <a16:creationId xmlns:a16="http://schemas.microsoft.com/office/drawing/2014/main" id="{1B41239E-BDB7-925D-4E03-8089F4FB757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31" name="Freeform 177">
                <a:extLst>
                  <a:ext uri="{FF2B5EF4-FFF2-40B4-BE49-F238E27FC236}">
                    <a16:creationId xmlns:a16="http://schemas.microsoft.com/office/drawing/2014/main" id="{0AFE1F59-D9D9-3199-9921-493526FAE9DA}"/>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32" name="Freeform 178">
                <a:extLst>
                  <a:ext uri="{FF2B5EF4-FFF2-40B4-BE49-F238E27FC236}">
                    <a16:creationId xmlns:a16="http://schemas.microsoft.com/office/drawing/2014/main" id="{032C7F87-0306-3387-CB46-F8DB354B3C0A}"/>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33" name="Freeform 179">
                <a:extLst>
                  <a:ext uri="{FF2B5EF4-FFF2-40B4-BE49-F238E27FC236}">
                    <a16:creationId xmlns:a16="http://schemas.microsoft.com/office/drawing/2014/main" id="{5414BCC2-69A5-B6E1-3759-AEEE02450C8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34" name="Freeform 180">
                <a:extLst>
                  <a:ext uri="{FF2B5EF4-FFF2-40B4-BE49-F238E27FC236}">
                    <a16:creationId xmlns:a16="http://schemas.microsoft.com/office/drawing/2014/main" id="{E183B097-6E67-282B-E91E-E2CF1F2303F6}"/>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35" name="Freeform 181">
                <a:extLst>
                  <a:ext uri="{FF2B5EF4-FFF2-40B4-BE49-F238E27FC236}">
                    <a16:creationId xmlns:a16="http://schemas.microsoft.com/office/drawing/2014/main" id="{98EE072E-B939-0C50-C29E-C7203ADBF9AE}"/>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CE681CBF-5D98-D4A9-D86E-DA581D50DB55}"/>
                </a:ext>
              </a:extLst>
            </p:cNvPr>
            <p:cNvGrpSpPr/>
            <p:nvPr userDrawn="1"/>
          </p:nvGrpSpPr>
          <p:grpSpPr>
            <a:xfrm>
              <a:off x="6054339" y="3604505"/>
              <a:ext cx="847183" cy="846104"/>
              <a:chOff x="1022184" y="3859823"/>
              <a:chExt cx="847183" cy="846104"/>
            </a:xfrm>
            <a:grpFill/>
          </p:grpSpPr>
          <p:sp>
            <p:nvSpPr>
              <p:cNvPr id="23" name="Freeform 169">
                <a:extLst>
                  <a:ext uri="{FF2B5EF4-FFF2-40B4-BE49-F238E27FC236}">
                    <a16:creationId xmlns:a16="http://schemas.microsoft.com/office/drawing/2014/main" id="{1F390548-349E-B851-57BB-7AB75D0AD60D}"/>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24" name="Freeform 170">
                <a:extLst>
                  <a:ext uri="{FF2B5EF4-FFF2-40B4-BE49-F238E27FC236}">
                    <a16:creationId xmlns:a16="http://schemas.microsoft.com/office/drawing/2014/main" id="{AA3B6398-C1E5-52E3-C30E-0B9950C75975}"/>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25" name="Freeform 171">
                <a:extLst>
                  <a:ext uri="{FF2B5EF4-FFF2-40B4-BE49-F238E27FC236}">
                    <a16:creationId xmlns:a16="http://schemas.microsoft.com/office/drawing/2014/main" id="{B080C29E-BBB6-863A-185B-565DA72A4BA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26" name="Freeform 172">
                <a:extLst>
                  <a:ext uri="{FF2B5EF4-FFF2-40B4-BE49-F238E27FC236}">
                    <a16:creationId xmlns:a16="http://schemas.microsoft.com/office/drawing/2014/main" id="{7B94CB4E-8DC0-BE6D-FECE-08308D401C11}"/>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33655"/>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3189385"/>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64144"/>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08223"/>
            <a:ext cx="10595237" cy="4676422"/>
          </a:xfrm>
        </p:spPr>
        <p:txBody>
          <a:bodyPr/>
          <a:lstStyle/>
          <a:p>
            <a:r>
              <a:rPr lang="en-US" b="1" dirty="0"/>
              <a:t>Recognition and Rewards: </a:t>
            </a:r>
            <a:r>
              <a:rPr lang="en-US" dirty="0"/>
              <a:t>Implement recognition programs that celebrate and appreciate employee contributions and achievements. </a:t>
            </a:r>
            <a:r>
              <a:rPr lang="en-US" dirty="0" err="1"/>
              <a:t>Recognise</a:t>
            </a:r>
            <a:r>
              <a:rPr lang="en-US" dirty="0"/>
              <a:t> individuals or teams for their efforts, whether it's through verbal appreciation, public recognition, or tangible rewards. This fosters a sense of value, belonging, and motivation among employees.</a:t>
            </a:r>
          </a:p>
          <a:p>
            <a:r>
              <a:rPr lang="en-US" b="1" dirty="0"/>
              <a:t>Employee Engagement Activities </a:t>
            </a:r>
            <a:r>
              <a:rPr lang="en-US" dirty="0"/>
              <a:t>and events, such as team-building exercises, volunteer opportunities, or wellness programs help foster a sense of camaraderie, collaboration, and overall well-being among employees.</a:t>
            </a:r>
            <a:endParaRPr lang="en-US" b="1" dirty="0"/>
          </a:p>
          <a:p>
            <a:r>
              <a:rPr lang="en-US" b="1" dirty="0"/>
              <a:t>Leadership Visibility and Accessibility: </a:t>
            </a:r>
            <a:r>
              <a:rPr lang="en-US" dirty="0"/>
              <a:t>Encourage leaders and managers to be visible and accessible to employees. Foster an environment where employees feel comfortable approaching their supervisors or leaders to discuss concerns, seek guidance, or share ideas.</a:t>
            </a:r>
          </a:p>
          <a:p>
            <a:endParaRPr lang="en-US" dirty="0"/>
          </a:p>
          <a:p>
            <a:endParaRPr lang="en-US" sz="800" dirty="0"/>
          </a:p>
          <a:p>
            <a:endParaRPr lang="en-US" dirty="0"/>
          </a:p>
          <a:p>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093544"/>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919016"/>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4142398"/>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98357" y="1154039"/>
            <a:ext cx="5746887" cy="3501141"/>
          </a:xfrm>
        </p:spPr>
        <p:txBody>
          <a:bodyPr/>
          <a:lstStyle/>
          <a:p>
            <a:pPr algn="ctr"/>
            <a:r>
              <a:rPr lang="en-US" sz="2800" dirty="0"/>
              <a:t>Remember, effective internal communication and engagement require a consistent and ongoing effort. </a:t>
            </a:r>
            <a:r>
              <a:rPr lang="en-US" sz="2800" b="1" dirty="0"/>
              <a:t>It's essential to create a culture where employees feel valued, heard, and empowered to contribute to the success of your ethical food business</a:t>
            </a:r>
            <a:r>
              <a:rPr lang="en-US" sz="2800" dirty="0"/>
              <a:t>. Regularly assess the effectiveness of communication strategies and adapt them based on employee feedback and evolving business needs.</a:t>
            </a:r>
          </a:p>
          <a:p>
            <a:pPr algn="ctr"/>
            <a:endParaRPr lang="en-IE" sz="2800" dirty="0"/>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a:lstStyle/>
          <a:p>
            <a:r>
              <a:rPr lang="en-US" dirty="0"/>
              <a:t>For this group, you and your food business have the opportunity to </a:t>
            </a:r>
            <a:r>
              <a:rPr lang="en-US" b="1" dirty="0"/>
              <a:t>develop ethical and sustainable supplier relationships. </a:t>
            </a:r>
            <a:r>
              <a:rPr lang="en-US" dirty="0"/>
              <a:t>It is also deemed ethical and sustainable to support small-scale or local producers and to use seasonal produce.</a:t>
            </a:r>
          </a:p>
          <a:p>
            <a:endParaRPr lang="en-US" dirty="0"/>
          </a:p>
          <a:p>
            <a:endParaRPr lang="en-US" dirty="0"/>
          </a:p>
          <a:p>
            <a:endParaRPr lang="en-US" dirty="0"/>
          </a:p>
          <a:p>
            <a:endParaRPr lang="en-US" dirty="0"/>
          </a:p>
          <a:p>
            <a:endParaRPr lang="en-US" dirty="0"/>
          </a:p>
          <a:p>
            <a:endParaRPr lang="en-US" dirty="0"/>
          </a:p>
          <a:p>
            <a:endParaRPr lang="en-IE" dirty="0"/>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a:lstStyle/>
          <a:p>
            <a:r>
              <a:rPr lang="en-IE" dirty="0"/>
              <a:t>Group 3: </a:t>
            </a:r>
            <a:r>
              <a:rPr lang="en-IE" b="1" dirty="0"/>
              <a:t>Suppliers &amp; Distributors</a:t>
            </a:r>
            <a:endParaRPr lang="en-IE" dirty="0"/>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4929352"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Interaction and communication can revolve around topics such as:</a:t>
            </a:r>
          </a:p>
          <a:p>
            <a:pPr marL="342900" indent="-342900">
              <a:buFont typeface="Arial" panose="020B0604020202020204" pitchFamily="34" charset="0"/>
              <a:buChar char="•"/>
            </a:pPr>
            <a:r>
              <a:rPr lang="en-US" dirty="0"/>
              <a:t>fair trade practices, </a:t>
            </a:r>
          </a:p>
          <a:p>
            <a:pPr marL="342900" indent="-342900">
              <a:buFont typeface="Arial" panose="020B0604020202020204" pitchFamily="34" charset="0"/>
              <a:buChar char="•"/>
            </a:pPr>
            <a:r>
              <a:rPr lang="en-US" dirty="0"/>
              <a:t>responsible sourcing,</a:t>
            </a:r>
          </a:p>
          <a:p>
            <a:pPr marL="342900" indent="-342900">
              <a:buFont typeface="Arial" panose="020B0604020202020204" pitchFamily="34" charset="0"/>
              <a:buChar char="•"/>
            </a:pPr>
            <a:r>
              <a:rPr lang="en-US" dirty="0"/>
              <a:t>traceability and </a:t>
            </a:r>
          </a:p>
          <a:p>
            <a:pPr marL="342900" indent="-342900">
              <a:buFont typeface="Arial" panose="020B0604020202020204" pitchFamily="34" charset="0"/>
              <a:buChar char="•"/>
            </a:pPr>
            <a:r>
              <a:rPr lang="en-US" dirty="0"/>
              <a:t>accountability in the supply chain </a:t>
            </a:r>
          </a:p>
          <a:p>
            <a:endParaRPr lang="en-US" dirty="0"/>
          </a:p>
          <a:p>
            <a:endParaRPr lang="en-US" dirty="0"/>
          </a:p>
          <a:p>
            <a:endParaRPr lang="en-US" dirty="0"/>
          </a:p>
          <a:p>
            <a:endParaRPr lang="en-US" dirty="0"/>
          </a:p>
          <a:p>
            <a:endParaRPr lang="en-US" dirty="0"/>
          </a:p>
          <a:p>
            <a:endParaRPr lang="en-US" dirty="0"/>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076771" y="4281112"/>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r>
              <a:rPr lang="en-US" b="1" dirty="0"/>
              <a:t>Supplier Selection Process</a:t>
            </a:r>
            <a:r>
              <a:rPr lang="en-US" dirty="0"/>
              <a:t>: Implement a thorough supplier selection process that includes evaluating their ethical practices, sustainability initiatives, and adherence to industry standards. Consider factors such as fairtrade certifications, environmental stewardship, </a:t>
            </a:r>
            <a:r>
              <a:rPr lang="en-US" dirty="0" err="1"/>
              <a:t>labour</a:t>
            </a:r>
            <a:r>
              <a:rPr lang="en-US" dirty="0"/>
              <a:t> practices, and product quality.</a:t>
            </a:r>
            <a:endParaRPr lang="en-US" sz="800" dirty="0"/>
          </a:p>
          <a:p>
            <a:r>
              <a:rPr lang="en-US" b="1" dirty="0"/>
              <a:t>Transparent Communication: </a:t>
            </a:r>
            <a:r>
              <a:rPr lang="en-US" dirty="0"/>
              <a:t>Foster open and transparent communication with suppliers and distributors. Regularly communicate your expectations, provide guidelines or updates on your requirements or changes, and address any concerns or issues promptly. Establish channels for ongoing dialogue and collaboration to ensure mutual understanding and alignment.</a:t>
            </a:r>
          </a:p>
          <a:p>
            <a:r>
              <a:rPr lang="en-US" b="1" dirty="0"/>
              <a:t>Collaboration &amp; Training: </a:t>
            </a:r>
            <a:r>
              <a:rPr lang="en-US" dirty="0"/>
              <a:t>Collaborate with suppliers and distributors to enhance their understanding of your ethical standards &amp; practices. Offer training workshops, or resources to help them meet your expectations. Foster an environment where knowledge sharing and continuous improvement are encouraged.</a:t>
            </a:r>
          </a:p>
          <a:p>
            <a:endParaRPr lang="en-US" sz="800" dirty="0"/>
          </a:p>
          <a:p>
            <a:endParaRPr lang="en-US" dirty="0"/>
          </a:p>
          <a:p>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702041" cy="803654"/>
          </a:xfrm>
          <a:solidFill>
            <a:srgbClr val="F79037"/>
          </a:solidFill>
        </p:spPr>
        <p:txBody>
          <a:bodyPr anchor="ctr"/>
          <a:lstStyle/>
          <a:p>
            <a:pPr marL="432000"/>
            <a:r>
              <a:rPr lang="en-IE" b="1" dirty="0"/>
              <a:t>Building Relationships with Suppliers &amp; Distributors:</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15569"/>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22558"/>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96407"/>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64442"/>
            <a:ext cx="10595237" cy="4676422"/>
          </a:xfrm>
        </p:spPr>
        <p:txBody>
          <a:bodyPr/>
          <a:lstStyle/>
          <a:p>
            <a:r>
              <a:rPr lang="en-US" b="1" dirty="0"/>
              <a:t>Supplier Audits and Assessments: </a:t>
            </a:r>
            <a:r>
              <a:rPr lang="en-US" dirty="0"/>
              <a:t>Conduct regular audits and assessments to evaluate suppliers' compliance with quality, ethical and sustainability standards. This may involve site visits, inspections, or third-party certifications. Provide constructive feedback and work together with suppliers to address any identified areas for improvement while also building trust and respect.</a:t>
            </a:r>
          </a:p>
          <a:p>
            <a:r>
              <a:rPr lang="en-US" b="1" dirty="0"/>
              <a:t>Fair Pricing and Payment Terms: </a:t>
            </a:r>
            <a:r>
              <a:rPr lang="en-US" dirty="0"/>
              <a:t>Ensure fair pricing and payment terms for suppliers and distributors. Avoid practices that may exploit suppliers or compromise their ability to maintain ethical practices. Establish transparent negotiations and contracts that support fair compensation and mutually beneficial relationships.</a:t>
            </a:r>
          </a:p>
          <a:p>
            <a:endParaRPr lang="en-US" dirty="0"/>
          </a:p>
          <a:p>
            <a:endParaRPr lang="en-US" sz="800" dirty="0"/>
          </a:p>
          <a:p>
            <a:endParaRPr lang="en-US" dirty="0"/>
          </a:p>
          <a:p>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r>
              <a:rPr lang="en-IE" b="1" dirty="0"/>
              <a:t>Ways to Interact with Employees:</a:t>
            </a:r>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553" y="2934380"/>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0" y="193757"/>
            <a:ext cx="10702041" cy="803654"/>
          </a:xfrm>
          <a:prstGeom prst="rect">
            <a:avLst/>
          </a:prstGeom>
          <a:solidFill>
            <a:srgbClr val="F7903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a:r>
              <a:rPr lang="en-IE" b="1"/>
              <a:t>Building Relationships with Suppliers &amp; Distributors:</a:t>
            </a:r>
            <a:endParaRPr lang="en-IE" b="1" dirty="0"/>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9911529" y="4373142"/>
            <a:ext cx="1339246" cy="1411503"/>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p:txBody>
          <a:bodyPr/>
          <a:lstStyle/>
          <a:p>
            <a:pPr algn="just">
              <a:defRPr/>
            </a:pPr>
            <a:r>
              <a:rPr lang="en-US" b="0" i="0" dirty="0">
                <a:effectLst/>
              </a:rPr>
              <a:t>The concept of </a:t>
            </a:r>
            <a:r>
              <a:rPr lang="en-US" b="1" dirty="0"/>
              <a:t>F</a:t>
            </a:r>
            <a:r>
              <a:rPr lang="en-US" b="1" i="0" dirty="0">
                <a:effectLst/>
              </a:rPr>
              <a:t>airtrade </a:t>
            </a:r>
            <a:r>
              <a:rPr lang="en-US" b="0" i="0" dirty="0">
                <a:effectLst/>
              </a:rPr>
              <a:t>is a broad one, incorporating ethical and more equitable trading relationships between producers, traders, and consumers, and promoting sustainable development. Fair prices are just one aspect of this, helping some of the most disadvantaged growers to benefit from trade. Workers’ rights, attention to health and safety, and capacity building are other issues that are encouraged by the movement. </a:t>
            </a:r>
          </a:p>
          <a:p>
            <a:pPr algn="just">
              <a:defRPr/>
            </a:pPr>
            <a:r>
              <a:rPr lang="en-US" b="0" i="0" dirty="0">
                <a:effectLst/>
              </a:rPr>
              <a:t>Within the EU, consumers will be familiar with the ‘Fairtrade’ consumer label on goods and foodstuffs. Such products have been certified by Fairtrade International as meeting internationally-agreed social, environmental (but not necessarily organic), and economic standards.</a:t>
            </a:r>
            <a:endParaRPr lang="en-IE" dirty="0"/>
          </a:p>
          <a:p>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p:txBody>
          <a:bodyPr/>
          <a:lstStyle/>
          <a:p>
            <a:r>
              <a:rPr lang="en-IE" b="1" dirty="0"/>
              <a:t>Fairtrade</a:t>
            </a:r>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898357" y="1449229"/>
            <a:ext cx="6080512" cy="3501141"/>
          </a:xfrm>
        </p:spPr>
        <p:txBody>
          <a:bodyPr/>
          <a:lstStyle/>
          <a:p>
            <a:r>
              <a:rPr lang="en-US" dirty="0"/>
              <a:t>Attention for ethical sourcing began with cash crops such as coffee, sugar and cocoa.  These high value crops are typically produced by smallholding farmers in the Global South with little access to resources and power within the market.  The large-scale production of these products results in price volatility. Fairtrade was started in response to the dire struggles of Mexican coffee farmers following the collapse of world coffee prices in the late 80s and now works with 758,474 coffee farmers globally ensuring minimum prices. </a:t>
            </a:r>
            <a:endParaRPr lang="en-IE" dirty="0"/>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p:txBody>
          <a:bodyPr/>
          <a:lstStyle/>
          <a:p>
            <a:r>
              <a:rPr lang="en-IE" dirty="0"/>
              <a:t>Case Study – Coffee </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960449" y="5710456"/>
            <a:ext cx="5640048" cy="461665"/>
          </a:xfrm>
          <a:prstGeom prst="rect">
            <a:avLst/>
          </a:prstGeom>
          <a:solidFill>
            <a:srgbClr val="F79037"/>
          </a:solidFill>
        </p:spPr>
        <p:txBody>
          <a:bodyPr wrap="square">
            <a:spAutoFit/>
          </a:bodyPr>
          <a:lstStyle/>
          <a:p>
            <a:r>
              <a:rPr lang="en-US" sz="2400" b="1" dirty="0">
                <a:solidFill>
                  <a:srgbClr val="000000"/>
                </a:solidFill>
              </a:rPr>
              <a:t>READ: </a:t>
            </a:r>
            <a:r>
              <a:rPr lang="en-IE" sz="2400" dirty="0">
                <a:solidFill>
                  <a:srgbClr val="000000"/>
                </a:solidFill>
                <a:hlinkClick r:id="rId4">
                  <a:extLst>
                    <a:ext uri="{A12FA001-AC4F-418D-AE19-62706E023703}">
                      <ahyp:hlinkClr xmlns:ahyp="http://schemas.microsoft.com/office/drawing/2018/hyperlinkcolor" val="tx"/>
                    </a:ext>
                  </a:extLst>
                </a:hlinkClick>
              </a:rPr>
              <a:t>About coffee - Fairtrade Foundation</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77843"/>
            <a:ext cx="5686503" cy="3849918"/>
          </a:xfrm>
        </p:spPr>
        <p:txBody>
          <a:bodyPr/>
          <a:lstStyle/>
          <a:p>
            <a:r>
              <a:rPr lang="en-US" dirty="0"/>
              <a:t>Building strong relationships within your business can be seen as the key </a:t>
            </a:r>
            <a:r>
              <a:rPr lang="en-US" b="1" dirty="0"/>
              <a:t>to ethical business success. </a:t>
            </a:r>
            <a:r>
              <a:rPr lang="en-US" dirty="0"/>
              <a:t>Strong relationships are a cornerstone of all businesses but by fostering </a:t>
            </a:r>
            <a:r>
              <a:rPr lang="en-US" b="1" dirty="0"/>
              <a:t>trust, collaboration, and empathy</a:t>
            </a:r>
            <a:r>
              <a:rPr lang="en-US" dirty="0"/>
              <a:t> with </a:t>
            </a:r>
            <a:r>
              <a:rPr lang="en-US" b="1" dirty="0"/>
              <a:t>employees, customers, suppliers, and the community</a:t>
            </a:r>
            <a:r>
              <a:rPr lang="en-US" dirty="0"/>
              <a:t>, your business can create a positive impact, drive sustainable growth, and maintain a strong reputation in the marketplace thus ensuring your business will be acting in an ethical manner.</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Building Strong Relationships…</a:t>
            </a:r>
          </a:p>
          <a:p>
            <a:endParaRPr lang="en-US" dirty="0"/>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r>
              <a:rPr lang="en-IE" dirty="0"/>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a:lstStyle/>
          <a:p>
            <a:r>
              <a:rPr lang="en-IE" sz="2800" b="1" dirty="0"/>
              <a:t>Greenwashing</a:t>
            </a:r>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r>
              <a:rPr lang="en-IE" dirty="0"/>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a:lstStyle/>
          <a:p>
            <a:r>
              <a:rPr lang="en-IE" sz="2800" b="1" dirty="0"/>
              <a:t>Mislabelling</a:t>
            </a:r>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r>
              <a:rPr lang="en-IE" dirty="0"/>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r>
              <a:rPr lang="en-IE" sz="2800" b="1" dirty="0"/>
              <a:t>Food Fraud</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r>
              <a:rPr lang="en-IE" dirty="0"/>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p:txBody>
          <a:bodyPr/>
          <a:lstStyle/>
          <a:p>
            <a:r>
              <a:rPr lang="en-IE" sz="2800" b="1" dirty="0"/>
              <a:t>False Food Claims</a:t>
            </a:r>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r>
              <a:rPr lang="en-IE" dirty="0"/>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r>
              <a:rPr lang="en-IE" sz="2800" b="1" dirty="0"/>
              <a:t>Lack of engagement</a:t>
            </a:r>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r>
              <a:rPr lang="en-IE" b="1" dirty="0"/>
              <a:t>Communication Errors</a:t>
            </a:r>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98786" y="1519186"/>
            <a:ext cx="4929186" cy="4671588"/>
          </a:xfrm>
        </p:spPr>
        <p:txBody>
          <a:bodyPr/>
          <a:lstStyle/>
          <a:p>
            <a:r>
              <a:rPr lang="en-IE" dirty="0"/>
              <a:t>So, by now, we hope you realise how important </a:t>
            </a:r>
            <a:r>
              <a:rPr lang="en-IE" b="1" dirty="0"/>
              <a:t>Good Communication </a:t>
            </a:r>
            <a:r>
              <a:rPr lang="en-IE" dirty="0"/>
              <a:t>with all stakeholders is to your food business. The key word here is GOOD!</a:t>
            </a:r>
          </a:p>
          <a:p>
            <a:r>
              <a:rPr lang="en-IE" dirty="0"/>
              <a:t>Sometimes businesses make unethical decisions and communication errors, that can impact their brand, consumer or supplier trust, and even be in breach of regulations. </a:t>
            </a:r>
          </a:p>
          <a:p>
            <a:r>
              <a:rPr lang="en-IE" dirty="0"/>
              <a:t>You may have heard of some of these terms…</a:t>
            </a: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10;&#10;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3" y="1452563"/>
            <a:ext cx="5130297" cy="4656137"/>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898357" y="1452563"/>
            <a:ext cx="5985919" cy="4157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Going green is good for business. Consumers are </a:t>
            </a:r>
            <a:r>
              <a:rPr lang="en-US" dirty="0">
                <a:solidFill>
                  <a:srgbClr val="F79037"/>
                </a:solidFill>
                <a:hlinkClick r:id="rId5">
                  <a:extLst>
                    <a:ext uri="{A12FA001-AC4F-418D-AE19-62706E023703}">
                      <ahyp:hlinkClr xmlns:ahyp="http://schemas.microsoft.com/office/drawing/2018/hyperlinkcolor" val="tx"/>
                    </a:ext>
                  </a:extLst>
                </a:hlinkClick>
              </a:rPr>
              <a:t>often willing to pay more</a:t>
            </a:r>
            <a:r>
              <a:rPr lang="en-US" dirty="0">
                <a:solidFill>
                  <a:srgbClr val="F79037"/>
                </a:solidFill>
              </a:rPr>
              <a:t> </a:t>
            </a:r>
            <a:r>
              <a:rPr lang="en-US" dirty="0"/>
              <a:t>for eco-friendly products than other comparable products on the market, </a:t>
            </a:r>
            <a:r>
              <a:rPr lang="en-US" dirty="0">
                <a:solidFill>
                  <a:srgbClr val="F79037"/>
                </a:solidFill>
                <a:hlinkClick r:id="rId5">
                  <a:extLst>
                    <a:ext uri="{A12FA001-AC4F-418D-AE19-62706E023703}">
                      <ahyp:hlinkClr xmlns:ahyp="http://schemas.microsoft.com/office/drawing/2018/hyperlinkcolor" val="tx"/>
                    </a:ext>
                  </a:extLst>
                </a:hlinkClick>
              </a:rPr>
              <a:t>according to</a:t>
            </a:r>
            <a:r>
              <a:rPr lang="en-US" dirty="0">
                <a:solidFill>
                  <a:srgbClr val="F79037"/>
                </a:solidFill>
              </a:rPr>
              <a:t> </a:t>
            </a:r>
            <a:r>
              <a:rPr lang="en-US" dirty="0">
                <a:solidFill>
                  <a:srgbClr val="F79037"/>
                </a:solidFill>
                <a:hlinkClick r:id="rId6">
                  <a:extLst>
                    <a:ext uri="{A12FA001-AC4F-418D-AE19-62706E023703}">
                      <ahyp:hlinkClr xmlns:ahyp="http://schemas.microsoft.com/office/drawing/2018/hyperlinkcolor" val="tx"/>
                    </a:ext>
                  </a:extLst>
                </a:hlinkClick>
              </a:rPr>
              <a:t>market research</a:t>
            </a:r>
            <a:r>
              <a:rPr lang="en-US" dirty="0"/>
              <a:t>. </a:t>
            </a:r>
          </a:p>
          <a:p>
            <a:r>
              <a:rPr lang="en-US" dirty="0"/>
              <a:t>However, not all environmental claims are created equally. </a:t>
            </a:r>
            <a:r>
              <a:rPr lang="en-US" b="1" dirty="0"/>
              <a:t>“Greenwashing” </a:t>
            </a:r>
            <a:r>
              <a:rPr lang="en-US" dirty="0"/>
              <a:t>is a form of misinformation often used to entice an aspiring green consumer. Companies promising to be sustainable, biodegradable, or environmentally conscious sometimes fail to meet the promises they make to consumers. </a:t>
            </a:r>
          </a:p>
          <a:p>
            <a:endParaRPr lang="en-IE" dirty="0"/>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814276"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1. Greenwashing</a:t>
            </a:r>
          </a:p>
        </p:txBody>
      </p:sp>
    </p:spTree>
    <p:extLst>
      <p:ext uri="{BB962C8B-B14F-4D97-AF65-F5344CB8AC3E}">
        <p14:creationId xmlns:p14="http://schemas.microsoft.com/office/powerpoint/2010/main" val="20158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898357" y="1480760"/>
            <a:ext cx="5996429" cy="3501141"/>
          </a:xfrm>
        </p:spPr>
        <p:txBody>
          <a:bodyPr/>
          <a:lstStyle/>
          <a:p>
            <a:r>
              <a:rPr lang="en-IE" dirty="0"/>
              <a:t>Greenwashing can sometimes be as obvious as an outright lie or as murky as a stretched truth and difficult to discern. </a:t>
            </a:r>
            <a:r>
              <a:rPr lang="en-US" b="0" i="0" dirty="0">
                <a:effectLst/>
              </a:rPr>
              <a:t>Take carbon offsets, for example. To negate their own emissions, some companies send money to programs like tree planting projects that theoretically offset carbon pumped into the atmosphere by planting more trees to suck it up. But </a:t>
            </a:r>
            <a:r>
              <a:rPr lang="en-US" b="0" i="0" u="none" strike="noStrike" dirty="0">
                <a:solidFill>
                  <a:srgbClr val="F79037"/>
                </a:solidFill>
                <a:effectLst/>
                <a:hlinkClick r:id="rId2">
                  <a:extLst>
                    <a:ext uri="{A12FA001-AC4F-418D-AE19-62706E023703}">
                      <ahyp:hlinkClr xmlns:ahyp="http://schemas.microsoft.com/office/drawing/2018/hyperlinkcolor" val="tx"/>
                    </a:ext>
                  </a:extLst>
                </a:hlinkClick>
              </a:rPr>
              <a:t>drought and wildfires have destroyed some of these forests</a:t>
            </a:r>
            <a:r>
              <a:rPr lang="en-US" b="0" i="0" dirty="0">
                <a:effectLst/>
              </a:rPr>
              <a:t>, and </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critics say</a:t>
            </a:r>
            <a:r>
              <a:rPr lang="en-US" b="0" i="0" dirty="0">
                <a:solidFill>
                  <a:srgbClr val="F79037"/>
                </a:solidFill>
                <a:effectLst/>
              </a:rPr>
              <a:t> </a:t>
            </a:r>
            <a:r>
              <a:rPr lang="en-US" b="0" i="0" dirty="0">
                <a:effectLst/>
              </a:rPr>
              <a:t>offsets give companies permission to continue polluting. </a:t>
            </a:r>
            <a:endParaRPr lang="en-IE" dirty="0"/>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p:txBody>
          <a:bodyPr/>
          <a:lstStyle/>
          <a:p>
            <a:r>
              <a:rPr lang="en-IE" dirty="0"/>
              <a:t>Greenwashing…</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657883" y="5561906"/>
            <a:ext cx="880241" cy="369332"/>
          </a:xfrm>
          <a:prstGeom prst="rect">
            <a:avLst/>
          </a:prstGeom>
          <a:noFill/>
        </p:spPr>
        <p:txBody>
          <a:bodyPr wrap="square">
            <a:spAutoFit/>
          </a:bodyPr>
          <a:lstStyle/>
          <a:p>
            <a:r>
              <a:rPr lang="en-IE" dirty="0">
                <a:solidFill>
                  <a:srgbClr val="F79037"/>
                </a:solidFill>
                <a:hlinkClick r:id="rId5">
                  <a:extLst>
                    <a:ext uri="{A12FA001-AC4F-418D-AE19-62706E023703}">
                      <ahyp:hlinkClr xmlns:ahyp="http://schemas.microsoft.com/office/drawing/2018/hyperlinkcolor" val="tx"/>
                    </a:ext>
                  </a:extLst>
                </a:hlinkClick>
              </a:rPr>
              <a:t>Source</a:t>
            </a:r>
            <a:endParaRPr lang="en-IE" dirty="0">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r>
              <a:rPr lang="en-US" dirty="0"/>
              <a:t>Greenwashing could slow our progress towards meeting climate and social goals.</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World Economic Forum</a:t>
            </a:r>
            <a:endParaRPr lang="en-IE" dirty="0">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23972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898357" y="1793935"/>
            <a:ext cx="5746887" cy="3501141"/>
          </a:xfrm>
        </p:spPr>
        <p:txBody>
          <a:bodyPr/>
          <a:lstStyle/>
          <a:p>
            <a:r>
              <a:rPr lang="en-US" dirty="0" err="1"/>
              <a:t>Mislabelling</a:t>
            </a:r>
            <a:r>
              <a:rPr lang="en-US" dirty="0"/>
              <a:t> occurs when a food product’s label does not accurately reflect its ingredients. </a:t>
            </a:r>
            <a:r>
              <a:rPr lang="en-US" b="1" dirty="0"/>
              <a:t>It can happen by accident </a:t>
            </a:r>
            <a:r>
              <a:rPr lang="en-US" dirty="0"/>
              <a:t>when a facility’s HACCP and other safety processes are not fully understood; however, there is a persistent problem with </a:t>
            </a:r>
            <a:r>
              <a:rPr lang="en-US" b="1" dirty="0" err="1"/>
              <a:t>mislabelling</a:t>
            </a:r>
            <a:r>
              <a:rPr lang="en-US" b="1" dirty="0"/>
              <a:t> on purpose which is food fraud</a:t>
            </a:r>
            <a:r>
              <a:rPr lang="en-US" dirty="0"/>
              <a:t>. Either way, having incomplete or incorrect information on the labels is dangerous to consumers. The greatest danger related to </a:t>
            </a:r>
            <a:r>
              <a:rPr lang="en-US" dirty="0" err="1"/>
              <a:t>mislabelling</a:t>
            </a:r>
            <a:r>
              <a:rPr lang="en-US" dirty="0"/>
              <a:t> is exposing consumers to common allergens</a:t>
            </a:r>
            <a:endParaRPr lang="en-IE" dirty="0"/>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p:txBody>
          <a:bodyPr/>
          <a:lstStyle/>
          <a:p>
            <a:r>
              <a:rPr lang="en-IE" dirty="0"/>
              <a:t>2. Mislabelling</a:t>
            </a:r>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p:txBody>
          <a:bodyPr/>
          <a:lstStyle/>
          <a:p>
            <a:r>
              <a:rPr lang="en-IE" dirty="0"/>
              <a:t>3. Food Fraud</a:t>
            </a:r>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781493" y="1277009"/>
            <a:ext cx="6280210" cy="4044345"/>
          </a:xfrm>
        </p:spPr>
        <p:txBody>
          <a:bodyPr/>
          <a:lstStyle/>
          <a:p>
            <a:pPr>
              <a:spcBef>
                <a:spcPts val="600"/>
              </a:spcBef>
            </a:pPr>
            <a:r>
              <a:rPr lang="en-US" dirty="0"/>
              <a:t>Food fraud refers to the </a:t>
            </a:r>
            <a:r>
              <a:rPr lang="en-US" b="1" dirty="0"/>
              <a:t>deliberate</a:t>
            </a:r>
            <a:r>
              <a:rPr lang="en-US" dirty="0"/>
              <a:t> deception or misrepresentation of food products for economic gain. It involves adulterating, substituting, or </a:t>
            </a:r>
            <a:r>
              <a:rPr lang="en-US" dirty="0" err="1"/>
              <a:t>mislabelling</a:t>
            </a:r>
            <a:r>
              <a:rPr lang="en-US" dirty="0"/>
              <a:t> food products with the intention to deceive consumers, businesses, or regulatory authorities. </a:t>
            </a:r>
          </a:p>
          <a:p>
            <a:pPr>
              <a:spcBef>
                <a:spcPts val="600"/>
              </a:spcBef>
            </a:pPr>
            <a:r>
              <a:rPr lang="en-US" dirty="0"/>
              <a:t>Food fraud can occur at various stages of the supply chain, from sourcing ingredients to processing, packaging or distribution. Examples of food fraud include diluting or substituting ingredients, misrepresenting the place of origin, counterfeiting high-value products, or selling expired or adulterated food. </a:t>
            </a:r>
            <a:endParaRPr lang="en-IE" dirty="0"/>
          </a:p>
        </p:txBody>
      </p:sp>
    </p:spTree>
    <p:extLst>
      <p:ext uri="{BB962C8B-B14F-4D97-AF65-F5344CB8AC3E}">
        <p14:creationId xmlns:p14="http://schemas.microsoft.com/office/powerpoint/2010/main" val="402816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p:txBody>
          <a:bodyPr/>
          <a:lstStyle/>
          <a:p>
            <a:r>
              <a:rPr lang="en-IE" dirty="0"/>
              <a:t>4. False Food Claims</a:t>
            </a:r>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898358" y="1345325"/>
            <a:ext cx="6163346" cy="4265062"/>
          </a:xfrm>
        </p:spPr>
        <p:txBody>
          <a:bodyPr/>
          <a:lstStyle/>
          <a:p>
            <a:r>
              <a:rPr lang="en-US" dirty="0"/>
              <a:t>On the other hand, false food claims involve making misleading or false statements about a food product's </a:t>
            </a:r>
            <a:r>
              <a:rPr lang="en-US" b="1" dirty="0"/>
              <a:t>attributes, characteristics, or benefits</a:t>
            </a:r>
            <a:r>
              <a:rPr lang="en-US" dirty="0"/>
              <a:t>. This practice is deceptive marketing where businesses make </a:t>
            </a:r>
            <a:r>
              <a:rPr lang="en-US" b="1" dirty="0"/>
              <a:t>unsupported claims or exaggerate the qualities of their products </a:t>
            </a:r>
            <a:r>
              <a:rPr lang="en-US" dirty="0"/>
              <a:t>to mislead consumers. This can include overstating health benefits, misrepresenting nutritional content, using vague or ambiguous language, or employing misleading visuals or packaging. These claims may be designed to influence consumer perception, create a competitive advantage, or increase sales. </a:t>
            </a:r>
            <a:endParaRPr lang="en-IE" dirty="0"/>
          </a:p>
        </p:txBody>
      </p:sp>
      <p:pic>
        <p:nvPicPr>
          <p:cNvPr id="11" name="Picture Placeholder 10" descr="A picture containing text, font, graphics, clipart&#10;&#10;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r>
              <a:rPr lang="en-US" sz="1600" dirty="0">
                <a:solidFill>
                  <a:srgbClr val="F79037"/>
                </a:solidFill>
                <a:hlinkClick r:id="rId4">
                  <a:extLst>
                    <a:ext uri="{A12FA001-AC4F-418D-AE19-62706E023703}">
                      <ahyp:hlinkClr xmlns:ahyp="http://schemas.microsoft.com/office/drawing/2018/hyperlinkcolor" val="tx"/>
                    </a:ext>
                  </a:extLst>
                </a:hlinkClick>
              </a:rPr>
              <a:t>Top 10 Misleading Food Label Claims | Nutrition Labels BUSTED!!! - YouTube</a:t>
            </a:r>
            <a:endParaRPr lang="en-IE" sz="1600" dirty="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746235" y="1093075"/>
            <a:ext cx="3804744" cy="2954655"/>
          </a:xfrm>
          <a:prstGeom prst="rect">
            <a:avLst/>
          </a:prstGeom>
          <a:noFill/>
        </p:spPr>
        <p:txBody>
          <a:bodyPr wrap="square" rtlCol="0">
            <a:spAutoFit/>
          </a:bodyPr>
          <a:lstStyle/>
          <a:p>
            <a:r>
              <a:rPr lang="en-IE" sz="2400" dirty="0">
                <a:solidFill>
                  <a:srgbClr val="000000"/>
                </a:solidFill>
              </a:rPr>
              <a:t>In this short witty video, </a:t>
            </a:r>
            <a:r>
              <a:rPr lang="en-IE" sz="2400" i="0" dirty="0">
                <a:solidFill>
                  <a:srgbClr val="F79037"/>
                </a:solidFill>
                <a:effectLst/>
                <a:latin typeface="Gilroy"/>
                <a:hlinkClick r:id="rId5">
                  <a:extLst>
                    <a:ext uri="{A12FA001-AC4F-418D-AE19-62706E023703}">
                      <ahyp:hlinkClr xmlns:ahyp="http://schemas.microsoft.com/office/drawing/2018/hyperlinkcolor" val="tx"/>
                    </a:ext>
                  </a:extLst>
                </a:hlinkClick>
              </a:rPr>
              <a:t>Doctor Mike </a:t>
            </a:r>
            <a:r>
              <a:rPr lang="en-IE" sz="2400" i="0" dirty="0" err="1">
                <a:solidFill>
                  <a:srgbClr val="F79037"/>
                </a:solidFill>
                <a:effectLst/>
                <a:latin typeface="Gilroy"/>
                <a:hlinkClick r:id="rId5">
                  <a:extLst>
                    <a:ext uri="{A12FA001-AC4F-418D-AE19-62706E023703}">
                      <ahyp:hlinkClr xmlns:ahyp="http://schemas.microsoft.com/office/drawing/2018/hyperlinkcolor" val="tx"/>
                    </a:ext>
                  </a:extLst>
                </a:hlinkClick>
              </a:rPr>
              <a:t>Varshavski</a:t>
            </a:r>
            <a:r>
              <a:rPr lang="en-IE" sz="2400" dirty="0">
                <a:solidFill>
                  <a:srgbClr val="000000"/>
                </a:solidFill>
                <a:latin typeface="Gilroy"/>
              </a:rPr>
              <a:t> points out some of the ways food labels can be misleading or how some food products make claims in a deceptive manner.</a:t>
            </a:r>
            <a:endParaRPr lang="en-IE" sz="2400" i="0" dirty="0">
              <a:solidFill>
                <a:srgbClr val="000000"/>
              </a:solidFill>
              <a:effectLst/>
              <a:latin typeface="Gilroy"/>
            </a:endParaRPr>
          </a:p>
          <a:p>
            <a:endParaRPr lang="en-IE" dirty="0"/>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898357" y="1452563"/>
            <a:ext cx="5891326" cy="3501141"/>
          </a:xfrm>
        </p:spPr>
        <p:txBody>
          <a:bodyPr/>
          <a:lstStyle/>
          <a:p>
            <a:r>
              <a:rPr lang="en-US" dirty="0"/>
              <a:t>We have discussed above how to interact or engage with the various stakeholders of your food business. However, if one fails to actively engage with its stakeholders, including consumers, employees, local communities, and regulatory authorities, it can be seen as poor communication. Engaging stakeholders allows for understanding their concerns, needs, and expectations, and fosters better decision-making and relationship-building.</a:t>
            </a:r>
          </a:p>
          <a:p>
            <a:pPr algn="ctr"/>
            <a:r>
              <a:rPr lang="en-US" b="1" dirty="0"/>
              <a:t>Keep all lines of communication OPEN &amp; ACTIVE!!</a:t>
            </a:r>
            <a:endParaRPr lang="en-IE" b="1" dirty="0"/>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p:txBody>
          <a:bodyPr/>
          <a:lstStyle/>
          <a:p>
            <a:r>
              <a:rPr lang="en-IE" dirty="0"/>
              <a:t>5. Lack of engagement</a:t>
            </a:r>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Europe targets greenwashing and eco-labelling for food - META (eeb.org)</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Nestlé accused of irresponsible marketing with “fake” nutrition claims on KitKat cereals (nutritioninsight.com)</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False labelling hides the truth about superfoods | Pursuit by The University of Melbourne (unimelb.edu.au)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EU register of health claims (europa.eu)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Are you being fooled by food labels? - BBC Food</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r>
              <a:rPr lang="en-IE" dirty="0"/>
              <a:t>Further interesting reading: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9675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a:r>
              <a:rPr lang="en-US" dirty="0"/>
              <a:t>TRUST &amp; TRANSPARENCY</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r>
              <a:rPr lang="en-US" sz="2000" dirty="0"/>
              <a:t>Good relationships are built on trust &amp; transparency, both within your business &amp; externally. Ethical businesses should </a:t>
            </a:r>
            <a:r>
              <a:rPr lang="en-US" sz="2000" dirty="0" err="1"/>
              <a:t>prioritise</a:t>
            </a:r>
            <a:r>
              <a:rPr lang="en-US" sz="2000" dirty="0"/>
              <a:t> open communication, honesty &amp; integrity, which fosters trust and strengthens relationships</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a:r>
              <a:rPr lang="en-US" dirty="0"/>
              <a:t>EMPLOYEE ENGAGEMENT &amp; RETENTION</a:t>
            </a:r>
          </a:p>
          <a:p>
            <a:pPr algn="l"/>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r>
              <a:rPr lang="en-US" sz="2000" dirty="0" err="1"/>
              <a:t>Prioritising</a:t>
            </a:r>
            <a:r>
              <a:rPr lang="en-US" sz="2000" dirty="0"/>
              <a:t> empathy &amp; fostering positive relationships with your employees, leads to higher levels of engagement &amp; job satisfaction. Staff then feel valued, supported, and understood, which enhances their commitment to your business and reduces turnover rates.</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a:r>
              <a:rPr lang="en-US" dirty="0"/>
              <a:t>COLLABORATION &amp; TEAMWORK</a:t>
            </a:r>
          </a:p>
          <a:p>
            <a:pPr algn="l"/>
            <a:endParaRPr lang="en-US" dirty="0"/>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480860" y="4842202"/>
            <a:ext cx="7000165" cy="999383"/>
          </a:xfrm>
        </p:spPr>
        <p:txBody>
          <a:bodyPr/>
          <a:lstStyle/>
          <a:p>
            <a:r>
              <a:rPr lang="en-US" sz="2000" dirty="0"/>
              <a:t>Understanding the power of collaboration &amp; teamwork and having shared goals, will create an environment where individuals feel comfortable sharing their ideas &amp; working together. This cultivates a sense of unity leading to improved productivity.</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endParaRPr lang="en-IE" dirty="0"/>
          </a:p>
          <a:p>
            <a:pPr algn="ctr"/>
            <a:r>
              <a:rPr lang="en-IE" sz="2400" dirty="0">
                <a:solidFill>
                  <a:srgbClr val="000000"/>
                </a:solidFill>
              </a:rPr>
              <a:t>Here are some common ways to </a:t>
            </a:r>
            <a:r>
              <a:rPr lang="en-IE" sz="2400" b="1" dirty="0">
                <a:solidFill>
                  <a:srgbClr val="F79037"/>
                </a:solidFill>
              </a:rPr>
              <a:t>BUILD STRONG RELATIONSHIPS </a:t>
            </a:r>
            <a:r>
              <a:rPr lang="en-IE" sz="2400" dirty="0">
                <a:solidFill>
                  <a:srgbClr val="000000"/>
                </a:solidFill>
              </a:rPr>
              <a:t>inside and outside your business</a:t>
            </a:r>
          </a:p>
          <a:p>
            <a:pPr algn="ctr"/>
            <a:endParaRPr lang="en-IE" sz="2400" dirty="0">
              <a:solidFill>
                <a:srgbClr val="000000"/>
              </a:solidFill>
            </a:endParaRPr>
          </a:p>
          <a:p>
            <a:endParaRPr lang="en-IE" dirty="0"/>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a:lstStyle/>
          <a:p>
            <a:r>
              <a:rPr lang="en-US" dirty="0"/>
              <a:t>Opportunities via Telling your Story</a:t>
            </a:r>
          </a:p>
          <a:p>
            <a:endParaRPr lang="en-IE" dirty="0"/>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398141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r>
              <a:rPr lang="en-US" dirty="0"/>
              <a:t>Communication is the imparting or exchanging of information by speaking, writing or using some other medium</a:t>
            </a:r>
          </a:p>
          <a:p>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984568" y="4389961"/>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Oxford Dictionary</a:t>
            </a:r>
            <a:endParaRPr lang="en-IE" dirty="0">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5911527" y="53756"/>
            <a:ext cx="6029041" cy="133179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000000"/>
                </a:solidFill>
              </a:rPr>
              <a:t>Communicating via Storytelling</a:t>
            </a: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7516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24784" y="1587063"/>
            <a:ext cx="5449890" cy="4023324"/>
          </a:xfrm>
        </p:spPr>
        <p:txBody>
          <a:bodyPr/>
          <a:lstStyle/>
          <a:p>
            <a:pPr algn="ctr">
              <a:lnSpc>
                <a:spcPct val="120000"/>
              </a:lnSpc>
            </a:pPr>
            <a:r>
              <a:rPr lang="en-GB" b="1" dirty="0"/>
              <a:t>Storytelling has psychological superpowers which make it a powerful marketing tool: </a:t>
            </a:r>
          </a:p>
          <a:p>
            <a:pPr algn="ctr">
              <a:lnSpc>
                <a:spcPct val="120000"/>
              </a:lnSpc>
            </a:pPr>
            <a:r>
              <a:rPr lang="en-GB" dirty="0"/>
              <a:t>Emotion: When you hear a story and feel a personal connection, which isn’t just theoretical; it’s based on some fascinating neuroscience facts. While hearing a story, many more areas of your brain activate and become engaged.</a:t>
            </a:r>
            <a:endParaRPr lang="en-US" dirty="0"/>
          </a:p>
          <a:p>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824784" y="594411"/>
            <a:ext cx="5449890" cy="992652"/>
          </a:xfrm>
        </p:spPr>
        <p:txBody>
          <a:bodyPr/>
          <a:lstStyle/>
          <a:p>
            <a:r>
              <a:rPr lang="en-IE" dirty="0"/>
              <a:t>The Power of Storytelling…</a:t>
            </a:r>
          </a:p>
          <a:p>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714703" y="1334815"/>
            <a:ext cx="6106511" cy="4275572"/>
          </a:xfrm>
        </p:spPr>
        <p:txBody>
          <a:bodyPr/>
          <a:lstStyle/>
          <a:p>
            <a:pPr algn="ctr">
              <a:lnSpc>
                <a:spcPct val="100000"/>
              </a:lnSpc>
            </a:pPr>
            <a:r>
              <a:rPr lang="en-US" dirty="0"/>
              <a:t>A listener makes an emotional connection with a story, and the message is considered genuine and so it also establishes the teller as a trusted entity. It encourages the listener’s active imagination and involves a two-way interaction between a storyteller and listeners.</a:t>
            </a:r>
          </a:p>
          <a:p>
            <a:pPr algn="ctr">
              <a:lnSpc>
                <a:spcPct val="100000"/>
              </a:lnSpc>
            </a:pPr>
            <a:r>
              <a:rPr lang="en-US" dirty="0"/>
              <a:t>A story empowers listeners to </a:t>
            </a:r>
            <a:r>
              <a:rPr lang="en-US" dirty="0" err="1"/>
              <a:t>visualise</a:t>
            </a:r>
            <a:r>
              <a:rPr lang="en-US" dirty="0"/>
              <a:t> vivid, sensory elements of the story based on the storyteller’s performance and their own experiences and understandings.</a:t>
            </a:r>
          </a:p>
          <a:p>
            <a:pPr algn="ctr">
              <a:lnSpc>
                <a:spcPct val="100000"/>
              </a:lnSpc>
            </a:pPr>
            <a:r>
              <a:rPr lang="en-US" b="1" dirty="0"/>
              <a:t>We want you to learn how to tell your ethical food story!</a:t>
            </a:r>
          </a:p>
          <a:p>
            <a:pPr algn="ctr"/>
            <a:endParaRPr lang="en-IE" dirty="0"/>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824784" y="594411"/>
            <a:ext cx="5449890" cy="992652"/>
          </a:xfrm>
        </p:spPr>
        <p:txBody>
          <a:bodyPr/>
          <a:lstStyle/>
          <a:p>
            <a:r>
              <a:rPr lang="en-IE" dirty="0"/>
              <a:t>The Power of Storytelling…</a:t>
            </a:r>
          </a:p>
          <a:p>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a:r>
              <a:rPr lang="en-IE" sz="3600" b="1" dirty="0">
                <a:solidFill>
                  <a:srgbClr val="000000"/>
                </a:solidFill>
              </a:rPr>
              <a:t>What Stories do…</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613338" y="1407647"/>
            <a:ext cx="6085490" cy="425291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rgbClr val="000000"/>
                </a:solidFill>
              </a:rPr>
              <a:t>Stories define the very essence of </a:t>
            </a:r>
            <a:r>
              <a:rPr lang="en-GB" b="1" dirty="0">
                <a:solidFill>
                  <a:srgbClr val="000000"/>
                </a:solidFill>
              </a:rPr>
              <a:t>human life</a:t>
            </a:r>
          </a:p>
          <a:p>
            <a:pPr marL="342900" indent="-342900" algn="l">
              <a:buFont typeface="Arial" panose="020B0604020202020204" pitchFamily="34" charset="0"/>
              <a:buChar char="•"/>
            </a:pPr>
            <a:r>
              <a:rPr lang="en-GB" dirty="0">
                <a:solidFill>
                  <a:srgbClr val="000000"/>
                </a:solidFill>
              </a:rPr>
              <a:t>People begin to feel a </a:t>
            </a:r>
            <a:r>
              <a:rPr lang="en-GB" b="1" dirty="0">
                <a:solidFill>
                  <a:srgbClr val="000000"/>
                </a:solidFill>
              </a:rPr>
              <a:t>connection</a:t>
            </a:r>
          </a:p>
          <a:p>
            <a:pPr marL="342900" indent="-342900" algn="l">
              <a:buFont typeface="Arial" panose="020B0604020202020204" pitchFamily="34" charset="0"/>
              <a:buChar char="•"/>
            </a:pPr>
            <a:r>
              <a:rPr lang="en-GB" b="1" dirty="0">
                <a:solidFill>
                  <a:srgbClr val="000000"/>
                </a:solidFill>
              </a:rPr>
              <a:t>Common values </a:t>
            </a:r>
            <a:r>
              <a:rPr lang="en-GB" dirty="0">
                <a:solidFill>
                  <a:srgbClr val="000000"/>
                </a:solidFill>
              </a:rPr>
              <a:t>are identified, and messages are communicated</a:t>
            </a:r>
          </a:p>
          <a:p>
            <a:pPr marL="342900" indent="-342900" algn="l">
              <a:buFont typeface="Arial" panose="020B0604020202020204" pitchFamily="34" charset="0"/>
              <a:buChar char="•"/>
            </a:pPr>
            <a:r>
              <a:rPr lang="en-GB" dirty="0">
                <a:solidFill>
                  <a:srgbClr val="000000"/>
                </a:solidFill>
              </a:rPr>
              <a:t>Themes like family, provenance, friendship, our history and others are common to every nation – </a:t>
            </a:r>
            <a:r>
              <a:rPr lang="en-GB" b="1" dirty="0">
                <a:solidFill>
                  <a:srgbClr val="000000"/>
                </a:solidFill>
              </a:rPr>
              <a:t>messages</a:t>
            </a:r>
            <a:r>
              <a:rPr lang="en-GB" dirty="0">
                <a:solidFill>
                  <a:srgbClr val="000000"/>
                </a:solidFill>
              </a:rPr>
              <a:t> with global reach </a:t>
            </a:r>
          </a:p>
          <a:p>
            <a:pPr marL="342900" indent="-342900" algn="l">
              <a:buFont typeface="Arial" panose="020B0604020202020204" pitchFamily="34" charset="0"/>
              <a:buChar char="•"/>
            </a:pPr>
            <a:r>
              <a:rPr lang="en-GB" dirty="0">
                <a:solidFill>
                  <a:srgbClr val="000000"/>
                </a:solidFill>
              </a:rPr>
              <a:t>A compelling story can give the customer or supplier or even employees the incentive they need to become more </a:t>
            </a:r>
            <a:r>
              <a:rPr lang="en-GB" b="1" dirty="0">
                <a:solidFill>
                  <a:srgbClr val="000000"/>
                </a:solidFill>
              </a:rPr>
              <a:t>engaged</a:t>
            </a:r>
            <a:r>
              <a:rPr lang="en-GB" dirty="0">
                <a:solidFill>
                  <a:srgbClr val="000000"/>
                </a:solidFill>
              </a:rPr>
              <a:t> with your business.</a:t>
            </a: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4188150057"/>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BBDC5A-1462-363A-854D-CCD01F2CDD0C}"/>
              </a:ext>
            </a:extLst>
          </p:cNvPr>
          <p:cNvSpPr txBox="1"/>
          <p:nvPr/>
        </p:nvSpPr>
        <p:spPr>
          <a:xfrm>
            <a:off x="8894931" y="3349437"/>
            <a:ext cx="1736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86D6E"/>
                </a:solidFill>
              </a:rPr>
              <a:t>common values </a:t>
            </a:r>
          </a:p>
        </p:txBody>
      </p:sp>
      <p:sp>
        <p:nvSpPr>
          <p:cNvPr id="7" name="TextBox 6">
            <a:extLst>
              <a:ext uri="{FF2B5EF4-FFF2-40B4-BE49-F238E27FC236}">
                <a16:creationId xmlns:a16="http://schemas.microsoft.com/office/drawing/2014/main" id="{CDBCDCDB-DB25-6F10-BB53-D5A94BA23EAD}"/>
              </a:ext>
            </a:extLst>
          </p:cNvPr>
          <p:cNvSpPr txBox="1"/>
          <p:nvPr/>
        </p:nvSpPr>
        <p:spPr>
          <a:xfrm>
            <a:off x="9330984" y="4190265"/>
            <a:ext cx="10974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086D6E"/>
                </a:solidFill>
              </a:rPr>
              <a:t>messages</a:t>
            </a:r>
          </a:p>
        </p:txBody>
      </p:sp>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7"/>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3" name="TextBox 2">
            <a:extLst>
              <a:ext uri="{FF2B5EF4-FFF2-40B4-BE49-F238E27FC236}">
                <a16:creationId xmlns:a16="http://schemas.microsoft.com/office/drawing/2014/main" id="{11F04167-8AC3-8C06-D99C-EB71E082A0CE}"/>
              </a:ext>
            </a:extLst>
          </p:cNvPr>
          <p:cNvSpPr txBox="1"/>
          <p:nvPr/>
        </p:nvSpPr>
        <p:spPr>
          <a:xfrm>
            <a:off x="6516414" y="6029078"/>
            <a:ext cx="4256690" cy="307777"/>
          </a:xfrm>
          <a:prstGeom prst="rect">
            <a:avLst/>
          </a:prstGeom>
          <a:noFill/>
        </p:spPr>
        <p:txBody>
          <a:bodyPr wrap="square" rtlCol="0">
            <a:spAutoFit/>
          </a:bodyPr>
          <a:lstStyle/>
          <a:p>
            <a:r>
              <a:rPr lang="en-US" sz="1400" dirty="0">
                <a:solidFill>
                  <a:srgbClr val="F79037"/>
                </a:solidFill>
                <a:hlinkClick r:id="rId4">
                  <a:extLst>
                    <a:ext uri="{A12FA001-AC4F-418D-AE19-62706E023703}">
                      <ahyp:hlinkClr xmlns:ahyp="http://schemas.microsoft.com/office/drawing/2018/hyperlinkcolor" val="tx"/>
                    </a:ext>
                  </a:extLst>
                </a:hlinkClick>
              </a:rPr>
              <a:t>The Power of Storytelling | eLearning Course - YouTube</a:t>
            </a:r>
            <a:endParaRPr lang="en-IE" sz="1400" dirty="0">
              <a:solidFill>
                <a:srgbClr val="F79037"/>
              </a:solidFill>
            </a:endParaRPr>
          </a:p>
        </p:txBody>
      </p:sp>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a:solidFill>
                  <a:srgbClr val="F79037"/>
                </a:solidFill>
              </a:rPr>
              <a:t>WATCH - The Power of Storytelling…</a:t>
            </a:r>
            <a:endParaRPr lang="en-IE" b="1" dirty="0">
              <a:solidFill>
                <a:srgbClr val="F79037"/>
              </a:solidFill>
            </a:endParaRP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57351" y="1370013"/>
            <a:ext cx="4824249" cy="457057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nSpc>
                <a:spcPct val="100000"/>
              </a:lnSpc>
              <a:buNone/>
            </a:pPr>
            <a:r>
              <a:rPr lang="en-US" sz="2300" dirty="0">
                <a:solidFill>
                  <a:srgbClr val="000000"/>
                </a:solidFill>
              </a:rPr>
              <a:t>Storytelling is an essential communication tool. It can make complex data accessible and sell successfully.</a:t>
            </a:r>
          </a:p>
          <a:p>
            <a:pPr marL="216000" indent="0">
              <a:lnSpc>
                <a:spcPct val="100000"/>
              </a:lnSpc>
              <a:spcBef>
                <a:spcPts val="600"/>
              </a:spcBef>
              <a:buNone/>
            </a:pPr>
            <a:r>
              <a:rPr lang="en-US" sz="2300" dirty="0">
                <a:solidFill>
                  <a:srgbClr val="000000"/>
                </a:solidFill>
              </a:rPr>
              <a:t>In this short video,  we learn:</a:t>
            </a:r>
          </a:p>
          <a:p>
            <a:pPr marL="673200" indent="-457200">
              <a:lnSpc>
                <a:spcPct val="100000"/>
              </a:lnSpc>
              <a:spcBef>
                <a:spcPts val="600"/>
              </a:spcBef>
            </a:pPr>
            <a:r>
              <a:rPr lang="en-US" sz="2300" dirty="0">
                <a:solidFill>
                  <a:srgbClr val="000000"/>
                </a:solidFill>
              </a:rPr>
              <a:t>The benefits of powerful storytelling</a:t>
            </a:r>
          </a:p>
          <a:p>
            <a:pPr marL="685800" indent="-457200">
              <a:lnSpc>
                <a:spcPct val="100000"/>
              </a:lnSpc>
            </a:pPr>
            <a:r>
              <a:rPr lang="en-US" sz="2300" dirty="0">
                <a:solidFill>
                  <a:srgbClr val="000000"/>
                </a:solidFill>
              </a:rPr>
              <a:t>How to improve your basic storytelling skills</a:t>
            </a:r>
          </a:p>
          <a:p>
            <a:pPr marL="685800" indent="-457200">
              <a:lnSpc>
                <a:spcPct val="100000"/>
              </a:lnSpc>
            </a:pPr>
            <a:r>
              <a:rPr lang="en-US" sz="2300" dirty="0">
                <a:solidFill>
                  <a:srgbClr val="000000"/>
                </a:solidFill>
              </a:rPr>
              <a:t>How to use storytelling to build relationships</a:t>
            </a:r>
            <a:endParaRPr lang="en-IE" sz="2300" dirty="0">
              <a:solidFill>
                <a:srgbClr val="000000"/>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3"/>
          <a:stretch>
            <a:fillRect/>
          </a:stretch>
        </p:blipFill>
        <p:spPr>
          <a:xfrm>
            <a:off x="5446110" y="1248682"/>
            <a:ext cx="5484649" cy="3638628"/>
          </a:xfrm>
          <a:prstGeom prst="rect">
            <a:avLst/>
          </a:prstGeom>
        </p:spPr>
      </p:pic>
      <p:sp>
        <p:nvSpPr>
          <p:cNvPr id="4" name="TextBox 3">
            <a:extLst>
              <a:ext uri="{FF2B5EF4-FFF2-40B4-BE49-F238E27FC236}">
                <a16:creationId xmlns:a16="http://schemas.microsoft.com/office/drawing/2014/main" id="{FD8B8B22-287F-73A0-46F4-7E4D9B0614EB}"/>
              </a:ext>
            </a:extLst>
          </p:cNvPr>
          <p:cNvSpPr txBox="1"/>
          <p:nvPr/>
        </p:nvSpPr>
        <p:spPr>
          <a:xfrm>
            <a:off x="5906814" y="5948120"/>
            <a:ext cx="6096000" cy="369332"/>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Agroecology - the next evolution in food systems - YouTube</a:t>
            </a:r>
            <a:endParaRPr lang="en-IE" dirty="0">
              <a:solidFill>
                <a:srgbClr val="F79037"/>
              </a:solidFill>
            </a:endParaRPr>
          </a:p>
        </p:txBody>
      </p:sp>
      <p:sp>
        <p:nvSpPr>
          <p:cNvPr id="6" name="TextBox 5">
            <a:extLst>
              <a:ext uri="{FF2B5EF4-FFF2-40B4-BE49-F238E27FC236}">
                <a16:creationId xmlns:a16="http://schemas.microsoft.com/office/drawing/2014/main" id="{57EEA667-A222-A57A-DBF5-329C31D6F21D}"/>
              </a:ext>
            </a:extLst>
          </p:cNvPr>
          <p:cNvSpPr txBox="1"/>
          <p:nvPr/>
        </p:nvSpPr>
        <p:spPr>
          <a:xfrm>
            <a:off x="620110" y="1174559"/>
            <a:ext cx="4330262" cy="3785652"/>
          </a:xfrm>
          <a:prstGeom prst="rect">
            <a:avLst/>
          </a:prstGeom>
          <a:noFill/>
        </p:spPr>
        <p:txBody>
          <a:bodyPr wrap="square">
            <a:spAutoFit/>
          </a:bodyPr>
          <a:lstStyle/>
          <a:p>
            <a:pPr marL="0" marR="0" lvl="0" indent="0" algn="l" rtl="0">
              <a:spcBef>
                <a:spcPts val="0"/>
              </a:spcBef>
              <a:spcAft>
                <a:spcPts val="0"/>
              </a:spcAft>
              <a:buNone/>
            </a:pPr>
            <a:r>
              <a:rPr lang="en-US" sz="2400" b="0" i="0" dirty="0">
                <a:solidFill>
                  <a:srgbClr val="000000"/>
                </a:solidFill>
                <a:ea typeface="Raleway"/>
                <a:cs typeface="Raleway"/>
                <a:sym typeface="Raleway"/>
              </a:rPr>
              <a:t>This </a:t>
            </a:r>
            <a:r>
              <a:rPr lang="en-US" sz="2400" dirty="0">
                <a:solidFill>
                  <a:srgbClr val="000000"/>
                </a:solidFill>
                <a:ea typeface="Raleway"/>
                <a:cs typeface="Raleway"/>
                <a:sym typeface="Raleway"/>
              </a:rPr>
              <a:t>short video demonstrates how easy it is to tell a story. It doesn’t have to be long but with simple animation and a well-paced dialogue</a:t>
            </a:r>
            <a:r>
              <a:rPr lang="en-US" sz="2400" b="0" i="0" dirty="0">
                <a:solidFill>
                  <a:srgbClr val="000000"/>
                </a:solidFill>
                <a:ea typeface="Raleway"/>
                <a:cs typeface="Raleway"/>
                <a:sym typeface="Raleway"/>
              </a:rPr>
              <a:t>. It describes where we came from, where we are now and what the future could look like. It is the full </a:t>
            </a:r>
            <a:r>
              <a:rPr lang="en-US" sz="2400" b="0" i="1" dirty="0">
                <a:solidFill>
                  <a:srgbClr val="000000"/>
                </a:solidFill>
                <a:ea typeface="Raleway"/>
                <a:cs typeface="Raleway"/>
                <a:sym typeface="Raleway"/>
              </a:rPr>
              <a:t>HOOK-LINE &amp; SINKER </a:t>
            </a:r>
            <a:r>
              <a:rPr lang="en-US" sz="2400" b="0" dirty="0">
                <a:solidFill>
                  <a:srgbClr val="000000"/>
                </a:solidFill>
                <a:ea typeface="Raleway"/>
                <a:cs typeface="Raleway"/>
                <a:sym typeface="Raleway"/>
              </a:rPr>
              <a:t>to get the audience engaged.</a:t>
            </a:r>
            <a:endParaRPr lang="en-US" sz="2400" i="1" dirty="0">
              <a:solidFill>
                <a:srgbClr val="000000"/>
              </a:solidFill>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325902" y="206844"/>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568754"/>
              </a:buClr>
              <a:buSzPct val="100000"/>
              <a:buFont typeface="Arial" panose="020B0604020202020204" pitchFamily="34" charset="0"/>
              <a:buNone/>
            </a:pPr>
            <a:r>
              <a:rPr lang="en-US" b="1" dirty="0">
                <a:solidFill>
                  <a:srgbClr val="F79037"/>
                </a:solidFill>
              </a:rPr>
              <a:t>WATCH - </a:t>
            </a:r>
            <a:r>
              <a:rPr lang="en-US" dirty="0">
                <a:solidFill>
                  <a:srgbClr val="F79037"/>
                </a:solidFill>
              </a:rPr>
              <a:t>The Next Evolution in Food Systems</a:t>
            </a: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p:txBody>
          <a:bodyPr/>
          <a:lstStyle/>
          <a:p>
            <a:r>
              <a:rPr lang="en-IE" dirty="0"/>
              <a:t>Creating a Brand Story…</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98525" y="1452563"/>
            <a:ext cx="5901668" cy="2419124"/>
          </a:xfrm>
          <a:prstGeom prst="rect">
            <a:avLst/>
          </a:prstGeom>
          <a:noFill/>
        </p:spPr>
        <p:txBody>
          <a:bodyPr wrap="square">
            <a:spAutoFit/>
          </a:bodyPr>
          <a:lstStyle/>
          <a:p>
            <a:pPr algn="ctr"/>
            <a:r>
              <a:rPr lang="en-US" sz="2400" dirty="0"/>
              <a:t>An image or perception is made up of facts, feelings, and interpretations, from everything you do…each element of your food business or food products, from the food origin, the food processing methods, </a:t>
            </a:r>
            <a:r>
              <a:rPr lang="en-US" dirty="0"/>
              <a:t>the food products journey to </a:t>
            </a:r>
            <a:r>
              <a:rPr lang="en-US" sz="2400" dirty="0"/>
              <a:t>your own personal story, to even your distribution methods.</a:t>
            </a:r>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898525" y="3871688"/>
            <a:ext cx="5901668" cy="183542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2400" b="1" dirty="0">
                <a:solidFill>
                  <a:srgbClr val="086D6E"/>
                </a:solidFill>
              </a:rPr>
              <a:t>Your story isn’t just what you tell people, it’s also what they believe about you based on the signals or messages that your produce or service/experience sends. </a:t>
            </a:r>
          </a:p>
          <a:p>
            <a:pPr marL="0" indent="0" algn="ctr">
              <a:lnSpc>
                <a:spcPct val="100000"/>
              </a:lnSpc>
              <a:buNone/>
            </a:pPr>
            <a:endParaRPr lang="en-GB" sz="2400" b="1" dirty="0">
              <a:solidFill>
                <a:srgbClr val="086D6E"/>
              </a:solidFill>
            </a:endParaRPr>
          </a:p>
        </p:txBody>
      </p:sp>
    </p:spTree>
    <p:extLst>
      <p:ext uri="{BB962C8B-B14F-4D97-AF65-F5344CB8AC3E}">
        <p14:creationId xmlns:p14="http://schemas.microsoft.com/office/powerpoint/2010/main" val="2899665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p:txBody>
          <a:bodyPr>
            <a:normAutofit lnSpcReduction="10000"/>
          </a:bodyPr>
          <a:lstStyle/>
          <a:p>
            <a:r>
              <a:rPr lang="en-US" sz="3200" b="0" i="0" dirty="0"/>
              <a:t>You understand and appreciate the need for ethical food…</a:t>
            </a:r>
            <a:r>
              <a:rPr lang="en-US" sz="3200" b="1" i="0" dirty="0"/>
              <a:t>now you want to sell it</a:t>
            </a:r>
            <a:r>
              <a:rPr lang="en-US" sz="3200" b="0" i="0" dirty="0"/>
              <a:t>…so, it is important to tell your stakeholders the story of how you got here and what you have achieved and involve them in the journey!</a:t>
            </a:r>
          </a:p>
          <a:p>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522910" y="3835204"/>
            <a:ext cx="1935079" cy="1723877"/>
          </a:xfrm>
        </p:spPr>
        <p:txBody>
          <a:bodyPr/>
          <a:lstStyle/>
          <a:p>
            <a:pPr algn="ctr"/>
            <a:r>
              <a:rPr lang="en-US" b="1" dirty="0"/>
              <a:t>Start with the Personal Story</a:t>
            </a:r>
            <a:r>
              <a:rPr lang="en-US" dirty="0"/>
              <a:t>: Your and your business’s history.</a:t>
            </a:r>
          </a:p>
          <a:p>
            <a:pPr algn="ctr"/>
            <a:endParaRPr lang="en-IE" dirty="0"/>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755480" y="3835203"/>
            <a:ext cx="1935079" cy="1723877"/>
          </a:xfrm>
        </p:spPr>
        <p:txBody>
          <a:bodyPr/>
          <a:lstStyle/>
          <a:p>
            <a:pPr algn="ctr"/>
            <a:r>
              <a:rPr lang="en-US" b="1" dirty="0"/>
              <a:t>Your Passion Story: </a:t>
            </a:r>
            <a:r>
              <a:rPr lang="en-US" dirty="0"/>
              <a:t>What you love about the journey, what drives you &amp; the business.</a:t>
            </a:r>
          </a:p>
          <a:p>
            <a:pPr algn="ctr"/>
            <a:endParaRPr lang="en-IE"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1935079" cy="1237497"/>
          </a:xfrm>
        </p:spPr>
        <p:txBody>
          <a:bodyPr/>
          <a:lstStyle/>
          <a:p>
            <a:pPr algn="ctr"/>
            <a:r>
              <a:rPr lang="en-US" b="1" dirty="0"/>
              <a:t>The Personality Story: </a:t>
            </a:r>
            <a:r>
              <a:rPr lang="en-US" dirty="0"/>
              <a:t>What is the customer or stakeholder experience ahead of them?</a:t>
            </a:r>
          </a:p>
          <a:p>
            <a:pPr algn="ctr"/>
            <a:endParaRPr lang="en-IE" dirty="0"/>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1935079" cy="1237497"/>
          </a:xfrm>
        </p:spPr>
        <p:txBody>
          <a:bodyPr/>
          <a:lstStyle/>
          <a:p>
            <a:pPr algn="ctr"/>
            <a:r>
              <a:rPr lang="en-US" b="1" dirty="0"/>
              <a:t>The Customer Story: </a:t>
            </a:r>
            <a:r>
              <a:rPr lang="en-US" dirty="0"/>
              <a:t>What do other customers say about your offerings?</a:t>
            </a:r>
          </a:p>
          <a:p>
            <a:pPr algn="ctr"/>
            <a:endParaRPr lang="en-IE" dirty="0"/>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Bring all the story elements together</a:t>
            </a:r>
            <a:endParaRPr lang="en-IE" dirty="0"/>
          </a:p>
          <a:p>
            <a:pPr algn="ctr"/>
            <a:endParaRPr lang="en-IE" dirty="0"/>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600" b="1" dirty="0"/>
              <a:t>Elements in Creating a brand story…</a:t>
            </a:r>
          </a:p>
        </p:txBody>
      </p:sp>
    </p:spTree>
    <p:extLst>
      <p:ext uri="{BB962C8B-B14F-4D97-AF65-F5344CB8AC3E}">
        <p14:creationId xmlns:p14="http://schemas.microsoft.com/office/powerpoint/2010/main" val="39507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986134" cy="3291086"/>
          </a:xfrm>
        </p:spPr>
        <p:txBody>
          <a:bodyPr/>
          <a:lstStyle/>
          <a:p>
            <a:r>
              <a:rPr lang="en-IE" dirty="0"/>
              <a:t>In our compendium of good practices, a Portuguese case study </a:t>
            </a:r>
            <a:r>
              <a:rPr lang="en-IE" b="1" dirty="0">
                <a:solidFill>
                  <a:srgbClr val="F79037"/>
                </a:solidFill>
                <a:hlinkClick r:id="rId2">
                  <a:extLst>
                    <a:ext uri="{A12FA001-AC4F-418D-AE19-62706E023703}">
                      <ahyp:hlinkClr xmlns:ahyp="http://schemas.microsoft.com/office/drawing/2018/hyperlinkcolor" val="tx"/>
                    </a:ext>
                  </a:extLst>
                </a:hlinkClick>
              </a:rPr>
              <a:t>FRULACT</a:t>
            </a:r>
            <a:r>
              <a:rPr lang="en-IE" b="1" dirty="0">
                <a:solidFill>
                  <a:srgbClr val="F79037"/>
                </a:solidFill>
              </a:rPr>
              <a:t> </a:t>
            </a:r>
            <a:r>
              <a:rPr lang="en-IE" dirty="0"/>
              <a:t>demonstrates how transparency &amp; trust with their partners and employee relationships are crucial to their business model.</a:t>
            </a:r>
          </a:p>
          <a:p>
            <a:r>
              <a:rPr lang="en-IE" dirty="0"/>
              <a:t>Read all about them here: </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r>
              <a:rPr lang="en-IE" dirty="0"/>
              <a:t>Be Inspired…</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F991370A-18C0-8E4F-FE46-074063064C5B}"/>
              </a:ext>
            </a:extLst>
          </p:cNvPr>
          <p:cNvPicPr>
            <a:picLocks noChangeAspect="1"/>
          </p:cNvPicPr>
          <p:nvPr/>
        </p:nvPicPr>
        <p:blipFill>
          <a:blip r:embed="rId5"/>
          <a:stretch>
            <a:fillRect/>
          </a:stretch>
        </p:blipFill>
        <p:spPr>
          <a:xfrm>
            <a:off x="4468575" y="890242"/>
            <a:ext cx="2006703" cy="977950"/>
          </a:xfrm>
          <a:prstGeom prst="rect">
            <a:avLst/>
          </a:prstGeom>
        </p:spPr>
      </p:pic>
      <p:pic>
        <p:nvPicPr>
          <p:cNvPr id="7" name="Picture 6">
            <a:extLst>
              <a:ext uri="{FF2B5EF4-FFF2-40B4-BE49-F238E27FC236}">
                <a16:creationId xmlns:a16="http://schemas.microsoft.com/office/drawing/2014/main" id="{66B9B604-2C18-D842-8E7A-2B6F018F71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134" y="1788403"/>
            <a:ext cx="2310620" cy="3275985"/>
          </a:xfrm>
          <a:prstGeom prst="rect">
            <a:avLst/>
          </a:prstGeom>
          <a:ln>
            <a:solidFill>
              <a:srgbClr val="000000"/>
            </a:solidFill>
          </a:ln>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662151" y="488788"/>
            <a:ext cx="10815145" cy="584775"/>
          </a:xfrm>
          <a:prstGeom prst="rect">
            <a:avLst/>
          </a:prstGeom>
          <a:noFill/>
        </p:spPr>
        <p:txBody>
          <a:bodyPr wrap="square">
            <a:spAutoFit/>
          </a:bodyPr>
          <a:lstStyle/>
          <a:p>
            <a:pPr algn="l"/>
            <a:r>
              <a:rPr lang="en-US" sz="3200" b="1" dirty="0">
                <a:solidFill>
                  <a:srgbClr val="F79037"/>
                </a:solidFill>
              </a:rPr>
              <a:t>Using Storytelling in your marketing - Storyteller to </a:t>
            </a:r>
            <a:r>
              <a:rPr lang="en-US" sz="3200" b="1" dirty="0" err="1">
                <a:solidFill>
                  <a:srgbClr val="F79037"/>
                </a:solidFill>
                <a:effectLst>
                  <a:outerShdw blurRad="38100" dist="38100" dir="2700000" algn="tl">
                    <a:srgbClr val="000000">
                      <a:alpha val="43137"/>
                    </a:srgbClr>
                  </a:outerShdw>
                </a:effectLst>
              </a:rPr>
              <a:t>StorySeller</a:t>
            </a:r>
            <a:endParaRPr lang="en-IE" sz="32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1030013" y="1415829"/>
            <a:ext cx="3657601" cy="418249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000000"/>
                </a:solidFill>
              </a:rPr>
              <a:t>This video by </a:t>
            </a:r>
            <a:r>
              <a:rPr lang="en-US" sz="2400" dirty="0" err="1">
                <a:solidFill>
                  <a:srgbClr val="000000"/>
                </a:solidFill>
              </a:rPr>
              <a:t>Timir</a:t>
            </a:r>
            <a:r>
              <a:rPr lang="en-US" sz="2400" dirty="0">
                <a:solidFill>
                  <a:srgbClr val="000000"/>
                </a:solidFill>
              </a:rPr>
              <a:t> Naha talks about </a:t>
            </a:r>
            <a:r>
              <a:rPr lang="en-US" sz="2400" b="1" dirty="0">
                <a:solidFill>
                  <a:srgbClr val="000000"/>
                </a:solidFill>
              </a:rPr>
              <a:t>storytelling as a marketing tool </a:t>
            </a:r>
            <a:r>
              <a:rPr lang="en-US" sz="2400" dirty="0">
                <a:solidFill>
                  <a:srgbClr val="000000"/>
                </a:solidFill>
              </a:rPr>
              <a:t>or business storytelling and ways to give storytelling presentations. Basically,  how to tell marketing stories that are effective for your ethical food business.</a:t>
            </a:r>
            <a:endParaRPr lang="en-IE" sz="2400" dirty="0">
              <a:solidFill>
                <a:srgbClr val="000000"/>
              </a:solidFill>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6" name="TextBox 5">
            <a:extLst>
              <a:ext uri="{FF2B5EF4-FFF2-40B4-BE49-F238E27FC236}">
                <a16:creationId xmlns:a16="http://schemas.microsoft.com/office/drawing/2014/main" id="{34A012FF-19F5-F321-2EAB-45134E3E7784}"/>
              </a:ext>
            </a:extLst>
          </p:cNvPr>
          <p:cNvSpPr txBox="1"/>
          <p:nvPr/>
        </p:nvSpPr>
        <p:spPr>
          <a:xfrm>
            <a:off x="5277079" y="5913694"/>
            <a:ext cx="6611848" cy="307777"/>
          </a:xfrm>
          <a:prstGeom prst="rect">
            <a:avLst/>
          </a:prstGeom>
          <a:noFill/>
        </p:spPr>
        <p:txBody>
          <a:bodyPr wrap="square">
            <a:spAutoFit/>
          </a:bodyPr>
          <a:lstStyle/>
          <a:p>
            <a:r>
              <a:rPr lang="en-IE" sz="1400" dirty="0">
                <a:solidFill>
                  <a:srgbClr val="F79037"/>
                </a:solidFill>
                <a:hlinkClick r:id="rId4">
                  <a:extLst>
                    <a:ext uri="{A12FA001-AC4F-418D-AE19-62706E023703}">
                      <ahyp:hlinkClr xmlns:ahyp="http://schemas.microsoft.com/office/drawing/2018/hyperlinkcolor" val="tx"/>
                    </a:ext>
                  </a:extLst>
                </a:hlinkClick>
              </a:rPr>
              <a:t>Storytelling marketing | Business storytelling | Storytelling presentation - YouTube</a:t>
            </a:r>
            <a:endParaRPr lang="en-IE" sz="1400" dirty="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3"/>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798786" y="309492"/>
            <a:ext cx="10978244" cy="9142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F79037"/>
                </a:solidFill>
              </a:rPr>
              <a:t>BE INSPIRED – </a:t>
            </a:r>
            <a:r>
              <a:rPr lang="en-IE" dirty="0">
                <a:solidFill>
                  <a:srgbClr val="F79037"/>
                </a:solidFill>
              </a:rPr>
              <a:t>One of our Good Practice Case studies tells their story…</a:t>
            </a:r>
          </a:p>
        </p:txBody>
      </p:sp>
      <p:sp>
        <p:nvSpPr>
          <p:cNvPr id="4" name="TextBox 3">
            <a:extLst>
              <a:ext uri="{FF2B5EF4-FFF2-40B4-BE49-F238E27FC236}">
                <a16:creationId xmlns:a16="http://schemas.microsoft.com/office/drawing/2014/main" id="{EA42C748-EFAB-9C94-50B2-45AD54A2478F}"/>
              </a:ext>
            </a:extLst>
          </p:cNvPr>
          <p:cNvSpPr txBox="1"/>
          <p:nvPr/>
        </p:nvSpPr>
        <p:spPr>
          <a:xfrm>
            <a:off x="1145628" y="1716655"/>
            <a:ext cx="3762704" cy="3046988"/>
          </a:xfrm>
          <a:prstGeom prst="rect">
            <a:avLst/>
          </a:prstGeom>
          <a:noFill/>
        </p:spPr>
        <p:txBody>
          <a:bodyPr wrap="square" rtlCol="0">
            <a:spAutoFit/>
          </a:bodyPr>
          <a:lstStyle/>
          <a:p>
            <a:r>
              <a:rPr lang="en-IE" sz="2400" dirty="0">
                <a:solidFill>
                  <a:srgbClr val="000000"/>
                </a:solidFill>
              </a:rPr>
              <a:t>Irish Siblings Niamh &amp; Ruairi tell their business story.  They start with their past, then their passion and their journey to where they are today but also where they want their business, </a:t>
            </a:r>
            <a:r>
              <a:rPr lang="en-IE" sz="2400" dirty="0">
                <a:solidFill>
                  <a:srgbClr val="F79037"/>
                </a:solidFill>
                <a:hlinkClick r:id="rId4">
                  <a:extLst>
                    <a:ext uri="{A12FA001-AC4F-418D-AE19-62706E023703}">
                      <ahyp:hlinkClr xmlns:ahyp="http://schemas.microsoft.com/office/drawing/2018/hyperlinkcolor" val="tx"/>
                    </a:ext>
                  </a:extLst>
                </a:hlinkClick>
              </a:rPr>
              <a:t>Biasol</a:t>
            </a:r>
            <a:r>
              <a:rPr lang="en-IE" sz="2400" dirty="0">
                <a:solidFill>
                  <a:srgbClr val="000000"/>
                </a:solidFill>
              </a:rPr>
              <a:t> to go in the future.</a:t>
            </a:r>
          </a:p>
        </p:txBody>
      </p:sp>
      <p:sp>
        <p:nvSpPr>
          <p:cNvPr id="6" name="TextBox 5">
            <a:extLst>
              <a:ext uri="{FF2B5EF4-FFF2-40B4-BE49-F238E27FC236}">
                <a16:creationId xmlns:a16="http://schemas.microsoft.com/office/drawing/2014/main" id="{4F0483FB-F26A-8882-4D67-2E740809D265}"/>
              </a:ext>
            </a:extLst>
          </p:cNvPr>
          <p:cNvSpPr txBox="1"/>
          <p:nvPr/>
        </p:nvSpPr>
        <p:spPr>
          <a:xfrm>
            <a:off x="1145628" y="4913586"/>
            <a:ext cx="4237420" cy="923330"/>
          </a:xfrm>
          <a:prstGeom prst="rect">
            <a:avLst/>
          </a:prstGeom>
          <a:noFill/>
        </p:spPr>
        <p:txBody>
          <a:bodyPr wrap="square">
            <a:spAutoFit/>
          </a:bodyPr>
          <a:lstStyle/>
          <a:p>
            <a:r>
              <a:rPr lang="en-IE" dirty="0">
                <a:solidFill>
                  <a:srgbClr val="000000"/>
                </a:solidFill>
              </a:rPr>
              <a:t>Read all about them here: </a:t>
            </a:r>
            <a:r>
              <a:rPr lang="en-US" b="1" dirty="0">
                <a:solidFill>
                  <a:srgbClr val="F79037"/>
                </a:solidFill>
                <a:hlinkClick r:id="rId5">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8" name="TextBox 7">
            <a:extLst>
              <a:ext uri="{FF2B5EF4-FFF2-40B4-BE49-F238E27FC236}">
                <a16:creationId xmlns:a16="http://schemas.microsoft.com/office/drawing/2014/main" id="{F6775780-B29E-EBED-9183-128D49818AA7}"/>
              </a:ext>
            </a:extLst>
          </p:cNvPr>
          <p:cNvSpPr txBox="1"/>
          <p:nvPr/>
        </p:nvSpPr>
        <p:spPr>
          <a:xfrm>
            <a:off x="5443024" y="6073733"/>
            <a:ext cx="6510970" cy="369332"/>
          </a:xfrm>
          <a:prstGeom prst="rect">
            <a:avLst/>
          </a:prstGeom>
          <a:noFill/>
        </p:spPr>
        <p:txBody>
          <a:bodyPr wrap="square">
            <a:spAutoFit/>
          </a:bodyPr>
          <a:lstStyle/>
          <a:p>
            <a:r>
              <a:rPr lang="en-US" dirty="0">
                <a:solidFill>
                  <a:srgbClr val="F79037"/>
                </a:solidFill>
                <a:hlinkClick r:id="rId6">
                  <a:extLst>
                    <a:ext uri="{A12FA001-AC4F-418D-AE19-62706E023703}">
                      <ahyp:hlinkClr xmlns:ahyp="http://schemas.microsoft.com/office/drawing/2018/hyperlinkcolor" val="tx"/>
                    </a:ext>
                  </a:extLst>
                </a:hlinkClick>
              </a:rPr>
              <a:t>Siblings turn brewers’ spent grain into food supplement - YouTube</a:t>
            </a:r>
            <a:endParaRPr lang="en-IE" dirty="0">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3"/>
          <a:stretch>
            <a:fillRect/>
          </a:stretch>
        </p:blipFill>
        <p:spPr>
          <a:xfrm>
            <a:off x="5349343" y="1284780"/>
            <a:ext cx="5744029" cy="3671238"/>
          </a:xfrm>
          <a:prstGeom prst="rect">
            <a:avLst/>
          </a:prstGeom>
        </p:spPr>
      </p:pic>
      <p:sp>
        <p:nvSpPr>
          <p:cNvPr id="3" name="TextBox 2">
            <a:extLst>
              <a:ext uri="{FF2B5EF4-FFF2-40B4-BE49-F238E27FC236}">
                <a16:creationId xmlns:a16="http://schemas.microsoft.com/office/drawing/2014/main" id="{4160DFDC-4B00-4BD4-2A8C-24CB75C8C123}"/>
              </a:ext>
            </a:extLst>
          </p:cNvPr>
          <p:cNvSpPr txBox="1"/>
          <p:nvPr/>
        </p:nvSpPr>
        <p:spPr>
          <a:xfrm>
            <a:off x="7217229" y="6011999"/>
            <a:ext cx="3876143" cy="307777"/>
          </a:xfrm>
          <a:prstGeom prst="rect">
            <a:avLst/>
          </a:prstGeom>
          <a:noFill/>
        </p:spPr>
        <p:txBody>
          <a:bodyPr wrap="square">
            <a:spAutoFit/>
          </a:bodyPr>
          <a:lstStyle/>
          <a:p>
            <a:r>
              <a:rPr lang="en-US" sz="1400" dirty="0">
                <a:solidFill>
                  <a:srgbClr val="F79037"/>
                </a:solidFill>
                <a:hlinkClick r:id="rId4">
                  <a:extLst>
                    <a:ext uri="{A12FA001-AC4F-418D-AE19-62706E023703}">
                      <ahyp:hlinkClr xmlns:ahyp="http://schemas.microsoft.com/office/drawing/2018/hyperlinkcolor" val="tx"/>
                    </a:ext>
                  </a:extLst>
                </a:hlinkClick>
              </a:rPr>
              <a:t>A Taste of Ireland: From Farm to Fork - YouTube</a:t>
            </a:r>
            <a:endParaRPr lang="en-IE" sz="1400" dirty="0">
              <a:solidFill>
                <a:srgbClr val="F79037"/>
              </a:solidFill>
            </a:endParaRPr>
          </a:p>
        </p:txBody>
      </p:sp>
      <p:sp>
        <p:nvSpPr>
          <p:cNvPr id="4" name="TextBox 3">
            <a:extLst>
              <a:ext uri="{FF2B5EF4-FFF2-40B4-BE49-F238E27FC236}">
                <a16:creationId xmlns:a16="http://schemas.microsoft.com/office/drawing/2014/main" id="{21B8185A-755E-6A6E-AE12-840CE3163122}"/>
              </a:ext>
            </a:extLst>
          </p:cNvPr>
          <p:cNvSpPr txBox="1"/>
          <p:nvPr/>
        </p:nvSpPr>
        <p:spPr>
          <a:xfrm>
            <a:off x="483053" y="1667579"/>
            <a:ext cx="4866290" cy="3816429"/>
          </a:xfrm>
          <a:prstGeom prst="rect">
            <a:avLst/>
          </a:prstGeom>
          <a:noFill/>
        </p:spPr>
        <p:txBody>
          <a:bodyPr wrap="square">
            <a:spAutoFit/>
          </a:bodyPr>
          <a:lstStyle/>
          <a:p>
            <a:r>
              <a:rPr lang="en-US" sz="2200" b="0" i="0" dirty="0">
                <a:solidFill>
                  <a:srgbClr val="000000"/>
                </a:solidFill>
                <a:effectLst/>
              </a:rPr>
              <a:t>This short </a:t>
            </a:r>
            <a:r>
              <a:rPr lang="en-US" sz="2200" b="0" i="0" dirty="0">
                <a:solidFill>
                  <a:srgbClr val="F79037"/>
                </a:solidFill>
                <a:effectLst/>
                <a:hlinkClick r:id="rId5">
                  <a:extLst>
                    <a:ext uri="{A12FA001-AC4F-418D-AE19-62706E023703}">
                      <ahyp:hlinkClr xmlns:ahyp="http://schemas.microsoft.com/office/drawing/2018/hyperlinkcolor" val="tx"/>
                    </a:ext>
                  </a:extLst>
                </a:hlinkClick>
              </a:rPr>
              <a:t>Discover Ireland </a:t>
            </a:r>
            <a:r>
              <a:rPr lang="en-US" sz="2200" b="0" i="0" dirty="0">
                <a:solidFill>
                  <a:srgbClr val="000000"/>
                </a:solidFill>
                <a:effectLst/>
              </a:rPr>
              <a:t>video uses </a:t>
            </a:r>
            <a:r>
              <a:rPr lang="en-US" sz="2200" dirty="0">
                <a:solidFill>
                  <a:srgbClr val="000000"/>
                </a:solidFill>
              </a:rPr>
              <a:t>Irish Celebrity Chef Rachel Allen to </a:t>
            </a:r>
            <a:r>
              <a:rPr lang="en-US" sz="2200" b="0" i="0" dirty="0">
                <a:solidFill>
                  <a:srgbClr val="000000"/>
                </a:solidFill>
                <a:effectLst/>
              </a:rPr>
              <a:t>tell Ireland’s food story…From farm to fork and sea to shore, Ireland is renowned for its fresh, local and organic produce and Rachel creates a great picture. The story has a beginning (her personal story), a middle (our heritage story) and an end (what the audience should expect now and, in the future)</a:t>
            </a:r>
            <a:r>
              <a:rPr lang="en-US" sz="2200" dirty="0">
                <a:solidFill>
                  <a:srgbClr val="000000"/>
                </a:solidFill>
              </a:rPr>
              <a:t> and she creates that emotional connection with the audience.</a:t>
            </a:r>
            <a:endParaRPr lang="en-IE" sz="2200" dirty="0">
              <a:solidFill>
                <a:srgbClr val="000000"/>
              </a:solidFill>
            </a:endParaRP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dirty="0">
                <a:solidFill>
                  <a:srgbClr val="F79037"/>
                </a:solidFill>
              </a:rPr>
              <a:t>A great example of Sharing a Story and creating a picture…Ireland</a:t>
            </a: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7" y="1731604"/>
            <a:ext cx="5302746" cy="3291086"/>
          </a:xfrm>
        </p:spPr>
        <p:txBody>
          <a:bodyPr/>
          <a:lstStyle/>
          <a:p>
            <a:r>
              <a:rPr lang="en-IE" b="1" dirty="0"/>
              <a:t>Draft your story.</a:t>
            </a:r>
          </a:p>
          <a:p>
            <a:pPr marL="342900" indent="-342900">
              <a:buFont typeface="Arial" panose="020B0604020202020204" pitchFamily="34" charset="0"/>
              <a:buChar char="•"/>
            </a:pPr>
            <a:r>
              <a:rPr lang="en-IE" dirty="0"/>
              <a:t>Using the elements mentioned above think about your journey and how you could make that an interesting story to your audience / stakeholders.</a:t>
            </a:r>
          </a:p>
          <a:p>
            <a:pPr marL="342900" indent="-342900">
              <a:buFont typeface="Arial" panose="020B0604020202020204" pitchFamily="34" charset="0"/>
              <a:buChar char="•"/>
            </a:pPr>
            <a:r>
              <a:rPr lang="en-IE" dirty="0"/>
              <a:t>Think about the media you would like to use to share it </a:t>
            </a:r>
          </a:p>
          <a:p>
            <a:pPr marL="342900" indent="-342900">
              <a:buFont typeface="Arial" panose="020B0604020202020204" pitchFamily="34" charset="0"/>
              <a:buChar char="•"/>
            </a:pPr>
            <a:r>
              <a:rPr lang="en-IE" dirty="0"/>
              <a:t>Who could you share it with</a:t>
            </a:r>
          </a:p>
          <a:p>
            <a:endParaRPr lang="en-IE" dirty="0"/>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992652"/>
          </a:xfrm>
        </p:spPr>
        <p:txBody>
          <a:bodyPr/>
          <a:lstStyle/>
          <a:p>
            <a:r>
              <a:rPr lang="en-IE" dirty="0">
                <a:highlight>
                  <a:srgbClr val="F79037"/>
                </a:highlight>
              </a:rPr>
              <a:t>Learner Exercise</a:t>
            </a: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lstStyle/>
          <a:p>
            <a:r>
              <a:rPr lang="en-US" dirty="0"/>
              <a:t>The Power of Networks in Food Business</a:t>
            </a:r>
          </a:p>
          <a:p>
            <a:endParaRPr lang="en-IE" dirty="0"/>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125756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r>
              <a:rPr lang="en-US" dirty="0"/>
              <a:t>Alone we can do so little. Together we can do so much.</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a:buNone/>
            </a:pPr>
            <a:r>
              <a:rPr lang="en-GB" sz="1800" b="1" i="0" dirty="0">
                <a:solidFill>
                  <a:srgbClr val="1EB3DD"/>
                </a:solidFill>
                <a:effectLst/>
                <a:latin typeface="Montserrat"/>
              </a:rPr>
              <a:t>Helen Keller</a:t>
            </a:r>
            <a:endParaRPr lang="en-US" sz="4400" dirty="0">
              <a:solidFill>
                <a:srgbClr val="1EB3DD"/>
              </a:solidFill>
            </a:endParaRPr>
          </a:p>
        </p:txBody>
      </p:sp>
      <p:pic>
        <p:nvPicPr>
          <p:cNvPr id="9" name="Picture Placeholder 8" descr="A picture containing text, vector graphics&#10;&#10;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7" y="2267643"/>
            <a:ext cx="5365809" cy="3025975"/>
          </a:xfrm>
        </p:spPr>
        <p:txBody>
          <a:bodyPr/>
          <a:lstStyle/>
          <a:p>
            <a:r>
              <a:rPr lang="en-US" dirty="0"/>
              <a:t>Professional networking is about making and </a:t>
            </a:r>
            <a:r>
              <a:rPr lang="en-US" dirty="0" err="1"/>
              <a:t>utilising</a:t>
            </a:r>
            <a:r>
              <a:rPr lang="en-US" dirty="0"/>
              <a:t> contacts to add value to your business, customers and clients. The goal of professional networking is to create a pool of people and information that can directly increase the quality of your product or service, decrease customer attrition, and add value to customers and clients.</a:t>
            </a:r>
            <a:endParaRPr lang="en-IE" dirty="0"/>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p:txBody>
          <a:bodyPr/>
          <a:lstStyle/>
          <a:p>
            <a:r>
              <a:rPr lang="en-IE" dirty="0"/>
              <a:t>What is Professional Networking?</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5208755" y="815063"/>
            <a:ext cx="6492169" cy="4945610"/>
            <a:chOff x="4887629" y="1867991"/>
            <a:chExt cx="5214060"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887629" y="1867991"/>
              <a:ext cx="5214060" cy="3831269"/>
              <a:chOff x="4887629" y="1867991"/>
              <a:chExt cx="5214060"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8244065" y="1959219"/>
                <a:ext cx="870683" cy="500700"/>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Reviewing &amp; updating network goals</a:t>
                </a: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7124130" y="2730916"/>
                <a:ext cx="953669" cy="500700"/>
              </a:xfrm>
              <a:prstGeom prst="rect">
                <a:avLst/>
              </a:prstGeom>
              <a:noFill/>
            </p:spPr>
            <p:txBody>
              <a:bodyPr wrap="squar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Undertaking networking activities</a:t>
                </a: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414732" y="3421751"/>
                <a:ext cx="1370723" cy="357643"/>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Preparing your networking plan</a:t>
                </a: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467642" y="4129080"/>
                <a:ext cx="1003531" cy="500700"/>
              </a:xfrm>
              <a:prstGeom prst="rect">
                <a:avLst/>
              </a:prstGeom>
              <a:noFill/>
            </p:spPr>
            <p:txBody>
              <a:bodyPr wrap="square" rtlCol="0">
                <a:spAutoFit/>
              </a:bodyPr>
              <a:lstStyle/>
              <a:p>
                <a:pPr algn="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Identifying what and who you need to know</a:t>
                </a: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887629" y="4920889"/>
                <a:ext cx="885545" cy="500700"/>
              </a:xfrm>
              <a:prstGeom prst="rect">
                <a:avLst/>
              </a:prstGeom>
              <a:noFill/>
            </p:spPr>
            <p:txBody>
              <a:bodyPr wrap="square" rtlCol="0">
                <a:spAutoFit/>
              </a:bodyPr>
              <a:lstStyle/>
              <a:p>
                <a:pPr algn="l"/>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Identifying networking goals</a:t>
                </a: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69899" y="4981439"/>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01</a:t>
                </a: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844448" y="4302415"/>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02</a:t>
              </a:r>
            </a:p>
          </p:txBody>
        </p:sp>
        <p:sp>
          <p:nvSpPr>
            <p:cNvPr id="54" name="TextBox 53">
              <a:extLst>
                <a:ext uri="{FF2B5EF4-FFF2-40B4-BE49-F238E27FC236}">
                  <a16:creationId xmlns:a16="http://schemas.microsoft.com/office/drawing/2014/main" id="{22BEE703-08E7-9F44-2CAF-0EF9C5CB281A}"/>
                </a:ext>
              </a:extLst>
            </p:cNvPr>
            <p:cNvSpPr txBox="1"/>
            <p:nvPr/>
          </p:nvSpPr>
          <p:spPr>
            <a:xfrm>
              <a:off x="7651107" y="3577940"/>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03</a:t>
              </a:r>
            </a:p>
          </p:txBody>
        </p:sp>
        <p:sp>
          <p:nvSpPr>
            <p:cNvPr id="55" name="TextBox 54">
              <a:extLst>
                <a:ext uri="{FF2B5EF4-FFF2-40B4-BE49-F238E27FC236}">
                  <a16:creationId xmlns:a16="http://schemas.microsoft.com/office/drawing/2014/main" id="{AC9EF2BE-F0E6-D2F5-328F-612292A54A76}"/>
                </a:ext>
              </a:extLst>
            </p:cNvPr>
            <p:cNvSpPr txBox="1"/>
            <p:nvPr/>
          </p:nvSpPr>
          <p:spPr>
            <a:xfrm>
              <a:off x="8479691" y="2860774"/>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56" name="TextBox 55">
              <a:extLst>
                <a:ext uri="{FF2B5EF4-FFF2-40B4-BE49-F238E27FC236}">
                  <a16:creationId xmlns:a16="http://schemas.microsoft.com/office/drawing/2014/main" id="{F2F9E60A-3BF2-040E-3BFB-121732F34AA1}"/>
                </a:ext>
              </a:extLst>
            </p:cNvPr>
            <p:cNvSpPr txBox="1"/>
            <p:nvPr/>
          </p:nvSpPr>
          <p:spPr>
            <a:xfrm>
              <a:off x="9362414" y="2191183"/>
              <a:ext cx="487091" cy="453014"/>
            </a:xfrm>
            <a:prstGeom prst="rect">
              <a:avLst/>
            </a:prstGeom>
            <a:noFill/>
          </p:spPr>
          <p:txBody>
            <a:bodyPr wrap="square" rtlCol="0">
              <a:spAutoFit/>
            </a:bodyPr>
            <a:lstStyle/>
            <a:p>
              <a:pPr algn="ctr"/>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STEP </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05</a:t>
              </a: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633326" y="494348"/>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Building a Professional Network</a:t>
            </a:r>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665873" y="1094668"/>
            <a:ext cx="5260660" cy="3159305"/>
          </a:xfrm>
        </p:spPr>
        <p:txBody>
          <a:bodyPr/>
          <a:lstStyle/>
          <a:p>
            <a:pPr>
              <a:lnSpc>
                <a:spcPts val="2580"/>
              </a:lnSpc>
            </a:pPr>
            <a:r>
              <a:rPr lang="en-US" dirty="0"/>
              <a:t>Networking is perhaps more crucial than ever, as an established relationship can </a:t>
            </a:r>
            <a:r>
              <a:rPr lang="en-US" b="1" dirty="0"/>
              <a:t>differentiate one entrepreneur from another thereby providing a competitive advantage. </a:t>
            </a:r>
            <a:r>
              <a:rPr lang="en-US" dirty="0"/>
              <a:t>Professional networking involves building a network of contacts, colleagues, associates, suppliers &amp; others ensuring that a  pool of contacts is available to tap into when required. </a:t>
            </a:r>
            <a:r>
              <a:rPr lang="en-US" sz="2400" dirty="0">
                <a:solidFill>
                  <a:srgbClr val="000000"/>
                </a:solidFill>
              </a:rPr>
              <a:t>Professional networking requires a disciplined and planned approach &amp; is a two-way process. </a:t>
            </a:r>
            <a:endParaRPr lang="en-US"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8927691" y="2208208"/>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US" sz="2000" b="1" dirty="0">
                <a:solidFill>
                  <a:srgbClr val="000000"/>
                </a:solidFill>
              </a:rPr>
              <a:t>Building a professional network involves 5 steps.</a:t>
            </a:r>
            <a:endParaRPr lang="en-IE" sz="2000" b="1" dirty="0">
              <a:solidFill>
                <a:srgbClr val="000000"/>
              </a:solidFill>
            </a:endParaRPr>
          </a:p>
          <a:p>
            <a:pPr algn="ctr"/>
            <a:endParaRPr lang="en-IE" sz="2000" b="1" dirty="0"/>
          </a:p>
        </p:txBody>
      </p:sp>
    </p:spTree>
    <p:extLst>
      <p:ext uri="{BB962C8B-B14F-4D97-AF65-F5344CB8AC3E}">
        <p14:creationId xmlns:p14="http://schemas.microsoft.com/office/powerpoint/2010/main" val="412607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835671" y="1783457"/>
            <a:ext cx="7404815" cy="3291086"/>
          </a:xfrm>
        </p:spPr>
        <p:txBody>
          <a:bodyPr/>
          <a:lstStyle/>
          <a:p>
            <a:pPr marL="342900" indent="-342900">
              <a:buFont typeface="Arial" panose="020B0604020202020204" pitchFamily="34" charset="0"/>
              <a:buChar char="•"/>
            </a:pPr>
            <a:r>
              <a:rPr lang="en-US" dirty="0"/>
              <a:t>Networking will be very useful at the start of your business when you are less well-connected.</a:t>
            </a:r>
          </a:p>
          <a:p>
            <a:pPr marL="342900" indent="-342900">
              <a:buFont typeface="Arial" panose="020B0604020202020204" pitchFamily="34" charset="0"/>
              <a:buChar char="•"/>
            </a:pPr>
            <a:r>
              <a:rPr lang="en-US" dirty="0"/>
              <a:t>Networking keeps you in touch with opportunities. You can turn to more people for help and advice.</a:t>
            </a:r>
          </a:p>
          <a:p>
            <a:pPr marL="342900" indent="-342900">
              <a:buFont typeface="Arial" panose="020B0604020202020204" pitchFamily="34" charset="0"/>
              <a:buChar char="•"/>
            </a:pPr>
            <a:r>
              <a:rPr lang="en-US" dirty="0"/>
              <a:t>Effective networkers are more likely to be offered opportunities.</a:t>
            </a:r>
          </a:p>
          <a:p>
            <a:pPr marL="342900" indent="-342900">
              <a:buFont typeface="Arial" panose="020B0604020202020204" pitchFamily="34" charset="0"/>
              <a:buChar char="•"/>
            </a:pPr>
            <a:r>
              <a:rPr lang="en-US" dirty="0"/>
              <a:t>Networking allows you to contribute something to others and build your reputation – people buy people.</a:t>
            </a:r>
          </a:p>
          <a:p>
            <a:pPr marL="342900" indent="-342900">
              <a:buFont typeface="Arial" panose="020B0604020202020204" pitchFamily="34" charset="0"/>
              <a:buChar char="•"/>
            </a:pPr>
            <a:endParaRPr lang="en-IE" dirty="0"/>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835671" y="926768"/>
            <a:ext cx="6143198" cy="992652"/>
          </a:xfrm>
        </p:spPr>
        <p:txBody>
          <a:bodyPr/>
          <a:lstStyle/>
          <a:p>
            <a:r>
              <a:rPr lang="en-IE" b="1" dirty="0"/>
              <a:t>How Networking is beneficial…</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endParaRPr lang="en-IE" dirty="0"/>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10;&#10;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10;&#10;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10;&#10;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10;&#10;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767253" y="1885984"/>
            <a:ext cx="11424747" cy="3440624"/>
          </a:xfrm>
        </p:spPr>
        <p:txBody>
          <a:bodyPr/>
          <a:lstStyle/>
          <a:p>
            <a:r>
              <a:rPr lang="en-US" dirty="0"/>
              <a:t>Networking is an effective low-cost method of connecting with those who can support you to grow your business through referrals and introductions, to develop sales, collaboration opportunities, and contacts.</a:t>
            </a:r>
          </a:p>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rPr>
              <a:t>Types of business networking </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Strong Contact Networks (typically paid-for networks that focus on referral business in the network, e.g. </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 Business Network International | Business Networking</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Casual contact networks - your attendance is optional – e.g. Chamber of Commerce networking events in your area </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Online networks  - </a:t>
            </a:r>
            <a:r>
              <a:rPr lang="en-US" sz="2200" dirty="0">
                <a:solidFill>
                  <a:srgbClr val="F79037"/>
                </a:solidFill>
                <a:hlinkClick r:id="rId4">
                  <a:extLst>
                    <a:ext uri="{A12FA001-AC4F-418D-AE19-62706E023703}">
                      <ahyp:hlinkClr xmlns:ahyp="http://schemas.microsoft.com/office/drawing/2018/hyperlinkcolor" val="tx"/>
                    </a:ext>
                  </a:extLst>
                </a:hlinkClick>
              </a:rPr>
              <a:t>Welcome to Open Food Network</a:t>
            </a:r>
            <a:r>
              <a:rPr lang="en-US" sz="2200" dirty="0">
                <a:solidFill>
                  <a:srgbClr val="F79037"/>
                </a:solidFill>
              </a:rPr>
              <a:t> </a:t>
            </a:r>
            <a:r>
              <a:rPr kumimoji="0" lang="en-GB" sz="2200" b="0" i="0" u="none" strike="noStrike" kern="1200" cap="none" spc="0" normalizeH="0" baseline="0" noProof="0" dirty="0">
                <a:ln>
                  <a:noFill/>
                </a:ln>
                <a:effectLst/>
                <a:uLnTx/>
                <a:uFillTx/>
                <a:latin typeface="Calibri" panose="020F0502020204030204"/>
                <a:ea typeface="+mn-ea"/>
                <a:cs typeface="+mn-cs"/>
              </a:rPr>
              <a:t>LinkedIn or Facebook groups</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Professional Associations - </a:t>
            </a:r>
            <a:r>
              <a:rPr lang="en-US" sz="2200" dirty="0">
                <a:solidFill>
                  <a:srgbClr val="F79037"/>
                </a:solidFill>
                <a:hlinkClick r:id="rId5">
                  <a:extLst>
                    <a:ext uri="{A12FA001-AC4F-418D-AE19-62706E023703}">
                      <ahyp:hlinkClr xmlns:ahyp="http://schemas.microsoft.com/office/drawing/2018/hyperlinkcolor" val="tx"/>
                    </a:ext>
                  </a:extLst>
                </a:hlinkClick>
              </a:rPr>
              <a:t>Tipperary Food Producers Network - 37 Food Businesses in Tipp</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endParaRPr lang="en-US" dirty="0"/>
          </a:p>
          <a:p>
            <a:endParaRPr lang="en-IE"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r>
              <a:rPr lang="en-IE" b="1" dirty="0"/>
              <a:t>Types of Networking</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10;&#10;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10;&#10;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10;&#10;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a:r>
              <a:rPr lang="en-US" dirty="0"/>
              <a:t>CUSTOMER LOYALTY &amp; SATISFACTION</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r>
              <a:rPr lang="en-US" sz="2000" dirty="0"/>
              <a:t>By understanding and </a:t>
            </a:r>
            <a:r>
              <a:rPr lang="en-US" sz="2000" dirty="0" err="1"/>
              <a:t>empathising</a:t>
            </a:r>
            <a:r>
              <a:rPr lang="en-US" sz="2000" dirty="0"/>
              <a:t> with customers' needs and concerns, you can provide tailored solutions, exceptional customer service, and a positive overall experience. This leads to customer loyalty, repeat business, and positive recommendations.</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a:r>
              <a:rPr lang="en-US" dirty="0"/>
              <a:t>SUPPLIER AND PARTNER RELATIONSHIPS</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r>
              <a:rPr lang="en-US" sz="2000" dirty="0"/>
              <a:t>The basis of an ethical business is to extend your values to your suppliers &amp; partners &amp; to build fair &amp; ethical sourcing practices and mutually beneficial partnerships with those that share your values. This will enhance your credibility &amp; reputation in a sustainable way. </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6562677" cy="339415"/>
          </a:xfrm>
        </p:spPr>
        <p:txBody>
          <a:bodyPr/>
          <a:lstStyle/>
          <a:p>
            <a:pPr algn="l"/>
            <a:r>
              <a:rPr lang="en-US" dirty="0"/>
              <a:t>COMMUNITY ENGAGEMENT AND SOCIAL IMPACT:</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a:lstStyle/>
          <a:p>
            <a:r>
              <a:rPr lang="en-US" sz="2000" dirty="0"/>
              <a:t>As an ethical business it is a good idea to </a:t>
            </a:r>
            <a:r>
              <a:rPr lang="en-US" sz="2000" dirty="0" err="1"/>
              <a:t>recognise</a:t>
            </a:r>
            <a:r>
              <a:rPr lang="en-US" sz="2000" dirty="0"/>
              <a:t> your role in the broader community &amp; actively engage in initiatives that contribute to social and environmental well-being. As a result, you will build a good relationship &amp; reputation within the community. </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endParaRPr lang="en-IE" dirty="0"/>
          </a:p>
          <a:p>
            <a:pPr algn="ctr"/>
            <a:r>
              <a:rPr lang="en-IE" sz="2400" dirty="0">
                <a:solidFill>
                  <a:srgbClr val="000000"/>
                </a:solidFill>
              </a:rPr>
              <a:t>Here are some common ways to </a:t>
            </a:r>
            <a:r>
              <a:rPr lang="en-IE" sz="2400" b="1" dirty="0">
                <a:solidFill>
                  <a:srgbClr val="F79037"/>
                </a:solidFill>
              </a:rPr>
              <a:t>BUILD STRONG RELATIONSHIPS </a:t>
            </a:r>
            <a:r>
              <a:rPr lang="en-IE" sz="2400" dirty="0">
                <a:solidFill>
                  <a:srgbClr val="000000"/>
                </a:solidFill>
              </a:rPr>
              <a:t>inside and outside your business</a:t>
            </a:r>
          </a:p>
          <a:p>
            <a:pPr algn="ctr"/>
            <a:endParaRPr lang="en-IE" sz="2400" dirty="0">
              <a:solidFill>
                <a:srgbClr val="000000"/>
              </a:solidFill>
            </a:endParaRPr>
          </a:p>
          <a:p>
            <a:endParaRPr lang="en-IE" dirty="0"/>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898357" y="1762511"/>
            <a:ext cx="6163346" cy="3501141"/>
          </a:xfrm>
        </p:spPr>
        <p:txBody>
          <a:bodyPr/>
          <a:lstStyle/>
          <a:p>
            <a:r>
              <a:rPr lang="en-US" dirty="0"/>
              <a:t>This is a community of food and beverage producers </a:t>
            </a:r>
            <a:r>
              <a:rPr lang="en-US" b="1" dirty="0"/>
              <a:t>working together</a:t>
            </a:r>
            <a:r>
              <a:rPr lang="en-US" dirty="0"/>
              <a:t> in a network to promote the very best food Tipperary has to offer. Creating nutritious and healthy products in a sustainable food system is what binds them.</a:t>
            </a:r>
          </a:p>
          <a:p>
            <a:r>
              <a:rPr lang="en-US" dirty="0"/>
              <a:t>Their vibrant network of dedicated producers includes cheesemakers and bee-keepers, fruit farmers and cider makers, butchers and bakers, and sauce and jam makers. The integrity that they offer with their products makes them stand out both nationally and internationally.</a:t>
            </a:r>
            <a:endParaRPr lang="en-IE" dirty="0"/>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593557" y="497413"/>
            <a:ext cx="4990998" cy="992652"/>
          </a:xfrm>
        </p:spPr>
        <p:txBody>
          <a:bodyPr/>
          <a:lstStyle/>
          <a:p>
            <a:pPr>
              <a:lnSpc>
                <a:spcPct val="100000"/>
              </a:lnSpc>
            </a:pPr>
            <a:r>
              <a:rPr lang="en-IE" dirty="0">
                <a:highlight>
                  <a:srgbClr val="F79037"/>
                </a:highlight>
              </a:rPr>
              <a:t>SPOTLIGHT</a:t>
            </a:r>
            <a:r>
              <a:rPr lang="en-IE" dirty="0"/>
              <a:t> on </a:t>
            </a:r>
            <a:r>
              <a:rPr lang="en-IE" b="1" dirty="0">
                <a:hlinkClick r:id="rId2">
                  <a:extLst>
                    <a:ext uri="{A12FA001-AC4F-418D-AE19-62706E023703}">
                      <ahyp:hlinkClr xmlns:ahyp="http://schemas.microsoft.com/office/drawing/2018/hyperlinkcolor" val="tx"/>
                    </a:ext>
                  </a:extLst>
                </a:hlinkClick>
              </a:rPr>
              <a:t>Tipperary Food Producers</a:t>
            </a:r>
            <a:r>
              <a:rPr lang="en-IE" b="1" dirty="0"/>
              <a:t> - </a:t>
            </a:r>
            <a:r>
              <a:rPr lang="en-IE" dirty="0"/>
              <a:t> Ireland</a:t>
            </a:r>
            <a:endParaRPr lang="en-IE" b="1" dirty="0"/>
          </a:p>
          <a:p>
            <a:pPr>
              <a:lnSpc>
                <a:spcPct val="100000"/>
              </a:lnSpc>
            </a:pPr>
            <a:endParaRPr lang="en-IE" dirty="0"/>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6" name="TextBox 15">
            <a:extLst>
              <a:ext uri="{FF2B5EF4-FFF2-40B4-BE49-F238E27FC236}">
                <a16:creationId xmlns:a16="http://schemas.microsoft.com/office/drawing/2014/main" id="{437D7989-AB0A-F1CD-D4E7-CA6AF3252C63}"/>
              </a:ext>
            </a:extLst>
          </p:cNvPr>
          <p:cNvSpPr txBox="1"/>
          <p:nvPr/>
        </p:nvSpPr>
        <p:spPr>
          <a:xfrm>
            <a:off x="4973145" y="5830642"/>
            <a:ext cx="6096000" cy="646331"/>
          </a:xfrm>
          <a:prstGeom prst="rect">
            <a:avLst/>
          </a:prstGeom>
          <a:noFill/>
        </p:spPr>
        <p:txBody>
          <a:bodyPr wrap="square">
            <a:spAutoFit/>
          </a:bodyPr>
          <a:lstStyle/>
          <a:p>
            <a:r>
              <a:rPr lang="en-US" dirty="0">
                <a:solidFill>
                  <a:srgbClr val="F79037"/>
                </a:solidFill>
                <a:hlinkClick r:id="rId4">
                  <a:extLst>
                    <a:ext uri="{A12FA001-AC4F-418D-AE19-62706E023703}">
                      <ahyp:hlinkClr xmlns:ahyp="http://schemas.microsoft.com/office/drawing/2018/hyperlinkcolor" val="tx"/>
                    </a:ext>
                  </a:extLst>
                </a:hlinkClick>
              </a:rPr>
              <a:t>10 Simple Ways To Improve Your Networking Skills - How To Network With People Even If You're Shy! - YouTube</a:t>
            </a:r>
            <a:endParaRPr lang="en-IE" dirty="0">
              <a:solidFill>
                <a:srgbClr val="F79037"/>
              </a:solidFill>
            </a:endParaRPr>
          </a:p>
        </p:txBody>
      </p:sp>
      <p:sp>
        <p:nvSpPr>
          <p:cNvPr id="18" name="TextBox 17">
            <a:extLst>
              <a:ext uri="{FF2B5EF4-FFF2-40B4-BE49-F238E27FC236}">
                <a16:creationId xmlns:a16="http://schemas.microsoft.com/office/drawing/2014/main" id="{77F30A7C-CE49-EA1E-C628-EEAB5103FF4A}"/>
              </a:ext>
            </a:extLst>
          </p:cNvPr>
          <p:cNvSpPr txBox="1"/>
          <p:nvPr/>
        </p:nvSpPr>
        <p:spPr>
          <a:xfrm>
            <a:off x="861848" y="1162183"/>
            <a:ext cx="3247697" cy="2308324"/>
          </a:xfrm>
          <a:prstGeom prst="rect">
            <a:avLst/>
          </a:prstGeom>
          <a:noFill/>
        </p:spPr>
        <p:txBody>
          <a:bodyPr wrap="square">
            <a:spAutoFit/>
          </a:bodyPr>
          <a:lstStyle/>
          <a:p>
            <a:pPr algn="ctr"/>
            <a:r>
              <a:rPr lang="en-US" sz="2400" dirty="0">
                <a:solidFill>
                  <a:srgbClr val="0F0F0F"/>
                </a:solidFill>
              </a:rPr>
              <a:t>I</a:t>
            </a:r>
            <a:r>
              <a:rPr lang="en-US" sz="2400" b="0" i="0" dirty="0">
                <a:solidFill>
                  <a:srgbClr val="0F0F0F"/>
                </a:solidFill>
                <a:effectLst/>
              </a:rPr>
              <a:t>n this video, you will discover 10 networking strategies that aim to help you to start enjoying networking even if you are shy.</a:t>
            </a:r>
            <a:endParaRPr lang="en-IE" sz="2400" dirty="0"/>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1022345" y="1604598"/>
            <a:ext cx="5462538" cy="3291086"/>
          </a:xfrm>
        </p:spPr>
        <p:txBody>
          <a:bodyPr/>
          <a:lstStyle/>
          <a:p>
            <a:r>
              <a:rPr lang="en-IE" dirty="0"/>
              <a:t>Get the wheels in motion…</a:t>
            </a:r>
            <a:r>
              <a:rPr lang="en-US" b="1" dirty="0"/>
              <a:t>Research the networking platforms that you can access in your</a:t>
            </a:r>
            <a:endParaRPr lang="en-US" sz="800" dirty="0"/>
          </a:p>
          <a:p>
            <a:pPr marL="342900" indent="-342900">
              <a:buFont typeface="Arial" panose="020B0604020202020204" pitchFamily="34" charset="0"/>
              <a:buChar char="•"/>
            </a:pPr>
            <a:r>
              <a:rPr lang="en-US" dirty="0"/>
              <a:t>Area/region/country</a:t>
            </a:r>
          </a:p>
          <a:p>
            <a:pPr marL="342900" indent="-342900">
              <a:buFont typeface="Arial" panose="020B0604020202020204" pitchFamily="34" charset="0"/>
              <a:buChar char="•"/>
            </a:pPr>
            <a:r>
              <a:rPr lang="en-US" dirty="0"/>
              <a:t>Sector (food/ agrifood)</a:t>
            </a:r>
          </a:p>
          <a:p>
            <a:pPr marL="342900" indent="-342900">
              <a:buFont typeface="Arial" panose="020B0604020202020204" pitchFamily="34" charset="0"/>
              <a:buChar char="•"/>
            </a:pPr>
            <a:r>
              <a:rPr lang="en-US" dirty="0"/>
              <a:t>Online specific, that are relevant to your business</a:t>
            </a:r>
          </a:p>
          <a:p>
            <a:endParaRPr lang="en-US" sz="1000" dirty="0"/>
          </a:p>
          <a:p>
            <a:r>
              <a:rPr lang="en-US" dirty="0"/>
              <a:t>Then calculate, </a:t>
            </a:r>
            <a:r>
              <a:rPr lang="en-US" b="1" dirty="0"/>
              <a:t>how much time can you set aside to network each month?</a:t>
            </a:r>
          </a:p>
          <a:p>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r>
              <a:rPr lang="en-IE" dirty="0">
                <a:highlight>
                  <a:srgbClr val="F79037"/>
                </a:highlight>
              </a:rPr>
              <a:t>Learner Exercise</a:t>
            </a: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endParaRPr lang="en-IE" dirty="0"/>
          </a:p>
        </p:txBody>
      </p:sp>
      <p:pic>
        <p:nvPicPr>
          <p:cNvPr id="5" name="Picture 4" descr="Icon&#10;&#10;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788415" y="2191195"/>
            <a:ext cx="5923925" cy="3291086"/>
          </a:xfrm>
        </p:spPr>
        <p:txBody>
          <a:bodyPr/>
          <a:lstStyle/>
          <a:p>
            <a:r>
              <a:rPr lang="en-IE" dirty="0">
                <a:effectLst/>
                <a:latin typeface="Calibri" panose="020F0502020204030204" pitchFamily="34" charset="0"/>
                <a:ea typeface="Times New Roman" panose="02020603050405020304" pitchFamily="18" charset="0"/>
                <a:cs typeface="Calibri" panose="020F0502020204030204" pitchFamily="34" charset="0"/>
              </a:rPr>
              <a:t>The primary goal of the platform is to form an intergenerational link between aspiring ethical food entrepreneurs. </a:t>
            </a:r>
          </a:p>
          <a:p>
            <a:r>
              <a:rPr lang="en-IE" dirty="0">
                <a:latin typeface="Calibri" panose="020F0502020204030204" pitchFamily="34" charset="0"/>
                <a:ea typeface="Times New Roman" panose="02020603050405020304" pitchFamily="18" charset="0"/>
                <a:cs typeface="Calibri" panose="020F0502020204030204" pitchFamily="34" charset="0"/>
              </a:rPr>
              <a:t>The sharing part of this platform will involve the f</a:t>
            </a:r>
            <a:r>
              <a:rPr lang="en-IE" dirty="0">
                <a:effectLst/>
                <a:latin typeface="Calibri" panose="020F0502020204030204" pitchFamily="34" charset="0"/>
                <a:ea typeface="Times New Roman" panose="02020603050405020304" pitchFamily="18" charset="0"/>
                <a:cs typeface="Calibri" panose="020F0502020204030204" pitchFamily="34" charset="0"/>
              </a:rPr>
              <a:t>acilitation and creation of appropriate channels for the exchange of information and the coordination between educators and learners and peers-to-peer networking, to lead to synergies promoting the transition to the circular model.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524582"/>
            <a:ext cx="5670608" cy="992652"/>
          </a:xfrm>
        </p:spPr>
        <p:txBody>
          <a:bodyPr/>
          <a:lstStyle/>
          <a:p>
            <a:pPr>
              <a:lnSpc>
                <a:spcPct val="100000"/>
              </a:lnSpc>
            </a:pPr>
            <a:r>
              <a:rPr lang="en-IE" dirty="0">
                <a:highlight>
                  <a:srgbClr val="F79037"/>
                </a:highlight>
              </a:rPr>
              <a:t>Remember</a:t>
            </a:r>
            <a:r>
              <a:rPr lang="en-IE" dirty="0"/>
              <a:t> to check out the </a:t>
            </a:r>
            <a:r>
              <a:rPr lang="en-IE" i="1" dirty="0"/>
              <a:t>EFE</a:t>
            </a:r>
            <a:r>
              <a:rPr lang="en-IE" dirty="0"/>
              <a:t> Sharing &amp; Mentoring Platform – Result 4</a:t>
            </a:r>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
        <p:nvSpPr>
          <p:cNvPr id="8" name="TextBox 7">
            <a:extLst>
              <a:ext uri="{FF2B5EF4-FFF2-40B4-BE49-F238E27FC236}">
                <a16:creationId xmlns:a16="http://schemas.microsoft.com/office/drawing/2014/main" id="{B60EC316-2BCA-AB7B-63A9-891C2052C0B9}"/>
              </a:ext>
            </a:extLst>
          </p:cNvPr>
          <p:cNvSpPr txBox="1"/>
          <p:nvPr/>
        </p:nvSpPr>
        <p:spPr>
          <a:xfrm>
            <a:off x="6897116" y="682483"/>
            <a:ext cx="5294884" cy="353943"/>
          </a:xfrm>
          <a:prstGeom prst="rect">
            <a:avLst/>
          </a:prstGeom>
          <a:noFill/>
        </p:spPr>
        <p:txBody>
          <a:bodyPr wrap="square">
            <a:spAutoFit/>
          </a:bodyPr>
          <a:lstStyle/>
          <a:p>
            <a:r>
              <a:rPr lang="en-US" sz="1700" b="1" dirty="0">
                <a:solidFill>
                  <a:srgbClr val="F79037"/>
                </a:solidFill>
                <a:hlinkClick r:id="rId2">
                  <a:extLst>
                    <a:ext uri="{A12FA001-AC4F-418D-AE19-62706E023703}">
                      <ahyp:hlinkClr xmlns:ahyp="http://schemas.microsoft.com/office/drawing/2018/hyperlinkcolor" val="tx"/>
                    </a:ext>
                  </a:extLst>
                </a:hlinkClick>
              </a:rPr>
              <a:t>Home - Ethical Food Entrepreneurship (ethical-food.eu)</a:t>
            </a:r>
            <a:endParaRPr lang="en-IE" sz="1700" b="1" dirty="0">
              <a:solidFill>
                <a:srgbClr val="F79037"/>
              </a:solidFill>
            </a:endParaRPr>
          </a:p>
        </p:txBody>
      </p:sp>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9375762" y="161540"/>
            <a:ext cx="501676" cy="539778"/>
          </a:xfrm>
          <a:prstGeom prst="rect">
            <a:avLst/>
          </a:prstGeom>
        </p:spPr>
      </p:pic>
    </p:spTree>
    <p:extLst>
      <p:ext uri="{BB962C8B-B14F-4D97-AF65-F5344CB8AC3E}">
        <p14:creationId xmlns:p14="http://schemas.microsoft.com/office/powerpoint/2010/main" val="97276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853058" cy="2699658"/>
          </a:xfrm>
        </p:spPr>
        <p:txBody>
          <a:bodyPr>
            <a:normAutofit/>
          </a:bodyPr>
          <a:lstStyle/>
          <a:p>
            <a:pPr>
              <a:lnSpc>
                <a:spcPct val="120000"/>
              </a:lnSpc>
            </a:pPr>
            <a:r>
              <a:rPr lang="en-US" sz="3200" dirty="0"/>
              <a:t>You have just completed the penultimate module…in the final module, we look to the FUTURE &amp; recap the main elements that are critical to the </a:t>
            </a:r>
            <a:r>
              <a:rPr lang="en-US" sz="3200" b="1" dirty="0"/>
              <a:t>sustainability of your enterprise &amp; to the future of the planet</a:t>
            </a:r>
            <a:r>
              <a:rPr lang="en-US" sz="3200" dirty="0"/>
              <a: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867011" cy="3291086"/>
          </a:xfrm>
        </p:spPr>
        <p:txBody>
          <a:bodyPr/>
          <a:lstStyle/>
          <a:p>
            <a:r>
              <a:rPr lang="en-IE" dirty="0"/>
              <a:t>One of our case studies </a:t>
            </a:r>
            <a:r>
              <a:rPr lang="en-IE" b="1" dirty="0">
                <a:solidFill>
                  <a:srgbClr val="F79037"/>
                </a:solidFill>
                <a:hlinkClick r:id="rId2">
                  <a:extLst>
                    <a:ext uri="{A12FA001-AC4F-418D-AE19-62706E023703}">
                      <ahyp:hlinkClr xmlns:ahyp="http://schemas.microsoft.com/office/drawing/2018/hyperlinkcolor" val="tx"/>
                    </a:ext>
                  </a:extLst>
                </a:hlinkClick>
              </a:rPr>
              <a:t>FAZLA GIDA</a:t>
            </a:r>
            <a:r>
              <a:rPr lang="en-IE" b="1" dirty="0">
                <a:solidFill>
                  <a:srgbClr val="F79037"/>
                </a:solidFill>
              </a:rPr>
              <a:t> </a:t>
            </a:r>
            <a:r>
              <a:rPr lang="en-IE" dirty="0"/>
              <a:t>is a Turkish start-up that is helping a network of businesses reach a common goal. This is achieved through </a:t>
            </a:r>
            <a:r>
              <a:rPr lang="en-IE" b="1" dirty="0"/>
              <a:t>extensive collaboration &amp; support </a:t>
            </a:r>
            <a:r>
              <a:rPr lang="en-IE" dirty="0"/>
              <a:t>&amp; the use of innovative technology. </a:t>
            </a:r>
          </a:p>
          <a:p>
            <a:r>
              <a:rPr lang="en-IE" dirty="0"/>
              <a:t>Read all about them here: </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r>
              <a:rPr lang="en-IE" dirty="0"/>
              <a:t>Be Inspired…</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10" name="Picture 9">
            <a:hlinkClick r:id="rId3"/>
            <a:extLst>
              <a:ext uri="{FF2B5EF4-FFF2-40B4-BE49-F238E27FC236}">
                <a16:creationId xmlns:a16="http://schemas.microsoft.com/office/drawing/2014/main" id="{45FAE610-F644-774C-2BBD-79A7FD9A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3134" y="1793612"/>
            <a:ext cx="2310620" cy="3283513"/>
          </a:xfrm>
          <a:prstGeom prst="rect">
            <a:avLst/>
          </a:prstGeom>
          <a:ln>
            <a:solidFill>
              <a:srgbClr val="000000"/>
            </a:solidFill>
          </a:ln>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05715" y="686480"/>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960351" y="1785625"/>
            <a:ext cx="4867011" cy="3025975"/>
          </a:xfrm>
        </p:spPr>
        <p:txBody>
          <a:bodyPr/>
          <a:lstStyle/>
          <a:p>
            <a:r>
              <a:rPr lang="en-IE" dirty="0"/>
              <a:t>In Module 3 we discussed empathy from a consumer’s perspective and how by understanding the consumer or end user’s needs and wants you can better innovate and solve problems that exist for them. </a:t>
            </a:r>
          </a:p>
          <a:p>
            <a:r>
              <a:rPr lang="en-IE" dirty="0"/>
              <a:t>However, </a:t>
            </a:r>
            <a:r>
              <a:rPr lang="en-IE" b="1" dirty="0"/>
              <a:t>empathy plays a vital role in the people side of the business, </a:t>
            </a:r>
            <a:r>
              <a:rPr lang="en-IE" dirty="0"/>
              <a:t>and it is often critical in guiding ethical decision-making processes.</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r>
              <a:rPr lang="en-IE" dirty="0"/>
              <a:t>Empathy…</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E21D93-492C-401B-977F-9983031DD641}">
  <ds:schemaRefs>
    <ds:schemaRef ds:uri="http://schemas.microsoft.com/sharepoint/v3/contenttype/forms"/>
  </ds:schemaRefs>
</ds:datastoreItem>
</file>

<file path=customXml/itemProps2.xml><?xml version="1.0" encoding="utf-8"?>
<ds:datastoreItem xmlns:ds="http://schemas.openxmlformats.org/officeDocument/2006/customXml" ds:itemID="{57D846D6-D664-4C40-A2C0-E073703C3CD6}"/>
</file>

<file path=customXml/itemProps3.xml><?xml version="1.0" encoding="utf-8"?>
<ds:datastoreItem xmlns:ds="http://schemas.openxmlformats.org/officeDocument/2006/customXml" ds:itemID="{A77ADADC-A138-4096-9C7C-6ED05C046525}"/>
</file>

<file path=docProps/app.xml><?xml version="1.0" encoding="utf-8"?>
<Properties xmlns="http://schemas.openxmlformats.org/officeDocument/2006/extended-properties" xmlns:vt="http://schemas.openxmlformats.org/officeDocument/2006/docPropsVTypes">
  <TotalTime>9161</TotalTime>
  <Words>5618</Words>
  <Application>Microsoft Office PowerPoint</Application>
  <PresentationFormat>Widescreen</PresentationFormat>
  <Paragraphs>390</Paragraphs>
  <Slides>74</Slides>
  <Notes>15</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Gilroy</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178</cp:revision>
  <dcterms:created xsi:type="dcterms:W3CDTF">2020-10-14T13:32:04Z</dcterms:created>
  <dcterms:modified xsi:type="dcterms:W3CDTF">2023-07-25T09:16:15Z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