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4"/>
  </p:notesMasterIdLst>
  <p:sldIdLst>
    <p:sldId id="4286" r:id="rId5"/>
    <p:sldId id="4306" r:id="rId6"/>
    <p:sldId id="4323" r:id="rId7"/>
    <p:sldId id="4654" r:id="rId8"/>
    <p:sldId id="4319" r:id="rId9"/>
    <p:sldId id="4621" r:id="rId10"/>
    <p:sldId id="4622" r:id="rId11"/>
    <p:sldId id="4655" r:id="rId12"/>
    <p:sldId id="4623" r:id="rId13"/>
    <p:sldId id="4624" r:id="rId14"/>
    <p:sldId id="4625" r:id="rId15"/>
    <p:sldId id="4626" r:id="rId16"/>
    <p:sldId id="4627" r:id="rId17"/>
    <p:sldId id="4322" r:id="rId18"/>
    <p:sldId id="4656" r:id="rId19"/>
    <p:sldId id="4657" r:id="rId20"/>
    <p:sldId id="4347" r:id="rId21"/>
    <p:sldId id="4649" r:id="rId22"/>
    <p:sldId id="4362" r:id="rId23"/>
    <p:sldId id="4650" r:id="rId24"/>
    <p:sldId id="4341" r:id="rId25"/>
    <p:sldId id="4338" r:id="rId26"/>
    <p:sldId id="4339" r:id="rId27"/>
    <p:sldId id="4342" r:id="rId28"/>
    <p:sldId id="4455" r:id="rId29"/>
    <p:sldId id="4456" r:id="rId30"/>
    <p:sldId id="4631" r:id="rId31"/>
    <p:sldId id="4463" r:id="rId32"/>
    <p:sldId id="4634" r:id="rId33"/>
    <p:sldId id="4464" r:id="rId34"/>
    <p:sldId id="4449" r:id="rId35"/>
    <p:sldId id="4629" r:id="rId36"/>
    <p:sldId id="4483" r:id="rId37"/>
    <p:sldId id="4462" r:id="rId38"/>
    <p:sldId id="4628" r:id="rId39"/>
    <p:sldId id="4630" r:id="rId40"/>
    <p:sldId id="4346" r:id="rId41"/>
    <p:sldId id="4640" r:id="rId42"/>
    <p:sldId id="4641" r:id="rId43"/>
    <p:sldId id="4642" r:id="rId44"/>
    <p:sldId id="4643" r:id="rId45"/>
    <p:sldId id="4645" r:id="rId46"/>
    <p:sldId id="4644" r:id="rId47"/>
    <p:sldId id="4646" r:id="rId48"/>
    <p:sldId id="4647" r:id="rId49"/>
    <p:sldId id="4658" r:id="rId50"/>
    <p:sldId id="4652" r:id="rId51"/>
    <p:sldId id="4653"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37"/>
    <a:srgbClr val="F79037"/>
    <a:srgbClr val="000000"/>
    <a:srgbClr val="B2DEDD"/>
    <a:srgbClr val="F1A0C2"/>
    <a:srgbClr val="FCD3B2"/>
    <a:srgbClr val="B2DDDC"/>
    <a:srgbClr val="EF5655"/>
    <a:srgbClr val="30475E"/>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46C4B-494D-4876-9FE5-C9128D27BAA1}" v="1" dt="2023-10-04T16:48:3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30"/>
  </p:normalViewPr>
  <p:slideViewPr>
    <p:cSldViewPr snapToGrid="0" snapToObjects="1">
      <p:cViewPr varScale="1">
        <p:scale>
          <a:sx n="54" d="100"/>
          <a:sy n="54" d="100"/>
        </p:scale>
        <p:origin x="33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91975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25288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0195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01304"/>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291599"/>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143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31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8851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4E4F1997-7803-29F8-4780-9ADA7425A8F8}"/>
              </a:ext>
            </a:extLst>
          </p:cNvPr>
          <p:cNvSpPr/>
          <p:nvPr userDrawn="1"/>
        </p:nvSpPr>
        <p:spPr>
          <a:xfrm>
            <a:off x="2807957" y="5794350"/>
            <a:ext cx="4984774"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2" r:id="rId15"/>
    <p:sldLayoutId id="2147483884" r:id="rId16"/>
    <p:sldLayoutId id="21474838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navigator.com/Trends/Diet-and-health"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www.trendhunter.com/foo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eurogroupforanimals.org/what-we-do/policy-areas/trade-and-animal-welfare" TargetMode="External"/><Relationship Id="rId4" Type="http://schemas.openxmlformats.org/officeDocument/2006/relationships/hyperlink" Target="https://www.peta.org/issues/animals-used-for-foo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okitforward.eu/"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hyperlink" Target="https://www.kesko.fi/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thicalconsumer.org/food-drink" TargetMode="External"/><Relationship Id="rId7" Type="http://schemas.openxmlformats.org/officeDocument/2006/relationships/image" Target="../media/image22.jpeg"/><Relationship Id="rId2" Type="http://schemas.openxmlformats.org/officeDocument/2006/relationships/hyperlink" Target="https://www.opensocietyfoundations.org/uploads/259ef494-f9d8-4c82-b8ae-fabb927246a7/do-we-need-an-eu-ethical-food-label-20200908.pdf" TargetMode="External"/><Relationship Id="rId1" Type="http://schemas.openxmlformats.org/officeDocument/2006/relationships/slideLayout" Target="../slideLayouts/slideLayout13.xml"/><Relationship Id="rId6" Type="http://schemas.openxmlformats.org/officeDocument/2006/relationships/hyperlink" Target="https://ethical-food.eu/knowledge-sharing-platform/" TargetMode="External"/><Relationship Id="rId5" Type="http://schemas.openxmlformats.org/officeDocument/2006/relationships/hyperlink" Target="https://www.weforum.org/podcasts/radio-davos" TargetMode="External"/><Relationship Id="rId4" Type="http://schemas.openxmlformats.org/officeDocument/2006/relationships/hyperlink" Target="https://www.foodethicscouncil.org/theme/power-in-the-food-syste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rongroots.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posts/world-economic-forum_this-open-hiring-policy-is-working-to-relieve-activity-7083867422243311617-hvSG?utm_source=share&amp;utm_medium=member_desktop" TargetMode="External"/><Relationship Id="rId2" Type="http://schemas.openxmlformats.org/officeDocument/2006/relationships/hyperlink" Target="https://www.linkedin.com/posts/world-economic-forum_this-open-hiring-policy-is-working-to-relieve-activity-7083867422243311617-hvSG/?utm_source=share&amp;utm_medium=member_desktop" TargetMode="External"/><Relationship Id="rId1" Type="http://schemas.openxmlformats.org/officeDocument/2006/relationships/slideLayout" Target="../slideLayouts/slideLayout9.xml"/><Relationship Id="rId5" Type="http://schemas.openxmlformats.org/officeDocument/2006/relationships/hyperlink" Target="https://www.greyston.org/"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hyperlink" Target="http://www.valio.f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eforum.org/agenda/2022/03/food-systems-innovation-transform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plenty.ag/" TargetMode="External"/><Relationship Id="rId2" Type="http://schemas.openxmlformats.org/officeDocument/2006/relationships/slideLayout" Target="../slideLayouts/slideLayout8.xml"/><Relationship Id="rId1" Type="http://schemas.openxmlformats.org/officeDocument/2006/relationships/video" Target="https://www.youtube.com/embed/clDlTVwWZ1I?feature=oembed" TargetMode="External"/><Relationship Id="rId5" Type="http://schemas.openxmlformats.org/officeDocument/2006/relationships/hyperlink" Target="https://www.youtube.com/watch?v=clDlTVwWZ1I" TargetMode="Externa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pen.spotify.com/episode/33RrlXN8cAkJBtOzIG963o?si=xqT0hWfcTsm3rik1DnPS6A" TargetMode="External"/><Relationship Id="rId1" Type="http://schemas.openxmlformats.org/officeDocument/2006/relationships/slideLayout" Target="../slideLayouts/slideLayout9.xml"/><Relationship Id="rId4" Type="http://schemas.openxmlformats.org/officeDocument/2006/relationships/hyperlink" Target="https://open.spotify.com/episode/33RrlXN8cAkJBtOzIG963o?si=xqT0hWfcTsm3rik1DnPS6A&amp;nd=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objectives-smart-target-1262377/" TargetMode="External"/><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careers-in-sport.co.uk/career-advice/effective-communication-skills/" TargetMode="External"/><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irbrake.io/blog/sdlc/agile-model"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cteezy.com/vector-art/539693-report-word-lettering-illustration"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www.philippinesbasiceducation.us/2016/03/together-everyone-achieves-more.html" TargetMode="External"/><Relationship Id="rId2" Type="http://schemas.openxmlformats.org/officeDocument/2006/relationships/image" Target="../media/image45.jpeg"/><Relationship Id="rId1" Type="http://schemas.openxmlformats.org/officeDocument/2006/relationships/slideLayout" Target="../slideLayouts/slideLayout10.xml"/><Relationship Id="rId4" Type="http://schemas.openxmlformats.org/officeDocument/2006/relationships/hyperlink" Target="https://www.bitc.i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theelders.org/who-we-are" TargetMode="External"/><Relationship Id="rId1" Type="http://schemas.openxmlformats.org/officeDocument/2006/relationships/slideLayout" Target="../slideLayouts/slideLayout7.xml"/><Relationship Id="rId4" Type="http://schemas.openxmlformats.org/officeDocument/2006/relationships/hyperlink" Target="https://www.irishpost.com/news/mary-robinsons-3-steps-climate-justice-advice-extinction-rebellion-173016"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http://www.ethical-food.eu/" TargetMode="External"/><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thical-food.eu/" TargetMode="External"/><Relationship Id="rId5" Type="http://schemas.openxmlformats.org/officeDocument/2006/relationships/hyperlink" Target="https://www.facebook.com/efe.erasmus.project" TargetMode="External"/><Relationship Id="rId4" Type="http://schemas.openxmlformats.org/officeDocument/2006/relationships/hyperlink" Target="https://twitter.com/EthicalFoodEnt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ie/"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creamofthecropfoo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epa.ie/" TargetMode="External"/><Relationship Id="rId5" Type="http://schemas.openxmlformats.org/officeDocument/2006/relationships/hyperlink" Target="https://foodwastecharter.ie/" TargetMode="External"/><Relationship Id="rId4" Type="http://schemas.openxmlformats.org/officeDocument/2006/relationships/hyperlink" Target="https://kansaslivingmagazine.com/articles/2018/11/07/world-hunger-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5786" y="1660591"/>
            <a:ext cx="6491591" cy="697353"/>
          </a:xfrm>
        </p:spPr>
        <p:txBody>
          <a:bodyPr/>
          <a:lstStyle/>
          <a:p>
            <a:r>
              <a:rPr lang="en-IE" b="0" dirty="0"/>
              <a:t>Sustainability for the future – </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555786" y="811421"/>
            <a:ext cx="3190338" cy="697353"/>
          </a:xfrm>
        </p:spPr>
        <p:txBody>
          <a:bodyPr>
            <a:noAutofit/>
          </a:bodyPr>
          <a:lstStyle/>
          <a:p>
            <a:r>
              <a:rPr lang="en-US" sz="4800" b="1" dirty="0"/>
              <a:t>MODULE 6</a:t>
            </a:r>
          </a:p>
        </p:txBody>
      </p:sp>
      <p:sp>
        <p:nvSpPr>
          <p:cNvPr id="2" name="TextBox 1">
            <a:extLst>
              <a:ext uri="{FF2B5EF4-FFF2-40B4-BE49-F238E27FC236}">
                <a16:creationId xmlns:a16="http://schemas.microsoft.com/office/drawing/2014/main" id="{2E5D6DAC-CE84-E3B4-DA04-E1841BC54130}"/>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2709E-6E6B-CBFB-916B-2D68447493BB}"/>
              </a:ext>
            </a:extLst>
          </p:cNvPr>
          <p:cNvSpPr>
            <a:spLocks noGrp="1"/>
          </p:cNvSpPr>
          <p:nvPr>
            <p:ph type="body" sz="quarter" idx="18"/>
          </p:nvPr>
        </p:nvSpPr>
        <p:spPr>
          <a:xfrm>
            <a:off x="898357" y="1849820"/>
            <a:ext cx="5523464" cy="3434745"/>
          </a:xfrm>
        </p:spPr>
        <p:txBody>
          <a:bodyPr/>
          <a:lstStyle/>
          <a:p>
            <a:r>
              <a:rPr lang="en-US" dirty="0"/>
              <a:t>An ethical food system </a:t>
            </a:r>
            <a:r>
              <a:rPr lang="en-US" dirty="0" err="1"/>
              <a:t>recognises</a:t>
            </a:r>
            <a:r>
              <a:rPr lang="en-US" dirty="0"/>
              <a:t> the </a:t>
            </a:r>
            <a:r>
              <a:rPr lang="en-US" b="1" dirty="0"/>
              <a:t>link between food and health</a:t>
            </a:r>
            <a:r>
              <a:rPr lang="en-US" dirty="0"/>
              <a:t> (Module 1). It promotes the production and consumption of nutritious, whole foods, and discourages the use of harmful additives, pesticides, and antibiotics. </a:t>
            </a:r>
          </a:p>
          <a:p>
            <a:r>
              <a:rPr lang="en-US" dirty="0"/>
              <a:t>By encouraging healthier dietary choices, an ethical food system contributes to improved public health outcomes, reduced disease burdens, and increased overall well-being.</a:t>
            </a:r>
            <a:endParaRPr lang="en-IE" dirty="0"/>
          </a:p>
        </p:txBody>
      </p:sp>
      <p:sp>
        <p:nvSpPr>
          <p:cNvPr id="3" name="Text Placeholder 2">
            <a:extLst>
              <a:ext uri="{FF2B5EF4-FFF2-40B4-BE49-F238E27FC236}">
                <a16:creationId xmlns:a16="http://schemas.microsoft.com/office/drawing/2014/main" id="{0F05FE95-FCF6-CE51-F5AC-8DBD7C78B9FD}"/>
              </a:ext>
            </a:extLst>
          </p:cNvPr>
          <p:cNvSpPr>
            <a:spLocks noGrp="1"/>
          </p:cNvSpPr>
          <p:nvPr>
            <p:ph type="body" sz="quarter" idx="16"/>
          </p:nvPr>
        </p:nvSpPr>
        <p:spPr>
          <a:xfrm>
            <a:off x="898357" y="637994"/>
            <a:ext cx="4990998" cy="992652"/>
          </a:xfrm>
        </p:spPr>
        <p:txBody>
          <a:bodyPr/>
          <a:lstStyle/>
          <a:p>
            <a:pPr marL="742950" indent="-742950">
              <a:buFont typeface="+mj-lt"/>
              <a:buAutoNum type="arabicPeriod" startAt="3"/>
            </a:pPr>
            <a:r>
              <a:rPr lang="en-IE" b="1" dirty="0"/>
              <a:t>Public Health and Well-being</a:t>
            </a:r>
          </a:p>
        </p:txBody>
      </p:sp>
      <p:pic>
        <p:nvPicPr>
          <p:cNvPr id="6" name="Picture Placeholder 5" descr="A heart shaped bowl with vegetables and fruits&#10;&#10;Description automatically generated">
            <a:extLst>
              <a:ext uri="{FF2B5EF4-FFF2-40B4-BE49-F238E27FC236}">
                <a16:creationId xmlns:a16="http://schemas.microsoft.com/office/drawing/2014/main" id="{72B7A96E-0577-090B-5020-418370CFE7F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4958" b="7176"/>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70C62A98-D93B-19F1-9FF3-21918203F5DA}"/>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FOLLOW Food &amp; Health TRENDS  on platforms such as:</a:t>
            </a:r>
            <a:endParaRPr lang="en-US" sz="2000" b="1" dirty="0">
              <a:solidFill>
                <a:schemeClr val="bg1"/>
              </a:solidFill>
              <a:hlinkClick r:id="rId3">
                <a:extLst>
                  <a:ext uri="{A12FA001-AC4F-418D-AE19-62706E023703}">
                    <ahyp:hlinkClr xmlns:ahyp="http://schemas.microsoft.com/office/drawing/2018/hyperlinkcolor" val="tx"/>
                  </a:ext>
                </a:extLst>
              </a:hlinkClick>
            </a:endParaRPr>
          </a:p>
          <a:p>
            <a:pPr algn="ctr"/>
            <a:r>
              <a:rPr lang="en-US" sz="2000" dirty="0">
                <a:solidFill>
                  <a:schemeClr val="bg1"/>
                </a:solidFill>
                <a:hlinkClick r:id="rId3">
                  <a:extLst>
                    <a:ext uri="{A12FA001-AC4F-418D-AE19-62706E023703}">
                      <ahyp:hlinkClr xmlns:ahyp="http://schemas.microsoft.com/office/drawing/2018/hyperlinkcolor" val="tx"/>
                    </a:ext>
                  </a:extLst>
                </a:hlinkClick>
              </a:rPr>
              <a:t>Diet and health (foodnavigator.com)</a:t>
            </a:r>
            <a:endParaRPr lang="en-US" sz="2000" dirty="0">
              <a:solidFill>
                <a:schemeClr val="bg1"/>
              </a:solidFill>
            </a:endParaRPr>
          </a:p>
          <a:p>
            <a:pPr algn="ctr"/>
            <a:r>
              <a:rPr lang="en-IE" sz="2000" dirty="0">
                <a:solidFill>
                  <a:schemeClr val="bg1"/>
                </a:solidFill>
                <a:hlinkClick r:id="rId4">
                  <a:extLst>
                    <a:ext uri="{A12FA001-AC4F-418D-AE19-62706E023703}">
                      <ahyp:hlinkClr xmlns:ahyp="http://schemas.microsoft.com/office/drawing/2018/hyperlinkcolor" val="tx"/>
                    </a:ext>
                  </a:extLst>
                </a:hlinkClick>
              </a:rPr>
              <a:t>Food Trends (trendhunter.com)</a:t>
            </a:r>
            <a:endParaRPr lang="en-IE" sz="2000" dirty="0">
              <a:solidFill>
                <a:schemeClr val="bg1"/>
              </a:solidFill>
            </a:endParaRPr>
          </a:p>
        </p:txBody>
      </p:sp>
    </p:spTree>
    <p:extLst>
      <p:ext uri="{BB962C8B-B14F-4D97-AF65-F5344CB8AC3E}">
        <p14:creationId xmlns:p14="http://schemas.microsoft.com/office/powerpoint/2010/main" val="40123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0CA-7B79-4922-0D33-E266C4DF5342}"/>
              </a:ext>
            </a:extLst>
          </p:cNvPr>
          <p:cNvSpPr>
            <a:spLocks noGrp="1"/>
          </p:cNvSpPr>
          <p:nvPr>
            <p:ph type="body" sz="quarter" idx="18"/>
          </p:nvPr>
        </p:nvSpPr>
        <p:spPr>
          <a:xfrm>
            <a:off x="898356" y="1796492"/>
            <a:ext cx="5646737" cy="3623931"/>
          </a:xfrm>
        </p:spPr>
        <p:txBody>
          <a:bodyPr/>
          <a:lstStyle/>
          <a:p>
            <a:r>
              <a:rPr lang="en-US" dirty="0"/>
              <a:t>An ethical food system </a:t>
            </a:r>
            <a:r>
              <a:rPr lang="en-US" dirty="0" err="1"/>
              <a:t>emphasises</a:t>
            </a:r>
            <a:r>
              <a:rPr lang="en-US" dirty="0"/>
              <a:t> </a:t>
            </a:r>
            <a:r>
              <a:rPr lang="en-US" b="1" dirty="0"/>
              <a:t>fair treatment, just </a:t>
            </a:r>
            <a:r>
              <a:rPr lang="en-US" b="1" dirty="0" err="1"/>
              <a:t>labour</a:t>
            </a:r>
            <a:r>
              <a:rPr lang="en-US" b="1" dirty="0"/>
              <a:t> practices, and equitable economic opportunities</a:t>
            </a:r>
            <a:r>
              <a:rPr lang="en-US" dirty="0"/>
              <a:t>. It advocates for fair wages, safe working conditions, and dignified livelihoods for farmers, farmworkers, and food producers. It supports fairtrade and other initiatives that ensure producers receive fair compensation for their products and </a:t>
            </a:r>
            <a:r>
              <a:rPr lang="en-US" b="1" dirty="0"/>
              <a:t>promotes transparency </a:t>
            </a:r>
            <a:r>
              <a:rPr lang="en-US" dirty="0"/>
              <a:t>in the supply chain.</a:t>
            </a:r>
            <a:endParaRPr lang="en-IE" dirty="0"/>
          </a:p>
        </p:txBody>
      </p:sp>
      <p:sp>
        <p:nvSpPr>
          <p:cNvPr id="3" name="Text Placeholder 2">
            <a:extLst>
              <a:ext uri="{FF2B5EF4-FFF2-40B4-BE49-F238E27FC236}">
                <a16:creationId xmlns:a16="http://schemas.microsoft.com/office/drawing/2014/main" id="{B899E214-ED84-D64F-1DDF-8DE0FE240265}"/>
              </a:ext>
            </a:extLst>
          </p:cNvPr>
          <p:cNvSpPr>
            <a:spLocks noGrp="1"/>
          </p:cNvSpPr>
          <p:nvPr>
            <p:ph type="body" sz="quarter" idx="16"/>
          </p:nvPr>
        </p:nvSpPr>
        <p:spPr>
          <a:xfrm>
            <a:off x="898356" y="631876"/>
            <a:ext cx="4990998" cy="992652"/>
          </a:xfrm>
        </p:spPr>
        <p:txBody>
          <a:bodyPr/>
          <a:lstStyle/>
          <a:p>
            <a:pPr marL="742950" indent="-742950">
              <a:buFont typeface="+mj-lt"/>
              <a:buAutoNum type="arabicPeriod" startAt="4"/>
            </a:pPr>
            <a:r>
              <a:rPr lang="en-IE" b="1" dirty="0"/>
              <a:t>Social Justice &amp; Fairtrade</a:t>
            </a:r>
          </a:p>
        </p:txBody>
      </p:sp>
      <p:pic>
        <p:nvPicPr>
          <p:cNvPr id="6" name="Picture Placeholder 5" descr="Smiling man in overalls and work cap standing in front of shelves with tagged cheese">
            <a:extLst>
              <a:ext uri="{FF2B5EF4-FFF2-40B4-BE49-F238E27FC236}">
                <a16:creationId xmlns:a16="http://schemas.microsoft.com/office/drawing/2014/main" id="{35B4DFB1-7EB9-587C-ED4E-1F715C49042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8FADF010-0A3A-7D4E-3C68-BA285B657EA3}"/>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rPr>
              <a:t>This isn’t just the Legalities (Discussed in Module 2) but it is about doing the RIGHT thing!</a:t>
            </a:r>
            <a:endParaRPr lang="en-IE" sz="2000" dirty="0">
              <a:solidFill>
                <a:schemeClr val="bg1"/>
              </a:solidFill>
            </a:endParaRPr>
          </a:p>
        </p:txBody>
      </p:sp>
    </p:spTree>
    <p:extLst>
      <p:ext uri="{BB962C8B-B14F-4D97-AF65-F5344CB8AC3E}">
        <p14:creationId xmlns:p14="http://schemas.microsoft.com/office/powerpoint/2010/main" val="393387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FA3D-70BE-C8F0-3408-BD924CB9F1D6}"/>
              </a:ext>
            </a:extLst>
          </p:cNvPr>
          <p:cNvSpPr>
            <a:spLocks noGrp="1"/>
          </p:cNvSpPr>
          <p:nvPr>
            <p:ph type="body" sz="quarter" idx="18"/>
          </p:nvPr>
        </p:nvSpPr>
        <p:spPr>
          <a:xfrm>
            <a:off x="898357" y="1433103"/>
            <a:ext cx="5544484" cy="3991793"/>
          </a:xfrm>
        </p:spPr>
        <p:txBody>
          <a:bodyPr/>
          <a:lstStyle/>
          <a:p>
            <a:r>
              <a:rPr lang="en-US" dirty="0"/>
              <a:t>An ethical food system considers the humane treatment of animals in food production as a priority. It advocates for practices that </a:t>
            </a:r>
            <a:r>
              <a:rPr lang="en-US" dirty="0" err="1"/>
              <a:t>minimise</a:t>
            </a:r>
            <a:r>
              <a:rPr lang="en-US" dirty="0"/>
              <a:t> animal suffering or discomfort, such as providing ample space &amp; feed, access to natural </a:t>
            </a:r>
            <a:r>
              <a:rPr lang="en-US" dirty="0" err="1"/>
              <a:t>behaviours</a:t>
            </a:r>
            <a:r>
              <a:rPr lang="en-US" dirty="0"/>
              <a:t>, and humane slaughter methods. </a:t>
            </a:r>
          </a:p>
          <a:p>
            <a:r>
              <a:rPr lang="en-US" dirty="0"/>
              <a:t>By promoting animal welfare, an ethical food system reflects compassion and ethical considerations in our interactions with other living beings.</a:t>
            </a:r>
            <a:endParaRPr lang="en-IE" dirty="0"/>
          </a:p>
        </p:txBody>
      </p:sp>
      <p:sp>
        <p:nvSpPr>
          <p:cNvPr id="3" name="Text Placeholder 2">
            <a:extLst>
              <a:ext uri="{FF2B5EF4-FFF2-40B4-BE49-F238E27FC236}">
                <a16:creationId xmlns:a16="http://schemas.microsoft.com/office/drawing/2014/main" id="{84F2412C-49C7-3060-B4FC-33A057163537}"/>
              </a:ext>
            </a:extLst>
          </p:cNvPr>
          <p:cNvSpPr>
            <a:spLocks noGrp="1"/>
          </p:cNvSpPr>
          <p:nvPr>
            <p:ph type="body" sz="quarter" idx="16"/>
          </p:nvPr>
        </p:nvSpPr>
        <p:spPr>
          <a:xfrm>
            <a:off x="898358" y="751288"/>
            <a:ext cx="4990998" cy="992652"/>
          </a:xfrm>
        </p:spPr>
        <p:txBody>
          <a:bodyPr/>
          <a:lstStyle/>
          <a:p>
            <a:pPr marL="742950" indent="-742950">
              <a:buFont typeface="+mj-lt"/>
              <a:buAutoNum type="arabicPeriod" startAt="5"/>
            </a:pPr>
            <a:r>
              <a:rPr lang="en-IE" b="1" dirty="0"/>
              <a:t>Animal Welfare</a:t>
            </a:r>
          </a:p>
        </p:txBody>
      </p:sp>
      <p:pic>
        <p:nvPicPr>
          <p:cNvPr id="6" name="Picture Placeholder 5" descr="Person standing close to shorn sheep eating grass in pasture, with palm held to furthest sheep’s mouth">
            <a:extLst>
              <a:ext uri="{FF2B5EF4-FFF2-40B4-BE49-F238E27FC236}">
                <a16:creationId xmlns:a16="http://schemas.microsoft.com/office/drawing/2014/main" id="{A38275C8-3594-9E15-0A69-C23AAC40440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A4B6A92A-F479-274B-ABF0-82F87AC0761F}"/>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solidFill>
                  <a:schemeClr val="bg1"/>
                </a:solidFill>
              </a:rPr>
              <a:t>To find out more…There are organisations that are passionate about Animal welfare e.g. </a:t>
            </a:r>
            <a:r>
              <a:rPr lang="en-US" sz="2000" b="1" dirty="0">
                <a:solidFill>
                  <a:schemeClr val="bg1"/>
                </a:solidFill>
                <a:hlinkClick r:id="rId4">
                  <a:extLst>
                    <a:ext uri="{A12FA001-AC4F-418D-AE19-62706E023703}">
                      <ahyp:hlinkClr xmlns:ahyp="http://schemas.microsoft.com/office/drawing/2018/hyperlinkcolor" val="tx"/>
                    </a:ext>
                  </a:extLst>
                </a:hlinkClick>
              </a:rPr>
              <a:t>PETA</a:t>
            </a:r>
            <a:r>
              <a:rPr lang="en-US" sz="2000" b="1" dirty="0">
                <a:solidFill>
                  <a:schemeClr val="bg1"/>
                </a:solidFill>
              </a:rPr>
              <a:t> &amp; </a:t>
            </a:r>
            <a:r>
              <a:rPr lang="en-US" sz="2000" b="1" dirty="0" err="1">
                <a:solidFill>
                  <a:schemeClr val="bg1"/>
                </a:solidFill>
                <a:hlinkClick r:id="rId5">
                  <a:extLst>
                    <a:ext uri="{A12FA001-AC4F-418D-AE19-62706E023703}">
                      <ahyp:hlinkClr xmlns:ahyp="http://schemas.microsoft.com/office/drawing/2018/hyperlinkcolor" val="tx"/>
                    </a:ext>
                  </a:extLst>
                </a:hlinkClick>
              </a:rPr>
              <a:t>EUgroupforAnimals</a:t>
            </a:r>
            <a:endParaRPr lang="en-IE" sz="2000" b="1" dirty="0">
              <a:solidFill>
                <a:schemeClr val="bg1"/>
              </a:solidFill>
            </a:endParaRPr>
          </a:p>
        </p:txBody>
      </p:sp>
    </p:spTree>
    <p:extLst>
      <p:ext uri="{BB962C8B-B14F-4D97-AF65-F5344CB8AC3E}">
        <p14:creationId xmlns:p14="http://schemas.microsoft.com/office/powerpoint/2010/main" val="27866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FBDD0-7FE7-964C-22C6-C0280F27B325}"/>
              </a:ext>
            </a:extLst>
          </p:cNvPr>
          <p:cNvSpPr>
            <a:spLocks noGrp="1"/>
          </p:cNvSpPr>
          <p:nvPr>
            <p:ph type="body" sz="quarter" idx="18"/>
          </p:nvPr>
        </p:nvSpPr>
        <p:spPr>
          <a:xfrm>
            <a:off x="898357" y="1987881"/>
            <a:ext cx="5646737" cy="3434745"/>
          </a:xfrm>
        </p:spPr>
        <p:txBody>
          <a:bodyPr/>
          <a:lstStyle/>
          <a:p>
            <a:r>
              <a:rPr lang="en-US" dirty="0"/>
              <a:t>An ethical food system </a:t>
            </a:r>
            <a:r>
              <a:rPr lang="en-US" dirty="0" err="1"/>
              <a:t>recognises</a:t>
            </a:r>
            <a:r>
              <a:rPr lang="en-US" dirty="0"/>
              <a:t> the value of traditional knowledge, cultural practices, and food diversity. It supports small-scale farmers, local food traditions, and indigenous food systems. By preserving and celebrating cultural diversity, an ethical food system fosters cultural identity, community resilience, biodiversity, and culinary heritage.</a:t>
            </a:r>
            <a:endParaRPr lang="en-IE" dirty="0"/>
          </a:p>
        </p:txBody>
      </p:sp>
      <p:sp>
        <p:nvSpPr>
          <p:cNvPr id="3" name="Text Placeholder 2">
            <a:extLst>
              <a:ext uri="{FF2B5EF4-FFF2-40B4-BE49-F238E27FC236}">
                <a16:creationId xmlns:a16="http://schemas.microsoft.com/office/drawing/2014/main" id="{04A7E896-0917-4F94-C52F-0A00DCA1553F}"/>
              </a:ext>
            </a:extLst>
          </p:cNvPr>
          <p:cNvSpPr>
            <a:spLocks noGrp="1"/>
          </p:cNvSpPr>
          <p:nvPr>
            <p:ph type="body" sz="quarter" idx="16"/>
          </p:nvPr>
        </p:nvSpPr>
        <p:spPr>
          <a:xfrm>
            <a:off x="822944" y="684675"/>
            <a:ext cx="4990998" cy="992652"/>
          </a:xfrm>
        </p:spPr>
        <p:txBody>
          <a:bodyPr/>
          <a:lstStyle/>
          <a:p>
            <a:pPr marL="742950" indent="-742950">
              <a:buFont typeface="+mj-lt"/>
              <a:buAutoNum type="arabicPeriod" startAt="6"/>
            </a:pPr>
            <a:r>
              <a:rPr lang="en-US" b="1" dirty="0"/>
              <a:t>Cultural Preservation &amp; Diversity</a:t>
            </a:r>
            <a:endParaRPr lang="en-IE" b="1" dirty="0"/>
          </a:p>
        </p:txBody>
      </p:sp>
      <p:pic>
        <p:nvPicPr>
          <p:cNvPr id="7" name="Picture Placeholder 6" descr="Cooked food with ingredients on a table">
            <a:extLst>
              <a:ext uri="{FF2B5EF4-FFF2-40B4-BE49-F238E27FC236}">
                <a16:creationId xmlns:a16="http://schemas.microsoft.com/office/drawing/2014/main" id="{0632D695-398A-8604-D4DB-AD438D94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Speech Bubble: Rectangle with Corners Rounded 4">
            <a:extLst>
              <a:ext uri="{FF2B5EF4-FFF2-40B4-BE49-F238E27FC236}">
                <a16:creationId xmlns:a16="http://schemas.microsoft.com/office/drawing/2014/main" id="{E70CC702-D0EB-7B81-EE48-E66D3A62D488}"/>
              </a:ext>
            </a:extLst>
          </p:cNvPr>
          <p:cNvSpPr/>
          <p:nvPr/>
        </p:nvSpPr>
        <p:spPr>
          <a:xfrm>
            <a:off x="2963917" y="5197862"/>
            <a:ext cx="4834759"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rPr>
              <a:t>Check out this Erasmus+ Project which covers this topic </a:t>
            </a:r>
            <a:r>
              <a:rPr lang="en-US" sz="2000" b="1" dirty="0">
                <a:solidFill>
                  <a:schemeClr val="bg1"/>
                </a:solidFill>
                <a:hlinkClick r:id="rId3">
                  <a:extLst>
                    <a:ext uri="{A12FA001-AC4F-418D-AE19-62706E023703}">
                      <ahyp:hlinkClr xmlns:ahyp="http://schemas.microsoft.com/office/drawing/2018/hyperlinkcolor" val="tx"/>
                    </a:ext>
                  </a:extLst>
                </a:hlinkClick>
              </a:rPr>
              <a:t>Culinary heritage in vocational education | Cook It Forward</a:t>
            </a:r>
            <a:endParaRPr lang="en-IE" sz="2000" b="1" dirty="0">
              <a:solidFill>
                <a:schemeClr val="bg1"/>
              </a:solidFill>
            </a:endParaRPr>
          </a:p>
        </p:txBody>
      </p:sp>
    </p:spTree>
    <p:extLst>
      <p:ext uri="{BB962C8B-B14F-4D97-AF65-F5344CB8AC3E}">
        <p14:creationId xmlns:p14="http://schemas.microsoft.com/office/powerpoint/2010/main" val="42568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942691" y="1306294"/>
            <a:ext cx="5885793" cy="3849918"/>
          </a:xfrm>
        </p:spPr>
        <p:txBody>
          <a:bodyPr/>
          <a:lstStyle/>
          <a:p>
            <a:r>
              <a:rPr lang="en-US" dirty="0"/>
              <a:t>An ethical food system empowers consumers by providing transparent information about the origin, production methods, and ethical standards of food products. It encourages conscious consumer choices, such as supporting local, organic, fair trade, and sustainably produced foods. </a:t>
            </a:r>
          </a:p>
          <a:p>
            <a:r>
              <a:rPr lang="en-US" dirty="0"/>
              <a:t>As well as educating yourself and being a changemaker…by educating consumers about the impact of their food choices, you and your actions can promote responsible consumption and empower individuals to make informed decisions.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31680" y="502640"/>
            <a:ext cx="10595237" cy="803654"/>
          </a:xfrm>
        </p:spPr>
        <p:txBody>
          <a:bodyPr/>
          <a:lstStyle/>
          <a:p>
            <a:pPr marL="742950" indent="-742950">
              <a:buFont typeface="+mj-lt"/>
              <a:buAutoNum type="arabicPeriod" startAt="7"/>
            </a:pPr>
            <a:r>
              <a:rPr lang="en-US" b="1" dirty="0"/>
              <a:t>Consumer Empowerment &amp; Education</a:t>
            </a:r>
          </a:p>
          <a:p>
            <a:endParaRPr lang="en-US" b="1" dirty="0"/>
          </a:p>
        </p:txBody>
      </p:sp>
      <p:pic>
        <p:nvPicPr>
          <p:cNvPr id="6" name="Picture 5" descr="Student walking with notebook">
            <a:extLst>
              <a:ext uri="{FF2B5EF4-FFF2-40B4-BE49-F238E27FC236}">
                <a16:creationId xmlns:a16="http://schemas.microsoft.com/office/drawing/2014/main" id="{679121EE-73C2-531C-E115-18153FCBB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867" y="1469601"/>
            <a:ext cx="4870637" cy="4314497"/>
          </a:xfrm>
          <a:prstGeom prst="rect">
            <a:avLst/>
          </a:prstGeom>
        </p:spPr>
      </p:pic>
      <p:sp>
        <p:nvSpPr>
          <p:cNvPr id="7" name="TextBox 6">
            <a:extLst>
              <a:ext uri="{FF2B5EF4-FFF2-40B4-BE49-F238E27FC236}">
                <a16:creationId xmlns:a16="http://schemas.microsoft.com/office/drawing/2014/main" id="{995CA457-8E10-4BF9-B08C-7D95ED84320F}"/>
              </a:ext>
            </a:extLst>
          </p:cNvPr>
          <p:cNvSpPr txBox="1"/>
          <p:nvPr/>
        </p:nvSpPr>
        <p:spPr>
          <a:xfrm>
            <a:off x="399393" y="6096001"/>
            <a:ext cx="5885793" cy="369332"/>
          </a:xfrm>
          <a:prstGeom prst="rect">
            <a:avLst/>
          </a:prstGeom>
          <a:noFill/>
        </p:spPr>
        <p:txBody>
          <a:bodyPr wrap="square" rtlCol="0">
            <a:spAutoFit/>
          </a:bodyPr>
          <a:lstStyle/>
          <a:p>
            <a:r>
              <a:rPr lang="en-IE" b="1" dirty="0">
                <a:solidFill>
                  <a:srgbClr val="000000"/>
                </a:solidFill>
              </a:rPr>
              <a:t>STAY INTERESTED: KEEP LEARNING &amp; SHARING!!</a:t>
            </a:r>
          </a:p>
        </p:txBody>
      </p:sp>
    </p:spTree>
    <p:extLst>
      <p:ext uri="{BB962C8B-B14F-4D97-AF65-F5344CB8AC3E}">
        <p14:creationId xmlns:p14="http://schemas.microsoft.com/office/powerpoint/2010/main" val="39335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a:solidFill>
                  <a:srgbClr val="F68F37"/>
                </a:solidFill>
                <a:hlinkClick r:id="rId4">
                  <a:extLst>
                    <a:ext uri="{A12FA001-AC4F-418D-AE19-62706E023703}">
                      <ahyp:hlinkClr xmlns:ahyp="http://schemas.microsoft.com/office/drawing/2018/hyperlinkcolor" val="tx"/>
                    </a:ext>
                  </a:extLst>
                </a:hlinkClick>
              </a:rPr>
              <a:t>K Group </a:t>
            </a:r>
            <a:r>
              <a:rPr lang="en-US" dirty="0"/>
              <a:t>is not only active in avoiding food waste within their </a:t>
            </a:r>
            <a:r>
              <a:rPr lang="en-US" dirty="0" err="1"/>
              <a:t>organisation</a:t>
            </a:r>
            <a:r>
              <a:rPr lang="en-US" dirty="0"/>
              <a:t>, but they have created their own responsible food brand. Along with this, they are embedded in expanding this responsible culture to staff and consumers. They carry out training for staff and they believe in transparency with their consumers and are actively making efforts to improve customer access to information via QR codes on the products.</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68428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List what you are doing already? </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What could you do to improve?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5548189" y="623598"/>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597204" y="743076"/>
            <a:ext cx="9612025"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3600" dirty="0">
                <a:solidFill>
                  <a:srgbClr val="000000"/>
                </a:solidFill>
                <a:highlight>
                  <a:srgbClr val="F79037"/>
                </a:highlight>
              </a:rPr>
              <a:t>A quick EXERCISE - </a:t>
            </a:r>
          </a:p>
          <a:p>
            <a:r>
              <a:rPr lang="en-IE" sz="3600" dirty="0">
                <a:solidFill>
                  <a:srgbClr val="000000"/>
                </a:solidFill>
              </a:rPr>
              <a:t>In terms of your </a:t>
            </a:r>
            <a:r>
              <a:rPr lang="en-IE" sz="3600" b="1" dirty="0">
                <a:solidFill>
                  <a:srgbClr val="000000"/>
                </a:solidFill>
              </a:rPr>
              <a:t>Ethical Actions &amp; Ambition</a:t>
            </a:r>
            <a:r>
              <a:rPr lang="en-IE" sz="3600" dirty="0">
                <a:solidFill>
                  <a:srgbClr val="000000"/>
                </a:solidFill>
              </a:rPr>
              <a:t>…carry out a quick audit of your operations</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185538" y="540171"/>
            <a:ext cx="1476764" cy="1430031"/>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2B2F0-A131-EC65-C132-236A24AAE759}"/>
              </a:ext>
            </a:extLst>
          </p:cNvPr>
          <p:cNvSpPr>
            <a:spLocks noGrp="1"/>
          </p:cNvSpPr>
          <p:nvPr>
            <p:ph type="body" sz="quarter" idx="16"/>
          </p:nvPr>
        </p:nvSpPr>
        <p:spPr/>
        <p:txBody>
          <a:bodyPr/>
          <a:lstStyle/>
          <a:p>
            <a:r>
              <a:rPr lang="en-IE" dirty="0"/>
              <a:t>Developing Sustainable Food Systems</a:t>
            </a:r>
          </a:p>
          <a:p>
            <a:endParaRPr lang="en-IE" dirty="0"/>
          </a:p>
        </p:txBody>
      </p:sp>
      <p:sp>
        <p:nvSpPr>
          <p:cNvPr id="3" name="Text Placeholder 2">
            <a:extLst>
              <a:ext uri="{FF2B5EF4-FFF2-40B4-BE49-F238E27FC236}">
                <a16:creationId xmlns:a16="http://schemas.microsoft.com/office/drawing/2014/main" id="{848DD5BF-2C66-1516-93F7-D41B812961E8}"/>
              </a:ext>
            </a:extLst>
          </p:cNvPr>
          <p:cNvSpPr>
            <a:spLocks noGrp="1"/>
          </p:cNvSpPr>
          <p:nvPr>
            <p:ph type="body" sz="quarter" idx="17"/>
          </p:nvPr>
        </p:nvSpPr>
        <p:spPr/>
        <p:txBody>
          <a:bodyPr/>
          <a:lstStyle/>
          <a:p>
            <a:r>
              <a:rPr lang="en-IE" dirty="0"/>
              <a:t>02</a:t>
            </a:r>
          </a:p>
        </p:txBody>
      </p:sp>
    </p:spTree>
    <p:extLst>
      <p:ext uri="{BB962C8B-B14F-4D97-AF65-F5344CB8AC3E}">
        <p14:creationId xmlns:p14="http://schemas.microsoft.com/office/powerpoint/2010/main" val="6160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D0A11-391F-3ABB-8C9F-D229D02B2A82}"/>
              </a:ext>
            </a:extLst>
          </p:cNvPr>
          <p:cNvSpPr>
            <a:spLocks noGrp="1"/>
          </p:cNvSpPr>
          <p:nvPr>
            <p:ph type="body" sz="quarter" idx="18"/>
          </p:nvPr>
        </p:nvSpPr>
        <p:spPr>
          <a:xfrm>
            <a:off x="798381" y="1795333"/>
            <a:ext cx="4807763" cy="3658410"/>
          </a:xfrm>
          <a:solidFill>
            <a:srgbClr val="FCD3B2"/>
          </a:solidFill>
        </p:spPr>
        <p:txBody>
          <a:bodyPr anchor="ctr"/>
          <a:lstStyle/>
          <a:p>
            <a:pPr algn="ctr"/>
            <a:r>
              <a:rPr lang="en-US" dirty="0"/>
              <a:t>An ethical food system places a strong emphasis on </a:t>
            </a:r>
            <a:r>
              <a:rPr lang="en-US" b="1" dirty="0"/>
              <a:t>moral and value-based principles</a:t>
            </a:r>
            <a:r>
              <a:rPr lang="en-US" dirty="0"/>
              <a:t> in all aspects of food production, distribution, and consumption. It considers the social, environmental, and ethical implications of food choices and aims to promote fairness, justice, and responsible practices.</a:t>
            </a:r>
          </a:p>
        </p:txBody>
      </p:sp>
      <p:sp>
        <p:nvSpPr>
          <p:cNvPr id="3" name="Text Placeholder 2">
            <a:extLst>
              <a:ext uri="{FF2B5EF4-FFF2-40B4-BE49-F238E27FC236}">
                <a16:creationId xmlns:a16="http://schemas.microsoft.com/office/drawing/2014/main" id="{C53D01D4-9E56-68EB-B551-48DE3B6CF55F}"/>
              </a:ext>
            </a:extLst>
          </p:cNvPr>
          <p:cNvSpPr>
            <a:spLocks noGrp="1"/>
          </p:cNvSpPr>
          <p:nvPr>
            <p:ph type="body" sz="quarter" idx="16"/>
          </p:nvPr>
        </p:nvSpPr>
        <p:spPr>
          <a:xfrm>
            <a:off x="798381" y="761603"/>
            <a:ext cx="10958190" cy="803654"/>
          </a:xfrm>
        </p:spPr>
        <p:txBody>
          <a:bodyPr/>
          <a:lstStyle/>
          <a:p>
            <a:r>
              <a:rPr lang="en-IE" b="1" dirty="0"/>
              <a:t>Ethical Food System      </a:t>
            </a:r>
            <a:r>
              <a:rPr lang="en-IE" dirty="0"/>
              <a:t>Versus    </a:t>
            </a:r>
            <a:r>
              <a:rPr lang="en-IE" b="1" dirty="0"/>
              <a:t>Sustainable Food System</a:t>
            </a:r>
          </a:p>
          <a:p>
            <a:endParaRPr lang="en-IE" dirty="0"/>
          </a:p>
        </p:txBody>
      </p:sp>
      <p:sp>
        <p:nvSpPr>
          <p:cNvPr id="4" name="Text Placeholder 1">
            <a:extLst>
              <a:ext uri="{FF2B5EF4-FFF2-40B4-BE49-F238E27FC236}">
                <a16:creationId xmlns:a16="http://schemas.microsoft.com/office/drawing/2014/main" id="{6D94293D-520C-C960-F4D6-589CFB6915B4}"/>
              </a:ext>
            </a:extLst>
          </p:cNvPr>
          <p:cNvSpPr txBox="1">
            <a:spLocks/>
          </p:cNvSpPr>
          <p:nvPr/>
        </p:nvSpPr>
        <p:spPr>
          <a:xfrm>
            <a:off x="6585855" y="1795333"/>
            <a:ext cx="4807763" cy="3658410"/>
          </a:xfrm>
          <a:prstGeom prst="rect">
            <a:avLst/>
          </a:prstGeom>
          <a:solidFill>
            <a:srgbClr val="FCD3B2"/>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 sustainable food system focuses on the </a:t>
            </a:r>
            <a:r>
              <a:rPr lang="en-US" b="1" dirty="0"/>
              <a:t>environmental aspects </a:t>
            </a:r>
            <a:r>
              <a:rPr lang="en-US" dirty="0"/>
              <a:t>of food production, distribution, and consumption, aiming to </a:t>
            </a:r>
            <a:r>
              <a:rPr lang="en-US" dirty="0" err="1"/>
              <a:t>minimise</a:t>
            </a:r>
            <a:r>
              <a:rPr lang="en-US" dirty="0"/>
              <a:t> ecological impact, conserve resources, and maintain ecological balance. It </a:t>
            </a:r>
            <a:r>
              <a:rPr lang="en-US" dirty="0" err="1"/>
              <a:t>emphasises</a:t>
            </a:r>
            <a:r>
              <a:rPr lang="en-US" dirty="0"/>
              <a:t> the </a:t>
            </a:r>
            <a:r>
              <a:rPr lang="en-US" b="1" dirty="0"/>
              <a:t>long-term viability and resilience</a:t>
            </a:r>
            <a:r>
              <a:rPr lang="en-US" dirty="0"/>
              <a:t> of the food system.</a:t>
            </a:r>
            <a:endParaRPr lang="en-IE" dirty="0"/>
          </a:p>
        </p:txBody>
      </p:sp>
      <p:grpSp>
        <p:nvGrpSpPr>
          <p:cNvPr id="5" name="Group 4">
            <a:extLst>
              <a:ext uri="{FF2B5EF4-FFF2-40B4-BE49-F238E27FC236}">
                <a16:creationId xmlns:a16="http://schemas.microsoft.com/office/drawing/2014/main" id="{A75B8E41-5565-7549-1DE8-5DB9F9BF34FE}"/>
              </a:ext>
            </a:extLst>
          </p:cNvPr>
          <p:cNvGrpSpPr/>
          <p:nvPr/>
        </p:nvGrpSpPr>
        <p:grpSpPr>
          <a:xfrm>
            <a:off x="7503835" y="2092021"/>
            <a:ext cx="2971802" cy="3065033"/>
            <a:chOff x="978879" y="2999701"/>
            <a:chExt cx="2461200" cy="2460124"/>
          </a:xfrm>
        </p:grpSpPr>
        <p:grpSp>
          <p:nvGrpSpPr>
            <p:cNvPr id="6" name="Graphic 2">
              <a:extLst>
                <a:ext uri="{FF2B5EF4-FFF2-40B4-BE49-F238E27FC236}">
                  <a16:creationId xmlns:a16="http://schemas.microsoft.com/office/drawing/2014/main" id="{EF84E305-17D4-7700-6F29-77864E29035F}"/>
                </a:ext>
              </a:extLst>
            </p:cNvPr>
            <p:cNvGrpSpPr/>
            <p:nvPr/>
          </p:nvGrpSpPr>
          <p:grpSpPr>
            <a:xfrm>
              <a:off x="978879" y="2999701"/>
              <a:ext cx="2461200" cy="2460124"/>
              <a:chOff x="690225" y="4499263"/>
              <a:chExt cx="1499146" cy="1498490"/>
            </a:xfrm>
            <a:solidFill>
              <a:schemeClr val="bg1">
                <a:alpha val="27098"/>
              </a:schemeClr>
            </a:solidFill>
          </p:grpSpPr>
          <p:sp>
            <p:nvSpPr>
              <p:cNvPr id="10" name="Freeform 127">
                <a:extLst>
                  <a:ext uri="{FF2B5EF4-FFF2-40B4-BE49-F238E27FC236}">
                    <a16:creationId xmlns:a16="http://schemas.microsoft.com/office/drawing/2014/main" id="{255F59F0-94AD-5396-D0EE-C6D5F9954B5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1" name="Freeform 128">
                <a:extLst>
                  <a:ext uri="{FF2B5EF4-FFF2-40B4-BE49-F238E27FC236}">
                    <a16:creationId xmlns:a16="http://schemas.microsoft.com/office/drawing/2014/main" id="{826890EB-4A33-1741-A1A1-7077DF1EF9A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7" name="Freeform 124">
              <a:extLst>
                <a:ext uri="{FF2B5EF4-FFF2-40B4-BE49-F238E27FC236}">
                  <a16:creationId xmlns:a16="http://schemas.microsoft.com/office/drawing/2014/main" id="{A6B4DFEF-DA38-0923-2279-27255EE164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8" name="Freeform 125">
              <a:extLst>
                <a:ext uri="{FF2B5EF4-FFF2-40B4-BE49-F238E27FC236}">
                  <a16:creationId xmlns:a16="http://schemas.microsoft.com/office/drawing/2014/main" id="{A50EBA7D-49AA-2186-EA03-73150D95CC1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9" name="Freeform 126">
              <a:extLst>
                <a:ext uri="{FF2B5EF4-FFF2-40B4-BE49-F238E27FC236}">
                  <a16:creationId xmlns:a16="http://schemas.microsoft.com/office/drawing/2014/main" id="{6541DB23-621E-BFB5-07BE-45D44311E651}"/>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7835226E-D7B3-5D25-0E23-A37A08BC6E45}"/>
              </a:ext>
            </a:extLst>
          </p:cNvPr>
          <p:cNvGrpSpPr/>
          <p:nvPr/>
        </p:nvGrpSpPr>
        <p:grpSpPr>
          <a:xfrm>
            <a:off x="1716361" y="2101739"/>
            <a:ext cx="2971802" cy="3065033"/>
            <a:chOff x="978879" y="2999701"/>
            <a:chExt cx="2461200" cy="2460124"/>
          </a:xfrm>
        </p:grpSpPr>
        <p:grpSp>
          <p:nvGrpSpPr>
            <p:cNvPr id="13" name="Graphic 2">
              <a:extLst>
                <a:ext uri="{FF2B5EF4-FFF2-40B4-BE49-F238E27FC236}">
                  <a16:creationId xmlns:a16="http://schemas.microsoft.com/office/drawing/2014/main" id="{8A337788-18CD-3E21-BBEE-2ACAF911FE2B}"/>
                </a:ext>
              </a:extLst>
            </p:cNvPr>
            <p:cNvGrpSpPr/>
            <p:nvPr/>
          </p:nvGrpSpPr>
          <p:grpSpPr>
            <a:xfrm>
              <a:off x="978879" y="2999701"/>
              <a:ext cx="2461200" cy="2460124"/>
              <a:chOff x="690225" y="4499263"/>
              <a:chExt cx="1499146" cy="1498490"/>
            </a:xfrm>
            <a:solidFill>
              <a:schemeClr val="bg1">
                <a:alpha val="27098"/>
              </a:schemeClr>
            </a:solidFill>
          </p:grpSpPr>
          <p:sp>
            <p:nvSpPr>
              <p:cNvPr id="17" name="Freeform 127">
                <a:extLst>
                  <a:ext uri="{FF2B5EF4-FFF2-40B4-BE49-F238E27FC236}">
                    <a16:creationId xmlns:a16="http://schemas.microsoft.com/office/drawing/2014/main" id="{45C41E6C-0E98-6E0A-3D93-8DF67B0F050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8" name="Freeform 128">
                <a:extLst>
                  <a:ext uri="{FF2B5EF4-FFF2-40B4-BE49-F238E27FC236}">
                    <a16:creationId xmlns:a16="http://schemas.microsoft.com/office/drawing/2014/main" id="{DC9F27AD-F78A-13B9-5E6E-249BCC4B59C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4" name="Freeform 124">
              <a:extLst>
                <a:ext uri="{FF2B5EF4-FFF2-40B4-BE49-F238E27FC236}">
                  <a16:creationId xmlns:a16="http://schemas.microsoft.com/office/drawing/2014/main" id="{2B32E136-7418-BEDB-DBB8-AF121B81903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5" name="Freeform 125">
              <a:extLst>
                <a:ext uri="{FF2B5EF4-FFF2-40B4-BE49-F238E27FC236}">
                  <a16:creationId xmlns:a16="http://schemas.microsoft.com/office/drawing/2014/main" id="{24B5D377-33A8-B392-3813-D58DDA0D7E0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6" name="Freeform 126">
              <a:extLst>
                <a:ext uri="{FF2B5EF4-FFF2-40B4-BE49-F238E27FC236}">
                  <a16:creationId xmlns:a16="http://schemas.microsoft.com/office/drawing/2014/main" id="{E46E39FC-A9CB-56C7-CAB5-DB870A2C4CE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31595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916349" y="3429000"/>
            <a:ext cx="2214793" cy="1202080"/>
          </a:xfrm>
        </p:spPr>
        <p:txBody>
          <a:bodyPr anchor="ctr"/>
          <a:lstStyle/>
          <a:p>
            <a:pPr marL="0" indent="0"/>
            <a:r>
              <a:rPr lang="en-US" sz="2400" b="1" dirty="0">
                <a:solidFill>
                  <a:srgbClr val="000000"/>
                </a:solidFill>
                <a:latin typeface="+mn-lt"/>
              </a:rPr>
              <a:t>Environmental Stewardship</a:t>
            </a:r>
            <a:endParaRPr lang="en-IE" sz="24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8787266" cy="1040859"/>
          </a:xfrm>
        </p:spPr>
        <p:txBody>
          <a:bodyPr anchor="ctr">
            <a:normAutofit fontScale="92500"/>
          </a:bodyPr>
          <a:lstStyle/>
          <a:p>
            <a:pPr marL="0" indent="0"/>
            <a:r>
              <a:rPr lang="en-US" b="1" dirty="0">
                <a:solidFill>
                  <a:srgbClr val="000000"/>
                </a:solidFill>
              </a:rPr>
              <a:t>Key aspects of a sustainable food system include:</a:t>
            </a:r>
            <a:endParaRPr lang="en-IE" b="1" dirty="0"/>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58139" y="3315916"/>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dirty="0">
                <a:solidFill>
                  <a:srgbClr val="000000"/>
                </a:solidFill>
                <a:latin typeface="+mn-lt"/>
              </a:rPr>
              <a:t>Resource Efficiency</a:t>
            </a:r>
            <a:endParaRPr lang="en-IE" sz="24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678365" y="3429000"/>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dirty="0">
                <a:solidFill>
                  <a:srgbClr val="000000"/>
                </a:solidFill>
                <a:latin typeface="+mn-lt"/>
              </a:rPr>
              <a:t>Climate Change Mitigation</a:t>
            </a:r>
            <a:endParaRPr lang="en-IE" sz="24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8118792"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F7E4BD0E-A035-569E-E7FC-B42DDD620F29}"/>
              </a:ext>
            </a:extLst>
          </p:cNvPr>
          <p:cNvGrpSpPr/>
          <p:nvPr/>
        </p:nvGrpSpPr>
        <p:grpSpPr>
          <a:xfrm>
            <a:off x="2310795" y="2360724"/>
            <a:ext cx="771171" cy="771171"/>
            <a:chOff x="5297313" y="4260296"/>
            <a:chExt cx="2997029" cy="2761463"/>
          </a:xfrm>
        </p:grpSpPr>
        <p:sp>
          <p:nvSpPr>
            <p:cNvPr id="4" name="Freeform 587">
              <a:extLst>
                <a:ext uri="{FF2B5EF4-FFF2-40B4-BE49-F238E27FC236}">
                  <a16:creationId xmlns:a16="http://schemas.microsoft.com/office/drawing/2014/main" id="{3DFD05E9-F12D-2F38-9A36-31DEED6ADE9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79037"/>
            </a:solidFill>
            <a:ln w="9514" cap="flat">
              <a:noFill/>
              <a:prstDash val="solid"/>
              <a:miter/>
            </a:ln>
          </p:spPr>
          <p:txBody>
            <a:bodyPr rtlCol="0" anchor="ctr"/>
            <a:lstStyle/>
            <a:p>
              <a:endParaRPr lang="en-US"/>
            </a:p>
          </p:txBody>
        </p:sp>
        <p:grpSp>
          <p:nvGrpSpPr>
            <p:cNvPr id="5" name="Graphic 500">
              <a:extLst>
                <a:ext uri="{FF2B5EF4-FFF2-40B4-BE49-F238E27FC236}">
                  <a16:creationId xmlns:a16="http://schemas.microsoft.com/office/drawing/2014/main" id="{0FAA5B6A-E150-5849-FB8B-B6E71C2B25F6}"/>
                </a:ext>
              </a:extLst>
            </p:cNvPr>
            <p:cNvGrpSpPr/>
            <p:nvPr/>
          </p:nvGrpSpPr>
          <p:grpSpPr>
            <a:xfrm>
              <a:off x="5297313" y="4260296"/>
              <a:ext cx="2997029" cy="2761463"/>
              <a:chOff x="6245479" y="2229503"/>
              <a:chExt cx="2997029" cy="2761463"/>
            </a:xfrm>
            <a:solidFill>
              <a:srgbClr val="000000"/>
            </a:solidFill>
          </p:grpSpPr>
          <p:sp>
            <p:nvSpPr>
              <p:cNvPr id="6" name="Freeform 589">
                <a:extLst>
                  <a:ext uri="{FF2B5EF4-FFF2-40B4-BE49-F238E27FC236}">
                    <a16:creationId xmlns:a16="http://schemas.microsoft.com/office/drawing/2014/main" id="{EC88F394-93E1-3382-9FF0-C5CDD4736CF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7" name="Freeform 590">
                <a:extLst>
                  <a:ext uri="{FF2B5EF4-FFF2-40B4-BE49-F238E27FC236}">
                    <a16:creationId xmlns:a16="http://schemas.microsoft.com/office/drawing/2014/main" id="{CD36EBA7-4E45-E8B8-7878-279FD8D54EB2}"/>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8" name="Freeform 591">
                <a:extLst>
                  <a:ext uri="{FF2B5EF4-FFF2-40B4-BE49-F238E27FC236}">
                    <a16:creationId xmlns:a16="http://schemas.microsoft.com/office/drawing/2014/main" id="{BEEF12A3-4ADB-2B37-E690-33CE50933B6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pic>
        <p:nvPicPr>
          <p:cNvPr id="10" name="Picture 9">
            <a:extLst>
              <a:ext uri="{FF2B5EF4-FFF2-40B4-BE49-F238E27FC236}">
                <a16:creationId xmlns:a16="http://schemas.microsoft.com/office/drawing/2014/main" id="{7FB3AFC7-093B-5F29-4F03-6B45ED263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172" y="2360724"/>
            <a:ext cx="564327" cy="564327"/>
          </a:xfrm>
          <a:prstGeom prst="rect">
            <a:avLst/>
          </a:prstGeom>
        </p:spPr>
      </p:pic>
      <p:sp>
        <p:nvSpPr>
          <p:cNvPr id="14" name="Teardrop 13">
            <a:extLst>
              <a:ext uri="{FF2B5EF4-FFF2-40B4-BE49-F238E27FC236}">
                <a16:creationId xmlns:a16="http://schemas.microsoft.com/office/drawing/2014/main" id="{49532187-759F-97D3-9D85-5996FA2A13D0}"/>
              </a:ext>
            </a:extLst>
          </p:cNvPr>
          <p:cNvSpPr/>
          <p:nvPr/>
        </p:nvSpPr>
        <p:spPr>
          <a:xfrm rot="19005722">
            <a:off x="5621703" y="2491075"/>
            <a:ext cx="162003" cy="144626"/>
          </a:xfrm>
          <a:prstGeom prst="teardrop">
            <a:avLst>
              <a:gd name="adj" fmla="val 127006"/>
            </a:avLst>
          </a:prstGeom>
          <a:solidFill>
            <a:srgbClr val="B2DEDD"/>
          </a:solidFill>
          <a:ln>
            <a:solidFill>
              <a:srgbClr val="B2D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550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26461" y="1362481"/>
            <a:ext cx="6035233" cy="689519"/>
          </a:xfrm>
        </p:spPr>
        <p:txBody>
          <a:bodyPr/>
          <a:lstStyle/>
          <a:p>
            <a:r>
              <a:rPr lang="en-US" sz="2100" b="1" dirty="0"/>
              <a:t>The Power of the ETHICAL Food System</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8003" y="1176930"/>
            <a:ext cx="5166788" cy="4671588"/>
          </a:xfrm>
        </p:spPr>
        <p:txBody>
          <a:bodyPr/>
          <a:lstStyle/>
          <a:p>
            <a:pPr marL="0" indent="0" algn="l"/>
            <a:r>
              <a:rPr lang="en-US" dirty="0"/>
              <a:t>Throughout this course, we have studied a range of topics, relevant to starting &amp; managing a food business,  but ultimately the goal of the course is to contribute to the empowerment of people like you…a new generation of food entrepreneurs to start, grow and adapt to new </a:t>
            </a:r>
            <a:r>
              <a:rPr lang="en-US" b="1" dirty="0"/>
              <a:t>ethical food enterprises. </a:t>
            </a:r>
            <a:r>
              <a:rPr lang="en-US" dirty="0"/>
              <a:t>In this module, we look to the FUTURE &amp; recap the main elements that are critical to the sustainability of your enterprise &amp; to the future of the planet.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b="1" dirty="0">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26461" y="3140188"/>
            <a:ext cx="6574005" cy="689519"/>
          </a:xfrm>
        </p:spPr>
        <p:txBody>
          <a:bodyPr/>
          <a:lstStyle/>
          <a:p>
            <a:r>
              <a:rPr lang="en-US" sz="2100" b="1" dirty="0"/>
              <a:t>A Recap on Innovation as a tool for the future</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b="1" dirty="0">
                <a:solidFill>
                  <a:srgbClr val="F79037"/>
                </a:solidFill>
              </a:rPr>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b="1" dirty="0">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26461" y="4064697"/>
            <a:ext cx="6776613" cy="689519"/>
          </a:xfrm>
        </p:spPr>
        <p:txBody>
          <a:bodyPr/>
          <a:lstStyle/>
          <a:p>
            <a:r>
              <a:rPr lang="en-US" sz="2100" b="1" dirty="0"/>
              <a:t>Creating a healthier future for P-P-P &amp; the SDGs</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2189976"/>
            <a:ext cx="5364170" cy="689519"/>
          </a:xfrm>
        </p:spPr>
        <p:txBody>
          <a:bodyPr/>
          <a:lstStyle/>
          <a:p>
            <a:r>
              <a:rPr lang="en-US" sz="2100" b="1" dirty="0"/>
              <a:t>Developing SUSTAINABLE food systems</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11496" y="368338"/>
            <a:ext cx="5041923" cy="720752"/>
          </a:xfrm>
        </p:spPr>
        <p:txBody>
          <a:bodyPr/>
          <a:lstStyle/>
          <a:p>
            <a:r>
              <a:rPr lang="en-IE" sz="2800" b="1" dirty="0"/>
              <a:t>Sustainability for the future</a:t>
            </a:r>
            <a:endParaRPr lang="en-US" sz="2800" b="1" dirty="0"/>
          </a:p>
        </p:txBody>
      </p:sp>
      <p:sp>
        <p:nvSpPr>
          <p:cNvPr id="2" name="Text Placeholder 14">
            <a:extLst>
              <a:ext uri="{FF2B5EF4-FFF2-40B4-BE49-F238E27FC236}">
                <a16:creationId xmlns:a16="http://schemas.microsoft.com/office/drawing/2014/main" id="{911090B0-6631-92D6-AC81-FB50360B23B1}"/>
              </a:ext>
            </a:extLst>
          </p:cNvPr>
          <p:cNvSpPr txBox="1">
            <a:spLocks/>
          </p:cNvSpPr>
          <p:nvPr/>
        </p:nvSpPr>
        <p:spPr>
          <a:xfrm>
            <a:off x="6726461" y="6284177"/>
            <a:ext cx="5160739"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CD648-140E-F31B-74DF-615DF3ACDB94}"/>
              </a:ext>
            </a:extLst>
          </p:cNvPr>
          <p:cNvSpPr>
            <a:spLocks noGrp="1"/>
          </p:cNvSpPr>
          <p:nvPr>
            <p:ph type="body" sz="quarter" idx="18"/>
          </p:nvPr>
        </p:nvSpPr>
        <p:spPr>
          <a:xfrm>
            <a:off x="798380" y="2045704"/>
            <a:ext cx="10969077" cy="3849918"/>
          </a:xfrm>
        </p:spPr>
        <p:txBody>
          <a:bodyPr/>
          <a:lstStyle/>
          <a:p>
            <a:pPr marL="342900" indent="-342900">
              <a:buFont typeface="Arial" panose="020B0604020202020204" pitchFamily="34" charset="0"/>
              <a:buChar char="•"/>
            </a:pPr>
            <a:r>
              <a:rPr lang="en-IE" b="1" dirty="0"/>
              <a:t>Environmental Stewardship: </a:t>
            </a:r>
            <a:r>
              <a:rPr lang="en-IE" dirty="0"/>
              <a:t>by making the best choices in terms of supply chain management, the conservation of natural resources in production processes and by encouraging &amp; educating as you go in terms of sustainable practices and standards you will be doing your part for the environment.</a:t>
            </a:r>
          </a:p>
          <a:p>
            <a:pPr marL="342900" indent="-342900">
              <a:buFont typeface="Arial" panose="020B0604020202020204" pitchFamily="34" charset="0"/>
              <a:buChar char="•"/>
            </a:pPr>
            <a:r>
              <a:rPr lang="en-IE" b="1" dirty="0"/>
              <a:t>Resource Efficiency:</a:t>
            </a:r>
            <a:r>
              <a:rPr lang="en-IE" dirty="0"/>
              <a:t> similarly, by ensuring your business and your suppliers optimise the use of resources (water, energy &amp; land) and by making efforts to minimise or eliminate food waste &amp; packaging waste you will be fulfilling your role.</a:t>
            </a:r>
          </a:p>
          <a:p>
            <a:pPr marL="342900" indent="-342900">
              <a:buFont typeface="Arial" panose="020B0604020202020204" pitchFamily="34" charset="0"/>
              <a:buChar char="•"/>
            </a:pPr>
            <a:r>
              <a:rPr lang="en-IE" b="1" dirty="0"/>
              <a:t>Climate Change Mitigation: </a:t>
            </a:r>
            <a:r>
              <a:rPr lang="en-IE" dirty="0"/>
              <a:t>your role will involve emphasising strategies to minimise the food business’s carbon footprint and reduce </a:t>
            </a:r>
            <a:r>
              <a:rPr lang="en-US" dirty="0"/>
              <a:t>greenhouse gas emissions associated with food production, transportation, and waste management.</a:t>
            </a:r>
            <a:endParaRPr lang="en-IE" b="1" dirty="0"/>
          </a:p>
        </p:txBody>
      </p:sp>
      <p:sp>
        <p:nvSpPr>
          <p:cNvPr id="3" name="Text Placeholder 2">
            <a:extLst>
              <a:ext uri="{FF2B5EF4-FFF2-40B4-BE49-F238E27FC236}">
                <a16:creationId xmlns:a16="http://schemas.microsoft.com/office/drawing/2014/main" id="{640E5D79-E7CF-E93C-9F62-52A500C500E0}"/>
              </a:ext>
            </a:extLst>
          </p:cNvPr>
          <p:cNvSpPr>
            <a:spLocks noGrp="1"/>
          </p:cNvSpPr>
          <p:nvPr>
            <p:ph type="body" sz="quarter" idx="16"/>
          </p:nvPr>
        </p:nvSpPr>
        <p:spPr/>
        <p:txBody>
          <a:bodyPr/>
          <a:lstStyle/>
          <a:p>
            <a:r>
              <a:rPr lang="en-IE" b="1" dirty="0"/>
              <a:t>As a Food Entrepreneur, you can play a role in Developing Sustainable Food Systems:</a:t>
            </a:r>
          </a:p>
        </p:txBody>
      </p:sp>
      <p:grpSp>
        <p:nvGrpSpPr>
          <p:cNvPr id="4" name="Graphic 2">
            <a:extLst>
              <a:ext uri="{FF2B5EF4-FFF2-40B4-BE49-F238E27FC236}">
                <a16:creationId xmlns:a16="http://schemas.microsoft.com/office/drawing/2014/main" id="{0EE34CA4-A400-79BA-EACB-BF138C2481A4}"/>
              </a:ext>
            </a:extLst>
          </p:cNvPr>
          <p:cNvGrpSpPr/>
          <p:nvPr/>
        </p:nvGrpSpPr>
        <p:grpSpPr>
          <a:xfrm>
            <a:off x="10358539" y="699266"/>
            <a:ext cx="978186" cy="979254"/>
            <a:chOff x="690225" y="4499263"/>
            <a:chExt cx="1499146" cy="1521296"/>
          </a:xfrm>
        </p:grpSpPr>
        <p:sp>
          <p:nvSpPr>
            <p:cNvPr id="5" name="Freeform 12">
              <a:extLst>
                <a:ext uri="{FF2B5EF4-FFF2-40B4-BE49-F238E27FC236}">
                  <a16:creationId xmlns:a16="http://schemas.microsoft.com/office/drawing/2014/main" id="{65B163DB-8131-52E8-4A46-31483F54ED3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FE7EDF74-69CA-AA8D-52ED-B74393F7AB9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C9FEAA46-191E-CFF2-A63F-4FC81B6210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1CE5CF75-66E4-956E-C448-A631213BEF7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CB189E64-7ACE-820C-A7F1-E08731EE7BA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2836C3B7-1EBD-2F81-DA57-E035299772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B75549B9-1012-2684-BE92-69AE1776BAC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7E6C57D9-BD92-B604-373B-73BD7A179AC8}"/>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F970DFB5-AC54-C806-F749-B27C3FC3E97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97357F23-20AC-76D8-4DB5-0569FD2CBB7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1AFD451F-C603-89BE-D622-45D545B33BD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3039C287-E0BF-76D8-835C-E76BF2BE3C0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C014C36F-C1ED-FC87-6401-A0F685A73F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4A2C0E34-9FDA-4D55-8FA0-8DEC2BAE6B38}"/>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784153BC-6C36-1549-9D44-A7954EF5163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59241FB3-F8D7-B2DE-08FC-27B19DBBD9A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B4D973B6-C578-DF41-50B9-BB921371120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22E59DE0-D5EC-E767-BB8E-BD19B441AB75}"/>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7FDD6D74-E9D7-1E82-938A-E91821EE908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4EAD6228-55DE-1AA3-429F-C889712B6E41}"/>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2E7205ED-0FE0-593C-8005-4E95D024ECE7}"/>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09BC660-6940-D768-F64F-1AB5FEA13CA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AEBA833F-AA3E-1ACE-F94C-4F6B7134A85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6D41E039-20D3-2BA0-B125-CC4ECBF0DCF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8C4BCFA6-8BFB-96EE-82E0-6E3A0121DEB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EAF2EC48-3328-0A20-93AC-2E8402A7CF6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0902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C4C521-ACB3-3C4A-98C7-52C0D86C782A}"/>
              </a:ext>
            </a:extLst>
          </p:cNvPr>
          <p:cNvSpPr>
            <a:spLocks noGrp="1"/>
          </p:cNvSpPr>
          <p:nvPr>
            <p:ph type="body" sz="quarter" idx="13"/>
          </p:nvPr>
        </p:nvSpPr>
        <p:spPr>
          <a:xfrm>
            <a:off x="629148" y="1532028"/>
            <a:ext cx="4624777" cy="3793943"/>
          </a:xfrm>
        </p:spPr>
        <p:txBody>
          <a:bodyPr/>
          <a:lstStyle/>
          <a:p>
            <a:r>
              <a:rPr lang="en-US" b="1" dirty="0"/>
              <a:t>EVERY TIME YOU BUY ORGANIC, YOU’RE PERSUADING MORE FARMERS TO GROW ORGANIC</a:t>
            </a:r>
          </a:p>
          <a:p>
            <a:endParaRPr lang="en-US" b="1" dirty="0"/>
          </a:p>
        </p:txBody>
      </p:sp>
      <p:pic>
        <p:nvPicPr>
          <p:cNvPr id="23" name="Picture Placeholder 22">
            <a:extLst>
              <a:ext uri="{FF2B5EF4-FFF2-40B4-BE49-F238E27FC236}">
                <a16:creationId xmlns:a16="http://schemas.microsoft.com/office/drawing/2014/main" id="{C3573787-DFF1-CB4F-A5BF-AB39C367BF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t="8899" b="8899"/>
          <a:stretch>
            <a:fillRect/>
          </a:stretch>
        </p:blipFill>
        <p:spPr/>
      </p:pic>
      <p:grpSp>
        <p:nvGrpSpPr>
          <p:cNvPr id="24" name="Group 23">
            <a:extLst>
              <a:ext uri="{FF2B5EF4-FFF2-40B4-BE49-F238E27FC236}">
                <a16:creationId xmlns:a16="http://schemas.microsoft.com/office/drawing/2014/main" id="{8B08CF45-6FE0-9940-9FBF-A234457404D0}"/>
              </a:ext>
            </a:extLst>
          </p:cNvPr>
          <p:cNvGrpSpPr/>
          <p:nvPr/>
        </p:nvGrpSpPr>
        <p:grpSpPr>
          <a:xfrm>
            <a:off x="4818620" y="850021"/>
            <a:ext cx="1487826" cy="1083162"/>
            <a:chOff x="3400450" y="986392"/>
            <a:chExt cx="1487826" cy="1083162"/>
          </a:xfrm>
        </p:grpSpPr>
        <p:sp>
          <p:nvSpPr>
            <p:cNvPr id="25" name="Freeform 24">
              <a:extLst>
                <a:ext uri="{FF2B5EF4-FFF2-40B4-BE49-F238E27FC236}">
                  <a16:creationId xmlns:a16="http://schemas.microsoft.com/office/drawing/2014/main" id="{232561EF-98E9-9948-9538-B6806B3E513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FE9B329-CE44-B44E-9FA4-0C36AEF53A2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23824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04631" y="1822976"/>
            <a:ext cx="5835655" cy="3291086"/>
          </a:xfrm>
        </p:spPr>
        <p:txBody>
          <a:bodyPr/>
          <a:lstStyle/>
          <a:p>
            <a:r>
              <a:rPr lang="en-US" b="1" dirty="0"/>
              <a:t>Reflection:</a:t>
            </a:r>
          </a:p>
          <a:p>
            <a:pPr marL="342900" indent="-342900">
              <a:buFont typeface="Arial" panose="020B0604020202020204" pitchFamily="34" charset="0"/>
              <a:buChar char="•"/>
            </a:pPr>
            <a:r>
              <a:rPr lang="en-US" dirty="0"/>
              <a:t>List 3 actions you have already implemented in your business or personal life that make a difference in building a more sustainable food system.</a:t>
            </a:r>
          </a:p>
          <a:p>
            <a:pPr marL="342900" indent="-342900">
              <a:buFont typeface="Arial" panose="020B0604020202020204" pitchFamily="34" charset="0"/>
              <a:buChar char="•"/>
            </a:pPr>
            <a:r>
              <a:rPr lang="en-US" dirty="0"/>
              <a:t>List 3 additional actions that you pledge to introduce in the near future.</a:t>
            </a:r>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80644" y="751287"/>
            <a:ext cx="4990998" cy="992652"/>
          </a:xfrm>
        </p:spPr>
        <p:txBody>
          <a:bodyPr/>
          <a:lstStyle/>
          <a:p>
            <a:r>
              <a:rPr lang="en-US" b="1" dirty="0">
                <a:highlight>
                  <a:srgbClr val="F79037"/>
                </a:highlight>
              </a:rPr>
              <a:t>Learner Exercise:</a:t>
            </a:r>
          </a:p>
          <a:p>
            <a:endParaRPr lang="en-US" b="1" dirty="0">
              <a:highlight>
                <a:srgbClr val="F79037"/>
              </a:highlight>
            </a:endParaRPr>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 name="Group 2">
            <a:extLst>
              <a:ext uri="{FF2B5EF4-FFF2-40B4-BE49-F238E27FC236}">
                <a16:creationId xmlns:a16="http://schemas.microsoft.com/office/drawing/2014/main" id="{F202B891-9528-8D47-36E8-887129A52651}"/>
              </a:ext>
            </a:extLst>
          </p:cNvPr>
          <p:cNvGrpSpPr/>
          <p:nvPr/>
        </p:nvGrpSpPr>
        <p:grpSpPr>
          <a:xfrm>
            <a:off x="4648632" y="813559"/>
            <a:ext cx="1035918" cy="1043265"/>
            <a:chOff x="3258209" y="1217582"/>
            <a:chExt cx="4712093" cy="4711281"/>
          </a:xfrm>
        </p:grpSpPr>
        <p:sp>
          <p:nvSpPr>
            <p:cNvPr id="4" name="Freeform 31">
              <a:extLst>
                <a:ext uri="{FF2B5EF4-FFF2-40B4-BE49-F238E27FC236}">
                  <a16:creationId xmlns:a16="http://schemas.microsoft.com/office/drawing/2014/main" id="{F9EE6990-EEAF-03CC-ED4C-BAAA3421E4A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1CFEDBA0-8B13-B0FE-8D33-6661C13F3A41}"/>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A92EA42A-93CF-BE1C-FCCA-18C134DBB6D1}"/>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E1DA7D92-8E1B-2B60-AD48-D65E257B5B4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9" name="Freeform 17">
                <a:extLst>
                  <a:ext uri="{FF2B5EF4-FFF2-40B4-BE49-F238E27FC236}">
                    <a16:creationId xmlns:a16="http://schemas.microsoft.com/office/drawing/2014/main" id="{27BB5920-42E1-5043-F614-AF33565BDEDF}"/>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1C2BA558-965F-0F22-C5D2-37C344F4343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370C222E-FF04-E01C-A48A-049ADFBD9D5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88AAE608-EFB9-654F-CB8C-68AC7AB274C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8F4A0C58-41AF-10A2-7E18-26D68EFE6FC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17E56B63-1E2E-AA41-9189-8F516109BD2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5789E314-B04A-639F-23AE-BEA9126D4DA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1FD88E07-4B24-337F-C648-426C46DC26E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A1F8E7D0-23A7-F055-492B-20519A78B23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73BA3409-A9DB-FF0D-8340-5A863C47262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A36D65E5-E195-1B87-DF8B-6EEBFE3D62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32EA6DC8-47CB-D184-B659-F7227F33E78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1FEAB86B-4ABA-170C-1B0A-AD5DCD6450B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F4002D6D-6687-3D13-D1C0-14CD10DA62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6964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641445" y="2009904"/>
            <a:ext cx="7874758" cy="3600483"/>
          </a:xfrm>
        </p:spPr>
        <p:txBody>
          <a:bodyPr/>
          <a:lstStyle/>
          <a:p>
            <a:pPr marL="342900" indent="-342900">
              <a:buFont typeface="Arial" panose="020B0604020202020204" pitchFamily="34" charset="0"/>
              <a:buChar char="•"/>
            </a:pPr>
            <a:r>
              <a:rPr lang="en-US" b="1" dirty="0">
                <a:solidFill>
                  <a:srgbClr val="F79037"/>
                </a:solidFill>
                <a:hlinkClick r:id="rId2">
                  <a:extLst>
                    <a:ext uri="{A12FA001-AC4F-418D-AE19-62706E023703}">
                      <ahyp:hlinkClr xmlns:ahyp="http://schemas.microsoft.com/office/drawing/2018/hyperlinkcolor" val="tx"/>
                    </a:ext>
                  </a:extLst>
                </a:hlinkClick>
              </a:rPr>
              <a:t>Do we need an ethical EU food label?</a:t>
            </a:r>
            <a:endParaRPr lang="en-US" b="1" dirty="0">
              <a:solidFill>
                <a:srgbClr val="F79037"/>
              </a:solidFill>
            </a:endParaRPr>
          </a:p>
          <a:p>
            <a:pPr marL="342900" indent="-342900">
              <a:buFont typeface="Arial" panose="020B0604020202020204" pitchFamily="34" charset="0"/>
              <a:buChar char="•"/>
            </a:pPr>
            <a:r>
              <a:rPr lang="en-US" b="1" dirty="0">
                <a:solidFill>
                  <a:srgbClr val="F79037"/>
                </a:solidFill>
                <a:hlinkClick r:id="rId3">
                  <a:extLst>
                    <a:ext uri="{A12FA001-AC4F-418D-AE19-62706E023703}">
                      <ahyp:hlinkClr xmlns:ahyp="http://schemas.microsoft.com/office/drawing/2018/hyperlinkcolor" val="tx"/>
                    </a:ext>
                  </a:extLst>
                </a:hlinkClick>
              </a:rPr>
              <a:t>Ethical Consumer: the alternative consumer organization</a:t>
            </a:r>
            <a:endParaRPr lang="en-US" b="1" dirty="0">
              <a:solidFill>
                <a:srgbClr val="F79037"/>
              </a:solidFill>
            </a:endParaRPr>
          </a:p>
          <a:p>
            <a:pPr marL="342900" indent="-342900">
              <a:buFont typeface="Arial" panose="020B0604020202020204" pitchFamily="34" charset="0"/>
              <a:buChar char="•"/>
            </a:pPr>
            <a:r>
              <a:rPr lang="en-US" b="1" dirty="0">
                <a:solidFill>
                  <a:srgbClr val="F79037"/>
                </a:solidFill>
                <a:hlinkClick r:id="rId4">
                  <a:extLst>
                    <a:ext uri="{A12FA001-AC4F-418D-AE19-62706E023703}">
                      <ahyp:hlinkClr xmlns:ahyp="http://schemas.microsoft.com/office/drawing/2018/hyperlinkcolor" val="tx"/>
                    </a:ext>
                  </a:extLst>
                </a:hlinkClick>
              </a:rPr>
              <a:t>Power in the food system – Food Ethics Council</a:t>
            </a:r>
            <a:endParaRPr lang="en-US" b="1" dirty="0">
              <a:solidFill>
                <a:srgbClr val="F79037"/>
              </a:solidFill>
            </a:endParaRPr>
          </a:p>
          <a:p>
            <a:pPr marL="342900" indent="-342900">
              <a:buFont typeface="Arial" panose="020B0604020202020204" pitchFamily="34" charset="0"/>
              <a:buChar char="•"/>
            </a:pPr>
            <a:r>
              <a:rPr lang="en-IE" b="1" dirty="0">
                <a:solidFill>
                  <a:srgbClr val="F79037"/>
                </a:solidFill>
                <a:hlinkClick r:id="rId5">
                  <a:extLst>
                    <a:ext uri="{A12FA001-AC4F-418D-AE19-62706E023703}">
                      <ahyp:hlinkClr xmlns:ahyp="http://schemas.microsoft.com/office/drawing/2018/hyperlinkcolor" val="tx"/>
                    </a:ext>
                  </a:extLst>
                </a:hlinkClick>
              </a:rPr>
              <a:t>Radio Davos: A World Economic Forum Podcast | World Economic Forum (weforum.org)</a:t>
            </a:r>
            <a:endParaRPr lang="en-US" b="1" dirty="0">
              <a:solidFill>
                <a:srgbClr val="F79037"/>
              </a:solidFill>
            </a:endParaRPr>
          </a:p>
          <a:p>
            <a:pPr marL="342900" indent="-342900">
              <a:buFont typeface="Arial" panose="020B0604020202020204" pitchFamily="34" charset="0"/>
              <a:buChar char="•"/>
            </a:pPr>
            <a:r>
              <a:rPr lang="en-US" b="1" dirty="0">
                <a:solidFill>
                  <a:srgbClr val="F68F37"/>
                </a:solidFill>
                <a:hlinkClick r:id="rId6">
                  <a:extLst>
                    <a:ext uri="{A12FA001-AC4F-418D-AE19-62706E023703}">
                      <ahyp:hlinkClr xmlns:ahyp="http://schemas.microsoft.com/office/drawing/2018/hyperlinkcolor" val="tx"/>
                    </a:ext>
                  </a:extLst>
                </a:hlinkClick>
              </a:rPr>
              <a:t>https://ethical-food.eu/knowledge-sharing-platform/</a:t>
            </a:r>
            <a:endParaRPr lang="en-US" b="1" dirty="0">
              <a:solidFill>
                <a:srgbClr val="F68F37"/>
              </a:solidFill>
            </a:endParaRPr>
          </a:p>
          <a:p>
            <a:endParaRPr lang="en-US" dirty="0"/>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0" y="1017252"/>
            <a:ext cx="5804615" cy="992652"/>
          </a:xfrm>
        </p:spPr>
        <p:txBody>
          <a:bodyPr/>
          <a:lstStyle/>
          <a:p>
            <a:r>
              <a:rPr lang="en-US" b="1" dirty="0"/>
              <a:t>Additional Useful Resources</a:t>
            </a:r>
          </a:p>
          <a:p>
            <a:endParaRPr lang="en-US" b="1" dirty="0"/>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202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A Recap on Innovation as a tool for the Future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2043173"/>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2048263"/>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2057654"/>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a:r>
              <a:rPr lang="en-US" dirty="0">
                <a:solidFill>
                  <a:srgbClr val="000000"/>
                </a:solidFill>
              </a:rPr>
              <a:t>Innovation can enable food businesses to create new products that meet changing consumer demands, e.g., healthier or more sustainable options.</a:t>
            </a:r>
            <a:endParaRPr lang="en-IE" dirty="0">
              <a:solidFill>
                <a:srgbClr val="000000"/>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64405" y="3787793"/>
            <a:ext cx="2289838" cy="344705"/>
          </a:xfrm>
        </p:spPr>
        <p:txBody>
          <a:bodyPr/>
          <a:lstStyle/>
          <a:p>
            <a:pPr algn="ctr">
              <a:lnSpc>
                <a:spcPct val="70000"/>
              </a:lnSpc>
            </a:pPr>
            <a:r>
              <a:rPr lang="en-IE" sz="2400" b="1" dirty="0">
                <a:solidFill>
                  <a:srgbClr val="000000"/>
                </a:solidFill>
              </a:rPr>
              <a:t>New Product Development</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a:r>
              <a:rPr lang="en-US" dirty="0">
                <a:solidFill>
                  <a:srgbClr val="000000"/>
                </a:solidFill>
              </a:rPr>
              <a:t>By innovating &amp; offering unique products, food businesses can stand put and create a competitive advantage.</a:t>
            </a:r>
            <a:endParaRPr lang="en-IE" dirty="0">
              <a:solidFill>
                <a:srgbClr val="000000"/>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03612" y="3817198"/>
            <a:ext cx="2492387" cy="344705"/>
          </a:xfrm>
        </p:spPr>
        <p:txBody>
          <a:bodyPr/>
          <a:lstStyle/>
          <a:p>
            <a:pPr algn="ctr">
              <a:lnSpc>
                <a:spcPct val="70000"/>
              </a:lnSpc>
            </a:pPr>
            <a:r>
              <a:rPr lang="en-IE" sz="2400" b="1" dirty="0">
                <a:solidFill>
                  <a:srgbClr val="000000"/>
                </a:solidFill>
              </a:rPr>
              <a:t>Differentiation from Competitors  </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a:r>
              <a:rPr lang="en-US" dirty="0">
                <a:solidFill>
                  <a:srgbClr val="000000"/>
                </a:solidFill>
              </a:rPr>
              <a:t>Innovation can help food businesses streamline their operations &amp; reduce costs, leading to increased efficiency &amp; productivity.</a:t>
            </a:r>
            <a:endParaRPr lang="en-IE" dirty="0">
              <a:solidFill>
                <a:srgbClr val="000000"/>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787750"/>
            <a:ext cx="2694936" cy="344705"/>
          </a:xfrm>
        </p:spPr>
        <p:txBody>
          <a:bodyPr/>
          <a:lstStyle/>
          <a:p>
            <a:pPr algn="ctr">
              <a:lnSpc>
                <a:spcPct val="70000"/>
              </a:lnSpc>
            </a:pPr>
            <a:r>
              <a:rPr lang="en-IE" sz="2400" b="1" dirty="0">
                <a:solidFill>
                  <a:srgbClr val="000000"/>
                </a:solidFill>
              </a:rPr>
              <a:t>Improved Efficiency &amp; Productivity </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a:r>
              <a:rPr lang="en-US" dirty="0">
                <a:solidFill>
                  <a:srgbClr val="000000"/>
                </a:solidFill>
              </a:rPr>
              <a:t>By developing innovative products and solutions, food businesses can increase revenue &amp; capture a larger share of the market.</a:t>
            </a:r>
            <a:endParaRPr lang="en-IE" dirty="0">
              <a:solidFill>
                <a:srgbClr val="000000"/>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805445"/>
            <a:ext cx="2694935" cy="344705"/>
          </a:xfrm>
        </p:spPr>
        <p:txBody>
          <a:bodyPr/>
          <a:lstStyle/>
          <a:p>
            <a:pPr algn="ctr">
              <a:lnSpc>
                <a:spcPct val="70000"/>
              </a:lnSpc>
            </a:pPr>
            <a:r>
              <a:rPr lang="en-US" sz="2400" b="1" dirty="0">
                <a:solidFill>
                  <a:srgbClr val="000000"/>
                </a:solidFill>
              </a:rPr>
              <a:t>Increased Revenue &amp; Market-share</a:t>
            </a:r>
            <a:endParaRPr lang="en-IE" sz="2400" b="1" dirty="0">
              <a:solidFill>
                <a:srgbClr val="000000"/>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2043113"/>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900" y="2052638"/>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a:r>
              <a:rPr lang="en-US" dirty="0">
                <a:solidFill>
                  <a:srgbClr val="000000"/>
                </a:solidFill>
              </a:rPr>
              <a:t>Innovation can also help food businesses to become more sustainable by reducing waste, conserving resources &amp; </a:t>
            </a:r>
            <a:r>
              <a:rPr lang="en-US" dirty="0" err="1">
                <a:solidFill>
                  <a:srgbClr val="000000"/>
                </a:solidFill>
              </a:rPr>
              <a:t>minimising</a:t>
            </a:r>
            <a:r>
              <a:rPr lang="en-US" dirty="0">
                <a:solidFill>
                  <a:srgbClr val="000000"/>
                </a:solidFill>
              </a:rPr>
              <a:t> their environmental footprint.</a:t>
            </a:r>
            <a:endParaRPr lang="en-IE" dirty="0">
              <a:solidFill>
                <a:srgbClr val="000000"/>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1792" y="3798517"/>
            <a:ext cx="2289838" cy="344705"/>
          </a:xfrm>
        </p:spPr>
        <p:txBody>
          <a:bodyPr/>
          <a:lstStyle/>
          <a:p>
            <a:pPr algn="ctr">
              <a:lnSpc>
                <a:spcPct val="70000"/>
              </a:lnSpc>
            </a:pPr>
            <a:r>
              <a:rPr lang="en-IE" sz="2400" b="1" dirty="0">
                <a:solidFill>
                  <a:srgbClr val="000000"/>
                </a:solidFill>
              </a:rPr>
              <a:t>Improved Sustainability</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a:r>
              <a:rPr lang="en-US" dirty="0">
                <a:solidFill>
                  <a:srgbClr val="000000"/>
                </a:solidFill>
              </a:rPr>
              <a:t>Innovation can help food businesses to improve the safety &amp; quality of their products through the development of new technologies and processes.</a:t>
            </a:r>
            <a:endParaRPr lang="en-IE" dirty="0">
              <a:solidFill>
                <a:srgbClr val="000000"/>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081" y="3816212"/>
            <a:ext cx="2289838" cy="344705"/>
          </a:xfrm>
        </p:spPr>
        <p:txBody>
          <a:bodyPr/>
          <a:lstStyle/>
          <a:p>
            <a:pPr algn="ctr">
              <a:lnSpc>
                <a:spcPct val="70000"/>
              </a:lnSpc>
            </a:pPr>
            <a:r>
              <a:rPr lang="en-IE" sz="2400" b="1" dirty="0">
                <a:solidFill>
                  <a:srgbClr val="000000"/>
                </a:solidFill>
              </a:rPr>
              <a:t>Improved Safety and Quality</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50148"/>
            <a:ext cx="3098036" cy="1237497"/>
          </a:xfrm>
        </p:spPr>
        <p:txBody>
          <a:bodyPr/>
          <a:lstStyle/>
          <a:p>
            <a:pPr algn="ctr"/>
            <a:r>
              <a:rPr lang="en-US" dirty="0">
                <a:solidFill>
                  <a:srgbClr val="000000"/>
                </a:solidFill>
              </a:rPr>
              <a:t>By leveraging innovation, businesses can improve the customer experience, via new products, services, or technologies that enhance convenience, speed, or </a:t>
            </a:r>
            <a:r>
              <a:rPr lang="en-US" dirty="0" err="1">
                <a:solidFill>
                  <a:srgbClr val="000000"/>
                </a:solidFill>
              </a:rPr>
              <a:t>personalisation</a:t>
            </a:r>
            <a:r>
              <a:rPr lang="en-US" dirty="0">
                <a:solidFill>
                  <a:srgbClr val="000000"/>
                </a:solidFill>
              </a:rPr>
              <a:t>.</a:t>
            </a: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IE" dirty="0">
              <a:solidFill>
                <a:srgbClr val="000000"/>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359" y="3781673"/>
            <a:ext cx="2887819" cy="344705"/>
          </a:xfrm>
        </p:spPr>
        <p:txBody>
          <a:bodyPr/>
          <a:lstStyle/>
          <a:p>
            <a:pPr algn="ctr">
              <a:lnSpc>
                <a:spcPct val="70000"/>
              </a:lnSpc>
            </a:pPr>
            <a:r>
              <a:rPr lang="en-IE" sz="2400" b="1" dirty="0">
                <a:solidFill>
                  <a:srgbClr val="000000"/>
                </a:solidFill>
              </a:rPr>
              <a:t>Enhanced Customer Experience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99131-938A-EF4A-39AF-E7AF131068CC}"/>
              </a:ext>
            </a:extLst>
          </p:cNvPr>
          <p:cNvSpPr txBox="1"/>
          <p:nvPr/>
        </p:nvSpPr>
        <p:spPr>
          <a:xfrm>
            <a:off x="781957" y="178675"/>
            <a:ext cx="1534510" cy="1608083"/>
          </a:xfrm>
          <a:prstGeom prst="rect">
            <a:avLst/>
          </a:prstGeom>
          <a:solidFill>
            <a:srgbClr val="F79037"/>
          </a:solidFill>
        </p:spPr>
        <p:txBody>
          <a:bodyPr wrap="square" rtlCol="0">
            <a:spAutoFit/>
          </a:bodyPr>
          <a:lstStyle/>
          <a:p>
            <a:endParaRPr lang="en-IE" dirty="0"/>
          </a:p>
        </p:txBody>
      </p:sp>
      <p:pic>
        <p:nvPicPr>
          <p:cNvPr id="3" name="Picture 2">
            <a:hlinkClick r:id="rId2"/>
            <a:extLst>
              <a:ext uri="{FF2B5EF4-FFF2-40B4-BE49-F238E27FC236}">
                <a16:creationId xmlns:a16="http://schemas.microsoft.com/office/drawing/2014/main" id="{9A5B35BC-085B-D25B-8713-D5A5D701B3E6}"/>
              </a:ext>
            </a:extLst>
          </p:cNvPr>
          <p:cNvPicPr>
            <a:picLocks noChangeAspect="1"/>
          </p:cNvPicPr>
          <p:nvPr/>
        </p:nvPicPr>
        <p:blipFill>
          <a:blip r:embed="rId3"/>
          <a:stretch>
            <a:fillRect/>
          </a:stretch>
        </p:blipFill>
        <p:spPr>
          <a:xfrm>
            <a:off x="3130092" y="966191"/>
            <a:ext cx="8829735" cy="4917739"/>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D9CC2C6E-746E-4797-09EB-AAF264439F26}"/>
              </a:ext>
            </a:extLst>
          </p:cNvPr>
          <p:cNvPicPr>
            <a:picLocks noChangeAspect="1"/>
          </p:cNvPicPr>
          <p:nvPr/>
        </p:nvPicPr>
        <p:blipFill>
          <a:blip r:embed="rId4"/>
          <a:stretch>
            <a:fillRect/>
          </a:stretch>
        </p:blipFill>
        <p:spPr>
          <a:xfrm>
            <a:off x="945931" y="363559"/>
            <a:ext cx="1206562" cy="1238314"/>
          </a:xfrm>
          <a:prstGeom prst="rect">
            <a:avLst/>
          </a:prstGeom>
          <a:solidFill>
            <a:srgbClr val="F79037"/>
          </a:solidFill>
        </p:spPr>
      </p:pic>
      <p:sp>
        <p:nvSpPr>
          <p:cNvPr id="7" name="TextBox 6">
            <a:extLst>
              <a:ext uri="{FF2B5EF4-FFF2-40B4-BE49-F238E27FC236}">
                <a16:creationId xmlns:a16="http://schemas.microsoft.com/office/drawing/2014/main" id="{46AB1D78-7840-91E5-CB19-6FC367D9F4CA}"/>
              </a:ext>
            </a:extLst>
          </p:cNvPr>
          <p:cNvSpPr txBox="1"/>
          <p:nvPr/>
        </p:nvSpPr>
        <p:spPr>
          <a:xfrm>
            <a:off x="262758" y="1881352"/>
            <a:ext cx="2740647" cy="4154984"/>
          </a:xfrm>
          <a:prstGeom prst="rect">
            <a:avLst/>
          </a:prstGeom>
          <a:noFill/>
        </p:spPr>
        <p:txBody>
          <a:bodyPr wrap="square" rtlCol="0">
            <a:spAutoFit/>
          </a:bodyPr>
          <a:lstStyle/>
          <a:p>
            <a:pPr algn="ctr"/>
            <a:r>
              <a:rPr lang="en-IE" sz="2400" dirty="0">
                <a:solidFill>
                  <a:srgbClr val="000000"/>
                </a:solidFill>
              </a:rPr>
              <a:t>Strong Roots is an example of a food company that by using innovation along with high ethical standards and believe </a:t>
            </a:r>
            <a:r>
              <a:rPr lang="en-IE" sz="2400" b="1" i="1" dirty="0">
                <a:solidFill>
                  <a:srgbClr val="000000"/>
                </a:solidFill>
              </a:rPr>
              <a:t>‘food can be better’</a:t>
            </a:r>
            <a:r>
              <a:rPr lang="en-IE" sz="2400" dirty="0">
                <a:solidFill>
                  <a:srgbClr val="000000"/>
                </a:solidFill>
              </a:rPr>
              <a:t> has become a global brand in the frozen food market</a:t>
            </a:r>
          </a:p>
        </p:txBody>
      </p:sp>
      <p:grpSp>
        <p:nvGrpSpPr>
          <p:cNvPr id="8" name="Graphic 4">
            <a:extLst>
              <a:ext uri="{FF2B5EF4-FFF2-40B4-BE49-F238E27FC236}">
                <a16:creationId xmlns:a16="http://schemas.microsoft.com/office/drawing/2014/main" id="{34575C33-8EA5-4AF0-A171-349107712705}"/>
              </a:ext>
            </a:extLst>
          </p:cNvPr>
          <p:cNvGrpSpPr/>
          <p:nvPr/>
        </p:nvGrpSpPr>
        <p:grpSpPr>
          <a:xfrm>
            <a:off x="2518521" y="852100"/>
            <a:ext cx="513325" cy="950186"/>
            <a:chOff x="9129274" y="2719113"/>
            <a:chExt cx="717139" cy="1386497"/>
          </a:xfrm>
          <a:solidFill>
            <a:srgbClr val="F79037"/>
          </a:solidFill>
        </p:grpSpPr>
        <p:grpSp>
          <p:nvGrpSpPr>
            <p:cNvPr id="9" name="Graphic 4">
              <a:extLst>
                <a:ext uri="{FF2B5EF4-FFF2-40B4-BE49-F238E27FC236}">
                  <a16:creationId xmlns:a16="http://schemas.microsoft.com/office/drawing/2014/main" id="{5B47D633-BA45-1C31-8AAE-BA6A6CF579E4}"/>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B265198C-7CDE-4D8B-4E7D-7B59231C2E6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0F927B22-ED63-707C-6B7E-115D148489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A7735363-6DE9-DBC4-B0A3-DC61B27A92B1}"/>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D82E07C5-668D-86A0-5710-DB24E52131B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78B9605E-BA7D-99DA-A8DE-EDA2020AEF5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03E5E908-5713-04F0-C9C9-4CC0041D0F6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36C25E4E-5992-6B8D-2A25-52BEAEA9F15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6B1D573C-CCF5-3CA5-FCB9-FF1F0CA65DA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5B1DE422-FBBE-6447-248B-BF7836C8C8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6A4E79A9-588D-32EA-447A-2DBC5CE486F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426871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r>
              <a:rPr lang="en-US" dirty="0"/>
              <a:t>You as an entrepreneur could also innovate by integrating </a:t>
            </a:r>
            <a:r>
              <a:rPr lang="en-US" b="1" dirty="0"/>
              <a:t>social impact initiatives </a:t>
            </a:r>
            <a:r>
              <a:rPr lang="en-US" dirty="0"/>
              <a:t>into your food business. This could involve creating employment opportunities for </a:t>
            </a:r>
            <a:r>
              <a:rPr lang="en-US" dirty="0" err="1"/>
              <a:t>marginalised</a:t>
            </a:r>
            <a:r>
              <a:rPr lang="en-US" dirty="0"/>
              <a:t> communities, supporting fair </a:t>
            </a:r>
            <a:r>
              <a:rPr lang="en-US" dirty="0" err="1"/>
              <a:t>labour</a:t>
            </a:r>
            <a:r>
              <a:rPr lang="en-US" dirty="0"/>
              <a:t> practices, promoting gender equity, promoting diversity and inclusivity in the workplace, and supporting community development. </a:t>
            </a:r>
          </a:p>
          <a:p>
            <a:r>
              <a:rPr lang="en-US" dirty="0"/>
              <a:t>This would contribute to the "People" aspect of People-Planet-Profit by addressing social issues and promoting social well-being.</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F5FD7-A038-FDB3-D408-DCA537CBF469}"/>
              </a:ext>
            </a:extLst>
          </p:cNvPr>
          <p:cNvSpPr>
            <a:spLocks noGrp="1"/>
          </p:cNvSpPr>
          <p:nvPr>
            <p:ph type="body" sz="quarter" idx="16"/>
          </p:nvPr>
        </p:nvSpPr>
        <p:spPr>
          <a:xfrm>
            <a:off x="798381" y="647915"/>
            <a:ext cx="10595237" cy="803654"/>
          </a:xfrm>
        </p:spPr>
        <p:txBody>
          <a:bodyPr/>
          <a:lstStyle/>
          <a:p>
            <a:r>
              <a:rPr lang="en-IE" dirty="0">
                <a:highlight>
                  <a:srgbClr val="F79037"/>
                </a:highlight>
              </a:rPr>
              <a:t>Be Inspired </a:t>
            </a:r>
            <a:r>
              <a:rPr lang="en-IE" dirty="0"/>
              <a:t>– Creating a Social Impact</a:t>
            </a:r>
          </a:p>
        </p:txBody>
      </p:sp>
      <p:sp>
        <p:nvSpPr>
          <p:cNvPr id="5" name="TextBox 4">
            <a:extLst>
              <a:ext uri="{FF2B5EF4-FFF2-40B4-BE49-F238E27FC236}">
                <a16:creationId xmlns:a16="http://schemas.microsoft.com/office/drawing/2014/main" id="{D4CE5AC3-718E-4DB6-797A-2D9D93664847}"/>
              </a:ext>
            </a:extLst>
          </p:cNvPr>
          <p:cNvSpPr txBox="1"/>
          <p:nvPr/>
        </p:nvSpPr>
        <p:spPr>
          <a:xfrm>
            <a:off x="3813025" y="4347529"/>
            <a:ext cx="4056992" cy="677108"/>
          </a:xfrm>
          <a:prstGeom prst="rect">
            <a:avLst/>
          </a:prstGeom>
          <a:noFill/>
        </p:spPr>
        <p:txBody>
          <a:bodyPr wrap="square">
            <a:spAutoFit/>
          </a:bodyPr>
          <a:lstStyle/>
          <a:p>
            <a:r>
              <a:rPr lang="en-IE" sz="2000" b="1" dirty="0">
                <a:solidFill>
                  <a:srgbClr val="F68F37"/>
                </a:solidFill>
                <a:hlinkClick r:id="rId2">
                  <a:extLst>
                    <a:ext uri="{A12FA001-AC4F-418D-AE19-62706E023703}">
                      <ahyp:hlinkClr xmlns:ahyp="http://schemas.microsoft.com/office/drawing/2018/hyperlinkcolor" val="tx"/>
                    </a:ext>
                  </a:extLst>
                </a:hlinkClick>
              </a:rPr>
              <a:t>Source</a:t>
            </a:r>
            <a:endParaRPr lang="en-IE" sz="2000" b="1" dirty="0">
              <a:solidFill>
                <a:srgbClr val="F68F37"/>
              </a:solidFill>
            </a:endParaRPr>
          </a:p>
          <a:p>
            <a:endParaRPr lang="en-IE" dirty="0">
              <a:solidFill>
                <a:srgbClr val="F79037"/>
              </a:solidFill>
            </a:endParaRPr>
          </a:p>
        </p:txBody>
      </p:sp>
      <p:pic>
        <p:nvPicPr>
          <p:cNvPr id="9" name="Picture 8">
            <a:hlinkClick r:id="rId3"/>
            <a:extLst>
              <a:ext uri="{FF2B5EF4-FFF2-40B4-BE49-F238E27FC236}">
                <a16:creationId xmlns:a16="http://schemas.microsoft.com/office/drawing/2014/main" id="{8A313A08-2271-FEF6-0F40-0CE9F9E3CD35}"/>
              </a:ext>
            </a:extLst>
          </p:cNvPr>
          <p:cNvPicPr>
            <a:picLocks noChangeAspect="1"/>
          </p:cNvPicPr>
          <p:nvPr/>
        </p:nvPicPr>
        <p:blipFill>
          <a:blip r:embed="rId4"/>
          <a:stretch>
            <a:fillRect/>
          </a:stretch>
        </p:blipFill>
        <p:spPr>
          <a:xfrm>
            <a:off x="6542743" y="1450400"/>
            <a:ext cx="4204425" cy="4204425"/>
          </a:xfrm>
          <a:prstGeom prst="rect">
            <a:avLst/>
          </a:prstGeom>
        </p:spPr>
      </p:pic>
      <p:sp>
        <p:nvSpPr>
          <p:cNvPr id="10" name="TextBox 9">
            <a:extLst>
              <a:ext uri="{FF2B5EF4-FFF2-40B4-BE49-F238E27FC236}">
                <a16:creationId xmlns:a16="http://schemas.microsoft.com/office/drawing/2014/main" id="{FE927689-21F8-C5F1-4B87-DD306BADC013}"/>
              </a:ext>
            </a:extLst>
          </p:cNvPr>
          <p:cNvSpPr txBox="1"/>
          <p:nvPr/>
        </p:nvSpPr>
        <p:spPr>
          <a:xfrm>
            <a:off x="903891" y="1880379"/>
            <a:ext cx="4996187" cy="2308324"/>
          </a:xfrm>
          <a:prstGeom prst="rect">
            <a:avLst/>
          </a:prstGeom>
          <a:noFill/>
        </p:spPr>
        <p:txBody>
          <a:bodyPr wrap="square" rtlCol="0">
            <a:spAutoFit/>
          </a:bodyPr>
          <a:lstStyle/>
          <a:p>
            <a:r>
              <a:rPr lang="en-IE" sz="2400" dirty="0">
                <a:solidFill>
                  <a:srgbClr val="000000"/>
                </a:solidFill>
              </a:rPr>
              <a:t>Here the World Economic Forum showcases the attitude and culture that </a:t>
            </a:r>
            <a:r>
              <a:rPr lang="en-IE" sz="2400" b="1" dirty="0" err="1">
                <a:solidFill>
                  <a:srgbClr val="F68F37"/>
                </a:solidFill>
                <a:hlinkClick r:id="rId5">
                  <a:extLst>
                    <a:ext uri="{A12FA001-AC4F-418D-AE19-62706E023703}">
                      <ahyp:hlinkClr xmlns:ahyp="http://schemas.microsoft.com/office/drawing/2018/hyperlinkcolor" val="tx"/>
                    </a:ext>
                  </a:extLst>
                </a:hlinkClick>
              </a:rPr>
              <a:t>Greyston</a:t>
            </a:r>
            <a:r>
              <a:rPr lang="en-IE" sz="2400" b="1" dirty="0">
                <a:solidFill>
                  <a:srgbClr val="F68F37"/>
                </a:solidFill>
              </a:rPr>
              <a:t> </a:t>
            </a:r>
            <a:r>
              <a:rPr lang="en-IE" sz="2400" dirty="0">
                <a:solidFill>
                  <a:srgbClr val="000000"/>
                </a:solidFill>
              </a:rPr>
              <a:t>Bakery is developing in an effort to make a difference in society, by creating employment opportunities for all.</a:t>
            </a:r>
          </a:p>
        </p:txBody>
      </p:sp>
      <p:grpSp>
        <p:nvGrpSpPr>
          <p:cNvPr id="13" name="Graphic 4">
            <a:extLst>
              <a:ext uri="{FF2B5EF4-FFF2-40B4-BE49-F238E27FC236}">
                <a16:creationId xmlns:a16="http://schemas.microsoft.com/office/drawing/2014/main" id="{335BE375-FB36-193B-85D8-1077A14A3B7B}"/>
              </a:ext>
            </a:extLst>
          </p:cNvPr>
          <p:cNvGrpSpPr/>
          <p:nvPr/>
        </p:nvGrpSpPr>
        <p:grpSpPr>
          <a:xfrm>
            <a:off x="5386753" y="4257580"/>
            <a:ext cx="513325" cy="950186"/>
            <a:chOff x="9129274" y="2719113"/>
            <a:chExt cx="717139" cy="1386497"/>
          </a:xfrm>
          <a:solidFill>
            <a:srgbClr val="F79037"/>
          </a:solidFill>
        </p:grpSpPr>
        <p:grpSp>
          <p:nvGrpSpPr>
            <p:cNvPr id="14" name="Graphic 4">
              <a:extLst>
                <a:ext uri="{FF2B5EF4-FFF2-40B4-BE49-F238E27FC236}">
                  <a16:creationId xmlns:a16="http://schemas.microsoft.com/office/drawing/2014/main" id="{E3B17466-D0DF-C54B-6E62-CFBDC7AC958D}"/>
                </a:ext>
              </a:extLst>
            </p:cNvPr>
            <p:cNvGrpSpPr/>
            <p:nvPr/>
          </p:nvGrpSpPr>
          <p:grpSpPr>
            <a:xfrm>
              <a:off x="9159507" y="2719113"/>
              <a:ext cx="446280" cy="440141"/>
              <a:chOff x="9159507" y="2719113"/>
              <a:chExt cx="446280" cy="440141"/>
            </a:xfrm>
            <a:grpFill/>
          </p:grpSpPr>
          <p:sp>
            <p:nvSpPr>
              <p:cNvPr id="23" name="Freeform 18">
                <a:extLst>
                  <a:ext uri="{FF2B5EF4-FFF2-40B4-BE49-F238E27FC236}">
                    <a16:creationId xmlns:a16="http://schemas.microsoft.com/office/drawing/2014/main" id="{A4BFE5D9-8C3C-16CB-4663-48546CE72A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24" name="Freeform 19">
                <a:extLst>
                  <a:ext uri="{FF2B5EF4-FFF2-40B4-BE49-F238E27FC236}">
                    <a16:creationId xmlns:a16="http://schemas.microsoft.com/office/drawing/2014/main" id="{03202D68-0CF9-3548-846E-DD4A720F076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5" name="Graphic 4">
              <a:extLst>
                <a:ext uri="{FF2B5EF4-FFF2-40B4-BE49-F238E27FC236}">
                  <a16:creationId xmlns:a16="http://schemas.microsoft.com/office/drawing/2014/main" id="{D66DC09A-6C98-3EB1-6B40-8D06EA207E63}"/>
                </a:ext>
              </a:extLst>
            </p:cNvPr>
            <p:cNvGrpSpPr/>
            <p:nvPr/>
          </p:nvGrpSpPr>
          <p:grpSpPr>
            <a:xfrm>
              <a:off x="9129274" y="2893887"/>
              <a:ext cx="717139" cy="1211724"/>
              <a:chOff x="9129274" y="2893887"/>
              <a:chExt cx="717139" cy="1211724"/>
            </a:xfrm>
            <a:grpFill/>
          </p:grpSpPr>
          <p:sp>
            <p:nvSpPr>
              <p:cNvPr id="16" name="Freeform 21">
                <a:extLst>
                  <a:ext uri="{FF2B5EF4-FFF2-40B4-BE49-F238E27FC236}">
                    <a16:creationId xmlns:a16="http://schemas.microsoft.com/office/drawing/2014/main" id="{A4AB17EA-52AE-CC10-B382-0C3EC181559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7" name="Freeform 22">
                <a:extLst>
                  <a:ext uri="{FF2B5EF4-FFF2-40B4-BE49-F238E27FC236}">
                    <a16:creationId xmlns:a16="http://schemas.microsoft.com/office/drawing/2014/main" id="{DC8352C6-F2ED-037F-D798-0121560D5C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8" name="Freeform 23">
                <a:extLst>
                  <a:ext uri="{FF2B5EF4-FFF2-40B4-BE49-F238E27FC236}">
                    <a16:creationId xmlns:a16="http://schemas.microsoft.com/office/drawing/2014/main" id="{979E1925-5921-A08B-3E1B-B342ED784B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9" name="Freeform 24">
                <a:extLst>
                  <a:ext uri="{FF2B5EF4-FFF2-40B4-BE49-F238E27FC236}">
                    <a16:creationId xmlns:a16="http://schemas.microsoft.com/office/drawing/2014/main" id="{340A9DF5-F371-11A3-5F9A-1E180467439C}"/>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20" name="Freeform 25">
                <a:extLst>
                  <a:ext uri="{FF2B5EF4-FFF2-40B4-BE49-F238E27FC236}">
                    <a16:creationId xmlns:a16="http://schemas.microsoft.com/office/drawing/2014/main" id="{83AC6DB8-8D85-B149-EA00-214E3A0CC45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21" name="Freeform 26">
                <a:extLst>
                  <a:ext uri="{FF2B5EF4-FFF2-40B4-BE49-F238E27FC236}">
                    <a16:creationId xmlns:a16="http://schemas.microsoft.com/office/drawing/2014/main" id="{99B00EEA-44E4-703F-493D-0809DC993C7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2" name="Freeform 27">
                <a:extLst>
                  <a:ext uri="{FF2B5EF4-FFF2-40B4-BE49-F238E27FC236}">
                    <a16:creationId xmlns:a16="http://schemas.microsoft.com/office/drawing/2014/main" id="{21475B1C-7D19-78AE-6804-77F782CA280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6654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The Power of the ETHICAL Food System</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r>
              <a:rPr lang="en-US" dirty="0"/>
              <a:t>You could also innovate by </a:t>
            </a:r>
            <a:r>
              <a:rPr lang="en-US" b="1" dirty="0"/>
              <a:t>engaging consumers </a:t>
            </a:r>
            <a:r>
              <a:rPr lang="en-US" dirty="0"/>
              <a:t>in your sustainability efforts. This could involve educating consumers about the social and environmental impacts of their food choices, encouraging sustainable consumption patterns, promoting responsible packaging and waste management, and involving consumers in co-creation or feedback processes for developing more sustainable food products or services. </a:t>
            </a:r>
          </a:p>
          <a:p>
            <a:r>
              <a:rPr lang="en-US" dirty="0"/>
              <a:t>This would also contribute to the </a:t>
            </a:r>
            <a:r>
              <a:rPr lang="en-US" b="1" dirty="0"/>
              <a:t>"People" </a:t>
            </a:r>
            <a:r>
              <a:rPr lang="en-US" dirty="0"/>
              <a:t>aspect of People-Planet-Profit by empowering consumers to make informed choices and be active participants in sustainability initiatives.</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6770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00527" y="1885525"/>
            <a:ext cx="6030463"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US" dirty="0"/>
              <a:t>wants to do a part in solving global challenges. Responsibility for the environment, the economy, people and society is embedded in everything the company does. </a:t>
            </a:r>
            <a:r>
              <a:rPr lang="en-US" dirty="0" err="1"/>
              <a:t>Valio’s</a:t>
            </a:r>
            <a:r>
              <a:rPr lang="en-US" dirty="0"/>
              <a:t> cornerstones of sustainability are the </a:t>
            </a:r>
            <a:r>
              <a:rPr lang="en-US" b="1" dirty="0"/>
              <a:t>cooperative approach</a:t>
            </a:r>
            <a:r>
              <a:rPr lang="en-US" dirty="0"/>
              <a:t>. Their owners are Finnish dairy farmers, and they always pay out their profits to the farmers.</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91C92-E633-5495-122B-7BE9B19D6984}"/>
              </a:ext>
            </a:extLst>
          </p:cNvPr>
          <p:cNvSpPr>
            <a:spLocks noGrp="1"/>
          </p:cNvSpPr>
          <p:nvPr>
            <p:ph type="body" sz="quarter" idx="13"/>
          </p:nvPr>
        </p:nvSpPr>
        <p:spPr>
          <a:xfrm>
            <a:off x="856356" y="1051947"/>
            <a:ext cx="5055171" cy="3808175"/>
          </a:xfrm>
        </p:spPr>
        <p:txBody>
          <a:bodyPr>
            <a:normAutofit/>
          </a:bodyPr>
          <a:lstStyle/>
          <a:p>
            <a:r>
              <a:rPr lang="en-US" sz="3600" b="1" dirty="0">
                <a:hlinkClick r:id="rId3">
                  <a:extLst>
                    <a:ext uri="{A12FA001-AC4F-418D-AE19-62706E023703}">
                      <ahyp:hlinkClr xmlns:ahyp="http://schemas.microsoft.com/office/drawing/2018/hyperlinkcolor" val="tx"/>
                    </a:ext>
                  </a:extLst>
                </a:hlinkClick>
              </a:rPr>
              <a:t>How inclusive innovation could transform food systems - and help to end world hunger</a:t>
            </a:r>
            <a:endParaRPr lang="en-IE" sz="3600" b="1" dirty="0"/>
          </a:p>
        </p:txBody>
      </p:sp>
      <p:pic>
        <p:nvPicPr>
          <p:cNvPr id="9" name="Picture Placeholder 8" descr="A blue apple with a green leaf and a green apple with a green stem&#10;&#10;Description automatically generated">
            <a:extLst>
              <a:ext uri="{FF2B5EF4-FFF2-40B4-BE49-F238E27FC236}">
                <a16:creationId xmlns:a16="http://schemas.microsoft.com/office/drawing/2014/main" id="{4B6BBB6E-57C4-D044-BB87-E1437E769A74}"/>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l="-11059" t="-35739" r="-3500" b="-43302"/>
          <a:stretch/>
        </p:blipFill>
        <p:spPr>
          <a:xfrm>
            <a:off x="6128394" y="1391267"/>
            <a:ext cx="5239644" cy="4704418"/>
          </a:xfrm>
          <a:solidFill>
            <a:schemeClr val="bg1"/>
          </a:solidFill>
        </p:spPr>
      </p:pic>
      <p:pic>
        <p:nvPicPr>
          <p:cNvPr id="10" name="Picture 9">
            <a:extLst>
              <a:ext uri="{FF2B5EF4-FFF2-40B4-BE49-F238E27FC236}">
                <a16:creationId xmlns:a16="http://schemas.microsoft.com/office/drawing/2014/main" id="{AC74A2FF-9A51-51CA-7BE6-00DE5C671CEE}"/>
              </a:ext>
            </a:extLst>
          </p:cNvPr>
          <p:cNvPicPr>
            <a:picLocks noChangeAspect="1"/>
          </p:cNvPicPr>
          <p:nvPr/>
        </p:nvPicPr>
        <p:blipFill>
          <a:blip r:embed="rId5"/>
          <a:stretch>
            <a:fillRect/>
          </a:stretch>
        </p:blipFill>
        <p:spPr>
          <a:xfrm>
            <a:off x="1195880" y="4941505"/>
            <a:ext cx="971550" cy="590550"/>
          </a:xfrm>
          <a:prstGeom prst="rect">
            <a:avLst/>
          </a:prstGeom>
        </p:spPr>
      </p:pic>
      <p:grpSp>
        <p:nvGrpSpPr>
          <p:cNvPr id="11" name="Group 10">
            <a:extLst>
              <a:ext uri="{FF2B5EF4-FFF2-40B4-BE49-F238E27FC236}">
                <a16:creationId xmlns:a16="http://schemas.microsoft.com/office/drawing/2014/main" id="{AD5FD8E2-DAFC-184F-5E1A-1A7A40323F04}"/>
              </a:ext>
            </a:extLst>
          </p:cNvPr>
          <p:cNvGrpSpPr/>
          <p:nvPr/>
        </p:nvGrpSpPr>
        <p:grpSpPr>
          <a:xfrm>
            <a:off x="2707613" y="795855"/>
            <a:ext cx="1352656" cy="929207"/>
            <a:chOff x="3400450" y="986392"/>
            <a:chExt cx="1487826" cy="1083162"/>
          </a:xfrm>
        </p:grpSpPr>
        <p:sp>
          <p:nvSpPr>
            <p:cNvPr id="12" name="Freeform 9">
              <a:extLst>
                <a:ext uri="{FF2B5EF4-FFF2-40B4-BE49-F238E27FC236}">
                  <a16:creationId xmlns:a16="http://schemas.microsoft.com/office/drawing/2014/main" id="{82380A86-86FC-2486-BAF9-25ED72EFA9D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13" name="Freeform 10">
              <a:extLst>
                <a:ext uri="{FF2B5EF4-FFF2-40B4-BE49-F238E27FC236}">
                  <a16:creationId xmlns:a16="http://schemas.microsoft.com/office/drawing/2014/main" id="{74B554D2-A9C8-0516-C6B8-3D2C22AEA72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D3BB860-0AD6-B837-AB77-FC79D47A62BF}"/>
              </a:ext>
            </a:extLst>
          </p:cNvPr>
          <p:cNvGrpSpPr/>
          <p:nvPr/>
        </p:nvGrpSpPr>
        <p:grpSpPr>
          <a:xfrm>
            <a:off x="4867152" y="3778248"/>
            <a:ext cx="665054" cy="1163257"/>
            <a:chOff x="9129274" y="2719113"/>
            <a:chExt cx="717139" cy="1386497"/>
          </a:xfrm>
          <a:solidFill>
            <a:srgbClr val="F79037"/>
          </a:solidFill>
        </p:grpSpPr>
        <p:grpSp>
          <p:nvGrpSpPr>
            <p:cNvPr id="15" name="Graphic 4">
              <a:extLst>
                <a:ext uri="{FF2B5EF4-FFF2-40B4-BE49-F238E27FC236}">
                  <a16:creationId xmlns:a16="http://schemas.microsoft.com/office/drawing/2014/main" id="{77B9D728-D9DB-6420-DC99-9518EEB683AC}"/>
                </a:ext>
              </a:extLst>
            </p:cNvPr>
            <p:cNvGrpSpPr/>
            <p:nvPr/>
          </p:nvGrpSpPr>
          <p:grpSpPr>
            <a:xfrm>
              <a:off x="9159507" y="2719113"/>
              <a:ext cx="446280" cy="440141"/>
              <a:chOff x="9159507" y="2719113"/>
              <a:chExt cx="446280" cy="440141"/>
            </a:xfrm>
            <a:grpFill/>
          </p:grpSpPr>
          <p:sp>
            <p:nvSpPr>
              <p:cNvPr id="24" name="Freeform 18">
                <a:extLst>
                  <a:ext uri="{FF2B5EF4-FFF2-40B4-BE49-F238E27FC236}">
                    <a16:creationId xmlns:a16="http://schemas.microsoft.com/office/drawing/2014/main" id="{70177745-49A3-132A-1967-3282868C0A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25" name="Freeform 19">
                <a:extLst>
                  <a:ext uri="{FF2B5EF4-FFF2-40B4-BE49-F238E27FC236}">
                    <a16:creationId xmlns:a16="http://schemas.microsoft.com/office/drawing/2014/main" id="{BE92AE2D-5C4B-ED97-C233-09BDF72065E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6" name="Graphic 4">
              <a:extLst>
                <a:ext uri="{FF2B5EF4-FFF2-40B4-BE49-F238E27FC236}">
                  <a16:creationId xmlns:a16="http://schemas.microsoft.com/office/drawing/2014/main" id="{57F20376-C499-A95E-EE9B-BAFCB6F801AF}"/>
                </a:ext>
              </a:extLst>
            </p:cNvPr>
            <p:cNvGrpSpPr/>
            <p:nvPr/>
          </p:nvGrpSpPr>
          <p:grpSpPr>
            <a:xfrm>
              <a:off x="9129274" y="2893887"/>
              <a:ext cx="717139" cy="1211724"/>
              <a:chOff x="9129274" y="2893887"/>
              <a:chExt cx="717139" cy="1211724"/>
            </a:xfrm>
            <a:grpFill/>
          </p:grpSpPr>
          <p:sp>
            <p:nvSpPr>
              <p:cNvPr id="17" name="Freeform 21">
                <a:extLst>
                  <a:ext uri="{FF2B5EF4-FFF2-40B4-BE49-F238E27FC236}">
                    <a16:creationId xmlns:a16="http://schemas.microsoft.com/office/drawing/2014/main" id="{6D03AEBB-9F07-52F8-E32D-588B8932013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8" name="Freeform 22">
                <a:extLst>
                  <a:ext uri="{FF2B5EF4-FFF2-40B4-BE49-F238E27FC236}">
                    <a16:creationId xmlns:a16="http://schemas.microsoft.com/office/drawing/2014/main" id="{88EADB08-FDA2-816E-34B0-1D28CBDC841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9" name="Freeform 23">
                <a:extLst>
                  <a:ext uri="{FF2B5EF4-FFF2-40B4-BE49-F238E27FC236}">
                    <a16:creationId xmlns:a16="http://schemas.microsoft.com/office/drawing/2014/main" id="{BF69DDD9-1007-D697-3060-923BB14932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20" name="Freeform 24">
                <a:extLst>
                  <a:ext uri="{FF2B5EF4-FFF2-40B4-BE49-F238E27FC236}">
                    <a16:creationId xmlns:a16="http://schemas.microsoft.com/office/drawing/2014/main" id="{40598CC9-6C64-66F6-B542-35F29A644FA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21" name="Freeform 25">
                <a:extLst>
                  <a:ext uri="{FF2B5EF4-FFF2-40B4-BE49-F238E27FC236}">
                    <a16:creationId xmlns:a16="http://schemas.microsoft.com/office/drawing/2014/main" id="{924A27E4-7A0E-1257-1B0F-F4FBC84ACCE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22" name="Freeform 26">
                <a:extLst>
                  <a:ext uri="{FF2B5EF4-FFF2-40B4-BE49-F238E27FC236}">
                    <a16:creationId xmlns:a16="http://schemas.microsoft.com/office/drawing/2014/main" id="{957430C6-D7FF-D75C-2EBC-6F48C5134E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3" name="Freeform 27">
                <a:extLst>
                  <a:ext uri="{FF2B5EF4-FFF2-40B4-BE49-F238E27FC236}">
                    <a16:creationId xmlns:a16="http://schemas.microsoft.com/office/drawing/2014/main" id="{ED8C9686-E627-AA78-5383-2FFE529F937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
        <p:nvSpPr>
          <p:cNvPr id="26" name="TextBox 25">
            <a:extLst>
              <a:ext uri="{FF2B5EF4-FFF2-40B4-BE49-F238E27FC236}">
                <a16:creationId xmlns:a16="http://schemas.microsoft.com/office/drawing/2014/main" id="{53717A51-B6F1-1EF1-1555-167C9BB60DB2}"/>
              </a:ext>
            </a:extLst>
          </p:cNvPr>
          <p:cNvSpPr txBox="1"/>
          <p:nvPr/>
        </p:nvSpPr>
        <p:spPr>
          <a:xfrm>
            <a:off x="4060270" y="5023945"/>
            <a:ext cx="2068124" cy="923330"/>
          </a:xfrm>
          <a:prstGeom prst="rect">
            <a:avLst/>
          </a:prstGeom>
          <a:solidFill>
            <a:srgbClr val="F79037"/>
          </a:solidFill>
        </p:spPr>
        <p:txBody>
          <a:bodyPr wrap="square" rtlCol="0">
            <a:spAutoFit/>
          </a:bodyPr>
          <a:lstStyle/>
          <a:p>
            <a:pPr algn="ctr"/>
            <a:r>
              <a:rPr lang="en-IE" dirty="0">
                <a:solidFill>
                  <a:srgbClr val="000000"/>
                </a:solidFill>
                <a:highlight>
                  <a:srgbClr val="F79037"/>
                </a:highlight>
              </a:rPr>
              <a:t>Click here to read this interesting article </a:t>
            </a:r>
          </a:p>
        </p:txBody>
      </p:sp>
    </p:spTree>
    <p:extLst>
      <p:ext uri="{BB962C8B-B14F-4D97-AF65-F5344CB8AC3E}">
        <p14:creationId xmlns:p14="http://schemas.microsoft.com/office/powerpoint/2010/main" val="84085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282776"/>
            <a:ext cx="10069718" cy="3440624"/>
          </a:xfrm>
        </p:spPr>
        <p:txBody>
          <a:bodyPr/>
          <a:lstStyle/>
          <a:p>
            <a:r>
              <a:rPr lang="en-US" dirty="0"/>
              <a:t>Sustainable Sourcing: As an ethical entrepreneur, you could innovate by incorporating sustainable sourcing practices in your food business. </a:t>
            </a:r>
          </a:p>
          <a:p>
            <a:r>
              <a:rPr lang="en-US" dirty="0"/>
              <a:t>This could involve sourcing organic, locally-produced, and fair-trade ingredients, supporting regenerative agriculture practices, promoting biodiversity, and protecting natural resources. </a:t>
            </a:r>
          </a:p>
          <a:p>
            <a:r>
              <a:rPr lang="en-US" dirty="0"/>
              <a:t>This would contribute to the </a:t>
            </a:r>
            <a:r>
              <a:rPr lang="en-US" b="1" dirty="0"/>
              <a:t>"Planet" </a:t>
            </a:r>
            <a:r>
              <a:rPr lang="en-US" dirty="0"/>
              <a:t>aspect of People-Planet-Profit by reducing environmental impact and supporting sustainable food systems.</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r>
              <a:rPr lang="en-IE" dirty="0"/>
              <a:t>The Potential Environmental Impact of Food Enterprises…</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PLANET</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9888900" cy="3440624"/>
          </a:xfrm>
        </p:spPr>
        <p:txBody>
          <a:bodyPr/>
          <a:lstStyle/>
          <a:p>
            <a:r>
              <a:rPr lang="en-US" dirty="0"/>
              <a:t>Again, as an entrepreneur, you could innovate by adopting </a:t>
            </a:r>
            <a:r>
              <a:rPr lang="en-US" b="1" dirty="0"/>
              <a:t>circular economy principles </a:t>
            </a:r>
            <a:r>
              <a:rPr lang="en-US" dirty="0"/>
              <a:t>in your food business. This could involve reducing food waste through innovative packaging, leaner practices or processing, and distribution methods, implementing recycling and composting </a:t>
            </a:r>
            <a:r>
              <a:rPr lang="en-US" dirty="0" err="1"/>
              <a:t>programmes</a:t>
            </a:r>
            <a:r>
              <a:rPr lang="en-US" dirty="0"/>
              <a:t>, promoting upcycling or repurposing of food by-products, and </a:t>
            </a:r>
            <a:r>
              <a:rPr lang="en-US" dirty="0" err="1"/>
              <a:t>optimising</a:t>
            </a:r>
            <a:r>
              <a:rPr lang="en-US" dirty="0"/>
              <a:t> resource use throughout the supply chain. </a:t>
            </a:r>
          </a:p>
          <a:p>
            <a:r>
              <a:rPr lang="en-US" dirty="0"/>
              <a:t>This would contribute to the </a:t>
            </a:r>
            <a:r>
              <a:rPr lang="en-US" b="1" dirty="0"/>
              <a:t>"Profit" </a:t>
            </a:r>
            <a:r>
              <a:rPr lang="en-US" dirty="0"/>
              <a:t>aspect of People-Planet-Profit by reducing costs, improving operational efficiency, and creating value from waste or by-products…while simultaneously having a good effect on the PLANET.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r>
              <a:rPr lang="en-IE" dirty="0"/>
              <a:t>The Potential Economic Impact of Food Enterprises…</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PROFIT</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6270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2C906-A531-9A56-9C8B-4D7720781515}"/>
              </a:ext>
            </a:extLst>
          </p:cNvPr>
          <p:cNvSpPr>
            <a:spLocks noGrp="1"/>
          </p:cNvSpPr>
          <p:nvPr>
            <p:ph type="body" sz="quarter" idx="18"/>
          </p:nvPr>
        </p:nvSpPr>
        <p:spPr>
          <a:xfrm>
            <a:off x="810223" y="1636918"/>
            <a:ext cx="5645661" cy="3025975"/>
          </a:xfrm>
        </p:spPr>
        <p:txBody>
          <a:bodyPr/>
          <a:lstStyle/>
          <a:p>
            <a:r>
              <a:rPr lang="en-US" dirty="0"/>
              <a:t>Innovation requires thinking beyond short-term constraints to how businesses and societies need to do things differently in six months, three years, 10 years and beyond.</a:t>
            </a:r>
          </a:p>
          <a:p>
            <a:r>
              <a:rPr lang="en-US" dirty="0"/>
              <a:t>Innovation means evaluating external forces that are changing our world &amp; evolving to anticipate those needs.</a:t>
            </a:r>
          </a:p>
          <a:p>
            <a:pPr algn="ctr"/>
            <a:r>
              <a:rPr lang="en-US" b="1" dirty="0">
                <a:solidFill>
                  <a:srgbClr val="F79037"/>
                </a:solidFill>
                <a:hlinkClick r:id="rId3">
                  <a:extLst>
                    <a:ext uri="{A12FA001-AC4F-418D-AE19-62706E023703}">
                      <ahyp:hlinkClr xmlns:ahyp="http://schemas.microsoft.com/office/drawing/2018/hyperlinkcolor" val="tx"/>
                    </a:ext>
                  </a:extLst>
                </a:hlinkClick>
              </a:rPr>
              <a:t>Plenty</a:t>
            </a:r>
            <a:r>
              <a:rPr lang="en-US" dirty="0"/>
              <a:t> is an example of a company changing the future of farming and improving the quality and availability of food. Some would see this as ethical some would argue otherwise! </a:t>
            </a:r>
            <a:endParaRPr lang="en-IE" dirty="0"/>
          </a:p>
        </p:txBody>
      </p:sp>
      <p:sp>
        <p:nvSpPr>
          <p:cNvPr id="3" name="Text Placeholder 2">
            <a:extLst>
              <a:ext uri="{FF2B5EF4-FFF2-40B4-BE49-F238E27FC236}">
                <a16:creationId xmlns:a16="http://schemas.microsoft.com/office/drawing/2014/main" id="{0198431E-0F2C-B6F3-213A-4CF728E9BD58}"/>
              </a:ext>
            </a:extLst>
          </p:cNvPr>
          <p:cNvSpPr>
            <a:spLocks noGrp="1"/>
          </p:cNvSpPr>
          <p:nvPr>
            <p:ph type="body" sz="quarter" idx="16"/>
          </p:nvPr>
        </p:nvSpPr>
        <p:spPr>
          <a:xfrm>
            <a:off x="810223" y="625837"/>
            <a:ext cx="4990998" cy="992652"/>
          </a:xfrm>
        </p:spPr>
        <p:txBody>
          <a:bodyPr/>
          <a:lstStyle/>
          <a:p>
            <a:r>
              <a:rPr lang="en-IE" b="1" dirty="0"/>
              <a:t>Innovation as a tool for the ‘Food-</a:t>
            </a:r>
            <a:r>
              <a:rPr lang="en-IE" b="1" dirty="0" err="1"/>
              <a:t>ture</a:t>
            </a:r>
            <a:r>
              <a:rPr lang="en-IE" b="1" dirty="0"/>
              <a:t>’</a:t>
            </a:r>
          </a:p>
        </p:txBody>
      </p:sp>
      <p:pic>
        <p:nvPicPr>
          <p:cNvPr id="5" name="Online Media 4" title="Plenty—Creating the Future of Farming in Compton">
            <a:hlinkClick r:id="" action="ppaction://media"/>
            <a:extLst>
              <a:ext uri="{FF2B5EF4-FFF2-40B4-BE49-F238E27FC236}">
                <a16:creationId xmlns:a16="http://schemas.microsoft.com/office/drawing/2014/main" id="{98C60CD6-50E5-AE2D-D81B-ACB1A050B5DF}"/>
              </a:ext>
            </a:extLst>
          </p:cNvPr>
          <p:cNvPicPr>
            <a:picLocks noRot="1" noChangeAspect="1"/>
          </p:cNvPicPr>
          <p:nvPr>
            <a:videoFile r:link="rId1"/>
          </p:nvPr>
        </p:nvPicPr>
        <p:blipFill>
          <a:blip r:embed="rId4"/>
          <a:stretch>
            <a:fillRect/>
          </a:stretch>
        </p:blipFill>
        <p:spPr>
          <a:xfrm>
            <a:off x="6544019" y="2022072"/>
            <a:ext cx="5647981" cy="3654218"/>
          </a:xfrm>
          <a:prstGeom prst="rect">
            <a:avLst/>
          </a:prstGeom>
        </p:spPr>
      </p:pic>
      <p:sp>
        <p:nvSpPr>
          <p:cNvPr id="9" name="TextBox 8">
            <a:extLst>
              <a:ext uri="{FF2B5EF4-FFF2-40B4-BE49-F238E27FC236}">
                <a16:creationId xmlns:a16="http://schemas.microsoft.com/office/drawing/2014/main" id="{91793B28-08E1-6364-8A33-F966CE16F053}"/>
              </a:ext>
            </a:extLst>
          </p:cNvPr>
          <p:cNvSpPr txBox="1"/>
          <p:nvPr/>
        </p:nvSpPr>
        <p:spPr>
          <a:xfrm>
            <a:off x="6643203" y="1467641"/>
            <a:ext cx="6101254" cy="338554"/>
          </a:xfrm>
          <a:prstGeom prst="rect">
            <a:avLst/>
          </a:prstGeom>
          <a:noFill/>
        </p:spPr>
        <p:txBody>
          <a:bodyPr wrap="square">
            <a:spAutoFit/>
          </a:bodyPr>
          <a:lstStyle/>
          <a:p>
            <a:r>
              <a:rPr lang="en-US" sz="1600" b="1" dirty="0">
                <a:solidFill>
                  <a:srgbClr val="F79037"/>
                </a:solidFill>
                <a:hlinkClick r:id="rId5">
                  <a:extLst>
                    <a:ext uri="{A12FA001-AC4F-418D-AE19-62706E023703}">
                      <ahyp:hlinkClr xmlns:ahyp="http://schemas.microsoft.com/office/drawing/2018/hyperlinkcolor" val="tx"/>
                    </a:ext>
                  </a:extLst>
                </a:hlinkClick>
              </a:rPr>
              <a:t>Plenty—Creating the Future of Farming in Compton - YouTube</a:t>
            </a:r>
            <a:endParaRPr lang="en-IE" sz="1600" b="1" dirty="0">
              <a:solidFill>
                <a:srgbClr val="F79037"/>
              </a:solidFill>
            </a:endParaRPr>
          </a:p>
        </p:txBody>
      </p:sp>
    </p:spTree>
    <p:extLst>
      <p:ext uri="{BB962C8B-B14F-4D97-AF65-F5344CB8AC3E}">
        <p14:creationId xmlns:p14="http://schemas.microsoft.com/office/powerpoint/2010/main" val="32208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6C7D2-85FD-35E4-0B5B-EA949C1B53BA}"/>
              </a:ext>
            </a:extLst>
          </p:cNvPr>
          <p:cNvSpPr>
            <a:spLocks noGrp="1"/>
          </p:cNvSpPr>
          <p:nvPr>
            <p:ph type="body" sz="quarter" idx="16"/>
          </p:nvPr>
        </p:nvSpPr>
        <p:spPr/>
        <p:txBody>
          <a:bodyPr/>
          <a:lstStyle/>
          <a:p>
            <a:r>
              <a:rPr lang="en-IE" b="1" dirty="0"/>
              <a:t>Worth a listen…PODCAST</a:t>
            </a:r>
          </a:p>
        </p:txBody>
      </p:sp>
      <p:pic>
        <p:nvPicPr>
          <p:cNvPr id="5" name="Picture 4">
            <a:hlinkClick r:id="rId2"/>
            <a:extLst>
              <a:ext uri="{FF2B5EF4-FFF2-40B4-BE49-F238E27FC236}">
                <a16:creationId xmlns:a16="http://schemas.microsoft.com/office/drawing/2014/main" id="{02A70800-D237-71BF-0917-6D46031097E0}"/>
              </a:ext>
            </a:extLst>
          </p:cNvPr>
          <p:cNvPicPr>
            <a:picLocks noChangeAspect="1"/>
          </p:cNvPicPr>
          <p:nvPr/>
        </p:nvPicPr>
        <p:blipFill>
          <a:blip r:embed="rId3"/>
          <a:stretch>
            <a:fillRect/>
          </a:stretch>
        </p:blipFill>
        <p:spPr>
          <a:xfrm>
            <a:off x="1120210" y="2270235"/>
            <a:ext cx="10184231" cy="2120840"/>
          </a:xfrm>
          <a:prstGeom prst="rect">
            <a:avLst/>
          </a:prstGeom>
        </p:spPr>
      </p:pic>
      <p:sp>
        <p:nvSpPr>
          <p:cNvPr id="9" name="TextBox 8">
            <a:extLst>
              <a:ext uri="{FF2B5EF4-FFF2-40B4-BE49-F238E27FC236}">
                <a16:creationId xmlns:a16="http://schemas.microsoft.com/office/drawing/2014/main" id="{136D73F6-5CD9-D2C3-AC37-CF909FF8104A}"/>
              </a:ext>
            </a:extLst>
          </p:cNvPr>
          <p:cNvSpPr txBox="1"/>
          <p:nvPr/>
        </p:nvSpPr>
        <p:spPr>
          <a:xfrm>
            <a:off x="1481958" y="4906136"/>
            <a:ext cx="9417269" cy="369332"/>
          </a:xfrm>
          <a:prstGeom prst="rect">
            <a:avLst/>
          </a:prstGeom>
          <a:noFill/>
        </p:spPr>
        <p:txBody>
          <a:bodyPr wrap="square">
            <a:spAutoFit/>
          </a:bodyPr>
          <a:lstStyle/>
          <a:p>
            <a:r>
              <a:rPr lang="en-US" dirty="0">
                <a:solidFill>
                  <a:srgbClr val="F79037"/>
                </a:solidFill>
                <a:hlinkClick r:id="rId4">
                  <a:extLst>
                    <a:ext uri="{A12FA001-AC4F-418D-AE19-62706E023703}">
                      <ahyp:hlinkClr xmlns:ahyp="http://schemas.microsoft.com/office/drawing/2018/hyperlinkcolor" val="tx"/>
                    </a:ext>
                  </a:extLst>
                </a:hlinkClick>
              </a:rPr>
              <a:t>COP26: Feed the world without destroying the climate - Radio Davos | Podcast on Spotify</a:t>
            </a:r>
            <a:endParaRPr lang="en-IE" dirty="0">
              <a:solidFill>
                <a:srgbClr val="F79037"/>
              </a:solidFill>
            </a:endParaRPr>
          </a:p>
        </p:txBody>
      </p:sp>
    </p:spTree>
    <p:extLst>
      <p:ext uri="{BB962C8B-B14F-4D97-AF65-F5344CB8AC3E}">
        <p14:creationId xmlns:p14="http://schemas.microsoft.com/office/powerpoint/2010/main" val="37474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AFA4-852A-600A-4A34-DEADCF68E9FE}"/>
              </a:ext>
            </a:extLst>
          </p:cNvPr>
          <p:cNvSpPr>
            <a:spLocks noGrp="1"/>
          </p:cNvSpPr>
          <p:nvPr>
            <p:ph type="body" sz="quarter" idx="16"/>
          </p:nvPr>
        </p:nvSpPr>
        <p:spPr/>
        <p:txBody>
          <a:bodyPr/>
          <a:lstStyle/>
          <a:p>
            <a:r>
              <a:rPr lang="en-US" dirty="0"/>
              <a:t>Creating a healthier future for P-P-P &amp; the SDGs</a:t>
            </a:r>
          </a:p>
          <a:p>
            <a:endParaRPr lang="en-IE" dirty="0"/>
          </a:p>
        </p:txBody>
      </p:sp>
      <p:sp>
        <p:nvSpPr>
          <p:cNvPr id="3" name="Text Placeholder 2">
            <a:extLst>
              <a:ext uri="{FF2B5EF4-FFF2-40B4-BE49-F238E27FC236}">
                <a16:creationId xmlns:a16="http://schemas.microsoft.com/office/drawing/2014/main" id="{45765917-2117-F36F-5E04-BF0C3437C429}"/>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22592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E54E5-E50F-74BE-4952-EE7EDE41809B}"/>
              </a:ext>
            </a:extLst>
          </p:cNvPr>
          <p:cNvSpPr>
            <a:spLocks noGrp="1"/>
          </p:cNvSpPr>
          <p:nvPr>
            <p:ph type="body" sz="quarter" idx="18"/>
          </p:nvPr>
        </p:nvSpPr>
        <p:spPr>
          <a:xfrm>
            <a:off x="898357" y="1731604"/>
            <a:ext cx="5397340" cy="3291086"/>
          </a:xfrm>
        </p:spPr>
        <p:txBody>
          <a:bodyPr/>
          <a:lstStyle/>
          <a:p>
            <a:r>
              <a:rPr lang="en-IE" dirty="0"/>
              <a:t>In Module 1 we discussed in depth the impact of Food and Food Businesses on the 3 Ps (People – Planet – Profit) and we demonstrated the linkage to the SDGs. </a:t>
            </a:r>
          </a:p>
          <a:p>
            <a:r>
              <a:rPr lang="en-IE" dirty="0"/>
              <a:t>Through this course, we aim to create awareness in you as potential or existing food entrepreneurs. </a:t>
            </a:r>
            <a:r>
              <a:rPr lang="en-IE" b="1" dirty="0"/>
              <a:t>Awareness and Knowledge</a:t>
            </a:r>
            <a:r>
              <a:rPr lang="en-IE" dirty="0"/>
              <a:t> are the start of change, and you are our future changemakers!! </a:t>
            </a:r>
          </a:p>
        </p:txBody>
      </p:sp>
      <p:sp>
        <p:nvSpPr>
          <p:cNvPr id="3" name="Text Placeholder 2">
            <a:extLst>
              <a:ext uri="{FF2B5EF4-FFF2-40B4-BE49-F238E27FC236}">
                <a16:creationId xmlns:a16="http://schemas.microsoft.com/office/drawing/2014/main" id="{D9E40413-0ADB-8142-3D4E-6EDDFB67A6ED}"/>
              </a:ext>
            </a:extLst>
          </p:cNvPr>
          <p:cNvSpPr>
            <a:spLocks noGrp="1"/>
          </p:cNvSpPr>
          <p:nvPr>
            <p:ph type="body" sz="quarter" idx="16"/>
          </p:nvPr>
        </p:nvSpPr>
        <p:spPr>
          <a:xfrm>
            <a:off x="784718" y="816670"/>
            <a:ext cx="5628566" cy="992652"/>
          </a:xfrm>
        </p:spPr>
        <p:txBody>
          <a:bodyPr/>
          <a:lstStyle/>
          <a:p>
            <a:r>
              <a:rPr lang="en-IE" b="1" dirty="0"/>
              <a:t>Working toward the FUTURE</a:t>
            </a:r>
          </a:p>
        </p:txBody>
      </p:sp>
      <p:sp>
        <p:nvSpPr>
          <p:cNvPr id="4" name="Picture Placeholder 3">
            <a:extLst>
              <a:ext uri="{FF2B5EF4-FFF2-40B4-BE49-F238E27FC236}">
                <a16:creationId xmlns:a16="http://schemas.microsoft.com/office/drawing/2014/main" id="{79457961-8EFA-CE2B-E518-C69A1EDB043D}"/>
              </a:ext>
            </a:extLst>
          </p:cNvPr>
          <p:cNvSpPr>
            <a:spLocks noGrp="1"/>
          </p:cNvSpPr>
          <p:nvPr>
            <p:ph type="pic" sz="quarter" idx="10"/>
          </p:nvPr>
        </p:nvSpPr>
        <p:spPr/>
        <p:txBody>
          <a:bodyPr/>
          <a:lstStyle/>
          <a:p>
            <a:endParaRPr lang="en-IE"/>
          </a:p>
        </p:txBody>
      </p:sp>
      <p:pic>
        <p:nvPicPr>
          <p:cNvPr id="6" name="Picture 5">
            <a:extLst>
              <a:ext uri="{FF2B5EF4-FFF2-40B4-BE49-F238E27FC236}">
                <a16:creationId xmlns:a16="http://schemas.microsoft.com/office/drawing/2014/main" id="{9656E7E9-D808-D3A0-CF32-EC97801D9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3766" y="1420553"/>
            <a:ext cx="5318234" cy="4184508"/>
          </a:xfrm>
          <a:prstGeom prst="rect">
            <a:avLst/>
          </a:prstGeom>
        </p:spPr>
      </p:pic>
    </p:spTree>
    <p:extLst>
      <p:ext uri="{BB962C8B-B14F-4D97-AF65-F5344CB8AC3E}">
        <p14:creationId xmlns:p14="http://schemas.microsoft.com/office/powerpoint/2010/main" val="30580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7700-0A7B-90EE-8908-F003EEE10B1E}"/>
              </a:ext>
            </a:extLst>
          </p:cNvPr>
          <p:cNvSpPr>
            <a:spLocks noGrp="1"/>
          </p:cNvSpPr>
          <p:nvPr>
            <p:ph type="body" sz="quarter" idx="13"/>
          </p:nvPr>
        </p:nvSpPr>
        <p:spPr/>
        <p:txBody>
          <a:bodyPr>
            <a:noAutofit/>
          </a:bodyPr>
          <a:lstStyle/>
          <a:p>
            <a:r>
              <a:rPr lang="en-US" sz="3600" b="1" i="0" dirty="0"/>
              <a:t>Embedding ethical values, setting goals, engaging stakeholders, and continually improving sustainability efforts are crucial for long-term sustainability planning in an ethical food business.</a:t>
            </a:r>
            <a:endParaRPr lang="en-IE" sz="3600" b="1" i="0" dirty="0"/>
          </a:p>
        </p:txBody>
      </p:sp>
      <p:pic>
        <p:nvPicPr>
          <p:cNvPr id="5" name="Picture Placeholder 4" descr="Potting a young plant">
            <a:extLst>
              <a:ext uri="{FF2B5EF4-FFF2-40B4-BE49-F238E27FC236}">
                <a16:creationId xmlns:a16="http://schemas.microsoft.com/office/drawing/2014/main" id="{D0D94DBF-D967-757F-2E67-69D2B50E6BB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3" name="Group 2">
            <a:extLst>
              <a:ext uri="{FF2B5EF4-FFF2-40B4-BE49-F238E27FC236}">
                <a16:creationId xmlns:a16="http://schemas.microsoft.com/office/drawing/2014/main" id="{B1C0F119-AFA0-01CE-7D1D-BED7CEB159A9}"/>
              </a:ext>
            </a:extLst>
          </p:cNvPr>
          <p:cNvGrpSpPr/>
          <p:nvPr/>
        </p:nvGrpSpPr>
        <p:grpSpPr>
          <a:xfrm>
            <a:off x="9582495" y="1404749"/>
            <a:ext cx="1713093" cy="1764975"/>
            <a:chOff x="978879" y="2999701"/>
            <a:chExt cx="2461200" cy="2460124"/>
          </a:xfrm>
        </p:grpSpPr>
        <p:grpSp>
          <p:nvGrpSpPr>
            <p:cNvPr id="4" name="Graphic 2">
              <a:extLst>
                <a:ext uri="{FF2B5EF4-FFF2-40B4-BE49-F238E27FC236}">
                  <a16:creationId xmlns:a16="http://schemas.microsoft.com/office/drawing/2014/main" id="{9B7404F2-8479-00D4-E68C-2C7C0B8515FE}"/>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1EA2D5DA-803E-229D-7BD4-D24B769A0EC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0" name="Freeform 128">
                <a:extLst>
                  <a:ext uri="{FF2B5EF4-FFF2-40B4-BE49-F238E27FC236}">
                    <a16:creationId xmlns:a16="http://schemas.microsoft.com/office/drawing/2014/main" id="{73EDF81B-6211-B332-9D14-6CD6CD175E8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6" name="Freeform 124">
              <a:extLst>
                <a:ext uri="{FF2B5EF4-FFF2-40B4-BE49-F238E27FC236}">
                  <a16:creationId xmlns:a16="http://schemas.microsoft.com/office/drawing/2014/main" id="{036AD2BC-3678-9F13-DF51-ADDCB16DDDA9}"/>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7" name="Freeform 125">
              <a:extLst>
                <a:ext uri="{FF2B5EF4-FFF2-40B4-BE49-F238E27FC236}">
                  <a16:creationId xmlns:a16="http://schemas.microsoft.com/office/drawing/2014/main" id="{D81103B1-F82F-DE0D-FF5A-06D167843E6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8" name="Freeform 126">
              <a:extLst>
                <a:ext uri="{FF2B5EF4-FFF2-40B4-BE49-F238E27FC236}">
                  <a16:creationId xmlns:a16="http://schemas.microsoft.com/office/drawing/2014/main" id="{59B4D7EA-DF84-7DCE-A26F-8567B73B23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337934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15308-C6EF-EE3C-19B9-5115CC24EFBD}"/>
              </a:ext>
            </a:extLst>
          </p:cNvPr>
          <p:cNvSpPr>
            <a:spLocks noGrp="1"/>
          </p:cNvSpPr>
          <p:nvPr>
            <p:ph type="body" sz="quarter" idx="18"/>
          </p:nvPr>
        </p:nvSpPr>
        <p:spPr>
          <a:xfrm>
            <a:off x="898358" y="1805188"/>
            <a:ext cx="6070002" cy="3025975"/>
          </a:xfrm>
        </p:spPr>
        <p:txBody>
          <a:bodyPr/>
          <a:lstStyle/>
          <a:p>
            <a:r>
              <a:rPr lang="en-US" dirty="0"/>
              <a:t>Long-term sustainability planning is critical in any business and requires a </a:t>
            </a:r>
            <a:r>
              <a:rPr lang="en-US" b="1" dirty="0"/>
              <a:t>holistic approach </a:t>
            </a:r>
            <a:r>
              <a:rPr lang="en-US" dirty="0"/>
              <a:t>that integrates environmental, social, and economic aspects, reporting &amp; accountability into your business practices. </a:t>
            </a:r>
          </a:p>
          <a:p>
            <a:r>
              <a:rPr lang="en-US" dirty="0"/>
              <a:t>By embedding ethical values, setting goals, engaging stakeholders, and continually improving your sustainability efforts, you can position your ethical food business for long-term success while making a positive impact on the environment and society. </a:t>
            </a:r>
            <a:endParaRPr lang="en-IE" dirty="0"/>
          </a:p>
        </p:txBody>
      </p:sp>
      <p:sp>
        <p:nvSpPr>
          <p:cNvPr id="3" name="Text Placeholder 2">
            <a:extLst>
              <a:ext uri="{FF2B5EF4-FFF2-40B4-BE49-F238E27FC236}">
                <a16:creationId xmlns:a16="http://schemas.microsoft.com/office/drawing/2014/main" id="{4D03B566-ED4A-AF38-3285-3F6CCDD19006}"/>
              </a:ext>
            </a:extLst>
          </p:cNvPr>
          <p:cNvSpPr>
            <a:spLocks noGrp="1"/>
          </p:cNvSpPr>
          <p:nvPr>
            <p:ph type="body" sz="quarter" idx="16"/>
          </p:nvPr>
        </p:nvSpPr>
        <p:spPr/>
        <p:txBody>
          <a:bodyPr/>
          <a:lstStyle/>
          <a:p>
            <a:r>
              <a:rPr lang="en-IE" b="1" dirty="0"/>
              <a:t>Planning for the future…</a:t>
            </a:r>
          </a:p>
        </p:txBody>
      </p:sp>
      <p:pic>
        <p:nvPicPr>
          <p:cNvPr id="6" name="Picture Placeholder 5" descr="Woman with binoculars">
            <a:extLst>
              <a:ext uri="{FF2B5EF4-FFF2-40B4-BE49-F238E27FC236}">
                <a16:creationId xmlns:a16="http://schemas.microsoft.com/office/drawing/2014/main" id="{25962F15-228A-FE10-9A81-460B8B1F129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609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65E13F-B1FB-A57C-0C2B-A0D8369064C5}"/>
              </a:ext>
            </a:extLst>
          </p:cNvPr>
          <p:cNvSpPr>
            <a:spLocks noGrp="1"/>
          </p:cNvSpPr>
          <p:nvPr>
            <p:ph type="body" sz="quarter" idx="18"/>
          </p:nvPr>
        </p:nvSpPr>
        <p:spPr>
          <a:xfrm>
            <a:off x="977462" y="1869595"/>
            <a:ext cx="7483366" cy="3440624"/>
          </a:xfrm>
        </p:spPr>
        <p:txBody>
          <a:bodyPr/>
          <a:lstStyle/>
          <a:p>
            <a:r>
              <a:rPr lang="en-US" dirty="0"/>
              <a:t>As an Ethical food business, as mentioned in previous modules you should establish a clear set of </a:t>
            </a:r>
            <a:r>
              <a:rPr lang="en-US" b="1" dirty="0"/>
              <a:t>values and principles </a:t>
            </a:r>
            <a:r>
              <a:rPr lang="en-US" dirty="0"/>
              <a:t>that guide your decision-making and operations. </a:t>
            </a:r>
          </a:p>
          <a:p>
            <a:r>
              <a:rPr lang="en-US" dirty="0"/>
              <a:t>These values may include commitments to environmental sustainability, social responsibility, animal welfare, fair trade, or community engagement. </a:t>
            </a:r>
          </a:p>
          <a:p>
            <a:r>
              <a:rPr lang="en-US" dirty="0"/>
              <a:t>By embedding these values into the </a:t>
            </a:r>
            <a:r>
              <a:rPr lang="en-US" dirty="0" err="1"/>
              <a:t>organisational</a:t>
            </a:r>
            <a:r>
              <a:rPr lang="en-US" dirty="0"/>
              <a:t> culture, policies, and practices, you will ensure that ethical considerations are integrated into all aspects of your operations and it will give direction and focus to your goals</a:t>
            </a:r>
            <a:endParaRPr lang="en-IE" dirty="0"/>
          </a:p>
        </p:txBody>
      </p:sp>
      <p:sp>
        <p:nvSpPr>
          <p:cNvPr id="3" name="Text Placeholder 2">
            <a:extLst>
              <a:ext uri="{FF2B5EF4-FFF2-40B4-BE49-F238E27FC236}">
                <a16:creationId xmlns:a16="http://schemas.microsoft.com/office/drawing/2014/main" id="{E1AB2171-7F83-281E-C6D7-A28ACE8E7D0A}"/>
              </a:ext>
            </a:extLst>
          </p:cNvPr>
          <p:cNvSpPr>
            <a:spLocks noGrp="1"/>
          </p:cNvSpPr>
          <p:nvPr>
            <p:ph type="body" sz="quarter" idx="16"/>
          </p:nvPr>
        </p:nvSpPr>
        <p:spPr/>
        <p:txBody>
          <a:bodyPr/>
          <a:lstStyle/>
          <a:p>
            <a:r>
              <a:rPr lang="en-IE" b="1" dirty="0"/>
              <a:t>Embedding Ethical Values:</a:t>
            </a:r>
          </a:p>
        </p:txBody>
      </p:sp>
      <p:pic>
        <p:nvPicPr>
          <p:cNvPr id="5" name="Picture 4" descr="Two white strings one below is tangled while the one above is curved">
            <a:extLst>
              <a:ext uri="{FF2B5EF4-FFF2-40B4-BE49-F238E27FC236}">
                <a16:creationId xmlns:a16="http://schemas.microsoft.com/office/drawing/2014/main" id="{AFE3BB6C-D538-8B99-27DB-52FC8B0D4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828" y="2343807"/>
            <a:ext cx="3731172" cy="3092536"/>
          </a:xfrm>
          <a:prstGeom prst="rect">
            <a:avLst/>
          </a:prstGeom>
        </p:spPr>
      </p:pic>
      <p:grpSp>
        <p:nvGrpSpPr>
          <p:cNvPr id="6" name="Graphic 2">
            <a:extLst>
              <a:ext uri="{FF2B5EF4-FFF2-40B4-BE49-F238E27FC236}">
                <a16:creationId xmlns:a16="http://schemas.microsoft.com/office/drawing/2014/main" id="{D7FE6638-7674-C5F0-651B-D699B61C9B20}"/>
              </a:ext>
            </a:extLst>
          </p:cNvPr>
          <p:cNvGrpSpPr/>
          <p:nvPr/>
        </p:nvGrpSpPr>
        <p:grpSpPr>
          <a:xfrm>
            <a:off x="10755345" y="190372"/>
            <a:ext cx="978186" cy="979254"/>
            <a:chOff x="690225" y="4499263"/>
            <a:chExt cx="1499146" cy="1521296"/>
          </a:xfrm>
        </p:grpSpPr>
        <p:sp>
          <p:nvSpPr>
            <p:cNvPr id="7" name="Freeform 12">
              <a:extLst>
                <a:ext uri="{FF2B5EF4-FFF2-40B4-BE49-F238E27FC236}">
                  <a16:creationId xmlns:a16="http://schemas.microsoft.com/office/drawing/2014/main" id="{FBC059BD-EC58-3F6F-7428-7C8CF7F99EB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E5DE6805-087B-1FA6-8EDB-A64F868635F8}"/>
                </a:ext>
              </a:extLst>
            </p:cNvPr>
            <p:cNvGrpSpPr/>
            <p:nvPr/>
          </p:nvGrpSpPr>
          <p:grpSpPr>
            <a:xfrm>
              <a:off x="879521" y="4954417"/>
              <a:ext cx="306297" cy="518817"/>
              <a:chOff x="879521" y="4954417"/>
              <a:chExt cx="306297" cy="518817"/>
            </a:xfrm>
            <a:solidFill>
              <a:srgbClr val="F1A0C2"/>
            </a:solidFill>
          </p:grpSpPr>
          <p:sp>
            <p:nvSpPr>
              <p:cNvPr id="28" name="Freeform 38">
                <a:extLst>
                  <a:ext uri="{FF2B5EF4-FFF2-40B4-BE49-F238E27FC236}">
                    <a16:creationId xmlns:a16="http://schemas.microsoft.com/office/drawing/2014/main" id="{508B8C15-8F8B-501D-89C8-E439855D943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39">
                <a:extLst>
                  <a:ext uri="{FF2B5EF4-FFF2-40B4-BE49-F238E27FC236}">
                    <a16:creationId xmlns:a16="http://schemas.microsoft.com/office/drawing/2014/main" id="{B0BF4AAD-5FD4-C8A8-B6CE-CAD263F9CB7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40">
                <a:extLst>
                  <a:ext uri="{FF2B5EF4-FFF2-40B4-BE49-F238E27FC236}">
                    <a16:creationId xmlns:a16="http://schemas.microsoft.com/office/drawing/2014/main" id="{336CBBDE-0C0C-E41C-81E6-0F0F95E5313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41">
                <a:extLst>
                  <a:ext uri="{FF2B5EF4-FFF2-40B4-BE49-F238E27FC236}">
                    <a16:creationId xmlns:a16="http://schemas.microsoft.com/office/drawing/2014/main" id="{FE16C46F-6BC5-2C1A-DC09-A70202303CF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42">
                <a:extLst>
                  <a:ext uri="{FF2B5EF4-FFF2-40B4-BE49-F238E27FC236}">
                    <a16:creationId xmlns:a16="http://schemas.microsoft.com/office/drawing/2014/main" id="{4A2D130D-75C3-C67E-E5E1-2F9F9A9BF84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19999FA7-8CAF-D6F5-BE17-84CEF3FAE566}"/>
                </a:ext>
              </a:extLst>
            </p:cNvPr>
            <p:cNvGrpSpPr/>
            <p:nvPr/>
          </p:nvGrpSpPr>
          <p:grpSpPr>
            <a:xfrm>
              <a:off x="1305674" y="4681705"/>
              <a:ext cx="305346" cy="518817"/>
              <a:chOff x="1305674" y="4681705"/>
              <a:chExt cx="305346" cy="518817"/>
            </a:xfrm>
            <a:solidFill>
              <a:srgbClr val="F1A0C2"/>
            </a:solidFill>
          </p:grpSpPr>
          <p:sp>
            <p:nvSpPr>
              <p:cNvPr id="23" name="Freeform 33">
                <a:extLst>
                  <a:ext uri="{FF2B5EF4-FFF2-40B4-BE49-F238E27FC236}">
                    <a16:creationId xmlns:a16="http://schemas.microsoft.com/office/drawing/2014/main" id="{E954E908-1596-14D2-7984-307F854B53B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34">
                <a:extLst>
                  <a:ext uri="{FF2B5EF4-FFF2-40B4-BE49-F238E27FC236}">
                    <a16:creationId xmlns:a16="http://schemas.microsoft.com/office/drawing/2014/main" id="{A630D3C6-12C7-105E-EBC2-86E0250E7A27}"/>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35">
                <a:extLst>
                  <a:ext uri="{FF2B5EF4-FFF2-40B4-BE49-F238E27FC236}">
                    <a16:creationId xmlns:a16="http://schemas.microsoft.com/office/drawing/2014/main" id="{F75E7A8F-FA34-B5E7-19A7-F2095E64295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36">
                <a:extLst>
                  <a:ext uri="{FF2B5EF4-FFF2-40B4-BE49-F238E27FC236}">
                    <a16:creationId xmlns:a16="http://schemas.microsoft.com/office/drawing/2014/main" id="{9EB9D3A8-D280-0651-D7B0-34258206D93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37">
                <a:extLst>
                  <a:ext uri="{FF2B5EF4-FFF2-40B4-BE49-F238E27FC236}">
                    <a16:creationId xmlns:a16="http://schemas.microsoft.com/office/drawing/2014/main" id="{C318E774-9194-A42B-F183-A30E9F12D08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1355072D-E85A-8C7B-CF3D-3A5C5E9E90CA}"/>
                </a:ext>
              </a:extLst>
            </p:cNvPr>
            <p:cNvGrpSpPr/>
            <p:nvPr/>
          </p:nvGrpSpPr>
          <p:grpSpPr>
            <a:xfrm>
              <a:off x="1725169" y="4951566"/>
              <a:ext cx="306297" cy="518817"/>
              <a:chOff x="1725169" y="4951566"/>
              <a:chExt cx="306297" cy="518817"/>
            </a:xfrm>
            <a:solidFill>
              <a:srgbClr val="F1A0C2"/>
            </a:solidFill>
          </p:grpSpPr>
          <p:sp>
            <p:nvSpPr>
              <p:cNvPr id="18" name="Freeform 28">
                <a:extLst>
                  <a:ext uri="{FF2B5EF4-FFF2-40B4-BE49-F238E27FC236}">
                    <a16:creationId xmlns:a16="http://schemas.microsoft.com/office/drawing/2014/main" id="{95985932-C832-F127-CC81-B41D1E925CD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29">
                <a:extLst>
                  <a:ext uri="{FF2B5EF4-FFF2-40B4-BE49-F238E27FC236}">
                    <a16:creationId xmlns:a16="http://schemas.microsoft.com/office/drawing/2014/main" id="{6B007857-8128-2724-955A-F28F011FA939}"/>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30">
                <a:extLst>
                  <a:ext uri="{FF2B5EF4-FFF2-40B4-BE49-F238E27FC236}">
                    <a16:creationId xmlns:a16="http://schemas.microsoft.com/office/drawing/2014/main" id="{088607BE-715E-E6AE-2B7B-2FCE1531BBC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31">
                <a:extLst>
                  <a:ext uri="{FF2B5EF4-FFF2-40B4-BE49-F238E27FC236}">
                    <a16:creationId xmlns:a16="http://schemas.microsoft.com/office/drawing/2014/main" id="{DA1CEF83-965F-0426-0DED-9E92AAF295E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32">
                <a:extLst>
                  <a:ext uri="{FF2B5EF4-FFF2-40B4-BE49-F238E27FC236}">
                    <a16:creationId xmlns:a16="http://schemas.microsoft.com/office/drawing/2014/main" id="{1991636B-557A-68C6-ECF0-0953BCDB2A5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082A3C8C-F76A-C839-2C50-8E29586AC13B}"/>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46566013-E360-AFBF-663B-BDA6D6ADE5BD}"/>
                  </a:ext>
                </a:extLst>
              </p:cNvPr>
              <p:cNvGrpSpPr/>
              <p:nvPr userDrawn="1"/>
            </p:nvGrpSpPr>
            <p:grpSpPr>
              <a:xfrm>
                <a:off x="690225" y="4499263"/>
                <a:ext cx="1499146" cy="1498491"/>
                <a:chOff x="690225" y="4499263"/>
                <a:chExt cx="1499146" cy="1498491"/>
              </a:xfrm>
              <a:solidFill>
                <a:srgbClr val="000000"/>
              </a:solidFill>
            </p:grpSpPr>
            <p:sp>
              <p:nvSpPr>
                <p:cNvPr id="16" name="Freeform 26">
                  <a:extLst>
                    <a:ext uri="{FF2B5EF4-FFF2-40B4-BE49-F238E27FC236}">
                      <a16:creationId xmlns:a16="http://schemas.microsoft.com/office/drawing/2014/main" id="{F438DE93-C761-238B-C2D8-F480B53E2531}"/>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27">
                  <a:extLst>
                    <a:ext uri="{FF2B5EF4-FFF2-40B4-BE49-F238E27FC236}">
                      <a16:creationId xmlns:a16="http://schemas.microsoft.com/office/drawing/2014/main" id="{A4F9504A-C07E-9F03-1C23-95922EA81D1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8">
                <a:extLst>
                  <a:ext uri="{FF2B5EF4-FFF2-40B4-BE49-F238E27FC236}">
                    <a16:creationId xmlns:a16="http://schemas.microsoft.com/office/drawing/2014/main" id="{11B3849D-56E4-E7FF-0CB5-834A13E2D38A}"/>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AEA43D2D-A8F5-97A1-6FDE-18A84FD108A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25">
                <a:extLst>
                  <a:ext uri="{FF2B5EF4-FFF2-40B4-BE49-F238E27FC236}">
                    <a16:creationId xmlns:a16="http://schemas.microsoft.com/office/drawing/2014/main" id="{321DE4EA-95E0-D97D-AE2B-D6BBAE6AE6E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814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4771698" y="2017036"/>
            <a:ext cx="7094482" cy="3440624"/>
          </a:xfrm>
        </p:spPr>
        <p:txBody>
          <a:bodyPr/>
          <a:lstStyle/>
          <a:p>
            <a:r>
              <a:rPr lang="en-US" dirty="0"/>
              <a:t>Setting sustainability </a:t>
            </a:r>
            <a:r>
              <a:rPr lang="en-US" b="1" dirty="0"/>
              <a:t>goals provides a roadmap </a:t>
            </a:r>
            <a:r>
              <a:rPr lang="en-US" dirty="0"/>
              <a:t>for the business to work towards and measure progress. As discussed in Module 2, goals should be specific, measurable, achievable, relevant, and time-bound (SMART). Examples of sustainability goals for an ethical food business may include reducing greenhouse gas emissions or your carbon footprint, sourcing a certain percentage of ingredients from local suppliers, </a:t>
            </a:r>
            <a:r>
              <a:rPr lang="en-US" dirty="0" err="1"/>
              <a:t>minimising</a:t>
            </a:r>
            <a:r>
              <a:rPr lang="en-US" dirty="0"/>
              <a:t> food waste, or achieving a specific sustainability certification. Clear goals help align efforts and provide a benchmark for performance.</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Setting Goals:</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2" name="Picture 31" descr="A close-up of a smart goal setting&#10;&#10;Description automatically generated">
            <a:extLst>
              <a:ext uri="{FF2B5EF4-FFF2-40B4-BE49-F238E27FC236}">
                <a16:creationId xmlns:a16="http://schemas.microsoft.com/office/drawing/2014/main" id="{163DF27F-3481-BE0B-EEB9-BA765D85B9A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8381" y="2174316"/>
            <a:ext cx="3857599" cy="3126063"/>
          </a:xfrm>
          <a:prstGeom prst="rect">
            <a:avLst/>
          </a:prstGeom>
        </p:spPr>
      </p:pic>
    </p:spTree>
    <p:extLst>
      <p:ext uri="{BB962C8B-B14F-4D97-AF65-F5344CB8AC3E}">
        <p14:creationId xmlns:p14="http://schemas.microsoft.com/office/powerpoint/2010/main" val="152056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14518" y="1708688"/>
            <a:ext cx="6400800" cy="3440624"/>
          </a:xfrm>
        </p:spPr>
        <p:txBody>
          <a:bodyPr/>
          <a:lstStyle/>
          <a:p>
            <a:r>
              <a:rPr lang="en-US" dirty="0"/>
              <a:t>The importance of engaging stakeholders, including employees, customers, suppliers, local communities, and investors, is essential for long-term sustainability planning. (Module 5)</a:t>
            </a:r>
          </a:p>
          <a:p>
            <a:r>
              <a:rPr lang="en-US" dirty="0"/>
              <a:t>Stakeholder engagement allows for a broader perspective, input, and collaboration. It fosters a sense of ownership, builds trust, and helps identify opportunities and challenges. Regular communication, feedback mechanisms, and involving stakeholders in decision-making processes contribute to a more inclusive and 	effective sustainability strategy.</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Good Communication:</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2" name="Picture 31" descr="Colorful bubbles with icons&#10;&#10;Description automatically generated">
            <a:extLst>
              <a:ext uri="{FF2B5EF4-FFF2-40B4-BE49-F238E27FC236}">
                <a16:creationId xmlns:a16="http://schemas.microsoft.com/office/drawing/2014/main" id="{F7B9213A-EE5B-D304-ECA0-7C3827733DD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8684" y="1895044"/>
            <a:ext cx="4646104" cy="3741171"/>
          </a:xfrm>
          <a:prstGeom prst="rect">
            <a:avLst/>
          </a:prstGeom>
        </p:spPr>
      </p:pic>
    </p:spTree>
    <p:extLst>
      <p:ext uri="{BB962C8B-B14F-4D97-AF65-F5344CB8AC3E}">
        <p14:creationId xmlns:p14="http://schemas.microsoft.com/office/powerpoint/2010/main" val="754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7052441" cy="3440624"/>
          </a:xfrm>
        </p:spPr>
        <p:txBody>
          <a:bodyPr/>
          <a:lstStyle/>
          <a:p>
            <a:r>
              <a:rPr lang="en-US" dirty="0"/>
              <a:t>Sustainable practices should be seen as an </a:t>
            </a:r>
            <a:r>
              <a:rPr lang="en-US" b="1" dirty="0"/>
              <a:t>ongoing journey of improvement </a:t>
            </a:r>
            <a:r>
              <a:rPr lang="en-US" dirty="0"/>
              <a:t>rather than a one-time accomplishment. You &amp; your Ethical food business should continuously evaluate and improve your operations, products, and practices. This involves conducting regular sustainability assessments, tracking key performance indicators, and implementing strategies for improvement. Regular monitoring and evaluation help identify areas for </a:t>
            </a:r>
            <a:r>
              <a:rPr lang="en-US" dirty="0" err="1"/>
              <a:t>optimisation</a:t>
            </a:r>
            <a:r>
              <a:rPr lang="en-US" dirty="0"/>
              <a:t>, innovation, and resource efficiency. Again, remember to stay up to date with </a:t>
            </a:r>
            <a:r>
              <a:rPr lang="en-US" b="1" dirty="0"/>
              <a:t>Trends &amp; Knowledge &amp; Training</a:t>
            </a:r>
            <a:endParaRPr lang="en-IE" b="1"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Remaining Agile:</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Picture 33" descr="A blue circle with arrows&#10;&#10;Description automatically generated">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966841" y="1895044"/>
            <a:ext cx="4025462" cy="3886200"/>
          </a:xfrm>
          <a:prstGeom prst="rect">
            <a:avLst/>
          </a:prstGeom>
        </p:spPr>
      </p:pic>
    </p:spTree>
    <p:extLst>
      <p:ext uri="{BB962C8B-B14F-4D97-AF65-F5344CB8AC3E}">
        <p14:creationId xmlns:p14="http://schemas.microsoft.com/office/powerpoint/2010/main" val="349692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6531429" cy="3440624"/>
          </a:xfrm>
        </p:spPr>
        <p:txBody>
          <a:bodyPr/>
          <a:lstStyle/>
          <a:p>
            <a:r>
              <a:rPr lang="en-US" dirty="0"/>
              <a:t>Reporting on sustainability performance is vital to demonstrate transparency and accountability. You can </a:t>
            </a:r>
            <a:r>
              <a:rPr lang="en-US" b="1" dirty="0"/>
              <a:t>develop sustainability reports or communicate your business’s progress </a:t>
            </a:r>
            <a:r>
              <a:rPr lang="en-US" dirty="0"/>
              <a:t>through various channels such as annual reports, websites, or dedicated sustainability communications. Reporting should include key metrics, achievements, challenges, and future targets. External certifications or standards can provide additional credibility and demonstrate adherence to </a:t>
            </a:r>
            <a:r>
              <a:rPr lang="en-US" dirty="0" err="1"/>
              <a:t>recognised</a:t>
            </a:r>
            <a:r>
              <a:rPr lang="en-US" dirty="0"/>
              <a:t> sustainability criteria.</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Reporting and Accountability:</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336972" y="1895044"/>
            <a:ext cx="4546474" cy="3886200"/>
          </a:xfrm>
          <a:prstGeom prst="rect">
            <a:avLst/>
          </a:prstGeom>
        </p:spPr>
      </p:pic>
    </p:spTree>
    <p:extLst>
      <p:ext uri="{BB962C8B-B14F-4D97-AF65-F5344CB8AC3E}">
        <p14:creationId xmlns:p14="http://schemas.microsoft.com/office/powerpoint/2010/main" val="345707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6531429" cy="3440624"/>
          </a:xfrm>
        </p:spPr>
        <p:txBody>
          <a:bodyPr/>
          <a:lstStyle/>
          <a:p>
            <a:r>
              <a:rPr lang="en-US" dirty="0"/>
              <a:t>So, we mentioned the importance of communication above, but it is also important to collaborate with industry peers, NGOs, or governmental </a:t>
            </a:r>
            <a:r>
              <a:rPr lang="en-US" dirty="0" err="1"/>
              <a:t>organisations</a:t>
            </a:r>
            <a:r>
              <a:rPr lang="en-US" dirty="0"/>
              <a:t> to enhance joint sustainability efforts. Partnerships allow for shared knowledge, resources, and collective action towards common sustainability goals. Collaborative initiatives can include research projects, advocacy campaigns, supply chain collaborations, or participation in industry sustainability initiatives.</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r>
              <a:rPr lang="en-IE" b="1" dirty="0"/>
              <a:t>Collaboration and Partnerships:</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445829" y="1988075"/>
            <a:ext cx="4546474" cy="3886200"/>
          </a:xfrm>
          <a:prstGeom prst="rect">
            <a:avLst/>
          </a:prstGeom>
        </p:spPr>
      </p:pic>
      <p:sp>
        <p:nvSpPr>
          <p:cNvPr id="36" name="TextBox 35">
            <a:extLst>
              <a:ext uri="{FF2B5EF4-FFF2-40B4-BE49-F238E27FC236}">
                <a16:creationId xmlns:a16="http://schemas.microsoft.com/office/drawing/2014/main" id="{7BFA5852-213C-F314-18A7-D00190DF4D1E}"/>
              </a:ext>
            </a:extLst>
          </p:cNvPr>
          <p:cNvSpPr txBox="1"/>
          <p:nvPr/>
        </p:nvSpPr>
        <p:spPr>
          <a:xfrm>
            <a:off x="514351" y="6124148"/>
            <a:ext cx="6321878" cy="369332"/>
          </a:xfrm>
          <a:prstGeom prst="rect">
            <a:avLst/>
          </a:prstGeom>
          <a:noFill/>
        </p:spPr>
        <p:txBody>
          <a:bodyPr wrap="square">
            <a:spAutoFit/>
          </a:bodyPr>
          <a:lstStyle/>
          <a:p>
            <a:r>
              <a:rPr lang="en-US" b="1" dirty="0">
                <a:solidFill>
                  <a:srgbClr val="000000"/>
                </a:solidFill>
                <a:hlinkClick r:id="rId4">
                  <a:extLst>
                    <a:ext uri="{A12FA001-AC4F-418D-AE19-62706E023703}">
                      <ahyp:hlinkClr xmlns:ahyp="http://schemas.microsoft.com/office/drawing/2018/hyperlinkcolor" val="tx"/>
                    </a:ext>
                  </a:extLst>
                </a:hlinkClick>
              </a:rPr>
              <a:t>Corporate Social Responsibility (CSR) and Sustainability (bitc.ie)</a:t>
            </a:r>
            <a:endParaRPr lang="en-IE" b="1" dirty="0">
              <a:solidFill>
                <a:srgbClr val="000000"/>
              </a:solidFill>
            </a:endParaRPr>
          </a:p>
        </p:txBody>
      </p:sp>
      <p:sp>
        <p:nvSpPr>
          <p:cNvPr id="37" name="TextBox 36">
            <a:extLst>
              <a:ext uri="{FF2B5EF4-FFF2-40B4-BE49-F238E27FC236}">
                <a16:creationId xmlns:a16="http://schemas.microsoft.com/office/drawing/2014/main" id="{FF062D53-28C8-8FA1-8409-E7344F2E2E58}"/>
              </a:ext>
            </a:extLst>
          </p:cNvPr>
          <p:cNvSpPr txBox="1"/>
          <p:nvPr/>
        </p:nvSpPr>
        <p:spPr>
          <a:xfrm>
            <a:off x="0" y="5477817"/>
            <a:ext cx="2405743" cy="646331"/>
          </a:xfrm>
          <a:prstGeom prst="rect">
            <a:avLst/>
          </a:prstGeom>
          <a:solidFill>
            <a:srgbClr val="F79037"/>
          </a:solidFill>
        </p:spPr>
        <p:txBody>
          <a:bodyPr wrap="square" rtlCol="0">
            <a:spAutoFit/>
          </a:bodyPr>
          <a:lstStyle/>
          <a:p>
            <a:r>
              <a:rPr lang="en-IE" b="1" dirty="0">
                <a:solidFill>
                  <a:srgbClr val="000000"/>
                </a:solidFill>
              </a:rPr>
              <a:t>An Irish example of business support:</a:t>
            </a:r>
          </a:p>
        </p:txBody>
      </p:sp>
      <p:grpSp>
        <p:nvGrpSpPr>
          <p:cNvPr id="38" name="Graphic 4">
            <a:extLst>
              <a:ext uri="{FF2B5EF4-FFF2-40B4-BE49-F238E27FC236}">
                <a16:creationId xmlns:a16="http://schemas.microsoft.com/office/drawing/2014/main" id="{DC481B64-73AB-8742-55B6-1108CC02B9F4}"/>
              </a:ext>
            </a:extLst>
          </p:cNvPr>
          <p:cNvGrpSpPr/>
          <p:nvPr/>
        </p:nvGrpSpPr>
        <p:grpSpPr>
          <a:xfrm>
            <a:off x="9528" y="4473370"/>
            <a:ext cx="622607" cy="1017017"/>
            <a:chOff x="9129274" y="2719113"/>
            <a:chExt cx="717139" cy="1386497"/>
          </a:xfrm>
          <a:solidFill>
            <a:srgbClr val="F79037"/>
          </a:solidFill>
        </p:grpSpPr>
        <p:grpSp>
          <p:nvGrpSpPr>
            <p:cNvPr id="39" name="Graphic 4">
              <a:extLst>
                <a:ext uri="{FF2B5EF4-FFF2-40B4-BE49-F238E27FC236}">
                  <a16:creationId xmlns:a16="http://schemas.microsoft.com/office/drawing/2014/main" id="{601C19D0-B1EB-FC53-46CE-DC4DEBD40DD3}"/>
                </a:ext>
              </a:extLst>
            </p:cNvPr>
            <p:cNvGrpSpPr/>
            <p:nvPr/>
          </p:nvGrpSpPr>
          <p:grpSpPr>
            <a:xfrm>
              <a:off x="9159507" y="2719113"/>
              <a:ext cx="446280" cy="440141"/>
              <a:chOff x="9159507" y="2719113"/>
              <a:chExt cx="446280" cy="440141"/>
            </a:xfrm>
            <a:grpFill/>
          </p:grpSpPr>
          <p:sp>
            <p:nvSpPr>
              <p:cNvPr id="48" name="Freeform 18">
                <a:extLst>
                  <a:ext uri="{FF2B5EF4-FFF2-40B4-BE49-F238E27FC236}">
                    <a16:creationId xmlns:a16="http://schemas.microsoft.com/office/drawing/2014/main" id="{94DE2039-5D9A-F098-4D85-FA820B84B7E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49" name="Freeform 19">
                <a:extLst>
                  <a:ext uri="{FF2B5EF4-FFF2-40B4-BE49-F238E27FC236}">
                    <a16:creationId xmlns:a16="http://schemas.microsoft.com/office/drawing/2014/main" id="{3C19A2F0-4C7E-7A81-443A-CA099BAF51E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40" name="Graphic 4">
              <a:extLst>
                <a:ext uri="{FF2B5EF4-FFF2-40B4-BE49-F238E27FC236}">
                  <a16:creationId xmlns:a16="http://schemas.microsoft.com/office/drawing/2014/main" id="{8DA781F3-3526-6F14-D1AE-91F49F8152C9}"/>
                </a:ext>
              </a:extLst>
            </p:cNvPr>
            <p:cNvGrpSpPr/>
            <p:nvPr/>
          </p:nvGrpSpPr>
          <p:grpSpPr>
            <a:xfrm>
              <a:off x="9129274" y="2893887"/>
              <a:ext cx="717139" cy="1211724"/>
              <a:chOff x="9129274" y="2893887"/>
              <a:chExt cx="717139" cy="1211724"/>
            </a:xfrm>
            <a:grpFill/>
          </p:grpSpPr>
          <p:sp>
            <p:nvSpPr>
              <p:cNvPr id="41" name="Freeform 21">
                <a:extLst>
                  <a:ext uri="{FF2B5EF4-FFF2-40B4-BE49-F238E27FC236}">
                    <a16:creationId xmlns:a16="http://schemas.microsoft.com/office/drawing/2014/main" id="{5792DE37-C25B-2FC3-A214-933C71FB62D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42" name="Freeform 22">
                <a:extLst>
                  <a:ext uri="{FF2B5EF4-FFF2-40B4-BE49-F238E27FC236}">
                    <a16:creationId xmlns:a16="http://schemas.microsoft.com/office/drawing/2014/main" id="{55A3C1BC-D33E-A08D-70D0-3A6F3D32605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43" name="Freeform 23">
                <a:extLst>
                  <a:ext uri="{FF2B5EF4-FFF2-40B4-BE49-F238E27FC236}">
                    <a16:creationId xmlns:a16="http://schemas.microsoft.com/office/drawing/2014/main" id="{BEC2B2C1-B81B-3A12-750F-D5FC3C14F4B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44" name="Freeform 24">
                <a:extLst>
                  <a:ext uri="{FF2B5EF4-FFF2-40B4-BE49-F238E27FC236}">
                    <a16:creationId xmlns:a16="http://schemas.microsoft.com/office/drawing/2014/main" id="{DF16871A-1335-0820-DB45-0E95913CAB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45" name="Freeform 25">
                <a:extLst>
                  <a:ext uri="{FF2B5EF4-FFF2-40B4-BE49-F238E27FC236}">
                    <a16:creationId xmlns:a16="http://schemas.microsoft.com/office/drawing/2014/main" id="{C96B8A6F-0DB7-8905-3B5A-E64292B6D74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46" name="Freeform 26">
                <a:extLst>
                  <a:ext uri="{FF2B5EF4-FFF2-40B4-BE49-F238E27FC236}">
                    <a16:creationId xmlns:a16="http://schemas.microsoft.com/office/drawing/2014/main" id="{B6CECEB1-4229-9A3D-AD8B-9EDF065F50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47" name="Freeform 27">
                <a:extLst>
                  <a:ext uri="{FF2B5EF4-FFF2-40B4-BE49-F238E27FC236}">
                    <a16:creationId xmlns:a16="http://schemas.microsoft.com/office/drawing/2014/main" id="{4C9363DF-DA79-FBF8-4C1A-909F7C7F80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98407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72EAB-021C-16E0-ACD3-3213F8DBDBB5}"/>
              </a:ext>
            </a:extLst>
          </p:cNvPr>
          <p:cNvSpPr>
            <a:spLocks noGrp="1"/>
          </p:cNvSpPr>
          <p:nvPr>
            <p:ph type="body" sz="quarter" idx="18"/>
          </p:nvPr>
        </p:nvSpPr>
        <p:spPr>
          <a:xfrm>
            <a:off x="898358" y="1705251"/>
            <a:ext cx="5197643" cy="3025975"/>
          </a:xfrm>
        </p:spPr>
        <p:txBody>
          <a:bodyPr/>
          <a:lstStyle/>
          <a:p>
            <a:r>
              <a:rPr lang="en-IE" dirty="0"/>
              <a:t>This course is an open-access course and is available to you to use in your own time and as often as you like. </a:t>
            </a:r>
          </a:p>
          <a:p>
            <a:r>
              <a:rPr lang="en-IE" dirty="0"/>
              <a:t>Please come back to it you reaffirm your direction and ambition in becoming an </a:t>
            </a:r>
            <a:r>
              <a:rPr lang="en-IE" b="1" dirty="0"/>
              <a:t>Ethical Food Entrepreneur. </a:t>
            </a:r>
            <a:r>
              <a:rPr lang="en-IE" dirty="0"/>
              <a:t> You can refresh your learning on specific elements of the course or review and repeat the entire course. It is flexible and forward focussed as we hope you and your business are!</a:t>
            </a:r>
            <a:endParaRPr lang="en-IE" b="1" dirty="0"/>
          </a:p>
        </p:txBody>
      </p:sp>
      <p:sp>
        <p:nvSpPr>
          <p:cNvPr id="3" name="Text Placeholder 2">
            <a:extLst>
              <a:ext uri="{FF2B5EF4-FFF2-40B4-BE49-F238E27FC236}">
                <a16:creationId xmlns:a16="http://schemas.microsoft.com/office/drawing/2014/main" id="{020BCC6F-50CB-7982-E1AB-689BB1D8D7EC}"/>
              </a:ext>
            </a:extLst>
          </p:cNvPr>
          <p:cNvSpPr>
            <a:spLocks noGrp="1"/>
          </p:cNvSpPr>
          <p:nvPr>
            <p:ph type="body" sz="quarter" idx="16"/>
          </p:nvPr>
        </p:nvSpPr>
        <p:spPr/>
        <p:txBody>
          <a:bodyPr/>
          <a:lstStyle/>
          <a:p>
            <a:r>
              <a:rPr lang="en-IE" b="1" dirty="0"/>
              <a:t>Recap, review, repeat…</a:t>
            </a:r>
          </a:p>
        </p:txBody>
      </p:sp>
      <p:pic>
        <p:nvPicPr>
          <p:cNvPr id="6" name="Picture Placeholder 5" descr="Young woman sitting with book and laptop">
            <a:extLst>
              <a:ext uri="{FF2B5EF4-FFF2-40B4-BE49-F238E27FC236}">
                <a16:creationId xmlns:a16="http://schemas.microsoft.com/office/drawing/2014/main" id="{6F29BBB7-AC6D-7E1D-9FDB-BEE089B819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99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3A297-4D03-BFF6-6631-031080C0385D}"/>
              </a:ext>
            </a:extLst>
          </p:cNvPr>
          <p:cNvSpPr>
            <a:spLocks noGrp="1"/>
          </p:cNvSpPr>
          <p:nvPr>
            <p:ph type="body" sz="quarter" idx="35"/>
          </p:nvPr>
        </p:nvSpPr>
        <p:spPr/>
        <p:txBody>
          <a:bodyPr/>
          <a:lstStyle/>
          <a:p>
            <a:r>
              <a:rPr lang="en-US" dirty="0"/>
              <a:t> Make Climate Change Personal.</a:t>
            </a:r>
          </a:p>
          <a:p>
            <a:endParaRPr lang="en-IE" dirty="0"/>
          </a:p>
        </p:txBody>
      </p:sp>
      <p:sp>
        <p:nvSpPr>
          <p:cNvPr id="3" name="Text Placeholder 2">
            <a:extLst>
              <a:ext uri="{FF2B5EF4-FFF2-40B4-BE49-F238E27FC236}">
                <a16:creationId xmlns:a16="http://schemas.microsoft.com/office/drawing/2014/main" id="{D7EB2AB7-F9C8-446A-84ED-71847913BE4B}"/>
              </a:ext>
            </a:extLst>
          </p:cNvPr>
          <p:cNvSpPr>
            <a:spLocks noGrp="1"/>
          </p:cNvSpPr>
          <p:nvPr>
            <p:ph type="body" sz="quarter" idx="36"/>
          </p:nvPr>
        </p:nvSpPr>
        <p:spPr/>
        <p:txBody>
          <a:bodyPr/>
          <a:lstStyle/>
          <a:p>
            <a:r>
              <a:rPr lang="en-US" dirty="0"/>
              <a:t>"Do something you weren't doing before." </a:t>
            </a:r>
            <a:endParaRPr lang="en-IE" dirty="0"/>
          </a:p>
        </p:txBody>
      </p:sp>
      <p:sp>
        <p:nvSpPr>
          <p:cNvPr id="4" name="Text Placeholder 3">
            <a:extLst>
              <a:ext uri="{FF2B5EF4-FFF2-40B4-BE49-F238E27FC236}">
                <a16:creationId xmlns:a16="http://schemas.microsoft.com/office/drawing/2014/main" id="{6981BB6F-D278-FB06-952F-6F4CD21A038D}"/>
              </a:ext>
            </a:extLst>
          </p:cNvPr>
          <p:cNvSpPr>
            <a:spLocks noGrp="1"/>
          </p:cNvSpPr>
          <p:nvPr>
            <p:ph type="body" sz="quarter" idx="37"/>
          </p:nvPr>
        </p:nvSpPr>
        <p:spPr/>
        <p:txBody>
          <a:bodyPr/>
          <a:lstStyle/>
          <a:p>
            <a:r>
              <a:rPr lang="en-IE" dirty="0"/>
              <a:t>1</a:t>
            </a:r>
          </a:p>
        </p:txBody>
      </p:sp>
      <p:sp>
        <p:nvSpPr>
          <p:cNvPr id="6" name="Text Placeholder 5">
            <a:extLst>
              <a:ext uri="{FF2B5EF4-FFF2-40B4-BE49-F238E27FC236}">
                <a16:creationId xmlns:a16="http://schemas.microsoft.com/office/drawing/2014/main" id="{013AD1A5-7047-996A-E694-3101E9CB34DB}"/>
              </a:ext>
            </a:extLst>
          </p:cNvPr>
          <p:cNvSpPr>
            <a:spLocks noGrp="1"/>
          </p:cNvSpPr>
          <p:nvPr>
            <p:ph type="body" sz="quarter" idx="42"/>
          </p:nvPr>
        </p:nvSpPr>
        <p:spPr>
          <a:xfrm>
            <a:off x="4927791" y="2734330"/>
            <a:ext cx="6562677" cy="339415"/>
          </a:xfrm>
        </p:spPr>
        <p:txBody>
          <a:bodyPr/>
          <a:lstStyle/>
          <a:p>
            <a:r>
              <a:rPr lang="en-IE" dirty="0"/>
              <a:t>Get Angry, Get Active.</a:t>
            </a:r>
          </a:p>
          <a:p>
            <a:endParaRPr lang="en-IE" dirty="0"/>
          </a:p>
        </p:txBody>
      </p:sp>
      <p:sp>
        <p:nvSpPr>
          <p:cNvPr id="7" name="Text Placeholder 6">
            <a:extLst>
              <a:ext uri="{FF2B5EF4-FFF2-40B4-BE49-F238E27FC236}">
                <a16:creationId xmlns:a16="http://schemas.microsoft.com/office/drawing/2014/main" id="{DC1C8259-893D-D72D-878E-7034A47EB803}"/>
              </a:ext>
            </a:extLst>
          </p:cNvPr>
          <p:cNvSpPr>
            <a:spLocks noGrp="1"/>
          </p:cNvSpPr>
          <p:nvPr>
            <p:ph type="body" sz="quarter" idx="43"/>
          </p:nvPr>
        </p:nvSpPr>
        <p:spPr>
          <a:xfrm>
            <a:off x="4320643" y="3097306"/>
            <a:ext cx="7257145" cy="999383"/>
          </a:xfrm>
        </p:spPr>
        <p:txBody>
          <a:bodyPr/>
          <a:lstStyle/>
          <a:p>
            <a:r>
              <a:rPr lang="en-US" sz="1950" dirty="0"/>
              <a:t>“…with those who have more responsibility than you do…those who should be doing far more. Governments, cities, universities, businesses-- especially the fossil fuel industries, agriculture &amp; transport industries."</a:t>
            </a:r>
            <a:endParaRPr lang="en-IE" sz="1950" dirty="0"/>
          </a:p>
        </p:txBody>
      </p:sp>
      <p:sp>
        <p:nvSpPr>
          <p:cNvPr id="8" name="Text Placeholder 7">
            <a:extLst>
              <a:ext uri="{FF2B5EF4-FFF2-40B4-BE49-F238E27FC236}">
                <a16:creationId xmlns:a16="http://schemas.microsoft.com/office/drawing/2014/main" id="{FDAD9621-3673-E18B-BDD9-E8477AB0834A}"/>
              </a:ext>
            </a:extLst>
          </p:cNvPr>
          <p:cNvSpPr>
            <a:spLocks noGrp="1"/>
          </p:cNvSpPr>
          <p:nvPr>
            <p:ph type="body" sz="quarter" idx="44"/>
          </p:nvPr>
        </p:nvSpPr>
        <p:spPr/>
        <p:txBody>
          <a:bodyPr/>
          <a:lstStyle/>
          <a:p>
            <a:r>
              <a:rPr lang="en-IE" dirty="0"/>
              <a:t>2</a:t>
            </a:r>
          </a:p>
        </p:txBody>
      </p:sp>
      <p:sp>
        <p:nvSpPr>
          <p:cNvPr id="9" name="Text Placeholder 8">
            <a:extLst>
              <a:ext uri="{FF2B5EF4-FFF2-40B4-BE49-F238E27FC236}">
                <a16:creationId xmlns:a16="http://schemas.microsoft.com/office/drawing/2014/main" id="{8C3104B2-ACBB-61D1-97E3-549FA2765BAF}"/>
              </a:ext>
            </a:extLst>
          </p:cNvPr>
          <p:cNvSpPr>
            <a:spLocks noGrp="1"/>
          </p:cNvSpPr>
          <p:nvPr>
            <p:ph type="body" sz="quarter" idx="45"/>
          </p:nvPr>
        </p:nvSpPr>
        <p:spPr/>
        <p:txBody>
          <a:bodyPr/>
          <a:lstStyle/>
          <a:p>
            <a:r>
              <a:rPr lang="en-US" dirty="0"/>
              <a:t>Imagine The World We Are Hurrying Towards.</a:t>
            </a:r>
            <a:endParaRPr lang="en-IE" dirty="0"/>
          </a:p>
        </p:txBody>
      </p:sp>
      <p:sp>
        <p:nvSpPr>
          <p:cNvPr id="10" name="Text Placeholder 9">
            <a:extLst>
              <a:ext uri="{FF2B5EF4-FFF2-40B4-BE49-F238E27FC236}">
                <a16:creationId xmlns:a16="http://schemas.microsoft.com/office/drawing/2014/main" id="{EC8EAA16-F2A1-0672-9D20-CEC55FD348B3}"/>
              </a:ext>
            </a:extLst>
          </p:cNvPr>
          <p:cNvSpPr>
            <a:spLocks noGrp="1"/>
          </p:cNvSpPr>
          <p:nvPr>
            <p:ph type="body" sz="quarter" idx="46"/>
          </p:nvPr>
        </p:nvSpPr>
        <p:spPr>
          <a:xfrm>
            <a:off x="4615543" y="5132546"/>
            <a:ext cx="6865482" cy="999383"/>
          </a:xfrm>
        </p:spPr>
        <p:txBody>
          <a:bodyPr/>
          <a:lstStyle/>
          <a:p>
            <a:r>
              <a:rPr lang="en-US" dirty="0"/>
              <a:t>"What kind of world will it be? It will be a much healthier world. We won't have the choking pollution of fossil fuels.”</a:t>
            </a:r>
            <a:endParaRPr lang="en-IE" dirty="0"/>
          </a:p>
        </p:txBody>
      </p:sp>
      <p:sp>
        <p:nvSpPr>
          <p:cNvPr id="11" name="Text Placeholder 10">
            <a:extLst>
              <a:ext uri="{FF2B5EF4-FFF2-40B4-BE49-F238E27FC236}">
                <a16:creationId xmlns:a16="http://schemas.microsoft.com/office/drawing/2014/main" id="{290E652C-2CC8-9252-F338-ED91E112F05B}"/>
              </a:ext>
            </a:extLst>
          </p:cNvPr>
          <p:cNvSpPr>
            <a:spLocks noGrp="1"/>
          </p:cNvSpPr>
          <p:nvPr>
            <p:ph type="body" sz="quarter" idx="47"/>
          </p:nvPr>
        </p:nvSpPr>
        <p:spPr/>
        <p:txBody>
          <a:bodyPr/>
          <a:lstStyle/>
          <a:p>
            <a:r>
              <a:rPr lang="en-IE" dirty="0"/>
              <a:t>3</a:t>
            </a:r>
          </a:p>
        </p:txBody>
      </p:sp>
      <p:sp>
        <p:nvSpPr>
          <p:cNvPr id="12" name="TextBox 11">
            <a:extLst>
              <a:ext uri="{FF2B5EF4-FFF2-40B4-BE49-F238E27FC236}">
                <a16:creationId xmlns:a16="http://schemas.microsoft.com/office/drawing/2014/main" id="{59199E62-D2F9-C275-FD9D-B17C5D4B0720}"/>
              </a:ext>
            </a:extLst>
          </p:cNvPr>
          <p:cNvSpPr txBox="1"/>
          <p:nvPr/>
        </p:nvSpPr>
        <p:spPr>
          <a:xfrm>
            <a:off x="0" y="442976"/>
            <a:ext cx="3553905" cy="3849259"/>
          </a:xfrm>
          <a:prstGeom prst="rect">
            <a:avLst/>
          </a:prstGeom>
          <a:solidFill>
            <a:srgbClr val="B2DEDD"/>
          </a:solidFill>
        </p:spPr>
        <p:txBody>
          <a:bodyPr wrap="square" rtlCol="0" anchor="ct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Final Words </a:t>
            </a:r>
            <a:r>
              <a:rPr kumimoji="0" lang="en-IE" sz="2400" i="0" u="none" strike="noStrike" kern="1200" cap="none" spc="0" normalizeH="0" baseline="0" noProof="0" dirty="0">
                <a:ln>
                  <a:noFill/>
                </a:ln>
                <a:solidFill>
                  <a:srgbClr val="000000"/>
                </a:solidFill>
                <a:effectLst/>
                <a:uLnTx/>
                <a:uFillTx/>
                <a:latin typeface="Calibri" panose="020F0502020204030204"/>
                <a:ea typeface="+mn-ea"/>
                <a:cs typeface="+mn-cs"/>
              </a:rPr>
              <a:t>of advice </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from MARY ROBINSON, Ireland’s First Female President,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 former UN High Commissioner for Human Rights and Envoy on Climate Change,</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  Chair of the </a:t>
            </a:r>
            <a:r>
              <a:rPr kumimoji="0" lang="en-IE" sz="2400" b="0" i="0" u="none" strike="noStrike" kern="1200" cap="none" spc="0" normalizeH="0" baseline="0" noProof="0" dirty="0">
                <a:ln>
                  <a:noFill/>
                </a:ln>
                <a:solidFill>
                  <a:srgbClr val="F79037"/>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Elders</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 and in our opinion a Climate Champion!</a:t>
            </a:r>
          </a:p>
        </p:txBody>
      </p:sp>
      <p:pic>
        <p:nvPicPr>
          <p:cNvPr id="1026" name="Picture 2">
            <a:extLst>
              <a:ext uri="{FF2B5EF4-FFF2-40B4-BE49-F238E27FC236}">
                <a16:creationId xmlns:a16="http://schemas.microsoft.com/office/drawing/2014/main" id="{6A81EA61-79FC-BF23-2275-4442783395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75296"/>
            <a:ext cx="3103373"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9A342-5640-1C7D-FDD7-2F5564F6BF66}"/>
              </a:ext>
            </a:extLst>
          </p:cNvPr>
          <p:cNvSpPr txBox="1"/>
          <p:nvPr/>
        </p:nvSpPr>
        <p:spPr>
          <a:xfrm>
            <a:off x="152401" y="6484275"/>
            <a:ext cx="1066800" cy="373725"/>
          </a:xfrm>
          <a:prstGeom prst="rect">
            <a:avLst/>
          </a:prstGeom>
          <a:noFill/>
        </p:spPr>
        <p:txBody>
          <a:bodyPr wrap="square" rtlCol="0">
            <a:spAutoFit/>
          </a:bodyPr>
          <a:lstStyle/>
          <a:p>
            <a:r>
              <a:rPr lang="en-IE" b="1" dirty="0">
                <a:solidFill>
                  <a:srgbClr val="F79037"/>
                </a:solidFill>
                <a:hlinkClick r:id="rId4">
                  <a:extLst>
                    <a:ext uri="{A12FA001-AC4F-418D-AE19-62706E023703}">
                      <ahyp:hlinkClr xmlns:ahyp="http://schemas.microsoft.com/office/drawing/2018/hyperlinkcolor" val="tx"/>
                    </a:ext>
                  </a:extLst>
                </a:hlinkClick>
              </a:rPr>
              <a:t>Source</a:t>
            </a:r>
            <a:endParaRPr lang="en-IE" b="1" dirty="0">
              <a:solidFill>
                <a:srgbClr val="F79037"/>
              </a:solidFill>
            </a:endParaRPr>
          </a:p>
        </p:txBody>
      </p:sp>
    </p:spTree>
    <p:extLst>
      <p:ext uri="{BB962C8B-B14F-4D97-AF65-F5344CB8AC3E}">
        <p14:creationId xmlns:p14="http://schemas.microsoft.com/office/powerpoint/2010/main" val="3438999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gipani flower">
            <a:extLst>
              <a:ext uri="{FF2B5EF4-FFF2-40B4-BE49-F238E27FC236}">
                <a16:creationId xmlns:a16="http://schemas.microsoft.com/office/drawing/2014/main" id="{3D7D8837-3117-54F8-5D65-6D7BEA05B4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F2A25C7D-D6A8-2C86-E8F2-9837526D68C2}"/>
              </a:ext>
            </a:extLst>
          </p:cNvPr>
          <p:cNvSpPr>
            <a:spLocks noGrp="1"/>
          </p:cNvSpPr>
          <p:nvPr>
            <p:ph type="body" sz="quarter" idx="13"/>
          </p:nvPr>
        </p:nvSpPr>
        <p:spPr>
          <a:xfrm>
            <a:off x="427670" y="1504602"/>
            <a:ext cx="5254673" cy="3808175"/>
          </a:xfrm>
        </p:spPr>
        <p:txBody>
          <a:bodyPr>
            <a:noAutofit/>
          </a:bodyPr>
          <a:lstStyle/>
          <a:p>
            <a:pPr>
              <a:lnSpc>
                <a:spcPct val="120000"/>
              </a:lnSpc>
            </a:pPr>
            <a:r>
              <a:rPr lang="en-US" sz="2400" dirty="0"/>
              <a:t>I saw the future;  I saw a circular economy. I saw, not individual electrical vehicles but electric mobility. I saw ways of living together.</a:t>
            </a:r>
          </a:p>
          <a:p>
            <a:pPr>
              <a:lnSpc>
                <a:spcPct val="120000"/>
              </a:lnSpc>
            </a:pPr>
            <a:r>
              <a:rPr lang="en-US" sz="2400" dirty="0"/>
              <a:t>It was a wonderful sense of the world we need to be talking about more.</a:t>
            </a:r>
          </a:p>
          <a:p>
            <a:pPr>
              <a:lnSpc>
                <a:spcPct val="120000"/>
              </a:lnSpc>
            </a:pPr>
            <a:r>
              <a:rPr lang="en-US" sz="2400" b="1" dirty="0"/>
              <a:t>We are the first generation to fully understand how serious the problem is.</a:t>
            </a:r>
          </a:p>
          <a:p>
            <a:pPr>
              <a:lnSpc>
                <a:spcPct val="120000"/>
              </a:lnSpc>
            </a:pPr>
            <a:r>
              <a:rPr lang="en-US" sz="2400" b="1" dirty="0"/>
              <a:t>And we are the last generation that can do something about it.</a:t>
            </a:r>
            <a:endParaRPr lang="en-IE" sz="2400" b="1" dirty="0"/>
          </a:p>
        </p:txBody>
      </p:sp>
      <p:grpSp>
        <p:nvGrpSpPr>
          <p:cNvPr id="6" name="Group 5">
            <a:extLst>
              <a:ext uri="{FF2B5EF4-FFF2-40B4-BE49-F238E27FC236}">
                <a16:creationId xmlns:a16="http://schemas.microsoft.com/office/drawing/2014/main" id="{DE6B51B4-0D6C-76B8-5A45-03715F89D96F}"/>
              </a:ext>
            </a:extLst>
          </p:cNvPr>
          <p:cNvGrpSpPr/>
          <p:nvPr/>
        </p:nvGrpSpPr>
        <p:grpSpPr>
          <a:xfrm>
            <a:off x="168140" y="375955"/>
            <a:ext cx="909546" cy="916523"/>
            <a:chOff x="3400450" y="986392"/>
            <a:chExt cx="1487826" cy="1083162"/>
          </a:xfrm>
        </p:grpSpPr>
        <p:sp>
          <p:nvSpPr>
            <p:cNvPr id="7" name="Freeform 24">
              <a:extLst>
                <a:ext uri="{FF2B5EF4-FFF2-40B4-BE49-F238E27FC236}">
                  <a16:creationId xmlns:a16="http://schemas.microsoft.com/office/drawing/2014/main" id="{94E72280-B3DF-FE77-9BB9-542510E1B86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55256934-31F9-BCF9-2326-F61BF738CC6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995FF27D-D2F8-29CE-C6ED-CDB90CE0FF3C}"/>
              </a:ext>
            </a:extLst>
          </p:cNvPr>
          <p:cNvSpPr txBox="1"/>
          <p:nvPr/>
        </p:nvSpPr>
        <p:spPr>
          <a:xfrm>
            <a:off x="4114799" y="5758927"/>
            <a:ext cx="6096000" cy="338554"/>
          </a:xfrm>
          <a:prstGeom prst="rect">
            <a:avLst/>
          </a:prstGeom>
          <a:noFill/>
        </p:spPr>
        <p:txBody>
          <a:bodyPr wrap="square">
            <a:spAutoFit/>
          </a:bodyPr>
          <a:lstStyle/>
          <a:p>
            <a:r>
              <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rPr>
              <a:t>MARY ROBINSON</a:t>
            </a:r>
            <a:endParaRPr lang="en-IE" sz="1600" dirty="0"/>
          </a:p>
        </p:txBody>
      </p:sp>
    </p:spTree>
    <p:extLst>
      <p:ext uri="{BB962C8B-B14F-4D97-AF65-F5344CB8AC3E}">
        <p14:creationId xmlns:p14="http://schemas.microsoft.com/office/powerpoint/2010/main" val="421427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32737" y="2258217"/>
            <a:ext cx="10915807" cy="3796076"/>
          </a:xfrm>
        </p:spPr>
        <p:txBody>
          <a:bodyPr>
            <a:normAutofit fontScale="62500" lnSpcReduction="20000"/>
          </a:bodyPr>
          <a:lstStyle/>
          <a:p>
            <a:pPr>
              <a:lnSpc>
                <a:spcPct val="120000"/>
              </a:lnSpc>
            </a:pPr>
            <a:r>
              <a:rPr lang="en-US" sz="5100" dirty="0"/>
              <a:t>Thank you for taking this course, </a:t>
            </a:r>
            <a:r>
              <a:rPr lang="en-US" sz="5100" b="1" dirty="0"/>
              <a:t> ultimately t</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his course has been created to assist in the development of more ethical food enterprises </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and we hope you go away feeling more equipped to step into the Food-</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ture</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t>
            </a:r>
          </a:p>
          <a:p>
            <a:pPr>
              <a:lnSpc>
                <a:spcPct val="120000"/>
              </a:lnSpc>
            </a:pPr>
            <a:endParaRPr lang="en-US" sz="1800" dirty="0">
              <a:solidFill>
                <a:prstClr val="black"/>
              </a:solidFill>
              <a:latin typeface="Calibri" panose="020F0502020204030204"/>
            </a:endParaRPr>
          </a:p>
          <a:p>
            <a:pPr>
              <a:lnSpc>
                <a:spcPct val="120000"/>
              </a:lnSpc>
            </a:pPr>
            <a:r>
              <a:rPr lang="en-US" sz="5100" dirty="0">
                <a:solidFill>
                  <a:prstClr val="black"/>
                </a:solidFill>
                <a:latin typeface="Calibri" panose="020F0502020204030204"/>
              </a:rPr>
              <a:t>Keep following us for more resources…</a:t>
            </a:r>
          </a:p>
          <a:p>
            <a:pPr>
              <a:lnSpc>
                <a:spcPct val="120000"/>
              </a:lnSpc>
            </a:pPr>
            <a:r>
              <a:rPr lang="en-US" sz="5400" b="1" i="1"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www.ethical-food.eu</a:t>
            </a:r>
            <a:endParaRPr lang="en-US" sz="5400" b="1" i="1" dirty="0">
              <a:solidFill>
                <a:schemeClr val="bg1"/>
              </a:solidFill>
              <a:latin typeface="Calibri" panose="020F0502020204030204"/>
            </a:endParaRPr>
          </a:p>
          <a:p>
            <a:pPr>
              <a:lnSpc>
                <a:spcPct val="120000"/>
              </a:lnSpc>
            </a:pPr>
            <a:endParaRPr lang="en-IE" sz="54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hlinkClick r:id="rId4"/>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hlinkClick r:id="rId5"/>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46431" y="6083492"/>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6"/>
              <a:extLst>
                <a:ext uri="{FF2B5EF4-FFF2-40B4-BE49-F238E27FC236}">
                  <a16:creationId xmlns:a16="http://schemas.microsoft.com/office/drawing/2014/main" id="{12A458C2-5E00-384C-AEE9-611D13F54E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98357" y="2028497"/>
            <a:ext cx="5646906" cy="3581889"/>
          </a:xfrm>
        </p:spPr>
        <p:txBody>
          <a:bodyPr/>
          <a:lstStyle/>
          <a:p>
            <a:r>
              <a:rPr lang="en-US" dirty="0"/>
              <a:t>At this stage we now know that an ethical food system refers to a </a:t>
            </a:r>
            <a:r>
              <a:rPr lang="en-US" b="1" dirty="0"/>
              <a:t>holistic approach </a:t>
            </a:r>
            <a:r>
              <a:rPr lang="en-US" dirty="0"/>
              <a:t>to food production, distribution, and consumption that </a:t>
            </a:r>
            <a:r>
              <a:rPr lang="en-US" b="1" dirty="0" err="1"/>
              <a:t>prioritises</a:t>
            </a:r>
            <a:r>
              <a:rPr lang="en-US" b="1" dirty="0"/>
              <a:t> sustainability, social justice, animal welfare, and public health. </a:t>
            </a:r>
          </a:p>
          <a:p>
            <a:r>
              <a:rPr lang="en-US" dirty="0"/>
              <a:t>It encompasses a set of principles and practices aimed at creating a food system that is fair, responsible, and regenerative.</a:t>
            </a:r>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a:xfrm>
            <a:off x="824785" y="747878"/>
            <a:ext cx="4990998" cy="992652"/>
          </a:xfrm>
        </p:spPr>
        <p:txBody>
          <a:bodyPr/>
          <a:lstStyle/>
          <a:p>
            <a:r>
              <a:rPr lang="en-US" b="1" dirty="0"/>
              <a:t>What is an Ethical Food System?</a:t>
            </a:r>
          </a:p>
          <a:p>
            <a:endParaRPr lang="en-US" b="1" dirty="0"/>
          </a:p>
        </p:txBody>
      </p:sp>
      <p:pic>
        <p:nvPicPr>
          <p:cNvPr id="13" name="Picture Placeholder 12">
            <a:extLst>
              <a:ext uri="{FF2B5EF4-FFF2-40B4-BE49-F238E27FC236}">
                <a16:creationId xmlns:a16="http://schemas.microsoft.com/office/drawing/2014/main" id="{8D63466A-9A83-5241-A524-4456713C92D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2" name="Group 1">
            <a:extLst>
              <a:ext uri="{FF2B5EF4-FFF2-40B4-BE49-F238E27FC236}">
                <a16:creationId xmlns:a16="http://schemas.microsoft.com/office/drawing/2014/main" id="{753BA3C6-76F5-2740-CAD7-2B83C3D55A54}"/>
              </a:ext>
            </a:extLst>
          </p:cNvPr>
          <p:cNvGrpSpPr/>
          <p:nvPr/>
        </p:nvGrpSpPr>
        <p:grpSpPr>
          <a:xfrm>
            <a:off x="6798992" y="1860471"/>
            <a:ext cx="1713093" cy="1764975"/>
            <a:chOff x="978879" y="2999701"/>
            <a:chExt cx="2461200" cy="2460124"/>
          </a:xfrm>
        </p:grpSpPr>
        <p:grpSp>
          <p:nvGrpSpPr>
            <p:cNvPr id="3" name="Graphic 2">
              <a:extLst>
                <a:ext uri="{FF2B5EF4-FFF2-40B4-BE49-F238E27FC236}">
                  <a16:creationId xmlns:a16="http://schemas.microsoft.com/office/drawing/2014/main" id="{07B69F7A-7C47-F6BC-D41D-43F43BFFF50B}"/>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9090EFCD-5797-FE8D-EA43-124982C6D50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0" name="Freeform 128">
                <a:extLst>
                  <a:ext uri="{FF2B5EF4-FFF2-40B4-BE49-F238E27FC236}">
                    <a16:creationId xmlns:a16="http://schemas.microsoft.com/office/drawing/2014/main" id="{5F2184E3-C7FD-32E5-7BE1-F2FCC66A1E74}"/>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4" name="Freeform 124">
              <a:extLst>
                <a:ext uri="{FF2B5EF4-FFF2-40B4-BE49-F238E27FC236}">
                  <a16:creationId xmlns:a16="http://schemas.microsoft.com/office/drawing/2014/main" id="{3B146EA4-0D58-9A90-66CE-233130EE3B5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7" name="Freeform 125">
              <a:extLst>
                <a:ext uri="{FF2B5EF4-FFF2-40B4-BE49-F238E27FC236}">
                  <a16:creationId xmlns:a16="http://schemas.microsoft.com/office/drawing/2014/main" id="{83B27A2C-D67E-6ABB-2454-C2EE04DD668C}"/>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8" name="Freeform 126">
              <a:extLst>
                <a:ext uri="{FF2B5EF4-FFF2-40B4-BE49-F238E27FC236}">
                  <a16:creationId xmlns:a16="http://schemas.microsoft.com/office/drawing/2014/main" id="{378C71AC-82C3-2184-B29F-1A41E09CC9D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19635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A079D-B060-EE7B-769B-65B88A3ECC22}"/>
              </a:ext>
            </a:extLst>
          </p:cNvPr>
          <p:cNvSpPr>
            <a:spLocks noGrp="1"/>
          </p:cNvSpPr>
          <p:nvPr>
            <p:ph type="body" sz="quarter" idx="18"/>
          </p:nvPr>
        </p:nvSpPr>
        <p:spPr>
          <a:xfrm>
            <a:off x="898358" y="2291456"/>
            <a:ext cx="5197643" cy="3025975"/>
          </a:xfrm>
        </p:spPr>
        <p:txBody>
          <a:bodyPr/>
          <a:lstStyle/>
          <a:p>
            <a:r>
              <a:rPr lang="en-IE" dirty="0"/>
              <a:t>The POWER of an Ethical Food system lies within its potential to bring about </a:t>
            </a:r>
            <a:r>
              <a:rPr lang="en-IE" b="1" dirty="0"/>
              <a:t>positive &amp; transformative change </a:t>
            </a:r>
            <a:r>
              <a:rPr lang="en-IE" dirty="0"/>
              <a:t>across various dimensions. </a:t>
            </a:r>
          </a:p>
          <a:p>
            <a:r>
              <a:rPr lang="en-IE" dirty="0"/>
              <a:t>Let’s recap the key aspects that illustrate the power of an ethical food system.</a:t>
            </a:r>
          </a:p>
        </p:txBody>
      </p:sp>
      <p:sp>
        <p:nvSpPr>
          <p:cNvPr id="3" name="Text Placeholder 2">
            <a:extLst>
              <a:ext uri="{FF2B5EF4-FFF2-40B4-BE49-F238E27FC236}">
                <a16:creationId xmlns:a16="http://schemas.microsoft.com/office/drawing/2014/main" id="{87511C1D-D923-2EFE-5317-E14AD0574C52}"/>
              </a:ext>
            </a:extLst>
          </p:cNvPr>
          <p:cNvSpPr>
            <a:spLocks noGrp="1"/>
          </p:cNvSpPr>
          <p:nvPr>
            <p:ph type="body" sz="quarter" idx="16"/>
          </p:nvPr>
        </p:nvSpPr>
        <p:spPr/>
        <p:txBody>
          <a:bodyPr/>
          <a:lstStyle/>
          <a:p>
            <a:r>
              <a:rPr lang="en-IE" b="1" dirty="0"/>
              <a:t>The Power of an Ethical Food System</a:t>
            </a:r>
          </a:p>
        </p:txBody>
      </p:sp>
      <p:pic>
        <p:nvPicPr>
          <p:cNvPr id="6" name="Picture Placeholder 5" descr="People in greenhouse">
            <a:extLst>
              <a:ext uri="{FF2B5EF4-FFF2-40B4-BE49-F238E27FC236}">
                <a16:creationId xmlns:a16="http://schemas.microsoft.com/office/drawing/2014/main" id="{B1C3AE43-3405-460A-4007-D3BACC8258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76375"/>
            <a:ext cx="5646737" cy="4656138"/>
          </a:xfrm>
        </p:spPr>
      </p:pic>
      <p:sp>
        <p:nvSpPr>
          <p:cNvPr id="7" name="Arrow: Down 6">
            <a:extLst>
              <a:ext uri="{FF2B5EF4-FFF2-40B4-BE49-F238E27FC236}">
                <a16:creationId xmlns:a16="http://schemas.microsoft.com/office/drawing/2014/main" id="{52A6B905-AC70-268A-2C0E-4255035A1E10}"/>
              </a:ext>
            </a:extLst>
          </p:cNvPr>
          <p:cNvSpPr/>
          <p:nvPr/>
        </p:nvSpPr>
        <p:spPr>
          <a:xfrm>
            <a:off x="2920891" y="4614041"/>
            <a:ext cx="945931" cy="1019504"/>
          </a:xfrm>
          <a:prstGeom prst="down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0916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6BAE-F7C6-9D14-E693-E03FD3B53BD9}"/>
              </a:ext>
            </a:extLst>
          </p:cNvPr>
          <p:cNvSpPr>
            <a:spLocks noGrp="1"/>
          </p:cNvSpPr>
          <p:nvPr>
            <p:ph type="body" sz="quarter" idx="18"/>
          </p:nvPr>
        </p:nvSpPr>
        <p:spPr>
          <a:xfrm>
            <a:off x="811592" y="1452563"/>
            <a:ext cx="5733671" cy="3025975"/>
          </a:xfrm>
        </p:spPr>
        <p:txBody>
          <a:bodyPr/>
          <a:lstStyle/>
          <a:p>
            <a:r>
              <a:rPr lang="en-US" dirty="0"/>
              <a:t>An ethical food system </a:t>
            </a:r>
            <a:r>
              <a:rPr lang="en-US" dirty="0" err="1"/>
              <a:t>prioritises</a:t>
            </a:r>
            <a:r>
              <a:rPr lang="en-US" dirty="0"/>
              <a:t> sustainable practices that </a:t>
            </a:r>
            <a:r>
              <a:rPr lang="en-US" dirty="0" err="1"/>
              <a:t>minimise</a:t>
            </a:r>
            <a:r>
              <a:rPr lang="en-US" dirty="0"/>
              <a:t> environmental harm. It promotes:</a:t>
            </a:r>
          </a:p>
          <a:p>
            <a:pPr marL="342900" indent="-342900">
              <a:spcBef>
                <a:spcPts val="600"/>
              </a:spcBef>
              <a:buFont typeface="Arial" panose="020B0604020202020204" pitchFamily="34" charset="0"/>
              <a:buChar char="•"/>
            </a:pPr>
            <a:r>
              <a:rPr lang="en-US" dirty="0"/>
              <a:t>regenerative agriculture, </a:t>
            </a:r>
          </a:p>
          <a:p>
            <a:pPr marL="342900" indent="-342900">
              <a:spcBef>
                <a:spcPts val="600"/>
              </a:spcBef>
              <a:buFont typeface="Arial" panose="020B0604020202020204" pitchFamily="34" charset="0"/>
              <a:buChar char="•"/>
            </a:pPr>
            <a:r>
              <a:rPr lang="en-US" dirty="0"/>
              <a:t>organic farming, and </a:t>
            </a:r>
          </a:p>
          <a:p>
            <a:pPr marL="342900" indent="-342900">
              <a:spcBef>
                <a:spcPts val="600"/>
              </a:spcBef>
              <a:buFont typeface="Arial" panose="020B0604020202020204" pitchFamily="34" charset="0"/>
              <a:buChar char="•"/>
            </a:pPr>
            <a:r>
              <a:rPr lang="en-US" dirty="0"/>
              <a:t>responsible resource management. </a:t>
            </a:r>
          </a:p>
          <a:p>
            <a:r>
              <a:rPr lang="en-US" dirty="0"/>
              <a:t>By reducing chemical inputs, conserving water, preserving biodiversity, and mitigating climate change, </a:t>
            </a:r>
            <a:r>
              <a:rPr lang="en-US" b="1" dirty="0"/>
              <a:t>an ethical food system helps protect ecosystems and supports the long-term health of the planet</a:t>
            </a:r>
            <a:r>
              <a:rPr lang="en-US" dirty="0"/>
              <a:t>.</a:t>
            </a:r>
            <a:endParaRPr lang="en-IE" dirty="0"/>
          </a:p>
        </p:txBody>
      </p:sp>
      <p:sp>
        <p:nvSpPr>
          <p:cNvPr id="3" name="Text Placeholder 2">
            <a:extLst>
              <a:ext uri="{FF2B5EF4-FFF2-40B4-BE49-F238E27FC236}">
                <a16:creationId xmlns:a16="http://schemas.microsoft.com/office/drawing/2014/main" id="{A4D7BB03-F624-A9B0-EB1C-9FA6561F3E43}"/>
              </a:ext>
            </a:extLst>
          </p:cNvPr>
          <p:cNvSpPr>
            <a:spLocks noGrp="1"/>
          </p:cNvSpPr>
          <p:nvPr>
            <p:ph type="body" sz="quarter" idx="16"/>
          </p:nvPr>
        </p:nvSpPr>
        <p:spPr>
          <a:xfrm>
            <a:off x="778998" y="751288"/>
            <a:ext cx="5376318" cy="992652"/>
          </a:xfrm>
        </p:spPr>
        <p:txBody>
          <a:bodyPr/>
          <a:lstStyle/>
          <a:p>
            <a:pPr marL="742950" indent="-742950">
              <a:buFont typeface="+mj-lt"/>
              <a:buAutoNum type="arabicPeriod"/>
            </a:pPr>
            <a:r>
              <a:rPr lang="en-IE" b="1" dirty="0"/>
              <a:t>Environmental Impact</a:t>
            </a:r>
          </a:p>
        </p:txBody>
      </p:sp>
      <p:pic>
        <p:nvPicPr>
          <p:cNvPr id="6" name="Picture Placeholder 5" descr="Young girl lifting up earth">
            <a:extLst>
              <a:ext uri="{FF2B5EF4-FFF2-40B4-BE49-F238E27FC236}">
                <a16:creationId xmlns:a16="http://schemas.microsoft.com/office/drawing/2014/main" id="{AC43938D-4004-6F16-6062-9D61FF719F1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457EFCD8-668C-DE36-6B01-576A33D3F69A}"/>
              </a:ext>
            </a:extLst>
          </p:cNvPr>
          <p:cNvSpPr/>
          <p:nvPr/>
        </p:nvSpPr>
        <p:spPr>
          <a:xfrm>
            <a:off x="6545263" y="5179813"/>
            <a:ext cx="5142240" cy="1136904"/>
          </a:xfrm>
          <a:prstGeom prst="wedgeRoundRectCallout">
            <a:avLst>
              <a:gd name="adj1" fmla="val -58994"/>
              <a:gd name="adj2" fmla="val -27652"/>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Stay up-to-date on the latest advice and topics via your local </a:t>
            </a:r>
            <a:r>
              <a:rPr lang="en-IE" b="1" dirty="0">
                <a:solidFill>
                  <a:schemeClr val="bg1"/>
                </a:solidFill>
                <a:hlinkClick r:id="rId3">
                  <a:extLst>
                    <a:ext uri="{A12FA001-AC4F-418D-AE19-62706E023703}">
                      <ahyp:hlinkClr xmlns:ahyp="http://schemas.microsoft.com/office/drawing/2018/hyperlinkcolor" val="tx"/>
                    </a:ext>
                  </a:extLst>
                </a:hlinkClick>
              </a:rPr>
              <a:t>Environmental Protection Agency </a:t>
            </a:r>
            <a:endParaRPr lang="en-IE" b="1" dirty="0">
              <a:solidFill>
                <a:schemeClr val="bg1"/>
              </a:solidFill>
            </a:endParaRPr>
          </a:p>
        </p:txBody>
      </p:sp>
    </p:spTree>
    <p:extLst>
      <p:ext uri="{BB962C8B-B14F-4D97-AF65-F5344CB8AC3E}">
        <p14:creationId xmlns:p14="http://schemas.microsoft.com/office/powerpoint/2010/main" val="262987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a:solidFill>
                  <a:srgbClr val="F68F37"/>
                </a:solidFill>
                <a:hlinkClick r:id="rId4">
                  <a:extLst>
                    <a:ext uri="{A12FA001-AC4F-418D-AE19-62706E023703}">
                      <ahyp:hlinkClr xmlns:ahyp="http://schemas.microsoft.com/office/drawing/2018/hyperlinkcolor" val="tx"/>
                    </a:ext>
                  </a:extLst>
                </a:hlinkClick>
              </a:rPr>
              <a:t>Cream of the Crop</a:t>
            </a:r>
            <a:r>
              <a:rPr lang="en-IE" dirty="0">
                <a:solidFill>
                  <a:srgbClr val="F68F37"/>
                </a:solidFill>
                <a:hlinkClick r:id="rId4">
                  <a:extLst>
                    <a:ext uri="{A12FA001-AC4F-418D-AE19-62706E023703}">
                      <ahyp:hlinkClr xmlns:ahyp="http://schemas.microsoft.com/office/drawing/2018/hyperlinkcolor" val="tx"/>
                    </a:ext>
                  </a:extLst>
                </a:hlinkClick>
              </a:rPr>
              <a:t> </a:t>
            </a:r>
            <a:r>
              <a:rPr lang="en-US" dirty="0"/>
              <a:t>wants to do a part in solving global challenges. Responsibility for the environment, the economy, people and society is embedded in everything the company does. They are building a circular economy by adding using what would otherwise be food waste and adding value to this ‘waste’, supporting the local economy and consequently are having a positive impact on the Environment.</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30894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1092F-3F5B-68DB-5C12-965C23AAECA7}"/>
              </a:ext>
            </a:extLst>
          </p:cNvPr>
          <p:cNvSpPr>
            <a:spLocks noGrp="1"/>
          </p:cNvSpPr>
          <p:nvPr>
            <p:ph type="body" sz="quarter" idx="18"/>
          </p:nvPr>
        </p:nvSpPr>
        <p:spPr>
          <a:xfrm>
            <a:off x="836363" y="1723698"/>
            <a:ext cx="5646737" cy="3708014"/>
          </a:xfrm>
        </p:spPr>
        <p:txBody>
          <a:bodyPr/>
          <a:lstStyle/>
          <a:p>
            <a:r>
              <a:rPr lang="en-US" dirty="0"/>
              <a:t>An ethical food system aims to ensure food security for all. It advocates for </a:t>
            </a:r>
            <a:r>
              <a:rPr lang="en-US" b="1" dirty="0"/>
              <a:t>equitable access to nutritious and culturally appropriate food</a:t>
            </a:r>
            <a:r>
              <a:rPr lang="en-US" dirty="0"/>
              <a:t>, particularly for </a:t>
            </a:r>
            <a:r>
              <a:rPr lang="en-US" dirty="0" err="1"/>
              <a:t>marginalised</a:t>
            </a:r>
            <a:r>
              <a:rPr lang="en-US" dirty="0"/>
              <a:t> communities. (Module 1)</a:t>
            </a:r>
          </a:p>
          <a:p>
            <a:r>
              <a:rPr lang="en-US" dirty="0"/>
              <a:t>As well as this good food systems play a significant role in enhancing </a:t>
            </a:r>
            <a:r>
              <a:rPr lang="en-US" b="1" dirty="0"/>
              <a:t>food sovereignty</a:t>
            </a:r>
            <a:r>
              <a:rPr lang="en-US" dirty="0"/>
              <a:t> and in reducing the critical levels of </a:t>
            </a:r>
            <a:r>
              <a:rPr lang="en-US" b="1" dirty="0"/>
              <a:t>food waste </a:t>
            </a:r>
            <a:r>
              <a:rPr lang="en-US" dirty="0"/>
              <a:t>throughout the food system via various initiatives.</a:t>
            </a:r>
            <a:endParaRPr lang="en-IE" dirty="0"/>
          </a:p>
        </p:txBody>
      </p:sp>
      <p:sp>
        <p:nvSpPr>
          <p:cNvPr id="3" name="Text Placeholder 2">
            <a:extLst>
              <a:ext uri="{FF2B5EF4-FFF2-40B4-BE49-F238E27FC236}">
                <a16:creationId xmlns:a16="http://schemas.microsoft.com/office/drawing/2014/main" id="{FE26BED9-8847-DE13-D1FE-2C46D01E5074}"/>
              </a:ext>
            </a:extLst>
          </p:cNvPr>
          <p:cNvSpPr>
            <a:spLocks noGrp="1"/>
          </p:cNvSpPr>
          <p:nvPr>
            <p:ph type="body" sz="quarter" idx="16"/>
          </p:nvPr>
        </p:nvSpPr>
        <p:spPr>
          <a:xfrm>
            <a:off x="836363" y="553911"/>
            <a:ext cx="4990998" cy="992652"/>
          </a:xfrm>
        </p:spPr>
        <p:txBody>
          <a:bodyPr/>
          <a:lstStyle/>
          <a:p>
            <a:pPr marL="742950" indent="-742950">
              <a:buFont typeface="+mj-lt"/>
              <a:buAutoNum type="arabicPeriod" startAt="2"/>
            </a:pPr>
            <a:r>
              <a:rPr lang="en-IE" b="1" dirty="0"/>
              <a:t>Food Security &amp; Hunger Relief</a:t>
            </a:r>
          </a:p>
        </p:txBody>
      </p:sp>
      <p:pic>
        <p:nvPicPr>
          <p:cNvPr id="6" name="Picture Placeholder 5" descr="Close-up of hands holding grains&#10;&#10;Description automatically generated">
            <a:extLst>
              <a:ext uri="{FF2B5EF4-FFF2-40B4-BE49-F238E27FC236}">
                <a16:creationId xmlns:a16="http://schemas.microsoft.com/office/drawing/2014/main" id="{0AD1CEB2-DFF4-0325-E8F8-001D34E47C8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7" name="Speech Bubble: Rectangle with Corners Rounded 6">
            <a:extLst>
              <a:ext uri="{FF2B5EF4-FFF2-40B4-BE49-F238E27FC236}">
                <a16:creationId xmlns:a16="http://schemas.microsoft.com/office/drawing/2014/main" id="{13F0909C-D6FF-01BE-85A5-88BD2570C2EC}"/>
              </a:ext>
            </a:extLst>
          </p:cNvPr>
          <p:cNvSpPr/>
          <p:nvPr/>
        </p:nvSpPr>
        <p:spPr>
          <a:xfrm>
            <a:off x="5273512" y="5148931"/>
            <a:ext cx="5142240" cy="1136904"/>
          </a:xfrm>
          <a:prstGeom prst="wedgeRoundRectCallout">
            <a:avLst>
              <a:gd name="adj1" fmla="val -58994"/>
              <a:gd name="adj2" fmla="val -313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Pledge your commitment to REDUCE FOOD WASTE by signing a </a:t>
            </a:r>
            <a:r>
              <a:rPr lang="en-IE" sz="2000" b="1" dirty="0">
                <a:solidFill>
                  <a:schemeClr val="bg1"/>
                </a:solidFill>
                <a:hlinkClick r:id="rId5">
                  <a:extLst>
                    <a:ext uri="{A12FA001-AC4F-418D-AE19-62706E023703}">
                      <ahyp:hlinkClr xmlns:ahyp="http://schemas.microsoft.com/office/drawing/2018/hyperlinkcolor" val="tx"/>
                    </a:ext>
                  </a:extLst>
                </a:hlinkClick>
              </a:rPr>
              <a:t>National</a:t>
            </a:r>
            <a:r>
              <a:rPr lang="en-IE" sz="2000" dirty="0"/>
              <a:t> Food Waste Charter</a:t>
            </a:r>
            <a:r>
              <a:rPr lang="en-IE" sz="2000" b="1" dirty="0">
                <a:solidFill>
                  <a:schemeClr val="bg1"/>
                </a:solidFill>
                <a:hlinkClick r:id="rId6">
                  <a:extLst>
                    <a:ext uri="{A12FA001-AC4F-418D-AE19-62706E023703}">
                      <ahyp:hlinkClr xmlns:ahyp="http://schemas.microsoft.com/office/drawing/2018/hyperlinkcolor" val="tx"/>
                    </a:ext>
                  </a:extLst>
                </a:hlinkClick>
              </a:rPr>
              <a:t> </a:t>
            </a:r>
            <a:endParaRPr lang="en-IE" sz="2000" b="1" dirty="0">
              <a:solidFill>
                <a:schemeClr val="bg1"/>
              </a:solidFill>
            </a:endParaRPr>
          </a:p>
        </p:txBody>
      </p:sp>
    </p:spTree>
    <p:extLst>
      <p:ext uri="{BB962C8B-B14F-4D97-AF65-F5344CB8AC3E}">
        <p14:creationId xmlns:p14="http://schemas.microsoft.com/office/powerpoint/2010/main" val="2722101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352AC1-E06B-4470-9E05-4CE38F3A6777}"/>
</file>

<file path=customXml/itemProps2.xml><?xml version="1.0" encoding="utf-8"?>
<ds:datastoreItem xmlns:ds="http://schemas.openxmlformats.org/officeDocument/2006/customXml" ds:itemID="{63662611-77C7-4A41-9D86-84682C5A495E}">
  <ds:schemaRefs>
    <ds:schemaRef ds:uri="http://schemas.microsoft.com/sharepoint/v3/contenttype/forms"/>
  </ds:schemaRefs>
</ds:datastoreItem>
</file>

<file path=customXml/itemProps3.xml><?xml version="1.0" encoding="utf-8"?>
<ds:datastoreItem xmlns:ds="http://schemas.openxmlformats.org/officeDocument/2006/customXml" ds:itemID="{AD51DD50-713F-48BA-9722-29400E7FF5EE}">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docProps/app.xml><?xml version="1.0" encoding="utf-8"?>
<Properties xmlns="http://schemas.openxmlformats.org/officeDocument/2006/extended-properties" xmlns:vt="http://schemas.openxmlformats.org/officeDocument/2006/docPropsVTypes">
  <TotalTime>29365</TotalTime>
  <Words>3340</Words>
  <Application>Microsoft Office PowerPoint</Application>
  <PresentationFormat>Widescreen</PresentationFormat>
  <Paragraphs>204</Paragraphs>
  <Slides>49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171</cp:revision>
  <dcterms:created xsi:type="dcterms:W3CDTF">2020-10-14T13:32:04Z</dcterms:created>
  <dcterms:modified xsi:type="dcterms:W3CDTF">2023-10-04T16:58:14Z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