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90" r:id="rId5"/>
    <p:sldId id="4349" r:id="rId6"/>
    <p:sldId id="4323" r:id="rId7"/>
    <p:sldId id="4356" r:id="rId8"/>
    <p:sldId id="4357" r:id="rId9"/>
    <p:sldId id="4358" r:id="rId10"/>
    <p:sldId id="4354" r:id="rId11"/>
    <p:sldId id="4359" r:id="rId12"/>
    <p:sldId id="4360" r:id="rId13"/>
    <p:sldId id="4361" r:id="rId14"/>
    <p:sldId id="4362" r:id="rId15"/>
    <p:sldId id="4363" r:id="rId16"/>
    <p:sldId id="4650" r:id="rId17"/>
    <p:sldId id="4386" r:id="rId18"/>
    <p:sldId id="4385" r:id="rId19"/>
    <p:sldId id="4384" r:id="rId20"/>
    <p:sldId id="4383" r:id="rId21"/>
    <p:sldId id="4382" r:id="rId22"/>
    <p:sldId id="4381" r:id="rId23"/>
    <p:sldId id="4380" r:id="rId24"/>
    <p:sldId id="4387" r:id="rId25"/>
    <p:sldId id="4446" r:id="rId26"/>
    <p:sldId id="4342" r:id="rId27"/>
    <p:sldId id="4364" r:id="rId28"/>
    <p:sldId id="4365" r:id="rId29"/>
    <p:sldId id="4366" r:id="rId30"/>
    <p:sldId id="4457" r:id="rId31"/>
    <p:sldId id="4459" r:id="rId32"/>
    <p:sldId id="401" r:id="rId33"/>
    <p:sldId id="4460" r:id="rId34"/>
    <p:sldId id="4461" r:id="rId35"/>
    <p:sldId id="4458" r:id="rId36"/>
    <p:sldId id="4462" r:id="rId37"/>
    <p:sldId id="4592" r:id="rId38"/>
    <p:sldId id="4463" r:id="rId39"/>
    <p:sldId id="4464" r:id="rId40"/>
    <p:sldId id="4465" r:id="rId41"/>
    <p:sldId id="4466" r:id="rId42"/>
    <p:sldId id="4467" r:id="rId43"/>
    <p:sldId id="4468" r:id="rId44"/>
    <p:sldId id="4469" r:id="rId45"/>
    <p:sldId id="4471" r:id="rId46"/>
    <p:sldId id="4470" r:id="rId47"/>
    <p:sldId id="4472" r:id="rId48"/>
    <p:sldId id="4473" r:id="rId49"/>
    <p:sldId id="4593" r:id="rId50"/>
    <p:sldId id="4594" r:id="rId51"/>
    <p:sldId id="4595" r:id="rId52"/>
    <p:sldId id="4596" r:id="rId53"/>
    <p:sldId id="4597" r:id="rId54"/>
    <p:sldId id="4598" r:id="rId55"/>
    <p:sldId id="4599" r:id="rId56"/>
    <p:sldId id="4600" r:id="rId57"/>
    <p:sldId id="4601" r:id="rId58"/>
    <p:sldId id="4602" r:id="rId59"/>
    <p:sldId id="4350" r:id="rId60"/>
    <p:sldId id="4627" r:id="rId61"/>
    <p:sldId id="4603" r:id="rId62"/>
    <p:sldId id="4604" r:id="rId63"/>
    <p:sldId id="4605" r:id="rId64"/>
    <p:sldId id="4606" r:id="rId65"/>
    <p:sldId id="4607" r:id="rId66"/>
    <p:sldId id="4608" r:id="rId67"/>
    <p:sldId id="4609" r:id="rId68"/>
    <p:sldId id="4610" r:id="rId69"/>
    <p:sldId id="4611" r:id="rId70"/>
    <p:sldId id="4612" r:id="rId71"/>
    <p:sldId id="4613" r:id="rId72"/>
    <p:sldId id="4614" r:id="rId73"/>
    <p:sldId id="4615" r:id="rId74"/>
    <p:sldId id="4618" r:id="rId75"/>
    <p:sldId id="4619" r:id="rId76"/>
    <p:sldId id="4621" r:id="rId77"/>
    <p:sldId id="4622" r:id="rId78"/>
    <p:sldId id="4623" r:id="rId79"/>
    <p:sldId id="4624" r:id="rId80"/>
    <p:sldId id="4625" r:id="rId81"/>
    <p:sldId id="4626" r:id="rId82"/>
    <p:sldId id="4628" r:id="rId83"/>
    <p:sldId id="4630" r:id="rId84"/>
    <p:sldId id="4629" r:id="rId85"/>
    <p:sldId id="4631" r:id="rId86"/>
    <p:sldId id="4632" r:id="rId87"/>
    <p:sldId id="4351" r:id="rId88"/>
    <p:sldId id="4633" r:id="rId89"/>
    <p:sldId id="4635" r:id="rId90"/>
    <p:sldId id="4636" r:id="rId91"/>
    <p:sldId id="4637" r:id="rId92"/>
    <p:sldId id="4634" r:id="rId93"/>
    <p:sldId id="4638" r:id="rId94"/>
    <p:sldId id="4639" r:id="rId95"/>
    <p:sldId id="4640" r:id="rId96"/>
    <p:sldId id="4641" r:id="rId97"/>
    <p:sldId id="4642" r:id="rId98"/>
    <p:sldId id="4643" r:id="rId99"/>
    <p:sldId id="4644" r:id="rId100"/>
    <p:sldId id="4352" r:id="rId101"/>
    <p:sldId id="4616" r:id="rId102"/>
    <p:sldId id="4645" r:id="rId103"/>
    <p:sldId id="4646" r:id="rId104"/>
    <p:sldId id="4647" r:id="rId105"/>
    <p:sldId id="4648"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000000"/>
    <a:srgbClr val="DDE2E3"/>
    <a:srgbClr val="B2DDDC"/>
    <a:srgbClr val="1BA19A"/>
    <a:srgbClr val="B2DEDD"/>
    <a:srgbClr val="28AF95"/>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0"/>
  </p:normalViewPr>
  <p:slideViewPr>
    <p:cSldViewPr snapToGrid="0" snapToObjects="1">
      <p:cViewPr varScale="1">
        <p:scale>
          <a:sx n="102" d="100"/>
          <a:sy n="102" d="100"/>
        </p:scale>
        <p:origin x="95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49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8167-8244-4BFF-8EE0-63210B8C1F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DA60EBD0-9DA0-4F8F-B0C6-E305AF5C39A4}">
      <dgm:prSet phldrT="[Text]" custT="1"/>
      <dgm:spPr>
        <a:solidFill>
          <a:srgbClr val="F1A0C2"/>
        </a:solidFill>
      </dgm:spPr>
      <dgm:t>
        <a:bodyPr/>
        <a:lstStyle/>
        <a:p>
          <a:pPr algn="ctr"/>
          <a:r>
            <a:rPr lang="en-IE" sz="2800">
              <a:solidFill>
                <a:schemeClr val="bg1"/>
              </a:solidFill>
            </a:rPr>
            <a:t>Your </a:t>
          </a:r>
          <a:r>
            <a:rPr lang="en-IE" sz="2800">
              <a:solidFill>
                <a:schemeClr val="bg1"/>
              </a:solidFill>
              <a:latin typeface="+mn-lt"/>
            </a:rPr>
            <a:t>solution/ project</a:t>
          </a:r>
          <a:endParaRPr lang="en-IE" sz="2800">
            <a:solidFill>
              <a:schemeClr val="bg1"/>
            </a:solidFill>
          </a:endParaRPr>
        </a:p>
      </dgm:t>
    </dgm:pt>
    <dgm:pt modelId="{F0BD38C7-8C2A-45B7-A4EC-5D96DDF1D1F9}" type="parTrans" cxnId="{12AEFEFA-0F73-4C32-8547-24D0FE61AA76}">
      <dgm:prSet/>
      <dgm:spPr/>
      <dgm:t>
        <a:bodyPr/>
        <a:lstStyle/>
        <a:p>
          <a:endParaRPr lang="en-IE"/>
        </a:p>
      </dgm:t>
    </dgm:pt>
    <dgm:pt modelId="{BF78EE4C-391F-4EF8-8242-AD32B38EC339}" type="sibTrans" cxnId="{12AEFEFA-0F73-4C32-8547-24D0FE61AA76}">
      <dgm:prSet/>
      <dgm:spPr/>
      <dgm:t>
        <a:bodyPr/>
        <a:lstStyle/>
        <a:p>
          <a:endParaRPr lang="en-IE"/>
        </a:p>
      </dgm:t>
    </dgm:pt>
    <dgm:pt modelId="{4AA0AB5F-1FF7-4B5E-BB33-E9DC18F64930}">
      <dgm:prSet phldrT="[Text]" custT="1"/>
      <dgm:spPr>
        <a:solidFill>
          <a:srgbClr val="F79037"/>
        </a:solidFill>
        <a:ln>
          <a:solidFill>
            <a:srgbClr val="F79037"/>
          </a:solidFill>
        </a:ln>
      </dgm:spPr>
      <dgm:t>
        <a:bodyPr/>
        <a:lstStyle/>
        <a:p>
          <a:r>
            <a:rPr lang="en-IE" sz="2000">
              <a:solidFill>
                <a:schemeClr val="bg1"/>
              </a:solidFill>
              <a:latin typeface="+mn-lt"/>
            </a:rPr>
            <a:t>Compelling story/need</a:t>
          </a:r>
          <a:endParaRPr lang="en-IE" sz="2000">
            <a:solidFill>
              <a:schemeClr val="bg1"/>
            </a:solidFill>
          </a:endParaRPr>
        </a:p>
      </dgm:t>
    </dgm:pt>
    <dgm:pt modelId="{515F762B-281D-4C44-B098-A8A2CE68C9F0}" type="parTrans" cxnId="{FF063D9E-CE37-4B0B-9F8E-A3C8E9E2114D}">
      <dgm:prSet/>
      <dgm:spPr/>
      <dgm:t>
        <a:bodyPr/>
        <a:lstStyle/>
        <a:p>
          <a:endParaRPr lang="en-IE"/>
        </a:p>
      </dgm:t>
    </dgm:pt>
    <dgm:pt modelId="{C6105153-6742-43AD-AD9C-732EECDD2243}" type="sibTrans" cxnId="{FF063D9E-CE37-4B0B-9F8E-A3C8E9E2114D}">
      <dgm:prSet/>
      <dgm:spPr/>
      <dgm:t>
        <a:bodyPr/>
        <a:lstStyle/>
        <a:p>
          <a:endParaRPr lang="en-IE"/>
        </a:p>
      </dgm:t>
    </dgm:pt>
    <dgm:pt modelId="{684C8D62-3D72-475C-B0C5-260170086B83}">
      <dgm:prSet phldrT="[Text]" custT="1"/>
      <dgm:spPr>
        <a:solidFill>
          <a:srgbClr val="F79037"/>
        </a:solidFill>
        <a:ln>
          <a:solidFill>
            <a:srgbClr val="F79037"/>
          </a:solidFill>
        </a:ln>
      </dgm:spPr>
      <dgm:t>
        <a:bodyPr/>
        <a:lstStyle/>
        <a:p>
          <a:r>
            <a:rPr lang="en-IE" sz="2000">
              <a:solidFill>
                <a:schemeClr val="bg1"/>
              </a:solidFill>
            </a:rPr>
            <a:t>Who supports you?</a:t>
          </a:r>
        </a:p>
      </dgm:t>
    </dgm:pt>
    <dgm:pt modelId="{55899D6B-CDF6-4658-8200-F23491CA97DB}" type="parTrans" cxnId="{E96DB862-4EE2-4319-A75C-3AB95EB42C1B}">
      <dgm:prSet/>
      <dgm:spPr/>
      <dgm:t>
        <a:bodyPr/>
        <a:lstStyle/>
        <a:p>
          <a:endParaRPr lang="en-IE"/>
        </a:p>
      </dgm:t>
    </dgm:pt>
    <dgm:pt modelId="{E77DBBD5-0E6F-4675-91D9-E38B8B9F6326}" type="sibTrans" cxnId="{E96DB862-4EE2-4319-A75C-3AB95EB42C1B}">
      <dgm:prSet/>
      <dgm:spPr/>
      <dgm:t>
        <a:bodyPr/>
        <a:lstStyle/>
        <a:p>
          <a:endParaRPr lang="en-IE"/>
        </a:p>
      </dgm:t>
    </dgm:pt>
    <dgm:pt modelId="{A4BC381C-024C-4BD2-9E7D-4DE3D62C03A2}">
      <dgm:prSet phldrT="[Text]" custT="1"/>
      <dgm:spPr>
        <a:solidFill>
          <a:srgbClr val="F79037"/>
        </a:solidFill>
        <a:ln>
          <a:solidFill>
            <a:srgbClr val="F79037"/>
          </a:solidFill>
        </a:ln>
      </dgm:spPr>
      <dgm:t>
        <a:bodyPr/>
        <a:lstStyle/>
        <a:p>
          <a:r>
            <a:rPr lang="en-IE" sz="2000" dirty="0">
              <a:solidFill>
                <a:schemeClr val="bg1"/>
              </a:solidFill>
            </a:rPr>
            <a:t>How it meets funding  priorities</a:t>
          </a:r>
          <a:endParaRPr lang="en-IE" sz="2000" dirty="0"/>
        </a:p>
      </dgm:t>
    </dgm:pt>
    <dgm:pt modelId="{D86A9821-61CB-4865-81CC-2EC9FE61FB47}" type="parTrans" cxnId="{8C173C96-4507-45D3-A75B-04535B9ACE80}">
      <dgm:prSet/>
      <dgm:spPr/>
      <dgm:t>
        <a:bodyPr/>
        <a:lstStyle/>
        <a:p>
          <a:endParaRPr lang="en-IE"/>
        </a:p>
      </dgm:t>
    </dgm:pt>
    <dgm:pt modelId="{24BE9D32-14D3-4209-8455-8077594E6617}" type="sibTrans" cxnId="{8C173C96-4507-45D3-A75B-04535B9ACE80}">
      <dgm:prSet/>
      <dgm:spPr/>
      <dgm:t>
        <a:bodyPr/>
        <a:lstStyle/>
        <a:p>
          <a:endParaRPr lang="en-IE"/>
        </a:p>
      </dgm:t>
    </dgm:pt>
    <dgm:pt modelId="{DD364968-D069-4E6E-BCCF-499B94C18CDD}">
      <dgm:prSet custT="1"/>
      <dgm:spPr>
        <a:solidFill>
          <a:srgbClr val="F79037"/>
        </a:solidFill>
        <a:ln>
          <a:solidFill>
            <a:srgbClr val="F79037"/>
          </a:solidFill>
        </a:ln>
      </dgm:spPr>
      <dgm:t>
        <a:bodyPr/>
        <a:lstStyle/>
        <a:p>
          <a:r>
            <a:rPr lang="en-IE" sz="1800" dirty="0">
              <a:solidFill>
                <a:schemeClr val="bg1"/>
              </a:solidFill>
              <a:latin typeface="+mn-lt"/>
            </a:rPr>
            <a:t> </a:t>
          </a:r>
          <a:r>
            <a:rPr lang="en-IE" sz="1800" dirty="0">
              <a:solidFill>
                <a:schemeClr val="bg1"/>
              </a:solidFill>
            </a:rPr>
            <a:t>Evidence the project will succeed – what impact will it make</a:t>
          </a:r>
        </a:p>
      </dgm:t>
    </dgm:pt>
    <dgm:pt modelId="{701AD243-FF74-4B6F-8AE7-0D34636C1CCB}" type="parTrans" cxnId="{00C233FD-AA33-4212-B480-1505C00D09CA}">
      <dgm:prSet/>
      <dgm:spPr/>
      <dgm:t>
        <a:bodyPr/>
        <a:lstStyle/>
        <a:p>
          <a:endParaRPr lang="en-IE"/>
        </a:p>
      </dgm:t>
    </dgm:pt>
    <dgm:pt modelId="{CD73751A-F0AC-459E-9BB0-2B82086CCC71}" type="sibTrans" cxnId="{00C233FD-AA33-4212-B480-1505C00D09CA}">
      <dgm:prSet/>
      <dgm:spPr/>
      <dgm:t>
        <a:bodyPr/>
        <a:lstStyle/>
        <a:p>
          <a:endParaRPr lang="en-IE"/>
        </a:p>
      </dgm:t>
    </dgm:pt>
    <dgm:pt modelId="{D33279DD-C9F8-4255-BB49-6DFB722E133B}" type="pres">
      <dgm:prSet presAssocID="{D7E28167-8244-4BFF-8EE0-63210B8C1FEA}" presName="cycle" presStyleCnt="0">
        <dgm:presLayoutVars>
          <dgm:chMax val="1"/>
          <dgm:dir/>
          <dgm:animLvl val="ctr"/>
          <dgm:resizeHandles val="exact"/>
        </dgm:presLayoutVars>
      </dgm:prSet>
      <dgm:spPr/>
    </dgm:pt>
    <dgm:pt modelId="{873CDD7B-F207-47BE-826A-5B14AE301785}" type="pres">
      <dgm:prSet presAssocID="{DA60EBD0-9DA0-4F8F-B0C6-E305AF5C39A4}" presName="centerShape" presStyleLbl="node0" presStyleIdx="0" presStyleCnt="1" custScaleX="127569" custScaleY="118692"/>
      <dgm:spPr/>
    </dgm:pt>
    <dgm:pt modelId="{5D4D6FF9-9938-40FE-84BB-C3B8EC3CB379}" type="pres">
      <dgm:prSet presAssocID="{515F762B-281D-4C44-B098-A8A2CE68C9F0}" presName="Name9" presStyleLbl="parChTrans1D2" presStyleIdx="0" presStyleCnt="4"/>
      <dgm:spPr/>
    </dgm:pt>
    <dgm:pt modelId="{A6B10AC3-D7FF-4629-A950-7785C4B763C8}" type="pres">
      <dgm:prSet presAssocID="{515F762B-281D-4C44-B098-A8A2CE68C9F0}" presName="connTx" presStyleLbl="parChTrans1D2" presStyleIdx="0" presStyleCnt="4"/>
      <dgm:spPr/>
    </dgm:pt>
    <dgm:pt modelId="{6CBABE29-F955-4D7C-891D-BE000CAC6B18}" type="pres">
      <dgm:prSet presAssocID="{4AA0AB5F-1FF7-4B5E-BB33-E9DC18F64930}" presName="node" presStyleLbl="node1" presStyleIdx="0" presStyleCnt="4" custRadScaleRad="100631" custRadScaleInc="-860">
        <dgm:presLayoutVars>
          <dgm:bulletEnabled val="1"/>
        </dgm:presLayoutVars>
      </dgm:prSet>
      <dgm:spPr/>
    </dgm:pt>
    <dgm:pt modelId="{C0DFC0F1-D13C-4F5F-8555-F88125A3C9FB}" type="pres">
      <dgm:prSet presAssocID="{55899D6B-CDF6-4658-8200-F23491CA97DB}" presName="Name9" presStyleLbl="parChTrans1D2" presStyleIdx="1" presStyleCnt="4"/>
      <dgm:spPr/>
    </dgm:pt>
    <dgm:pt modelId="{9C00D5A9-DB79-4BCD-89D3-8E012EF649A3}" type="pres">
      <dgm:prSet presAssocID="{55899D6B-CDF6-4658-8200-F23491CA97DB}" presName="connTx" presStyleLbl="parChTrans1D2" presStyleIdx="1" presStyleCnt="4"/>
      <dgm:spPr/>
    </dgm:pt>
    <dgm:pt modelId="{5909F6DA-3360-4552-8DF6-FAE7760EFA51}" type="pres">
      <dgm:prSet presAssocID="{684C8D62-3D72-475C-B0C5-260170086B83}" presName="node" presStyleLbl="node1" presStyleIdx="1" presStyleCnt="4" custScaleX="96457" custScaleY="98530" custRadScaleRad="100004" custRadScaleInc="1078">
        <dgm:presLayoutVars>
          <dgm:bulletEnabled val="1"/>
        </dgm:presLayoutVars>
      </dgm:prSet>
      <dgm:spPr/>
    </dgm:pt>
    <dgm:pt modelId="{C8BE6E51-6A99-496F-8110-88FC540B5931}" type="pres">
      <dgm:prSet presAssocID="{701AD243-FF74-4B6F-8AE7-0D34636C1CCB}" presName="Name9" presStyleLbl="parChTrans1D2" presStyleIdx="2" presStyleCnt="4"/>
      <dgm:spPr/>
    </dgm:pt>
    <dgm:pt modelId="{6EAA866A-75FB-4B2C-B23C-9C4F16BFBB9F}" type="pres">
      <dgm:prSet presAssocID="{701AD243-FF74-4B6F-8AE7-0D34636C1CCB}" presName="connTx" presStyleLbl="parChTrans1D2" presStyleIdx="2" presStyleCnt="4"/>
      <dgm:spPr/>
    </dgm:pt>
    <dgm:pt modelId="{B4DAC1CB-C3F7-4BBA-ACED-F75D2FA8910C}" type="pres">
      <dgm:prSet presAssocID="{DD364968-D069-4E6E-BCCF-499B94C18CDD}" presName="node" presStyleLbl="node1" presStyleIdx="2" presStyleCnt="4" custScaleX="110225" custScaleY="102552">
        <dgm:presLayoutVars>
          <dgm:bulletEnabled val="1"/>
        </dgm:presLayoutVars>
      </dgm:prSet>
      <dgm:spPr/>
    </dgm:pt>
    <dgm:pt modelId="{5B9EBA06-61D8-41DB-AB44-717CF4D4DECD}" type="pres">
      <dgm:prSet presAssocID="{D86A9821-61CB-4865-81CC-2EC9FE61FB47}" presName="Name9" presStyleLbl="parChTrans1D2" presStyleIdx="3" presStyleCnt="4"/>
      <dgm:spPr/>
    </dgm:pt>
    <dgm:pt modelId="{B8268ECF-7E05-4BC9-9BC0-C273BE7BE4C3}" type="pres">
      <dgm:prSet presAssocID="{D86A9821-61CB-4865-81CC-2EC9FE61FB47}" presName="connTx" presStyleLbl="parChTrans1D2" presStyleIdx="3" presStyleCnt="4"/>
      <dgm:spPr/>
    </dgm:pt>
    <dgm:pt modelId="{69F11CE2-5989-4387-8B12-7050C8E75BEE}" type="pres">
      <dgm:prSet presAssocID="{A4BC381C-024C-4BD2-9E7D-4DE3D62C03A2}" presName="node" presStyleLbl="node1" presStyleIdx="3" presStyleCnt="4">
        <dgm:presLayoutVars>
          <dgm:bulletEnabled val="1"/>
        </dgm:presLayoutVars>
      </dgm:prSet>
      <dgm:spPr/>
    </dgm:pt>
  </dgm:ptLst>
  <dgm:cxnLst>
    <dgm:cxn modelId="{B24FF90C-29D5-4359-893E-83C9CCE7B620}" type="presOf" srcId="{55899D6B-CDF6-4658-8200-F23491CA97DB}" destId="{9C00D5A9-DB79-4BCD-89D3-8E012EF649A3}" srcOrd="1" destOrd="0" presId="urn:microsoft.com/office/officeart/2005/8/layout/radial1"/>
    <dgm:cxn modelId="{398C5D14-B96F-4635-B543-C47478C2321F}" type="presOf" srcId="{D7E28167-8244-4BFF-8EE0-63210B8C1FEA}" destId="{D33279DD-C9F8-4255-BB49-6DFB722E133B}" srcOrd="0" destOrd="0" presId="urn:microsoft.com/office/officeart/2005/8/layout/radial1"/>
    <dgm:cxn modelId="{F16D4E1C-4A29-4887-9A29-384F294F8D28}" type="presOf" srcId="{DA60EBD0-9DA0-4F8F-B0C6-E305AF5C39A4}" destId="{873CDD7B-F207-47BE-826A-5B14AE301785}" srcOrd="0" destOrd="0" presId="urn:microsoft.com/office/officeart/2005/8/layout/radial1"/>
    <dgm:cxn modelId="{775C1234-29CB-4718-B7AD-03037622A24B}" type="presOf" srcId="{55899D6B-CDF6-4658-8200-F23491CA97DB}" destId="{C0DFC0F1-D13C-4F5F-8555-F88125A3C9FB}" srcOrd="0" destOrd="0" presId="urn:microsoft.com/office/officeart/2005/8/layout/radial1"/>
    <dgm:cxn modelId="{533B4741-C9C7-4A28-B0EA-1066D8C25B78}" type="presOf" srcId="{D86A9821-61CB-4865-81CC-2EC9FE61FB47}" destId="{B8268ECF-7E05-4BC9-9BC0-C273BE7BE4C3}" srcOrd="1" destOrd="0" presId="urn:microsoft.com/office/officeart/2005/8/layout/radial1"/>
    <dgm:cxn modelId="{E96DB862-4EE2-4319-A75C-3AB95EB42C1B}" srcId="{DA60EBD0-9DA0-4F8F-B0C6-E305AF5C39A4}" destId="{684C8D62-3D72-475C-B0C5-260170086B83}" srcOrd="1" destOrd="0" parTransId="{55899D6B-CDF6-4658-8200-F23491CA97DB}" sibTransId="{E77DBBD5-0E6F-4675-91D9-E38B8B9F6326}"/>
    <dgm:cxn modelId="{C8B0F07F-5D1C-4511-8463-229B53060FED}" type="presOf" srcId="{D86A9821-61CB-4865-81CC-2EC9FE61FB47}" destId="{5B9EBA06-61D8-41DB-AB44-717CF4D4DECD}" srcOrd="0" destOrd="0" presId="urn:microsoft.com/office/officeart/2005/8/layout/radial1"/>
    <dgm:cxn modelId="{A1634C84-3C99-402F-B3A6-F3C2842FB825}" type="presOf" srcId="{701AD243-FF74-4B6F-8AE7-0D34636C1CCB}" destId="{C8BE6E51-6A99-496F-8110-88FC540B5931}" srcOrd="0" destOrd="0" presId="urn:microsoft.com/office/officeart/2005/8/layout/radial1"/>
    <dgm:cxn modelId="{8C173C96-4507-45D3-A75B-04535B9ACE80}" srcId="{DA60EBD0-9DA0-4F8F-B0C6-E305AF5C39A4}" destId="{A4BC381C-024C-4BD2-9E7D-4DE3D62C03A2}" srcOrd="3" destOrd="0" parTransId="{D86A9821-61CB-4865-81CC-2EC9FE61FB47}" sibTransId="{24BE9D32-14D3-4209-8455-8077594E6617}"/>
    <dgm:cxn modelId="{FF063D9E-CE37-4B0B-9F8E-A3C8E9E2114D}" srcId="{DA60EBD0-9DA0-4F8F-B0C6-E305AF5C39A4}" destId="{4AA0AB5F-1FF7-4B5E-BB33-E9DC18F64930}" srcOrd="0" destOrd="0" parTransId="{515F762B-281D-4C44-B098-A8A2CE68C9F0}" sibTransId="{C6105153-6742-43AD-AD9C-732EECDD2243}"/>
    <dgm:cxn modelId="{AA578EA6-71FC-41CD-80B3-C65108D15D1F}" type="presOf" srcId="{515F762B-281D-4C44-B098-A8A2CE68C9F0}" destId="{A6B10AC3-D7FF-4629-A950-7785C4B763C8}" srcOrd="1" destOrd="0" presId="urn:microsoft.com/office/officeart/2005/8/layout/radial1"/>
    <dgm:cxn modelId="{A32E9BB4-E457-4997-A2CD-D0FB12FC587D}" type="presOf" srcId="{684C8D62-3D72-475C-B0C5-260170086B83}" destId="{5909F6DA-3360-4552-8DF6-FAE7760EFA51}" srcOrd="0" destOrd="0" presId="urn:microsoft.com/office/officeart/2005/8/layout/radial1"/>
    <dgm:cxn modelId="{26502DC7-3696-40E0-B185-F38C60DA2C19}" type="presOf" srcId="{515F762B-281D-4C44-B098-A8A2CE68C9F0}" destId="{5D4D6FF9-9938-40FE-84BB-C3B8EC3CB379}" srcOrd="0" destOrd="0" presId="urn:microsoft.com/office/officeart/2005/8/layout/radial1"/>
    <dgm:cxn modelId="{A0BD18CC-AF87-45ED-A146-84C2DBF2A0AA}" type="presOf" srcId="{A4BC381C-024C-4BD2-9E7D-4DE3D62C03A2}" destId="{69F11CE2-5989-4387-8B12-7050C8E75BEE}" srcOrd="0" destOrd="0" presId="urn:microsoft.com/office/officeart/2005/8/layout/radial1"/>
    <dgm:cxn modelId="{D345ACD7-8601-4B85-8B5E-C5D0CD43EEF7}" type="presOf" srcId="{701AD243-FF74-4B6F-8AE7-0D34636C1CCB}" destId="{6EAA866A-75FB-4B2C-B23C-9C4F16BFBB9F}" srcOrd="1" destOrd="0" presId="urn:microsoft.com/office/officeart/2005/8/layout/radial1"/>
    <dgm:cxn modelId="{453420EF-980A-4E36-A06A-82DED8AE7C9C}" type="presOf" srcId="{DD364968-D069-4E6E-BCCF-499B94C18CDD}" destId="{B4DAC1CB-C3F7-4BBA-ACED-F75D2FA8910C}" srcOrd="0" destOrd="0" presId="urn:microsoft.com/office/officeart/2005/8/layout/radial1"/>
    <dgm:cxn modelId="{53D30EF2-D606-4292-AEA9-420774B8AA8F}" type="presOf" srcId="{4AA0AB5F-1FF7-4B5E-BB33-E9DC18F64930}" destId="{6CBABE29-F955-4D7C-891D-BE000CAC6B18}" srcOrd="0" destOrd="0" presId="urn:microsoft.com/office/officeart/2005/8/layout/radial1"/>
    <dgm:cxn modelId="{12AEFEFA-0F73-4C32-8547-24D0FE61AA76}" srcId="{D7E28167-8244-4BFF-8EE0-63210B8C1FEA}" destId="{DA60EBD0-9DA0-4F8F-B0C6-E305AF5C39A4}" srcOrd="0" destOrd="0" parTransId="{F0BD38C7-8C2A-45B7-A4EC-5D96DDF1D1F9}" sibTransId="{BF78EE4C-391F-4EF8-8242-AD32B38EC339}"/>
    <dgm:cxn modelId="{00C233FD-AA33-4212-B480-1505C00D09CA}" srcId="{DA60EBD0-9DA0-4F8F-B0C6-E305AF5C39A4}" destId="{DD364968-D069-4E6E-BCCF-499B94C18CDD}" srcOrd="2" destOrd="0" parTransId="{701AD243-FF74-4B6F-8AE7-0D34636C1CCB}" sibTransId="{CD73751A-F0AC-459E-9BB0-2B82086CCC71}"/>
    <dgm:cxn modelId="{1F4C1369-0E9A-411E-9DA0-319AB41178B3}" type="presParOf" srcId="{D33279DD-C9F8-4255-BB49-6DFB722E133B}" destId="{873CDD7B-F207-47BE-826A-5B14AE301785}" srcOrd="0" destOrd="0" presId="urn:microsoft.com/office/officeart/2005/8/layout/radial1"/>
    <dgm:cxn modelId="{DE310DD0-9DBD-4DB1-9D12-755456A59064}" type="presParOf" srcId="{D33279DD-C9F8-4255-BB49-6DFB722E133B}" destId="{5D4D6FF9-9938-40FE-84BB-C3B8EC3CB379}" srcOrd="1" destOrd="0" presId="urn:microsoft.com/office/officeart/2005/8/layout/radial1"/>
    <dgm:cxn modelId="{E241F0B8-0583-400D-A24F-170DFE40DE26}" type="presParOf" srcId="{5D4D6FF9-9938-40FE-84BB-C3B8EC3CB379}" destId="{A6B10AC3-D7FF-4629-A950-7785C4B763C8}" srcOrd="0" destOrd="0" presId="urn:microsoft.com/office/officeart/2005/8/layout/radial1"/>
    <dgm:cxn modelId="{E2DD91B2-081F-49CE-A9F0-293388FF6A8F}" type="presParOf" srcId="{D33279DD-C9F8-4255-BB49-6DFB722E133B}" destId="{6CBABE29-F955-4D7C-891D-BE000CAC6B18}" srcOrd="2" destOrd="0" presId="urn:microsoft.com/office/officeart/2005/8/layout/radial1"/>
    <dgm:cxn modelId="{55F72F31-DD70-42DD-97AD-496FFD8B05EB}" type="presParOf" srcId="{D33279DD-C9F8-4255-BB49-6DFB722E133B}" destId="{C0DFC0F1-D13C-4F5F-8555-F88125A3C9FB}" srcOrd="3" destOrd="0" presId="urn:microsoft.com/office/officeart/2005/8/layout/radial1"/>
    <dgm:cxn modelId="{E06D63CF-F600-4D9E-9F9C-3E5E88FC641B}" type="presParOf" srcId="{C0DFC0F1-D13C-4F5F-8555-F88125A3C9FB}" destId="{9C00D5A9-DB79-4BCD-89D3-8E012EF649A3}" srcOrd="0" destOrd="0" presId="urn:microsoft.com/office/officeart/2005/8/layout/radial1"/>
    <dgm:cxn modelId="{DC671C02-D79B-4C86-82BD-3756ED0DC817}" type="presParOf" srcId="{D33279DD-C9F8-4255-BB49-6DFB722E133B}" destId="{5909F6DA-3360-4552-8DF6-FAE7760EFA51}" srcOrd="4" destOrd="0" presId="urn:microsoft.com/office/officeart/2005/8/layout/radial1"/>
    <dgm:cxn modelId="{EA351220-25B5-48E7-9630-23B3BEE3BD94}" type="presParOf" srcId="{D33279DD-C9F8-4255-BB49-6DFB722E133B}" destId="{C8BE6E51-6A99-496F-8110-88FC540B5931}" srcOrd="5" destOrd="0" presId="urn:microsoft.com/office/officeart/2005/8/layout/radial1"/>
    <dgm:cxn modelId="{21D51151-4D8A-41BB-A4A8-201631F35E7F}" type="presParOf" srcId="{C8BE6E51-6A99-496F-8110-88FC540B5931}" destId="{6EAA866A-75FB-4B2C-B23C-9C4F16BFBB9F}" srcOrd="0" destOrd="0" presId="urn:microsoft.com/office/officeart/2005/8/layout/radial1"/>
    <dgm:cxn modelId="{A7C598D8-D211-4A94-8CE3-C60FEA49BC63}" type="presParOf" srcId="{D33279DD-C9F8-4255-BB49-6DFB722E133B}" destId="{B4DAC1CB-C3F7-4BBA-ACED-F75D2FA8910C}" srcOrd="6" destOrd="0" presId="urn:microsoft.com/office/officeart/2005/8/layout/radial1"/>
    <dgm:cxn modelId="{30A782F4-00EA-47F7-A0B3-2AD1EC408C72}" type="presParOf" srcId="{D33279DD-C9F8-4255-BB49-6DFB722E133B}" destId="{5B9EBA06-61D8-41DB-AB44-717CF4D4DECD}" srcOrd="7" destOrd="0" presId="urn:microsoft.com/office/officeart/2005/8/layout/radial1"/>
    <dgm:cxn modelId="{05F39631-E44A-48C5-8CE1-866376671523}" type="presParOf" srcId="{5B9EBA06-61D8-41DB-AB44-717CF4D4DECD}" destId="{B8268ECF-7E05-4BC9-9BC0-C273BE7BE4C3}" srcOrd="0" destOrd="0" presId="urn:microsoft.com/office/officeart/2005/8/layout/radial1"/>
    <dgm:cxn modelId="{8B591776-6AEE-45A2-888A-60696E6A55F6}" type="presParOf" srcId="{D33279DD-C9F8-4255-BB49-6DFB722E133B}" destId="{69F11CE2-5989-4387-8B12-7050C8E75BE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DD7B-F207-47BE-826A-5B14AE301785}">
      <dsp:nvSpPr>
        <dsp:cNvPr id="0" name=""/>
        <dsp:cNvSpPr/>
      </dsp:nvSpPr>
      <dsp:spPr>
        <a:xfrm>
          <a:off x="3374767" y="2101884"/>
          <a:ext cx="2202803" cy="2049519"/>
        </a:xfrm>
        <a:prstGeom prst="ellipse">
          <a:avLst/>
        </a:prstGeom>
        <a:solidFill>
          <a:srgbClr val="F1A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a:solidFill>
                <a:schemeClr val="bg1"/>
              </a:solidFill>
            </a:rPr>
            <a:t>Your </a:t>
          </a:r>
          <a:r>
            <a:rPr lang="en-IE" sz="2800" kern="1200">
              <a:solidFill>
                <a:schemeClr val="bg1"/>
              </a:solidFill>
              <a:latin typeface="+mn-lt"/>
            </a:rPr>
            <a:t>solution/ project</a:t>
          </a:r>
          <a:endParaRPr lang="en-IE" sz="2800" kern="1200">
            <a:solidFill>
              <a:schemeClr val="bg1"/>
            </a:solidFill>
          </a:endParaRPr>
        </a:p>
      </dsp:txBody>
      <dsp:txXfrm>
        <a:off x="3697360" y="2402029"/>
        <a:ext cx="1557617" cy="1449229"/>
      </dsp:txXfrm>
    </dsp:sp>
    <dsp:sp modelId="{5D4D6FF9-9938-40FE-84BB-C3B8EC3CB379}">
      <dsp:nvSpPr>
        <dsp:cNvPr id="0" name=""/>
        <dsp:cNvSpPr/>
      </dsp:nvSpPr>
      <dsp:spPr>
        <a:xfrm rot="16176780">
          <a:off x="4280391" y="1896900"/>
          <a:ext cx="375178" cy="34837"/>
        </a:xfrm>
        <a:custGeom>
          <a:avLst/>
          <a:gdLst/>
          <a:ahLst/>
          <a:cxnLst/>
          <a:rect l="0" t="0" r="0" b="0"/>
          <a:pathLst>
            <a:path>
              <a:moveTo>
                <a:pt x="0" y="17418"/>
              </a:moveTo>
              <a:lnTo>
                <a:pt x="375178"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4458601" y="1904940"/>
        <a:ext cx="18758" cy="18758"/>
      </dsp:txXfrm>
    </dsp:sp>
    <dsp:sp modelId="{6CBABE29-F955-4D7C-891D-BE000CAC6B18}">
      <dsp:nvSpPr>
        <dsp:cNvPr id="0" name=""/>
        <dsp:cNvSpPr/>
      </dsp:nvSpPr>
      <dsp:spPr>
        <a:xfrm>
          <a:off x="3597505" y="0"/>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latin typeface="+mn-lt"/>
            </a:rPr>
            <a:t>Compelling story/need</a:t>
          </a:r>
          <a:endParaRPr lang="en-IE" sz="2000" kern="1200">
            <a:solidFill>
              <a:schemeClr val="bg1"/>
            </a:solidFill>
          </a:endParaRPr>
        </a:p>
      </dsp:txBody>
      <dsp:txXfrm>
        <a:off x="3850382" y="252877"/>
        <a:ext cx="1221000" cy="1221000"/>
      </dsp:txXfrm>
    </dsp:sp>
    <dsp:sp modelId="{C0DFC0F1-D13C-4F5F-8555-F88125A3C9FB}">
      <dsp:nvSpPr>
        <dsp:cNvPr id="0" name=""/>
        <dsp:cNvSpPr/>
      </dsp:nvSpPr>
      <dsp:spPr>
        <a:xfrm rot="29106">
          <a:off x="5577520" y="3119883"/>
          <a:ext cx="315037" cy="34837"/>
        </a:xfrm>
        <a:custGeom>
          <a:avLst/>
          <a:gdLst/>
          <a:ahLst/>
          <a:cxnLst/>
          <a:rect l="0" t="0" r="0" b="0"/>
          <a:pathLst>
            <a:path>
              <a:moveTo>
                <a:pt x="0" y="17418"/>
              </a:moveTo>
              <a:lnTo>
                <a:pt x="315037"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27163" y="3129426"/>
        <a:ext cx="15751" cy="15751"/>
      </dsp:txXfrm>
    </dsp:sp>
    <dsp:sp modelId="{5909F6DA-3360-4552-8DF6-FAE7760EFA51}">
      <dsp:nvSpPr>
        <dsp:cNvPr id="0" name=""/>
        <dsp:cNvSpPr/>
      </dsp:nvSpPr>
      <dsp:spPr>
        <a:xfrm>
          <a:off x="5892523" y="2295001"/>
          <a:ext cx="1665575" cy="170137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rPr>
            <a:t>Who supports you?</a:t>
          </a:r>
        </a:p>
      </dsp:txBody>
      <dsp:txXfrm>
        <a:off x="6136441" y="2544161"/>
        <a:ext cx="1177739" cy="1203051"/>
      </dsp:txXfrm>
    </dsp:sp>
    <dsp:sp modelId="{C8BE6E51-6A99-496F-8110-88FC540B5931}">
      <dsp:nvSpPr>
        <dsp:cNvPr id="0" name=""/>
        <dsp:cNvSpPr/>
      </dsp:nvSpPr>
      <dsp:spPr>
        <a:xfrm rot="5400000">
          <a:off x="4306688" y="4303465"/>
          <a:ext cx="338961" cy="34837"/>
        </a:xfrm>
        <a:custGeom>
          <a:avLst/>
          <a:gdLst/>
          <a:ahLst/>
          <a:cxnLst/>
          <a:rect l="0" t="0" r="0" b="0"/>
          <a:pathLst>
            <a:path>
              <a:moveTo>
                <a:pt x="0" y="17418"/>
              </a:moveTo>
              <a:lnTo>
                <a:pt x="33896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467695" y="4312410"/>
        <a:ext cx="16948" cy="16948"/>
      </dsp:txXfrm>
    </dsp:sp>
    <dsp:sp modelId="{B4DAC1CB-C3F7-4BBA-ACED-F75D2FA8910C}">
      <dsp:nvSpPr>
        <dsp:cNvPr id="0" name=""/>
        <dsp:cNvSpPr/>
      </dsp:nvSpPr>
      <dsp:spPr>
        <a:xfrm>
          <a:off x="3524512" y="4490365"/>
          <a:ext cx="1903315" cy="177082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latin typeface="+mn-lt"/>
            </a:rPr>
            <a:t> </a:t>
          </a:r>
          <a:r>
            <a:rPr lang="en-IE" sz="1800" kern="1200" dirty="0">
              <a:solidFill>
                <a:schemeClr val="bg1"/>
              </a:solidFill>
            </a:rPr>
            <a:t>Evidence the project will succeed – what impact will it make</a:t>
          </a:r>
        </a:p>
      </dsp:txBody>
      <dsp:txXfrm>
        <a:off x="3803246" y="4749696"/>
        <a:ext cx="1345847" cy="1252159"/>
      </dsp:txXfrm>
    </dsp:sp>
    <dsp:sp modelId="{5B9EBA06-61D8-41DB-AB44-717CF4D4DECD}">
      <dsp:nvSpPr>
        <dsp:cNvPr id="0" name=""/>
        <dsp:cNvSpPr/>
      </dsp:nvSpPr>
      <dsp:spPr>
        <a:xfrm rot="10800000">
          <a:off x="3090414" y="3109225"/>
          <a:ext cx="284353" cy="34837"/>
        </a:xfrm>
        <a:custGeom>
          <a:avLst/>
          <a:gdLst/>
          <a:ahLst/>
          <a:cxnLst/>
          <a:rect l="0" t="0" r="0" b="0"/>
          <a:pathLst>
            <a:path>
              <a:moveTo>
                <a:pt x="0" y="17418"/>
              </a:moveTo>
              <a:lnTo>
                <a:pt x="284353"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225482" y="3119535"/>
        <a:ext cx="14217" cy="14217"/>
      </dsp:txXfrm>
    </dsp:sp>
    <dsp:sp modelId="{69F11CE2-5989-4387-8B12-7050C8E75BEE}">
      <dsp:nvSpPr>
        <dsp:cNvPr id="0" name=""/>
        <dsp:cNvSpPr/>
      </dsp:nvSpPr>
      <dsp:spPr>
        <a:xfrm>
          <a:off x="1363660" y="2263266"/>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solidFill>
                <a:schemeClr val="bg1"/>
              </a:solidFill>
            </a:rPr>
            <a:t>How it meets funding  priorities</a:t>
          </a:r>
          <a:endParaRPr lang="en-IE" sz="2000" kern="1200" dirty="0"/>
        </a:p>
      </dsp:txBody>
      <dsp:txXfrm>
        <a:off x="1616537" y="2516143"/>
        <a:ext cx="1221000" cy="1221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11</a:t>
            </a:fld>
            <a:endParaRPr lang="en-US"/>
          </a:p>
        </p:txBody>
      </p:sp>
    </p:spTree>
    <p:extLst>
      <p:ext uri="{BB962C8B-B14F-4D97-AF65-F5344CB8AC3E}">
        <p14:creationId xmlns:p14="http://schemas.microsoft.com/office/powerpoint/2010/main" val="20360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12</a:t>
            </a:fld>
            <a:endParaRPr lang="en-US"/>
          </a:p>
        </p:txBody>
      </p:sp>
    </p:spTree>
    <p:extLst>
      <p:ext uri="{BB962C8B-B14F-4D97-AF65-F5344CB8AC3E}">
        <p14:creationId xmlns:p14="http://schemas.microsoft.com/office/powerpoint/2010/main" val="27537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19</a:t>
            </a:fld>
            <a:endParaRPr lang="en-US"/>
          </a:p>
        </p:txBody>
      </p:sp>
    </p:spTree>
    <p:extLst>
      <p:ext uri="{BB962C8B-B14F-4D97-AF65-F5344CB8AC3E}">
        <p14:creationId xmlns:p14="http://schemas.microsoft.com/office/powerpoint/2010/main" val="183566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20</a:t>
            </a:fld>
            <a:endParaRPr lang="en-US"/>
          </a:p>
        </p:txBody>
      </p:sp>
    </p:spTree>
    <p:extLst>
      <p:ext uri="{BB962C8B-B14F-4D97-AF65-F5344CB8AC3E}">
        <p14:creationId xmlns:p14="http://schemas.microsoft.com/office/powerpoint/2010/main" val="18562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52</a:t>
            </a:fld>
            <a:endParaRPr lang="en-US"/>
          </a:p>
        </p:txBody>
      </p:sp>
    </p:spTree>
    <p:extLst>
      <p:ext uri="{BB962C8B-B14F-4D97-AF65-F5344CB8AC3E}">
        <p14:creationId xmlns:p14="http://schemas.microsoft.com/office/powerpoint/2010/main" val="10234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75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9050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214977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51082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62153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274073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176193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658046" y="546054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399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38198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6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7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8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9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10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89201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3511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88BC771-15E5-DDCF-C9B0-0B16A957C9B8}"/>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065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2" r:id="rId9"/>
    <p:sldLayoutId id="2147483887" r:id="rId10"/>
    <p:sldLayoutId id="2147483879" r:id="rId11"/>
    <p:sldLayoutId id="2147483878" r:id="rId12"/>
    <p:sldLayoutId id="2147483884" r:id="rId13"/>
    <p:sldLayoutId id="2147483861" r:id="rId14"/>
    <p:sldLayoutId id="2147483833" r:id="rId15"/>
    <p:sldLayoutId id="2147483847" r:id="rId16"/>
    <p:sldLayoutId id="2147483853" r:id="rId17"/>
    <p:sldLayoutId id="2147483881" r:id="rId18"/>
    <p:sldLayoutId id="2147483883" r:id="rId19"/>
    <p:sldLayoutId id="2147483885" r:id="rId20"/>
    <p:sldLayoutId id="2147483888" r:id="rId21"/>
    <p:sldLayoutId id="21474838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promarketing.co/services/reputation-management/" TargetMode="Externa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5.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estprepnerds.com/nclex/smart-goals-nursing/"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grammartop.com/relevant-synonyms/"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413&amp;picture=goals" TargetMode="External"/><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erstdigital.com/category/business-plan" TargetMode="External"/><Relationship Id="rId2" Type="http://schemas.openxmlformats.org/officeDocument/2006/relationships/image" Target="../media/image54.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2.xml"/><Relationship Id="rId1" Type="http://schemas.openxmlformats.org/officeDocument/2006/relationships/video" Target="https://www.youtube.com/embed/QoAOzMTLP5s?feature=oembed" TargetMode="External"/><Relationship Id="rId5" Type="http://schemas.openxmlformats.org/officeDocument/2006/relationships/image" Target="../media/image57.jpeg"/><Relationship Id="rId4" Type="http://schemas.openxmlformats.org/officeDocument/2006/relationships/hyperlink" Target="https://www.youtube.com/watch?v=QoAOzMTLP5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dn2.hubspot.net/hubfs/4952096/the-business-model-canvas-1.pdf?__hstc=194518130.978e2ade09b05d0bf862ce07465134a5.1687792078463.1687792078463.1687792078463.1&amp;__hssc=194518130.2.1687792078463&amp;__hsfp=1065769009&amp;hsCtaTracking=d9a8fd77-1762-4928-994d-12054cff6ae4%7C1f17b784-3bb4-447e-b4de-e86dd4d3e2bd"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strategyz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lemurianembassy.com/what-is-business-plans.html" TargetMode="External"/><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calenterprise.ie/DublinCity/Publications-Resources/Sample-Business-Plans/Teagasc-Blank-Business-Plan-with-guidelines.doc" TargetMode="External"/><Relationship Id="rId2" Type="http://schemas.openxmlformats.org/officeDocument/2006/relationships/hyperlink" Target="https://www.enterprise-ireland.com/en/Start-a-Business-in-Ireland/Do-I-qualify-as-a-HPSU-/Business-Plan-Template-.doc" TargetMode="Externa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hyperlink" Target="https://www.localenterprise.ie/DublinCity/Publications-Resources/Sample-Business-Plans/Teagasc-Step-by-Step-Guide-to-Doing-the-Figures.do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5.xml"/><Relationship Id="rId1" Type="http://schemas.openxmlformats.org/officeDocument/2006/relationships/video" Target="https://www.youtube.com/embed/I76rMe4fu-k?feature=oembed" TargetMode="Externa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s://www.youtube.com/watch?v=I76rMe4fu-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www.entrepreneur.com/article/228534" TargetMode="External"/><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q13UX4UCmKY" TargetMode="External"/><Relationship Id="rId2" Type="http://schemas.openxmlformats.org/officeDocument/2006/relationships/slideLayout" Target="../slideLayouts/slideLayout15.xml"/><Relationship Id="rId1" Type="http://schemas.openxmlformats.org/officeDocument/2006/relationships/video" Target="https://www.youtube.com/embed/q13UX4UCmKY?feature=oembed" TargetMode="External"/><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8" Type="http://schemas.openxmlformats.org/officeDocument/2006/relationships/hyperlink" Target="https://www.newfrontiers.ie/" TargetMode="External"/><Relationship Id="rId3" Type="http://schemas.openxmlformats.org/officeDocument/2006/relationships/hyperlink" Target="https://www.teagasc.ie/rural-economy/rural-development/equine/grants-and-schemes/" TargetMode="External"/><Relationship Id="rId7" Type="http://schemas.openxmlformats.org/officeDocument/2006/relationships/hyperlink" Target="https://www.localenterprise.ie/FoodSupports/Food-Supports.html" TargetMode="External"/><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hyperlink" Target="https://www.enterprise-ireland.com/en/funding-supports/" TargetMode="External"/><Relationship Id="rId5" Type="http://schemas.openxmlformats.org/officeDocument/2006/relationships/hyperlink" Target="https://www.thinkbusiness.ie/articles/crowdfunding-in-ireland-guide/" TargetMode="External"/><Relationship Id="rId4" Type="http://schemas.openxmlformats.org/officeDocument/2006/relationships/hyperlink" Target="https://www.gov.ie/en/collection/73aea-schemes-and-services-agriculture-food-and-the-marine/" TargetMode="External"/><Relationship Id="rId9" Type="http://schemas.openxmlformats.org/officeDocument/2006/relationships/image" Target="../media/image78.jpeg"/></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ethical-food.eu/resource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2.jpeg"/><Relationship Id="rId1" Type="http://schemas.openxmlformats.org/officeDocument/2006/relationships/slideLayout" Target="../slideLayouts/slideLayout8.xm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commission.europa.eu/strategy-and-policy/priorities-2019-2024/european-green-deal/repowereu-affordable-secure-and-sustainable-energy-europe_en"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ha.europa.eu/regulations/reach/understanding-reach"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6.jpeg"/><Relationship Id="rId1" Type="http://schemas.openxmlformats.org/officeDocument/2006/relationships/slideLayout" Target="../slideLayouts/slideLayout8.xml"/><Relationship Id="rId4"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hyperlink" Target="https://productivityland.com/5-tips-for-successful-sales-marketing-team-meetings/" TargetMode="External"/><Relationship Id="rId2" Type="http://schemas.openxmlformats.org/officeDocument/2006/relationships/image" Target="../media/image10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21085" y="1669281"/>
            <a:ext cx="5946843" cy="697353"/>
          </a:xfrm>
        </p:spPr>
        <p:txBody>
          <a:bodyPr/>
          <a:lstStyle/>
          <a:p>
            <a:pPr rtl="0" algn="l"/>
            <a:r>
              <a:rPr lang="en-US" b="0" dirty="0"/>
              <a:t>Kritiske trin i opbygningen af ​​en virksomhed</a:t>
            </a:r>
          </a:p>
          <a:p>
            <a:pPr rtl="0" algn="l"/>
            <a:endParaRPr lang="en-IE" b="0" dirty="0"/>
          </a:p>
        </p:txBody>
      </p:sp>
      <p:sp>
        <p:nvSpPr>
          <p:cNvPr id="2" name="Text Placeholder 8">
            <a:extLst>
              <a:ext uri="{FF2B5EF4-FFF2-40B4-BE49-F238E27FC236}">
                <a16:creationId xmlns:a16="http://schemas.microsoft.com/office/drawing/2014/main" id="{B592194A-4BEB-354E-FB24-10DFF6355D8C}"/>
              </a:ext>
            </a:extLst>
          </p:cNvPr>
          <p:cNvSpPr txBox="1">
            <a:spLocks/>
          </p:cNvSpPr>
          <p:nvPr/>
        </p:nvSpPr>
        <p:spPr>
          <a:xfrm>
            <a:off x="4621085" y="871612"/>
            <a:ext cx="323014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sz="4800" b="1" dirty="0"/>
              <a:t>MODUL 2</a:t>
            </a:r>
          </a:p>
        </p:txBody>
      </p:sp>
      <p:sp>
        <p:nvSpPr>
          <p:cNvPr id="3" name="TextBox 2">
            <a:extLst>
              <a:ext uri="{FF2B5EF4-FFF2-40B4-BE49-F238E27FC236}">
                <a16:creationId xmlns:a16="http://schemas.microsoft.com/office/drawing/2014/main" id="{5EF64792-70BD-0643-127F-594E1F1A81A4}"/>
              </a:ext>
            </a:extLst>
          </p:cNvPr>
          <p:cNvSpPr txBox="1"/>
          <p:nvPr/>
        </p:nvSpPr>
        <p:spPr>
          <a:xfrm>
            <a:off x="954748" y="4788609"/>
            <a:ext cx="10708527" cy="400110"/>
          </a:xfrm>
          <a:prstGeom prst="rect">
            <a:avLst/>
          </a:prstGeom>
          <a:noFill/>
        </p:spPr>
        <p:txBody>
          <a:bodyPr wrap="square">
            <a:spAutoFit/>
          </a:bodyPr>
          <a:lstStyle/>
          <a:p>
            <a:pPr rtl="0" algn="l"/>
            <a:r>
              <a:rPr lang="en-GB" sz="2000" b="1" dirty="0">
                <a:solidFill>
                  <a:srgbClr val="000000"/>
                </a:solidFill>
              </a:rPr>
              <a:t>Etisk fødevareentreprenørskab (EFE) Program</a:t>
            </a:r>
            <a:endParaRPr lang="en-IE" sz="2000" dirty="0">
              <a:solidFill>
                <a:srgbClr val="000000"/>
              </a:solidFill>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11422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491932" cy="3466276"/>
          </a:xfrm>
        </p:spPr>
        <p:txBody>
          <a:bodyPr/>
          <a:lstStyle/>
          <a:p>
            <a:pPr rtl="0" algn="l"/>
            <a:r>
              <a:rPr lang="en-US" dirty="0"/>
              <a:t>Del din idé med betroede personer, mentorer eller potentielle kunder for at indsamle feedback. Overvej at deltage i iværksætter- eller fødevarenetværk, deltage i startup-arrangementer eller deltage i pitch-konkurrencer for at få eksponering og modtage objektive meninger.</a:t>
            </a:r>
          </a:p>
          <a:p>
            <a:pPr rtl="0" algn="l"/>
            <a:r>
              <a:rPr lang="en-US" dirty="0"/>
              <a:t>Feedback og validering fra tredjeparter kan hjælpe dig med at forfine og forbedre din idé.</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pPr rtl="0" algn="l"/>
            <a:r>
              <a:rPr lang="en-US" b="1" dirty="0"/>
              <a:t>4. Søg feedback og validering</a:t>
            </a:r>
          </a:p>
          <a:p>
            <a:pPr rtl="0" algn="l"/>
            <a:endParaRPr lang="en-IE" dirty="0"/>
          </a:p>
        </p:txBody>
      </p:sp>
      <p:pic>
        <p:nvPicPr>
          <p:cNvPr id="7" name="Picture Placeholder 6" descr="Range of moods sticky note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91023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A1337-738D-3C6B-C1EC-CBEECCA785F4}"/>
              </a:ext>
            </a:extLst>
          </p:cNvPr>
          <p:cNvSpPr>
            <a:spLocks noGrp="1"/>
          </p:cNvSpPr>
          <p:nvPr>
            <p:ph type="body" sz="quarter" idx="18"/>
          </p:nvPr>
        </p:nvSpPr>
        <p:spPr>
          <a:xfrm>
            <a:off x="898357" y="1576552"/>
            <a:ext cx="5646737" cy="3949752"/>
          </a:xfrm>
        </p:spPr>
        <p:txBody>
          <a:bodyPr/>
          <a:lstStyle/>
          <a:p>
            <a:pPr rtl="0" algn="l"/>
            <a:r>
              <a:rPr lang="en-US" dirty="0"/>
              <a:t>Salg og markedsføring giver etiske fødevarevirksomheder mulighed for at</a:t>
            </a:r>
            <a:r>
              <a:rPr lang="en-US" b="1" dirty="0"/>
              <a:t>kommunikere deres værdier, mission og engagement</a:t>
            </a:r>
            <a:r>
              <a:rPr lang="en-US" dirty="0"/>
              <a:t>til bæredygtighed, fair handel, dyrevelfærd, økologisk praksis eller andre etiske overvejelser.</a:t>
            </a:r>
          </a:p>
          <a:p>
            <a:pPr rtl="0" algn="l"/>
            <a:r>
              <a:rPr lang="en-US" dirty="0"/>
              <a:t>Gennem effektive marketingkampagner kan virksomheder</a:t>
            </a:r>
            <a:r>
              <a:rPr lang="en-US" b="1" dirty="0"/>
              <a:t>uddanne forbrugerne og øge bevidstheden</a:t>
            </a:r>
            <a:r>
              <a:rPr lang="en-US" dirty="0"/>
              <a:t>om de positive virkninger af etiske fødevarevalg, der fremmer en dybere forbindelse og loyalitet blandt bevidste forbrugere.</a:t>
            </a:r>
            <a:endParaRPr lang="en-IE" dirty="0"/>
          </a:p>
        </p:txBody>
      </p:sp>
      <p:sp>
        <p:nvSpPr>
          <p:cNvPr id="3" name="Text Placeholder 2">
            <a:extLst>
              <a:ext uri="{FF2B5EF4-FFF2-40B4-BE49-F238E27FC236}">
                <a16:creationId xmlns:a16="http://schemas.microsoft.com/office/drawing/2014/main" id="{D20018C4-003D-5947-FD53-EDD2BAA7FA3D}"/>
              </a:ext>
            </a:extLst>
          </p:cNvPr>
          <p:cNvSpPr>
            <a:spLocks noGrp="1"/>
          </p:cNvSpPr>
          <p:nvPr>
            <p:ph type="body" sz="quarter" idx="16"/>
          </p:nvPr>
        </p:nvSpPr>
        <p:spPr>
          <a:xfrm>
            <a:off x="898358" y="743097"/>
            <a:ext cx="5197642" cy="992652"/>
          </a:xfrm>
        </p:spPr>
        <p:txBody>
          <a:bodyPr/>
          <a:lstStyle/>
          <a:p>
            <a:pPr rtl="0" algn="l"/>
            <a:r>
              <a:rPr lang="en-IE" b="1" dirty="0"/>
              <a:t>Fremme af etiske værdier:</a:t>
            </a:r>
          </a:p>
        </p:txBody>
      </p:sp>
      <p:pic>
        <p:nvPicPr>
          <p:cNvPr id="5" name="Picture Placeholder 11" descr="Recycling arrows chat icon">
            <a:extLst>
              <a:ext uri="{FF2B5EF4-FFF2-40B4-BE49-F238E27FC236}">
                <a16:creationId xmlns:a16="http://schemas.microsoft.com/office/drawing/2014/main" id="{909B3BAC-CD9A-D24A-06B1-462770C3000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spTree>
    <p:extLst>
      <p:ext uri="{BB962C8B-B14F-4D97-AF65-F5344CB8AC3E}">
        <p14:creationId xmlns:p14="http://schemas.microsoft.com/office/powerpoint/2010/main" val="3890694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17E74-B497-E986-A08E-6B3E373D0D77}"/>
              </a:ext>
            </a:extLst>
          </p:cNvPr>
          <p:cNvSpPr>
            <a:spLocks noGrp="1"/>
          </p:cNvSpPr>
          <p:nvPr>
            <p:ph type="body" sz="quarter" idx="18"/>
          </p:nvPr>
        </p:nvSpPr>
        <p:spPr>
          <a:xfrm>
            <a:off x="836363" y="1807779"/>
            <a:ext cx="5428871" cy="3676483"/>
          </a:xfrm>
        </p:spPr>
        <p:txBody>
          <a:bodyPr/>
          <a:lstStyle/>
          <a:p>
            <a:pPr rtl="0" algn="l"/>
            <a:r>
              <a:rPr lang="en-US" dirty="0"/>
              <a:t>Etiske fødevarevirksomheder adskiller sig ofte fra konkurrenter ved deres engagement i socialt og miljømæssigt ansvar ved at bruge dette som deres USP.</a:t>
            </a:r>
          </a:p>
          <a:p>
            <a:pPr rtl="0" algn="l"/>
            <a:r>
              <a:rPr lang="en-US" dirty="0"/>
              <a:t>Gennem marketingindsatser kan virksomheder opbygge tillid og et positivt omdømme ved</a:t>
            </a:r>
            <a:r>
              <a:rPr lang="en-US" b="1" dirty="0"/>
              <a:t>gennemsigtigt at fremvise deres etiske praksis og partnerskaber</a:t>
            </a:r>
            <a:r>
              <a:rPr lang="en-US" dirty="0"/>
              <a:t>. Dette indgyder tillid hos forbrugerne, hvilket fører til langsigtede kunderelationer og positive mund-til-mund-anbefalinger.</a:t>
            </a:r>
            <a:endParaRPr lang="en-IE" dirty="0"/>
          </a:p>
        </p:txBody>
      </p:sp>
      <p:sp>
        <p:nvSpPr>
          <p:cNvPr id="3" name="Text Placeholder 2">
            <a:extLst>
              <a:ext uri="{FF2B5EF4-FFF2-40B4-BE49-F238E27FC236}">
                <a16:creationId xmlns:a16="http://schemas.microsoft.com/office/drawing/2014/main" id="{E74CFC6D-F92E-B2C2-0E36-BDC1B08D1A76}"/>
              </a:ext>
            </a:extLst>
          </p:cNvPr>
          <p:cNvSpPr>
            <a:spLocks noGrp="1"/>
          </p:cNvSpPr>
          <p:nvPr>
            <p:ph type="body" sz="quarter" idx="16"/>
          </p:nvPr>
        </p:nvSpPr>
        <p:spPr>
          <a:xfrm>
            <a:off x="836362" y="646185"/>
            <a:ext cx="5564438" cy="992652"/>
          </a:xfrm>
        </p:spPr>
        <p:txBody>
          <a:bodyPr/>
          <a:lstStyle/>
          <a:p>
            <a:pPr rtl="0" algn="l"/>
            <a:r>
              <a:rPr lang="en-IE" b="1" dirty="0"/>
              <a:t>Opbygning af tillid og omdømme</a:t>
            </a:r>
            <a:r>
              <a:rPr lang="en-IE" dirty="0"/>
              <a:t>(og en konkurrencefordel)</a:t>
            </a:r>
            <a:r>
              <a:rPr lang="en-IE" b="1" dirty="0"/>
              <a:t>:</a:t>
            </a:r>
          </a:p>
        </p:txBody>
      </p:sp>
      <p:pic>
        <p:nvPicPr>
          <p:cNvPr id="7" name="Picture Placeholder 6" descr="A piece of paper pinned to a cork board  Description automatically generated">
            <a:extLst>
              <a:ext uri="{FF2B5EF4-FFF2-40B4-BE49-F238E27FC236}">
                <a16:creationId xmlns:a16="http://schemas.microsoft.com/office/drawing/2014/main" id="{C9F0A7E8-4AF4-9A4C-EE14-33C2B531BA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407" r="3503"/>
          <a:stretch/>
        </p:blipFill>
        <p:spPr>
          <a:xfrm>
            <a:off x="6545263" y="1452563"/>
            <a:ext cx="5646737" cy="4656137"/>
          </a:xfrm>
        </p:spPr>
      </p:pic>
      <p:sp>
        <p:nvSpPr>
          <p:cNvPr id="5" name="Speech Bubble: Rectangle with Corners Rounded 4">
            <a:extLst>
              <a:ext uri="{FF2B5EF4-FFF2-40B4-BE49-F238E27FC236}">
                <a16:creationId xmlns:a16="http://schemas.microsoft.com/office/drawing/2014/main" id="{845149D3-0231-6544-2E89-120D59814867}"/>
              </a:ext>
            </a:extLst>
          </p:cNvPr>
          <p:cNvSpPr/>
          <p:nvPr/>
        </p:nvSpPr>
        <p:spPr>
          <a:xfrm>
            <a:off x="7428788" y="598514"/>
            <a:ext cx="2126255" cy="1087994"/>
          </a:xfrm>
          <a:prstGeom prst="wedgeRoundRectCallout">
            <a:avLst>
              <a:gd name="adj1" fmla="val -131065"/>
              <a:gd name="adj2" fmla="val 17262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b="1" dirty="0"/>
              <a:t>USP – et unikt salgsargument</a:t>
            </a:r>
          </a:p>
        </p:txBody>
      </p:sp>
      <p:sp>
        <p:nvSpPr>
          <p:cNvPr id="8" name="TextBox 7">
            <a:extLst>
              <a:ext uri="{FF2B5EF4-FFF2-40B4-BE49-F238E27FC236}">
                <a16:creationId xmlns:a16="http://schemas.microsoft.com/office/drawing/2014/main" id="{74097541-DF79-07E9-5149-69D48E40CED9}"/>
              </a:ext>
            </a:extLst>
          </p:cNvPr>
          <p:cNvSpPr txBox="1"/>
          <p:nvPr/>
        </p:nvSpPr>
        <p:spPr>
          <a:xfrm rot="21376416">
            <a:off x="7136524" y="3140485"/>
            <a:ext cx="4740166" cy="1323439"/>
          </a:xfrm>
          <a:prstGeom prst="rect">
            <a:avLst/>
          </a:prstGeom>
          <a:solidFill>
            <a:srgbClr val="DDE2E3"/>
          </a:solidFill>
        </p:spPr>
        <p:txBody>
          <a:bodyPr wrap="square" rtlCol="0">
            <a:spAutoFit/>
          </a:bodyPr>
          <a:lstStyle/>
          <a:p>
            <a:pPr rtl="0" algn="l"/>
            <a:r>
              <a:rPr lang="en-IE" sz="4000" dirty="0">
                <a:solidFill>
                  <a:srgbClr val="000000"/>
                </a:solidFill>
              </a:rPr>
              <a:t>Folk køber ... fra folk, de stoler på</a:t>
            </a:r>
          </a:p>
        </p:txBody>
      </p:sp>
    </p:spTree>
    <p:extLst>
      <p:ext uri="{BB962C8B-B14F-4D97-AF65-F5344CB8AC3E}">
        <p14:creationId xmlns:p14="http://schemas.microsoft.com/office/powerpoint/2010/main" val="424495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4DB39-6258-C907-3C0B-846BAA153D0A}"/>
              </a:ext>
            </a:extLst>
          </p:cNvPr>
          <p:cNvSpPr>
            <a:spLocks noGrp="1"/>
          </p:cNvSpPr>
          <p:nvPr>
            <p:ph type="body" sz="quarter" idx="18"/>
          </p:nvPr>
        </p:nvSpPr>
        <p:spPr>
          <a:xfrm>
            <a:off x="898357" y="1847408"/>
            <a:ext cx="5646737" cy="3866446"/>
          </a:xfrm>
        </p:spPr>
        <p:txBody>
          <a:bodyPr/>
          <a:lstStyle/>
          <a:p>
            <a:pPr rtl="0" algn="l"/>
            <a:r>
              <a:rPr lang="en-US" dirty="0"/>
              <a:t>Salg og markedsføring gør det muligt for etiske fødevarevirksomheder at</a:t>
            </a:r>
            <a:r>
              <a:rPr lang="en-US" b="1" dirty="0"/>
              <a:t>nå og engagere</a:t>
            </a:r>
            <a:r>
              <a:rPr lang="en-US" dirty="0"/>
              <a:t>med deres målgruppe – bevidste forbrugere, der</a:t>
            </a:r>
            <a:r>
              <a:rPr lang="en-US" dirty="0" err="1"/>
              <a:t>prioritere</a:t>
            </a:r>
            <a:r>
              <a:rPr lang="en-US" dirty="0"/>
              <a:t>bæredygtighed, sundhed og etiske overvejelser i deres købsbeslutninger.</a:t>
            </a:r>
          </a:p>
          <a:p>
            <a:pPr rtl="0" algn="l"/>
            <a:r>
              <a:rPr lang="en-US" dirty="0"/>
              <a:t>Ved at forstå disse forbrugeres værdier og præferencer kan virksomheder</a:t>
            </a:r>
            <a:r>
              <a:rPr lang="en-US" b="1" dirty="0"/>
              <a:t>skræddersy deres marketingstrategier</a:t>
            </a:r>
            <a:r>
              <a:rPr lang="en-US" dirty="0"/>
              <a:t>for effektivt at nå ud til og give genlyd med dem, hvilket resulterer i øget brandbevidsthed, kundeloyalitet og højere salg.</a:t>
            </a:r>
            <a:endParaRPr lang="en-IE" dirty="0"/>
          </a:p>
        </p:txBody>
      </p:sp>
      <p:sp>
        <p:nvSpPr>
          <p:cNvPr id="3" name="Text Placeholder 2">
            <a:extLst>
              <a:ext uri="{FF2B5EF4-FFF2-40B4-BE49-F238E27FC236}">
                <a16:creationId xmlns:a16="http://schemas.microsoft.com/office/drawing/2014/main" id="{3F383766-3F72-7CA8-F566-BDB0229F6FC1}"/>
              </a:ext>
            </a:extLst>
          </p:cNvPr>
          <p:cNvSpPr>
            <a:spLocks noGrp="1"/>
          </p:cNvSpPr>
          <p:nvPr>
            <p:ph type="body" sz="quarter" idx="16"/>
          </p:nvPr>
        </p:nvSpPr>
        <p:spPr>
          <a:xfrm>
            <a:off x="898358" y="751288"/>
            <a:ext cx="4990998" cy="992652"/>
          </a:xfrm>
        </p:spPr>
        <p:txBody>
          <a:bodyPr/>
          <a:lstStyle/>
          <a:p>
            <a:pPr rtl="0" algn="l"/>
            <a:r>
              <a:rPr lang="en-IE" b="1" dirty="0"/>
              <a:t>Målretning mod bevidste forbrugere:</a:t>
            </a:r>
          </a:p>
        </p:txBody>
      </p:sp>
      <p:pic>
        <p:nvPicPr>
          <p:cNvPr id="6" name="Picture Placeholder 5" descr="Dart arrow in the center of dartboard">
            <a:extLst>
              <a:ext uri="{FF2B5EF4-FFF2-40B4-BE49-F238E27FC236}">
                <a16:creationId xmlns:a16="http://schemas.microsoft.com/office/drawing/2014/main" id="{4D7E32E0-3906-7698-54E5-91511A90530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3B836884-F710-D3D8-8B56-2E520630427A}"/>
              </a:ext>
            </a:extLst>
          </p:cNvPr>
          <p:cNvSpPr/>
          <p:nvPr/>
        </p:nvSpPr>
        <p:spPr>
          <a:xfrm>
            <a:off x="6096000" y="5023945"/>
            <a:ext cx="3373821" cy="1555531"/>
          </a:xfrm>
          <a:prstGeom prst="wedgeRoundRectCallout">
            <a:avLst>
              <a:gd name="adj1" fmla="val -66136"/>
              <a:gd name="adj2" fmla="val 1726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t>For mere om</a:t>
            </a:r>
            <a:r>
              <a:rPr lang="en-IE" sz="2000" b="1" dirty="0"/>
              <a:t>Kommunikation, Engagement</a:t>
            </a:r>
            <a:r>
              <a:rPr lang="en-IE" sz="2000" dirty="0"/>
              <a:t>&amp;</a:t>
            </a:r>
            <a:r>
              <a:rPr lang="en-IE" sz="2000" b="1" dirty="0"/>
              <a:t>Historiefortælling</a:t>
            </a:r>
            <a:r>
              <a:rPr lang="en-IE" sz="2000" dirty="0"/>
              <a:t>gå til MODUL 5</a:t>
            </a:r>
          </a:p>
        </p:txBody>
      </p:sp>
    </p:spTree>
    <p:extLst>
      <p:ext uri="{BB962C8B-B14F-4D97-AF65-F5344CB8AC3E}">
        <p14:creationId xmlns:p14="http://schemas.microsoft.com/office/powerpoint/2010/main" val="87447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5" y="2154621"/>
            <a:ext cx="10742841" cy="2091559"/>
          </a:xfrm>
        </p:spPr>
        <p:txBody>
          <a:bodyPr>
            <a:noAutofit/>
          </a:bodyPr>
          <a:lstStyle/>
          <a:p>
            <a:pPr rtl="0" algn="l">
              <a:lnSpc>
                <a:spcPct val="100000"/>
              </a:lnSpc>
            </a:pPr>
            <a:r>
              <a:rPr lang="en-US" sz="3600"/>
              <a:t>Godt klaret,</a:t>
            </a:r>
            <a:r>
              <a:rPr lang="en-US" sz="3600" dirty="0"/>
              <a:t>du har lige afsluttet et langt modul...</a:t>
            </a:r>
          </a:p>
          <a:p>
            <a:pPr rtl="0" algn="l">
              <a:lnSpc>
                <a:spcPct val="100000"/>
              </a:lnSpc>
            </a:pPr>
            <a:r>
              <a:rPr lang="en-US" sz="3600" dirty="0"/>
              <a:t>Fortsæt venligst din rejse med etisk læring.</a:t>
            </a:r>
          </a:p>
          <a:p>
            <a:pPr rtl="0" algn="l">
              <a:lnSpc>
                <a:spcPct val="100000"/>
              </a:lnSpc>
            </a:pPr>
            <a:r>
              <a:rPr lang="en-US" sz="3600" b="1" dirty="0"/>
              <a:t>I modul 3 udforsker vi innovationens verden</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pPr rtl="0" algn="l"/>
            <a:r>
              <a:rPr lang="en-US" dirty="0"/>
              <a:t>Som diskuteret i næste modul som et trin f Designtænkning...Oprettelse af en prototype eller et proof of concept for at demonstrere din idés funktionalitet og potentiale meget nyttigt. Denne håndgribelige repræsentation eller prøve kan hjælpe potentielle interessenter med at forstå og</a:t>
            </a:r>
            <a:r>
              <a:rPr lang="en-US" dirty="0" err="1"/>
              <a:t>visualisere</a:t>
            </a:r>
            <a:r>
              <a:rPr lang="en-US" dirty="0"/>
              <a:t>dit koncept bedre. Det giver dig også mulighed for at teste din idés gennemførlighed og foretage de nødvendige justeringer, før du investerer yderligere ressourcer.</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pPr rtl="0" algn="l"/>
            <a:r>
              <a:rPr lang="en-US" b="1" dirty="0"/>
              <a:t>5. Udvikl en prototype eller proof of concept</a:t>
            </a:r>
          </a:p>
          <a:p>
            <a:pPr rtl="0" algn="l"/>
            <a:endParaRPr lang="en-IE" dirty="0"/>
          </a:p>
        </p:txBody>
      </p:sp>
      <p:pic>
        <p:nvPicPr>
          <p:cNvPr id="7" name="Picture Placeholder 6" descr="Group of cups of food">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430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pPr rtl="0" algn="l"/>
            <a:r>
              <a:rPr lang="en-US" dirty="0"/>
              <a:t>Det er vigtigt at overveje din idés skalerbarhed og markedspotentiale. Vurder, om det har potentialet til at vokse og tiltrække en betydelig kundebase. Evaluer den adresserbare markedsstørrelse, potentielle indtægtsstrømme og langsigtede bæredygtighed af din forretningsmodel.</a:t>
            </a:r>
            <a:r>
              <a:rPr lang="en-US" b="1" dirty="0"/>
              <a:t>At være både levedygtig og gennemførlig er afgørende for forretningsudvikling</a:t>
            </a:r>
            <a:r>
              <a:rPr lang="en-US" dirty="0"/>
              <a:t>.</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pPr rtl="0" algn="l"/>
            <a:r>
              <a:rPr lang="en-US" b="1" dirty="0"/>
              <a:t>6. Evaluer skalerbarheden og markedspotentialet</a:t>
            </a:r>
            <a:endParaRPr lang="en-IE" b="1" dirty="0"/>
          </a:p>
          <a:p>
            <a:pPr rtl="0" algn="l"/>
            <a:endParaRPr lang="en-IE" dirty="0"/>
          </a:p>
        </p:txBody>
      </p:sp>
      <p:pic>
        <p:nvPicPr>
          <p:cNvPr id="7" name="Picture Placeholder 6" descr="3D stairs design">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4124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69ACD-6A12-F3DB-F5B2-BA8457782D4A}"/>
              </a:ext>
            </a:extLst>
          </p:cNvPr>
          <p:cNvSpPr>
            <a:spLocks noGrp="1"/>
          </p:cNvSpPr>
          <p:nvPr>
            <p:ph type="body" sz="quarter" idx="16"/>
          </p:nvPr>
        </p:nvSpPr>
        <p:spPr/>
        <p:txBody>
          <a:bodyPr/>
          <a:lstStyle/>
          <a:p>
            <a:pPr rtl="0" algn="l"/>
            <a:r>
              <a:rPr lang="en-IE" dirty="0"/>
              <a:t>SMARTE MÅL</a:t>
            </a:r>
          </a:p>
        </p:txBody>
      </p:sp>
      <p:sp>
        <p:nvSpPr>
          <p:cNvPr id="3" name="Text Placeholder 2">
            <a:extLst>
              <a:ext uri="{FF2B5EF4-FFF2-40B4-BE49-F238E27FC236}">
                <a16:creationId xmlns:a16="http://schemas.microsoft.com/office/drawing/2014/main" id="{F19BE775-A9E3-32FA-AE13-1F199E2C8479}"/>
              </a:ext>
            </a:extLst>
          </p:cNvPr>
          <p:cNvSpPr>
            <a:spLocks noGrp="1"/>
          </p:cNvSpPr>
          <p:nvPr>
            <p:ph type="body" sz="quarter" idx="17"/>
          </p:nvPr>
        </p:nvSpPr>
        <p:spPr>
          <a:xfrm>
            <a:off x="3991134" y="1670479"/>
            <a:ext cx="2066906" cy="582221"/>
          </a:xfrm>
        </p:spPr>
        <p:txBody>
          <a:bodyPr/>
          <a:lstStyle/>
          <a:p>
            <a:pPr rtl="0" algn="l"/>
            <a:r>
              <a:rPr lang="en-IE" dirty="0"/>
              <a:t>02</a:t>
            </a:r>
          </a:p>
        </p:txBody>
      </p:sp>
    </p:spTree>
    <p:extLst>
      <p:ext uri="{BB962C8B-B14F-4D97-AF65-F5344CB8AC3E}">
        <p14:creationId xmlns:p14="http://schemas.microsoft.com/office/powerpoint/2010/main" val="40011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E792F-162A-2E17-1B21-F1F1622FF933}"/>
              </a:ext>
            </a:extLst>
          </p:cNvPr>
          <p:cNvSpPr>
            <a:spLocks noGrp="1"/>
          </p:cNvSpPr>
          <p:nvPr>
            <p:ph type="body" sz="quarter" idx="28"/>
          </p:nvPr>
        </p:nvSpPr>
        <p:spPr>
          <a:xfrm>
            <a:off x="831909" y="1624448"/>
            <a:ext cx="4945693" cy="4671588"/>
          </a:xfrm>
        </p:spPr>
        <p:txBody>
          <a:bodyPr lIns="91440" tIns="45720" rIns="91440" bIns="45720" anchor="t"/>
          <a:lstStyle/>
          <a:p>
            <a:pPr rtl="0" algn="l"/>
            <a:r>
              <a:rPr lang="en-US" dirty="0"/>
              <a:t>Uden konkrete mål er det svært at ændre eller forbedre. SMART-mål er nyttige, fordi de indeholder fem aspekter, der øger klarheden,</a:t>
            </a:r>
            <a:r>
              <a:rPr lang="en-US" b="1" dirty="0"/>
              <a:t>hjælpe dig med at fokusere og spore og revurdere mål</a:t>
            </a:r>
            <a:r>
              <a:rPr lang="en-US" dirty="0"/>
              <a:t>efter behov. Denne ramme kan være nyttig for ethvert team, der forsøger at praktisere effektiv projektledelse. De fem aspekter af SMART-mål er</a:t>
            </a:r>
            <a:r>
              <a:rPr lang="en-US" dirty="0">
                <a:sym typeface="Wingdings" panose="05000000000000000000" pitchFamily="2" charset="2"/>
              </a:rPr>
              <a:t></a:t>
            </a:r>
            <a:r>
              <a:rPr lang="en-US" dirty="0"/>
              <a:t> </a:t>
            </a:r>
          </a:p>
          <a:p>
            <a:pPr rtl="0" algn="l"/>
            <a:r>
              <a:rPr lang="en-US" dirty="0"/>
              <a:t>Vi undersøger, hvad SMART-mål er, og hvordan de kan hjælpe dit team og din fødevarevirksomhed.</a:t>
            </a:r>
            <a:endParaRPr lang="en-IE" dirty="0"/>
          </a:p>
        </p:txBody>
      </p:sp>
      <p:sp>
        <p:nvSpPr>
          <p:cNvPr id="5" name="Text Placeholder 4">
            <a:extLst>
              <a:ext uri="{FF2B5EF4-FFF2-40B4-BE49-F238E27FC236}">
                <a16:creationId xmlns:a16="http://schemas.microsoft.com/office/drawing/2014/main" id="{7BEC7770-652D-EEE9-1BE3-74BC1A8CD6B1}"/>
              </a:ext>
            </a:extLst>
          </p:cNvPr>
          <p:cNvSpPr>
            <a:spLocks noGrp="1"/>
          </p:cNvSpPr>
          <p:nvPr>
            <p:ph type="body" sz="quarter" idx="29"/>
          </p:nvPr>
        </p:nvSpPr>
        <p:spPr>
          <a:xfrm>
            <a:off x="6013885" y="1911837"/>
            <a:ext cx="700387" cy="689518"/>
          </a:xfrm>
        </p:spPr>
        <p:txBody>
          <a:bodyPr/>
          <a:lstStyle/>
          <a:p>
            <a:pPr rtl="0" algn="l"/>
            <a:r>
              <a:rPr lang="en-IE" sz="4800" b="1" dirty="0">
                <a:solidFill>
                  <a:srgbClr val="F79037"/>
                </a:solidFill>
                <a:effectLst>
                  <a:outerShdw blurRad="38100" dist="38100" dir="2700000" algn="tl">
                    <a:srgbClr val="000000">
                      <a:alpha val="43137"/>
                    </a:srgbClr>
                  </a:outerShdw>
                </a:effectLst>
              </a:rPr>
              <a:t>S</a:t>
            </a:r>
          </a:p>
        </p:txBody>
      </p:sp>
      <p:sp>
        <p:nvSpPr>
          <p:cNvPr id="6" name="Text Placeholder 5">
            <a:extLst>
              <a:ext uri="{FF2B5EF4-FFF2-40B4-BE49-F238E27FC236}">
                <a16:creationId xmlns:a16="http://schemas.microsoft.com/office/drawing/2014/main" id="{0FAA8647-EBDD-5F08-53DE-79C6B45D7E0B}"/>
              </a:ext>
            </a:extLst>
          </p:cNvPr>
          <p:cNvSpPr>
            <a:spLocks noGrp="1"/>
          </p:cNvSpPr>
          <p:nvPr>
            <p:ph type="body" sz="quarter" idx="30"/>
          </p:nvPr>
        </p:nvSpPr>
        <p:spPr>
          <a:xfrm>
            <a:off x="6950555" y="1911837"/>
            <a:ext cx="4465067" cy="689519"/>
          </a:xfrm>
        </p:spPr>
        <p:txBody>
          <a:bodyPr/>
          <a:lstStyle/>
          <a:p>
            <a:pPr rtl="0" algn="l"/>
            <a:r>
              <a:rPr lang="en-IE" b="1"/>
              <a:t>BESTEMT</a:t>
            </a:r>
          </a:p>
        </p:txBody>
      </p:sp>
      <p:sp>
        <p:nvSpPr>
          <p:cNvPr id="7" name="Text Placeholder 6">
            <a:extLst>
              <a:ext uri="{FF2B5EF4-FFF2-40B4-BE49-F238E27FC236}">
                <a16:creationId xmlns:a16="http://schemas.microsoft.com/office/drawing/2014/main" id="{12E4B3FE-B96D-0493-B7B0-137944BBA52B}"/>
              </a:ext>
            </a:extLst>
          </p:cNvPr>
          <p:cNvSpPr>
            <a:spLocks noGrp="1"/>
          </p:cNvSpPr>
          <p:nvPr>
            <p:ph type="body" sz="quarter" idx="31"/>
          </p:nvPr>
        </p:nvSpPr>
        <p:spPr>
          <a:xfrm>
            <a:off x="6020464" y="2826824"/>
            <a:ext cx="700387" cy="689518"/>
          </a:xfrm>
        </p:spPr>
        <p:txBody>
          <a:bodyPr/>
          <a:lstStyle/>
          <a:p>
            <a:pPr rtl="0" algn="l"/>
            <a:r>
              <a:rPr lang="en-IE" sz="4800" b="1">
                <a:solidFill>
                  <a:srgbClr val="F79037"/>
                </a:solidFill>
                <a:effectLst>
                  <a:outerShdw blurRad="38100" dist="38100" dir="2700000" algn="tl">
                    <a:srgbClr val="000000">
                      <a:alpha val="43137"/>
                    </a:srgbClr>
                  </a:outerShdw>
                </a:effectLst>
              </a:rPr>
              <a:t>M</a:t>
            </a:r>
          </a:p>
        </p:txBody>
      </p:sp>
      <p:sp>
        <p:nvSpPr>
          <p:cNvPr id="8" name="Text Placeholder 7">
            <a:extLst>
              <a:ext uri="{FF2B5EF4-FFF2-40B4-BE49-F238E27FC236}">
                <a16:creationId xmlns:a16="http://schemas.microsoft.com/office/drawing/2014/main" id="{1B60E6E3-7910-4842-C71E-E8A3C0DBD518}"/>
              </a:ext>
            </a:extLst>
          </p:cNvPr>
          <p:cNvSpPr>
            <a:spLocks noGrp="1"/>
          </p:cNvSpPr>
          <p:nvPr>
            <p:ph type="body" sz="quarter" idx="32"/>
          </p:nvPr>
        </p:nvSpPr>
        <p:spPr>
          <a:xfrm>
            <a:off x="6957134" y="2826824"/>
            <a:ext cx="4465067" cy="689519"/>
          </a:xfrm>
        </p:spPr>
        <p:txBody>
          <a:bodyPr/>
          <a:lstStyle/>
          <a:p>
            <a:pPr rtl="0" algn="l"/>
            <a:r>
              <a:rPr lang="en-IE" b="1"/>
              <a:t>MÅLLIG</a:t>
            </a:r>
          </a:p>
        </p:txBody>
      </p:sp>
      <p:sp>
        <p:nvSpPr>
          <p:cNvPr id="9" name="Text Placeholder 8">
            <a:extLst>
              <a:ext uri="{FF2B5EF4-FFF2-40B4-BE49-F238E27FC236}">
                <a16:creationId xmlns:a16="http://schemas.microsoft.com/office/drawing/2014/main" id="{F30591B3-96A3-D172-51BF-2193FD8F49CB}"/>
              </a:ext>
            </a:extLst>
          </p:cNvPr>
          <p:cNvSpPr>
            <a:spLocks noGrp="1"/>
          </p:cNvSpPr>
          <p:nvPr>
            <p:ph type="body" sz="quarter" idx="33"/>
          </p:nvPr>
        </p:nvSpPr>
        <p:spPr>
          <a:xfrm>
            <a:off x="6042167" y="3741812"/>
            <a:ext cx="700387" cy="689518"/>
          </a:xfrm>
        </p:spPr>
        <p:txBody>
          <a:bodyPr/>
          <a:lstStyle/>
          <a:p>
            <a:pPr rtl="0" algn="l"/>
            <a:r>
              <a:rPr lang="en-IE" sz="4800" b="1">
                <a:solidFill>
                  <a:srgbClr val="F79037"/>
                </a:solidFill>
                <a:effectLst>
                  <a:outerShdw blurRad="38100" dist="38100" dir="2700000" algn="tl">
                    <a:srgbClr val="000000">
                      <a:alpha val="43137"/>
                    </a:srgbClr>
                  </a:outerShdw>
                </a:effectLst>
              </a:rPr>
              <a:t>EN</a:t>
            </a:r>
          </a:p>
        </p:txBody>
      </p:sp>
      <p:sp>
        <p:nvSpPr>
          <p:cNvPr id="10" name="Text Placeholder 9">
            <a:extLst>
              <a:ext uri="{FF2B5EF4-FFF2-40B4-BE49-F238E27FC236}">
                <a16:creationId xmlns:a16="http://schemas.microsoft.com/office/drawing/2014/main" id="{B682DAA0-870C-5FCA-49FC-37BAFBC4A7C2}"/>
              </a:ext>
            </a:extLst>
          </p:cNvPr>
          <p:cNvSpPr>
            <a:spLocks noGrp="1"/>
          </p:cNvSpPr>
          <p:nvPr>
            <p:ph type="body" sz="quarter" idx="34"/>
          </p:nvPr>
        </p:nvSpPr>
        <p:spPr>
          <a:xfrm>
            <a:off x="6978837" y="3741812"/>
            <a:ext cx="4465067" cy="689519"/>
          </a:xfrm>
        </p:spPr>
        <p:txBody>
          <a:bodyPr/>
          <a:lstStyle/>
          <a:p>
            <a:pPr rtl="0" algn="l"/>
            <a:r>
              <a:rPr lang="en-IE" b="1"/>
              <a:t>OPNÅELIGT</a:t>
            </a:r>
          </a:p>
        </p:txBody>
      </p:sp>
      <p:sp>
        <p:nvSpPr>
          <p:cNvPr id="11" name="Text Placeholder 10">
            <a:extLst>
              <a:ext uri="{FF2B5EF4-FFF2-40B4-BE49-F238E27FC236}">
                <a16:creationId xmlns:a16="http://schemas.microsoft.com/office/drawing/2014/main" id="{C788BCF9-6285-5F69-84A7-700C4BE03434}"/>
              </a:ext>
            </a:extLst>
          </p:cNvPr>
          <p:cNvSpPr>
            <a:spLocks noGrp="1"/>
          </p:cNvSpPr>
          <p:nvPr>
            <p:ph type="body" sz="quarter" idx="35"/>
          </p:nvPr>
        </p:nvSpPr>
        <p:spPr>
          <a:xfrm>
            <a:off x="6020464" y="4656799"/>
            <a:ext cx="700387" cy="689518"/>
          </a:xfrm>
        </p:spPr>
        <p:txBody>
          <a:bodyPr/>
          <a:lstStyle/>
          <a:p>
            <a:pPr rtl="0" algn="l"/>
            <a:r>
              <a:rPr lang="en-IE" sz="4800" b="1">
                <a:solidFill>
                  <a:srgbClr val="F79037"/>
                </a:solidFill>
                <a:effectLst>
                  <a:outerShdw blurRad="38100" dist="38100" dir="2700000" algn="tl">
                    <a:srgbClr val="000000">
                      <a:alpha val="43137"/>
                    </a:srgbClr>
                  </a:outerShdw>
                </a:effectLst>
              </a:rPr>
              <a:t>R</a:t>
            </a:r>
          </a:p>
        </p:txBody>
      </p:sp>
      <p:sp>
        <p:nvSpPr>
          <p:cNvPr id="12" name="Text Placeholder 11">
            <a:extLst>
              <a:ext uri="{FF2B5EF4-FFF2-40B4-BE49-F238E27FC236}">
                <a16:creationId xmlns:a16="http://schemas.microsoft.com/office/drawing/2014/main" id="{3D766514-C899-00CA-2584-447E58B78A00}"/>
              </a:ext>
            </a:extLst>
          </p:cNvPr>
          <p:cNvSpPr>
            <a:spLocks noGrp="1"/>
          </p:cNvSpPr>
          <p:nvPr>
            <p:ph type="body" sz="quarter" idx="36"/>
          </p:nvPr>
        </p:nvSpPr>
        <p:spPr>
          <a:xfrm>
            <a:off x="6957134" y="4656799"/>
            <a:ext cx="4465067" cy="689519"/>
          </a:xfrm>
        </p:spPr>
        <p:txBody>
          <a:bodyPr/>
          <a:lstStyle/>
          <a:p>
            <a:pPr rtl="0" algn="l"/>
            <a:r>
              <a:rPr lang="en-IE" b="1"/>
              <a:t>RELEVANT</a:t>
            </a:r>
          </a:p>
        </p:txBody>
      </p:sp>
      <p:sp>
        <p:nvSpPr>
          <p:cNvPr id="13" name="Text Placeholder 12">
            <a:extLst>
              <a:ext uri="{FF2B5EF4-FFF2-40B4-BE49-F238E27FC236}">
                <a16:creationId xmlns:a16="http://schemas.microsoft.com/office/drawing/2014/main" id="{404782CB-A08D-2D62-8DF9-EF6FCCF21B25}"/>
              </a:ext>
            </a:extLst>
          </p:cNvPr>
          <p:cNvSpPr>
            <a:spLocks noGrp="1"/>
          </p:cNvSpPr>
          <p:nvPr>
            <p:ph type="body" sz="quarter" idx="27"/>
          </p:nvPr>
        </p:nvSpPr>
        <p:spPr/>
        <p:txBody>
          <a:bodyPr/>
          <a:lstStyle/>
          <a:p>
            <a:pPr rtl="0" algn="l"/>
            <a:r>
              <a:rPr lang="en-IE"/>
              <a:t>SMARTE mål</a:t>
            </a:r>
          </a:p>
        </p:txBody>
      </p:sp>
      <p:sp>
        <p:nvSpPr>
          <p:cNvPr id="14" name="Text Placeholder 13">
            <a:extLst>
              <a:ext uri="{FF2B5EF4-FFF2-40B4-BE49-F238E27FC236}">
                <a16:creationId xmlns:a16="http://schemas.microsoft.com/office/drawing/2014/main" id="{F8DA0859-A328-7254-FC88-F52507A066F0}"/>
              </a:ext>
            </a:extLst>
          </p:cNvPr>
          <p:cNvSpPr>
            <a:spLocks noGrp="1"/>
          </p:cNvSpPr>
          <p:nvPr>
            <p:ph type="body" sz="quarter" idx="37"/>
          </p:nvPr>
        </p:nvSpPr>
        <p:spPr>
          <a:xfrm>
            <a:off x="6020819" y="5606518"/>
            <a:ext cx="700387" cy="689518"/>
          </a:xfrm>
        </p:spPr>
        <p:txBody>
          <a:bodyPr/>
          <a:lstStyle/>
          <a:p>
            <a:pPr rtl="0" algn="l"/>
            <a:r>
              <a:rPr lang="en-IE" sz="4800" b="1">
                <a:solidFill>
                  <a:srgbClr val="F79037"/>
                </a:solidFill>
                <a:effectLst>
                  <a:outerShdw blurRad="38100" dist="38100" dir="2700000" algn="tl">
                    <a:srgbClr val="000000">
                      <a:alpha val="43137"/>
                    </a:srgbClr>
                  </a:outerShdw>
                </a:effectLst>
              </a:rPr>
              <a:t>T</a:t>
            </a:r>
          </a:p>
        </p:txBody>
      </p:sp>
      <p:sp>
        <p:nvSpPr>
          <p:cNvPr id="15" name="Text Placeholder 14">
            <a:extLst>
              <a:ext uri="{FF2B5EF4-FFF2-40B4-BE49-F238E27FC236}">
                <a16:creationId xmlns:a16="http://schemas.microsoft.com/office/drawing/2014/main" id="{70B3721C-5E41-8303-4B88-644C6C98037B}"/>
              </a:ext>
            </a:extLst>
          </p:cNvPr>
          <p:cNvSpPr>
            <a:spLocks noGrp="1"/>
          </p:cNvSpPr>
          <p:nvPr>
            <p:ph type="body" sz="quarter" idx="38"/>
          </p:nvPr>
        </p:nvSpPr>
        <p:spPr>
          <a:xfrm>
            <a:off x="6957489" y="5606518"/>
            <a:ext cx="4465067" cy="689519"/>
          </a:xfrm>
        </p:spPr>
        <p:txBody>
          <a:bodyPr/>
          <a:lstStyle/>
          <a:p>
            <a:pPr rtl="0" algn="l"/>
            <a:r>
              <a:rPr lang="en-IE" b="1"/>
              <a:t>TIDSBUNDET</a:t>
            </a:r>
          </a:p>
        </p:txBody>
      </p:sp>
    </p:spTree>
    <p:extLst>
      <p:ext uri="{BB962C8B-B14F-4D97-AF65-F5344CB8AC3E}">
        <p14:creationId xmlns:p14="http://schemas.microsoft.com/office/powerpoint/2010/main" val="123465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3418B-4FC4-11FC-2435-207BFA396D3C}"/>
              </a:ext>
            </a:extLst>
          </p:cNvPr>
          <p:cNvSpPr>
            <a:spLocks noGrp="1"/>
          </p:cNvSpPr>
          <p:nvPr>
            <p:ph type="body" sz="quarter" idx="18"/>
          </p:nvPr>
        </p:nvSpPr>
        <p:spPr>
          <a:xfrm>
            <a:off x="898358" y="1882894"/>
            <a:ext cx="4867011" cy="3025975"/>
          </a:xfrm>
        </p:spPr>
        <p:txBody>
          <a:bodyPr/>
          <a:lstStyle/>
          <a:p>
            <a:pPr rtl="0" algn="l"/>
            <a:r>
              <a:rPr lang="en-US" dirty="0"/>
              <a:t>Specifikke mål har et ønsket resultat, der er klart forstået. Dette kan være et salgsnummer eller et produktudrulningsmål eller en produktionsprocesændring. Lige meget hvad det er, bør målet være</a:t>
            </a:r>
            <a:r>
              <a:rPr lang="en-US" b="1" dirty="0"/>
              <a:t>klart formuleret</a:t>
            </a:r>
            <a:r>
              <a:rPr lang="en-US" dirty="0"/>
              <a:t>så alle er på samme side med målet. Definer, hvad der vil blive opnået, og de handlinger, der skal tages for at nå målet.</a:t>
            </a:r>
            <a:endParaRPr lang="en-IE" dirty="0"/>
          </a:p>
        </p:txBody>
      </p:sp>
      <p:sp>
        <p:nvSpPr>
          <p:cNvPr id="3" name="Text Placeholder 2">
            <a:extLst>
              <a:ext uri="{FF2B5EF4-FFF2-40B4-BE49-F238E27FC236}">
                <a16:creationId xmlns:a16="http://schemas.microsoft.com/office/drawing/2014/main" id="{4E4165B2-7CE9-FF66-2BCC-151F4292B48F}"/>
              </a:ext>
            </a:extLst>
          </p:cNvPr>
          <p:cNvSpPr>
            <a:spLocks noGrp="1"/>
          </p:cNvSpPr>
          <p:nvPr>
            <p:ph type="body" sz="quarter" idx="16"/>
          </p:nvPr>
        </p:nvSpPr>
        <p:spPr/>
        <p:txBody>
          <a:bodyPr/>
          <a:lstStyle/>
          <a:p>
            <a:pPr rtl="0" algn="l"/>
            <a:r>
              <a:rPr lang="en-IE" b="1" dirty="0">
                <a:highlight>
                  <a:srgbClr val="F79037"/>
                </a:highlight>
              </a:rPr>
              <a:t>Bestemt</a:t>
            </a:r>
          </a:p>
        </p:txBody>
      </p:sp>
      <p:pic>
        <p:nvPicPr>
          <p:cNvPr id="6" name="Picture Placeholder 5" descr="White arrows going to the red target">
            <a:extLst>
              <a:ext uri="{FF2B5EF4-FFF2-40B4-BE49-F238E27FC236}">
                <a16:creationId xmlns:a16="http://schemas.microsoft.com/office/drawing/2014/main" id="{B510DA70-2F18-E29F-9265-54BF467084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83CCF8A4-A949-C2F8-8ED1-12930B762677}"/>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7006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FE2C2-014F-A4BC-0713-2BF160E56AFB}"/>
              </a:ext>
            </a:extLst>
          </p:cNvPr>
          <p:cNvSpPr>
            <a:spLocks noGrp="1"/>
          </p:cNvSpPr>
          <p:nvPr>
            <p:ph type="body" sz="quarter" idx="18"/>
          </p:nvPr>
        </p:nvSpPr>
        <p:spPr>
          <a:xfrm>
            <a:off x="898357" y="1949132"/>
            <a:ext cx="4867011" cy="3025975"/>
          </a:xfrm>
        </p:spPr>
        <p:txBody>
          <a:bodyPr/>
          <a:lstStyle/>
          <a:p>
            <a:pPr rtl="0" algn="l"/>
            <a:r>
              <a:rPr lang="en-US" dirty="0"/>
              <a:t>Dette er de tal, der bruges med målet. Du skal have</a:t>
            </a:r>
            <a:r>
              <a:rPr lang="en-US" b="1" dirty="0"/>
              <a:t>et kvantificerbart mål</a:t>
            </a:r>
            <a:r>
              <a:rPr lang="en-US" dirty="0"/>
              <a:t>så du kan følge fremskridt.</a:t>
            </a:r>
          </a:p>
          <a:p>
            <a:pPr rtl="0" algn="l"/>
            <a:r>
              <a:rPr lang="en-US" dirty="0"/>
              <a:t>Før du begynder, skal du beslutte og skitsere, hvilke data der skal bruges til at måle målet, og sæt en metode til indsamling. F.eks. med hvor mange % ønsker du at se en stigning eller et fald?</a:t>
            </a:r>
            <a:endParaRPr lang="en-IE" dirty="0"/>
          </a:p>
        </p:txBody>
      </p:sp>
      <p:sp>
        <p:nvSpPr>
          <p:cNvPr id="3" name="Text Placeholder 2">
            <a:extLst>
              <a:ext uri="{FF2B5EF4-FFF2-40B4-BE49-F238E27FC236}">
                <a16:creationId xmlns:a16="http://schemas.microsoft.com/office/drawing/2014/main" id="{4827A312-E7A0-CA1A-1E79-1F41EC93645E}"/>
              </a:ext>
            </a:extLst>
          </p:cNvPr>
          <p:cNvSpPr>
            <a:spLocks noGrp="1"/>
          </p:cNvSpPr>
          <p:nvPr>
            <p:ph type="body" sz="quarter" idx="16"/>
          </p:nvPr>
        </p:nvSpPr>
        <p:spPr/>
        <p:txBody>
          <a:bodyPr/>
          <a:lstStyle/>
          <a:p>
            <a:pPr rtl="0" algn="l"/>
            <a:r>
              <a:rPr lang="en-IE" b="1" dirty="0">
                <a:highlight>
                  <a:srgbClr val="F79037"/>
                </a:highlight>
              </a:rPr>
              <a:t>Målbar</a:t>
            </a:r>
          </a:p>
        </p:txBody>
      </p:sp>
      <p:pic>
        <p:nvPicPr>
          <p:cNvPr id="6" name="Picture Placeholder 5" descr="Numbers and symbols">
            <a:extLst>
              <a:ext uri="{FF2B5EF4-FFF2-40B4-BE49-F238E27FC236}">
                <a16:creationId xmlns:a16="http://schemas.microsoft.com/office/drawing/2014/main" id="{80766FBE-72A2-338E-7417-9CAF34DC7D2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85AD4EA-40F0-F25D-0195-34662218FF6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038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8364A-00B1-5EA8-1200-6F16B24C0ED1}"/>
              </a:ext>
            </a:extLst>
          </p:cNvPr>
          <p:cNvSpPr>
            <a:spLocks noGrp="1"/>
          </p:cNvSpPr>
          <p:nvPr>
            <p:ph type="body" sz="quarter" idx="18"/>
          </p:nvPr>
        </p:nvSpPr>
        <p:spPr>
          <a:xfrm>
            <a:off x="898357" y="1897696"/>
            <a:ext cx="5103050" cy="3483006"/>
          </a:xfrm>
        </p:spPr>
        <p:txBody>
          <a:bodyPr/>
          <a:lstStyle/>
          <a:p>
            <a:pPr rtl="0" algn="l"/>
            <a:r>
              <a:rPr lang="en-US"/>
              <a:t>Mål skal være</a:t>
            </a:r>
            <a:r>
              <a:rPr lang="en-US" b="1"/>
              <a:t>realistisk</a:t>
            </a:r>
            <a:r>
              <a:rPr lang="en-US"/>
              <a:t>eller</a:t>
            </a:r>
            <a:r>
              <a:rPr lang="en-US" b="1"/>
              <a:t>opnåelige</a:t>
            </a:r>
            <a:r>
              <a:rPr lang="en-US"/>
              <a:t>for at bevare entusiasmen for at forsøge at nå dem. Det er godt at sætte høje mål, men det kan være en god ide at dele dem op i mindre, mundrette bidder. Hvis målet ikke kan lade sig gøre, skal du muligvis først øge ressourcerne for at give dig selv et chance for succes. At øge ressourcerne ville sandsynligvis være dets eget SMART-mål.</a:t>
            </a:r>
            <a:endParaRPr lang="en-IE"/>
          </a:p>
        </p:txBody>
      </p:sp>
      <p:sp>
        <p:nvSpPr>
          <p:cNvPr id="3" name="Text Placeholder 2">
            <a:extLst>
              <a:ext uri="{FF2B5EF4-FFF2-40B4-BE49-F238E27FC236}">
                <a16:creationId xmlns:a16="http://schemas.microsoft.com/office/drawing/2014/main" id="{29DEC545-72BE-0A9C-7A5A-B36B38410E36}"/>
              </a:ext>
            </a:extLst>
          </p:cNvPr>
          <p:cNvSpPr>
            <a:spLocks noGrp="1"/>
          </p:cNvSpPr>
          <p:nvPr>
            <p:ph type="body" sz="quarter" idx="16"/>
          </p:nvPr>
        </p:nvSpPr>
        <p:spPr/>
        <p:txBody>
          <a:bodyPr/>
          <a:lstStyle/>
          <a:p>
            <a:pPr rtl="0" algn="l"/>
            <a:r>
              <a:rPr lang="en-IE" b="1" dirty="0">
                <a:highlight>
                  <a:srgbClr val="F79037"/>
                </a:highlight>
              </a:rPr>
              <a:t>Opnåeligt</a:t>
            </a:r>
          </a:p>
        </p:txBody>
      </p:sp>
      <p:pic>
        <p:nvPicPr>
          <p:cNvPr id="6" name="Picture Placeholder 5" descr="A green chalkboard with white writing on it  Description automatically generated with low confidence">
            <a:extLst>
              <a:ext uri="{FF2B5EF4-FFF2-40B4-BE49-F238E27FC236}">
                <a16:creationId xmlns:a16="http://schemas.microsoft.com/office/drawing/2014/main" id="{648A39E8-0B91-F530-B819-44DD76139FE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819" b="819"/>
          <a:stretch>
            <a:fillRect/>
          </a:stretch>
        </p:blipFill>
        <p:spPr/>
      </p:pic>
      <p:pic>
        <p:nvPicPr>
          <p:cNvPr id="7" name="Picture 6">
            <a:extLst>
              <a:ext uri="{FF2B5EF4-FFF2-40B4-BE49-F238E27FC236}">
                <a16:creationId xmlns:a16="http://schemas.microsoft.com/office/drawing/2014/main" id="{C0D2BE5E-0037-F71C-BF83-91CD0B044899}"/>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3004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A78D8-D603-A838-0FD3-96B9048FA860}"/>
              </a:ext>
            </a:extLst>
          </p:cNvPr>
          <p:cNvSpPr>
            <a:spLocks noGrp="1"/>
          </p:cNvSpPr>
          <p:nvPr>
            <p:ph type="body" sz="quarter" idx="18"/>
          </p:nvPr>
        </p:nvSpPr>
        <p:spPr>
          <a:xfrm>
            <a:off x="898357" y="1882894"/>
            <a:ext cx="4867011" cy="3483006"/>
          </a:xfrm>
        </p:spPr>
        <p:txBody>
          <a:bodyPr/>
          <a:lstStyle/>
          <a:p>
            <a:pPr rtl="0" algn="l"/>
            <a:r>
              <a:rPr lang="en-US" dirty="0"/>
              <a:t>De mål, du sætter dig, bør være</a:t>
            </a:r>
            <a:r>
              <a:rPr lang="en-US" b="1" dirty="0"/>
              <a:t>i overensstemmelse med missionen</a:t>
            </a:r>
            <a:r>
              <a:rPr lang="en-US" dirty="0"/>
              <a:t>af virksomheden. For eksempel skal dine mål hjælpe dig til at blive mere etisk i din praksis eller processer. Sæt ikke mål kun som en øvelse for noget at gøre. En måde at afgøre, om målet er relevant, er at definere den vigtigste fordel for 3P'erne (People – Planet – Profit).</a:t>
            </a:r>
            <a:endParaRPr lang="en-IE" dirty="0"/>
          </a:p>
        </p:txBody>
      </p:sp>
      <p:sp>
        <p:nvSpPr>
          <p:cNvPr id="3" name="Text Placeholder 2">
            <a:extLst>
              <a:ext uri="{FF2B5EF4-FFF2-40B4-BE49-F238E27FC236}">
                <a16:creationId xmlns:a16="http://schemas.microsoft.com/office/drawing/2014/main" id="{84FAA672-6444-80F9-015A-09D95775AB01}"/>
              </a:ext>
            </a:extLst>
          </p:cNvPr>
          <p:cNvSpPr>
            <a:spLocks noGrp="1"/>
          </p:cNvSpPr>
          <p:nvPr>
            <p:ph type="body" sz="quarter" idx="16"/>
          </p:nvPr>
        </p:nvSpPr>
        <p:spPr/>
        <p:txBody>
          <a:bodyPr/>
          <a:lstStyle/>
          <a:p>
            <a:pPr rtl="0" algn="l"/>
            <a:r>
              <a:rPr lang="en-IE" b="1" dirty="0">
                <a:highlight>
                  <a:srgbClr val="F79037"/>
                </a:highlight>
              </a:rPr>
              <a:t>Relevant</a:t>
            </a:r>
            <a:r>
              <a:rPr lang="en-IE" b="1" dirty="0"/>
              <a:t> </a:t>
            </a:r>
          </a:p>
        </p:txBody>
      </p:sp>
      <p:pic>
        <p:nvPicPr>
          <p:cNvPr id="6" name="Picture Placeholder 5" descr="A picture containing text, font, graphics, screenshot  Description automatically generated">
            <a:extLst>
              <a:ext uri="{FF2B5EF4-FFF2-40B4-BE49-F238E27FC236}">
                <a16:creationId xmlns:a16="http://schemas.microsoft.com/office/drawing/2014/main" id="{0A062392-37BF-6463-16B9-2595EC07133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a:solidFill>
            <a:srgbClr val="F9D7E6"/>
          </a:solidFill>
        </p:spPr>
      </p:pic>
      <p:pic>
        <p:nvPicPr>
          <p:cNvPr id="7" name="Picture 6">
            <a:extLst>
              <a:ext uri="{FF2B5EF4-FFF2-40B4-BE49-F238E27FC236}">
                <a16:creationId xmlns:a16="http://schemas.microsoft.com/office/drawing/2014/main" id="{52BF1FE0-7127-F33D-135D-7BDC5CD1DF13}"/>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71743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C6E78-47E2-E580-4F41-D8383D62B559}"/>
              </a:ext>
            </a:extLst>
          </p:cNvPr>
          <p:cNvSpPr>
            <a:spLocks noGrp="1"/>
          </p:cNvSpPr>
          <p:nvPr>
            <p:ph type="body" sz="quarter" idx="18"/>
          </p:nvPr>
        </p:nvSpPr>
        <p:spPr>
          <a:xfrm>
            <a:off x="898358" y="1897696"/>
            <a:ext cx="5418360" cy="3483006"/>
          </a:xfrm>
        </p:spPr>
        <p:txBody>
          <a:bodyPr/>
          <a:lstStyle/>
          <a:p>
            <a:pPr rtl="0" algn="l"/>
            <a:r>
              <a:rPr lang="en-US"/>
              <a:t>Mål skal have en deadline. Et mål uden en deadline gør ikke meget. Hvordan kan du identificere succes eller fiasko? Derfor sætter SMART-mål en endelig dato. Dette betyder ikke, at alt arbejdet er udført, men det betyder, at du kan evaluere projektets succes eller</a:t>
            </a:r>
            <a:r>
              <a:rPr lang="en-US" err="1"/>
              <a:t>bestræbelse</a:t>
            </a:r>
            <a:r>
              <a:rPr lang="en-US"/>
              <a:t>og sætte nye mål. Tid kan give motivation til at lykkes. Når du ved, hvor mållinjen er, vil du gerne arbejde for at møde eller slå den.</a:t>
            </a:r>
            <a:endParaRPr lang="en-IE"/>
          </a:p>
        </p:txBody>
      </p:sp>
      <p:sp>
        <p:nvSpPr>
          <p:cNvPr id="3" name="Text Placeholder 2">
            <a:extLst>
              <a:ext uri="{FF2B5EF4-FFF2-40B4-BE49-F238E27FC236}">
                <a16:creationId xmlns:a16="http://schemas.microsoft.com/office/drawing/2014/main" id="{8B522482-C70E-F23D-284B-5126D894E795}"/>
              </a:ext>
            </a:extLst>
          </p:cNvPr>
          <p:cNvSpPr>
            <a:spLocks noGrp="1"/>
          </p:cNvSpPr>
          <p:nvPr>
            <p:ph type="body" sz="quarter" idx="16"/>
          </p:nvPr>
        </p:nvSpPr>
        <p:spPr/>
        <p:txBody>
          <a:bodyPr/>
          <a:lstStyle/>
          <a:p>
            <a:pPr rtl="0" algn="l"/>
            <a:r>
              <a:rPr lang="en-IE" b="1" dirty="0">
                <a:highlight>
                  <a:srgbClr val="F79037"/>
                </a:highlight>
              </a:rPr>
              <a:t>Tidsbestemt</a:t>
            </a:r>
          </a:p>
        </p:txBody>
      </p:sp>
      <p:pic>
        <p:nvPicPr>
          <p:cNvPr id="6" name="Picture Placeholder 5" descr="Clock and calendar on table">
            <a:extLst>
              <a:ext uri="{FF2B5EF4-FFF2-40B4-BE49-F238E27FC236}">
                <a16:creationId xmlns:a16="http://schemas.microsoft.com/office/drawing/2014/main" id="{04A89408-B7E9-D9B8-F18D-D882BE59127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09BE6388-32CA-9E70-3F6A-984248C88DE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2142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pPr rtl="0" algn="l"/>
            <a:r>
              <a:rPr lang="en-IE" dirty="0"/>
              <a:t>01</a:t>
            </a:r>
          </a:p>
        </p:txBody>
      </p:sp>
      <p:sp>
        <p:nvSpPr>
          <p:cNvPr id="3" name="Text Placeholder 2">
            <a:extLst>
              <a:ext uri="{FF2B5EF4-FFF2-40B4-BE49-F238E27FC236}">
                <a16:creationId xmlns:a16="http://schemas.microsoft.com/office/drawing/2014/main" id="{B377CDF9-F43C-D5BD-30EC-8C844B2F3EDF}"/>
              </a:ext>
            </a:extLst>
          </p:cNvPr>
          <p:cNvSpPr>
            <a:spLocks noGrp="1"/>
          </p:cNvSpPr>
          <p:nvPr>
            <p:ph type="body" sz="quarter" idx="14"/>
          </p:nvPr>
        </p:nvSpPr>
        <p:spPr>
          <a:xfrm>
            <a:off x="6797794" y="985028"/>
            <a:ext cx="5286653" cy="689519"/>
          </a:xfrm>
        </p:spPr>
        <p:txBody>
          <a:bodyPr/>
          <a:lstStyle/>
          <a:p>
            <a:pPr rtl="0" algn="l"/>
            <a:r>
              <a:rPr lang="en-US" b="1" dirty="0"/>
              <a:t>Din kreativitet og hvordan du kvalificerer en idé</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pPr rtl="0" algn="l"/>
            <a:r>
              <a:rPr lang="en-IE" dirty="0"/>
              <a:t>02</a:t>
            </a:r>
          </a:p>
        </p:txBody>
      </p:sp>
      <p:sp>
        <p:nvSpPr>
          <p:cNvPr id="6" name="Text Placeholder 5">
            <a:extLst>
              <a:ext uri="{FF2B5EF4-FFF2-40B4-BE49-F238E27FC236}">
                <a16:creationId xmlns:a16="http://schemas.microsoft.com/office/drawing/2014/main" id="{803AD8A2-CA4E-0FDD-2BF6-66FFDB5CA54B}"/>
              </a:ext>
            </a:extLst>
          </p:cNvPr>
          <p:cNvSpPr>
            <a:spLocks noGrp="1"/>
          </p:cNvSpPr>
          <p:nvPr>
            <p:ph type="body" sz="quarter" idx="30"/>
          </p:nvPr>
        </p:nvSpPr>
        <p:spPr>
          <a:xfrm>
            <a:off x="6797793" y="2799350"/>
            <a:ext cx="4465067" cy="689519"/>
          </a:xfrm>
        </p:spPr>
        <p:txBody>
          <a:bodyPr anchor="t"/>
          <a:lstStyle/>
          <a:p>
            <a:pPr rtl="0" algn="l"/>
            <a:r>
              <a:rPr lang="en-US" b="1" dirty="0"/>
              <a:t>Bestemmelse af dine mål – Oprettelse af en forretningsplan</a:t>
            </a:r>
          </a:p>
          <a:p>
            <a:pPr rtl="0" algn="l"/>
            <a:endParaRPr lang="en-IE" b="1" dirty="0"/>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pPr rtl="0" algn="l"/>
            <a:r>
              <a:rPr lang="en-IE" dirty="0"/>
              <a:t>03</a:t>
            </a:r>
          </a:p>
        </p:txBody>
      </p:sp>
      <p:sp>
        <p:nvSpPr>
          <p:cNvPr id="8" name="Text Placeholder 7">
            <a:extLst>
              <a:ext uri="{FF2B5EF4-FFF2-40B4-BE49-F238E27FC236}">
                <a16:creationId xmlns:a16="http://schemas.microsoft.com/office/drawing/2014/main" id="{F8E1305E-80DA-DBCA-5E33-3B06B9B05B18}"/>
              </a:ext>
            </a:extLst>
          </p:cNvPr>
          <p:cNvSpPr>
            <a:spLocks noGrp="1"/>
          </p:cNvSpPr>
          <p:nvPr>
            <p:ph type="body" sz="quarter" idx="32"/>
          </p:nvPr>
        </p:nvSpPr>
        <p:spPr>
          <a:xfrm>
            <a:off x="6797794" y="3709328"/>
            <a:ext cx="4465067" cy="689519"/>
          </a:xfrm>
        </p:spPr>
        <p:txBody>
          <a:bodyPr/>
          <a:lstStyle/>
          <a:p>
            <a:pPr rtl="0" algn="l"/>
            <a:r>
              <a:rPr lang="en-IE" b="1" dirty="0"/>
              <a:t>Finansiering og finansiering af din rejse</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pPr rtl="0" algn="l"/>
            <a:r>
              <a:rPr lang="en-IE" dirty="0"/>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819497" y="4624316"/>
            <a:ext cx="5236668" cy="689519"/>
          </a:xfrm>
        </p:spPr>
        <p:txBody>
          <a:bodyPr/>
          <a:lstStyle/>
          <a:p>
            <a:pPr rtl="0" algn="l"/>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Lovligheden ved at starte et nyt</a:t>
            </a:r>
            <a:r>
              <a:rPr lang="en-US" b="1" dirty="0">
                <a:solidFill>
                  <a:prstClr val="black"/>
                </a:solidFill>
                <a:latin typeface="Calibri" panose="020F0502020204030204"/>
              </a:rPr>
              <a:t>B</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brugbarhed</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pPr rtl="0" algn="l"/>
            <a:r>
              <a:rPr lang="en-IE" dirty="0"/>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797794" y="5539303"/>
            <a:ext cx="5258371" cy="689519"/>
          </a:xfrm>
        </p:spPr>
        <p:txBody>
          <a:bodyPr/>
          <a:lstStyle/>
          <a:p>
            <a:pPr rtl="0" algn="l"/>
            <a:r>
              <a:rPr lang="en-US" b="1" dirty="0"/>
              <a:t>Vigtigheden af ​​salg og markedsføring</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490195" y="383586"/>
            <a:ext cx="5400970" cy="720752"/>
          </a:xfrm>
        </p:spPr>
        <p:txBody>
          <a:bodyPr/>
          <a:lstStyle/>
          <a:p>
            <a:pPr rtl="0" algn="l"/>
            <a:r>
              <a:rPr lang="en-IE" sz="2800" b="1" dirty="0"/>
              <a:t>Kritiske trin i…</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pPr rtl="0" algn="l"/>
            <a:r>
              <a:rPr lang="en-IE" dirty="0"/>
              <a:t>06</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864010" y="1104338"/>
            <a:ext cx="4878376" cy="495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Iværksætteri-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opbygge en succesfuld fødevarevirksomhed er ikke let. Der er mange kritiske trin involveret fra at kvalificere din oprindelige idé, til at bestemme, hvordan din forretningsmodel ser ud og alt, hvad der er involveret i finansieringen af ​​dit projekt.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dette modul diskuterer vi disse og lovlighederne ved at starte en ny virksomhed, samt hvordan du holder din virksomhed voksende og bæredygtig ind i fremtiden.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1EAAC6BD-468C-1644-A7E0-9D2C6CB38999}"/>
              </a:ext>
            </a:extLst>
          </p:cNvPr>
          <p:cNvSpPr txBox="1">
            <a:spLocks/>
          </p:cNvSpPr>
          <p:nvPr/>
        </p:nvSpPr>
        <p:spPr>
          <a:xfrm>
            <a:off x="6819497" y="1889372"/>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b="1" dirty="0"/>
              <a:t>SMARTE mål</a:t>
            </a:r>
          </a:p>
        </p:txBody>
      </p:sp>
    </p:spTree>
    <p:extLst>
      <p:ext uri="{BB962C8B-B14F-4D97-AF65-F5344CB8AC3E}">
        <p14:creationId xmlns:p14="http://schemas.microsoft.com/office/powerpoint/2010/main" val="41712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0A19-139A-8FBD-39F2-2A769B585D9F}"/>
              </a:ext>
            </a:extLst>
          </p:cNvPr>
          <p:cNvSpPr>
            <a:spLocks noGrp="1"/>
          </p:cNvSpPr>
          <p:nvPr>
            <p:ph type="body" sz="quarter" idx="28"/>
          </p:nvPr>
        </p:nvSpPr>
        <p:spPr/>
        <p:txBody>
          <a:bodyPr/>
          <a:lstStyle/>
          <a:p>
            <a:pPr rtl="0" algn="l"/>
            <a:r>
              <a:rPr lang="en-US" b="1"/>
              <a:t>Sådan følger du dine mål</a:t>
            </a:r>
            <a:endParaRPr lang="en-IE" b="1"/>
          </a:p>
        </p:txBody>
      </p:sp>
      <p:sp>
        <p:nvSpPr>
          <p:cNvPr id="3" name="Text Placeholder 2">
            <a:extLst>
              <a:ext uri="{FF2B5EF4-FFF2-40B4-BE49-F238E27FC236}">
                <a16:creationId xmlns:a16="http://schemas.microsoft.com/office/drawing/2014/main" id="{CB82BD37-B105-3657-CCB4-2AD79D783440}"/>
              </a:ext>
            </a:extLst>
          </p:cNvPr>
          <p:cNvSpPr>
            <a:spLocks noGrp="1"/>
          </p:cNvSpPr>
          <p:nvPr>
            <p:ph type="body" sz="quarter" idx="18"/>
          </p:nvPr>
        </p:nvSpPr>
        <p:spPr>
          <a:xfrm>
            <a:off x="252106" y="4048019"/>
            <a:ext cx="1854661" cy="2033136"/>
          </a:xfrm>
        </p:spPr>
        <p:txBody>
          <a:bodyPr/>
          <a:lstStyle/>
          <a:p>
            <a:pPr rtl="0" algn="l"/>
            <a:r>
              <a:rPr lang="en-IE" b="1">
                <a:solidFill>
                  <a:srgbClr val="000000"/>
                </a:solidFill>
              </a:rPr>
              <a:t>Skriv mål ned</a:t>
            </a:r>
            <a:r>
              <a:rPr lang="en-IE">
                <a:solidFill>
                  <a:srgbClr val="000000"/>
                </a:solidFill>
              </a:rPr>
              <a:t>&amp;</a:t>
            </a:r>
            <a:r>
              <a:rPr lang="en-US">
                <a:solidFill>
                  <a:srgbClr val="000000"/>
                </a:solidFill>
              </a:rPr>
              <a:t>placere dem et sted, hvor alle kan se dem</a:t>
            </a:r>
            <a:endParaRPr lang="en-IE">
              <a:solidFill>
                <a:srgbClr val="000000"/>
              </a:solidFill>
            </a:endParaRPr>
          </a:p>
        </p:txBody>
      </p:sp>
      <p:sp>
        <p:nvSpPr>
          <p:cNvPr id="4" name="Text Placeholder 3">
            <a:extLst>
              <a:ext uri="{FF2B5EF4-FFF2-40B4-BE49-F238E27FC236}">
                <a16:creationId xmlns:a16="http://schemas.microsoft.com/office/drawing/2014/main" id="{26E7B11F-BCB9-1186-2681-57149A45E949}"/>
              </a:ext>
            </a:extLst>
          </p:cNvPr>
          <p:cNvSpPr>
            <a:spLocks noGrp="1"/>
          </p:cNvSpPr>
          <p:nvPr>
            <p:ph type="body" sz="quarter" idx="29"/>
          </p:nvPr>
        </p:nvSpPr>
        <p:spPr>
          <a:xfrm>
            <a:off x="2575034" y="4048019"/>
            <a:ext cx="1928093" cy="2033136"/>
          </a:xfrm>
        </p:spPr>
        <p:txBody>
          <a:bodyPr/>
          <a:lstStyle/>
          <a:p>
            <a:pPr rtl="0" algn="l"/>
            <a:r>
              <a:rPr lang="en-US" b="1">
                <a:solidFill>
                  <a:srgbClr val="000000"/>
                </a:solidFill>
              </a:rPr>
              <a:t>Del mål med relevante personer –</a:t>
            </a:r>
            <a:r>
              <a:rPr lang="en-US">
                <a:solidFill>
                  <a:srgbClr val="000000"/>
                </a:solidFill>
              </a:rPr>
              <a:t>Dette sætter en tone af ansvarlighed</a:t>
            </a:r>
            <a:endParaRPr lang="en-IE">
              <a:solidFill>
                <a:srgbClr val="000000"/>
              </a:solidFill>
            </a:endParaRPr>
          </a:p>
        </p:txBody>
      </p:sp>
      <p:sp>
        <p:nvSpPr>
          <p:cNvPr id="5" name="Text Placeholder 4">
            <a:extLst>
              <a:ext uri="{FF2B5EF4-FFF2-40B4-BE49-F238E27FC236}">
                <a16:creationId xmlns:a16="http://schemas.microsoft.com/office/drawing/2014/main" id="{63690653-EF7F-449A-80C7-704518E93FD9}"/>
              </a:ext>
            </a:extLst>
          </p:cNvPr>
          <p:cNvSpPr>
            <a:spLocks noGrp="1"/>
          </p:cNvSpPr>
          <p:nvPr>
            <p:ph type="body" sz="quarter" idx="30"/>
          </p:nvPr>
        </p:nvSpPr>
        <p:spPr>
          <a:xfrm>
            <a:off x="4971394" y="4048019"/>
            <a:ext cx="2448910" cy="2033136"/>
          </a:xfrm>
        </p:spPr>
        <p:txBody>
          <a:bodyPr/>
          <a:lstStyle/>
          <a:p>
            <a:pPr rtl="0" algn="l"/>
            <a:r>
              <a:rPr lang="en-IE" b="1">
                <a:solidFill>
                  <a:srgbClr val="000000"/>
                </a:solidFill>
              </a:rPr>
              <a:t>Evaluer regelmæssigt fremskridt</a:t>
            </a:r>
            <a:r>
              <a:rPr lang="en-IE">
                <a:solidFill>
                  <a:srgbClr val="000000"/>
                </a:solidFill>
              </a:rPr>
              <a:t>-</a:t>
            </a:r>
            <a:r>
              <a:rPr lang="en-US">
                <a:solidFill>
                  <a:srgbClr val="000000"/>
                </a:solidFill>
              </a:rPr>
              <a:t>Hvis målet er et månedligt mål, vil du måske have daglige check-in</a:t>
            </a:r>
            <a:endParaRPr lang="en-IE">
              <a:solidFill>
                <a:srgbClr val="000000"/>
              </a:solidFill>
            </a:endParaRPr>
          </a:p>
        </p:txBody>
      </p:sp>
      <p:sp>
        <p:nvSpPr>
          <p:cNvPr id="6" name="Text Placeholder 5">
            <a:extLst>
              <a:ext uri="{FF2B5EF4-FFF2-40B4-BE49-F238E27FC236}">
                <a16:creationId xmlns:a16="http://schemas.microsoft.com/office/drawing/2014/main" id="{B885039F-C537-D334-1BAB-ED093F7236D1}"/>
              </a:ext>
            </a:extLst>
          </p:cNvPr>
          <p:cNvSpPr>
            <a:spLocks noGrp="1"/>
          </p:cNvSpPr>
          <p:nvPr>
            <p:ph type="body" sz="quarter" idx="31"/>
          </p:nvPr>
        </p:nvSpPr>
        <p:spPr>
          <a:xfrm>
            <a:off x="7688228" y="4076310"/>
            <a:ext cx="2275579" cy="2033136"/>
          </a:xfrm>
        </p:spPr>
        <p:txBody>
          <a:bodyPr/>
          <a:lstStyle/>
          <a:p>
            <a:pPr rtl="0" algn="l"/>
            <a:r>
              <a:rPr lang="en-IE" b="1">
                <a:solidFill>
                  <a:srgbClr val="000000"/>
                </a:solidFill>
              </a:rPr>
              <a:t>Vær adræt -</a:t>
            </a:r>
            <a:r>
              <a:rPr lang="en-IE">
                <a:solidFill>
                  <a:srgbClr val="000000"/>
                </a:solidFill>
              </a:rPr>
              <a:t> </a:t>
            </a:r>
            <a:r>
              <a:rPr lang="en-US">
                <a:solidFill>
                  <a:srgbClr val="000000"/>
                </a:solidFill>
              </a:rPr>
              <a:t>omdiriger energi og skift kurs, hvis noget du laver ikke virker</a:t>
            </a:r>
            <a:endParaRPr lang="en-IE">
              <a:solidFill>
                <a:srgbClr val="000000"/>
              </a:solidFill>
            </a:endParaRPr>
          </a:p>
        </p:txBody>
      </p:sp>
      <p:sp>
        <p:nvSpPr>
          <p:cNvPr id="7" name="Text Placeholder 6">
            <a:extLst>
              <a:ext uri="{FF2B5EF4-FFF2-40B4-BE49-F238E27FC236}">
                <a16:creationId xmlns:a16="http://schemas.microsoft.com/office/drawing/2014/main" id="{AE917EB0-9B55-57C1-2AE5-73548AEFD36B}"/>
              </a:ext>
            </a:extLst>
          </p:cNvPr>
          <p:cNvSpPr>
            <a:spLocks noGrp="1"/>
          </p:cNvSpPr>
          <p:nvPr>
            <p:ph type="body" sz="quarter" idx="32"/>
          </p:nvPr>
        </p:nvSpPr>
        <p:spPr>
          <a:xfrm>
            <a:off x="10103584" y="4053301"/>
            <a:ext cx="2060027" cy="2033136"/>
          </a:xfrm>
        </p:spPr>
        <p:txBody>
          <a:bodyPr/>
          <a:lstStyle/>
          <a:p>
            <a:pPr rtl="0" algn="l"/>
            <a:r>
              <a:rPr lang="en-IE" b="1" dirty="0">
                <a:solidFill>
                  <a:srgbClr val="000000"/>
                </a:solidFill>
              </a:rPr>
              <a:t>Fejr sejre</a:t>
            </a:r>
            <a:r>
              <a:rPr lang="en-IE" dirty="0">
                <a:solidFill>
                  <a:srgbClr val="000000"/>
                </a:solidFill>
              </a:rPr>
              <a:t>- t</a:t>
            </a:r>
            <a:r>
              <a:rPr lang="en-US" dirty="0">
                <a:solidFill>
                  <a:srgbClr val="000000"/>
                </a:solidFill>
              </a:rPr>
              <a:t>de små succeser hjælper med at bevare energien til at arbejde hen imod det større mål</a:t>
            </a:r>
            <a:endParaRPr lang="en-IE" dirty="0">
              <a:solidFill>
                <a:srgbClr val="000000"/>
              </a:solidFill>
            </a:endParaRPr>
          </a:p>
        </p:txBody>
      </p:sp>
      <p:pic>
        <p:nvPicPr>
          <p:cNvPr id="44" name="Graphic 43" descr="Pencil outline">
            <a:extLst>
              <a:ext uri="{FF2B5EF4-FFF2-40B4-BE49-F238E27FC236}">
                <a16:creationId xmlns:a16="http://schemas.microsoft.com/office/drawing/2014/main" id="{9D50CEE8-0E44-78BB-8063-5C77E1AAB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698" y="1991814"/>
            <a:ext cx="914400" cy="914400"/>
          </a:xfrm>
          <a:prstGeom prst="rect">
            <a:avLst/>
          </a:prstGeom>
        </p:spPr>
      </p:pic>
      <p:pic>
        <p:nvPicPr>
          <p:cNvPr id="46" name="Graphic 45" descr="Share with solid fill">
            <a:extLst>
              <a:ext uri="{FF2B5EF4-FFF2-40B4-BE49-F238E27FC236}">
                <a16:creationId xmlns:a16="http://schemas.microsoft.com/office/drawing/2014/main" id="{0835FC8B-8031-7A2B-4521-7C585114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536" y="2086869"/>
            <a:ext cx="914400" cy="914400"/>
          </a:xfrm>
          <a:prstGeom prst="rect">
            <a:avLst/>
          </a:prstGeom>
        </p:spPr>
      </p:pic>
      <p:pic>
        <p:nvPicPr>
          <p:cNvPr id="48" name="Graphic 47" descr="Clipboard Checked outline">
            <a:extLst>
              <a:ext uri="{FF2B5EF4-FFF2-40B4-BE49-F238E27FC236}">
                <a16:creationId xmlns:a16="http://schemas.microsoft.com/office/drawing/2014/main" id="{6C173162-02A5-F5BC-B956-0A6365881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690" y="2181924"/>
            <a:ext cx="724290" cy="724290"/>
          </a:xfrm>
          <a:prstGeom prst="rect">
            <a:avLst/>
          </a:prstGeom>
        </p:spPr>
      </p:pic>
      <p:pic>
        <p:nvPicPr>
          <p:cNvPr id="50" name="Graphic 49" descr="Lost with solid fill">
            <a:extLst>
              <a:ext uri="{FF2B5EF4-FFF2-40B4-BE49-F238E27FC236}">
                <a16:creationId xmlns:a16="http://schemas.microsoft.com/office/drawing/2014/main" id="{CD5CAAF4-D355-262F-0A10-901CB6A479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8332" y="2181924"/>
            <a:ext cx="724291" cy="724291"/>
          </a:xfrm>
          <a:prstGeom prst="rect">
            <a:avLst/>
          </a:prstGeom>
        </p:spPr>
      </p:pic>
      <p:pic>
        <p:nvPicPr>
          <p:cNvPr id="52" name="Graphic 51" descr="Clapping hands outline">
            <a:extLst>
              <a:ext uri="{FF2B5EF4-FFF2-40B4-BE49-F238E27FC236}">
                <a16:creationId xmlns:a16="http://schemas.microsoft.com/office/drawing/2014/main" id="{985FEBB9-0C72-60D1-B5D1-278862F124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888" y="2238911"/>
            <a:ext cx="724291" cy="724291"/>
          </a:xfrm>
          <a:prstGeom prst="rect">
            <a:avLst/>
          </a:prstGeom>
        </p:spPr>
      </p:pic>
      <p:pic>
        <p:nvPicPr>
          <p:cNvPr id="53" name="Picture 52">
            <a:extLst>
              <a:ext uri="{FF2B5EF4-FFF2-40B4-BE49-F238E27FC236}">
                <a16:creationId xmlns:a16="http://schemas.microsoft.com/office/drawing/2014/main" id="{67D080FF-356C-67AA-36B0-A230F7CD30F1}"/>
              </a:ext>
            </a:extLst>
          </p:cNvPr>
          <p:cNvPicPr>
            <a:picLocks noChangeAspect="1"/>
          </p:cNvPicPr>
          <p:nvPr/>
        </p:nvPicPr>
        <p:blipFill>
          <a:blip r:embed="rId1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33222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43793-B041-4B79-4CFD-92F9F18520DE}"/>
              </a:ext>
            </a:extLst>
          </p:cNvPr>
          <p:cNvSpPr>
            <a:spLocks noGrp="1"/>
          </p:cNvSpPr>
          <p:nvPr>
            <p:ph type="body" sz="quarter" idx="18"/>
          </p:nvPr>
        </p:nvSpPr>
        <p:spPr>
          <a:xfrm>
            <a:off x="798380" y="1744717"/>
            <a:ext cx="10794530" cy="4150905"/>
          </a:xfrm>
        </p:spPr>
        <p:txBody>
          <a:bodyPr/>
          <a:lstStyle/>
          <a:p>
            <a:pPr rtl="0" algn="l"/>
            <a:r>
              <a:rPr lang="en-US" b="1"/>
              <a:t>Bestemt:</a:t>
            </a:r>
            <a:r>
              <a:rPr lang="en-US"/>
              <a:t>Forøg procentdelen af ​​lokale råvarer, der bruges i vores produkttilbud.</a:t>
            </a:r>
          </a:p>
          <a:p>
            <a:pPr rtl="0" algn="l"/>
            <a:r>
              <a:rPr lang="en-US" b="1"/>
              <a:t>Målbar:</a:t>
            </a:r>
            <a:r>
              <a:rPr lang="en-US"/>
              <a:t>Køb mindst 50 % af vores ingredienser fra lokale leverandører inden for en radius på 100 km ved udgangen af ​​regnskabsåret.</a:t>
            </a:r>
          </a:p>
          <a:p>
            <a:pPr rtl="0" algn="l"/>
            <a:r>
              <a:rPr lang="en-US" b="1"/>
              <a:t>Opnåeligt:</a:t>
            </a:r>
            <a:r>
              <a:rPr lang="en-US"/>
              <a:t>Foretag en grundig vurdering af lokale leverandører og etablere partnerskaber med dem, der opfylder vores kvalitetsstandarder og etiske indkøbskriterier.</a:t>
            </a:r>
          </a:p>
          <a:p>
            <a:pPr rtl="0" algn="l"/>
            <a:r>
              <a:rPr lang="en-US" b="1"/>
              <a:t>Relevant:</a:t>
            </a:r>
            <a:r>
              <a:rPr lang="en-US"/>
              <a:t>Ved at øge brugen af ​​lokale råvarer støtter vi lokale landmænd, reducerer vores CO2-fodaftryk og fremmer den lokale økonomi.</a:t>
            </a:r>
          </a:p>
          <a:p>
            <a:pPr rtl="0" algn="l"/>
            <a:r>
              <a:rPr lang="en-US" b="1"/>
              <a:t>Tidsbestemt:</a:t>
            </a:r>
            <a:r>
              <a:rPr lang="en-US"/>
              <a:t>Opnå målet på 50 % inden for de næste 12 måneder.</a:t>
            </a:r>
          </a:p>
          <a:p>
            <a:pPr rtl="0" algn="l"/>
            <a:endParaRPr lang="en-US"/>
          </a:p>
          <a:p>
            <a:pPr rtl="0" algn="l"/>
            <a:endParaRPr lang="en-US"/>
          </a:p>
          <a:p>
            <a:pPr rtl="0" algn="l"/>
            <a:endParaRPr lang="en-US"/>
          </a:p>
          <a:p>
            <a:pPr rtl="0" algn="l"/>
            <a:endParaRPr lang="en-US"/>
          </a:p>
          <a:p>
            <a:pPr rtl="0" algn="l"/>
            <a:endParaRPr lang="en-US"/>
          </a:p>
          <a:p>
            <a:pPr rtl="0" algn="l"/>
            <a:endParaRPr lang="en-US"/>
          </a:p>
          <a:p>
            <a:pPr rtl="0" algn="l"/>
            <a:endParaRPr lang="en-US"/>
          </a:p>
        </p:txBody>
      </p:sp>
      <p:sp>
        <p:nvSpPr>
          <p:cNvPr id="3" name="Text Placeholder 2">
            <a:extLst>
              <a:ext uri="{FF2B5EF4-FFF2-40B4-BE49-F238E27FC236}">
                <a16:creationId xmlns:a16="http://schemas.microsoft.com/office/drawing/2014/main" id="{4D50A922-275E-963C-162D-891C9A8BE1B1}"/>
              </a:ext>
            </a:extLst>
          </p:cNvPr>
          <p:cNvSpPr>
            <a:spLocks noGrp="1"/>
          </p:cNvSpPr>
          <p:nvPr>
            <p:ph type="body" sz="quarter" idx="16"/>
          </p:nvPr>
        </p:nvSpPr>
        <p:spPr>
          <a:xfrm>
            <a:off x="798380" y="656500"/>
            <a:ext cx="10595237" cy="803654"/>
          </a:xfrm>
        </p:spPr>
        <p:txBody>
          <a:bodyPr anchor="ctr"/>
          <a:lstStyle/>
          <a:p>
            <a:pPr rtl="0" algn="l"/>
            <a:r>
              <a:rPr lang="en-US" b="1">
                <a:highlight>
                  <a:srgbClr val="F79037"/>
                </a:highlight>
              </a:rPr>
              <a:t>Eksempel:</a:t>
            </a:r>
            <a:r>
              <a:rPr lang="en-US" b="1"/>
              <a:t>et SMART mål for en etisk fødevarevirksomhed:</a:t>
            </a:r>
            <a:endParaRPr lang="en-IE" b="1"/>
          </a:p>
        </p:txBody>
      </p:sp>
      <p:sp>
        <p:nvSpPr>
          <p:cNvPr id="5" name="TextBox 4">
            <a:extLst>
              <a:ext uri="{FF2B5EF4-FFF2-40B4-BE49-F238E27FC236}">
                <a16:creationId xmlns:a16="http://schemas.microsoft.com/office/drawing/2014/main" id="{3C0CE6C6-6521-F97F-18F0-5DCD141084F4}"/>
              </a:ext>
            </a:extLst>
          </p:cNvPr>
          <p:cNvSpPr txBox="1"/>
          <p:nvPr/>
        </p:nvSpPr>
        <p:spPr>
          <a:xfrm>
            <a:off x="399393" y="5988297"/>
            <a:ext cx="6096000" cy="646331"/>
          </a:xfrm>
          <a:prstGeom prst="rect">
            <a:avLst/>
          </a:prstGeom>
          <a:noFill/>
        </p:spPr>
        <p:txBody>
          <a:bodyPr wrap="square">
            <a:spAutoFit/>
          </a:bodyPr>
          <a:lstStyle/>
          <a:p>
            <a:pPr rtl="0" algn="l"/>
            <a:r>
              <a:rPr lang="en-US" b="1">
                <a:solidFill>
                  <a:srgbClr val="000000"/>
                </a:solidFill>
              </a:rPr>
              <a:t>Dette eksempel giver et klart mål for virksomheden at arbejde hen imod og muliggør fremskridtssporing og -evaluering.</a:t>
            </a:r>
          </a:p>
        </p:txBody>
      </p:sp>
    </p:spTree>
    <p:extLst>
      <p:ext uri="{BB962C8B-B14F-4D97-AF65-F5344CB8AC3E}">
        <p14:creationId xmlns:p14="http://schemas.microsoft.com/office/powerpoint/2010/main" val="39275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board with text on it  Description automatically generated">
            <a:extLst>
              <a:ext uri="{FF2B5EF4-FFF2-40B4-BE49-F238E27FC236}">
                <a16:creationId xmlns:a16="http://schemas.microsoft.com/office/drawing/2014/main" id="{09C489A6-146B-1096-E472-52F45568B8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EC190F6-6186-35ED-95B4-31DAE5E3BF05}"/>
              </a:ext>
            </a:extLst>
          </p:cNvPr>
          <p:cNvSpPr>
            <a:spLocks noGrp="1"/>
          </p:cNvSpPr>
          <p:nvPr>
            <p:ph type="body" sz="quarter" idx="18"/>
          </p:nvPr>
        </p:nvSpPr>
        <p:spPr>
          <a:xfrm>
            <a:off x="898357" y="2319301"/>
            <a:ext cx="6635504" cy="3291086"/>
          </a:xfrm>
        </p:spPr>
        <p:txBody>
          <a:bodyPr/>
          <a:lstStyle/>
          <a:p>
            <a:pPr marL="457200" indent="-457200" rtl="0" algn="l">
              <a:buAutoNum type="arabicPeriod"/>
            </a:pPr>
            <a:r>
              <a:rPr lang="en-IE" dirty="0"/>
              <a:t>Angiv først nogle mål, du gerne vil se ske i din etiske fødevarevirksomhed</a:t>
            </a:r>
          </a:p>
          <a:p>
            <a:pPr marL="457200" indent="-457200" rtl="0" algn="l">
              <a:buAutoNum type="arabicPeriod"/>
            </a:pPr>
            <a:r>
              <a:rPr lang="en-IE" dirty="0"/>
              <a:t>Konverter denne liste til en række SMART-mål efter strukturen fra oven</a:t>
            </a:r>
          </a:p>
          <a:p>
            <a:pPr marL="457200" indent="-457200" rtl="0" algn="l">
              <a:buAutoNum type="arabicPeriod"/>
            </a:pPr>
            <a:r>
              <a:rPr lang="en-IE" dirty="0"/>
              <a:t>Evaluer og rejustér hele tiden, efterhånden som tiden går</a:t>
            </a:r>
          </a:p>
        </p:txBody>
      </p:sp>
      <p:sp>
        <p:nvSpPr>
          <p:cNvPr id="5" name="Text Placeholder 2">
            <a:extLst>
              <a:ext uri="{FF2B5EF4-FFF2-40B4-BE49-F238E27FC236}">
                <a16:creationId xmlns:a16="http://schemas.microsoft.com/office/drawing/2014/main" id="{76617A5B-2044-9209-5CA3-3E2EA75703FE}"/>
              </a:ext>
            </a:extLst>
          </p:cNvPr>
          <p:cNvSpPr>
            <a:spLocks noGrp="1"/>
          </p:cNvSpPr>
          <p:nvPr>
            <p:ph type="body" sz="quarter" idx="16"/>
          </p:nvPr>
        </p:nvSpPr>
        <p:spPr>
          <a:xfrm>
            <a:off x="836312" y="896178"/>
            <a:ext cx="4991100" cy="992188"/>
          </a:xfrm>
        </p:spPr>
        <p:txBody>
          <a:bodyPr/>
          <a:lstStyle/>
          <a:p>
            <a:pPr rtl="0" algn="l"/>
            <a:r>
              <a:rPr lang="en-IE" dirty="0">
                <a:highlight>
                  <a:srgbClr val="F79037"/>
                </a:highlight>
              </a:rPr>
              <a:t>Elevøvelse:</a:t>
            </a:r>
          </a:p>
        </p:txBody>
      </p:sp>
      <p:grpSp>
        <p:nvGrpSpPr>
          <p:cNvPr id="2" name="Group 1">
            <a:extLst>
              <a:ext uri="{FF2B5EF4-FFF2-40B4-BE49-F238E27FC236}">
                <a16:creationId xmlns:a16="http://schemas.microsoft.com/office/drawing/2014/main" id="{E7D860CB-475D-E7F6-2E27-9368738CF932}"/>
              </a:ext>
            </a:extLst>
          </p:cNvPr>
          <p:cNvGrpSpPr/>
          <p:nvPr/>
        </p:nvGrpSpPr>
        <p:grpSpPr>
          <a:xfrm>
            <a:off x="4895377" y="845101"/>
            <a:ext cx="1035918" cy="1043265"/>
            <a:chOff x="3258209" y="1217582"/>
            <a:chExt cx="4712093" cy="4711281"/>
          </a:xfrm>
        </p:grpSpPr>
        <p:sp>
          <p:nvSpPr>
            <p:cNvPr id="4" name="Freeform 31">
              <a:extLst>
                <a:ext uri="{FF2B5EF4-FFF2-40B4-BE49-F238E27FC236}">
                  <a16:creationId xmlns:a16="http://schemas.microsoft.com/office/drawing/2014/main" id="{ECF916AB-4C39-DA09-7ED7-FEFE5EFBF43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rtl="0" algn="l"/>
              <a:endParaRPr lang="en-US"/>
            </a:p>
          </p:txBody>
        </p:sp>
        <p:sp>
          <p:nvSpPr>
            <p:cNvPr id="6" name="Freeform 32">
              <a:extLst>
                <a:ext uri="{FF2B5EF4-FFF2-40B4-BE49-F238E27FC236}">
                  <a16:creationId xmlns:a16="http://schemas.microsoft.com/office/drawing/2014/main" id="{AE8393BE-0872-8955-D2C4-5EB46CC67B83}"/>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rtl="0" algn="l"/>
              <a:endParaRPr lang="en-US"/>
            </a:p>
          </p:txBody>
        </p:sp>
        <p:grpSp>
          <p:nvGrpSpPr>
            <p:cNvPr id="8" name="Group 7">
              <a:extLst>
                <a:ext uri="{FF2B5EF4-FFF2-40B4-BE49-F238E27FC236}">
                  <a16:creationId xmlns:a16="http://schemas.microsoft.com/office/drawing/2014/main" id="{DA47C6D4-C1F3-FB68-C534-9EF0621B1A49}"/>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B05A3A86-F504-F94B-8A70-1C5E9C7D106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rtl="0" algn="l"/>
                <a:endParaRPr lang="en-US"/>
              </a:p>
            </p:txBody>
          </p:sp>
          <p:sp>
            <p:nvSpPr>
              <p:cNvPr id="10" name="Freeform 17">
                <a:extLst>
                  <a:ext uri="{FF2B5EF4-FFF2-40B4-BE49-F238E27FC236}">
                    <a16:creationId xmlns:a16="http://schemas.microsoft.com/office/drawing/2014/main" id="{EA3EE647-96B9-AA3A-A724-827E28646DA5}"/>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rtl="0" algn="l"/>
                <a:endParaRPr lang="en-US"/>
              </a:p>
            </p:txBody>
          </p:sp>
          <p:sp>
            <p:nvSpPr>
              <p:cNvPr id="11" name="Freeform 18">
                <a:extLst>
                  <a:ext uri="{FF2B5EF4-FFF2-40B4-BE49-F238E27FC236}">
                    <a16:creationId xmlns:a16="http://schemas.microsoft.com/office/drawing/2014/main" id="{0B1FF945-D035-0CE5-9E4F-372EA6FEA1E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rtl="0" algn="l"/>
                <a:endParaRPr lang="en-US"/>
              </a:p>
            </p:txBody>
          </p:sp>
          <p:sp>
            <p:nvSpPr>
              <p:cNvPr id="12" name="Freeform 19">
                <a:extLst>
                  <a:ext uri="{FF2B5EF4-FFF2-40B4-BE49-F238E27FC236}">
                    <a16:creationId xmlns:a16="http://schemas.microsoft.com/office/drawing/2014/main" id="{163359A3-0BE6-8D81-2410-27EC2420AB1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rtl="0" algn="l"/>
                <a:endParaRPr lang="en-US"/>
              </a:p>
            </p:txBody>
          </p:sp>
          <p:sp>
            <p:nvSpPr>
              <p:cNvPr id="13" name="Freeform 20">
                <a:extLst>
                  <a:ext uri="{FF2B5EF4-FFF2-40B4-BE49-F238E27FC236}">
                    <a16:creationId xmlns:a16="http://schemas.microsoft.com/office/drawing/2014/main" id="{FA899262-820C-2100-9A93-7DC24A56A1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rtl="0" algn="l"/>
                <a:endParaRPr lang="en-US"/>
              </a:p>
            </p:txBody>
          </p:sp>
          <p:sp>
            <p:nvSpPr>
              <p:cNvPr id="14" name="Freeform 21">
                <a:extLst>
                  <a:ext uri="{FF2B5EF4-FFF2-40B4-BE49-F238E27FC236}">
                    <a16:creationId xmlns:a16="http://schemas.microsoft.com/office/drawing/2014/main" id="{3ACED21B-5D74-0C33-00B0-86AC4EE1F7D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15" name="Freeform 22">
                <a:extLst>
                  <a:ext uri="{FF2B5EF4-FFF2-40B4-BE49-F238E27FC236}">
                    <a16:creationId xmlns:a16="http://schemas.microsoft.com/office/drawing/2014/main" id="{1C4905C0-7104-76D9-EC45-2A80380DDB0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16" name="Freeform 23">
                <a:extLst>
                  <a:ext uri="{FF2B5EF4-FFF2-40B4-BE49-F238E27FC236}">
                    <a16:creationId xmlns:a16="http://schemas.microsoft.com/office/drawing/2014/main" id="{4190F003-0AF3-E2E0-32BD-11510A56007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rtl="0" algn="l"/>
                <a:endParaRPr lang="en-US"/>
              </a:p>
            </p:txBody>
          </p:sp>
          <p:sp>
            <p:nvSpPr>
              <p:cNvPr id="17" name="Freeform 24">
                <a:extLst>
                  <a:ext uri="{FF2B5EF4-FFF2-40B4-BE49-F238E27FC236}">
                    <a16:creationId xmlns:a16="http://schemas.microsoft.com/office/drawing/2014/main" id="{F540E6AD-C744-2155-CD31-CF421EB524D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18" name="Freeform 25">
                <a:extLst>
                  <a:ext uri="{FF2B5EF4-FFF2-40B4-BE49-F238E27FC236}">
                    <a16:creationId xmlns:a16="http://schemas.microsoft.com/office/drawing/2014/main" id="{438CB8B6-274E-C8E9-1786-A908A5F3F28E}"/>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19" name="Freeform 26">
                <a:extLst>
                  <a:ext uri="{FF2B5EF4-FFF2-40B4-BE49-F238E27FC236}">
                    <a16:creationId xmlns:a16="http://schemas.microsoft.com/office/drawing/2014/main" id="{3BF65746-6723-0D38-0A88-1779DAC7EF5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rtl="0" algn="l"/>
                <a:endParaRPr lang="en-US"/>
              </a:p>
            </p:txBody>
          </p:sp>
          <p:sp>
            <p:nvSpPr>
              <p:cNvPr id="20" name="Freeform 27">
                <a:extLst>
                  <a:ext uri="{FF2B5EF4-FFF2-40B4-BE49-F238E27FC236}">
                    <a16:creationId xmlns:a16="http://schemas.microsoft.com/office/drawing/2014/main" id="{80738191-4564-EDE0-87C6-A6EABA488A6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rtl="0" algn="l"/>
                <a:endParaRPr lang="en-US"/>
              </a:p>
            </p:txBody>
          </p:sp>
          <p:sp>
            <p:nvSpPr>
              <p:cNvPr id="21" name="Freeform 28">
                <a:extLst>
                  <a:ext uri="{FF2B5EF4-FFF2-40B4-BE49-F238E27FC236}">
                    <a16:creationId xmlns:a16="http://schemas.microsoft.com/office/drawing/2014/main" id="{2A6E19BE-0BE8-D34F-9789-D20B1CFA947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sp>
            <p:nvSpPr>
              <p:cNvPr id="22" name="Freeform 29">
                <a:extLst>
                  <a:ext uri="{FF2B5EF4-FFF2-40B4-BE49-F238E27FC236}">
                    <a16:creationId xmlns:a16="http://schemas.microsoft.com/office/drawing/2014/main" id="{C1B8BBC4-C1FC-B1C9-51F0-2816238DC6F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rtl="0" algn="l"/>
                <a:endParaRPr lang="en-US"/>
              </a:p>
            </p:txBody>
          </p:sp>
          <p:sp>
            <p:nvSpPr>
              <p:cNvPr id="23" name="Freeform 30">
                <a:extLst>
                  <a:ext uri="{FF2B5EF4-FFF2-40B4-BE49-F238E27FC236}">
                    <a16:creationId xmlns:a16="http://schemas.microsoft.com/office/drawing/2014/main" id="{E330157C-9E3D-5EFB-F8A9-546696BCADD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31109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618952" cy="3066422"/>
          </a:xfrm>
        </p:spPr>
        <p:txBody>
          <a:bodyPr/>
          <a:lstStyle/>
          <a:p>
            <a:pPr rtl="0" algn="l"/>
            <a:r>
              <a:rPr lang="en-US" dirty="0"/>
              <a:t>Bestemmelse af dine mål – Oprettelse af en forretningsplan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99BFD-2BDF-116D-9730-D42F054E25A5}"/>
              </a:ext>
            </a:extLst>
          </p:cNvPr>
          <p:cNvSpPr>
            <a:spLocks noGrp="1"/>
          </p:cNvSpPr>
          <p:nvPr>
            <p:ph type="body" sz="quarter" idx="18"/>
          </p:nvPr>
        </p:nvSpPr>
        <p:spPr>
          <a:xfrm>
            <a:off x="856390" y="1795134"/>
            <a:ext cx="11240437" cy="1406844"/>
          </a:xfrm>
        </p:spPr>
        <p:txBody>
          <a:bodyPr/>
          <a:lstStyle/>
          <a:p>
            <a:pPr rtl="0" algn="l"/>
            <a:r>
              <a:rPr lang="en-IE" dirty="0"/>
              <a:t>Du laver dette kursus, da du ønsker at sikre, at din etiske fødevarevirksomhed er succesfuld i alle aspekter.</a:t>
            </a:r>
            <a:r>
              <a:rPr lang="en-US" b="1" dirty="0"/>
              <a:t>Udarbejdelse af en forretningsplan</a:t>
            </a:r>
            <a:r>
              <a:rPr lang="en-US" dirty="0"/>
              <a:t>er et skridt i den rigtige retning på den rejse, og det kan åbne døre for finansiering</a:t>
            </a:r>
            <a:r>
              <a:rPr lang="en-US" dirty="0" err="1"/>
              <a:t>etc</a:t>
            </a:r>
            <a:r>
              <a:rPr lang="en-US" dirty="0"/>
              <a:t>…Før du skriver din forretningsplan, skal du have idéer til muligheder for at udvide.</a:t>
            </a:r>
            <a:r>
              <a:rPr lang="en-IE" sz="2400" dirty="0"/>
              <a:t>Der er et par stadier i denne udforskning:</a:t>
            </a:r>
          </a:p>
          <a:p>
            <a:pPr rtl="0" algn="l"/>
            <a:endParaRPr lang="en-IE" dirty="0"/>
          </a:p>
        </p:txBody>
      </p:sp>
      <p:sp>
        <p:nvSpPr>
          <p:cNvPr id="3" name="Text Placeholder 2">
            <a:extLst>
              <a:ext uri="{FF2B5EF4-FFF2-40B4-BE49-F238E27FC236}">
                <a16:creationId xmlns:a16="http://schemas.microsoft.com/office/drawing/2014/main" id="{700403B2-BF3B-62C7-3DC7-0251549D0077}"/>
              </a:ext>
            </a:extLst>
          </p:cNvPr>
          <p:cNvSpPr>
            <a:spLocks noGrp="1"/>
          </p:cNvSpPr>
          <p:nvPr>
            <p:ph type="body" sz="quarter" idx="16"/>
          </p:nvPr>
        </p:nvSpPr>
        <p:spPr/>
        <p:txBody>
          <a:bodyPr/>
          <a:lstStyle/>
          <a:p>
            <a:pPr rtl="0" algn="l"/>
            <a:r>
              <a:rPr lang="en-IE" b="1" dirty="0"/>
              <a:t>Hvad er det næste, når du fastlægger dine mål?</a:t>
            </a:r>
          </a:p>
        </p:txBody>
      </p:sp>
      <p:sp>
        <p:nvSpPr>
          <p:cNvPr id="4" name="Text Placeholder 3">
            <a:extLst>
              <a:ext uri="{FF2B5EF4-FFF2-40B4-BE49-F238E27FC236}">
                <a16:creationId xmlns:a16="http://schemas.microsoft.com/office/drawing/2014/main" id="{4E4ECB6B-9F0F-71A6-168D-9F1E74348740}"/>
              </a:ext>
            </a:extLst>
          </p:cNvPr>
          <p:cNvSpPr txBox="1">
            <a:spLocks/>
          </p:cNvSpPr>
          <p:nvPr/>
        </p:nvSpPr>
        <p:spPr>
          <a:xfrm>
            <a:off x="1079004" y="3253634"/>
            <a:ext cx="8296550" cy="3251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lgn="l">
              <a:buFont typeface="+mj-lt"/>
              <a:buAutoNum type="arabicPeriod"/>
            </a:pPr>
            <a:r>
              <a:rPr lang="en-IE" sz="2300" b="1" dirty="0">
                <a:solidFill>
                  <a:srgbClr val="000000"/>
                </a:solidFill>
              </a:rPr>
              <a:t>Kreativitet og idé:</a:t>
            </a:r>
            <a:r>
              <a:rPr lang="en-IE" sz="2300" dirty="0">
                <a:solidFill>
                  <a:srgbClr val="000000"/>
                </a:solidFill>
              </a:rPr>
              <a:t>som diskuteret i det foregående afsnit</a:t>
            </a:r>
          </a:p>
          <a:p>
            <a:pPr marL="457200" indent="-457200" rtl="0" algn="l">
              <a:buFont typeface="+mj-lt"/>
              <a:buAutoNum type="arabicPeriod"/>
            </a:pPr>
            <a:r>
              <a:rPr lang="en-IE" sz="2300" b="1" dirty="0">
                <a:solidFill>
                  <a:srgbClr val="000000"/>
                </a:solidFill>
              </a:rPr>
              <a:t>Værdsæt disse ideer:</a:t>
            </a:r>
            <a:r>
              <a:rPr lang="en-IE" sz="2300" dirty="0">
                <a:solidFill>
                  <a:srgbClr val="000000"/>
                </a:solidFill>
              </a:rPr>
              <a:t>få mest muligt ud af dem og de tilhørende muligheder</a:t>
            </a:r>
          </a:p>
          <a:p>
            <a:pPr marL="457200" indent="-457200" rtl="0" algn="l">
              <a:buFont typeface="+mj-lt"/>
              <a:buAutoNum type="arabicPeriod"/>
            </a:pPr>
            <a:r>
              <a:rPr lang="en-IE" sz="2300" b="1" dirty="0">
                <a:solidFill>
                  <a:srgbClr val="000000"/>
                </a:solidFill>
              </a:rPr>
              <a:t>Mobiliser ressourcerne:</a:t>
            </a:r>
            <a:r>
              <a:rPr lang="en-IE" sz="2300" dirty="0">
                <a:solidFill>
                  <a:srgbClr val="000000"/>
                </a:solidFill>
              </a:rPr>
              <a:t>samle og administrere de ressourcer, du måtte have brug for</a:t>
            </a:r>
          </a:p>
          <a:p>
            <a:pPr marL="457200" indent="-457200" rtl="0" algn="l">
              <a:buFont typeface="+mj-lt"/>
              <a:buAutoNum type="arabicPeriod"/>
            </a:pPr>
            <a:r>
              <a:rPr lang="en-IE" sz="2300" b="1" dirty="0">
                <a:solidFill>
                  <a:srgbClr val="000000"/>
                </a:solidFill>
              </a:rPr>
              <a:t>Planlægning og ledelse:</a:t>
            </a:r>
            <a:r>
              <a:rPr lang="en-IE" sz="2300" dirty="0">
                <a:solidFill>
                  <a:srgbClr val="000000"/>
                </a:solidFill>
              </a:rPr>
              <a:t>Prioriter, organiser og bestem de bedste løsninger for at få det til at ske.</a:t>
            </a:r>
          </a:p>
        </p:txBody>
      </p:sp>
      <p:grpSp>
        <p:nvGrpSpPr>
          <p:cNvPr id="5" name="Graphic 3">
            <a:extLst>
              <a:ext uri="{FF2B5EF4-FFF2-40B4-BE49-F238E27FC236}">
                <a16:creationId xmlns:a16="http://schemas.microsoft.com/office/drawing/2014/main" id="{42A2F235-9B57-E0B2-7186-91270D216F02}"/>
              </a:ext>
            </a:extLst>
          </p:cNvPr>
          <p:cNvGrpSpPr/>
          <p:nvPr/>
        </p:nvGrpSpPr>
        <p:grpSpPr>
          <a:xfrm>
            <a:off x="9456629" y="3634579"/>
            <a:ext cx="1684742" cy="1836345"/>
            <a:chOff x="8626076" y="3737866"/>
            <a:chExt cx="1139900" cy="1140988"/>
          </a:xfrm>
        </p:grpSpPr>
        <p:grpSp>
          <p:nvGrpSpPr>
            <p:cNvPr id="6" name="Graphic 3">
              <a:extLst>
                <a:ext uri="{FF2B5EF4-FFF2-40B4-BE49-F238E27FC236}">
                  <a16:creationId xmlns:a16="http://schemas.microsoft.com/office/drawing/2014/main" id="{65411F6F-2348-3012-2EFC-ED8BACB0BADA}"/>
                </a:ext>
              </a:extLst>
            </p:cNvPr>
            <p:cNvGrpSpPr/>
            <p:nvPr/>
          </p:nvGrpSpPr>
          <p:grpSpPr>
            <a:xfrm>
              <a:off x="8626076" y="4097168"/>
              <a:ext cx="907855" cy="521124"/>
              <a:chOff x="8626076" y="4097168"/>
              <a:chExt cx="907855" cy="521124"/>
            </a:xfrm>
            <a:solidFill>
              <a:srgbClr val="00BADE"/>
            </a:solidFill>
          </p:grpSpPr>
          <p:sp>
            <p:nvSpPr>
              <p:cNvPr id="15" name="Freeform 926">
                <a:extLst>
                  <a:ext uri="{FF2B5EF4-FFF2-40B4-BE49-F238E27FC236}">
                    <a16:creationId xmlns:a16="http://schemas.microsoft.com/office/drawing/2014/main" id="{3DDC5C04-F57B-8317-D547-01843C5E1022}"/>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F1A0C2"/>
              </a:solidFill>
              <a:ln w="27426" cap="flat">
                <a:noFill/>
                <a:prstDash val="solid"/>
                <a:miter/>
              </a:ln>
            </p:spPr>
            <p:txBody>
              <a:bodyPr rtlCol="0" anchor="ctr"/>
              <a:lstStyle/>
              <a:p>
                <a:pPr rtl="0" algn="l"/>
                <a:endParaRPr lang="en-US"/>
              </a:p>
            </p:txBody>
          </p:sp>
          <p:sp>
            <p:nvSpPr>
              <p:cNvPr id="16" name="Freeform 927">
                <a:extLst>
                  <a:ext uri="{FF2B5EF4-FFF2-40B4-BE49-F238E27FC236}">
                    <a16:creationId xmlns:a16="http://schemas.microsoft.com/office/drawing/2014/main" id="{C43DBC9E-4C15-ACFC-2DD8-53BEBDD8052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F1A0C2"/>
              </a:solidFill>
              <a:ln w="27426" cap="flat">
                <a:noFill/>
                <a:prstDash val="solid"/>
                <a:miter/>
              </a:ln>
            </p:spPr>
            <p:txBody>
              <a:bodyPr rtlCol="0" anchor="ctr"/>
              <a:lstStyle/>
              <a:p>
                <a:pPr rtl="0" algn="l"/>
                <a:endParaRPr lang="en-US"/>
              </a:p>
            </p:txBody>
          </p:sp>
        </p:grpSp>
        <p:sp>
          <p:nvSpPr>
            <p:cNvPr id="7" name="Freeform 918">
              <a:extLst>
                <a:ext uri="{FF2B5EF4-FFF2-40B4-BE49-F238E27FC236}">
                  <a16:creationId xmlns:a16="http://schemas.microsoft.com/office/drawing/2014/main" id="{4BDB2C56-2B38-CC75-6E60-62E59C1A1663}"/>
                </a:ext>
              </a:extLst>
            </p:cNvPr>
            <p:cNvSpPr/>
            <p:nvPr/>
          </p:nvSpPr>
          <p:spPr>
            <a:xfrm>
              <a:off x="870726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pPr rtl="0" algn="l"/>
              <a:endParaRPr lang="en-US"/>
            </a:p>
          </p:txBody>
        </p:sp>
        <p:sp>
          <p:nvSpPr>
            <p:cNvPr id="8" name="Freeform 919">
              <a:extLst>
                <a:ext uri="{FF2B5EF4-FFF2-40B4-BE49-F238E27FC236}">
                  <a16:creationId xmlns:a16="http://schemas.microsoft.com/office/drawing/2014/main" id="{29885B33-A2F6-DF75-F4A4-BDB165D9C7B0}"/>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pPr rtl="0" algn="l"/>
              <a:endParaRPr lang="en-US"/>
            </a:p>
          </p:txBody>
        </p:sp>
        <p:sp>
          <p:nvSpPr>
            <p:cNvPr id="9" name="Freeform 920">
              <a:extLst>
                <a:ext uri="{FF2B5EF4-FFF2-40B4-BE49-F238E27FC236}">
                  <a16:creationId xmlns:a16="http://schemas.microsoft.com/office/drawing/2014/main" id="{A4206880-AC97-8A6E-B1D0-A34F9E8D04A4}"/>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pPr rtl="0" algn="l"/>
              <a:endParaRPr lang="en-US"/>
            </a:p>
          </p:txBody>
        </p:sp>
        <p:sp>
          <p:nvSpPr>
            <p:cNvPr id="10" name="Freeform 921">
              <a:extLst>
                <a:ext uri="{FF2B5EF4-FFF2-40B4-BE49-F238E27FC236}">
                  <a16:creationId xmlns:a16="http://schemas.microsoft.com/office/drawing/2014/main" id="{32FC34AE-C80C-AA85-618B-AD6050807877}"/>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pPr rtl="0" algn="l"/>
              <a:endParaRPr lang="en-US"/>
            </a:p>
          </p:txBody>
        </p:sp>
        <p:sp>
          <p:nvSpPr>
            <p:cNvPr id="11" name="Freeform 922">
              <a:extLst>
                <a:ext uri="{FF2B5EF4-FFF2-40B4-BE49-F238E27FC236}">
                  <a16:creationId xmlns:a16="http://schemas.microsoft.com/office/drawing/2014/main" id="{8D4A628B-869F-714B-7412-1AD889901CC5}"/>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rtl="0" algn="l"/>
              <a:endParaRPr lang="en-US"/>
            </a:p>
          </p:txBody>
        </p:sp>
        <p:sp>
          <p:nvSpPr>
            <p:cNvPr id="12" name="Freeform 923">
              <a:extLst>
                <a:ext uri="{FF2B5EF4-FFF2-40B4-BE49-F238E27FC236}">
                  <a16:creationId xmlns:a16="http://schemas.microsoft.com/office/drawing/2014/main" id="{D07E23A9-80CC-6076-94BE-CB2946F9449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rtl="0" algn="l"/>
              <a:endParaRPr lang="en-US"/>
            </a:p>
          </p:txBody>
        </p:sp>
        <p:sp>
          <p:nvSpPr>
            <p:cNvPr id="13" name="Freeform 924">
              <a:extLst>
                <a:ext uri="{FF2B5EF4-FFF2-40B4-BE49-F238E27FC236}">
                  <a16:creationId xmlns:a16="http://schemas.microsoft.com/office/drawing/2014/main" id="{A0BEDDDB-61FA-3015-67C6-D590FDB2331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rtl="0" algn="l"/>
              <a:endParaRPr lang="en-US"/>
            </a:p>
          </p:txBody>
        </p:sp>
        <p:sp>
          <p:nvSpPr>
            <p:cNvPr id="14" name="Freeform 925">
              <a:extLst>
                <a:ext uri="{FF2B5EF4-FFF2-40B4-BE49-F238E27FC236}">
                  <a16:creationId xmlns:a16="http://schemas.microsoft.com/office/drawing/2014/main" id="{3F7BF611-9A31-E40F-47DF-49AA3A3742A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rtl="0" algn="l"/>
              <a:endParaRPr lang="en-US"/>
            </a:p>
          </p:txBody>
        </p:sp>
      </p:grpSp>
      <p:pic>
        <p:nvPicPr>
          <p:cNvPr id="17" name="Picture 16">
            <a:extLst>
              <a:ext uri="{FF2B5EF4-FFF2-40B4-BE49-F238E27FC236}">
                <a16:creationId xmlns:a16="http://schemas.microsoft.com/office/drawing/2014/main" id="{A13B36D6-5BF4-9329-3569-78C72E5B242F}"/>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2496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186ED-9C64-3EF4-9625-CC87D0815A79}"/>
              </a:ext>
            </a:extLst>
          </p:cNvPr>
          <p:cNvSpPr>
            <a:spLocks noGrp="1"/>
          </p:cNvSpPr>
          <p:nvPr>
            <p:ph type="body" sz="quarter" idx="18"/>
          </p:nvPr>
        </p:nvSpPr>
        <p:spPr>
          <a:xfrm>
            <a:off x="898357" y="2060029"/>
            <a:ext cx="6556802" cy="3550358"/>
          </a:xfrm>
        </p:spPr>
        <p:txBody>
          <a:bodyPr/>
          <a:lstStyle/>
          <a:p>
            <a:pPr rtl="0" algn="l"/>
            <a:r>
              <a:rPr lang="en-US" dirty="0"/>
              <a:t>Udvikling af en forretningsplan involverer</a:t>
            </a:r>
            <a:r>
              <a:rPr lang="en-US" b="1" dirty="0"/>
              <a:t>tænker strategisk</a:t>
            </a:r>
            <a:r>
              <a:rPr lang="en-US" dirty="0"/>
              <a:t>om din virksomhed og lave en plan for at få din plan til at blive til virkelighed.</a:t>
            </a:r>
            <a:r>
              <a:rPr lang="en-US" i="1" dirty="0"/>
              <a:t>Planter frøet!</a:t>
            </a:r>
          </a:p>
          <a:p>
            <a:pPr rtl="0" algn="l"/>
            <a:r>
              <a:rPr lang="en-US" dirty="0"/>
              <a:t>På dette kursus hjælper vi dig med at udvikle en enkel og praktisk forretningsplan, der gør dig i stand til at nå dine vækstambitioner. Bygget op omkring værktøjer, skabeloner og ressourcer, der vil hjælpe dig, såsom Design Thinking Process, Business Model Canvas og casestudier fra det virkelige liv, vil vi hjælpe dig med at formulere dine etiske virksomhedsmål.</a:t>
            </a:r>
          </a:p>
          <a:p>
            <a:pPr rtl="0" algn="l"/>
            <a:endParaRPr lang="en-IE" dirty="0"/>
          </a:p>
        </p:txBody>
      </p:sp>
      <p:sp>
        <p:nvSpPr>
          <p:cNvPr id="3" name="Text Placeholder 2">
            <a:extLst>
              <a:ext uri="{FF2B5EF4-FFF2-40B4-BE49-F238E27FC236}">
                <a16:creationId xmlns:a16="http://schemas.microsoft.com/office/drawing/2014/main" id="{640E6B73-CAB2-8892-C40E-81953D7802A3}"/>
              </a:ext>
            </a:extLst>
          </p:cNvPr>
          <p:cNvSpPr>
            <a:spLocks noGrp="1"/>
          </p:cNvSpPr>
          <p:nvPr>
            <p:ph type="body" sz="quarter" idx="16"/>
          </p:nvPr>
        </p:nvSpPr>
        <p:spPr>
          <a:xfrm>
            <a:off x="834552" y="751288"/>
            <a:ext cx="5775711" cy="992652"/>
          </a:xfrm>
        </p:spPr>
        <p:txBody>
          <a:bodyPr/>
          <a:lstStyle/>
          <a:p>
            <a:pPr rtl="0" algn="l"/>
            <a:r>
              <a:rPr lang="en-US" b="1" dirty="0"/>
              <a:t>Opretter din forretningsplan...</a:t>
            </a:r>
          </a:p>
          <a:p>
            <a:pPr rtl="0" algn="l"/>
            <a:r>
              <a:rPr lang="en-US" b="1" dirty="0"/>
              <a:t>med dig for din fremtid!</a:t>
            </a:r>
          </a:p>
          <a:p>
            <a:pPr rtl="0" algn="l"/>
            <a:endParaRPr lang="en-IE" b="1" dirty="0"/>
          </a:p>
        </p:txBody>
      </p:sp>
      <p:pic>
        <p:nvPicPr>
          <p:cNvPr id="5" name="Picture Placeholder 5" descr="Farmer's hand holding freshly harvested wheat">
            <a:extLst>
              <a:ext uri="{FF2B5EF4-FFF2-40B4-BE49-F238E27FC236}">
                <a16:creationId xmlns:a16="http://schemas.microsoft.com/office/drawing/2014/main" id="{0C3F5966-E192-F8C8-1645-6C2595090E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pic>
        <p:nvPicPr>
          <p:cNvPr id="6" name="Picture 5">
            <a:extLst>
              <a:ext uri="{FF2B5EF4-FFF2-40B4-BE49-F238E27FC236}">
                <a16:creationId xmlns:a16="http://schemas.microsoft.com/office/drawing/2014/main" id="{BC533917-E66C-92DD-151B-C0B8B5AA289F}"/>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525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31E3-404D-F1BD-6FA0-D373DC7B5EB3}"/>
              </a:ext>
            </a:extLst>
          </p:cNvPr>
          <p:cNvSpPr>
            <a:spLocks noGrp="1"/>
          </p:cNvSpPr>
          <p:nvPr>
            <p:ph type="body" sz="quarter" idx="18"/>
          </p:nvPr>
        </p:nvSpPr>
        <p:spPr>
          <a:xfrm>
            <a:off x="898357" y="2235218"/>
            <a:ext cx="4867011" cy="3291086"/>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en undersøgelse lavet for at forstå</a:t>
            </a:r>
            <a:r>
              <a:rPr kumimoji="0" lang="en-US" sz="2400" b="1" i="0" u="none" strike="noStrike" kern="1200" cap="none" spc="0" normalizeH="0" baseline="0" noProof="0" dirty="0">
                <a:ln>
                  <a:noFill/>
                </a:ln>
                <a:effectLst/>
                <a:uLnTx/>
                <a:uFillTx/>
                <a:latin typeface="Calibri" panose="020F0502020204030204"/>
                <a:ea typeface="+mn-ea"/>
                <a:cs typeface="+mn-cs"/>
              </a:rPr>
              <a:t>en virksomheds levedygtighed</a:t>
            </a:r>
            <a:r>
              <a:rPr kumimoji="0" lang="en-US" sz="2400" b="0" i="0" u="none" strike="noStrike" kern="1200" cap="none" spc="0" normalizeH="0" baseline="0" noProof="0" dirty="0">
                <a:ln>
                  <a:noFill/>
                </a:ln>
                <a:effectLst/>
                <a:uLnTx/>
                <a:uFillTx/>
                <a:latin typeface="Calibri" panose="020F0502020204030204"/>
                <a:ea typeface="+mn-ea"/>
                <a:cs typeface="+mn-cs"/>
              </a:rPr>
              <a:t>,</a:t>
            </a:r>
            <a:r>
              <a:rPr kumimoji="0" lang="en-US" sz="2400" b="0" i="0" u="none" strike="noStrike" kern="1200" cap="none" spc="0" normalizeH="0" baseline="0" noProof="0" dirty="0" err="1">
                <a:ln>
                  <a:noFill/>
                </a:ln>
                <a:effectLst/>
                <a:uLnTx/>
                <a:uFillTx/>
                <a:latin typeface="Calibri" panose="020F0502020204030204"/>
                <a:ea typeface="+mn-ea"/>
                <a:cs typeface="+mn-cs"/>
              </a:rPr>
              <a:t>analysere</a:t>
            </a:r>
            <a:r>
              <a:rPr kumimoji="0" lang="en-US" sz="2400" b="0" i="0" u="none" strike="noStrike" kern="1200" cap="none" spc="0" normalizeH="0" baseline="0" noProof="0" dirty="0">
                <a:ln>
                  <a:noFill/>
                </a:ln>
                <a:effectLst/>
                <a:uLnTx/>
                <a:uFillTx/>
                <a:latin typeface="Calibri" panose="020F0502020204030204"/>
                <a:ea typeface="+mn-ea"/>
                <a:cs typeface="+mn-cs"/>
              </a:rPr>
              <a:t>produktionsoperationer, finansielle, markedsmæssige og andre synspunkter.</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Det er kort sagt en klar og</a:t>
            </a:r>
            <a:r>
              <a:rPr kumimoji="0" lang="en-US" sz="2400" b="0" i="0" u="none" strike="noStrike" kern="1200" cap="none" spc="0" normalizeH="0" baseline="0" noProof="0" dirty="0" err="1">
                <a:ln>
                  <a:noFill/>
                </a:ln>
                <a:effectLst/>
                <a:uLnTx/>
                <a:uFillTx/>
                <a:latin typeface="Calibri" panose="020F0502020204030204"/>
                <a:ea typeface="+mn-ea"/>
                <a:cs typeface="+mn-cs"/>
              </a:rPr>
              <a:t>organiseret</a:t>
            </a:r>
            <a:r>
              <a:rPr kumimoji="0" lang="en-US" sz="2400" b="0" i="0" u="none" strike="noStrike" kern="1200" cap="none" spc="0" normalizeH="0" baseline="0" noProof="0" dirty="0">
                <a:ln>
                  <a:noFill/>
                </a:ln>
                <a:effectLst/>
                <a:uLnTx/>
                <a:uFillTx/>
                <a:latin typeface="Calibri" panose="020F0502020204030204"/>
                <a:ea typeface="+mn-ea"/>
                <a:cs typeface="+mn-cs"/>
              </a:rPr>
              <a:t>måde at fremskrive de nødvendige ressourcer og forventede afkast for en virksomhed. Dette reducerer risici og usikkerheder</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rtl="0" algn="l"/>
            <a:endParaRPr lang="en-IE" dirty="0"/>
          </a:p>
        </p:txBody>
      </p:sp>
      <p:sp>
        <p:nvSpPr>
          <p:cNvPr id="3" name="Text Placeholder 2">
            <a:extLst>
              <a:ext uri="{FF2B5EF4-FFF2-40B4-BE49-F238E27FC236}">
                <a16:creationId xmlns:a16="http://schemas.microsoft.com/office/drawing/2014/main" id="{FDC307CF-2304-2D49-24D4-944C7CCF15CE}"/>
              </a:ext>
            </a:extLst>
          </p:cNvPr>
          <p:cNvSpPr>
            <a:spLocks noGrp="1"/>
          </p:cNvSpPr>
          <p:nvPr>
            <p:ph type="body" sz="quarter" idx="16"/>
          </p:nvPr>
        </p:nvSpPr>
        <p:spPr/>
        <p:txBody>
          <a:bodyPr/>
          <a:lstStyle/>
          <a:p>
            <a:pPr rtl="0" algn="l"/>
            <a:r>
              <a:rPr lang="en-US" b="1" dirty="0"/>
              <a:t>Først og fremmest er en forretningsplan...</a:t>
            </a:r>
          </a:p>
          <a:p>
            <a:pPr rtl="0" algn="l"/>
            <a:endParaRPr lang="en-IE" b="1" dirty="0"/>
          </a:p>
        </p:txBody>
      </p:sp>
      <p:pic>
        <p:nvPicPr>
          <p:cNvPr id="6" name="Picture Placeholder 5" descr="A diagram of a business plan  Description automatically generated with low confidence">
            <a:extLst>
              <a:ext uri="{FF2B5EF4-FFF2-40B4-BE49-F238E27FC236}">
                <a16:creationId xmlns:a16="http://schemas.microsoft.com/office/drawing/2014/main" id="{9C6B80E6-6F29-97F1-4948-C5B6964A81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947338" y="1420553"/>
            <a:ext cx="5244662" cy="3913188"/>
          </a:xfrm>
          <a:ln>
            <a:solidFill>
              <a:srgbClr val="000000"/>
            </a:solidFill>
          </a:ln>
        </p:spPr>
      </p:pic>
      <p:pic>
        <p:nvPicPr>
          <p:cNvPr id="7" name="Picture 6">
            <a:extLst>
              <a:ext uri="{FF2B5EF4-FFF2-40B4-BE49-F238E27FC236}">
                <a16:creationId xmlns:a16="http://schemas.microsoft.com/office/drawing/2014/main" id="{7EB3A8C0-46BA-438A-3846-9EA404C3B7F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187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92A0-1A42-4163-3D79-50CE332805AC}"/>
              </a:ext>
            </a:extLst>
          </p:cNvPr>
          <p:cNvSpPr>
            <a:spLocks noGrp="1"/>
          </p:cNvSpPr>
          <p:nvPr>
            <p:ph type="body" idx="1"/>
          </p:nvPr>
        </p:nvSpPr>
        <p:spPr>
          <a:xfrm>
            <a:off x="201040" y="282474"/>
            <a:ext cx="9762768" cy="582221"/>
          </a:xfrm>
        </p:spPr>
        <p:txBody>
          <a:bodyPr>
            <a:noAutofit/>
          </a:bodyPr>
          <a:lstStyle/>
          <a:p>
            <a:pPr rtl="0" algn="l"/>
            <a:r>
              <a:rPr lang="en-IE" b="1" dirty="0">
                <a:solidFill>
                  <a:srgbClr val="000000"/>
                </a:solidFill>
              </a:rPr>
              <a:t>Det resultat, vi ønsker at opnå i dette afsnit:</a:t>
            </a:r>
          </a:p>
        </p:txBody>
      </p:sp>
      <p:sp>
        <p:nvSpPr>
          <p:cNvPr id="3" name="Text Placeholder 2">
            <a:extLst>
              <a:ext uri="{FF2B5EF4-FFF2-40B4-BE49-F238E27FC236}">
                <a16:creationId xmlns:a16="http://schemas.microsoft.com/office/drawing/2014/main" id="{2481B8D7-3B8D-EFFF-F342-689A5C11F84F}"/>
              </a:ext>
            </a:extLst>
          </p:cNvPr>
          <p:cNvSpPr>
            <a:spLocks noGrp="1"/>
          </p:cNvSpPr>
          <p:nvPr>
            <p:ph type="body" idx="2"/>
          </p:nvPr>
        </p:nvSpPr>
        <p:spPr>
          <a:xfrm>
            <a:off x="1786758" y="3349563"/>
            <a:ext cx="2480441" cy="1202080"/>
          </a:xfrm>
        </p:spPr>
        <p:txBody>
          <a:bodyPr/>
          <a:lstStyle/>
          <a:p>
            <a:pPr marL="0" indent="0" rtl="0" algn="l"/>
            <a:r>
              <a:rPr lang="en-US" sz="1800" b="1" dirty="0">
                <a:solidFill>
                  <a:srgbClr val="000000"/>
                </a:solidFill>
                <a:latin typeface="+mn-lt"/>
              </a:rPr>
              <a:t>Producere og implementere en</a:t>
            </a:r>
            <a:r>
              <a:rPr lang="en-US" sz="1800" b="1" dirty="0">
                <a:solidFill>
                  <a:srgbClr val="000000"/>
                </a:solidFill>
                <a:highlight>
                  <a:srgbClr val="DDE2E3"/>
                </a:highlight>
                <a:latin typeface="+mn-lt"/>
              </a:rPr>
              <a:t>PRAKTISK FORRETNINGSPLAN</a:t>
            </a:r>
            <a:r>
              <a:rPr lang="en-US" sz="1800" b="1" dirty="0">
                <a:solidFill>
                  <a:srgbClr val="000000"/>
                </a:solidFill>
                <a:latin typeface="+mn-lt"/>
              </a:rPr>
              <a:t>at levere forretningsvækst til din fødevarevirksomhed.</a:t>
            </a:r>
          </a:p>
          <a:p>
            <a:pPr marL="0" indent="0" rtl="0" algn="l"/>
            <a:endParaRPr lang="en-IE" sz="1800" b="1" dirty="0">
              <a:solidFill>
                <a:srgbClr val="000000"/>
              </a:solidFill>
              <a:latin typeface="+mn-lt"/>
            </a:endParaRPr>
          </a:p>
        </p:txBody>
      </p:sp>
      <p:sp>
        <p:nvSpPr>
          <p:cNvPr id="6" name="Text Placeholder 5">
            <a:extLst>
              <a:ext uri="{FF2B5EF4-FFF2-40B4-BE49-F238E27FC236}">
                <a16:creationId xmlns:a16="http://schemas.microsoft.com/office/drawing/2014/main" id="{3803B1CA-D6CB-AE1C-5DA0-E0AE5C21EA79}"/>
              </a:ext>
            </a:extLst>
          </p:cNvPr>
          <p:cNvSpPr>
            <a:spLocks noGrp="1"/>
          </p:cNvSpPr>
          <p:nvPr>
            <p:ph type="body" idx="6"/>
          </p:nvPr>
        </p:nvSpPr>
        <p:spPr>
          <a:xfrm>
            <a:off x="2188463" y="2340770"/>
            <a:ext cx="695250" cy="734798"/>
          </a:xfrm>
        </p:spPr>
        <p:txBody>
          <a:bodyPr/>
          <a:lstStyle/>
          <a:p>
            <a:pPr rtl="0" algn="l"/>
            <a:r>
              <a:rPr lang="en-IE" dirty="0">
                <a:solidFill>
                  <a:srgbClr val="F79037"/>
                </a:solidFill>
              </a:rPr>
              <a:t>1</a:t>
            </a:r>
          </a:p>
        </p:txBody>
      </p:sp>
      <p:sp>
        <p:nvSpPr>
          <p:cNvPr id="7" name="Text Placeholder 6">
            <a:extLst>
              <a:ext uri="{FF2B5EF4-FFF2-40B4-BE49-F238E27FC236}">
                <a16:creationId xmlns:a16="http://schemas.microsoft.com/office/drawing/2014/main" id="{2FFBA16D-5874-FB06-ECF4-07294E8C051B}"/>
              </a:ext>
            </a:extLst>
          </p:cNvPr>
          <p:cNvSpPr>
            <a:spLocks noGrp="1"/>
          </p:cNvSpPr>
          <p:nvPr>
            <p:ph type="body" idx="7"/>
          </p:nvPr>
        </p:nvSpPr>
        <p:spPr>
          <a:xfrm>
            <a:off x="5139577" y="2340770"/>
            <a:ext cx="695250" cy="734798"/>
          </a:xfrm>
        </p:spPr>
        <p:txBody>
          <a:bodyPr/>
          <a:lstStyle/>
          <a:p>
            <a:pPr rtl="0" algn="l"/>
            <a:r>
              <a:rPr lang="en-IE" dirty="0">
                <a:solidFill>
                  <a:srgbClr val="B2DEDD"/>
                </a:solidFill>
              </a:rPr>
              <a:t>2</a:t>
            </a:r>
          </a:p>
        </p:txBody>
      </p:sp>
      <p:sp>
        <p:nvSpPr>
          <p:cNvPr id="8" name="Text Placeholder 7">
            <a:extLst>
              <a:ext uri="{FF2B5EF4-FFF2-40B4-BE49-F238E27FC236}">
                <a16:creationId xmlns:a16="http://schemas.microsoft.com/office/drawing/2014/main" id="{27DA59AF-A65A-B8A8-CC04-CF438399AFA7}"/>
              </a:ext>
            </a:extLst>
          </p:cNvPr>
          <p:cNvSpPr>
            <a:spLocks noGrp="1"/>
          </p:cNvSpPr>
          <p:nvPr>
            <p:ph type="body" idx="8"/>
          </p:nvPr>
        </p:nvSpPr>
        <p:spPr>
          <a:xfrm>
            <a:off x="8006609" y="2340770"/>
            <a:ext cx="695250" cy="734798"/>
          </a:xfrm>
        </p:spPr>
        <p:txBody>
          <a:bodyPr/>
          <a:lstStyle/>
          <a:p>
            <a:pPr rtl="0" algn="l"/>
            <a:r>
              <a:rPr lang="en-IE" dirty="0">
                <a:solidFill>
                  <a:srgbClr val="F1A0C2"/>
                </a:solidFill>
              </a:rPr>
              <a:t>3</a:t>
            </a:r>
          </a:p>
        </p:txBody>
      </p:sp>
      <p:sp>
        <p:nvSpPr>
          <p:cNvPr id="9" name="Text Placeholder 2">
            <a:extLst>
              <a:ext uri="{FF2B5EF4-FFF2-40B4-BE49-F238E27FC236}">
                <a16:creationId xmlns:a16="http://schemas.microsoft.com/office/drawing/2014/main" id="{06DFAAE4-793C-7B15-780E-F20C7C93F8B0}"/>
              </a:ext>
            </a:extLst>
          </p:cNvPr>
          <p:cNvSpPr txBox="1">
            <a:spLocks/>
          </p:cNvSpPr>
          <p:nvPr/>
        </p:nvSpPr>
        <p:spPr>
          <a:xfrm>
            <a:off x="7525410" y="3181393"/>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lgn="l"/>
            <a:r>
              <a:rPr lang="en-US" sz="1800" b="1" dirty="0">
                <a:solidFill>
                  <a:srgbClr val="000000"/>
                </a:solidFill>
                <a:latin typeface="+mn-lt"/>
              </a:rPr>
              <a:t>Udvikl din</a:t>
            </a:r>
            <a:r>
              <a:rPr lang="en-US" sz="1800" b="1" dirty="0">
                <a:solidFill>
                  <a:srgbClr val="000000"/>
                </a:solidFill>
                <a:highlight>
                  <a:srgbClr val="DDE2E3"/>
                </a:highlight>
                <a:latin typeface="+mn-lt"/>
              </a:rPr>
              <a:t>TILLID OG EVNE TIL VIDERE TILPASNING</a:t>
            </a:r>
            <a:r>
              <a:rPr lang="en-US" sz="1800" b="1" dirty="0">
                <a:solidFill>
                  <a:srgbClr val="000000"/>
                </a:solidFill>
                <a:latin typeface="+mn-lt"/>
              </a:rPr>
              <a:t>planen for at imødekomme skiftende markedsbehov, efterhånden som de opstår.</a:t>
            </a:r>
          </a:p>
          <a:p>
            <a:pPr marL="0" indent="0" rtl="0" algn="l"/>
            <a:endParaRPr lang="en-IE" sz="1800" b="1" dirty="0">
              <a:solidFill>
                <a:srgbClr val="000000"/>
              </a:solidFill>
              <a:latin typeface="+mn-lt"/>
            </a:endParaRPr>
          </a:p>
        </p:txBody>
      </p:sp>
      <p:sp>
        <p:nvSpPr>
          <p:cNvPr id="10" name="Text Placeholder 2">
            <a:extLst>
              <a:ext uri="{FF2B5EF4-FFF2-40B4-BE49-F238E27FC236}">
                <a16:creationId xmlns:a16="http://schemas.microsoft.com/office/drawing/2014/main" id="{A02E58F1-2F9D-2019-C474-E3CCB313B76E}"/>
              </a:ext>
            </a:extLst>
          </p:cNvPr>
          <p:cNvSpPr txBox="1">
            <a:spLocks/>
          </p:cNvSpPr>
          <p:nvPr/>
        </p:nvSpPr>
        <p:spPr>
          <a:xfrm>
            <a:off x="4656084" y="3314069"/>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lgn="l"/>
            <a:r>
              <a:rPr lang="en-US" sz="1800" b="1" dirty="0">
                <a:solidFill>
                  <a:srgbClr val="000000"/>
                </a:solidFill>
                <a:latin typeface="+mn-lt"/>
              </a:rPr>
              <a:t>Etablere</a:t>
            </a:r>
            <a:r>
              <a:rPr lang="en-US" sz="1800" b="1" dirty="0">
                <a:solidFill>
                  <a:srgbClr val="000000"/>
                </a:solidFill>
                <a:highlight>
                  <a:srgbClr val="DDE2E3"/>
                </a:highlight>
                <a:latin typeface="+mn-lt"/>
              </a:rPr>
              <a:t>PROCESSER TIL AT KOMMUNIKERE FORRETNINGSPLANEN</a:t>
            </a:r>
            <a:r>
              <a:rPr lang="en-US" sz="1800" b="1" dirty="0">
                <a:solidFill>
                  <a:srgbClr val="000000"/>
                </a:solidFill>
                <a:latin typeface="+mn-lt"/>
              </a:rPr>
              <a:t>til nøgleinteressenter, der er vigtige for din virksomheds succes.</a:t>
            </a:r>
          </a:p>
          <a:p>
            <a:pPr marL="0" indent="0" rtl="0" algn="l"/>
            <a:endParaRPr lang="en-IE" sz="1800" b="1" dirty="0">
              <a:solidFill>
                <a:srgbClr val="000000"/>
              </a:solidFill>
              <a:latin typeface="+mn-lt"/>
            </a:endParaRPr>
          </a:p>
        </p:txBody>
      </p:sp>
    </p:spTree>
    <p:extLst>
      <p:ext uri="{BB962C8B-B14F-4D97-AF65-F5344CB8AC3E}">
        <p14:creationId xmlns:p14="http://schemas.microsoft.com/office/powerpoint/2010/main" val="3181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B9-8D91-2FD1-0355-CC07D9F72132}"/>
              </a:ext>
            </a:extLst>
          </p:cNvPr>
          <p:cNvSpPr>
            <a:spLocks noGrp="1"/>
          </p:cNvSpPr>
          <p:nvPr>
            <p:ph type="body" sz="quarter" idx="16"/>
          </p:nvPr>
        </p:nvSpPr>
        <p:spPr>
          <a:xfrm>
            <a:off x="798381" y="42133"/>
            <a:ext cx="10595237" cy="803654"/>
          </a:xfrm>
        </p:spPr>
        <p:txBody>
          <a:bodyPr/>
          <a:lstStyle/>
          <a:p>
            <a:pPr algn="ctr" rtl="0">
              <a:lnSpc>
                <a:spcPct val="100000"/>
              </a:lnSpc>
            </a:pPr>
            <a:r>
              <a:rPr lang="en-US" b="1" dirty="0"/>
              <a:t>Oprettelse af en forretningsplan for din fødevarevirksomhed</a:t>
            </a:r>
          </a:p>
          <a:p>
            <a:pPr algn="ctr" rtl="0">
              <a:lnSpc>
                <a:spcPct val="100000"/>
              </a:lnSpc>
            </a:pPr>
            <a:r>
              <a:rPr lang="en-US" b="1" dirty="0"/>
              <a:t>Det store billede først …</a:t>
            </a:r>
          </a:p>
          <a:p>
            <a:pPr algn="ctr" rtl="0">
              <a:lnSpc>
                <a:spcPct val="100000"/>
              </a:lnSpc>
            </a:pPr>
            <a:endParaRPr lang="en-IE" b="1" dirty="0"/>
          </a:p>
        </p:txBody>
      </p:sp>
      <p:sp>
        <p:nvSpPr>
          <p:cNvPr id="4" name="TextBox 3">
            <a:extLst>
              <a:ext uri="{FF2B5EF4-FFF2-40B4-BE49-F238E27FC236}">
                <a16:creationId xmlns:a16="http://schemas.microsoft.com/office/drawing/2014/main" id="{CAE37EDF-B3A7-013B-6072-CFB6412EE75B}"/>
              </a:ext>
            </a:extLst>
          </p:cNvPr>
          <p:cNvSpPr txBox="1"/>
          <p:nvPr/>
        </p:nvSpPr>
        <p:spPr>
          <a:xfrm>
            <a:off x="2479494" y="1530922"/>
            <a:ext cx="9496480" cy="430887"/>
          </a:xfrm>
          <a:prstGeom prst="rect">
            <a:avLst/>
          </a:prstGeom>
          <a:noFill/>
        </p:spPr>
        <p:txBody>
          <a:bodyPr wrap="square">
            <a:spAutoFit/>
          </a:bodyPr>
          <a:lstStyle/>
          <a:p>
            <a:pPr rtl="0" algn="l"/>
            <a:r>
              <a:rPr lang="en-US" sz="2200" dirty="0">
                <a:solidFill>
                  <a:srgbClr val="000000"/>
                </a:solidFill>
              </a:rPr>
              <a:t>Ja, der er noget business tale her, men lad os fortolke!</a:t>
            </a:r>
            <a:endParaRPr lang="en-IE" sz="2200" dirty="0">
              <a:solidFill>
                <a:srgbClr val="000000"/>
              </a:solidFill>
            </a:endParaRPr>
          </a:p>
        </p:txBody>
      </p:sp>
      <p:sp>
        <p:nvSpPr>
          <p:cNvPr id="5" name="TextBox 4">
            <a:extLst>
              <a:ext uri="{FF2B5EF4-FFF2-40B4-BE49-F238E27FC236}">
                <a16:creationId xmlns:a16="http://schemas.microsoft.com/office/drawing/2014/main" id="{581A492D-5B56-903F-CD5D-74ED94EB23EC}"/>
              </a:ext>
            </a:extLst>
          </p:cNvPr>
          <p:cNvSpPr txBox="1"/>
          <p:nvPr/>
        </p:nvSpPr>
        <p:spPr>
          <a:xfrm>
            <a:off x="4472197" y="2466693"/>
            <a:ext cx="2078966" cy="646331"/>
          </a:xfrm>
          <a:prstGeom prst="rect">
            <a:avLst/>
          </a:prstGeom>
          <a:solidFill>
            <a:srgbClr val="F1A0C2"/>
          </a:solidFill>
          <a:ln>
            <a:solidFill>
              <a:srgbClr val="F1A0C2"/>
            </a:solidFill>
          </a:ln>
        </p:spPr>
        <p:txBody>
          <a:bodyPr wrap="square" rtlCol="0">
            <a:spAutoFit/>
          </a:bodyPr>
          <a:lstStyle/>
          <a:p>
            <a:pPr algn="ctr" rtl="0"/>
            <a:r>
              <a:rPr lang="en-IE" sz="3600" b="1" dirty="0">
                <a:solidFill>
                  <a:srgbClr val="000000"/>
                </a:solidFill>
              </a:rPr>
              <a:t>Strategi</a:t>
            </a:r>
          </a:p>
        </p:txBody>
      </p:sp>
      <p:sp>
        <p:nvSpPr>
          <p:cNvPr id="6" name="TextBox 5">
            <a:extLst>
              <a:ext uri="{FF2B5EF4-FFF2-40B4-BE49-F238E27FC236}">
                <a16:creationId xmlns:a16="http://schemas.microsoft.com/office/drawing/2014/main" id="{25D695D0-DA02-4F31-57CF-6C78538F7668}"/>
              </a:ext>
            </a:extLst>
          </p:cNvPr>
          <p:cNvSpPr txBox="1"/>
          <p:nvPr/>
        </p:nvSpPr>
        <p:spPr>
          <a:xfrm>
            <a:off x="3687192" y="3148051"/>
            <a:ext cx="3657600" cy="646331"/>
          </a:xfrm>
          <a:prstGeom prst="rect">
            <a:avLst/>
          </a:prstGeom>
          <a:solidFill>
            <a:srgbClr val="EF5655"/>
          </a:solidFill>
          <a:ln>
            <a:solidFill>
              <a:srgbClr val="F1A0C2"/>
            </a:solidFill>
          </a:ln>
        </p:spPr>
        <p:txBody>
          <a:bodyPr wrap="square" rtlCol="0">
            <a:spAutoFit/>
          </a:bodyPr>
          <a:lstStyle/>
          <a:p>
            <a:pPr algn="ctr" rtl="0"/>
            <a:r>
              <a:rPr lang="en-IE" sz="3600" b="1" dirty="0">
                <a:solidFill>
                  <a:srgbClr val="000000"/>
                </a:solidFill>
              </a:rPr>
              <a:t>Vision</a:t>
            </a:r>
          </a:p>
        </p:txBody>
      </p:sp>
      <p:sp>
        <p:nvSpPr>
          <p:cNvPr id="7" name="TextBox 6">
            <a:extLst>
              <a:ext uri="{FF2B5EF4-FFF2-40B4-BE49-F238E27FC236}">
                <a16:creationId xmlns:a16="http://schemas.microsoft.com/office/drawing/2014/main" id="{A0BCC60A-748C-4D98-BF34-B797AB6E67E2}"/>
              </a:ext>
            </a:extLst>
          </p:cNvPr>
          <p:cNvSpPr txBox="1"/>
          <p:nvPr/>
        </p:nvSpPr>
        <p:spPr>
          <a:xfrm>
            <a:off x="2958260" y="3812285"/>
            <a:ext cx="5111151" cy="646331"/>
          </a:xfrm>
          <a:prstGeom prst="rect">
            <a:avLst/>
          </a:prstGeom>
          <a:solidFill>
            <a:srgbClr val="F79037"/>
          </a:solidFill>
          <a:ln>
            <a:solidFill>
              <a:srgbClr val="F1A0C2"/>
            </a:solidFill>
          </a:ln>
        </p:spPr>
        <p:txBody>
          <a:bodyPr wrap="square" rtlCol="0">
            <a:spAutoFit/>
          </a:bodyPr>
          <a:lstStyle/>
          <a:p>
            <a:pPr algn="ctr" rtl="0"/>
            <a:r>
              <a:rPr lang="en-IE" sz="3600" b="1" dirty="0">
                <a:solidFill>
                  <a:srgbClr val="000000"/>
                </a:solidFill>
              </a:rPr>
              <a:t>Værdier</a:t>
            </a:r>
          </a:p>
        </p:txBody>
      </p:sp>
      <p:sp>
        <p:nvSpPr>
          <p:cNvPr id="8" name="TextBox 7">
            <a:extLst>
              <a:ext uri="{FF2B5EF4-FFF2-40B4-BE49-F238E27FC236}">
                <a16:creationId xmlns:a16="http://schemas.microsoft.com/office/drawing/2014/main" id="{128CD99E-967C-3AF7-DBC7-F4D29F807C72}"/>
              </a:ext>
            </a:extLst>
          </p:cNvPr>
          <p:cNvSpPr txBox="1"/>
          <p:nvPr/>
        </p:nvSpPr>
        <p:spPr>
          <a:xfrm>
            <a:off x="2479494" y="4493772"/>
            <a:ext cx="6081623" cy="646331"/>
          </a:xfrm>
          <a:prstGeom prst="rect">
            <a:avLst/>
          </a:prstGeom>
          <a:solidFill>
            <a:srgbClr val="28AF95"/>
          </a:solidFill>
          <a:ln>
            <a:solidFill>
              <a:srgbClr val="F1A0C2"/>
            </a:solidFill>
          </a:ln>
        </p:spPr>
        <p:txBody>
          <a:bodyPr wrap="square" rtlCol="0">
            <a:spAutoFit/>
          </a:bodyPr>
          <a:lstStyle/>
          <a:p>
            <a:pPr algn="ctr" rtl="0"/>
            <a:r>
              <a:rPr lang="en-IE" sz="3600" b="1" dirty="0">
                <a:solidFill>
                  <a:srgbClr val="000000"/>
                </a:solidFill>
              </a:rPr>
              <a:t>Mission</a:t>
            </a:r>
          </a:p>
        </p:txBody>
      </p:sp>
      <p:sp>
        <p:nvSpPr>
          <p:cNvPr id="9" name="Speech Bubble: Rectangle 8">
            <a:extLst>
              <a:ext uri="{FF2B5EF4-FFF2-40B4-BE49-F238E27FC236}">
                <a16:creationId xmlns:a16="http://schemas.microsoft.com/office/drawing/2014/main" id="{020DC4BA-75D8-6188-505F-1DE00BF11A8C}"/>
              </a:ext>
            </a:extLst>
          </p:cNvPr>
          <p:cNvSpPr/>
          <p:nvPr/>
        </p:nvSpPr>
        <p:spPr>
          <a:xfrm>
            <a:off x="7014113" y="2381535"/>
            <a:ext cx="2863970" cy="601771"/>
          </a:xfrm>
          <a:prstGeom prst="wedgeRectCallout">
            <a:avLst>
              <a:gd name="adj1" fmla="val -65271"/>
              <a:gd name="adj2" fmla="val 30963"/>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Din konkurrencedygtige spilleplan</a:t>
            </a:r>
          </a:p>
        </p:txBody>
      </p:sp>
      <p:sp>
        <p:nvSpPr>
          <p:cNvPr id="10" name="Speech Bubble: Rectangle 9">
            <a:extLst>
              <a:ext uri="{FF2B5EF4-FFF2-40B4-BE49-F238E27FC236}">
                <a16:creationId xmlns:a16="http://schemas.microsoft.com/office/drawing/2014/main" id="{0743C112-EE5E-9B04-67F9-79D8EF97AC86}"/>
              </a:ext>
            </a:extLst>
          </p:cNvPr>
          <p:cNvSpPr/>
          <p:nvPr/>
        </p:nvSpPr>
        <p:spPr>
          <a:xfrm>
            <a:off x="8069411" y="3092401"/>
            <a:ext cx="2425462" cy="601771"/>
          </a:xfrm>
          <a:prstGeom prst="wedgeRectCallout">
            <a:avLst>
              <a:gd name="adj1" fmla="val -78010"/>
              <a:gd name="adj2" fmla="val 29530"/>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Hvad du vil være</a:t>
            </a:r>
          </a:p>
        </p:txBody>
      </p:sp>
      <p:sp>
        <p:nvSpPr>
          <p:cNvPr id="11" name="Speech Bubble: Rectangle 10">
            <a:extLst>
              <a:ext uri="{FF2B5EF4-FFF2-40B4-BE49-F238E27FC236}">
                <a16:creationId xmlns:a16="http://schemas.microsoft.com/office/drawing/2014/main" id="{A7DE758A-BF59-CC2A-06C3-F841FA8840FA}"/>
              </a:ext>
            </a:extLst>
          </p:cNvPr>
          <p:cNvSpPr/>
          <p:nvPr/>
        </p:nvSpPr>
        <p:spPr>
          <a:xfrm>
            <a:off x="8625092" y="3812285"/>
            <a:ext cx="2425462" cy="601771"/>
          </a:xfrm>
          <a:prstGeom prst="wedgeRectCallout">
            <a:avLst>
              <a:gd name="adj1" fmla="val -73742"/>
              <a:gd name="adj2" fmla="val -14909"/>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Hvad du tror og praktiserer</a:t>
            </a:r>
          </a:p>
        </p:txBody>
      </p:sp>
      <p:sp>
        <p:nvSpPr>
          <p:cNvPr id="12" name="Speech Bubble: Rectangle 11">
            <a:extLst>
              <a:ext uri="{FF2B5EF4-FFF2-40B4-BE49-F238E27FC236}">
                <a16:creationId xmlns:a16="http://schemas.microsoft.com/office/drawing/2014/main" id="{14C91395-14DB-833A-1F8A-7BE79EEDBED6}"/>
              </a:ext>
            </a:extLst>
          </p:cNvPr>
          <p:cNvSpPr/>
          <p:nvPr/>
        </p:nvSpPr>
        <p:spPr>
          <a:xfrm>
            <a:off x="8808409" y="4549388"/>
            <a:ext cx="2242145" cy="601771"/>
          </a:xfrm>
          <a:prstGeom prst="wedgeRectCallout">
            <a:avLst>
              <a:gd name="adj1" fmla="val -64822"/>
              <a:gd name="adj2" fmla="val -13475"/>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Hvorfor du eksisterer</a:t>
            </a:r>
          </a:p>
        </p:txBody>
      </p:sp>
    </p:spTree>
    <p:extLst>
      <p:ext uri="{BB962C8B-B14F-4D97-AF65-F5344CB8AC3E}">
        <p14:creationId xmlns:p14="http://schemas.microsoft.com/office/powerpoint/2010/main" val="339243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A664-095E-6D06-DFB0-04EACFAC3401}"/>
              </a:ext>
            </a:extLst>
          </p:cNvPr>
          <p:cNvSpPr>
            <a:spLocks noGrp="1"/>
          </p:cNvSpPr>
          <p:nvPr>
            <p:ph type="body" sz="quarter" idx="28"/>
          </p:nvPr>
        </p:nvSpPr>
        <p:spPr>
          <a:xfrm>
            <a:off x="447063" y="452793"/>
            <a:ext cx="11097969" cy="1210837"/>
          </a:xfrm>
        </p:spPr>
        <p:txBody>
          <a:bodyPr/>
          <a:lstStyle/>
          <a:p>
            <a:pPr rtl="0" algn="l"/>
            <a:r>
              <a:rPr lang="en-IE" b="1" dirty="0">
                <a:solidFill>
                  <a:srgbClr val="F1A0C2"/>
                </a:solidFill>
              </a:rPr>
              <a:t>Trin i den strategiske planlægningsproces...</a:t>
            </a:r>
          </a:p>
        </p:txBody>
      </p:sp>
      <p:sp>
        <p:nvSpPr>
          <p:cNvPr id="3" name="Text Placeholder 2">
            <a:extLst>
              <a:ext uri="{FF2B5EF4-FFF2-40B4-BE49-F238E27FC236}">
                <a16:creationId xmlns:a16="http://schemas.microsoft.com/office/drawing/2014/main" id="{76CA7EAE-A717-5AE8-3245-88CA3A824151}"/>
              </a:ext>
            </a:extLst>
          </p:cNvPr>
          <p:cNvSpPr>
            <a:spLocks noGrp="1"/>
          </p:cNvSpPr>
          <p:nvPr>
            <p:ph type="body" sz="quarter" idx="18"/>
          </p:nvPr>
        </p:nvSpPr>
        <p:spPr>
          <a:xfrm>
            <a:off x="0" y="3731005"/>
            <a:ext cx="2410925" cy="2033136"/>
          </a:xfrm>
        </p:spPr>
        <p:txBody>
          <a:bodyPr>
            <a:noAutofit/>
          </a:bodyPr>
          <a:lstStyle/>
          <a:p>
            <a:pPr rtl="0" algn="l"/>
            <a:r>
              <a:rPr lang="en-US" sz="2000" b="1" i="0" dirty="0">
                <a:solidFill>
                  <a:srgbClr val="000000"/>
                </a:solidFill>
                <a:effectLst/>
              </a:rPr>
              <a:t>Start med en vision</a:t>
            </a:r>
            <a:r>
              <a:rPr lang="en-US" sz="2000" b="0" i="0" dirty="0">
                <a:solidFill>
                  <a:srgbClr val="000000"/>
                </a:solidFill>
                <a:effectLst/>
              </a:rPr>
              <a:t>: hvordan ser fremtiden for din fødevarevirksomhed ud? Reflekter over dens unikke karakter, dens særpræg og hvad</a:t>
            </a:r>
            <a:r>
              <a:rPr lang="en-US" sz="2000" dirty="0">
                <a:solidFill>
                  <a:srgbClr val="000000"/>
                </a:solidFill>
              </a:rPr>
              <a:t>din forretning</a:t>
            </a:r>
            <a:r>
              <a:rPr lang="en-US" sz="2000" b="0" i="0" dirty="0">
                <a:solidFill>
                  <a:srgbClr val="000000"/>
                </a:solidFill>
                <a:effectLst/>
              </a:rPr>
              <a:t>kan opnå</a:t>
            </a:r>
            <a:endParaRPr lang="en-IE" sz="2000" dirty="0">
              <a:solidFill>
                <a:srgbClr val="000000"/>
              </a:solidFill>
            </a:endParaRPr>
          </a:p>
        </p:txBody>
      </p:sp>
      <p:sp>
        <p:nvSpPr>
          <p:cNvPr id="4" name="Text Placeholder 3">
            <a:extLst>
              <a:ext uri="{FF2B5EF4-FFF2-40B4-BE49-F238E27FC236}">
                <a16:creationId xmlns:a16="http://schemas.microsoft.com/office/drawing/2014/main" id="{E2CBBA50-A487-8BC1-166F-ECBAA18009AC}"/>
              </a:ext>
            </a:extLst>
          </p:cNvPr>
          <p:cNvSpPr>
            <a:spLocks noGrp="1"/>
          </p:cNvSpPr>
          <p:nvPr>
            <p:ph type="body" sz="quarter" idx="29"/>
          </p:nvPr>
        </p:nvSpPr>
        <p:spPr>
          <a:xfrm>
            <a:off x="2536166" y="3727193"/>
            <a:ext cx="2035833" cy="2033136"/>
          </a:xfrm>
        </p:spPr>
        <p:txBody>
          <a:bodyPr>
            <a:normAutofit fontScale="85000" lnSpcReduction="20000"/>
          </a:bodyPr>
          <a:lstStyle/>
          <a:p>
            <a:pPr rtl="0" algn="l">
              <a:lnSpc>
                <a:spcPct val="110000"/>
              </a:lnSpc>
            </a:pPr>
            <a:r>
              <a:rPr lang="en-US" b="1" dirty="0">
                <a:solidFill>
                  <a:srgbClr val="000000"/>
                </a:solidFill>
              </a:rPr>
              <a:t>Definer din forretningsmodel</a:t>
            </a:r>
            <a:r>
              <a:rPr lang="en-US" dirty="0">
                <a:solidFill>
                  <a:srgbClr val="000000"/>
                </a:solidFill>
              </a:rPr>
              <a:t>: En forretningsmodel beskriver den økonomiske motor, der driver din virksomhed</a:t>
            </a:r>
            <a:endParaRPr lang="en-IE" dirty="0">
              <a:solidFill>
                <a:srgbClr val="000000"/>
              </a:solidFill>
            </a:endParaRPr>
          </a:p>
        </p:txBody>
      </p:sp>
      <p:sp>
        <p:nvSpPr>
          <p:cNvPr id="5" name="Text Placeholder 4">
            <a:extLst>
              <a:ext uri="{FF2B5EF4-FFF2-40B4-BE49-F238E27FC236}">
                <a16:creationId xmlns:a16="http://schemas.microsoft.com/office/drawing/2014/main" id="{51DF95A4-B95E-BF0A-FFE8-756DF2946299}"/>
              </a:ext>
            </a:extLst>
          </p:cNvPr>
          <p:cNvSpPr>
            <a:spLocks noGrp="1"/>
          </p:cNvSpPr>
          <p:nvPr>
            <p:ph type="body" sz="quarter" idx="30"/>
          </p:nvPr>
        </p:nvSpPr>
        <p:spPr>
          <a:xfrm>
            <a:off x="4929153" y="3702714"/>
            <a:ext cx="2133791" cy="2033136"/>
          </a:xfrm>
        </p:spPr>
        <p:txBody>
          <a:bodyPr>
            <a:normAutofit lnSpcReduction="10000"/>
          </a:bodyPr>
          <a:lstStyle/>
          <a:p>
            <a:pPr rtl="0" algn="l">
              <a:lnSpc>
                <a:spcPct val="100000"/>
              </a:lnSpc>
            </a:pPr>
            <a:r>
              <a:rPr lang="en-US" sz="2000" b="1" dirty="0">
                <a:solidFill>
                  <a:srgbClr val="000000"/>
                </a:solidFill>
              </a:rPr>
              <a:t>Forberede</a:t>
            </a:r>
            <a:r>
              <a:rPr lang="en-US" sz="2000" dirty="0">
                <a:solidFill>
                  <a:srgbClr val="000000"/>
                </a:solidFill>
              </a:rPr>
              <a:t>: for at få indsigt i din etiske fødevarevirksomheds ydeevne, marked og konkurrenter</a:t>
            </a:r>
            <a:endParaRPr lang="en-IE" sz="2000" dirty="0">
              <a:solidFill>
                <a:srgbClr val="000000"/>
              </a:solidFill>
            </a:endParaRPr>
          </a:p>
        </p:txBody>
      </p:sp>
      <p:sp>
        <p:nvSpPr>
          <p:cNvPr id="6" name="Text Placeholder 5">
            <a:extLst>
              <a:ext uri="{FF2B5EF4-FFF2-40B4-BE49-F238E27FC236}">
                <a16:creationId xmlns:a16="http://schemas.microsoft.com/office/drawing/2014/main" id="{9F596E50-C4BA-FB56-7BCD-DF463649D35E}"/>
              </a:ext>
            </a:extLst>
          </p:cNvPr>
          <p:cNvSpPr>
            <a:spLocks noGrp="1"/>
          </p:cNvSpPr>
          <p:nvPr>
            <p:ph type="body" sz="quarter" idx="31"/>
          </p:nvPr>
        </p:nvSpPr>
        <p:spPr>
          <a:xfrm>
            <a:off x="7420098" y="3731005"/>
            <a:ext cx="2260121" cy="2033136"/>
          </a:xfrm>
        </p:spPr>
        <p:txBody>
          <a:bodyPr>
            <a:normAutofit/>
          </a:bodyPr>
          <a:lstStyle/>
          <a:p>
            <a:pPr rtl="0" algn="l">
              <a:lnSpc>
                <a:spcPct val="100000"/>
              </a:lnSpc>
            </a:pPr>
            <a:r>
              <a:rPr lang="en-US" sz="2000" b="1" dirty="0">
                <a:solidFill>
                  <a:srgbClr val="000000"/>
                </a:solidFill>
              </a:rPr>
              <a:t>Udfør en effektiv strategisk planlægningsproces</a:t>
            </a:r>
            <a:r>
              <a:rPr lang="en-US" sz="2000" dirty="0">
                <a:solidFill>
                  <a:srgbClr val="000000"/>
                </a:solidFill>
              </a:rPr>
              <a:t>: Dette skal være gennemtænkt og veltilrettelagt</a:t>
            </a:r>
            <a:endParaRPr lang="en-IE" sz="2000" dirty="0">
              <a:solidFill>
                <a:srgbClr val="000000"/>
              </a:solidFill>
            </a:endParaRPr>
          </a:p>
        </p:txBody>
      </p:sp>
      <p:sp>
        <p:nvSpPr>
          <p:cNvPr id="7" name="Text Placeholder 6">
            <a:extLst>
              <a:ext uri="{FF2B5EF4-FFF2-40B4-BE49-F238E27FC236}">
                <a16:creationId xmlns:a16="http://schemas.microsoft.com/office/drawing/2014/main" id="{47CBA993-E884-C849-F494-FFB3D25049F5}"/>
              </a:ext>
            </a:extLst>
          </p:cNvPr>
          <p:cNvSpPr>
            <a:spLocks noGrp="1"/>
          </p:cNvSpPr>
          <p:nvPr>
            <p:ph type="body" sz="quarter" idx="32"/>
          </p:nvPr>
        </p:nvSpPr>
        <p:spPr>
          <a:xfrm>
            <a:off x="9805460" y="3707996"/>
            <a:ext cx="2133790" cy="2033136"/>
          </a:xfrm>
        </p:spPr>
        <p:txBody>
          <a:bodyPr>
            <a:normAutofit lnSpcReduction="10000"/>
          </a:bodyPr>
          <a:lstStyle/>
          <a:p>
            <a:pPr rtl="0" algn="l">
              <a:lnSpc>
                <a:spcPct val="100000"/>
              </a:lnSpc>
            </a:pPr>
            <a:r>
              <a:rPr lang="en-US" sz="2000" dirty="0">
                <a:solidFill>
                  <a:srgbClr val="000000"/>
                </a:solidFill>
              </a:rPr>
              <a:t>Fokus på "the BIG Rocks" &amp;</a:t>
            </a:r>
            <a:r>
              <a:rPr lang="en-US" sz="2000" b="1" dirty="0">
                <a:solidFill>
                  <a:srgbClr val="000000"/>
                </a:solidFill>
              </a:rPr>
              <a:t>oprette en plan eller lærred på én side</a:t>
            </a:r>
            <a:r>
              <a:rPr lang="en-US" sz="2000" dirty="0">
                <a:solidFill>
                  <a:srgbClr val="000000"/>
                </a:solidFill>
              </a:rPr>
              <a:t>… løbende Gennemgå og revider planen</a:t>
            </a:r>
            <a:endParaRPr lang="en-IE" sz="2000" dirty="0">
              <a:solidFill>
                <a:srgbClr val="000000"/>
              </a:solidFill>
            </a:endParaRPr>
          </a:p>
        </p:txBody>
      </p:sp>
      <p:grpSp>
        <p:nvGrpSpPr>
          <p:cNvPr id="13" name="Group 12">
            <a:extLst>
              <a:ext uri="{FF2B5EF4-FFF2-40B4-BE49-F238E27FC236}">
                <a16:creationId xmlns:a16="http://schemas.microsoft.com/office/drawing/2014/main" id="{78D34F4B-3E16-C1C8-4522-F0B28B367D70}"/>
              </a:ext>
            </a:extLst>
          </p:cNvPr>
          <p:cNvGrpSpPr/>
          <p:nvPr/>
        </p:nvGrpSpPr>
        <p:grpSpPr>
          <a:xfrm>
            <a:off x="3076478" y="1775201"/>
            <a:ext cx="1347028" cy="1313666"/>
            <a:chOff x="978879" y="2999701"/>
            <a:chExt cx="2461200" cy="2460124"/>
          </a:xfrm>
        </p:grpSpPr>
        <p:grpSp>
          <p:nvGrpSpPr>
            <p:cNvPr id="14" name="Graphic 2">
              <a:extLst>
                <a:ext uri="{FF2B5EF4-FFF2-40B4-BE49-F238E27FC236}">
                  <a16:creationId xmlns:a16="http://schemas.microsoft.com/office/drawing/2014/main" id="{FED95E0A-0A8E-D084-D3E7-0BE6824C6D51}"/>
                </a:ext>
              </a:extLst>
            </p:cNvPr>
            <p:cNvGrpSpPr/>
            <p:nvPr/>
          </p:nvGrpSpPr>
          <p:grpSpPr>
            <a:xfrm>
              <a:off x="978879" y="2999701"/>
              <a:ext cx="2461200" cy="2460124"/>
              <a:chOff x="690225" y="4499263"/>
              <a:chExt cx="1499146" cy="1498490"/>
            </a:xfrm>
            <a:solidFill>
              <a:schemeClr val="bg1">
                <a:alpha val="27098"/>
              </a:schemeClr>
            </a:solidFill>
          </p:grpSpPr>
          <p:sp>
            <p:nvSpPr>
              <p:cNvPr id="18" name="Freeform 127">
                <a:extLst>
                  <a:ext uri="{FF2B5EF4-FFF2-40B4-BE49-F238E27FC236}">
                    <a16:creationId xmlns:a16="http://schemas.microsoft.com/office/drawing/2014/main" id="{7301D429-916E-C20F-E769-63F72456832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9" name="Freeform 128">
                <a:extLst>
                  <a:ext uri="{FF2B5EF4-FFF2-40B4-BE49-F238E27FC236}">
                    <a16:creationId xmlns:a16="http://schemas.microsoft.com/office/drawing/2014/main" id="{8AB8647F-90AD-9E1B-2523-E1B274649190}"/>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5" name="Freeform 124">
              <a:extLst>
                <a:ext uri="{FF2B5EF4-FFF2-40B4-BE49-F238E27FC236}">
                  <a16:creationId xmlns:a16="http://schemas.microsoft.com/office/drawing/2014/main" id="{C8F6B012-4585-279E-29F2-F2F631A3752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6" name="Freeform 125">
              <a:extLst>
                <a:ext uri="{FF2B5EF4-FFF2-40B4-BE49-F238E27FC236}">
                  <a16:creationId xmlns:a16="http://schemas.microsoft.com/office/drawing/2014/main" id="{8E434B46-AC11-C88E-FEBE-82634609C76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7" name="Freeform 126">
              <a:extLst>
                <a:ext uri="{FF2B5EF4-FFF2-40B4-BE49-F238E27FC236}">
                  <a16:creationId xmlns:a16="http://schemas.microsoft.com/office/drawing/2014/main" id="{58E52250-5A74-256A-025A-873FBA102D0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0" name="Group 19">
            <a:extLst>
              <a:ext uri="{FF2B5EF4-FFF2-40B4-BE49-F238E27FC236}">
                <a16:creationId xmlns:a16="http://schemas.microsoft.com/office/drawing/2014/main" id="{49BBF027-B355-4045-C389-B4CE3F452D8C}"/>
              </a:ext>
            </a:extLst>
          </p:cNvPr>
          <p:cNvGrpSpPr/>
          <p:nvPr/>
        </p:nvGrpSpPr>
        <p:grpSpPr>
          <a:xfrm>
            <a:off x="5589704" y="1723630"/>
            <a:ext cx="1347028" cy="1313666"/>
            <a:chOff x="978879" y="2999701"/>
            <a:chExt cx="2461200" cy="2460124"/>
          </a:xfrm>
        </p:grpSpPr>
        <p:grpSp>
          <p:nvGrpSpPr>
            <p:cNvPr id="21" name="Graphic 2">
              <a:extLst>
                <a:ext uri="{FF2B5EF4-FFF2-40B4-BE49-F238E27FC236}">
                  <a16:creationId xmlns:a16="http://schemas.microsoft.com/office/drawing/2014/main" id="{B41A5DED-D1CE-F65A-864B-C5FCF19C96F1}"/>
                </a:ext>
              </a:extLst>
            </p:cNvPr>
            <p:cNvGrpSpPr/>
            <p:nvPr/>
          </p:nvGrpSpPr>
          <p:grpSpPr>
            <a:xfrm>
              <a:off x="978879" y="2999701"/>
              <a:ext cx="2461200" cy="2460124"/>
              <a:chOff x="690225" y="4499263"/>
              <a:chExt cx="1499146" cy="1498490"/>
            </a:xfrm>
            <a:solidFill>
              <a:schemeClr val="bg1">
                <a:alpha val="27098"/>
              </a:schemeClr>
            </a:solidFill>
          </p:grpSpPr>
          <p:sp>
            <p:nvSpPr>
              <p:cNvPr id="25" name="Freeform 127">
                <a:extLst>
                  <a:ext uri="{FF2B5EF4-FFF2-40B4-BE49-F238E27FC236}">
                    <a16:creationId xmlns:a16="http://schemas.microsoft.com/office/drawing/2014/main" id="{98C2C8F3-6595-2408-1D2D-953F6877C88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6" name="Freeform 128">
                <a:extLst>
                  <a:ext uri="{FF2B5EF4-FFF2-40B4-BE49-F238E27FC236}">
                    <a16:creationId xmlns:a16="http://schemas.microsoft.com/office/drawing/2014/main" id="{1BAF5AF4-7DAA-ADC7-86B7-79648B18FC2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22" name="Freeform 124">
              <a:extLst>
                <a:ext uri="{FF2B5EF4-FFF2-40B4-BE49-F238E27FC236}">
                  <a16:creationId xmlns:a16="http://schemas.microsoft.com/office/drawing/2014/main" id="{790B01F4-FBB1-B675-81EA-A2FB6CE1F6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3" name="Freeform 125">
              <a:extLst>
                <a:ext uri="{FF2B5EF4-FFF2-40B4-BE49-F238E27FC236}">
                  <a16:creationId xmlns:a16="http://schemas.microsoft.com/office/drawing/2014/main" id="{2194A110-99D1-5513-64ED-93396D8441E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4" name="Freeform 126">
              <a:extLst>
                <a:ext uri="{FF2B5EF4-FFF2-40B4-BE49-F238E27FC236}">
                  <a16:creationId xmlns:a16="http://schemas.microsoft.com/office/drawing/2014/main" id="{8C404537-16FF-AF86-C5CE-63A0E1C1E8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7" name="Group 26">
            <a:extLst>
              <a:ext uri="{FF2B5EF4-FFF2-40B4-BE49-F238E27FC236}">
                <a16:creationId xmlns:a16="http://schemas.microsoft.com/office/drawing/2014/main" id="{BD0CE6F8-362D-0E88-DAAF-D5B8D1C06275}"/>
              </a:ext>
            </a:extLst>
          </p:cNvPr>
          <p:cNvGrpSpPr/>
          <p:nvPr/>
        </p:nvGrpSpPr>
        <p:grpSpPr>
          <a:xfrm>
            <a:off x="571701" y="1759741"/>
            <a:ext cx="1347028" cy="1313666"/>
            <a:chOff x="978879" y="2999701"/>
            <a:chExt cx="2461200" cy="2460124"/>
          </a:xfrm>
        </p:grpSpPr>
        <p:grpSp>
          <p:nvGrpSpPr>
            <p:cNvPr id="28" name="Graphic 2">
              <a:extLst>
                <a:ext uri="{FF2B5EF4-FFF2-40B4-BE49-F238E27FC236}">
                  <a16:creationId xmlns:a16="http://schemas.microsoft.com/office/drawing/2014/main" id="{6BBF6307-AD63-FBEF-C89C-92FF34940A8A}"/>
                </a:ext>
              </a:extLst>
            </p:cNvPr>
            <p:cNvGrpSpPr/>
            <p:nvPr/>
          </p:nvGrpSpPr>
          <p:grpSpPr>
            <a:xfrm>
              <a:off x="978879" y="2999701"/>
              <a:ext cx="2461200" cy="2460124"/>
              <a:chOff x="690225" y="4499263"/>
              <a:chExt cx="1499146" cy="1498490"/>
            </a:xfrm>
            <a:solidFill>
              <a:schemeClr val="bg1">
                <a:alpha val="27098"/>
              </a:schemeClr>
            </a:solidFill>
          </p:grpSpPr>
          <p:sp>
            <p:nvSpPr>
              <p:cNvPr id="32" name="Freeform 127">
                <a:extLst>
                  <a:ext uri="{FF2B5EF4-FFF2-40B4-BE49-F238E27FC236}">
                    <a16:creationId xmlns:a16="http://schemas.microsoft.com/office/drawing/2014/main" id="{3ECE0796-5B6E-11E6-D09F-4BC43E0DB764}"/>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33" name="Freeform 128">
                <a:extLst>
                  <a:ext uri="{FF2B5EF4-FFF2-40B4-BE49-F238E27FC236}">
                    <a16:creationId xmlns:a16="http://schemas.microsoft.com/office/drawing/2014/main" id="{FBB3ED45-040C-BB6C-6BAE-5305AC8136B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29" name="Freeform 124">
              <a:extLst>
                <a:ext uri="{FF2B5EF4-FFF2-40B4-BE49-F238E27FC236}">
                  <a16:creationId xmlns:a16="http://schemas.microsoft.com/office/drawing/2014/main" id="{CFA66BC0-C497-AA25-88B3-FFDCE82A2DB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0" name="Freeform 125">
              <a:extLst>
                <a:ext uri="{FF2B5EF4-FFF2-40B4-BE49-F238E27FC236}">
                  <a16:creationId xmlns:a16="http://schemas.microsoft.com/office/drawing/2014/main" id="{5E80B97D-A082-BC4D-C07E-EA63A70DABD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1" name="Freeform 126">
              <a:extLst>
                <a:ext uri="{FF2B5EF4-FFF2-40B4-BE49-F238E27FC236}">
                  <a16:creationId xmlns:a16="http://schemas.microsoft.com/office/drawing/2014/main" id="{D0F4FEB9-95DF-99E0-63A1-B054806BEC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34" name="Group 33">
            <a:extLst>
              <a:ext uri="{FF2B5EF4-FFF2-40B4-BE49-F238E27FC236}">
                <a16:creationId xmlns:a16="http://schemas.microsoft.com/office/drawing/2014/main" id="{6340E619-0394-41B8-2F04-EE0919CB3F12}"/>
              </a:ext>
            </a:extLst>
          </p:cNvPr>
          <p:cNvGrpSpPr/>
          <p:nvPr/>
        </p:nvGrpSpPr>
        <p:grpSpPr>
          <a:xfrm>
            <a:off x="8095147" y="1728629"/>
            <a:ext cx="1347028" cy="1313666"/>
            <a:chOff x="978879" y="2999701"/>
            <a:chExt cx="2461200" cy="2460124"/>
          </a:xfrm>
        </p:grpSpPr>
        <p:grpSp>
          <p:nvGrpSpPr>
            <p:cNvPr id="35" name="Graphic 2">
              <a:extLst>
                <a:ext uri="{FF2B5EF4-FFF2-40B4-BE49-F238E27FC236}">
                  <a16:creationId xmlns:a16="http://schemas.microsoft.com/office/drawing/2014/main" id="{AA6EBB99-9067-C519-4E74-76E15007ABA8}"/>
                </a:ext>
              </a:extLst>
            </p:cNvPr>
            <p:cNvGrpSpPr/>
            <p:nvPr/>
          </p:nvGrpSpPr>
          <p:grpSpPr>
            <a:xfrm>
              <a:off x="978879" y="2999701"/>
              <a:ext cx="2461200" cy="2460124"/>
              <a:chOff x="690225" y="4499263"/>
              <a:chExt cx="1499146" cy="1498490"/>
            </a:xfrm>
            <a:solidFill>
              <a:schemeClr val="bg1">
                <a:alpha val="27098"/>
              </a:schemeClr>
            </a:solidFill>
          </p:grpSpPr>
          <p:sp>
            <p:nvSpPr>
              <p:cNvPr id="39" name="Freeform 127">
                <a:extLst>
                  <a:ext uri="{FF2B5EF4-FFF2-40B4-BE49-F238E27FC236}">
                    <a16:creationId xmlns:a16="http://schemas.microsoft.com/office/drawing/2014/main" id="{556A5D6D-3A8D-C324-4792-A7DCD354FD0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40" name="Freeform 128">
                <a:extLst>
                  <a:ext uri="{FF2B5EF4-FFF2-40B4-BE49-F238E27FC236}">
                    <a16:creationId xmlns:a16="http://schemas.microsoft.com/office/drawing/2014/main" id="{9CEB7EA4-3C0D-398E-E7D7-12D6CB29E70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36" name="Freeform 124">
              <a:extLst>
                <a:ext uri="{FF2B5EF4-FFF2-40B4-BE49-F238E27FC236}">
                  <a16:creationId xmlns:a16="http://schemas.microsoft.com/office/drawing/2014/main" id="{87AE9A92-202E-D6CF-E314-0F9FC0FA35B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7" name="Freeform 125">
              <a:extLst>
                <a:ext uri="{FF2B5EF4-FFF2-40B4-BE49-F238E27FC236}">
                  <a16:creationId xmlns:a16="http://schemas.microsoft.com/office/drawing/2014/main" id="{89060316-A164-2880-7EC6-D6992688D11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8" name="Freeform 126">
              <a:extLst>
                <a:ext uri="{FF2B5EF4-FFF2-40B4-BE49-F238E27FC236}">
                  <a16:creationId xmlns:a16="http://schemas.microsoft.com/office/drawing/2014/main" id="{CE72E268-B9B6-9899-5E74-6CC9E18394B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41" name="Group 40">
            <a:extLst>
              <a:ext uri="{FF2B5EF4-FFF2-40B4-BE49-F238E27FC236}">
                <a16:creationId xmlns:a16="http://schemas.microsoft.com/office/drawing/2014/main" id="{C0093052-3578-119B-FA20-76D9D1E053C6}"/>
              </a:ext>
            </a:extLst>
          </p:cNvPr>
          <p:cNvGrpSpPr/>
          <p:nvPr/>
        </p:nvGrpSpPr>
        <p:grpSpPr>
          <a:xfrm>
            <a:off x="10600590" y="1759741"/>
            <a:ext cx="1347028" cy="1313666"/>
            <a:chOff x="978879" y="2999701"/>
            <a:chExt cx="2461200" cy="2460124"/>
          </a:xfrm>
        </p:grpSpPr>
        <p:grpSp>
          <p:nvGrpSpPr>
            <p:cNvPr id="42" name="Graphic 2">
              <a:extLst>
                <a:ext uri="{FF2B5EF4-FFF2-40B4-BE49-F238E27FC236}">
                  <a16:creationId xmlns:a16="http://schemas.microsoft.com/office/drawing/2014/main" id="{956A9A1D-552E-0B18-11FA-D76885A275DA}"/>
                </a:ext>
              </a:extLst>
            </p:cNvPr>
            <p:cNvGrpSpPr/>
            <p:nvPr/>
          </p:nvGrpSpPr>
          <p:grpSpPr>
            <a:xfrm>
              <a:off x="978879" y="2999701"/>
              <a:ext cx="2461200" cy="2460124"/>
              <a:chOff x="690225" y="4499263"/>
              <a:chExt cx="1499146" cy="1498490"/>
            </a:xfrm>
            <a:solidFill>
              <a:schemeClr val="bg1">
                <a:alpha val="27098"/>
              </a:schemeClr>
            </a:solidFill>
          </p:grpSpPr>
          <p:sp>
            <p:nvSpPr>
              <p:cNvPr id="46" name="Freeform 127">
                <a:extLst>
                  <a:ext uri="{FF2B5EF4-FFF2-40B4-BE49-F238E27FC236}">
                    <a16:creationId xmlns:a16="http://schemas.microsoft.com/office/drawing/2014/main" id="{73131928-CCC5-85F8-5923-E5BC0258DCE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47" name="Freeform 128">
                <a:extLst>
                  <a:ext uri="{FF2B5EF4-FFF2-40B4-BE49-F238E27FC236}">
                    <a16:creationId xmlns:a16="http://schemas.microsoft.com/office/drawing/2014/main" id="{AB7F83D0-B249-3224-362A-C607DE19F45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43" name="Freeform 124">
              <a:extLst>
                <a:ext uri="{FF2B5EF4-FFF2-40B4-BE49-F238E27FC236}">
                  <a16:creationId xmlns:a16="http://schemas.microsoft.com/office/drawing/2014/main" id="{CD7D2836-9340-E87B-ADD8-A3733BB2ED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44" name="Freeform 125">
              <a:extLst>
                <a:ext uri="{FF2B5EF4-FFF2-40B4-BE49-F238E27FC236}">
                  <a16:creationId xmlns:a16="http://schemas.microsoft.com/office/drawing/2014/main" id="{60DF5114-173C-6F52-0310-7E0C9897D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45" name="Freeform 126">
              <a:extLst>
                <a:ext uri="{FF2B5EF4-FFF2-40B4-BE49-F238E27FC236}">
                  <a16:creationId xmlns:a16="http://schemas.microsoft.com/office/drawing/2014/main" id="{BB3EC33B-7070-6FBB-4DC0-1347FA90D9A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
        <p:nvSpPr>
          <p:cNvPr id="48" name="TextBox 47">
            <a:extLst>
              <a:ext uri="{FF2B5EF4-FFF2-40B4-BE49-F238E27FC236}">
                <a16:creationId xmlns:a16="http://schemas.microsoft.com/office/drawing/2014/main" id="{75F5EF7B-6D61-2894-97B5-D24340A6E9C2}"/>
              </a:ext>
            </a:extLst>
          </p:cNvPr>
          <p:cNvSpPr txBox="1"/>
          <p:nvPr/>
        </p:nvSpPr>
        <p:spPr>
          <a:xfrm>
            <a:off x="9106090" y="6375721"/>
            <a:ext cx="2833160" cy="261610"/>
          </a:xfrm>
          <a:prstGeom prst="rect">
            <a:avLst/>
          </a:prstGeom>
          <a:noFill/>
        </p:spPr>
        <p:txBody>
          <a:bodyPr wrap="square" rtlCol="0">
            <a:spAutoFit/>
          </a:bodyPr>
          <a:lstStyle/>
          <a:p>
            <a:pPr rtl="0" algn="l"/>
            <a:r>
              <a:rPr lang="en-IE" sz="1100" dirty="0">
                <a:solidFill>
                  <a:srgbClr val="000000"/>
                </a:solidFill>
              </a:rPr>
              <a:t>Mad til mennesker – Planet – Profit</a:t>
            </a:r>
          </a:p>
        </p:txBody>
      </p:sp>
      <p:pic>
        <p:nvPicPr>
          <p:cNvPr id="49" name="Picture 48">
            <a:extLst>
              <a:ext uri="{FF2B5EF4-FFF2-40B4-BE49-F238E27FC236}">
                <a16:creationId xmlns:a16="http://schemas.microsoft.com/office/drawing/2014/main" id="{B9530831-346D-BB60-E6BF-DECE0C3A8238}"/>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838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Din kreativitet og hvordan du kvalificerer en idé</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5D317-DE30-934D-C4AF-DEE6570A59FB}"/>
              </a:ext>
            </a:extLst>
          </p:cNvPr>
          <p:cNvSpPr>
            <a:spLocks noGrp="1"/>
          </p:cNvSpPr>
          <p:nvPr>
            <p:ph type="body" sz="quarter" idx="18"/>
          </p:nvPr>
        </p:nvSpPr>
        <p:spPr>
          <a:xfrm>
            <a:off x="960351" y="1958509"/>
            <a:ext cx="4867011" cy="3025975"/>
          </a:xfrm>
        </p:spPr>
        <p:txBody>
          <a:bodyPr/>
          <a:lstStyle/>
          <a:p>
            <a:pPr rtl="0" algn="l"/>
            <a:r>
              <a:rPr lang="en-IE" dirty="0"/>
              <a:t>Du har identificeret din mission og har kvalificeret din idé, nu skal du definere din FORRETNINGSMODEL.</a:t>
            </a:r>
          </a:p>
          <a:p>
            <a:pPr rtl="0" algn="l"/>
            <a:r>
              <a:rPr lang="en-IE" dirty="0"/>
              <a:t>Dette er et værktøj, der består af en</a:t>
            </a:r>
            <a:r>
              <a:rPr lang="en-IE" b="1" dirty="0"/>
              <a:t>Plan</a:t>
            </a:r>
            <a:r>
              <a:rPr lang="en-IE" dirty="0"/>
              <a:t>plejede</a:t>
            </a:r>
            <a:r>
              <a:rPr lang="en-IE" b="1" dirty="0"/>
              <a:t>organisere</a:t>
            </a:r>
            <a:r>
              <a:rPr lang="en-IE" dirty="0"/>
              <a:t>de forskellige ressourcer og nøgledele i en virksomhed.</a:t>
            </a:r>
          </a:p>
        </p:txBody>
      </p:sp>
      <p:sp>
        <p:nvSpPr>
          <p:cNvPr id="3" name="Text Placeholder 2">
            <a:extLst>
              <a:ext uri="{FF2B5EF4-FFF2-40B4-BE49-F238E27FC236}">
                <a16:creationId xmlns:a16="http://schemas.microsoft.com/office/drawing/2014/main" id="{A93F0FED-1119-C4E2-78BA-DE1A9E3BD216}"/>
              </a:ext>
            </a:extLst>
          </p:cNvPr>
          <p:cNvSpPr>
            <a:spLocks noGrp="1"/>
          </p:cNvSpPr>
          <p:nvPr>
            <p:ph type="body" sz="quarter" idx="16"/>
          </p:nvPr>
        </p:nvSpPr>
        <p:spPr/>
        <p:txBody>
          <a:bodyPr/>
          <a:lstStyle/>
          <a:p>
            <a:pPr rtl="0" algn="l"/>
            <a:r>
              <a:rPr lang="en-IE" b="1" dirty="0"/>
              <a:t>En forretningsmodel...</a:t>
            </a:r>
          </a:p>
        </p:txBody>
      </p:sp>
      <p:pic>
        <p:nvPicPr>
          <p:cNvPr id="6" name="Picture Placeholder 5">
            <a:extLst>
              <a:ext uri="{FF2B5EF4-FFF2-40B4-BE49-F238E27FC236}">
                <a16:creationId xmlns:a16="http://schemas.microsoft.com/office/drawing/2014/main" id="{2A75BF47-14A1-84B0-9A20-B644D2D7EC4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pic>
        <p:nvPicPr>
          <p:cNvPr id="7" name="Picture 6">
            <a:extLst>
              <a:ext uri="{FF2B5EF4-FFF2-40B4-BE49-F238E27FC236}">
                <a16:creationId xmlns:a16="http://schemas.microsoft.com/office/drawing/2014/main" id="{D4E81D0D-7252-70F2-1AFC-F8A9A955F32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3624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E822-700A-EC59-E0EC-AD3125CB02E0}"/>
              </a:ext>
            </a:extLst>
          </p:cNvPr>
          <p:cNvSpPr>
            <a:spLocks noGrp="1"/>
          </p:cNvSpPr>
          <p:nvPr>
            <p:ph type="body" sz="quarter" idx="18"/>
          </p:nvPr>
        </p:nvSpPr>
        <p:spPr>
          <a:xfrm>
            <a:off x="898358" y="1627969"/>
            <a:ext cx="5404288" cy="3025975"/>
          </a:xfrm>
        </p:spPr>
        <p:txBody>
          <a:bodyPr/>
          <a:lstStyle/>
          <a:p>
            <a:pPr rtl="0" algn="l"/>
            <a:r>
              <a:rPr lang="en-US" dirty="0"/>
              <a:t>En forretningsmodel beskriver, hvordan din fødevarevirksomhed SKABER, LEVERER OG FÅR VÆRDI i alle sammenhænge.</a:t>
            </a:r>
          </a:p>
          <a:p>
            <a:pPr rtl="0" algn="l"/>
            <a:r>
              <a:rPr lang="en-US" dirty="0"/>
              <a:t>Som iværksætter bør du forvente, at din forretningsmodel ændres og tilpasses regelmæssigt for at imødekomme kundernes behov og krav og reagere på begivenheder (f.eks. Covid).</a:t>
            </a:r>
          </a:p>
          <a:p>
            <a:pPr rtl="0" algn="l"/>
            <a:r>
              <a:rPr lang="en-US" b="1" dirty="0"/>
              <a:t>Din forretningsmodel er i bund og grund visionen for din virksomhed</a:t>
            </a:r>
          </a:p>
          <a:p>
            <a:pPr rtl="0" algn="l"/>
            <a:endParaRPr lang="en-IE" dirty="0"/>
          </a:p>
        </p:txBody>
      </p:sp>
      <p:sp>
        <p:nvSpPr>
          <p:cNvPr id="3" name="Text Placeholder 2">
            <a:extLst>
              <a:ext uri="{FF2B5EF4-FFF2-40B4-BE49-F238E27FC236}">
                <a16:creationId xmlns:a16="http://schemas.microsoft.com/office/drawing/2014/main" id="{47D7E29B-D0CD-AD96-DAF8-C85381F071D3}"/>
              </a:ext>
            </a:extLst>
          </p:cNvPr>
          <p:cNvSpPr>
            <a:spLocks noGrp="1"/>
          </p:cNvSpPr>
          <p:nvPr>
            <p:ph type="body" sz="quarter" idx="16"/>
          </p:nvPr>
        </p:nvSpPr>
        <p:spPr/>
        <p:txBody>
          <a:bodyPr/>
          <a:lstStyle/>
          <a:p>
            <a:pPr rtl="0" algn="l"/>
            <a:r>
              <a:rPr lang="en-IE" b="1" dirty="0"/>
              <a:t>En forretningsmodel...</a:t>
            </a:r>
          </a:p>
        </p:txBody>
      </p:sp>
      <p:pic>
        <p:nvPicPr>
          <p:cNvPr id="5" name="Picture Placeholder 9" descr="Child wearing pilot helmet">
            <a:extLst>
              <a:ext uri="{FF2B5EF4-FFF2-40B4-BE49-F238E27FC236}">
                <a16:creationId xmlns:a16="http://schemas.microsoft.com/office/drawing/2014/main" id="{D5FE838C-6AE7-E112-4BBA-1031CC19E8A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pic>
        <p:nvPicPr>
          <p:cNvPr id="6" name="Picture 5">
            <a:extLst>
              <a:ext uri="{FF2B5EF4-FFF2-40B4-BE49-F238E27FC236}">
                <a16:creationId xmlns:a16="http://schemas.microsoft.com/office/drawing/2014/main" id="{227740FD-F2D5-5C53-336E-3CDECD2CDC5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612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B2E7-3B57-4B63-FD21-956BAF891E1E}"/>
              </a:ext>
            </a:extLst>
          </p:cNvPr>
          <p:cNvSpPr>
            <a:spLocks noGrp="1"/>
          </p:cNvSpPr>
          <p:nvPr>
            <p:ph type="body" sz="quarter" idx="18"/>
          </p:nvPr>
        </p:nvSpPr>
        <p:spPr>
          <a:xfrm>
            <a:off x="977630" y="2017519"/>
            <a:ext cx="8209031" cy="3440624"/>
          </a:xfrm>
        </p:spPr>
        <p:txBody>
          <a:bodyPr/>
          <a:lstStyle/>
          <a:p>
            <a:pPr rtl="0" algn="l"/>
            <a:r>
              <a:rPr lang="en-US" dirty="0"/>
              <a:t>Et forretningsmodellærred (BMC) er et forretnings- og marketingværktøj, der fungerer som en guide for virksomhedsejere til at skabe forretningsmodeller. Da det er et simpelt format, hjælper det virksomhedsejere med at se, hvordan alle de vigtigste forretningselementer passer sammen.</a:t>
            </a:r>
          </a:p>
          <a:p>
            <a:pPr rtl="0" algn="l"/>
            <a:r>
              <a:rPr lang="en-US" dirty="0"/>
              <a:t>Forretningsmodellens lærredskabelon er struktureret til at hjælpe virksomhedsejere med at tænke over, hvordan de vil fylde deres forretning med kunder, penge og ressourcer på én gang. Det kan hjælpe dig med at finde ud af, hvad din målgruppe ønsker, hvordan du planlægger at sælge dine produkter og/eller tjenester, og endda forudsige, hvor meget omsætning du forventer at generere hver måned.</a:t>
            </a:r>
          </a:p>
          <a:p>
            <a:pPr rtl="0" algn="l"/>
            <a:endParaRPr lang="en-IE" dirty="0"/>
          </a:p>
        </p:txBody>
      </p:sp>
      <p:sp>
        <p:nvSpPr>
          <p:cNvPr id="3" name="Text Placeholder 2">
            <a:extLst>
              <a:ext uri="{FF2B5EF4-FFF2-40B4-BE49-F238E27FC236}">
                <a16:creationId xmlns:a16="http://schemas.microsoft.com/office/drawing/2014/main" id="{80272C86-959E-107F-38EE-009A434AE040}"/>
              </a:ext>
            </a:extLst>
          </p:cNvPr>
          <p:cNvSpPr>
            <a:spLocks noGrp="1"/>
          </p:cNvSpPr>
          <p:nvPr>
            <p:ph type="body" sz="quarter" idx="16"/>
          </p:nvPr>
        </p:nvSpPr>
        <p:spPr/>
        <p:txBody>
          <a:bodyPr/>
          <a:lstStyle/>
          <a:p>
            <a:pPr rtl="0" algn="l"/>
            <a:r>
              <a:rPr lang="en-IE" b="1" dirty="0"/>
              <a:t>Hvordan et Business Model Canvas kan hjælpe dig...</a:t>
            </a:r>
          </a:p>
          <a:p>
            <a:pPr rtl="0" algn="l"/>
            <a:endParaRPr lang="en-IE" b="1" dirty="0"/>
          </a:p>
        </p:txBody>
      </p:sp>
      <p:grpSp>
        <p:nvGrpSpPr>
          <p:cNvPr id="4" name="Graphic 3">
            <a:extLst>
              <a:ext uri="{FF2B5EF4-FFF2-40B4-BE49-F238E27FC236}">
                <a16:creationId xmlns:a16="http://schemas.microsoft.com/office/drawing/2014/main" id="{D8937E15-D0DA-0983-785C-9E63CFB6015C}"/>
              </a:ext>
            </a:extLst>
          </p:cNvPr>
          <p:cNvGrpSpPr/>
          <p:nvPr/>
        </p:nvGrpSpPr>
        <p:grpSpPr>
          <a:xfrm>
            <a:off x="9332355" y="2706878"/>
            <a:ext cx="2307768" cy="2339193"/>
            <a:chOff x="8424689" y="1951807"/>
            <a:chExt cx="1086136" cy="1105415"/>
          </a:xfrm>
          <a:solidFill>
            <a:srgbClr val="000000"/>
          </a:solidFill>
        </p:grpSpPr>
        <p:grpSp>
          <p:nvGrpSpPr>
            <p:cNvPr id="5" name="Graphic 3">
              <a:extLst>
                <a:ext uri="{FF2B5EF4-FFF2-40B4-BE49-F238E27FC236}">
                  <a16:creationId xmlns:a16="http://schemas.microsoft.com/office/drawing/2014/main" id="{5789456F-23D7-6270-8801-198ED467D0BE}"/>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84C44363-3A48-C729-F312-FAEA556CF0A0}"/>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pPr rtl="0" algn="l"/>
                <a:endParaRPr lang="en-US"/>
              </a:p>
            </p:txBody>
          </p:sp>
          <p:sp>
            <p:nvSpPr>
              <p:cNvPr id="13" name="Freeform 1421">
                <a:extLst>
                  <a:ext uri="{FF2B5EF4-FFF2-40B4-BE49-F238E27FC236}">
                    <a16:creationId xmlns:a16="http://schemas.microsoft.com/office/drawing/2014/main" id="{D1D3D114-1600-37EB-2D3D-1F051729CB5E}"/>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pPr rtl="0" algn="l"/>
                <a:endParaRPr lang="en-US"/>
              </a:p>
            </p:txBody>
          </p:sp>
          <p:sp>
            <p:nvSpPr>
              <p:cNvPr id="14" name="Freeform 1422">
                <a:extLst>
                  <a:ext uri="{FF2B5EF4-FFF2-40B4-BE49-F238E27FC236}">
                    <a16:creationId xmlns:a16="http://schemas.microsoft.com/office/drawing/2014/main" id="{8517A438-1F31-276F-B6C6-05060911306C}"/>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pPr rtl="0" algn="l"/>
                <a:endParaRPr lang="en-US"/>
              </a:p>
            </p:txBody>
          </p:sp>
          <p:sp>
            <p:nvSpPr>
              <p:cNvPr id="15" name="Freeform 1423">
                <a:extLst>
                  <a:ext uri="{FF2B5EF4-FFF2-40B4-BE49-F238E27FC236}">
                    <a16:creationId xmlns:a16="http://schemas.microsoft.com/office/drawing/2014/main" id="{C5844BB9-7CF4-7DAB-F56B-2179E5A8120A}"/>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pPr rtl="0" algn="l"/>
                <a:endParaRPr lang="en-US"/>
              </a:p>
            </p:txBody>
          </p:sp>
          <p:sp>
            <p:nvSpPr>
              <p:cNvPr id="16" name="Freeform 1424">
                <a:extLst>
                  <a:ext uri="{FF2B5EF4-FFF2-40B4-BE49-F238E27FC236}">
                    <a16:creationId xmlns:a16="http://schemas.microsoft.com/office/drawing/2014/main" id="{8AD727D0-844A-0AAE-0CC0-D1B48C74F90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pPr rtl="0" algn="l"/>
                <a:endParaRPr lang="en-US"/>
              </a:p>
            </p:txBody>
          </p:sp>
          <p:sp>
            <p:nvSpPr>
              <p:cNvPr id="17" name="Freeform 1425">
                <a:extLst>
                  <a:ext uri="{FF2B5EF4-FFF2-40B4-BE49-F238E27FC236}">
                    <a16:creationId xmlns:a16="http://schemas.microsoft.com/office/drawing/2014/main" id="{A6780B86-01D7-EC2B-DC13-C3A88523D18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pPr rtl="0" algn="l"/>
                <a:endParaRPr lang="en-US"/>
              </a:p>
            </p:txBody>
          </p:sp>
          <p:sp>
            <p:nvSpPr>
              <p:cNvPr id="18" name="Freeform 1426">
                <a:extLst>
                  <a:ext uri="{FF2B5EF4-FFF2-40B4-BE49-F238E27FC236}">
                    <a16:creationId xmlns:a16="http://schemas.microsoft.com/office/drawing/2014/main" id="{C38C454C-2AD3-557F-2A71-198919F3D16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pPr rtl="0" algn="l"/>
                <a:endParaRPr lang="en-US"/>
              </a:p>
            </p:txBody>
          </p:sp>
          <p:sp>
            <p:nvSpPr>
              <p:cNvPr id="19" name="Freeform 1427">
                <a:extLst>
                  <a:ext uri="{FF2B5EF4-FFF2-40B4-BE49-F238E27FC236}">
                    <a16:creationId xmlns:a16="http://schemas.microsoft.com/office/drawing/2014/main" id="{8F37A2A6-794B-6330-FD55-874CBCEE9AE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rtl="0" algn="l"/>
                <a:endParaRPr lang="en-US"/>
              </a:p>
            </p:txBody>
          </p:sp>
          <p:sp>
            <p:nvSpPr>
              <p:cNvPr id="20" name="Freeform 1428">
                <a:extLst>
                  <a:ext uri="{FF2B5EF4-FFF2-40B4-BE49-F238E27FC236}">
                    <a16:creationId xmlns:a16="http://schemas.microsoft.com/office/drawing/2014/main" id="{E8AC1AB4-4B1D-B69A-9766-59FB8E5B265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21" name="Freeform 1429">
                <a:extLst>
                  <a:ext uri="{FF2B5EF4-FFF2-40B4-BE49-F238E27FC236}">
                    <a16:creationId xmlns:a16="http://schemas.microsoft.com/office/drawing/2014/main" id="{FBD5FE22-E214-6DF5-D35B-641D8BC750FB}"/>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pPr rtl="0" algn="l"/>
                <a:endParaRPr lang="en-US"/>
              </a:p>
            </p:txBody>
          </p:sp>
          <p:sp>
            <p:nvSpPr>
              <p:cNvPr id="22" name="Freeform 1430">
                <a:extLst>
                  <a:ext uri="{FF2B5EF4-FFF2-40B4-BE49-F238E27FC236}">
                    <a16:creationId xmlns:a16="http://schemas.microsoft.com/office/drawing/2014/main" id="{34976FDB-B3ED-A078-EBD5-6F3C7F4A8997}"/>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rtl="0" algn="l"/>
                <a:endParaRPr lang="en-US"/>
              </a:p>
            </p:txBody>
          </p:sp>
          <p:sp>
            <p:nvSpPr>
              <p:cNvPr id="23" name="Freeform 1431">
                <a:extLst>
                  <a:ext uri="{FF2B5EF4-FFF2-40B4-BE49-F238E27FC236}">
                    <a16:creationId xmlns:a16="http://schemas.microsoft.com/office/drawing/2014/main" id="{18F323B0-528E-7C70-E1F5-F2B5CCE7448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pPr rtl="0" algn="l"/>
                <a:endParaRPr lang="en-US"/>
              </a:p>
            </p:txBody>
          </p:sp>
          <p:sp>
            <p:nvSpPr>
              <p:cNvPr id="24" name="Freeform 1432">
                <a:extLst>
                  <a:ext uri="{FF2B5EF4-FFF2-40B4-BE49-F238E27FC236}">
                    <a16:creationId xmlns:a16="http://schemas.microsoft.com/office/drawing/2014/main" id="{559FE7E8-D8C7-93BE-3417-9C59CD10226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pPr rtl="0" algn="l"/>
                <a:endParaRPr lang="en-US"/>
              </a:p>
            </p:txBody>
          </p:sp>
          <p:sp>
            <p:nvSpPr>
              <p:cNvPr id="25" name="Freeform 1433">
                <a:extLst>
                  <a:ext uri="{FF2B5EF4-FFF2-40B4-BE49-F238E27FC236}">
                    <a16:creationId xmlns:a16="http://schemas.microsoft.com/office/drawing/2014/main" id="{C36D27AE-1DF4-97AF-1228-5A630329528E}"/>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pPr rtl="0" algn="l"/>
                <a:endParaRPr lang="en-US"/>
              </a:p>
            </p:txBody>
          </p:sp>
          <p:sp>
            <p:nvSpPr>
              <p:cNvPr id="26" name="Freeform 1434">
                <a:extLst>
                  <a:ext uri="{FF2B5EF4-FFF2-40B4-BE49-F238E27FC236}">
                    <a16:creationId xmlns:a16="http://schemas.microsoft.com/office/drawing/2014/main" id="{C96EDAD2-9F51-66C6-A870-F3A921C7638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pPr rtl="0" algn="l"/>
                <a:endParaRPr lang="en-US"/>
              </a:p>
            </p:txBody>
          </p:sp>
          <p:sp>
            <p:nvSpPr>
              <p:cNvPr id="27" name="Freeform 1435">
                <a:extLst>
                  <a:ext uri="{FF2B5EF4-FFF2-40B4-BE49-F238E27FC236}">
                    <a16:creationId xmlns:a16="http://schemas.microsoft.com/office/drawing/2014/main" id="{2B9BD8DA-76E0-C4D2-95CF-6444C7D26D3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rtl="0" algn="l"/>
                <a:endParaRPr lang="en-US"/>
              </a:p>
            </p:txBody>
          </p:sp>
          <p:sp>
            <p:nvSpPr>
              <p:cNvPr id="28" name="Freeform 1436">
                <a:extLst>
                  <a:ext uri="{FF2B5EF4-FFF2-40B4-BE49-F238E27FC236}">
                    <a16:creationId xmlns:a16="http://schemas.microsoft.com/office/drawing/2014/main" id="{FE9BD9B8-3236-F279-B6BB-E7524825673E}"/>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pPr rtl="0" algn="l"/>
                <a:endParaRPr lang="en-US"/>
              </a:p>
            </p:txBody>
          </p:sp>
          <p:sp>
            <p:nvSpPr>
              <p:cNvPr id="29" name="Freeform 1437">
                <a:extLst>
                  <a:ext uri="{FF2B5EF4-FFF2-40B4-BE49-F238E27FC236}">
                    <a16:creationId xmlns:a16="http://schemas.microsoft.com/office/drawing/2014/main" id="{5649F5D5-EBA5-63BC-9FC3-03C7BE965B7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pPr rtl="0" algn="l"/>
                <a:endParaRPr lang="en-US"/>
              </a:p>
            </p:txBody>
          </p:sp>
          <p:sp>
            <p:nvSpPr>
              <p:cNvPr id="30" name="Freeform 1438">
                <a:extLst>
                  <a:ext uri="{FF2B5EF4-FFF2-40B4-BE49-F238E27FC236}">
                    <a16:creationId xmlns:a16="http://schemas.microsoft.com/office/drawing/2014/main" id="{F4DACBEC-E869-4D8F-08AA-9CE5E8B44E71}"/>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pPr rtl="0" algn="l"/>
                <a:endParaRPr lang="en-US"/>
              </a:p>
            </p:txBody>
          </p:sp>
          <p:sp>
            <p:nvSpPr>
              <p:cNvPr id="31" name="Freeform 1439">
                <a:extLst>
                  <a:ext uri="{FF2B5EF4-FFF2-40B4-BE49-F238E27FC236}">
                    <a16:creationId xmlns:a16="http://schemas.microsoft.com/office/drawing/2014/main" id="{08B1C6A7-30A5-D005-BB40-EB33FE276F89}"/>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32" name="Freeform 1440">
                <a:extLst>
                  <a:ext uri="{FF2B5EF4-FFF2-40B4-BE49-F238E27FC236}">
                    <a16:creationId xmlns:a16="http://schemas.microsoft.com/office/drawing/2014/main" id="{7E5A2EFC-5B3D-1DF1-7F27-12498613EC9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33" name="Freeform 1441">
                <a:extLst>
                  <a:ext uri="{FF2B5EF4-FFF2-40B4-BE49-F238E27FC236}">
                    <a16:creationId xmlns:a16="http://schemas.microsoft.com/office/drawing/2014/main" id="{6D39FB0B-7424-98BC-470B-254B73B7868F}"/>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34" name="Freeform 1442">
                <a:extLst>
                  <a:ext uri="{FF2B5EF4-FFF2-40B4-BE49-F238E27FC236}">
                    <a16:creationId xmlns:a16="http://schemas.microsoft.com/office/drawing/2014/main" id="{2B3335E9-C55C-4E72-2E00-B649CA53CBF5}"/>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pPr rtl="0" algn="l"/>
                <a:endParaRPr lang="en-US"/>
              </a:p>
            </p:txBody>
          </p:sp>
          <p:sp>
            <p:nvSpPr>
              <p:cNvPr id="35" name="Freeform 1443">
                <a:extLst>
                  <a:ext uri="{FF2B5EF4-FFF2-40B4-BE49-F238E27FC236}">
                    <a16:creationId xmlns:a16="http://schemas.microsoft.com/office/drawing/2014/main" id="{310E0146-4518-E00E-F032-D824A853A34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pPr rtl="0" algn="l"/>
                <a:endParaRPr lang="en-US"/>
              </a:p>
            </p:txBody>
          </p:sp>
          <p:sp>
            <p:nvSpPr>
              <p:cNvPr id="36" name="Freeform 1444">
                <a:extLst>
                  <a:ext uri="{FF2B5EF4-FFF2-40B4-BE49-F238E27FC236}">
                    <a16:creationId xmlns:a16="http://schemas.microsoft.com/office/drawing/2014/main" id="{3F21A623-D468-4810-2CA8-5E5DDAB43A5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37" name="Freeform 1445">
                <a:extLst>
                  <a:ext uri="{FF2B5EF4-FFF2-40B4-BE49-F238E27FC236}">
                    <a16:creationId xmlns:a16="http://schemas.microsoft.com/office/drawing/2014/main" id="{3A6210C3-1382-0BB0-4CAC-F77A80976C7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38" name="Freeform 1446">
                <a:extLst>
                  <a:ext uri="{FF2B5EF4-FFF2-40B4-BE49-F238E27FC236}">
                    <a16:creationId xmlns:a16="http://schemas.microsoft.com/office/drawing/2014/main" id="{3A690CA9-BAD3-F988-44F5-616FF588E06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pPr rtl="0" algn="l"/>
                <a:endParaRPr lang="en-US"/>
              </a:p>
            </p:txBody>
          </p:sp>
          <p:sp>
            <p:nvSpPr>
              <p:cNvPr id="39" name="Freeform 1447">
                <a:extLst>
                  <a:ext uri="{FF2B5EF4-FFF2-40B4-BE49-F238E27FC236}">
                    <a16:creationId xmlns:a16="http://schemas.microsoft.com/office/drawing/2014/main" id="{C8E58153-A475-5F34-C8E4-5212601C89AB}"/>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rtl="0" algn="l"/>
                <a:endParaRPr lang="en-US"/>
              </a:p>
            </p:txBody>
          </p:sp>
          <p:sp>
            <p:nvSpPr>
              <p:cNvPr id="40" name="Freeform 1448">
                <a:extLst>
                  <a:ext uri="{FF2B5EF4-FFF2-40B4-BE49-F238E27FC236}">
                    <a16:creationId xmlns:a16="http://schemas.microsoft.com/office/drawing/2014/main" id="{A62A2F76-716F-9084-6785-C4097AFECAB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41" name="Freeform 1449">
                <a:extLst>
                  <a:ext uri="{FF2B5EF4-FFF2-40B4-BE49-F238E27FC236}">
                    <a16:creationId xmlns:a16="http://schemas.microsoft.com/office/drawing/2014/main" id="{A0924C9A-4EF7-BE59-C147-E7ABC5C1F2C9}"/>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rtl="0" algn="l"/>
                <a:endParaRPr lang="en-US"/>
              </a:p>
            </p:txBody>
          </p:sp>
          <p:sp>
            <p:nvSpPr>
              <p:cNvPr id="42" name="Freeform 1450">
                <a:extLst>
                  <a:ext uri="{FF2B5EF4-FFF2-40B4-BE49-F238E27FC236}">
                    <a16:creationId xmlns:a16="http://schemas.microsoft.com/office/drawing/2014/main" id="{B18D864F-E6D9-8C7A-20E5-74CC533C5E45}"/>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pPr rtl="0" algn="l"/>
                <a:endParaRPr lang="en-US"/>
              </a:p>
            </p:txBody>
          </p:sp>
        </p:grpSp>
        <p:grpSp>
          <p:nvGrpSpPr>
            <p:cNvPr id="6" name="Graphic 3">
              <a:extLst>
                <a:ext uri="{FF2B5EF4-FFF2-40B4-BE49-F238E27FC236}">
                  <a16:creationId xmlns:a16="http://schemas.microsoft.com/office/drawing/2014/main" id="{BB864A75-A8A3-3EBB-A6CC-3AD56BD29F82}"/>
                </a:ext>
              </a:extLst>
            </p:cNvPr>
            <p:cNvGrpSpPr/>
            <p:nvPr/>
          </p:nvGrpSpPr>
          <p:grpSpPr>
            <a:xfrm>
              <a:off x="8623774" y="2128475"/>
              <a:ext cx="506942" cy="300654"/>
              <a:chOff x="8623774" y="2128475"/>
              <a:chExt cx="506942" cy="300654"/>
            </a:xfrm>
            <a:grpFill/>
          </p:grpSpPr>
          <p:grpSp>
            <p:nvGrpSpPr>
              <p:cNvPr id="7" name="Graphic 3">
                <a:extLst>
                  <a:ext uri="{FF2B5EF4-FFF2-40B4-BE49-F238E27FC236}">
                    <a16:creationId xmlns:a16="http://schemas.microsoft.com/office/drawing/2014/main" id="{D833DFC8-DBCD-BAE4-8758-DC1A44876D0F}"/>
                  </a:ext>
                </a:extLst>
              </p:cNvPr>
              <p:cNvGrpSpPr/>
              <p:nvPr/>
            </p:nvGrpSpPr>
            <p:grpSpPr>
              <a:xfrm>
                <a:off x="8623774" y="2128475"/>
                <a:ext cx="506942" cy="221114"/>
                <a:chOff x="8623774" y="2128475"/>
                <a:chExt cx="506942" cy="221114"/>
              </a:xfrm>
              <a:grpFill/>
            </p:grpSpPr>
            <p:sp>
              <p:nvSpPr>
                <p:cNvPr id="10" name="Freeform 1418">
                  <a:extLst>
                    <a:ext uri="{FF2B5EF4-FFF2-40B4-BE49-F238E27FC236}">
                      <a16:creationId xmlns:a16="http://schemas.microsoft.com/office/drawing/2014/main" id="{7628DA6F-B818-2ABC-CB11-AFB446C42F69}"/>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rtl="0" algn="l"/>
                  <a:endParaRPr lang="en-US"/>
                </a:p>
              </p:txBody>
            </p:sp>
            <p:sp>
              <p:nvSpPr>
                <p:cNvPr id="11" name="Freeform 1419">
                  <a:extLst>
                    <a:ext uri="{FF2B5EF4-FFF2-40B4-BE49-F238E27FC236}">
                      <a16:creationId xmlns:a16="http://schemas.microsoft.com/office/drawing/2014/main" id="{840C2FD7-C135-5DF4-869A-A51328A4683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rtl="0" algn="l"/>
                  <a:endParaRPr lang="en-US"/>
                </a:p>
              </p:txBody>
            </p:sp>
          </p:grpSp>
          <p:sp>
            <p:nvSpPr>
              <p:cNvPr id="8" name="Freeform 1416">
                <a:extLst>
                  <a:ext uri="{FF2B5EF4-FFF2-40B4-BE49-F238E27FC236}">
                    <a16:creationId xmlns:a16="http://schemas.microsoft.com/office/drawing/2014/main" id="{296561E0-7C20-BD3E-EFCD-5407517C0FB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rtl="0" algn="l"/>
                <a:endParaRPr lang="en-US"/>
              </a:p>
            </p:txBody>
          </p:sp>
          <p:sp>
            <p:nvSpPr>
              <p:cNvPr id="9" name="Freeform 1417">
                <a:extLst>
                  <a:ext uri="{FF2B5EF4-FFF2-40B4-BE49-F238E27FC236}">
                    <a16:creationId xmlns:a16="http://schemas.microsoft.com/office/drawing/2014/main" id="{6925C7A2-89FB-F5D2-D793-B28916A70AD2}"/>
                  </a:ext>
                </a:extLst>
              </p:cNvPr>
              <p:cNvSpPr/>
              <p:nvPr/>
            </p:nvSpPr>
            <p:spPr>
              <a:xfrm>
                <a:off x="8879988" y="2233605"/>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4788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8BD9-35A1-F53B-9ECF-EFF7143F1F12}"/>
              </a:ext>
            </a:extLst>
          </p:cNvPr>
          <p:cNvSpPr>
            <a:spLocks noGrp="1"/>
          </p:cNvSpPr>
          <p:nvPr>
            <p:ph type="body" sz="quarter" idx="18"/>
          </p:nvPr>
        </p:nvSpPr>
        <p:spPr>
          <a:xfrm>
            <a:off x="914399" y="1492469"/>
            <a:ext cx="11183007" cy="4104318"/>
          </a:xfrm>
        </p:spPr>
        <p:txBody>
          <a:bodyPr/>
          <a:lstStyle/>
          <a:p>
            <a:pPr marL="0" indent="0" rtl="0" algn="l">
              <a:lnSpc>
                <a:spcPct val="107000"/>
              </a:lnSpc>
              <a:spcAft>
                <a:spcPts val="800"/>
              </a:spcAft>
            </a:pPr>
            <a:r>
              <a:rPr lang="en-IE" sz="2400" dirty="0">
                <a:effectLst/>
                <a:ea typeface="Times New Roman" panose="02020603050405020304" pitchFamily="18" charset="0"/>
                <a:cs typeface="Times New Roman" panose="02020603050405020304" pitchFamily="18" charset="0"/>
              </a:rPr>
              <a:t>Som vi har undersøgt, er forretningsmodellens lærred nøglen til forretningsplanlægning. Det er et væsentligt</a:t>
            </a:r>
            <a:r>
              <a:rPr lang="en-IE" sz="2400" b="1" dirty="0">
                <a:effectLst/>
                <a:ea typeface="Times New Roman" panose="02020603050405020304" pitchFamily="18" charset="0"/>
                <a:cs typeface="Times New Roman" panose="02020603050405020304" pitchFamily="18" charset="0"/>
              </a:rPr>
              <a:t>forretningsværktøj</a:t>
            </a:r>
            <a:r>
              <a:rPr lang="en-IE" sz="2400" dirty="0">
                <a:effectLst/>
                <a:ea typeface="Times New Roman" panose="02020603050405020304" pitchFamily="18" charset="0"/>
                <a:cs typeface="Times New Roman" panose="02020603050405020304" pitchFamily="18" charset="0"/>
              </a:rPr>
              <a:t>som virksomhedsejere skal bruge, når de laver forretningsplaner eller plejer forretningsideer.</a:t>
            </a:r>
            <a:r>
              <a:rPr lang="en-IE" sz="2400" dirty="0">
                <a:effectLst/>
                <a:ea typeface="Times New Roman" panose="02020603050405020304" pitchFamily="18" charset="0"/>
              </a:rPr>
              <a:t>Iværksættere kan skabe et forretningsmodellærred ved at besvare de stillede spørgsmål for hver af de 9 sektioner af lærredet:</a:t>
            </a:r>
          </a:p>
          <a:p>
            <a:pPr rtl="0" algn="l"/>
            <a:r>
              <a:rPr lang="en-IE" dirty="0"/>
              <a:t> </a:t>
            </a:r>
            <a:r>
              <a:rPr lang="en-IE" b="1" dirty="0"/>
              <a:t>1. Nøglepartnere 6. Distributionskanaler</a:t>
            </a:r>
          </a:p>
          <a:p>
            <a:pPr rtl="0" algn="l"/>
            <a:r>
              <a:rPr lang="en-IE" b="1" dirty="0"/>
              <a:t>2. Nøgleaktiviteter 7. Potentielle kunder</a:t>
            </a:r>
          </a:p>
          <a:p>
            <a:pPr rtl="0" algn="l"/>
            <a:r>
              <a:rPr lang="en-IE" b="1" dirty="0"/>
              <a:t>3. Nøgleressourcer 8. Omkostningsstruktur</a:t>
            </a:r>
          </a:p>
          <a:p>
            <a:pPr rtl="0" algn="l"/>
            <a:r>
              <a:rPr lang="en-IE" b="1" dirty="0"/>
              <a:t>4. Værdiforslag 9. Indtægtsstrømme</a:t>
            </a:r>
          </a:p>
          <a:p>
            <a:pPr rtl="0" algn="l"/>
            <a:r>
              <a:rPr lang="en-IE" b="1" dirty="0"/>
              <a:t>5. Kunderelationer</a:t>
            </a:r>
          </a:p>
        </p:txBody>
      </p:sp>
      <p:sp>
        <p:nvSpPr>
          <p:cNvPr id="3" name="Text Placeholder 2">
            <a:extLst>
              <a:ext uri="{FF2B5EF4-FFF2-40B4-BE49-F238E27FC236}">
                <a16:creationId xmlns:a16="http://schemas.microsoft.com/office/drawing/2014/main" id="{21684500-BEE3-327D-3ABE-BE8632CC8D1F}"/>
              </a:ext>
            </a:extLst>
          </p:cNvPr>
          <p:cNvSpPr>
            <a:spLocks noGrp="1"/>
          </p:cNvSpPr>
          <p:nvPr>
            <p:ph type="body" sz="quarter" idx="16"/>
          </p:nvPr>
        </p:nvSpPr>
        <p:spPr/>
        <p:txBody>
          <a:bodyPr/>
          <a:lstStyle/>
          <a:p>
            <a:pPr rtl="0" algn="l"/>
            <a:r>
              <a:rPr lang="en-US" dirty="0"/>
              <a:t>Sådan opretter du en lærredsmodel til din fødevarevirksomhed</a:t>
            </a:r>
          </a:p>
          <a:p>
            <a:pPr rtl="0" algn="l"/>
            <a:endParaRPr lang="en-IE" dirty="0"/>
          </a:p>
        </p:txBody>
      </p:sp>
      <p:grpSp>
        <p:nvGrpSpPr>
          <p:cNvPr id="4" name="Graphic 3">
            <a:extLst>
              <a:ext uri="{FF2B5EF4-FFF2-40B4-BE49-F238E27FC236}">
                <a16:creationId xmlns:a16="http://schemas.microsoft.com/office/drawing/2014/main" id="{06026F37-0C53-5681-664C-4209417B3268}"/>
              </a:ext>
            </a:extLst>
          </p:cNvPr>
          <p:cNvGrpSpPr/>
          <p:nvPr/>
        </p:nvGrpSpPr>
        <p:grpSpPr>
          <a:xfrm>
            <a:off x="10134311" y="3379859"/>
            <a:ext cx="1679317" cy="1791231"/>
            <a:chOff x="4588722" y="5452092"/>
            <a:chExt cx="1131486" cy="927053"/>
          </a:xfrm>
        </p:grpSpPr>
        <p:sp>
          <p:nvSpPr>
            <p:cNvPr id="5" name="Freeform 1093">
              <a:extLst>
                <a:ext uri="{FF2B5EF4-FFF2-40B4-BE49-F238E27FC236}">
                  <a16:creationId xmlns:a16="http://schemas.microsoft.com/office/drawing/2014/main" id="{DEEA25BE-369D-64F3-1F4E-36D26220E4E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79037"/>
            </a:solidFill>
            <a:ln w="27426" cap="flat">
              <a:noFill/>
              <a:prstDash val="solid"/>
              <a:miter/>
            </a:ln>
          </p:spPr>
          <p:txBody>
            <a:bodyPr rtlCol="0" anchor="ctr"/>
            <a:lstStyle/>
            <a:p>
              <a:pPr rtl="0" algn="l"/>
              <a:endParaRPr lang="en-US"/>
            </a:p>
          </p:txBody>
        </p:sp>
        <p:sp>
          <p:nvSpPr>
            <p:cNvPr id="6" name="Freeform 1094">
              <a:extLst>
                <a:ext uri="{FF2B5EF4-FFF2-40B4-BE49-F238E27FC236}">
                  <a16:creationId xmlns:a16="http://schemas.microsoft.com/office/drawing/2014/main" id="{2B372CDE-64FC-7984-27B2-C0CBCAABF74D}"/>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rtl="0" algn="l"/>
              <a:endParaRPr lang="en-US" dirty="0"/>
            </a:p>
          </p:txBody>
        </p:sp>
        <p:sp>
          <p:nvSpPr>
            <p:cNvPr id="7" name="Freeform 1095">
              <a:extLst>
                <a:ext uri="{FF2B5EF4-FFF2-40B4-BE49-F238E27FC236}">
                  <a16:creationId xmlns:a16="http://schemas.microsoft.com/office/drawing/2014/main" id="{1A4C1A00-AC79-57C5-63A8-56BA7EF740CB}"/>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F35A9831-608C-4964-A79F-0BBB8242EFB9}"/>
                </a:ext>
              </a:extLst>
            </p:cNvPr>
            <p:cNvGrpSpPr/>
            <p:nvPr/>
          </p:nvGrpSpPr>
          <p:grpSpPr>
            <a:xfrm>
              <a:off x="4588722" y="5452092"/>
              <a:ext cx="1131486" cy="927053"/>
              <a:chOff x="4588722" y="5452092"/>
              <a:chExt cx="1131486" cy="927053"/>
            </a:xfrm>
            <a:solidFill>
              <a:srgbClr val="000000"/>
            </a:solidFill>
          </p:grpSpPr>
          <p:sp>
            <p:nvSpPr>
              <p:cNvPr id="9" name="Freeform 1097">
                <a:extLst>
                  <a:ext uri="{FF2B5EF4-FFF2-40B4-BE49-F238E27FC236}">
                    <a16:creationId xmlns:a16="http://schemas.microsoft.com/office/drawing/2014/main" id="{C518080C-606C-54FC-AB6A-EBDC52333D51}"/>
                  </a:ext>
                </a:extLst>
              </p:cNvPr>
              <p:cNvSpPr/>
              <p:nvPr/>
            </p:nvSpPr>
            <p:spPr>
              <a:xfrm>
                <a:off x="4677768" y="5452092"/>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098">
                <a:extLst>
                  <a:ext uri="{FF2B5EF4-FFF2-40B4-BE49-F238E27FC236}">
                    <a16:creationId xmlns:a16="http://schemas.microsoft.com/office/drawing/2014/main" id="{1FB0B4DD-849C-EF8F-8351-A7D73B110007}"/>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099">
                <a:extLst>
                  <a:ext uri="{FF2B5EF4-FFF2-40B4-BE49-F238E27FC236}">
                    <a16:creationId xmlns:a16="http://schemas.microsoft.com/office/drawing/2014/main" id="{657B7AEF-E2C0-4FCD-364B-6F5E1802DCD8}"/>
                  </a:ext>
                </a:extLst>
              </p:cNvPr>
              <p:cNvSpPr/>
              <p:nvPr/>
            </p:nvSpPr>
            <p:spPr>
              <a:xfrm>
                <a:off x="5108477" y="560090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100">
                <a:extLst>
                  <a:ext uri="{FF2B5EF4-FFF2-40B4-BE49-F238E27FC236}">
                    <a16:creationId xmlns:a16="http://schemas.microsoft.com/office/drawing/2014/main" id="{7A13AFA2-173D-0813-7D94-69CA2D33FE8A}"/>
                  </a:ext>
                </a:extLst>
              </p:cNvPr>
              <p:cNvSpPr/>
              <p:nvPr/>
            </p:nvSpPr>
            <p:spPr>
              <a:xfrm>
                <a:off x="5139335" y="5725829"/>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pPr rtl="0" algn="l"/>
                <a:endParaRPr lang="en-US"/>
              </a:p>
            </p:txBody>
          </p:sp>
          <p:sp>
            <p:nvSpPr>
              <p:cNvPr id="13" name="Freeform 1101">
                <a:extLst>
                  <a:ext uri="{FF2B5EF4-FFF2-40B4-BE49-F238E27FC236}">
                    <a16:creationId xmlns:a16="http://schemas.microsoft.com/office/drawing/2014/main" id="{A1575024-50B3-0EDA-1069-8A41194625D6}"/>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41506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16EBB-30C6-10C5-FC6A-95642927BC74}"/>
              </a:ext>
            </a:extLst>
          </p:cNvPr>
          <p:cNvSpPr txBox="1"/>
          <p:nvPr/>
        </p:nvSpPr>
        <p:spPr>
          <a:xfrm>
            <a:off x="504494" y="305748"/>
            <a:ext cx="9459311" cy="646331"/>
          </a:xfrm>
          <a:prstGeom prst="rect">
            <a:avLst/>
          </a:prstGeom>
          <a:noFill/>
        </p:spPr>
        <p:txBody>
          <a:bodyPr wrap="square">
            <a:spAutoFit/>
          </a:bodyPr>
          <a:lstStyle/>
          <a:p>
            <a:pPr rtl="0" algn="l"/>
            <a:r>
              <a:rPr lang="en-IE" sz="3600" b="1" dirty="0" err="1">
                <a:solidFill>
                  <a:srgbClr val="000000"/>
                </a:solidFill>
              </a:rPr>
              <a:t>Strategiserende</a:t>
            </a:r>
            <a:r>
              <a:rPr lang="en-IE" sz="3600" dirty="0"/>
              <a:t> </a:t>
            </a:r>
            <a:r>
              <a:rPr lang="en-IE" sz="3600" dirty="0">
                <a:solidFill>
                  <a:srgbClr val="1188A3"/>
                </a:solidFill>
                <a:hlinkClick r:id="rId3">
                  <a:extLst>
                    <a:ext uri="{A12FA001-AC4F-418D-AE19-62706E023703}">
                      <ahyp:hlinkClr xmlns:ahyp="http://schemas.microsoft.com/office/drawing/2018/hyperlinkcolor" val="tx"/>
                    </a:ext>
                  </a:extLst>
                </a:hlinkClick>
              </a:rPr>
              <a:t>Forretningsmodellærred...</a:t>
            </a:r>
            <a:r>
              <a:rPr lang="en-IE" sz="3600" dirty="0">
                <a:solidFill>
                  <a:srgbClr val="1188A3"/>
                </a:solidFill>
              </a:rPr>
              <a:t> </a:t>
            </a:r>
            <a:endParaRPr lang="en-IE" sz="3600" dirty="0"/>
          </a:p>
        </p:txBody>
      </p:sp>
      <p:sp>
        <p:nvSpPr>
          <p:cNvPr id="4" name="TextBox 3">
            <a:extLst>
              <a:ext uri="{FF2B5EF4-FFF2-40B4-BE49-F238E27FC236}">
                <a16:creationId xmlns:a16="http://schemas.microsoft.com/office/drawing/2014/main" id="{151E6AE2-837C-5549-5BAF-C5477800502C}"/>
              </a:ext>
            </a:extLst>
          </p:cNvPr>
          <p:cNvSpPr txBox="1"/>
          <p:nvPr/>
        </p:nvSpPr>
        <p:spPr>
          <a:xfrm>
            <a:off x="5696608" y="5973290"/>
            <a:ext cx="4456386" cy="369332"/>
          </a:xfrm>
          <a:prstGeom prst="rect">
            <a:avLst/>
          </a:prstGeom>
          <a:noFill/>
        </p:spPr>
        <p:txBody>
          <a:bodyPr wrap="square">
            <a:spAutoFit/>
          </a:bodyPr>
          <a:lstStyle/>
          <a:p>
            <a:pPr rtl="0" algn="l"/>
            <a:r>
              <a:rPr lang="en-US" dirty="0">
                <a:solidFill>
                  <a:srgbClr val="6D6A3A"/>
                </a:solidFill>
                <a:hlinkClick r:id="rId4">
                  <a:extLst>
                    <a:ext uri="{A12FA001-AC4F-418D-AE19-62706E023703}">
                      <ahyp:hlinkClr xmlns:ahyp="http://schemas.microsoft.com/office/drawing/2018/hyperlinkcolor" val="tx"/>
                    </a:ext>
                  </a:extLst>
                </a:hlinkClick>
              </a:rPr>
              <a:t>Forretningsmodellærred forklaret - YouTube</a:t>
            </a:r>
            <a:endParaRPr lang="en-IE" dirty="0">
              <a:solidFill>
                <a:srgbClr val="6D6A3A"/>
              </a:solidFill>
            </a:endParaRPr>
          </a:p>
        </p:txBody>
      </p:sp>
      <p:pic>
        <p:nvPicPr>
          <p:cNvPr id="5" name="Online Media 4" title="Business Model Canvas Explained">
            <a:hlinkClick r:id="" action="ppaction://media"/>
            <a:extLst>
              <a:ext uri="{FF2B5EF4-FFF2-40B4-BE49-F238E27FC236}">
                <a16:creationId xmlns:a16="http://schemas.microsoft.com/office/drawing/2014/main" id="{DF08D4E4-A592-3D81-DA6D-D3CE11CDF7B7}"/>
              </a:ext>
            </a:extLst>
          </p:cNvPr>
          <p:cNvPicPr>
            <a:picLocks noRot="1" noChangeAspect="1"/>
          </p:cNvPicPr>
          <p:nvPr>
            <a:videoFile r:link="rId1"/>
          </p:nvPr>
        </p:nvPicPr>
        <p:blipFill>
          <a:blip r:embed="rId5"/>
          <a:stretch>
            <a:fillRect/>
          </a:stretch>
        </p:blipFill>
        <p:spPr>
          <a:xfrm>
            <a:off x="5078248" y="1351157"/>
            <a:ext cx="5505669" cy="3504622"/>
          </a:xfrm>
          <a:prstGeom prst="rect">
            <a:avLst/>
          </a:prstGeom>
        </p:spPr>
      </p:pic>
      <p:sp>
        <p:nvSpPr>
          <p:cNvPr id="6" name="TextBox 5">
            <a:extLst>
              <a:ext uri="{FF2B5EF4-FFF2-40B4-BE49-F238E27FC236}">
                <a16:creationId xmlns:a16="http://schemas.microsoft.com/office/drawing/2014/main" id="{797A92B4-9DD7-3A42-B54D-BEFECAA72A24}"/>
              </a:ext>
            </a:extLst>
          </p:cNvPr>
          <p:cNvSpPr txBox="1"/>
          <p:nvPr/>
        </p:nvSpPr>
        <p:spPr>
          <a:xfrm>
            <a:off x="767255" y="1187669"/>
            <a:ext cx="3783724" cy="2308324"/>
          </a:xfrm>
          <a:prstGeom prst="rect">
            <a:avLst/>
          </a:prstGeom>
          <a:noFill/>
        </p:spPr>
        <p:txBody>
          <a:bodyPr wrap="square" rtlCol="0">
            <a:spAutoFit/>
          </a:bodyPr>
          <a:lstStyle/>
          <a:p>
            <a:pPr rtl="0" algn="l"/>
            <a:r>
              <a:rPr lang="en-IE" sz="2400" dirty="0">
                <a:solidFill>
                  <a:srgbClr val="000000"/>
                </a:solidFill>
              </a:rPr>
              <a:t>Denne korte video beskriver, hvordan du ved hjælp af de 9 'byggeklodser' eller sektioner af Business Model Canvas kan kortlægge eksisterende modeller eller designe nye forretningsmodeller.</a:t>
            </a:r>
          </a:p>
        </p:txBody>
      </p:sp>
    </p:spTree>
    <p:extLst>
      <p:ext uri="{BB962C8B-B14F-4D97-AF65-F5344CB8AC3E}">
        <p14:creationId xmlns:p14="http://schemas.microsoft.com/office/powerpoint/2010/main" val="32473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F8EB5-227D-6FBA-12E0-FFD6612FF04E}"/>
              </a:ext>
            </a:extLst>
          </p:cNvPr>
          <p:cNvSpPr>
            <a:spLocks noGrp="1"/>
          </p:cNvSpPr>
          <p:nvPr>
            <p:ph type="body" sz="quarter" idx="18"/>
          </p:nvPr>
        </p:nvSpPr>
        <p:spPr>
          <a:xfrm>
            <a:off x="898357" y="1650125"/>
            <a:ext cx="6556802" cy="3960262"/>
          </a:xfrm>
        </p:spPr>
        <p:txBody>
          <a:bodyPr/>
          <a:lstStyle/>
          <a:p>
            <a:pPr rtl="0" algn="l">
              <a:lnSpc>
                <a:spcPct val="107000"/>
              </a:lnSpc>
              <a:spcAft>
                <a:spcPts val="800"/>
              </a:spcAft>
            </a:pPr>
            <a:r>
              <a:rPr lang="en-IE" sz="2400" dirty="0">
                <a:effectLst/>
                <a:ea typeface="Times New Roman" panose="02020603050405020304" pitchFamily="18" charset="0"/>
                <a:cs typeface="Times New Roman" panose="02020603050405020304" pitchFamily="18" charset="0"/>
              </a:rPr>
              <a:t>Dette afsnit bør indeholde en liste over alle organisationer og enkeltpersoner, der skal involveres i at gøre fødevarevirksomheden til en succes.</a:t>
            </a:r>
            <a:r>
              <a:rPr lang="en-IE" sz="2400" u="sng" dirty="0">
                <a:effectLst/>
                <a:ea typeface="Times New Roman" panose="02020603050405020304" pitchFamily="18" charset="0"/>
                <a:cs typeface="Times New Roman" panose="02020603050405020304" pitchFamily="18" charset="0"/>
              </a:rPr>
              <a:t>Tage til efterretning:</a:t>
            </a:r>
          </a:p>
          <a:p>
            <a:pPr marL="360000" lvl="0" indent="-342900" fontAlgn="base" rtl="0" algn="l">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Hvem er dine nøglepartnere?</a:t>
            </a:r>
            <a:r>
              <a:rPr lang="en-IE" sz="2400" dirty="0">
                <a:ea typeface="Times New Roman" panose="02020603050405020304" pitchFamily="18" charset="0"/>
                <a:cs typeface="Times New Roman" panose="02020603050405020304" pitchFamily="18" charset="0"/>
              </a:rPr>
              <a:t> </a:t>
            </a:r>
          </a:p>
          <a:p>
            <a:pPr marL="360000" lvl="0" indent="-342900" fontAlgn="base" rtl="0" algn="l">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Hvem har ellers en interesse i virksomhedens succes?</a:t>
            </a:r>
            <a:endParaRPr lang="en-IE" sz="2400" dirty="0">
              <a:ea typeface="Times New Roman" panose="02020603050405020304" pitchFamily="18" charset="0"/>
              <a:cs typeface="Times New Roman" panose="02020603050405020304" pitchFamily="18" charset="0"/>
            </a:endParaRPr>
          </a:p>
          <a:p>
            <a:pPr marL="360000" lvl="0" indent="-342900" fontAlgn="base" rtl="0" algn="l">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Hvordan bidrager de til dens vækst?</a:t>
            </a:r>
            <a:endParaRPr lang="en-IE" dirty="0">
              <a:ea typeface="Calibri" panose="020F0502020204030204" pitchFamily="34" charset="0"/>
              <a:cs typeface="Times New Roman" panose="02020603050405020304" pitchFamily="18" charset="0"/>
            </a:endParaRPr>
          </a:p>
          <a:p>
            <a:pPr marL="360000" lvl="0" indent="-342900" fontAlgn="base" rtl="0" algn="l">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Hvordan kan hver partner bidrage? Skal de kompenseres for deres indsats? Hvor meget?</a:t>
            </a:r>
            <a:endParaRPr lang="en-IE" sz="1050" b="1" dirty="0">
              <a:solidFill>
                <a:srgbClr val="6D6A3A"/>
              </a:solidFill>
              <a:effectLst/>
              <a:latin typeface="Calibri" panose="020F0502020204030204" pitchFamily="34" charset="0"/>
              <a:ea typeface="Calibri" panose="020F0502020204030204" pitchFamily="34" charset="0"/>
              <a:cs typeface="Times New Roman" panose="02020603050405020304" pitchFamily="18" charset="0"/>
            </a:endParaRPr>
          </a:p>
          <a:p>
            <a:pPr rtl="0" algn="l"/>
            <a:endParaRPr lang="en-IE" dirty="0"/>
          </a:p>
        </p:txBody>
      </p:sp>
      <p:sp>
        <p:nvSpPr>
          <p:cNvPr id="3" name="Text Placeholder 2">
            <a:extLst>
              <a:ext uri="{FF2B5EF4-FFF2-40B4-BE49-F238E27FC236}">
                <a16:creationId xmlns:a16="http://schemas.microsoft.com/office/drawing/2014/main" id="{B6D72E72-6365-667F-4E41-B0E5251AE2C6}"/>
              </a:ext>
            </a:extLst>
          </p:cNvPr>
          <p:cNvSpPr>
            <a:spLocks noGrp="1"/>
          </p:cNvSpPr>
          <p:nvPr>
            <p:ph type="body" sz="quarter" idx="16"/>
          </p:nvPr>
        </p:nvSpPr>
        <p:spPr/>
        <p:txBody>
          <a:bodyPr/>
          <a:lstStyle/>
          <a:p>
            <a:pPr rtl="0" algn="l"/>
            <a:r>
              <a:rPr lang="en-IE" b="1" dirty="0"/>
              <a:t>1. Nøglepartnere</a:t>
            </a:r>
          </a:p>
        </p:txBody>
      </p:sp>
      <p:grpSp>
        <p:nvGrpSpPr>
          <p:cNvPr id="5" name="Graphic 2">
            <a:extLst>
              <a:ext uri="{FF2B5EF4-FFF2-40B4-BE49-F238E27FC236}">
                <a16:creationId xmlns:a16="http://schemas.microsoft.com/office/drawing/2014/main" id="{9CA15992-269D-B2CB-B03B-8752EAAE1925}"/>
              </a:ext>
            </a:extLst>
          </p:cNvPr>
          <p:cNvGrpSpPr/>
          <p:nvPr/>
        </p:nvGrpSpPr>
        <p:grpSpPr>
          <a:xfrm>
            <a:off x="8224963" y="2125396"/>
            <a:ext cx="2972216" cy="3009720"/>
            <a:chOff x="7853439" y="5086859"/>
            <a:chExt cx="1191437" cy="1191578"/>
          </a:xfrm>
        </p:grpSpPr>
        <p:sp>
          <p:nvSpPr>
            <p:cNvPr id="6" name="Freeform 358">
              <a:extLst>
                <a:ext uri="{FF2B5EF4-FFF2-40B4-BE49-F238E27FC236}">
                  <a16:creationId xmlns:a16="http://schemas.microsoft.com/office/drawing/2014/main" id="{172C4143-F053-9306-3889-ED32BE21B8AE}"/>
                </a:ext>
              </a:extLst>
            </p:cNvPr>
            <p:cNvSpPr/>
            <p:nvPr/>
          </p:nvSpPr>
          <p:spPr>
            <a:xfrm>
              <a:off x="8672086" y="5161332"/>
              <a:ext cx="146139" cy="197355"/>
            </a:xfrm>
            <a:custGeom>
              <a:avLst/>
              <a:gdLst>
                <a:gd name="connsiteX0" fmla="*/ 0 w 146139"/>
                <a:gd name="connsiteY0" fmla="*/ 0 h 197355"/>
                <a:gd name="connsiteX1" fmla="*/ 139158 w 146139"/>
                <a:gd name="connsiteY1" fmla="*/ 0 h 197355"/>
                <a:gd name="connsiteX2" fmla="*/ 80051 w 146139"/>
                <a:gd name="connsiteY2" fmla="*/ 96350 h 197355"/>
                <a:gd name="connsiteX3" fmla="*/ 146139 w 146139"/>
                <a:gd name="connsiteY3" fmla="*/ 192701 h 197355"/>
                <a:gd name="connsiteX4" fmla="*/ 0 w 146139"/>
                <a:gd name="connsiteY4" fmla="*/ 197356 h 1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9" h="197355">
                  <a:moveTo>
                    <a:pt x="0" y="0"/>
                  </a:moveTo>
                  <a:lnTo>
                    <a:pt x="139158" y="0"/>
                  </a:lnTo>
                  <a:lnTo>
                    <a:pt x="80051" y="96350"/>
                  </a:lnTo>
                  <a:lnTo>
                    <a:pt x="146139" y="192701"/>
                  </a:lnTo>
                  <a:lnTo>
                    <a:pt x="0" y="197356"/>
                  </a:lnTo>
                  <a:close/>
                </a:path>
              </a:pathLst>
            </a:custGeom>
            <a:solidFill>
              <a:srgbClr val="F1A0C2"/>
            </a:solidFill>
            <a:ln w="4653" cap="flat">
              <a:noFill/>
              <a:prstDash val="solid"/>
              <a:miter/>
            </a:ln>
          </p:spPr>
          <p:txBody>
            <a:bodyPr rtlCol="0" anchor="ctr"/>
            <a:lstStyle/>
            <a:p>
              <a:pPr rtl="0" algn="l"/>
              <a:endParaRPr lang="en-US" dirty="0"/>
            </a:p>
          </p:txBody>
        </p:sp>
        <p:sp>
          <p:nvSpPr>
            <p:cNvPr id="7" name="Freeform 359">
              <a:extLst>
                <a:ext uri="{FF2B5EF4-FFF2-40B4-BE49-F238E27FC236}">
                  <a16:creationId xmlns:a16="http://schemas.microsoft.com/office/drawing/2014/main" id="{316B12A1-A592-49B0-8F03-A0D6CB6FE068}"/>
                </a:ext>
              </a:extLst>
            </p:cNvPr>
            <p:cNvSpPr/>
            <p:nvPr/>
          </p:nvSpPr>
          <p:spPr>
            <a:xfrm>
              <a:off x="8374693" y="5105477"/>
              <a:ext cx="277381" cy="170823"/>
            </a:xfrm>
            <a:custGeom>
              <a:avLst/>
              <a:gdLst>
                <a:gd name="connsiteX0" fmla="*/ 0 w 277381"/>
                <a:gd name="connsiteY0" fmla="*/ 0 h 170823"/>
                <a:gd name="connsiteX1" fmla="*/ 277382 w 277381"/>
                <a:gd name="connsiteY1" fmla="*/ 0 h 170823"/>
                <a:gd name="connsiteX2" fmla="*/ 277382 w 277381"/>
                <a:gd name="connsiteY2" fmla="*/ 170823 h 170823"/>
                <a:gd name="connsiteX3" fmla="*/ 0 w 277381"/>
                <a:gd name="connsiteY3" fmla="*/ 170823 h 170823"/>
              </a:gdLst>
              <a:ahLst/>
              <a:cxnLst>
                <a:cxn ang="0">
                  <a:pos x="connsiteX0" y="connsiteY0"/>
                </a:cxn>
                <a:cxn ang="0">
                  <a:pos x="connsiteX1" y="connsiteY1"/>
                </a:cxn>
                <a:cxn ang="0">
                  <a:pos x="connsiteX2" y="connsiteY2"/>
                </a:cxn>
                <a:cxn ang="0">
                  <a:pos x="connsiteX3" y="connsiteY3"/>
                </a:cxn>
              </a:cxnLst>
              <a:rect l="l" t="t" r="r" b="b"/>
              <a:pathLst>
                <a:path w="277381" h="170823">
                  <a:moveTo>
                    <a:pt x="0" y="0"/>
                  </a:moveTo>
                  <a:lnTo>
                    <a:pt x="277382" y="0"/>
                  </a:lnTo>
                  <a:lnTo>
                    <a:pt x="277382" y="170823"/>
                  </a:lnTo>
                  <a:lnTo>
                    <a:pt x="0" y="170823"/>
                  </a:lnTo>
                  <a:close/>
                </a:path>
              </a:pathLst>
            </a:custGeom>
            <a:solidFill>
              <a:srgbClr val="F1A0C2"/>
            </a:solidFill>
            <a:ln w="4653" cap="flat">
              <a:noFill/>
              <a:prstDash val="solid"/>
              <a:miter/>
            </a:ln>
          </p:spPr>
          <p:txBody>
            <a:bodyPr rtlCol="0" anchor="ctr"/>
            <a:lstStyle/>
            <a:p>
              <a:pPr rtl="0" algn="l"/>
              <a:endParaRPr lang="en-US"/>
            </a:p>
          </p:txBody>
        </p:sp>
        <p:grpSp>
          <p:nvGrpSpPr>
            <p:cNvPr id="8" name="Graphic 2">
              <a:extLst>
                <a:ext uri="{FF2B5EF4-FFF2-40B4-BE49-F238E27FC236}">
                  <a16:creationId xmlns:a16="http://schemas.microsoft.com/office/drawing/2014/main" id="{D62CED52-6EDF-8809-264D-482C0BC86A0C}"/>
                </a:ext>
              </a:extLst>
            </p:cNvPr>
            <p:cNvGrpSpPr/>
            <p:nvPr/>
          </p:nvGrpSpPr>
          <p:grpSpPr>
            <a:xfrm>
              <a:off x="7853439" y="5086859"/>
              <a:ext cx="1191437" cy="1191578"/>
              <a:chOff x="7853439" y="5086859"/>
              <a:chExt cx="1191437" cy="1191578"/>
            </a:xfrm>
            <a:solidFill>
              <a:srgbClr val="000000"/>
            </a:solidFill>
          </p:grpSpPr>
          <p:sp>
            <p:nvSpPr>
              <p:cNvPr id="9" name="Freeform 361">
                <a:extLst>
                  <a:ext uri="{FF2B5EF4-FFF2-40B4-BE49-F238E27FC236}">
                    <a16:creationId xmlns:a16="http://schemas.microsoft.com/office/drawing/2014/main" id="{E99B41E2-3820-BDD8-7E48-59E7BEAF15EE}"/>
                  </a:ext>
                </a:extLst>
              </p:cNvPr>
              <p:cNvSpPr/>
              <p:nvPr/>
            </p:nvSpPr>
            <p:spPr>
              <a:xfrm>
                <a:off x="8523622" y="5980542"/>
                <a:ext cx="74464" cy="148947"/>
              </a:xfrm>
              <a:custGeom>
                <a:avLst/>
                <a:gdLst>
                  <a:gd name="connsiteX0" fmla="*/ 18616 w 74464"/>
                  <a:gd name="connsiteY0" fmla="*/ 111710 h 148947"/>
                  <a:gd name="connsiteX1" fmla="*/ 37232 w 74464"/>
                  <a:gd name="connsiteY1" fmla="*/ 111710 h 148947"/>
                  <a:gd name="connsiteX2" fmla="*/ 37232 w 74464"/>
                  <a:gd name="connsiteY2" fmla="*/ 18618 h 148947"/>
                  <a:gd name="connsiteX3" fmla="*/ 55849 w 74464"/>
                  <a:gd name="connsiteY3" fmla="*/ 0 h 148947"/>
                  <a:gd name="connsiteX4" fmla="*/ 74465 w 74464"/>
                  <a:gd name="connsiteY4" fmla="*/ 18618 h 148947"/>
                  <a:gd name="connsiteX5" fmla="*/ 74465 w 74464"/>
                  <a:gd name="connsiteY5" fmla="*/ 130329 h 148947"/>
                  <a:gd name="connsiteX6" fmla="*/ 55849 w 74464"/>
                  <a:gd name="connsiteY6" fmla="*/ 148947 h 148947"/>
                  <a:gd name="connsiteX7" fmla="*/ 18616 w 74464"/>
                  <a:gd name="connsiteY7" fmla="*/ 148947 h 148947"/>
                  <a:gd name="connsiteX8" fmla="*/ 0 w 74464"/>
                  <a:gd name="connsiteY8" fmla="*/ 130329 h 148947"/>
                  <a:gd name="connsiteX9" fmla="*/ 18616 w 74464"/>
                  <a:gd name="connsiteY9" fmla="*/ 111710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 h="148947">
                    <a:moveTo>
                      <a:pt x="18616" y="111710"/>
                    </a:moveTo>
                    <a:lnTo>
                      <a:pt x="37232" y="111710"/>
                    </a:lnTo>
                    <a:lnTo>
                      <a:pt x="37232" y="18618"/>
                    </a:lnTo>
                    <a:cubicBezTo>
                      <a:pt x="37232" y="8379"/>
                      <a:pt x="45611" y="0"/>
                      <a:pt x="55849" y="0"/>
                    </a:cubicBezTo>
                    <a:cubicBezTo>
                      <a:pt x="66088" y="0"/>
                      <a:pt x="74465" y="8379"/>
                      <a:pt x="74465" y="18618"/>
                    </a:cubicBezTo>
                    <a:lnTo>
                      <a:pt x="74465" y="130329"/>
                    </a:lnTo>
                    <a:cubicBezTo>
                      <a:pt x="74465" y="140569"/>
                      <a:pt x="66088" y="148947"/>
                      <a:pt x="55849" y="148947"/>
                    </a:cubicBezTo>
                    <a:lnTo>
                      <a:pt x="18616" y="148947"/>
                    </a:lnTo>
                    <a:cubicBezTo>
                      <a:pt x="8379" y="148947"/>
                      <a:pt x="0" y="140569"/>
                      <a:pt x="0" y="130329"/>
                    </a:cubicBezTo>
                    <a:cubicBezTo>
                      <a:pt x="0" y="120089"/>
                      <a:pt x="8379" y="111710"/>
                      <a:pt x="18616" y="111710"/>
                    </a:cubicBezTo>
                    <a:close/>
                  </a:path>
                </a:pathLst>
              </a:custGeom>
              <a:solidFill>
                <a:srgbClr val="000000"/>
              </a:solidFill>
              <a:ln w="4653" cap="flat">
                <a:noFill/>
                <a:prstDash val="solid"/>
                <a:miter/>
              </a:ln>
            </p:spPr>
            <p:txBody>
              <a:bodyPr rtlCol="0" anchor="ctr"/>
              <a:lstStyle/>
              <a:p>
                <a:pPr rtl="0" algn="l"/>
                <a:endParaRPr lang="en-US"/>
              </a:p>
            </p:txBody>
          </p:sp>
          <p:sp>
            <p:nvSpPr>
              <p:cNvPr id="10" name="Freeform 362">
                <a:extLst>
                  <a:ext uri="{FF2B5EF4-FFF2-40B4-BE49-F238E27FC236}">
                    <a16:creationId xmlns:a16="http://schemas.microsoft.com/office/drawing/2014/main" id="{EAE3109D-39F3-31B8-1C26-37C56EA7BF9C}"/>
                  </a:ext>
                </a:extLst>
              </p:cNvPr>
              <p:cNvSpPr/>
              <p:nvPr/>
            </p:nvSpPr>
            <p:spPr>
              <a:xfrm>
                <a:off x="8207147" y="5626793"/>
                <a:ext cx="484021" cy="651644"/>
              </a:xfrm>
              <a:custGeom>
                <a:avLst/>
                <a:gdLst>
                  <a:gd name="connsiteX0" fmla="*/ 0 w 484021"/>
                  <a:gd name="connsiteY0" fmla="*/ 374231 h 651644"/>
                  <a:gd name="connsiteX1" fmla="*/ 0 w 484021"/>
                  <a:gd name="connsiteY1" fmla="*/ 497112 h 651644"/>
                  <a:gd name="connsiteX2" fmla="*/ 37698 w 484021"/>
                  <a:gd name="connsiteY2" fmla="*/ 566000 h 651644"/>
                  <a:gd name="connsiteX3" fmla="*/ 81912 w 484021"/>
                  <a:gd name="connsiteY3" fmla="*/ 579033 h 651644"/>
                  <a:gd name="connsiteX4" fmla="*/ 93081 w 484021"/>
                  <a:gd name="connsiteY4" fmla="*/ 578102 h 651644"/>
                  <a:gd name="connsiteX5" fmla="*/ 93081 w 484021"/>
                  <a:gd name="connsiteY5" fmla="*/ 633026 h 651644"/>
                  <a:gd name="connsiteX6" fmla="*/ 111697 w 484021"/>
                  <a:gd name="connsiteY6" fmla="*/ 651644 h 651644"/>
                  <a:gd name="connsiteX7" fmla="*/ 130313 w 484021"/>
                  <a:gd name="connsiteY7" fmla="*/ 633026 h 651644"/>
                  <a:gd name="connsiteX8" fmla="*/ 130313 w 484021"/>
                  <a:gd name="connsiteY8" fmla="*/ 577171 h 651644"/>
                  <a:gd name="connsiteX9" fmla="*/ 353708 w 484021"/>
                  <a:gd name="connsiteY9" fmla="*/ 577171 h 651644"/>
                  <a:gd name="connsiteX10" fmla="*/ 353708 w 484021"/>
                  <a:gd name="connsiteY10" fmla="*/ 633026 h 651644"/>
                  <a:gd name="connsiteX11" fmla="*/ 372324 w 484021"/>
                  <a:gd name="connsiteY11" fmla="*/ 651644 h 651644"/>
                  <a:gd name="connsiteX12" fmla="*/ 390940 w 484021"/>
                  <a:gd name="connsiteY12" fmla="*/ 633026 h 651644"/>
                  <a:gd name="connsiteX13" fmla="*/ 390940 w 484021"/>
                  <a:gd name="connsiteY13" fmla="*/ 577171 h 651644"/>
                  <a:gd name="connsiteX14" fmla="*/ 409557 w 484021"/>
                  <a:gd name="connsiteY14" fmla="*/ 577171 h 651644"/>
                  <a:gd name="connsiteX15" fmla="*/ 484021 w 484021"/>
                  <a:gd name="connsiteY15" fmla="*/ 502697 h 651644"/>
                  <a:gd name="connsiteX16" fmla="*/ 484021 w 484021"/>
                  <a:gd name="connsiteY16" fmla="*/ 373765 h 651644"/>
                  <a:gd name="connsiteX17" fmla="*/ 375117 w 484021"/>
                  <a:gd name="connsiteY17" fmla="*/ 245297 h 651644"/>
                  <a:gd name="connsiteX18" fmla="*/ 313219 w 484021"/>
                  <a:gd name="connsiteY18" fmla="*/ 235057 h 651644"/>
                  <a:gd name="connsiteX19" fmla="*/ 353708 w 484021"/>
                  <a:gd name="connsiteY19" fmla="*/ 148947 h 651644"/>
                  <a:gd name="connsiteX20" fmla="*/ 353708 w 484021"/>
                  <a:gd name="connsiteY20" fmla="*/ 111710 h 651644"/>
                  <a:gd name="connsiteX21" fmla="*/ 242011 w 484021"/>
                  <a:gd name="connsiteY21" fmla="*/ 0 h 651644"/>
                  <a:gd name="connsiteX22" fmla="*/ 130313 w 484021"/>
                  <a:gd name="connsiteY22" fmla="*/ 111710 h 651644"/>
                  <a:gd name="connsiteX23" fmla="*/ 130313 w 484021"/>
                  <a:gd name="connsiteY23" fmla="*/ 148947 h 651644"/>
                  <a:gd name="connsiteX24" fmla="*/ 170805 w 484021"/>
                  <a:gd name="connsiteY24" fmla="*/ 235057 h 651644"/>
                  <a:gd name="connsiteX25" fmla="*/ 108904 w 484021"/>
                  <a:gd name="connsiteY25" fmla="*/ 245297 h 651644"/>
                  <a:gd name="connsiteX26" fmla="*/ 0 w 484021"/>
                  <a:gd name="connsiteY26" fmla="*/ 374231 h 651644"/>
                  <a:gd name="connsiteX27" fmla="*/ 242011 w 484021"/>
                  <a:gd name="connsiteY27" fmla="*/ 223421 h 651644"/>
                  <a:gd name="connsiteX28" fmla="*/ 167546 w 484021"/>
                  <a:gd name="connsiteY28" fmla="*/ 148947 h 651644"/>
                  <a:gd name="connsiteX29" fmla="*/ 167546 w 484021"/>
                  <a:gd name="connsiteY29" fmla="*/ 111710 h 651644"/>
                  <a:gd name="connsiteX30" fmla="*/ 242011 w 484021"/>
                  <a:gd name="connsiteY30" fmla="*/ 37237 h 651644"/>
                  <a:gd name="connsiteX31" fmla="*/ 316476 w 484021"/>
                  <a:gd name="connsiteY31" fmla="*/ 111710 h 651644"/>
                  <a:gd name="connsiteX32" fmla="*/ 316476 w 484021"/>
                  <a:gd name="connsiteY32" fmla="*/ 148947 h 651644"/>
                  <a:gd name="connsiteX33" fmla="*/ 242011 w 484021"/>
                  <a:gd name="connsiteY33" fmla="*/ 223421 h 651644"/>
                  <a:gd name="connsiteX34" fmla="*/ 37232 w 484021"/>
                  <a:gd name="connsiteY34" fmla="*/ 374231 h 651644"/>
                  <a:gd name="connsiteX35" fmla="*/ 114956 w 484021"/>
                  <a:gd name="connsiteY35" fmla="*/ 282534 h 651644"/>
                  <a:gd name="connsiteX36" fmla="*/ 223394 w 484021"/>
                  <a:gd name="connsiteY36" fmla="*/ 264382 h 651644"/>
                  <a:gd name="connsiteX37" fmla="*/ 223394 w 484021"/>
                  <a:gd name="connsiteY37" fmla="*/ 279742 h 651644"/>
                  <a:gd name="connsiteX38" fmla="*/ 242011 w 484021"/>
                  <a:gd name="connsiteY38" fmla="*/ 298361 h 651644"/>
                  <a:gd name="connsiteX39" fmla="*/ 260627 w 484021"/>
                  <a:gd name="connsiteY39" fmla="*/ 279742 h 651644"/>
                  <a:gd name="connsiteX40" fmla="*/ 260627 w 484021"/>
                  <a:gd name="connsiteY40" fmla="*/ 264382 h 651644"/>
                  <a:gd name="connsiteX41" fmla="*/ 369068 w 484021"/>
                  <a:gd name="connsiteY41" fmla="*/ 282534 h 651644"/>
                  <a:gd name="connsiteX42" fmla="*/ 446789 w 484021"/>
                  <a:gd name="connsiteY42" fmla="*/ 374231 h 651644"/>
                  <a:gd name="connsiteX43" fmla="*/ 446789 w 484021"/>
                  <a:gd name="connsiteY43" fmla="*/ 503163 h 651644"/>
                  <a:gd name="connsiteX44" fmla="*/ 409557 w 484021"/>
                  <a:gd name="connsiteY44" fmla="*/ 540400 h 651644"/>
                  <a:gd name="connsiteX45" fmla="*/ 184301 w 484021"/>
                  <a:gd name="connsiteY45" fmla="*/ 540400 h 651644"/>
                  <a:gd name="connsiteX46" fmla="*/ 268540 w 484021"/>
                  <a:gd name="connsiteY46" fmla="*/ 501301 h 651644"/>
                  <a:gd name="connsiteX47" fmla="*/ 279243 w 484021"/>
                  <a:gd name="connsiteY47" fmla="*/ 484545 h 651644"/>
                  <a:gd name="connsiteX48" fmla="*/ 260627 w 484021"/>
                  <a:gd name="connsiteY48" fmla="*/ 443118 h 651644"/>
                  <a:gd name="connsiteX49" fmla="*/ 260627 w 484021"/>
                  <a:gd name="connsiteY49" fmla="*/ 354216 h 651644"/>
                  <a:gd name="connsiteX50" fmla="*/ 242011 w 484021"/>
                  <a:gd name="connsiteY50" fmla="*/ 335597 h 651644"/>
                  <a:gd name="connsiteX51" fmla="*/ 223394 w 484021"/>
                  <a:gd name="connsiteY51" fmla="*/ 354216 h 651644"/>
                  <a:gd name="connsiteX52" fmla="*/ 223394 w 484021"/>
                  <a:gd name="connsiteY52" fmla="*/ 428689 h 651644"/>
                  <a:gd name="connsiteX53" fmla="*/ 130313 w 484021"/>
                  <a:gd name="connsiteY53" fmla="*/ 428689 h 651644"/>
                  <a:gd name="connsiteX54" fmla="*/ 130313 w 484021"/>
                  <a:gd name="connsiteY54" fmla="*/ 372834 h 651644"/>
                  <a:gd name="connsiteX55" fmla="*/ 111697 w 484021"/>
                  <a:gd name="connsiteY55" fmla="*/ 354216 h 651644"/>
                  <a:gd name="connsiteX56" fmla="*/ 93081 w 484021"/>
                  <a:gd name="connsiteY56" fmla="*/ 372834 h 651644"/>
                  <a:gd name="connsiteX57" fmla="*/ 93081 w 484021"/>
                  <a:gd name="connsiteY57" fmla="*/ 447308 h 651644"/>
                  <a:gd name="connsiteX58" fmla="*/ 111697 w 484021"/>
                  <a:gd name="connsiteY58" fmla="*/ 465926 h 651644"/>
                  <a:gd name="connsiteX59" fmla="*/ 223394 w 484021"/>
                  <a:gd name="connsiteY59" fmla="*/ 465926 h 651644"/>
                  <a:gd name="connsiteX60" fmla="*/ 238754 w 484021"/>
                  <a:gd name="connsiteY60" fmla="*/ 474305 h 651644"/>
                  <a:gd name="connsiteX61" fmla="*/ 100528 w 484021"/>
                  <a:gd name="connsiteY61" fmla="*/ 538073 h 651644"/>
                  <a:gd name="connsiteX62" fmla="*/ 57710 w 484021"/>
                  <a:gd name="connsiteY62" fmla="*/ 535279 h 651644"/>
                  <a:gd name="connsiteX63" fmla="*/ 37232 w 484021"/>
                  <a:gd name="connsiteY63" fmla="*/ 497578 h 651644"/>
                  <a:gd name="connsiteX64" fmla="*/ 37232 w 484021"/>
                  <a:gd name="connsiteY64" fmla="*/ 374231 h 65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4021" h="651644">
                    <a:moveTo>
                      <a:pt x="0" y="374231"/>
                    </a:moveTo>
                    <a:lnTo>
                      <a:pt x="0" y="497112"/>
                    </a:lnTo>
                    <a:cubicBezTo>
                      <a:pt x="0" y="525039"/>
                      <a:pt x="13962" y="551106"/>
                      <a:pt x="37698" y="566000"/>
                    </a:cubicBezTo>
                    <a:cubicBezTo>
                      <a:pt x="51195" y="574379"/>
                      <a:pt x="66554" y="579033"/>
                      <a:pt x="81912" y="579033"/>
                    </a:cubicBezTo>
                    <a:cubicBezTo>
                      <a:pt x="85634" y="579033"/>
                      <a:pt x="89359" y="578567"/>
                      <a:pt x="93081" y="578102"/>
                    </a:cubicBezTo>
                    <a:lnTo>
                      <a:pt x="93081" y="633026"/>
                    </a:lnTo>
                    <a:cubicBezTo>
                      <a:pt x="93081" y="643266"/>
                      <a:pt x="101460" y="651644"/>
                      <a:pt x="111697" y="651644"/>
                    </a:cubicBezTo>
                    <a:cubicBezTo>
                      <a:pt x="121937" y="651644"/>
                      <a:pt x="130313" y="643266"/>
                      <a:pt x="130313" y="633026"/>
                    </a:cubicBezTo>
                    <a:lnTo>
                      <a:pt x="130313" y="577171"/>
                    </a:lnTo>
                    <a:lnTo>
                      <a:pt x="353708" y="577171"/>
                    </a:lnTo>
                    <a:lnTo>
                      <a:pt x="353708" y="633026"/>
                    </a:lnTo>
                    <a:cubicBezTo>
                      <a:pt x="353708" y="643266"/>
                      <a:pt x="362087" y="651644"/>
                      <a:pt x="372324" y="651644"/>
                    </a:cubicBezTo>
                    <a:cubicBezTo>
                      <a:pt x="382564" y="651644"/>
                      <a:pt x="390940" y="643266"/>
                      <a:pt x="390940" y="633026"/>
                    </a:cubicBezTo>
                    <a:lnTo>
                      <a:pt x="390940" y="577171"/>
                    </a:lnTo>
                    <a:lnTo>
                      <a:pt x="409557" y="577171"/>
                    </a:lnTo>
                    <a:cubicBezTo>
                      <a:pt x="450514" y="577171"/>
                      <a:pt x="484021" y="543658"/>
                      <a:pt x="484021" y="502697"/>
                    </a:cubicBezTo>
                    <a:lnTo>
                      <a:pt x="484021" y="373765"/>
                    </a:lnTo>
                    <a:cubicBezTo>
                      <a:pt x="484021" y="309997"/>
                      <a:pt x="438413" y="255538"/>
                      <a:pt x="375117" y="245297"/>
                    </a:cubicBezTo>
                    <a:lnTo>
                      <a:pt x="313219" y="235057"/>
                    </a:lnTo>
                    <a:cubicBezTo>
                      <a:pt x="337885" y="214578"/>
                      <a:pt x="353708" y="183392"/>
                      <a:pt x="353708" y="148947"/>
                    </a:cubicBezTo>
                    <a:lnTo>
                      <a:pt x="353708" y="111710"/>
                    </a:lnTo>
                    <a:cubicBezTo>
                      <a:pt x="353708" y="50270"/>
                      <a:pt x="303445" y="0"/>
                      <a:pt x="242011" y="0"/>
                    </a:cubicBezTo>
                    <a:cubicBezTo>
                      <a:pt x="180579" y="0"/>
                      <a:pt x="130313" y="50270"/>
                      <a:pt x="130313" y="111710"/>
                    </a:cubicBezTo>
                    <a:lnTo>
                      <a:pt x="130313" y="148947"/>
                    </a:lnTo>
                    <a:cubicBezTo>
                      <a:pt x="130313" y="183392"/>
                      <a:pt x="146137" y="214578"/>
                      <a:pt x="170805" y="235057"/>
                    </a:cubicBezTo>
                    <a:lnTo>
                      <a:pt x="108904" y="245297"/>
                    </a:lnTo>
                    <a:cubicBezTo>
                      <a:pt x="45611" y="256003"/>
                      <a:pt x="0" y="309997"/>
                      <a:pt x="0" y="374231"/>
                    </a:cubicBezTo>
                    <a:close/>
                    <a:moveTo>
                      <a:pt x="242011" y="223421"/>
                    </a:moveTo>
                    <a:cubicBezTo>
                      <a:pt x="201056" y="223421"/>
                      <a:pt x="167546" y="189908"/>
                      <a:pt x="167546" y="148947"/>
                    </a:cubicBezTo>
                    <a:lnTo>
                      <a:pt x="167546" y="111710"/>
                    </a:lnTo>
                    <a:cubicBezTo>
                      <a:pt x="167546" y="70750"/>
                      <a:pt x="201056" y="37237"/>
                      <a:pt x="242011" y="37237"/>
                    </a:cubicBezTo>
                    <a:cubicBezTo>
                      <a:pt x="282968" y="37237"/>
                      <a:pt x="316476" y="70750"/>
                      <a:pt x="316476" y="111710"/>
                    </a:cubicBezTo>
                    <a:lnTo>
                      <a:pt x="316476" y="148947"/>
                    </a:lnTo>
                    <a:cubicBezTo>
                      <a:pt x="316476" y="190374"/>
                      <a:pt x="282968" y="223421"/>
                      <a:pt x="242011" y="223421"/>
                    </a:cubicBezTo>
                    <a:close/>
                    <a:moveTo>
                      <a:pt x="37232" y="374231"/>
                    </a:moveTo>
                    <a:cubicBezTo>
                      <a:pt x="37232" y="328615"/>
                      <a:pt x="69811" y="289982"/>
                      <a:pt x="114956" y="282534"/>
                    </a:cubicBezTo>
                    <a:lnTo>
                      <a:pt x="223394" y="264382"/>
                    </a:lnTo>
                    <a:lnTo>
                      <a:pt x="223394" y="279742"/>
                    </a:lnTo>
                    <a:cubicBezTo>
                      <a:pt x="223394" y="289982"/>
                      <a:pt x="231773" y="298361"/>
                      <a:pt x="242011" y="298361"/>
                    </a:cubicBezTo>
                    <a:cubicBezTo>
                      <a:pt x="252251" y="298361"/>
                      <a:pt x="260627" y="289982"/>
                      <a:pt x="260627" y="279742"/>
                    </a:cubicBezTo>
                    <a:lnTo>
                      <a:pt x="260627" y="264382"/>
                    </a:lnTo>
                    <a:lnTo>
                      <a:pt x="369068" y="282534"/>
                    </a:lnTo>
                    <a:cubicBezTo>
                      <a:pt x="414211" y="289982"/>
                      <a:pt x="446789" y="328615"/>
                      <a:pt x="446789" y="374231"/>
                    </a:cubicBezTo>
                    <a:lnTo>
                      <a:pt x="446789" y="503163"/>
                    </a:lnTo>
                    <a:cubicBezTo>
                      <a:pt x="446789" y="523643"/>
                      <a:pt x="430034" y="540400"/>
                      <a:pt x="409557" y="540400"/>
                    </a:cubicBezTo>
                    <a:lnTo>
                      <a:pt x="184301" y="540400"/>
                    </a:lnTo>
                    <a:lnTo>
                      <a:pt x="268540" y="501301"/>
                    </a:lnTo>
                    <a:cubicBezTo>
                      <a:pt x="275055" y="498043"/>
                      <a:pt x="279243" y="491527"/>
                      <a:pt x="279243" y="484545"/>
                    </a:cubicBezTo>
                    <a:cubicBezTo>
                      <a:pt x="279243" y="468254"/>
                      <a:pt x="271796" y="453359"/>
                      <a:pt x="260627" y="443118"/>
                    </a:cubicBezTo>
                    <a:lnTo>
                      <a:pt x="260627" y="354216"/>
                    </a:lnTo>
                    <a:cubicBezTo>
                      <a:pt x="260627" y="343976"/>
                      <a:pt x="252251" y="335597"/>
                      <a:pt x="242011" y="335597"/>
                    </a:cubicBezTo>
                    <a:cubicBezTo>
                      <a:pt x="231773" y="335597"/>
                      <a:pt x="223394" y="343976"/>
                      <a:pt x="223394" y="354216"/>
                    </a:cubicBezTo>
                    <a:lnTo>
                      <a:pt x="223394" y="428689"/>
                    </a:lnTo>
                    <a:lnTo>
                      <a:pt x="130313" y="428689"/>
                    </a:lnTo>
                    <a:lnTo>
                      <a:pt x="130313" y="372834"/>
                    </a:lnTo>
                    <a:cubicBezTo>
                      <a:pt x="130313" y="362594"/>
                      <a:pt x="121937" y="354216"/>
                      <a:pt x="111697" y="354216"/>
                    </a:cubicBezTo>
                    <a:cubicBezTo>
                      <a:pt x="101460" y="354216"/>
                      <a:pt x="93081" y="362594"/>
                      <a:pt x="93081" y="372834"/>
                    </a:cubicBezTo>
                    <a:lnTo>
                      <a:pt x="93081" y="447308"/>
                    </a:lnTo>
                    <a:cubicBezTo>
                      <a:pt x="93081" y="457548"/>
                      <a:pt x="101460" y="465926"/>
                      <a:pt x="111697" y="465926"/>
                    </a:cubicBezTo>
                    <a:lnTo>
                      <a:pt x="223394" y="465926"/>
                    </a:lnTo>
                    <a:cubicBezTo>
                      <a:pt x="229910" y="465926"/>
                      <a:pt x="235495" y="469184"/>
                      <a:pt x="238754" y="474305"/>
                    </a:cubicBezTo>
                    <a:lnTo>
                      <a:pt x="100528" y="538073"/>
                    </a:lnTo>
                    <a:cubicBezTo>
                      <a:pt x="86566" y="544589"/>
                      <a:pt x="70743" y="543658"/>
                      <a:pt x="57710" y="535279"/>
                    </a:cubicBezTo>
                    <a:cubicBezTo>
                      <a:pt x="44679" y="526901"/>
                      <a:pt x="37232" y="513403"/>
                      <a:pt x="37232" y="497578"/>
                    </a:cubicBezTo>
                    <a:lnTo>
                      <a:pt x="37232" y="374231"/>
                    </a:lnTo>
                    <a:close/>
                  </a:path>
                </a:pathLst>
              </a:custGeom>
              <a:solidFill>
                <a:srgbClr val="000000"/>
              </a:solidFill>
              <a:ln w="4653" cap="flat">
                <a:noFill/>
                <a:prstDash val="solid"/>
                <a:miter/>
              </a:ln>
            </p:spPr>
            <p:txBody>
              <a:bodyPr rtlCol="0" anchor="ctr"/>
              <a:lstStyle/>
              <a:p>
                <a:pPr rtl="0" algn="l"/>
                <a:endParaRPr lang="en-US"/>
              </a:p>
            </p:txBody>
          </p:sp>
          <p:sp>
            <p:nvSpPr>
              <p:cNvPr id="11" name="Freeform 363">
                <a:extLst>
                  <a:ext uri="{FF2B5EF4-FFF2-40B4-BE49-F238E27FC236}">
                    <a16:creationId xmlns:a16="http://schemas.microsoft.com/office/drawing/2014/main" id="{604FA386-6987-D3F3-040F-7544782A4395}"/>
                  </a:ext>
                </a:extLst>
              </p:cNvPr>
              <p:cNvSpPr/>
              <p:nvPr/>
            </p:nvSpPr>
            <p:spPr>
              <a:xfrm>
                <a:off x="8337460" y="5086859"/>
                <a:ext cx="502649" cy="521315"/>
              </a:xfrm>
              <a:custGeom>
                <a:avLst/>
                <a:gdLst>
                  <a:gd name="connsiteX0" fmla="*/ 500311 w 502649"/>
                  <a:gd name="connsiteY0" fmla="*/ 288121 h 521315"/>
                  <a:gd name="connsiteX1" fmla="*/ 484021 w 502649"/>
                  <a:gd name="connsiteY1" fmla="*/ 297895 h 521315"/>
                  <a:gd name="connsiteX2" fmla="*/ 297859 w 502649"/>
                  <a:gd name="connsiteY2" fmla="*/ 297895 h 521315"/>
                  <a:gd name="connsiteX3" fmla="*/ 279243 w 502649"/>
                  <a:gd name="connsiteY3" fmla="*/ 279276 h 521315"/>
                  <a:gd name="connsiteX4" fmla="*/ 297859 w 502649"/>
                  <a:gd name="connsiteY4" fmla="*/ 260658 h 521315"/>
                  <a:gd name="connsiteX5" fmla="*/ 316476 w 502649"/>
                  <a:gd name="connsiteY5" fmla="*/ 242039 h 521315"/>
                  <a:gd name="connsiteX6" fmla="*/ 297859 w 502649"/>
                  <a:gd name="connsiteY6" fmla="*/ 223421 h 521315"/>
                  <a:gd name="connsiteX7" fmla="*/ 37232 w 502649"/>
                  <a:gd name="connsiteY7" fmla="*/ 223421 h 521315"/>
                  <a:gd name="connsiteX8" fmla="*/ 37232 w 502649"/>
                  <a:gd name="connsiteY8" fmla="*/ 502697 h 521315"/>
                  <a:gd name="connsiteX9" fmla="*/ 18616 w 502649"/>
                  <a:gd name="connsiteY9" fmla="*/ 521316 h 521315"/>
                  <a:gd name="connsiteX10" fmla="*/ 0 w 502649"/>
                  <a:gd name="connsiteY10" fmla="*/ 502697 h 521315"/>
                  <a:gd name="connsiteX11" fmla="*/ 0 w 502649"/>
                  <a:gd name="connsiteY11" fmla="*/ 18618 h 521315"/>
                  <a:gd name="connsiteX12" fmla="*/ 18616 w 502649"/>
                  <a:gd name="connsiteY12" fmla="*/ 0 h 521315"/>
                  <a:gd name="connsiteX13" fmla="*/ 37232 w 502649"/>
                  <a:gd name="connsiteY13" fmla="*/ 18618 h 521315"/>
                  <a:gd name="connsiteX14" fmla="*/ 37232 w 502649"/>
                  <a:gd name="connsiteY14" fmla="*/ 186184 h 521315"/>
                  <a:gd name="connsiteX15" fmla="*/ 297859 w 502649"/>
                  <a:gd name="connsiteY15" fmla="*/ 186184 h 521315"/>
                  <a:gd name="connsiteX16" fmla="*/ 316476 w 502649"/>
                  <a:gd name="connsiteY16" fmla="*/ 189442 h 521315"/>
                  <a:gd name="connsiteX17" fmla="*/ 316476 w 502649"/>
                  <a:gd name="connsiteY17" fmla="*/ 55855 h 521315"/>
                  <a:gd name="connsiteX18" fmla="*/ 297859 w 502649"/>
                  <a:gd name="connsiteY18" fmla="*/ 37237 h 521315"/>
                  <a:gd name="connsiteX19" fmla="*/ 93081 w 502649"/>
                  <a:gd name="connsiteY19" fmla="*/ 37237 h 521315"/>
                  <a:gd name="connsiteX20" fmla="*/ 74465 w 502649"/>
                  <a:gd name="connsiteY20" fmla="*/ 18618 h 521315"/>
                  <a:gd name="connsiteX21" fmla="*/ 93081 w 502649"/>
                  <a:gd name="connsiteY21" fmla="*/ 0 h 521315"/>
                  <a:gd name="connsiteX22" fmla="*/ 297859 w 502649"/>
                  <a:gd name="connsiteY22" fmla="*/ 0 h 521315"/>
                  <a:gd name="connsiteX23" fmla="*/ 353708 w 502649"/>
                  <a:gd name="connsiteY23" fmla="*/ 55855 h 521315"/>
                  <a:gd name="connsiteX24" fmla="*/ 353708 w 502649"/>
                  <a:gd name="connsiteY24" fmla="*/ 242039 h 521315"/>
                  <a:gd name="connsiteX25" fmla="*/ 350451 w 502649"/>
                  <a:gd name="connsiteY25" fmla="*/ 260658 h 521315"/>
                  <a:gd name="connsiteX26" fmla="*/ 449116 w 502649"/>
                  <a:gd name="connsiteY26" fmla="*/ 260658 h 521315"/>
                  <a:gd name="connsiteX27" fmla="*/ 393733 w 502649"/>
                  <a:gd name="connsiteY27" fmla="*/ 177806 h 521315"/>
                  <a:gd name="connsiteX28" fmla="*/ 393733 w 502649"/>
                  <a:gd name="connsiteY28" fmla="*/ 157326 h 521315"/>
                  <a:gd name="connsiteX29" fmla="*/ 449116 w 502649"/>
                  <a:gd name="connsiteY29" fmla="*/ 74474 h 521315"/>
                  <a:gd name="connsiteX30" fmla="*/ 409557 w 502649"/>
                  <a:gd name="connsiteY30" fmla="*/ 74474 h 521315"/>
                  <a:gd name="connsiteX31" fmla="*/ 390940 w 502649"/>
                  <a:gd name="connsiteY31" fmla="*/ 55855 h 521315"/>
                  <a:gd name="connsiteX32" fmla="*/ 409557 w 502649"/>
                  <a:gd name="connsiteY32" fmla="*/ 37237 h 521315"/>
                  <a:gd name="connsiteX33" fmla="*/ 484021 w 502649"/>
                  <a:gd name="connsiteY33" fmla="*/ 37237 h 521315"/>
                  <a:gd name="connsiteX34" fmla="*/ 500311 w 502649"/>
                  <a:gd name="connsiteY34" fmla="*/ 47012 h 521315"/>
                  <a:gd name="connsiteX35" fmla="*/ 499381 w 502649"/>
                  <a:gd name="connsiteY35" fmla="*/ 66095 h 521315"/>
                  <a:gd name="connsiteX36" fmla="*/ 431897 w 502649"/>
                  <a:gd name="connsiteY36" fmla="*/ 167566 h 521315"/>
                  <a:gd name="connsiteX37" fmla="*/ 499381 w 502649"/>
                  <a:gd name="connsiteY37" fmla="*/ 269036 h 521315"/>
                  <a:gd name="connsiteX38" fmla="*/ 500311 w 502649"/>
                  <a:gd name="connsiteY38" fmla="*/ 288121 h 5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2649" h="521315">
                    <a:moveTo>
                      <a:pt x="500311" y="288121"/>
                    </a:moveTo>
                    <a:cubicBezTo>
                      <a:pt x="497054" y="294171"/>
                      <a:pt x="490537" y="297895"/>
                      <a:pt x="484021" y="297895"/>
                    </a:cubicBezTo>
                    <a:lnTo>
                      <a:pt x="297859" y="297895"/>
                    </a:lnTo>
                    <a:cubicBezTo>
                      <a:pt x="287622" y="297895"/>
                      <a:pt x="279243" y="289516"/>
                      <a:pt x="279243" y="279276"/>
                    </a:cubicBezTo>
                    <a:cubicBezTo>
                      <a:pt x="279243" y="269036"/>
                      <a:pt x="287622" y="260658"/>
                      <a:pt x="297859" y="260658"/>
                    </a:cubicBezTo>
                    <a:cubicBezTo>
                      <a:pt x="308099" y="260658"/>
                      <a:pt x="316476" y="252279"/>
                      <a:pt x="316476" y="242039"/>
                    </a:cubicBezTo>
                    <a:cubicBezTo>
                      <a:pt x="316476" y="231799"/>
                      <a:pt x="308099" y="223421"/>
                      <a:pt x="297859" y="223421"/>
                    </a:cubicBezTo>
                    <a:lnTo>
                      <a:pt x="37232" y="223421"/>
                    </a:lnTo>
                    <a:lnTo>
                      <a:pt x="37232" y="502697"/>
                    </a:lnTo>
                    <a:cubicBezTo>
                      <a:pt x="37232" y="512937"/>
                      <a:pt x="28856" y="521316"/>
                      <a:pt x="18616" y="521316"/>
                    </a:cubicBezTo>
                    <a:cubicBezTo>
                      <a:pt x="8379" y="521316"/>
                      <a:pt x="0" y="512937"/>
                      <a:pt x="0" y="502697"/>
                    </a:cubicBezTo>
                    <a:lnTo>
                      <a:pt x="0" y="18618"/>
                    </a:lnTo>
                    <a:cubicBezTo>
                      <a:pt x="0" y="8379"/>
                      <a:pt x="8379" y="0"/>
                      <a:pt x="18616" y="0"/>
                    </a:cubicBezTo>
                    <a:cubicBezTo>
                      <a:pt x="28856" y="0"/>
                      <a:pt x="37232" y="8379"/>
                      <a:pt x="37232" y="18618"/>
                    </a:cubicBezTo>
                    <a:lnTo>
                      <a:pt x="37232" y="186184"/>
                    </a:lnTo>
                    <a:lnTo>
                      <a:pt x="297859" y="186184"/>
                    </a:lnTo>
                    <a:cubicBezTo>
                      <a:pt x="304375" y="186184"/>
                      <a:pt x="310426" y="187581"/>
                      <a:pt x="316476" y="189442"/>
                    </a:cubicBezTo>
                    <a:lnTo>
                      <a:pt x="316476" y="55855"/>
                    </a:lnTo>
                    <a:cubicBezTo>
                      <a:pt x="316476" y="45615"/>
                      <a:pt x="308099" y="37237"/>
                      <a:pt x="297859" y="37237"/>
                    </a:cubicBezTo>
                    <a:lnTo>
                      <a:pt x="93081" y="37237"/>
                    </a:lnTo>
                    <a:cubicBezTo>
                      <a:pt x="82843" y="37237"/>
                      <a:pt x="74465" y="28858"/>
                      <a:pt x="74465" y="18618"/>
                    </a:cubicBezTo>
                    <a:cubicBezTo>
                      <a:pt x="74465" y="8379"/>
                      <a:pt x="82843" y="0"/>
                      <a:pt x="93081" y="0"/>
                    </a:cubicBezTo>
                    <a:lnTo>
                      <a:pt x="297859" y="0"/>
                    </a:lnTo>
                    <a:cubicBezTo>
                      <a:pt x="328577" y="0"/>
                      <a:pt x="353708" y="25136"/>
                      <a:pt x="353708" y="55855"/>
                    </a:cubicBezTo>
                    <a:lnTo>
                      <a:pt x="353708" y="242039"/>
                    </a:lnTo>
                    <a:cubicBezTo>
                      <a:pt x="353708" y="248556"/>
                      <a:pt x="352779" y="254607"/>
                      <a:pt x="350451" y="260658"/>
                    </a:cubicBezTo>
                    <a:lnTo>
                      <a:pt x="449116" y="260658"/>
                    </a:lnTo>
                    <a:lnTo>
                      <a:pt x="393733" y="177806"/>
                    </a:lnTo>
                    <a:cubicBezTo>
                      <a:pt x="389545" y="171756"/>
                      <a:pt x="389545" y="163377"/>
                      <a:pt x="393733" y="157326"/>
                    </a:cubicBezTo>
                    <a:lnTo>
                      <a:pt x="449116" y="74474"/>
                    </a:lnTo>
                    <a:lnTo>
                      <a:pt x="409557" y="74474"/>
                    </a:lnTo>
                    <a:cubicBezTo>
                      <a:pt x="399319" y="74474"/>
                      <a:pt x="390940" y="66095"/>
                      <a:pt x="390940" y="55855"/>
                    </a:cubicBezTo>
                    <a:cubicBezTo>
                      <a:pt x="390940" y="45615"/>
                      <a:pt x="399319" y="37237"/>
                      <a:pt x="409557" y="37237"/>
                    </a:cubicBezTo>
                    <a:lnTo>
                      <a:pt x="484021" y="37237"/>
                    </a:lnTo>
                    <a:cubicBezTo>
                      <a:pt x="491002" y="37237"/>
                      <a:pt x="497054" y="40961"/>
                      <a:pt x="500311" y="47012"/>
                    </a:cubicBezTo>
                    <a:cubicBezTo>
                      <a:pt x="503569" y="53063"/>
                      <a:pt x="503103" y="60510"/>
                      <a:pt x="499381" y="66095"/>
                    </a:cubicBezTo>
                    <a:lnTo>
                      <a:pt x="431897" y="167566"/>
                    </a:lnTo>
                    <a:lnTo>
                      <a:pt x="499381" y="269036"/>
                    </a:lnTo>
                    <a:cubicBezTo>
                      <a:pt x="503569" y="275088"/>
                      <a:pt x="503569" y="282069"/>
                      <a:pt x="500311" y="288121"/>
                    </a:cubicBezTo>
                    <a:close/>
                  </a:path>
                </a:pathLst>
              </a:custGeom>
              <a:solidFill>
                <a:srgbClr val="000000"/>
              </a:solidFill>
              <a:ln w="4653" cap="flat">
                <a:noFill/>
                <a:prstDash val="solid"/>
                <a:miter/>
              </a:ln>
            </p:spPr>
            <p:txBody>
              <a:bodyPr rtlCol="0" anchor="ctr"/>
              <a:lstStyle/>
              <a:p>
                <a:pPr rtl="0" algn="l"/>
                <a:endParaRPr lang="en-US"/>
              </a:p>
            </p:txBody>
          </p:sp>
          <p:sp>
            <p:nvSpPr>
              <p:cNvPr id="12" name="Freeform 364">
                <a:extLst>
                  <a:ext uri="{FF2B5EF4-FFF2-40B4-BE49-F238E27FC236}">
                    <a16:creationId xmlns:a16="http://schemas.microsoft.com/office/drawing/2014/main" id="{70BE12AB-09E9-411C-7794-68DB2C38D1C6}"/>
                  </a:ext>
                </a:extLst>
              </p:cNvPr>
              <p:cNvSpPr/>
              <p:nvPr/>
            </p:nvSpPr>
            <p:spPr>
              <a:xfrm>
                <a:off x="7853439" y="5496464"/>
                <a:ext cx="409556" cy="670262"/>
              </a:xfrm>
              <a:custGeom>
                <a:avLst/>
                <a:gdLst>
                  <a:gd name="connsiteX0" fmla="*/ 0 w 409556"/>
                  <a:gd name="connsiteY0" fmla="*/ 333735 h 670262"/>
                  <a:gd name="connsiteX1" fmla="*/ 0 w 409556"/>
                  <a:gd name="connsiteY1" fmla="*/ 651644 h 670262"/>
                  <a:gd name="connsiteX2" fmla="*/ 18616 w 409556"/>
                  <a:gd name="connsiteY2" fmla="*/ 670263 h 670262"/>
                  <a:gd name="connsiteX3" fmla="*/ 37232 w 409556"/>
                  <a:gd name="connsiteY3" fmla="*/ 651644 h 670262"/>
                  <a:gd name="connsiteX4" fmla="*/ 37232 w 409556"/>
                  <a:gd name="connsiteY4" fmla="*/ 333735 h 670262"/>
                  <a:gd name="connsiteX5" fmla="*/ 112163 w 409556"/>
                  <a:gd name="connsiteY5" fmla="*/ 242505 h 670262"/>
                  <a:gd name="connsiteX6" fmla="*/ 186162 w 409556"/>
                  <a:gd name="connsiteY6" fmla="*/ 227611 h 670262"/>
                  <a:gd name="connsiteX7" fmla="*/ 186162 w 409556"/>
                  <a:gd name="connsiteY7" fmla="*/ 242039 h 670262"/>
                  <a:gd name="connsiteX8" fmla="*/ 204778 w 409556"/>
                  <a:gd name="connsiteY8" fmla="*/ 260658 h 670262"/>
                  <a:gd name="connsiteX9" fmla="*/ 223394 w 409556"/>
                  <a:gd name="connsiteY9" fmla="*/ 242039 h 670262"/>
                  <a:gd name="connsiteX10" fmla="*/ 223394 w 409556"/>
                  <a:gd name="connsiteY10" fmla="*/ 227611 h 670262"/>
                  <a:gd name="connsiteX11" fmla="*/ 297393 w 409556"/>
                  <a:gd name="connsiteY11" fmla="*/ 242505 h 670262"/>
                  <a:gd name="connsiteX12" fmla="*/ 372324 w 409556"/>
                  <a:gd name="connsiteY12" fmla="*/ 333735 h 670262"/>
                  <a:gd name="connsiteX13" fmla="*/ 390940 w 409556"/>
                  <a:gd name="connsiteY13" fmla="*/ 352353 h 670262"/>
                  <a:gd name="connsiteX14" fmla="*/ 409557 w 409556"/>
                  <a:gd name="connsiteY14" fmla="*/ 333735 h 670262"/>
                  <a:gd name="connsiteX15" fmla="*/ 304840 w 409556"/>
                  <a:gd name="connsiteY15" fmla="*/ 205733 h 670262"/>
                  <a:gd name="connsiteX16" fmla="*/ 268074 w 409556"/>
                  <a:gd name="connsiteY16" fmla="*/ 198287 h 670262"/>
                  <a:gd name="connsiteX17" fmla="*/ 297859 w 409556"/>
                  <a:gd name="connsiteY17" fmla="*/ 130329 h 670262"/>
                  <a:gd name="connsiteX18" fmla="*/ 297859 w 409556"/>
                  <a:gd name="connsiteY18" fmla="*/ 93092 h 670262"/>
                  <a:gd name="connsiteX19" fmla="*/ 204778 w 409556"/>
                  <a:gd name="connsiteY19" fmla="*/ 0 h 670262"/>
                  <a:gd name="connsiteX20" fmla="*/ 111697 w 409556"/>
                  <a:gd name="connsiteY20" fmla="*/ 93092 h 670262"/>
                  <a:gd name="connsiteX21" fmla="*/ 111697 w 409556"/>
                  <a:gd name="connsiteY21" fmla="*/ 130329 h 670262"/>
                  <a:gd name="connsiteX22" fmla="*/ 141483 w 409556"/>
                  <a:gd name="connsiteY22" fmla="*/ 198287 h 670262"/>
                  <a:gd name="connsiteX23" fmla="*/ 104716 w 409556"/>
                  <a:gd name="connsiteY23" fmla="*/ 205733 h 670262"/>
                  <a:gd name="connsiteX24" fmla="*/ 0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0" y="333735"/>
                    </a:moveTo>
                    <a:lnTo>
                      <a:pt x="0" y="651644"/>
                    </a:lnTo>
                    <a:cubicBezTo>
                      <a:pt x="0" y="661884"/>
                      <a:pt x="8379" y="670263"/>
                      <a:pt x="18616" y="670263"/>
                    </a:cubicBezTo>
                    <a:cubicBezTo>
                      <a:pt x="28856" y="670263"/>
                      <a:pt x="37232" y="661884"/>
                      <a:pt x="37232" y="651644"/>
                    </a:cubicBezTo>
                    <a:lnTo>
                      <a:pt x="37232" y="333735"/>
                    </a:ln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cubicBezTo>
                      <a:pt x="372324" y="343976"/>
                      <a:pt x="380703" y="352353"/>
                      <a:pt x="390940" y="352353"/>
                    </a:cubicBezTo>
                    <a:cubicBezTo>
                      <a:pt x="401180" y="352353"/>
                      <a:pt x="409557" y="343976"/>
                      <a:pt x="409557" y="333735"/>
                    </a:cubicBez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8302"/>
                      <a:pt x="0" y="271830"/>
                      <a:pt x="0"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rtl="0" algn="l"/>
                <a:endParaRPr lang="en-US"/>
              </a:p>
            </p:txBody>
          </p:sp>
          <p:sp>
            <p:nvSpPr>
              <p:cNvPr id="13" name="Freeform 365">
                <a:extLst>
                  <a:ext uri="{FF2B5EF4-FFF2-40B4-BE49-F238E27FC236}">
                    <a16:creationId xmlns:a16="http://schemas.microsoft.com/office/drawing/2014/main" id="{D884C0C7-FA12-5A1D-D885-D4A0F3C94B8F}"/>
                  </a:ext>
                </a:extLst>
              </p:cNvPr>
              <p:cNvSpPr/>
              <p:nvPr/>
            </p:nvSpPr>
            <p:spPr>
              <a:xfrm>
                <a:off x="7927904"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4" name="Freeform 366">
                <a:extLst>
                  <a:ext uri="{FF2B5EF4-FFF2-40B4-BE49-F238E27FC236}">
                    <a16:creationId xmlns:a16="http://schemas.microsoft.com/office/drawing/2014/main" id="{EB8F98AC-9120-8E48-196F-F6D90FFD4AF4}"/>
                  </a:ext>
                </a:extLst>
              </p:cNvPr>
              <p:cNvSpPr/>
              <p:nvPr/>
            </p:nvSpPr>
            <p:spPr>
              <a:xfrm>
                <a:off x="8039601"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5" name="Freeform 367">
                <a:extLst>
                  <a:ext uri="{FF2B5EF4-FFF2-40B4-BE49-F238E27FC236}">
                    <a16:creationId xmlns:a16="http://schemas.microsoft.com/office/drawing/2014/main" id="{AA4A5561-7F0C-1DB8-18B3-5C416FC606C4}"/>
                  </a:ext>
                </a:extLst>
              </p:cNvPr>
              <p:cNvSpPr/>
              <p:nvPr/>
            </p:nvSpPr>
            <p:spPr>
              <a:xfrm>
                <a:off x="8635320" y="5496464"/>
                <a:ext cx="409556" cy="670262"/>
              </a:xfrm>
              <a:custGeom>
                <a:avLst/>
                <a:gdLst>
                  <a:gd name="connsiteX0" fmla="*/ 37232 w 409556"/>
                  <a:gd name="connsiteY0" fmla="*/ 333735 h 670262"/>
                  <a:gd name="connsiteX1" fmla="*/ 112163 w 409556"/>
                  <a:gd name="connsiteY1" fmla="*/ 242505 h 670262"/>
                  <a:gd name="connsiteX2" fmla="*/ 186162 w 409556"/>
                  <a:gd name="connsiteY2" fmla="*/ 227611 h 670262"/>
                  <a:gd name="connsiteX3" fmla="*/ 186162 w 409556"/>
                  <a:gd name="connsiteY3" fmla="*/ 242039 h 670262"/>
                  <a:gd name="connsiteX4" fmla="*/ 204778 w 409556"/>
                  <a:gd name="connsiteY4" fmla="*/ 260658 h 670262"/>
                  <a:gd name="connsiteX5" fmla="*/ 223394 w 409556"/>
                  <a:gd name="connsiteY5" fmla="*/ 242039 h 670262"/>
                  <a:gd name="connsiteX6" fmla="*/ 223394 w 409556"/>
                  <a:gd name="connsiteY6" fmla="*/ 227611 h 670262"/>
                  <a:gd name="connsiteX7" fmla="*/ 297393 w 409556"/>
                  <a:gd name="connsiteY7" fmla="*/ 242505 h 670262"/>
                  <a:gd name="connsiteX8" fmla="*/ 372324 w 409556"/>
                  <a:gd name="connsiteY8" fmla="*/ 333735 h 670262"/>
                  <a:gd name="connsiteX9" fmla="*/ 372324 w 409556"/>
                  <a:gd name="connsiteY9" fmla="*/ 651644 h 670262"/>
                  <a:gd name="connsiteX10" fmla="*/ 390940 w 409556"/>
                  <a:gd name="connsiteY10" fmla="*/ 670263 h 670262"/>
                  <a:gd name="connsiteX11" fmla="*/ 409557 w 409556"/>
                  <a:gd name="connsiteY11" fmla="*/ 651644 h 670262"/>
                  <a:gd name="connsiteX12" fmla="*/ 409557 w 409556"/>
                  <a:gd name="connsiteY12" fmla="*/ 333735 h 670262"/>
                  <a:gd name="connsiteX13" fmla="*/ 304840 w 409556"/>
                  <a:gd name="connsiteY13" fmla="*/ 205733 h 670262"/>
                  <a:gd name="connsiteX14" fmla="*/ 268074 w 409556"/>
                  <a:gd name="connsiteY14" fmla="*/ 198287 h 670262"/>
                  <a:gd name="connsiteX15" fmla="*/ 297859 w 409556"/>
                  <a:gd name="connsiteY15" fmla="*/ 130329 h 670262"/>
                  <a:gd name="connsiteX16" fmla="*/ 297859 w 409556"/>
                  <a:gd name="connsiteY16" fmla="*/ 93092 h 670262"/>
                  <a:gd name="connsiteX17" fmla="*/ 204778 w 409556"/>
                  <a:gd name="connsiteY17" fmla="*/ 0 h 670262"/>
                  <a:gd name="connsiteX18" fmla="*/ 111697 w 409556"/>
                  <a:gd name="connsiteY18" fmla="*/ 93092 h 670262"/>
                  <a:gd name="connsiteX19" fmla="*/ 111697 w 409556"/>
                  <a:gd name="connsiteY19" fmla="*/ 130329 h 670262"/>
                  <a:gd name="connsiteX20" fmla="*/ 141483 w 409556"/>
                  <a:gd name="connsiteY20" fmla="*/ 198287 h 670262"/>
                  <a:gd name="connsiteX21" fmla="*/ 104716 w 409556"/>
                  <a:gd name="connsiteY21" fmla="*/ 205733 h 670262"/>
                  <a:gd name="connsiteX22" fmla="*/ 0 w 409556"/>
                  <a:gd name="connsiteY22" fmla="*/ 333735 h 670262"/>
                  <a:gd name="connsiteX23" fmla="*/ 18616 w 409556"/>
                  <a:gd name="connsiteY23" fmla="*/ 352353 h 670262"/>
                  <a:gd name="connsiteX24" fmla="*/ 37232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37232" y="333735"/>
                    </a:move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lnTo>
                      <a:pt x="372324" y="651644"/>
                    </a:lnTo>
                    <a:cubicBezTo>
                      <a:pt x="372324" y="661884"/>
                      <a:pt x="380703" y="670263"/>
                      <a:pt x="390940" y="670263"/>
                    </a:cubicBezTo>
                    <a:cubicBezTo>
                      <a:pt x="401180" y="670263"/>
                      <a:pt x="409557" y="661884"/>
                      <a:pt x="409557" y="651644"/>
                    </a:cubicBezTo>
                    <a:lnTo>
                      <a:pt x="409557" y="333735"/>
                    </a:ln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30"/>
                      <a:pt x="0" y="333735"/>
                    </a:cubicBezTo>
                    <a:cubicBezTo>
                      <a:pt x="0" y="343976"/>
                      <a:pt x="8379" y="352353"/>
                      <a:pt x="18616" y="352353"/>
                    </a:cubicBezTo>
                    <a:cubicBezTo>
                      <a:pt x="28856" y="352353"/>
                      <a:pt x="37232" y="343976"/>
                      <a:pt x="37232"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rtl="0" algn="l"/>
                <a:endParaRPr lang="en-US"/>
              </a:p>
            </p:txBody>
          </p:sp>
          <p:sp>
            <p:nvSpPr>
              <p:cNvPr id="16" name="Freeform 368">
                <a:extLst>
                  <a:ext uri="{FF2B5EF4-FFF2-40B4-BE49-F238E27FC236}">
                    <a16:creationId xmlns:a16="http://schemas.microsoft.com/office/drawing/2014/main" id="{F41E0A40-4067-6DDA-E823-7CF3459F6F40}"/>
                  </a:ext>
                </a:extLst>
              </p:cNvPr>
              <p:cNvSpPr/>
              <p:nvPr/>
            </p:nvSpPr>
            <p:spPr>
              <a:xfrm>
                <a:off x="8933179"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7" name="Freeform 369">
                <a:extLst>
                  <a:ext uri="{FF2B5EF4-FFF2-40B4-BE49-F238E27FC236}">
                    <a16:creationId xmlns:a16="http://schemas.microsoft.com/office/drawing/2014/main" id="{96AB07EF-492A-2FA9-B577-B711B9CF7A0C}"/>
                  </a:ext>
                </a:extLst>
              </p:cNvPr>
              <p:cNvSpPr/>
              <p:nvPr/>
            </p:nvSpPr>
            <p:spPr>
              <a:xfrm>
                <a:off x="8821482"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3183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300C1-B853-896A-E4A2-8722129E9A9C}"/>
              </a:ext>
            </a:extLst>
          </p:cNvPr>
          <p:cNvSpPr>
            <a:spLocks noGrp="1"/>
          </p:cNvSpPr>
          <p:nvPr>
            <p:ph type="body" sz="quarter" idx="18"/>
          </p:nvPr>
        </p:nvSpPr>
        <p:spPr>
          <a:xfrm>
            <a:off x="898357" y="1723697"/>
            <a:ext cx="6364291" cy="3886689"/>
          </a:xfrm>
        </p:spPr>
        <p:txBody>
          <a:bodyPr/>
          <a:lstStyle/>
          <a:p>
            <a:pPr marL="0" indent="0" rtl="0" algn="l">
              <a:lnSpc>
                <a:spcPct val="107000"/>
              </a:lnSpc>
              <a:spcAft>
                <a:spcPts val="800"/>
              </a:spcAft>
            </a:pPr>
            <a:r>
              <a:rPr lang="en-GB" sz="2400" dirty="0">
                <a:ea typeface="Times New Roman" panose="02020603050405020304" pitchFamily="18" charset="0"/>
              </a:rPr>
              <a:t>Dette afsnit vil indeholde en liste over alle de opgaver, der skal udføres, for at din etiske fødevareforretningsmodel kan fungere.</a:t>
            </a:r>
          </a:p>
          <a:p>
            <a:pPr marL="360000" indent="-360000" rtl="0" algn="l">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Hvilke aktiviteter er nødvendige for at understøtte dit værdiforslag?</a:t>
            </a:r>
          </a:p>
          <a:p>
            <a:pPr marL="360000" indent="-360000" rtl="0" algn="l">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Hvilke aktiviteter er nødvendige for at understøtte relationerne til dine forbrugere?</a:t>
            </a:r>
          </a:p>
          <a:p>
            <a:pPr marL="360000" indent="-360000" rtl="0" algn="l">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Hvilke aktiviteter er nødvendige for at understøtte dine indtægtskilder?</a:t>
            </a:r>
          </a:p>
          <a:p>
            <a:pPr rtl="0" algn="l"/>
            <a:endParaRPr lang="en-IE" dirty="0"/>
          </a:p>
        </p:txBody>
      </p:sp>
      <p:sp>
        <p:nvSpPr>
          <p:cNvPr id="3" name="Text Placeholder 2">
            <a:extLst>
              <a:ext uri="{FF2B5EF4-FFF2-40B4-BE49-F238E27FC236}">
                <a16:creationId xmlns:a16="http://schemas.microsoft.com/office/drawing/2014/main" id="{836B6259-3412-8338-9EBE-C13411D4DD51}"/>
              </a:ext>
            </a:extLst>
          </p:cNvPr>
          <p:cNvSpPr>
            <a:spLocks noGrp="1"/>
          </p:cNvSpPr>
          <p:nvPr>
            <p:ph type="body" sz="quarter" idx="16"/>
          </p:nvPr>
        </p:nvSpPr>
        <p:spPr/>
        <p:txBody>
          <a:bodyPr/>
          <a:lstStyle/>
          <a:p>
            <a:pPr rtl="0" algn="l"/>
            <a:r>
              <a:rPr lang="en-IE" b="1" dirty="0"/>
              <a:t>2. Nøgleaktiviteter</a:t>
            </a:r>
          </a:p>
        </p:txBody>
      </p:sp>
      <p:grpSp>
        <p:nvGrpSpPr>
          <p:cNvPr id="25" name="Graphic 2">
            <a:extLst>
              <a:ext uri="{FF2B5EF4-FFF2-40B4-BE49-F238E27FC236}">
                <a16:creationId xmlns:a16="http://schemas.microsoft.com/office/drawing/2014/main" id="{A07E0168-9B1B-855D-7077-FC739056E2A1}"/>
              </a:ext>
            </a:extLst>
          </p:cNvPr>
          <p:cNvGrpSpPr/>
          <p:nvPr/>
        </p:nvGrpSpPr>
        <p:grpSpPr>
          <a:xfrm>
            <a:off x="8513379" y="2364828"/>
            <a:ext cx="2780264" cy="2911365"/>
            <a:chOff x="1241893" y="2982978"/>
            <a:chExt cx="1042507" cy="1191578"/>
          </a:xfrm>
        </p:grpSpPr>
        <p:sp>
          <p:nvSpPr>
            <p:cNvPr id="26" name="Freeform 121">
              <a:extLst>
                <a:ext uri="{FF2B5EF4-FFF2-40B4-BE49-F238E27FC236}">
                  <a16:creationId xmlns:a16="http://schemas.microsoft.com/office/drawing/2014/main" id="{1DF5F690-18B5-AC5A-B916-B45CD6FE283C}"/>
                </a:ext>
              </a:extLst>
            </p:cNvPr>
            <p:cNvSpPr/>
            <p:nvPr/>
          </p:nvSpPr>
          <p:spPr>
            <a:xfrm>
              <a:off x="1977233" y="3755642"/>
              <a:ext cx="269935" cy="235988"/>
            </a:xfrm>
            <a:custGeom>
              <a:avLst/>
              <a:gdLst>
                <a:gd name="connsiteX0" fmla="*/ 0 w 269935"/>
                <a:gd name="connsiteY0" fmla="*/ 0 h 235988"/>
                <a:gd name="connsiteX1" fmla="*/ 269935 w 269935"/>
                <a:gd name="connsiteY1" fmla="*/ 0 h 235988"/>
                <a:gd name="connsiteX2" fmla="*/ 269935 w 269935"/>
                <a:gd name="connsiteY2" fmla="*/ 235988 h 235988"/>
                <a:gd name="connsiteX3" fmla="*/ 0 w 269935"/>
                <a:gd name="connsiteY3" fmla="*/ 235988 h 235988"/>
              </a:gdLst>
              <a:ahLst/>
              <a:cxnLst>
                <a:cxn ang="0">
                  <a:pos x="connsiteX0" y="connsiteY0"/>
                </a:cxn>
                <a:cxn ang="0">
                  <a:pos x="connsiteX1" y="connsiteY1"/>
                </a:cxn>
                <a:cxn ang="0">
                  <a:pos x="connsiteX2" y="connsiteY2"/>
                </a:cxn>
                <a:cxn ang="0">
                  <a:pos x="connsiteX3" y="connsiteY3"/>
                </a:cxn>
              </a:cxnLst>
              <a:rect l="l" t="t" r="r" b="b"/>
              <a:pathLst>
                <a:path w="269935" h="235988">
                  <a:moveTo>
                    <a:pt x="0" y="0"/>
                  </a:moveTo>
                  <a:lnTo>
                    <a:pt x="269935" y="0"/>
                  </a:lnTo>
                  <a:lnTo>
                    <a:pt x="269935" y="235988"/>
                  </a:lnTo>
                  <a:lnTo>
                    <a:pt x="0" y="235988"/>
                  </a:lnTo>
                  <a:close/>
                </a:path>
              </a:pathLst>
            </a:custGeom>
            <a:solidFill>
              <a:srgbClr val="F79037"/>
            </a:solidFill>
            <a:ln w="4653" cap="flat">
              <a:noFill/>
              <a:prstDash val="solid"/>
              <a:miter/>
            </a:ln>
          </p:spPr>
          <p:txBody>
            <a:bodyPr rtlCol="0" anchor="ctr"/>
            <a:lstStyle/>
            <a:p>
              <a:pPr rtl="0" algn="l"/>
              <a:endParaRPr lang="en-US"/>
            </a:p>
          </p:txBody>
        </p:sp>
        <p:grpSp>
          <p:nvGrpSpPr>
            <p:cNvPr id="27" name="Graphic 2">
              <a:extLst>
                <a:ext uri="{FF2B5EF4-FFF2-40B4-BE49-F238E27FC236}">
                  <a16:creationId xmlns:a16="http://schemas.microsoft.com/office/drawing/2014/main" id="{F3F9C0EB-8EFC-E1C6-2594-B8763ABD1156}"/>
                </a:ext>
              </a:extLst>
            </p:cNvPr>
            <p:cNvGrpSpPr/>
            <p:nvPr/>
          </p:nvGrpSpPr>
          <p:grpSpPr>
            <a:xfrm>
              <a:off x="1241893" y="2982978"/>
              <a:ext cx="1042507" cy="1191578"/>
              <a:chOff x="1241893" y="2982978"/>
              <a:chExt cx="1042507" cy="1191578"/>
            </a:xfrm>
            <a:solidFill>
              <a:srgbClr val="000000"/>
            </a:solidFill>
          </p:grpSpPr>
          <p:sp>
            <p:nvSpPr>
              <p:cNvPr id="28" name="Freeform 123">
                <a:extLst>
                  <a:ext uri="{FF2B5EF4-FFF2-40B4-BE49-F238E27FC236}">
                    <a16:creationId xmlns:a16="http://schemas.microsoft.com/office/drawing/2014/main" id="{C25F9A46-B959-ED98-A21C-9CAB15495F89}"/>
                  </a:ext>
                </a:extLst>
              </p:cNvPr>
              <p:cNvSpPr/>
              <p:nvPr/>
            </p:nvSpPr>
            <p:spPr>
              <a:xfrm>
                <a:off x="1335036" y="2983796"/>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rtl="0" algn="l"/>
                <a:endParaRPr lang="en-US"/>
              </a:p>
            </p:txBody>
          </p:sp>
          <p:sp>
            <p:nvSpPr>
              <p:cNvPr id="29" name="Freeform 124">
                <a:extLst>
                  <a:ext uri="{FF2B5EF4-FFF2-40B4-BE49-F238E27FC236}">
                    <a16:creationId xmlns:a16="http://schemas.microsoft.com/office/drawing/2014/main" id="{2E9E957A-3BB4-964F-1F9D-1E31539C0DD1}"/>
                  </a:ext>
                </a:extLst>
              </p:cNvPr>
              <p:cNvSpPr/>
              <p:nvPr/>
            </p:nvSpPr>
            <p:spPr>
              <a:xfrm>
                <a:off x="1241893" y="2982978"/>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rtl="0" algn="l"/>
                <a:endParaRPr lang="en-US"/>
              </a:p>
            </p:txBody>
          </p:sp>
          <p:sp>
            <p:nvSpPr>
              <p:cNvPr id="30" name="Freeform 125">
                <a:extLst>
                  <a:ext uri="{FF2B5EF4-FFF2-40B4-BE49-F238E27FC236}">
                    <a16:creationId xmlns:a16="http://schemas.microsoft.com/office/drawing/2014/main" id="{A41CA27E-253A-1F7D-2CA9-302D581C5274}"/>
                  </a:ext>
                </a:extLst>
              </p:cNvPr>
              <p:cNvSpPr/>
              <p:nvPr/>
            </p:nvSpPr>
            <p:spPr>
              <a:xfrm>
                <a:off x="1335036" y="3412019"/>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rtl="0" algn="l"/>
                <a:endParaRPr lang="en-US"/>
              </a:p>
            </p:txBody>
          </p:sp>
          <p:sp>
            <p:nvSpPr>
              <p:cNvPr id="31" name="Freeform 126">
                <a:extLst>
                  <a:ext uri="{FF2B5EF4-FFF2-40B4-BE49-F238E27FC236}">
                    <a16:creationId xmlns:a16="http://schemas.microsoft.com/office/drawing/2014/main" id="{6E731D67-4034-8E1E-1E09-6AC5ADCF792B}"/>
                  </a:ext>
                </a:extLst>
              </p:cNvPr>
              <p:cNvSpPr/>
              <p:nvPr/>
            </p:nvSpPr>
            <p:spPr>
              <a:xfrm>
                <a:off x="1241893" y="3411201"/>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rtl="0" algn="l"/>
                <a:endParaRPr lang="en-US"/>
              </a:p>
            </p:txBody>
          </p:sp>
          <p:sp>
            <p:nvSpPr>
              <p:cNvPr id="32" name="Freeform 127">
                <a:extLst>
                  <a:ext uri="{FF2B5EF4-FFF2-40B4-BE49-F238E27FC236}">
                    <a16:creationId xmlns:a16="http://schemas.microsoft.com/office/drawing/2014/main" id="{014BEE8E-FF1B-CAA4-0E8E-B8B1ED8D2C0B}"/>
                  </a:ext>
                </a:extLst>
              </p:cNvPr>
              <p:cNvSpPr/>
              <p:nvPr/>
            </p:nvSpPr>
            <p:spPr>
              <a:xfrm>
                <a:off x="1335036" y="3840243"/>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rtl="0" algn="l"/>
                <a:endParaRPr lang="en-US"/>
              </a:p>
            </p:txBody>
          </p:sp>
          <p:sp>
            <p:nvSpPr>
              <p:cNvPr id="33" name="Freeform 128">
                <a:extLst>
                  <a:ext uri="{FF2B5EF4-FFF2-40B4-BE49-F238E27FC236}">
                    <a16:creationId xmlns:a16="http://schemas.microsoft.com/office/drawing/2014/main" id="{35940DC4-0801-8657-EBB0-B779BBBA93F6}"/>
                  </a:ext>
                </a:extLst>
              </p:cNvPr>
              <p:cNvSpPr/>
              <p:nvPr/>
            </p:nvSpPr>
            <p:spPr>
              <a:xfrm>
                <a:off x="1241893" y="3839425"/>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rtl="0" algn="l"/>
                <a:endParaRPr lang="en-US"/>
              </a:p>
            </p:txBody>
          </p:sp>
          <p:sp>
            <p:nvSpPr>
              <p:cNvPr id="34" name="Freeform 129">
                <a:extLst>
                  <a:ext uri="{FF2B5EF4-FFF2-40B4-BE49-F238E27FC236}">
                    <a16:creationId xmlns:a16="http://schemas.microsoft.com/office/drawing/2014/main" id="{75093EB9-7F6A-3898-280F-9C261BB3134C}"/>
                  </a:ext>
                </a:extLst>
              </p:cNvPr>
              <p:cNvSpPr/>
              <p:nvPr/>
            </p:nvSpPr>
            <p:spPr>
              <a:xfrm>
                <a:off x="1651450" y="2982978"/>
                <a:ext cx="632951" cy="930455"/>
              </a:xfrm>
              <a:custGeom>
                <a:avLst/>
                <a:gdLst>
                  <a:gd name="connsiteX0" fmla="*/ 577102 w 632951"/>
                  <a:gd name="connsiteY0" fmla="*/ 744737 h 930455"/>
                  <a:gd name="connsiteX1" fmla="*/ 484021 w 632951"/>
                  <a:gd name="connsiteY1" fmla="*/ 744737 h 930455"/>
                  <a:gd name="connsiteX2" fmla="*/ 484021 w 632951"/>
                  <a:gd name="connsiteY2" fmla="*/ 373765 h 930455"/>
                  <a:gd name="connsiteX3" fmla="*/ 375116 w 632951"/>
                  <a:gd name="connsiteY3" fmla="*/ 245297 h 930455"/>
                  <a:gd name="connsiteX4" fmla="*/ 313218 w 632951"/>
                  <a:gd name="connsiteY4" fmla="*/ 235057 h 930455"/>
                  <a:gd name="connsiteX5" fmla="*/ 353708 w 632951"/>
                  <a:gd name="connsiteY5" fmla="*/ 148947 h 930455"/>
                  <a:gd name="connsiteX6" fmla="*/ 353708 w 632951"/>
                  <a:gd name="connsiteY6" fmla="*/ 111710 h 930455"/>
                  <a:gd name="connsiteX7" fmla="*/ 242011 w 632951"/>
                  <a:gd name="connsiteY7" fmla="*/ 0 h 930455"/>
                  <a:gd name="connsiteX8" fmla="*/ 130313 w 632951"/>
                  <a:gd name="connsiteY8" fmla="*/ 111710 h 930455"/>
                  <a:gd name="connsiteX9" fmla="*/ 130313 w 632951"/>
                  <a:gd name="connsiteY9" fmla="*/ 148947 h 930455"/>
                  <a:gd name="connsiteX10" fmla="*/ 170803 w 632951"/>
                  <a:gd name="connsiteY10" fmla="*/ 235057 h 930455"/>
                  <a:gd name="connsiteX11" fmla="*/ 108904 w 632951"/>
                  <a:gd name="connsiteY11" fmla="*/ 245297 h 930455"/>
                  <a:gd name="connsiteX12" fmla="*/ 0 w 632951"/>
                  <a:gd name="connsiteY12" fmla="*/ 373765 h 930455"/>
                  <a:gd name="connsiteX13" fmla="*/ 0 w 632951"/>
                  <a:gd name="connsiteY13" fmla="*/ 714017 h 930455"/>
                  <a:gd name="connsiteX14" fmla="*/ 31648 w 632951"/>
                  <a:gd name="connsiteY14" fmla="*/ 777785 h 930455"/>
                  <a:gd name="connsiteX15" fmla="*/ 34440 w 632951"/>
                  <a:gd name="connsiteY15" fmla="*/ 779646 h 930455"/>
                  <a:gd name="connsiteX16" fmla="*/ 42817 w 632951"/>
                  <a:gd name="connsiteY16" fmla="*/ 781509 h 930455"/>
                  <a:gd name="connsiteX17" fmla="*/ 59572 w 632951"/>
                  <a:gd name="connsiteY17" fmla="*/ 771268 h 930455"/>
                  <a:gd name="connsiteX18" fmla="*/ 53986 w 632951"/>
                  <a:gd name="connsiteY18" fmla="*/ 747995 h 930455"/>
                  <a:gd name="connsiteX19" fmla="*/ 37232 w 632951"/>
                  <a:gd name="connsiteY19" fmla="*/ 713551 h 930455"/>
                  <a:gd name="connsiteX20" fmla="*/ 37232 w 632951"/>
                  <a:gd name="connsiteY20" fmla="*/ 373299 h 930455"/>
                  <a:gd name="connsiteX21" fmla="*/ 114955 w 632951"/>
                  <a:gd name="connsiteY21" fmla="*/ 281604 h 930455"/>
                  <a:gd name="connsiteX22" fmla="*/ 223394 w 632951"/>
                  <a:gd name="connsiteY22" fmla="*/ 263451 h 930455"/>
                  <a:gd name="connsiteX23" fmla="*/ 223394 w 632951"/>
                  <a:gd name="connsiteY23" fmla="*/ 278811 h 930455"/>
                  <a:gd name="connsiteX24" fmla="*/ 242011 w 632951"/>
                  <a:gd name="connsiteY24" fmla="*/ 297430 h 930455"/>
                  <a:gd name="connsiteX25" fmla="*/ 260627 w 632951"/>
                  <a:gd name="connsiteY25" fmla="*/ 278811 h 930455"/>
                  <a:gd name="connsiteX26" fmla="*/ 260627 w 632951"/>
                  <a:gd name="connsiteY26" fmla="*/ 263451 h 930455"/>
                  <a:gd name="connsiteX27" fmla="*/ 369067 w 632951"/>
                  <a:gd name="connsiteY27" fmla="*/ 281604 h 930455"/>
                  <a:gd name="connsiteX28" fmla="*/ 446789 w 632951"/>
                  <a:gd name="connsiteY28" fmla="*/ 373299 h 930455"/>
                  <a:gd name="connsiteX29" fmla="*/ 446789 w 632951"/>
                  <a:gd name="connsiteY29" fmla="*/ 744272 h 930455"/>
                  <a:gd name="connsiteX30" fmla="*/ 353708 w 632951"/>
                  <a:gd name="connsiteY30" fmla="*/ 744272 h 930455"/>
                  <a:gd name="connsiteX31" fmla="*/ 297859 w 632951"/>
                  <a:gd name="connsiteY31" fmla="*/ 800127 h 930455"/>
                  <a:gd name="connsiteX32" fmla="*/ 297859 w 632951"/>
                  <a:gd name="connsiteY32" fmla="*/ 837364 h 930455"/>
                  <a:gd name="connsiteX33" fmla="*/ 353708 w 632951"/>
                  <a:gd name="connsiteY33" fmla="*/ 893219 h 930455"/>
                  <a:gd name="connsiteX34" fmla="*/ 390940 w 632951"/>
                  <a:gd name="connsiteY34" fmla="*/ 893219 h 930455"/>
                  <a:gd name="connsiteX35" fmla="*/ 390940 w 632951"/>
                  <a:gd name="connsiteY35" fmla="*/ 911837 h 930455"/>
                  <a:gd name="connsiteX36" fmla="*/ 409557 w 632951"/>
                  <a:gd name="connsiteY36" fmla="*/ 930456 h 930455"/>
                  <a:gd name="connsiteX37" fmla="*/ 428173 w 632951"/>
                  <a:gd name="connsiteY37" fmla="*/ 911837 h 930455"/>
                  <a:gd name="connsiteX38" fmla="*/ 428173 w 632951"/>
                  <a:gd name="connsiteY38" fmla="*/ 893219 h 930455"/>
                  <a:gd name="connsiteX39" fmla="*/ 502638 w 632951"/>
                  <a:gd name="connsiteY39" fmla="*/ 893219 h 930455"/>
                  <a:gd name="connsiteX40" fmla="*/ 502638 w 632951"/>
                  <a:gd name="connsiteY40" fmla="*/ 911837 h 930455"/>
                  <a:gd name="connsiteX41" fmla="*/ 521254 w 632951"/>
                  <a:gd name="connsiteY41" fmla="*/ 930456 h 930455"/>
                  <a:gd name="connsiteX42" fmla="*/ 539870 w 632951"/>
                  <a:gd name="connsiteY42" fmla="*/ 911837 h 930455"/>
                  <a:gd name="connsiteX43" fmla="*/ 539870 w 632951"/>
                  <a:gd name="connsiteY43" fmla="*/ 893219 h 930455"/>
                  <a:gd name="connsiteX44" fmla="*/ 577102 w 632951"/>
                  <a:gd name="connsiteY44" fmla="*/ 893219 h 930455"/>
                  <a:gd name="connsiteX45" fmla="*/ 632951 w 632951"/>
                  <a:gd name="connsiteY45" fmla="*/ 837364 h 930455"/>
                  <a:gd name="connsiteX46" fmla="*/ 632951 w 632951"/>
                  <a:gd name="connsiteY46" fmla="*/ 800127 h 930455"/>
                  <a:gd name="connsiteX47" fmla="*/ 577102 w 632951"/>
                  <a:gd name="connsiteY47" fmla="*/ 744737 h 930455"/>
                  <a:gd name="connsiteX48" fmla="*/ 242011 w 632951"/>
                  <a:gd name="connsiteY48" fmla="*/ 223421 h 930455"/>
                  <a:gd name="connsiteX49" fmla="*/ 167546 w 632951"/>
                  <a:gd name="connsiteY49" fmla="*/ 148947 h 930455"/>
                  <a:gd name="connsiteX50" fmla="*/ 167546 w 632951"/>
                  <a:gd name="connsiteY50" fmla="*/ 111710 h 930455"/>
                  <a:gd name="connsiteX51" fmla="*/ 242011 w 632951"/>
                  <a:gd name="connsiteY51" fmla="*/ 37237 h 930455"/>
                  <a:gd name="connsiteX52" fmla="*/ 316476 w 632951"/>
                  <a:gd name="connsiteY52" fmla="*/ 111710 h 930455"/>
                  <a:gd name="connsiteX53" fmla="*/ 316476 w 632951"/>
                  <a:gd name="connsiteY53" fmla="*/ 148947 h 930455"/>
                  <a:gd name="connsiteX54" fmla="*/ 242011 w 632951"/>
                  <a:gd name="connsiteY54" fmla="*/ 223421 h 930455"/>
                  <a:gd name="connsiteX55" fmla="*/ 595719 w 632951"/>
                  <a:gd name="connsiteY55" fmla="*/ 837829 h 930455"/>
                  <a:gd name="connsiteX56" fmla="*/ 577102 w 632951"/>
                  <a:gd name="connsiteY56" fmla="*/ 856447 h 930455"/>
                  <a:gd name="connsiteX57" fmla="*/ 353708 w 632951"/>
                  <a:gd name="connsiteY57" fmla="*/ 856447 h 930455"/>
                  <a:gd name="connsiteX58" fmla="*/ 335092 w 632951"/>
                  <a:gd name="connsiteY58" fmla="*/ 837829 h 930455"/>
                  <a:gd name="connsiteX59" fmla="*/ 335092 w 632951"/>
                  <a:gd name="connsiteY59" fmla="*/ 800592 h 930455"/>
                  <a:gd name="connsiteX60" fmla="*/ 353708 w 632951"/>
                  <a:gd name="connsiteY60" fmla="*/ 781973 h 930455"/>
                  <a:gd name="connsiteX61" fmla="*/ 577102 w 632951"/>
                  <a:gd name="connsiteY61" fmla="*/ 781973 h 930455"/>
                  <a:gd name="connsiteX62" fmla="*/ 595719 w 632951"/>
                  <a:gd name="connsiteY62" fmla="*/ 800592 h 930455"/>
                  <a:gd name="connsiteX63" fmla="*/ 595719 w 632951"/>
                  <a:gd name="connsiteY63" fmla="*/ 837829 h 9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32951" h="930455">
                    <a:moveTo>
                      <a:pt x="577102" y="744737"/>
                    </a:moveTo>
                    <a:lnTo>
                      <a:pt x="484021" y="744737"/>
                    </a:lnTo>
                    <a:lnTo>
                      <a:pt x="484021" y="373765"/>
                    </a:lnTo>
                    <a:cubicBezTo>
                      <a:pt x="484021" y="309997"/>
                      <a:pt x="438411" y="255538"/>
                      <a:pt x="375116" y="245297"/>
                    </a:cubicBezTo>
                    <a:lnTo>
                      <a:pt x="313218" y="235057"/>
                    </a:lnTo>
                    <a:cubicBezTo>
                      <a:pt x="337883" y="214578"/>
                      <a:pt x="353708" y="183392"/>
                      <a:pt x="353708" y="148947"/>
                    </a:cubicBezTo>
                    <a:lnTo>
                      <a:pt x="353708" y="111710"/>
                    </a:lnTo>
                    <a:cubicBezTo>
                      <a:pt x="353708" y="50270"/>
                      <a:pt x="303444" y="0"/>
                      <a:pt x="242011" y="0"/>
                    </a:cubicBezTo>
                    <a:cubicBezTo>
                      <a:pt x="180577" y="0"/>
                      <a:pt x="130313" y="50270"/>
                      <a:pt x="130313" y="111710"/>
                    </a:cubicBezTo>
                    <a:lnTo>
                      <a:pt x="130313" y="148947"/>
                    </a:lnTo>
                    <a:cubicBezTo>
                      <a:pt x="130313" y="183392"/>
                      <a:pt x="146137" y="214578"/>
                      <a:pt x="170803" y="235057"/>
                    </a:cubicBezTo>
                    <a:lnTo>
                      <a:pt x="108904" y="245297"/>
                    </a:lnTo>
                    <a:cubicBezTo>
                      <a:pt x="45610" y="256003"/>
                      <a:pt x="0" y="309997"/>
                      <a:pt x="0" y="373765"/>
                    </a:cubicBezTo>
                    <a:lnTo>
                      <a:pt x="0" y="714017"/>
                    </a:lnTo>
                    <a:cubicBezTo>
                      <a:pt x="0" y="738685"/>
                      <a:pt x="11635" y="762890"/>
                      <a:pt x="31648" y="777785"/>
                    </a:cubicBezTo>
                    <a:cubicBezTo>
                      <a:pt x="32578" y="778715"/>
                      <a:pt x="33509" y="779181"/>
                      <a:pt x="34440" y="779646"/>
                    </a:cubicBezTo>
                    <a:cubicBezTo>
                      <a:pt x="37232" y="781043"/>
                      <a:pt x="40024" y="781509"/>
                      <a:pt x="42817" y="781509"/>
                    </a:cubicBezTo>
                    <a:cubicBezTo>
                      <a:pt x="49798" y="781509"/>
                      <a:pt x="56313" y="777785"/>
                      <a:pt x="59572" y="771268"/>
                    </a:cubicBezTo>
                    <a:cubicBezTo>
                      <a:pt x="63760" y="762890"/>
                      <a:pt x="60967" y="753115"/>
                      <a:pt x="53986" y="747995"/>
                    </a:cubicBezTo>
                    <a:cubicBezTo>
                      <a:pt x="43283" y="739617"/>
                      <a:pt x="37232" y="727049"/>
                      <a:pt x="37232" y="713551"/>
                    </a:cubicBezTo>
                    <a:lnTo>
                      <a:pt x="37232" y="373299"/>
                    </a:lnTo>
                    <a:cubicBezTo>
                      <a:pt x="37232" y="327685"/>
                      <a:pt x="69811" y="289051"/>
                      <a:pt x="114955" y="281604"/>
                    </a:cubicBezTo>
                    <a:lnTo>
                      <a:pt x="223394" y="263451"/>
                    </a:lnTo>
                    <a:lnTo>
                      <a:pt x="223394" y="278811"/>
                    </a:lnTo>
                    <a:cubicBezTo>
                      <a:pt x="223394" y="289051"/>
                      <a:pt x="231772" y="297430"/>
                      <a:pt x="242011" y="297430"/>
                    </a:cubicBezTo>
                    <a:cubicBezTo>
                      <a:pt x="252249" y="297430"/>
                      <a:pt x="260627" y="289051"/>
                      <a:pt x="260627" y="278811"/>
                    </a:cubicBezTo>
                    <a:lnTo>
                      <a:pt x="260627" y="263451"/>
                    </a:lnTo>
                    <a:lnTo>
                      <a:pt x="369067" y="281604"/>
                    </a:lnTo>
                    <a:cubicBezTo>
                      <a:pt x="414211" y="289051"/>
                      <a:pt x="446789" y="327685"/>
                      <a:pt x="446789" y="373299"/>
                    </a:cubicBezTo>
                    <a:lnTo>
                      <a:pt x="446789" y="744272"/>
                    </a:lnTo>
                    <a:lnTo>
                      <a:pt x="353708" y="744272"/>
                    </a:lnTo>
                    <a:cubicBezTo>
                      <a:pt x="322991" y="744272"/>
                      <a:pt x="297859" y="769406"/>
                      <a:pt x="297859" y="800127"/>
                    </a:cubicBezTo>
                    <a:lnTo>
                      <a:pt x="297859" y="837364"/>
                    </a:lnTo>
                    <a:cubicBezTo>
                      <a:pt x="297859" y="868083"/>
                      <a:pt x="322991" y="893219"/>
                      <a:pt x="353708" y="893219"/>
                    </a:cubicBezTo>
                    <a:lnTo>
                      <a:pt x="390940" y="893219"/>
                    </a:lnTo>
                    <a:lnTo>
                      <a:pt x="390940" y="911837"/>
                    </a:lnTo>
                    <a:cubicBezTo>
                      <a:pt x="390940" y="922077"/>
                      <a:pt x="399318" y="930456"/>
                      <a:pt x="409557" y="930456"/>
                    </a:cubicBezTo>
                    <a:cubicBezTo>
                      <a:pt x="419795" y="930456"/>
                      <a:pt x="428173" y="922077"/>
                      <a:pt x="428173" y="911837"/>
                    </a:cubicBezTo>
                    <a:lnTo>
                      <a:pt x="428173" y="893219"/>
                    </a:lnTo>
                    <a:lnTo>
                      <a:pt x="502638" y="893219"/>
                    </a:lnTo>
                    <a:lnTo>
                      <a:pt x="502638" y="911837"/>
                    </a:lnTo>
                    <a:cubicBezTo>
                      <a:pt x="502638" y="922077"/>
                      <a:pt x="511015" y="930456"/>
                      <a:pt x="521254" y="930456"/>
                    </a:cubicBezTo>
                    <a:cubicBezTo>
                      <a:pt x="531493" y="930456"/>
                      <a:pt x="539870" y="922077"/>
                      <a:pt x="539870" y="911837"/>
                    </a:cubicBezTo>
                    <a:lnTo>
                      <a:pt x="539870" y="893219"/>
                    </a:lnTo>
                    <a:lnTo>
                      <a:pt x="577102" y="893219"/>
                    </a:lnTo>
                    <a:cubicBezTo>
                      <a:pt x="607819" y="893219"/>
                      <a:pt x="632951" y="868083"/>
                      <a:pt x="632951" y="837364"/>
                    </a:cubicBezTo>
                    <a:lnTo>
                      <a:pt x="632951" y="800127"/>
                    </a:lnTo>
                    <a:cubicBezTo>
                      <a:pt x="632951" y="769872"/>
                      <a:pt x="607819" y="744737"/>
                      <a:pt x="577102" y="744737"/>
                    </a:cubicBezTo>
                    <a:close/>
                    <a:moveTo>
                      <a:pt x="242011" y="223421"/>
                    </a:moveTo>
                    <a:cubicBezTo>
                      <a:pt x="201055" y="223421"/>
                      <a:pt x="167546" y="189908"/>
                      <a:pt x="167546" y="148947"/>
                    </a:cubicBezTo>
                    <a:lnTo>
                      <a:pt x="167546" y="111710"/>
                    </a:lnTo>
                    <a:cubicBezTo>
                      <a:pt x="167546" y="70750"/>
                      <a:pt x="201055" y="37237"/>
                      <a:pt x="242011" y="37237"/>
                    </a:cubicBezTo>
                    <a:cubicBezTo>
                      <a:pt x="282967" y="37237"/>
                      <a:pt x="316476" y="70750"/>
                      <a:pt x="316476" y="111710"/>
                    </a:cubicBezTo>
                    <a:lnTo>
                      <a:pt x="316476" y="148947"/>
                    </a:lnTo>
                    <a:cubicBezTo>
                      <a:pt x="316476" y="190374"/>
                      <a:pt x="282967" y="223421"/>
                      <a:pt x="242011" y="223421"/>
                    </a:cubicBezTo>
                    <a:close/>
                    <a:moveTo>
                      <a:pt x="595719" y="837829"/>
                    </a:moveTo>
                    <a:cubicBezTo>
                      <a:pt x="595719" y="848068"/>
                      <a:pt x="587341" y="856447"/>
                      <a:pt x="577102" y="856447"/>
                    </a:cubicBezTo>
                    <a:lnTo>
                      <a:pt x="353708" y="856447"/>
                    </a:lnTo>
                    <a:cubicBezTo>
                      <a:pt x="343469" y="856447"/>
                      <a:pt x="335092" y="848068"/>
                      <a:pt x="335092" y="837829"/>
                    </a:cubicBezTo>
                    <a:lnTo>
                      <a:pt x="335092" y="800592"/>
                    </a:lnTo>
                    <a:cubicBezTo>
                      <a:pt x="335092" y="790352"/>
                      <a:pt x="343469" y="781973"/>
                      <a:pt x="353708" y="781973"/>
                    </a:cubicBezTo>
                    <a:lnTo>
                      <a:pt x="577102" y="781973"/>
                    </a:lnTo>
                    <a:cubicBezTo>
                      <a:pt x="587341" y="781973"/>
                      <a:pt x="595719" y="790352"/>
                      <a:pt x="595719" y="800592"/>
                    </a:cubicBezTo>
                    <a:lnTo>
                      <a:pt x="595719" y="837829"/>
                    </a:lnTo>
                    <a:close/>
                  </a:path>
                </a:pathLst>
              </a:custGeom>
              <a:solidFill>
                <a:srgbClr val="000000"/>
              </a:solidFill>
              <a:ln w="4653" cap="flat">
                <a:noFill/>
                <a:prstDash val="solid"/>
                <a:miter/>
              </a:ln>
            </p:spPr>
            <p:txBody>
              <a:bodyPr rtlCol="0" anchor="ctr"/>
              <a:lstStyle/>
              <a:p>
                <a:pPr rtl="0" algn="l"/>
                <a:endParaRPr lang="en-US"/>
              </a:p>
            </p:txBody>
          </p:sp>
          <p:sp>
            <p:nvSpPr>
              <p:cNvPr id="35" name="Freeform 130">
                <a:extLst>
                  <a:ext uri="{FF2B5EF4-FFF2-40B4-BE49-F238E27FC236}">
                    <a16:creationId xmlns:a16="http://schemas.microsoft.com/office/drawing/2014/main" id="{10FEF60C-C31E-8302-4154-7B3D47E78FC4}"/>
                  </a:ext>
                </a:extLst>
              </p:cNvPr>
              <p:cNvSpPr/>
              <p:nvPr/>
            </p:nvSpPr>
            <p:spPr>
              <a:xfrm>
                <a:off x="1967926" y="3913899"/>
                <a:ext cx="297859" cy="111710"/>
              </a:xfrm>
              <a:custGeom>
                <a:avLst/>
                <a:gdLst>
                  <a:gd name="connsiteX0" fmla="*/ 279243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59 w 297859"/>
                  <a:gd name="connsiteY12" fmla="*/ 55855 h 111710"/>
                  <a:gd name="connsiteX13" fmla="*/ 297859 w 297859"/>
                  <a:gd name="connsiteY13" fmla="*/ 18618 h 111710"/>
                  <a:gd name="connsiteX14" fmla="*/ 279243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3" y="0"/>
                    </a:moveTo>
                    <a:cubicBezTo>
                      <a:pt x="269004" y="0"/>
                      <a:pt x="260627" y="8379"/>
                      <a:pt x="260627" y="18618"/>
                    </a:cubicBezTo>
                    <a:lnTo>
                      <a:pt x="260627" y="55855"/>
                    </a:lnTo>
                    <a:cubicBezTo>
                      <a:pt x="260627" y="66095"/>
                      <a:pt x="252249" y="74474"/>
                      <a:pt x="242011" y="74474"/>
                    </a:cubicBezTo>
                    <a:lnTo>
                      <a:pt x="55849" y="74474"/>
                    </a:lnTo>
                    <a:cubicBezTo>
                      <a:pt x="45610" y="74474"/>
                      <a:pt x="37232" y="66095"/>
                      <a:pt x="37232" y="55855"/>
                    </a:cubicBezTo>
                    <a:lnTo>
                      <a:pt x="37232" y="18618"/>
                    </a:lnTo>
                    <a:cubicBezTo>
                      <a:pt x="37232" y="8379"/>
                      <a:pt x="28855" y="0"/>
                      <a:pt x="18616" y="0"/>
                    </a:cubicBezTo>
                    <a:cubicBezTo>
                      <a:pt x="8378" y="0"/>
                      <a:pt x="0" y="8379"/>
                      <a:pt x="0" y="18618"/>
                    </a:cubicBezTo>
                    <a:lnTo>
                      <a:pt x="0" y="55855"/>
                    </a:lnTo>
                    <a:cubicBezTo>
                      <a:pt x="0" y="86576"/>
                      <a:pt x="25131" y="111710"/>
                      <a:pt x="55849" y="111710"/>
                    </a:cubicBezTo>
                    <a:lnTo>
                      <a:pt x="242011" y="111710"/>
                    </a:lnTo>
                    <a:cubicBezTo>
                      <a:pt x="272727" y="111710"/>
                      <a:pt x="297859" y="86576"/>
                      <a:pt x="297859" y="55855"/>
                    </a:cubicBezTo>
                    <a:lnTo>
                      <a:pt x="297859" y="18618"/>
                    </a:lnTo>
                    <a:cubicBezTo>
                      <a:pt x="297859" y="8379"/>
                      <a:pt x="289482" y="0"/>
                      <a:pt x="279243" y="0"/>
                    </a:cubicBezTo>
                    <a:close/>
                  </a:path>
                </a:pathLst>
              </a:custGeom>
              <a:solidFill>
                <a:srgbClr val="000000"/>
              </a:solidFill>
              <a:ln w="4653" cap="flat">
                <a:noFill/>
                <a:prstDash val="solid"/>
                <a:miter/>
              </a:ln>
            </p:spPr>
            <p:txBody>
              <a:bodyPr rtlCol="0" anchor="ctr"/>
              <a:lstStyle/>
              <a:p>
                <a:pPr rtl="0" algn="l"/>
                <a:endParaRPr lang="en-US"/>
              </a:p>
            </p:txBody>
          </p:sp>
          <p:sp>
            <p:nvSpPr>
              <p:cNvPr id="36" name="Freeform 131">
                <a:extLst>
                  <a:ext uri="{FF2B5EF4-FFF2-40B4-BE49-F238E27FC236}">
                    <a16:creationId xmlns:a16="http://schemas.microsoft.com/office/drawing/2014/main" id="{4CA68AE2-F8A6-63AA-6342-21CDE8B5295A}"/>
                  </a:ext>
                </a:extLst>
              </p:cNvPr>
              <p:cNvSpPr/>
              <p:nvPr/>
            </p:nvSpPr>
            <p:spPr>
              <a:xfrm>
                <a:off x="1874845" y="3318109"/>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8" y="0"/>
                      <a:pt x="0" y="8379"/>
                      <a:pt x="0" y="18618"/>
                    </a:cubicBezTo>
                    <a:lnTo>
                      <a:pt x="0" y="242039"/>
                    </a:lnTo>
                    <a:cubicBezTo>
                      <a:pt x="0" y="252279"/>
                      <a:pt x="8378" y="260658"/>
                      <a:pt x="18616" y="260658"/>
                    </a:cubicBezTo>
                    <a:cubicBezTo>
                      <a:pt x="28855" y="260658"/>
                      <a:pt x="37232" y="252279"/>
                      <a:pt x="37232" y="242039"/>
                    </a:cubicBezTo>
                    <a:lnTo>
                      <a:pt x="37232" y="18618"/>
                    </a:lnTo>
                    <a:cubicBezTo>
                      <a:pt x="37232" y="8379"/>
                      <a:pt x="28855"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37" name="Freeform 132">
                <a:extLst>
                  <a:ext uri="{FF2B5EF4-FFF2-40B4-BE49-F238E27FC236}">
                    <a16:creationId xmlns:a16="http://schemas.microsoft.com/office/drawing/2014/main" id="{2B2D2576-E3EF-F79C-4F80-ACB226C783EA}"/>
                  </a:ext>
                </a:extLst>
              </p:cNvPr>
              <p:cNvSpPr/>
              <p:nvPr/>
            </p:nvSpPr>
            <p:spPr>
              <a:xfrm>
                <a:off x="1744531" y="3336728"/>
                <a:ext cx="74543" cy="837828"/>
              </a:xfrm>
              <a:custGeom>
                <a:avLst/>
                <a:gdLst>
                  <a:gd name="connsiteX0" fmla="*/ 37232 w 74543"/>
                  <a:gd name="connsiteY0" fmla="*/ 18618 h 837828"/>
                  <a:gd name="connsiteX1" fmla="*/ 18616 w 74543"/>
                  <a:gd name="connsiteY1" fmla="*/ 0 h 837828"/>
                  <a:gd name="connsiteX2" fmla="*/ 0 w 74543"/>
                  <a:gd name="connsiteY2" fmla="*/ 18618 h 837828"/>
                  <a:gd name="connsiteX3" fmla="*/ 0 w 74543"/>
                  <a:gd name="connsiteY3" fmla="*/ 242039 h 837828"/>
                  <a:gd name="connsiteX4" fmla="*/ 37232 w 74543"/>
                  <a:gd name="connsiteY4" fmla="*/ 821073 h 837828"/>
                  <a:gd name="connsiteX5" fmla="*/ 55849 w 74543"/>
                  <a:gd name="connsiteY5" fmla="*/ 837829 h 837828"/>
                  <a:gd name="connsiteX6" fmla="*/ 57710 w 74543"/>
                  <a:gd name="connsiteY6" fmla="*/ 837829 h 837828"/>
                  <a:gd name="connsiteX7" fmla="*/ 74465 w 74543"/>
                  <a:gd name="connsiteY7" fmla="*/ 817814 h 837828"/>
                  <a:gd name="connsiteX8" fmla="*/ 37232 w 74543"/>
                  <a:gd name="connsiteY8" fmla="*/ 242505 h 837828"/>
                  <a:gd name="connsiteX9" fmla="*/ 37232 w 74543"/>
                  <a:gd name="connsiteY9" fmla="*/ 18618 h 8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3" h="837828">
                    <a:moveTo>
                      <a:pt x="37232" y="18618"/>
                    </a:moveTo>
                    <a:cubicBezTo>
                      <a:pt x="37232" y="8379"/>
                      <a:pt x="28855" y="0"/>
                      <a:pt x="18616" y="0"/>
                    </a:cubicBezTo>
                    <a:cubicBezTo>
                      <a:pt x="8378" y="0"/>
                      <a:pt x="0" y="8379"/>
                      <a:pt x="0" y="18618"/>
                    </a:cubicBezTo>
                    <a:lnTo>
                      <a:pt x="0" y="242039"/>
                    </a:lnTo>
                    <a:cubicBezTo>
                      <a:pt x="0" y="408674"/>
                      <a:pt x="36767" y="816883"/>
                      <a:pt x="37232" y="821073"/>
                    </a:cubicBezTo>
                    <a:cubicBezTo>
                      <a:pt x="38163" y="830847"/>
                      <a:pt x="46075" y="837829"/>
                      <a:pt x="55849" y="837829"/>
                    </a:cubicBezTo>
                    <a:cubicBezTo>
                      <a:pt x="56313" y="837829"/>
                      <a:pt x="56779" y="837829"/>
                      <a:pt x="57710" y="837829"/>
                    </a:cubicBezTo>
                    <a:cubicBezTo>
                      <a:pt x="67948" y="836898"/>
                      <a:pt x="75395" y="828055"/>
                      <a:pt x="74465" y="817814"/>
                    </a:cubicBezTo>
                    <a:cubicBezTo>
                      <a:pt x="73999" y="813625"/>
                      <a:pt x="37232" y="407278"/>
                      <a:pt x="37232" y="242505"/>
                    </a:cubicBezTo>
                    <a:lnTo>
                      <a:pt x="37232" y="18618"/>
                    </a:lnTo>
                    <a:close/>
                  </a:path>
                </a:pathLst>
              </a:custGeom>
              <a:solidFill>
                <a:srgbClr val="000000"/>
              </a:solidFill>
              <a:ln w="4653" cap="flat">
                <a:noFill/>
                <a:prstDash val="solid"/>
                <a:miter/>
              </a:ln>
            </p:spPr>
            <p:txBody>
              <a:bodyPr rtlCol="0" anchor="ctr"/>
              <a:lstStyle/>
              <a:p>
                <a:pPr rtl="0" algn="l"/>
                <a:endParaRPr lang="en-US"/>
              </a:p>
            </p:txBody>
          </p:sp>
          <p:sp>
            <p:nvSpPr>
              <p:cNvPr id="38" name="Freeform 133">
                <a:extLst>
                  <a:ext uri="{FF2B5EF4-FFF2-40B4-BE49-F238E27FC236}">
                    <a16:creationId xmlns:a16="http://schemas.microsoft.com/office/drawing/2014/main" id="{42CE8033-A790-084C-2E39-7435F49154CA}"/>
                  </a:ext>
                </a:extLst>
              </p:cNvPr>
              <p:cNvSpPr/>
              <p:nvPr/>
            </p:nvSpPr>
            <p:spPr>
              <a:xfrm>
                <a:off x="1968312" y="4061837"/>
                <a:ext cx="43847" cy="112254"/>
              </a:xfrm>
              <a:custGeom>
                <a:avLst/>
                <a:gdLst>
                  <a:gd name="connsiteX0" fmla="*/ 26608 w 43847"/>
                  <a:gd name="connsiteY0" fmla="*/ 79 h 112254"/>
                  <a:gd name="connsiteX1" fmla="*/ 6595 w 43847"/>
                  <a:gd name="connsiteY1" fmla="*/ 16836 h 112254"/>
                  <a:gd name="connsiteX2" fmla="*/ 79 w 43847"/>
                  <a:gd name="connsiteY2" fmla="*/ 92240 h 112254"/>
                  <a:gd name="connsiteX3" fmla="*/ 16834 w 43847"/>
                  <a:gd name="connsiteY3" fmla="*/ 112255 h 112254"/>
                  <a:gd name="connsiteX4" fmla="*/ 18695 w 43847"/>
                  <a:gd name="connsiteY4" fmla="*/ 112255 h 112254"/>
                  <a:gd name="connsiteX5" fmla="*/ 37311 w 43847"/>
                  <a:gd name="connsiteY5" fmla="*/ 95498 h 112254"/>
                  <a:gd name="connsiteX6" fmla="*/ 43827 w 43847"/>
                  <a:gd name="connsiteY6" fmla="*/ 19628 h 112254"/>
                  <a:gd name="connsiteX7" fmla="*/ 26608 w 43847"/>
                  <a:gd name="connsiteY7" fmla="*/ 79 h 1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7" h="112254">
                    <a:moveTo>
                      <a:pt x="26608" y="79"/>
                    </a:moveTo>
                    <a:cubicBezTo>
                      <a:pt x="16368" y="-852"/>
                      <a:pt x="7525" y="6595"/>
                      <a:pt x="6595" y="16836"/>
                    </a:cubicBezTo>
                    <a:cubicBezTo>
                      <a:pt x="2871" y="62916"/>
                      <a:pt x="79" y="92240"/>
                      <a:pt x="79" y="92240"/>
                    </a:cubicBezTo>
                    <a:cubicBezTo>
                      <a:pt x="-852" y="102480"/>
                      <a:pt x="6595" y="111323"/>
                      <a:pt x="16834" y="112255"/>
                    </a:cubicBezTo>
                    <a:cubicBezTo>
                      <a:pt x="17299" y="112255"/>
                      <a:pt x="17764" y="112255"/>
                      <a:pt x="18695" y="112255"/>
                    </a:cubicBezTo>
                    <a:cubicBezTo>
                      <a:pt x="28003" y="112255"/>
                      <a:pt x="36380" y="104807"/>
                      <a:pt x="37311" y="95498"/>
                    </a:cubicBezTo>
                    <a:cubicBezTo>
                      <a:pt x="37311" y="95498"/>
                      <a:pt x="40104" y="66174"/>
                      <a:pt x="43827" y="19628"/>
                    </a:cubicBezTo>
                    <a:cubicBezTo>
                      <a:pt x="44292" y="9854"/>
                      <a:pt x="36846" y="1009"/>
                      <a:pt x="26608" y="79"/>
                    </a:cubicBezTo>
                    <a:close/>
                  </a:path>
                </a:pathLst>
              </a:custGeom>
              <a:solidFill>
                <a:srgbClr val="000000"/>
              </a:solidFill>
              <a:ln w="4653" cap="flat">
                <a:noFill/>
                <a:prstDash val="solid"/>
                <a:miter/>
              </a:ln>
            </p:spPr>
            <p:txBody>
              <a:bodyPr rtlCol="0" anchor="ctr"/>
              <a:lstStyle/>
              <a:p>
                <a:pPr rtl="0" algn="l"/>
                <a:endParaRPr lang="en-US"/>
              </a:p>
            </p:txBody>
          </p:sp>
          <p:sp>
            <p:nvSpPr>
              <p:cNvPr id="39" name="Freeform 134">
                <a:extLst>
                  <a:ext uri="{FF2B5EF4-FFF2-40B4-BE49-F238E27FC236}">
                    <a16:creationId xmlns:a16="http://schemas.microsoft.com/office/drawing/2014/main" id="{9C75E698-BCFB-6976-3482-87544C807E90}"/>
                  </a:ext>
                </a:extLst>
              </p:cNvPr>
              <p:cNvSpPr/>
              <p:nvPr/>
            </p:nvSpPr>
            <p:spPr>
              <a:xfrm>
                <a:off x="2002811" y="3336728"/>
                <a:ext cx="39579" cy="353749"/>
              </a:xfrm>
              <a:custGeom>
                <a:avLst/>
                <a:gdLst>
                  <a:gd name="connsiteX0" fmla="*/ 17705 w 39579"/>
                  <a:gd name="connsiteY0" fmla="*/ 353750 h 353749"/>
                  <a:gd name="connsiteX1" fmla="*/ 18636 w 39579"/>
                  <a:gd name="connsiteY1" fmla="*/ 353750 h 353749"/>
                  <a:gd name="connsiteX2" fmla="*/ 37252 w 39579"/>
                  <a:gd name="connsiteY2" fmla="*/ 336062 h 353749"/>
                  <a:gd name="connsiteX3" fmla="*/ 39579 w 39579"/>
                  <a:gd name="connsiteY3" fmla="*/ 242039 h 353749"/>
                  <a:gd name="connsiteX4" fmla="*/ 39579 w 39579"/>
                  <a:gd name="connsiteY4" fmla="*/ 18618 h 353749"/>
                  <a:gd name="connsiteX5" fmla="*/ 20963 w 39579"/>
                  <a:gd name="connsiteY5" fmla="*/ 0 h 353749"/>
                  <a:gd name="connsiteX6" fmla="*/ 2347 w 39579"/>
                  <a:gd name="connsiteY6" fmla="*/ 18618 h 353749"/>
                  <a:gd name="connsiteX7" fmla="*/ 2347 w 39579"/>
                  <a:gd name="connsiteY7" fmla="*/ 242039 h 353749"/>
                  <a:gd name="connsiteX8" fmla="*/ 20 w 39579"/>
                  <a:gd name="connsiteY8" fmla="*/ 334201 h 353749"/>
                  <a:gd name="connsiteX9" fmla="*/ 17705 w 39579"/>
                  <a:gd name="connsiteY9" fmla="*/ 35375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9" h="353749">
                    <a:moveTo>
                      <a:pt x="17705" y="353750"/>
                    </a:moveTo>
                    <a:cubicBezTo>
                      <a:pt x="18170" y="353750"/>
                      <a:pt x="18170" y="353750"/>
                      <a:pt x="18636" y="353750"/>
                    </a:cubicBezTo>
                    <a:cubicBezTo>
                      <a:pt x="28409" y="353750"/>
                      <a:pt x="36786" y="345837"/>
                      <a:pt x="37252" y="336062"/>
                    </a:cubicBezTo>
                    <a:cubicBezTo>
                      <a:pt x="38648" y="298825"/>
                      <a:pt x="39579" y="267175"/>
                      <a:pt x="39579" y="242039"/>
                    </a:cubicBezTo>
                    <a:lnTo>
                      <a:pt x="39579" y="18618"/>
                    </a:lnTo>
                    <a:cubicBezTo>
                      <a:pt x="39579" y="8379"/>
                      <a:pt x="31201" y="0"/>
                      <a:pt x="20963" y="0"/>
                    </a:cubicBezTo>
                    <a:cubicBezTo>
                      <a:pt x="10724" y="0"/>
                      <a:pt x="2347" y="8379"/>
                      <a:pt x="2347" y="18618"/>
                    </a:cubicBezTo>
                    <a:lnTo>
                      <a:pt x="2347" y="242039"/>
                    </a:lnTo>
                    <a:cubicBezTo>
                      <a:pt x="2347" y="266243"/>
                      <a:pt x="1416" y="297430"/>
                      <a:pt x="20" y="334201"/>
                    </a:cubicBezTo>
                    <a:cubicBezTo>
                      <a:pt x="-446" y="344907"/>
                      <a:pt x="7465" y="353750"/>
                      <a:pt x="17705" y="353750"/>
                    </a:cubicBezTo>
                    <a:close/>
                  </a:path>
                </a:pathLst>
              </a:custGeom>
              <a:solidFill>
                <a:srgbClr val="000000"/>
              </a:solidFill>
              <a:ln w="465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13937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8D901-72BB-57FE-50C5-EE3DA42CC9C4}"/>
              </a:ext>
            </a:extLst>
          </p:cNvPr>
          <p:cNvSpPr>
            <a:spLocks noGrp="1"/>
          </p:cNvSpPr>
          <p:nvPr>
            <p:ph type="body" sz="quarter" idx="18"/>
          </p:nvPr>
        </p:nvSpPr>
        <p:spPr>
          <a:xfrm>
            <a:off x="898357" y="1608083"/>
            <a:ext cx="6469395" cy="4002303"/>
          </a:xfrm>
        </p:spPr>
        <p:txBody>
          <a:bodyPr/>
          <a:lstStyle/>
          <a:p>
            <a:pPr marL="0" indent="0" rtl="0" algn="l">
              <a:lnSpc>
                <a:spcPct val="107000"/>
              </a:lnSpc>
              <a:spcAft>
                <a:spcPts val="800"/>
              </a:spcAft>
            </a:pPr>
            <a:r>
              <a:rPr lang="en-GB" sz="2400" dirty="0">
                <a:effectLst/>
                <a:ea typeface="Calibri" panose="020F0502020204030204" pitchFamily="34" charset="0"/>
                <a:cs typeface="Times New Roman" panose="02020603050405020304" pitchFamily="18" charset="0"/>
              </a:rPr>
              <a:t>Sektionen med nøgleressourcer bør fokusere på, hvilke typer udstyr, arbejdskraft og midler, der er nødvendige for at gøre denne virksomhed succesfuld.</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Hvad</a:t>
            </a:r>
            <a:r>
              <a:rPr lang="en-GB" sz="2400" b="1" dirty="0">
                <a:effectLst/>
                <a:ea typeface="Calibri" panose="020F0502020204030204" pitchFamily="34" charset="0"/>
                <a:cs typeface="Times New Roman" panose="02020603050405020304" pitchFamily="18" charset="0"/>
              </a:rPr>
              <a:t>udstyr</a:t>
            </a:r>
            <a:r>
              <a:rPr lang="en-GB" sz="2400" dirty="0">
                <a:effectLst/>
                <a:ea typeface="Calibri" panose="020F0502020204030204" pitchFamily="34" charset="0"/>
                <a:cs typeface="Times New Roman" panose="02020603050405020304" pitchFamily="18" charset="0"/>
              </a:rPr>
              <a:t>er nødvendig for at starte denne virksomhed?</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Hvilken type</a:t>
            </a:r>
            <a:r>
              <a:rPr lang="en-GB" sz="2400" b="1" dirty="0">
                <a:effectLst/>
                <a:ea typeface="Calibri" panose="020F0502020204030204" pitchFamily="34" charset="0"/>
                <a:cs typeface="Times New Roman" panose="02020603050405020304" pitchFamily="18" charset="0"/>
              </a:rPr>
              <a:t>arbejdskraft</a:t>
            </a:r>
            <a:r>
              <a:rPr lang="en-GB" sz="2400" dirty="0">
                <a:effectLst/>
                <a:ea typeface="Calibri" panose="020F0502020204030204" pitchFamily="34" charset="0"/>
                <a:cs typeface="Times New Roman" panose="02020603050405020304" pitchFamily="18" charset="0"/>
              </a:rPr>
              <a:t>kræver denne etiske fødevarevirksomhed? Din egen? Med andre?</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Hvor meget</a:t>
            </a:r>
            <a:r>
              <a:rPr lang="en-GB" sz="2400" b="1" dirty="0">
                <a:effectLst/>
                <a:ea typeface="Calibri" panose="020F0502020204030204" pitchFamily="34" charset="0"/>
                <a:cs typeface="Times New Roman" panose="02020603050405020304" pitchFamily="18" charset="0"/>
              </a:rPr>
              <a:t>finansiering</a:t>
            </a:r>
            <a:r>
              <a:rPr lang="en-GB" sz="2400" dirty="0">
                <a:effectLst/>
                <a:ea typeface="Calibri" panose="020F0502020204030204" pitchFamily="34" charset="0"/>
                <a:cs typeface="Times New Roman" panose="02020603050405020304" pitchFamily="18" charset="0"/>
              </a:rPr>
              <a:t>skal jeg bruge for at starte denne virksomhed?</a:t>
            </a:r>
          </a:p>
          <a:p>
            <a:pPr rtl="0" algn="l"/>
            <a:endParaRPr lang="en-IE" dirty="0"/>
          </a:p>
        </p:txBody>
      </p:sp>
      <p:sp>
        <p:nvSpPr>
          <p:cNvPr id="3" name="Text Placeholder 2">
            <a:extLst>
              <a:ext uri="{FF2B5EF4-FFF2-40B4-BE49-F238E27FC236}">
                <a16:creationId xmlns:a16="http://schemas.microsoft.com/office/drawing/2014/main" id="{3E86A7F3-B130-1ED1-D92B-174BFD6408BD}"/>
              </a:ext>
            </a:extLst>
          </p:cNvPr>
          <p:cNvSpPr>
            <a:spLocks noGrp="1"/>
          </p:cNvSpPr>
          <p:nvPr>
            <p:ph type="body" sz="quarter" idx="16"/>
          </p:nvPr>
        </p:nvSpPr>
        <p:spPr/>
        <p:txBody>
          <a:bodyPr/>
          <a:lstStyle/>
          <a:p>
            <a:pPr rtl="0" algn="l"/>
            <a:r>
              <a:rPr lang="en-IE" b="1" dirty="0"/>
              <a:t>3. Nøgleressourcer</a:t>
            </a:r>
          </a:p>
        </p:txBody>
      </p:sp>
      <p:grpSp>
        <p:nvGrpSpPr>
          <p:cNvPr id="5" name="Group 4">
            <a:extLst>
              <a:ext uri="{FF2B5EF4-FFF2-40B4-BE49-F238E27FC236}">
                <a16:creationId xmlns:a16="http://schemas.microsoft.com/office/drawing/2014/main" id="{B7E506D7-FE0E-0B49-3A1B-5A300DD4AF41}"/>
              </a:ext>
            </a:extLst>
          </p:cNvPr>
          <p:cNvGrpSpPr/>
          <p:nvPr/>
        </p:nvGrpSpPr>
        <p:grpSpPr>
          <a:xfrm>
            <a:off x="8676726" y="1872975"/>
            <a:ext cx="2694149" cy="3253360"/>
            <a:chOff x="4026418" y="2351193"/>
            <a:chExt cx="770533" cy="888868"/>
          </a:xfrm>
        </p:grpSpPr>
        <p:sp>
          <p:nvSpPr>
            <p:cNvPr id="6" name="Freeform 322">
              <a:extLst>
                <a:ext uri="{FF2B5EF4-FFF2-40B4-BE49-F238E27FC236}">
                  <a16:creationId xmlns:a16="http://schemas.microsoft.com/office/drawing/2014/main" id="{C304CE2E-520B-13C3-6887-8F615111EB34}"/>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1BA19A"/>
            </a:solidFill>
            <a:ln w="9028" cap="flat">
              <a:noFill/>
              <a:prstDash val="solid"/>
              <a:miter/>
            </a:ln>
          </p:spPr>
          <p:txBody>
            <a:bodyPr rtlCol="0" anchor="ctr"/>
            <a:lstStyle/>
            <a:p>
              <a:pPr rtl="0" algn="l"/>
              <a:endParaRPr lang="en-US"/>
            </a:p>
          </p:txBody>
        </p:sp>
        <p:grpSp>
          <p:nvGrpSpPr>
            <p:cNvPr id="7" name="Graphic 2">
              <a:extLst>
                <a:ext uri="{FF2B5EF4-FFF2-40B4-BE49-F238E27FC236}">
                  <a16:creationId xmlns:a16="http://schemas.microsoft.com/office/drawing/2014/main" id="{A6F7C5B5-2DD9-37EF-1ACD-5A1C067126A4}"/>
                </a:ext>
              </a:extLst>
            </p:cNvPr>
            <p:cNvGrpSpPr/>
            <p:nvPr/>
          </p:nvGrpSpPr>
          <p:grpSpPr>
            <a:xfrm>
              <a:off x="4026418" y="2351193"/>
              <a:ext cx="770533" cy="888868"/>
              <a:chOff x="4026418" y="2351193"/>
              <a:chExt cx="770533" cy="888868"/>
            </a:xfrm>
          </p:grpSpPr>
          <p:grpSp>
            <p:nvGrpSpPr>
              <p:cNvPr id="8" name="Graphic 2">
                <a:extLst>
                  <a:ext uri="{FF2B5EF4-FFF2-40B4-BE49-F238E27FC236}">
                    <a16:creationId xmlns:a16="http://schemas.microsoft.com/office/drawing/2014/main" id="{79EEE2F8-379E-3323-CF67-F4D7D0597BCD}"/>
                  </a:ext>
                </a:extLst>
              </p:cNvPr>
              <p:cNvGrpSpPr/>
              <p:nvPr/>
            </p:nvGrpSpPr>
            <p:grpSpPr>
              <a:xfrm>
                <a:off x="4026418" y="2351193"/>
                <a:ext cx="770533" cy="888868"/>
                <a:chOff x="4026418" y="2351193"/>
                <a:chExt cx="770533" cy="888868"/>
              </a:xfrm>
              <a:solidFill>
                <a:srgbClr val="010101"/>
              </a:solidFill>
            </p:grpSpPr>
            <p:sp>
              <p:nvSpPr>
                <p:cNvPr id="10" name="Freeform 326">
                  <a:extLst>
                    <a:ext uri="{FF2B5EF4-FFF2-40B4-BE49-F238E27FC236}">
                      <a16:creationId xmlns:a16="http://schemas.microsoft.com/office/drawing/2014/main" id="{40355A45-3F08-6745-D1A9-ADB3BFAC9DCC}"/>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pPr rtl="0" algn="l"/>
                  <a:endParaRPr lang="en-US"/>
                </a:p>
              </p:txBody>
            </p:sp>
            <p:sp>
              <p:nvSpPr>
                <p:cNvPr id="12" name="Freeform 328">
                  <a:extLst>
                    <a:ext uri="{FF2B5EF4-FFF2-40B4-BE49-F238E27FC236}">
                      <a16:creationId xmlns:a16="http://schemas.microsoft.com/office/drawing/2014/main" id="{30D52C69-03B0-B906-0865-4DF10039092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pPr rtl="0" algn="l"/>
                  <a:endParaRPr lang="en-US"/>
                </a:p>
              </p:txBody>
            </p:sp>
            <p:sp>
              <p:nvSpPr>
                <p:cNvPr id="13" name="Freeform 329">
                  <a:extLst>
                    <a:ext uri="{FF2B5EF4-FFF2-40B4-BE49-F238E27FC236}">
                      <a16:creationId xmlns:a16="http://schemas.microsoft.com/office/drawing/2014/main" id="{22ECE711-B7DD-EBFB-ABBD-62835F6A914F}"/>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pPr rtl="0" algn="l"/>
                  <a:endParaRPr lang="en-US"/>
                </a:p>
              </p:txBody>
            </p:sp>
            <p:sp>
              <p:nvSpPr>
                <p:cNvPr id="14" name="Freeform 330">
                  <a:extLst>
                    <a:ext uri="{FF2B5EF4-FFF2-40B4-BE49-F238E27FC236}">
                      <a16:creationId xmlns:a16="http://schemas.microsoft.com/office/drawing/2014/main" id="{1BC5CFE0-1ED6-4196-781B-D21DBF21F5A8}"/>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pPr rtl="0" algn="l"/>
                  <a:endParaRPr lang="en-US"/>
                </a:p>
              </p:txBody>
            </p:sp>
            <p:sp>
              <p:nvSpPr>
                <p:cNvPr id="15" name="Freeform 331">
                  <a:extLst>
                    <a:ext uri="{FF2B5EF4-FFF2-40B4-BE49-F238E27FC236}">
                      <a16:creationId xmlns:a16="http://schemas.microsoft.com/office/drawing/2014/main" id="{B59CBB37-1ADE-FFF5-40CF-32004A620300}"/>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pPr rtl="0" algn="l"/>
                  <a:endParaRPr lang="en-US"/>
                </a:p>
              </p:txBody>
            </p:sp>
            <p:sp>
              <p:nvSpPr>
                <p:cNvPr id="16" name="Freeform 332">
                  <a:extLst>
                    <a:ext uri="{FF2B5EF4-FFF2-40B4-BE49-F238E27FC236}">
                      <a16:creationId xmlns:a16="http://schemas.microsoft.com/office/drawing/2014/main" id="{621AC342-99F3-985A-D2BC-66A52F190867}"/>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rtl="0" algn="l"/>
                  <a:endParaRPr lang="en-US"/>
                </a:p>
              </p:txBody>
            </p:sp>
            <p:sp>
              <p:nvSpPr>
                <p:cNvPr id="17" name="Freeform 333">
                  <a:extLst>
                    <a:ext uri="{FF2B5EF4-FFF2-40B4-BE49-F238E27FC236}">
                      <a16:creationId xmlns:a16="http://schemas.microsoft.com/office/drawing/2014/main" id="{A89F8808-E00C-5606-782D-7A8083F62C36}"/>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rtl="0" algn="l"/>
                  <a:endParaRPr lang="en-US"/>
                </a:p>
              </p:txBody>
            </p:sp>
            <p:sp>
              <p:nvSpPr>
                <p:cNvPr id="18" name="Freeform 334">
                  <a:extLst>
                    <a:ext uri="{FF2B5EF4-FFF2-40B4-BE49-F238E27FC236}">
                      <a16:creationId xmlns:a16="http://schemas.microsoft.com/office/drawing/2014/main" id="{209F52F8-7E1A-7804-213D-9317C01A599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pPr rtl="0" algn="l"/>
                  <a:endParaRPr lang="en-US"/>
                </a:p>
              </p:txBody>
            </p:sp>
          </p:grpSp>
          <p:sp>
            <p:nvSpPr>
              <p:cNvPr id="9" name="Freeform 325">
                <a:extLst>
                  <a:ext uri="{FF2B5EF4-FFF2-40B4-BE49-F238E27FC236}">
                    <a16:creationId xmlns:a16="http://schemas.microsoft.com/office/drawing/2014/main" id="{DE4243F2-25AF-56D4-F261-D1D68C83EA05}"/>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pPr rtl="0" algn="l"/>
                <a:endParaRPr lang="en-US"/>
              </a:p>
            </p:txBody>
          </p:sp>
        </p:grpSp>
      </p:grpSp>
      <p:sp>
        <p:nvSpPr>
          <p:cNvPr id="21" name="Freeform 264">
            <a:extLst>
              <a:ext uri="{FF2B5EF4-FFF2-40B4-BE49-F238E27FC236}">
                <a16:creationId xmlns:a16="http://schemas.microsoft.com/office/drawing/2014/main" id="{A185679C-770B-030A-74FC-B44FA4171283}"/>
              </a:ext>
            </a:extLst>
          </p:cNvPr>
          <p:cNvSpPr/>
          <p:nvPr/>
        </p:nvSpPr>
        <p:spPr>
          <a:xfrm>
            <a:off x="8338779" y="4369199"/>
            <a:ext cx="827510" cy="783543"/>
          </a:xfrm>
          <a:custGeom>
            <a:avLst/>
            <a:gdLst>
              <a:gd name="connsiteX0" fmla="*/ 194474 w 390060"/>
              <a:gd name="connsiteY0" fmla="*/ 390058 h 390058"/>
              <a:gd name="connsiteX1" fmla="*/ 0 w 390060"/>
              <a:gd name="connsiteY1" fmla="*/ 194751 h 390058"/>
              <a:gd name="connsiteX2" fmla="*/ 195029 w 390060"/>
              <a:gd name="connsiteY2" fmla="*/ 0 h 390058"/>
              <a:gd name="connsiteX3" fmla="*/ 390058 w 390060"/>
              <a:gd name="connsiteY3" fmla="*/ 195861 h 390058"/>
              <a:gd name="connsiteX4" fmla="*/ 194474 w 390060"/>
              <a:gd name="connsiteY4" fmla="*/ 390058 h 390058"/>
              <a:gd name="connsiteX5" fmla="*/ 265772 w 390060"/>
              <a:gd name="connsiteY5" fmla="*/ 337070 h 390058"/>
              <a:gd name="connsiteX6" fmla="*/ 347057 w 390060"/>
              <a:gd name="connsiteY6" fmla="*/ 150086 h 390058"/>
              <a:gd name="connsiteX7" fmla="*/ 178106 w 390060"/>
              <a:gd name="connsiteY7" fmla="*/ 37452 h 390058"/>
              <a:gd name="connsiteX8" fmla="*/ 37175 w 390060"/>
              <a:gd name="connsiteY8" fmla="*/ 196416 h 390058"/>
              <a:gd name="connsiteX9" fmla="*/ 123731 w 390060"/>
              <a:gd name="connsiteY9" fmla="*/ 334851 h 390058"/>
              <a:gd name="connsiteX10" fmla="*/ 124008 w 390060"/>
              <a:gd name="connsiteY10" fmla="*/ 309882 h 390058"/>
              <a:gd name="connsiteX11" fmla="*/ 114576 w 390060"/>
              <a:gd name="connsiteY11" fmla="*/ 288798 h 390058"/>
              <a:gd name="connsiteX12" fmla="*/ 118183 w 390060"/>
              <a:gd name="connsiteY12" fmla="*/ 97376 h 390058"/>
              <a:gd name="connsiteX13" fmla="*/ 155912 w 390060"/>
              <a:gd name="connsiteY13" fmla="*/ 91550 h 390058"/>
              <a:gd name="connsiteX14" fmla="*/ 176442 w 390060"/>
              <a:gd name="connsiteY14" fmla="*/ 123731 h 390058"/>
              <a:gd name="connsiteX15" fmla="*/ 176164 w 390060"/>
              <a:gd name="connsiteY15" fmla="*/ 158964 h 390058"/>
              <a:gd name="connsiteX16" fmla="*/ 194197 w 390060"/>
              <a:gd name="connsiteY16" fmla="*/ 193364 h 390058"/>
              <a:gd name="connsiteX17" fmla="*/ 212229 w 390060"/>
              <a:gd name="connsiteY17" fmla="*/ 157854 h 390058"/>
              <a:gd name="connsiteX18" fmla="*/ 211952 w 390060"/>
              <a:gd name="connsiteY18" fmla="*/ 126783 h 390058"/>
              <a:gd name="connsiteX19" fmla="*/ 233313 w 390060"/>
              <a:gd name="connsiteY19" fmla="*/ 91827 h 390058"/>
              <a:gd name="connsiteX20" fmla="*/ 272708 w 390060"/>
              <a:gd name="connsiteY20" fmla="*/ 98763 h 390058"/>
              <a:gd name="connsiteX21" fmla="*/ 272985 w 390060"/>
              <a:gd name="connsiteY21" fmla="*/ 290463 h 390058"/>
              <a:gd name="connsiteX22" fmla="*/ 265495 w 390060"/>
              <a:gd name="connsiteY22" fmla="*/ 300450 h 390058"/>
              <a:gd name="connsiteX23" fmla="*/ 265772 w 390060"/>
              <a:gd name="connsiteY23" fmla="*/ 337070 h 390058"/>
              <a:gd name="connsiteX24" fmla="*/ 230817 w 390060"/>
              <a:gd name="connsiteY24" fmla="*/ 350386 h 390058"/>
              <a:gd name="connsiteX25" fmla="*/ 230817 w 390060"/>
              <a:gd name="connsiteY25" fmla="*/ 292960 h 390058"/>
              <a:gd name="connsiteX26" fmla="*/ 243023 w 390060"/>
              <a:gd name="connsiteY26" fmla="*/ 269656 h 390058"/>
              <a:gd name="connsiteX27" fmla="*/ 282418 w 390060"/>
              <a:gd name="connsiteY27" fmla="*/ 180326 h 390058"/>
              <a:gd name="connsiteX28" fmla="*/ 248294 w 390060"/>
              <a:gd name="connsiteY28" fmla="*/ 124563 h 390058"/>
              <a:gd name="connsiteX29" fmla="*/ 248017 w 390060"/>
              <a:gd name="connsiteY29" fmla="*/ 173390 h 390058"/>
              <a:gd name="connsiteX30" fmla="*/ 238862 w 390060"/>
              <a:gd name="connsiteY30" fmla="*/ 201132 h 390058"/>
              <a:gd name="connsiteX31" fmla="*/ 219442 w 390060"/>
              <a:gd name="connsiteY31" fmla="*/ 221107 h 390058"/>
              <a:gd name="connsiteX32" fmla="*/ 171170 w 390060"/>
              <a:gd name="connsiteY32" fmla="*/ 221107 h 390058"/>
              <a:gd name="connsiteX33" fmla="*/ 142041 w 390060"/>
              <a:gd name="connsiteY33" fmla="*/ 157854 h 390058"/>
              <a:gd name="connsiteX34" fmla="*/ 142041 w 390060"/>
              <a:gd name="connsiteY34" fmla="*/ 133996 h 390058"/>
              <a:gd name="connsiteX35" fmla="*/ 140932 w 390060"/>
              <a:gd name="connsiteY35" fmla="*/ 125951 h 390058"/>
              <a:gd name="connsiteX36" fmla="*/ 146480 w 390060"/>
              <a:gd name="connsiteY36" fmla="*/ 268546 h 390058"/>
              <a:gd name="connsiteX37" fmla="*/ 160073 w 390060"/>
              <a:gd name="connsiteY37" fmla="*/ 294347 h 390058"/>
              <a:gd name="connsiteX38" fmla="*/ 159796 w 390060"/>
              <a:gd name="connsiteY38" fmla="*/ 350386 h 390058"/>
              <a:gd name="connsiteX39" fmla="*/ 230817 w 390060"/>
              <a:gd name="connsiteY39" fmla="*/ 350386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060" h="390058">
                <a:moveTo>
                  <a:pt x="194474" y="390058"/>
                </a:moveTo>
                <a:cubicBezTo>
                  <a:pt x="87111" y="389781"/>
                  <a:pt x="0" y="302392"/>
                  <a:pt x="0" y="194751"/>
                </a:cubicBezTo>
                <a:cubicBezTo>
                  <a:pt x="0" y="87389"/>
                  <a:pt x="87666" y="0"/>
                  <a:pt x="195029" y="0"/>
                </a:cubicBezTo>
                <a:cubicBezTo>
                  <a:pt x="302669" y="0"/>
                  <a:pt x="390613" y="88498"/>
                  <a:pt x="390058" y="195861"/>
                </a:cubicBezTo>
                <a:cubicBezTo>
                  <a:pt x="389226" y="303502"/>
                  <a:pt x="301837" y="390335"/>
                  <a:pt x="194474" y="390058"/>
                </a:cubicBezTo>
                <a:close/>
                <a:moveTo>
                  <a:pt x="265772" y="337070"/>
                </a:moveTo>
                <a:cubicBezTo>
                  <a:pt x="333463" y="306553"/>
                  <a:pt x="368697" y="224436"/>
                  <a:pt x="347057" y="150086"/>
                </a:cubicBezTo>
                <a:cubicBezTo>
                  <a:pt x="325696" y="76292"/>
                  <a:pt x="252178" y="27187"/>
                  <a:pt x="178106" y="37452"/>
                </a:cubicBezTo>
                <a:cubicBezTo>
                  <a:pt x="95989" y="49104"/>
                  <a:pt x="37452" y="115131"/>
                  <a:pt x="37175" y="196416"/>
                </a:cubicBezTo>
                <a:cubicBezTo>
                  <a:pt x="37175" y="254675"/>
                  <a:pt x="83227" y="329025"/>
                  <a:pt x="123731" y="334851"/>
                </a:cubicBezTo>
                <a:cubicBezTo>
                  <a:pt x="123731" y="326528"/>
                  <a:pt x="123176" y="318205"/>
                  <a:pt x="124008" y="309882"/>
                </a:cubicBezTo>
                <a:cubicBezTo>
                  <a:pt x="124841" y="300728"/>
                  <a:pt x="121789" y="294901"/>
                  <a:pt x="114576" y="288798"/>
                </a:cubicBezTo>
                <a:cubicBezTo>
                  <a:pt x="55207" y="238585"/>
                  <a:pt x="57149" y="145370"/>
                  <a:pt x="118183" y="97376"/>
                </a:cubicBezTo>
                <a:cubicBezTo>
                  <a:pt x="129835" y="88221"/>
                  <a:pt x="142319" y="85169"/>
                  <a:pt x="155912" y="91550"/>
                </a:cubicBezTo>
                <a:cubicBezTo>
                  <a:pt x="169506" y="97653"/>
                  <a:pt x="176164" y="108750"/>
                  <a:pt x="176442" y="123731"/>
                </a:cubicBezTo>
                <a:cubicBezTo>
                  <a:pt x="176442" y="135383"/>
                  <a:pt x="177829" y="147312"/>
                  <a:pt x="176164" y="158964"/>
                </a:cubicBezTo>
                <a:cubicBezTo>
                  <a:pt x="173945" y="175609"/>
                  <a:pt x="182267" y="185319"/>
                  <a:pt x="194197" y="193364"/>
                </a:cubicBezTo>
                <a:cubicBezTo>
                  <a:pt x="208068" y="185042"/>
                  <a:pt x="214449" y="174222"/>
                  <a:pt x="212229" y="157854"/>
                </a:cubicBezTo>
                <a:cubicBezTo>
                  <a:pt x="210842" y="147589"/>
                  <a:pt x="211952" y="137048"/>
                  <a:pt x="211952" y="126783"/>
                </a:cubicBezTo>
                <a:cubicBezTo>
                  <a:pt x="212229" y="110970"/>
                  <a:pt x="218333" y="98486"/>
                  <a:pt x="233313" y="91827"/>
                </a:cubicBezTo>
                <a:cubicBezTo>
                  <a:pt x="248017" y="85169"/>
                  <a:pt x="260779" y="88776"/>
                  <a:pt x="272708" y="98763"/>
                </a:cubicBezTo>
                <a:cubicBezTo>
                  <a:pt x="332909" y="148144"/>
                  <a:pt x="333186" y="240804"/>
                  <a:pt x="272985" y="290463"/>
                </a:cubicBezTo>
                <a:cubicBezTo>
                  <a:pt x="269656" y="293237"/>
                  <a:pt x="265772" y="296844"/>
                  <a:pt x="265495" y="300450"/>
                </a:cubicBezTo>
                <a:cubicBezTo>
                  <a:pt x="265217" y="312657"/>
                  <a:pt x="265772" y="324309"/>
                  <a:pt x="265772" y="337070"/>
                </a:cubicBezTo>
                <a:close/>
                <a:moveTo>
                  <a:pt x="230817" y="350386"/>
                </a:moveTo>
                <a:cubicBezTo>
                  <a:pt x="230817" y="330967"/>
                  <a:pt x="231094" y="311825"/>
                  <a:pt x="230817" y="292960"/>
                </a:cubicBezTo>
                <a:cubicBezTo>
                  <a:pt x="230539" y="282417"/>
                  <a:pt x="234423" y="275482"/>
                  <a:pt x="243023" y="269656"/>
                </a:cubicBezTo>
                <a:cubicBezTo>
                  <a:pt x="274650" y="248294"/>
                  <a:pt x="287966" y="218055"/>
                  <a:pt x="282418" y="180326"/>
                </a:cubicBezTo>
                <a:cubicBezTo>
                  <a:pt x="279088" y="158132"/>
                  <a:pt x="267991" y="140099"/>
                  <a:pt x="248294" y="124563"/>
                </a:cubicBezTo>
                <a:cubicBezTo>
                  <a:pt x="248294" y="142596"/>
                  <a:pt x="249404" y="158132"/>
                  <a:pt x="248017" y="173390"/>
                </a:cubicBezTo>
                <a:cubicBezTo>
                  <a:pt x="247185" y="182822"/>
                  <a:pt x="243856" y="192810"/>
                  <a:pt x="238862" y="201132"/>
                </a:cubicBezTo>
                <a:cubicBezTo>
                  <a:pt x="234146" y="208900"/>
                  <a:pt x="226378" y="215004"/>
                  <a:pt x="219442" y="221107"/>
                </a:cubicBezTo>
                <a:cubicBezTo>
                  <a:pt x="205016" y="233591"/>
                  <a:pt x="185597" y="233036"/>
                  <a:pt x="171170" y="221107"/>
                </a:cubicBezTo>
                <a:cubicBezTo>
                  <a:pt x="150919" y="204739"/>
                  <a:pt x="137880" y="185597"/>
                  <a:pt x="142041" y="157854"/>
                </a:cubicBezTo>
                <a:cubicBezTo>
                  <a:pt x="143151" y="150086"/>
                  <a:pt x="142319" y="142041"/>
                  <a:pt x="142041" y="133996"/>
                </a:cubicBezTo>
                <a:cubicBezTo>
                  <a:pt x="142041" y="131499"/>
                  <a:pt x="141486" y="129002"/>
                  <a:pt x="140932" y="125951"/>
                </a:cubicBezTo>
                <a:cubicBezTo>
                  <a:pt x="93214" y="161738"/>
                  <a:pt x="96266" y="234978"/>
                  <a:pt x="146480" y="268546"/>
                </a:cubicBezTo>
                <a:cubicBezTo>
                  <a:pt x="156190" y="275204"/>
                  <a:pt x="160351" y="282695"/>
                  <a:pt x="160073" y="294347"/>
                </a:cubicBezTo>
                <a:cubicBezTo>
                  <a:pt x="159519" y="312934"/>
                  <a:pt x="159796" y="331522"/>
                  <a:pt x="159796" y="350386"/>
                </a:cubicBezTo>
                <a:cubicBezTo>
                  <a:pt x="183655" y="356212"/>
                  <a:pt x="206681" y="356490"/>
                  <a:pt x="230817" y="350386"/>
                </a:cubicBezTo>
                <a:close/>
              </a:path>
            </a:pathLst>
          </a:custGeom>
          <a:solidFill>
            <a:srgbClr val="000000"/>
          </a:solidFill>
          <a:ln w="2772" cap="flat">
            <a:noFill/>
            <a:prstDash val="solid"/>
            <a:miter/>
          </a:ln>
        </p:spPr>
        <p:txBody>
          <a:bodyPr rtlCol="0" anchor="ctr"/>
          <a:lstStyle/>
          <a:p>
            <a:pPr rtl="0" algn="l"/>
            <a:endParaRPr lang="en-US"/>
          </a:p>
        </p:txBody>
      </p:sp>
    </p:spTree>
    <p:extLst>
      <p:ext uri="{BB962C8B-B14F-4D97-AF65-F5344CB8AC3E}">
        <p14:creationId xmlns:p14="http://schemas.microsoft.com/office/powerpoint/2010/main" val="348974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53CE-FAEC-A8B3-946F-78480A64C02F}"/>
              </a:ext>
            </a:extLst>
          </p:cNvPr>
          <p:cNvSpPr>
            <a:spLocks noGrp="1"/>
          </p:cNvSpPr>
          <p:nvPr>
            <p:ph type="body" sz="quarter" idx="18"/>
          </p:nvPr>
        </p:nvSpPr>
        <p:spPr>
          <a:xfrm>
            <a:off x="898357" y="1680522"/>
            <a:ext cx="6556802" cy="3025975"/>
          </a:xfrm>
        </p:spPr>
        <p:txBody>
          <a:bodyPr/>
          <a:lstStyle/>
          <a:p>
            <a:pPr rtl="0" algn="l"/>
            <a:r>
              <a:rPr lang="en-US" dirty="0"/>
              <a:t>Afsnittet Value Proposition beskriver, hvad din kundebase vil modtage til gengæld for deres penge og tid.</a:t>
            </a:r>
          </a:p>
          <a:p>
            <a:pPr marL="360000" indent="-360000" rtl="0" algn="l">
              <a:spcBef>
                <a:spcPts val="600"/>
              </a:spcBef>
            </a:pPr>
            <a:r>
              <a:rPr lang="en-US" dirty="0"/>
              <a:t>• Hvad gør dit produkt eller tilbud</a:t>
            </a:r>
            <a:r>
              <a:rPr lang="en-US" b="1" dirty="0"/>
              <a:t>enestående</a:t>
            </a:r>
            <a:r>
              <a:rPr lang="en-US" dirty="0"/>
              <a:t>?</a:t>
            </a:r>
          </a:p>
          <a:p>
            <a:pPr marL="360000" indent="-360000" rtl="0" algn="l">
              <a:spcBef>
                <a:spcPts val="600"/>
              </a:spcBef>
            </a:pPr>
            <a:r>
              <a:rPr lang="en-US" dirty="0"/>
              <a:t>• Hvad</a:t>
            </a:r>
            <a:r>
              <a:rPr lang="en-US" b="1" dirty="0"/>
              <a:t>værdi</a:t>
            </a:r>
            <a:r>
              <a:rPr lang="en-US" dirty="0"/>
              <a:t>bringer det sammenlignet med andre lignende fødevarevirksomheder?</a:t>
            </a:r>
          </a:p>
          <a:p>
            <a:pPr marL="360000" indent="-360000" rtl="0" algn="l">
              <a:spcBef>
                <a:spcPts val="600"/>
              </a:spcBef>
            </a:pPr>
            <a:r>
              <a:rPr lang="en-US" dirty="0"/>
              <a:t>• Hvad er de forskellige</a:t>
            </a:r>
            <a:r>
              <a:rPr lang="en-US" b="1" dirty="0"/>
              <a:t>fordele</a:t>
            </a:r>
            <a:r>
              <a:rPr lang="en-US" dirty="0"/>
              <a:t>som din etiske fødevarevirksomhed tilbyder sine kunder?</a:t>
            </a:r>
          </a:p>
          <a:p>
            <a:pPr marL="360000" indent="-360000" rtl="0" algn="l">
              <a:spcBef>
                <a:spcPts val="600"/>
              </a:spcBef>
            </a:pPr>
            <a:r>
              <a:rPr lang="en-US" dirty="0"/>
              <a:t>• Hvordan vil du kunne</a:t>
            </a:r>
            <a:r>
              <a:rPr lang="en-US" b="1" dirty="0"/>
              <a:t>differentiere</a:t>
            </a:r>
            <a:r>
              <a:rPr lang="en-US" dirty="0"/>
              <a:t>dig selv fra andre mærker eller produkter på markedet?</a:t>
            </a:r>
          </a:p>
          <a:p>
            <a:pPr rtl="0" algn="l"/>
            <a:endParaRPr lang="en-IE" dirty="0"/>
          </a:p>
        </p:txBody>
      </p:sp>
      <p:sp>
        <p:nvSpPr>
          <p:cNvPr id="3" name="Text Placeholder 2">
            <a:extLst>
              <a:ext uri="{FF2B5EF4-FFF2-40B4-BE49-F238E27FC236}">
                <a16:creationId xmlns:a16="http://schemas.microsoft.com/office/drawing/2014/main" id="{85BA99FD-1183-35FA-CA51-462EC4779D39}"/>
              </a:ext>
            </a:extLst>
          </p:cNvPr>
          <p:cNvSpPr>
            <a:spLocks noGrp="1"/>
          </p:cNvSpPr>
          <p:nvPr>
            <p:ph type="body" sz="quarter" idx="16"/>
          </p:nvPr>
        </p:nvSpPr>
        <p:spPr/>
        <p:txBody>
          <a:bodyPr/>
          <a:lstStyle/>
          <a:p>
            <a:pPr rtl="0" algn="l"/>
            <a:r>
              <a:rPr lang="en-IE" b="1" dirty="0"/>
              <a:t>4. Værdiforslag</a:t>
            </a:r>
          </a:p>
        </p:txBody>
      </p:sp>
      <p:grpSp>
        <p:nvGrpSpPr>
          <p:cNvPr id="5" name="Graphic 2">
            <a:extLst>
              <a:ext uri="{FF2B5EF4-FFF2-40B4-BE49-F238E27FC236}">
                <a16:creationId xmlns:a16="http://schemas.microsoft.com/office/drawing/2014/main" id="{2D13D232-7CFC-31AE-A322-6DC1062B1E73}"/>
              </a:ext>
            </a:extLst>
          </p:cNvPr>
          <p:cNvGrpSpPr/>
          <p:nvPr/>
        </p:nvGrpSpPr>
        <p:grpSpPr>
          <a:xfrm>
            <a:off x="8021862" y="2136089"/>
            <a:ext cx="3497476" cy="3437346"/>
            <a:chOff x="-8856120" y="4697269"/>
            <a:chExt cx="1191673" cy="1191578"/>
          </a:xfrm>
        </p:grpSpPr>
        <p:sp>
          <p:nvSpPr>
            <p:cNvPr id="6" name="Freeform 81">
              <a:extLst>
                <a:ext uri="{FF2B5EF4-FFF2-40B4-BE49-F238E27FC236}">
                  <a16:creationId xmlns:a16="http://schemas.microsoft.com/office/drawing/2014/main" id="{4F320496-AB0D-ACCD-ACBB-755D636D5E91}"/>
                </a:ext>
              </a:extLst>
            </p:cNvPr>
            <p:cNvSpPr/>
            <p:nvPr/>
          </p:nvSpPr>
          <p:spPr>
            <a:xfrm>
              <a:off x="-7953116" y="4761967"/>
              <a:ext cx="158237" cy="214111"/>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rtl="0" algn="l"/>
              <a:endParaRPr lang="en-US"/>
            </a:p>
          </p:txBody>
        </p:sp>
        <p:sp>
          <p:nvSpPr>
            <p:cNvPr id="7" name="Freeform 82">
              <a:extLst>
                <a:ext uri="{FF2B5EF4-FFF2-40B4-BE49-F238E27FC236}">
                  <a16:creationId xmlns:a16="http://schemas.microsoft.com/office/drawing/2014/main" id="{BA711FB7-0CF3-E043-A27E-EFF0B9E85A7F}"/>
                </a:ext>
              </a:extLst>
            </p:cNvPr>
            <p:cNvSpPr/>
            <p:nvPr/>
          </p:nvSpPr>
          <p:spPr>
            <a:xfrm>
              <a:off x="-8241667" y="4707043"/>
              <a:ext cx="297859" cy="208991"/>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rtl="0" algn="l"/>
              <a:endParaRPr lang="en-US"/>
            </a:p>
          </p:txBody>
        </p:sp>
        <p:grpSp>
          <p:nvGrpSpPr>
            <p:cNvPr id="8" name="Graphic 2">
              <a:extLst>
                <a:ext uri="{FF2B5EF4-FFF2-40B4-BE49-F238E27FC236}">
                  <a16:creationId xmlns:a16="http://schemas.microsoft.com/office/drawing/2014/main" id="{87F8BC90-7FFE-A73C-9FA0-5A3E73E37A5B}"/>
                </a:ext>
              </a:extLst>
            </p:cNvPr>
            <p:cNvGrpSpPr/>
            <p:nvPr/>
          </p:nvGrpSpPr>
          <p:grpSpPr>
            <a:xfrm>
              <a:off x="-8856120" y="4697269"/>
              <a:ext cx="1191673" cy="1191578"/>
              <a:chOff x="-8856120" y="4697269"/>
              <a:chExt cx="1191673" cy="1191578"/>
            </a:xfrm>
            <a:solidFill>
              <a:srgbClr val="000000"/>
            </a:solidFill>
          </p:grpSpPr>
          <p:sp>
            <p:nvSpPr>
              <p:cNvPr id="9" name="Freeform 84">
                <a:extLst>
                  <a:ext uri="{FF2B5EF4-FFF2-40B4-BE49-F238E27FC236}">
                    <a16:creationId xmlns:a16="http://schemas.microsoft.com/office/drawing/2014/main" id="{95DC1E64-608D-C137-3609-973D765B413A}"/>
                  </a:ext>
                </a:extLst>
              </p:cNvPr>
              <p:cNvSpPr/>
              <p:nvPr/>
            </p:nvSpPr>
            <p:spPr>
              <a:xfrm>
                <a:off x="-8111470"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rtl="0" algn="l"/>
                <a:endParaRPr lang="en-US"/>
              </a:p>
            </p:txBody>
          </p:sp>
          <p:sp>
            <p:nvSpPr>
              <p:cNvPr id="10" name="Freeform 85">
                <a:extLst>
                  <a:ext uri="{FF2B5EF4-FFF2-40B4-BE49-F238E27FC236}">
                    <a16:creationId xmlns:a16="http://schemas.microsoft.com/office/drawing/2014/main" id="{BE17471A-C021-30DA-B1B7-F847471AEB49}"/>
                  </a:ext>
                </a:extLst>
              </p:cNvPr>
              <p:cNvSpPr/>
              <p:nvPr/>
            </p:nvSpPr>
            <p:spPr>
              <a:xfrm>
                <a:off x="-8037042" y="5534989"/>
                <a:ext cx="335037" cy="167673"/>
              </a:xfrm>
              <a:custGeom>
                <a:avLst/>
                <a:gdLst>
                  <a:gd name="connsiteX0" fmla="*/ 223547 w 335037"/>
                  <a:gd name="connsiteY0" fmla="*/ 167673 h 167673"/>
                  <a:gd name="connsiteX1" fmla="*/ 206793 w 335037"/>
                  <a:gd name="connsiteY1" fmla="*/ 156968 h 167673"/>
                  <a:gd name="connsiteX2" fmla="*/ 215635 w 335037"/>
                  <a:gd name="connsiteY2" fmla="*/ 132298 h 167673"/>
                  <a:gd name="connsiteX3" fmla="*/ 291962 w 335037"/>
                  <a:gd name="connsiteY3" fmla="*/ 62945 h 167673"/>
                  <a:gd name="connsiteX4" fmla="*/ 152340 w 335037"/>
                  <a:gd name="connsiteY4" fmla="*/ 42465 h 167673"/>
                  <a:gd name="connsiteX5" fmla="*/ 35989 w 335037"/>
                  <a:gd name="connsiteY5" fmla="*/ 137418 h 167673"/>
                  <a:gd name="connsiteX6" fmla="*/ 11322 w 335037"/>
                  <a:gd name="connsiteY6" fmla="*/ 147194 h 167673"/>
                  <a:gd name="connsiteX7" fmla="*/ 1549 w 335037"/>
                  <a:gd name="connsiteY7" fmla="*/ 122524 h 167673"/>
                  <a:gd name="connsiteX8" fmla="*/ 143032 w 335037"/>
                  <a:gd name="connsiteY8" fmla="*/ 6159 h 167673"/>
                  <a:gd name="connsiteX9" fmla="*/ 327333 w 335037"/>
                  <a:gd name="connsiteY9" fmla="*/ 41068 h 167673"/>
                  <a:gd name="connsiteX10" fmla="*/ 333383 w 335037"/>
                  <a:gd name="connsiteY10" fmla="*/ 63411 h 167673"/>
                  <a:gd name="connsiteX11" fmla="*/ 231459 w 335037"/>
                  <a:gd name="connsiteY11" fmla="*/ 165812 h 167673"/>
                  <a:gd name="connsiteX12" fmla="*/ 223547 w 335037"/>
                  <a:gd name="connsiteY12" fmla="*/ 167673 h 1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037" h="167673">
                    <a:moveTo>
                      <a:pt x="223547" y="167673"/>
                    </a:moveTo>
                    <a:cubicBezTo>
                      <a:pt x="216566" y="167673"/>
                      <a:pt x="210051" y="163949"/>
                      <a:pt x="206793" y="156968"/>
                    </a:cubicBezTo>
                    <a:cubicBezTo>
                      <a:pt x="202139" y="147658"/>
                      <a:pt x="206327" y="136488"/>
                      <a:pt x="215635" y="132298"/>
                    </a:cubicBezTo>
                    <a:cubicBezTo>
                      <a:pt x="256125" y="112749"/>
                      <a:pt x="280327" y="81097"/>
                      <a:pt x="291962" y="62945"/>
                    </a:cubicBezTo>
                    <a:cubicBezTo>
                      <a:pt x="267295" y="49912"/>
                      <a:pt x="213774" y="27105"/>
                      <a:pt x="152340" y="42465"/>
                    </a:cubicBezTo>
                    <a:cubicBezTo>
                      <a:pt x="69963" y="62945"/>
                      <a:pt x="36454" y="136953"/>
                      <a:pt x="35989" y="137418"/>
                    </a:cubicBezTo>
                    <a:cubicBezTo>
                      <a:pt x="31800" y="146728"/>
                      <a:pt x="21096" y="151382"/>
                      <a:pt x="11322" y="147194"/>
                    </a:cubicBezTo>
                    <a:cubicBezTo>
                      <a:pt x="2014" y="143004"/>
                      <a:pt x="-2640" y="132298"/>
                      <a:pt x="1549" y="122524"/>
                    </a:cubicBezTo>
                    <a:cubicBezTo>
                      <a:pt x="2945" y="118800"/>
                      <a:pt x="42505" y="31293"/>
                      <a:pt x="143032" y="6159"/>
                    </a:cubicBezTo>
                    <a:cubicBezTo>
                      <a:pt x="243560" y="-18511"/>
                      <a:pt x="324075" y="38741"/>
                      <a:pt x="327333" y="41068"/>
                    </a:cubicBezTo>
                    <a:cubicBezTo>
                      <a:pt x="334314" y="46188"/>
                      <a:pt x="337106" y="55497"/>
                      <a:pt x="333383" y="63411"/>
                    </a:cubicBezTo>
                    <a:cubicBezTo>
                      <a:pt x="331987" y="66203"/>
                      <a:pt x="303132" y="131367"/>
                      <a:pt x="231459" y="165812"/>
                    </a:cubicBezTo>
                    <a:cubicBezTo>
                      <a:pt x="228667" y="167207"/>
                      <a:pt x="226340" y="167673"/>
                      <a:pt x="223547" y="167673"/>
                    </a:cubicBezTo>
                    <a:close/>
                  </a:path>
                </a:pathLst>
              </a:custGeom>
              <a:solidFill>
                <a:srgbClr val="000000"/>
              </a:solidFill>
              <a:ln w="4653" cap="flat">
                <a:noFill/>
                <a:prstDash val="solid"/>
                <a:miter/>
              </a:ln>
            </p:spPr>
            <p:txBody>
              <a:bodyPr rtlCol="0" anchor="ctr"/>
              <a:lstStyle/>
              <a:p>
                <a:pPr rtl="0" algn="l"/>
                <a:endParaRPr lang="en-US"/>
              </a:p>
            </p:txBody>
          </p:sp>
          <p:sp>
            <p:nvSpPr>
              <p:cNvPr id="11" name="Freeform 86">
                <a:extLst>
                  <a:ext uri="{FF2B5EF4-FFF2-40B4-BE49-F238E27FC236}">
                    <a16:creationId xmlns:a16="http://schemas.microsoft.com/office/drawing/2014/main" id="{6C69BFE9-FCA6-7C80-0E24-7D8128889004}"/>
                  </a:ext>
                </a:extLst>
              </p:cNvPr>
              <p:cNvSpPr/>
              <p:nvPr/>
            </p:nvSpPr>
            <p:spPr>
              <a:xfrm>
                <a:off x="-7959800" y="5311023"/>
                <a:ext cx="295353" cy="199870"/>
              </a:xfrm>
              <a:custGeom>
                <a:avLst/>
                <a:gdLst>
                  <a:gd name="connsiteX0" fmla="*/ 194242 w 295353"/>
                  <a:gd name="connsiteY0" fmla="*/ 187768 h 199870"/>
                  <a:gd name="connsiteX1" fmla="*/ 168645 w 295353"/>
                  <a:gd name="connsiteY1" fmla="*/ 180786 h 199870"/>
                  <a:gd name="connsiteX2" fmla="*/ 175626 w 295353"/>
                  <a:gd name="connsiteY2" fmla="*/ 155185 h 199870"/>
                  <a:gd name="connsiteX3" fmla="*/ 255210 w 295353"/>
                  <a:gd name="connsiteY3" fmla="*/ 44872 h 199870"/>
                  <a:gd name="connsiteX4" fmla="*/ 119778 w 295353"/>
                  <a:gd name="connsiteY4" fmla="*/ 58369 h 199870"/>
                  <a:gd name="connsiteX5" fmla="*/ 37401 w 295353"/>
                  <a:gd name="connsiteY5" fmla="*/ 183579 h 199870"/>
                  <a:gd name="connsiteX6" fmla="*/ 18785 w 295353"/>
                  <a:gd name="connsiteY6" fmla="*/ 199870 h 199870"/>
                  <a:gd name="connsiteX7" fmla="*/ 16458 w 295353"/>
                  <a:gd name="connsiteY7" fmla="*/ 199870 h 199870"/>
                  <a:gd name="connsiteX8" fmla="*/ 168 w 295353"/>
                  <a:gd name="connsiteY8" fmla="*/ 178924 h 199870"/>
                  <a:gd name="connsiteX9" fmla="*/ 101161 w 295353"/>
                  <a:gd name="connsiteY9" fmla="*/ 26253 h 199870"/>
                  <a:gd name="connsiteX10" fmla="*/ 284066 w 295353"/>
                  <a:gd name="connsiteY10" fmla="*/ 15083 h 199870"/>
                  <a:gd name="connsiteX11" fmla="*/ 295235 w 295353"/>
                  <a:gd name="connsiteY11" fmla="*/ 34632 h 199870"/>
                  <a:gd name="connsiteX12" fmla="*/ 194242 w 295353"/>
                  <a:gd name="connsiteY12" fmla="*/ 187768 h 1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870">
                    <a:moveTo>
                      <a:pt x="194242" y="187768"/>
                    </a:moveTo>
                    <a:cubicBezTo>
                      <a:pt x="185400" y="192888"/>
                      <a:pt x="173765" y="189630"/>
                      <a:pt x="168645" y="180786"/>
                    </a:cubicBezTo>
                    <a:cubicBezTo>
                      <a:pt x="163526" y="171942"/>
                      <a:pt x="166783" y="160306"/>
                      <a:pt x="175626" y="155185"/>
                    </a:cubicBezTo>
                    <a:cubicBezTo>
                      <a:pt x="228682" y="124466"/>
                      <a:pt x="248229" y="70472"/>
                      <a:pt x="255210" y="44872"/>
                    </a:cubicBezTo>
                    <a:cubicBezTo>
                      <a:pt x="229613" y="37890"/>
                      <a:pt x="173299" y="27650"/>
                      <a:pt x="119778" y="58369"/>
                    </a:cubicBezTo>
                    <a:cubicBezTo>
                      <a:pt x="48570" y="99330"/>
                      <a:pt x="37401" y="182648"/>
                      <a:pt x="37401" y="183579"/>
                    </a:cubicBezTo>
                    <a:cubicBezTo>
                      <a:pt x="36470" y="192888"/>
                      <a:pt x="28093" y="199870"/>
                      <a:pt x="18785" y="199870"/>
                    </a:cubicBezTo>
                    <a:cubicBezTo>
                      <a:pt x="17854" y="199870"/>
                      <a:pt x="17388" y="199870"/>
                      <a:pt x="16458" y="199870"/>
                    </a:cubicBezTo>
                    <a:cubicBezTo>
                      <a:pt x="6219" y="198474"/>
                      <a:pt x="-1228" y="189164"/>
                      <a:pt x="168" y="178924"/>
                    </a:cubicBezTo>
                    <a:cubicBezTo>
                      <a:pt x="634" y="174735"/>
                      <a:pt x="13200" y="76523"/>
                      <a:pt x="101161" y="26253"/>
                    </a:cubicBezTo>
                    <a:cubicBezTo>
                      <a:pt x="188658" y="-24482"/>
                      <a:pt x="280342" y="13686"/>
                      <a:pt x="284066" y="15083"/>
                    </a:cubicBezTo>
                    <a:cubicBezTo>
                      <a:pt x="291512" y="18341"/>
                      <a:pt x="296166" y="26253"/>
                      <a:pt x="295235" y="34632"/>
                    </a:cubicBezTo>
                    <a:cubicBezTo>
                      <a:pt x="294305" y="39286"/>
                      <a:pt x="281739" y="137498"/>
                      <a:pt x="194242" y="187768"/>
                    </a:cubicBezTo>
                    <a:close/>
                  </a:path>
                </a:pathLst>
              </a:custGeom>
              <a:solidFill>
                <a:srgbClr val="000000"/>
              </a:solidFill>
              <a:ln w="4653" cap="flat">
                <a:noFill/>
                <a:prstDash val="solid"/>
                <a:miter/>
              </a:ln>
            </p:spPr>
            <p:txBody>
              <a:bodyPr rtlCol="0" anchor="ctr"/>
              <a:lstStyle/>
              <a:p>
                <a:pPr rtl="0" algn="l"/>
                <a:endParaRPr lang="en-US"/>
              </a:p>
            </p:txBody>
          </p:sp>
          <p:sp>
            <p:nvSpPr>
              <p:cNvPr id="12" name="Freeform 87">
                <a:extLst>
                  <a:ext uri="{FF2B5EF4-FFF2-40B4-BE49-F238E27FC236}">
                    <a16:creationId xmlns:a16="http://schemas.microsoft.com/office/drawing/2014/main" id="{9A69B44F-9F94-2109-45D4-9A33DE9FDDCC}"/>
                  </a:ext>
                </a:extLst>
              </p:cNvPr>
              <p:cNvSpPr/>
              <p:nvPr/>
            </p:nvSpPr>
            <p:spPr>
              <a:xfrm>
                <a:off x="-7925736" y="5069974"/>
                <a:ext cx="223303" cy="241702"/>
              </a:xfrm>
              <a:custGeom>
                <a:avLst/>
                <a:gdLst>
                  <a:gd name="connsiteX0" fmla="*/ 170417 w 223303"/>
                  <a:gd name="connsiteY0" fmla="*/ 202138 h 241702"/>
                  <a:gd name="connsiteX1" fmla="*/ 163902 w 223303"/>
                  <a:gd name="connsiteY1" fmla="*/ 176538 h 241702"/>
                  <a:gd name="connsiteX2" fmla="*/ 178329 w 223303"/>
                  <a:gd name="connsiteY2" fmla="*/ 39693 h 241702"/>
                  <a:gd name="connsiteX3" fmla="*/ 59651 w 223303"/>
                  <a:gd name="connsiteY3" fmla="*/ 120682 h 241702"/>
                  <a:gd name="connsiteX4" fmla="*/ 38242 w 223303"/>
                  <a:gd name="connsiteY4" fmla="*/ 221222 h 241702"/>
                  <a:gd name="connsiteX5" fmla="*/ 21487 w 223303"/>
                  <a:gd name="connsiteY5" fmla="*/ 241702 h 241702"/>
                  <a:gd name="connsiteX6" fmla="*/ 19626 w 223303"/>
                  <a:gd name="connsiteY6" fmla="*/ 241702 h 241702"/>
                  <a:gd name="connsiteX7" fmla="*/ 1010 w 223303"/>
                  <a:gd name="connsiteY7" fmla="*/ 224945 h 241702"/>
                  <a:gd name="connsiteX8" fmla="*/ 27538 w 223303"/>
                  <a:gd name="connsiteY8" fmla="*/ 101598 h 241702"/>
                  <a:gd name="connsiteX9" fmla="*/ 188103 w 223303"/>
                  <a:gd name="connsiteY9" fmla="*/ 129 h 241702"/>
                  <a:gd name="connsiteX10" fmla="*/ 207184 w 223303"/>
                  <a:gd name="connsiteY10" fmla="*/ 10833 h 241702"/>
                  <a:gd name="connsiteX11" fmla="*/ 195549 w 223303"/>
                  <a:gd name="connsiteY11" fmla="*/ 196087 h 241702"/>
                  <a:gd name="connsiteX12" fmla="*/ 170417 w 223303"/>
                  <a:gd name="connsiteY12" fmla="*/ 202138 h 2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1702">
                    <a:moveTo>
                      <a:pt x="170417" y="202138"/>
                    </a:moveTo>
                    <a:cubicBezTo>
                      <a:pt x="161575" y="197017"/>
                      <a:pt x="158782" y="185381"/>
                      <a:pt x="163902" y="176538"/>
                    </a:cubicBezTo>
                    <a:cubicBezTo>
                      <a:pt x="196480" y="122544"/>
                      <a:pt x="185776" y="65293"/>
                      <a:pt x="178329" y="39693"/>
                    </a:cubicBezTo>
                    <a:cubicBezTo>
                      <a:pt x="151336" y="46209"/>
                      <a:pt x="92695" y="66224"/>
                      <a:pt x="59651" y="120682"/>
                    </a:cubicBezTo>
                    <a:cubicBezTo>
                      <a:pt x="41965" y="150007"/>
                      <a:pt x="34519" y="183985"/>
                      <a:pt x="38242" y="221222"/>
                    </a:cubicBezTo>
                    <a:cubicBezTo>
                      <a:pt x="39173" y="231462"/>
                      <a:pt x="31726" y="240771"/>
                      <a:pt x="21487" y="241702"/>
                    </a:cubicBezTo>
                    <a:cubicBezTo>
                      <a:pt x="21022" y="241702"/>
                      <a:pt x="20091" y="241702"/>
                      <a:pt x="19626" y="241702"/>
                    </a:cubicBezTo>
                    <a:cubicBezTo>
                      <a:pt x="10318" y="241702"/>
                      <a:pt x="1941" y="234720"/>
                      <a:pt x="1010" y="224945"/>
                    </a:cubicBezTo>
                    <a:cubicBezTo>
                      <a:pt x="-3179" y="180262"/>
                      <a:pt x="5664" y="137439"/>
                      <a:pt x="27538" y="101598"/>
                    </a:cubicBezTo>
                    <a:cubicBezTo>
                      <a:pt x="80594" y="13161"/>
                      <a:pt x="183914" y="593"/>
                      <a:pt x="188103" y="129"/>
                    </a:cubicBezTo>
                    <a:cubicBezTo>
                      <a:pt x="196014" y="-803"/>
                      <a:pt x="203926" y="3387"/>
                      <a:pt x="207184" y="10833"/>
                    </a:cubicBezTo>
                    <a:cubicBezTo>
                      <a:pt x="209046" y="14557"/>
                      <a:pt x="249071" y="107184"/>
                      <a:pt x="195549" y="196087"/>
                    </a:cubicBezTo>
                    <a:cubicBezTo>
                      <a:pt x="190895" y="204465"/>
                      <a:pt x="179260" y="207258"/>
                      <a:pt x="170417" y="202138"/>
                    </a:cubicBezTo>
                    <a:close/>
                  </a:path>
                </a:pathLst>
              </a:custGeom>
              <a:solidFill>
                <a:srgbClr val="000000"/>
              </a:solidFill>
              <a:ln w="4653" cap="flat">
                <a:noFill/>
                <a:prstDash val="solid"/>
                <a:miter/>
              </a:ln>
            </p:spPr>
            <p:txBody>
              <a:bodyPr rtlCol="0" anchor="ctr"/>
              <a:lstStyle/>
              <a:p>
                <a:pPr rtl="0" algn="l"/>
                <a:endParaRPr lang="en-US"/>
              </a:p>
            </p:txBody>
          </p:sp>
          <p:sp>
            <p:nvSpPr>
              <p:cNvPr id="13" name="Freeform 88">
                <a:extLst>
                  <a:ext uri="{FF2B5EF4-FFF2-40B4-BE49-F238E27FC236}">
                    <a16:creationId xmlns:a16="http://schemas.microsoft.com/office/drawing/2014/main" id="{EC7988CC-00F3-D509-48B6-B865CCE451F2}"/>
                  </a:ext>
                </a:extLst>
              </p:cNvPr>
              <p:cNvSpPr/>
              <p:nvPr/>
            </p:nvSpPr>
            <p:spPr>
              <a:xfrm>
                <a:off x="-8744421"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rtl="0" algn="l"/>
                <a:endParaRPr lang="en-US"/>
              </a:p>
            </p:txBody>
          </p:sp>
          <p:sp>
            <p:nvSpPr>
              <p:cNvPr id="14" name="Freeform 89">
                <a:extLst>
                  <a:ext uri="{FF2B5EF4-FFF2-40B4-BE49-F238E27FC236}">
                    <a16:creationId xmlns:a16="http://schemas.microsoft.com/office/drawing/2014/main" id="{5D62B954-C760-009A-79D9-5764A93D8D4D}"/>
                  </a:ext>
                </a:extLst>
              </p:cNvPr>
              <p:cNvSpPr/>
              <p:nvPr/>
            </p:nvSpPr>
            <p:spPr>
              <a:xfrm>
                <a:off x="-8818823" y="5534822"/>
                <a:ext cx="334900" cy="167841"/>
              </a:xfrm>
              <a:custGeom>
                <a:avLst/>
                <a:gdLst>
                  <a:gd name="connsiteX0" fmla="*/ 7500 w 334900"/>
                  <a:gd name="connsiteY0" fmla="*/ 41236 h 167841"/>
                  <a:gd name="connsiteX1" fmla="*/ 191800 w 334900"/>
                  <a:gd name="connsiteY1" fmla="*/ 6327 h 167841"/>
                  <a:gd name="connsiteX2" fmla="*/ 333283 w 334900"/>
                  <a:gd name="connsiteY2" fmla="*/ 122692 h 167841"/>
                  <a:gd name="connsiteX3" fmla="*/ 323509 w 334900"/>
                  <a:gd name="connsiteY3" fmla="*/ 147361 h 167841"/>
                  <a:gd name="connsiteX4" fmla="*/ 298843 w 334900"/>
                  <a:gd name="connsiteY4" fmla="*/ 137586 h 167841"/>
                  <a:gd name="connsiteX5" fmla="*/ 182492 w 334900"/>
                  <a:gd name="connsiteY5" fmla="*/ 42633 h 167841"/>
                  <a:gd name="connsiteX6" fmla="*/ 42870 w 334900"/>
                  <a:gd name="connsiteY6" fmla="*/ 63113 h 167841"/>
                  <a:gd name="connsiteX7" fmla="*/ 119197 w 334900"/>
                  <a:gd name="connsiteY7" fmla="*/ 132466 h 167841"/>
                  <a:gd name="connsiteX8" fmla="*/ 128039 w 334900"/>
                  <a:gd name="connsiteY8" fmla="*/ 157135 h 167841"/>
                  <a:gd name="connsiteX9" fmla="*/ 111285 w 334900"/>
                  <a:gd name="connsiteY9" fmla="*/ 167841 h 167841"/>
                  <a:gd name="connsiteX10" fmla="*/ 103373 w 334900"/>
                  <a:gd name="connsiteY10" fmla="*/ 165980 h 167841"/>
                  <a:gd name="connsiteX11" fmla="*/ 1449 w 334900"/>
                  <a:gd name="connsiteY11" fmla="*/ 63579 h 167841"/>
                  <a:gd name="connsiteX12" fmla="*/ 7500 w 334900"/>
                  <a:gd name="connsiteY12" fmla="*/ 41236 h 16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900" h="167841">
                    <a:moveTo>
                      <a:pt x="7500" y="41236"/>
                    </a:moveTo>
                    <a:cubicBezTo>
                      <a:pt x="10757" y="38909"/>
                      <a:pt x="91272" y="-18809"/>
                      <a:pt x="191800" y="6327"/>
                    </a:cubicBezTo>
                    <a:cubicBezTo>
                      <a:pt x="292793" y="31461"/>
                      <a:pt x="331887" y="118968"/>
                      <a:pt x="333283" y="122692"/>
                    </a:cubicBezTo>
                    <a:cubicBezTo>
                      <a:pt x="337472" y="132001"/>
                      <a:pt x="333283" y="143172"/>
                      <a:pt x="323509" y="147361"/>
                    </a:cubicBezTo>
                    <a:cubicBezTo>
                      <a:pt x="314201" y="151550"/>
                      <a:pt x="303032" y="147361"/>
                      <a:pt x="298843" y="137586"/>
                    </a:cubicBezTo>
                    <a:cubicBezTo>
                      <a:pt x="298378" y="136656"/>
                      <a:pt x="264869" y="63113"/>
                      <a:pt x="182492" y="42633"/>
                    </a:cubicBezTo>
                    <a:cubicBezTo>
                      <a:pt x="121524" y="27272"/>
                      <a:pt x="67537" y="50079"/>
                      <a:pt x="42870" y="63113"/>
                    </a:cubicBezTo>
                    <a:cubicBezTo>
                      <a:pt x="54505" y="81265"/>
                      <a:pt x="78706" y="113383"/>
                      <a:pt x="119197" y="132466"/>
                    </a:cubicBezTo>
                    <a:cubicBezTo>
                      <a:pt x="128505" y="137120"/>
                      <a:pt x="132228" y="147826"/>
                      <a:pt x="128039" y="157135"/>
                    </a:cubicBezTo>
                    <a:cubicBezTo>
                      <a:pt x="124782" y="163652"/>
                      <a:pt x="118266" y="167841"/>
                      <a:pt x="111285" y="167841"/>
                    </a:cubicBezTo>
                    <a:cubicBezTo>
                      <a:pt x="108493" y="167841"/>
                      <a:pt x="105700" y="167375"/>
                      <a:pt x="103373" y="165980"/>
                    </a:cubicBezTo>
                    <a:cubicBezTo>
                      <a:pt x="31235" y="131535"/>
                      <a:pt x="2380" y="66371"/>
                      <a:pt x="1449" y="63579"/>
                    </a:cubicBezTo>
                    <a:cubicBezTo>
                      <a:pt x="-1809" y="55665"/>
                      <a:pt x="518" y="46356"/>
                      <a:pt x="7500" y="41236"/>
                    </a:cubicBezTo>
                    <a:close/>
                  </a:path>
                </a:pathLst>
              </a:custGeom>
              <a:solidFill>
                <a:srgbClr val="000000"/>
              </a:solidFill>
              <a:ln w="4653" cap="flat">
                <a:noFill/>
                <a:prstDash val="solid"/>
                <a:miter/>
              </a:ln>
            </p:spPr>
            <p:txBody>
              <a:bodyPr rtlCol="0" anchor="ctr"/>
              <a:lstStyle/>
              <a:p>
                <a:pPr rtl="0" algn="l"/>
                <a:endParaRPr lang="en-US"/>
              </a:p>
            </p:txBody>
          </p:sp>
          <p:sp>
            <p:nvSpPr>
              <p:cNvPr id="15" name="Freeform 90">
                <a:extLst>
                  <a:ext uri="{FF2B5EF4-FFF2-40B4-BE49-F238E27FC236}">
                    <a16:creationId xmlns:a16="http://schemas.microsoft.com/office/drawing/2014/main" id="{3B28F414-C34C-6588-7F98-CDAA4BE6EECB}"/>
                  </a:ext>
                </a:extLst>
              </p:cNvPr>
              <p:cNvSpPr/>
              <p:nvPr/>
            </p:nvSpPr>
            <p:spPr>
              <a:xfrm>
                <a:off x="-8856120" y="5311356"/>
                <a:ext cx="295353" cy="199537"/>
              </a:xfrm>
              <a:custGeom>
                <a:avLst/>
                <a:gdLst>
                  <a:gd name="connsiteX0" fmla="*/ 11288 w 295353"/>
                  <a:gd name="connsiteY0" fmla="*/ 15215 h 199537"/>
                  <a:gd name="connsiteX1" fmla="*/ 194192 w 295353"/>
                  <a:gd name="connsiteY1" fmla="*/ 26387 h 199537"/>
                  <a:gd name="connsiteX2" fmla="*/ 295185 w 295353"/>
                  <a:gd name="connsiteY2" fmla="*/ 179057 h 199537"/>
                  <a:gd name="connsiteX3" fmla="*/ 278896 w 295353"/>
                  <a:gd name="connsiteY3" fmla="*/ 199538 h 199537"/>
                  <a:gd name="connsiteX4" fmla="*/ 276569 w 295353"/>
                  <a:gd name="connsiteY4" fmla="*/ 199538 h 199537"/>
                  <a:gd name="connsiteX5" fmla="*/ 257953 w 295353"/>
                  <a:gd name="connsiteY5" fmla="*/ 183247 h 199537"/>
                  <a:gd name="connsiteX6" fmla="*/ 175576 w 295353"/>
                  <a:gd name="connsiteY6" fmla="*/ 58037 h 199537"/>
                  <a:gd name="connsiteX7" fmla="*/ 40143 w 295353"/>
                  <a:gd name="connsiteY7" fmla="*/ 44539 h 199537"/>
                  <a:gd name="connsiteX8" fmla="*/ 119727 w 295353"/>
                  <a:gd name="connsiteY8" fmla="*/ 154853 h 199537"/>
                  <a:gd name="connsiteX9" fmla="*/ 126708 w 295353"/>
                  <a:gd name="connsiteY9" fmla="*/ 180453 h 199537"/>
                  <a:gd name="connsiteX10" fmla="*/ 101111 w 295353"/>
                  <a:gd name="connsiteY10" fmla="*/ 187435 h 199537"/>
                  <a:gd name="connsiteX11" fmla="*/ 118 w 295353"/>
                  <a:gd name="connsiteY11" fmla="*/ 34764 h 199537"/>
                  <a:gd name="connsiteX12" fmla="*/ 11288 w 295353"/>
                  <a:gd name="connsiteY12" fmla="*/ 15215 h 1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537">
                    <a:moveTo>
                      <a:pt x="11288" y="15215"/>
                    </a:moveTo>
                    <a:cubicBezTo>
                      <a:pt x="15011" y="13354"/>
                      <a:pt x="106231" y="-24349"/>
                      <a:pt x="194192" y="26387"/>
                    </a:cubicBezTo>
                    <a:cubicBezTo>
                      <a:pt x="281688" y="77121"/>
                      <a:pt x="294720" y="175334"/>
                      <a:pt x="295185" y="179057"/>
                    </a:cubicBezTo>
                    <a:cubicBezTo>
                      <a:pt x="296581" y="189298"/>
                      <a:pt x="289135" y="198607"/>
                      <a:pt x="278896" y="199538"/>
                    </a:cubicBezTo>
                    <a:cubicBezTo>
                      <a:pt x="277965" y="199538"/>
                      <a:pt x="277500" y="199538"/>
                      <a:pt x="276569" y="199538"/>
                    </a:cubicBezTo>
                    <a:cubicBezTo>
                      <a:pt x="267261" y="199538"/>
                      <a:pt x="259349" y="192556"/>
                      <a:pt x="257953" y="183247"/>
                    </a:cubicBezTo>
                    <a:cubicBezTo>
                      <a:pt x="257953" y="182316"/>
                      <a:pt x="246783" y="99464"/>
                      <a:pt x="175576" y="58037"/>
                    </a:cubicBezTo>
                    <a:cubicBezTo>
                      <a:pt x="122520" y="27317"/>
                      <a:pt x="66206" y="37091"/>
                      <a:pt x="40143" y="44539"/>
                    </a:cubicBezTo>
                    <a:cubicBezTo>
                      <a:pt x="46658" y="70605"/>
                      <a:pt x="66671" y="124133"/>
                      <a:pt x="119727" y="154853"/>
                    </a:cubicBezTo>
                    <a:cubicBezTo>
                      <a:pt x="128570" y="159974"/>
                      <a:pt x="131828" y="171610"/>
                      <a:pt x="126708" y="180453"/>
                    </a:cubicBezTo>
                    <a:cubicBezTo>
                      <a:pt x="121589" y="189298"/>
                      <a:pt x="109954" y="192556"/>
                      <a:pt x="101111" y="187435"/>
                    </a:cubicBezTo>
                    <a:cubicBezTo>
                      <a:pt x="13615" y="136701"/>
                      <a:pt x="584" y="38488"/>
                      <a:pt x="118" y="34764"/>
                    </a:cubicBezTo>
                    <a:cubicBezTo>
                      <a:pt x="-813" y="26387"/>
                      <a:pt x="3841" y="18473"/>
                      <a:pt x="11288" y="15215"/>
                    </a:cubicBezTo>
                    <a:close/>
                  </a:path>
                </a:pathLst>
              </a:custGeom>
              <a:solidFill>
                <a:srgbClr val="000000"/>
              </a:solidFill>
              <a:ln w="4653" cap="flat">
                <a:noFill/>
                <a:prstDash val="solid"/>
                <a:miter/>
              </a:ln>
            </p:spPr>
            <p:txBody>
              <a:bodyPr rtlCol="0" anchor="ctr"/>
              <a:lstStyle/>
              <a:p>
                <a:pPr rtl="0" algn="l"/>
                <a:endParaRPr lang="en-US"/>
              </a:p>
            </p:txBody>
          </p:sp>
          <p:sp>
            <p:nvSpPr>
              <p:cNvPr id="16" name="Freeform 91">
                <a:extLst>
                  <a:ext uri="{FF2B5EF4-FFF2-40B4-BE49-F238E27FC236}">
                    <a16:creationId xmlns:a16="http://schemas.microsoft.com/office/drawing/2014/main" id="{913E5829-D64C-0310-5A73-ED35E35D27E2}"/>
                  </a:ext>
                </a:extLst>
              </p:cNvPr>
              <p:cNvSpPr/>
              <p:nvPr/>
            </p:nvSpPr>
            <p:spPr>
              <a:xfrm>
                <a:off x="-8819065" y="5069043"/>
                <a:ext cx="223303" cy="242167"/>
              </a:xfrm>
              <a:custGeom>
                <a:avLst/>
                <a:gdLst>
                  <a:gd name="connsiteX0" fmla="*/ 204143 w 223303"/>
                  <a:gd name="connsiteY0" fmla="*/ 242168 h 242167"/>
                  <a:gd name="connsiteX1" fmla="*/ 202281 w 223303"/>
                  <a:gd name="connsiteY1" fmla="*/ 242168 h 242167"/>
                  <a:gd name="connsiteX2" fmla="*/ 185527 w 223303"/>
                  <a:gd name="connsiteY2" fmla="*/ 221688 h 242167"/>
                  <a:gd name="connsiteX3" fmla="*/ 164118 w 223303"/>
                  <a:gd name="connsiteY3" fmla="*/ 121148 h 242167"/>
                  <a:gd name="connsiteX4" fmla="*/ 45439 w 223303"/>
                  <a:gd name="connsiteY4" fmla="*/ 40158 h 242167"/>
                  <a:gd name="connsiteX5" fmla="*/ 59867 w 223303"/>
                  <a:gd name="connsiteY5" fmla="*/ 177003 h 242167"/>
                  <a:gd name="connsiteX6" fmla="*/ 53351 w 223303"/>
                  <a:gd name="connsiteY6" fmla="*/ 202604 h 242167"/>
                  <a:gd name="connsiteX7" fmla="*/ 27754 w 223303"/>
                  <a:gd name="connsiteY7" fmla="*/ 196088 h 242167"/>
                  <a:gd name="connsiteX8" fmla="*/ 16119 w 223303"/>
                  <a:gd name="connsiteY8" fmla="*/ 10834 h 242167"/>
                  <a:gd name="connsiteX9" fmla="*/ 35201 w 223303"/>
                  <a:gd name="connsiteY9" fmla="*/ 128 h 242167"/>
                  <a:gd name="connsiteX10" fmla="*/ 195765 w 223303"/>
                  <a:gd name="connsiteY10" fmla="*/ 101599 h 242167"/>
                  <a:gd name="connsiteX11" fmla="*/ 222293 w 223303"/>
                  <a:gd name="connsiteY11" fmla="*/ 224946 h 242167"/>
                  <a:gd name="connsiteX12" fmla="*/ 204143 w 223303"/>
                  <a:gd name="connsiteY12" fmla="*/ 242168 h 2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2167">
                    <a:moveTo>
                      <a:pt x="204143" y="242168"/>
                    </a:moveTo>
                    <a:cubicBezTo>
                      <a:pt x="203677" y="242168"/>
                      <a:pt x="202746" y="242168"/>
                      <a:pt x="202281" y="242168"/>
                    </a:cubicBezTo>
                    <a:cubicBezTo>
                      <a:pt x="192042" y="241237"/>
                      <a:pt x="184596" y="231928"/>
                      <a:pt x="185527" y="221688"/>
                    </a:cubicBezTo>
                    <a:cubicBezTo>
                      <a:pt x="189250" y="184451"/>
                      <a:pt x="181803" y="150938"/>
                      <a:pt x="164118" y="121148"/>
                    </a:cubicBezTo>
                    <a:cubicBezTo>
                      <a:pt x="131074" y="66689"/>
                      <a:pt x="72433" y="46674"/>
                      <a:pt x="45439" y="40158"/>
                    </a:cubicBezTo>
                    <a:cubicBezTo>
                      <a:pt x="37993" y="65759"/>
                      <a:pt x="27289" y="123475"/>
                      <a:pt x="59867" y="177003"/>
                    </a:cubicBezTo>
                    <a:cubicBezTo>
                      <a:pt x="64987" y="185848"/>
                      <a:pt x="62194" y="197484"/>
                      <a:pt x="53351" y="202604"/>
                    </a:cubicBezTo>
                    <a:cubicBezTo>
                      <a:pt x="44509" y="207724"/>
                      <a:pt x="32873" y="204931"/>
                      <a:pt x="27754" y="196088"/>
                    </a:cubicBezTo>
                    <a:cubicBezTo>
                      <a:pt x="-25767" y="107184"/>
                      <a:pt x="14257" y="15024"/>
                      <a:pt x="16119" y="10834"/>
                    </a:cubicBezTo>
                    <a:cubicBezTo>
                      <a:pt x="19377" y="3387"/>
                      <a:pt x="27289" y="-802"/>
                      <a:pt x="35201" y="128"/>
                    </a:cubicBezTo>
                    <a:cubicBezTo>
                      <a:pt x="39389" y="594"/>
                      <a:pt x="142709" y="13627"/>
                      <a:pt x="195765" y="101599"/>
                    </a:cubicBezTo>
                    <a:cubicBezTo>
                      <a:pt x="217639" y="137439"/>
                      <a:pt x="226482" y="180262"/>
                      <a:pt x="222293" y="224946"/>
                    </a:cubicBezTo>
                    <a:cubicBezTo>
                      <a:pt x="221363" y="235186"/>
                      <a:pt x="213451" y="242168"/>
                      <a:pt x="204143" y="242168"/>
                    </a:cubicBezTo>
                    <a:close/>
                  </a:path>
                </a:pathLst>
              </a:custGeom>
              <a:solidFill>
                <a:srgbClr val="000000"/>
              </a:solidFill>
              <a:ln w="4653" cap="flat">
                <a:noFill/>
                <a:prstDash val="solid"/>
                <a:miter/>
              </a:ln>
            </p:spPr>
            <p:txBody>
              <a:bodyPr rtlCol="0" anchor="ctr"/>
              <a:lstStyle/>
              <a:p>
                <a:pPr rtl="0" algn="l"/>
                <a:endParaRPr lang="en-US"/>
              </a:p>
            </p:txBody>
          </p:sp>
          <p:sp>
            <p:nvSpPr>
              <p:cNvPr id="17" name="Freeform 92">
                <a:extLst>
                  <a:ext uri="{FF2B5EF4-FFF2-40B4-BE49-F238E27FC236}">
                    <a16:creationId xmlns:a16="http://schemas.microsoft.com/office/drawing/2014/main" id="{1C043A46-FF6F-EAE0-03E1-99DC2429A95E}"/>
                  </a:ext>
                </a:extLst>
              </p:cNvPr>
              <p:cNvSpPr/>
              <p:nvPr/>
            </p:nvSpPr>
            <p:spPr>
              <a:xfrm>
                <a:off x="-8520910" y="4697269"/>
                <a:ext cx="744499" cy="781973"/>
              </a:xfrm>
              <a:custGeom>
                <a:avLst/>
                <a:gdLst>
                  <a:gd name="connsiteX0" fmla="*/ 742321 w 744499"/>
                  <a:gd name="connsiteY0" fmla="*/ 288119 h 781973"/>
                  <a:gd name="connsiteX1" fmla="*/ 726032 w 744499"/>
                  <a:gd name="connsiteY1" fmla="*/ 297895 h 781973"/>
                  <a:gd name="connsiteX2" fmla="*/ 539870 w 744499"/>
                  <a:gd name="connsiteY2" fmla="*/ 297895 h 781973"/>
                  <a:gd name="connsiteX3" fmla="*/ 521254 w 744499"/>
                  <a:gd name="connsiteY3" fmla="*/ 279276 h 781973"/>
                  <a:gd name="connsiteX4" fmla="*/ 539870 w 744499"/>
                  <a:gd name="connsiteY4" fmla="*/ 260658 h 781973"/>
                  <a:gd name="connsiteX5" fmla="*/ 558486 w 744499"/>
                  <a:gd name="connsiteY5" fmla="*/ 242039 h 781973"/>
                  <a:gd name="connsiteX6" fmla="*/ 539870 w 744499"/>
                  <a:gd name="connsiteY6" fmla="*/ 223421 h 781973"/>
                  <a:gd name="connsiteX7" fmla="*/ 279243 w 744499"/>
                  <a:gd name="connsiteY7" fmla="*/ 223421 h 781973"/>
                  <a:gd name="connsiteX8" fmla="*/ 279243 w 744499"/>
                  <a:gd name="connsiteY8" fmla="*/ 744737 h 781973"/>
                  <a:gd name="connsiteX9" fmla="*/ 502638 w 744499"/>
                  <a:gd name="connsiteY9" fmla="*/ 744737 h 781973"/>
                  <a:gd name="connsiteX10" fmla="*/ 521254 w 744499"/>
                  <a:gd name="connsiteY10" fmla="*/ 763355 h 781973"/>
                  <a:gd name="connsiteX11" fmla="*/ 502638 w 744499"/>
                  <a:gd name="connsiteY11" fmla="*/ 781973 h 781973"/>
                  <a:gd name="connsiteX12" fmla="*/ 18616 w 744499"/>
                  <a:gd name="connsiteY12" fmla="*/ 781973 h 781973"/>
                  <a:gd name="connsiteX13" fmla="*/ 0 w 744499"/>
                  <a:gd name="connsiteY13" fmla="*/ 763355 h 781973"/>
                  <a:gd name="connsiteX14" fmla="*/ 18616 w 744499"/>
                  <a:gd name="connsiteY14" fmla="*/ 744737 h 781973"/>
                  <a:gd name="connsiteX15" fmla="*/ 242011 w 744499"/>
                  <a:gd name="connsiteY15" fmla="*/ 744737 h 781973"/>
                  <a:gd name="connsiteX16" fmla="*/ 242011 w 744499"/>
                  <a:gd name="connsiteY16" fmla="*/ 18618 h 781973"/>
                  <a:gd name="connsiteX17" fmla="*/ 260627 w 744499"/>
                  <a:gd name="connsiteY17" fmla="*/ 0 h 781973"/>
                  <a:gd name="connsiteX18" fmla="*/ 279243 w 744499"/>
                  <a:gd name="connsiteY18" fmla="*/ 18618 h 781973"/>
                  <a:gd name="connsiteX19" fmla="*/ 279243 w 744499"/>
                  <a:gd name="connsiteY19" fmla="*/ 186184 h 781973"/>
                  <a:gd name="connsiteX20" fmla="*/ 539870 w 744499"/>
                  <a:gd name="connsiteY20" fmla="*/ 186184 h 781973"/>
                  <a:gd name="connsiteX21" fmla="*/ 558486 w 744499"/>
                  <a:gd name="connsiteY21" fmla="*/ 189442 h 781973"/>
                  <a:gd name="connsiteX22" fmla="*/ 558486 w 744499"/>
                  <a:gd name="connsiteY22" fmla="*/ 55855 h 781973"/>
                  <a:gd name="connsiteX23" fmla="*/ 539870 w 744499"/>
                  <a:gd name="connsiteY23" fmla="*/ 37237 h 781973"/>
                  <a:gd name="connsiteX24" fmla="*/ 335092 w 744499"/>
                  <a:gd name="connsiteY24" fmla="*/ 37237 h 781973"/>
                  <a:gd name="connsiteX25" fmla="*/ 316476 w 744499"/>
                  <a:gd name="connsiteY25" fmla="*/ 18618 h 781973"/>
                  <a:gd name="connsiteX26" fmla="*/ 335092 w 744499"/>
                  <a:gd name="connsiteY26" fmla="*/ 0 h 781973"/>
                  <a:gd name="connsiteX27" fmla="*/ 539870 w 744499"/>
                  <a:gd name="connsiteY27" fmla="*/ 0 h 781973"/>
                  <a:gd name="connsiteX28" fmla="*/ 595719 w 744499"/>
                  <a:gd name="connsiteY28" fmla="*/ 55855 h 781973"/>
                  <a:gd name="connsiteX29" fmla="*/ 595719 w 744499"/>
                  <a:gd name="connsiteY29" fmla="*/ 242039 h 781973"/>
                  <a:gd name="connsiteX30" fmla="*/ 592461 w 744499"/>
                  <a:gd name="connsiteY30" fmla="*/ 260658 h 781973"/>
                  <a:gd name="connsiteX31" fmla="*/ 691127 w 744499"/>
                  <a:gd name="connsiteY31" fmla="*/ 260658 h 781973"/>
                  <a:gd name="connsiteX32" fmla="*/ 635744 w 744499"/>
                  <a:gd name="connsiteY32" fmla="*/ 177806 h 781973"/>
                  <a:gd name="connsiteX33" fmla="*/ 635744 w 744499"/>
                  <a:gd name="connsiteY33" fmla="*/ 157326 h 781973"/>
                  <a:gd name="connsiteX34" fmla="*/ 691127 w 744499"/>
                  <a:gd name="connsiteY34" fmla="*/ 74474 h 781973"/>
                  <a:gd name="connsiteX35" fmla="*/ 651567 w 744499"/>
                  <a:gd name="connsiteY35" fmla="*/ 74474 h 781973"/>
                  <a:gd name="connsiteX36" fmla="*/ 632951 w 744499"/>
                  <a:gd name="connsiteY36" fmla="*/ 55855 h 781973"/>
                  <a:gd name="connsiteX37" fmla="*/ 651567 w 744499"/>
                  <a:gd name="connsiteY37" fmla="*/ 37237 h 781973"/>
                  <a:gd name="connsiteX38" fmla="*/ 726032 w 744499"/>
                  <a:gd name="connsiteY38" fmla="*/ 37237 h 781973"/>
                  <a:gd name="connsiteX39" fmla="*/ 742321 w 744499"/>
                  <a:gd name="connsiteY39" fmla="*/ 47012 h 781973"/>
                  <a:gd name="connsiteX40" fmla="*/ 741391 w 744499"/>
                  <a:gd name="connsiteY40" fmla="*/ 66095 h 781973"/>
                  <a:gd name="connsiteX41" fmla="*/ 673907 w 744499"/>
                  <a:gd name="connsiteY41" fmla="*/ 167566 h 781973"/>
                  <a:gd name="connsiteX42" fmla="*/ 741391 w 744499"/>
                  <a:gd name="connsiteY42" fmla="*/ 269036 h 781973"/>
                  <a:gd name="connsiteX43" fmla="*/ 742321 w 744499"/>
                  <a:gd name="connsiteY43" fmla="*/ 288119 h 7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499" h="781973">
                    <a:moveTo>
                      <a:pt x="742321" y="288119"/>
                    </a:moveTo>
                    <a:cubicBezTo>
                      <a:pt x="739064" y="294171"/>
                      <a:pt x="732548" y="297895"/>
                      <a:pt x="726032" y="297895"/>
                    </a:cubicBezTo>
                    <a:lnTo>
                      <a:pt x="539870" y="297895"/>
                    </a:lnTo>
                    <a:cubicBezTo>
                      <a:pt x="529631" y="297895"/>
                      <a:pt x="521254" y="289516"/>
                      <a:pt x="521254" y="279276"/>
                    </a:cubicBezTo>
                    <a:cubicBezTo>
                      <a:pt x="521254" y="269036"/>
                      <a:pt x="529631" y="260658"/>
                      <a:pt x="539870" y="260658"/>
                    </a:cubicBezTo>
                    <a:cubicBezTo>
                      <a:pt x="550109" y="260658"/>
                      <a:pt x="558486" y="252279"/>
                      <a:pt x="558486" y="242039"/>
                    </a:cubicBezTo>
                    <a:cubicBezTo>
                      <a:pt x="558486" y="231799"/>
                      <a:pt x="550109" y="223421"/>
                      <a:pt x="539870" y="223421"/>
                    </a:cubicBezTo>
                    <a:lnTo>
                      <a:pt x="279243" y="223421"/>
                    </a:lnTo>
                    <a:lnTo>
                      <a:pt x="279243" y="744737"/>
                    </a:lnTo>
                    <a:lnTo>
                      <a:pt x="502638" y="744737"/>
                    </a:lnTo>
                    <a:cubicBezTo>
                      <a:pt x="512877" y="744737"/>
                      <a:pt x="521254" y="753115"/>
                      <a:pt x="521254" y="763355"/>
                    </a:cubicBezTo>
                    <a:cubicBezTo>
                      <a:pt x="521254" y="773595"/>
                      <a:pt x="512877" y="781973"/>
                      <a:pt x="502638" y="781973"/>
                    </a:cubicBezTo>
                    <a:lnTo>
                      <a:pt x="18616" y="781973"/>
                    </a:lnTo>
                    <a:cubicBezTo>
                      <a:pt x="8378" y="781973"/>
                      <a:pt x="0" y="773595"/>
                      <a:pt x="0" y="763355"/>
                    </a:cubicBezTo>
                    <a:cubicBezTo>
                      <a:pt x="0" y="753115"/>
                      <a:pt x="8378" y="744737"/>
                      <a:pt x="18616" y="744737"/>
                    </a:cubicBezTo>
                    <a:lnTo>
                      <a:pt x="242011" y="744737"/>
                    </a:lnTo>
                    <a:lnTo>
                      <a:pt x="242011" y="18618"/>
                    </a:lnTo>
                    <a:cubicBezTo>
                      <a:pt x="242011" y="8379"/>
                      <a:pt x="250388" y="0"/>
                      <a:pt x="260627" y="0"/>
                    </a:cubicBezTo>
                    <a:cubicBezTo>
                      <a:pt x="270866" y="0"/>
                      <a:pt x="279243" y="8379"/>
                      <a:pt x="279243" y="18618"/>
                    </a:cubicBezTo>
                    <a:lnTo>
                      <a:pt x="279243" y="186184"/>
                    </a:lnTo>
                    <a:lnTo>
                      <a:pt x="539870" y="186184"/>
                    </a:lnTo>
                    <a:cubicBezTo>
                      <a:pt x="546386" y="186184"/>
                      <a:pt x="552436" y="187581"/>
                      <a:pt x="558486" y="189442"/>
                    </a:cubicBezTo>
                    <a:lnTo>
                      <a:pt x="558486" y="55855"/>
                    </a:lnTo>
                    <a:cubicBezTo>
                      <a:pt x="558486" y="45615"/>
                      <a:pt x="550109" y="37237"/>
                      <a:pt x="539870" y="37237"/>
                    </a:cubicBezTo>
                    <a:lnTo>
                      <a:pt x="335092" y="37237"/>
                    </a:lnTo>
                    <a:cubicBezTo>
                      <a:pt x="324853" y="37237"/>
                      <a:pt x="316476" y="28858"/>
                      <a:pt x="316476" y="18618"/>
                    </a:cubicBezTo>
                    <a:cubicBezTo>
                      <a:pt x="316476" y="8379"/>
                      <a:pt x="324853" y="0"/>
                      <a:pt x="335092" y="0"/>
                    </a:cubicBezTo>
                    <a:lnTo>
                      <a:pt x="539870" y="0"/>
                    </a:lnTo>
                    <a:cubicBezTo>
                      <a:pt x="570587" y="0"/>
                      <a:pt x="595719" y="25134"/>
                      <a:pt x="595719" y="55855"/>
                    </a:cubicBezTo>
                    <a:lnTo>
                      <a:pt x="595719" y="242039"/>
                    </a:lnTo>
                    <a:cubicBezTo>
                      <a:pt x="595719" y="248555"/>
                      <a:pt x="594788" y="254607"/>
                      <a:pt x="592461" y="260658"/>
                    </a:cubicBezTo>
                    <a:lnTo>
                      <a:pt x="691127" y="260658"/>
                    </a:lnTo>
                    <a:lnTo>
                      <a:pt x="635744" y="177806"/>
                    </a:lnTo>
                    <a:cubicBezTo>
                      <a:pt x="631555" y="171754"/>
                      <a:pt x="631555" y="163377"/>
                      <a:pt x="635744" y="157326"/>
                    </a:cubicBezTo>
                    <a:lnTo>
                      <a:pt x="691127" y="74474"/>
                    </a:lnTo>
                    <a:lnTo>
                      <a:pt x="651567" y="74474"/>
                    </a:lnTo>
                    <a:cubicBezTo>
                      <a:pt x="641329" y="74474"/>
                      <a:pt x="632951" y="66095"/>
                      <a:pt x="632951" y="55855"/>
                    </a:cubicBezTo>
                    <a:cubicBezTo>
                      <a:pt x="632951" y="45615"/>
                      <a:pt x="641329" y="37237"/>
                      <a:pt x="651567" y="37237"/>
                    </a:cubicBezTo>
                    <a:lnTo>
                      <a:pt x="726032" y="37237"/>
                    </a:lnTo>
                    <a:cubicBezTo>
                      <a:pt x="733013" y="37237"/>
                      <a:pt x="739064" y="40961"/>
                      <a:pt x="742321" y="47012"/>
                    </a:cubicBezTo>
                    <a:cubicBezTo>
                      <a:pt x="745579" y="53062"/>
                      <a:pt x="745114" y="60510"/>
                      <a:pt x="741391" y="66095"/>
                    </a:cubicBezTo>
                    <a:lnTo>
                      <a:pt x="673907" y="167566"/>
                    </a:lnTo>
                    <a:lnTo>
                      <a:pt x="741391" y="269036"/>
                    </a:lnTo>
                    <a:cubicBezTo>
                      <a:pt x="745114" y="274622"/>
                      <a:pt x="745579" y="282069"/>
                      <a:pt x="742321" y="288119"/>
                    </a:cubicBezTo>
                    <a:close/>
                  </a:path>
                </a:pathLst>
              </a:custGeom>
              <a:solidFill>
                <a:srgbClr val="000000"/>
              </a:solidFill>
              <a:ln w="4653" cap="flat">
                <a:noFill/>
                <a:prstDash val="solid"/>
                <a:miter/>
              </a:ln>
            </p:spPr>
            <p:txBody>
              <a:bodyPr rtlCol="0" anchor="ctr"/>
              <a:lstStyle/>
              <a:p>
                <a:pPr rtl="0" algn="l"/>
                <a:endParaRPr lang="en-US"/>
              </a:p>
            </p:txBody>
          </p:sp>
          <p:sp>
            <p:nvSpPr>
              <p:cNvPr id="18" name="Freeform 93">
                <a:extLst>
                  <a:ext uri="{FF2B5EF4-FFF2-40B4-BE49-F238E27FC236}">
                    <a16:creationId xmlns:a16="http://schemas.microsoft.com/office/drawing/2014/main" id="{4A37C638-9AB5-D3CD-497A-5477A539C1F5}"/>
                  </a:ext>
                </a:extLst>
              </p:cNvPr>
              <p:cNvSpPr/>
              <p:nvPr/>
            </p:nvSpPr>
            <p:spPr>
              <a:xfrm>
                <a:off x="-8371981" y="5777136"/>
                <a:ext cx="223394" cy="37236"/>
              </a:xfrm>
              <a:custGeom>
                <a:avLst/>
                <a:gdLst>
                  <a:gd name="connsiteX0" fmla="*/ 18616 w 223394"/>
                  <a:gd name="connsiteY0" fmla="*/ 0 h 37236"/>
                  <a:gd name="connsiteX1" fmla="*/ 204778 w 223394"/>
                  <a:gd name="connsiteY1" fmla="*/ 0 h 37236"/>
                  <a:gd name="connsiteX2" fmla="*/ 223394 w 223394"/>
                  <a:gd name="connsiteY2" fmla="*/ 18618 h 37236"/>
                  <a:gd name="connsiteX3" fmla="*/ 204778 w 223394"/>
                  <a:gd name="connsiteY3" fmla="*/ 37237 h 37236"/>
                  <a:gd name="connsiteX4" fmla="*/ 18616 w 223394"/>
                  <a:gd name="connsiteY4" fmla="*/ 37237 h 37236"/>
                  <a:gd name="connsiteX5" fmla="*/ 0 w 223394"/>
                  <a:gd name="connsiteY5" fmla="*/ 18618 h 37236"/>
                  <a:gd name="connsiteX6" fmla="*/ 18616 w 22339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4" h="37236">
                    <a:moveTo>
                      <a:pt x="18616" y="0"/>
                    </a:moveTo>
                    <a:lnTo>
                      <a:pt x="204778" y="0"/>
                    </a:lnTo>
                    <a:cubicBezTo>
                      <a:pt x="215017" y="0"/>
                      <a:pt x="223394" y="8379"/>
                      <a:pt x="223394" y="18618"/>
                    </a:cubicBezTo>
                    <a:cubicBezTo>
                      <a:pt x="223394" y="28858"/>
                      <a:pt x="215017" y="37237"/>
                      <a:pt x="204778" y="37237"/>
                    </a:cubicBezTo>
                    <a:lnTo>
                      <a:pt x="18616" y="37237"/>
                    </a:lnTo>
                    <a:cubicBezTo>
                      <a:pt x="8378" y="37237"/>
                      <a:pt x="0" y="28858"/>
                      <a:pt x="0" y="18618"/>
                    </a:cubicBezTo>
                    <a:cubicBezTo>
                      <a:pt x="0" y="8379"/>
                      <a:pt x="8378"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9" name="Freeform 94">
                <a:extLst>
                  <a:ext uri="{FF2B5EF4-FFF2-40B4-BE49-F238E27FC236}">
                    <a16:creationId xmlns:a16="http://schemas.microsoft.com/office/drawing/2014/main" id="{DF3E2D6A-E95E-4A69-BAE6-3B6356D20A7A}"/>
                  </a:ext>
                </a:extLst>
              </p:cNvPr>
              <p:cNvSpPr/>
              <p:nvPr/>
            </p:nvSpPr>
            <p:spPr>
              <a:xfrm>
                <a:off x="-8446446" y="5665426"/>
                <a:ext cx="372324" cy="37236"/>
              </a:xfrm>
              <a:custGeom>
                <a:avLst/>
                <a:gdLst>
                  <a:gd name="connsiteX0" fmla="*/ 353708 w 372324"/>
                  <a:gd name="connsiteY0" fmla="*/ 0 h 37236"/>
                  <a:gd name="connsiteX1" fmla="*/ 372324 w 372324"/>
                  <a:gd name="connsiteY1" fmla="*/ 18618 h 37236"/>
                  <a:gd name="connsiteX2" fmla="*/ 353708 w 372324"/>
                  <a:gd name="connsiteY2" fmla="*/ 37237 h 37236"/>
                  <a:gd name="connsiteX3" fmla="*/ 18616 w 372324"/>
                  <a:gd name="connsiteY3" fmla="*/ 37237 h 37236"/>
                  <a:gd name="connsiteX4" fmla="*/ 0 w 372324"/>
                  <a:gd name="connsiteY4" fmla="*/ 18618 h 37236"/>
                  <a:gd name="connsiteX5" fmla="*/ 18616 w 372324"/>
                  <a:gd name="connsiteY5" fmla="*/ 0 h 37236"/>
                  <a:gd name="connsiteX6" fmla="*/ 353708 w 37232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4" h="37236">
                    <a:moveTo>
                      <a:pt x="353708" y="0"/>
                    </a:moveTo>
                    <a:cubicBezTo>
                      <a:pt x="363947" y="0"/>
                      <a:pt x="372324" y="8379"/>
                      <a:pt x="372324" y="18618"/>
                    </a:cubicBezTo>
                    <a:cubicBezTo>
                      <a:pt x="372324" y="28858"/>
                      <a:pt x="363947" y="37237"/>
                      <a:pt x="353708" y="37237"/>
                    </a:cubicBezTo>
                    <a:lnTo>
                      <a:pt x="18616" y="37237"/>
                    </a:lnTo>
                    <a:cubicBezTo>
                      <a:pt x="8378" y="37237"/>
                      <a:pt x="0" y="28858"/>
                      <a:pt x="0" y="18618"/>
                    </a:cubicBezTo>
                    <a:cubicBezTo>
                      <a:pt x="0" y="8379"/>
                      <a:pt x="8378" y="0"/>
                      <a:pt x="18616" y="0"/>
                    </a:cubicBezTo>
                    <a:lnTo>
                      <a:pt x="353708" y="0"/>
                    </a:lnTo>
                    <a:close/>
                  </a:path>
                </a:pathLst>
              </a:custGeom>
              <a:solidFill>
                <a:srgbClr val="000000"/>
              </a:solidFill>
              <a:ln w="4653" cap="flat">
                <a:noFill/>
                <a:prstDash val="solid"/>
                <a:miter/>
              </a:ln>
            </p:spPr>
            <p:txBody>
              <a:bodyPr rtlCol="0" anchor="ctr"/>
              <a:lstStyle/>
              <a:p>
                <a:pPr rtl="0" algn="l"/>
                <a:endParaRPr lang="en-US"/>
              </a:p>
            </p:txBody>
          </p:sp>
          <p:sp>
            <p:nvSpPr>
              <p:cNvPr id="20" name="Freeform 95">
                <a:extLst>
                  <a:ext uri="{FF2B5EF4-FFF2-40B4-BE49-F238E27FC236}">
                    <a16:creationId xmlns:a16="http://schemas.microsoft.com/office/drawing/2014/main" id="{E067F409-FAD7-4953-7889-C7F4FD682F96}"/>
                  </a:ext>
                </a:extLst>
              </p:cNvPr>
              <p:cNvSpPr/>
              <p:nvPr/>
            </p:nvSpPr>
            <p:spPr>
              <a:xfrm>
                <a:off x="-8483678" y="5553715"/>
                <a:ext cx="446788" cy="37236"/>
              </a:xfrm>
              <a:custGeom>
                <a:avLst/>
                <a:gdLst>
                  <a:gd name="connsiteX0" fmla="*/ 0 w 446788"/>
                  <a:gd name="connsiteY0" fmla="*/ 18618 h 37236"/>
                  <a:gd name="connsiteX1" fmla="*/ 18616 w 446788"/>
                  <a:gd name="connsiteY1" fmla="*/ 0 h 37236"/>
                  <a:gd name="connsiteX2" fmla="*/ 428173 w 446788"/>
                  <a:gd name="connsiteY2" fmla="*/ 0 h 37236"/>
                  <a:gd name="connsiteX3" fmla="*/ 446789 w 446788"/>
                  <a:gd name="connsiteY3" fmla="*/ 18618 h 37236"/>
                  <a:gd name="connsiteX4" fmla="*/ 428173 w 446788"/>
                  <a:gd name="connsiteY4" fmla="*/ 37237 h 37236"/>
                  <a:gd name="connsiteX5" fmla="*/ 18616 w 446788"/>
                  <a:gd name="connsiteY5" fmla="*/ 37237 h 37236"/>
                  <a:gd name="connsiteX6" fmla="*/ 0 w 446788"/>
                  <a:gd name="connsiteY6" fmla="*/ 18618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88" h="37236">
                    <a:moveTo>
                      <a:pt x="0" y="18618"/>
                    </a:moveTo>
                    <a:cubicBezTo>
                      <a:pt x="0" y="8379"/>
                      <a:pt x="8378" y="0"/>
                      <a:pt x="18616" y="0"/>
                    </a:cubicBezTo>
                    <a:lnTo>
                      <a:pt x="428173" y="0"/>
                    </a:lnTo>
                    <a:cubicBezTo>
                      <a:pt x="438412" y="0"/>
                      <a:pt x="446789" y="8379"/>
                      <a:pt x="446789" y="18618"/>
                    </a:cubicBezTo>
                    <a:cubicBezTo>
                      <a:pt x="446789" y="28858"/>
                      <a:pt x="438412" y="37237"/>
                      <a:pt x="428173" y="37237"/>
                    </a:cubicBezTo>
                    <a:lnTo>
                      <a:pt x="18616" y="37237"/>
                    </a:lnTo>
                    <a:cubicBezTo>
                      <a:pt x="8378" y="37237"/>
                      <a:pt x="0" y="28858"/>
                      <a:pt x="0" y="18618"/>
                    </a:cubicBezTo>
                    <a:close/>
                  </a:path>
                </a:pathLst>
              </a:custGeom>
              <a:solidFill>
                <a:srgbClr val="000000"/>
              </a:solidFill>
              <a:ln w="465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04682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116ED-BE1C-8893-ECC1-2C3487CE250F}"/>
              </a:ext>
            </a:extLst>
          </p:cNvPr>
          <p:cNvSpPr>
            <a:spLocks noGrp="1"/>
          </p:cNvSpPr>
          <p:nvPr>
            <p:ph type="body" sz="quarter" idx="18"/>
          </p:nvPr>
        </p:nvSpPr>
        <p:spPr>
          <a:xfrm>
            <a:off x="898357" y="1755229"/>
            <a:ext cx="6556802" cy="3855158"/>
          </a:xfrm>
        </p:spPr>
        <p:txBody>
          <a:bodyPr/>
          <a:lstStyle/>
          <a:p>
            <a:pPr marL="0" indent="0" rtl="0" algn="l">
              <a:lnSpc>
                <a:spcPct val="107000"/>
              </a:lnSpc>
              <a:spcAft>
                <a:spcPts val="800"/>
              </a:spcAft>
            </a:pPr>
            <a:r>
              <a:rPr lang="en-GB" sz="2400" dirty="0">
                <a:effectLst/>
                <a:ea typeface="Calibri" panose="020F0502020204030204" pitchFamily="34" charset="0"/>
                <a:cs typeface="Times New Roman" panose="02020603050405020304" pitchFamily="18" charset="0"/>
              </a:rPr>
              <a:t>Sektionen Kunderelationer bør omfatte alle de måder, du planlægger at kommunikere med dine forbrugere, inklusive sociale medier for at hjælpe med at promovere dine tilbud</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Hvordan vil du</a:t>
            </a:r>
            <a:r>
              <a:rPr lang="en-GB" sz="2400" b="1" dirty="0">
                <a:effectLst/>
                <a:ea typeface="Calibri" panose="020F0502020204030204" pitchFamily="34" charset="0"/>
                <a:cs typeface="Times New Roman" panose="02020603050405020304" pitchFamily="18" charset="0"/>
              </a:rPr>
              <a:t>kommunikere</a:t>
            </a:r>
            <a:r>
              <a:rPr lang="en-GB" sz="2400" dirty="0">
                <a:effectLst/>
                <a:ea typeface="Calibri" panose="020F0502020204030204" pitchFamily="34" charset="0"/>
                <a:cs typeface="Times New Roman" panose="02020603050405020304" pitchFamily="18" charset="0"/>
              </a:rPr>
              <a:t>med forbrugerne gennem hele købers rejse?</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Hvad er den bedste måde at</a:t>
            </a:r>
            <a:r>
              <a:rPr lang="en-GB" sz="2400" b="1" dirty="0">
                <a:effectLst/>
                <a:ea typeface="Calibri" panose="020F0502020204030204" pitchFamily="34" charset="0"/>
                <a:cs typeface="Times New Roman" panose="02020603050405020304" pitchFamily="18" charset="0"/>
              </a:rPr>
              <a:t>marked</a:t>
            </a:r>
            <a:r>
              <a:rPr lang="en-GB" sz="2400" dirty="0">
                <a:effectLst/>
                <a:ea typeface="Calibri" panose="020F0502020204030204" pitchFamily="34" charset="0"/>
                <a:cs typeface="Times New Roman" panose="02020603050405020304" pitchFamily="18" charset="0"/>
              </a:rPr>
              <a:t>din etiske fødevarevirksomhed?</a:t>
            </a:r>
          </a:p>
          <a:p>
            <a:pPr marL="360000" indent="-360000" rtl="0" algn="l">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Hvilken</a:t>
            </a:r>
            <a:r>
              <a:rPr lang="en-GB" sz="2400" b="1" dirty="0">
                <a:effectLst/>
                <a:ea typeface="Calibri" panose="020F0502020204030204" pitchFamily="34" charset="0"/>
                <a:cs typeface="Times New Roman" panose="02020603050405020304" pitchFamily="18" charset="0"/>
              </a:rPr>
              <a:t>sociale medieplatforme</a:t>
            </a:r>
            <a:r>
              <a:rPr lang="en-GB" sz="2400" dirty="0">
                <a:effectLst/>
                <a:ea typeface="Calibri" panose="020F0502020204030204" pitchFamily="34" charset="0"/>
                <a:cs typeface="Times New Roman" panose="02020603050405020304" pitchFamily="18" charset="0"/>
              </a:rPr>
              <a:t>bruger du?</a:t>
            </a:r>
          </a:p>
          <a:p>
            <a:pPr rtl="0" algn="l"/>
            <a:endParaRPr lang="en-IE" dirty="0"/>
          </a:p>
        </p:txBody>
      </p:sp>
      <p:sp>
        <p:nvSpPr>
          <p:cNvPr id="3" name="Text Placeholder 2">
            <a:extLst>
              <a:ext uri="{FF2B5EF4-FFF2-40B4-BE49-F238E27FC236}">
                <a16:creationId xmlns:a16="http://schemas.microsoft.com/office/drawing/2014/main" id="{7D424239-68F9-E804-F44F-F619C599CC7B}"/>
              </a:ext>
            </a:extLst>
          </p:cNvPr>
          <p:cNvSpPr>
            <a:spLocks noGrp="1"/>
          </p:cNvSpPr>
          <p:nvPr>
            <p:ph type="body" sz="quarter" idx="16"/>
          </p:nvPr>
        </p:nvSpPr>
        <p:spPr>
          <a:xfrm>
            <a:off x="898357" y="890242"/>
            <a:ext cx="5912345" cy="992652"/>
          </a:xfrm>
        </p:spPr>
        <p:txBody>
          <a:bodyPr/>
          <a:lstStyle/>
          <a:p>
            <a:pPr rtl="0" algn="l"/>
            <a:r>
              <a:rPr lang="en-IE" b="1" dirty="0"/>
              <a:t>5. Kunderelationer</a:t>
            </a:r>
          </a:p>
        </p:txBody>
      </p:sp>
      <p:grpSp>
        <p:nvGrpSpPr>
          <p:cNvPr id="5" name="Graphic 2">
            <a:extLst>
              <a:ext uri="{FF2B5EF4-FFF2-40B4-BE49-F238E27FC236}">
                <a16:creationId xmlns:a16="http://schemas.microsoft.com/office/drawing/2014/main" id="{499201D3-FA05-F78E-C3B3-987E5C14C44E}"/>
              </a:ext>
            </a:extLst>
          </p:cNvPr>
          <p:cNvGrpSpPr/>
          <p:nvPr/>
        </p:nvGrpSpPr>
        <p:grpSpPr>
          <a:xfrm>
            <a:off x="8515997" y="1755229"/>
            <a:ext cx="3066402" cy="4007750"/>
            <a:chOff x="-2722427" y="-4129065"/>
            <a:chExt cx="1005741" cy="1191389"/>
          </a:xfrm>
        </p:grpSpPr>
        <p:sp>
          <p:nvSpPr>
            <p:cNvPr id="6" name="Freeform 120">
              <a:extLst>
                <a:ext uri="{FF2B5EF4-FFF2-40B4-BE49-F238E27FC236}">
                  <a16:creationId xmlns:a16="http://schemas.microsoft.com/office/drawing/2014/main" id="{34E3582E-F336-9BC7-EE87-565DFDDE33E3}"/>
                </a:ext>
              </a:extLst>
            </p:cNvPr>
            <p:cNvSpPr/>
            <p:nvPr/>
          </p:nvSpPr>
          <p:spPr>
            <a:xfrm>
              <a:off x="-2069929" y="-4073865"/>
              <a:ext cx="167545" cy="188046"/>
            </a:xfrm>
            <a:custGeom>
              <a:avLst/>
              <a:gdLst>
                <a:gd name="connsiteX0" fmla="*/ 167081 w 167545"/>
                <a:gd name="connsiteY0" fmla="*/ 188046 h 188046"/>
                <a:gd name="connsiteX1" fmla="*/ 66087 w 167545"/>
                <a:gd name="connsiteY1" fmla="*/ 115900 h 188046"/>
                <a:gd name="connsiteX2" fmla="*/ 63760 w 167545"/>
                <a:gd name="connsiteY2" fmla="*/ 114503 h 188046"/>
                <a:gd name="connsiteX3" fmla="*/ 63760 w 167545"/>
                <a:gd name="connsiteY3" fmla="*/ 114503 h 188046"/>
                <a:gd name="connsiteX4" fmla="*/ 63760 w 167545"/>
                <a:gd name="connsiteY4" fmla="*/ 114503 h 188046"/>
                <a:gd name="connsiteX5" fmla="*/ 60969 w 167545"/>
                <a:gd name="connsiteY5" fmla="*/ 113572 h 188046"/>
                <a:gd name="connsiteX6" fmla="*/ 60038 w 167545"/>
                <a:gd name="connsiteY6" fmla="*/ 113107 h 188046"/>
                <a:gd name="connsiteX7" fmla="*/ 57711 w 167545"/>
                <a:gd name="connsiteY7" fmla="*/ 112642 h 188046"/>
                <a:gd name="connsiteX8" fmla="*/ 56314 w 167545"/>
                <a:gd name="connsiteY8" fmla="*/ 112642 h 188046"/>
                <a:gd name="connsiteX9" fmla="*/ 55849 w 167545"/>
                <a:gd name="connsiteY9" fmla="*/ 112642 h 188046"/>
                <a:gd name="connsiteX10" fmla="*/ 18616 w 167545"/>
                <a:gd name="connsiteY10" fmla="*/ 112642 h 188046"/>
                <a:gd name="connsiteX11" fmla="*/ 0 w 167545"/>
                <a:gd name="connsiteY11" fmla="*/ 94023 h 188046"/>
                <a:gd name="connsiteX12" fmla="*/ 18616 w 167545"/>
                <a:gd name="connsiteY12" fmla="*/ 75405 h 188046"/>
                <a:gd name="connsiteX13" fmla="*/ 55849 w 167545"/>
                <a:gd name="connsiteY13" fmla="*/ 75405 h 188046"/>
                <a:gd name="connsiteX14" fmla="*/ 66553 w 167545"/>
                <a:gd name="connsiteY14" fmla="*/ 72146 h 188046"/>
                <a:gd name="connsiteX15" fmla="*/ 167546 w 167545"/>
                <a:gd name="connsiteY15" fmla="*/ 0 h 188046"/>
                <a:gd name="connsiteX16" fmla="*/ 167546 w 167545"/>
                <a:gd name="connsiteY16" fmla="*/ 188046 h 1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545" h="188046">
                  <a:moveTo>
                    <a:pt x="167081" y="188046"/>
                  </a:moveTo>
                  <a:lnTo>
                    <a:pt x="66087" y="115900"/>
                  </a:lnTo>
                  <a:cubicBezTo>
                    <a:pt x="65157" y="115434"/>
                    <a:pt x="64692" y="114969"/>
                    <a:pt x="63760" y="114503"/>
                  </a:cubicBezTo>
                  <a:cubicBezTo>
                    <a:pt x="63760" y="114503"/>
                    <a:pt x="63760" y="114503"/>
                    <a:pt x="63760" y="114503"/>
                  </a:cubicBezTo>
                  <a:cubicBezTo>
                    <a:pt x="63760" y="114503"/>
                    <a:pt x="63760" y="114503"/>
                    <a:pt x="63760" y="114503"/>
                  </a:cubicBezTo>
                  <a:cubicBezTo>
                    <a:pt x="62830" y="114038"/>
                    <a:pt x="61899" y="113572"/>
                    <a:pt x="60969" y="113572"/>
                  </a:cubicBezTo>
                  <a:cubicBezTo>
                    <a:pt x="60503" y="113572"/>
                    <a:pt x="60038" y="113572"/>
                    <a:pt x="60038" y="113107"/>
                  </a:cubicBezTo>
                  <a:cubicBezTo>
                    <a:pt x="59106" y="113107"/>
                    <a:pt x="58642" y="112642"/>
                    <a:pt x="57711" y="112642"/>
                  </a:cubicBezTo>
                  <a:cubicBezTo>
                    <a:pt x="57245" y="112642"/>
                    <a:pt x="56779" y="112642"/>
                    <a:pt x="56314" y="112642"/>
                  </a:cubicBezTo>
                  <a:cubicBezTo>
                    <a:pt x="56314" y="112642"/>
                    <a:pt x="55849" y="112642"/>
                    <a:pt x="55849" y="112642"/>
                  </a:cubicBezTo>
                  <a:lnTo>
                    <a:pt x="18616" y="112642"/>
                  </a:lnTo>
                  <a:cubicBezTo>
                    <a:pt x="8378" y="112642"/>
                    <a:pt x="0" y="104263"/>
                    <a:pt x="0" y="94023"/>
                  </a:cubicBezTo>
                  <a:cubicBezTo>
                    <a:pt x="0" y="83783"/>
                    <a:pt x="8378" y="75405"/>
                    <a:pt x="18616" y="75405"/>
                  </a:cubicBezTo>
                  <a:lnTo>
                    <a:pt x="55849" y="75405"/>
                  </a:lnTo>
                  <a:cubicBezTo>
                    <a:pt x="59572" y="75405"/>
                    <a:pt x="63296" y="74008"/>
                    <a:pt x="66553" y="72146"/>
                  </a:cubicBezTo>
                  <a:lnTo>
                    <a:pt x="167546" y="0"/>
                  </a:lnTo>
                  <a:lnTo>
                    <a:pt x="167546" y="188046"/>
                  </a:lnTo>
                  <a:close/>
                </a:path>
              </a:pathLst>
            </a:custGeom>
            <a:solidFill>
              <a:srgbClr val="F79037"/>
            </a:solidFill>
            <a:ln w="4653" cap="flat">
              <a:noFill/>
              <a:prstDash val="solid"/>
              <a:miter/>
            </a:ln>
          </p:spPr>
          <p:txBody>
            <a:bodyPr rtlCol="0" anchor="ctr"/>
            <a:lstStyle/>
            <a:p>
              <a:pPr rtl="0" algn="l"/>
              <a:endParaRPr lang="en-US"/>
            </a:p>
          </p:txBody>
        </p:sp>
        <p:sp>
          <p:nvSpPr>
            <p:cNvPr id="7" name="Freeform 121">
              <a:extLst>
                <a:ext uri="{FF2B5EF4-FFF2-40B4-BE49-F238E27FC236}">
                  <a16:creationId xmlns:a16="http://schemas.microsoft.com/office/drawing/2014/main" id="{2B16487A-AA16-0E63-E287-38DDE06D37E9}"/>
                </a:ext>
              </a:extLst>
            </p:cNvPr>
            <p:cNvSpPr/>
            <p:nvPr/>
          </p:nvSpPr>
          <p:spPr>
            <a:xfrm>
              <a:off x="-2699622" y="-3357056"/>
              <a:ext cx="290412" cy="96815"/>
            </a:xfrm>
            <a:custGeom>
              <a:avLst/>
              <a:gdLst>
                <a:gd name="connsiteX0" fmla="*/ 0 w 290412"/>
                <a:gd name="connsiteY0" fmla="*/ 24204 h 96815"/>
                <a:gd name="connsiteX1" fmla="*/ 24201 w 290412"/>
                <a:gd name="connsiteY1" fmla="*/ 0 h 96815"/>
                <a:gd name="connsiteX2" fmla="*/ 266212 w 290412"/>
                <a:gd name="connsiteY2" fmla="*/ 0 h 96815"/>
                <a:gd name="connsiteX3" fmla="*/ 290413 w 290412"/>
                <a:gd name="connsiteY3" fmla="*/ 24204 h 96815"/>
                <a:gd name="connsiteX4" fmla="*/ 290413 w 290412"/>
                <a:gd name="connsiteY4" fmla="*/ 72612 h 96815"/>
                <a:gd name="connsiteX5" fmla="*/ 266212 w 290412"/>
                <a:gd name="connsiteY5" fmla="*/ 96816 h 96815"/>
                <a:gd name="connsiteX6" fmla="*/ 24201 w 290412"/>
                <a:gd name="connsiteY6" fmla="*/ 96816 h 96815"/>
                <a:gd name="connsiteX7" fmla="*/ 0 w 290412"/>
                <a:gd name="connsiteY7" fmla="*/ 72612 h 96815"/>
                <a:gd name="connsiteX8" fmla="*/ 0 w 290412"/>
                <a:gd name="connsiteY8" fmla="*/ 24204 h 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12" h="96815">
                  <a:moveTo>
                    <a:pt x="0" y="24204"/>
                  </a:moveTo>
                  <a:cubicBezTo>
                    <a:pt x="0" y="10706"/>
                    <a:pt x="10704" y="0"/>
                    <a:pt x="24201" y="0"/>
                  </a:cubicBezTo>
                  <a:lnTo>
                    <a:pt x="266212" y="0"/>
                  </a:lnTo>
                  <a:cubicBezTo>
                    <a:pt x="279708" y="0"/>
                    <a:pt x="290413" y="10706"/>
                    <a:pt x="290413" y="24204"/>
                  </a:cubicBezTo>
                  <a:lnTo>
                    <a:pt x="290413" y="72612"/>
                  </a:lnTo>
                  <a:cubicBezTo>
                    <a:pt x="290413" y="86110"/>
                    <a:pt x="279708" y="96816"/>
                    <a:pt x="266212" y="96816"/>
                  </a:cubicBezTo>
                  <a:lnTo>
                    <a:pt x="24201" y="96816"/>
                  </a:lnTo>
                  <a:cubicBezTo>
                    <a:pt x="10704" y="96816"/>
                    <a:pt x="0" y="86110"/>
                    <a:pt x="0" y="72612"/>
                  </a:cubicBezTo>
                  <a:lnTo>
                    <a:pt x="0" y="24204"/>
                  </a:lnTo>
                  <a:close/>
                </a:path>
              </a:pathLst>
            </a:custGeom>
            <a:solidFill>
              <a:srgbClr val="F79037"/>
            </a:solidFill>
            <a:ln w="4653" cap="flat">
              <a:noFill/>
              <a:prstDash val="solid"/>
              <a:miter/>
            </a:ln>
          </p:spPr>
          <p:txBody>
            <a:bodyPr rtlCol="0" anchor="ctr"/>
            <a:lstStyle/>
            <a:p>
              <a:pPr rtl="0" algn="l"/>
              <a:endParaRPr lang="en-US" dirty="0"/>
            </a:p>
          </p:txBody>
        </p:sp>
        <p:sp>
          <p:nvSpPr>
            <p:cNvPr id="8" name="Freeform 122">
              <a:extLst>
                <a:ext uri="{FF2B5EF4-FFF2-40B4-BE49-F238E27FC236}">
                  <a16:creationId xmlns:a16="http://schemas.microsoft.com/office/drawing/2014/main" id="{A9A59BA1-0B65-DCDF-7BEC-B2C792902A83}"/>
                </a:ext>
              </a:extLst>
            </p:cNvPr>
            <p:cNvSpPr/>
            <p:nvPr/>
          </p:nvSpPr>
          <p:spPr>
            <a:xfrm>
              <a:off x="-2675421" y="-3260240"/>
              <a:ext cx="242011" cy="145223"/>
            </a:xfrm>
            <a:custGeom>
              <a:avLst/>
              <a:gdLst>
                <a:gd name="connsiteX0" fmla="*/ 242011 w 242011"/>
                <a:gd name="connsiteY0" fmla="*/ 108918 h 145223"/>
                <a:gd name="connsiteX1" fmla="*/ 217809 w 242011"/>
                <a:gd name="connsiteY1" fmla="*/ 145223 h 145223"/>
                <a:gd name="connsiteX2" fmla="*/ 24201 w 242011"/>
                <a:gd name="connsiteY2" fmla="*/ 145223 h 145223"/>
                <a:gd name="connsiteX3" fmla="*/ 0 w 242011"/>
                <a:gd name="connsiteY3" fmla="*/ 108918 h 145223"/>
                <a:gd name="connsiteX4" fmla="*/ 0 w 242011"/>
                <a:gd name="connsiteY4" fmla="*/ 0 h 145223"/>
                <a:gd name="connsiteX5" fmla="*/ 48402 w 242011"/>
                <a:gd name="connsiteY5" fmla="*/ 0 h 145223"/>
                <a:gd name="connsiteX6" fmla="*/ 48402 w 242011"/>
                <a:gd name="connsiteY6" fmla="*/ 36306 h 145223"/>
                <a:gd name="connsiteX7" fmla="*/ 72603 w 242011"/>
                <a:gd name="connsiteY7" fmla="*/ 72612 h 145223"/>
                <a:gd name="connsiteX8" fmla="*/ 96805 w 242011"/>
                <a:gd name="connsiteY8" fmla="*/ 36306 h 145223"/>
                <a:gd name="connsiteX9" fmla="*/ 96805 w 242011"/>
                <a:gd name="connsiteY9" fmla="*/ 0 h 145223"/>
                <a:gd name="connsiteX10" fmla="*/ 145207 w 242011"/>
                <a:gd name="connsiteY10" fmla="*/ 0 h 145223"/>
                <a:gd name="connsiteX11" fmla="*/ 145207 w 242011"/>
                <a:gd name="connsiteY11" fmla="*/ 36306 h 145223"/>
                <a:gd name="connsiteX12" fmla="*/ 169408 w 242011"/>
                <a:gd name="connsiteY12" fmla="*/ 72612 h 145223"/>
                <a:gd name="connsiteX13" fmla="*/ 193608 w 242011"/>
                <a:gd name="connsiteY13" fmla="*/ 36306 h 145223"/>
                <a:gd name="connsiteX14" fmla="*/ 193608 w 242011"/>
                <a:gd name="connsiteY14" fmla="*/ 0 h 145223"/>
                <a:gd name="connsiteX15" fmla="*/ 242011 w 242011"/>
                <a:gd name="connsiteY15" fmla="*/ 0 h 145223"/>
                <a:gd name="connsiteX16" fmla="*/ 242011 w 242011"/>
                <a:gd name="connsiteY16" fmla="*/ 108918 h 1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011" h="145223">
                  <a:moveTo>
                    <a:pt x="242011" y="108918"/>
                  </a:moveTo>
                  <a:cubicBezTo>
                    <a:pt x="242011" y="128932"/>
                    <a:pt x="231307" y="145223"/>
                    <a:pt x="217809" y="145223"/>
                  </a:cubicBezTo>
                  <a:lnTo>
                    <a:pt x="24201" y="145223"/>
                  </a:lnTo>
                  <a:cubicBezTo>
                    <a:pt x="10705" y="145223"/>
                    <a:pt x="0" y="128932"/>
                    <a:pt x="0" y="108918"/>
                  </a:cubicBezTo>
                  <a:lnTo>
                    <a:pt x="0" y="0"/>
                  </a:lnTo>
                  <a:lnTo>
                    <a:pt x="48402" y="0"/>
                  </a:lnTo>
                  <a:lnTo>
                    <a:pt x="48402" y="36306"/>
                  </a:lnTo>
                  <a:cubicBezTo>
                    <a:pt x="48402" y="56321"/>
                    <a:pt x="59107" y="72612"/>
                    <a:pt x="72603" y="72612"/>
                  </a:cubicBezTo>
                  <a:cubicBezTo>
                    <a:pt x="86100" y="72612"/>
                    <a:pt x="96805" y="56321"/>
                    <a:pt x="96805" y="36306"/>
                  </a:cubicBezTo>
                  <a:lnTo>
                    <a:pt x="96805" y="0"/>
                  </a:lnTo>
                  <a:lnTo>
                    <a:pt x="145207" y="0"/>
                  </a:lnTo>
                  <a:lnTo>
                    <a:pt x="145207" y="36306"/>
                  </a:lnTo>
                  <a:cubicBezTo>
                    <a:pt x="145207" y="56321"/>
                    <a:pt x="155911" y="72612"/>
                    <a:pt x="169408" y="72612"/>
                  </a:cubicBezTo>
                  <a:cubicBezTo>
                    <a:pt x="182904" y="72612"/>
                    <a:pt x="193608" y="56321"/>
                    <a:pt x="193608" y="36306"/>
                  </a:cubicBezTo>
                  <a:lnTo>
                    <a:pt x="193608" y="0"/>
                  </a:lnTo>
                  <a:lnTo>
                    <a:pt x="242011" y="0"/>
                  </a:lnTo>
                  <a:lnTo>
                    <a:pt x="242011" y="108918"/>
                  </a:lnTo>
                  <a:close/>
                </a:path>
              </a:pathLst>
            </a:custGeom>
            <a:solidFill>
              <a:srgbClr val="F79037"/>
            </a:solidFill>
            <a:ln w="4653" cap="flat">
              <a:noFill/>
              <a:prstDash val="solid"/>
              <a:miter/>
            </a:ln>
          </p:spPr>
          <p:txBody>
            <a:bodyPr rtlCol="0" anchor="ctr"/>
            <a:lstStyle/>
            <a:p>
              <a:pPr rtl="0" algn="l"/>
              <a:endParaRPr lang="en-US"/>
            </a:p>
          </p:txBody>
        </p:sp>
        <p:grpSp>
          <p:nvGrpSpPr>
            <p:cNvPr id="9" name="Graphic 2">
              <a:extLst>
                <a:ext uri="{FF2B5EF4-FFF2-40B4-BE49-F238E27FC236}">
                  <a16:creationId xmlns:a16="http://schemas.microsoft.com/office/drawing/2014/main" id="{3BCC9410-483F-8041-F22C-0378A63F4C89}"/>
                </a:ext>
              </a:extLst>
            </p:cNvPr>
            <p:cNvGrpSpPr/>
            <p:nvPr/>
          </p:nvGrpSpPr>
          <p:grpSpPr>
            <a:xfrm>
              <a:off x="-2722427" y="-4129065"/>
              <a:ext cx="1005741" cy="1191389"/>
              <a:chOff x="-2722427" y="-4129065"/>
              <a:chExt cx="1005741" cy="1191389"/>
            </a:xfrm>
            <a:solidFill>
              <a:srgbClr val="000000"/>
            </a:solidFill>
          </p:grpSpPr>
          <p:sp>
            <p:nvSpPr>
              <p:cNvPr id="10" name="Freeform 124">
                <a:extLst>
                  <a:ext uri="{FF2B5EF4-FFF2-40B4-BE49-F238E27FC236}">
                    <a16:creationId xmlns:a16="http://schemas.microsoft.com/office/drawing/2014/main" id="{1D991448-3EBD-A594-81B6-050A2C0523E7}"/>
                  </a:ext>
                </a:extLst>
              </p:cNvPr>
              <p:cNvSpPr/>
              <p:nvPr/>
            </p:nvSpPr>
            <p:spPr>
              <a:xfrm>
                <a:off x="-2349637" y="-3793657"/>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6" y="0"/>
                      <a:pt x="0" y="8378"/>
                      <a:pt x="0" y="18618"/>
                    </a:cubicBezTo>
                    <a:lnTo>
                      <a:pt x="0" y="242039"/>
                    </a:lnTo>
                    <a:cubicBezTo>
                      <a:pt x="0" y="252279"/>
                      <a:pt x="8376" y="260658"/>
                      <a:pt x="18616" y="260658"/>
                    </a:cubicBezTo>
                    <a:cubicBezTo>
                      <a:pt x="28855" y="260658"/>
                      <a:pt x="37232" y="252279"/>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1" name="Freeform 125">
                <a:extLst>
                  <a:ext uri="{FF2B5EF4-FFF2-40B4-BE49-F238E27FC236}">
                    <a16:creationId xmlns:a16="http://schemas.microsoft.com/office/drawing/2014/main" id="{EE4D0D81-301A-74A4-A405-5F6C1F735F29}"/>
                  </a:ext>
                </a:extLst>
              </p:cNvPr>
              <p:cNvSpPr/>
              <p:nvPr/>
            </p:nvSpPr>
            <p:spPr>
              <a:xfrm>
                <a:off x="-2256170" y="-3849655"/>
                <a:ext cx="297330" cy="911978"/>
              </a:xfrm>
              <a:custGeom>
                <a:avLst/>
                <a:gdLst>
                  <a:gd name="connsiteX0" fmla="*/ 287233 w 297330"/>
                  <a:gd name="connsiteY0" fmla="*/ 2004 h 911978"/>
                  <a:gd name="connsiteX1" fmla="*/ 262102 w 297330"/>
                  <a:gd name="connsiteY1" fmla="*/ 10382 h 911978"/>
                  <a:gd name="connsiteX2" fmla="*/ 201133 w 297330"/>
                  <a:gd name="connsiteY2" fmla="*/ 132799 h 911978"/>
                  <a:gd name="connsiteX3" fmla="*/ 175071 w 297330"/>
                  <a:gd name="connsiteY3" fmla="*/ 152813 h 911978"/>
                  <a:gd name="connsiteX4" fmla="*/ 143424 w 297330"/>
                  <a:gd name="connsiteY4" fmla="*/ 144435 h 911978"/>
                  <a:gd name="connsiteX5" fmla="*/ 67562 w 297330"/>
                  <a:gd name="connsiteY5" fmla="*/ 79271 h 911978"/>
                  <a:gd name="connsiteX6" fmla="*/ 66632 w 297330"/>
                  <a:gd name="connsiteY6" fmla="*/ 78805 h 911978"/>
                  <a:gd name="connsiteX7" fmla="*/ 65235 w 297330"/>
                  <a:gd name="connsiteY7" fmla="*/ 77874 h 911978"/>
                  <a:gd name="connsiteX8" fmla="*/ 63839 w 297330"/>
                  <a:gd name="connsiteY8" fmla="*/ 76943 h 911978"/>
                  <a:gd name="connsiteX9" fmla="*/ 61978 w 297330"/>
                  <a:gd name="connsiteY9" fmla="*/ 76012 h 911978"/>
                  <a:gd name="connsiteX10" fmla="*/ 60116 w 297330"/>
                  <a:gd name="connsiteY10" fmla="*/ 75547 h 911978"/>
                  <a:gd name="connsiteX11" fmla="*/ 58254 w 297330"/>
                  <a:gd name="connsiteY11" fmla="*/ 75081 h 911978"/>
                  <a:gd name="connsiteX12" fmla="*/ 56393 w 297330"/>
                  <a:gd name="connsiteY12" fmla="*/ 75081 h 911978"/>
                  <a:gd name="connsiteX13" fmla="*/ 55462 w 297330"/>
                  <a:gd name="connsiteY13" fmla="*/ 75081 h 911978"/>
                  <a:gd name="connsiteX14" fmla="*/ 54997 w 297330"/>
                  <a:gd name="connsiteY14" fmla="*/ 75081 h 911978"/>
                  <a:gd name="connsiteX15" fmla="*/ 53135 w 297330"/>
                  <a:gd name="connsiteY15" fmla="*/ 75081 h 911978"/>
                  <a:gd name="connsiteX16" fmla="*/ 51273 w 297330"/>
                  <a:gd name="connsiteY16" fmla="*/ 75547 h 911978"/>
                  <a:gd name="connsiteX17" fmla="*/ 49412 w 297330"/>
                  <a:gd name="connsiteY17" fmla="*/ 76012 h 911978"/>
                  <a:gd name="connsiteX18" fmla="*/ 47550 w 297330"/>
                  <a:gd name="connsiteY18" fmla="*/ 76477 h 911978"/>
                  <a:gd name="connsiteX19" fmla="*/ 46154 w 297330"/>
                  <a:gd name="connsiteY19" fmla="*/ 77409 h 911978"/>
                  <a:gd name="connsiteX20" fmla="*/ 44758 w 297330"/>
                  <a:gd name="connsiteY20" fmla="*/ 78339 h 911978"/>
                  <a:gd name="connsiteX21" fmla="*/ 43361 w 297330"/>
                  <a:gd name="connsiteY21" fmla="*/ 79271 h 911978"/>
                  <a:gd name="connsiteX22" fmla="*/ 41965 w 297330"/>
                  <a:gd name="connsiteY22" fmla="*/ 80667 h 911978"/>
                  <a:gd name="connsiteX23" fmla="*/ 41500 w 297330"/>
                  <a:gd name="connsiteY23" fmla="*/ 81132 h 911978"/>
                  <a:gd name="connsiteX24" fmla="*/ 41034 w 297330"/>
                  <a:gd name="connsiteY24" fmla="*/ 82063 h 911978"/>
                  <a:gd name="connsiteX25" fmla="*/ 40104 w 297330"/>
                  <a:gd name="connsiteY25" fmla="*/ 83459 h 911978"/>
                  <a:gd name="connsiteX26" fmla="*/ 39173 w 297330"/>
                  <a:gd name="connsiteY26" fmla="*/ 84856 h 911978"/>
                  <a:gd name="connsiteX27" fmla="*/ 38242 w 297330"/>
                  <a:gd name="connsiteY27" fmla="*/ 86718 h 911978"/>
                  <a:gd name="connsiteX28" fmla="*/ 37777 w 297330"/>
                  <a:gd name="connsiteY28" fmla="*/ 88580 h 911978"/>
                  <a:gd name="connsiteX29" fmla="*/ 37311 w 297330"/>
                  <a:gd name="connsiteY29" fmla="*/ 90441 h 911978"/>
                  <a:gd name="connsiteX30" fmla="*/ 37311 w 297330"/>
                  <a:gd name="connsiteY30" fmla="*/ 92303 h 911978"/>
                  <a:gd name="connsiteX31" fmla="*/ 37311 w 297330"/>
                  <a:gd name="connsiteY31" fmla="*/ 93234 h 911978"/>
                  <a:gd name="connsiteX32" fmla="*/ 37311 w 297330"/>
                  <a:gd name="connsiteY32" fmla="*/ 316655 h 911978"/>
                  <a:gd name="connsiteX33" fmla="*/ 79 w 297330"/>
                  <a:gd name="connsiteY33" fmla="*/ 891964 h 911978"/>
                  <a:gd name="connsiteX34" fmla="*/ 16834 w 297330"/>
                  <a:gd name="connsiteY34" fmla="*/ 911979 h 911978"/>
                  <a:gd name="connsiteX35" fmla="*/ 18695 w 297330"/>
                  <a:gd name="connsiteY35" fmla="*/ 911979 h 911978"/>
                  <a:gd name="connsiteX36" fmla="*/ 37311 w 297330"/>
                  <a:gd name="connsiteY36" fmla="*/ 895222 h 911978"/>
                  <a:gd name="connsiteX37" fmla="*/ 74543 w 297330"/>
                  <a:gd name="connsiteY37" fmla="*/ 316190 h 911978"/>
                  <a:gd name="connsiteX38" fmla="*/ 74543 w 297330"/>
                  <a:gd name="connsiteY38" fmla="*/ 133729 h 911978"/>
                  <a:gd name="connsiteX39" fmla="*/ 119687 w 297330"/>
                  <a:gd name="connsiteY39" fmla="*/ 172363 h 911978"/>
                  <a:gd name="connsiteX40" fmla="*/ 168090 w 297330"/>
                  <a:gd name="connsiteY40" fmla="*/ 190515 h 911978"/>
                  <a:gd name="connsiteX41" fmla="*/ 182983 w 297330"/>
                  <a:gd name="connsiteY41" fmla="*/ 189119 h 911978"/>
                  <a:gd name="connsiteX42" fmla="*/ 234643 w 297330"/>
                  <a:gd name="connsiteY42" fmla="*/ 149555 h 911978"/>
                  <a:gd name="connsiteX43" fmla="*/ 295611 w 297330"/>
                  <a:gd name="connsiteY43" fmla="*/ 27139 h 911978"/>
                  <a:gd name="connsiteX44" fmla="*/ 287233 w 297330"/>
                  <a:gd name="connsiteY44" fmla="*/ 2004 h 9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7330" h="911978">
                    <a:moveTo>
                      <a:pt x="287233" y="2004"/>
                    </a:moveTo>
                    <a:cubicBezTo>
                      <a:pt x="277925" y="-2651"/>
                      <a:pt x="266756" y="1073"/>
                      <a:pt x="262102" y="10382"/>
                    </a:cubicBezTo>
                    <a:lnTo>
                      <a:pt x="201133" y="132799"/>
                    </a:lnTo>
                    <a:cubicBezTo>
                      <a:pt x="196015" y="143039"/>
                      <a:pt x="186706" y="150486"/>
                      <a:pt x="175071" y="152813"/>
                    </a:cubicBezTo>
                    <a:cubicBezTo>
                      <a:pt x="163901" y="155140"/>
                      <a:pt x="152266" y="151882"/>
                      <a:pt x="143424" y="144435"/>
                    </a:cubicBezTo>
                    <a:lnTo>
                      <a:pt x="67562" y="79271"/>
                    </a:lnTo>
                    <a:cubicBezTo>
                      <a:pt x="67098" y="79271"/>
                      <a:pt x="67098" y="78805"/>
                      <a:pt x="66632" y="78805"/>
                    </a:cubicBezTo>
                    <a:cubicBezTo>
                      <a:pt x="66166" y="78339"/>
                      <a:pt x="65701" y="77874"/>
                      <a:pt x="65235" y="77874"/>
                    </a:cubicBezTo>
                    <a:cubicBezTo>
                      <a:pt x="64771" y="77409"/>
                      <a:pt x="64305" y="77409"/>
                      <a:pt x="63839" y="76943"/>
                    </a:cubicBezTo>
                    <a:cubicBezTo>
                      <a:pt x="63374" y="76477"/>
                      <a:pt x="62908" y="76477"/>
                      <a:pt x="61978" y="76012"/>
                    </a:cubicBezTo>
                    <a:cubicBezTo>
                      <a:pt x="61512" y="76012"/>
                      <a:pt x="61047" y="75547"/>
                      <a:pt x="60116" y="75547"/>
                    </a:cubicBezTo>
                    <a:cubicBezTo>
                      <a:pt x="59651" y="75547"/>
                      <a:pt x="59185" y="75081"/>
                      <a:pt x="58254" y="75081"/>
                    </a:cubicBezTo>
                    <a:cubicBezTo>
                      <a:pt x="57789" y="75081"/>
                      <a:pt x="56858" y="75081"/>
                      <a:pt x="56393" y="75081"/>
                    </a:cubicBezTo>
                    <a:cubicBezTo>
                      <a:pt x="55927" y="75081"/>
                      <a:pt x="55927" y="75081"/>
                      <a:pt x="55462" y="75081"/>
                    </a:cubicBezTo>
                    <a:cubicBezTo>
                      <a:pt x="54997" y="75081"/>
                      <a:pt x="54997" y="75081"/>
                      <a:pt x="54997" y="75081"/>
                    </a:cubicBezTo>
                    <a:cubicBezTo>
                      <a:pt x="54531" y="75081"/>
                      <a:pt x="53600" y="75081"/>
                      <a:pt x="53135" y="75081"/>
                    </a:cubicBezTo>
                    <a:cubicBezTo>
                      <a:pt x="52670" y="75081"/>
                      <a:pt x="52204" y="75081"/>
                      <a:pt x="51273" y="75547"/>
                    </a:cubicBezTo>
                    <a:cubicBezTo>
                      <a:pt x="50808" y="75547"/>
                      <a:pt x="49877" y="76012"/>
                      <a:pt x="49412" y="76012"/>
                    </a:cubicBezTo>
                    <a:cubicBezTo>
                      <a:pt x="48946" y="76012"/>
                      <a:pt x="48481" y="76477"/>
                      <a:pt x="47550" y="76477"/>
                    </a:cubicBezTo>
                    <a:cubicBezTo>
                      <a:pt x="47085" y="76943"/>
                      <a:pt x="46619" y="76943"/>
                      <a:pt x="46154" y="77409"/>
                    </a:cubicBezTo>
                    <a:cubicBezTo>
                      <a:pt x="45688" y="77874"/>
                      <a:pt x="45223" y="77874"/>
                      <a:pt x="44758" y="78339"/>
                    </a:cubicBezTo>
                    <a:cubicBezTo>
                      <a:pt x="44292" y="78805"/>
                      <a:pt x="43827" y="79271"/>
                      <a:pt x="43361" y="79271"/>
                    </a:cubicBezTo>
                    <a:cubicBezTo>
                      <a:pt x="42896" y="79736"/>
                      <a:pt x="42431" y="80201"/>
                      <a:pt x="41965" y="80667"/>
                    </a:cubicBezTo>
                    <a:cubicBezTo>
                      <a:pt x="41965" y="80667"/>
                      <a:pt x="41500" y="81132"/>
                      <a:pt x="41500" y="81132"/>
                    </a:cubicBezTo>
                    <a:cubicBezTo>
                      <a:pt x="41500" y="81598"/>
                      <a:pt x="41034" y="81598"/>
                      <a:pt x="41034" y="82063"/>
                    </a:cubicBezTo>
                    <a:cubicBezTo>
                      <a:pt x="40569" y="82529"/>
                      <a:pt x="40104" y="82994"/>
                      <a:pt x="40104" y="83459"/>
                    </a:cubicBezTo>
                    <a:cubicBezTo>
                      <a:pt x="39638" y="83925"/>
                      <a:pt x="39638" y="84391"/>
                      <a:pt x="39173" y="84856"/>
                    </a:cubicBezTo>
                    <a:cubicBezTo>
                      <a:pt x="38707" y="85321"/>
                      <a:pt x="38707" y="85787"/>
                      <a:pt x="38242" y="86718"/>
                    </a:cubicBezTo>
                    <a:cubicBezTo>
                      <a:pt x="38242" y="87183"/>
                      <a:pt x="37777" y="88114"/>
                      <a:pt x="37777" y="88580"/>
                    </a:cubicBezTo>
                    <a:cubicBezTo>
                      <a:pt x="37777" y="89045"/>
                      <a:pt x="37311" y="89511"/>
                      <a:pt x="37311" y="90441"/>
                    </a:cubicBezTo>
                    <a:cubicBezTo>
                      <a:pt x="37311" y="90907"/>
                      <a:pt x="37311" y="91838"/>
                      <a:pt x="37311" y="92303"/>
                    </a:cubicBezTo>
                    <a:cubicBezTo>
                      <a:pt x="37311" y="92769"/>
                      <a:pt x="37311" y="92769"/>
                      <a:pt x="37311" y="93234"/>
                    </a:cubicBezTo>
                    <a:lnTo>
                      <a:pt x="37311" y="316655"/>
                    </a:lnTo>
                    <a:cubicBezTo>
                      <a:pt x="37311" y="481428"/>
                      <a:pt x="544" y="888240"/>
                      <a:pt x="79" y="891964"/>
                    </a:cubicBezTo>
                    <a:cubicBezTo>
                      <a:pt x="-852" y="902204"/>
                      <a:pt x="6595" y="911048"/>
                      <a:pt x="16834" y="911979"/>
                    </a:cubicBezTo>
                    <a:cubicBezTo>
                      <a:pt x="17298" y="911979"/>
                      <a:pt x="17764" y="911979"/>
                      <a:pt x="18695" y="911979"/>
                    </a:cubicBezTo>
                    <a:cubicBezTo>
                      <a:pt x="28003" y="911979"/>
                      <a:pt x="36380" y="904531"/>
                      <a:pt x="37311" y="895222"/>
                    </a:cubicBezTo>
                    <a:cubicBezTo>
                      <a:pt x="37777" y="891033"/>
                      <a:pt x="74543" y="482825"/>
                      <a:pt x="74543" y="316190"/>
                    </a:cubicBezTo>
                    <a:lnTo>
                      <a:pt x="74543" y="133729"/>
                    </a:lnTo>
                    <a:lnTo>
                      <a:pt x="119687" y="172363"/>
                    </a:lnTo>
                    <a:cubicBezTo>
                      <a:pt x="133185" y="183999"/>
                      <a:pt x="150405" y="190515"/>
                      <a:pt x="168090" y="190515"/>
                    </a:cubicBezTo>
                    <a:cubicBezTo>
                      <a:pt x="173209" y="190515"/>
                      <a:pt x="177863" y="190050"/>
                      <a:pt x="182983" y="189119"/>
                    </a:cubicBezTo>
                    <a:cubicBezTo>
                      <a:pt x="205787" y="184465"/>
                      <a:pt x="224404" y="170035"/>
                      <a:pt x="234643" y="149555"/>
                    </a:cubicBezTo>
                    <a:lnTo>
                      <a:pt x="295611" y="27139"/>
                    </a:lnTo>
                    <a:cubicBezTo>
                      <a:pt x="299800" y="17830"/>
                      <a:pt x="296077" y="6658"/>
                      <a:pt x="287233" y="2004"/>
                    </a:cubicBezTo>
                    <a:close/>
                  </a:path>
                </a:pathLst>
              </a:custGeom>
              <a:solidFill>
                <a:srgbClr val="000000"/>
              </a:solidFill>
              <a:ln w="4653" cap="flat">
                <a:noFill/>
                <a:prstDash val="solid"/>
                <a:miter/>
              </a:ln>
            </p:spPr>
            <p:txBody>
              <a:bodyPr rtlCol="0" anchor="ctr"/>
              <a:lstStyle/>
              <a:p>
                <a:pPr rtl="0" algn="l"/>
                <a:endParaRPr lang="en-US"/>
              </a:p>
            </p:txBody>
          </p:sp>
          <p:sp>
            <p:nvSpPr>
              <p:cNvPr id="12" name="Freeform 126">
                <a:extLst>
                  <a:ext uri="{FF2B5EF4-FFF2-40B4-BE49-F238E27FC236}">
                    <a16:creationId xmlns:a16="http://schemas.microsoft.com/office/drawing/2014/main" id="{72A8FDF4-41A6-B643-49F0-C42ED08FE350}"/>
                  </a:ext>
                </a:extLst>
              </p:cNvPr>
              <p:cNvSpPr/>
              <p:nvPr/>
            </p:nvSpPr>
            <p:spPr>
              <a:xfrm>
                <a:off x="-2722427" y="-4129065"/>
                <a:ext cx="856380" cy="931197"/>
              </a:xfrm>
              <a:custGeom>
                <a:avLst/>
                <a:gdLst>
                  <a:gd name="connsiteX0" fmla="*/ 846572 w 856380"/>
                  <a:gd name="connsiteY0" fmla="*/ 2138 h 931197"/>
                  <a:gd name="connsiteX1" fmla="*/ 827025 w 856380"/>
                  <a:gd name="connsiteY1" fmla="*/ 3535 h 931197"/>
                  <a:gd name="connsiteX2" fmla="*/ 701365 w 856380"/>
                  <a:gd name="connsiteY2" fmla="*/ 93369 h 931197"/>
                  <a:gd name="connsiteX3" fmla="*/ 670183 w 856380"/>
                  <a:gd name="connsiteY3" fmla="*/ 93369 h 931197"/>
                  <a:gd name="connsiteX4" fmla="*/ 614335 w 856380"/>
                  <a:gd name="connsiteY4" fmla="*/ 149224 h 931197"/>
                  <a:gd name="connsiteX5" fmla="*/ 670183 w 856380"/>
                  <a:gd name="connsiteY5" fmla="*/ 205079 h 931197"/>
                  <a:gd name="connsiteX6" fmla="*/ 677165 w 856380"/>
                  <a:gd name="connsiteY6" fmla="*/ 205079 h 931197"/>
                  <a:gd name="connsiteX7" fmla="*/ 626436 w 856380"/>
                  <a:gd name="connsiteY7" fmla="*/ 306549 h 931197"/>
                  <a:gd name="connsiteX8" fmla="*/ 576172 w 856380"/>
                  <a:gd name="connsiteY8" fmla="*/ 266054 h 931197"/>
                  <a:gd name="connsiteX9" fmla="*/ 511015 w 856380"/>
                  <a:gd name="connsiteY9" fmla="*/ 238592 h 931197"/>
                  <a:gd name="connsiteX10" fmla="*/ 464939 w 856380"/>
                  <a:gd name="connsiteY10" fmla="*/ 233007 h 931197"/>
                  <a:gd name="connsiteX11" fmla="*/ 502638 w 856380"/>
                  <a:gd name="connsiteY11" fmla="*/ 149224 h 931197"/>
                  <a:gd name="connsiteX12" fmla="*/ 502638 w 856380"/>
                  <a:gd name="connsiteY12" fmla="*/ 111987 h 931197"/>
                  <a:gd name="connsiteX13" fmla="*/ 390940 w 856380"/>
                  <a:gd name="connsiteY13" fmla="*/ 277 h 931197"/>
                  <a:gd name="connsiteX14" fmla="*/ 279243 w 856380"/>
                  <a:gd name="connsiteY14" fmla="*/ 111987 h 931197"/>
                  <a:gd name="connsiteX15" fmla="*/ 279243 w 856380"/>
                  <a:gd name="connsiteY15" fmla="*/ 149224 h 931197"/>
                  <a:gd name="connsiteX16" fmla="*/ 319733 w 856380"/>
                  <a:gd name="connsiteY16" fmla="*/ 235334 h 931197"/>
                  <a:gd name="connsiteX17" fmla="*/ 257834 w 856380"/>
                  <a:gd name="connsiteY17" fmla="*/ 245574 h 931197"/>
                  <a:gd name="connsiteX18" fmla="*/ 148930 w 856380"/>
                  <a:gd name="connsiteY18" fmla="*/ 374041 h 931197"/>
                  <a:gd name="connsiteX19" fmla="*/ 148930 w 856380"/>
                  <a:gd name="connsiteY19" fmla="*/ 745013 h 931197"/>
                  <a:gd name="connsiteX20" fmla="*/ 55849 w 856380"/>
                  <a:gd name="connsiteY20" fmla="*/ 745013 h 931197"/>
                  <a:gd name="connsiteX21" fmla="*/ 0 w 856380"/>
                  <a:gd name="connsiteY21" fmla="*/ 800868 h 931197"/>
                  <a:gd name="connsiteX22" fmla="*/ 0 w 856380"/>
                  <a:gd name="connsiteY22" fmla="*/ 838105 h 931197"/>
                  <a:gd name="connsiteX23" fmla="*/ 55849 w 856380"/>
                  <a:gd name="connsiteY23" fmla="*/ 893960 h 931197"/>
                  <a:gd name="connsiteX24" fmla="*/ 93081 w 856380"/>
                  <a:gd name="connsiteY24" fmla="*/ 893960 h 931197"/>
                  <a:gd name="connsiteX25" fmla="*/ 93081 w 856380"/>
                  <a:gd name="connsiteY25" fmla="*/ 912579 h 931197"/>
                  <a:gd name="connsiteX26" fmla="*/ 111697 w 856380"/>
                  <a:gd name="connsiteY26" fmla="*/ 931197 h 931197"/>
                  <a:gd name="connsiteX27" fmla="*/ 130313 w 856380"/>
                  <a:gd name="connsiteY27" fmla="*/ 912579 h 931197"/>
                  <a:gd name="connsiteX28" fmla="*/ 130313 w 856380"/>
                  <a:gd name="connsiteY28" fmla="*/ 893960 h 931197"/>
                  <a:gd name="connsiteX29" fmla="*/ 204778 w 856380"/>
                  <a:gd name="connsiteY29" fmla="*/ 893960 h 931197"/>
                  <a:gd name="connsiteX30" fmla="*/ 204778 w 856380"/>
                  <a:gd name="connsiteY30" fmla="*/ 912579 h 931197"/>
                  <a:gd name="connsiteX31" fmla="*/ 223394 w 856380"/>
                  <a:gd name="connsiteY31" fmla="*/ 931197 h 931197"/>
                  <a:gd name="connsiteX32" fmla="*/ 242011 w 856380"/>
                  <a:gd name="connsiteY32" fmla="*/ 912579 h 931197"/>
                  <a:gd name="connsiteX33" fmla="*/ 242011 w 856380"/>
                  <a:gd name="connsiteY33" fmla="*/ 893960 h 931197"/>
                  <a:gd name="connsiteX34" fmla="*/ 279243 w 856380"/>
                  <a:gd name="connsiteY34" fmla="*/ 893960 h 931197"/>
                  <a:gd name="connsiteX35" fmla="*/ 335092 w 856380"/>
                  <a:gd name="connsiteY35" fmla="*/ 838105 h 931197"/>
                  <a:gd name="connsiteX36" fmla="*/ 335092 w 856380"/>
                  <a:gd name="connsiteY36" fmla="*/ 800868 h 931197"/>
                  <a:gd name="connsiteX37" fmla="*/ 279243 w 856380"/>
                  <a:gd name="connsiteY37" fmla="*/ 745013 h 931197"/>
                  <a:gd name="connsiteX38" fmla="*/ 186162 w 856380"/>
                  <a:gd name="connsiteY38" fmla="*/ 745013 h 931197"/>
                  <a:gd name="connsiteX39" fmla="*/ 186162 w 856380"/>
                  <a:gd name="connsiteY39" fmla="*/ 374041 h 931197"/>
                  <a:gd name="connsiteX40" fmla="*/ 263885 w 856380"/>
                  <a:gd name="connsiteY40" fmla="*/ 282346 h 931197"/>
                  <a:gd name="connsiteX41" fmla="*/ 372324 w 856380"/>
                  <a:gd name="connsiteY41" fmla="*/ 264192 h 931197"/>
                  <a:gd name="connsiteX42" fmla="*/ 372324 w 856380"/>
                  <a:gd name="connsiteY42" fmla="*/ 279553 h 931197"/>
                  <a:gd name="connsiteX43" fmla="*/ 390940 w 856380"/>
                  <a:gd name="connsiteY43" fmla="*/ 298171 h 931197"/>
                  <a:gd name="connsiteX44" fmla="*/ 409557 w 856380"/>
                  <a:gd name="connsiteY44" fmla="*/ 279553 h 931197"/>
                  <a:gd name="connsiteX45" fmla="*/ 409557 w 856380"/>
                  <a:gd name="connsiteY45" fmla="*/ 263262 h 931197"/>
                  <a:gd name="connsiteX46" fmla="*/ 506361 w 856380"/>
                  <a:gd name="connsiteY46" fmla="*/ 275364 h 931197"/>
                  <a:gd name="connsiteX47" fmla="*/ 552902 w 856380"/>
                  <a:gd name="connsiteY47" fmla="*/ 294913 h 931197"/>
                  <a:gd name="connsiteX48" fmla="*/ 621316 w 856380"/>
                  <a:gd name="connsiteY48" fmla="*/ 349837 h 931197"/>
                  <a:gd name="connsiteX49" fmla="*/ 632951 w 856380"/>
                  <a:gd name="connsiteY49" fmla="*/ 354027 h 931197"/>
                  <a:gd name="connsiteX50" fmla="*/ 637139 w 856380"/>
                  <a:gd name="connsiteY50" fmla="*/ 353561 h 931197"/>
                  <a:gd name="connsiteX51" fmla="*/ 649706 w 856380"/>
                  <a:gd name="connsiteY51" fmla="*/ 343786 h 931197"/>
                  <a:gd name="connsiteX52" fmla="*/ 714397 w 856380"/>
                  <a:gd name="connsiteY52" fmla="*/ 214388 h 931197"/>
                  <a:gd name="connsiteX53" fmla="*/ 827025 w 856380"/>
                  <a:gd name="connsiteY53" fmla="*/ 294913 h 931197"/>
                  <a:gd name="connsiteX54" fmla="*/ 837729 w 856380"/>
                  <a:gd name="connsiteY54" fmla="*/ 298171 h 931197"/>
                  <a:gd name="connsiteX55" fmla="*/ 846107 w 856380"/>
                  <a:gd name="connsiteY55" fmla="*/ 296309 h 931197"/>
                  <a:gd name="connsiteX56" fmla="*/ 856346 w 856380"/>
                  <a:gd name="connsiteY56" fmla="*/ 279553 h 931197"/>
                  <a:gd name="connsiteX57" fmla="*/ 856346 w 856380"/>
                  <a:gd name="connsiteY57" fmla="*/ 18895 h 931197"/>
                  <a:gd name="connsiteX58" fmla="*/ 846572 w 856380"/>
                  <a:gd name="connsiteY58" fmla="*/ 2138 h 931197"/>
                  <a:gd name="connsiteX59" fmla="*/ 279709 w 856380"/>
                  <a:gd name="connsiteY59" fmla="*/ 782250 h 931197"/>
                  <a:gd name="connsiteX60" fmla="*/ 298325 w 856380"/>
                  <a:gd name="connsiteY60" fmla="*/ 800868 h 931197"/>
                  <a:gd name="connsiteX61" fmla="*/ 298325 w 856380"/>
                  <a:gd name="connsiteY61" fmla="*/ 838105 h 931197"/>
                  <a:gd name="connsiteX62" fmla="*/ 279709 w 856380"/>
                  <a:gd name="connsiteY62" fmla="*/ 856724 h 931197"/>
                  <a:gd name="connsiteX63" fmla="*/ 56314 w 856380"/>
                  <a:gd name="connsiteY63" fmla="*/ 856724 h 931197"/>
                  <a:gd name="connsiteX64" fmla="*/ 37698 w 856380"/>
                  <a:gd name="connsiteY64" fmla="*/ 838105 h 931197"/>
                  <a:gd name="connsiteX65" fmla="*/ 37698 w 856380"/>
                  <a:gd name="connsiteY65" fmla="*/ 800868 h 931197"/>
                  <a:gd name="connsiteX66" fmla="*/ 56314 w 856380"/>
                  <a:gd name="connsiteY66" fmla="*/ 782250 h 931197"/>
                  <a:gd name="connsiteX67" fmla="*/ 279709 w 856380"/>
                  <a:gd name="connsiteY67" fmla="*/ 782250 h 931197"/>
                  <a:gd name="connsiteX68" fmla="*/ 391406 w 856380"/>
                  <a:gd name="connsiteY68" fmla="*/ 223698 h 931197"/>
                  <a:gd name="connsiteX69" fmla="*/ 316941 w 856380"/>
                  <a:gd name="connsiteY69" fmla="*/ 149224 h 931197"/>
                  <a:gd name="connsiteX70" fmla="*/ 316941 w 856380"/>
                  <a:gd name="connsiteY70" fmla="*/ 111987 h 931197"/>
                  <a:gd name="connsiteX71" fmla="*/ 391406 w 856380"/>
                  <a:gd name="connsiteY71" fmla="*/ 37513 h 931197"/>
                  <a:gd name="connsiteX72" fmla="*/ 465871 w 856380"/>
                  <a:gd name="connsiteY72" fmla="*/ 111987 h 931197"/>
                  <a:gd name="connsiteX73" fmla="*/ 465871 w 856380"/>
                  <a:gd name="connsiteY73" fmla="*/ 149224 h 931197"/>
                  <a:gd name="connsiteX74" fmla="*/ 391406 w 856380"/>
                  <a:gd name="connsiteY74" fmla="*/ 223698 h 931197"/>
                  <a:gd name="connsiteX75" fmla="*/ 819579 w 856380"/>
                  <a:gd name="connsiteY75" fmla="*/ 243247 h 931197"/>
                  <a:gd name="connsiteX76" fmla="*/ 718585 w 856380"/>
                  <a:gd name="connsiteY76" fmla="*/ 171100 h 931197"/>
                  <a:gd name="connsiteX77" fmla="*/ 716258 w 856380"/>
                  <a:gd name="connsiteY77" fmla="*/ 169704 h 931197"/>
                  <a:gd name="connsiteX78" fmla="*/ 716258 w 856380"/>
                  <a:gd name="connsiteY78" fmla="*/ 169704 h 931197"/>
                  <a:gd name="connsiteX79" fmla="*/ 716258 w 856380"/>
                  <a:gd name="connsiteY79" fmla="*/ 169704 h 931197"/>
                  <a:gd name="connsiteX80" fmla="*/ 713466 w 856380"/>
                  <a:gd name="connsiteY80" fmla="*/ 168773 h 931197"/>
                  <a:gd name="connsiteX81" fmla="*/ 712536 w 856380"/>
                  <a:gd name="connsiteY81" fmla="*/ 168308 h 931197"/>
                  <a:gd name="connsiteX82" fmla="*/ 710209 w 856380"/>
                  <a:gd name="connsiteY82" fmla="*/ 167842 h 931197"/>
                  <a:gd name="connsiteX83" fmla="*/ 708812 w 856380"/>
                  <a:gd name="connsiteY83" fmla="*/ 167842 h 931197"/>
                  <a:gd name="connsiteX84" fmla="*/ 708346 w 856380"/>
                  <a:gd name="connsiteY84" fmla="*/ 167842 h 931197"/>
                  <a:gd name="connsiteX85" fmla="*/ 671114 w 856380"/>
                  <a:gd name="connsiteY85" fmla="*/ 167842 h 931197"/>
                  <a:gd name="connsiteX86" fmla="*/ 652498 w 856380"/>
                  <a:gd name="connsiteY86" fmla="*/ 149224 h 931197"/>
                  <a:gd name="connsiteX87" fmla="*/ 671114 w 856380"/>
                  <a:gd name="connsiteY87" fmla="*/ 130606 h 931197"/>
                  <a:gd name="connsiteX88" fmla="*/ 708346 w 856380"/>
                  <a:gd name="connsiteY88" fmla="*/ 130606 h 931197"/>
                  <a:gd name="connsiteX89" fmla="*/ 719051 w 856380"/>
                  <a:gd name="connsiteY89" fmla="*/ 127347 h 931197"/>
                  <a:gd name="connsiteX90" fmla="*/ 820044 w 856380"/>
                  <a:gd name="connsiteY90" fmla="*/ 55201 h 931197"/>
                  <a:gd name="connsiteX91" fmla="*/ 820044 w 856380"/>
                  <a:gd name="connsiteY91" fmla="*/ 243247 h 9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6380" h="931197">
                    <a:moveTo>
                      <a:pt x="846572" y="2138"/>
                    </a:moveTo>
                    <a:cubicBezTo>
                      <a:pt x="840522" y="-1120"/>
                      <a:pt x="833075" y="-655"/>
                      <a:pt x="827025" y="3535"/>
                    </a:cubicBezTo>
                    <a:lnTo>
                      <a:pt x="701365" y="93369"/>
                    </a:lnTo>
                    <a:lnTo>
                      <a:pt x="670183" y="93369"/>
                    </a:lnTo>
                    <a:cubicBezTo>
                      <a:pt x="639466" y="93369"/>
                      <a:pt x="614335" y="118503"/>
                      <a:pt x="614335" y="149224"/>
                    </a:cubicBezTo>
                    <a:cubicBezTo>
                      <a:pt x="614335" y="179944"/>
                      <a:pt x="639466" y="205079"/>
                      <a:pt x="670183" y="205079"/>
                    </a:cubicBezTo>
                    <a:lnTo>
                      <a:pt x="677165" y="205079"/>
                    </a:lnTo>
                    <a:lnTo>
                      <a:pt x="626436" y="306549"/>
                    </a:lnTo>
                    <a:lnTo>
                      <a:pt x="576172" y="266054"/>
                    </a:lnTo>
                    <a:cubicBezTo>
                      <a:pt x="557556" y="251159"/>
                      <a:pt x="534750" y="241385"/>
                      <a:pt x="511015" y="238592"/>
                    </a:cubicBezTo>
                    <a:lnTo>
                      <a:pt x="464939" y="233007"/>
                    </a:lnTo>
                    <a:cubicBezTo>
                      <a:pt x="488210" y="212526"/>
                      <a:pt x="502638" y="182737"/>
                      <a:pt x="502638" y="149224"/>
                    </a:cubicBezTo>
                    <a:lnTo>
                      <a:pt x="502638" y="111987"/>
                    </a:lnTo>
                    <a:cubicBezTo>
                      <a:pt x="502638" y="50546"/>
                      <a:pt x="452374" y="277"/>
                      <a:pt x="390940" y="277"/>
                    </a:cubicBezTo>
                    <a:cubicBezTo>
                      <a:pt x="329507" y="277"/>
                      <a:pt x="279243" y="50546"/>
                      <a:pt x="279243" y="111987"/>
                    </a:cubicBezTo>
                    <a:lnTo>
                      <a:pt x="279243" y="149224"/>
                    </a:lnTo>
                    <a:cubicBezTo>
                      <a:pt x="279243" y="183668"/>
                      <a:pt x="295066" y="214854"/>
                      <a:pt x="319733" y="235334"/>
                    </a:cubicBezTo>
                    <a:lnTo>
                      <a:pt x="257834" y="245574"/>
                    </a:lnTo>
                    <a:cubicBezTo>
                      <a:pt x="194540" y="256280"/>
                      <a:pt x="148930" y="310273"/>
                      <a:pt x="148930" y="374041"/>
                    </a:cubicBezTo>
                    <a:lnTo>
                      <a:pt x="148930" y="745013"/>
                    </a:lnTo>
                    <a:lnTo>
                      <a:pt x="55849" y="745013"/>
                    </a:lnTo>
                    <a:cubicBezTo>
                      <a:pt x="25132" y="745013"/>
                      <a:pt x="0" y="770148"/>
                      <a:pt x="0" y="800868"/>
                    </a:cubicBezTo>
                    <a:lnTo>
                      <a:pt x="0" y="838105"/>
                    </a:lnTo>
                    <a:cubicBezTo>
                      <a:pt x="0" y="868826"/>
                      <a:pt x="25132" y="893960"/>
                      <a:pt x="55849" y="893960"/>
                    </a:cubicBezTo>
                    <a:lnTo>
                      <a:pt x="93081" y="893960"/>
                    </a:lnTo>
                    <a:lnTo>
                      <a:pt x="93081" y="912579"/>
                    </a:lnTo>
                    <a:cubicBezTo>
                      <a:pt x="93081" y="922819"/>
                      <a:pt x="101459" y="931197"/>
                      <a:pt x="111697" y="931197"/>
                    </a:cubicBezTo>
                    <a:cubicBezTo>
                      <a:pt x="121936" y="931197"/>
                      <a:pt x="130313" y="922819"/>
                      <a:pt x="130313" y="912579"/>
                    </a:cubicBezTo>
                    <a:lnTo>
                      <a:pt x="130313" y="893960"/>
                    </a:lnTo>
                    <a:lnTo>
                      <a:pt x="204778" y="893960"/>
                    </a:lnTo>
                    <a:lnTo>
                      <a:pt x="204778" y="912579"/>
                    </a:lnTo>
                    <a:cubicBezTo>
                      <a:pt x="204778" y="922819"/>
                      <a:pt x="213156" y="931197"/>
                      <a:pt x="223394" y="931197"/>
                    </a:cubicBezTo>
                    <a:cubicBezTo>
                      <a:pt x="233633" y="931197"/>
                      <a:pt x="242011" y="922819"/>
                      <a:pt x="242011" y="912579"/>
                    </a:cubicBezTo>
                    <a:lnTo>
                      <a:pt x="242011" y="893960"/>
                    </a:lnTo>
                    <a:lnTo>
                      <a:pt x="279243" y="893960"/>
                    </a:lnTo>
                    <a:cubicBezTo>
                      <a:pt x="309960" y="893960"/>
                      <a:pt x="335092" y="868826"/>
                      <a:pt x="335092" y="838105"/>
                    </a:cubicBezTo>
                    <a:lnTo>
                      <a:pt x="335092" y="800868"/>
                    </a:lnTo>
                    <a:cubicBezTo>
                      <a:pt x="335092" y="770148"/>
                      <a:pt x="309960" y="745013"/>
                      <a:pt x="279243" y="745013"/>
                    </a:cubicBezTo>
                    <a:lnTo>
                      <a:pt x="186162" y="745013"/>
                    </a:lnTo>
                    <a:lnTo>
                      <a:pt x="186162" y="374041"/>
                    </a:lnTo>
                    <a:cubicBezTo>
                      <a:pt x="186162" y="328426"/>
                      <a:pt x="218740" y="289793"/>
                      <a:pt x="263885" y="282346"/>
                    </a:cubicBezTo>
                    <a:lnTo>
                      <a:pt x="372324" y="264192"/>
                    </a:lnTo>
                    <a:lnTo>
                      <a:pt x="372324" y="279553"/>
                    </a:lnTo>
                    <a:cubicBezTo>
                      <a:pt x="372324" y="289793"/>
                      <a:pt x="380702" y="298171"/>
                      <a:pt x="390940" y="298171"/>
                    </a:cubicBezTo>
                    <a:cubicBezTo>
                      <a:pt x="401179" y="298171"/>
                      <a:pt x="409557" y="289793"/>
                      <a:pt x="409557" y="279553"/>
                    </a:cubicBezTo>
                    <a:lnTo>
                      <a:pt x="409557" y="263262"/>
                    </a:lnTo>
                    <a:lnTo>
                      <a:pt x="506361" y="275364"/>
                    </a:lnTo>
                    <a:cubicBezTo>
                      <a:pt x="523581" y="277691"/>
                      <a:pt x="539404" y="284207"/>
                      <a:pt x="552902" y="294913"/>
                    </a:cubicBezTo>
                    <a:lnTo>
                      <a:pt x="621316" y="349837"/>
                    </a:lnTo>
                    <a:cubicBezTo>
                      <a:pt x="624574" y="352630"/>
                      <a:pt x="628763" y="354027"/>
                      <a:pt x="632951" y="354027"/>
                    </a:cubicBezTo>
                    <a:cubicBezTo>
                      <a:pt x="634348" y="354027"/>
                      <a:pt x="635744" y="354027"/>
                      <a:pt x="637139" y="353561"/>
                    </a:cubicBezTo>
                    <a:cubicBezTo>
                      <a:pt x="642725" y="352165"/>
                      <a:pt x="647379" y="348906"/>
                      <a:pt x="649706" y="343786"/>
                    </a:cubicBezTo>
                    <a:lnTo>
                      <a:pt x="714397" y="214388"/>
                    </a:lnTo>
                    <a:lnTo>
                      <a:pt x="827025" y="294913"/>
                    </a:lnTo>
                    <a:cubicBezTo>
                      <a:pt x="830282" y="297240"/>
                      <a:pt x="834006" y="298171"/>
                      <a:pt x="837729" y="298171"/>
                    </a:cubicBezTo>
                    <a:cubicBezTo>
                      <a:pt x="840522" y="298171"/>
                      <a:pt x="843780" y="297705"/>
                      <a:pt x="846107" y="296309"/>
                    </a:cubicBezTo>
                    <a:cubicBezTo>
                      <a:pt x="852157" y="293051"/>
                      <a:pt x="856346" y="286535"/>
                      <a:pt x="856346" y="279553"/>
                    </a:cubicBezTo>
                    <a:lnTo>
                      <a:pt x="856346" y="18895"/>
                    </a:lnTo>
                    <a:cubicBezTo>
                      <a:pt x="856811" y="11913"/>
                      <a:pt x="852622" y="5397"/>
                      <a:pt x="846572" y="2138"/>
                    </a:cubicBezTo>
                    <a:close/>
                    <a:moveTo>
                      <a:pt x="279709" y="782250"/>
                    </a:moveTo>
                    <a:cubicBezTo>
                      <a:pt x="289948" y="782250"/>
                      <a:pt x="298325" y="790628"/>
                      <a:pt x="298325" y="800868"/>
                    </a:cubicBezTo>
                    <a:lnTo>
                      <a:pt x="298325" y="838105"/>
                    </a:lnTo>
                    <a:cubicBezTo>
                      <a:pt x="298325" y="848345"/>
                      <a:pt x="289948" y="856724"/>
                      <a:pt x="279709" y="856724"/>
                    </a:cubicBezTo>
                    <a:lnTo>
                      <a:pt x="56314" y="856724"/>
                    </a:lnTo>
                    <a:cubicBezTo>
                      <a:pt x="46075" y="856724"/>
                      <a:pt x="37698" y="848345"/>
                      <a:pt x="37698" y="838105"/>
                    </a:cubicBezTo>
                    <a:lnTo>
                      <a:pt x="37698" y="800868"/>
                    </a:lnTo>
                    <a:cubicBezTo>
                      <a:pt x="37698" y="790628"/>
                      <a:pt x="46075" y="782250"/>
                      <a:pt x="56314" y="782250"/>
                    </a:cubicBezTo>
                    <a:lnTo>
                      <a:pt x="279709" y="782250"/>
                    </a:lnTo>
                    <a:close/>
                    <a:moveTo>
                      <a:pt x="391406" y="223698"/>
                    </a:moveTo>
                    <a:cubicBezTo>
                      <a:pt x="350450" y="223698"/>
                      <a:pt x="316941" y="190184"/>
                      <a:pt x="316941" y="149224"/>
                    </a:cubicBezTo>
                    <a:lnTo>
                      <a:pt x="316941" y="111987"/>
                    </a:lnTo>
                    <a:cubicBezTo>
                      <a:pt x="316941" y="71026"/>
                      <a:pt x="350450" y="37513"/>
                      <a:pt x="391406" y="37513"/>
                    </a:cubicBezTo>
                    <a:cubicBezTo>
                      <a:pt x="432361" y="37513"/>
                      <a:pt x="465871" y="71026"/>
                      <a:pt x="465871" y="111987"/>
                    </a:cubicBezTo>
                    <a:lnTo>
                      <a:pt x="465871" y="149224"/>
                    </a:lnTo>
                    <a:cubicBezTo>
                      <a:pt x="465871" y="190184"/>
                      <a:pt x="432361" y="223698"/>
                      <a:pt x="391406" y="223698"/>
                    </a:cubicBezTo>
                    <a:close/>
                    <a:moveTo>
                      <a:pt x="819579" y="243247"/>
                    </a:moveTo>
                    <a:lnTo>
                      <a:pt x="718585" y="171100"/>
                    </a:lnTo>
                    <a:cubicBezTo>
                      <a:pt x="717655" y="170635"/>
                      <a:pt x="717190" y="170170"/>
                      <a:pt x="716258" y="169704"/>
                    </a:cubicBezTo>
                    <a:cubicBezTo>
                      <a:pt x="716258" y="169704"/>
                      <a:pt x="716258" y="169704"/>
                      <a:pt x="716258" y="169704"/>
                    </a:cubicBezTo>
                    <a:cubicBezTo>
                      <a:pt x="716258" y="169704"/>
                      <a:pt x="716258" y="169704"/>
                      <a:pt x="716258" y="169704"/>
                    </a:cubicBezTo>
                    <a:cubicBezTo>
                      <a:pt x="715328" y="169238"/>
                      <a:pt x="714397" y="168773"/>
                      <a:pt x="713466" y="168773"/>
                    </a:cubicBezTo>
                    <a:cubicBezTo>
                      <a:pt x="713001" y="168773"/>
                      <a:pt x="712536" y="168773"/>
                      <a:pt x="712536" y="168308"/>
                    </a:cubicBezTo>
                    <a:cubicBezTo>
                      <a:pt x="711604" y="168308"/>
                      <a:pt x="711139" y="167842"/>
                      <a:pt x="710209" y="167842"/>
                    </a:cubicBezTo>
                    <a:cubicBezTo>
                      <a:pt x="709743" y="167842"/>
                      <a:pt x="709277" y="167842"/>
                      <a:pt x="708812" y="167842"/>
                    </a:cubicBezTo>
                    <a:cubicBezTo>
                      <a:pt x="708812" y="167842"/>
                      <a:pt x="708346" y="167842"/>
                      <a:pt x="708346" y="167842"/>
                    </a:cubicBezTo>
                    <a:lnTo>
                      <a:pt x="671114" y="167842"/>
                    </a:lnTo>
                    <a:cubicBezTo>
                      <a:pt x="660875" y="167842"/>
                      <a:pt x="652498" y="159464"/>
                      <a:pt x="652498" y="149224"/>
                    </a:cubicBezTo>
                    <a:cubicBezTo>
                      <a:pt x="652498" y="138984"/>
                      <a:pt x="660875" y="130606"/>
                      <a:pt x="671114" y="130606"/>
                    </a:cubicBezTo>
                    <a:lnTo>
                      <a:pt x="708346" y="130606"/>
                    </a:lnTo>
                    <a:cubicBezTo>
                      <a:pt x="712070" y="130606"/>
                      <a:pt x="715793" y="129209"/>
                      <a:pt x="719051" y="127347"/>
                    </a:cubicBezTo>
                    <a:lnTo>
                      <a:pt x="820044" y="55201"/>
                    </a:lnTo>
                    <a:lnTo>
                      <a:pt x="820044" y="243247"/>
                    </a:lnTo>
                    <a:close/>
                  </a:path>
                </a:pathLst>
              </a:custGeom>
              <a:solidFill>
                <a:srgbClr val="000000"/>
              </a:solidFill>
              <a:ln w="4653" cap="flat">
                <a:noFill/>
                <a:prstDash val="solid"/>
                <a:miter/>
              </a:ln>
            </p:spPr>
            <p:txBody>
              <a:bodyPr rtlCol="0" anchor="ctr"/>
              <a:lstStyle/>
              <a:p>
                <a:pPr rtl="0" algn="l"/>
                <a:endParaRPr lang="en-US"/>
              </a:p>
            </p:txBody>
          </p:sp>
          <p:sp>
            <p:nvSpPr>
              <p:cNvPr id="13" name="Freeform 127">
                <a:extLst>
                  <a:ext uri="{FF2B5EF4-FFF2-40B4-BE49-F238E27FC236}">
                    <a16:creationId xmlns:a16="http://schemas.microsoft.com/office/drawing/2014/main" id="{D3AD4CB9-4E4D-DBD7-9718-39EDB24D7F83}"/>
                  </a:ext>
                </a:extLst>
              </p:cNvPr>
              <p:cNvSpPr/>
              <p:nvPr/>
            </p:nvSpPr>
            <p:spPr>
              <a:xfrm>
                <a:off x="-1828849" y="-4110636"/>
                <a:ext cx="74929" cy="74939"/>
              </a:xfrm>
              <a:custGeom>
                <a:avLst/>
                <a:gdLst>
                  <a:gd name="connsiteX0" fmla="*/ 19082 w 74929"/>
                  <a:gd name="connsiteY0" fmla="*/ 74939 h 74939"/>
                  <a:gd name="connsiteX1" fmla="*/ 32112 w 74929"/>
                  <a:gd name="connsiteY1" fmla="*/ 69353 h 74939"/>
                  <a:gd name="connsiteX2" fmla="*/ 69345 w 74929"/>
                  <a:gd name="connsiteY2" fmla="*/ 32116 h 74939"/>
                  <a:gd name="connsiteX3" fmla="*/ 69345 w 74929"/>
                  <a:gd name="connsiteY3" fmla="*/ 5585 h 74939"/>
                  <a:gd name="connsiteX4" fmla="*/ 42817 w 74929"/>
                  <a:gd name="connsiteY4" fmla="*/ 5585 h 74939"/>
                  <a:gd name="connsiteX5" fmla="*/ 5584 w 74929"/>
                  <a:gd name="connsiteY5" fmla="*/ 42822 h 74939"/>
                  <a:gd name="connsiteX6" fmla="*/ 5584 w 74929"/>
                  <a:gd name="connsiteY6" fmla="*/ 69353 h 74939"/>
                  <a:gd name="connsiteX7" fmla="*/ 19082 w 74929"/>
                  <a:gd name="connsiteY7" fmla="*/ 74939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9" h="74939">
                    <a:moveTo>
                      <a:pt x="19082" y="74939"/>
                    </a:moveTo>
                    <a:cubicBezTo>
                      <a:pt x="23736" y="74939"/>
                      <a:pt x="28390" y="73077"/>
                      <a:pt x="32112" y="69353"/>
                    </a:cubicBezTo>
                    <a:lnTo>
                      <a:pt x="69345" y="32116"/>
                    </a:lnTo>
                    <a:cubicBezTo>
                      <a:pt x="76792" y="24669"/>
                      <a:pt x="76792" y="13033"/>
                      <a:pt x="69345" y="5585"/>
                    </a:cubicBezTo>
                    <a:cubicBezTo>
                      <a:pt x="61899" y="-1862"/>
                      <a:pt x="50264" y="-1862"/>
                      <a:pt x="42817" y="5585"/>
                    </a:cubicBezTo>
                    <a:lnTo>
                      <a:pt x="5584" y="42822"/>
                    </a:lnTo>
                    <a:cubicBezTo>
                      <a:pt x="-1861" y="50270"/>
                      <a:pt x="-1861" y="61906"/>
                      <a:pt x="5584" y="69353"/>
                    </a:cubicBezTo>
                    <a:cubicBezTo>
                      <a:pt x="9308" y="73077"/>
                      <a:pt x="13962" y="74939"/>
                      <a:pt x="19082" y="74939"/>
                    </a:cubicBezTo>
                    <a:close/>
                  </a:path>
                </a:pathLst>
              </a:custGeom>
              <a:solidFill>
                <a:srgbClr val="000000"/>
              </a:solidFill>
              <a:ln w="4653" cap="flat">
                <a:noFill/>
                <a:prstDash val="solid"/>
                <a:miter/>
              </a:ln>
            </p:spPr>
            <p:txBody>
              <a:bodyPr rtlCol="0" anchor="ctr"/>
              <a:lstStyle/>
              <a:p>
                <a:pPr rtl="0" algn="l"/>
                <a:endParaRPr lang="en-US"/>
              </a:p>
            </p:txBody>
          </p:sp>
          <p:sp>
            <p:nvSpPr>
              <p:cNvPr id="14" name="Freeform 128">
                <a:extLst>
                  <a:ext uri="{FF2B5EF4-FFF2-40B4-BE49-F238E27FC236}">
                    <a16:creationId xmlns:a16="http://schemas.microsoft.com/office/drawing/2014/main" id="{264A4A7D-6F8B-C699-AFF4-2758164AAEC8}"/>
                  </a:ext>
                </a:extLst>
              </p:cNvPr>
              <p:cNvSpPr/>
              <p:nvPr/>
            </p:nvSpPr>
            <p:spPr>
              <a:xfrm>
                <a:off x="-1791151" y="-3998460"/>
                <a:ext cx="74464" cy="37236"/>
              </a:xfrm>
              <a:custGeom>
                <a:avLst/>
                <a:gdLst>
                  <a:gd name="connsiteX0" fmla="*/ 55849 w 74464"/>
                  <a:gd name="connsiteY0" fmla="*/ 0 h 37236"/>
                  <a:gd name="connsiteX1" fmla="*/ 18616 w 74464"/>
                  <a:gd name="connsiteY1" fmla="*/ 0 h 37236"/>
                  <a:gd name="connsiteX2" fmla="*/ 0 w 74464"/>
                  <a:gd name="connsiteY2" fmla="*/ 18618 h 37236"/>
                  <a:gd name="connsiteX3" fmla="*/ 18616 w 74464"/>
                  <a:gd name="connsiteY3" fmla="*/ 37237 h 37236"/>
                  <a:gd name="connsiteX4" fmla="*/ 55849 w 74464"/>
                  <a:gd name="connsiteY4" fmla="*/ 37237 h 37236"/>
                  <a:gd name="connsiteX5" fmla="*/ 74465 w 74464"/>
                  <a:gd name="connsiteY5" fmla="*/ 18618 h 37236"/>
                  <a:gd name="connsiteX6" fmla="*/ 55849 w 7446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64" h="37236">
                    <a:moveTo>
                      <a:pt x="55849" y="0"/>
                    </a:moveTo>
                    <a:lnTo>
                      <a:pt x="18616" y="0"/>
                    </a:lnTo>
                    <a:cubicBezTo>
                      <a:pt x="8376" y="0"/>
                      <a:pt x="0" y="8378"/>
                      <a:pt x="0" y="18618"/>
                    </a:cubicBezTo>
                    <a:cubicBezTo>
                      <a:pt x="0" y="28858"/>
                      <a:pt x="8376" y="37237"/>
                      <a:pt x="18616" y="37237"/>
                    </a:cubicBezTo>
                    <a:lnTo>
                      <a:pt x="55849" y="37237"/>
                    </a:lnTo>
                    <a:cubicBezTo>
                      <a:pt x="66087" y="37237"/>
                      <a:pt x="74465" y="28858"/>
                      <a:pt x="74465" y="18618"/>
                    </a:cubicBezTo>
                    <a:cubicBezTo>
                      <a:pt x="74465" y="8378"/>
                      <a:pt x="66087" y="0"/>
                      <a:pt x="55849" y="0"/>
                    </a:cubicBezTo>
                    <a:close/>
                  </a:path>
                </a:pathLst>
              </a:custGeom>
              <a:solidFill>
                <a:srgbClr val="000000"/>
              </a:solidFill>
              <a:ln w="4653" cap="flat">
                <a:noFill/>
                <a:prstDash val="solid"/>
                <a:miter/>
              </a:ln>
            </p:spPr>
            <p:txBody>
              <a:bodyPr rtlCol="0" anchor="ctr"/>
              <a:lstStyle/>
              <a:p>
                <a:pPr rtl="0" algn="l"/>
                <a:endParaRPr lang="en-US"/>
              </a:p>
            </p:txBody>
          </p:sp>
          <p:sp>
            <p:nvSpPr>
              <p:cNvPr id="15" name="Freeform 129">
                <a:extLst>
                  <a:ext uri="{FF2B5EF4-FFF2-40B4-BE49-F238E27FC236}">
                    <a16:creationId xmlns:a16="http://schemas.microsoft.com/office/drawing/2014/main" id="{5039A55D-F033-17A6-C7A0-0A3729811223}"/>
                  </a:ext>
                </a:extLst>
              </p:cNvPr>
              <p:cNvSpPr/>
              <p:nvPr/>
            </p:nvSpPr>
            <p:spPr>
              <a:xfrm>
                <a:off x="-1828849" y="-3924452"/>
                <a:ext cx="74464" cy="74939"/>
              </a:xfrm>
              <a:custGeom>
                <a:avLst/>
                <a:gdLst>
                  <a:gd name="connsiteX0" fmla="*/ 32112 w 74464"/>
                  <a:gd name="connsiteY0" fmla="*/ 5585 h 74939"/>
                  <a:gd name="connsiteX1" fmla="*/ 5584 w 74464"/>
                  <a:gd name="connsiteY1" fmla="*/ 5585 h 74939"/>
                  <a:gd name="connsiteX2" fmla="*/ 5584 w 74464"/>
                  <a:gd name="connsiteY2" fmla="*/ 32116 h 74939"/>
                  <a:gd name="connsiteX3" fmla="*/ 42817 w 74464"/>
                  <a:gd name="connsiteY3" fmla="*/ 69353 h 74939"/>
                  <a:gd name="connsiteX4" fmla="*/ 55848 w 74464"/>
                  <a:gd name="connsiteY4" fmla="*/ 74939 h 74939"/>
                  <a:gd name="connsiteX5" fmla="*/ 68880 w 74464"/>
                  <a:gd name="connsiteY5" fmla="*/ 69353 h 74939"/>
                  <a:gd name="connsiteX6" fmla="*/ 68880 w 74464"/>
                  <a:gd name="connsiteY6" fmla="*/ 42822 h 74939"/>
                  <a:gd name="connsiteX7" fmla="*/ 32112 w 74464"/>
                  <a:gd name="connsiteY7" fmla="*/ 5585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4" h="74939">
                    <a:moveTo>
                      <a:pt x="32112" y="5585"/>
                    </a:moveTo>
                    <a:cubicBezTo>
                      <a:pt x="24666" y="-1862"/>
                      <a:pt x="13031" y="-1862"/>
                      <a:pt x="5584" y="5585"/>
                    </a:cubicBezTo>
                    <a:cubicBezTo>
                      <a:pt x="-1861" y="13033"/>
                      <a:pt x="-1861" y="24669"/>
                      <a:pt x="5584" y="32116"/>
                    </a:cubicBezTo>
                    <a:lnTo>
                      <a:pt x="42817" y="69353"/>
                    </a:lnTo>
                    <a:cubicBezTo>
                      <a:pt x="46540" y="73077"/>
                      <a:pt x="51194" y="74939"/>
                      <a:pt x="55848" y="74939"/>
                    </a:cubicBezTo>
                    <a:cubicBezTo>
                      <a:pt x="60502" y="74939"/>
                      <a:pt x="65156" y="73077"/>
                      <a:pt x="68880" y="69353"/>
                    </a:cubicBezTo>
                    <a:cubicBezTo>
                      <a:pt x="76326" y="61906"/>
                      <a:pt x="76326" y="50270"/>
                      <a:pt x="68880" y="42822"/>
                    </a:cubicBezTo>
                    <a:lnTo>
                      <a:pt x="32112" y="5585"/>
                    </a:lnTo>
                    <a:close/>
                  </a:path>
                </a:pathLst>
              </a:custGeom>
              <a:solidFill>
                <a:srgbClr val="000000"/>
              </a:solidFill>
              <a:ln w="4653" cap="flat">
                <a:noFill/>
                <a:prstDash val="solid"/>
                <a:miter/>
              </a:ln>
            </p:spPr>
            <p:txBody>
              <a:bodyPr rtlCol="0" anchor="ctr"/>
              <a:lstStyle/>
              <a:p>
                <a:pPr rtl="0" algn="l"/>
                <a:endParaRPr lang="en-US"/>
              </a:p>
            </p:txBody>
          </p:sp>
          <p:sp>
            <p:nvSpPr>
              <p:cNvPr id="16" name="Freeform 130">
                <a:extLst>
                  <a:ext uri="{FF2B5EF4-FFF2-40B4-BE49-F238E27FC236}">
                    <a16:creationId xmlns:a16="http://schemas.microsoft.com/office/drawing/2014/main" id="{66298190-E66E-CEC8-8E1B-FA79B513CFB1}"/>
                  </a:ext>
                </a:extLst>
              </p:cNvPr>
              <p:cNvSpPr/>
              <p:nvPr/>
            </p:nvSpPr>
            <p:spPr>
              <a:xfrm>
                <a:off x="-2703346" y="-3197868"/>
                <a:ext cx="297859" cy="111710"/>
              </a:xfrm>
              <a:custGeom>
                <a:avLst/>
                <a:gdLst>
                  <a:gd name="connsiteX0" fmla="*/ 279244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60 w 297859"/>
                  <a:gd name="connsiteY12" fmla="*/ 55855 h 111710"/>
                  <a:gd name="connsiteX13" fmla="*/ 297860 w 297859"/>
                  <a:gd name="connsiteY13" fmla="*/ 18618 h 111710"/>
                  <a:gd name="connsiteX14" fmla="*/ 279244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4" y="0"/>
                    </a:moveTo>
                    <a:cubicBezTo>
                      <a:pt x="269004" y="0"/>
                      <a:pt x="260627" y="8378"/>
                      <a:pt x="260627" y="18618"/>
                    </a:cubicBezTo>
                    <a:lnTo>
                      <a:pt x="260627" y="55855"/>
                    </a:lnTo>
                    <a:cubicBezTo>
                      <a:pt x="260627" y="66095"/>
                      <a:pt x="252250" y="74474"/>
                      <a:pt x="242011" y="74474"/>
                    </a:cubicBezTo>
                    <a:lnTo>
                      <a:pt x="55849" y="74474"/>
                    </a:lnTo>
                    <a:cubicBezTo>
                      <a:pt x="45610" y="74474"/>
                      <a:pt x="37232" y="66095"/>
                      <a:pt x="37232" y="55855"/>
                    </a:cubicBezTo>
                    <a:lnTo>
                      <a:pt x="37232" y="18618"/>
                    </a:lnTo>
                    <a:cubicBezTo>
                      <a:pt x="37232" y="8378"/>
                      <a:pt x="28855" y="0"/>
                      <a:pt x="18616" y="0"/>
                    </a:cubicBezTo>
                    <a:cubicBezTo>
                      <a:pt x="8378" y="0"/>
                      <a:pt x="0" y="8378"/>
                      <a:pt x="0" y="18618"/>
                    </a:cubicBezTo>
                    <a:lnTo>
                      <a:pt x="0" y="55855"/>
                    </a:lnTo>
                    <a:cubicBezTo>
                      <a:pt x="0" y="86576"/>
                      <a:pt x="25132" y="111710"/>
                      <a:pt x="55849" y="111710"/>
                    </a:cubicBezTo>
                    <a:lnTo>
                      <a:pt x="242011" y="111710"/>
                    </a:lnTo>
                    <a:cubicBezTo>
                      <a:pt x="272727" y="111710"/>
                      <a:pt x="297860" y="86576"/>
                      <a:pt x="297860" y="55855"/>
                    </a:cubicBezTo>
                    <a:lnTo>
                      <a:pt x="297860" y="18618"/>
                    </a:lnTo>
                    <a:cubicBezTo>
                      <a:pt x="297860" y="8378"/>
                      <a:pt x="289482" y="0"/>
                      <a:pt x="279244" y="0"/>
                    </a:cubicBezTo>
                    <a:close/>
                  </a:path>
                </a:pathLst>
              </a:custGeom>
              <a:solidFill>
                <a:srgbClr val="000000"/>
              </a:solidFill>
              <a:ln w="4653" cap="flat">
                <a:noFill/>
                <a:prstDash val="solid"/>
                <a:miter/>
              </a:ln>
            </p:spPr>
            <p:txBody>
              <a:bodyPr rtlCol="0" anchor="ctr"/>
              <a:lstStyle/>
              <a:p>
                <a:pPr rtl="0" algn="l"/>
                <a:endParaRPr lang="en-US"/>
              </a:p>
            </p:txBody>
          </p:sp>
          <p:sp>
            <p:nvSpPr>
              <p:cNvPr id="17" name="Freeform 131">
                <a:extLst>
                  <a:ext uri="{FF2B5EF4-FFF2-40B4-BE49-F238E27FC236}">
                    <a16:creationId xmlns:a16="http://schemas.microsoft.com/office/drawing/2014/main" id="{433DF4B7-5803-BCE3-975A-65E5388873C5}"/>
                  </a:ext>
                </a:extLst>
              </p:cNvPr>
              <p:cNvSpPr/>
              <p:nvPr/>
            </p:nvSpPr>
            <p:spPr>
              <a:xfrm>
                <a:off x="-2449313" y="-3050392"/>
                <a:ext cx="43905" cy="112715"/>
              </a:xfrm>
              <a:custGeom>
                <a:avLst/>
                <a:gdLst>
                  <a:gd name="connsiteX0" fmla="*/ 16834 w 43905"/>
                  <a:gd name="connsiteY0" fmla="*/ 74 h 112715"/>
                  <a:gd name="connsiteX1" fmla="*/ 79 w 43905"/>
                  <a:gd name="connsiteY1" fmla="*/ 20089 h 112715"/>
                  <a:gd name="connsiteX2" fmla="*/ 6595 w 43905"/>
                  <a:gd name="connsiteY2" fmla="*/ 95959 h 112715"/>
                  <a:gd name="connsiteX3" fmla="*/ 25211 w 43905"/>
                  <a:gd name="connsiteY3" fmla="*/ 112716 h 112715"/>
                  <a:gd name="connsiteX4" fmla="*/ 27072 w 43905"/>
                  <a:gd name="connsiteY4" fmla="*/ 112716 h 112715"/>
                  <a:gd name="connsiteX5" fmla="*/ 43827 w 43905"/>
                  <a:gd name="connsiteY5" fmla="*/ 92701 h 112715"/>
                  <a:gd name="connsiteX6" fmla="*/ 37311 w 43905"/>
                  <a:gd name="connsiteY6" fmla="*/ 17296 h 112715"/>
                  <a:gd name="connsiteX7" fmla="*/ 16834 w 43905"/>
                  <a:gd name="connsiteY7" fmla="*/ 74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5" h="112715">
                    <a:moveTo>
                      <a:pt x="16834" y="74"/>
                    </a:moveTo>
                    <a:cubicBezTo>
                      <a:pt x="6595" y="1005"/>
                      <a:pt x="-852" y="9849"/>
                      <a:pt x="79" y="20089"/>
                    </a:cubicBezTo>
                    <a:cubicBezTo>
                      <a:pt x="3802" y="66170"/>
                      <a:pt x="6595" y="95959"/>
                      <a:pt x="6595" y="95959"/>
                    </a:cubicBezTo>
                    <a:cubicBezTo>
                      <a:pt x="7525" y="105734"/>
                      <a:pt x="15437" y="112716"/>
                      <a:pt x="25211" y="112716"/>
                    </a:cubicBezTo>
                    <a:cubicBezTo>
                      <a:pt x="25676" y="112716"/>
                      <a:pt x="26142" y="112716"/>
                      <a:pt x="27072" y="112716"/>
                    </a:cubicBezTo>
                    <a:cubicBezTo>
                      <a:pt x="37311" y="111785"/>
                      <a:pt x="44758" y="102941"/>
                      <a:pt x="43827" y="92701"/>
                    </a:cubicBezTo>
                    <a:cubicBezTo>
                      <a:pt x="43827" y="92701"/>
                      <a:pt x="41034" y="63377"/>
                      <a:pt x="37311" y="17296"/>
                    </a:cubicBezTo>
                    <a:cubicBezTo>
                      <a:pt x="35914" y="7056"/>
                      <a:pt x="27072" y="-856"/>
                      <a:pt x="16834" y="74"/>
                    </a:cubicBezTo>
                    <a:close/>
                  </a:path>
                </a:pathLst>
              </a:custGeom>
              <a:solidFill>
                <a:srgbClr val="000000"/>
              </a:solidFill>
              <a:ln w="4653" cap="flat">
                <a:noFill/>
                <a:prstDash val="solid"/>
                <a:miter/>
              </a:ln>
            </p:spPr>
            <p:txBody>
              <a:bodyPr rtlCol="0" anchor="ctr"/>
              <a:lstStyle/>
              <a:p>
                <a:pPr rtl="0" algn="l"/>
                <a:endParaRPr lang="en-US"/>
              </a:p>
            </p:txBody>
          </p:sp>
          <p:sp>
            <p:nvSpPr>
              <p:cNvPr id="18" name="Freeform 132">
                <a:extLst>
                  <a:ext uri="{FF2B5EF4-FFF2-40B4-BE49-F238E27FC236}">
                    <a16:creationId xmlns:a16="http://schemas.microsoft.com/office/drawing/2014/main" id="{6EAE9B8E-E068-46F9-DFD9-3A3A0F73C708}"/>
                  </a:ext>
                </a:extLst>
              </p:cNvPr>
              <p:cNvSpPr/>
              <p:nvPr/>
            </p:nvSpPr>
            <p:spPr>
              <a:xfrm>
                <a:off x="-2479951" y="-3775039"/>
                <a:ext cx="39578" cy="353749"/>
              </a:xfrm>
              <a:custGeom>
                <a:avLst/>
                <a:gdLst>
                  <a:gd name="connsiteX0" fmla="*/ 18616 w 39578"/>
                  <a:gd name="connsiteY0" fmla="*/ 0 h 353749"/>
                  <a:gd name="connsiteX1" fmla="*/ 0 w 39578"/>
                  <a:gd name="connsiteY1" fmla="*/ 18618 h 353749"/>
                  <a:gd name="connsiteX2" fmla="*/ 0 w 39578"/>
                  <a:gd name="connsiteY2" fmla="*/ 242039 h 353749"/>
                  <a:gd name="connsiteX3" fmla="*/ 2327 w 39578"/>
                  <a:gd name="connsiteY3" fmla="*/ 336062 h 353749"/>
                  <a:gd name="connsiteX4" fmla="*/ 20943 w 39578"/>
                  <a:gd name="connsiteY4" fmla="*/ 353750 h 353749"/>
                  <a:gd name="connsiteX5" fmla="*/ 21874 w 39578"/>
                  <a:gd name="connsiteY5" fmla="*/ 353750 h 353749"/>
                  <a:gd name="connsiteX6" fmla="*/ 39559 w 39578"/>
                  <a:gd name="connsiteY6" fmla="*/ 334200 h 353749"/>
                  <a:gd name="connsiteX7" fmla="*/ 37232 w 39578"/>
                  <a:gd name="connsiteY7" fmla="*/ 242039 h 353749"/>
                  <a:gd name="connsiteX8" fmla="*/ 37232 w 39578"/>
                  <a:gd name="connsiteY8" fmla="*/ 18618 h 353749"/>
                  <a:gd name="connsiteX9" fmla="*/ 18616 w 39578"/>
                  <a:gd name="connsiteY9" fmla="*/ 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8" h="353749">
                    <a:moveTo>
                      <a:pt x="18616" y="0"/>
                    </a:moveTo>
                    <a:cubicBezTo>
                      <a:pt x="8376" y="0"/>
                      <a:pt x="0" y="8378"/>
                      <a:pt x="0" y="18618"/>
                    </a:cubicBezTo>
                    <a:lnTo>
                      <a:pt x="0" y="242039"/>
                    </a:lnTo>
                    <a:cubicBezTo>
                      <a:pt x="0" y="266708"/>
                      <a:pt x="931" y="298360"/>
                      <a:pt x="2327" y="336062"/>
                    </a:cubicBezTo>
                    <a:cubicBezTo>
                      <a:pt x="2792" y="345837"/>
                      <a:pt x="11169" y="353750"/>
                      <a:pt x="20943" y="353750"/>
                    </a:cubicBezTo>
                    <a:cubicBezTo>
                      <a:pt x="21408" y="353750"/>
                      <a:pt x="21408" y="353750"/>
                      <a:pt x="21874" y="353750"/>
                    </a:cubicBezTo>
                    <a:cubicBezTo>
                      <a:pt x="32113" y="353284"/>
                      <a:pt x="40024" y="344441"/>
                      <a:pt x="39559" y="334200"/>
                    </a:cubicBezTo>
                    <a:cubicBezTo>
                      <a:pt x="38163" y="297429"/>
                      <a:pt x="37232" y="266243"/>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9333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95F62-4B43-FFF7-C16B-AD628E34378D}"/>
              </a:ext>
            </a:extLst>
          </p:cNvPr>
          <p:cNvSpPr>
            <a:spLocks noGrp="1"/>
          </p:cNvSpPr>
          <p:nvPr>
            <p:ph type="body" sz="quarter" idx="18"/>
          </p:nvPr>
        </p:nvSpPr>
        <p:spPr>
          <a:xfrm>
            <a:off x="793253" y="1448869"/>
            <a:ext cx="6661906" cy="3960262"/>
          </a:xfrm>
        </p:spPr>
        <p:txBody>
          <a:bodyPr/>
          <a:lstStyle/>
          <a:p>
            <a:pPr rtl="0" algn="l"/>
            <a:r>
              <a:rPr lang="en-US" dirty="0"/>
              <a:t>Kreativitet er meget vigtigt for etiske fødevareiværksættere af flere grunde.</a:t>
            </a:r>
          </a:p>
          <a:p>
            <a:pPr marL="342900" indent="-342900" rtl="0" algn="l">
              <a:buFont typeface="Arial" panose="020B0604020202020204" pitchFamily="34" charset="0"/>
              <a:buChar char="•"/>
            </a:pPr>
            <a:r>
              <a:rPr lang="en-US" dirty="0"/>
              <a:t>Kreativitet fører til udvikling</a:t>
            </a:r>
            <a:r>
              <a:rPr lang="en-US" b="1" dirty="0"/>
              <a:t>af innovative løsninger</a:t>
            </a:r>
            <a:r>
              <a:rPr lang="en-US" dirty="0"/>
              <a:t>der stemmer overens med god praksis.</a:t>
            </a:r>
          </a:p>
          <a:p>
            <a:pPr marL="342900" indent="-342900" rtl="0" algn="l">
              <a:buFont typeface="Arial" panose="020B0604020202020204" pitchFamily="34" charset="0"/>
              <a:buChar char="•"/>
            </a:pPr>
            <a:r>
              <a:rPr lang="en-US" dirty="0"/>
              <a:t>Kreativitet fører til</a:t>
            </a:r>
            <a:r>
              <a:rPr lang="en-US" b="1" dirty="0"/>
              <a:t>differentiering på markedet</a:t>
            </a:r>
          </a:p>
          <a:p>
            <a:pPr marL="342900" indent="-342900" rtl="0" algn="l">
              <a:buFont typeface="Arial" panose="020B0604020202020204" pitchFamily="34" charset="0"/>
              <a:buChar char="•"/>
            </a:pPr>
            <a:r>
              <a:rPr lang="en-US" dirty="0"/>
              <a:t>Kreativitet er medvirkende til</a:t>
            </a:r>
            <a:r>
              <a:rPr lang="en-US" b="1" dirty="0"/>
              <a:t>at engagere og uddanne forbrugerne</a:t>
            </a:r>
            <a:r>
              <a:rPr lang="en-US" dirty="0"/>
              <a:t>om etiske madvalg.</a:t>
            </a:r>
          </a:p>
          <a:p>
            <a:pPr marL="342900" indent="-342900" rtl="0" algn="l">
              <a:buFont typeface="Arial" panose="020B0604020202020204" pitchFamily="34" charset="0"/>
              <a:buChar char="•"/>
            </a:pPr>
            <a:r>
              <a:rPr lang="en-US" dirty="0"/>
              <a:t>Kreativitet gør det muligt for etiske fødevareiværksættere</a:t>
            </a:r>
            <a:r>
              <a:rPr lang="en-US" b="1" dirty="0"/>
              <a:t>tilpasse sig og reagere på skiftende forbrugerpræferencer</a:t>
            </a:r>
            <a:r>
              <a:rPr lang="en-US" dirty="0"/>
              <a:t>.</a:t>
            </a:r>
          </a:p>
          <a:p>
            <a:pPr rtl="0" algn="l"/>
            <a:endParaRPr lang="en-IE" dirty="0"/>
          </a:p>
        </p:txBody>
      </p:sp>
      <p:sp>
        <p:nvSpPr>
          <p:cNvPr id="3" name="Text Placeholder 2">
            <a:extLst>
              <a:ext uri="{FF2B5EF4-FFF2-40B4-BE49-F238E27FC236}">
                <a16:creationId xmlns:a16="http://schemas.microsoft.com/office/drawing/2014/main" id="{C28F3780-FD32-FBC9-7FF0-0157A6157E46}"/>
              </a:ext>
            </a:extLst>
          </p:cNvPr>
          <p:cNvSpPr>
            <a:spLocks noGrp="1"/>
          </p:cNvSpPr>
          <p:nvPr>
            <p:ph type="body" sz="quarter" idx="16"/>
          </p:nvPr>
        </p:nvSpPr>
        <p:spPr>
          <a:xfrm>
            <a:off x="718578" y="696377"/>
            <a:ext cx="6070001" cy="992652"/>
          </a:xfrm>
        </p:spPr>
        <p:txBody>
          <a:bodyPr/>
          <a:lstStyle/>
          <a:p>
            <a:pPr rtl="0" algn="l"/>
            <a:r>
              <a:rPr lang="en-IE" b="1" dirty="0"/>
              <a:t>Betydningen af ​​kreativitet...</a:t>
            </a:r>
          </a:p>
          <a:p>
            <a:pPr rtl="0" algn="l"/>
            <a:endParaRPr lang="en-IE" b="1" dirty="0"/>
          </a:p>
        </p:txBody>
      </p:sp>
      <p:pic>
        <p:nvPicPr>
          <p:cNvPr id="6" name="Picture Placeholder 5" descr="Watercolor palette">
            <a:extLst>
              <a:ext uri="{FF2B5EF4-FFF2-40B4-BE49-F238E27FC236}">
                <a16:creationId xmlns:a16="http://schemas.microsoft.com/office/drawing/2014/main" id="{FD8AE976-21F0-96C0-E9CB-4A994AA591B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pic>
        <p:nvPicPr>
          <p:cNvPr id="8" name="Picture 7">
            <a:extLst>
              <a:ext uri="{FF2B5EF4-FFF2-40B4-BE49-F238E27FC236}">
                <a16:creationId xmlns:a16="http://schemas.microsoft.com/office/drawing/2014/main" id="{4150CD95-3517-2732-5989-6AE805473AF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DD56A04E-1CE6-EBD2-2AC6-44FA534DA2C1}"/>
              </a:ext>
            </a:extLst>
          </p:cNvPr>
          <p:cNvSpPr/>
          <p:nvPr/>
        </p:nvSpPr>
        <p:spPr>
          <a:xfrm>
            <a:off x="9561981" y="2724266"/>
            <a:ext cx="563828" cy="613424"/>
          </a:xfrm>
          <a:custGeom>
            <a:avLst/>
            <a:gdLst>
              <a:gd name="connsiteX0" fmla="*/ 257834 w 257834"/>
              <a:gd name="connsiteY0" fmla="*/ 56321 h 269966"/>
              <a:gd name="connsiteX1" fmla="*/ 141949 w 257834"/>
              <a:gd name="connsiteY1" fmla="*/ 56321 h 269966"/>
              <a:gd name="connsiteX2" fmla="*/ 141949 w 257834"/>
              <a:gd name="connsiteY2" fmla="*/ 0 h 269966"/>
              <a:gd name="connsiteX3" fmla="*/ 0 w 257834"/>
              <a:gd name="connsiteY3" fmla="*/ 130329 h 269966"/>
              <a:gd name="connsiteX4" fmla="*/ 128917 w 257834"/>
              <a:gd name="connsiteY4" fmla="*/ 269967 h 269966"/>
              <a:gd name="connsiteX5" fmla="*/ 128917 w 257834"/>
              <a:gd name="connsiteY5" fmla="*/ 207595 h 269966"/>
              <a:gd name="connsiteX6" fmla="*/ 257834 w 257834"/>
              <a:gd name="connsiteY6" fmla="*/ 207595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34" h="269966">
                <a:moveTo>
                  <a:pt x="257834" y="56321"/>
                </a:moveTo>
                <a:lnTo>
                  <a:pt x="141949" y="56321"/>
                </a:lnTo>
                <a:lnTo>
                  <a:pt x="141949" y="0"/>
                </a:lnTo>
                <a:lnTo>
                  <a:pt x="0" y="130329"/>
                </a:lnTo>
                <a:lnTo>
                  <a:pt x="128917" y="269967"/>
                </a:lnTo>
                <a:lnTo>
                  <a:pt x="128917" y="207595"/>
                </a:lnTo>
                <a:lnTo>
                  <a:pt x="257834" y="207595"/>
                </a:lnTo>
                <a:close/>
              </a:path>
            </a:pathLst>
          </a:custGeom>
          <a:solidFill>
            <a:srgbClr val="F1A0C2"/>
          </a:solidFill>
          <a:ln w="4653" cap="flat">
            <a:noFill/>
            <a:prstDash val="solid"/>
            <a:miter/>
          </a:ln>
        </p:spPr>
        <p:txBody>
          <a:bodyPr rtlCol="0" anchor="ctr"/>
          <a:lstStyle/>
          <a:p>
            <a:pPr rtl="0" algn="l"/>
            <a:endParaRPr lang="en-US"/>
          </a:p>
        </p:txBody>
      </p:sp>
      <p:sp>
        <p:nvSpPr>
          <p:cNvPr id="12" name="Freeform 1">
            <a:extLst>
              <a:ext uri="{FF2B5EF4-FFF2-40B4-BE49-F238E27FC236}">
                <a16:creationId xmlns:a16="http://schemas.microsoft.com/office/drawing/2014/main" id="{B8BD9466-B8E2-446D-7981-AC3FB659D692}"/>
              </a:ext>
            </a:extLst>
          </p:cNvPr>
          <p:cNvSpPr/>
          <p:nvPr/>
        </p:nvSpPr>
        <p:spPr>
          <a:xfrm>
            <a:off x="10075891" y="1929258"/>
            <a:ext cx="1288211" cy="3169999"/>
          </a:xfrm>
          <a:custGeom>
            <a:avLst/>
            <a:gdLst>
              <a:gd name="connsiteX0" fmla="*/ 0 w 450512"/>
              <a:gd name="connsiteY0" fmla="*/ 104263 h 1102675"/>
              <a:gd name="connsiteX1" fmla="*/ 104251 w 450512"/>
              <a:gd name="connsiteY1" fmla="*/ 0 h 1102675"/>
              <a:gd name="connsiteX2" fmla="*/ 208502 w 450512"/>
              <a:gd name="connsiteY2" fmla="*/ 104263 h 1102675"/>
              <a:gd name="connsiteX3" fmla="*/ 178716 w 450512"/>
              <a:gd name="connsiteY3" fmla="*/ 104263 h 1102675"/>
              <a:gd name="connsiteX4" fmla="*/ 160100 w 450512"/>
              <a:gd name="connsiteY4" fmla="*/ 122882 h 1102675"/>
              <a:gd name="connsiteX5" fmla="*/ 160100 w 450512"/>
              <a:gd name="connsiteY5" fmla="*/ 388194 h 1102675"/>
              <a:gd name="connsiteX6" fmla="*/ 160100 w 450512"/>
              <a:gd name="connsiteY6" fmla="*/ 439395 h 1102675"/>
              <a:gd name="connsiteX7" fmla="*/ 160100 w 450512"/>
              <a:gd name="connsiteY7" fmla="*/ 516661 h 1102675"/>
              <a:gd name="connsiteX8" fmla="*/ 98200 w 450512"/>
              <a:gd name="connsiteY8" fmla="*/ 564138 h 1102675"/>
              <a:gd name="connsiteX9" fmla="*/ 48402 w 450512"/>
              <a:gd name="connsiteY9" fmla="*/ 630233 h 1102675"/>
              <a:gd name="connsiteX10" fmla="*/ 48402 w 450512"/>
              <a:gd name="connsiteY10" fmla="*/ 123347 h 1102675"/>
              <a:gd name="connsiteX11" fmla="*/ 29786 w 450512"/>
              <a:gd name="connsiteY11" fmla="*/ 104729 h 1102675"/>
              <a:gd name="connsiteX12" fmla="*/ 0 w 450512"/>
              <a:gd name="connsiteY12" fmla="*/ 104263 h 1102675"/>
              <a:gd name="connsiteX13" fmla="*/ 346262 w 450512"/>
              <a:gd name="connsiteY13" fmla="*/ 673987 h 1102675"/>
              <a:gd name="connsiteX14" fmla="*/ 346262 w 450512"/>
              <a:gd name="connsiteY14" fmla="*/ 644197 h 1102675"/>
              <a:gd name="connsiteX15" fmla="*/ 327645 w 450512"/>
              <a:gd name="connsiteY15" fmla="*/ 625579 h 1102675"/>
              <a:gd name="connsiteX16" fmla="*/ 309029 w 450512"/>
              <a:gd name="connsiteY16" fmla="*/ 625579 h 1102675"/>
              <a:gd name="connsiteX17" fmla="*/ 203848 w 450512"/>
              <a:gd name="connsiteY17" fmla="*/ 669332 h 1102675"/>
              <a:gd name="connsiteX18" fmla="*/ 160100 w 450512"/>
              <a:gd name="connsiteY18" fmla="*/ 774991 h 1102675"/>
              <a:gd name="connsiteX19" fmla="*/ 161030 w 450512"/>
              <a:gd name="connsiteY19" fmla="*/ 1102676 h 1102675"/>
              <a:gd name="connsiteX20" fmla="*/ 49333 w 450512"/>
              <a:gd name="connsiteY20" fmla="*/ 1102676 h 1102675"/>
              <a:gd name="connsiteX21" fmla="*/ 48402 w 450512"/>
              <a:gd name="connsiteY21" fmla="*/ 774991 h 1102675"/>
              <a:gd name="connsiteX22" fmla="*/ 124729 w 450512"/>
              <a:gd name="connsiteY22" fmla="*/ 590669 h 1102675"/>
              <a:gd name="connsiteX23" fmla="*/ 309029 w 450512"/>
              <a:gd name="connsiteY23" fmla="*/ 514334 h 1102675"/>
              <a:gd name="connsiteX24" fmla="*/ 327645 w 450512"/>
              <a:gd name="connsiteY24" fmla="*/ 514334 h 1102675"/>
              <a:gd name="connsiteX25" fmla="*/ 346262 w 450512"/>
              <a:gd name="connsiteY25" fmla="*/ 495715 h 1102675"/>
              <a:gd name="connsiteX26" fmla="*/ 346262 w 450512"/>
              <a:gd name="connsiteY26" fmla="*/ 465926 h 1102675"/>
              <a:gd name="connsiteX27" fmla="*/ 450512 w 450512"/>
              <a:gd name="connsiteY27" fmla="*/ 570189 h 1102675"/>
              <a:gd name="connsiteX28" fmla="*/ 346262 w 450512"/>
              <a:gd name="connsiteY28" fmla="*/ 673987 h 110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0512" h="1102675">
                <a:moveTo>
                  <a:pt x="0" y="104263"/>
                </a:moveTo>
                <a:lnTo>
                  <a:pt x="104251" y="0"/>
                </a:lnTo>
                <a:lnTo>
                  <a:pt x="208502" y="104263"/>
                </a:lnTo>
                <a:lnTo>
                  <a:pt x="178716" y="104263"/>
                </a:lnTo>
                <a:cubicBezTo>
                  <a:pt x="168476" y="104263"/>
                  <a:pt x="160100" y="112641"/>
                  <a:pt x="160100" y="122882"/>
                </a:cubicBezTo>
                <a:lnTo>
                  <a:pt x="160100" y="388194"/>
                </a:lnTo>
                <a:lnTo>
                  <a:pt x="160100" y="439395"/>
                </a:lnTo>
                <a:lnTo>
                  <a:pt x="160100" y="516661"/>
                </a:lnTo>
                <a:cubicBezTo>
                  <a:pt x="137760" y="529694"/>
                  <a:pt x="116817" y="545520"/>
                  <a:pt x="98200" y="564138"/>
                </a:cubicBezTo>
                <a:cubicBezTo>
                  <a:pt x="78188" y="584153"/>
                  <a:pt x="61433" y="606495"/>
                  <a:pt x="48402" y="630233"/>
                </a:cubicBezTo>
                <a:lnTo>
                  <a:pt x="48402" y="123347"/>
                </a:lnTo>
                <a:cubicBezTo>
                  <a:pt x="48402" y="113107"/>
                  <a:pt x="40025" y="104729"/>
                  <a:pt x="29786" y="104729"/>
                </a:cubicBezTo>
                <a:lnTo>
                  <a:pt x="0" y="104263"/>
                </a:lnTo>
                <a:close/>
                <a:moveTo>
                  <a:pt x="346262" y="673987"/>
                </a:moveTo>
                <a:lnTo>
                  <a:pt x="346262" y="644197"/>
                </a:lnTo>
                <a:cubicBezTo>
                  <a:pt x="346262" y="633957"/>
                  <a:pt x="337884" y="625579"/>
                  <a:pt x="327645" y="625579"/>
                </a:cubicBezTo>
                <a:lnTo>
                  <a:pt x="309029" y="625579"/>
                </a:lnTo>
                <a:cubicBezTo>
                  <a:pt x="269004" y="625579"/>
                  <a:pt x="231772" y="640939"/>
                  <a:pt x="203848" y="669332"/>
                </a:cubicBezTo>
                <a:cubicBezTo>
                  <a:pt x="175923" y="697725"/>
                  <a:pt x="160100" y="734962"/>
                  <a:pt x="160100" y="774991"/>
                </a:cubicBezTo>
                <a:lnTo>
                  <a:pt x="161030" y="1102676"/>
                </a:lnTo>
                <a:lnTo>
                  <a:pt x="49333" y="1102676"/>
                </a:lnTo>
                <a:lnTo>
                  <a:pt x="48402" y="774991"/>
                </a:lnTo>
                <a:cubicBezTo>
                  <a:pt x="48402" y="705172"/>
                  <a:pt x="75395" y="639543"/>
                  <a:pt x="124729" y="590669"/>
                </a:cubicBezTo>
                <a:cubicBezTo>
                  <a:pt x="174062" y="541330"/>
                  <a:pt x="239684" y="514334"/>
                  <a:pt x="309029" y="514334"/>
                </a:cubicBezTo>
                <a:lnTo>
                  <a:pt x="327645" y="514334"/>
                </a:lnTo>
                <a:cubicBezTo>
                  <a:pt x="337884" y="514334"/>
                  <a:pt x="346262" y="505955"/>
                  <a:pt x="346262" y="495715"/>
                </a:cubicBezTo>
                <a:lnTo>
                  <a:pt x="346262" y="465926"/>
                </a:lnTo>
                <a:lnTo>
                  <a:pt x="450512" y="570189"/>
                </a:lnTo>
                <a:lnTo>
                  <a:pt x="346262" y="673987"/>
                </a:lnTo>
                <a:close/>
              </a:path>
            </a:pathLst>
          </a:custGeom>
          <a:solidFill>
            <a:srgbClr val="F1A0C2"/>
          </a:solidFill>
          <a:ln w="4653" cap="flat">
            <a:noFill/>
            <a:prstDash val="solid"/>
            <a:miter/>
          </a:ln>
        </p:spPr>
        <p:txBody>
          <a:bodyPr rtlCol="0" anchor="ctr"/>
          <a:lstStyle/>
          <a:p>
            <a:pPr rtl="0" algn="l"/>
            <a:endParaRPr lang="en-US"/>
          </a:p>
        </p:txBody>
      </p:sp>
      <p:sp>
        <p:nvSpPr>
          <p:cNvPr id="2" name="Text Placeholder 1">
            <a:extLst>
              <a:ext uri="{FF2B5EF4-FFF2-40B4-BE49-F238E27FC236}">
                <a16:creationId xmlns:a16="http://schemas.microsoft.com/office/drawing/2014/main" id="{44A3EA15-7F2E-5BAB-134F-CC4650091C61}"/>
              </a:ext>
            </a:extLst>
          </p:cNvPr>
          <p:cNvSpPr>
            <a:spLocks noGrp="1"/>
          </p:cNvSpPr>
          <p:nvPr>
            <p:ph type="body" sz="quarter" idx="18"/>
          </p:nvPr>
        </p:nvSpPr>
        <p:spPr>
          <a:xfrm>
            <a:off x="898357" y="1617459"/>
            <a:ext cx="6332760" cy="3025975"/>
          </a:xfrm>
        </p:spPr>
        <p:txBody>
          <a:bodyPr/>
          <a:lstStyle/>
          <a:p>
            <a:pPr rtl="0" algn="l">
              <a:lnSpc>
                <a:spcPct val="107000"/>
              </a:lnSpc>
              <a:spcAft>
                <a:spcPts val="800"/>
              </a:spcAft>
            </a:pPr>
            <a:r>
              <a:rPr lang="en-IE" sz="2400" dirty="0">
                <a:effectLst/>
                <a:ea typeface="Times New Roman" panose="02020603050405020304" pitchFamily="18" charset="0"/>
                <a:cs typeface="Times New Roman" panose="02020603050405020304" pitchFamily="18" charset="0"/>
              </a:rPr>
              <a:t>Afsnittet Distributionskanaler handler om, hvordan dit fødevareprodukt eller din service vil blive solgt.</a:t>
            </a:r>
            <a:endParaRPr lang="en-IE" dirty="0">
              <a:ea typeface="Calibri" panose="020F0502020204030204" pitchFamily="34" charset="0"/>
              <a:cs typeface="Times New Roman" panose="02020603050405020304" pitchFamily="18" charset="0"/>
            </a:endParaRPr>
          </a:p>
          <a:p>
            <a:pPr marL="342900" indent="-342900" rtl="0" algn="l">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Hvad er de bedste</a:t>
            </a:r>
            <a:r>
              <a:rPr lang="en-IE" sz="2400" dirty="0">
                <a:ea typeface="Times New Roman" panose="02020603050405020304" pitchFamily="18" charset="0"/>
                <a:cs typeface="Times New Roman" panose="02020603050405020304" pitchFamily="18" charset="0"/>
              </a:rPr>
              <a:t>salg c</a:t>
            </a:r>
            <a:r>
              <a:rPr lang="en-IE" sz="2400" dirty="0">
                <a:effectLst/>
                <a:ea typeface="Times New Roman" panose="02020603050405020304" pitchFamily="18" charset="0"/>
                <a:cs typeface="Times New Roman" panose="02020603050405020304" pitchFamily="18" charset="0"/>
              </a:rPr>
              <a:t>handles for at nå din målgruppe/kunde?</a:t>
            </a:r>
            <a:endParaRPr lang="en-IE" dirty="0">
              <a:ea typeface="Calibri" panose="020F0502020204030204" pitchFamily="34" charset="0"/>
              <a:cs typeface="Times New Roman" panose="02020603050405020304" pitchFamily="18" charset="0"/>
            </a:endParaRPr>
          </a:p>
          <a:p>
            <a:pPr marL="342900" indent="-342900" rtl="0" algn="l">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Hvordan er disse kanaler integreret?</a:t>
            </a:r>
            <a:endParaRPr lang="en-IE" dirty="0">
              <a:ea typeface="Calibri" panose="020F0502020204030204" pitchFamily="34" charset="0"/>
              <a:cs typeface="Times New Roman" panose="02020603050405020304" pitchFamily="18" charset="0"/>
            </a:endParaRPr>
          </a:p>
          <a:p>
            <a:pPr marL="342900" indent="-342900" rtl="0" algn="l">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Hvilke kanaler klarer sig bedst?</a:t>
            </a:r>
            <a:endParaRPr lang="en-IE" dirty="0">
              <a:ea typeface="Calibri" panose="020F0502020204030204" pitchFamily="34" charset="0"/>
              <a:cs typeface="Times New Roman" panose="02020603050405020304" pitchFamily="18" charset="0"/>
            </a:endParaRPr>
          </a:p>
          <a:p>
            <a:pPr marL="342900" indent="-342900" rtl="0" algn="l">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Hvilke kanaler er de mest omkostningseffektive?</a:t>
            </a:r>
            <a:endParaRPr lang="en-IE" sz="2400" dirty="0">
              <a:effectLst/>
              <a:ea typeface="Calibri" panose="020F0502020204030204" pitchFamily="34" charset="0"/>
              <a:cs typeface="Times New Roman" panose="02020603050405020304" pitchFamily="18" charset="0"/>
            </a:endParaRPr>
          </a:p>
          <a:p>
            <a:pPr rtl="0" algn="l"/>
            <a:endParaRPr lang="en-IE" dirty="0"/>
          </a:p>
        </p:txBody>
      </p:sp>
      <p:sp>
        <p:nvSpPr>
          <p:cNvPr id="3" name="Text Placeholder 2">
            <a:extLst>
              <a:ext uri="{FF2B5EF4-FFF2-40B4-BE49-F238E27FC236}">
                <a16:creationId xmlns:a16="http://schemas.microsoft.com/office/drawing/2014/main" id="{55DD0C15-83EF-C165-7590-FDF32B8A7A0C}"/>
              </a:ext>
            </a:extLst>
          </p:cNvPr>
          <p:cNvSpPr>
            <a:spLocks noGrp="1"/>
          </p:cNvSpPr>
          <p:nvPr>
            <p:ph type="body" sz="quarter" idx="16"/>
          </p:nvPr>
        </p:nvSpPr>
        <p:spPr/>
        <p:txBody>
          <a:bodyPr/>
          <a:lstStyle/>
          <a:p>
            <a:pPr rtl="0" algn="l"/>
            <a:r>
              <a:rPr lang="en-IE" b="1" dirty="0"/>
              <a:t>6. Distributionskanaler</a:t>
            </a:r>
          </a:p>
        </p:txBody>
      </p:sp>
      <p:grpSp>
        <p:nvGrpSpPr>
          <p:cNvPr id="5" name="Graphic 2">
            <a:extLst>
              <a:ext uri="{FF2B5EF4-FFF2-40B4-BE49-F238E27FC236}">
                <a16:creationId xmlns:a16="http://schemas.microsoft.com/office/drawing/2014/main" id="{C068899F-4EA1-19DB-685E-11F72C8040ED}"/>
              </a:ext>
            </a:extLst>
          </p:cNvPr>
          <p:cNvGrpSpPr/>
          <p:nvPr/>
        </p:nvGrpSpPr>
        <p:grpSpPr>
          <a:xfrm>
            <a:off x="8183791" y="1786758"/>
            <a:ext cx="3273173" cy="3458717"/>
            <a:chOff x="-4900058" y="-8300244"/>
            <a:chExt cx="1191496" cy="1192974"/>
          </a:xfrm>
          <a:solidFill>
            <a:srgbClr val="000000"/>
          </a:solidFill>
        </p:grpSpPr>
        <p:sp>
          <p:nvSpPr>
            <p:cNvPr id="6" name="Freeform 27">
              <a:extLst>
                <a:ext uri="{FF2B5EF4-FFF2-40B4-BE49-F238E27FC236}">
                  <a16:creationId xmlns:a16="http://schemas.microsoft.com/office/drawing/2014/main" id="{B13CE6AF-7761-17C9-A72B-93113F58E01E}"/>
                </a:ext>
              </a:extLst>
            </p:cNvPr>
            <p:cNvSpPr/>
            <p:nvPr/>
          </p:nvSpPr>
          <p:spPr>
            <a:xfrm>
              <a:off x="-4825593" y="-7871090"/>
              <a:ext cx="55868" cy="763354"/>
            </a:xfrm>
            <a:custGeom>
              <a:avLst/>
              <a:gdLst>
                <a:gd name="connsiteX0" fmla="*/ 37232 w 55868"/>
                <a:gd name="connsiteY0" fmla="*/ 18618 h 763354"/>
                <a:gd name="connsiteX1" fmla="*/ 18616 w 55868"/>
                <a:gd name="connsiteY1" fmla="*/ 0 h 763354"/>
                <a:gd name="connsiteX2" fmla="*/ 0 w 55868"/>
                <a:gd name="connsiteY2" fmla="*/ 18618 h 763354"/>
                <a:gd name="connsiteX3" fmla="*/ 0 w 55868"/>
                <a:gd name="connsiteY3" fmla="*/ 242039 h 763354"/>
                <a:gd name="connsiteX4" fmla="*/ 18616 w 55868"/>
                <a:gd name="connsiteY4" fmla="*/ 745667 h 763354"/>
                <a:gd name="connsiteX5" fmla="*/ 37232 w 55868"/>
                <a:gd name="connsiteY5" fmla="*/ 763355 h 763354"/>
                <a:gd name="connsiteX6" fmla="*/ 38164 w 55868"/>
                <a:gd name="connsiteY6" fmla="*/ 763355 h 763354"/>
                <a:gd name="connsiteX7" fmla="*/ 55849 w 55868"/>
                <a:gd name="connsiteY7" fmla="*/ 743806 h 763354"/>
                <a:gd name="connsiteX8" fmla="*/ 37232 w 55868"/>
                <a:gd name="connsiteY8" fmla="*/ 242039 h 763354"/>
                <a:gd name="connsiteX9" fmla="*/ 37232 w 55868"/>
                <a:gd name="connsiteY9" fmla="*/ 18618 h 7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8" h="763354">
                  <a:moveTo>
                    <a:pt x="37232" y="18618"/>
                  </a:moveTo>
                  <a:cubicBezTo>
                    <a:pt x="37232" y="8378"/>
                    <a:pt x="28855" y="0"/>
                    <a:pt x="18616" y="0"/>
                  </a:cubicBezTo>
                  <a:cubicBezTo>
                    <a:pt x="8378" y="0"/>
                    <a:pt x="0" y="8378"/>
                    <a:pt x="0" y="18618"/>
                  </a:cubicBezTo>
                  <a:lnTo>
                    <a:pt x="0" y="242039"/>
                  </a:lnTo>
                  <a:cubicBezTo>
                    <a:pt x="0" y="408209"/>
                    <a:pt x="18616" y="742409"/>
                    <a:pt x="18616" y="745667"/>
                  </a:cubicBezTo>
                  <a:cubicBezTo>
                    <a:pt x="19081" y="755442"/>
                    <a:pt x="27459" y="763355"/>
                    <a:pt x="37232" y="763355"/>
                  </a:cubicBezTo>
                  <a:cubicBezTo>
                    <a:pt x="37698" y="763355"/>
                    <a:pt x="37698" y="763355"/>
                    <a:pt x="38164" y="763355"/>
                  </a:cubicBezTo>
                  <a:cubicBezTo>
                    <a:pt x="48402" y="762890"/>
                    <a:pt x="56314" y="754046"/>
                    <a:pt x="55849" y="743806"/>
                  </a:cubicBezTo>
                  <a:cubicBezTo>
                    <a:pt x="55849" y="740548"/>
                    <a:pt x="37232" y="407278"/>
                    <a:pt x="37232" y="242039"/>
                  </a:cubicBezTo>
                  <a:lnTo>
                    <a:pt x="37232" y="18618"/>
                  </a:lnTo>
                  <a:close/>
                </a:path>
              </a:pathLst>
            </a:custGeom>
            <a:solidFill>
              <a:srgbClr val="000000"/>
            </a:solidFill>
            <a:ln w="4653" cap="flat">
              <a:noFill/>
              <a:prstDash val="solid"/>
              <a:miter/>
            </a:ln>
          </p:spPr>
          <p:txBody>
            <a:bodyPr rtlCol="0" anchor="ctr"/>
            <a:lstStyle/>
            <a:p>
              <a:pPr rtl="0" algn="l"/>
              <a:endParaRPr lang="en-US"/>
            </a:p>
          </p:txBody>
        </p:sp>
        <p:sp>
          <p:nvSpPr>
            <p:cNvPr id="7" name="Freeform 28">
              <a:extLst>
                <a:ext uri="{FF2B5EF4-FFF2-40B4-BE49-F238E27FC236}">
                  <a16:creationId xmlns:a16="http://schemas.microsoft.com/office/drawing/2014/main" id="{B1CC1B8A-85F7-5DEA-C52C-AE063CCB72C2}"/>
                </a:ext>
              </a:extLst>
            </p:cNvPr>
            <p:cNvSpPr/>
            <p:nvPr/>
          </p:nvSpPr>
          <p:spPr>
            <a:xfrm>
              <a:off x="-4620835" y="-7256236"/>
              <a:ext cx="42856" cy="148501"/>
            </a:xfrm>
            <a:custGeom>
              <a:avLst/>
              <a:gdLst>
                <a:gd name="connsiteX0" fmla="*/ 25152 w 42856"/>
                <a:gd name="connsiteY0" fmla="*/ 20 h 148501"/>
                <a:gd name="connsiteX1" fmla="*/ 5605 w 42856"/>
                <a:gd name="connsiteY1" fmla="*/ 17707 h 148501"/>
                <a:gd name="connsiteX2" fmla="*/ 20 w 42856"/>
                <a:gd name="connsiteY2" fmla="*/ 128952 h 148501"/>
                <a:gd name="connsiteX3" fmla="*/ 17705 w 42856"/>
                <a:gd name="connsiteY3" fmla="*/ 148501 h 148501"/>
                <a:gd name="connsiteX4" fmla="*/ 18636 w 42856"/>
                <a:gd name="connsiteY4" fmla="*/ 148501 h 148501"/>
                <a:gd name="connsiteX5" fmla="*/ 37252 w 42856"/>
                <a:gd name="connsiteY5" fmla="*/ 130814 h 148501"/>
                <a:gd name="connsiteX6" fmla="*/ 42837 w 42856"/>
                <a:gd name="connsiteY6" fmla="*/ 19569 h 148501"/>
                <a:gd name="connsiteX7" fmla="*/ 25152 w 42856"/>
                <a:gd name="connsiteY7" fmla="*/ 20 h 1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6" h="148501">
                  <a:moveTo>
                    <a:pt x="25152" y="20"/>
                  </a:moveTo>
                  <a:cubicBezTo>
                    <a:pt x="14913" y="-446"/>
                    <a:pt x="6070" y="7467"/>
                    <a:pt x="5605" y="17707"/>
                  </a:cubicBezTo>
                  <a:cubicBezTo>
                    <a:pt x="2347" y="82871"/>
                    <a:pt x="20" y="128486"/>
                    <a:pt x="20" y="128952"/>
                  </a:cubicBezTo>
                  <a:cubicBezTo>
                    <a:pt x="-446" y="139192"/>
                    <a:pt x="7466" y="148036"/>
                    <a:pt x="17705" y="148501"/>
                  </a:cubicBezTo>
                  <a:cubicBezTo>
                    <a:pt x="18170" y="148501"/>
                    <a:pt x="18636" y="148501"/>
                    <a:pt x="18636" y="148501"/>
                  </a:cubicBezTo>
                  <a:cubicBezTo>
                    <a:pt x="28409" y="148501"/>
                    <a:pt x="36787" y="141054"/>
                    <a:pt x="37252" y="130814"/>
                  </a:cubicBezTo>
                  <a:cubicBezTo>
                    <a:pt x="37252" y="130348"/>
                    <a:pt x="40044" y="84733"/>
                    <a:pt x="42837" y="19569"/>
                  </a:cubicBezTo>
                  <a:cubicBezTo>
                    <a:pt x="43302" y="9329"/>
                    <a:pt x="35390" y="485"/>
                    <a:pt x="25152" y="20"/>
                  </a:cubicBezTo>
                  <a:close/>
                </a:path>
              </a:pathLst>
            </a:custGeom>
            <a:solidFill>
              <a:srgbClr val="000000"/>
            </a:solidFill>
            <a:ln w="4653" cap="flat">
              <a:noFill/>
              <a:prstDash val="solid"/>
              <a:miter/>
            </a:ln>
          </p:spPr>
          <p:txBody>
            <a:bodyPr rtlCol="0" anchor="ctr"/>
            <a:lstStyle/>
            <a:p>
              <a:pPr rtl="0" algn="l"/>
              <a:endParaRPr lang="en-US"/>
            </a:p>
          </p:txBody>
        </p:sp>
        <p:sp>
          <p:nvSpPr>
            <p:cNvPr id="8" name="Freeform 29">
              <a:extLst>
                <a:ext uri="{FF2B5EF4-FFF2-40B4-BE49-F238E27FC236}">
                  <a16:creationId xmlns:a16="http://schemas.microsoft.com/office/drawing/2014/main" id="{860AEBF5-4724-6B61-3ABF-948D67B23C64}"/>
                </a:ext>
              </a:extLst>
            </p:cNvPr>
            <p:cNvSpPr/>
            <p:nvPr/>
          </p:nvSpPr>
          <p:spPr>
            <a:xfrm>
              <a:off x="-4602664" y="-7871090"/>
              <a:ext cx="37232" cy="279741"/>
            </a:xfrm>
            <a:custGeom>
              <a:avLst/>
              <a:gdLst>
                <a:gd name="connsiteX0" fmla="*/ 18616 w 37232"/>
                <a:gd name="connsiteY0" fmla="*/ 279742 h 279741"/>
                <a:gd name="connsiteX1" fmla="*/ 18616 w 37232"/>
                <a:gd name="connsiteY1" fmla="*/ 279742 h 279741"/>
                <a:gd name="connsiteX2" fmla="*/ 37232 w 37232"/>
                <a:gd name="connsiteY2" fmla="*/ 261123 h 279741"/>
                <a:gd name="connsiteX3" fmla="*/ 37232 w 37232"/>
                <a:gd name="connsiteY3" fmla="*/ 242039 h 279741"/>
                <a:gd name="connsiteX4" fmla="*/ 37232 w 37232"/>
                <a:gd name="connsiteY4" fmla="*/ 18618 h 279741"/>
                <a:gd name="connsiteX5" fmla="*/ 18616 w 37232"/>
                <a:gd name="connsiteY5" fmla="*/ 0 h 279741"/>
                <a:gd name="connsiteX6" fmla="*/ 0 w 37232"/>
                <a:gd name="connsiteY6" fmla="*/ 18618 h 279741"/>
                <a:gd name="connsiteX7" fmla="*/ 0 w 37232"/>
                <a:gd name="connsiteY7" fmla="*/ 242039 h 279741"/>
                <a:gd name="connsiteX8" fmla="*/ 0 w 37232"/>
                <a:gd name="connsiteY8" fmla="*/ 261123 h 279741"/>
                <a:gd name="connsiteX9" fmla="*/ 18616 w 37232"/>
                <a:gd name="connsiteY9" fmla="*/ 279742 h 2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2" h="279741">
                  <a:moveTo>
                    <a:pt x="18616" y="279742"/>
                  </a:moveTo>
                  <a:cubicBezTo>
                    <a:pt x="18616" y="279742"/>
                    <a:pt x="18616" y="279742"/>
                    <a:pt x="18616" y="279742"/>
                  </a:cubicBezTo>
                  <a:cubicBezTo>
                    <a:pt x="28855" y="279742"/>
                    <a:pt x="37232" y="271363"/>
                    <a:pt x="37232" y="261123"/>
                  </a:cubicBezTo>
                  <a:cubicBezTo>
                    <a:pt x="37232" y="254607"/>
                    <a:pt x="37232" y="248090"/>
                    <a:pt x="37232" y="242039"/>
                  </a:cubicBezTo>
                  <a:lnTo>
                    <a:pt x="37232" y="18618"/>
                  </a:lnTo>
                  <a:cubicBezTo>
                    <a:pt x="37232" y="8378"/>
                    <a:pt x="28855" y="0"/>
                    <a:pt x="18616" y="0"/>
                  </a:cubicBezTo>
                  <a:cubicBezTo>
                    <a:pt x="8378" y="0"/>
                    <a:pt x="0" y="8378"/>
                    <a:pt x="0" y="18618"/>
                  </a:cubicBezTo>
                  <a:lnTo>
                    <a:pt x="0" y="242039"/>
                  </a:lnTo>
                  <a:cubicBezTo>
                    <a:pt x="0" y="248090"/>
                    <a:pt x="0" y="254607"/>
                    <a:pt x="0" y="261123"/>
                  </a:cubicBezTo>
                  <a:cubicBezTo>
                    <a:pt x="0" y="270898"/>
                    <a:pt x="8378" y="279276"/>
                    <a:pt x="18616" y="279742"/>
                  </a:cubicBezTo>
                  <a:close/>
                </a:path>
              </a:pathLst>
            </a:custGeom>
            <a:solidFill>
              <a:srgbClr val="000000"/>
            </a:solidFill>
            <a:ln w="4653" cap="flat">
              <a:noFill/>
              <a:prstDash val="solid"/>
              <a:miter/>
            </a:ln>
          </p:spPr>
          <p:txBody>
            <a:bodyPr rtlCol="0" anchor="ctr"/>
            <a:lstStyle/>
            <a:p>
              <a:pPr rtl="0" algn="l"/>
              <a:endParaRPr lang="en-US"/>
            </a:p>
          </p:txBody>
        </p:sp>
        <p:sp>
          <p:nvSpPr>
            <p:cNvPr id="9" name="Freeform 30">
              <a:extLst>
                <a:ext uri="{FF2B5EF4-FFF2-40B4-BE49-F238E27FC236}">
                  <a16:creationId xmlns:a16="http://schemas.microsoft.com/office/drawing/2014/main" id="{E39B7D51-26C1-9A1D-6B88-0FE2E89D40A0}"/>
                </a:ext>
              </a:extLst>
            </p:cNvPr>
            <p:cNvSpPr/>
            <p:nvPr/>
          </p:nvSpPr>
          <p:spPr>
            <a:xfrm>
              <a:off x="-4713896" y="-7889708"/>
              <a:ext cx="37232" cy="223420"/>
            </a:xfrm>
            <a:custGeom>
              <a:avLst/>
              <a:gdLst>
                <a:gd name="connsiteX0" fmla="*/ 18616 w 37232"/>
                <a:gd name="connsiteY0" fmla="*/ 0 h 223420"/>
                <a:gd name="connsiteX1" fmla="*/ 0 w 37232"/>
                <a:gd name="connsiteY1" fmla="*/ 18618 h 223420"/>
                <a:gd name="connsiteX2" fmla="*/ 0 w 37232"/>
                <a:gd name="connsiteY2" fmla="*/ 204803 h 223420"/>
                <a:gd name="connsiteX3" fmla="*/ 18616 w 37232"/>
                <a:gd name="connsiteY3" fmla="*/ 223421 h 223420"/>
                <a:gd name="connsiteX4" fmla="*/ 37232 w 37232"/>
                <a:gd name="connsiteY4" fmla="*/ 204803 h 223420"/>
                <a:gd name="connsiteX5" fmla="*/ 37232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8378" y="0"/>
                    <a:pt x="0" y="8378"/>
                    <a:pt x="0" y="18618"/>
                  </a:cubicBezTo>
                  <a:lnTo>
                    <a:pt x="0" y="204803"/>
                  </a:lnTo>
                  <a:cubicBezTo>
                    <a:pt x="0" y="215043"/>
                    <a:pt x="8378" y="223421"/>
                    <a:pt x="18616" y="223421"/>
                  </a:cubicBezTo>
                  <a:cubicBezTo>
                    <a:pt x="28855" y="223421"/>
                    <a:pt x="37232" y="215043"/>
                    <a:pt x="37232" y="204803"/>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10" name="Freeform 31">
              <a:extLst>
                <a:ext uri="{FF2B5EF4-FFF2-40B4-BE49-F238E27FC236}">
                  <a16:creationId xmlns:a16="http://schemas.microsoft.com/office/drawing/2014/main" id="{1448C253-ED70-D00A-0002-5DE40FDFD342}"/>
                </a:ext>
              </a:extLst>
            </p:cNvPr>
            <p:cNvSpPr/>
            <p:nvPr/>
          </p:nvSpPr>
          <p:spPr>
            <a:xfrm>
              <a:off x="-4900058" y="-8187603"/>
              <a:ext cx="539870" cy="893683"/>
            </a:xfrm>
            <a:custGeom>
              <a:avLst/>
              <a:gdLst>
                <a:gd name="connsiteX0" fmla="*/ 484021 w 539870"/>
                <a:gd name="connsiteY0" fmla="*/ 633026 h 893683"/>
                <a:gd name="connsiteX1" fmla="*/ 409557 w 539870"/>
                <a:gd name="connsiteY1" fmla="*/ 633026 h 893683"/>
                <a:gd name="connsiteX2" fmla="*/ 409557 w 539870"/>
                <a:gd name="connsiteY2" fmla="*/ 333735 h 893683"/>
                <a:gd name="connsiteX3" fmla="*/ 304840 w 539870"/>
                <a:gd name="connsiteY3" fmla="*/ 205734 h 893683"/>
                <a:gd name="connsiteX4" fmla="*/ 268073 w 539870"/>
                <a:gd name="connsiteY4" fmla="*/ 198286 h 893683"/>
                <a:gd name="connsiteX5" fmla="*/ 297859 w 539870"/>
                <a:gd name="connsiteY5" fmla="*/ 130329 h 893683"/>
                <a:gd name="connsiteX6" fmla="*/ 297859 w 539870"/>
                <a:gd name="connsiteY6" fmla="*/ 93092 h 893683"/>
                <a:gd name="connsiteX7" fmla="*/ 204778 w 539870"/>
                <a:gd name="connsiteY7" fmla="*/ 0 h 893683"/>
                <a:gd name="connsiteX8" fmla="*/ 111697 w 539870"/>
                <a:gd name="connsiteY8" fmla="*/ 93092 h 893683"/>
                <a:gd name="connsiteX9" fmla="*/ 111697 w 539870"/>
                <a:gd name="connsiteY9" fmla="*/ 130329 h 893683"/>
                <a:gd name="connsiteX10" fmla="*/ 141483 w 539870"/>
                <a:gd name="connsiteY10" fmla="*/ 198286 h 893683"/>
                <a:gd name="connsiteX11" fmla="*/ 104716 w 539870"/>
                <a:gd name="connsiteY11" fmla="*/ 205734 h 893683"/>
                <a:gd name="connsiteX12" fmla="*/ 0 w 539870"/>
                <a:gd name="connsiteY12" fmla="*/ 333735 h 893683"/>
                <a:gd name="connsiteX13" fmla="*/ 0 w 539870"/>
                <a:gd name="connsiteY13" fmla="*/ 651644 h 893683"/>
                <a:gd name="connsiteX14" fmla="*/ 18616 w 539870"/>
                <a:gd name="connsiteY14" fmla="*/ 670263 h 893683"/>
                <a:gd name="connsiteX15" fmla="*/ 37232 w 539870"/>
                <a:gd name="connsiteY15" fmla="*/ 651644 h 893683"/>
                <a:gd name="connsiteX16" fmla="*/ 37232 w 539870"/>
                <a:gd name="connsiteY16" fmla="*/ 333735 h 893683"/>
                <a:gd name="connsiteX17" fmla="*/ 112163 w 539870"/>
                <a:gd name="connsiteY17" fmla="*/ 242505 h 893683"/>
                <a:gd name="connsiteX18" fmla="*/ 186162 w 539870"/>
                <a:gd name="connsiteY18" fmla="*/ 227610 h 893683"/>
                <a:gd name="connsiteX19" fmla="*/ 186162 w 539870"/>
                <a:gd name="connsiteY19" fmla="*/ 242039 h 893683"/>
                <a:gd name="connsiteX20" fmla="*/ 204778 w 539870"/>
                <a:gd name="connsiteY20" fmla="*/ 260658 h 893683"/>
                <a:gd name="connsiteX21" fmla="*/ 223394 w 539870"/>
                <a:gd name="connsiteY21" fmla="*/ 242039 h 893683"/>
                <a:gd name="connsiteX22" fmla="*/ 223394 w 539870"/>
                <a:gd name="connsiteY22" fmla="*/ 227610 h 893683"/>
                <a:gd name="connsiteX23" fmla="*/ 297394 w 539870"/>
                <a:gd name="connsiteY23" fmla="*/ 242505 h 893683"/>
                <a:gd name="connsiteX24" fmla="*/ 372324 w 539870"/>
                <a:gd name="connsiteY24" fmla="*/ 333735 h 893683"/>
                <a:gd name="connsiteX25" fmla="*/ 372324 w 539870"/>
                <a:gd name="connsiteY25" fmla="*/ 633026 h 893683"/>
                <a:gd name="connsiteX26" fmla="*/ 297859 w 539870"/>
                <a:gd name="connsiteY26" fmla="*/ 633026 h 893683"/>
                <a:gd name="connsiteX27" fmla="*/ 242011 w 539870"/>
                <a:gd name="connsiteY27" fmla="*/ 688881 h 893683"/>
                <a:gd name="connsiteX28" fmla="*/ 242011 w 539870"/>
                <a:gd name="connsiteY28" fmla="*/ 726118 h 893683"/>
                <a:gd name="connsiteX29" fmla="*/ 260627 w 539870"/>
                <a:gd name="connsiteY29" fmla="*/ 767544 h 893683"/>
                <a:gd name="connsiteX30" fmla="*/ 260627 w 539870"/>
                <a:gd name="connsiteY30" fmla="*/ 837829 h 893683"/>
                <a:gd name="connsiteX31" fmla="*/ 316476 w 539870"/>
                <a:gd name="connsiteY31" fmla="*/ 893684 h 893683"/>
                <a:gd name="connsiteX32" fmla="*/ 465405 w 539870"/>
                <a:gd name="connsiteY32" fmla="*/ 893684 h 893683"/>
                <a:gd name="connsiteX33" fmla="*/ 521254 w 539870"/>
                <a:gd name="connsiteY33" fmla="*/ 837829 h 893683"/>
                <a:gd name="connsiteX34" fmla="*/ 521254 w 539870"/>
                <a:gd name="connsiteY34" fmla="*/ 767544 h 893683"/>
                <a:gd name="connsiteX35" fmla="*/ 539870 w 539870"/>
                <a:gd name="connsiteY35" fmla="*/ 726118 h 893683"/>
                <a:gd name="connsiteX36" fmla="*/ 539870 w 539870"/>
                <a:gd name="connsiteY36" fmla="*/ 688881 h 893683"/>
                <a:gd name="connsiteX37" fmla="*/ 484021 w 539870"/>
                <a:gd name="connsiteY37" fmla="*/ 633026 h 893683"/>
                <a:gd name="connsiteX38" fmla="*/ 260162 w 539870"/>
                <a:gd name="connsiteY38" fmla="*/ 130329 h 893683"/>
                <a:gd name="connsiteX39" fmla="*/ 204313 w 539870"/>
                <a:gd name="connsiteY39" fmla="*/ 186184 h 893683"/>
                <a:gd name="connsiteX40" fmla="*/ 148464 w 539870"/>
                <a:gd name="connsiteY40" fmla="*/ 130329 h 893683"/>
                <a:gd name="connsiteX41" fmla="*/ 148464 w 539870"/>
                <a:gd name="connsiteY41" fmla="*/ 93092 h 893683"/>
                <a:gd name="connsiteX42" fmla="*/ 204313 w 539870"/>
                <a:gd name="connsiteY42" fmla="*/ 37237 h 893683"/>
                <a:gd name="connsiteX43" fmla="*/ 260162 w 539870"/>
                <a:gd name="connsiteY43" fmla="*/ 93092 h 893683"/>
                <a:gd name="connsiteX44" fmla="*/ 260162 w 539870"/>
                <a:gd name="connsiteY44" fmla="*/ 130329 h 893683"/>
                <a:gd name="connsiteX45" fmla="*/ 484021 w 539870"/>
                <a:gd name="connsiteY45" fmla="*/ 837829 h 893683"/>
                <a:gd name="connsiteX46" fmla="*/ 465405 w 539870"/>
                <a:gd name="connsiteY46" fmla="*/ 856447 h 893683"/>
                <a:gd name="connsiteX47" fmla="*/ 316476 w 539870"/>
                <a:gd name="connsiteY47" fmla="*/ 856447 h 893683"/>
                <a:gd name="connsiteX48" fmla="*/ 297859 w 539870"/>
                <a:gd name="connsiteY48" fmla="*/ 837829 h 893683"/>
                <a:gd name="connsiteX49" fmla="*/ 297859 w 539870"/>
                <a:gd name="connsiteY49" fmla="*/ 781973 h 893683"/>
                <a:gd name="connsiteX50" fmla="*/ 335092 w 539870"/>
                <a:gd name="connsiteY50" fmla="*/ 781973 h 893683"/>
                <a:gd name="connsiteX51" fmla="*/ 335092 w 539870"/>
                <a:gd name="connsiteY51" fmla="*/ 800592 h 893683"/>
                <a:gd name="connsiteX52" fmla="*/ 353708 w 539870"/>
                <a:gd name="connsiteY52" fmla="*/ 819210 h 893683"/>
                <a:gd name="connsiteX53" fmla="*/ 372324 w 539870"/>
                <a:gd name="connsiteY53" fmla="*/ 800592 h 893683"/>
                <a:gd name="connsiteX54" fmla="*/ 372324 w 539870"/>
                <a:gd name="connsiteY54" fmla="*/ 781973 h 893683"/>
                <a:gd name="connsiteX55" fmla="*/ 409557 w 539870"/>
                <a:gd name="connsiteY55" fmla="*/ 781973 h 893683"/>
                <a:gd name="connsiteX56" fmla="*/ 409557 w 539870"/>
                <a:gd name="connsiteY56" fmla="*/ 800592 h 893683"/>
                <a:gd name="connsiteX57" fmla="*/ 428173 w 539870"/>
                <a:gd name="connsiteY57" fmla="*/ 819210 h 893683"/>
                <a:gd name="connsiteX58" fmla="*/ 446789 w 539870"/>
                <a:gd name="connsiteY58" fmla="*/ 800592 h 893683"/>
                <a:gd name="connsiteX59" fmla="*/ 446789 w 539870"/>
                <a:gd name="connsiteY59" fmla="*/ 781973 h 893683"/>
                <a:gd name="connsiteX60" fmla="*/ 484021 w 539870"/>
                <a:gd name="connsiteY60" fmla="*/ 781973 h 893683"/>
                <a:gd name="connsiteX61" fmla="*/ 484021 w 539870"/>
                <a:gd name="connsiteY61" fmla="*/ 837829 h 893683"/>
                <a:gd name="connsiteX62" fmla="*/ 502638 w 539870"/>
                <a:gd name="connsiteY62" fmla="*/ 726118 h 893683"/>
                <a:gd name="connsiteX63" fmla="*/ 484021 w 539870"/>
                <a:gd name="connsiteY63" fmla="*/ 744737 h 893683"/>
                <a:gd name="connsiteX64" fmla="*/ 297859 w 539870"/>
                <a:gd name="connsiteY64" fmla="*/ 744737 h 893683"/>
                <a:gd name="connsiteX65" fmla="*/ 279243 w 539870"/>
                <a:gd name="connsiteY65" fmla="*/ 726118 h 893683"/>
                <a:gd name="connsiteX66" fmla="*/ 279243 w 539870"/>
                <a:gd name="connsiteY66" fmla="*/ 688881 h 893683"/>
                <a:gd name="connsiteX67" fmla="*/ 297859 w 539870"/>
                <a:gd name="connsiteY67" fmla="*/ 670263 h 893683"/>
                <a:gd name="connsiteX68" fmla="*/ 484021 w 539870"/>
                <a:gd name="connsiteY68" fmla="*/ 670263 h 893683"/>
                <a:gd name="connsiteX69" fmla="*/ 502638 w 539870"/>
                <a:gd name="connsiteY69" fmla="*/ 688881 h 893683"/>
                <a:gd name="connsiteX70" fmla="*/ 502638 w 539870"/>
                <a:gd name="connsiteY70" fmla="*/ 726118 h 8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9870" h="893683">
                  <a:moveTo>
                    <a:pt x="484021" y="633026"/>
                  </a:moveTo>
                  <a:lnTo>
                    <a:pt x="409557" y="633026"/>
                  </a:lnTo>
                  <a:lnTo>
                    <a:pt x="409557" y="333735"/>
                  </a:lnTo>
                  <a:cubicBezTo>
                    <a:pt x="409557" y="271829"/>
                    <a:pt x="365343" y="218301"/>
                    <a:pt x="304840" y="205734"/>
                  </a:cubicBezTo>
                  <a:lnTo>
                    <a:pt x="268073" y="198286"/>
                  </a:lnTo>
                  <a:cubicBezTo>
                    <a:pt x="286224" y="181064"/>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6"/>
                  </a:cubicBezTo>
                  <a:lnTo>
                    <a:pt x="104716" y="205734"/>
                  </a:lnTo>
                  <a:cubicBezTo>
                    <a:pt x="44213" y="217836"/>
                    <a:pt x="0" y="271829"/>
                    <a:pt x="0" y="333735"/>
                  </a:cubicBezTo>
                  <a:lnTo>
                    <a:pt x="0" y="651644"/>
                  </a:lnTo>
                  <a:cubicBezTo>
                    <a:pt x="0" y="661885"/>
                    <a:pt x="8378" y="670263"/>
                    <a:pt x="18616" y="670263"/>
                  </a:cubicBezTo>
                  <a:cubicBezTo>
                    <a:pt x="28855" y="670263"/>
                    <a:pt x="37232" y="661885"/>
                    <a:pt x="37232" y="651644"/>
                  </a:cubicBezTo>
                  <a:lnTo>
                    <a:pt x="37232" y="333735"/>
                  </a:lnTo>
                  <a:cubicBezTo>
                    <a:pt x="37232" y="289516"/>
                    <a:pt x="68880" y="251349"/>
                    <a:pt x="112163" y="242505"/>
                  </a:cubicBezTo>
                  <a:lnTo>
                    <a:pt x="186162" y="227610"/>
                  </a:lnTo>
                  <a:lnTo>
                    <a:pt x="186162" y="242039"/>
                  </a:lnTo>
                  <a:cubicBezTo>
                    <a:pt x="186162" y="252280"/>
                    <a:pt x="194540" y="260658"/>
                    <a:pt x="204778" y="260658"/>
                  </a:cubicBezTo>
                  <a:cubicBezTo>
                    <a:pt x="215018" y="260658"/>
                    <a:pt x="223394" y="252280"/>
                    <a:pt x="223394" y="242039"/>
                  </a:cubicBezTo>
                  <a:lnTo>
                    <a:pt x="223394" y="227610"/>
                  </a:lnTo>
                  <a:lnTo>
                    <a:pt x="297394" y="242505"/>
                  </a:lnTo>
                  <a:cubicBezTo>
                    <a:pt x="340677" y="251349"/>
                    <a:pt x="372324" y="289516"/>
                    <a:pt x="372324" y="333735"/>
                  </a:cubicBezTo>
                  <a:lnTo>
                    <a:pt x="372324" y="633026"/>
                  </a:lnTo>
                  <a:lnTo>
                    <a:pt x="297859" y="633026"/>
                  </a:lnTo>
                  <a:cubicBezTo>
                    <a:pt x="267143" y="633026"/>
                    <a:pt x="242011" y="658161"/>
                    <a:pt x="242011" y="688881"/>
                  </a:cubicBezTo>
                  <a:lnTo>
                    <a:pt x="242011" y="726118"/>
                  </a:lnTo>
                  <a:cubicBezTo>
                    <a:pt x="242011" y="742409"/>
                    <a:pt x="249457" y="757304"/>
                    <a:pt x="260627" y="767544"/>
                  </a:cubicBezTo>
                  <a:lnTo>
                    <a:pt x="260627" y="837829"/>
                  </a:lnTo>
                  <a:cubicBezTo>
                    <a:pt x="260627" y="868549"/>
                    <a:pt x="285759" y="893684"/>
                    <a:pt x="316476" y="893684"/>
                  </a:cubicBezTo>
                  <a:lnTo>
                    <a:pt x="465405" y="893684"/>
                  </a:lnTo>
                  <a:cubicBezTo>
                    <a:pt x="496122" y="893684"/>
                    <a:pt x="521254" y="868549"/>
                    <a:pt x="521254" y="837829"/>
                  </a:cubicBezTo>
                  <a:lnTo>
                    <a:pt x="521254" y="767544"/>
                  </a:lnTo>
                  <a:cubicBezTo>
                    <a:pt x="532424" y="757304"/>
                    <a:pt x="539870" y="742409"/>
                    <a:pt x="539870" y="726118"/>
                  </a:cubicBezTo>
                  <a:lnTo>
                    <a:pt x="539870" y="688881"/>
                  </a:lnTo>
                  <a:cubicBezTo>
                    <a:pt x="539870" y="657696"/>
                    <a:pt x="514738" y="633026"/>
                    <a:pt x="484021" y="633026"/>
                  </a:cubicBezTo>
                  <a:close/>
                  <a:moveTo>
                    <a:pt x="260162" y="130329"/>
                  </a:moveTo>
                  <a:cubicBezTo>
                    <a:pt x="260162" y="161049"/>
                    <a:pt x="235030" y="186184"/>
                    <a:pt x="204313" y="186184"/>
                  </a:cubicBezTo>
                  <a:cubicBezTo>
                    <a:pt x="173596" y="186184"/>
                    <a:pt x="148464" y="161049"/>
                    <a:pt x="148464" y="130329"/>
                  </a:cubicBezTo>
                  <a:lnTo>
                    <a:pt x="148464" y="93092"/>
                  </a:lnTo>
                  <a:cubicBezTo>
                    <a:pt x="148464" y="62372"/>
                    <a:pt x="173596" y="37237"/>
                    <a:pt x="204313" y="37237"/>
                  </a:cubicBezTo>
                  <a:cubicBezTo>
                    <a:pt x="235030" y="37237"/>
                    <a:pt x="260162" y="62372"/>
                    <a:pt x="260162" y="93092"/>
                  </a:cubicBezTo>
                  <a:lnTo>
                    <a:pt x="260162" y="130329"/>
                  </a:lnTo>
                  <a:close/>
                  <a:moveTo>
                    <a:pt x="484021" y="837829"/>
                  </a:moveTo>
                  <a:cubicBezTo>
                    <a:pt x="484021" y="848069"/>
                    <a:pt x="475644" y="856447"/>
                    <a:pt x="465405" y="856447"/>
                  </a:cubicBezTo>
                  <a:lnTo>
                    <a:pt x="316476" y="856447"/>
                  </a:lnTo>
                  <a:cubicBezTo>
                    <a:pt x="306237" y="856447"/>
                    <a:pt x="297859" y="848069"/>
                    <a:pt x="297859" y="837829"/>
                  </a:cubicBezTo>
                  <a:lnTo>
                    <a:pt x="297859" y="781973"/>
                  </a:lnTo>
                  <a:lnTo>
                    <a:pt x="335092" y="781973"/>
                  </a:lnTo>
                  <a:lnTo>
                    <a:pt x="335092" y="800592"/>
                  </a:lnTo>
                  <a:cubicBezTo>
                    <a:pt x="335092" y="810832"/>
                    <a:pt x="343469" y="819210"/>
                    <a:pt x="353708" y="819210"/>
                  </a:cubicBezTo>
                  <a:cubicBezTo>
                    <a:pt x="363947" y="819210"/>
                    <a:pt x="372324" y="810832"/>
                    <a:pt x="372324" y="800592"/>
                  </a:cubicBezTo>
                  <a:lnTo>
                    <a:pt x="372324" y="781973"/>
                  </a:lnTo>
                  <a:lnTo>
                    <a:pt x="409557" y="781973"/>
                  </a:lnTo>
                  <a:lnTo>
                    <a:pt x="409557" y="800592"/>
                  </a:lnTo>
                  <a:cubicBezTo>
                    <a:pt x="409557" y="810832"/>
                    <a:pt x="417934" y="819210"/>
                    <a:pt x="428173" y="819210"/>
                  </a:cubicBezTo>
                  <a:cubicBezTo>
                    <a:pt x="438412" y="819210"/>
                    <a:pt x="446789" y="810832"/>
                    <a:pt x="446789" y="800592"/>
                  </a:cubicBezTo>
                  <a:lnTo>
                    <a:pt x="446789" y="781973"/>
                  </a:lnTo>
                  <a:lnTo>
                    <a:pt x="484021" y="781973"/>
                  </a:lnTo>
                  <a:lnTo>
                    <a:pt x="484021" y="837829"/>
                  </a:lnTo>
                  <a:close/>
                  <a:moveTo>
                    <a:pt x="502638" y="726118"/>
                  </a:moveTo>
                  <a:cubicBezTo>
                    <a:pt x="502638" y="736358"/>
                    <a:pt x="494261" y="744737"/>
                    <a:pt x="484021" y="744737"/>
                  </a:cubicBezTo>
                  <a:lnTo>
                    <a:pt x="297859" y="744737"/>
                  </a:lnTo>
                  <a:cubicBezTo>
                    <a:pt x="287621" y="744737"/>
                    <a:pt x="279243" y="736358"/>
                    <a:pt x="279243" y="726118"/>
                  </a:cubicBezTo>
                  <a:lnTo>
                    <a:pt x="279243" y="688881"/>
                  </a:lnTo>
                  <a:cubicBezTo>
                    <a:pt x="279243" y="678641"/>
                    <a:pt x="287621" y="670263"/>
                    <a:pt x="297859" y="670263"/>
                  </a:cubicBezTo>
                  <a:lnTo>
                    <a:pt x="484021" y="670263"/>
                  </a:lnTo>
                  <a:cubicBezTo>
                    <a:pt x="494261" y="670263"/>
                    <a:pt x="502638" y="678641"/>
                    <a:pt x="502638" y="688881"/>
                  </a:cubicBezTo>
                  <a:lnTo>
                    <a:pt x="502638" y="726118"/>
                  </a:lnTo>
                  <a:close/>
                </a:path>
              </a:pathLst>
            </a:custGeom>
            <a:solidFill>
              <a:srgbClr val="000000"/>
            </a:solidFill>
            <a:ln w="4653" cap="flat">
              <a:noFill/>
              <a:prstDash val="solid"/>
              <a:miter/>
            </a:ln>
          </p:spPr>
          <p:txBody>
            <a:bodyPr rtlCol="0" anchor="ctr"/>
            <a:lstStyle/>
            <a:p>
              <a:pPr rtl="0" algn="l"/>
              <a:endParaRPr lang="en-US"/>
            </a:p>
          </p:txBody>
        </p:sp>
        <p:sp>
          <p:nvSpPr>
            <p:cNvPr id="11" name="Freeform 32">
              <a:extLst>
                <a:ext uri="{FF2B5EF4-FFF2-40B4-BE49-F238E27FC236}">
                  <a16:creationId xmlns:a16="http://schemas.microsoft.com/office/drawing/2014/main" id="{730968C5-2A6F-AC6C-728A-D2D9A7C36F23}"/>
                </a:ext>
              </a:extLst>
            </p:cNvPr>
            <p:cNvSpPr/>
            <p:nvPr/>
          </p:nvSpPr>
          <p:spPr>
            <a:xfrm>
              <a:off x="-4454200" y="-8300244"/>
              <a:ext cx="745638" cy="1192974"/>
            </a:xfrm>
            <a:custGeom>
              <a:avLst/>
              <a:gdLst>
                <a:gd name="connsiteX0" fmla="*/ 740460 w 745638"/>
                <a:gd name="connsiteY0" fmla="*/ 601840 h 1192974"/>
                <a:gd name="connsiteX1" fmla="*/ 591530 w 745638"/>
                <a:gd name="connsiteY1" fmla="*/ 452893 h 1192974"/>
                <a:gd name="connsiteX2" fmla="*/ 571052 w 745638"/>
                <a:gd name="connsiteY2" fmla="*/ 448704 h 1192974"/>
                <a:gd name="connsiteX3" fmla="*/ 559417 w 745638"/>
                <a:gd name="connsiteY3" fmla="*/ 465926 h 1192974"/>
                <a:gd name="connsiteX4" fmla="*/ 559417 w 745638"/>
                <a:gd name="connsiteY4" fmla="*/ 521781 h 1192974"/>
                <a:gd name="connsiteX5" fmla="*/ 559417 w 745638"/>
                <a:gd name="connsiteY5" fmla="*/ 521781 h 1192974"/>
                <a:gd name="connsiteX6" fmla="*/ 348589 w 745638"/>
                <a:gd name="connsiteY6" fmla="*/ 609288 h 1192974"/>
                <a:gd name="connsiteX7" fmla="*/ 298790 w 745638"/>
                <a:gd name="connsiteY7" fmla="*/ 675383 h 1192974"/>
                <a:gd name="connsiteX8" fmla="*/ 298790 w 745638"/>
                <a:gd name="connsiteY8" fmla="*/ 168497 h 1192974"/>
                <a:gd name="connsiteX9" fmla="*/ 280174 w 745638"/>
                <a:gd name="connsiteY9" fmla="*/ 149878 h 1192974"/>
                <a:gd name="connsiteX10" fmla="*/ 250388 w 745638"/>
                <a:gd name="connsiteY10" fmla="*/ 149878 h 1192974"/>
                <a:gd name="connsiteX11" fmla="*/ 354639 w 745638"/>
                <a:gd name="connsiteY11" fmla="*/ 45615 h 1192974"/>
                <a:gd name="connsiteX12" fmla="*/ 458890 w 745638"/>
                <a:gd name="connsiteY12" fmla="*/ 149878 h 1192974"/>
                <a:gd name="connsiteX13" fmla="*/ 429104 w 745638"/>
                <a:gd name="connsiteY13" fmla="*/ 149878 h 1192974"/>
                <a:gd name="connsiteX14" fmla="*/ 410487 w 745638"/>
                <a:gd name="connsiteY14" fmla="*/ 168497 h 1192974"/>
                <a:gd name="connsiteX15" fmla="*/ 410487 w 745638"/>
                <a:gd name="connsiteY15" fmla="*/ 484544 h 1192974"/>
                <a:gd name="connsiteX16" fmla="*/ 429104 w 745638"/>
                <a:gd name="connsiteY16" fmla="*/ 503163 h 1192974"/>
                <a:gd name="connsiteX17" fmla="*/ 447720 w 745638"/>
                <a:gd name="connsiteY17" fmla="*/ 484544 h 1192974"/>
                <a:gd name="connsiteX18" fmla="*/ 447720 w 745638"/>
                <a:gd name="connsiteY18" fmla="*/ 186650 h 1192974"/>
                <a:gd name="connsiteX19" fmla="*/ 503568 w 745638"/>
                <a:gd name="connsiteY19" fmla="*/ 186650 h 1192974"/>
                <a:gd name="connsiteX20" fmla="*/ 520789 w 745638"/>
                <a:gd name="connsiteY20" fmla="*/ 175013 h 1192974"/>
                <a:gd name="connsiteX21" fmla="*/ 516600 w 745638"/>
                <a:gd name="connsiteY21" fmla="*/ 154533 h 1192974"/>
                <a:gd name="connsiteX22" fmla="*/ 367670 w 745638"/>
                <a:gd name="connsiteY22" fmla="*/ 5585 h 1192974"/>
                <a:gd name="connsiteX23" fmla="*/ 341142 w 745638"/>
                <a:gd name="connsiteY23" fmla="*/ 5585 h 1192974"/>
                <a:gd name="connsiteX24" fmla="*/ 192212 w 745638"/>
                <a:gd name="connsiteY24" fmla="*/ 154533 h 1192974"/>
                <a:gd name="connsiteX25" fmla="*/ 188024 w 745638"/>
                <a:gd name="connsiteY25" fmla="*/ 175013 h 1192974"/>
                <a:gd name="connsiteX26" fmla="*/ 205244 w 745638"/>
                <a:gd name="connsiteY26" fmla="*/ 186650 h 1192974"/>
                <a:gd name="connsiteX27" fmla="*/ 261092 w 745638"/>
                <a:gd name="connsiteY27" fmla="*/ 186650 h 1192974"/>
                <a:gd name="connsiteX28" fmla="*/ 261092 w 745638"/>
                <a:gd name="connsiteY28" fmla="*/ 484544 h 1192974"/>
                <a:gd name="connsiteX29" fmla="*/ 168011 w 745638"/>
                <a:gd name="connsiteY29" fmla="*/ 484544 h 1192974"/>
                <a:gd name="connsiteX30" fmla="*/ 149395 w 745638"/>
                <a:gd name="connsiteY30" fmla="*/ 503163 h 1192974"/>
                <a:gd name="connsiteX31" fmla="*/ 149395 w 745638"/>
                <a:gd name="connsiteY31" fmla="*/ 532952 h 1192974"/>
                <a:gd name="connsiteX32" fmla="*/ 45144 w 745638"/>
                <a:gd name="connsiteY32" fmla="*/ 428689 h 1192974"/>
                <a:gd name="connsiteX33" fmla="*/ 149395 w 745638"/>
                <a:gd name="connsiteY33" fmla="*/ 324426 h 1192974"/>
                <a:gd name="connsiteX34" fmla="*/ 149395 w 745638"/>
                <a:gd name="connsiteY34" fmla="*/ 354215 h 1192974"/>
                <a:gd name="connsiteX35" fmla="*/ 168011 w 745638"/>
                <a:gd name="connsiteY35" fmla="*/ 372834 h 1192974"/>
                <a:gd name="connsiteX36" fmla="*/ 205244 w 745638"/>
                <a:gd name="connsiteY36" fmla="*/ 372834 h 1192974"/>
                <a:gd name="connsiteX37" fmla="*/ 223860 w 745638"/>
                <a:gd name="connsiteY37" fmla="*/ 354215 h 1192974"/>
                <a:gd name="connsiteX38" fmla="*/ 205244 w 745638"/>
                <a:gd name="connsiteY38" fmla="*/ 335597 h 1192974"/>
                <a:gd name="connsiteX39" fmla="*/ 186628 w 745638"/>
                <a:gd name="connsiteY39" fmla="*/ 335597 h 1192974"/>
                <a:gd name="connsiteX40" fmla="*/ 186628 w 745638"/>
                <a:gd name="connsiteY40" fmla="*/ 279742 h 1192974"/>
                <a:gd name="connsiteX41" fmla="*/ 174992 w 745638"/>
                <a:gd name="connsiteY41" fmla="*/ 262520 h 1192974"/>
                <a:gd name="connsiteX42" fmla="*/ 154514 w 745638"/>
                <a:gd name="connsiteY42" fmla="*/ 266709 h 1192974"/>
                <a:gd name="connsiteX43" fmla="*/ 5585 w 745638"/>
                <a:gd name="connsiteY43" fmla="*/ 415656 h 1192974"/>
                <a:gd name="connsiteX44" fmla="*/ 5585 w 745638"/>
                <a:gd name="connsiteY44" fmla="*/ 442187 h 1192974"/>
                <a:gd name="connsiteX45" fmla="*/ 154514 w 745638"/>
                <a:gd name="connsiteY45" fmla="*/ 591135 h 1192974"/>
                <a:gd name="connsiteX46" fmla="*/ 167546 w 745638"/>
                <a:gd name="connsiteY46" fmla="*/ 596720 h 1192974"/>
                <a:gd name="connsiteX47" fmla="*/ 174527 w 745638"/>
                <a:gd name="connsiteY47" fmla="*/ 595324 h 1192974"/>
                <a:gd name="connsiteX48" fmla="*/ 186162 w 745638"/>
                <a:gd name="connsiteY48" fmla="*/ 578102 h 1192974"/>
                <a:gd name="connsiteX49" fmla="*/ 186162 w 745638"/>
                <a:gd name="connsiteY49" fmla="*/ 522246 h 1192974"/>
                <a:gd name="connsiteX50" fmla="*/ 260627 w 745638"/>
                <a:gd name="connsiteY50" fmla="*/ 522246 h 1192974"/>
                <a:gd name="connsiteX51" fmla="*/ 260627 w 745638"/>
                <a:gd name="connsiteY51" fmla="*/ 857378 h 1192974"/>
                <a:gd name="connsiteX52" fmla="*/ 260627 w 745638"/>
                <a:gd name="connsiteY52" fmla="*/ 858309 h 1192974"/>
                <a:gd name="connsiteX53" fmla="*/ 261558 w 745638"/>
                <a:gd name="connsiteY53" fmla="*/ 1173891 h 1192974"/>
                <a:gd name="connsiteX54" fmla="*/ 280174 w 745638"/>
                <a:gd name="connsiteY54" fmla="*/ 1192509 h 1192974"/>
                <a:gd name="connsiteX55" fmla="*/ 280174 w 745638"/>
                <a:gd name="connsiteY55" fmla="*/ 1192509 h 1192974"/>
                <a:gd name="connsiteX56" fmla="*/ 298790 w 745638"/>
                <a:gd name="connsiteY56" fmla="*/ 1173891 h 1192974"/>
                <a:gd name="connsiteX57" fmla="*/ 297859 w 745638"/>
                <a:gd name="connsiteY57" fmla="*/ 820606 h 1192974"/>
                <a:gd name="connsiteX58" fmla="*/ 374186 w 745638"/>
                <a:gd name="connsiteY58" fmla="*/ 636284 h 1192974"/>
                <a:gd name="connsiteX59" fmla="*/ 558486 w 745638"/>
                <a:gd name="connsiteY59" fmla="*/ 559949 h 1192974"/>
                <a:gd name="connsiteX60" fmla="*/ 577103 w 745638"/>
                <a:gd name="connsiteY60" fmla="*/ 559949 h 1192974"/>
                <a:gd name="connsiteX61" fmla="*/ 595719 w 745638"/>
                <a:gd name="connsiteY61" fmla="*/ 541330 h 1192974"/>
                <a:gd name="connsiteX62" fmla="*/ 595719 w 745638"/>
                <a:gd name="connsiteY62" fmla="*/ 511541 h 1192974"/>
                <a:gd name="connsiteX63" fmla="*/ 699970 w 745638"/>
                <a:gd name="connsiteY63" fmla="*/ 615804 h 1192974"/>
                <a:gd name="connsiteX64" fmla="*/ 595719 w 745638"/>
                <a:gd name="connsiteY64" fmla="*/ 720067 h 1192974"/>
                <a:gd name="connsiteX65" fmla="*/ 595719 w 745638"/>
                <a:gd name="connsiteY65" fmla="*/ 690278 h 1192974"/>
                <a:gd name="connsiteX66" fmla="*/ 577103 w 745638"/>
                <a:gd name="connsiteY66" fmla="*/ 671659 h 1192974"/>
                <a:gd name="connsiteX67" fmla="*/ 558486 w 745638"/>
                <a:gd name="connsiteY67" fmla="*/ 671659 h 1192974"/>
                <a:gd name="connsiteX68" fmla="*/ 453305 w 745638"/>
                <a:gd name="connsiteY68" fmla="*/ 715412 h 1192974"/>
                <a:gd name="connsiteX69" fmla="*/ 409557 w 745638"/>
                <a:gd name="connsiteY69" fmla="*/ 821072 h 1192974"/>
                <a:gd name="connsiteX70" fmla="*/ 410487 w 745638"/>
                <a:gd name="connsiteY70" fmla="*/ 1174356 h 1192974"/>
                <a:gd name="connsiteX71" fmla="*/ 429104 w 745638"/>
                <a:gd name="connsiteY71" fmla="*/ 1192975 h 1192974"/>
                <a:gd name="connsiteX72" fmla="*/ 429104 w 745638"/>
                <a:gd name="connsiteY72" fmla="*/ 1192975 h 1192974"/>
                <a:gd name="connsiteX73" fmla="*/ 447720 w 745638"/>
                <a:gd name="connsiteY73" fmla="*/ 1174356 h 1192974"/>
                <a:gd name="connsiteX74" fmla="*/ 446789 w 745638"/>
                <a:gd name="connsiteY74" fmla="*/ 821072 h 1192974"/>
                <a:gd name="connsiteX75" fmla="*/ 479367 w 745638"/>
                <a:gd name="connsiteY75" fmla="*/ 741944 h 1192974"/>
                <a:gd name="connsiteX76" fmla="*/ 558486 w 745638"/>
                <a:gd name="connsiteY76" fmla="*/ 709362 h 1192974"/>
                <a:gd name="connsiteX77" fmla="*/ 558952 w 745638"/>
                <a:gd name="connsiteY77" fmla="*/ 765217 h 1192974"/>
                <a:gd name="connsiteX78" fmla="*/ 570587 w 745638"/>
                <a:gd name="connsiteY78" fmla="*/ 782439 h 1192974"/>
                <a:gd name="connsiteX79" fmla="*/ 591065 w 745638"/>
                <a:gd name="connsiteY79" fmla="*/ 778250 h 1192974"/>
                <a:gd name="connsiteX80" fmla="*/ 739994 w 745638"/>
                <a:gd name="connsiteY80" fmla="*/ 629302 h 1192974"/>
                <a:gd name="connsiteX81" fmla="*/ 740460 w 745638"/>
                <a:gd name="connsiteY81" fmla="*/ 601840 h 11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5638" h="1192974">
                  <a:moveTo>
                    <a:pt x="740460" y="601840"/>
                  </a:moveTo>
                  <a:lnTo>
                    <a:pt x="591530" y="452893"/>
                  </a:lnTo>
                  <a:cubicBezTo>
                    <a:pt x="586411" y="447773"/>
                    <a:pt x="578033" y="445911"/>
                    <a:pt x="571052" y="448704"/>
                  </a:cubicBezTo>
                  <a:cubicBezTo>
                    <a:pt x="564071" y="451497"/>
                    <a:pt x="559417" y="458478"/>
                    <a:pt x="559417" y="465926"/>
                  </a:cubicBezTo>
                  <a:lnTo>
                    <a:pt x="559417" y="521781"/>
                  </a:lnTo>
                  <a:lnTo>
                    <a:pt x="559417" y="521781"/>
                  </a:lnTo>
                  <a:cubicBezTo>
                    <a:pt x="479833" y="521781"/>
                    <a:pt x="404903" y="552967"/>
                    <a:pt x="348589" y="609288"/>
                  </a:cubicBezTo>
                  <a:cubicBezTo>
                    <a:pt x="328576" y="629302"/>
                    <a:pt x="311822" y="651644"/>
                    <a:pt x="298790" y="675383"/>
                  </a:cubicBezTo>
                  <a:lnTo>
                    <a:pt x="298790" y="168497"/>
                  </a:lnTo>
                  <a:cubicBezTo>
                    <a:pt x="298790" y="158257"/>
                    <a:pt x="290413" y="149878"/>
                    <a:pt x="280174" y="149878"/>
                  </a:cubicBezTo>
                  <a:lnTo>
                    <a:pt x="250388" y="149878"/>
                  </a:lnTo>
                  <a:lnTo>
                    <a:pt x="354639" y="45615"/>
                  </a:lnTo>
                  <a:lnTo>
                    <a:pt x="458890" y="149878"/>
                  </a:lnTo>
                  <a:lnTo>
                    <a:pt x="429104" y="149878"/>
                  </a:lnTo>
                  <a:cubicBezTo>
                    <a:pt x="418865" y="149878"/>
                    <a:pt x="410487" y="158257"/>
                    <a:pt x="410487" y="168497"/>
                  </a:cubicBezTo>
                  <a:lnTo>
                    <a:pt x="410487" y="484544"/>
                  </a:lnTo>
                  <a:cubicBezTo>
                    <a:pt x="410487" y="494784"/>
                    <a:pt x="418865" y="503163"/>
                    <a:pt x="429104" y="503163"/>
                  </a:cubicBezTo>
                  <a:cubicBezTo>
                    <a:pt x="439343" y="503163"/>
                    <a:pt x="447720" y="494784"/>
                    <a:pt x="447720" y="484544"/>
                  </a:cubicBezTo>
                  <a:lnTo>
                    <a:pt x="447720" y="186650"/>
                  </a:lnTo>
                  <a:lnTo>
                    <a:pt x="503568" y="186650"/>
                  </a:lnTo>
                  <a:cubicBezTo>
                    <a:pt x="511015" y="186650"/>
                    <a:pt x="517996" y="181995"/>
                    <a:pt x="520789" y="175013"/>
                  </a:cubicBezTo>
                  <a:cubicBezTo>
                    <a:pt x="523581" y="168031"/>
                    <a:pt x="522185" y="160118"/>
                    <a:pt x="516600" y="154533"/>
                  </a:cubicBezTo>
                  <a:lnTo>
                    <a:pt x="367670" y="5585"/>
                  </a:lnTo>
                  <a:cubicBezTo>
                    <a:pt x="360224" y="-1862"/>
                    <a:pt x="348589" y="-1862"/>
                    <a:pt x="341142" y="5585"/>
                  </a:cubicBezTo>
                  <a:lnTo>
                    <a:pt x="192212" y="154533"/>
                  </a:lnTo>
                  <a:cubicBezTo>
                    <a:pt x="187093" y="159653"/>
                    <a:pt x="185231" y="168031"/>
                    <a:pt x="188024" y="175013"/>
                  </a:cubicBezTo>
                  <a:cubicBezTo>
                    <a:pt x="190816" y="181995"/>
                    <a:pt x="197797" y="186650"/>
                    <a:pt x="205244" y="186650"/>
                  </a:cubicBezTo>
                  <a:lnTo>
                    <a:pt x="261092" y="186650"/>
                  </a:lnTo>
                  <a:lnTo>
                    <a:pt x="261092" y="484544"/>
                  </a:lnTo>
                  <a:lnTo>
                    <a:pt x="168011" y="484544"/>
                  </a:lnTo>
                  <a:cubicBezTo>
                    <a:pt x="157773" y="484544"/>
                    <a:pt x="149395" y="492922"/>
                    <a:pt x="149395" y="503163"/>
                  </a:cubicBezTo>
                  <a:lnTo>
                    <a:pt x="149395" y="532952"/>
                  </a:lnTo>
                  <a:lnTo>
                    <a:pt x="45144" y="428689"/>
                  </a:lnTo>
                  <a:lnTo>
                    <a:pt x="149395" y="324426"/>
                  </a:lnTo>
                  <a:lnTo>
                    <a:pt x="149395" y="354215"/>
                  </a:lnTo>
                  <a:cubicBezTo>
                    <a:pt x="149395" y="364455"/>
                    <a:pt x="157773" y="372834"/>
                    <a:pt x="168011" y="372834"/>
                  </a:cubicBezTo>
                  <a:lnTo>
                    <a:pt x="205244" y="372834"/>
                  </a:lnTo>
                  <a:cubicBezTo>
                    <a:pt x="215482" y="372834"/>
                    <a:pt x="223860" y="364455"/>
                    <a:pt x="223860" y="354215"/>
                  </a:cubicBezTo>
                  <a:cubicBezTo>
                    <a:pt x="223860" y="343975"/>
                    <a:pt x="215482" y="335597"/>
                    <a:pt x="205244" y="335597"/>
                  </a:cubicBezTo>
                  <a:lnTo>
                    <a:pt x="186628" y="335597"/>
                  </a:lnTo>
                  <a:lnTo>
                    <a:pt x="186628" y="279742"/>
                  </a:lnTo>
                  <a:cubicBezTo>
                    <a:pt x="186628" y="272294"/>
                    <a:pt x="181973" y="265312"/>
                    <a:pt x="174992" y="262520"/>
                  </a:cubicBezTo>
                  <a:cubicBezTo>
                    <a:pt x="168011" y="259727"/>
                    <a:pt x="160100" y="261123"/>
                    <a:pt x="154514" y="266709"/>
                  </a:cubicBezTo>
                  <a:lnTo>
                    <a:pt x="5585" y="415656"/>
                  </a:lnTo>
                  <a:cubicBezTo>
                    <a:pt x="-1862" y="423103"/>
                    <a:pt x="-1862" y="434740"/>
                    <a:pt x="5585" y="442187"/>
                  </a:cubicBezTo>
                  <a:lnTo>
                    <a:pt x="154514" y="591135"/>
                  </a:lnTo>
                  <a:cubicBezTo>
                    <a:pt x="158238" y="594858"/>
                    <a:pt x="162892" y="596720"/>
                    <a:pt x="167546" y="596720"/>
                  </a:cubicBezTo>
                  <a:cubicBezTo>
                    <a:pt x="169873" y="596720"/>
                    <a:pt x="172200" y="596255"/>
                    <a:pt x="174527" y="595324"/>
                  </a:cubicBezTo>
                  <a:cubicBezTo>
                    <a:pt x="181508" y="592531"/>
                    <a:pt x="186162" y="585549"/>
                    <a:pt x="186162" y="578102"/>
                  </a:cubicBezTo>
                  <a:lnTo>
                    <a:pt x="186162" y="522246"/>
                  </a:lnTo>
                  <a:lnTo>
                    <a:pt x="260627" y="522246"/>
                  </a:lnTo>
                  <a:lnTo>
                    <a:pt x="260627" y="857378"/>
                  </a:lnTo>
                  <a:cubicBezTo>
                    <a:pt x="260627" y="857843"/>
                    <a:pt x="260627" y="857843"/>
                    <a:pt x="260627" y="858309"/>
                  </a:cubicBezTo>
                  <a:lnTo>
                    <a:pt x="261558" y="1173891"/>
                  </a:lnTo>
                  <a:cubicBezTo>
                    <a:pt x="261558" y="1184131"/>
                    <a:pt x="269935" y="1192509"/>
                    <a:pt x="280174" y="1192509"/>
                  </a:cubicBezTo>
                  <a:cubicBezTo>
                    <a:pt x="280174" y="1192509"/>
                    <a:pt x="280174" y="1192509"/>
                    <a:pt x="280174" y="1192509"/>
                  </a:cubicBezTo>
                  <a:cubicBezTo>
                    <a:pt x="290413" y="1192509"/>
                    <a:pt x="298790" y="1184131"/>
                    <a:pt x="298790" y="1173891"/>
                  </a:cubicBezTo>
                  <a:lnTo>
                    <a:pt x="297859" y="820606"/>
                  </a:lnTo>
                  <a:cubicBezTo>
                    <a:pt x="297859" y="750787"/>
                    <a:pt x="324853" y="685158"/>
                    <a:pt x="374186" y="636284"/>
                  </a:cubicBezTo>
                  <a:cubicBezTo>
                    <a:pt x="423519" y="586946"/>
                    <a:pt x="489141" y="559949"/>
                    <a:pt x="558486" y="559949"/>
                  </a:cubicBezTo>
                  <a:lnTo>
                    <a:pt x="577103" y="559949"/>
                  </a:lnTo>
                  <a:cubicBezTo>
                    <a:pt x="587341" y="559949"/>
                    <a:pt x="595719" y="551570"/>
                    <a:pt x="595719" y="541330"/>
                  </a:cubicBezTo>
                  <a:lnTo>
                    <a:pt x="595719" y="511541"/>
                  </a:lnTo>
                  <a:lnTo>
                    <a:pt x="699970" y="615804"/>
                  </a:lnTo>
                  <a:lnTo>
                    <a:pt x="595719" y="720067"/>
                  </a:lnTo>
                  <a:lnTo>
                    <a:pt x="595719" y="690278"/>
                  </a:lnTo>
                  <a:cubicBezTo>
                    <a:pt x="595719" y="680038"/>
                    <a:pt x="587341" y="671659"/>
                    <a:pt x="577103" y="671659"/>
                  </a:cubicBezTo>
                  <a:lnTo>
                    <a:pt x="558486" y="671659"/>
                  </a:lnTo>
                  <a:cubicBezTo>
                    <a:pt x="518462" y="671659"/>
                    <a:pt x="481229" y="687019"/>
                    <a:pt x="453305" y="715412"/>
                  </a:cubicBezTo>
                  <a:cubicBezTo>
                    <a:pt x="425381" y="743806"/>
                    <a:pt x="409557" y="781042"/>
                    <a:pt x="409557" y="821072"/>
                  </a:cubicBezTo>
                  <a:lnTo>
                    <a:pt x="410487" y="1174356"/>
                  </a:lnTo>
                  <a:cubicBezTo>
                    <a:pt x="410487" y="1184596"/>
                    <a:pt x="418865" y="1192975"/>
                    <a:pt x="429104" y="1192975"/>
                  </a:cubicBezTo>
                  <a:cubicBezTo>
                    <a:pt x="429104" y="1192975"/>
                    <a:pt x="429104" y="1192975"/>
                    <a:pt x="429104" y="1192975"/>
                  </a:cubicBezTo>
                  <a:cubicBezTo>
                    <a:pt x="439343" y="1192975"/>
                    <a:pt x="447720" y="1184596"/>
                    <a:pt x="447720" y="1174356"/>
                  </a:cubicBezTo>
                  <a:lnTo>
                    <a:pt x="446789" y="821072"/>
                  </a:lnTo>
                  <a:cubicBezTo>
                    <a:pt x="446789" y="791283"/>
                    <a:pt x="458424" y="763355"/>
                    <a:pt x="479367" y="741944"/>
                  </a:cubicBezTo>
                  <a:cubicBezTo>
                    <a:pt x="500311" y="720998"/>
                    <a:pt x="528700" y="709362"/>
                    <a:pt x="558486" y="709362"/>
                  </a:cubicBezTo>
                  <a:lnTo>
                    <a:pt x="558952" y="765217"/>
                  </a:lnTo>
                  <a:cubicBezTo>
                    <a:pt x="558952" y="772664"/>
                    <a:pt x="563606" y="779646"/>
                    <a:pt x="570587" y="782439"/>
                  </a:cubicBezTo>
                  <a:cubicBezTo>
                    <a:pt x="577568" y="785231"/>
                    <a:pt x="585480" y="783835"/>
                    <a:pt x="591065" y="778250"/>
                  </a:cubicBezTo>
                  <a:lnTo>
                    <a:pt x="739994" y="629302"/>
                  </a:lnTo>
                  <a:cubicBezTo>
                    <a:pt x="747441" y="620924"/>
                    <a:pt x="747441" y="609288"/>
                    <a:pt x="740460" y="601840"/>
                  </a:cubicBezTo>
                  <a:close/>
                </a:path>
              </a:pathLst>
            </a:custGeom>
            <a:solidFill>
              <a:srgbClr val="000000"/>
            </a:solidFill>
            <a:ln w="4653"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9321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1">
            <a:extLst>
              <a:ext uri="{FF2B5EF4-FFF2-40B4-BE49-F238E27FC236}">
                <a16:creationId xmlns:a16="http://schemas.microsoft.com/office/drawing/2014/main" id="{BA646C80-1857-C642-A908-9A1D250BCB11}"/>
              </a:ext>
            </a:extLst>
          </p:cNvPr>
          <p:cNvSpPr/>
          <p:nvPr/>
        </p:nvSpPr>
        <p:spPr>
          <a:xfrm rot="634662">
            <a:off x="9541556" y="2290695"/>
            <a:ext cx="464414" cy="617646"/>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rtl="0" algn="l"/>
            <a:endParaRPr lang="en-US"/>
          </a:p>
        </p:txBody>
      </p:sp>
      <p:sp>
        <p:nvSpPr>
          <p:cNvPr id="13" name="Freeform 82">
            <a:extLst>
              <a:ext uri="{FF2B5EF4-FFF2-40B4-BE49-F238E27FC236}">
                <a16:creationId xmlns:a16="http://schemas.microsoft.com/office/drawing/2014/main" id="{E89382C7-6E73-F2FC-5544-DA8BAB91EEE8}"/>
              </a:ext>
            </a:extLst>
          </p:cNvPr>
          <p:cNvSpPr/>
          <p:nvPr/>
        </p:nvSpPr>
        <p:spPr>
          <a:xfrm rot="431636">
            <a:off x="8649483" y="2126074"/>
            <a:ext cx="874195" cy="461488"/>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rtl="0" algn="l"/>
            <a:endParaRPr lang="en-US"/>
          </a:p>
        </p:txBody>
      </p:sp>
      <p:sp>
        <p:nvSpPr>
          <p:cNvPr id="2" name="Text Placeholder 1">
            <a:extLst>
              <a:ext uri="{FF2B5EF4-FFF2-40B4-BE49-F238E27FC236}">
                <a16:creationId xmlns:a16="http://schemas.microsoft.com/office/drawing/2014/main" id="{25AD6B28-2CCB-AA25-371A-A9BD69879F98}"/>
              </a:ext>
            </a:extLst>
          </p:cNvPr>
          <p:cNvSpPr>
            <a:spLocks noGrp="1"/>
          </p:cNvSpPr>
          <p:nvPr>
            <p:ph type="body" sz="quarter" idx="18"/>
          </p:nvPr>
        </p:nvSpPr>
        <p:spPr>
          <a:xfrm>
            <a:off x="898357" y="1744717"/>
            <a:ext cx="6322250" cy="3865669"/>
          </a:xfrm>
        </p:spPr>
        <p:txBody>
          <a:bodyPr/>
          <a:lstStyle/>
          <a:p>
            <a:pPr rtl="0" algn="l">
              <a:lnSpc>
                <a:spcPct val="107000"/>
              </a:lnSpc>
              <a:spcAft>
                <a:spcPts val="800"/>
              </a:spcAft>
            </a:pPr>
            <a:r>
              <a:rPr lang="en-IE" sz="2400" dirty="0">
                <a:effectLst/>
                <a:ea typeface="Times New Roman" panose="02020603050405020304" pitchFamily="18" charset="0"/>
                <a:cs typeface="Times New Roman" panose="02020603050405020304" pitchFamily="18" charset="0"/>
              </a:rPr>
              <a:t>Dette afsnit indeholder en liste over alle potentielle kunder inden for din målgruppe.</a:t>
            </a:r>
            <a:endParaRPr lang="en-IE" sz="2400" dirty="0">
              <a:effectLst/>
              <a:ea typeface="Calibri" panose="020F0502020204030204" pitchFamily="34" charset="0"/>
              <a:cs typeface="Times New Roman" panose="02020603050405020304" pitchFamily="18" charset="0"/>
            </a:endParaRPr>
          </a:p>
          <a:p>
            <a:pPr marL="360000" lvl="0" indent="-324000" fontAlgn="base" rtl="0" algn="l">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Hvordan identificerer du dine kundesegmenter?</a:t>
            </a:r>
            <a:endParaRPr lang="en-IE" sz="2400" dirty="0">
              <a:effectLst/>
              <a:ea typeface="Calibri" panose="020F0502020204030204" pitchFamily="34" charset="0"/>
              <a:cs typeface="Times New Roman" panose="02020603050405020304" pitchFamily="18" charset="0"/>
            </a:endParaRPr>
          </a:p>
          <a:p>
            <a:pPr marL="360000" lvl="0" indent="-324000" fontAlgn="base" rtl="0" algn="l">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Hvad er deres demografi?</a:t>
            </a:r>
            <a:endParaRPr lang="en-IE" sz="2400" dirty="0">
              <a:effectLst/>
              <a:ea typeface="Calibri" panose="020F0502020204030204" pitchFamily="34" charset="0"/>
              <a:cs typeface="Times New Roman" panose="02020603050405020304" pitchFamily="18" charset="0"/>
            </a:endParaRPr>
          </a:p>
          <a:p>
            <a:pPr marL="360000" lvl="0" indent="-324000" fontAlgn="base" rtl="0" algn="l">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Hvilke geografiske områder vil dette etiske fødevareprodukt blive udbudt i?</a:t>
            </a:r>
            <a:endParaRPr lang="en-IE" sz="2400" dirty="0">
              <a:effectLst/>
              <a:ea typeface="Calibri" panose="020F0502020204030204" pitchFamily="34" charset="0"/>
              <a:cs typeface="Times New Roman" panose="02020603050405020304" pitchFamily="18" charset="0"/>
            </a:endParaRPr>
          </a:p>
          <a:p>
            <a:pPr marL="360000" lvl="0" indent="-324000" fontAlgn="base" rtl="0" algn="l">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Hvorfor ville disse særlige grupper købe fra mig frem for andre, der sælger lignende produkter som mine?</a:t>
            </a:r>
            <a:endParaRPr lang="en-IE" sz="2400" dirty="0">
              <a:effectLst/>
              <a:ea typeface="Calibri" panose="020F0502020204030204" pitchFamily="34" charset="0"/>
              <a:cs typeface="Times New Roman" panose="02020603050405020304" pitchFamily="18" charset="0"/>
            </a:endParaRPr>
          </a:p>
          <a:p>
            <a:pPr rtl="0" algn="l"/>
            <a:endParaRPr lang="en-IE" dirty="0"/>
          </a:p>
        </p:txBody>
      </p:sp>
      <p:sp>
        <p:nvSpPr>
          <p:cNvPr id="3" name="Text Placeholder 2">
            <a:extLst>
              <a:ext uri="{FF2B5EF4-FFF2-40B4-BE49-F238E27FC236}">
                <a16:creationId xmlns:a16="http://schemas.microsoft.com/office/drawing/2014/main" id="{55D5E92A-6395-3527-1EF5-7552E1E9401F}"/>
              </a:ext>
            </a:extLst>
          </p:cNvPr>
          <p:cNvSpPr>
            <a:spLocks noGrp="1"/>
          </p:cNvSpPr>
          <p:nvPr>
            <p:ph type="body" sz="quarter" idx="16"/>
          </p:nvPr>
        </p:nvSpPr>
        <p:spPr/>
        <p:txBody>
          <a:bodyPr/>
          <a:lstStyle/>
          <a:p>
            <a:pPr rtl="0" algn="l"/>
            <a:r>
              <a:rPr lang="en-IE" b="1" dirty="0"/>
              <a:t>7. Potentielle kunder</a:t>
            </a:r>
          </a:p>
        </p:txBody>
      </p:sp>
      <p:grpSp>
        <p:nvGrpSpPr>
          <p:cNvPr id="5" name="Graphic 2">
            <a:extLst>
              <a:ext uri="{FF2B5EF4-FFF2-40B4-BE49-F238E27FC236}">
                <a16:creationId xmlns:a16="http://schemas.microsoft.com/office/drawing/2014/main" id="{A56D5E20-8C49-44A9-926E-7CB227C739E6}"/>
              </a:ext>
            </a:extLst>
          </p:cNvPr>
          <p:cNvGrpSpPr/>
          <p:nvPr/>
        </p:nvGrpSpPr>
        <p:grpSpPr>
          <a:xfrm>
            <a:off x="8004738" y="1924643"/>
            <a:ext cx="3588171" cy="3505815"/>
            <a:chOff x="-6771174" y="4697417"/>
            <a:chExt cx="1191624" cy="1193291"/>
          </a:xfrm>
          <a:solidFill>
            <a:srgbClr val="000000"/>
          </a:solidFill>
        </p:grpSpPr>
        <p:sp>
          <p:nvSpPr>
            <p:cNvPr id="6" name="Freeform 97">
              <a:extLst>
                <a:ext uri="{FF2B5EF4-FFF2-40B4-BE49-F238E27FC236}">
                  <a16:creationId xmlns:a16="http://schemas.microsoft.com/office/drawing/2014/main" id="{39E3EAA6-8CD0-09A5-82B4-BC5FC881BD1B}"/>
                </a:ext>
              </a:extLst>
            </p:cNvPr>
            <p:cNvSpPr/>
            <p:nvPr/>
          </p:nvSpPr>
          <p:spPr>
            <a:xfrm>
              <a:off x="-6324198" y="5590952"/>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5" y="0"/>
                    <a:pt x="37232" y="8379"/>
                    <a:pt x="37232" y="18618"/>
                  </a:cubicBezTo>
                  <a:lnTo>
                    <a:pt x="37232" y="204803"/>
                  </a:lnTo>
                  <a:cubicBezTo>
                    <a:pt x="37232" y="215042"/>
                    <a:pt x="28855" y="223421"/>
                    <a:pt x="18616" y="223421"/>
                  </a:cubicBezTo>
                  <a:cubicBezTo>
                    <a:pt x="8378" y="223421"/>
                    <a:pt x="0" y="215042"/>
                    <a:pt x="0" y="204803"/>
                  </a:cubicBezTo>
                  <a:lnTo>
                    <a:pt x="0" y="18618"/>
                  </a:lnTo>
                  <a:cubicBezTo>
                    <a:pt x="0" y="8379"/>
                    <a:pt x="8378" y="0"/>
                    <a:pt x="18616" y="0"/>
                  </a:cubicBezTo>
                  <a:close/>
                </a:path>
              </a:pathLst>
            </a:custGeom>
            <a:solidFill>
              <a:srgbClr val="000000"/>
            </a:solidFill>
            <a:ln w="4653" cap="flat">
              <a:noFill/>
              <a:prstDash val="solid"/>
              <a:miter/>
            </a:ln>
          </p:spPr>
          <p:txBody>
            <a:bodyPr rtlCol="0" anchor="ctr"/>
            <a:lstStyle/>
            <a:p>
              <a:pPr rtl="0" algn="l"/>
              <a:endParaRPr lang="en-US"/>
            </a:p>
          </p:txBody>
        </p:sp>
        <p:sp>
          <p:nvSpPr>
            <p:cNvPr id="7" name="Freeform 98">
              <a:extLst>
                <a:ext uri="{FF2B5EF4-FFF2-40B4-BE49-F238E27FC236}">
                  <a16:creationId xmlns:a16="http://schemas.microsoft.com/office/drawing/2014/main" id="{0E752234-5EA7-B790-B2AB-F7F1A58885AA}"/>
                </a:ext>
              </a:extLst>
            </p:cNvPr>
            <p:cNvSpPr/>
            <p:nvPr/>
          </p:nvSpPr>
          <p:spPr>
            <a:xfrm>
              <a:off x="-6604059" y="5293058"/>
              <a:ext cx="615307" cy="260657"/>
            </a:xfrm>
            <a:custGeom>
              <a:avLst/>
              <a:gdLst>
                <a:gd name="connsiteX0" fmla="*/ 279861 w 615307"/>
                <a:gd name="connsiteY0" fmla="*/ 223421 h 260657"/>
                <a:gd name="connsiteX1" fmla="*/ 279861 w 615307"/>
                <a:gd name="connsiteY1" fmla="*/ 242039 h 260657"/>
                <a:gd name="connsiteX2" fmla="*/ 298477 w 615307"/>
                <a:gd name="connsiteY2" fmla="*/ 260658 h 260657"/>
                <a:gd name="connsiteX3" fmla="*/ 317093 w 615307"/>
                <a:gd name="connsiteY3" fmla="*/ 242039 h 260657"/>
                <a:gd name="connsiteX4" fmla="*/ 317093 w 615307"/>
                <a:gd name="connsiteY4" fmla="*/ 223421 h 260657"/>
                <a:gd name="connsiteX5" fmla="*/ 446476 w 615307"/>
                <a:gd name="connsiteY5" fmla="*/ 223421 h 260657"/>
                <a:gd name="connsiteX6" fmla="*/ 567482 w 615307"/>
                <a:gd name="connsiteY6" fmla="*/ 141499 h 260657"/>
                <a:gd name="connsiteX7" fmla="*/ 614022 w 615307"/>
                <a:gd name="connsiteY7" fmla="*/ 25600 h 260657"/>
                <a:gd name="connsiteX8" fmla="*/ 603783 w 615307"/>
                <a:gd name="connsiteY8" fmla="*/ 1397 h 260657"/>
                <a:gd name="connsiteX9" fmla="*/ 579582 w 615307"/>
                <a:gd name="connsiteY9" fmla="*/ 11637 h 260657"/>
                <a:gd name="connsiteX10" fmla="*/ 533042 w 615307"/>
                <a:gd name="connsiteY10" fmla="*/ 127536 h 260657"/>
                <a:gd name="connsiteX11" fmla="*/ 446476 w 615307"/>
                <a:gd name="connsiteY11" fmla="*/ 186184 h 260657"/>
                <a:gd name="connsiteX12" fmla="*/ 372942 w 615307"/>
                <a:gd name="connsiteY12" fmla="*/ 186184 h 260657"/>
                <a:gd name="connsiteX13" fmla="*/ 391558 w 615307"/>
                <a:gd name="connsiteY13" fmla="*/ 130329 h 260657"/>
                <a:gd name="connsiteX14" fmla="*/ 391558 w 615307"/>
                <a:gd name="connsiteY14" fmla="*/ 93092 h 260657"/>
                <a:gd name="connsiteX15" fmla="*/ 298477 w 615307"/>
                <a:gd name="connsiteY15" fmla="*/ 0 h 260657"/>
                <a:gd name="connsiteX16" fmla="*/ 205396 w 615307"/>
                <a:gd name="connsiteY16" fmla="*/ 93092 h 260657"/>
                <a:gd name="connsiteX17" fmla="*/ 205396 w 615307"/>
                <a:gd name="connsiteY17" fmla="*/ 130329 h 260657"/>
                <a:gd name="connsiteX18" fmla="*/ 224012 w 615307"/>
                <a:gd name="connsiteY18" fmla="*/ 186184 h 260657"/>
                <a:gd name="connsiteX19" fmla="*/ 148617 w 615307"/>
                <a:gd name="connsiteY19" fmla="*/ 186184 h 260657"/>
                <a:gd name="connsiteX20" fmla="*/ 62982 w 615307"/>
                <a:gd name="connsiteY20" fmla="*/ 129863 h 260657"/>
                <a:gd name="connsiteX21" fmla="*/ 35989 w 615307"/>
                <a:gd name="connsiteY21" fmla="*/ 67026 h 260657"/>
                <a:gd name="connsiteX22" fmla="*/ 11322 w 615307"/>
                <a:gd name="connsiteY22" fmla="*/ 57252 h 260657"/>
                <a:gd name="connsiteX23" fmla="*/ 1549 w 615307"/>
                <a:gd name="connsiteY23" fmla="*/ 81921 h 260657"/>
                <a:gd name="connsiteX24" fmla="*/ 28542 w 615307"/>
                <a:gd name="connsiteY24" fmla="*/ 144759 h 260657"/>
                <a:gd name="connsiteX25" fmla="*/ 148152 w 615307"/>
                <a:gd name="connsiteY25" fmla="*/ 223887 h 260657"/>
                <a:gd name="connsiteX26" fmla="*/ 279861 w 615307"/>
                <a:gd name="connsiteY26" fmla="*/ 223887 h 260657"/>
                <a:gd name="connsiteX27" fmla="*/ 298477 w 615307"/>
                <a:gd name="connsiteY27" fmla="*/ 186184 h 260657"/>
                <a:gd name="connsiteX28" fmla="*/ 242629 w 615307"/>
                <a:gd name="connsiteY28" fmla="*/ 130329 h 260657"/>
                <a:gd name="connsiteX29" fmla="*/ 242629 w 615307"/>
                <a:gd name="connsiteY29" fmla="*/ 93092 h 260657"/>
                <a:gd name="connsiteX30" fmla="*/ 298477 w 615307"/>
                <a:gd name="connsiteY30" fmla="*/ 37237 h 260657"/>
                <a:gd name="connsiteX31" fmla="*/ 354326 w 615307"/>
                <a:gd name="connsiteY31" fmla="*/ 93092 h 260657"/>
                <a:gd name="connsiteX32" fmla="*/ 354326 w 615307"/>
                <a:gd name="connsiteY32" fmla="*/ 130329 h 260657"/>
                <a:gd name="connsiteX33" fmla="*/ 298477 w 615307"/>
                <a:gd name="connsiteY33" fmla="*/ 186184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5307" h="260657">
                  <a:moveTo>
                    <a:pt x="279861" y="223421"/>
                  </a:moveTo>
                  <a:lnTo>
                    <a:pt x="279861" y="242039"/>
                  </a:lnTo>
                  <a:cubicBezTo>
                    <a:pt x="279861" y="252279"/>
                    <a:pt x="288239" y="260658"/>
                    <a:pt x="298477" y="260658"/>
                  </a:cubicBezTo>
                  <a:cubicBezTo>
                    <a:pt x="308717" y="260658"/>
                    <a:pt x="317093" y="252279"/>
                    <a:pt x="317093" y="242039"/>
                  </a:cubicBezTo>
                  <a:lnTo>
                    <a:pt x="317093" y="223421"/>
                  </a:lnTo>
                  <a:lnTo>
                    <a:pt x="446476" y="223421"/>
                  </a:lnTo>
                  <a:cubicBezTo>
                    <a:pt x="499998" y="223421"/>
                    <a:pt x="547469" y="191305"/>
                    <a:pt x="567482" y="141499"/>
                  </a:cubicBezTo>
                  <a:lnTo>
                    <a:pt x="614022" y="25600"/>
                  </a:lnTo>
                  <a:cubicBezTo>
                    <a:pt x="617745" y="15825"/>
                    <a:pt x="613091" y="5121"/>
                    <a:pt x="603783" y="1397"/>
                  </a:cubicBezTo>
                  <a:cubicBezTo>
                    <a:pt x="594010" y="-2327"/>
                    <a:pt x="583306" y="2327"/>
                    <a:pt x="579582" y="11637"/>
                  </a:cubicBezTo>
                  <a:lnTo>
                    <a:pt x="533042" y="127536"/>
                  </a:lnTo>
                  <a:cubicBezTo>
                    <a:pt x="518614" y="162911"/>
                    <a:pt x="485105" y="186184"/>
                    <a:pt x="446476" y="186184"/>
                  </a:cubicBezTo>
                  <a:lnTo>
                    <a:pt x="372942" y="186184"/>
                  </a:lnTo>
                  <a:cubicBezTo>
                    <a:pt x="384577" y="170824"/>
                    <a:pt x="391558" y="151275"/>
                    <a:pt x="391558" y="130329"/>
                  </a:cubicBezTo>
                  <a:lnTo>
                    <a:pt x="391558" y="93092"/>
                  </a:lnTo>
                  <a:cubicBezTo>
                    <a:pt x="391558" y="41891"/>
                    <a:pt x="349672" y="0"/>
                    <a:pt x="298477" y="0"/>
                  </a:cubicBezTo>
                  <a:cubicBezTo>
                    <a:pt x="247283" y="0"/>
                    <a:pt x="205396" y="41891"/>
                    <a:pt x="205396" y="93092"/>
                  </a:cubicBezTo>
                  <a:lnTo>
                    <a:pt x="205396" y="130329"/>
                  </a:lnTo>
                  <a:cubicBezTo>
                    <a:pt x="205396" y="151275"/>
                    <a:pt x="212377" y="170824"/>
                    <a:pt x="224012" y="186184"/>
                  </a:cubicBezTo>
                  <a:lnTo>
                    <a:pt x="148617" y="186184"/>
                  </a:lnTo>
                  <a:cubicBezTo>
                    <a:pt x="111385" y="186184"/>
                    <a:pt x="77875" y="163842"/>
                    <a:pt x="62982" y="129863"/>
                  </a:cubicBezTo>
                  <a:lnTo>
                    <a:pt x="35989" y="67026"/>
                  </a:lnTo>
                  <a:cubicBezTo>
                    <a:pt x="31800" y="57717"/>
                    <a:pt x="21096" y="53062"/>
                    <a:pt x="11322" y="57252"/>
                  </a:cubicBezTo>
                  <a:cubicBezTo>
                    <a:pt x="2014" y="61441"/>
                    <a:pt x="-2640" y="72146"/>
                    <a:pt x="1549" y="81921"/>
                  </a:cubicBezTo>
                  <a:lnTo>
                    <a:pt x="28542" y="144759"/>
                  </a:lnTo>
                  <a:cubicBezTo>
                    <a:pt x="49020" y="192700"/>
                    <a:pt x="96026" y="223887"/>
                    <a:pt x="148152" y="223887"/>
                  </a:cubicBezTo>
                  <a:lnTo>
                    <a:pt x="279861" y="223887"/>
                  </a:lnTo>
                  <a:close/>
                  <a:moveTo>
                    <a:pt x="298477" y="186184"/>
                  </a:moveTo>
                  <a:cubicBezTo>
                    <a:pt x="267761" y="186184"/>
                    <a:pt x="242629" y="161050"/>
                    <a:pt x="242629" y="130329"/>
                  </a:cubicBezTo>
                  <a:lnTo>
                    <a:pt x="242629" y="93092"/>
                  </a:lnTo>
                  <a:cubicBezTo>
                    <a:pt x="242629" y="62371"/>
                    <a:pt x="267761" y="37237"/>
                    <a:pt x="298477" y="37237"/>
                  </a:cubicBezTo>
                  <a:cubicBezTo>
                    <a:pt x="329194" y="37237"/>
                    <a:pt x="354326" y="62371"/>
                    <a:pt x="354326" y="93092"/>
                  </a:cubicBezTo>
                  <a:lnTo>
                    <a:pt x="354326" y="130329"/>
                  </a:lnTo>
                  <a:cubicBezTo>
                    <a:pt x="354326" y="161050"/>
                    <a:pt x="329194" y="186184"/>
                    <a:pt x="298477" y="186184"/>
                  </a:cubicBezTo>
                  <a:close/>
                </a:path>
              </a:pathLst>
            </a:custGeom>
            <a:solidFill>
              <a:srgbClr val="000000"/>
            </a:solidFill>
            <a:ln w="4653" cap="flat">
              <a:noFill/>
              <a:prstDash val="solid"/>
              <a:miter/>
            </a:ln>
          </p:spPr>
          <p:txBody>
            <a:bodyPr rtlCol="0" anchor="ctr"/>
            <a:lstStyle/>
            <a:p>
              <a:pPr rtl="0" algn="l"/>
              <a:endParaRPr lang="en-US"/>
            </a:p>
          </p:txBody>
        </p:sp>
        <p:sp>
          <p:nvSpPr>
            <p:cNvPr id="8" name="Freeform 99">
              <a:extLst>
                <a:ext uri="{FF2B5EF4-FFF2-40B4-BE49-F238E27FC236}">
                  <a16:creationId xmlns:a16="http://schemas.microsoft.com/office/drawing/2014/main" id="{8F47B7C6-3AA0-CB78-0B3E-A0DC3FB9F8E0}"/>
                </a:ext>
              </a:extLst>
            </p:cNvPr>
            <p:cNvSpPr/>
            <p:nvPr/>
          </p:nvSpPr>
          <p:spPr>
            <a:xfrm>
              <a:off x="-6212575" y="5367743"/>
              <a:ext cx="279105" cy="520637"/>
            </a:xfrm>
            <a:custGeom>
              <a:avLst/>
              <a:gdLst>
                <a:gd name="connsiteX0" fmla="*/ 33118 w 279105"/>
                <a:gd name="connsiteY0" fmla="*/ 223675 h 520637"/>
                <a:gd name="connsiteX1" fmla="*/ 72678 w 279105"/>
                <a:gd name="connsiteY1" fmla="*/ 214830 h 520637"/>
                <a:gd name="connsiteX2" fmla="*/ 224400 w 279105"/>
                <a:gd name="connsiteY2" fmla="*/ 73796 h 520637"/>
                <a:gd name="connsiteX3" fmla="*/ 242550 w 279105"/>
                <a:gd name="connsiteY3" fmla="*/ 13286 h 520637"/>
                <a:gd name="connsiteX4" fmla="*/ 265821 w 279105"/>
                <a:gd name="connsiteY4" fmla="*/ 719 h 520637"/>
                <a:gd name="connsiteX5" fmla="*/ 278387 w 279105"/>
                <a:gd name="connsiteY5" fmla="*/ 23992 h 520637"/>
                <a:gd name="connsiteX6" fmla="*/ 260236 w 279105"/>
                <a:gd name="connsiteY6" fmla="*/ 84501 h 520637"/>
                <a:gd name="connsiteX7" fmla="*/ 81055 w 279105"/>
                <a:gd name="connsiteY7" fmla="*/ 251137 h 520637"/>
                <a:gd name="connsiteX8" fmla="*/ 54992 w 279105"/>
                <a:gd name="connsiteY8" fmla="*/ 256722 h 520637"/>
                <a:gd name="connsiteX9" fmla="*/ 37307 w 279105"/>
                <a:gd name="connsiteY9" fmla="*/ 503416 h 520637"/>
                <a:gd name="connsiteX10" fmla="*/ 18691 w 279105"/>
                <a:gd name="connsiteY10" fmla="*/ 520638 h 520637"/>
                <a:gd name="connsiteX11" fmla="*/ 17295 w 279105"/>
                <a:gd name="connsiteY11" fmla="*/ 520638 h 520637"/>
                <a:gd name="connsiteX12" fmla="*/ 74 w 279105"/>
                <a:gd name="connsiteY12" fmla="*/ 500624 h 520637"/>
                <a:gd name="connsiteX13" fmla="*/ 18691 w 279105"/>
                <a:gd name="connsiteY13" fmla="*/ 239966 h 520637"/>
                <a:gd name="connsiteX14" fmla="*/ 33118 w 279105"/>
                <a:gd name="connsiteY14" fmla="*/ 223675 h 5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5" h="520637">
                  <a:moveTo>
                    <a:pt x="33118" y="223675"/>
                  </a:moveTo>
                  <a:lnTo>
                    <a:pt x="72678" y="214830"/>
                  </a:lnTo>
                  <a:cubicBezTo>
                    <a:pt x="144815" y="198539"/>
                    <a:pt x="202991" y="144547"/>
                    <a:pt x="224400" y="73796"/>
                  </a:cubicBezTo>
                  <a:lnTo>
                    <a:pt x="242550" y="13286"/>
                  </a:lnTo>
                  <a:cubicBezTo>
                    <a:pt x="245343" y="3512"/>
                    <a:pt x="256047" y="-2073"/>
                    <a:pt x="265821" y="719"/>
                  </a:cubicBezTo>
                  <a:cubicBezTo>
                    <a:pt x="275595" y="3512"/>
                    <a:pt x="281179" y="14218"/>
                    <a:pt x="278387" y="23992"/>
                  </a:cubicBezTo>
                  <a:lnTo>
                    <a:pt x="260236" y="84501"/>
                  </a:lnTo>
                  <a:cubicBezTo>
                    <a:pt x="235104" y="168284"/>
                    <a:pt x="166224" y="232052"/>
                    <a:pt x="81055" y="251137"/>
                  </a:cubicBezTo>
                  <a:lnTo>
                    <a:pt x="54992" y="256722"/>
                  </a:lnTo>
                  <a:lnTo>
                    <a:pt x="37307" y="503416"/>
                  </a:lnTo>
                  <a:cubicBezTo>
                    <a:pt x="36376" y="513191"/>
                    <a:pt x="28464" y="520638"/>
                    <a:pt x="18691" y="520638"/>
                  </a:cubicBezTo>
                  <a:cubicBezTo>
                    <a:pt x="18225" y="520638"/>
                    <a:pt x="17760" y="520638"/>
                    <a:pt x="17295" y="520638"/>
                  </a:cubicBezTo>
                  <a:cubicBezTo>
                    <a:pt x="7056" y="519707"/>
                    <a:pt x="-856" y="510864"/>
                    <a:pt x="74" y="500624"/>
                  </a:cubicBezTo>
                  <a:lnTo>
                    <a:pt x="18691" y="239966"/>
                  </a:lnTo>
                  <a:cubicBezTo>
                    <a:pt x="19156" y="232052"/>
                    <a:pt x="25206" y="225536"/>
                    <a:pt x="33118" y="223675"/>
                  </a:cubicBezTo>
                  <a:close/>
                </a:path>
              </a:pathLst>
            </a:custGeom>
            <a:solidFill>
              <a:srgbClr val="000000"/>
            </a:solidFill>
            <a:ln w="4653" cap="flat">
              <a:noFill/>
              <a:prstDash val="solid"/>
              <a:miter/>
            </a:ln>
          </p:spPr>
          <p:txBody>
            <a:bodyPr rtlCol="0" anchor="ctr"/>
            <a:lstStyle/>
            <a:p>
              <a:pPr rtl="0" algn="l"/>
              <a:endParaRPr lang="en-US"/>
            </a:p>
          </p:txBody>
        </p:sp>
        <p:sp>
          <p:nvSpPr>
            <p:cNvPr id="9" name="Freeform 100">
              <a:extLst>
                <a:ext uri="{FF2B5EF4-FFF2-40B4-BE49-F238E27FC236}">
                  <a16:creationId xmlns:a16="http://schemas.microsoft.com/office/drawing/2014/main" id="{751A0367-B0E3-BCA6-0EAA-D0DBE44E0760}"/>
                </a:ext>
              </a:extLst>
            </p:cNvPr>
            <p:cNvSpPr/>
            <p:nvPr/>
          </p:nvSpPr>
          <p:spPr>
            <a:xfrm>
              <a:off x="-6771174" y="4697417"/>
              <a:ext cx="692315" cy="1193291"/>
            </a:xfrm>
            <a:custGeom>
              <a:avLst/>
              <a:gdLst>
                <a:gd name="connsiteX0" fmla="*/ 187 w 692315"/>
                <a:gd name="connsiteY0" fmla="*/ 1169553 h 1193291"/>
                <a:gd name="connsiteX1" fmla="*/ 170991 w 692315"/>
                <a:gd name="connsiteY1" fmla="*/ 199533 h 1193291"/>
                <a:gd name="connsiteX2" fmla="*/ 170991 w 692315"/>
                <a:gd name="connsiteY2" fmla="*/ 198603 h 1193291"/>
                <a:gd name="connsiteX3" fmla="*/ 170991 w 692315"/>
                <a:gd name="connsiteY3" fmla="*/ 197672 h 1193291"/>
                <a:gd name="connsiteX4" fmla="*/ 203104 w 692315"/>
                <a:gd name="connsiteY4" fmla="*/ 15212 h 1193291"/>
                <a:gd name="connsiteX5" fmla="*/ 224513 w 692315"/>
                <a:gd name="connsiteY5" fmla="*/ 317 h 1193291"/>
                <a:gd name="connsiteX6" fmla="*/ 239406 w 692315"/>
                <a:gd name="connsiteY6" fmla="*/ 21728 h 1193291"/>
                <a:gd name="connsiteX7" fmla="*/ 210551 w 692315"/>
                <a:gd name="connsiteY7" fmla="*/ 186966 h 1193291"/>
                <a:gd name="connsiteX8" fmla="*/ 466989 w 692315"/>
                <a:gd name="connsiteY8" fmla="*/ 232116 h 1193291"/>
                <a:gd name="connsiteX9" fmla="*/ 484674 w 692315"/>
                <a:gd name="connsiteY9" fmla="*/ 238633 h 1193291"/>
                <a:gd name="connsiteX10" fmla="*/ 507944 w 692315"/>
                <a:gd name="connsiteY10" fmla="*/ 106907 h 1193291"/>
                <a:gd name="connsiteX11" fmla="*/ 493052 w 692315"/>
                <a:gd name="connsiteY11" fmla="*/ 85496 h 1193291"/>
                <a:gd name="connsiteX12" fmla="*/ 291531 w 692315"/>
                <a:gd name="connsiteY12" fmla="*/ 50121 h 1193291"/>
                <a:gd name="connsiteX13" fmla="*/ 276638 w 692315"/>
                <a:gd name="connsiteY13" fmla="*/ 28710 h 1193291"/>
                <a:gd name="connsiteX14" fmla="*/ 298047 w 692315"/>
                <a:gd name="connsiteY14" fmla="*/ 13815 h 1193291"/>
                <a:gd name="connsiteX15" fmla="*/ 499567 w 692315"/>
                <a:gd name="connsiteY15" fmla="*/ 49191 h 1193291"/>
                <a:gd name="connsiteX16" fmla="*/ 544711 w 692315"/>
                <a:gd name="connsiteY16" fmla="*/ 113889 h 1193291"/>
                <a:gd name="connsiteX17" fmla="*/ 512598 w 692315"/>
                <a:gd name="connsiteY17" fmla="*/ 297280 h 1193291"/>
                <a:gd name="connsiteX18" fmla="*/ 506083 w 692315"/>
                <a:gd name="connsiteY18" fmla="*/ 314968 h 1193291"/>
                <a:gd name="connsiteX19" fmla="*/ 603352 w 692315"/>
                <a:gd name="connsiteY19" fmla="*/ 332189 h 1193291"/>
                <a:gd name="connsiteX20" fmla="*/ 563328 w 692315"/>
                <a:gd name="connsiteY20" fmla="*/ 240960 h 1193291"/>
                <a:gd name="connsiteX21" fmla="*/ 567051 w 692315"/>
                <a:gd name="connsiteY21" fmla="*/ 220479 h 1193291"/>
                <a:gd name="connsiteX22" fmla="*/ 635931 w 692315"/>
                <a:gd name="connsiteY22" fmla="*/ 148333 h 1193291"/>
                <a:gd name="connsiteX23" fmla="*/ 596837 w 692315"/>
                <a:gd name="connsiteY23" fmla="*/ 141351 h 1193291"/>
                <a:gd name="connsiteX24" fmla="*/ 581944 w 692315"/>
                <a:gd name="connsiteY24" fmla="*/ 119940 h 1193291"/>
                <a:gd name="connsiteX25" fmla="*/ 603352 w 692315"/>
                <a:gd name="connsiteY25" fmla="*/ 105046 h 1193291"/>
                <a:gd name="connsiteX26" fmla="*/ 676887 w 692315"/>
                <a:gd name="connsiteY26" fmla="*/ 118078 h 1193291"/>
                <a:gd name="connsiteX27" fmla="*/ 691314 w 692315"/>
                <a:gd name="connsiteY27" fmla="*/ 130646 h 1193291"/>
                <a:gd name="connsiteX28" fmla="*/ 687125 w 692315"/>
                <a:gd name="connsiteY28" fmla="*/ 149264 h 1193291"/>
                <a:gd name="connsiteX29" fmla="*/ 602887 w 692315"/>
                <a:gd name="connsiteY29" fmla="*/ 237236 h 1193291"/>
                <a:gd name="connsiteX30" fmla="*/ 651755 w 692315"/>
                <a:gd name="connsiteY30" fmla="*/ 348947 h 1193291"/>
                <a:gd name="connsiteX31" fmla="*/ 649428 w 692315"/>
                <a:gd name="connsiteY31" fmla="*/ 368031 h 1193291"/>
                <a:gd name="connsiteX32" fmla="*/ 635000 w 692315"/>
                <a:gd name="connsiteY32" fmla="*/ 375013 h 1193291"/>
                <a:gd name="connsiteX33" fmla="*/ 631743 w 692315"/>
                <a:gd name="connsiteY33" fmla="*/ 374547 h 1193291"/>
                <a:gd name="connsiteX34" fmla="*/ 448373 w 692315"/>
                <a:gd name="connsiteY34" fmla="*/ 342431 h 1193291"/>
                <a:gd name="connsiteX35" fmla="*/ 433479 w 692315"/>
                <a:gd name="connsiteY35" fmla="*/ 321019 h 1193291"/>
                <a:gd name="connsiteX36" fmla="*/ 454889 w 692315"/>
                <a:gd name="connsiteY36" fmla="*/ 306124 h 1193291"/>
                <a:gd name="connsiteX37" fmla="*/ 476297 w 692315"/>
                <a:gd name="connsiteY37" fmla="*/ 291230 h 1193291"/>
                <a:gd name="connsiteX38" fmla="*/ 473039 w 692315"/>
                <a:gd name="connsiteY38" fmla="*/ 277266 h 1193291"/>
                <a:gd name="connsiteX39" fmla="*/ 460939 w 692315"/>
                <a:gd name="connsiteY39" fmla="*/ 269818 h 1193291"/>
                <a:gd name="connsiteX40" fmla="*/ 204500 w 692315"/>
                <a:gd name="connsiteY40" fmla="*/ 224669 h 1193291"/>
                <a:gd name="connsiteX41" fmla="*/ 126312 w 692315"/>
                <a:gd name="connsiteY41" fmla="*/ 670580 h 1193291"/>
                <a:gd name="connsiteX42" fmla="*/ 148186 w 692315"/>
                <a:gd name="connsiteY42" fmla="*/ 745518 h 1193291"/>
                <a:gd name="connsiteX43" fmla="*/ 299908 w 692315"/>
                <a:gd name="connsiteY43" fmla="*/ 886553 h 1193291"/>
                <a:gd name="connsiteX44" fmla="*/ 339468 w 692315"/>
                <a:gd name="connsiteY44" fmla="*/ 895396 h 1193291"/>
                <a:gd name="connsiteX45" fmla="*/ 353895 w 692315"/>
                <a:gd name="connsiteY45" fmla="*/ 912154 h 1193291"/>
                <a:gd name="connsiteX46" fmla="*/ 372512 w 692315"/>
                <a:gd name="connsiteY46" fmla="*/ 1172811 h 1193291"/>
                <a:gd name="connsiteX47" fmla="*/ 355292 w 692315"/>
                <a:gd name="connsiteY47" fmla="*/ 1192826 h 1193291"/>
                <a:gd name="connsiteX48" fmla="*/ 353895 w 692315"/>
                <a:gd name="connsiteY48" fmla="*/ 1192826 h 1193291"/>
                <a:gd name="connsiteX49" fmla="*/ 335279 w 692315"/>
                <a:gd name="connsiteY49" fmla="*/ 1175605 h 1193291"/>
                <a:gd name="connsiteX50" fmla="*/ 317594 w 692315"/>
                <a:gd name="connsiteY50" fmla="*/ 928911 h 1193291"/>
                <a:gd name="connsiteX51" fmla="*/ 291531 w 692315"/>
                <a:gd name="connsiteY51" fmla="*/ 923324 h 1193291"/>
                <a:gd name="connsiteX52" fmla="*/ 112350 w 692315"/>
                <a:gd name="connsiteY52" fmla="*/ 756224 h 1193291"/>
                <a:gd name="connsiteX53" fmla="*/ 111885 w 692315"/>
                <a:gd name="connsiteY53" fmla="*/ 754363 h 1193291"/>
                <a:gd name="connsiteX54" fmla="*/ 37420 w 692315"/>
                <a:gd name="connsiteY54" fmla="*/ 1177932 h 1193291"/>
                <a:gd name="connsiteX55" fmla="*/ 19269 w 692315"/>
                <a:gd name="connsiteY55" fmla="*/ 1193291 h 1193291"/>
                <a:gd name="connsiteX56" fmla="*/ 16011 w 692315"/>
                <a:gd name="connsiteY56" fmla="*/ 1192826 h 1193291"/>
                <a:gd name="connsiteX57" fmla="*/ 187 w 692315"/>
                <a:gd name="connsiteY57" fmla="*/ 1169553 h 1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315" h="1193291">
                  <a:moveTo>
                    <a:pt x="187" y="1169553"/>
                  </a:moveTo>
                  <a:lnTo>
                    <a:pt x="170991" y="199533"/>
                  </a:lnTo>
                  <a:cubicBezTo>
                    <a:pt x="170991" y="199069"/>
                    <a:pt x="170991" y="199069"/>
                    <a:pt x="170991" y="198603"/>
                  </a:cubicBezTo>
                  <a:cubicBezTo>
                    <a:pt x="170991" y="198138"/>
                    <a:pt x="170991" y="198138"/>
                    <a:pt x="170991" y="197672"/>
                  </a:cubicBezTo>
                  <a:lnTo>
                    <a:pt x="203104" y="15212"/>
                  </a:lnTo>
                  <a:cubicBezTo>
                    <a:pt x="204966" y="4972"/>
                    <a:pt x="214739" y="-1545"/>
                    <a:pt x="224513" y="317"/>
                  </a:cubicBezTo>
                  <a:cubicBezTo>
                    <a:pt x="234752" y="2179"/>
                    <a:pt x="241267" y="11954"/>
                    <a:pt x="239406" y="21728"/>
                  </a:cubicBezTo>
                  <a:lnTo>
                    <a:pt x="210551" y="186966"/>
                  </a:lnTo>
                  <a:lnTo>
                    <a:pt x="466989" y="232116"/>
                  </a:lnTo>
                  <a:cubicBezTo>
                    <a:pt x="473505" y="233047"/>
                    <a:pt x="479089" y="235375"/>
                    <a:pt x="484674" y="238633"/>
                  </a:cubicBezTo>
                  <a:lnTo>
                    <a:pt x="507944" y="106907"/>
                  </a:lnTo>
                  <a:cubicBezTo>
                    <a:pt x="509806" y="96667"/>
                    <a:pt x="502825" y="86892"/>
                    <a:pt x="493052" y="85496"/>
                  </a:cubicBezTo>
                  <a:lnTo>
                    <a:pt x="291531" y="50121"/>
                  </a:lnTo>
                  <a:cubicBezTo>
                    <a:pt x="281292" y="48259"/>
                    <a:pt x="274776" y="38485"/>
                    <a:pt x="276638" y="28710"/>
                  </a:cubicBezTo>
                  <a:cubicBezTo>
                    <a:pt x="278500" y="18470"/>
                    <a:pt x="288273" y="11954"/>
                    <a:pt x="298047" y="13815"/>
                  </a:cubicBezTo>
                  <a:lnTo>
                    <a:pt x="499567" y="49191"/>
                  </a:lnTo>
                  <a:cubicBezTo>
                    <a:pt x="529819" y="54310"/>
                    <a:pt x="550297" y="83634"/>
                    <a:pt x="544711" y="113889"/>
                  </a:cubicBezTo>
                  <a:lnTo>
                    <a:pt x="512598" y="297280"/>
                  </a:lnTo>
                  <a:cubicBezTo>
                    <a:pt x="511668" y="303797"/>
                    <a:pt x="509341" y="309848"/>
                    <a:pt x="506083" y="314968"/>
                  </a:cubicBezTo>
                  <a:lnTo>
                    <a:pt x="603352" y="332189"/>
                  </a:lnTo>
                  <a:lnTo>
                    <a:pt x="563328" y="240960"/>
                  </a:lnTo>
                  <a:cubicBezTo>
                    <a:pt x="560535" y="233978"/>
                    <a:pt x="561932" y="226065"/>
                    <a:pt x="567051" y="220479"/>
                  </a:cubicBezTo>
                  <a:lnTo>
                    <a:pt x="635931" y="148333"/>
                  </a:lnTo>
                  <a:lnTo>
                    <a:pt x="596837" y="141351"/>
                  </a:lnTo>
                  <a:cubicBezTo>
                    <a:pt x="586598" y="139489"/>
                    <a:pt x="580082" y="129714"/>
                    <a:pt x="581944" y="119940"/>
                  </a:cubicBezTo>
                  <a:cubicBezTo>
                    <a:pt x="583806" y="109700"/>
                    <a:pt x="593579" y="103183"/>
                    <a:pt x="603352" y="105046"/>
                  </a:cubicBezTo>
                  <a:lnTo>
                    <a:pt x="676887" y="118078"/>
                  </a:lnTo>
                  <a:cubicBezTo>
                    <a:pt x="683868" y="119474"/>
                    <a:pt x="688987" y="124129"/>
                    <a:pt x="691314" y="130646"/>
                  </a:cubicBezTo>
                  <a:cubicBezTo>
                    <a:pt x="693641" y="137162"/>
                    <a:pt x="691779" y="144144"/>
                    <a:pt x="687125" y="149264"/>
                  </a:cubicBezTo>
                  <a:lnTo>
                    <a:pt x="602887" y="237236"/>
                  </a:lnTo>
                  <a:lnTo>
                    <a:pt x="651755" y="348947"/>
                  </a:lnTo>
                  <a:cubicBezTo>
                    <a:pt x="654547" y="355463"/>
                    <a:pt x="653616" y="362444"/>
                    <a:pt x="649428" y="368031"/>
                  </a:cubicBezTo>
                  <a:cubicBezTo>
                    <a:pt x="645705" y="372685"/>
                    <a:pt x="640585" y="375013"/>
                    <a:pt x="635000" y="375013"/>
                  </a:cubicBezTo>
                  <a:cubicBezTo>
                    <a:pt x="634070" y="375013"/>
                    <a:pt x="632673" y="375013"/>
                    <a:pt x="631743" y="374547"/>
                  </a:cubicBezTo>
                  <a:lnTo>
                    <a:pt x="448373" y="342431"/>
                  </a:lnTo>
                  <a:cubicBezTo>
                    <a:pt x="438134" y="340568"/>
                    <a:pt x="431618" y="330794"/>
                    <a:pt x="433479" y="321019"/>
                  </a:cubicBezTo>
                  <a:cubicBezTo>
                    <a:pt x="435341" y="310779"/>
                    <a:pt x="445115" y="304262"/>
                    <a:pt x="454889" y="306124"/>
                  </a:cubicBezTo>
                  <a:cubicBezTo>
                    <a:pt x="465127" y="307986"/>
                    <a:pt x="474901" y="301004"/>
                    <a:pt x="476297" y="291230"/>
                  </a:cubicBezTo>
                  <a:cubicBezTo>
                    <a:pt x="477228" y="286109"/>
                    <a:pt x="476297" y="281455"/>
                    <a:pt x="473039" y="277266"/>
                  </a:cubicBezTo>
                  <a:cubicBezTo>
                    <a:pt x="469781" y="273076"/>
                    <a:pt x="466058" y="270284"/>
                    <a:pt x="460939" y="269818"/>
                  </a:cubicBezTo>
                  <a:lnTo>
                    <a:pt x="204500" y="224669"/>
                  </a:lnTo>
                  <a:lnTo>
                    <a:pt x="126312" y="670580"/>
                  </a:lnTo>
                  <a:lnTo>
                    <a:pt x="148186" y="745518"/>
                  </a:lnTo>
                  <a:cubicBezTo>
                    <a:pt x="169595" y="816268"/>
                    <a:pt x="227771" y="870728"/>
                    <a:pt x="299908" y="886553"/>
                  </a:cubicBezTo>
                  <a:lnTo>
                    <a:pt x="339468" y="895396"/>
                  </a:lnTo>
                  <a:cubicBezTo>
                    <a:pt x="347380" y="897259"/>
                    <a:pt x="353430" y="904241"/>
                    <a:pt x="353895" y="912154"/>
                  </a:cubicBezTo>
                  <a:lnTo>
                    <a:pt x="372512" y="1172811"/>
                  </a:lnTo>
                  <a:cubicBezTo>
                    <a:pt x="373443" y="1183051"/>
                    <a:pt x="365530" y="1191896"/>
                    <a:pt x="355292" y="1192826"/>
                  </a:cubicBezTo>
                  <a:cubicBezTo>
                    <a:pt x="354826" y="1192826"/>
                    <a:pt x="354361" y="1192826"/>
                    <a:pt x="353895" y="1192826"/>
                  </a:cubicBezTo>
                  <a:cubicBezTo>
                    <a:pt x="344122" y="1192826"/>
                    <a:pt x="336210" y="1185379"/>
                    <a:pt x="335279" y="1175605"/>
                  </a:cubicBezTo>
                  <a:lnTo>
                    <a:pt x="317594" y="928911"/>
                  </a:lnTo>
                  <a:lnTo>
                    <a:pt x="291531" y="923324"/>
                  </a:lnTo>
                  <a:cubicBezTo>
                    <a:pt x="205897" y="904241"/>
                    <a:pt x="137482" y="840473"/>
                    <a:pt x="112350" y="756224"/>
                  </a:cubicBezTo>
                  <a:lnTo>
                    <a:pt x="111885" y="754363"/>
                  </a:lnTo>
                  <a:lnTo>
                    <a:pt x="37420" y="1177932"/>
                  </a:lnTo>
                  <a:cubicBezTo>
                    <a:pt x="36024" y="1186775"/>
                    <a:pt x="28112" y="1193291"/>
                    <a:pt x="19269" y="1193291"/>
                  </a:cubicBezTo>
                  <a:cubicBezTo>
                    <a:pt x="18338" y="1193291"/>
                    <a:pt x="16942" y="1193291"/>
                    <a:pt x="16011" y="1192826"/>
                  </a:cubicBezTo>
                  <a:cubicBezTo>
                    <a:pt x="5307" y="1189102"/>
                    <a:pt x="-1209" y="1179793"/>
                    <a:pt x="187" y="1169553"/>
                  </a:cubicBezTo>
                  <a:close/>
                </a:path>
              </a:pathLst>
            </a:custGeom>
            <a:solidFill>
              <a:srgbClr val="000000"/>
            </a:solidFill>
            <a:ln w="4653" cap="flat">
              <a:noFill/>
              <a:prstDash val="solid"/>
              <a:miter/>
            </a:ln>
          </p:spPr>
          <p:txBody>
            <a:bodyPr rtlCol="0" anchor="ctr"/>
            <a:lstStyle/>
            <a:p>
              <a:pPr rtl="0" algn="l"/>
              <a:endParaRPr lang="en-US"/>
            </a:p>
          </p:txBody>
        </p:sp>
        <p:sp>
          <p:nvSpPr>
            <p:cNvPr id="10" name="Freeform 101">
              <a:extLst>
                <a:ext uri="{FF2B5EF4-FFF2-40B4-BE49-F238E27FC236}">
                  <a16:creationId xmlns:a16="http://schemas.microsoft.com/office/drawing/2014/main" id="{57759F80-8A7D-967B-6AF6-D7A4E18E4937}"/>
                </a:ext>
              </a:extLst>
            </p:cNvPr>
            <p:cNvSpPr/>
            <p:nvPr/>
          </p:nvSpPr>
          <p:spPr>
            <a:xfrm>
              <a:off x="-6157117" y="4957926"/>
              <a:ext cx="521608" cy="465460"/>
            </a:xfrm>
            <a:custGeom>
              <a:avLst/>
              <a:gdLst>
                <a:gd name="connsiteX0" fmla="*/ 520323 w 521608"/>
                <a:gd name="connsiteY0" fmla="*/ 25600 h 465460"/>
                <a:gd name="connsiteX1" fmla="*/ 510084 w 521608"/>
                <a:gd name="connsiteY1" fmla="*/ 1397 h 465460"/>
                <a:gd name="connsiteX2" fmla="*/ 485883 w 521608"/>
                <a:gd name="connsiteY2" fmla="*/ 11637 h 465460"/>
                <a:gd name="connsiteX3" fmla="*/ 439343 w 521608"/>
                <a:gd name="connsiteY3" fmla="*/ 127536 h 465460"/>
                <a:gd name="connsiteX4" fmla="*/ 352777 w 521608"/>
                <a:gd name="connsiteY4" fmla="*/ 186184 h 465460"/>
                <a:gd name="connsiteX5" fmla="*/ 279243 w 521608"/>
                <a:gd name="connsiteY5" fmla="*/ 186184 h 465460"/>
                <a:gd name="connsiteX6" fmla="*/ 297859 w 521608"/>
                <a:gd name="connsiteY6" fmla="*/ 130329 h 465460"/>
                <a:gd name="connsiteX7" fmla="*/ 297859 w 521608"/>
                <a:gd name="connsiteY7" fmla="*/ 93092 h 465460"/>
                <a:gd name="connsiteX8" fmla="*/ 204778 w 521608"/>
                <a:gd name="connsiteY8" fmla="*/ 0 h 465460"/>
                <a:gd name="connsiteX9" fmla="*/ 111697 w 521608"/>
                <a:gd name="connsiteY9" fmla="*/ 93092 h 465460"/>
                <a:gd name="connsiteX10" fmla="*/ 111697 w 521608"/>
                <a:gd name="connsiteY10" fmla="*/ 130329 h 465460"/>
                <a:gd name="connsiteX11" fmla="*/ 141483 w 521608"/>
                <a:gd name="connsiteY11" fmla="*/ 198287 h 465460"/>
                <a:gd name="connsiteX12" fmla="*/ 104716 w 521608"/>
                <a:gd name="connsiteY12" fmla="*/ 205733 h 465460"/>
                <a:gd name="connsiteX13" fmla="*/ 0 w 521608"/>
                <a:gd name="connsiteY13" fmla="*/ 333735 h 465460"/>
                <a:gd name="connsiteX14" fmla="*/ 0 w 521608"/>
                <a:gd name="connsiteY14" fmla="*/ 446842 h 465460"/>
                <a:gd name="connsiteX15" fmla="*/ 18616 w 521608"/>
                <a:gd name="connsiteY15" fmla="*/ 465460 h 465460"/>
                <a:gd name="connsiteX16" fmla="*/ 37232 w 521608"/>
                <a:gd name="connsiteY16" fmla="*/ 446842 h 465460"/>
                <a:gd name="connsiteX17" fmla="*/ 37232 w 521608"/>
                <a:gd name="connsiteY17" fmla="*/ 333735 h 465460"/>
                <a:gd name="connsiteX18" fmla="*/ 112163 w 521608"/>
                <a:gd name="connsiteY18" fmla="*/ 242505 h 465460"/>
                <a:gd name="connsiteX19" fmla="*/ 206640 w 521608"/>
                <a:gd name="connsiteY19" fmla="*/ 223421 h 465460"/>
                <a:gd name="connsiteX20" fmla="*/ 352777 w 521608"/>
                <a:gd name="connsiteY20" fmla="*/ 223421 h 465460"/>
                <a:gd name="connsiteX21" fmla="*/ 473783 w 521608"/>
                <a:gd name="connsiteY21" fmla="*/ 141499 h 465460"/>
                <a:gd name="connsiteX22" fmla="*/ 520323 w 521608"/>
                <a:gd name="connsiteY22" fmla="*/ 25600 h 465460"/>
                <a:gd name="connsiteX23" fmla="*/ 261092 w 521608"/>
                <a:gd name="connsiteY23" fmla="*/ 130329 h 465460"/>
                <a:gd name="connsiteX24" fmla="*/ 205244 w 521608"/>
                <a:gd name="connsiteY24" fmla="*/ 186184 h 465460"/>
                <a:gd name="connsiteX25" fmla="*/ 205244 w 521608"/>
                <a:gd name="connsiteY25" fmla="*/ 186184 h 465460"/>
                <a:gd name="connsiteX26" fmla="*/ 149395 w 521608"/>
                <a:gd name="connsiteY26" fmla="*/ 130329 h 465460"/>
                <a:gd name="connsiteX27" fmla="*/ 149395 w 521608"/>
                <a:gd name="connsiteY27" fmla="*/ 93092 h 465460"/>
                <a:gd name="connsiteX28" fmla="*/ 205244 w 521608"/>
                <a:gd name="connsiteY28" fmla="*/ 37237 h 465460"/>
                <a:gd name="connsiteX29" fmla="*/ 261092 w 521608"/>
                <a:gd name="connsiteY29" fmla="*/ 93092 h 465460"/>
                <a:gd name="connsiteX30" fmla="*/ 261092 w 521608"/>
                <a:gd name="connsiteY30" fmla="*/ 130329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608" h="465460">
                  <a:moveTo>
                    <a:pt x="520323" y="25600"/>
                  </a:moveTo>
                  <a:cubicBezTo>
                    <a:pt x="524046" y="15825"/>
                    <a:pt x="519392" y="5121"/>
                    <a:pt x="510084" y="1397"/>
                  </a:cubicBezTo>
                  <a:cubicBezTo>
                    <a:pt x="500311" y="-2327"/>
                    <a:pt x="489606" y="2327"/>
                    <a:pt x="485883" y="11637"/>
                  </a:cubicBezTo>
                  <a:lnTo>
                    <a:pt x="439343" y="127536"/>
                  </a:lnTo>
                  <a:cubicBezTo>
                    <a:pt x="424915" y="162911"/>
                    <a:pt x="391406" y="186184"/>
                    <a:pt x="352777" y="186184"/>
                  </a:cubicBezTo>
                  <a:lnTo>
                    <a:pt x="279243" y="186184"/>
                  </a:lnTo>
                  <a:cubicBezTo>
                    <a:pt x="290878" y="170824"/>
                    <a:pt x="297859" y="151275"/>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28"/>
                    <a:pt x="0" y="333735"/>
                  </a:cubicBezTo>
                  <a:lnTo>
                    <a:pt x="0" y="446842"/>
                  </a:lnTo>
                  <a:cubicBezTo>
                    <a:pt x="0" y="457082"/>
                    <a:pt x="8378" y="465460"/>
                    <a:pt x="18616" y="465460"/>
                  </a:cubicBezTo>
                  <a:cubicBezTo>
                    <a:pt x="28855" y="465460"/>
                    <a:pt x="37232" y="457082"/>
                    <a:pt x="37232" y="446842"/>
                  </a:cubicBezTo>
                  <a:lnTo>
                    <a:pt x="37232" y="333735"/>
                  </a:lnTo>
                  <a:cubicBezTo>
                    <a:pt x="37232" y="289516"/>
                    <a:pt x="68880" y="251349"/>
                    <a:pt x="112163" y="242505"/>
                  </a:cubicBezTo>
                  <a:lnTo>
                    <a:pt x="206640" y="223421"/>
                  </a:lnTo>
                  <a:lnTo>
                    <a:pt x="352777" y="223421"/>
                  </a:lnTo>
                  <a:cubicBezTo>
                    <a:pt x="406299" y="223421"/>
                    <a:pt x="453770" y="191305"/>
                    <a:pt x="473783" y="141499"/>
                  </a:cubicBezTo>
                  <a:lnTo>
                    <a:pt x="520323" y="25600"/>
                  </a:lnTo>
                  <a:close/>
                  <a:moveTo>
                    <a:pt x="261092" y="130329"/>
                  </a:moveTo>
                  <a:cubicBezTo>
                    <a:pt x="261092" y="161050"/>
                    <a:pt x="235960" y="186184"/>
                    <a:pt x="205244" y="186184"/>
                  </a:cubicBezTo>
                  <a:cubicBezTo>
                    <a:pt x="205244" y="186184"/>
                    <a:pt x="205244" y="186184"/>
                    <a:pt x="205244" y="186184"/>
                  </a:cubicBezTo>
                  <a:cubicBezTo>
                    <a:pt x="174527" y="186184"/>
                    <a:pt x="149395" y="161050"/>
                    <a:pt x="149395" y="130329"/>
                  </a:cubicBezTo>
                  <a:lnTo>
                    <a:pt x="149395" y="93092"/>
                  </a:lnTo>
                  <a:cubicBezTo>
                    <a:pt x="149395" y="62371"/>
                    <a:pt x="174527" y="37237"/>
                    <a:pt x="205244" y="37237"/>
                  </a:cubicBezTo>
                  <a:cubicBezTo>
                    <a:pt x="235960" y="37237"/>
                    <a:pt x="261092" y="62371"/>
                    <a:pt x="261092" y="93092"/>
                  </a:cubicBezTo>
                  <a:lnTo>
                    <a:pt x="261092" y="130329"/>
                  </a:lnTo>
                  <a:close/>
                </a:path>
              </a:pathLst>
            </a:custGeom>
            <a:solidFill>
              <a:srgbClr val="000000"/>
            </a:solidFill>
            <a:ln w="4653" cap="flat">
              <a:noFill/>
              <a:prstDash val="solid"/>
              <a:miter/>
            </a:ln>
          </p:spPr>
          <p:txBody>
            <a:bodyPr rtlCol="0" anchor="ctr"/>
            <a:lstStyle/>
            <a:p>
              <a:pPr rtl="0" algn="l"/>
              <a:endParaRPr lang="en-US"/>
            </a:p>
          </p:txBody>
        </p:sp>
        <p:sp>
          <p:nvSpPr>
            <p:cNvPr id="11" name="Freeform 102">
              <a:extLst>
                <a:ext uri="{FF2B5EF4-FFF2-40B4-BE49-F238E27FC236}">
                  <a16:creationId xmlns:a16="http://schemas.microsoft.com/office/drawing/2014/main" id="{964D26B1-48A2-5FBE-3596-E2EA33177677}"/>
                </a:ext>
              </a:extLst>
            </p:cNvPr>
            <p:cNvSpPr/>
            <p:nvPr/>
          </p:nvSpPr>
          <p:spPr>
            <a:xfrm>
              <a:off x="-5858871" y="5032612"/>
              <a:ext cx="279109" cy="446629"/>
            </a:xfrm>
            <a:custGeom>
              <a:avLst/>
              <a:gdLst>
                <a:gd name="connsiteX0" fmla="*/ 260240 w 279109"/>
                <a:gd name="connsiteY0" fmla="*/ 84501 h 446629"/>
                <a:gd name="connsiteX1" fmla="*/ 81059 w 279109"/>
                <a:gd name="connsiteY1" fmla="*/ 251137 h 446629"/>
                <a:gd name="connsiteX2" fmla="*/ 54531 w 279109"/>
                <a:gd name="connsiteY2" fmla="*/ 257188 h 446629"/>
                <a:gd name="connsiteX3" fmla="*/ 37311 w 279109"/>
                <a:gd name="connsiteY3" fmla="*/ 429873 h 446629"/>
                <a:gd name="connsiteX4" fmla="*/ 18695 w 279109"/>
                <a:gd name="connsiteY4" fmla="*/ 446630 h 446629"/>
                <a:gd name="connsiteX5" fmla="*/ 16833 w 279109"/>
                <a:gd name="connsiteY5" fmla="*/ 446630 h 446629"/>
                <a:gd name="connsiteX6" fmla="*/ 79 w 279109"/>
                <a:gd name="connsiteY6" fmla="*/ 426150 h 446629"/>
                <a:gd name="connsiteX7" fmla="*/ 18695 w 279109"/>
                <a:gd name="connsiteY7" fmla="*/ 239966 h 446629"/>
                <a:gd name="connsiteX8" fmla="*/ 33122 w 279109"/>
                <a:gd name="connsiteY8" fmla="*/ 223675 h 446629"/>
                <a:gd name="connsiteX9" fmla="*/ 72682 w 279109"/>
                <a:gd name="connsiteY9" fmla="*/ 214830 h 446629"/>
                <a:gd name="connsiteX10" fmla="*/ 224404 w 279109"/>
                <a:gd name="connsiteY10" fmla="*/ 73796 h 446629"/>
                <a:gd name="connsiteX11" fmla="*/ 242555 w 279109"/>
                <a:gd name="connsiteY11" fmla="*/ 13286 h 446629"/>
                <a:gd name="connsiteX12" fmla="*/ 265825 w 279109"/>
                <a:gd name="connsiteY12" fmla="*/ 719 h 446629"/>
                <a:gd name="connsiteX13" fmla="*/ 278391 w 279109"/>
                <a:gd name="connsiteY13" fmla="*/ 23992 h 446629"/>
                <a:gd name="connsiteX14" fmla="*/ 260240 w 279109"/>
                <a:gd name="connsiteY14" fmla="*/ 84501 h 4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9" h="446629">
                  <a:moveTo>
                    <a:pt x="260240" y="84501"/>
                  </a:moveTo>
                  <a:cubicBezTo>
                    <a:pt x="235108" y="168284"/>
                    <a:pt x="166229" y="232052"/>
                    <a:pt x="81059" y="251137"/>
                  </a:cubicBezTo>
                  <a:lnTo>
                    <a:pt x="54531" y="257188"/>
                  </a:lnTo>
                  <a:lnTo>
                    <a:pt x="37311" y="429873"/>
                  </a:lnTo>
                  <a:cubicBezTo>
                    <a:pt x="36380" y="439648"/>
                    <a:pt x="28468" y="446630"/>
                    <a:pt x="18695" y="446630"/>
                  </a:cubicBezTo>
                  <a:cubicBezTo>
                    <a:pt x="18229" y="446630"/>
                    <a:pt x="17299" y="446630"/>
                    <a:pt x="16833" y="446630"/>
                  </a:cubicBezTo>
                  <a:cubicBezTo>
                    <a:pt x="6594" y="445699"/>
                    <a:pt x="-852" y="436390"/>
                    <a:pt x="79" y="426150"/>
                  </a:cubicBezTo>
                  <a:lnTo>
                    <a:pt x="18695" y="239966"/>
                  </a:lnTo>
                  <a:cubicBezTo>
                    <a:pt x="19626" y="232052"/>
                    <a:pt x="25211" y="225536"/>
                    <a:pt x="33122" y="223675"/>
                  </a:cubicBezTo>
                  <a:lnTo>
                    <a:pt x="72682" y="214830"/>
                  </a:lnTo>
                  <a:cubicBezTo>
                    <a:pt x="144819" y="198539"/>
                    <a:pt x="202995" y="144547"/>
                    <a:pt x="224404" y="73796"/>
                  </a:cubicBezTo>
                  <a:lnTo>
                    <a:pt x="242555" y="13286"/>
                  </a:lnTo>
                  <a:cubicBezTo>
                    <a:pt x="245347" y="3512"/>
                    <a:pt x="256051" y="-2073"/>
                    <a:pt x="265825" y="719"/>
                  </a:cubicBezTo>
                  <a:cubicBezTo>
                    <a:pt x="275599" y="3512"/>
                    <a:pt x="281183" y="14218"/>
                    <a:pt x="278391" y="23992"/>
                  </a:cubicBezTo>
                  <a:lnTo>
                    <a:pt x="260240" y="84501"/>
                  </a:lnTo>
                  <a:close/>
                </a:path>
              </a:pathLst>
            </a:custGeom>
            <a:solidFill>
              <a:srgbClr val="000000"/>
            </a:solidFill>
            <a:ln w="4653" cap="flat">
              <a:noFill/>
              <a:prstDash val="solid"/>
              <a:miter/>
            </a:ln>
          </p:spPr>
          <p:txBody>
            <a:bodyPr rtlCol="0" anchor="ctr"/>
            <a:lstStyle/>
            <a:p>
              <a:pPr rtl="0" algn="l"/>
              <a:endParaRPr lang="en-US"/>
            </a:p>
          </p:txBody>
        </p:sp>
        <p:sp>
          <p:nvSpPr>
            <p:cNvPr id="12" name="Freeform 103">
              <a:extLst>
                <a:ext uri="{FF2B5EF4-FFF2-40B4-BE49-F238E27FC236}">
                  <a16:creationId xmlns:a16="http://schemas.microsoft.com/office/drawing/2014/main" id="{D1703909-3025-786A-E531-B6BE42B99076}"/>
                </a:ext>
              </a:extLst>
            </p:cNvPr>
            <p:cNvSpPr/>
            <p:nvPr/>
          </p:nvSpPr>
          <p:spPr>
            <a:xfrm>
              <a:off x="-5989106" y="5516013"/>
              <a:ext cx="409556" cy="372368"/>
            </a:xfrm>
            <a:custGeom>
              <a:avLst/>
              <a:gdLst>
                <a:gd name="connsiteX0" fmla="*/ 0 w 409556"/>
                <a:gd name="connsiteY0" fmla="*/ 333736 h 372368"/>
                <a:gd name="connsiteX1" fmla="*/ 0 w 409556"/>
                <a:gd name="connsiteY1" fmla="*/ 353750 h 372368"/>
                <a:gd name="connsiteX2" fmla="*/ 18616 w 409556"/>
                <a:gd name="connsiteY2" fmla="*/ 372368 h 372368"/>
                <a:gd name="connsiteX3" fmla="*/ 37232 w 409556"/>
                <a:gd name="connsiteY3" fmla="*/ 353750 h 372368"/>
                <a:gd name="connsiteX4" fmla="*/ 37232 w 409556"/>
                <a:gd name="connsiteY4" fmla="*/ 333736 h 372368"/>
                <a:gd name="connsiteX5" fmla="*/ 112163 w 409556"/>
                <a:gd name="connsiteY5" fmla="*/ 242505 h 372368"/>
                <a:gd name="connsiteX6" fmla="*/ 204778 w 409556"/>
                <a:gd name="connsiteY6" fmla="*/ 223887 h 372368"/>
                <a:gd name="connsiteX7" fmla="*/ 297394 w 409556"/>
                <a:gd name="connsiteY7" fmla="*/ 242505 h 372368"/>
                <a:gd name="connsiteX8" fmla="*/ 372324 w 409556"/>
                <a:gd name="connsiteY8" fmla="*/ 333736 h 372368"/>
                <a:gd name="connsiteX9" fmla="*/ 372324 w 409556"/>
                <a:gd name="connsiteY9" fmla="*/ 353750 h 372368"/>
                <a:gd name="connsiteX10" fmla="*/ 390940 w 409556"/>
                <a:gd name="connsiteY10" fmla="*/ 372368 h 372368"/>
                <a:gd name="connsiteX11" fmla="*/ 409557 w 409556"/>
                <a:gd name="connsiteY11" fmla="*/ 353750 h 372368"/>
                <a:gd name="connsiteX12" fmla="*/ 409557 w 409556"/>
                <a:gd name="connsiteY12" fmla="*/ 333736 h 372368"/>
                <a:gd name="connsiteX13" fmla="*/ 304840 w 409556"/>
                <a:gd name="connsiteY13" fmla="*/ 205734 h 372368"/>
                <a:gd name="connsiteX14" fmla="*/ 268073 w 409556"/>
                <a:gd name="connsiteY14" fmla="*/ 198287 h 372368"/>
                <a:gd name="connsiteX15" fmla="*/ 297859 w 409556"/>
                <a:gd name="connsiteY15" fmla="*/ 130329 h 372368"/>
                <a:gd name="connsiteX16" fmla="*/ 297859 w 409556"/>
                <a:gd name="connsiteY16" fmla="*/ 93092 h 372368"/>
                <a:gd name="connsiteX17" fmla="*/ 204778 w 409556"/>
                <a:gd name="connsiteY17" fmla="*/ 0 h 372368"/>
                <a:gd name="connsiteX18" fmla="*/ 111697 w 409556"/>
                <a:gd name="connsiteY18" fmla="*/ 93092 h 372368"/>
                <a:gd name="connsiteX19" fmla="*/ 111697 w 409556"/>
                <a:gd name="connsiteY19" fmla="*/ 130329 h 372368"/>
                <a:gd name="connsiteX20" fmla="*/ 141483 w 409556"/>
                <a:gd name="connsiteY20" fmla="*/ 198287 h 372368"/>
                <a:gd name="connsiteX21" fmla="*/ 104716 w 409556"/>
                <a:gd name="connsiteY21" fmla="*/ 205734 h 372368"/>
                <a:gd name="connsiteX22" fmla="*/ 0 w 409556"/>
                <a:gd name="connsiteY22" fmla="*/ 333736 h 372368"/>
                <a:gd name="connsiteX23" fmla="*/ 260627 w 409556"/>
                <a:gd name="connsiteY23" fmla="*/ 130795 h 372368"/>
                <a:gd name="connsiteX24" fmla="*/ 204778 w 409556"/>
                <a:gd name="connsiteY24" fmla="*/ 186650 h 372368"/>
                <a:gd name="connsiteX25" fmla="*/ 204778 w 409556"/>
                <a:gd name="connsiteY25" fmla="*/ 186650 h 372368"/>
                <a:gd name="connsiteX26" fmla="*/ 204778 w 409556"/>
                <a:gd name="connsiteY26" fmla="*/ 186650 h 372368"/>
                <a:gd name="connsiteX27" fmla="*/ 204778 w 409556"/>
                <a:gd name="connsiteY27" fmla="*/ 186650 h 372368"/>
                <a:gd name="connsiteX28" fmla="*/ 148930 w 409556"/>
                <a:gd name="connsiteY28" fmla="*/ 130795 h 372368"/>
                <a:gd name="connsiteX29" fmla="*/ 148930 w 409556"/>
                <a:gd name="connsiteY29" fmla="*/ 93558 h 372368"/>
                <a:gd name="connsiteX30" fmla="*/ 204778 w 409556"/>
                <a:gd name="connsiteY30" fmla="*/ 37703 h 372368"/>
                <a:gd name="connsiteX31" fmla="*/ 260627 w 409556"/>
                <a:gd name="connsiteY31" fmla="*/ 93558 h 372368"/>
                <a:gd name="connsiteX32" fmla="*/ 260627 w 409556"/>
                <a:gd name="connsiteY32" fmla="*/ 130795 h 3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372368">
                  <a:moveTo>
                    <a:pt x="0" y="333736"/>
                  </a:moveTo>
                  <a:lnTo>
                    <a:pt x="0" y="353750"/>
                  </a:lnTo>
                  <a:cubicBezTo>
                    <a:pt x="0" y="363991"/>
                    <a:pt x="8378" y="372368"/>
                    <a:pt x="18616" y="372368"/>
                  </a:cubicBezTo>
                  <a:cubicBezTo>
                    <a:pt x="28855" y="372368"/>
                    <a:pt x="37232" y="363991"/>
                    <a:pt x="37232" y="353750"/>
                  </a:cubicBezTo>
                  <a:lnTo>
                    <a:pt x="37232" y="333736"/>
                  </a:lnTo>
                  <a:cubicBezTo>
                    <a:pt x="37232" y="289517"/>
                    <a:pt x="68880" y="251349"/>
                    <a:pt x="112163" y="242505"/>
                  </a:cubicBezTo>
                  <a:lnTo>
                    <a:pt x="204778" y="223887"/>
                  </a:lnTo>
                  <a:lnTo>
                    <a:pt x="297394" y="242505"/>
                  </a:lnTo>
                  <a:cubicBezTo>
                    <a:pt x="340677" y="251349"/>
                    <a:pt x="372324" y="289517"/>
                    <a:pt x="372324" y="333736"/>
                  </a:cubicBezTo>
                  <a:lnTo>
                    <a:pt x="372324" y="353750"/>
                  </a:lnTo>
                  <a:cubicBezTo>
                    <a:pt x="372324" y="363991"/>
                    <a:pt x="380702" y="372368"/>
                    <a:pt x="390940" y="372368"/>
                  </a:cubicBezTo>
                  <a:cubicBezTo>
                    <a:pt x="401180" y="372368"/>
                    <a:pt x="409557" y="363991"/>
                    <a:pt x="409557" y="353750"/>
                  </a:cubicBezTo>
                  <a:lnTo>
                    <a:pt x="409557" y="333736"/>
                  </a:lnTo>
                  <a:cubicBezTo>
                    <a:pt x="409557" y="271830"/>
                    <a:pt x="365343" y="218302"/>
                    <a:pt x="304840" y="205734"/>
                  </a:cubicBezTo>
                  <a:lnTo>
                    <a:pt x="268073" y="198287"/>
                  </a:lnTo>
                  <a:cubicBezTo>
                    <a:pt x="286224" y="181065"/>
                    <a:pt x="297859" y="156861"/>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4"/>
                  </a:lnTo>
                  <a:cubicBezTo>
                    <a:pt x="43748" y="218302"/>
                    <a:pt x="0" y="271830"/>
                    <a:pt x="0" y="333736"/>
                  </a:cubicBezTo>
                  <a:close/>
                  <a:moveTo>
                    <a:pt x="260627" y="130795"/>
                  </a:moveTo>
                  <a:cubicBezTo>
                    <a:pt x="260627" y="161516"/>
                    <a:pt x="235495" y="186650"/>
                    <a:pt x="204778" y="186650"/>
                  </a:cubicBezTo>
                  <a:cubicBezTo>
                    <a:pt x="204778" y="186650"/>
                    <a:pt x="204778" y="186650"/>
                    <a:pt x="204778" y="186650"/>
                  </a:cubicBezTo>
                  <a:cubicBezTo>
                    <a:pt x="204778" y="186650"/>
                    <a:pt x="204778" y="186650"/>
                    <a:pt x="204778" y="186650"/>
                  </a:cubicBezTo>
                  <a:cubicBezTo>
                    <a:pt x="204778" y="186650"/>
                    <a:pt x="204778" y="186650"/>
                    <a:pt x="204778" y="186650"/>
                  </a:cubicBezTo>
                  <a:cubicBezTo>
                    <a:pt x="174062" y="186650"/>
                    <a:pt x="148930" y="161516"/>
                    <a:pt x="148930" y="130795"/>
                  </a:cubicBezTo>
                  <a:lnTo>
                    <a:pt x="148930" y="93558"/>
                  </a:lnTo>
                  <a:cubicBezTo>
                    <a:pt x="148930" y="62837"/>
                    <a:pt x="174062" y="37703"/>
                    <a:pt x="204778" y="37703"/>
                  </a:cubicBezTo>
                  <a:cubicBezTo>
                    <a:pt x="235495" y="37703"/>
                    <a:pt x="260627" y="62837"/>
                    <a:pt x="260627" y="93558"/>
                  </a:cubicBezTo>
                  <a:lnTo>
                    <a:pt x="260627" y="130795"/>
                  </a:lnTo>
                  <a:close/>
                </a:path>
              </a:pathLst>
            </a:custGeom>
            <a:solidFill>
              <a:srgbClr val="000000"/>
            </a:solidFill>
            <a:ln w="4653"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85920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F4331-A39C-E758-51F7-3BB877D0B208}"/>
              </a:ext>
            </a:extLst>
          </p:cNvPr>
          <p:cNvSpPr>
            <a:spLocks noGrp="1"/>
          </p:cNvSpPr>
          <p:nvPr>
            <p:ph type="body" sz="quarter" idx="18"/>
          </p:nvPr>
        </p:nvSpPr>
        <p:spPr>
          <a:xfrm>
            <a:off x="898357" y="1576552"/>
            <a:ext cx="6556802" cy="4033835"/>
          </a:xfrm>
        </p:spPr>
        <p:txBody>
          <a:bodyPr/>
          <a:lstStyle/>
          <a:p>
            <a:pPr marL="0" indent="0" rtl="0" algn="l">
              <a:lnSpc>
                <a:spcPct val="107000"/>
              </a:lnSpc>
              <a:spcAft>
                <a:spcPts val="800"/>
              </a:spcAft>
            </a:pPr>
            <a:r>
              <a:rPr lang="en-IE" sz="2400" dirty="0">
                <a:ea typeface="Times New Roman" panose="02020603050405020304" pitchFamily="18" charset="0"/>
                <a:cs typeface="Times New Roman" panose="02020603050405020304" pitchFamily="18" charset="0"/>
              </a:rPr>
              <a:t>Det her</a:t>
            </a:r>
            <a:r>
              <a:rPr lang="en-IE" sz="2400" dirty="0">
                <a:effectLst/>
                <a:ea typeface="Times New Roman" panose="02020603050405020304" pitchFamily="18" charset="0"/>
                <a:cs typeface="Times New Roman" panose="02020603050405020304" pitchFamily="18" charset="0"/>
              </a:rPr>
              <a:t>sektionen viser alt, hvad du skal investere for at drive din etiske fødevarevirksomhed godt.</a:t>
            </a:r>
            <a:endParaRPr lang="en-IE" sz="2400" dirty="0">
              <a:effectLst/>
              <a:ea typeface="Calibri" panose="020F0502020204030204" pitchFamily="34" charset="0"/>
              <a:cs typeface="Times New Roman" panose="02020603050405020304" pitchFamily="18" charset="0"/>
            </a:endParaRPr>
          </a:p>
          <a:p>
            <a:pPr marL="360000" lvl="0" indent="-360000" fontAlgn="base" rtl="0" algn="l">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Hvad er de forskellige omkostninger forbundet med at starte og drive denne virksomhed?</a:t>
            </a:r>
            <a:endParaRPr lang="en-IE" sz="2400" dirty="0">
              <a:effectLst/>
              <a:ea typeface="Calibri" panose="020F0502020204030204" pitchFamily="34" charset="0"/>
              <a:cs typeface="Times New Roman" panose="02020603050405020304" pitchFamily="18" charset="0"/>
            </a:endParaRPr>
          </a:p>
          <a:p>
            <a:pPr marL="360000" lvl="0" indent="-360000" fontAlgn="base" rtl="0" algn="l">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Hvor mange penge har jeg brug for på forhånd?</a:t>
            </a:r>
            <a:endParaRPr lang="en-IE" sz="2400" dirty="0">
              <a:effectLst/>
              <a:ea typeface="Calibri" panose="020F0502020204030204" pitchFamily="34" charset="0"/>
              <a:cs typeface="Times New Roman" panose="02020603050405020304" pitchFamily="18" charset="0"/>
            </a:endParaRPr>
          </a:p>
          <a:p>
            <a:pPr marL="360000" lvl="0" indent="-360000" fontAlgn="base" rtl="0" algn="l">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Hvilke ressourcer er jeg i stand til at stille til rådighed uden yderligere udgifter?</a:t>
            </a:r>
            <a:endParaRPr lang="en-IE" sz="2400"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E81CBA6-0718-3205-D8F9-3CA0A5169DDF}"/>
              </a:ext>
            </a:extLst>
          </p:cNvPr>
          <p:cNvSpPr>
            <a:spLocks noGrp="1"/>
          </p:cNvSpPr>
          <p:nvPr>
            <p:ph type="body" sz="quarter" idx="16"/>
          </p:nvPr>
        </p:nvSpPr>
        <p:spPr/>
        <p:txBody>
          <a:bodyPr/>
          <a:lstStyle/>
          <a:p>
            <a:pPr rtl="0" algn="l"/>
            <a:r>
              <a:rPr lang="en-IE" b="1" dirty="0"/>
              <a:t>8. Omkostningsstruktur</a:t>
            </a:r>
          </a:p>
        </p:txBody>
      </p:sp>
      <p:sp>
        <p:nvSpPr>
          <p:cNvPr id="6" name="TextBox 5">
            <a:extLst>
              <a:ext uri="{FF2B5EF4-FFF2-40B4-BE49-F238E27FC236}">
                <a16:creationId xmlns:a16="http://schemas.microsoft.com/office/drawing/2014/main" id="{1082667D-0B78-03EC-AD22-FA2953B3BE82}"/>
              </a:ext>
            </a:extLst>
          </p:cNvPr>
          <p:cNvSpPr txBox="1"/>
          <p:nvPr/>
        </p:nvSpPr>
        <p:spPr>
          <a:xfrm>
            <a:off x="1126131" y="5229094"/>
            <a:ext cx="6101254" cy="1477328"/>
          </a:xfrm>
          <a:prstGeom prst="rect">
            <a:avLst/>
          </a:prstGeom>
          <a:solidFill>
            <a:srgbClr val="F79037"/>
          </a:solidFill>
        </p:spPr>
        <p:txBody>
          <a:bodyPr wrap="square">
            <a:spAutoFit/>
          </a:bodyPr>
          <a:lstStyle/>
          <a:p>
            <a:pPr algn="ctr" rtl="0">
              <a:lnSpc>
                <a:spcPct val="100000"/>
              </a:lnSpc>
              <a:spcBef>
                <a:spcPts val="600"/>
              </a:spcBef>
              <a:spcAft>
                <a:spcPts val="800"/>
              </a:spcAft>
            </a:pPr>
            <a:r>
              <a:rPr lang="en-IE" sz="1800" dirty="0">
                <a:solidFill>
                  <a:srgbClr val="000000"/>
                </a:solidFill>
                <a:effectLst/>
                <a:ea typeface="Times New Roman" panose="02020603050405020304" pitchFamily="18" charset="0"/>
                <a:cs typeface="Times New Roman" panose="02020603050405020304" pitchFamily="18" charset="0"/>
              </a:rPr>
              <a:t>For eksempel, hvis du opretter en virksomhed, der vil sælge online, er det vigtigt at inkludere ting som hostingomkostninger eller webstedsdesigngebyrer. Hvis din opstart kræver fysiske produkter, skal du medregne materialer og lønomkostninger i denne del af lærredet.</a:t>
            </a:r>
            <a:endParaRPr lang="en-IE" dirty="0">
              <a:solidFill>
                <a:srgbClr val="000000"/>
              </a:solidFill>
            </a:endParaRPr>
          </a:p>
        </p:txBody>
      </p:sp>
      <p:grpSp>
        <p:nvGrpSpPr>
          <p:cNvPr id="7" name="Graphic 2">
            <a:extLst>
              <a:ext uri="{FF2B5EF4-FFF2-40B4-BE49-F238E27FC236}">
                <a16:creationId xmlns:a16="http://schemas.microsoft.com/office/drawing/2014/main" id="{83D38A6B-5132-60FD-473D-37B77E77CB44}"/>
              </a:ext>
            </a:extLst>
          </p:cNvPr>
          <p:cNvGrpSpPr/>
          <p:nvPr/>
        </p:nvGrpSpPr>
        <p:grpSpPr>
          <a:xfrm>
            <a:off x="8021801" y="2150323"/>
            <a:ext cx="3694240" cy="3006741"/>
            <a:chOff x="8782406" y="5397193"/>
            <a:chExt cx="872121" cy="595288"/>
          </a:xfrm>
        </p:grpSpPr>
        <p:sp>
          <p:nvSpPr>
            <p:cNvPr id="8" name="Freeform 388">
              <a:extLst>
                <a:ext uri="{FF2B5EF4-FFF2-40B4-BE49-F238E27FC236}">
                  <a16:creationId xmlns:a16="http://schemas.microsoft.com/office/drawing/2014/main" id="{5E9593CF-6A9B-B3D3-47C0-DA317C50657F}"/>
                </a:ext>
              </a:extLst>
            </p:cNvPr>
            <p:cNvSpPr/>
            <p:nvPr/>
          </p:nvSpPr>
          <p:spPr>
            <a:xfrm>
              <a:off x="8782406" y="5635670"/>
              <a:ext cx="156710" cy="317119"/>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79037"/>
            </a:solidFill>
            <a:ln w="9028" cap="flat">
              <a:noFill/>
              <a:prstDash val="solid"/>
              <a:miter/>
            </a:ln>
          </p:spPr>
          <p:txBody>
            <a:bodyPr rtlCol="0" anchor="ctr"/>
            <a:lstStyle/>
            <a:p>
              <a:pPr rtl="0" algn="l"/>
              <a:endParaRPr lang="en-US"/>
            </a:p>
          </p:txBody>
        </p:sp>
        <p:sp>
          <p:nvSpPr>
            <p:cNvPr id="9" name="Freeform 389">
              <a:extLst>
                <a:ext uri="{FF2B5EF4-FFF2-40B4-BE49-F238E27FC236}">
                  <a16:creationId xmlns:a16="http://schemas.microsoft.com/office/drawing/2014/main" id="{6D94F146-B945-71AA-38FC-8812AFBE0AFC}"/>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pPr rtl="0" algn="l"/>
              <a:endParaRPr lang="en-US" dirty="0"/>
            </a:p>
          </p:txBody>
        </p:sp>
        <p:sp>
          <p:nvSpPr>
            <p:cNvPr id="10" name="Freeform 390">
              <a:extLst>
                <a:ext uri="{FF2B5EF4-FFF2-40B4-BE49-F238E27FC236}">
                  <a16:creationId xmlns:a16="http://schemas.microsoft.com/office/drawing/2014/main" id="{300C8A71-8EA1-00EB-86AF-B57E0A3FEF26}"/>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pPr rtl="0" algn="l"/>
              <a:endParaRPr lang="en-US"/>
            </a:p>
          </p:txBody>
        </p:sp>
        <p:sp>
          <p:nvSpPr>
            <p:cNvPr id="11" name="Freeform 391">
              <a:extLst>
                <a:ext uri="{FF2B5EF4-FFF2-40B4-BE49-F238E27FC236}">
                  <a16:creationId xmlns:a16="http://schemas.microsoft.com/office/drawing/2014/main" id="{A1C00FB8-F973-14CB-3EB0-5FF3E6D1CDA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46179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A678-8571-16AD-D912-1A59FD6CF308}"/>
              </a:ext>
            </a:extLst>
          </p:cNvPr>
          <p:cNvSpPr>
            <a:spLocks noGrp="1"/>
          </p:cNvSpPr>
          <p:nvPr>
            <p:ph type="body" sz="quarter" idx="18"/>
          </p:nvPr>
        </p:nvSpPr>
        <p:spPr>
          <a:xfrm>
            <a:off x="898358" y="1670011"/>
            <a:ext cx="6556802" cy="3025975"/>
          </a:xfrm>
        </p:spPr>
        <p:txBody>
          <a:bodyPr/>
          <a:lstStyle/>
          <a:p>
            <a:pPr marL="0" indent="0" rtl="0" algn="l">
              <a:lnSpc>
                <a:spcPct val="107000"/>
              </a:lnSpc>
              <a:spcAft>
                <a:spcPts val="800"/>
              </a:spcAft>
            </a:pPr>
            <a:r>
              <a:rPr lang="en-GB" sz="2400" dirty="0">
                <a:effectLst/>
                <a:ea typeface="Times New Roman" panose="02020603050405020304" pitchFamily="18" charset="0"/>
                <a:cs typeface="Times New Roman" panose="02020603050405020304" pitchFamily="18" charset="0"/>
              </a:rPr>
              <a:t>Afsnittet Indtægtsstrømme er en liste over alle de måder, du planlægger at tjene penge på din etiske fødevarevirksomhed.</a:t>
            </a:r>
          </a:p>
          <a:p>
            <a:pPr marL="360000" indent="-360000" rtl="0" algn="l">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Hvad er mine forskellige indtægtsstrømme?</a:t>
            </a:r>
          </a:p>
          <a:p>
            <a:pPr marL="360000" indent="-360000" rtl="0" algn="l">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Hvor mange penge kan jeg tjene på hver enkelt?</a:t>
            </a:r>
          </a:p>
          <a:p>
            <a:pPr marL="360000" indent="-360000" rtl="0" algn="l">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Hvilke ressourcer kan jeg stille til rådighed uden yderligere omkostninger eller udgifter forbundet med dem?</a:t>
            </a:r>
          </a:p>
          <a:p>
            <a:pPr rtl="0" algn="l"/>
            <a:endParaRPr lang="en-IE" dirty="0"/>
          </a:p>
        </p:txBody>
      </p:sp>
      <p:sp>
        <p:nvSpPr>
          <p:cNvPr id="3" name="Text Placeholder 2">
            <a:extLst>
              <a:ext uri="{FF2B5EF4-FFF2-40B4-BE49-F238E27FC236}">
                <a16:creationId xmlns:a16="http://schemas.microsoft.com/office/drawing/2014/main" id="{CB95AFCF-7D49-8F32-ADAA-B043AA758835}"/>
              </a:ext>
            </a:extLst>
          </p:cNvPr>
          <p:cNvSpPr>
            <a:spLocks noGrp="1"/>
          </p:cNvSpPr>
          <p:nvPr>
            <p:ph type="body" sz="quarter" idx="16"/>
          </p:nvPr>
        </p:nvSpPr>
        <p:spPr/>
        <p:txBody>
          <a:bodyPr/>
          <a:lstStyle/>
          <a:p>
            <a:pPr rtl="0" algn="l"/>
            <a:r>
              <a:rPr lang="en-IE" b="1" dirty="0"/>
              <a:t>9. Indtægtsstrømme</a:t>
            </a:r>
          </a:p>
        </p:txBody>
      </p:sp>
      <p:grpSp>
        <p:nvGrpSpPr>
          <p:cNvPr id="5" name="Group 4">
            <a:extLst>
              <a:ext uri="{FF2B5EF4-FFF2-40B4-BE49-F238E27FC236}">
                <a16:creationId xmlns:a16="http://schemas.microsoft.com/office/drawing/2014/main" id="{AD700DD8-8B72-C953-6DB1-229F33770BFD}"/>
              </a:ext>
            </a:extLst>
          </p:cNvPr>
          <p:cNvGrpSpPr/>
          <p:nvPr/>
        </p:nvGrpSpPr>
        <p:grpSpPr>
          <a:xfrm>
            <a:off x="8169699" y="2276349"/>
            <a:ext cx="3286577" cy="2821168"/>
            <a:chOff x="4417506" y="446113"/>
            <a:chExt cx="1094363" cy="943510"/>
          </a:xfrm>
        </p:grpSpPr>
        <p:sp>
          <p:nvSpPr>
            <p:cNvPr id="6" name="Freeform 1341">
              <a:extLst>
                <a:ext uri="{FF2B5EF4-FFF2-40B4-BE49-F238E27FC236}">
                  <a16:creationId xmlns:a16="http://schemas.microsoft.com/office/drawing/2014/main" id="{2FEA63BA-8649-3BC5-AC01-5AC91EE6C173}"/>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7488E449-A615-5FBC-0E35-CAC33885C654}"/>
                </a:ext>
              </a:extLst>
            </p:cNvPr>
            <p:cNvGrpSpPr/>
            <p:nvPr/>
          </p:nvGrpSpPr>
          <p:grpSpPr>
            <a:xfrm>
              <a:off x="4417506" y="446113"/>
              <a:ext cx="1023051" cy="943510"/>
              <a:chOff x="4417506" y="446113"/>
              <a:chExt cx="1023051" cy="943510"/>
            </a:xfrm>
            <a:solidFill>
              <a:srgbClr val="000000"/>
            </a:solidFill>
          </p:grpSpPr>
          <p:sp>
            <p:nvSpPr>
              <p:cNvPr id="9" name="Freeform 1344">
                <a:extLst>
                  <a:ext uri="{FF2B5EF4-FFF2-40B4-BE49-F238E27FC236}">
                    <a16:creationId xmlns:a16="http://schemas.microsoft.com/office/drawing/2014/main" id="{23AE1427-7B66-8590-F748-5F4F6359FCBE}"/>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345">
                <a:extLst>
                  <a:ext uri="{FF2B5EF4-FFF2-40B4-BE49-F238E27FC236}">
                    <a16:creationId xmlns:a16="http://schemas.microsoft.com/office/drawing/2014/main" id="{E2E33B3F-06E2-8604-4181-6CC7122C5D3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pPr rtl="0" algn="l"/>
                <a:endParaRPr lang="en-US"/>
              </a:p>
            </p:txBody>
          </p:sp>
        </p:grpSp>
        <p:sp>
          <p:nvSpPr>
            <p:cNvPr id="8" name="Freeform 1343">
              <a:extLst>
                <a:ext uri="{FF2B5EF4-FFF2-40B4-BE49-F238E27FC236}">
                  <a16:creationId xmlns:a16="http://schemas.microsoft.com/office/drawing/2014/main" id="{CB28041D-7731-6F4E-BC78-93ED24CB9C47}"/>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79037"/>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7065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7F5F-8E50-5511-5671-2C220837F65E}"/>
              </a:ext>
            </a:extLst>
          </p:cNvPr>
          <p:cNvSpPr>
            <a:spLocks noGrp="1"/>
          </p:cNvSpPr>
          <p:nvPr>
            <p:ph type="body" sz="quarter" idx="18"/>
          </p:nvPr>
        </p:nvSpPr>
        <p:spPr>
          <a:xfrm>
            <a:off x="682766" y="1208690"/>
            <a:ext cx="10605343" cy="4686932"/>
          </a:xfrm>
        </p:spPr>
        <p:txBody>
          <a:bodyPr/>
          <a:lstStyle/>
          <a:p>
            <a:pPr rtl="0" algn="l"/>
            <a:r>
              <a:rPr lang="en-US" dirty="0"/>
              <a:t>Brug denne</a:t>
            </a:r>
            <a:r>
              <a:rPr lang="en-US" dirty="0">
                <a:hlinkClick r:id="rId2"/>
              </a:rPr>
              <a:t>skabelon</a:t>
            </a:r>
            <a:r>
              <a:rPr lang="en-US" dirty="0"/>
              <a:t>at samle alle sektioner. Husk det skal være kortfattet og meget klart.</a:t>
            </a:r>
          </a:p>
          <a:p>
            <a:pPr rtl="0" algn="l"/>
            <a:endParaRPr lang="en-IE" dirty="0"/>
          </a:p>
        </p:txBody>
      </p:sp>
      <p:sp>
        <p:nvSpPr>
          <p:cNvPr id="3" name="Text Placeholder 2">
            <a:extLst>
              <a:ext uri="{FF2B5EF4-FFF2-40B4-BE49-F238E27FC236}">
                <a16:creationId xmlns:a16="http://schemas.microsoft.com/office/drawing/2014/main" id="{BEC23F17-5368-2844-86BC-5E07FC9630D7}"/>
              </a:ext>
            </a:extLst>
          </p:cNvPr>
          <p:cNvSpPr>
            <a:spLocks noGrp="1"/>
          </p:cNvSpPr>
          <p:nvPr>
            <p:ph type="body" sz="quarter" idx="16"/>
          </p:nvPr>
        </p:nvSpPr>
        <p:spPr>
          <a:xfrm>
            <a:off x="609195" y="560551"/>
            <a:ext cx="11172902" cy="803654"/>
          </a:xfrm>
        </p:spPr>
        <p:txBody>
          <a:bodyPr/>
          <a:lstStyle/>
          <a:p>
            <a:pPr rtl="0" algn="l"/>
            <a:r>
              <a:rPr lang="en-IE" b="1" dirty="0"/>
              <a:t>Elevøvelse:</a:t>
            </a:r>
            <a:r>
              <a:rPr lang="en-IE" dirty="0"/>
              <a:t>Opret en lærredsmodel til din virksomhed</a:t>
            </a:r>
          </a:p>
        </p:txBody>
      </p:sp>
      <p:pic>
        <p:nvPicPr>
          <p:cNvPr id="4" name="Picture 3">
            <a:extLst>
              <a:ext uri="{FF2B5EF4-FFF2-40B4-BE49-F238E27FC236}">
                <a16:creationId xmlns:a16="http://schemas.microsoft.com/office/drawing/2014/main" id="{95C0D52F-248C-98D7-3DEB-B3C91FB87960}"/>
              </a:ext>
            </a:extLst>
          </p:cNvPr>
          <p:cNvPicPr>
            <a:picLocks noChangeAspect="1"/>
          </p:cNvPicPr>
          <p:nvPr/>
        </p:nvPicPr>
        <p:blipFill>
          <a:blip r:embed="rId3"/>
          <a:stretch>
            <a:fillRect/>
          </a:stretch>
        </p:blipFill>
        <p:spPr>
          <a:xfrm>
            <a:off x="1450428" y="1938865"/>
            <a:ext cx="9396247" cy="4014918"/>
          </a:xfrm>
          <a:prstGeom prst="rect">
            <a:avLst/>
          </a:prstGeom>
        </p:spPr>
      </p:pic>
    </p:spTree>
    <p:extLst>
      <p:ext uri="{BB962C8B-B14F-4D97-AF65-F5344CB8AC3E}">
        <p14:creationId xmlns:p14="http://schemas.microsoft.com/office/powerpoint/2010/main" val="146410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C04B0-0471-5DE1-EF5F-2B121DC5CFA1}"/>
              </a:ext>
            </a:extLst>
          </p:cNvPr>
          <p:cNvSpPr>
            <a:spLocks noGrp="1"/>
          </p:cNvSpPr>
          <p:nvPr>
            <p:ph type="body" sz="quarter" idx="16"/>
          </p:nvPr>
        </p:nvSpPr>
        <p:spPr>
          <a:xfrm>
            <a:off x="702201" y="646710"/>
            <a:ext cx="5817752" cy="1199722"/>
          </a:xfrm>
        </p:spPr>
        <p:txBody>
          <a:bodyPr/>
          <a:lstStyle/>
          <a:p>
            <a:pPr rtl="0" algn="l"/>
            <a:r>
              <a:rPr lang="en-US" dirty="0"/>
              <a:t>Her er nogle nyttige og brugervenlige ressourcer til at hjælpe dig på denne rejse...</a:t>
            </a:r>
          </a:p>
          <a:p>
            <a:pPr rtl="0" algn="l"/>
            <a:endParaRPr lang="en-IE" dirty="0"/>
          </a:p>
        </p:txBody>
      </p:sp>
      <p:pic>
        <p:nvPicPr>
          <p:cNvPr id="5" name="Picture Placeholder 7">
            <a:hlinkClick r:id="rId2"/>
            <a:extLst>
              <a:ext uri="{FF2B5EF4-FFF2-40B4-BE49-F238E27FC236}">
                <a16:creationId xmlns:a16="http://schemas.microsoft.com/office/drawing/2014/main" id="{8096AC90-F9C4-E497-DC56-3149605102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813"/>
            <a:ext cx="5130800" cy="3913187"/>
          </a:xfrm>
        </p:spPr>
      </p:pic>
      <p:sp>
        <p:nvSpPr>
          <p:cNvPr id="6" name="Text Placeholder 2">
            <a:extLst>
              <a:ext uri="{FF2B5EF4-FFF2-40B4-BE49-F238E27FC236}">
                <a16:creationId xmlns:a16="http://schemas.microsoft.com/office/drawing/2014/main" id="{10F62834-8BD1-9CAA-D7DF-67082E3A2ABF}"/>
              </a:ext>
            </a:extLst>
          </p:cNvPr>
          <p:cNvSpPr txBox="1">
            <a:spLocks/>
          </p:cNvSpPr>
          <p:nvPr/>
        </p:nvSpPr>
        <p:spPr>
          <a:xfrm>
            <a:off x="430521" y="2278431"/>
            <a:ext cx="6361113" cy="44418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buNone/>
            </a:pPr>
            <a:r>
              <a:rPr lang="en-US" sz="2400" dirty="0" err="1">
                <a:solidFill>
                  <a:srgbClr val="1188A3"/>
                </a:solidFill>
                <a:hlinkClick r:id="rId4">
                  <a:extLst>
                    <a:ext uri="{A12FA001-AC4F-418D-AE19-62706E023703}">
                      <ahyp:hlinkClr xmlns:ahyp="http://schemas.microsoft.com/office/drawing/2018/hyperlinkcolor" val="tx"/>
                    </a:ext>
                  </a:extLst>
                </a:hlinkClick>
              </a:rPr>
              <a:t>Strategier</a:t>
            </a:r>
            <a:r>
              <a:rPr lang="en-US" sz="2400" dirty="0"/>
              <a:t> </a:t>
            </a:r>
            <a:r>
              <a:rPr lang="en-US" sz="2400" dirty="0">
                <a:solidFill>
                  <a:srgbClr val="000000"/>
                </a:solidFill>
              </a:rPr>
              <a:t>er en komplet platform med flere metoder, værktøjer og skabeloner til at fange din forretningsmodeltilgang.</a:t>
            </a:r>
            <a:endParaRPr lang="en-IE" sz="2400" dirty="0">
              <a:solidFill>
                <a:srgbClr val="000000"/>
              </a:solidFill>
            </a:endParaRPr>
          </a:p>
        </p:txBody>
      </p:sp>
      <p:sp>
        <p:nvSpPr>
          <p:cNvPr id="7" name="Arrow: Right 6">
            <a:extLst>
              <a:ext uri="{FF2B5EF4-FFF2-40B4-BE49-F238E27FC236}">
                <a16:creationId xmlns:a16="http://schemas.microsoft.com/office/drawing/2014/main" id="{D8A94968-436C-D013-D8B5-9A176E09262C}"/>
              </a:ext>
            </a:extLst>
          </p:cNvPr>
          <p:cNvSpPr/>
          <p:nvPr/>
        </p:nvSpPr>
        <p:spPr>
          <a:xfrm>
            <a:off x="527542" y="3701910"/>
            <a:ext cx="6361113" cy="1194758"/>
          </a:xfrm>
          <a:prstGeom prst="rightArrow">
            <a:avLst/>
          </a:prstGeom>
          <a:solidFill>
            <a:srgbClr val="F79037"/>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1E95CA71-B5B2-085B-508A-A5797942CAA6}"/>
              </a:ext>
            </a:extLst>
          </p:cNvPr>
          <p:cNvSpPr txBox="1"/>
          <p:nvPr/>
        </p:nvSpPr>
        <p:spPr>
          <a:xfrm>
            <a:off x="1256163" y="4099233"/>
            <a:ext cx="5310844" cy="400110"/>
          </a:xfrm>
          <a:prstGeom prst="rect">
            <a:avLst/>
          </a:prstGeom>
          <a:noFill/>
        </p:spPr>
        <p:txBody>
          <a:bodyPr wrap="square">
            <a:spAutoFit/>
          </a:bodyPr>
          <a:lstStyle/>
          <a:p>
            <a:pPr rtl="0" algn="l"/>
            <a:r>
              <a:rPr lang="en-US" sz="2000" b="1" i="0" dirty="0">
                <a:solidFill>
                  <a:schemeClr val="bg1"/>
                </a:solidFill>
                <a:effectLst/>
              </a:rPr>
              <a:t>Adgang</a:t>
            </a:r>
            <a:r>
              <a:rPr lang="en-US" sz="2000" b="1" dirty="0">
                <a:solidFill>
                  <a:schemeClr val="bg1"/>
                </a:solidFill>
              </a:rPr>
              <a:t>f</a:t>
            </a:r>
            <a:r>
              <a:rPr lang="en-US" sz="2000" b="1" i="0" dirty="0">
                <a:solidFill>
                  <a:schemeClr val="bg1"/>
                </a:solidFill>
                <a:effectLst/>
              </a:rPr>
              <a:t>læs indhold via dette link</a:t>
            </a:r>
            <a:endParaRPr lang="en-IE" sz="2000" b="1" dirty="0">
              <a:solidFill>
                <a:schemeClr val="bg1"/>
              </a:solidFill>
            </a:endParaRPr>
          </a:p>
        </p:txBody>
      </p:sp>
      <p:sp>
        <p:nvSpPr>
          <p:cNvPr id="9" name="TextBox 8">
            <a:extLst>
              <a:ext uri="{FF2B5EF4-FFF2-40B4-BE49-F238E27FC236}">
                <a16:creationId xmlns:a16="http://schemas.microsoft.com/office/drawing/2014/main" id="{51B7B83A-3DFE-8D80-8F61-DA039B73B6BB}"/>
              </a:ext>
            </a:extLst>
          </p:cNvPr>
          <p:cNvSpPr txBox="1"/>
          <p:nvPr/>
        </p:nvSpPr>
        <p:spPr>
          <a:xfrm>
            <a:off x="960718" y="5131769"/>
            <a:ext cx="6100482" cy="369332"/>
          </a:xfrm>
          <a:prstGeom prst="rect">
            <a:avLst/>
          </a:prstGeom>
          <a:noFill/>
        </p:spPr>
        <p:txBody>
          <a:bodyPr wrap="square">
            <a:spAutoFit/>
          </a:bodyPr>
          <a:lstStyle/>
          <a:p>
            <a:pPr rtl="0" algn="l"/>
            <a:r>
              <a:rPr lang="en-IE" dirty="0">
                <a:solidFill>
                  <a:srgbClr val="1188A3"/>
                </a:solidFill>
              </a:rPr>
              <a:t>https://www.strategyzer.com/resources/canvas-tools-guides</a:t>
            </a:r>
          </a:p>
        </p:txBody>
      </p:sp>
      <p:pic>
        <p:nvPicPr>
          <p:cNvPr id="10" name="Picture 9">
            <a:extLst>
              <a:ext uri="{FF2B5EF4-FFF2-40B4-BE49-F238E27FC236}">
                <a16:creationId xmlns:a16="http://schemas.microsoft.com/office/drawing/2014/main" id="{F44AD5FC-8F0C-9632-D3DF-15007F44B6CC}"/>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9671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AF806-3412-7045-968B-48286303C46E}"/>
              </a:ext>
            </a:extLst>
          </p:cNvPr>
          <p:cNvSpPr>
            <a:spLocks noGrp="1"/>
          </p:cNvSpPr>
          <p:nvPr>
            <p:ph type="body" sz="quarter" idx="16"/>
          </p:nvPr>
        </p:nvSpPr>
        <p:spPr/>
        <p:txBody>
          <a:bodyPr/>
          <a:lstStyle/>
          <a:p>
            <a:pPr rtl="0" algn="l"/>
            <a:r>
              <a:rPr lang="en-US" b="1" dirty="0"/>
              <a:t>Hvad du har lært indtil videre...</a:t>
            </a:r>
          </a:p>
          <a:p>
            <a:pPr rtl="0" algn="l"/>
            <a:endParaRPr lang="en-IE" b="1" dirty="0"/>
          </a:p>
        </p:txBody>
      </p:sp>
      <p:sp>
        <p:nvSpPr>
          <p:cNvPr id="4" name="Google Shape;782;p28">
            <a:extLst>
              <a:ext uri="{FF2B5EF4-FFF2-40B4-BE49-F238E27FC236}">
                <a16:creationId xmlns:a16="http://schemas.microsoft.com/office/drawing/2014/main" id="{1147A7F1-7F4B-FD8E-71A3-794989559118}"/>
              </a:ext>
            </a:extLst>
          </p:cNvPr>
          <p:cNvSpPr txBox="1">
            <a:spLocks noGrp="1"/>
          </p:cNvSpPr>
          <p:nvPr>
            <p:ph type="body" sz="quarter" idx="18"/>
          </p:nvPr>
        </p:nvSpPr>
        <p:spPr>
          <a:xfrm>
            <a:off x="765229" y="2246710"/>
            <a:ext cx="10594975" cy="3849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33637"/>
              </a:buClr>
              <a:buSzPts val="2400"/>
              <a:buNone/>
            </a:pPr>
            <a:r>
              <a:rPr lang="en-US" b="1" u="sng" dirty="0"/>
              <a:t>En effektiv forretningsmodel hjælper dig med at finde ud af elementer som f.eks</a:t>
            </a:r>
            <a:r>
              <a:rPr lang="en-US" b="1" dirty="0"/>
              <a:t>:</a:t>
            </a:r>
            <a:endParaRPr dirty="0"/>
          </a:p>
          <a:p>
            <a:pPr marL="342900" lvl="0" indent="-342900" algn="l" rtl="0">
              <a:lnSpc>
                <a:spcPct val="90000"/>
              </a:lnSpc>
              <a:spcBef>
                <a:spcPts val="1000"/>
              </a:spcBef>
              <a:spcAft>
                <a:spcPts val="0"/>
              </a:spcAft>
              <a:buSzPts val="2400"/>
              <a:buFont typeface="Arial"/>
              <a:buChar char="•"/>
            </a:pPr>
            <a:r>
              <a:rPr lang="en-US" dirty="0"/>
              <a:t>Dit forretningskoncept</a:t>
            </a:r>
            <a:endParaRPr dirty="0"/>
          </a:p>
          <a:p>
            <a:pPr marL="342900" lvl="0" indent="-342900" algn="l" rtl="0">
              <a:lnSpc>
                <a:spcPct val="90000"/>
              </a:lnSpc>
              <a:spcBef>
                <a:spcPts val="1000"/>
              </a:spcBef>
              <a:spcAft>
                <a:spcPts val="0"/>
              </a:spcAft>
              <a:buSzPts val="2400"/>
              <a:buFont typeface="Arial"/>
              <a:buChar char="•"/>
            </a:pPr>
            <a:r>
              <a:rPr lang="en-US" dirty="0"/>
              <a:t>Hvilket problem løser du og for hvem?</a:t>
            </a:r>
            <a:endParaRPr dirty="0"/>
          </a:p>
          <a:p>
            <a:pPr marL="342900" lvl="0" indent="-342900" algn="l" rtl="0">
              <a:lnSpc>
                <a:spcPct val="90000"/>
              </a:lnSpc>
              <a:spcBef>
                <a:spcPts val="1000"/>
              </a:spcBef>
              <a:spcAft>
                <a:spcPts val="0"/>
              </a:spcAft>
              <a:buSzPts val="2400"/>
              <a:buFont typeface="Arial"/>
              <a:buChar char="•"/>
            </a:pPr>
            <a:r>
              <a:rPr lang="en-US" dirty="0"/>
              <a:t>Hvordan vil din</a:t>
            </a:r>
            <a:r>
              <a:rPr lang="en-IE" dirty="0"/>
              <a:t>etisk mad</a:t>
            </a:r>
            <a:r>
              <a:rPr lang="en-US" dirty="0"/>
              <a:t>produkt komme til kunderne?</a:t>
            </a:r>
            <a:endParaRPr dirty="0"/>
          </a:p>
          <a:p>
            <a:pPr marL="342900" lvl="0" indent="-342900" algn="l" rtl="0">
              <a:lnSpc>
                <a:spcPct val="90000"/>
              </a:lnSpc>
              <a:spcBef>
                <a:spcPts val="1000"/>
              </a:spcBef>
              <a:spcAft>
                <a:spcPts val="0"/>
              </a:spcAft>
              <a:buSzPts val="2400"/>
              <a:buFont typeface="Arial"/>
              <a:buChar char="•"/>
            </a:pPr>
            <a:r>
              <a:rPr lang="en-US" dirty="0"/>
              <a:t>Hvordan vil din virksomhed forblive konkurrencedygtig?</a:t>
            </a:r>
            <a:endParaRPr dirty="0"/>
          </a:p>
          <a:p>
            <a:pPr marL="342900" lvl="0" indent="-342900" algn="l" rtl="0">
              <a:lnSpc>
                <a:spcPct val="90000"/>
              </a:lnSpc>
              <a:spcBef>
                <a:spcPts val="1000"/>
              </a:spcBef>
              <a:spcAft>
                <a:spcPts val="0"/>
              </a:spcAft>
              <a:buSzPts val="2400"/>
              <a:buFont typeface="Arial"/>
              <a:buChar char="•"/>
            </a:pPr>
            <a:r>
              <a:rPr lang="en-US" dirty="0"/>
              <a:t>Alle indtægter og omkostninger, du kan forudse.</a:t>
            </a:r>
            <a:endParaRPr dirty="0"/>
          </a:p>
        </p:txBody>
      </p:sp>
      <p:grpSp>
        <p:nvGrpSpPr>
          <p:cNvPr id="5" name="Graphic 3">
            <a:extLst>
              <a:ext uri="{FF2B5EF4-FFF2-40B4-BE49-F238E27FC236}">
                <a16:creationId xmlns:a16="http://schemas.microsoft.com/office/drawing/2014/main" id="{84BE6E3B-60F9-58C2-5F21-27BE5199A0A8}"/>
              </a:ext>
            </a:extLst>
          </p:cNvPr>
          <p:cNvGrpSpPr/>
          <p:nvPr/>
        </p:nvGrpSpPr>
        <p:grpSpPr>
          <a:xfrm>
            <a:off x="8783375" y="2904472"/>
            <a:ext cx="2610243" cy="2534161"/>
            <a:chOff x="10620068" y="399814"/>
            <a:chExt cx="1088878" cy="1091730"/>
          </a:xfrm>
          <a:solidFill>
            <a:srgbClr val="000000"/>
          </a:solidFill>
        </p:grpSpPr>
        <p:sp>
          <p:nvSpPr>
            <p:cNvPr id="6" name="Freeform 1066">
              <a:extLst>
                <a:ext uri="{FF2B5EF4-FFF2-40B4-BE49-F238E27FC236}">
                  <a16:creationId xmlns:a16="http://schemas.microsoft.com/office/drawing/2014/main" id="{B1D13683-0481-191F-B157-44F855F0127B}"/>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F79037"/>
            </a:solid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CE51C7FE-2453-4156-5106-C906A187580C}"/>
                </a:ext>
              </a:extLst>
            </p:cNvPr>
            <p:cNvGrpSpPr/>
            <p:nvPr/>
          </p:nvGrpSpPr>
          <p:grpSpPr>
            <a:xfrm>
              <a:off x="10620068" y="399814"/>
              <a:ext cx="1088878" cy="1091730"/>
              <a:chOff x="10620068" y="399814"/>
              <a:chExt cx="1088878" cy="1091730"/>
            </a:xfrm>
            <a:grpFill/>
          </p:grpSpPr>
          <p:sp>
            <p:nvSpPr>
              <p:cNvPr id="8" name="Freeform 1068">
                <a:extLst>
                  <a:ext uri="{FF2B5EF4-FFF2-40B4-BE49-F238E27FC236}">
                    <a16:creationId xmlns:a16="http://schemas.microsoft.com/office/drawing/2014/main" id="{A499C881-EB87-FF4C-14BC-90343CC5EA91}"/>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pPr rtl="0" algn="l"/>
                <a:endParaRPr lang="en-US"/>
              </a:p>
            </p:txBody>
          </p:sp>
          <p:sp>
            <p:nvSpPr>
              <p:cNvPr id="9" name="Freeform 1069">
                <a:extLst>
                  <a:ext uri="{FF2B5EF4-FFF2-40B4-BE49-F238E27FC236}">
                    <a16:creationId xmlns:a16="http://schemas.microsoft.com/office/drawing/2014/main" id="{17443D4A-2285-161E-73E6-A723E1FE868A}"/>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pPr rtl="0" algn="l"/>
                <a:endParaRPr lang="en-US"/>
              </a:p>
            </p:txBody>
          </p:sp>
          <p:sp>
            <p:nvSpPr>
              <p:cNvPr id="10" name="Freeform 1070">
                <a:extLst>
                  <a:ext uri="{FF2B5EF4-FFF2-40B4-BE49-F238E27FC236}">
                    <a16:creationId xmlns:a16="http://schemas.microsoft.com/office/drawing/2014/main" id="{ABFB1BC4-DDC0-537E-9E18-B272F570C930}"/>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pPr rtl="0" algn="l"/>
                <a:endParaRPr lang="en-US"/>
              </a:p>
            </p:txBody>
          </p:sp>
          <p:sp>
            <p:nvSpPr>
              <p:cNvPr id="11" name="Freeform 1071">
                <a:extLst>
                  <a:ext uri="{FF2B5EF4-FFF2-40B4-BE49-F238E27FC236}">
                    <a16:creationId xmlns:a16="http://schemas.microsoft.com/office/drawing/2014/main" id="{F65D9CAF-48D7-2D67-38BC-F6B257731A9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pPr rtl="0" algn="l"/>
                <a:endParaRPr lang="en-US"/>
              </a:p>
            </p:txBody>
          </p:sp>
          <p:sp>
            <p:nvSpPr>
              <p:cNvPr id="12" name="Freeform 1072">
                <a:extLst>
                  <a:ext uri="{FF2B5EF4-FFF2-40B4-BE49-F238E27FC236}">
                    <a16:creationId xmlns:a16="http://schemas.microsoft.com/office/drawing/2014/main" id="{3BDB635D-DA01-49D2-E7EC-DC63C9CD6E0A}"/>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pPr rtl="0" algn="l"/>
                <a:endParaRPr lang="en-US"/>
              </a:p>
            </p:txBody>
          </p:sp>
          <p:sp>
            <p:nvSpPr>
              <p:cNvPr id="13" name="Freeform 1073">
                <a:extLst>
                  <a:ext uri="{FF2B5EF4-FFF2-40B4-BE49-F238E27FC236}">
                    <a16:creationId xmlns:a16="http://schemas.microsoft.com/office/drawing/2014/main" id="{0D5F5A8B-B0FB-1CFB-7591-D57DB7EA7169}"/>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pPr rtl="0" algn="l"/>
                <a:endParaRPr lang="en-US"/>
              </a:p>
            </p:txBody>
          </p:sp>
          <p:sp>
            <p:nvSpPr>
              <p:cNvPr id="14" name="Freeform 1074">
                <a:extLst>
                  <a:ext uri="{FF2B5EF4-FFF2-40B4-BE49-F238E27FC236}">
                    <a16:creationId xmlns:a16="http://schemas.microsoft.com/office/drawing/2014/main" id="{F01ED664-1F45-7E44-D822-F2A9A5DDF3C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pPr rtl="0" algn="l"/>
                <a:endParaRPr lang="en-US"/>
              </a:p>
            </p:txBody>
          </p:sp>
          <p:sp>
            <p:nvSpPr>
              <p:cNvPr id="15" name="Freeform 1075">
                <a:extLst>
                  <a:ext uri="{FF2B5EF4-FFF2-40B4-BE49-F238E27FC236}">
                    <a16:creationId xmlns:a16="http://schemas.microsoft.com/office/drawing/2014/main" id="{51054434-9D5B-5108-5707-E5F029AF90FF}"/>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pPr rtl="0" algn="l"/>
                <a:endParaRPr lang="en-US"/>
              </a:p>
            </p:txBody>
          </p:sp>
          <p:sp>
            <p:nvSpPr>
              <p:cNvPr id="16" name="Freeform 1076">
                <a:extLst>
                  <a:ext uri="{FF2B5EF4-FFF2-40B4-BE49-F238E27FC236}">
                    <a16:creationId xmlns:a16="http://schemas.microsoft.com/office/drawing/2014/main" id="{D94745DD-22A6-C099-0408-E5C234E6F95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pPr rtl="0" algn="l"/>
                <a:endParaRPr lang="en-US"/>
              </a:p>
            </p:txBody>
          </p:sp>
        </p:grpSp>
      </p:grpSp>
      <p:pic>
        <p:nvPicPr>
          <p:cNvPr id="17" name="Picture 16">
            <a:extLst>
              <a:ext uri="{FF2B5EF4-FFF2-40B4-BE49-F238E27FC236}">
                <a16:creationId xmlns:a16="http://schemas.microsoft.com/office/drawing/2014/main" id="{17A955FB-8127-603C-BE2C-AED8F3D5A0C1}"/>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1575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72265-FC33-CD7D-23A4-58E1B8E7B7FB}"/>
              </a:ext>
            </a:extLst>
          </p:cNvPr>
          <p:cNvSpPr>
            <a:spLocks noGrp="1"/>
          </p:cNvSpPr>
          <p:nvPr>
            <p:ph type="body" sz="quarter" idx="18"/>
          </p:nvPr>
        </p:nvSpPr>
        <p:spPr>
          <a:xfrm>
            <a:off x="898357" y="2426756"/>
            <a:ext cx="4867011" cy="3025975"/>
          </a:xfrm>
        </p:spPr>
        <p:txBody>
          <a:bodyPr/>
          <a:lstStyle/>
          <a:p>
            <a:pPr rtl="0" algn="l"/>
            <a:r>
              <a:rPr lang="en-US" dirty="0"/>
              <a:t>En nøglekomponent i en forretningsplan omfatter at identificere din virksomheds styrker, svagheder, trusler og muligheder. Vi kan opnå disse ved at udføre en</a:t>
            </a:r>
            <a:r>
              <a:rPr lang="en-US" b="1" dirty="0"/>
              <a:t>SWOT-analyse</a:t>
            </a:r>
            <a:r>
              <a:rPr lang="en-US" dirty="0"/>
              <a:t>og få de manglende brikker i puslespillet</a:t>
            </a:r>
            <a:endParaRPr lang="en-US" b="1" dirty="0"/>
          </a:p>
          <a:p>
            <a:pPr rtl="0" algn="l"/>
            <a:endParaRPr lang="en-IE" dirty="0"/>
          </a:p>
        </p:txBody>
      </p:sp>
      <p:sp>
        <p:nvSpPr>
          <p:cNvPr id="3" name="Text Placeholder 2">
            <a:extLst>
              <a:ext uri="{FF2B5EF4-FFF2-40B4-BE49-F238E27FC236}">
                <a16:creationId xmlns:a16="http://schemas.microsoft.com/office/drawing/2014/main" id="{CF71E1CB-196C-5B0E-604E-D93D30C6DCA4}"/>
              </a:ext>
            </a:extLst>
          </p:cNvPr>
          <p:cNvSpPr>
            <a:spLocks noGrp="1"/>
          </p:cNvSpPr>
          <p:nvPr>
            <p:ph type="body" sz="quarter" idx="16"/>
          </p:nvPr>
        </p:nvSpPr>
        <p:spPr/>
        <p:txBody>
          <a:bodyPr/>
          <a:lstStyle/>
          <a:p>
            <a:pPr rtl="0" algn="l"/>
            <a:r>
              <a:rPr lang="en-IE" dirty="0"/>
              <a:t>Vores forretningsplan fortsætter...</a:t>
            </a:r>
          </a:p>
        </p:txBody>
      </p:sp>
      <p:pic>
        <p:nvPicPr>
          <p:cNvPr id="5" name="Graphic 4" descr="Puzzle pieces outline">
            <a:extLst>
              <a:ext uri="{FF2B5EF4-FFF2-40B4-BE49-F238E27FC236}">
                <a16:creationId xmlns:a16="http://schemas.microsoft.com/office/drawing/2014/main" id="{71B4696D-0618-A94E-2AEC-52106B291A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306" y="1122153"/>
            <a:ext cx="4613694" cy="4613694"/>
          </a:xfrm>
          <a:prstGeom prst="rect">
            <a:avLst/>
          </a:prstGeom>
        </p:spPr>
      </p:pic>
      <p:sp>
        <p:nvSpPr>
          <p:cNvPr id="6" name="TextBox 5">
            <a:extLst>
              <a:ext uri="{FF2B5EF4-FFF2-40B4-BE49-F238E27FC236}">
                <a16:creationId xmlns:a16="http://schemas.microsoft.com/office/drawing/2014/main" id="{CBAEF801-5ACC-E482-C42E-0F1AD43D4331}"/>
              </a:ext>
            </a:extLst>
          </p:cNvPr>
          <p:cNvSpPr txBox="1"/>
          <p:nvPr/>
        </p:nvSpPr>
        <p:spPr>
          <a:xfrm>
            <a:off x="8376249" y="2648150"/>
            <a:ext cx="603849" cy="769441"/>
          </a:xfrm>
          <a:prstGeom prst="rect">
            <a:avLst/>
          </a:prstGeom>
          <a:noFill/>
        </p:spPr>
        <p:txBody>
          <a:bodyPr wrap="square" rtlCol="0">
            <a:spAutoFit/>
          </a:bodyPr>
          <a:lstStyle/>
          <a:p>
            <a:pPr rtl="0" algn="l"/>
            <a:r>
              <a:rPr lang="en-IE" sz="4400" b="1" dirty="0">
                <a:solidFill>
                  <a:srgbClr val="F79037"/>
                </a:solidFill>
              </a:rPr>
              <a:t>S</a:t>
            </a:r>
          </a:p>
        </p:txBody>
      </p:sp>
      <p:sp>
        <p:nvSpPr>
          <p:cNvPr id="7" name="TextBox 6">
            <a:extLst>
              <a:ext uri="{FF2B5EF4-FFF2-40B4-BE49-F238E27FC236}">
                <a16:creationId xmlns:a16="http://schemas.microsoft.com/office/drawing/2014/main" id="{36A5E6FC-97B8-E1BF-77FF-D8977DC0BE2D}"/>
              </a:ext>
            </a:extLst>
          </p:cNvPr>
          <p:cNvSpPr txBox="1"/>
          <p:nvPr/>
        </p:nvSpPr>
        <p:spPr>
          <a:xfrm rot="1439150">
            <a:off x="10739264" y="1909646"/>
            <a:ext cx="603849" cy="769441"/>
          </a:xfrm>
          <a:prstGeom prst="rect">
            <a:avLst/>
          </a:prstGeom>
          <a:noFill/>
        </p:spPr>
        <p:txBody>
          <a:bodyPr wrap="square" rtlCol="0">
            <a:spAutoFit/>
          </a:bodyPr>
          <a:lstStyle/>
          <a:p>
            <a:pPr rtl="0" algn="l"/>
            <a:r>
              <a:rPr lang="en-IE" sz="4400" b="1" dirty="0">
                <a:solidFill>
                  <a:srgbClr val="F79037"/>
                </a:solidFill>
              </a:rPr>
              <a:t>W</a:t>
            </a:r>
          </a:p>
        </p:txBody>
      </p:sp>
      <p:sp>
        <p:nvSpPr>
          <p:cNvPr id="8" name="TextBox 7">
            <a:extLst>
              <a:ext uri="{FF2B5EF4-FFF2-40B4-BE49-F238E27FC236}">
                <a16:creationId xmlns:a16="http://schemas.microsoft.com/office/drawing/2014/main" id="{6F5D319B-8DB9-6399-4732-1C32D5D88D97}"/>
              </a:ext>
            </a:extLst>
          </p:cNvPr>
          <p:cNvSpPr txBox="1"/>
          <p:nvPr/>
        </p:nvSpPr>
        <p:spPr>
          <a:xfrm>
            <a:off x="8376248" y="4209850"/>
            <a:ext cx="603849" cy="769441"/>
          </a:xfrm>
          <a:prstGeom prst="rect">
            <a:avLst/>
          </a:prstGeom>
          <a:noFill/>
        </p:spPr>
        <p:txBody>
          <a:bodyPr wrap="square" rtlCol="0">
            <a:spAutoFit/>
          </a:bodyPr>
          <a:lstStyle/>
          <a:p>
            <a:pPr rtl="0" algn="l"/>
            <a:r>
              <a:rPr lang="en-IE" sz="4400" b="1" dirty="0">
                <a:solidFill>
                  <a:srgbClr val="F79037"/>
                </a:solidFill>
              </a:rPr>
              <a:t>O</a:t>
            </a:r>
          </a:p>
        </p:txBody>
      </p:sp>
      <p:sp>
        <p:nvSpPr>
          <p:cNvPr id="9" name="TextBox 8">
            <a:extLst>
              <a:ext uri="{FF2B5EF4-FFF2-40B4-BE49-F238E27FC236}">
                <a16:creationId xmlns:a16="http://schemas.microsoft.com/office/drawing/2014/main" id="{4F7674A1-9FAC-D6BF-0031-BD10E5FD9FE9}"/>
              </a:ext>
            </a:extLst>
          </p:cNvPr>
          <p:cNvSpPr txBox="1"/>
          <p:nvPr/>
        </p:nvSpPr>
        <p:spPr>
          <a:xfrm>
            <a:off x="10159042" y="4209850"/>
            <a:ext cx="603849" cy="769441"/>
          </a:xfrm>
          <a:prstGeom prst="rect">
            <a:avLst/>
          </a:prstGeom>
          <a:noFill/>
        </p:spPr>
        <p:txBody>
          <a:bodyPr wrap="square" rtlCol="0">
            <a:spAutoFit/>
          </a:bodyPr>
          <a:lstStyle/>
          <a:p>
            <a:pPr rtl="0" algn="l"/>
            <a:r>
              <a:rPr lang="en-IE" sz="4400" b="1" dirty="0">
                <a:solidFill>
                  <a:srgbClr val="F79037"/>
                </a:solidFill>
              </a:rPr>
              <a:t>T</a:t>
            </a:r>
          </a:p>
        </p:txBody>
      </p:sp>
    </p:spTree>
    <p:extLst>
      <p:ext uri="{BB962C8B-B14F-4D97-AF65-F5344CB8AC3E}">
        <p14:creationId xmlns:p14="http://schemas.microsoft.com/office/powerpoint/2010/main" val="293583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5AF5C-5E66-5235-1A5D-2F443AE577EE}"/>
              </a:ext>
            </a:extLst>
          </p:cNvPr>
          <p:cNvSpPr>
            <a:spLocks noGrp="1"/>
          </p:cNvSpPr>
          <p:nvPr>
            <p:ph type="body" sz="quarter" idx="18"/>
          </p:nvPr>
        </p:nvSpPr>
        <p:spPr>
          <a:xfrm>
            <a:off x="960351" y="1557078"/>
            <a:ext cx="4867011" cy="3508317"/>
          </a:xfrm>
        </p:spPr>
        <p:txBody>
          <a:bodyPr/>
          <a:lstStyle/>
          <a:p>
            <a:pPr marL="0" marR="0" lvl="0" indent="0" algn="l" rtl="0">
              <a:spcBef>
                <a:spcPts val="0"/>
              </a:spcBef>
              <a:spcAft>
                <a:spcPts val="0"/>
              </a:spcAft>
              <a:buNone/>
            </a:pPr>
            <a:r>
              <a:rPr lang="en-US" sz="2400" dirty="0">
                <a:ea typeface="Raleway"/>
                <a:cs typeface="Raleway"/>
                <a:sym typeface="Raleway"/>
              </a:rPr>
              <a:t>En SWOT-analyse er en enkel, men kraftfuld ramme til at udnytte enhver virksomhed eller projekt</a:t>
            </a:r>
            <a:r>
              <a:rPr lang="en-US" sz="2400" b="1" dirty="0">
                <a:ea typeface="Raleway"/>
                <a:cs typeface="Raleway"/>
                <a:sym typeface="Raleway"/>
              </a:rPr>
              <a:t>S</a:t>
            </a:r>
            <a:r>
              <a:rPr lang="en-US" sz="2400" dirty="0">
                <a:ea typeface="Raleway"/>
                <a:cs typeface="Raleway"/>
                <a:sym typeface="Raleway"/>
              </a:rPr>
              <a:t>styrker, forbedring</a:t>
            </a:r>
            <a:r>
              <a:rPr lang="en-US" sz="2400" b="1" dirty="0">
                <a:ea typeface="Raleway"/>
                <a:cs typeface="Raleway"/>
                <a:sym typeface="Raleway"/>
              </a:rPr>
              <a:t>W</a:t>
            </a:r>
            <a:r>
              <a:rPr lang="en-US" sz="2400" dirty="0">
                <a:ea typeface="Raleway"/>
                <a:cs typeface="Raleway"/>
                <a:sym typeface="Raleway"/>
              </a:rPr>
              <a:t>svagheder,</a:t>
            </a:r>
            <a:r>
              <a:rPr lang="en-US" sz="2400" dirty="0" err="1">
                <a:ea typeface="Raleway"/>
                <a:cs typeface="Raleway"/>
                <a:sym typeface="Raleway"/>
              </a:rPr>
              <a:t>minimere</a:t>
            </a:r>
            <a:r>
              <a:rPr lang="en-US" sz="2400" dirty="0">
                <a:ea typeface="Raleway"/>
                <a:cs typeface="Raleway"/>
                <a:sym typeface="Raleway"/>
              </a:rPr>
              <a:t> </a:t>
            </a:r>
            <a:r>
              <a:rPr lang="en-US" sz="2400" b="1" dirty="0">
                <a:ea typeface="Raleway"/>
                <a:cs typeface="Raleway"/>
                <a:sym typeface="Raleway"/>
              </a:rPr>
              <a:t>T</a:t>
            </a:r>
            <a:r>
              <a:rPr lang="en-US" sz="2400" dirty="0">
                <a:ea typeface="Raleway"/>
                <a:cs typeface="Raleway"/>
                <a:sym typeface="Raleway"/>
              </a:rPr>
              <a:t>trusler og drager størst mulig fordel af</a:t>
            </a:r>
            <a:r>
              <a:rPr lang="en-US" sz="2400" b="1" dirty="0">
                <a:ea typeface="Raleway"/>
                <a:cs typeface="Raleway"/>
                <a:sym typeface="Raleway"/>
              </a:rPr>
              <a:t>O</a:t>
            </a:r>
            <a:r>
              <a:rPr lang="en-US" sz="2400" dirty="0">
                <a:ea typeface="Raleway"/>
                <a:cs typeface="Raleway"/>
                <a:sym typeface="Raleway"/>
              </a:rPr>
              <a:t>muligheder.</a:t>
            </a:r>
          </a:p>
          <a:p>
            <a:pPr marL="0" marR="0" lvl="0" indent="0" algn="l" rtl="0">
              <a:spcBef>
                <a:spcPts val="0"/>
              </a:spcBef>
              <a:spcAft>
                <a:spcPts val="0"/>
              </a:spcAft>
              <a:buNone/>
            </a:pPr>
            <a:endParaRPr lang="en-US" dirty="0">
              <a:ea typeface="Raleway"/>
              <a:cs typeface="Raleway"/>
              <a:sym typeface="Raleway"/>
            </a:endParaRPr>
          </a:p>
          <a:p>
            <a:pPr marL="0" marR="0" lvl="0" indent="0" algn="l" rtl="0">
              <a:spcBef>
                <a:spcPts val="0"/>
              </a:spcBef>
              <a:spcAft>
                <a:spcPts val="0"/>
              </a:spcAft>
              <a:buNone/>
            </a:pPr>
            <a:r>
              <a:rPr lang="en-US" sz="2400" dirty="0">
                <a:ea typeface="Raleway"/>
                <a:cs typeface="Raleway"/>
                <a:sym typeface="Raleway"/>
              </a:rPr>
              <a:t>SWOT-analyse er en proces, hvor du kan identificere de interne og eksterne faktorer, der vil påvirke</a:t>
            </a:r>
            <a:r>
              <a:rPr lang="en-US" dirty="0">
                <a:ea typeface="Raleway"/>
                <a:cs typeface="Raleway"/>
                <a:sym typeface="Raleway"/>
              </a:rPr>
              <a:t>din etiske virksomheds</a:t>
            </a:r>
            <a:r>
              <a:rPr lang="en-US" sz="2400" dirty="0">
                <a:ea typeface="Raleway"/>
                <a:cs typeface="Raleway"/>
                <a:sym typeface="Raleway"/>
              </a:rPr>
              <a:t>eller projektets fremtidige ydeevne.</a:t>
            </a:r>
          </a:p>
          <a:p>
            <a:pPr rtl="0" algn="l"/>
            <a:endParaRPr lang="en-IE" dirty="0"/>
          </a:p>
        </p:txBody>
      </p:sp>
      <p:sp>
        <p:nvSpPr>
          <p:cNvPr id="3" name="Text Placeholder 2">
            <a:extLst>
              <a:ext uri="{FF2B5EF4-FFF2-40B4-BE49-F238E27FC236}">
                <a16:creationId xmlns:a16="http://schemas.microsoft.com/office/drawing/2014/main" id="{CF6DA78C-6E2E-DD26-388D-1B834902CDFC}"/>
              </a:ext>
            </a:extLst>
          </p:cNvPr>
          <p:cNvSpPr>
            <a:spLocks noGrp="1"/>
          </p:cNvSpPr>
          <p:nvPr>
            <p:ph type="body" sz="quarter" idx="16"/>
          </p:nvPr>
        </p:nvSpPr>
        <p:spPr>
          <a:xfrm>
            <a:off x="898358" y="703729"/>
            <a:ext cx="4990998" cy="992652"/>
          </a:xfrm>
        </p:spPr>
        <p:txBody>
          <a:bodyPr/>
          <a:lstStyle/>
          <a:p>
            <a:pPr rtl="0" algn="l"/>
            <a:r>
              <a:rPr lang="en-IE" b="1" dirty="0"/>
              <a:t>SWOT-analyse</a:t>
            </a:r>
          </a:p>
        </p:txBody>
      </p:sp>
      <p:sp>
        <p:nvSpPr>
          <p:cNvPr id="5" name="Google Shape;769;p27">
            <a:extLst>
              <a:ext uri="{FF2B5EF4-FFF2-40B4-BE49-F238E27FC236}">
                <a16:creationId xmlns:a16="http://schemas.microsoft.com/office/drawing/2014/main" id="{DDE33F2F-97F8-7485-627F-A72A56F36F21}"/>
              </a:ext>
            </a:extLst>
          </p:cNvPr>
          <p:cNvSpPr/>
          <p:nvPr/>
        </p:nvSpPr>
        <p:spPr>
          <a:xfrm>
            <a:off x="5802284" y="1225193"/>
            <a:ext cx="6018414" cy="4493963"/>
          </a:xfrm>
          <a:prstGeom prst="diamond">
            <a:avLst/>
          </a:prstGeom>
          <a:solidFill>
            <a:srgbClr val="EEF2EA"/>
          </a:solidFill>
          <a:ln w="12700" cap="flat" cmpd="sng">
            <a:solidFill>
              <a:srgbClr val="EEF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770;p27">
            <a:extLst>
              <a:ext uri="{FF2B5EF4-FFF2-40B4-BE49-F238E27FC236}">
                <a16:creationId xmlns:a16="http://schemas.microsoft.com/office/drawing/2014/main" id="{2A80989E-7695-3A47-277A-7758B91C013C}"/>
              </a:ext>
            </a:extLst>
          </p:cNvPr>
          <p:cNvSpPr/>
          <p:nvPr/>
        </p:nvSpPr>
        <p:spPr>
          <a:xfrm>
            <a:off x="8988406" y="1296785"/>
            <a:ext cx="3022536" cy="1945179"/>
          </a:xfrm>
          <a:prstGeom prst="roundRect">
            <a:avLst>
              <a:gd name="adj" fmla="val 16667"/>
            </a:avLst>
          </a:prstGeom>
          <a:solidFill>
            <a:srgbClr val="B2DEDD"/>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SVAGHEDER</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Ting din virksomhed mangler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Hvad din konkurrent gør bedre</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Ressourcebegrænsninger</a:t>
            </a:r>
            <a:endParaRPr sz="1700" dirty="0">
              <a:solidFill>
                <a:srgbClr val="000000"/>
              </a:solidFill>
              <a:ea typeface="Raleway"/>
              <a:cs typeface="Raleway"/>
              <a:sym typeface="Raleway"/>
            </a:endParaRPr>
          </a:p>
        </p:txBody>
      </p:sp>
      <p:sp>
        <p:nvSpPr>
          <p:cNvPr id="7" name="Google Shape;771;p27">
            <a:extLst>
              <a:ext uri="{FF2B5EF4-FFF2-40B4-BE49-F238E27FC236}">
                <a16:creationId xmlns:a16="http://schemas.microsoft.com/office/drawing/2014/main" id="{7DD785EB-6885-9869-B899-32560451D26E}"/>
              </a:ext>
            </a:extLst>
          </p:cNvPr>
          <p:cNvSpPr/>
          <p:nvPr/>
        </p:nvSpPr>
        <p:spPr>
          <a:xfrm>
            <a:off x="5802283" y="1296785"/>
            <a:ext cx="3022540" cy="1945179"/>
          </a:xfrm>
          <a:prstGeom prst="roundRect">
            <a:avLst>
              <a:gd name="adj" fmla="val 16667"/>
            </a:avLst>
          </a:prstGeom>
          <a:solidFill>
            <a:srgbClr val="F79037"/>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STYRKER</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Hvad du gør godt</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Egenskaber, der adskiller dig fra konkurrenterne</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Dygtige/kyndige medarbejdere</a:t>
            </a:r>
            <a:endParaRPr lang="en-US" sz="1700" dirty="0">
              <a:solidFill>
                <a:srgbClr val="000000"/>
              </a:solidFill>
              <a:sym typeface="Raleway"/>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Din USP</a:t>
            </a:r>
            <a:r>
              <a:rPr lang="en-US" sz="1200" dirty="0">
                <a:solidFill>
                  <a:srgbClr val="000000"/>
                </a:solidFill>
                <a:ea typeface="Raleway"/>
                <a:cs typeface="Raleway"/>
                <a:sym typeface="Raleway"/>
              </a:rPr>
              <a:t>(unikt salgsforslag)</a:t>
            </a:r>
            <a:endParaRPr sz="1200" dirty="0">
              <a:solidFill>
                <a:srgbClr val="000000"/>
              </a:solidFill>
              <a:ea typeface="Raleway"/>
              <a:cs typeface="Raleway"/>
              <a:sym typeface="Raleway"/>
            </a:endParaRPr>
          </a:p>
        </p:txBody>
      </p:sp>
      <p:sp>
        <p:nvSpPr>
          <p:cNvPr id="8" name="Google Shape;772;p27">
            <a:extLst>
              <a:ext uri="{FF2B5EF4-FFF2-40B4-BE49-F238E27FC236}">
                <a16:creationId xmlns:a16="http://schemas.microsoft.com/office/drawing/2014/main" id="{A756289F-D3B1-B74A-C588-B92566620DA0}"/>
              </a:ext>
            </a:extLst>
          </p:cNvPr>
          <p:cNvSpPr/>
          <p:nvPr/>
        </p:nvSpPr>
        <p:spPr>
          <a:xfrm>
            <a:off x="5802285" y="3546763"/>
            <a:ext cx="3022538" cy="1945179"/>
          </a:xfrm>
          <a:prstGeom prst="roundRect">
            <a:avLst>
              <a:gd name="adj" fmla="val 16667"/>
            </a:avLst>
          </a:prstGeom>
          <a:solidFill>
            <a:srgbClr val="1BA19A"/>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MULIGHEDER</a:t>
            </a:r>
            <a:endParaRPr sz="20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Undertjente markeder</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Få konkurrenter i området</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Nyt behov du kan udfylde</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Projektdeltagelse</a:t>
            </a:r>
            <a:endParaRPr sz="1700" dirty="0">
              <a:solidFill>
                <a:srgbClr val="000000"/>
              </a:solidFill>
              <a:ea typeface="Raleway"/>
              <a:cs typeface="Raleway"/>
              <a:sym typeface="Raleway"/>
            </a:endParaRPr>
          </a:p>
        </p:txBody>
      </p:sp>
      <p:sp>
        <p:nvSpPr>
          <p:cNvPr id="9" name="Google Shape;773;p27">
            <a:extLst>
              <a:ext uri="{FF2B5EF4-FFF2-40B4-BE49-F238E27FC236}">
                <a16:creationId xmlns:a16="http://schemas.microsoft.com/office/drawing/2014/main" id="{46002EA2-8BF3-854F-78F5-8903A1BD4789}"/>
              </a:ext>
            </a:extLst>
          </p:cNvPr>
          <p:cNvSpPr/>
          <p:nvPr/>
        </p:nvSpPr>
        <p:spPr>
          <a:xfrm>
            <a:off x="8988405" y="3546762"/>
            <a:ext cx="3022537" cy="1945179"/>
          </a:xfrm>
          <a:prstGeom prst="roundRect">
            <a:avLst>
              <a:gd name="adj" fmla="val 16667"/>
            </a:avLst>
          </a:prstGeom>
          <a:solidFill>
            <a:srgbClr val="F1A0C2"/>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TRUSLER</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Nye konkurrenter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Ændring af regler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Ændring af kundernes holdning til din virksomhed</a:t>
            </a:r>
            <a:endParaRPr sz="1700" dirty="0">
              <a:solidFill>
                <a:srgbClr val="000000"/>
              </a:solidFill>
              <a:ea typeface="Raleway"/>
              <a:cs typeface="Raleway"/>
              <a:sym typeface="Raleway"/>
            </a:endParaRPr>
          </a:p>
        </p:txBody>
      </p:sp>
      <p:sp>
        <p:nvSpPr>
          <p:cNvPr id="10" name="Google Shape;774;p27">
            <a:extLst>
              <a:ext uri="{FF2B5EF4-FFF2-40B4-BE49-F238E27FC236}">
                <a16:creationId xmlns:a16="http://schemas.microsoft.com/office/drawing/2014/main" id="{97E9003B-0095-B10E-E874-5B0EE5BA8DE1}"/>
              </a:ext>
            </a:extLst>
          </p:cNvPr>
          <p:cNvSpPr/>
          <p:nvPr/>
        </p:nvSpPr>
        <p:spPr>
          <a:xfrm rot="5400000">
            <a:off x="8677102" y="-779785"/>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75;p27">
            <a:extLst>
              <a:ext uri="{FF2B5EF4-FFF2-40B4-BE49-F238E27FC236}">
                <a16:creationId xmlns:a16="http://schemas.microsoft.com/office/drawing/2014/main" id="{358DA93A-2C1F-C385-5F79-52A75C81CFD1}"/>
              </a:ext>
            </a:extLst>
          </p:cNvPr>
          <p:cNvSpPr/>
          <p:nvPr/>
        </p:nvSpPr>
        <p:spPr>
          <a:xfrm rot="-5400000">
            <a:off x="8677102" y="4074622"/>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76;p27">
            <a:extLst>
              <a:ext uri="{FF2B5EF4-FFF2-40B4-BE49-F238E27FC236}">
                <a16:creationId xmlns:a16="http://schemas.microsoft.com/office/drawing/2014/main" id="{F6236C11-74BA-9904-52B1-ABA1B060E6CF}"/>
              </a:ext>
            </a:extLst>
          </p:cNvPr>
          <p:cNvSpPr txBox="1"/>
          <p:nvPr/>
        </p:nvSpPr>
        <p:spPr>
          <a:xfrm>
            <a:off x="8337666" y="830723"/>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Indre</a:t>
            </a:r>
            <a:endParaRPr sz="1800">
              <a:solidFill>
                <a:schemeClr val="dk1"/>
              </a:solidFill>
              <a:latin typeface="Calibri"/>
              <a:ea typeface="Calibri"/>
              <a:cs typeface="Calibri"/>
              <a:sym typeface="Calibri"/>
            </a:endParaRPr>
          </a:p>
        </p:txBody>
      </p:sp>
      <p:sp>
        <p:nvSpPr>
          <p:cNvPr id="13" name="Google Shape;777;p27">
            <a:extLst>
              <a:ext uri="{FF2B5EF4-FFF2-40B4-BE49-F238E27FC236}">
                <a16:creationId xmlns:a16="http://schemas.microsoft.com/office/drawing/2014/main" id="{F2CF3B89-E6FA-04D4-288F-BA0A882FB276}"/>
              </a:ext>
            </a:extLst>
          </p:cNvPr>
          <p:cNvSpPr txBox="1"/>
          <p:nvPr/>
        </p:nvSpPr>
        <p:spPr>
          <a:xfrm>
            <a:off x="8351309" y="5606082"/>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Ekstern</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4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placing stars">
            <a:extLst>
              <a:ext uri="{FF2B5EF4-FFF2-40B4-BE49-F238E27FC236}">
                <a16:creationId xmlns:a16="http://schemas.microsoft.com/office/drawing/2014/main" id="{C982AFC7-7E37-83BB-F51E-D4ADB76B5E9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D461A4B5-5422-6B09-0ED5-A1AA5BF94163}"/>
              </a:ext>
            </a:extLst>
          </p:cNvPr>
          <p:cNvSpPr txBox="1">
            <a:spLocks/>
          </p:cNvSpPr>
          <p:nvPr/>
        </p:nvSpPr>
        <p:spPr>
          <a:xfrm>
            <a:off x="673256" y="575165"/>
            <a:ext cx="3791493" cy="84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IE" sz="3600" b="1" dirty="0">
                <a:solidFill>
                  <a:srgbClr val="000000"/>
                </a:solidFill>
              </a:rPr>
              <a:t>Styrker:</a:t>
            </a:r>
          </a:p>
        </p:txBody>
      </p:sp>
      <p:sp>
        <p:nvSpPr>
          <p:cNvPr id="9" name="TextBox 8">
            <a:extLst>
              <a:ext uri="{FF2B5EF4-FFF2-40B4-BE49-F238E27FC236}">
                <a16:creationId xmlns:a16="http://schemas.microsoft.com/office/drawing/2014/main" id="{92BB7B67-8825-19A5-B2CB-A1D87F20B72D}"/>
              </a:ext>
            </a:extLst>
          </p:cNvPr>
          <p:cNvSpPr txBox="1"/>
          <p:nvPr/>
        </p:nvSpPr>
        <p:spPr>
          <a:xfrm>
            <a:off x="773650" y="1161857"/>
            <a:ext cx="6681509" cy="2308324"/>
          </a:xfrm>
          <a:prstGeom prst="rect">
            <a:avLst/>
          </a:prstGeom>
          <a:noFill/>
        </p:spPr>
        <p:txBody>
          <a:bodyPr wrap="square">
            <a:spAutoFit/>
          </a:bodyPr>
          <a:lstStyle/>
          <a:p>
            <a:pPr rtl="0" algn="l"/>
            <a:r>
              <a:rPr lang="en-US" sz="2400" b="0" i="0" dirty="0">
                <a:solidFill>
                  <a:srgbClr val="000000"/>
                </a:solidFill>
                <a:effectLst/>
              </a:rPr>
              <a:t>Dette refererer til internt</a:t>
            </a:r>
            <a:r>
              <a:rPr lang="en-US" sz="2400" dirty="0">
                <a:solidFill>
                  <a:srgbClr val="000000"/>
                </a:solidFill>
              </a:rPr>
              <a:t>områder af din fødevarevirksomhed</a:t>
            </a:r>
            <a:r>
              <a:rPr lang="en-US" sz="2400" b="0" i="0" dirty="0">
                <a:solidFill>
                  <a:srgbClr val="000000"/>
                </a:solidFill>
                <a:effectLst/>
              </a:rPr>
              <a:t>. At undersøge disse områder hjælper dig med at forstå, hvad der er</a:t>
            </a:r>
            <a:r>
              <a:rPr lang="en-US" sz="2400" dirty="0">
                <a:solidFill>
                  <a:srgbClr val="000000"/>
                </a:solidFill>
              </a:rPr>
              <a:t>går til</a:t>
            </a:r>
            <a:r>
              <a:rPr lang="en-US" sz="2400" b="0" i="0" dirty="0">
                <a:solidFill>
                  <a:srgbClr val="000000"/>
                </a:solidFill>
                <a:effectLst/>
              </a:rPr>
              <a:t>arbejde. Du kan derefter bruge de teknikker, som du ved virker – dine styrker – på andre områder, der måske har brug for yderligere støtte, såsom at forbedre din forsyningskæde osv.</a:t>
            </a:r>
            <a:endParaRPr lang="en-IE" sz="2400" dirty="0">
              <a:solidFill>
                <a:srgbClr val="000000"/>
              </a:solidFill>
            </a:endParaRPr>
          </a:p>
        </p:txBody>
      </p:sp>
      <p:sp>
        <p:nvSpPr>
          <p:cNvPr id="10" name="TextBox 9">
            <a:extLst>
              <a:ext uri="{FF2B5EF4-FFF2-40B4-BE49-F238E27FC236}">
                <a16:creationId xmlns:a16="http://schemas.microsoft.com/office/drawing/2014/main" id="{0ACEE11F-C723-C819-47A4-DCB19A5A3FA4}"/>
              </a:ext>
            </a:extLst>
          </p:cNvPr>
          <p:cNvSpPr txBox="1"/>
          <p:nvPr/>
        </p:nvSpPr>
        <p:spPr>
          <a:xfrm>
            <a:off x="824368" y="3429000"/>
            <a:ext cx="6580072" cy="2308324"/>
          </a:xfrm>
          <a:prstGeom prst="rect">
            <a:avLst/>
          </a:prstGeom>
          <a:noFill/>
        </p:spPr>
        <p:txBody>
          <a:bodyPr wrap="square">
            <a:spAutoFit/>
          </a:bodyPr>
          <a:lstStyle/>
          <a:p>
            <a:pPr algn="l" fontAlgn="auto" rtl="0"/>
            <a:r>
              <a:rPr lang="en-US" sz="2400" b="1" i="0" dirty="0">
                <a:solidFill>
                  <a:srgbClr val="F79037"/>
                </a:solidFill>
                <a:effectLst/>
              </a:rPr>
              <a:t>Når du ser på din virksomheds styrker, skal du stille dig selv følgende spørgsmål:</a:t>
            </a:r>
          </a:p>
          <a:p>
            <a:pPr marL="342900" indent="-342900" algn="l" fontAlgn="auto" rtl="0">
              <a:buFont typeface="Arial" panose="020B0604020202020204" pitchFamily="34" charset="0"/>
              <a:buChar char="•"/>
            </a:pPr>
            <a:r>
              <a:rPr lang="en-US" sz="2400" b="0" i="0" dirty="0">
                <a:solidFill>
                  <a:srgbClr val="000000"/>
                </a:solidFill>
                <a:effectLst/>
              </a:rPr>
              <a:t>Hvad gør vi godt? Eller hvad gør vi bedst?</a:t>
            </a:r>
          </a:p>
          <a:p>
            <a:pPr marL="342900" indent="-342900" algn="l" fontAlgn="auto" rtl="0">
              <a:buFont typeface="Arial" panose="020B0604020202020204" pitchFamily="34" charset="0"/>
              <a:buChar char="•"/>
            </a:pPr>
            <a:r>
              <a:rPr lang="en-US" sz="2400" b="0" i="0" dirty="0">
                <a:solidFill>
                  <a:srgbClr val="000000"/>
                </a:solidFill>
                <a:effectLst/>
              </a:rPr>
              <a:t>Hvad er unikt ved vores produkt eller service?</a:t>
            </a:r>
            <a:endParaRPr lang="en-US" sz="2400" dirty="0">
              <a:solidFill>
                <a:srgbClr val="000000"/>
              </a:solidFill>
            </a:endParaRPr>
          </a:p>
          <a:p>
            <a:pPr marL="342900" indent="-342900" algn="l" fontAlgn="auto" rtl="0">
              <a:buFont typeface="Arial" panose="020B0604020202020204" pitchFamily="34" charset="0"/>
              <a:buChar char="•"/>
            </a:pPr>
            <a:r>
              <a:rPr lang="en-US" sz="2400" b="0" i="0" dirty="0">
                <a:solidFill>
                  <a:srgbClr val="000000"/>
                </a:solidFill>
                <a:effectLst/>
              </a:rPr>
              <a:t>Hvad kan vores målkunde lide ved os?</a:t>
            </a:r>
            <a:endParaRPr lang="en-US" sz="2400" dirty="0">
              <a:solidFill>
                <a:srgbClr val="000000"/>
              </a:solidFill>
            </a:endParaRPr>
          </a:p>
          <a:p>
            <a:pPr marL="342900" indent="-342900" algn="l" fontAlgn="auto" rtl="0">
              <a:buFont typeface="Arial" panose="020B0604020202020204" pitchFamily="34" charset="0"/>
              <a:buChar char="•"/>
            </a:pPr>
            <a:r>
              <a:rPr lang="en-US" sz="2400" b="0" i="0" dirty="0">
                <a:solidFill>
                  <a:srgbClr val="000000"/>
                </a:solidFill>
                <a:effectLst/>
              </a:rPr>
              <a:t>Hvilke funktioner slår vores konkurrenter ud?</a:t>
            </a:r>
          </a:p>
        </p:txBody>
      </p:sp>
    </p:spTree>
    <p:extLst>
      <p:ext uri="{BB962C8B-B14F-4D97-AF65-F5344CB8AC3E}">
        <p14:creationId xmlns:p14="http://schemas.microsoft.com/office/powerpoint/2010/main" val="2289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A7652-68CA-15B5-1280-811DCC2B3513}"/>
              </a:ext>
            </a:extLst>
          </p:cNvPr>
          <p:cNvSpPr>
            <a:spLocks noGrp="1"/>
          </p:cNvSpPr>
          <p:nvPr>
            <p:ph type="body" sz="quarter" idx="18"/>
          </p:nvPr>
        </p:nvSpPr>
        <p:spPr>
          <a:xfrm>
            <a:off x="898356" y="1965435"/>
            <a:ext cx="6479905" cy="3644952"/>
          </a:xfrm>
        </p:spPr>
        <p:txBody>
          <a:bodyPr/>
          <a:lstStyle/>
          <a:p>
            <a:pPr rtl="0" algn="l"/>
            <a:r>
              <a:rPr lang="en-US" dirty="0"/>
              <a:t>Etiske fødevareiværksættere har potentiale til</a:t>
            </a:r>
            <a:r>
              <a:rPr lang="en-US" b="1" dirty="0"/>
              <a:t>inspirere og påvirke den bredere fødevareindustri</a:t>
            </a:r>
            <a:r>
              <a:rPr lang="en-US" dirty="0"/>
              <a:t>. Ved at demonstrere levedygtigheden og succesen af ​​etisk praksis gennem kreative tilgange, kan de inspirere større fødevarevirksomheder til at vedtage mere bæredygtige og etiske praksisser.</a:t>
            </a:r>
          </a:p>
          <a:p>
            <a:pPr rtl="0" algn="l"/>
            <a:r>
              <a:rPr lang="en-US" b="1" dirty="0"/>
              <a:t>Kreativitet kan være en katalysator for brancheomspændende forandringer og skabe en positiv effekt i større skala</a:t>
            </a:r>
            <a:r>
              <a:rPr lang="en-US" dirty="0"/>
              <a:t>hvor gennemsigtighed, integritet og en forpligtelse til etiske værdier fremmes.</a:t>
            </a:r>
            <a:endParaRPr lang="en-IE" dirty="0"/>
          </a:p>
        </p:txBody>
      </p:sp>
      <p:sp>
        <p:nvSpPr>
          <p:cNvPr id="3" name="Text Placeholder 2">
            <a:extLst>
              <a:ext uri="{FF2B5EF4-FFF2-40B4-BE49-F238E27FC236}">
                <a16:creationId xmlns:a16="http://schemas.microsoft.com/office/drawing/2014/main" id="{C2DA211F-4876-230E-ED43-98D6A7B20BB8}"/>
              </a:ext>
            </a:extLst>
          </p:cNvPr>
          <p:cNvSpPr>
            <a:spLocks noGrp="1"/>
          </p:cNvSpPr>
          <p:nvPr>
            <p:ph type="body" sz="quarter" idx="16"/>
          </p:nvPr>
        </p:nvSpPr>
        <p:spPr>
          <a:xfrm>
            <a:off x="898357" y="669524"/>
            <a:ext cx="4990998" cy="992652"/>
          </a:xfrm>
        </p:spPr>
        <p:txBody>
          <a:bodyPr/>
          <a:lstStyle/>
          <a:p>
            <a:pPr rtl="0" algn="l"/>
            <a:r>
              <a:rPr lang="en-IE" b="1" dirty="0"/>
              <a:t>Muligheden, der ligger i kreativitet</a:t>
            </a:r>
          </a:p>
        </p:txBody>
      </p:sp>
      <p:pic>
        <p:nvPicPr>
          <p:cNvPr id="6" name="Picture Placeholder 5" descr="Dandelion clock dispersing seeds">
            <a:extLst>
              <a:ext uri="{FF2B5EF4-FFF2-40B4-BE49-F238E27FC236}">
                <a16:creationId xmlns:a16="http://schemas.microsoft.com/office/drawing/2014/main" id="{44D0D870-4967-24EE-C0E2-0DF5742223E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156"/>
          <a:stretch/>
        </p:blipFill>
        <p:spPr>
          <a:xfrm>
            <a:off x="7455159" y="1452563"/>
            <a:ext cx="4736841" cy="4656137"/>
          </a:xfrm>
        </p:spPr>
      </p:pic>
      <p:grpSp>
        <p:nvGrpSpPr>
          <p:cNvPr id="7" name="Group 6">
            <a:extLst>
              <a:ext uri="{FF2B5EF4-FFF2-40B4-BE49-F238E27FC236}">
                <a16:creationId xmlns:a16="http://schemas.microsoft.com/office/drawing/2014/main" id="{CC084296-1328-E0AC-FAC0-B2AF69267C6B}"/>
              </a:ext>
            </a:extLst>
          </p:cNvPr>
          <p:cNvGrpSpPr/>
          <p:nvPr/>
        </p:nvGrpSpPr>
        <p:grpSpPr>
          <a:xfrm>
            <a:off x="9271346" y="3067362"/>
            <a:ext cx="3304252" cy="3302807"/>
            <a:chOff x="978879" y="2999701"/>
            <a:chExt cx="2461200" cy="2460124"/>
          </a:xfrm>
        </p:grpSpPr>
        <p:grpSp>
          <p:nvGrpSpPr>
            <p:cNvPr id="8" name="Graphic 2">
              <a:extLst>
                <a:ext uri="{FF2B5EF4-FFF2-40B4-BE49-F238E27FC236}">
                  <a16:creationId xmlns:a16="http://schemas.microsoft.com/office/drawing/2014/main" id="{5187030F-2A85-6C16-FF42-57247B25939E}"/>
                </a:ext>
              </a:extLst>
            </p:cNvPr>
            <p:cNvGrpSpPr/>
            <p:nvPr/>
          </p:nvGrpSpPr>
          <p:grpSpPr>
            <a:xfrm>
              <a:off x="978879" y="2999701"/>
              <a:ext cx="2461200" cy="2460124"/>
              <a:chOff x="690225" y="4499263"/>
              <a:chExt cx="1499146" cy="1498490"/>
            </a:xfrm>
            <a:solidFill>
              <a:schemeClr val="bg1">
                <a:alpha val="27098"/>
              </a:schemeClr>
            </a:solidFill>
          </p:grpSpPr>
          <p:sp>
            <p:nvSpPr>
              <p:cNvPr id="12" name="Freeform 127">
                <a:extLst>
                  <a:ext uri="{FF2B5EF4-FFF2-40B4-BE49-F238E27FC236}">
                    <a16:creationId xmlns:a16="http://schemas.microsoft.com/office/drawing/2014/main" id="{7871A64A-0EF9-6D26-6FB4-32FC49A7D38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3" name="Freeform 128">
                <a:extLst>
                  <a:ext uri="{FF2B5EF4-FFF2-40B4-BE49-F238E27FC236}">
                    <a16:creationId xmlns:a16="http://schemas.microsoft.com/office/drawing/2014/main" id="{21B0B13F-1220-4645-BEF4-276D7D5185A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9" name="Freeform 124">
              <a:extLst>
                <a:ext uri="{FF2B5EF4-FFF2-40B4-BE49-F238E27FC236}">
                  <a16:creationId xmlns:a16="http://schemas.microsoft.com/office/drawing/2014/main" id="{9BF7DEEB-42DF-AEA5-EAE5-2EAA3A8FD4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0" name="Freeform 125">
              <a:extLst>
                <a:ext uri="{FF2B5EF4-FFF2-40B4-BE49-F238E27FC236}">
                  <a16:creationId xmlns:a16="http://schemas.microsoft.com/office/drawing/2014/main" id="{2E460284-CB37-17D7-A4FF-3ABED6D4A35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1" name="Freeform 126">
              <a:extLst>
                <a:ext uri="{FF2B5EF4-FFF2-40B4-BE49-F238E27FC236}">
                  <a16:creationId xmlns:a16="http://schemas.microsoft.com/office/drawing/2014/main" id="{420BE874-2B11-6D61-20BF-EBDD2F4B08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93368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077BD-FEAD-4C22-2475-1F6CA4FC9B07}"/>
              </a:ext>
            </a:extLst>
          </p:cNvPr>
          <p:cNvSpPr>
            <a:spLocks noGrp="1"/>
          </p:cNvSpPr>
          <p:nvPr>
            <p:ph type="body" sz="quarter" idx="18"/>
          </p:nvPr>
        </p:nvSpPr>
        <p:spPr>
          <a:xfrm>
            <a:off x="898357" y="1452563"/>
            <a:ext cx="6556802" cy="4157823"/>
          </a:xfrm>
        </p:spPr>
        <p:txBody>
          <a:bodyPr/>
          <a:lstStyle/>
          <a:p>
            <a:pPr algn="l" fontAlgn="auto" rtl="0"/>
            <a:r>
              <a:rPr lang="en-US" sz="2400" b="0" i="0" dirty="0">
                <a:effectLst/>
              </a:rPr>
              <a:t>Dette refererer til internt</a:t>
            </a:r>
            <a:r>
              <a:rPr lang="en-US" sz="2400" dirty="0"/>
              <a:t>områder</a:t>
            </a:r>
            <a:r>
              <a:rPr lang="en-US" sz="2400" b="0" i="0" dirty="0">
                <a:effectLst/>
              </a:rPr>
              <a:t>der er underpræsterende. Det er en god idé at</a:t>
            </a:r>
            <a:r>
              <a:rPr lang="en-US" sz="2400" b="0" i="0" dirty="0" err="1">
                <a:effectLst/>
              </a:rPr>
              <a:t>analysere</a:t>
            </a:r>
            <a:r>
              <a:rPr lang="en-US" sz="2400" b="0" i="0" dirty="0">
                <a:effectLst/>
              </a:rPr>
              <a:t>dine styrker før dine svagheder for at skabe en baseline af succes og fiasko. Identifikation af interne svagheder giver et udgangspunkt for at forbedre disse områder.</a:t>
            </a:r>
            <a:endParaRPr lang="en-US" sz="800" b="0" i="0" dirty="0">
              <a:effectLst/>
            </a:endParaRPr>
          </a:p>
          <a:p>
            <a:pPr algn="l" fontAlgn="auto" rtl="0"/>
            <a:r>
              <a:rPr lang="en-US" sz="2400" b="1" i="0" dirty="0">
                <a:solidFill>
                  <a:srgbClr val="F79037"/>
                </a:solidFill>
                <a:effectLst/>
              </a:rPr>
              <a:t>Identificer virksomhedens svagheder ved at spørge:</a:t>
            </a:r>
          </a:p>
          <a:p>
            <a:pPr marL="342900" indent="-342900" algn="l" fontAlgn="auto" rtl="0">
              <a:spcBef>
                <a:spcPts val="600"/>
              </a:spcBef>
              <a:buFont typeface="Arial" panose="020B0604020202020204" pitchFamily="34" charset="0"/>
              <a:buChar char="•"/>
            </a:pPr>
            <a:r>
              <a:rPr lang="en-US" sz="2400" b="0" i="0" dirty="0">
                <a:effectLst/>
              </a:rPr>
              <a:t>Hvilke initiativer er underpræsterende og hvorfor?</a:t>
            </a:r>
          </a:p>
          <a:p>
            <a:pPr marL="342900" indent="-342900" algn="l" fontAlgn="auto" rtl="0">
              <a:spcBef>
                <a:spcPts val="600"/>
              </a:spcBef>
              <a:buFont typeface="Arial" panose="020B0604020202020204" pitchFamily="34" charset="0"/>
              <a:buChar char="•"/>
            </a:pPr>
            <a:r>
              <a:rPr lang="en-US" sz="2400" b="0" i="0" dirty="0">
                <a:effectLst/>
              </a:rPr>
              <a:t>Hvad kan forbedres?</a:t>
            </a:r>
          </a:p>
          <a:p>
            <a:pPr marL="342900" indent="-342900" algn="l" fontAlgn="auto" rtl="0">
              <a:spcBef>
                <a:spcPts val="600"/>
              </a:spcBef>
              <a:buFont typeface="Arial" panose="020B0604020202020204" pitchFamily="34" charset="0"/>
              <a:buChar char="•"/>
            </a:pPr>
            <a:r>
              <a:rPr lang="en-US" sz="2400" b="0" i="0" dirty="0">
                <a:effectLst/>
              </a:rPr>
              <a:t>Hvilke ressourcer kan forbedre ydeevnen?</a:t>
            </a:r>
          </a:p>
          <a:p>
            <a:pPr marL="342900" indent="-342900" algn="l" fontAlgn="auto" rtl="0">
              <a:spcBef>
                <a:spcPts val="600"/>
              </a:spcBef>
              <a:buFont typeface="Arial" panose="020B0604020202020204" pitchFamily="34" charset="0"/>
              <a:buChar char="•"/>
            </a:pPr>
            <a:r>
              <a:rPr lang="en-US" sz="2400" b="0" i="0" dirty="0">
                <a:effectLst/>
              </a:rPr>
              <a:t>Hvordan rangerer vi i forhold til vores konkurrenter?</a:t>
            </a:r>
          </a:p>
          <a:p>
            <a:pPr rtl="0" algn="l"/>
            <a:endParaRPr lang="en-IE" dirty="0"/>
          </a:p>
        </p:txBody>
      </p:sp>
      <p:sp>
        <p:nvSpPr>
          <p:cNvPr id="3" name="Text Placeholder 2">
            <a:extLst>
              <a:ext uri="{FF2B5EF4-FFF2-40B4-BE49-F238E27FC236}">
                <a16:creationId xmlns:a16="http://schemas.microsoft.com/office/drawing/2014/main" id="{2296B63E-E2AE-6F0F-165D-03111E01E3BD}"/>
              </a:ext>
            </a:extLst>
          </p:cNvPr>
          <p:cNvSpPr>
            <a:spLocks noGrp="1"/>
          </p:cNvSpPr>
          <p:nvPr>
            <p:ph type="body" sz="quarter" idx="16"/>
          </p:nvPr>
        </p:nvSpPr>
        <p:spPr>
          <a:xfrm>
            <a:off x="646110" y="609081"/>
            <a:ext cx="4990998" cy="562321"/>
          </a:xfrm>
        </p:spPr>
        <p:txBody>
          <a:bodyPr/>
          <a:lstStyle/>
          <a:p>
            <a:pPr rtl="0" algn="l"/>
            <a:r>
              <a:rPr lang="en-IE" b="1" dirty="0"/>
              <a:t>Svagheder:</a:t>
            </a:r>
          </a:p>
          <a:p>
            <a:pPr rtl="0" algn="l"/>
            <a:endParaRPr lang="en-IE" b="1" dirty="0"/>
          </a:p>
        </p:txBody>
      </p:sp>
      <p:pic>
        <p:nvPicPr>
          <p:cNvPr id="6" name="Picture Placeholder 5" descr="Magnifying glass showing decling performance">
            <a:extLst>
              <a:ext uri="{FF2B5EF4-FFF2-40B4-BE49-F238E27FC236}">
                <a16:creationId xmlns:a16="http://schemas.microsoft.com/office/drawing/2014/main" id="{BE39A9D9-7F07-72D2-CD7F-DED269FB347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4202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E08B8-FD47-F253-4585-604DEB2C9036}"/>
              </a:ext>
            </a:extLst>
          </p:cNvPr>
          <p:cNvSpPr>
            <a:spLocks noGrp="1"/>
          </p:cNvSpPr>
          <p:nvPr>
            <p:ph type="body" sz="quarter" idx="18"/>
          </p:nvPr>
        </p:nvSpPr>
        <p:spPr>
          <a:xfrm>
            <a:off x="688151" y="1156139"/>
            <a:ext cx="6889808" cy="4454248"/>
          </a:xfrm>
        </p:spPr>
        <p:txBody>
          <a:bodyPr/>
          <a:lstStyle/>
          <a:p>
            <a:pPr algn="l" fontAlgn="auto" rtl="0"/>
            <a:r>
              <a:rPr lang="en-US" sz="2400" b="0" i="0" dirty="0">
                <a:effectLst/>
              </a:rPr>
              <a:t>Muligheder i SWOT er resultatet af dine eksisterende styrker og svagheder sammen med eventuelle eksterne muligheder, der vil sætte dig i en</a:t>
            </a:r>
            <a:r>
              <a:rPr lang="en-US" sz="2400" dirty="0"/>
              <a:t>bett</a:t>
            </a:r>
            <a:r>
              <a:rPr lang="en-US" sz="2400" b="0" i="0" dirty="0">
                <a:effectLst/>
              </a:rPr>
              <a:t>konkurrenceposition. Disse kunne være alt fra</a:t>
            </a:r>
            <a:r>
              <a:rPr lang="en-US" sz="2400" dirty="0"/>
              <a:t>markedet</a:t>
            </a:r>
            <a:r>
              <a:rPr lang="en-US" sz="2400" b="0" i="0" dirty="0">
                <a:effectLst/>
              </a:rPr>
              <a:t>som du gerne vil forbedre eller områder, der ikke blev identificeret i de første to faser af din analyse.</a:t>
            </a:r>
            <a:endParaRPr lang="en-US" sz="1050" b="0" i="0" dirty="0">
              <a:effectLst/>
            </a:endParaRPr>
          </a:p>
          <a:p>
            <a:pPr algn="l" fontAlgn="auto" rtl="0"/>
            <a:r>
              <a:rPr lang="en-US" sz="2400" b="1" i="0" dirty="0">
                <a:solidFill>
                  <a:srgbClr val="F79037"/>
                </a:solidFill>
                <a:effectLst/>
              </a:rPr>
              <a:t>Da der er mange måder at skabe muligheder på, er det nyttigt at</a:t>
            </a:r>
            <a:r>
              <a:rPr lang="en-US" sz="2400" b="1" dirty="0">
                <a:solidFill>
                  <a:srgbClr val="F79037"/>
                </a:solidFill>
              </a:rPr>
              <a:t>Spørg</a:t>
            </a:r>
            <a:r>
              <a:rPr lang="en-US" sz="2400" b="1" i="0" dirty="0">
                <a:solidFill>
                  <a:srgbClr val="F79037"/>
                </a:solidFill>
                <a:effectLst/>
              </a:rPr>
              <a:t>disse spørgsmål inden du starter:</a:t>
            </a:r>
          </a:p>
          <a:p>
            <a:pPr marL="342900" indent="-342900" algn="l" fontAlgn="auto" rtl="0">
              <a:spcBef>
                <a:spcPts val="600"/>
              </a:spcBef>
              <a:buFont typeface="Arial" panose="020B0604020202020204" pitchFamily="34" charset="0"/>
              <a:buChar char="•"/>
            </a:pPr>
            <a:r>
              <a:rPr lang="en-US" sz="2400" b="0" i="0" dirty="0">
                <a:effectLst/>
              </a:rPr>
              <a:t>Hvilke muligheder opstår lokalt/regionalt?</a:t>
            </a:r>
          </a:p>
          <a:p>
            <a:pPr marL="342900" indent="-342900" algn="l" fontAlgn="auto" rtl="0">
              <a:spcBef>
                <a:spcPts val="600"/>
              </a:spcBef>
              <a:buFont typeface="Arial" panose="020B0604020202020204" pitchFamily="34" charset="0"/>
              <a:buChar char="•"/>
            </a:pPr>
            <a:r>
              <a:rPr lang="en-US" sz="2400" b="0" i="0" dirty="0">
                <a:effectLst/>
              </a:rPr>
              <a:t>Er der markedshuller i vores tjenester?</a:t>
            </a:r>
          </a:p>
          <a:p>
            <a:pPr marL="342900" indent="-342900" algn="l" fontAlgn="auto" rtl="0">
              <a:spcBef>
                <a:spcPts val="600"/>
              </a:spcBef>
              <a:buFont typeface="Arial" panose="020B0604020202020204" pitchFamily="34" charset="0"/>
              <a:buChar char="•"/>
            </a:pPr>
            <a:r>
              <a:rPr lang="en-US" sz="2400" b="0" i="0" dirty="0">
                <a:effectLst/>
              </a:rPr>
              <a:t>Hvad er vores</a:t>
            </a:r>
            <a:r>
              <a:rPr lang="en-US" sz="2400" b="0" i="0" u="none" strike="noStrike" dirty="0">
                <a:effectLst/>
              </a:rPr>
              <a:t>forretningsmål</a:t>
            </a:r>
            <a:r>
              <a:rPr lang="en-US" sz="2400" b="0" i="0" dirty="0">
                <a:effectLst/>
              </a:rPr>
              <a:t>for året?</a:t>
            </a:r>
          </a:p>
          <a:p>
            <a:pPr marL="342900" indent="-342900" algn="l" fontAlgn="auto" rtl="0">
              <a:spcBef>
                <a:spcPts val="600"/>
              </a:spcBef>
              <a:buFont typeface="Arial" panose="020B0604020202020204" pitchFamily="34" charset="0"/>
              <a:buChar char="•"/>
            </a:pPr>
            <a:r>
              <a:rPr lang="en-US" sz="2400" b="0" i="0" dirty="0">
                <a:effectLst/>
              </a:rPr>
              <a:t>Hvad tilbyder vores konkurrenter?</a:t>
            </a:r>
          </a:p>
          <a:p>
            <a:pPr rtl="0" algn="l"/>
            <a:endParaRPr lang="en-IE" dirty="0"/>
          </a:p>
        </p:txBody>
      </p:sp>
      <p:sp>
        <p:nvSpPr>
          <p:cNvPr id="3" name="Text Placeholder 2">
            <a:extLst>
              <a:ext uri="{FF2B5EF4-FFF2-40B4-BE49-F238E27FC236}">
                <a16:creationId xmlns:a16="http://schemas.microsoft.com/office/drawing/2014/main" id="{979DAF7C-F17D-24F2-3F43-0C4056317774}"/>
              </a:ext>
            </a:extLst>
          </p:cNvPr>
          <p:cNvSpPr>
            <a:spLocks noGrp="1"/>
          </p:cNvSpPr>
          <p:nvPr>
            <p:ph type="body" sz="quarter" idx="16"/>
          </p:nvPr>
        </p:nvSpPr>
        <p:spPr>
          <a:xfrm>
            <a:off x="688151" y="543401"/>
            <a:ext cx="4990998" cy="992652"/>
          </a:xfrm>
        </p:spPr>
        <p:txBody>
          <a:bodyPr/>
          <a:lstStyle/>
          <a:p>
            <a:pPr rtl="0" algn="l"/>
            <a:r>
              <a:rPr lang="en-IE" b="1" dirty="0"/>
              <a:t>Muligheder:</a:t>
            </a:r>
          </a:p>
          <a:p>
            <a:pPr rtl="0" algn="l"/>
            <a:endParaRPr lang="en-IE" b="1" dirty="0"/>
          </a:p>
        </p:txBody>
      </p:sp>
      <p:pic>
        <p:nvPicPr>
          <p:cNvPr id="6" name="Picture Placeholder 5" descr="Long ladder glowing among shorter dull ladders">
            <a:extLst>
              <a:ext uri="{FF2B5EF4-FFF2-40B4-BE49-F238E27FC236}">
                <a16:creationId xmlns:a16="http://schemas.microsoft.com/office/drawing/2014/main" id="{24C6CC30-B6D5-34B9-A501-EBE68375DA2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430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E69F3-E978-A72A-9877-3D9239328C63}"/>
              </a:ext>
            </a:extLst>
          </p:cNvPr>
          <p:cNvSpPr>
            <a:spLocks noGrp="1"/>
          </p:cNvSpPr>
          <p:nvPr>
            <p:ph type="body" sz="quarter" idx="18"/>
          </p:nvPr>
        </p:nvSpPr>
        <p:spPr>
          <a:xfrm>
            <a:off x="898357" y="1313793"/>
            <a:ext cx="6353781" cy="4412207"/>
          </a:xfrm>
        </p:spPr>
        <p:txBody>
          <a:bodyPr/>
          <a:lstStyle/>
          <a:p>
            <a:pPr algn="l" fontAlgn="auto" rtl="0"/>
            <a:r>
              <a:rPr lang="en-US" sz="2400" b="0" i="0" dirty="0">
                <a:effectLst/>
              </a:rPr>
              <a:t>Trusler i SWOT er områder med potentiale til at forårsage problemer. Til forskel fra svagheder er trusler ydre og uden for din kontrol. Dette kan omfatte alt fra en global pandemi til en ændring i konkurrencelandskabet.</a:t>
            </a:r>
          </a:p>
          <a:p>
            <a:pPr algn="l" fontAlgn="auto" rtl="0"/>
            <a:endParaRPr lang="en-US" sz="1200" b="0" i="0" dirty="0">
              <a:effectLst/>
            </a:endParaRPr>
          </a:p>
          <a:p>
            <a:pPr algn="l" fontAlgn="auto" rtl="0"/>
            <a:r>
              <a:rPr lang="en-US" sz="2400" b="1" i="0" dirty="0">
                <a:solidFill>
                  <a:srgbClr val="F79037"/>
                </a:solidFill>
                <a:effectLst/>
              </a:rPr>
              <a:t>Her er et par spørgsmål, du skal stille dig selv for at identificere eksterne trusler:</a:t>
            </a:r>
          </a:p>
          <a:p>
            <a:pPr marL="342900" indent="-342900" algn="l" fontAlgn="auto" rtl="0">
              <a:spcBef>
                <a:spcPts val="600"/>
              </a:spcBef>
              <a:buFont typeface="Arial" panose="020B0604020202020204" pitchFamily="34" charset="0"/>
              <a:buChar char="•"/>
            </a:pPr>
            <a:r>
              <a:rPr lang="en-US" sz="2400" b="0" i="0" dirty="0">
                <a:effectLst/>
              </a:rPr>
              <a:t>Hvilke ændringer i landbrugsfødevaresektoren giver anledning til bekymring?</a:t>
            </a:r>
          </a:p>
          <a:p>
            <a:pPr marL="342900" indent="-342900" algn="l" fontAlgn="auto" rtl="0">
              <a:spcBef>
                <a:spcPts val="600"/>
              </a:spcBef>
              <a:buFont typeface="Arial" panose="020B0604020202020204" pitchFamily="34" charset="0"/>
              <a:buChar char="•"/>
            </a:pPr>
            <a:r>
              <a:rPr lang="en-US" sz="2400" b="0" i="0" dirty="0">
                <a:effectLst/>
              </a:rPr>
              <a:t>Hvilke nye markedstendenser er i horisonten?</a:t>
            </a:r>
          </a:p>
          <a:p>
            <a:pPr marL="342900" indent="-342900" algn="l" fontAlgn="auto" rtl="0">
              <a:spcBef>
                <a:spcPts val="600"/>
              </a:spcBef>
              <a:buFont typeface="Arial" panose="020B0604020202020204" pitchFamily="34" charset="0"/>
              <a:buChar char="•"/>
            </a:pPr>
            <a:r>
              <a:rPr lang="en-US" sz="2400" b="0" i="0" dirty="0">
                <a:effectLst/>
              </a:rPr>
              <a:t>Hvor klarer vores konkurrenter sig bedre end os?</a:t>
            </a:r>
          </a:p>
          <a:p>
            <a:pPr rtl="0" algn="l"/>
            <a:endParaRPr lang="en-IE" dirty="0"/>
          </a:p>
        </p:txBody>
      </p:sp>
      <p:sp>
        <p:nvSpPr>
          <p:cNvPr id="3" name="Text Placeholder 2">
            <a:extLst>
              <a:ext uri="{FF2B5EF4-FFF2-40B4-BE49-F238E27FC236}">
                <a16:creationId xmlns:a16="http://schemas.microsoft.com/office/drawing/2014/main" id="{22B328B1-A976-0A61-1D14-0679738211B8}"/>
              </a:ext>
            </a:extLst>
          </p:cNvPr>
          <p:cNvSpPr>
            <a:spLocks noGrp="1"/>
          </p:cNvSpPr>
          <p:nvPr>
            <p:ph type="body" sz="quarter" idx="16"/>
          </p:nvPr>
        </p:nvSpPr>
        <p:spPr>
          <a:xfrm>
            <a:off x="774370" y="606463"/>
            <a:ext cx="4990998" cy="507634"/>
          </a:xfrm>
        </p:spPr>
        <p:txBody>
          <a:bodyPr/>
          <a:lstStyle/>
          <a:p>
            <a:pPr rtl="0" algn="l"/>
            <a:r>
              <a:rPr lang="en-IE" b="1" dirty="0"/>
              <a:t>Trusler:</a:t>
            </a:r>
          </a:p>
          <a:p>
            <a:pPr rtl="0" algn="l"/>
            <a:endParaRPr lang="en-IE" b="1" dirty="0"/>
          </a:p>
        </p:txBody>
      </p:sp>
      <p:pic>
        <p:nvPicPr>
          <p:cNvPr id="6" name="Picture Placeholder 5" descr="Business man pulling a block from Jenga tower">
            <a:extLst>
              <a:ext uri="{FF2B5EF4-FFF2-40B4-BE49-F238E27FC236}">
                <a16:creationId xmlns:a16="http://schemas.microsoft.com/office/drawing/2014/main" id="{C1C22CD6-8A79-5B73-33A8-19EA347B82AC}"/>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8902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7871D-089B-B629-4FB4-71CF7DD46C9B}"/>
              </a:ext>
            </a:extLst>
          </p:cNvPr>
          <p:cNvSpPr>
            <a:spLocks noGrp="1"/>
          </p:cNvSpPr>
          <p:nvPr>
            <p:ph type="body" sz="quarter" idx="18"/>
          </p:nvPr>
        </p:nvSpPr>
        <p:spPr>
          <a:xfrm>
            <a:off x="588174" y="1178220"/>
            <a:ext cx="10973205" cy="3849918"/>
          </a:xfrm>
        </p:spPr>
        <p:txBody>
          <a:bodyPr/>
          <a:lstStyle/>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Dit forretningskoncept</a:t>
            </a:r>
            <a:r>
              <a:rPr lang="en-US" sz="2200" b="1" dirty="0">
                <a:latin typeface="+mn-lt"/>
              </a:rPr>
              <a:t> </a:t>
            </a:r>
            <a:r>
              <a:rPr lang="en-US" sz="2200" dirty="0">
                <a:latin typeface="+mn-lt"/>
              </a:rPr>
              <a:t>– Promovering af din virksomhed og dine fødevarer eller tjenester på en bæredygtig og etisk måde, og demonstrer fordelene for People – Planet – Profit</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Hvilket problem løser du og for hvem?</a:t>
            </a:r>
            <a:r>
              <a:rPr lang="en-US" sz="2200" dirty="0">
                <a:latin typeface="+mn-lt"/>
              </a:rPr>
              <a:t>– Uetiske og skadelige fødevaresystemer ved at give en ny generation af fødevareiværksættere mulighed for at starte, vokse og tilpasse etiske fødevarevirksomheder og ved at udstyre deres undervisere med værktøjer og relevante ressourcer.</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Hvordan vil du skabe kundeværdi?</a:t>
            </a:r>
            <a:r>
              <a:rPr lang="en-US" sz="2200" dirty="0">
                <a:latin typeface="+mn-lt"/>
              </a:rPr>
              <a:t>– Gennem etiske og bæredygtige fødevarer, der fører til et forbedret fødevaresystem, hvor menneskers og planetens sundhed er afgørende.</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Hvordan vil dit produkt eller din service komme til kunderne?</a:t>
            </a:r>
            <a:r>
              <a:rPr lang="en-US" sz="2200" dirty="0"/>
              <a:t>Fysiske produkter, ideelt set</a:t>
            </a:r>
            <a:r>
              <a:rPr lang="en-US" sz="2200" dirty="0">
                <a:latin typeface="+mn-lt"/>
              </a:rPr>
              <a:t>via korte forsyningskæder og ved at udvikle partnerskaber inden for sektoren.</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Hvordan vil din virksomhed forblive konkurrencedygtig?</a:t>
            </a:r>
            <a:r>
              <a:rPr lang="en-US" sz="2200" dirty="0">
                <a:latin typeface="+mn-lt"/>
              </a:rPr>
              <a:t>Ved konstant at innovere og diversificere dit produktudbud og</a:t>
            </a:r>
            <a:r>
              <a:rPr lang="en-US" sz="2200" dirty="0"/>
              <a:t>måden du</a:t>
            </a:r>
            <a:r>
              <a:rPr lang="en-US" sz="2200" dirty="0">
                <a:latin typeface="+mn-lt"/>
              </a:rPr>
              <a:t>servicere markedet med etiske midler.</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Alle indtægter og omkostninger, du kan forudse</a:t>
            </a:r>
            <a:r>
              <a:rPr lang="en-US" sz="2200" dirty="0">
                <a:latin typeface="+mn-lt"/>
              </a:rPr>
              <a:t>. Hvordan kan du øge omsætningen ved at omplacere dine produkter til et premiummarked.</a:t>
            </a:r>
          </a:p>
          <a:p>
            <a:pPr rtl="0" algn="l"/>
            <a:endParaRPr lang="en-IE" sz="2200" dirty="0"/>
          </a:p>
        </p:txBody>
      </p:sp>
      <p:sp>
        <p:nvSpPr>
          <p:cNvPr id="3" name="Text Placeholder 2">
            <a:extLst>
              <a:ext uri="{FF2B5EF4-FFF2-40B4-BE49-F238E27FC236}">
                <a16:creationId xmlns:a16="http://schemas.microsoft.com/office/drawing/2014/main" id="{B48CFF27-389C-C17D-7662-F845CD6AD8C5}"/>
              </a:ext>
            </a:extLst>
          </p:cNvPr>
          <p:cNvSpPr>
            <a:spLocks noGrp="1"/>
          </p:cNvSpPr>
          <p:nvPr>
            <p:ph type="body" sz="quarter" idx="16"/>
          </p:nvPr>
        </p:nvSpPr>
        <p:spPr>
          <a:xfrm>
            <a:off x="514602" y="561906"/>
            <a:ext cx="10595237" cy="520660"/>
          </a:xfrm>
        </p:spPr>
        <p:txBody>
          <a:bodyPr/>
          <a:lstStyle/>
          <a:p>
            <a:pPr rtl="0" algn="l"/>
            <a:r>
              <a:rPr lang="en-US" b="1" dirty="0"/>
              <a:t>Nu kan du dykke længere ned i...</a:t>
            </a:r>
          </a:p>
          <a:p>
            <a:pPr rtl="0" algn="l"/>
            <a:endParaRPr lang="en-IE" b="1" dirty="0"/>
          </a:p>
        </p:txBody>
      </p:sp>
      <p:pic>
        <p:nvPicPr>
          <p:cNvPr id="4" name="Picture 3">
            <a:extLst>
              <a:ext uri="{FF2B5EF4-FFF2-40B4-BE49-F238E27FC236}">
                <a16:creationId xmlns:a16="http://schemas.microsoft.com/office/drawing/2014/main" id="{56560F5A-3A53-89E5-F4A1-6E287EFD239D}"/>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0094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67A4-793D-A3EB-5668-DB19EA6327BB}"/>
              </a:ext>
            </a:extLst>
          </p:cNvPr>
          <p:cNvSpPr>
            <a:spLocks noGrp="1"/>
          </p:cNvSpPr>
          <p:nvPr>
            <p:ph type="body" sz="quarter" idx="18"/>
          </p:nvPr>
        </p:nvSpPr>
        <p:spPr>
          <a:xfrm>
            <a:off x="898357" y="1776248"/>
            <a:ext cx="5880816" cy="3834139"/>
          </a:xfrm>
        </p:spPr>
        <p:txBody>
          <a:bodyPr/>
          <a:lstStyle/>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Som tidligere nævnt er en forretningsplan et skriftligt dokument, der beskriver din virksomhed med hensyn til mål, strategier, salg, marketing og økonomi.</a:t>
            </a:r>
          </a:p>
          <a:p>
            <a:pPr marL="0" marR="0" lvl="0" indent="0" algn="l" defTabSz="914400" rtl="0" eaLnBrk="1" fontAlgn="auto" latinLnBrk="0" hangingPunct="1">
              <a:lnSpc>
                <a:spcPct val="90000"/>
              </a:lnSpc>
              <a:spcBef>
                <a:spcPts val="600"/>
              </a:spcBef>
              <a:spcAft>
                <a:spcPts val="0"/>
              </a:spcAft>
              <a:buClrTx/>
              <a:buSzTx/>
              <a:buFont typeface="Arial"/>
              <a:buNone/>
              <a:tabLst/>
              <a:defRPr/>
            </a:pPr>
            <a:endParaRPr kumimoji="0" lang="en-US" sz="600" b="0" i="0" u="none" strike="noStrike" kern="1200" cap="none" spc="0" normalizeH="0" baseline="0" noProof="0" dirty="0">
              <a:ln>
                <a:noFill/>
              </a:ln>
              <a:effectLst/>
              <a:uLnTx/>
              <a:uFillTx/>
              <a:latin typeface="Calibri" panose="020F0502020204030204"/>
              <a:ea typeface="+mn-ea"/>
              <a:cs typeface="+mn-cs"/>
            </a:endParaRP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En forretningsplan hjælper dig med at:</a:t>
            </a: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endParaRPr kumimoji="0" lang="en-US"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afklare din forretningsidé</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spotte potentielle problemer</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opstille dine mål</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måle dine fremskridt</a:t>
            </a:r>
          </a:p>
          <a:p>
            <a:pPr rtl="0" algn="l"/>
            <a:endParaRPr lang="en-IE" dirty="0"/>
          </a:p>
        </p:txBody>
      </p:sp>
      <p:sp>
        <p:nvSpPr>
          <p:cNvPr id="3" name="Text Placeholder 2">
            <a:extLst>
              <a:ext uri="{FF2B5EF4-FFF2-40B4-BE49-F238E27FC236}">
                <a16:creationId xmlns:a16="http://schemas.microsoft.com/office/drawing/2014/main" id="{9269D2AC-CDD4-DFCC-0A43-CB10674AB0F1}"/>
              </a:ext>
            </a:extLst>
          </p:cNvPr>
          <p:cNvSpPr>
            <a:spLocks noGrp="1"/>
          </p:cNvSpPr>
          <p:nvPr>
            <p:ph type="body" sz="quarter" idx="16"/>
          </p:nvPr>
        </p:nvSpPr>
        <p:spPr>
          <a:xfrm>
            <a:off x="898358" y="595952"/>
            <a:ext cx="4990998" cy="992652"/>
          </a:xfrm>
        </p:spPr>
        <p:txBody>
          <a:bodyPr/>
          <a:lstStyle/>
          <a:p>
            <a:pPr rtl="0" algn="l"/>
            <a:r>
              <a:rPr lang="en-US" b="1" dirty="0"/>
              <a:t>Samler din FORRETNINGSPLAN...</a:t>
            </a:r>
          </a:p>
          <a:p>
            <a:pPr rtl="0" algn="l"/>
            <a:endParaRPr lang="en-IE" b="1" dirty="0"/>
          </a:p>
        </p:txBody>
      </p:sp>
      <p:pic>
        <p:nvPicPr>
          <p:cNvPr id="6" name="Picture Placeholder 5" descr="A blue rectangle with white text  Description automatically generated with medium confidence">
            <a:extLst>
              <a:ext uri="{FF2B5EF4-FFF2-40B4-BE49-F238E27FC236}">
                <a16:creationId xmlns:a16="http://schemas.microsoft.com/office/drawing/2014/main" id="{5FE5DC12-D911-EDEE-DA5F-3CED20F9E2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Freeform 13">
            <a:extLst>
              <a:ext uri="{FF2B5EF4-FFF2-40B4-BE49-F238E27FC236}">
                <a16:creationId xmlns:a16="http://schemas.microsoft.com/office/drawing/2014/main" id="{12A0FD07-4BF0-058D-7506-E56DDF850DA6}"/>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Du skal bruge en forretningsplan, hvis du vil sikre dig en investering eller et banklån. Det kan også være med til at overbevise leverandører og potentielle interessenter om at støtte dig.</a:t>
            </a:r>
            <a:endParaRPr kumimoji="0" lang="en-I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1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D6D8-C108-B50F-25AD-D6476BC91232}"/>
              </a:ext>
            </a:extLst>
          </p:cNvPr>
          <p:cNvSpPr>
            <a:spLocks noGrp="1"/>
          </p:cNvSpPr>
          <p:nvPr>
            <p:ph type="body" sz="quarter" idx="18"/>
          </p:nvPr>
        </p:nvSpPr>
        <p:spPr>
          <a:xfrm>
            <a:off x="898357" y="1452563"/>
            <a:ext cx="6556802" cy="4157823"/>
          </a:xfrm>
        </p:spPr>
        <p:txBody>
          <a:bodyPr/>
          <a:lstStyle/>
          <a:p>
            <a:pPr algn="l" fontAlgn="base" rtl="0"/>
            <a:r>
              <a:rPr lang="en-US" b="0" i="0" dirty="0">
                <a:effectLst/>
              </a:rPr>
              <a:t>Følgende dokumenter er tomme forretningsplanskabeloner og hjælpemidler, som du kan downloade, redigere, udskrive og udfylde for at hjælpe dig med at starte din vækst- eller udviklingsrejse...</a:t>
            </a:r>
          </a:p>
          <a:p>
            <a:pPr marL="342900" indent="-342900" algn="l" fontAlgn="base" rtl="0">
              <a:buClr>
                <a:srgbClr val="F1A0C2"/>
              </a:buClr>
              <a:buFont typeface="Arial" panose="020B0604020202020204" pitchFamily="34" charset="0"/>
              <a:buChar char="•"/>
            </a:pPr>
            <a:r>
              <a:rPr lang="en-US" b="0" i="0" u="sng" dirty="0">
                <a:effectLst/>
                <a:hlinkClick r:id="rId2">
                  <a:extLst>
                    <a:ext uri="{A12FA001-AC4F-418D-AE19-62706E023703}">
                      <ahyp:hlinkClr xmlns:ahyp="http://schemas.microsoft.com/office/drawing/2018/hyperlinkcolor" val="tx"/>
                    </a:ext>
                  </a:extLst>
                </a:hlinkClick>
              </a:rPr>
              <a:t>Forretningsplanskabelon fra Enterprise Ireland</a:t>
            </a:r>
            <a:endParaRPr lang="en-US" b="0" i="0" dirty="0">
              <a:effectLst/>
            </a:endParaRPr>
          </a:p>
          <a:p>
            <a:pPr marL="342900" indent="-342900" algn="l" fontAlgn="base" rtl="0">
              <a:buClr>
                <a:srgbClr val="F1A0C2"/>
              </a:buClr>
              <a:buFont typeface="Arial" panose="020B0604020202020204" pitchFamily="34" charset="0"/>
              <a:buChar char="•"/>
            </a:pPr>
            <a:r>
              <a:rPr lang="en-US" b="0" i="0" u="sng" dirty="0">
                <a:effectLst/>
                <a:hlinkClick r:id="rId3">
                  <a:extLst>
                    <a:ext uri="{A12FA001-AC4F-418D-AE19-62706E023703}">
                      <ahyp:hlinkClr xmlns:ahyp="http://schemas.microsoft.com/office/drawing/2018/hyperlinkcolor" val="tx"/>
                    </a:ext>
                  </a:extLst>
                </a:hlinkClick>
              </a:rPr>
              <a:t>Forretningsplanskabelon med nyttige tips</a:t>
            </a:r>
            <a:endParaRPr lang="en-US" b="0" i="0" u="sng" dirty="0">
              <a:effectLst/>
            </a:endParaRPr>
          </a:p>
          <a:p>
            <a:pPr marL="342900" indent="-342900" algn="l" fontAlgn="base" rtl="0">
              <a:buClr>
                <a:srgbClr val="F1A0C2"/>
              </a:buClr>
              <a:buFont typeface="Arial" panose="020B0604020202020204" pitchFamily="34" charset="0"/>
              <a:buChar char="•"/>
            </a:pPr>
            <a:r>
              <a:rPr lang="en-US" b="0" i="0" u="sng" dirty="0">
                <a:effectLst/>
                <a:hlinkClick r:id="rId4">
                  <a:extLst>
                    <a:ext uri="{A12FA001-AC4F-418D-AE19-62706E023703}">
                      <ahyp:hlinkClr xmlns:ahyp="http://schemas.microsoft.com/office/drawing/2018/hyperlinkcolor" val="tx"/>
                    </a:ext>
                  </a:extLst>
                </a:hlinkClick>
              </a:rPr>
              <a:t>Teagasc Trin-for-trin guide til at lave figurerne</a:t>
            </a:r>
            <a:endParaRPr lang="en-US" b="0" i="0" u="sng" dirty="0">
              <a:effectLst/>
            </a:endParaRPr>
          </a:p>
          <a:p>
            <a:pPr algn="l" fontAlgn="base" rtl="0"/>
            <a:endParaRPr lang="en-US" sz="1200" b="0" i="0" dirty="0">
              <a:effectLst/>
            </a:endParaRPr>
          </a:p>
          <a:p>
            <a:pPr algn="ctr" fontAlgn="base" rtl="0"/>
            <a:r>
              <a:rPr lang="en-US" b="1" i="0" dirty="0">
                <a:effectLst/>
              </a:rPr>
              <a:t>Det er nu tid til at gøre dit første forsøg på at skrive din forretningsplan og samle alt dit arbejde indtil videre i ét dokument!</a:t>
            </a:r>
          </a:p>
          <a:p>
            <a:pPr rtl="0" algn="l"/>
            <a:endParaRPr lang="en-IE" dirty="0"/>
          </a:p>
        </p:txBody>
      </p:sp>
      <p:sp>
        <p:nvSpPr>
          <p:cNvPr id="3" name="Text Placeholder 2">
            <a:extLst>
              <a:ext uri="{FF2B5EF4-FFF2-40B4-BE49-F238E27FC236}">
                <a16:creationId xmlns:a16="http://schemas.microsoft.com/office/drawing/2014/main" id="{DAD19889-73F7-711C-3331-9A71BBF535FB}"/>
              </a:ext>
            </a:extLst>
          </p:cNvPr>
          <p:cNvSpPr>
            <a:spLocks noGrp="1"/>
          </p:cNvSpPr>
          <p:nvPr>
            <p:ph type="body" sz="quarter" idx="16"/>
          </p:nvPr>
        </p:nvSpPr>
        <p:spPr>
          <a:xfrm>
            <a:off x="898357" y="890242"/>
            <a:ext cx="6217145" cy="992652"/>
          </a:xfrm>
        </p:spPr>
        <p:txBody>
          <a:bodyPr/>
          <a:lstStyle/>
          <a:p>
            <a:pPr rtl="0" algn="l"/>
            <a:r>
              <a:rPr lang="en-IE" b="1" dirty="0"/>
              <a:t>Skriver din forretningsplan...</a:t>
            </a:r>
          </a:p>
        </p:txBody>
      </p:sp>
      <p:pic>
        <p:nvPicPr>
          <p:cNvPr id="6" name="Picture Placeholder 5" descr="Women working from home">
            <a:extLst>
              <a:ext uri="{FF2B5EF4-FFF2-40B4-BE49-F238E27FC236}">
                <a16:creationId xmlns:a16="http://schemas.microsoft.com/office/drawing/2014/main" id="{6AE293C0-1A1D-7CDE-CFFA-EDB547E85F3F}"/>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95BB417B-8B25-C358-B6C8-6BAF17560F80}"/>
              </a:ext>
            </a:extLst>
          </p:cNvPr>
          <p:cNvSpPr/>
          <p:nvPr/>
        </p:nvSpPr>
        <p:spPr>
          <a:xfrm>
            <a:off x="7322416" y="5483334"/>
            <a:ext cx="4722438" cy="1250731"/>
          </a:xfrm>
          <a:prstGeom prst="wedgeRoundRectCallout">
            <a:avLst>
              <a:gd name="adj1" fmla="val -60086"/>
              <a:gd name="adj2" fmla="val -42542"/>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På dette stadium skal du ikke bekymre dig for meget om økonomien ... vi vil dække dette mere detaljeret i næste afsnit</a:t>
            </a:r>
          </a:p>
        </p:txBody>
      </p:sp>
    </p:spTree>
    <p:extLst>
      <p:ext uri="{BB962C8B-B14F-4D97-AF65-F5344CB8AC3E}">
        <p14:creationId xmlns:p14="http://schemas.microsoft.com/office/powerpoint/2010/main" val="157859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0A79E-8787-C4DC-1CA8-EF007DD1FA6C}"/>
              </a:ext>
            </a:extLst>
          </p:cNvPr>
          <p:cNvSpPr>
            <a:spLocks noGrp="1"/>
          </p:cNvSpPr>
          <p:nvPr>
            <p:ph type="body" sz="quarter" idx="16"/>
          </p:nvPr>
        </p:nvSpPr>
        <p:spPr/>
        <p:txBody>
          <a:bodyPr/>
          <a:lstStyle/>
          <a:p>
            <a:pPr rtl="0" algn="l"/>
            <a:r>
              <a:rPr lang="en-IE" dirty="0"/>
              <a:t>Finansiering og finansiering af din rejse</a:t>
            </a:r>
          </a:p>
          <a:p>
            <a:pPr rtl="0" algn="l"/>
            <a:endParaRPr lang="en-IE" dirty="0"/>
          </a:p>
        </p:txBody>
      </p:sp>
      <p:sp>
        <p:nvSpPr>
          <p:cNvPr id="3" name="Text Placeholder 2">
            <a:extLst>
              <a:ext uri="{FF2B5EF4-FFF2-40B4-BE49-F238E27FC236}">
                <a16:creationId xmlns:a16="http://schemas.microsoft.com/office/drawing/2014/main" id="{B7B62CF0-EA32-1642-9556-B8E58AA1E11D}"/>
              </a:ext>
            </a:extLst>
          </p:cNvPr>
          <p:cNvSpPr>
            <a:spLocks noGrp="1"/>
          </p:cNvSpPr>
          <p:nvPr>
            <p:ph type="body" sz="quarter" idx="17"/>
          </p:nvPr>
        </p:nvSpPr>
        <p:spPr/>
        <p:txBody>
          <a:bodyPr/>
          <a:lstStyle/>
          <a:p>
            <a:pPr rtl="0" algn="l"/>
            <a:r>
              <a:rPr lang="en-IE" dirty="0"/>
              <a:t>04</a:t>
            </a:r>
          </a:p>
        </p:txBody>
      </p:sp>
    </p:spTree>
    <p:extLst>
      <p:ext uri="{BB962C8B-B14F-4D97-AF65-F5344CB8AC3E}">
        <p14:creationId xmlns:p14="http://schemas.microsoft.com/office/powerpoint/2010/main" val="2223141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8BE85-3A15-BC54-2A04-8C4E25C0D143}"/>
              </a:ext>
            </a:extLst>
          </p:cNvPr>
          <p:cNvSpPr>
            <a:spLocks noGrp="1"/>
          </p:cNvSpPr>
          <p:nvPr>
            <p:ph type="body" idx="1"/>
          </p:nvPr>
        </p:nvSpPr>
        <p:spPr>
          <a:xfrm>
            <a:off x="411246" y="429619"/>
            <a:ext cx="7576616" cy="582221"/>
          </a:xfrm>
        </p:spPr>
        <p:txBody>
          <a:bodyPr>
            <a:normAutofit fontScale="92500" lnSpcReduction="10000"/>
          </a:bodyPr>
          <a:lstStyle/>
          <a:p>
            <a:pPr rtl="0" algn="l"/>
            <a:r>
              <a:rPr lang="en-IE" b="1" dirty="0">
                <a:solidFill>
                  <a:srgbClr val="000000"/>
                </a:solidFill>
              </a:rPr>
              <a:t>De 3 vigtigste trin til finansiering...</a:t>
            </a:r>
          </a:p>
        </p:txBody>
      </p:sp>
      <p:sp>
        <p:nvSpPr>
          <p:cNvPr id="3" name="Text Placeholder 2">
            <a:extLst>
              <a:ext uri="{FF2B5EF4-FFF2-40B4-BE49-F238E27FC236}">
                <a16:creationId xmlns:a16="http://schemas.microsoft.com/office/drawing/2014/main" id="{118CE0DB-F26F-D5CA-9A41-CF9237244BD6}"/>
              </a:ext>
            </a:extLst>
          </p:cNvPr>
          <p:cNvSpPr>
            <a:spLocks noGrp="1"/>
          </p:cNvSpPr>
          <p:nvPr>
            <p:ph type="body" idx="2"/>
          </p:nvPr>
        </p:nvSpPr>
        <p:spPr>
          <a:xfrm>
            <a:off x="1921182" y="3445282"/>
            <a:ext cx="2093228" cy="1202080"/>
          </a:xfrm>
        </p:spPr>
        <p:txBody>
          <a:bodyPr/>
          <a:lstStyle/>
          <a:p>
            <a:pPr marL="0" indent="0" rtl="0" algn="l"/>
            <a:r>
              <a:rPr lang="en-IE" sz="2400" b="1" dirty="0">
                <a:solidFill>
                  <a:srgbClr val="000000"/>
                </a:solidFill>
                <a:latin typeface="+mn-lt"/>
              </a:rPr>
              <a:t>Lav en solid FORRETNINGSPLAN</a:t>
            </a:r>
          </a:p>
          <a:p>
            <a:pPr marL="0" indent="0" rtl="0" algn="l"/>
            <a:endParaRPr lang="en-IE" sz="2400" dirty="0">
              <a:solidFill>
                <a:srgbClr val="000000"/>
              </a:solidFill>
              <a:latin typeface="+mn-lt"/>
            </a:endParaRPr>
          </a:p>
        </p:txBody>
      </p:sp>
      <p:sp>
        <p:nvSpPr>
          <p:cNvPr id="6" name="Text Placeholder 5">
            <a:extLst>
              <a:ext uri="{FF2B5EF4-FFF2-40B4-BE49-F238E27FC236}">
                <a16:creationId xmlns:a16="http://schemas.microsoft.com/office/drawing/2014/main" id="{68B9EB5B-6724-D043-AE9C-7090305D5966}"/>
              </a:ext>
            </a:extLst>
          </p:cNvPr>
          <p:cNvSpPr>
            <a:spLocks noGrp="1"/>
          </p:cNvSpPr>
          <p:nvPr>
            <p:ph type="body" idx="6"/>
          </p:nvPr>
        </p:nvSpPr>
        <p:spPr>
          <a:xfrm>
            <a:off x="2188052" y="2264205"/>
            <a:ext cx="695250" cy="734798"/>
          </a:xfrm>
        </p:spPr>
        <p:txBody>
          <a:bodyPr/>
          <a:lstStyle/>
          <a:p>
            <a:pPr algn="l" rtl="0"/>
            <a:r>
              <a:rPr lang="en-IE" dirty="0">
                <a:solidFill>
                  <a:srgbClr val="F79037"/>
                </a:solidFill>
              </a:rPr>
              <a:t>1</a:t>
            </a:r>
          </a:p>
        </p:txBody>
      </p:sp>
      <p:sp>
        <p:nvSpPr>
          <p:cNvPr id="7" name="Text Placeholder 6">
            <a:extLst>
              <a:ext uri="{FF2B5EF4-FFF2-40B4-BE49-F238E27FC236}">
                <a16:creationId xmlns:a16="http://schemas.microsoft.com/office/drawing/2014/main" id="{D217C577-1BA0-EECF-A9C2-F2846F6A884D}"/>
              </a:ext>
            </a:extLst>
          </p:cNvPr>
          <p:cNvSpPr>
            <a:spLocks noGrp="1"/>
          </p:cNvSpPr>
          <p:nvPr>
            <p:ph type="body" idx="7"/>
          </p:nvPr>
        </p:nvSpPr>
        <p:spPr>
          <a:xfrm>
            <a:off x="5151660" y="2265055"/>
            <a:ext cx="695250" cy="734798"/>
          </a:xfrm>
        </p:spPr>
        <p:txBody>
          <a:bodyPr/>
          <a:lstStyle/>
          <a:p>
            <a:pPr rtl="0" algn="l"/>
            <a:r>
              <a:rPr lang="en-IE" dirty="0">
                <a:solidFill>
                  <a:srgbClr val="B2DDDC"/>
                </a:solidFill>
              </a:rPr>
              <a:t>2</a:t>
            </a:r>
          </a:p>
        </p:txBody>
      </p:sp>
      <p:sp>
        <p:nvSpPr>
          <p:cNvPr id="8" name="Text Placeholder 7">
            <a:extLst>
              <a:ext uri="{FF2B5EF4-FFF2-40B4-BE49-F238E27FC236}">
                <a16:creationId xmlns:a16="http://schemas.microsoft.com/office/drawing/2014/main" id="{8A953F49-D350-4348-06F4-327D766E2832}"/>
              </a:ext>
            </a:extLst>
          </p:cNvPr>
          <p:cNvSpPr>
            <a:spLocks noGrp="1"/>
          </p:cNvSpPr>
          <p:nvPr>
            <p:ph type="body" idx="8"/>
          </p:nvPr>
        </p:nvSpPr>
        <p:spPr>
          <a:xfrm>
            <a:off x="8006609" y="2265055"/>
            <a:ext cx="695250" cy="734798"/>
          </a:xfrm>
        </p:spPr>
        <p:txBody>
          <a:bodyPr/>
          <a:lstStyle/>
          <a:p>
            <a:pPr rtl="0" algn="l"/>
            <a:r>
              <a:rPr lang="en-IE" dirty="0">
                <a:solidFill>
                  <a:srgbClr val="F1A0C2"/>
                </a:solidFill>
              </a:rPr>
              <a:t>3</a:t>
            </a:r>
          </a:p>
        </p:txBody>
      </p:sp>
      <p:sp>
        <p:nvSpPr>
          <p:cNvPr id="9" name="Text Placeholder 2">
            <a:extLst>
              <a:ext uri="{FF2B5EF4-FFF2-40B4-BE49-F238E27FC236}">
                <a16:creationId xmlns:a16="http://schemas.microsoft.com/office/drawing/2014/main" id="{0449CD40-2DC4-2541-7701-DAB64A33829B}"/>
              </a:ext>
            </a:extLst>
          </p:cNvPr>
          <p:cNvSpPr txBox="1">
            <a:spLocks/>
          </p:cNvSpPr>
          <p:nvPr/>
        </p:nvSpPr>
        <p:spPr>
          <a:xfrm>
            <a:off x="4721357" y="3426889"/>
            <a:ext cx="24776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lgn="ctr" rtl="0"/>
            <a:r>
              <a:rPr lang="en-IE" sz="2400" b="1" dirty="0">
                <a:solidFill>
                  <a:srgbClr val="000000"/>
                </a:solidFill>
                <a:latin typeface="+mn-lt"/>
              </a:rPr>
              <a:t>Udfyld din ANSØGNING TIL FINANSIERING</a:t>
            </a:r>
          </a:p>
          <a:p>
            <a:pPr marL="0" indent="0" rtl="0" algn="l"/>
            <a:endParaRPr lang="en-IE" sz="2400" dirty="0">
              <a:solidFill>
                <a:srgbClr val="000000"/>
              </a:solidFill>
              <a:latin typeface="+mn-lt"/>
            </a:endParaRPr>
          </a:p>
        </p:txBody>
      </p:sp>
      <p:sp>
        <p:nvSpPr>
          <p:cNvPr id="10" name="Text Placeholder 2">
            <a:extLst>
              <a:ext uri="{FF2B5EF4-FFF2-40B4-BE49-F238E27FC236}">
                <a16:creationId xmlns:a16="http://schemas.microsoft.com/office/drawing/2014/main" id="{485C08FB-BD11-B993-62BD-75A611B99FEE}"/>
              </a:ext>
            </a:extLst>
          </p:cNvPr>
          <p:cNvSpPr txBox="1">
            <a:spLocks/>
          </p:cNvSpPr>
          <p:nvPr/>
        </p:nvSpPr>
        <p:spPr>
          <a:xfrm>
            <a:off x="7659829" y="3429000"/>
            <a:ext cx="23144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lgn="l"/>
            <a:r>
              <a:rPr lang="en-US" sz="2400" b="1" dirty="0">
                <a:solidFill>
                  <a:srgbClr val="000000"/>
                </a:solidFill>
                <a:latin typeface="+mn-lt"/>
              </a:rPr>
              <a:t>PITCH din idé til potentielle finansiører</a:t>
            </a:r>
          </a:p>
          <a:p>
            <a:pPr marL="0" indent="0" rtl="0" algn="l"/>
            <a:endParaRPr lang="en-IE" sz="2400" dirty="0">
              <a:solidFill>
                <a:srgbClr val="000000"/>
              </a:solidFill>
              <a:latin typeface="+mn-lt"/>
            </a:endParaRPr>
          </a:p>
        </p:txBody>
      </p:sp>
    </p:spTree>
    <p:extLst>
      <p:ext uri="{BB962C8B-B14F-4D97-AF65-F5344CB8AC3E}">
        <p14:creationId xmlns:p14="http://schemas.microsoft.com/office/powerpoint/2010/main" val="232457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8BC87-CA7A-75B2-DE56-28BC03569526}"/>
              </a:ext>
            </a:extLst>
          </p:cNvPr>
          <p:cNvSpPr>
            <a:spLocks noGrp="1"/>
          </p:cNvSpPr>
          <p:nvPr>
            <p:ph type="body" sz="quarter" idx="18"/>
          </p:nvPr>
        </p:nvSpPr>
        <p:spPr>
          <a:xfrm>
            <a:off x="898358" y="2267643"/>
            <a:ext cx="6343271" cy="3025975"/>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Et simpelt pengestrømsbudget vil</a:t>
            </a:r>
            <a:r>
              <a:rPr kumimoji="0" lang="en-US" sz="2400" b="1" i="0" u="none" strike="noStrike" kern="1200" cap="none" spc="0" normalizeH="0" baseline="0" noProof="0" dirty="0">
                <a:ln>
                  <a:noFill/>
                </a:ln>
                <a:effectLst/>
                <a:uLnTx/>
                <a:uFillTx/>
                <a:latin typeface="Calibri" panose="020F0502020204030204"/>
                <a:ea typeface="+mn-ea"/>
                <a:cs typeface="+mn-cs"/>
              </a:rPr>
              <a:t>fremhæve potentielle lånebehov</a:t>
            </a:r>
            <a:r>
              <a:rPr kumimoji="0" lang="en-US" sz="2400" b="0" i="0" u="none" strike="noStrike" kern="1200" cap="none" spc="0" normalizeH="0" baseline="0" noProof="0" dirty="0">
                <a:ln>
                  <a:noFill/>
                </a:ln>
                <a:effectLst/>
                <a:uLnTx/>
                <a:uFillTx/>
                <a:latin typeface="Calibri" panose="020F0502020204030204"/>
                <a:ea typeface="+mn-ea"/>
                <a:cs typeface="+mn-cs"/>
              </a:rPr>
              <a:t>og vilje</a:t>
            </a:r>
            <a:r>
              <a:rPr kumimoji="0" lang="en-US" sz="2400" b="1" i="0" u="none" strike="noStrike" kern="1200" cap="none" spc="0" normalizeH="0" baseline="0" noProof="0" dirty="0">
                <a:ln>
                  <a:noFill/>
                </a:ln>
                <a:effectLst/>
                <a:uLnTx/>
                <a:uFillTx/>
                <a:latin typeface="Calibri" panose="020F0502020204030204"/>
                <a:ea typeface="+mn-ea"/>
                <a:cs typeface="+mn-cs"/>
              </a:rPr>
              <a:t>hjælpe med at fremlægge beviser til en bank</a:t>
            </a:r>
            <a:r>
              <a:rPr kumimoji="0" lang="en-US" sz="2400" b="0" i="0" u="none" strike="noStrike" kern="1200" cap="none" spc="0" normalizeH="0" baseline="0" noProof="0" dirty="0">
                <a:ln>
                  <a:noFill/>
                </a:ln>
                <a:effectLst/>
                <a:uLnTx/>
                <a:uFillTx/>
                <a:latin typeface="Calibri" panose="020F0502020204030204"/>
                <a:ea typeface="+mn-ea"/>
                <a:cs typeface="+mn-cs"/>
              </a:rPr>
              <a:t>manager, at du har evnen til at styre økonomien effektivt og tilbagebetale ethvert lån.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Der er 2 nøgleelementer i pengestrømsbudgettering</a:t>
            </a: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Pengestrømsplanlægning</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Gennemgang/kontrol</a:t>
            </a:r>
          </a:p>
          <a:p>
            <a:pPr rtl="0" algn="l"/>
            <a:endParaRPr lang="en-IE" dirty="0"/>
          </a:p>
        </p:txBody>
      </p:sp>
      <p:sp>
        <p:nvSpPr>
          <p:cNvPr id="3" name="Text Placeholder 2">
            <a:extLst>
              <a:ext uri="{FF2B5EF4-FFF2-40B4-BE49-F238E27FC236}">
                <a16:creationId xmlns:a16="http://schemas.microsoft.com/office/drawing/2014/main" id="{11D52EDE-DBC3-6039-3312-2A6B3017950E}"/>
              </a:ext>
            </a:extLst>
          </p:cNvPr>
          <p:cNvSpPr>
            <a:spLocks noGrp="1"/>
          </p:cNvSpPr>
          <p:nvPr>
            <p:ph type="body" sz="quarter" idx="16"/>
          </p:nvPr>
        </p:nvSpPr>
        <p:spPr>
          <a:xfrm>
            <a:off x="898358" y="890242"/>
            <a:ext cx="6238166" cy="992652"/>
          </a:xfrm>
        </p:spPr>
        <p:txBody>
          <a:bodyPr/>
          <a:lstStyle/>
          <a:p>
            <a:pPr rtl="0" algn="l"/>
            <a:r>
              <a:rPr lang="en-US" b="1" dirty="0"/>
              <a:t>Færdiggør din forretningsplan...</a:t>
            </a:r>
            <a:r>
              <a:rPr lang="en-US" b="1" dirty="0">
                <a:highlight>
                  <a:srgbClr val="F79037"/>
                </a:highlight>
              </a:rPr>
              <a:t>Pengestrøm</a:t>
            </a:r>
            <a:r>
              <a:rPr lang="en-US" b="1" dirty="0"/>
              <a:t>Budgettering</a:t>
            </a:r>
            <a:endParaRPr lang="en-IE" b="1" dirty="0"/>
          </a:p>
          <a:p>
            <a:pPr rtl="0" algn="l"/>
            <a:endParaRPr lang="en-IE" b="1" dirty="0"/>
          </a:p>
        </p:txBody>
      </p:sp>
      <p:pic>
        <p:nvPicPr>
          <p:cNvPr id="6" name="Picture Placeholder 5" descr="Ceramic piggy bank">
            <a:extLst>
              <a:ext uri="{FF2B5EF4-FFF2-40B4-BE49-F238E27FC236}">
                <a16:creationId xmlns:a16="http://schemas.microsoft.com/office/drawing/2014/main" id="{494F10AB-DA71-0C0C-A3B8-2D2CEC0D7C99}"/>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56759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0144D-3043-9424-40EB-3F6A448DCE83}"/>
              </a:ext>
            </a:extLst>
          </p:cNvPr>
          <p:cNvSpPr>
            <a:spLocks noGrp="1"/>
          </p:cNvSpPr>
          <p:nvPr>
            <p:ph type="body" sz="quarter" idx="18"/>
          </p:nvPr>
        </p:nvSpPr>
        <p:spPr>
          <a:xfrm>
            <a:off x="898357" y="1475145"/>
            <a:ext cx="6416843" cy="390771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Pengestrøm</a:t>
            </a:r>
            <a:r>
              <a:rPr kumimoji="0" lang="en-US" sz="2400" b="0" i="0" u="none" strike="noStrike" kern="1200" cap="none" spc="0" normalizeH="0" baseline="0" noProof="0" dirty="0">
                <a:ln>
                  <a:noFill/>
                </a:ln>
                <a:effectLst/>
                <a:uLnTx/>
                <a:uFillTx/>
                <a:latin typeface="Calibri" panose="020F0502020204030204"/>
                <a:ea typeface="+mn-ea"/>
                <a:cs typeface="+mn-cs"/>
              </a:rPr>
              <a:t>er bevægelsen af ​​penge ind og ud af en virksomhed over en periode.</a:t>
            </a:r>
            <a:r>
              <a:rPr kumimoji="0" lang="en-US" sz="2400" b="1" i="0" u="none" strike="noStrike" kern="1200" cap="none" spc="0" normalizeH="0" baseline="0" noProof="0" dirty="0">
                <a:ln>
                  <a:noFill/>
                </a:ln>
                <a:effectLst/>
                <a:uLnTx/>
                <a:uFillTx/>
                <a:latin typeface="Calibri" panose="020F0502020204030204"/>
                <a:ea typeface="+mn-ea"/>
                <a:cs typeface="+mn-cs"/>
              </a:rPr>
              <a:t>Cash flow prognose</a:t>
            </a:r>
            <a:r>
              <a:rPr kumimoji="0" lang="en-US" sz="2400" b="0" i="0" u="none" strike="noStrike" kern="1200" cap="none" spc="0" normalizeH="0" baseline="0" noProof="0" dirty="0">
                <a:ln>
                  <a:noFill/>
                </a:ln>
                <a:effectLst/>
                <a:uLnTx/>
                <a:uFillTx/>
                <a:latin typeface="Calibri" panose="020F0502020204030204"/>
                <a:ea typeface="+mn-ea"/>
                <a:cs typeface="+mn-cs"/>
              </a:rPr>
              <a:t>involverer at forudsige</a:t>
            </a:r>
            <a:r>
              <a:rPr kumimoji="0" lang="en-US" sz="2400" b="0" i="0" u="sng" strike="noStrike" kern="1200" cap="none" spc="0" normalizeH="0" baseline="0" noProof="0" dirty="0">
                <a:ln>
                  <a:noFill/>
                </a:ln>
                <a:effectLst/>
                <a:uLnTx/>
                <a:uFillTx/>
                <a:latin typeface="Calibri" panose="020F0502020204030204"/>
                <a:ea typeface="+mn-ea"/>
                <a:cs typeface="+mn-cs"/>
              </a:rPr>
              <a:t>fremtidige pengestrømme</a:t>
            </a:r>
            <a:r>
              <a:rPr kumimoji="0" lang="en-US" sz="2400" b="0" i="0" u="none" strike="noStrike" kern="1200" cap="none" spc="0" normalizeH="0" baseline="0" noProof="0" dirty="0">
                <a:ln>
                  <a:noFill/>
                </a:ln>
                <a:effectLst/>
                <a:uLnTx/>
                <a:uFillTx/>
                <a:latin typeface="Calibri" panose="020F0502020204030204"/>
                <a:ea typeface="+mn-ea"/>
                <a:cs typeface="+mn-cs"/>
              </a:rPr>
              <a:t>ind og ud af dine bankkonti. Det er vigtigt at forudsige pengestrømme og udstrømme regelmæssigt, især for tre typer virksomheder: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nye virksomheder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hurtigt voksende virksomheder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virksomheder med uforudsigelige salgsmønstre, for eksempel sæsonbestemte virksomheder som fødevareproducenter</a:t>
            </a:r>
            <a:endParaRPr lang="en-IE" dirty="0"/>
          </a:p>
        </p:txBody>
      </p:sp>
      <p:sp>
        <p:nvSpPr>
          <p:cNvPr id="3" name="Text Placeholder 2">
            <a:extLst>
              <a:ext uri="{FF2B5EF4-FFF2-40B4-BE49-F238E27FC236}">
                <a16:creationId xmlns:a16="http://schemas.microsoft.com/office/drawing/2014/main" id="{ED9E322A-0045-934F-5D81-574F90D10DA5}"/>
              </a:ext>
            </a:extLst>
          </p:cNvPr>
          <p:cNvSpPr>
            <a:spLocks noGrp="1"/>
          </p:cNvSpPr>
          <p:nvPr>
            <p:ph type="body" sz="quarter" idx="16"/>
          </p:nvPr>
        </p:nvSpPr>
        <p:spPr>
          <a:xfrm>
            <a:off x="898357" y="701056"/>
            <a:ext cx="4990998" cy="992652"/>
          </a:xfrm>
        </p:spPr>
        <p:txBody>
          <a:bodyPr/>
          <a:lstStyle/>
          <a:p>
            <a:pPr rtl="0" algn="l"/>
            <a:r>
              <a:rPr lang="en-IE" dirty="0"/>
              <a:t>1. Pengestrømsplanlægning</a:t>
            </a:r>
          </a:p>
          <a:p>
            <a:pPr rtl="0" algn="l"/>
            <a:endParaRPr lang="en-IE" dirty="0"/>
          </a:p>
        </p:txBody>
      </p:sp>
      <p:pic>
        <p:nvPicPr>
          <p:cNvPr id="6" name="Picture Placeholder 5" descr="Jars of coins">
            <a:extLst>
              <a:ext uri="{FF2B5EF4-FFF2-40B4-BE49-F238E27FC236}">
                <a16:creationId xmlns:a16="http://schemas.microsoft.com/office/drawing/2014/main" id="{81C023CA-0942-FB41-D596-B964E95E203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
        <p:nvSpPr>
          <p:cNvPr id="7" name="Speech Bubble: Rectangle with Corners Rounded 6">
            <a:extLst>
              <a:ext uri="{FF2B5EF4-FFF2-40B4-BE49-F238E27FC236}">
                <a16:creationId xmlns:a16="http://schemas.microsoft.com/office/drawing/2014/main" id="{C09E26B2-B410-65C9-6192-17A996A789FD}"/>
              </a:ext>
            </a:extLst>
          </p:cNvPr>
          <p:cNvSpPr/>
          <p:nvPr/>
        </p:nvSpPr>
        <p:spPr>
          <a:xfrm>
            <a:off x="7577959" y="1261241"/>
            <a:ext cx="3888827" cy="1954925"/>
          </a:xfrm>
          <a:prstGeom prst="wedgeRoundRectCallout">
            <a:avLst>
              <a:gd name="adj1" fmla="val -60833"/>
              <a:gd name="adj2" fmla="val -1760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t>Hvad skal du medtage?</a:t>
            </a:r>
          </a:p>
          <a:p>
            <a:pPr algn="ctr" rtl="0"/>
            <a:r>
              <a:rPr lang="en-US" dirty="0"/>
              <a:t>Det enkle svar er alt!</a:t>
            </a:r>
          </a:p>
          <a:p>
            <a:pPr algn="ctr" rtl="0"/>
            <a:r>
              <a:rPr lang="en-US" dirty="0"/>
              <a:t>Alt og hvad der vil blive betalt for i perioden, og eventuelle penge, der kommer ind fra enhver kilde, skal medregnes.</a:t>
            </a:r>
            <a:endParaRPr lang="en-IE" dirty="0"/>
          </a:p>
        </p:txBody>
      </p:sp>
    </p:spTree>
    <p:extLst>
      <p:ext uri="{BB962C8B-B14F-4D97-AF65-F5344CB8AC3E}">
        <p14:creationId xmlns:p14="http://schemas.microsoft.com/office/powerpoint/2010/main" val="316267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2985-FA2C-07E8-4970-2C94ACB6AD03}"/>
              </a:ext>
            </a:extLst>
          </p:cNvPr>
          <p:cNvSpPr>
            <a:spLocks noGrp="1"/>
          </p:cNvSpPr>
          <p:nvPr>
            <p:ph type="body" sz="quarter" idx="15"/>
          </p:nvPr>
        </p:nvSpPr>
        <p:spPr/>
        <p:txBody>
          <a:bodyPr/>
          <a:lstStyle/>
          <a:p>
            <a:pPr rtl="0" algn="l"/>
            <a:r>
              <a:rPr lang="en-IE" b="1" dirty="0">
                <a:solidFill>
                  <a:srgbClr val="F79037"/>
                </a:solidFill>
              </a:rPr>
              <a:t>1</a:t>
            </a:r>
          </a:p>
        </p:txBody>
      </p:sp>
      <p:sp>
        <p:nvSpPr>
          <p:cNvPr id="3" name="Text Placeholder 2">
            <a:extLst>
              <a:ext uri="{FF2B5EF4-FFF2-40B4-BE49-F238E27FC236}">
                <a16:creationId xmlns:a16="http://schemas.microsoft.com/office/drawing/2014/main" id="{7FEB81FE-2D66-67E6-9B7D-8CCA884CD973}"/>
              </a:ext>
            </a:extLst>
          </p:cNvPr>
          <p:cNvSpPr>
            <a:spLocks noGrp="1"/>
          </p:cNvSpPr>
          <p:nvPr>
            <p:ph type="body" sz="quarter" idx="14"/>
          </p:nvPr>
        </p:nvSpPr>
        <p:spPr/>
        <p:txBody>
          <a:bodyPr/>
          <a:lstStyle/>
          <a:p>
            <a:pPr rtl="0" algn="l"/>
            <a:r>
              <a:rPr lang="en-US" b="1" dirty="0"/>
              <a:t>Identificer problemet eller muligheden</a:t>
            </a:r>
            <a:endParaRPr lang="en-IE" b="1" dirty="0"/>
          </a:p>
        </p:txBody>
      </p:sp>
      <p:sp>
        <p:nvSpPr>
          <p:cNvPr id="4" name="Text Placeholder 3">
            <a:extLst>
              <a:ext uri="{FF2B5EF4-FFF2-40B4-BE49-F238E27FC236}">
                <a16:creationId xmlns:a16="http://schemas.microsoft.com/office/drawing/2014/main" id="{597DE2B2-61FF-3349-E252-D2B91D7C6692}"/>
              </a:ext>
            </a:extLst>
          </p:cNvPr>
          <p:cNvSpPr>
            <a:spLocks noGrp="1"/>
          </p:cNvSpPr>
          <p:nvPr>
            <p:ph type="body" sz="quarter" idx="28"/>
          </p:nvPr>
        </p:nvSpPr>
        <p:spPr>
          <a:xfrm>
            <a:off x="781431" y="1339238"/>
            <a:ext cx="5081096" cy="4671588"/>
          </a:xfrm>
        </p:spPr>
        <p:txBody>
          <a:bodyPr/>
          <a:lstStyle/>
          <a:p>
            <a:pPr rtl="0" algn="l"/>
            <a:r>
              <a:rPr lang="en-US" dirty="0"/>
              <a:t>Når det kommer til at kvalificere kreativitet eller ideer i de første trin af forretningsudvikling, kan fødevareiværksættere overveje flere faktorer for at</a:t>
            </a:r>
            <a:r>
              <a:rPr lang="en-US" b="1" dirty="0"/>
              <a:t>vurdere deres potentiale.</a:t>
            </a:r>
          </a:p>
          <a:p>
            <a:pPr rtl="0" algn="l"/>
            <a:r>
              <a:rPr lang="en-US" dirty="0"/>
              <a:t>Her er nogle trin, du kan tage:</a:t>
            </a:r>
          </a:p>
          <a:p>
            <a:pPr rtl="0" algn="l"/>
            <a:endParaRPr lang="en-US" sz="600" dirty="0"/>
          </a:p>
          <a:p>
            <a:pPr rtl="0" algn="l"/>
            <a:endParaRPr lang="en-US" sz="600" dirty="0"/>
          </a:p>
          <a:p>
            <a:pPr rtl="0" algn="l"/>
            <a:endParaRPr lang="en-US" sz="600" dirty="0"/>
          </a:p>
          <a:p>
            <a:pPr rtl="0" algn="l"/>
            <a:r>
              <a:rPr lang="en-US" sz="2200" b="1" dirty="0">
                <a:highlight>
                  <a:srgbClr val="F79037"/>
                </a:highlight>
              </a:rPr>
              <a:t>Husk</a:t>
            </a:r>
            <a:r>
              <a:rPr lang="en-US" sz="2200" dirty="0"/>
              <a:t>at iværksætteri er en iterativ proces. Det er vigtigt at forblive tilpasningsdygtig, åben for feedback og villig til at iterere/forfine og pivotere, mens du lærer mere om dit målmarked og din branche.</a:t>
            </a:r>
            <a:endParaRPr lang="en-IE" sz="2200" dirty="0"/>
          </a:p>
        </p:txBody>
      </p:sp>
      <p:sp>
        <p:nvSpPr>
          <p:cNvPr id="5" name="Text Placeholder 4">
            <a:extLst>
              <a:ext uri="{FF2B5EF4-FFF2-40B4-BE49-F238E27FC236}">
                <a16:creationId xmlns:a16="http://schemas.microsoft.com/office/drawing/2014/main" id="{9A3140CD-D70E-934F-8ACC-FE85B19CE8E1}"/>
              </a:ext>
            </a:extLst>
          </p:cNvPr>
          <p:cNvSpPr>
            <a:spLocks noGrp="1"/>
          </p:cNvSpPr>
          <p:nvPr>
            <p:ph type="body" sz="quarter" idx="29"/>
          </p:nvPr>
        </p:nvSpPr>
        <p:spPr/>
        <p:txBody>
          <a:bodyPr/>
          <a:lstStyle/>
          <a:p>
            <a:pPr rtl="0" algn="l"/>
            <a:r>
              <a:rPr lang="en-IE" b="1" dirty="0">
                <a:solidFill>
                  <a:srgbClr val="F79037"/>
                </a:solidFill>
              </a:rPr>
              <a:t>2</a:t>
            </a:r>
          </a:p>
        </p:txBody>
      </p:sp>
      <p:sp>
        <p:nvSpPr>
          <p:cNvPr id="6" name="Text Placeholder 5">
            <a:extLst>
              <a:ext uri="{FF2B5EF4-FFF2-40B4-BE49-F238E27FC236}">
                <a16:creationId xmlns:a16="http://schemas.microsoft.com/office/drawing/2014/main" id="{59AAEA6D-EA10-6C32-64CB-BC653E96680B}"/>
              </a:ext>
            </a:extLst>
          </p:cNvPr>
          <p:cNvSpPr>
            <a:spLocks noGrp="1"/>
          </p:cNvSpPr>
          <p:nvPr>
            <p:ph type="body" sz="quarter" idx="30"/>
          </p:nvPr>
        </p:nvSpPr>
        <p:spPr>
          <a:xfrm>
            <a:off x="6719527" y="1911836"/>
            <a:ext cx="5178183" cy="689519"/>
          </a:xfrm>
        </p:spPr>
        <p:txBody>
          <a:bodyPr/>
          <a:lstStyle/>
          <a:p>
            <a:pPr rtl="0" algn="l"/>
            <a:r>
              <a:rPr lang="en-US" b="1" dirty="0"/>
              <a:t>Valider din idé ved at udføre markedsundersøgelser</a:t>
            </a:r>
            <a:endParaRPr lang="en-IE" b="1" dirty="0"/>
          </a:p>
        </p:txBody>
      </p:sp>
      <p:sp>
        <p:nvSpPr>
          <p:cNvPr id="7" name="Text Placeholder 6">
            <a:extLst>
              <a:ext uri="{FF2B5EF4-FFF2-40B4-BE49-F238E27FC236}">
                <a16:creationId xmlns:a16="http://schemas.microsoft.com/office/drawing/2014/main" id="{8DF5085A-0C10-7C1C-3021-A502B9A1A9B7}"/>
              </a:ext>
            </a:extLst>
          </p:cNvPr>
          <p:cNvSpPr>
            <a:spLocks noGrp="1"/>
          </p:cNvSpPr>
          <p:nvPr>
            <p:ph type="body" sz="quarter" idx="31"/>
          </p:nvPr>
        </p:nvSpPr>
        <p:spPr/>
        <p:txBody>
          <a:bodyPr/>
          <a:lstStyle/>
          <a:p>
            <a:pPr rtl="0" algn="l"/>
            <a:r>
              <a:rPr lang="en-IE" b="1" dirty="0">
                <a:solidFill>
                  <a:srgbClr val="F79037"/>
                </a:solidFill>
              </a:rPr>
              <a:t>3</a:t>
            </a:r>
          </a:p>
        </p:txBody>
      </p:sp>
      <p:sp>
        <p:nvSpPr>
          <p:cNvPr id="8" name="Text Placeholder 7">
            <a:extLst>
              <a:ext uri="{FF2B5EF4-FFF2-40B4-BE49-F238E27FC236}">
                <a16:creationId xmlns:a16="http://schemas.microsoft.com/office/drawing/2014/main" id="{B88056CF-32F2-EAD8-EF9C-9CC3690367F9}"/>
              </a:ext>
            </a:extLst>
          </p:cNvPr>
          <p:cNvSpPr>
            <a:spLocks noGrp="1"/>
          </p:cNvSpPr>
          <p:nvPr>
            <p:ph type="body" sz="quarter" idx="32"/>
          </p:nvPr>
        </p:nvSpPr>
        <p:spPr>
          <a:xfrm>
            <a:off x="6726106" y="2826823"/>
            <a:ext cx="4823102" cy="689519"/>
          </a:xfrm>
        </p:spPr>
        <p:txBody>
          <a:bodyPr/>
          <a:lstStyle/>
          <a:p>
            <a:pPr rtl="0" algn="l"/>
            <a:r>
              <a:rPr lang="en-IE" b="1" dirty="0"/>
              <a:t>Vurder unikhed og differentiering</a:t>
            </a:r>
          </a:p>
        </p:txBody>
      </p:sp>
      <p:sp>
        <p:nvSpPr>
          <p:cNvPr id="9" name="Text Placeholder 8">
            <a:extLst>
              <a:ext uri="{FF2B5EF4-FFF2-40B4-BE49-F238E27FC236}">
                <a16:creationId xmlns:a16="http://schemas.microsoft.com/office/drawing/2014/main" id="{9950BD81-DEE8-3CF2-B9C1-57A6872C0C84}"/>
              </a:ext>
            </a:extLst>
          </p:cNvPr>
          <p:cNvSpPr>
            <a:spLocks noGrp="1"/>
          </p:cNvSpPr>
          <p:nvPr>
            <p:ph type="body" sz="quarter" idx="33"/>
          </p:nvPr>
        </p:nvSpPr>
        <p:spPr>
          <a:xfrm>
            <a:off x="5891164" y="3766160"/>
            <a:ext cx="700387" cy="689518"/>
          </a:xfrm>
        </p:spPr>
        <p:txBody>
          <a:bodyPr/>
          <a:lstStyle/>
          <a:p>
            <a:pPr rtl="0" algn="l"/>
            <a:r>
              <a:rPr lang="en-IE" b="1" dirty="0">
                <a:solidFill>
                  <a:srgbClr val="F79037"/>
                </a:solidFill>
              </a:rPr>
              <a:t>4</a:t>
            </a:r>
          </a:p>
        </p:txBody>
      </p:sp>
      <p:sp>
        <p:nvSpPr>
          <p:cNvPr id="10" name="Text Placeholder 9">
            <a:extLst>
              <a:ext uri="{FF2B5EF4-FFF2-40B4-BE49-F238E27FC236}">
                <a16:creationId xmlns:a16="http://schemas.microsoft.com/office/drawing/2014/main" id="{E59F4EF6-00D2-AD08-1465-D8CDD394F342}"/>
              </a:ext>
            </a:extLst>
          </p:cNvPr>
          <p:cNvSpPr>
            <a:spLocks noGrp="1"/>
          </p:cNvSpPr>
          <p:nvPr>
            <p:ph type="body" sz="quarter" idx="34"/>
          </p:nvPr>
        </p:nvSpPr>
        <p:spPr/>
        <p:txBody>
          <a:bodyPr/>
          <a:lstStyle/>
          <a:p>
            <a:pPr rtl="0" algn="l"/>
            <a:r>
              <a:rPr lang="en-IE" b="1" dirty="0"/>
              <a:t>Søg feedback og validering</a:t>
            </a:r>
          </a:p>
        </p:txBody>
      </p:sp>
      <p:sp>
        <p:nvSpPr>
          <p:cNvPr id="11" name="Text Placeholder 10">
            <a:extLst>
              <a:ext uri="{FF2B5EF4-FFF2-40B4-BE49-F238E27FC236}">
                <a16:creationId xmlns:a16="http://schemas.microsoft.com/office/drawing/2014/main" id="{F8BE27A9-A119-FC09-AC03-25B8ADA6458F}"/>
              </a:ext>
            </a:extLst>
          </p:cNvPr>
          <p:cNvSpPr>
            <a:spLocks noGrp="1"/>
          </p:cNvSpPr>
          <p:nvPr>
            <p:ph type="body" sz="quarter" idx="35"/>
          </p:nvPr>
        </p:nvSpPr>
        <p:spPr/>
        <p:txBody>
          <a:bodyPr/>
          <a:lstStyle/>
          <a:p>
            <a:pPr rtl="0" algn="l"/>
            <a:r>
              <a:rPr lang="en-IE" b="1" dirty="0">
                <a:solidFill>
                  <a:srgbClr val="F79037"/>
                </a:solidFill>
              </a:rPr>
              <a:t>5</a:t>
            </a:r>
          </a:p>
        </p:txBody>
      </p:sp>
      <p:sp>
        <p:nvSpPr>
          <p:cNvPr id="12" name="Text Placeholder 11">
            <a:extLst>
              <a:ext uri="{FF2B5EF4-FFF2-40B4-BE49-F238E27FC236}">
                <a16:creationId xmlns:a16="http://schemas.microsoft.com/office/drawing/2014/main" id="{5E2D954B-ABCE-978D-36C7-3DE4D19EAA15}"/>
              </a:ext>
            </a:extLst>
          </p:cNvPr>
          <p:cNvSpPr>
            <a:spLocks noGrp="1"/>
          </p:cNvSpPr>
          <p:nvPr>
            <p:ph type="body" sz="quarter" idx="36"/>
          </p:nvPr>
        </p:nvSpPr>
        <p:spPr>
          <a:xfrm>
            <a:off x="6726106" y="4656798"/>
            <a:ext cx="5171604" cy="689519"/>
          </a:xfrm>
        </p:spPr>
        <p:txBody>
          <a:bodyPr/>
          <a:lstStyle/>
          <a:p>
            <a:pPr rtl="0" algn="l"/>
            <a:r>
              <a:rPr lang="en-US" b="1" dirty="0"/>
              <a:t>Udvikle en prototype eller proof of concept</a:t>
            </a:r>
            <a:endParaRPr lang="en-IE" b="1" dirty="0"/>
          </a:p>
        </p:txBody>
      </p:sp>
      <p:sp>
        <p:nvSpPr>
          <p:cNvPr id="13" name="Text Placeholder 12">
            <a:extLst>
              <a:ext uri="{FF2B5EF4-FFF2-40B4-BE49-F238E27FC236}">
                <a16:creationId xmlns:a16="http://schemas.microsoft.com/office/drawing/2014/main" id="{32D86769-3EFC-38C2-215C-4D39C50ACF5B}"/>
              </a:ext>
            </a:extLst>
          </p:cNvPr>
          <p:cNvSpPr>
            <a:spLocks noGrp="1"/>
          </p:cNvSpPr>
          <p:nvPr>
            <p:ph type="body" sz="quarter" idx="27"/>
          </p:nvPr>
        </p:nvSpPr>
        <p:spPr>
          <a:xfrm>
            <a:off x="557471" y="388800"/>
            <a:ext cx="5041923" cy="720752"/>
          </a:xfrm>
        </p:spPr>
        <p:txBody>
          <a:bodyPr/>
          <a:lstStyle/>
          <a:p>
            <a:pPr rtl="0" algn="l"/>
            <a:r>
              <a:rPr lang="en-IE" b="1" dirty="0"/>
              <a:t>Kvalificering af din IDÉ</a:t>
            </a:r>
          </a:p>
        </p:txBody>
      </p:sp>
      <p:sp>
        <p:nvSpPr>
          <p:cNvPr id="14" name="Text Placeholder 13">
            <a:extLst>
              <a:ext uri="{FF2B5EF4-FFF2-40B4-BE49-F238E27FC236}">
                <a16:creationId xmlns:a16="http://schemas.microsoft.com/office/drawing/2014/main" id="{44282115-E2D2-D1CA-88EF-007F50775ADD}"/>
              </a:ext>
            </a:extLst>
          </p:cNvPr>
          <p:cNvSpPr>
            <a:spLocks noGrp="1"/>
          </p:cNvSpPr>
          <p:nvPr>
            <p:ph type="body" sz="quarter" idx="37"/>
          </p:nvPr>
        </p:nvSpPr>
        <p:spPr/>
        <p:txBody>
          <a:bodyPr/>
          <a:lstStyle/>
          <a:p>
            <a:pPr rtl="0" algn="l"/>
            <a:r>
              <a:rPr lang="en-IE" b="1" dirty="0">
                <a:solidFill>
                  <a:srgbClr val="F79037"/>
                </a:solidFill>
              </a:rPr>
              <a:t>6</a:t>
            </a:r>
          </a:p>
        </p:txBody>
      </p:sp>
      <p:sp>
        <p:nvSpPr>
          <p:cNvPr id="15" name="Text Placeholder 14">
            <a:extLst>
              <a:ext uri="{FF2B5EF4-FFF2-40B4-BE49-F238E27FC236}">
                <a16:creationId xmlns:a16="http://schemas.microsoft.com/office/drawing/2014/main" id="{FF32B7A9-7871-C9F8-8A50-4EA64D0860F7}"/>
              </a:ext>
            </a:extLst>
          </p:cNvPr>
          <p:cNvSpPr>
            <a:spLocks noGrp="1"/>
          </p:cNvSpPr>
          <p:nvPr>
            <p:ph type="body" sz="quarter" idx="38"/>
          </p:nvPr>
        </p:nvSpPr>
        <p:spPr>
          <a:xfrm>
            <a:off x="6726460" y="5606517"/>
            <a:ext cx="5391967" cy="689519"/>
          </a:xfrm>
        </p:spPr>
        <p:txBody>
          <a:bodyPr/>
          <a:lstStyle/>
          <a:p>
            <a:pPr rtl="0" algn="l"/>
            <a:r>
              <a:rPr lang="en-US" b="1" dirty="0"/>
              <a:t>Evaluer skalerbarheden og markedspotentialet</a:t>
            </a:r>
            <a:endParaRPr lang="en-IE" b="1" dirty="0"/>
          </a:p>
        </p:txBody>
      </p:sp>
      <p:pic>
        <p:nvPicPr>
          <p:cNvPr id="19" name="Graphic 18" descr="Arrow Right with solid fill">
            <a:extLst>
              <a:ext uri="{FF2B5EF4-FFF2-40B4-BE49-F238E27FC236}">
                <a16:creationId xmlns:a16="http://schemas.microsoft.com/office/drawing/2014/main" id="{943C8EA3-7C19-3F4E-2DB3-63D0369B1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707" y="3284611"/>
            <a:ext cx="2061039" cy="914400"/>
          </a:xfrm>
          <a:prstGeom prst="rect">
            <a:avLst/>
          </a:prstGeom>
        </p:spPr>
      </p:pic>
    </p:spTree>
    <p:extLst>
      <p:ext uri="{BB962C8B-B14F-4D97-AF65-F5344CB8AC3E}">
        <p14:creationId xmlns:p14="http://schemas.microsoft.com/office/powerpoint/2010/main" val="225222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E62F7-4722-ABF3-0389-D479D20C4369}"/>
              </a:ext>
            </a:extLst>
          </p:cNvPr>
          <p:cNvSpPr>
            <a:spLocks noGrp="1"/>
          </p:cNvSpPr>
          <p:nvPr>
            <p:ph type="body" sz="quarter" idx="18"/>
          </p:nvPr>
        </p:nvSpPr>
        <p:spPr>
          <a:xfrm>
            <a:off x="782744" y="1229710"/>
            <a:ext cx="6847766" cy="4233531"/>
          </a:xfrm>
        </p:spPr>
        <p:txBody>
          <a:bodyPr/>
          <a:lstStyle/>
          <a:p>
            <a:pPr algn="l" rtl="0"/>
            <a:r>
              <a:rPr lang="en-US" b="1" u="sng" dirty="0"/>
              <a:t>Den 1</a:t>
            </a:r>
            <a:r>
              <a:rPr lang="en-US" b="1" u="sng" baseline="30000" dirty="0"/>
              <a:t>st</a:t>
            </a:r>
            <a:r>
              <a:rPr lang="en-US" b="1" u="sng" dirty="0"/>
              <a:t>trin af gennemgang og kontrol</a:t>
            </a:r>
            <a:r>
              <a:rPr lang="en-US" dirty="0"/>
              <a:t>er at sammenligne</a:t>
            </a:r>
            <a:r>
              <a:rPr lang="en-US" b="1" dirty="0"/>
              <a:t>faktiske</a:t>
            </a:r>
            <a:r>
              <a:rPr lang="en-US" dirty="0"/>
              <a:t>bruge med det, der var</a:t>
            </a:r>
            <a:r>
              <a:rPr lang="en-US" b="1" dirty="0"/>
              <a:t>Vejrudsigt</a:t>
            </a:r>
            <a:r>
              <a:rPr lang="en-US" dirty="0"/>
              <a:t>/forventet</a:t>
            </a:r>
            <a:r>
              <a:rPr lang="en-US" b="1" dirty="0"/>
              <a:t>.</a:t>
            </a:r>
          </a:p>
          <a:p>
            <a:pPr algn="l" rtl="0"/>
            <a:r>
              <a:rPr lang="en-US" dirty="0"/>
              <a:t>Hvad er forskellene mellem planen og de faktiske pengestrømme? Kom alle de regninger, du forventede, ind? Var alle regninger, som du forventede, (f.eks. servicering af et køretøj brugt til levering)?</a:t>
            </a:r>
          </a:p>
          <a:p>
            <a:pPr algn="l" rtl="0"/>
            <a:r>
              <a:rPr lang="en-US" b="1" u="sng" dirty="0"/>
              <a:t>Den 2</a:t>
            </a:r>
            <a:r>
              <a:rPr lang="en-US" b="1" u="sng" baseline="30000" dirty="0"/>
              <a:t>nd</a:t>
            </a:r>
            <a:r>
              <a:rPr lang="en-US" b="1" u="sng" dirty="0"/>
              <a:t>trin</a:t>
            </a:r>
            <a:r>
              <a:rPr lang="en-US" dirty="0"/>
              <a:t>er til</a:t>
            </a:r>
            <a:r>
              <a:rPr lang="en-US" b="1" dirty="0"/>
              <a:t>forstå</a:t>
            </a:r>
            <a:r>
              <a:rPr lang="en-US" dirty="0"/>
              <a:t>hvorfor disse forskelle opstod. Var salget mindre end forventet? Var der en uventet regning?</a:t>
            </a:r>
          </a:p>
          <a:p>
            <a:pPr algn="l" rtl="0"/>
            <a:r>
              <a:rPr lang="en-US" b="1" u="sng" dirty="0"/>
              <a:t>Den 3</a:t>
            </a:r>
            <a:r>
              <a:rPr lang="en-US" b="1" u="sng" baseline="30000" dirty="0"/>
              <a:t>rd</a:t>
            </a:r>
            <a:r>
              <a:rPr lang="en-US" b="1" u="sng" dirty="0"/>
              <a:t>trin</a:t>
            </a:r>
            <a:r>
              <a:rPr lang="en-US" dirty="0"/>
              <a:t>er at bestemme hvad</a:t>
            </a:r>
            <a:r>
              <a:rPr lang="en-US" b="1" dirty="0"/>
              <a:t>implikationerne</a:t>
            </a:r>
            <a:r>
              <a:rPr lang="en-US" dirty="0"/>
              <a:t>er, og hvad du kan gøre ved dem. Det er vigtigt at identificere problemer og handle så hurtigt som muligt.</a:t>
            </a:r>
            <a:endParaRPr lang="en-IE" dirty="0"/>
          </a:p>
          <a:p>
            <a:pPr rtl="0" algn="l"/>
            <a:endParaRPr lang="en-IE" dirty="0"/>
          </a:p>
        </p:txBody>
      </p:sp>
      <p:sp>
        <p:nvSpPr>
          <p:cNvPr id="3" name="Text Placeholder 2">
            <a:extLst>
              <a:ext uri="{FF2B5EF4-FFF2-40B4-BE49-F238E27FC236}">
                <a16:creationId xmlns:a16="http://schemas.microsoft.com/office/drawing/2014/main" id="{3766D236-334F-5EEB-6122-75A34125354B}"/>
              </a:ext>
            </a:extLst>
          </p:cNvPr>
          <p:cNvSpPr>
            <a:spLocks noGrp="1"/>
          </p:cNvSpPr>
          <p:nvPr>
            <p:ph type="body" sz="quarter" idx="16"/>
          </p:nvPr>
        </p:nvSpPr>
        <p:spPr>
          <a:xfrm>
            <a:off x="782744" y="634856"/>
            <a:ext cx="4990998" cy="992652"/>
          </a:xfrm>
        </p:spPr>
        <p:txBody>
          <a:bodyPr/>
          <a:lstStyle/>
          <a:p>
            <a:pPr rtl="0" algn="l"/>
            <a:r>
              <a:rPr lang="en-IE" dirty="0"/>
              <a:t>2. Gennemgang / Kontrol</a:t>
            </a:r>
          </a:p>
          <a:p>
            <a:pPr rtl="0" algn="l"/>
            <a:endParaRPr lang="en-IE" dirty="0"/>
          </a:p>
        </p:txBody>
      </p:sp>
      <p:pic>
        <p:nvPicPr>
          <p:cNvPr id="6" name="Picture Placeholder 5" descr="Colleagues reviewing documents">
            <a:extLst>
              <a:ext uri="{FF2B5EF4-FFF2-40B4-BE49-F238E27FC236}">
                <a16:creationId xmlns:a16="http://schemas.microsoft.com/office/drawing/2014/main" id="{CBF19DA3-1240-8756-2D61-8295387D0B5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089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6382E-0EAE-50AF-D6D1-FEDED1AFF81E}"/>
              </a:ext>
            </a:extLst>
          </p:cNvPr>
          <p:cNvSpPr>
            <a:spLocks noGrp="1"/>
          </p:cNvSpPr>
          <p:nvPr>
            <p:ph type="body" sz="quarter" idx="18"/>
          </p:nvPr>
        </p:nvSpPr>
        <p:spPr>
          <a:xfrm>
            <a:off x="898357" y="1774995"/>
            <a:ext cx="6556802" cy="4011271"/>
          </a:xfrm>
        </p:spPr>
        <p:txBody>
          <a:bodyPr/>
          <a:lstStyle/>
          <a:p>
            <a:pPr rtl="0" algn="l"/>
            <a:r>
              <a:rPr lang="en-US" b="1" i="0" dirty="0">
                <a:effectLst/>
              </a:rPr>
              <a:t>En resultatopgørelse</a:t>
            </a:r>
            <a:r>
              <a:rPr lang="en-US" b="0" i="0" dirty="0">
                <a:effectLst/>
              </a:rPr>
              <a:t>(P&amp;L) eller resultatopgørelse,</a:t>
            </a:r>
            <a:r>
              <a:rPr lang="en-US" b="1" i="0" dirty="0">
                <a:effectLst/>
              </a:rPr>
              <a:t>er en finansiel rapport, der giver en oversigt over dine indtægter, udgifter og overskud/tab</a:t>
            </a:r>
            <a:r>
              <a:rPr lang="en-US" b="0" i="0" dirty="0">
                <a:effectLst/>
              </a:rPr>
              <a:t>over en given periode (generelt over et kvartal eller et år)</a:t>
            </a:r>
          </a:p>
          <a:p>
            <a:pPr rtl="0" algn="l"/>
            <a:endParaRPr lang="en-US" sz="800" b="0" i="0" dirty="0">
              <a:effectLst/>
            </a:endParaRPr>
          </a:p>
          <a:p>
            <a:pPr rtl="0" algn="l"/>
            <a:r>
              <a:rPr lang="en-US" b="0" i="0" dirty="0">
                <a:effectLst/>
              </a:rPr>
              <a:t>Det viser P&amp;L-opgørelsen</a:t>
            </a:r>
            <a:r>
              <a:rPr lang="en-US" dirty="0"/>
              <a:t>ens</a:t>
            </a:r>
            <a:r>
              <a:rPr lang="en-US" b="0" i="0" dirty="0">
                <a:effectLst/>
              </a:rPr>
              <a:t>evne til at generere salg, administrere udgifter og skabe overskud.</a:t>
            </a:r>
            <a:r>
              <a:rPr lang="en-IE" b="0" i="0" dirty="0">
                <a:effectLst/>
              </a:rPr>
              <a:t>Ved at bruge en resultatopgørelse i din fødevarevirksomhed går du over til at bruge økonomiske data til at træffe mere fornuftige beslutninger.</a:t>
            </a:r>
            <a:endParaRPr lang="en-US" b="0" i="0" dirty="0">
              <a:effectLst/>
            </a:endParaRPr>
          </a:p>
          <a:p>
            <a:pPr rtl="0" algn="l"/>
            <a:endParaRPr lang="en-IE" dirty="0"/>
          </a:p>
        </p:txBody>
      </p:sp>
      <p:sp>
        <p:nvSpPr>
          <p:cNvPr id="3" name="Text Placeholder 2">
            <a:extLst>
              <a:ext uri="{FF2B5EF4-FFF2-40B4-BE49-F238E27FC236}">
                <a16:creationId xmlns:a16="http://schemas.microsoft.com/office/drawing/2014/main" id="{79F7A918-EA56-3672-0A65-13128CAF556D}"/>
              </a:ext>
            </a:extLst>
          </p:cNvPr>
          <p:cNvSpPr>
            <a:spLocks noGrp="1"/>
          </p:cNvSpPr>
          <p:nvPr>
            <p:ph type="body" sz="quarter" idx="16"/>
          </p:nvPr>
        </p:nvSpPr>
        <p:spPr>
          <a:xfrm>
            <a:off x="898358" y="606463"/>
            <a:ext cx="4990998" cy="992652"/>
          </a:xfrm>
        </p:spPr>
        <p:txBody>
          <a:bodyPr/>
          <a:lstStyle/>
          <a:p>
            <a:pPr rtl="0" algn="l"/>
            <a:r>
              <a:rPr lang="en-IE" b="1" dirty="0"/>
              <a:t>Du skal også bruge en</a:t>
            </a:r>
            <a:r>
              <a:rPr lang="en-IE" b="1" dirty="0">
                <a:highlight>
                  <a:srgbClr val="F79037"/>
                </a:highlight>
              </a:rPr>
              <a:t>Fortjeneste &amp; tab</a:t>
            </a:r>
            <a:r>
              <a:rPr lang="en-IE" b="1" dirty="0"/>
              <a:t>Udmelding.</a:t>
            </a:r>
          </a:p>
        </p:txBody>
      </p:sp>
      <p:grpSp>
        <p:nvGrpSpPr>
          <p:cNvPr id="5" name="Group 4">
            <a:extLst>
              <a:ext uri="{FF2B5EF4-FFF2-40B4-BE49-F238E27FC236}">
                <a16:creationId xmlns:a16="http://schemas.microsoft.com/office/drawing/2014/main" id="{0FF15F83-3F53-07E4-17EC-81F20A8D3749}"/>
              </a:ext>
            </a:extLst>
          </p:cNvPr>
          <p:cNvGrpSpPr/>
          <p:nvPr/>
        </p:nvGrpSpPr>
        <p:grpSpPr>
          <a:xfrm>
            <a:off x="8434211" y="2507289"/>
            <a:ext cx="2932200" cy="2815979"/>
            <a:chOff x="4417506" y="446113"/>
            <a:chExt cx="1094363" cy="943510"/>
          </a:xfrm>
          <a:solidFill>
            <a:srgbClr val="000000"/>
          </a:solidFill>
        </p:grpSpPr>
        <p:sp>
          <p:nvSpPr>
            <p:cNvPr id="6" name="Freeform 1341">
              <a:extLst>
                <a:ext uri="{FF2B5EF4-FFF2-40B4-BE49-F238E27FC236}">
                  <a16:creationId xmlns:a16="http://schemas.microsoft.com/office/drawing/2014/main" id="{0629D864-D1EE-732C-35B1-47FEB3F35D5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9ED3714C-6C0D-9349-FEF4-F84D1EC3683D}"/>
                </a:ext>
              </a:extLst>
            </p:cNvPr>
            <p:cNvGrpSpPr/>
            <p:nvPr/>
          </p:nvGrpSpPr>
          <p:grpSpPr>
            <a:xfrm>
              <a:off x="4417506" y="446113"/>
              <a:ext cx="1023051" cy="943510"/>
              <a:chOff x="4417506" y="446113"/>
              <a:chExt cx="1023051" cy="943510"/>
            </a:xfrm>
            <a:grpFill/>
          </p:grpSpPr>
          <p:sp>
            <p:nvSpPr>
              <p:cNvPr id="9" name="Freeform 1344">
                <a:extLst>
                  <a:ext uri="{FF2B5EF4-FFF2-40B4-BE49-F238E27FC236}">
                    <a16:creationId xmlns:a16="http://schemas.microsoft.com/office/drawing/2014/main" id="{505C18B2-47C6-F62E-0E68-526F0EBBE8F6}"/>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F79037"/>
              </a:solidFill>
              <a:ln w="27426" cap="flat">
                <a:noFill/>
                <a:prstDash val="solid"/>
                <a:miter/>
              </a:ln>
            </p:spPr>
            <p:txBody>
              <a:bodyPr rtlCol="0" anchor="ctr"/>
              <a:lstStyle/>
              <a:p>
                <a:pPr rtl="0" algn="l"/>
                <a:endParaRPr lang="en-US" dirty="0"/>
              </a:p>
            </p:txBody>
          </p:sp>
          <p:sp>
            <p:nvSpPr>
              <p:cNvPr id="10" name="Freeform 1345">
                <a:extLst>
                  <a:ext uri="{FF2B5EF4-FFF2-40B4-BE49-F238E27FC236}">
                    <a16:creationId xmlns:a16="http://schemas.microsoft.com/office/drawing/2014/main" id="{5B4BA3E4-EAA3-0F19-A169-FB267BE65AD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rtl="0" algn="l"/>
                <a:endParaRPr lang="en-US"/>
              </a:p>
            </p:txBody>
          </p:sp>
        </p:grpSp>
        <p:sp>
          <p:nvSpPr>
            <p:cNvPr id="8" name="Freeform 1343">
              <a:extLst>
                <a:ext uri="{FF2B5EF4-FFF2-40B4-BE49-F238E27FC236}">
                  <a16:creationId xmlns:a16="http://schemas.microsoft.com/office/drawing/2014/main" id="{D0F73413-C57E-8105-51A0-FCD97FDEF4D8}"/>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1BA19A"/>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69645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C16B2-CF16-AB2C-6ABD-D0C0172F7A4D}"/>
              </a:ext>
            </a:extLst>
          </p:cNvPr>
          <p:cNvSpPr>
            <a:spLocks noGrp="1"/>
          </p:cNvSpPr>
          <p:nvPr>
            <p:ph type="body" sz="quarter" idx="18"/>
          </p:nvPr>
        </p:nvSpPr>
        <p:spPr>
          <a:xfrm>
            <a:off x="898357" y="1324303"/>
            <a:ext cx="6556802" cy="4286083"/>
          </a:xfrm>
        </p:spPr>
        <p:txBody>
          <a:bodyPr/>
          <a:lstStyle/>
          <a:p>
            <a:pPr rtl="0" algn="l"/>
            <a:r>
              <a:rPr lang="en-IE" dirty="0"/>
              <a:t>Nu hvor du har din</a:t>
            </a:r>
            <a:r>
              <a:rPr lang="en-IE" dirty="0">
                <a:highlight>
                  <a:srgbClr val="F79037"/>
                </a:highlight>
              </a:rPr>
              <a:t>Forretningsplan</a:t>
            </a:r>
            <a:r>
              <a:rPr lang="en-IE" dirty="0"/>
              <a:t>komplet med din forventede økonomi, er det tid til at tale penge. I dette afsnit vil vi</a:t>
            </a:r>
            <a:r>
              <a:rPr lang="en-IE" b="1" dirty="0"/>
              <a:t>afmystificere finansieringsmuligheder og forsøge at styre dig mod levedygtige muligheder</a:t>
            </a:r>
            <a:r>
              <a:rPr lang="en-IE" dirty="0"/>
              <a:t>og understøtte retningslinjerne givet i</a:t>
            </a:r>
            <a:r>
              <a:rPr lang="en-IE" b="1" dirty="0">
                <a:solidFill>
                  <a:srgbClr val="F79037"/>
                </a:solidFill>
                <a:hlinkClick r:id="rId2">
                  <a:extLst>
                    <a:ext uri="{A12FA001-AC4F-418D-AE19-62706E023703}">
                      <ahyp:hlinkClr xmlns:ahyp="http://schemas.microsoft.com/office/drawing/2018/hyperlinkcolor" val="tx"/>
                    </a:ext>
                  </a:extLst>
                </a:hlinkClick>
              </a:rPr>
              <a:t>Manual for etisk iværksætteri</a:t>
            </a:r>
            <a:endParaRPr lang="en-IE" b="1" dirty="0">
              <a:solidFill>
                <a:srgbClr val="F79037"/>
              </a:solidFill>
            </a:endParaRPr>
          </a:p>
          <a:p>
            <a:pPr rtl="0" algn="l"/>
            <a:r>
              <a:rPr lang="en-IE" b="1" dirty="0"/>
              <a:t>At finde tilskudsfinansiering handler om</a:t>
            </a:r>
          </a:p>
          <a:p>
            <a:pPr marL="342900" indent="-342900" rtl="0" algn="l">
              <a:buFont typeface="Arial" panose="020B0604020202020204" pitchFamily="34" charset="0"/>
              <a:buChar char="•"/>
            </a:pPr>
            <a:r>
              <a:rPr lang="en-IE" dirty="0"/>
              <a:t>skabe forbindelser.</a:t>
            </a:r>
          </a:p>
          <a:p>
            <a:pPr marL="342900" indent="-342900" rtl="0" algn="l">
              <a:buFont typeface="Arial" panose="020B0604020202020204" pitchFamily="34" charset="0"/>
              <a:buChar char="•"/>
            </a:pPr>
            <a:r>
              <a:rPr lang="en-IE" dirty="0"/>
              <a:t>at få at vide, hvad finansiering er derude og</a:t>
            </a:r>
          </a:p>
          <a:p>
            <a:pPr marL="342900" indent="-342900" rtl="0" algn="l">
              <a:buFont typeface="Arial" panose="020B0604020202020204" pitchFamily="34" charset="0"/>
              <a:buChar char="•"/>
            </a:pPr>
            <a:r>
              <a:rPr lang="en-IE" dirty="0"/>
              <a:t>beslutte, om det passer dig og din virksomhed eller ej.</a:t>
            </a:r>
          </a:p>
          <a:p>
            <a:pPr rtl="0" algn="l"/>
            <a:endParaRPr lang="en-IE" dirty="0"/>
          </a:p>
        </p:txBody>
      </p:sp>
      <p:sp>
        <p:nvSpPr>
          <p:cNvPr id="3" name="Text Placeholder 2">
            <a:extLst>
              <a:ext uri="{FF2B5EF4-FFF2-40B4-BE49-F238E27FC236}">
                <a16:creationId xmlns:a16="http://schemas.microsoft.com/office/drawing/2014/main" id="{A2150AA5-519B-B0F1-635C-5D0C7AE0D8A9}"/>
              </a:ext>
            </a:extLst>
          </p:cNvPr>
          <p:cNvSpPr>
            <a:spLocks noGrp="1"/>
          </p:cNvSpPr>
          <p:nvPr>
            <p:ph type="body" sz="quarter" idx="16"/>
          </p:nvPr>
        </p:nvSpPr>
        <p:spPr>
          <a:xfrm>
            <a:off x="898358" y="751288"/>
            <a:ext cx="5807242" cy="992652"/>
          </a:xfrm>
        </p:spPr>
        <p:txBody>
          <a:bodyPr/>
          <a:lstStyle/>
          <a:p>
            <a:pPr rtl="0" algn="l"/>
            <a:r>
              <a:rPr lang="en-IE" b="1" dirty="0"/>
              <a:t>Pengesnak og finansiering...</a:t>
            </a:r>
          </a:p>
          <a:p>
            <a:pPr rtl="0" algn="l"/>
            <a:endParaRPr lang="en-IE" b="1" dirty="0"/>
          </a:p>
        </p:txBody>
      </p:sp>
      <p:pic>
        <p:nvPicPr>
          <p:cNvPr id="6" name="Picture Placeholder 5" descr="A person reaching for a paper on a table full of paper and sticky notes">
            <a:extLst>
              <a:ext uri="{FF2B5EF4-FFF2-40B4-BE49-F238E27FC236}">
                <a16:creationId xmlns:a16="http://schemas.microsoft.com/office/drawing/2014/main" id="{A7A15E7E-00EF-28AD-D18E-4AB7A370840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b="-43"/>
          <a:stretch/>
        </p:blipFill>
        <p:spPr>
          <a:xfrm>
            <a:off x="7455159" y="1452563"/>
            <a:ext cx="4736841" cy="4656137"/>
          </a:xfrm>
        </p:spPr>
      </p:pic>
      <p:sp>
        <p:nvSpPr>
          <p:cNvPr id="7" name="Freeform 13">
            <a:extLst>
              <a:ext uri="{FF2B5EF4-FFF2-40B4-BE49-F238E27FC236}">
                <a16:creationId xmlns:a16="http://schemas.microsoft.com/office/drawing/2014/main" id="{F89634CD-3C5F-7514-B3B6-0CDDD1E23E49}"/>
              </a:ext>
            </a:extLst>
          </p:cNvPr>
          <p:cNvSpPr/>
          <p:nvPr/>
        </p:nvSpPr>
        <p:spPr>
          <a:xfrm>
            <a:off x="-126123" y="5759669"/>
            <a:ext cx="7159102"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Du vil lære de bedste tips til at skrive tilskud og pitching, og hvordan du kan udnytte manges finansieringskraft.</a:t>
            </a:r>
          </a:p>
        </p:txBody>
      </p:sp>
    </p:spTree>
    <p:extLst>
      <p:ext uri="{BB962C8B-B14F-4D97-AF65-F5344CB8AC3E}">
        <p14:creationId xmlns:p14="http://schemas.microsoft.com/office/powerpoint/2010/main" val="121311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E4426-8652-450D-B7EA-05B9709C9924}"/>
              </a:ext>
            </a:extLst>
          </p:cNvPr>
          <p:cNvSpPr>
            <a:spLocks noGrp="1"/>
          </p:cNvSpPr>
          <p:nvPr>
            <p:ph type="body" sz="quarter" idx="18"/>
          </p:nvPr>
        </p:nvSpPr>
        <p:spPr>
          <a:xfrm>
            <a:off x="915330" y="1730779"/>
            <a:ext cx="6322575" cy="3655462"/>
          </a:xfrm>
        </p:spPr>
        <p:txBody>
          <a:bodyPr/>
          <a:lstStyle/>
          <a:p>
            <a:pPr rtl="0" algn="l"/>
            <a:r>
              <a:rPr lang="en-IE" dirty="0"/>
              <a:t>For enhver virksomhed kan udfordringen med at samle finansiering til projekter eller vækst være ret skræmmende. Nogle gange har du måske bare brug for én finansieringskilde, men ofte for at gøre den mere levedygtig, kræves der flere finansieringskilder eller finansieringskilder.</a:t>
            </a:r>
          </a:p>
          <a:p>
            <a:pPr rtl="0" algn="l"/>
            <a:r>
              <a:rPr lang="en-IE" dirty="0"/>
              <a:t>Måden du griber finansieringen an på afhænger af ingredienserne (dig og dit projektforslag), og du skal følge en opskrift.</a:t>
            </a:r>
          </a:p>
          <a:p>
            <a:pPr rtl="0" algn="l"/>
            <a:r>
              <a:rPr lang="en-IE" dirty="0"/>
              <a:t>Det er nemt at følge opskriften, når du har et sæt retningslinjer, og det er det, vi vil forsøge at give dig her.</a:t>
            </a:r>
          </a:p>
          <a:p>
            <a:pPr rtl="0" algn="l"/>
            <a:endParaRPr lang="en-IE" dirty="0"/>
          </a:p>
        </p:txBody>
      </p:sp>
      <p:sp>
        <p:nvSpPr>
          <p:cNvPr id="3" name="Text Placeholder 2">
            <a:extLst>
              <a:ext uri="{FF2B5EF4-FFF2-40B4-BE49-F238E27FC236}">
                <a16:creationId xmlns:a16="http://schemas.microsoft.com/office/drawing/2014/main" id="{2B9FC29D-A3CD-B573-B97A-35410E263881}"/>
              </a:ext>
            </a:extLst>
          </p:cNvPr>
          <p:cNvSpPr>
            <a:spLocks noGrp="1"/>
          </p:cNvSpPr>
          <p:nvPr>
            <p:ph type="body" sz="quarter" idx="16"/>
          </p:nvPr>
        </p:nvSpPr>
        <p:spPr>
          <a:xfrm>
            <a:off x="898358" y="625164"/>
            <a:ext cx="6122552" cy="992652"/>
          </a:xfrm>
        </p:spPr>
        <p:txBody>
          <a:bodyPr/>
          <a:lstStyle/>
          <a:p>
            <a:pPr rtl="0" algn="l"/>
            <a:r>
              <a:rPr lang="en-IE" b="1" dirty="0"/>
              <a:t>Succes med at sikre finansiering er som at lave en kage!</a:t>
            </a:r>
          </a:p>
          <a:p>
            <a:pPr rtl="0" algn="l"/>
            <a:endParaRPr lang="en-IE" b="1" dirty="0"/>
          </a:p>
        </p:txBody>
      </p:sp>
      <p:pic>
        <p:nvPicPr>
          <p:cNvPr id="5" name="Picture Placeholder 5" descr="Young boy playing in kitchen">
            <a:extLst>
              <a:ext uri="{FF2B5EF4-FFF2-40B4-BE49-F238E27FC236}">
                <a16:creationId xmlns:a16="http://schemas.microsoft.com/office/drawing/2014/main" id="{FE2B5AEB-A584-F4EE-906A-72701089888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262264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CAB7-55E7-F196-F5AB-18EFA71CCE90}"/>
              </a:ext>
            </a:extLst>
          </p:cNvPr>
          <p:cNvSpPr>
            <a:spLocks noGrp="1"/>
          </p:cNvSpPr>
          <p:nvPr>
            <p:ph type="body" sz="quarter" idx="18"/>
          </p:nvPr>
        </p:nvSpPr>
        <p:spPr>
          <a:xfrm>
            <a:off x="698661" y="620110"/>
            <a:ext cx="6648070" cy="5021809"/>
          </a:xfrm>
        </p:spPr>
        <p:txBody>
          <a:bodyPr/>
          <a:lstStyle/>
          <a:p>
            <a:pPr marL="0" marR="0" lvl="0" indent="0" defTabSz="914400" rtl="0" eaLnBrk="1" fontAlgn="auto" latinLnBrk="0" hangingPunct="1" algn="l">
              <a:lnSpc>
                <a:spcPct val="90000"/>
              </a:lnSpc>
              <a:spcBef>
                <a:spcPts val="600"/>
              </a:spcBef>
              <a:spcAft>
                <a:spcPts val="0"/>
              </a:spcAft>
              <a:buClrTx/>
              <a:buSzTx/>
              <a:buFont typeface="Arial"/>
              <a:buNone/>
              <a:tabLst/>
              <a:defRPr/>
            </a:pPr>
            <a:r>
              <a:rPr kumimoji="0" lang="en-IE" sz="3600" b="1" i="0" u="none" strike="noStrike" kern="1200" cap="none" spc="0" normalizeH="0" baseline="0" noProof="0" dirty="0">
                <a:ln>
                  <a:noFill/>
                </a:ln>
                <a:effectLst/>
                <a:uLnTx/>
                <a:uFillTx/>
                <a:latin typeface="Calibri" panose="020F0502020204030204"/>
                <a:ea typeface="+mn-ea"/>
                <a:cs typeface="+mn-cs"/>
              </a:rPr>
              <a:t>Før du begynder at søge efter finansiering...</a:t>
            </a:r>
            <a:endParaRPr kumimoji="0" lang="en-IE" sz="24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Brug et øjeblik på</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ANMELDELSE &amp; FOKUS</a:t>
            </a:r>
            <a:r>
              <a:rPr kumimoji="0" lang="en-IE" sz="2400" b="1" i="0" u="none" strike="noStrike" kern="1200" cap="none" spc="0" normalizeH="0" baseline="0" noProof="0" dirty="0">
                <a:ln>
                  <a:noFill/>
                </a:ln>
                <a:effectLst/>
                <a:uLnTx/>
                <a:uFillTx/>
                <a:latin typeface="Calibri" panose="020F0502020204030204"/>
                <a:ea typeface="+mn-ea"/>
                <a:cs typeface="+mn-cs"/>
              </a:rPr>
              <a:t>på din</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PRIORITETER</a:t>
            </a:r>
            <a:r>
              <a:rPr kumimoji="0" lang="en-IE" sz="2400" b="1" i="0" u="none" strike="noStrike" kern="1200" cap="none" spc="0" normalizeH="0" baseline="0" noProof="0" dirty="0">
                <a:ln>
                  <a:noFill/>
                </a:ln>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Hvad er dine prioriteter for de næste 1-3/5 år?</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Opstart, overlevelse, regenerering eller vækst?</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Nye muligheder eller de samme aktiviteter, men forbedret?</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Samme opland eller længere væk?</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Er der ændringer i digitaliseringen?</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IE" dirty="0">
                <a:latin typeface="Calibri" panose="020F0502020204030204"/>
              </a:rPr>
              <a:t>Dine ESG-faktorer – miljømæssige, sociale og ledelsesmæssige faktorer eller udsigter.</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Svar på disse vil hjælpe dig med at definere ingredienserne til en vellykket finansieringsansøgning</a:t>
            </a:r>
          </a:p>
          <a:p>
            <a:pPr rtl="0" algn="l"/>
            <a:endParaRPr lang="en-IE" dirty="0"/>
          </a:p>
        </p:txBody>
      </p:sp>
      <p:pic>
        <p:nvPicPr>
          <p:cNvPr id="5" name="Picture Placeholder 4" descr="Quizzical burrowing owl looking forward">
            <a:extLst>
              <a:ext uri="{FF2B5EF4-FFF2-40B4-BE49-F238E27FC236}">
                <a16:creationId xmlns:a16="http://schemas.microsoft.com/office/drawing/2014/main" id="{943FBE34-9232-355E-0CC3-65D901AD00B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361166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watering a plant">
            <a:extLst>
              <a:ext uri="{FF2B5EF4-FFF2-40B4-BE49-F238E27FC236}">
                <a16:creationId xmlns:a16="http://schemas.microsoft.com/office/drawing/2014/main" id="{0295E90C-82A7-75DF-0D1D-94BA0A35E8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39866"/>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8CBFC3E8-C63B-4FAE-36F6-27218981B982}"/>
              </a:ext>
            </a:extLst>
          </p:cNvPr>
          <p:cNvSpPr txBox="1">
            <a:spLocks/>
          </p:cNvSpPr>
          <p:nvPr/>
        </p:nvSpPr>
        <p:spPr>
          <a:xfrm>
            <a:off x="120843" y="1024194"/>
            <a:ext cx="5648934" cy="3843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a:solidFill>
                  <a:srgbClr val="000000"/>
                </a:solidFill>
              </a:rPr>
              <a:t>Hvor kan du finde økonomisk støtte?</a:t>
            </a:r>
          </a:p>
          <a:p>
            <a:pPr rtl="0" algn="l"/>
            <a:endParaRPr lang="en-IE" sz="2400" dirty="0">
              <a:solidFill>
                <a:srgbClr val="000000"/>
              </a:solidFill>
            </a:endParaRPr>
          </a:p>
        </p:txBody>
      </p:sp>
      <p:sp>
        <p:nvSpPr>
          <p:cNvPr id="7" name="Text Placeholder 2">
            <a:extLst>
              <a:ext uri="{FF2B5EF4-FFF2-40B4-BE49-F238E27FC236}">
                <a16:creationId xmlns:a16="http://schemas.microsoft.com/office/drawing/2014/main" id="{4869790C-1FA1-C640-01DE-CCD23152B9D6}"/>
              </a:ext>
            </a:extLst>
          </p:cNvPr>
          <p:cNvSpPr>
            <a:spLocks noGrp="1"/>
          </p:cNvSpPr>
          <p:nvPr/>
        </p:nvSpPr>
        <p:spPr>
          <a:xfrm>
            <a:off x="401774" y="2448484"/>
            <a:ext cx="5694226" cy="30011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US" sz="2800" b="1" dirty="0">
                <a:solidFill>
                  <a:srgbClr val="000000"/>
                </a:solidFill>
              </a:rPr>
              <a:t>I dette afsnit introducerer vi dig til</a:t>
            </a:r>
          </a:p>
          <a:p>
            <a:pPr marL="457200" indent="-457200" algn="l" rtl="0">
              <a:buFont typeface="+mj-lt"/>
              <a:buAutoNum type="arabicPeriod"/>
            </a:pPr>
            <a:r>
              <a:rPr lang="en-US" dirty="0">
                <a:solidFill>
                  <a:srgbClr val="000000"/>
                </a:solidFill>
              </a:rPr>
              <a:t>Private investeringer venner og familie</a:t>
            </a:r>
          </a:p>
          <a:p>
            <a:pPr marL="457200" indent="-457200" algn="l" rtl="0">
              <a:buFont typeface="+mj-lt"/>
              <a:buAutoNum type="arabicPeriod"/>
            </a:pPr>
            <a:r>
              <a:rPr lang="en-US" dirty="0">
                <a:solidFill>
                  <a:srgbClr val="000000"/>
                </a:solidFill>
              </a:rPr>
              <a:t>Mikrokredit og mikrofinansiering</a:t>
            </a:r>
          </a:p>
          <a:p>
            <a:pPr marL="457200" indent="-457200" algn="l" rtl="0">
              <a:buFont typeface="+mj-lt"/>
              <a:buAutoNum type="arabicPeriod"/>
            </a:pPr>
            <a:r>
              <a:rPr lang="en-US" dirty="0">
                <a:solidFill>
                  <a:srgbClr val="000000"/>
                </a:solidFill>
              </a:rPr>
              <a:t>Crowdfunding</a:t>
            </a:r>
          </a:p>
          <a:p>
            <a:pPr marL="457200" indent="-457200" algn="l" rtl="0">
              <a:buFont typeface="+mj-lt"/>
              <a:buAutoNum type="arabicPeriod"/>
            </a:pPr>
            <a:r>
              <a:rPr lang="en-US" dirty="0">
                <a:solidFill>
                  <a:srgbClr val="000000"/>
                </a:solidFill>
              </a:rPr>
              <a:t>Banklån</a:t>
            </a:r>
          </a:p>
          <a:p>
            <a:pPr marL="457200" indent="-457200" algn="l" rtl="0">
              <a:buFont typeface="+mj-lt"/>
              <a:buAutoNum type="arabicPeriod"/>
            </a:pPr>
            <a:r>
              <a:rPr lang="en-US" dirty="0">
                <a:solidFill>
                  <a:srgbClr val="000000"/>
                </a:solidFill>
              </a:rPr>
              <a:t>Bevillinger</a:t>
            </a:r>
          </a:p>
          <a:p>
            <a:pPr marL="457200" indent="-457200" algn="l" rtl="0">
              <a:buFont typeface="+mj-lt"/>
              <a:buAutoNum type="arabicPeriod"/>
            </a:pPr>
            <a:endParaRPr lang="en-US" dirty="0">
              <a:solidFill>
                <a:srgbClr val="000000"/>
              </a:solidFill>
            </a:endParaRPr>
          </a:p>
          <a:p>
            <a:pPr marL="457200" indent="-457200" algn="l" rtl="0">
              <a:buFont typeface="Arial" panose="020B0604020202020204" pitchFamily="34" charset="0"/>
              <a:buChar char="•"/>
            </a:pPr>
            <a:endParaRPr lang="en-US" dirty="0">
              <a:solidFill>
                <a:srgbClr val="000000"/>
              </a:solidFill>
            </a:endParaRPr>
          </a:p>
          <a:p>
            <a:pPr rtl="0" algn="l"/>
            <a:endParaRPr lang="en-US" dirty="0">
              <a:solidFill>
                <a:srgbClr val="000000"/>
              </a:solidFill>
            </a:endParaRPr>
          </a:p>
        </p:txBody>
      </p:sp>
    </p:spTree>
    <p:extLst>
      <p:ext uri="{BB962C8B-B14F-4D97-AF65-F5344CB8AC3E}">
        <p14:creationId xmlns:p14="http://schemas.microsoft.com/office/powerpoint/2010/main" val="202985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EE36-BC25-84D8-4152-CC27DF09F989}"/>
              </a:ext>
            </a:extLst>
          </p:cNvPr>
          <p:cNvSpPr>
            <a:spLocks noGrp="1"/>
          </p:cNvSpPr>
          <p:nvPr>
            <p:ph type="body" sz="quarter" idx="18"/>
          </p:nvPr>
        </p:nvSpPr>
        <p:spPr>
          <a:xfrm>
            <a:off x="894496" y="1350088"/>
            <a:ext cx="6210497" cy="4157823"/>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300" b="1" i="0" u="none" strike="noStrike" kern="1200" cap="none" spc="0" normalizeH="0" baseline="0" noProof="0" dirty="0">
                <a:ln>
                  <a:noFill/>
                </a:ln>
                <a:effectLst/>
                <a:uLnTx/>
                <a:uFillTx/>
                <a:latin typeface="Calibri" panose="020F0502020204030204"/>
                <a:ea typeface="+mn-ea"/>
                <a:cs typeface="+mn-cs"/>
              </a:rPr>
              <a:t>Privat investering</a:t>
            </a:r>
            <a:r>
              <a:rPr lang="en-US" sz="2300" dirty="0">
                <a:latin typeface="Calibri" panose="020F0502020204030204"/>
              </a:rPr>
              <a:t>kan</a:t>
            </a:r>
            <a:r>
              <a:rPr kumimoji="0" lang="en-US" sz="2300" b="0" i="0" u="none" strike="noStrike" kern="1200" cap="none" spc="0" normalizeH="0" baseline="0" noProof="0" dirty="0">
                <a:ln>
                  <a:noFill/>
                </a:ln>
                <a:effectLst/>
                <a:uLnTx/>
                <a:uFillTx/>
                <a:latin typeface="Calibri" panose="020F0502020204030204"/>
                <a:ea typeface="+mn-ea"/>
                <a:cs typeface="+mn-cs"/>
              </a:rPr>
              <a:t>være en god mulighed for en start-up, især når du ikke fuldt ud kan bevise grundlaget for virksomheden. Det kan også have fordele såsom en stærk kontaktbase/rådgivning og hjælp, som traditionelle långivere ikke giver.</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300" b="0" i="0" u="none" strike="noStrike" kern="1200" cap="none" spc="0" normalizeH="0" baseline="0" noProof="0" dirty="0">
                <a:ln>
                  <a:noFill/>
                </a:ln>
                <a:effectLst/>
                <a:uLnTx/>
                <a:uFillTx/>
                <a:latin typeface="Calibri" panose="020F0502020204030204"/>
                <a:ea typeface="+mn-ea"/>
                <a:cs typeface="+mn-cs"/>
              </a:rPr>
              <a:t>Som etisk iværksætter skal du måske starte tæt på hjemmet med</a:t>
            </a:r>
            <a:r>
              <a:rPr kumimoji="0" lang="en-US" sz="2300" b="1" i="0" u="none" strike="noStrike" kern="1200" cap="none" spc="0" normalizeH="0" baseline="0" noProof="0" dirty="0">
                <a:ln>
                  <a:noFill/>
                </a:ln>
                <a:effectLst/>
                <a:uLnTx/>
                <a:uFillTx/>
                <a:latin typeface="Calibri" panose="020F0502020204030204"/>
                <a:ea typeface="+mn-ea"/>
                <a:cs typeface="+mn-cs"/>
              </a:rPr>
              <a:t>Venner og familie</a:t>
            </a:r>
            <a:r>
              <a:rPr kumimoji="0" lang="en-US" sz="2300" i="0" u="none" strike="noStrike" kern="1200" cap="none" spc="0" normalizeH="0" baseline="0" noProof="0" dirty="0">
                <a:ln>
                  <a:noFill/>
                </a:ln>
                <a:effectLst/>
                <a:uLnTx/>
                <a:uFillTx/>
                <a:latin typeface="Calibri" panose="020F0502020204030204"/>
                <a:ea typeface="+mn-ea"/>
                <a:cs typeface="+mn-cs"/>
              </a:rPr>
              <a:t>men</a:t>
            </a:r>
            <a:r>
              <a:rPr lang="en-US" sz="2300" dirty="0">
                <a:latin typeface="Calibri" panose="020F0502020204030204"/>
              </a:rPr>
              <a:t>prøve</a:t>
            </a:r>
            <a:r>
              <a:rPr kumimoji="0" lang="en-US" sz="2300" b="0" i="0" u="none" strike="noStrike" kern="1200" cap="none" spc="0" normalizeH="0" baseline="0" noProof="0" dirty="0">
                <a:ln>
                  <a:noFill/>
                </a:ln>
                <a:effectLst/>
                <a:uLnTx/>
                <a:uFillTx/>
                <a:latin typeface="Calibri" panose="020F0502020204030204"/>
                <a:ea typeface="+mn-ea"/>
                <a:cs typeface="+mn-cs"/>
              </a:rPr>
              <a:t>hold dine personlige og professionelle forhold adskilt, hvis det er muligt, ved at få alt skriftligt og tydeligt forklare risikoen ved at investere i dit projekt - og sørg for, at de forstår, at de kan miste deres investering. Risiker ikke at miste venner eller familie over en investering i din virksomhed!</a:t>
            </a:r>
          </a:p>
          <a:p>
            <a:pPr rtl="0" algn="l"/>
            <a:r>
              <a:rPr lang="en-IE" sz="2300" dirty="0"/>
              <a:t> </a:t>
            </a:r>
          </a:p>
        </p:txBody>
      </p:sp>
      <p:sp>
        <p:nvSpPr>
          <p:cNvPr id="3" name="Text Placeholder 2">
            <a:extLst>
              <a:ext uri="{FF2B5EF4-FFF2-40B4-BE49-F238E27FC236}">
                <a16:creationId xmlns:a16="http://schemas.microsoft.com/office/drawing/2014/main" id="{DAEAFE4A-0721-AC51-3241-CE18E3A96FAE}"/>
              </a:ext>
            </a:extLst>
          </p:cNvPr>
          <p:cNvSpPr>
            <a:spLocks noGrp="1"/>
          </p:cNvSpPr>
          <p:nvPr>
            <p:ph type="body" sz="quarter" idx="16"/>
          </p:nvPr>
        </p:nvSpPr>
        <p:spPr>
          <a:xfrm>
            <a:off x="836363" y="659015"/>
            <a:ext cx="4990998" cy="992652"/>
          </a:xfrm>
        </p:spPr>
        <p:txBody>
          <a:bodyPr/>
          <a:lstStyle/>
          <a:p>
            <a:pPr rtl="0" algn="l"/>
            <a:r>
              <a:rPr lang="en-IE" b="1" dirty="0"/>
              <a:t>1. Privat investering</a:t>
            </a:r>
          </a:p>
        </p:txBody>
      </p:sp>
      <p:pic>
        <p:nvPicPr>
          <p:cNvPr id="5" name="Picture Placeholder 7" descr="House of paper with a heart against sunlight">
            <a:extLst>
              <a:ext uri="{FF2B5EF4-FFF2-40B4-BE49-F238E27FC236}">
                <a16:creationId xmlns:a16="http://schemas.microsoft.com/office/drawing/2014/main" id="{818BB31F-75BE-DD26-D6E2-7A35E0B218B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4900" y="1452563"/>
            <a:ext cx="4737100" cy="4656137"/>
          </a:xfrm>
        </p:spPr>
      </p:pic>
    </p:spTree>
    <p:extLst>
      <p:ext uri="{BB962C8B-B14F-4D97-AF65-F5344CB8AC3E}">
        <p14:creationId xmlns:p14="http://schemas.microsoft.com/office/powerpoint/2010/main" val="532390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580B-E772-CA5A-705E-49B3E1729A7D}"/>
              </a:ext>
            </a:extLst>
          </p:cNvPr>
          <p:cNvSpPr>
            <a:spLocks noGrp="1"/>
          </p:cNvSpPr>
          <p:nvPr>
            <p:ph type="body" sz="quarter" idx="18"/>
          </p:nvPr>
        </p:nvSpPr>
        <p:spPr>
          <a:xfrm>
            <a:off x="898357" y="1443971"/>
            <a:ext cx="6353781" cy="4157823"/>
          </a:xfrm>
        </p:spPr>
        <p:txBody>
          <a:bodyPr/>
          <a:lstStyle/>
          <a:p>
            <a:pPr rtl="0" algn="l"/>
            <a:r>
              <a:rPr lang="en-US" b="1" dirty="0"/>
              <a:t>Spørg dit fællesskab/netværk</a:t>
            </a:r>
            <a:endParaRPr lang="en-US" dirty="0"/>
          </a:p>
          <a:p>
            <a:pPr rtl="0" algn="l"/>
            <a:r>
              <a:rPr lang="en-US" dirty="0"/>
              <a:t>Du ved måske ikke hvor du skal hen</a:t>
            </a:r>
            <a:r>
              <a:rPr lang="en-US" sz="2200" dirty="0"/>
              <a:t>begynde</a:t>
            </a:r>
            <a:r>
              <a:rPr lang="en-US" dirty="0"/>
              <a:t>. Det er nok bedst at starte tæt på hjemmet. Mød andre fødevareiværksættere, fødevarenetværk eller din lokale Co-op. En anden mulighed er at tage kontakt til et lokalt forretningsudviklingskontor. Nogle muligheder, der kan være tilgængelige, er:</a:t>
            </a:r>
          </a:p>
          <a:p>
            <a:pPr marL="342900" indent="-342900" rtl="0" algn="l">
              <a:spcBef>
                <a:spcPts val="600"/>
              </a:spcBef>
              <a:buFont typeface="Arial" panose="020B0604020202020204" pitchFamily="34" charset="0"/>
              <a:buChar char="•"/>
            </a:pPr>
            <a:r>
              <a:rPr lang="en-US" sz="2200" b="1" dirty="0"/>
              <a:t>Mikrokredit</a:t>
            </a:r>
            <a:r>
              <a:rPr lang="en-US" sz="2200" dirty="0"/>
              <a:t>refererer normalt til små lån, der tilbydes, ofte uden sikkerhed, til en enkeltperson eller gennem gruppeudlån.</a:t>
            </a:r>
          </a:p>
          <a:p>
            <a:pPr marL="342900" indent="-342900" rtl="0" algn="l">
              <a:spcBef>
                <a:spcPts val="600"/>
              </a:spcBef>
              <a:buFont typeface="Arial" panose="020B0604020202020204" pitchFamily="34" charset="0"/>
              <a:buChar char="•"/>
            </a:pPr>
            <a:r>
              <a:rPr lang="en-US" sz="2200" b="1" dirty="0"/>
              <a:t>Mikrofinansiering</a:t>
            </a:r>
            <a:r>
              <a:rPr lang="en-US" sz="2200" dirty="0"/>
              <a:t>henviser til en bredere vifte af finansielle produkter og tjenester, herunder lån og anden finansiel støtte rettet mod lavindkomstkunder</a:t>
            </a:r>
            <a:endParaRPr lang="en-IE" dirty="0"/>
          </a:p>
        </p:txBody>
      </p:sp>
      <p:sp>
        <p:nvSpPr>
          <p:cNvPr id="3" name="Text Placeholder 2">
            <a:extLst>
              <a:ext uri="{FF2B5EF4-FFF2-40B4-BE49-F238E27FC236}">
                <a16:creationId xmlns:a16="http://schemas.microsoft.com/office/drawing/2014/main" id="{B4388226-C3E9-19C0-A09F-520179CFDFB0}"/>
              </a:ext>
            </a:extLst>
          </p:cNvPr>
          <p:cNvSpPr>
            <a:spLocks noGrp="1"/>
          </p:cNvSpPr>
          <p:nvPr>
            <p:ph type="body" sz="quarter" idx="16"/>
          </p:nvPr>
        </p:nvSpPr>
        <p:spPr>
          <a:xfrm>
            <a:off x="807089" y="751288"/>
            <a:ext cx="6648070" cy="992652"/>
          </a:xfrm>
        </p:spPr>
        <p:txBody>
          <a:bodyPr/>
          <a:lstStyle/>
          <a:p>
            <a:pPr rtl="0" algn="l"/>
            <a:r>
              <a:rPr lang="en-IE" b="1" dirty="0"/>
              <a:t>2. Mikrokredit og mikrofinansiering</a:t>
            </a:r>
          </a:p>
        </p:txBody>
      </p:sp>
      <p:pic>
        <p:nvPicPr>
          <p:cNvPr id="6" name="Picture Placeholder 5" descr="Hand holding a seedling">
            <a:extLst>
              <a:ext uri="{FF2B5EF4-FFF2-40B4-BE49-F238E27FC236}">
                <a16:creationId xmlns:a16="http://schemas.microsoft.com/office/drawing/2014/main" id="{C3BF6931-7D37-641B-F8D5-9B1201DA48B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56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CB3B-50DA-CAE5-1BB7-319A086B59CB}"/>
              </a:ext>
            </a:extLst>
          </p:cNvPr>
          <p:cNvSpPr>
            <a:spLocks noGrp="1"/>
          </p:cNvSpPr>
          <p:nvPr>
            <p:ph type="body" sz="quarter" idx="18"/>
          </p:nvPr>
        </p:nvSpPr>
        <p:spPr>
          <a:xfrm>
            <a:off x="774269" y="1702676"/>
            <a:ext cx="5983884" cy="3823628"/>
          </a:xfrm>
        </p:spPr>
        <p:txBody>
          <a:bodyPr/>
          <a:lstStyle/>
          <a:p>
            <a:pPr algn="l" fontAlgn="base" rtl="0"/>
            <a:r>
              <a:rPr lang="en-GB" sz="2400" b="1" i="0" dirty="0">
                <a:solidFill>
                  <a:srgbClr val="F79037"/>
                </a:solidFill>
                <a:effectLst/>
                <a:hlinkClick r:id="rId3">
                  <a:extLst>
                    <a:ext uri="{A12FA001-AC4F-418D-AE19-62706E023703}">
                      <ahyp:hlinkClr xmlns:ahyp="http://schemas.microsoft.com/office/drawing/2018/hyperlinkcolor" val="tx"/>
                    </a:ext>
                  </a:extLst>
                </a:hlinkClick>
              </a:rPr>
              <a:t>Micro Finance Irland</a:t>
            </a:r>
            <a:r>
              <a:rPr lang="en-GB" sz="2400" b="1" i="0" dirty="0">
                <a:solidFill>
                  <a:srgbClr val="F79037"/>
                </a:solidFill>
                <a:effectLst/>
              </a:rPr>
              <a:t> </a:t>
            </a:r>
            <a:r>
              <a:rPr lang="en-GB" sz="2400" b="1" i="0" dirty="0">
                <a:effectLst/>
              </a:rPr>
              <a:t>yder smålån gennem statens mikrovirksomhedslånefond. Fondens formål er at hjælpe nystartede og etablerede virksomheder med at få den finansiering, de har brug for til deres virksomhed</a:t>
            </a:r>
            <a:endParaRPr lang="en-GB" sz="2400" b="0" i="0" dirty="0">
              <a:effectLst/>
            </a:endParaRPr>
          </a:p>
          <a:p>
            <a:pPr algn="l" fontAlgn="base" rtl="0"/>
            <a:r>
              <a:rPr lang="en-GB" sz="2400" b="1" i="0" dirty="0">
                <a:effectLst/>
              </a:rPr>
              <a:t>Hvad</a:t>
            </a:r>
            <a:r>
              <a:rPr lang="en-GB" sz="2400" b="1" dirty="0"/>
              <a:t>mener de med</a:t>
            </a:r>
            <a:r>
              <a:rPr lang="en-GB" sz="2400" b="1" i="0" dirty="0">
                <a:effectLst/>
              </a:rPr>
              <a:t>en mikrovirksomhed?</a:t>
            </a:r>
            <a:r>
              <a:rPr lang="en-GB" sz="2400" b="0" i="0" dirty="0">
                <a:effectLst/>
              </a:rPr>
              <a:t>Det er simpelthen en lille virksomhed med færre end 10 ansatte og en årlig omsætning på mindre end 2 mio. EUR.</a:t>
            </a:r>
            <a:r>
              <a:rPr lang="en-GB" sz="2400" dirty="0"/>
              <a:t>De</a:t>
            </a:r>
            <a:r>
              <a:rPr lang="en-GB" sz="2400" b="0" i="0" dirty="0">
                <a:effectLst/>
              </a:rPr>
              <a:t>hjælpe ved at yde usikrede erhvervslån på €2.000 til €25.000 til kommercielt levedygtige forslag.</a:t>
            </a:r>
          </a:p>
          <a:p>
            <a:pPr rtl="0" algn="l"/>
            <a:endParaRPr lang="en-IE" dirty="0"/>
          </a:p>
        </p:txBody>
      </p:sp>
      <p:sp>
        <p:nvSpPr>
          <p:cNvPr id="4" name="Picture Placeholder 3">
            <a:extLst>
              <a:ext uri="{FF2B5EF4-FFF2-40B4-BE49-F238E27FC236}">
                <a16:creationId xmlns:a16="http://schemas.microsoft.com/office/drawing/2014/main" id="{121291AC-F7C6-795A-4D2B-FFCAE70AFC06}"/>
              </a:ext>
            </a:extLst>
          </p:cNvPr>
          <p:cNvSpPr>
            <a:spLocks noGrp="1"/>
          </p:cNvSpPr>
          <p:nvPr>
            <p:ph type="pic" sz="quarter" idx="10"/>
          </p:nvPr>
        </p:nvSpPr>
        <p:spPr/>
        <p:txBody>
          <a:bodyPr/>
          <a:lstStyle/>
          <a:p>
            <a:pPr rtl="0" algn="l"/>
            <a:endParaRPr lang="en-IE"/>
          </a:p>
        </p:txBody>
      </p:sp>
      <p:sp>
        <p:nvSpPr>
          <p:cNvPr id="5" name="Text Placeholder 2">
            <a:extLst>
              <a:ext uri="{FF2B5EF4-FFF2-40B4-BE49-F238E27FC236}">
                <a16:creationId xmlns:a16="http://schemas.microsoft.com/office/drawing/2014/main" id="{4FB9BF59-984F-19CD-2116-0D087BC27560}"/>
              </a:ext>
            </a:extLst>
          </p:cNvPr>
          <p:cNvSpPr>
            <a:spLocks noGrp="1"/>
          </p:cNvSpPr>
          <p:nvPr>
            <p:ph type="body" sz="quarter" idx="16"/>
          </p:nvPr>
        </p:nvSpPr>
        <p:spPr>
          <a:xfrm>
            <a:off x="774268" y="530802"/>
            <a:ext cx="4991100" cy="992187"/>
          </a:xfrm>
        </p:spPr>
        <p:txBody>
          <a:bodyPr/>
          <a:lstStyle/>
          <a:p>
            <a:pPr rtl="0" algn="l"/>
            <a:r>
              <a:rPr lang="en-IE" dirty="0"/>
              <a:t>Et irsk eksempel,</a:t>
            </a:r>
            <a:r>
              <a:rPr lang="en-GB" sz="3600" b="1" i="0" dirty="0">
                <a:solidFill>
                  <a:srgbClr val="F79037"/>
                </a:solidFill>
                <a:effectLst/>
                <a:hlinkClick r:id="rId3">
                  <a:extLst>
                    <a:ext uri="{A12FA001-AC4F-418D-AE19-62706E023703}">
                      <ahyp:hlinkClr xmlns:ahyp="http://schemas.microsoft.com/office/drawing/2018/hyperlinkcolor" val="tx"/>
                    </a:ext>
                  </a:extLst>
                </a:hlinkClick>
              </a:rPr>
              <a:t>Micro Finance Irland</a:t>
            </a:r>
            <a:r>
              <a:rPr lang="en-GB" sz="3600" b="1" i="0" dirty="0">
                <a:solidFill>
                  <a:srgbClr val="F79037"/>
                </a:solidFill>
                <a:effectLst/>
              </a:rPr>
              <a:t> </a:t>
            </a:r>
            <a:endParaRPr lang="en-IE" dirty="0">
              <a:solidFill>
                <a:srgbClr val="F79037"/>
              </a:solidFill>
            </a:endParaRPr>
          </a:p>
        </p:txBody>
      </p:sp>
      <p:sp>
        <p:nvSpPr>
          <p:cNvPr id="7" name="TextBox 6">
            <a:extLst>
              <a:ext uri="{FF2B5EF4-FFF2-40B4-BE49-F238E27FC236}">
                <a16:creationId xmlns:a16="http://schemas.microsoft.com/office/drawing/2014/main" id="{6E42F54A-0DAF-8486-4313-BCD587F55AC3}"/>
              </a:ext>
            </a:extLst>
          </p:cNvPr>
          <p:cNvSpPr txBox="1"/>
          <p:nvPr/>
        </p:nvSpPr>
        <p:spPr>
          <a:xfrm>
            <a:off x="265386" y="5903088"/>
            <a:ext cx="4306614" cy="707886"/>
          </a:xfrm>
          <a:prstGeom prst="rect">
            <a:avLst/>
          </a:prstGeom>
          <a:noFill/>
        </p:spPr>
        <p:txBody>
          <a:bodyPr wrap="square">
            <a:spAutoFit/>
          </a:bodyPr>
          <a:lstStyle/>
          <a:p>
            <a:pPr algn="l" fontAlgn="base" rtl="0"/>
            <a:r>
              <a:rPr lang="en-GB" sz="2000" b="1" i="0" dirty="0">
                <a:solidFill>
                  <a:srgbClr val="000000"/>
                </a:solidFill>
                <a:effectLst/>
              </a:rPr>
              <a:t>Eneforhandlere, partnerskaber og begrænset selskaber er alle berettiget til at ansøge.</a:t>
            </a:r>
          </a:p>
        </p:txBody>
      </p:sp>
      <p:sp>
        <p:nvSpPr>
          <p:cNvPr id="8" name="TextBox 7">
            <a:extLst>
              <a:ext uri="{FF2B5EF4-FFF2-40B4-BE49-F238E27FC236}">
                <a16:creationId xmlns:a16="http://schemas.microsoft.com/office/drawing/2014/main" id="{C6F6E277-3BFB-5E77-DCF8-FC5368D5BBD1}"/>
              </a:ext>
            </a:extLst>
          </p:cNvPr>
          <p:cNvSpPr txBox="1"/>
          <p:nvPr/>
        </p:nvSpPr>
        <p:spPr>
          <a:xfrm>
            <a:off x="7232308" y="5958213"/>
            <a:ext cx="4959692" cy="338554"/>
          </a:xfrm>
          <a:prstGeom prst="rect">
            <a:avLst/>
          </a:prstGeom>
          <a:noFill/>
        </p:spPr>
        <p:txBody>
          <a:bodyPr wrap="square">
            <a:spAutoFit/>
          </a:bodyPr>
          <a:lstStyle/>
          <a:p>
            <a:pPr rtl="0" algn="l"/>
            <a:r>
              <a:rPr lang="en-US" sz="1600" dirty="0">
                <a:hlinkClick r:id="rId4"/>
              </a:rPr>
              <a:t>Joe's ansøgning til Microfinance Ireland - YouTube</a:t>
            </a:r>
            <a:endParaRPr lang="en-IE" sz="1600" dirty="0"/>
          </a:p>
        </p:txBody>
      </p:sp>
      <p:pic>
        <p:nvPicPr>
          <p:cNvPr id="9" name="Online Media 8" title="Joe's application to Microfinance Ireland">
            <a:hlinkClick r:id="" action="ppaction://media"/>
            <a:extLst>
              <a:ext uri="{FF2B5EF4-FFF2-40B4-BE49-F238E27FC236}">
                <a16:creationId xmlns:a16="http://schemas.microsoft.com/office/drawing/2014/main" id="{5F09FCF7-FB38-B563-04D4-C70183B39C09}"/>
              </a:ext>
            </a:extLst>
          </p:cNvPr>
          <p:cNvPicPr>
            <a:picLocks noRot="1" noChangeAspect="1"/>
          </p:cNvPicPr>
          <p:nvPr>
            <a:videoFile r:link="rId1"/>
          </p:nvPr>
        </p:nvPicPr>
        <p:blipFill>
          <a:blip r:embed="rId5"/>
          <a:stretch>
            <a:fillRect/>
          </a:stretch>
        </p:blipFill>
        <p:spPr>
          <a:xfrm>
            <a:off x="6936828" y="1390678"/>
            <a:ext cx="5255172" cy="4046769"/>
          </a:xfrm>
          <a:prstGeom prst="rect">
            <a:avLst/>
          </a:prstGeom>
        </p:spPr>
      </p:pic>
      <p:pic>
        <p:nvPicPr>
          <p:cNvPr id="10" name="Picture 2" descr="drapeau-de-lirlande">
            <a:extLst>
              <a:ext uri="{FF2B5EF4-FFF2-40B4-BE49-F238E27FC236}">
                <a16:creationId xmlns:a16="http://schemas.microsoft.com/office/drawing/2014/main" id="{2450020C-619F-06DA-0A37-BD5A549E22E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R="0" lvl="0" fontAlgn="auto" rtl="0" algn="l">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Crowdfunding</a:t>
            </a:r>
            <a:r>
              <a:rPr kumimoji="0" lang="en-US" sz="2400" b="0" i="0" u="none" strike="noStrike" cap="none" spc="0" normalizeH="0" baseline="0" noProof="0" dirty="0">
                <a:ln>
                  <a:noFill/>
                </a:ln>
                <a:effectLst/>
                <a:uLnTx/>
                <a:uFillTx/>
              </a:rPr>
              <a:t>er finansieringen af ​​et projekt ved at rejse mange små beløb fra et stort antal mennesker. Crowdfunding er ikke kun en god måde at rejse penge online til en forretningsidé eller et projekt, men samtidig opbygge et fællesskab og forbedre synlighed/troværdighed for dig og din virksomhed.</a:t>
            </a:r>
          </a:p>
          <a:p>
            <a:pPr marR="0" lvl="0" fontAlgn="auto" rtl="0" algn="l">
              <a:lnSpc>
                <a:spcPct val="90000"/>
              </a:lnSpc>
              <a:spcBef>
                <a:spcPts val="0"/>
              </a:spcBef>
              <a:buClrTx/>
              <a:buSzTx/>
              <a:tabLst/>
              <a:defRPr/>
            </a:pPr>
            <a:r>
              <a:rPr kumimoji="0" lang="en-US" sz="2400" b="1" i="0" u="none" strike="noStrike" cap="none" spc="0" normalizeH="0" baseline="0" noProof="0" dirty="0">
                <a:ln>
                  <a:noFill/>
                </a:ln>
                <a:effectLst/>
                <a:uLnTx/>
                <a:uFillTx/>
              </a:rPr>
              <a:t>Er Crowd Funding det rigtige for dig?</a:t>
            </a:r>
          </a:p>
          <a:p>
            <a:pPr marR="0" lvl="0" fontAlgn="auto" rtl="0" algn="l">
              <a:lnSpc>
                <a:spcPct val="90000"/>
              </a:lnSpc>
              <a:spcBef>
                <a:spcPts val="0"/>
              </a:spcBef>
              <a:buClrTx/>
              <a:buSzTx/>
              <a:tabLst/>
              <a:defRPr/>
            </a:pPr>
            <a:r>
              <a:rPr kumimoji="0" lang="en-US" sz="2400" b="0" i="0" u="none" strike="noStrike" cap="none" spc="0" normalizeH="0" baseline="0" noProof="0" dirty="0">
                <a:ln>
                  <a:noFill/>
                </a:ln>
                <a:effectLst/>
                <a:uLnTx/>
                <a:uFillTx/>
              </a:rPr>
              <a:t>Crowdfunding passer til visse typer virksomheder - normalt nystartede eller tidlige projekter, der leder efter relativt små beløb. Crowdfunding har en højere succesrate inden for visse sektorer, herunder fødevarestart-ups.</a:t>
            </a:r>
          </a:p>
          <a:p>
            <a:pPr rtl="0" algn="l"/>
            <a:endParaRPr lang="en-IE" dirty="0"/>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898357" y="564421"/>
            <a:ext cx="4990998" cy="992652"/>
          </a:xfrm>
        </p:spPr>
        <p:txBody>
          <a:bodyPr/>
          <a:lstStyle/>
          <a:p>
            <a:pPr rtl="0" algn="l"/>
            <a:r>
              <a:rPr lang="en-IE" b="1" dirty="0"/>
              <a:t>3.</a:t>
            </a:r>
            <a:r>
              <a:rPr lang="en-IE" b="1" dirty="0" err="1"/>
              <a:t>CrowdFunding</a:t>
            </a:r>
            <a:endParaRPr lang="en-IE" b="1" dirty="0"/>
          </a:p>
        </p:txBody>
      </p:sp>
      <p:pic>
        <p:nvPicPr>
          <p:cNvPr id="5" name="Picture Placeholder 8" descr="Man celebrating in the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Tree>
    <p:extLst>
      <p:ext uri="{BB962C8B-B14F-4D97-AF65-F5344CB8AC3E}">
        <p14:creationId xmlns:p14="http://schemas.microsoft.com/office/powerpoint/2010/main" val="1787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4990999" cy="3466276"/>
          </a:xfrm>
        </p:spPr>
        <p:txBody>
          <a:bodyPr/>
          <a:lstStyle/>
          <a:p>
            <a:pPr rtl="0" algn="l"/>
            <a:r>
              <a:rPr lang="en-US" dirty="0"/>
              <a:t>Start med klart at definere problemet eller muligheden, din idé sigter mod at løse. Vurder dens</a:t>
            </a:r>
            <a:r>
              <a:rPr lang="en-US" b="1" dirty="0"/>
              <a:t>betydning, omfang og potentiel påvirkning</a:t>
            </a:r>
            <a:r>
              <a:rPr lang="en-US" dirty="0"/>
              <a:t>på potentielle kunder eller markedet.</a:t>
            </a:r>
          </a:p>
          <a:p>
            <a:pPr rtl="0" algn="l"/>
            <a:r>
              <a:rPr lang="en-US" dirty="0"/>
              <a:t>Dette trin hjælper dig med at forstå relevansen af ​​din idé og dens potentielle værdiforslag.</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4990998" cy="992652"/>
          </a:xfrm>
        </p:spPr>
        <p:txBody>
          <a:bodyPr/>
          <a:lstStyle/>
          <a:p>
            <a:pPr rtl="0" algn="l"/>
            <a:r>
              <a:rPr lang="en-US" b="1" dirty="0"/>
              <a:t>1. Identificer problemet eller muligheden</a:t>
            </a:r>
            <a:endParaRPr lang="en-IE" b="1" dirty="0"/>
          </a:p>
          <a:p>
            <a:pPr rtl="0" algn="l"/>
            <a:endParaRPr lang="en-IE" dirty="0"/>
          </a:p>
        </p:txBody>
      </p:sp>
      <p:pic>
        <p:nvPicPr>
          <p:cNvPr id="7" name="Picture Placeholder 6" descr="People working on idea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595792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Forsalg</a:t>
            </a:r>
            <a:r>
              <a:rPr kumimoji="0" lang="en-US" sz="2400" b="0" i="0" u="none" strike="noStrike" kern="0" cap="none" spc="0" normalizeH="0" baseline="0" noProof="0" dirty="0">
                <a:ln>
                  <a:noFill/>
                </a:ln>
                <a:effectLst/>
                <a:uLnTx/>
                <a:uFillTx/>
                <a:latin typeface="Calibri" panose="020F0502020204030204"/>
                <a:ea typeface="+mn-ea"/>
                <a:cs typeface="+mn-cs"/>
              </a:rPr>
              <a:t>- når folk donerer til skabelsen af ​​et specifikt produkt og modtager produktet ved frigivelse.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Peer-to-Peer udlån</a:t>
            </a:r>
            <a:r>
              <a:rPr kumimoji="0" lang="en-US" sz="2400" b="0" i="0" u="none" strike="noStrike" kern="0" cap="none" spc="0" normalizeH="0" baseline="0" noProof="0" dirty="0">
                <a:ln>
                  <a:noFill/>
                </a:ln>
                <a:effectLst/>
                <a:uLnTx/>
                <a:uFillTx/>
                <a:latin typeface="Calibri" panose="020F0502020204030204"/>
                <a:ea typeface="+mn-ea"/>
                <a:cs typeface="+mn-cs"/>
              </a:rPr>
              <a:t>- hvor hver långiver får økonomisk kompensation eller et afkast af deres investering.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Aktieudlån</a:t>
            </a:r>
            <a:r>
              <a:rPr kumimoji="0" lang="en-US" sz="2400" b="0" i="0" u="none" strike="noStrike" kern="0" cap="none" spc="0" normalizeH="0" baseline="0" noProof="0" dirty="0">
                <a:ln>
                  <a:noFill/>
                </a:ln>
                <a:effectLst/>
                <a:uLnTx/>
                <a:uFillTx/>
                <a:latin typeface="Calibri" panose="020F0502020204030204"/>
                <a:ea typeface="+mn-ea"/>
                <a:cs typeface="+mn-cs"/>
              </a:rPr>
              <a:t>- når folk låner penge ud til enkeltpersoner el</a:t>
            </a:r>
            <a:r>
              <a:rPr kumimoji="0" lang="en-US" sz="2400" b="0" i="0" u="none" strike="noStrike" kern="0" cap="none" spc="0" normalizeH="0" baseline="0" noProof="0" dirty="0" err="1">
                <a:ln>
                  <a:noFill/>
                </a:ln>
                <a:effectLst/>
                <a:uLnTx/>
                <a:uFillTx/>
                <a:latin typeface="Calibri" panose="020F0502020204030204"/>
                <a:ea typeface="+mn-ea"/>
                <a:cs typeface="+mn-cs"/>
              </a:rPr>
              <a:t>organisationer</a:t>
            </a:r>
            <a:r>
              <a:rPr kumimoji="0" lang="en-US" sz="2400" b="0" i="0" u="none" strike="noStrike" kern="0" cap="none" spc="0" normalizeH="0" baseline="0" noProof="0" dirty="0">
                <a:ln>
                  <a:noFill/>
                </a:ln>
                <a:effectLst/>
                <a:uLnTx/>
                <a:uFillTx/>
                <a:latin typeface="Calibri" panose="020F0502020204030204"/>
                <a:ea typeface="+mn-ea"/>
                <a:cs typeface="+mn-cs"/>
              </a:rPr>
              <a:t>i bytte for aktier.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Velgørenhed</a:t>
            </a:r>
            <a:r>
              <a:rPr kumimoji="0" lang="en-US" sz="2400" b="0" i="0" u="none" strike="noStrike" kern="0" cap="none" spc="0" normalizeH="0" baseline="0" noProof="0" dirty="0">
                <a:ln>
                  <a:noFill/>
                </a:ln>
                <a:effectLst/>
                <a:uLnTx/>
                <a:uFillTx/>
                <a:latin typeface="Calibri" panose="020F0502020204030204"/>
                <a:ea typeface="+mn-ea"/>
                <a:cs typeface="+mn-cs"/>
              </a:rPr>
              <a:t>- når man donerer til en person eller et projekt og ikke modtager noget økonomisk eller materielt afkast i bytte.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Calibri" panose="020F0502020204030204"/>
              <a:ea typeface="+mn-ea"/>
              <a:cs typeface="+mn-cs"/>
            </a:endParaRPr>
          </a:p>
          <a:p>
            <a:pPr rtl="0" algn="l">
              <a:lnSpc>
                <a:spcPct val="100000"/>
              </a:lnSpc>
              <a:spcBef>
                <a:spcPts val="0"/>
              </a:spcBef>
            </a:pPr>
            <a:r>
              <a:rPr lang="en-IE" dirty="0"/>
              <a:t> </a:t>
            </a:r>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98660" y="603325"/>
            <a:ext cx="6955937" cy="992652"/>
          </a:xfrm>
        </p:spPr>
        <p:txBody>
          <a:bodyPr/>
          <a:lstStyle/>
          <a:p>
            <a:pPr rtl="0" algn="l"/>
            <a:r>
              <a:rPr lang="en-IE" b="1" dirty="0" err="1"/>
              <a:t>CrowdFunding</a:t>
            </a:r>
            <a:r>
              <a:rPr lang="en-IE" b="1" dirty="0"/>
              <a:t> </a:t>
            </a:r>
            <a:r>
              <a:rPr lang="en-IE" dirty="0"/>
              <a:t>kan være via:</a:t>
            </a:r>
          </a:p>
        </p:txBody>
      </p:sp>
      <p:pic>
        <p:nvPicPr>
          <p:cNvPr id="5" name="Picture Placeholder 8" descr="One in a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
        <p:nvSpPr>
          <p:cNvPr id="7" name="Freeform 13">
            <a:extLst>
              <a:ext uri="{FF2B5EF4-FFF2-40B4-BE49-F238E27FC236}">
                <a16:creationId xmlns:a16="http://schemas.microsoft.com/office/drawing/2014/main" id="{BCDA1858-27FE-7D80-825C-607CC50EDAD3}"/>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Forskellige platforme letter forskellige fundraising-modeller. At finde den rigtige finansieringsmodel til dit projekt er et vigtigt skridt for en vellykket kampagne.</a:t>
            </a:r>
          </a:p>
        </p:txBody>
      </p:sp>
      <p:sp>
        <p:nvSpPr>
          <p:cNvPr id="9" name="Speech Bubble: Rectangle with Corners Rounded 8">
            <a:extLst>
              <a:ext uri="{FF2B5EF4-FFF2-40B4-BE49-F238E27FC236}">
                <a16:creationId xmlns:a16="http://schemas.microsoft.com/office/drawing/2014/main" id="{96F4934F-BFD1-B176-991C-F4F9E415E62A}"/>
              </a:ext>
            </a:extLst>
          </p:cNvPr>
          <p:cNvSpPr/>
          <p:nvPr/>
        </p:nvSpPr>
        <p:spPr>
          <a:xfrm>
            <a:off x="8365514" y="222037"/>
            <a:ext cx="3315006" cy="1755228"/>
          </a:xfrm>
          <a:prstGeom prst="wedgeRoundRectCallout">
            <a:avLst>
              <a:gd name="adj1" fmla="val -32247"/>
              <a:gd name="adj2" fmla="val 66692"/>
              <a:gd name="adj3" fmla="val 16667"/>
            </a:avLst>
          </a:prstGeom>
          <a:solidFill>
            <a:srgbClr val="F1A0C2"/>
          </a:solidFill>
          <a:ln>
            <a:solidFill>
              <a:srgbClr val="F1A0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800" b="1" dirty="0">
                <a:solidFill>
                  <a:srgbClr val="000000"/>
                </a:solidFill>
              </a:rPr>
              <a:t>LÆS</a:t>
            </a:r>
            <a:endParaRPr lang="en-US" sz="6000" b="1" dirty="0">
              <a:solidFill>
                <a:srgbClr val="000000"/>
              </a:solidFill>
            </a:endParaRPr>
          </a:p>
          <a:p>
            <a:pPr algn="ctr" rtl="0"/>
            <a:r>
              <a:rPr lang="en-GB" sz="2400" dirty="0">
                <a:solidFill>
                  <a:srgbClr val="000000"/>
                </a:solidFill>
                <a:hlinkClick r:id="rId3">
                  <a:extLst>
                    <a:ext uri="{A12FA001-AC4F-418D-AE19-62706E023703}">
                      <ahyp:hlinkClr xmlns:ahyp="http://schemas.microsoft.com/office/drawing/2018/hyperlinkcolor" val="tx"/>
                    </a:ext>
                  </a:extLst>
                </a:hlinkClick>
              </a:rPr>
              <a:t>10 Top Crowdfunding-websteder for iværksættere</a:t>
            </a:r>
            <a:endParaRPr lang="en-GB" sz="2400" dirty="0">
              <a:solidFill>
                <a:srgbClr val="000000"/>
              </a:solidFill>
            </a:endParaRPr>
          </a:p>
        </p:txBody>
      </p:sp>
    </p:spTree>
    <p:extLst>
      <p:ext uri="{BB962C8B-B14F-4D97-AF65-F5344CB8AC3E}">
        <p14:creationId xmlns:p14="http://schemas.microsoft.com/office/powerpoint/2010/main" val="146990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8D8C1-CB1D-F385-B287-0FCB132058ED}"/>
              </a:ext>
            </a:extLst>
          </p:cNvPr>
          <p:cNvSpPr txBox="1">
            <a:spLocks/>
          </p:cNvSpPr>
          <p:nvPr/>
        </p:nvSpPr>
        <p:spPr>
          <a:xfrm>
            <a:off x="898358" y="616973"/>
            <a:ext cx="4990998" cy="7178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b="1"/>
              <a:t>4. Banklån</a:t>
            </a:r>
            <a:endParaRPr lang="en-IE" b="1" dirty="0"/>
          </a:p>
        </p:txBody>
      </p:sp>
      <p:sp>
        <p:nvSpPr>
          <p:cNvPr id="6" name="Text Placeholder 1">
            <a:extLst>
              <a:ext uri="{FF2B5EF4-FFF2-40B4-BE49-F238E27FC236}">
                <a16:creationId xmlns:a16="http://schemas.microsoft.com/office/drawing/2014/main" id="{BB3A4F93-C136-C210-78D4-CF1C491CF4D9}"/>
              </a:ext>
            </a:extLst>
          </p:cNvPr>
          <p:cNvSpPr>
            <a:spLocks noGrp="1"/>
          </p:cNvSpPr>
          <p:nvPr>
            <p:ph type="body" sz="quarter" idx="18"/>
          </p:nvPr>
        </p:nvSpPr>
        <p:spPr>
          <a:xfrm>
            <a:off x="898357" y="1452563"/>
            <a:ext cx="6143574" cy="4157823"/>
          </a:xfrm>
        </p:spPr>
        <p:txBody>
          <a:bodyPr/>
          <a:lstStyle/>
          <a:p>
            <a:pPr rtl="0" algn="l"/>
            <a:r>
              <a:rPr lang="en-US" dirty="0"/>
              <a:t>Et erhvervslån i en bank er en traditionel måde at finansiere din virksomhed på. I de fleste tilfælde har en robust</a:t>
            </a:r>
            <a:r>
              <a:rPr lang="en-US" b="1" dirty="0"/>
              <a:t>FORRETNINGSPLAN</a:t>
            </a:r>
            <a:r>
              <a:rPr lang="en-US" dirty="0"/>
              <a:t>er afgørende for at overbevise banken om, at du er værd at bakke op.</a:t>
            </a:r>
          </a:p>
          <a:p>
            <a:pPr marL="342900" indent="-342900" rtl="0" algn="l">
              <a:buFont typeface="Arial" panose="020B0604020202020204" pitchFamily="34" charset="0"/>
              <a:buChar char="•"/>
            </a:pPr>
            <a:r>
              <a:rPr lang="en-GB" sz="2400" b="1" dirty="0"/>
              <a:t>Vælg mellem en kreditlinje og et traditionelt lån.</a:t>
            </a:r>
          </a:p>
          <a:p>
            <a:pPr marL="342900" indent="-342900" rtl="0" algn="l">
              <a:buFont typeface="Arial" panose="020B0604020202020204" pitchFamily="34" charset="0"/>
              <a:buChar char="•"/>
            </a:pPr>
            <a:r>
              <a:rPr lang="en-GB" b="1" dirty="0"/>
              <a:t>Lån på det rigtige tidspunkt</a:t>
            </a:r>
          </a:p>
          <a:p>
            <a:pPr marL="342900" indent="-342900" rtl="0" algn="l">
              <a:buFont typeface="Arial" panose="020B0604020202020204" pitchFamily="34" charset="0"/>
              <a:buChar char="•"/>
            </a:pPr>
            <a:r>
              <a:rPr lang="en-GB" b="1" dirty="0"/>
              <a:t>Lån det rigtige beløb</a:t>
            </a:r>
          </a:p>
          <a:p>
            <a:pPr marL="342900" indent="-342900" rtl="0" algn="l">
              <a:buFont typeface="Arial" panose="020B0604020202020204" pitchFamily="34" charset="0"/>
              <a:buChar char="•"/>
            </a:pPr>
            <a:r>
              <a:rPr lang="en-IE" b="1" dirty="0"/>
              <a:t>Sammenlign lånepakker – er du berettiget til grønne lån mm.</a:t>
            </a:r>
            <a:endParaRPr lang="en-GB" b="1" dirty="0"/>
          </a:p>
          <a:p>
            <a:pPr rtl="0" algn="l"/>
            <a:endParaRPr lang="en-US" dirty="0"/>
          </a:p>
          <a:p>
            <a:pPr rtl="0" algn="l"/>
            <a:r>
              <a:rPr lang="en-US" dirty="0"/>
              <a:t> </a:t>
            </a:r>
            <a:endParaRPr lang="en-IE" dirty="0"/>
          </a:p>
        </p:txBody>
      </p:sp>
      <p:sp>
        <p:nvSpPr>
          <p:cNvPr id="8" name="Wave 7">
            <a:extLst>
              <a:ext uri="{FF2B5EF4-FFF2-40B4-BE49-F238E27FC236}">
                <a16:creationId xmlns:a16="http://schemas.microsoft.com/office/drawing/2014/main" id="{A28D560E-882A-2AFF-50AD-A9144BC82D0E}"/>
              </a:ext>
            </a:extLst>
          </p:cNvPr>
          <p:cNvSpPr/>
          <p:nvPr/>
        </p:nvSpPr>
        <p:spPr>
          <a:xfrm>
            <a:off x="8085667" y="2123473"/>
            <a:ext cx="3471595" cy="1055802"/>
          </a:xfrm>
          <a:prstGeom prst="wave">
            <a:avLst/>
          </a:prstGeom>
          <a:solidFill>
            <a:srgbClr val="B2DE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Wave 8">
            <a:extLst>
              <a:ext uri="{FF2B5EF4-FFF2-40B4-BE49-F238E27FC236}">
                <a16:creationId xmlns:a16="http://schemas.microsoft.com/office/drawing/2014/main" id="{105078D1-F5C6-A9FD-E1BF-112E60ED8CF0}"/>
              </a:ext>
            </a:extLst>
          </p:cNvPr>
          <p:cNvSpPr/>
          <p:nvPr/>
        </p:nvSpPr>
        <p:spPr>
          <a:xfrm>
            <a:off x="8085667" y="3057355"/>
            <a:ext cx="3471595" cy="1055802"/>
          </a:xfrm>
          <a:prstGeom prst="wave">
            <a:avLst/>
          </a:prstGeom>
          <a:solidFill>
            <a:srgbClr val="F7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Wave 9">
            <a:extLst>
              <a:ext uri="{FF2B5EF4-FFF2-40B4-BE49-F238E27FC236}">
                <a16:creationId xmlns:a16="http://schemas.microsoft.com/office/drawing/2014/main" id="{1FB9C598-DDC9-F9ED-3E35-86B9C34FA040}"/>
              </a:ext>
            </a:extLst>
          </p:cNvPr>
          <p:cNvSpPr/>
          <p:nvPr/>
        </p:nvSpPr>
        <p:spPr>
          <a:xfrm>
            <a:off x="8085667" y="3983551"/>
            <a:ext cx="3471593" cy="1055802"/>
          </a:xfrm>
          <a:prstGeom prst="wave">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1" name="Wave 10">
            <a:extLst>
              <a:ext uri="{FF2B5EF4-FFF2-40B4-BE49-F238E27FC236}">
                <a16:creationId xmlns:a16="http://schemas.microsoft.com/office/drawing/2014/main" id="{1B76D20C-EB24-0A05-706A-871A28FD7034}"/>
              </a:ext>
            </a:extLst>
          </p:cNvPr>
          <p:cNvSpPr/>
          <p:nvPr/>
        </p:nvSpPr>
        <p:spPr>
          <a:xfrm>
            <a:off x="8085667" y="4910988"/>
            <a:ext cx="3471595" cy="1055802"/>
          </a:xfrm>
          <a:prstGeom prst="wave">
            <a:avLst/>
          </a:prstGeom>
          <a:solidFill>
            <a:srgbClr val="F1A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ED6D4126-FF3A-888C-D616-3D27801C6B99}"/>
              </a:ext>
            </a:extLst>
          </p:cNvPr>
          <p:cNvSpPr txBox="1"/>
          <p:nvPr/>
        </p:nvSpPr>
        <p:spPr>
          <a:xfrm rot="529830">
            <a:off x="8088177" y="5043325"/>
            <a:ext cx="3265238" cy="707886"/>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en-IE" sz="2000">
                <a:solidFill>
                  <a:schemeClr val="accent1"/>
                </a:solidFill>
              </a:rPr>
              <a:t>Gå på opdagelse inden du vælger bank</a:t>
            </a:r>
          </a:p>
        </p:txBody>
      </p:sp>
      <p:sp>
        <p:nvSpPr>
          <p:cNvPr id="13" name="TextBox 12">
            <a:extLst>
              <a:ext uri="{FF2B5EF4-FFF2-40B4-BE49-F238E27FC236}">
                <a16:creationId xmlns:a16="http://schemas.microsoft.com/office/drawing/2014/main" id="{AAA6525D-AC4E-C0FF-C02D-729404D7DB1E}"/>
              </a:ext>
            </a:extLst>
          </p:cNvPr>
          <p:cNvSpPr txBox="1"/>
          <p:nvPr/>
        </p:nvSpPr>
        <p:spPr>
          <a:xfrm rot="529830">
            <a:off x="8095276" y="4325349"/>
            <a:ext cx="3560586" cy="400110"/>
          </a:xfrm>
          <a:prstGeom prst="rect">
            <a:avLst/>
          </a:prstGeom>
          <a:noFill/>
        </p:spPr>
        <p:txBody>
          <a:bodyPr wrap="square" rtlCol="0" anchor="ctr">
            <a:spAutoFit/>
          </a:bodyPr>
          <a:lstStyle/>
          <a:p>
            <a:pPr marL="342900" indent="-342900" algn="l" fontAlgn="base" rtl="0">
              <a:buClr>
                <a:srgbClr val="A23B23"/>
              </a:buClr>
              <a:buFont typeface="Wingdings" panose="05000000000000000000" pitchFamily="2" charset="2"/>
              <a:buChar char="ü"/>
            </a:pPr>
            <a:r>
              <a:rPr lang="en-IE" sz="2000">
                <a:solidFill>
                  <a:srgbClr val="1E494F"/>
                </a:solidFill>
              </a:rPr>
              <a:t>Vælg en bank tæt på dig</a:t>
            </a:r>
          </a:p>
        </p:txBody>
      </p:sp>
      <p:sp>
        <p:nvSpPr>
          <p:cNvPr id="14" name="TextBox 13">
            <a:extLst>
              <a:ext uri="{FF2B5EF4-FFF2-40B4-BE49-F238E27FC236}">
                <a16:creationId xmlns:a16="http://schemas.microsoft.com/office/drawing/2014/main" id="{002CE0E0-3D03-93A5-6C50-1BE0F5502CC1}"/>
              </a:ext>
            </a:extLst>
          </p:cNvPr>
          <p:cNvSpPr txBox="1"/>
          <p:nvPr/>
        </p:nvSpPr>
        <p:spPr>
          <a:xfrm rot="529830">
            <a:off x="8054021" y="2300964"/>
            <a:ext cx="3333547" cy="707886"/>
          </a:xfrm>
          <a:prstGeom prst="rect">
            <a:avLst/>
          </a:prstGeom>
          <a:noFill/>
        </p:spPr>
        <p:txBody>
          <a:bodyPr wrap="square" rtlCol="0" anchor="ctr">
            <a:spAutoFit/>
          </a:bodyPr>
          <a:lstStyle/>
          <a:p>
            <a:pPr marL="342900" indent="-342900" algn="ctr" fontAlgn="base" rtl="0">
              <a:buClr>
                <a:srgbClr val="A23B23"/>
              </a:buClr>
              <a:buFont typeface="Wingdings" panose="05000000000000000000" pitchFamily="2" charset="2"/>
              <a:buChar char="ü"/>
            </a:pPr>
            <a:r>
              <a:rPr lang="en-IE" sz="2000">
                <a:solidFill>
                  <a:srgbClr val="1E494F"/>
                </a:solidFill>
              </a:rPr>
              <a:t>Vær forberedt, når du møder din bank</a:t>
            </a:r>
          </a:p>
        </p:txBody>
      </p:sp>
      <p:sp>
        <p:nvSpPr>
          <p:cNvPr id="15" name="TextBox 14">
            <a:extLst>
              <a:ext uri="{FF2B5EF4-FFF2-40B4-BE49-F238E27FC236}">
                <a16:creationId xmlns:a16="http://schemas.microsoft.com/office/drawing/2014/main" id="{9F025598-5E6A-9EFD-8B4D-698B6C4E6AFE}"/>
              </a:ext>
            </a:extLst>
          </p:cNvPr>
          <p:cNvSpPr txBox="1"/>
          <p:nvPr/>
        </p:nvSpPr>
        <p:spPr>
          <a:xfrm rot="529830">
            <a:off x="8235080" y="3256919"/>
            <a:ext cx="3172765" cy="707886"/>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en-IE" sz="2000">
                <a:solidFill>
                  <a:srgbClr val="1E494F"/>
                </a:solidFill>
              </a:rPr>
              <a:t>Hold din bank orienteret i gode og dårlige tider</a:t>
            </a:r>
          </a:p>
        </p:txBody>
      </p:sp>
      <p:sp>
        <p:nvSpPr>
          <p:cNvPr id="16" name="Arrow: Down 15">
            <a:extLst>
              <a:ext uri="{FF2B5EF4-FFF2-40B4-BE49-F238E27FC236}">
                <a16:creationId xmlns:a16="http://schemas.microsoft.com/office/drawing/2014/main" id="{69747192-79F2-58BA-6628-02D2FA91512E}"/>
              </a:ext>
            </a:extLst>
          </p:cNvPr>
          <p:cNvSpPr/>
          <p:nvPr/>
        </p:nvSpPr>
        <p:spPr>
          <a:xfrm>
            <a:off x="8283020" y="129945"/>
            <a:ext cx="3139126" cy="2074778"/>
          </a:xfrm>
          <a:prstGeom prst="downArrow">
            <a:avLst/>
          </a:prstGeom>
          <a:solidFill>
            <a:srgbClr val="B2DEDD">
              <a:alpha val="61176"/>
            </a:srgbClr>
          </a:solidFill>
          <a:ln>
            <a:solidFill>
              <a:srgbClr val="96C4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2000" b="1">
                <a:solidFill>
                  <a:srgbClr val="1E494F"/>
                </a:solidFill>
              </a:rPr>
              <a:t>Håndtering af din bank –</a:t>
            </a:r>
          </a:p>
          <a:p>
            <a:pPr algn="ctr" rtl="0"/>
            <a:endParaRPr lang="en-IE" sz="2000" b="1">
              <a:solidFill>
                <a:srgbClr val="1E494F"/>
              </a:solidFill>
            </a:endParaRPr>
          </a:p>
          <a:p>
            <a:pPr algn="ctr" rtl="0"/>
            <a:endParaRPr lang="en-IE" sz="800" b="1">
              <a:solidFill>
                <a:srgbClr val="1E494F"/>
              </a:solidFill>
            </a:endParaRPr>
          </a:p>
          <a:p>
            <a:pPr algn="ctr" rtl="0"/>
            <a:r>
              <a:rPr lang="en-IE" sz="2000" b="1">
                <a:solidFill>
                  <a:srgbClr val="1E494F"/>
                </a:solidFill>
              </a:rPr>
              <a:t>Gør og lad være</a:t>
            </a:r>
          </a:p>
          <a:p>
            <a:pPr algn="ctr" rtl="0"/>
            <a:endParaRPr lang="en-IE" sz="2000"/>
          </a:p>
        </p:txBody>
      </p:sp>
    </p:spTree>
    <p:extLst>
      <p:ext uri="{BB962C8B-B14F-4D97-AF65-F5344CB8AC3E}">
        <p14:creationId xmlns:p14="http://schemas.microsoft.com/office/powerpoint/2010/main" val="331567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6A7B-D40C-BED1-0E00-C078FFCF84AE}"/>
              </a:ext>
            </a:extLst>
          </p:cNvPr>
          <p:cNvSpPr>
            <a:spLocks noGrp="1"/>
          </p:cNvSpPr>
          <p:nvPr>
            <p:ph type="body" sz="quarter" idx="18"/>
          </p:nvPr>
        </p:nvSpPr>
        <p:spPr>
          <a:xfrm>
            <a:off x="798381" y="1364205"/>
            <a:ext cx="10595237" cy="1074195"/>
          </a:xfrm>
        </p:spPr>
        <p:txBody>
          <a:bodyPr/>
          <a:lstStyle/>
          <a:p>
            <a:pPr rtl="0" algn="l"/>
            <a:r>
              <a:rPr lang="en-US" dirty="0"/>
              <a:t>Udtrykket etisk finansiering, eller bæredygtig finansiering, bruges til at beskrive finansiering, der tager hensyn til miljømæssige, sociale og ledelsesmæssige (ESG) faktorer, der påvirker en låntager og/eller dennes aktiver.</a:t>
            </a:r>
          </a:p>
          <a:p>
            <a:pPr rtl="0" algn="l"/>
            <a:endParaRPr lang="en-IE" dirty="0"/>
          </a:p>
        </p:txBody>
      </p:sp>
      <p:sp>
        <p:nvSpPr>
          <p:cNvPr id="3" name="Text Placeholder 2">
            <a:extLst>
              <a:ext uri="{FF2B5EF4-FFF2-40B4-BE49-F238E27FC236}">
                <a16:creationId xmlns:a16="http://schemas.microsoft.com/office/drawing/2014/main" id="{2C27BFFF-D864-59E3-08FC-248647A994EB}"/>
              </a:ext>
            </a:extLst>
          </p:cNvPr>
          <p:cNvSpPr>
            <a:spLocks noGrp="1"/>
          </p:cNvSpPr>
          <p:nvPr>
            <p:ph type="body" sz="quarter" idx="16"/>
          </p:nvPr>
        </p:nvSpPr>
        <p:spPr>
          <a:xfrm>
            <a:off x="798381" y="560551"/>
            <a:ext cx="10595237" cy="803654"/>
          </a:xfrm>
        </p:spPr>
        <p:txBody>
          <a:bodyPr/>
          <a:lstStyle/>
          <a:p>
            <a:pPr rtl="0" algn="l"/>
            <a:r>
              <a:rPr lang="en-IE" b="1" dirty="0"/>
              <a:t>Etisk finansiering:</a:t>
            </a:r>
          </a:p>
          <a:p>
            <a:pPr rtl="0" algn="l"/>
            <a:endParaRPr lang="en-IE" dirty="0"/>
          </a:p>
        </p:txBody>
      </p:sp>
      <p:sp>
        <p:nvSpPr>
          <p:cNvPr id="5" name="TextBox 4">
            <a:extLst>
              <a:ext uri="{FF2B5EF4-FFF2-40B4-BE49-F238E27FC236}">
                <a16:creationId xmlns:a16="http://schemas.microsoft.com/office/drawing/2014/main" id="{FA8BEB40-930F-BACB-60B4-4B7785A84C06}"/>
              </a:ext>
            </a:extLst>
          </p:cNvPr>
          <p:cNvSpPr txBox="1"/>
          <p:nvPr/>
        </p:nvSpPr>
        <p:spPr>
          <a:xfrm>
            <a:off x="2333295" y="2597691"/>
            <a:ext cx="9165021" cy="3323987"/>
          </a:xfrm>
          <a:prstGeom prst="rect">
            <a:avLst/>
          </a:prstGeom>
          <a:noFill/>
        </p:spPr>
        <p:txBody>
          <a:bodyPr wrap="square">
            <a:spAutoFit/>
          </a:bodyPr>
          <a:lstStyle/>
          <a:p>
            <a:pPr algn="l" rtl="0"/>
            <a:r>
              <a:rPr lang="en-US" sz="2400" b="1" i="0" dirty="0">
                <a:solidFill>
                  <a:srgbClr val="000000"/>
                </a:solidFill>
                <a:effectLst/>
              </a:rPr>
              <a:t>Miljømæssige faktorer</a:t>
            </a:r>
            <a:r>
              <a:rPr lang="en-US" sz="2400" b="0" i="0" dirty="0">
                <a:solidFill>
                  <a:srgbClr val="000000"/>
                </a:solidFill>
                <a:effectLst/>
              </a:rPr>
              <a:t>er dem, der påvirker den naturlige verden og omfatter klimaændringer, energieffektivitet og behandling af affald.</a:t>
            </a:r>
          </a:p>
          <a:p>
            <a:pPr algn="l" rtl="0"/>
            <a:endParaRPr lang="en-US" sz="900" b="0" i="0" dirty="0">
              <a:solidFill>
                <a:srgbClr val="000000"/>
              </a:solidFill>
              <a:effectLst/>
            </a:endParaRPr>
          </a:p>
          <a:p>
            <a:pPr algn="l" rtl="0"/>
            <a:r>
              <a:rPr lang="en-US" sz="2400" b="1" i="0" dirty="0">
                <a:solidFill>
                  <a:srgbClr val="000000"/>
                </a:solidFill>
                <a:effectLst/>
              </a:rPr>
              <a:t>Sociale faktorer</a:t>
            </a:r>
            <a:r>
              <a:rPr lang="en-US" sz="2400" b="0" i="0" dirty="0">
                <a:solidFill>
                  <a:srgbClr val="000000"/>
                </a:solidFill>
                <a:effectLst/>
              </a:rPr>
              <a:t>vedrører lokale og globale samfund og omfatter arbejdsforhold, sundhed og sikkerhed samt mangfoldighed og inklusion.</a:t>
            </a:r>
          </a:p>
          <a:p>
            <a:pPr algn="l" rtl="0"/>
            <a:endParaRPr lang="en-US" sz="900" b="0" i="0" dirty="0">
              <a:solidFill>
                <a:srgbClr val="000000"/>
              </a:solidFill>
              <a:effectLst/>
            </a:endParaRPr>
          </a:p>
          <a:p>
            <a:pPr algn="l" rtl="0"/>
            <a:r>
              <a:rPr lang="en-US" sz="2400" b="1" i="0" dirty="0">
                <a:solidFill>
                  <a:srgbClr val="000000"/>
                </a:solidFill>
                <a:effectLst/>
              </a:rPr>
              <a:t>Governance faktorer</a:t>
            </a:r>
            <a:r>
              <a:rPr lang="en-US" sz="2400" b="0" i="0" dirty="0">
                <a:solidFill>
                  <a:srgbClr val="000000"/>
                </a:solidFill>
                <a:effectLst/>
              </a:rPr>
              <a:t>vedrører låntagers interne arbejds- og beslutningsprocesser, herunder bestyrelsens uafhængighed og gennemsigtighed, såvel som dens forhold til dets interessenter, herunder aktionærrettigheder, anti-bestikkelse og korruption og politisk lobbyisme.</a:t>
            </a:r>
          </a:p>
        </p:txBody>
      </p:sp>
      <p:grpSp>
        <p:nvGrpSpPr>
          <p:cNvPr id="6" name="Group 5">
            <a:extLst>
              <a:ext uri="{FF2B5EF4-FFF2-40B4-BE49-F238E27FC236}">
                <a16:creationId xmlns:a16="http://schemas.microsoft.com/office/drawing/2014/main" id="{4E35042A-4975-B1B4-D76F-F995BD0C61CB}"/>
              </a:ext>
            </a:extLst>
          </p:cNvPr>
          <p:cNvGrpSpPr/>
          <p:nvPr/>
        </p:nvGrpSpPr>
        <p:grpSpPr>
          <a:xfrm>
            <a:off x="1030620" y="2433415"/>
            <a:ext cx="889107" cy="869674"/>
            <a:chOff x="5614841" y="786428"/>
            <a:chExt cx="901130" cy="901727"/>
          </a:xfrm>
        </p:grpSpPr>
        <p:grpSp>
          <p:nvGrpSpPr>
            <p:cNvPr id="7" name="Graphic 2">
              <a:extLst>
                <a:ext uri="{FF2B5EF4-FFF2-40B4-BE49-F238E27FC236}">
                  <a16:creationId xmlns:a16="http://schemas.microsoft.com/office/drawing/2014/main" id="{30D4F3F3-A5CB-189E-D6E7-2F88B3EC3AC0}"/>
                </a:ext>
              </a:extLst>
            </p:cNvPr>
            <p:cNvGrpSpPr/>
            <p:nvPr/>
          </p:nvGrpSpPr>
          <p:grpSpPr>
            <a:xfrm>
              <a:off x="5715019" y="1058540"/>
              <a:ext cx="543506" cy="445337"/>
              <a:chOff x="5715019" y="1058540"/>
              <a:chExt cx="543506" cy="445337"/>
            </a:xfrm>
            <a:solidFill>
              <a:srgbClr val="60A9DD"/>
            </a:solidFill>
          </p:grpSpPr>
          <p:sp>
            <p:nvSpPr>
              <p:cNvPr id="9" name="Freeform 537">
                <a:extLst>
                  <a:ext uri="{FF2B5EF4-FFF2-40B4-BE49-F238E27FC236}">
                    <a16:creationId xmlns:a16="http://schemas.microsoft.com/office/drawing/2014/main" id="{6303F738-5875-8F78-DC6E-82C53988BFA9}"/>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rtl="0" algn="l"/>
                <a:endParaRPr lang="en-US"/>
              </a:p>
            </p:txBody>
          </p:sp>
          <p:sp>
            <p:nvSpPr>
              <p:cNvPr id="10" name="Freeform 538">
                <a:extLst>
                  <a:ext uri="{FF2B5EF4-FFF2-40B4-BE49-F238E27FC236}">
                    <a16:creationId xmlns:a16="http://schemas.microsoft.com/office/drawing/2014/main" id="{6BFB50D5-C49B-ACD4-E8C4-869260189A6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rtl="0" algn="l"/>
                <a:endParaRPr lang="en-US"/>
              </a:p>
            </p:txBody>
          </p:sp>
        </p:grpSp>
        <p:sp>
          <p:nvSpPr>
            <p:cNvPr id="8" name="Freeform 536">
              <a:extLst>
                <a:ext uri="{FF2B5EF4-FFF2-40B4-BE49-F238E27FC236}">
                  <a16:creationId xmlns:a16="http://schemas.microsoft.com/office/drawing/2014/main" id="{77E26A90-CE9B-AFDF-E83C-12AFCAC30FCF}"/>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a:p>
          </p:txBody>
        </p:sp>
      </p:grpSp>
      <p:grpSp>
        <p:nvGrpSpPr>
          <p:cNvPr id="11" name="Group 10">
            <a:extLst>
              <a:ext uri="{FF2B5EF4-FFF2-40B4-BE49-F238E27FC236}">
                <a16:creationId xmlns:a16="http://schemas.microsoft.com/office/drawing/2014/main" id="{077F1BA5-A092-5C3C-86E9-0210303C9BEC}"/>
              </a:ext>
            </a:extLst>
          </p:cNvPr>
          <p:cNvGrpSpPr/>
          <p:nvPr/>
        </p:nvGrpSpPr>
        <p:grpSpPr>
          <a:xfrm>
            <a:off x="1000592" y="3429000"/>
            <a:ext cx="889107" cy="795560"/>
            <a:chOff x="5297313" y="4260296"/>
            <a:chExt cx="2997029" cy="2761463"/>
          </a:xfrm>
        </p:grpSpPr>
        <p:sp>
          <p:nvSpPr>
            <p:cNvPr id="12" name="Freeform 587">
              <a:extLst>
                <a:ext uri="{FF2B5EF4-FFF2-40B4-BE49-F238E27FC236}">
                  <a16:creationId xmlns:a16="http://schemas.microsoft.com/office/drawing/2014/main" id="{91E4E4E7-5AFE-C08E-4D9F-4784C830FC6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13" name="Graphic 500">
              <a:extLst>
                <a:ext uri="{FF2B5EF4-FFF2-40B4-BE49-F238E27FC236}">
                  <a16:creationId xmlns:a16="http://schemas.microsoft.com/office/drawing/2014/main" id="{FB3D5BF7-7E05-8C7A-1A33-40BC3D8EFB3F}"/>
                </a:ext>
              </a:extLst>
            </p:cNvPr>
            <p:cNvGrpSpPr/>
            <p:nvPr/>
          </p:nvGrpSpPr>
          <p:grpSpPr>
            <a:xfrm>
              <a:off x="5297313" y="4260296"/>
              <a:ext cx="2997029" cy="2761463"/>
              <a:chOff x="6245479" y="2229503"/>
              <a:chExt cx="2997029" cy="2761463"/>
            </a:xfrm>
            <a:solidFill>
              <a:srgbClr val="000000"/>
            </a:solidFill>
          </p:grpSpPr>
          <p:sp>
            <p:nvSpPr>
              <p:cNvPr id="14" name="Freeform 589">
                <a:extLst>
                  <a:ext uri="{FF2B5EF4-FFF2-40B4-BE49-F238E27FC236}">
                    <a16:creationId xmlns:a16="http://schemas.microsoft.com/office/drawing/2014/main" id="{A5277A11-5810-E96A-7407-C590E2AC3F8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15" name="Freeform 590">
                <a:extLst>
                  <a:ext uri="{FF2B5EF4-FFF2-40B4-BE49-F238E27FC236}">
                    <a16:creationId xmlns:a16="http://schemas.microsoft.com/office/drawing/2014/main" id="{DF30A2CB-EC9C-3264-3CE5-1F46205975E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16" name="Freeform 591">
                <a:extLst>
                  <a:ext uri="{FF2B5EF4-FFF2-40B4-BE49-F238E27FC236}">
                    <a16:creationId xmlns:a16="http://schemas.microsoft.com/office/drawing/2014/main" id="{8651913E-EDBE-8A5F-D0F5-97CF8FBD7A7D}"/>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grpSp>
        <p:nvGrpSpPr>
          <p:cNvPr id="17" name="Group 16">
            <a:extLst>
              <a:ext uri="{FF2B5EF4-FFF2-40B4-BE49-F238E27FC236}">
                <a16:creationId xmlns:a16="http://schemas.microsoft.com/office/drawing/2014/main" id="{1806C7B5-19D8-79BB-6728-FAE1B2593DCF}"/>
              </a:ext>
            </a:extLst>
          </p:cNvPr>
          <p:cNvGrpSpPr/>
          <p:nvPr/>
        </p:nvGrpSpPr>
        <p:grpSpPr>
          <a:xfrm>
            <a:off x="1031518" y="4443602"/>
            <a:ext cx="924775" cy="930898"/>
            <a:chOff x="3258209" y="1217582"/>
            <a:chExt cx="4712093" cy="4711281"/>
          </a:xfrm>
        </p:grpSpPr>
        <p:sp>
          <p:nvSpPr>
            <p:cNvPr id="18" name="Freeform 568">
              <a:extLst>
                <a:ext uri="{FF2B5EF4-FFF2-40B4-BE49-F238E27FC236}">
                  <a16:creationId xmlns:a16="http://schemas.microsoft.com/office/drawing/2014/main" id="{FA5DA049-BA7D-B330-8F55-9122D449EC3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pPr rtl="0" algn="l"/>
              <a:endParaRPr lang="en-US"/>
            </a:p>
          </p:txBody>
        </p:sp>
        <p:sp>
          <p:nvSpPr>
            <p:cNvPr id="19" name="Freeform 569">
              <a:extLst>
                <a:ext uri="{FF2B5EF4-FFF2-40B4-BE49-F238E27FC236}">
                  <a16:creationId xmlns:a16="http://schemas.microsoft.com/office/drawing/2014/main" id="{E1647880-CA38-7337-A5D1-4BCCF1A77E3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pPr rtl="0" algn="l"/>
              <a:endParaRPr lang="en-US"/>
            </a:p>
          </p:txBody>
        </p:sp>
        <p:grpSp>
          <p:nvGrpSpPr>
            <p:cNvPr id="20" name="Group 19">
              <a:extLst>
                <a:ext uri="{FF2B5EF4-FFF2-40B4-BE49-F238E27FC236}">
                  <a16:creationId xmlns:a16="http://schemas.microsoft.com/office/drawing/2014/main" id="{6D175AF2-F5B6-A331-06E1-A8BB13E18F42}"/>
                </a:ext>
              </a:extLst>
            </p:cNvPr>
            <p:cNvGrpSpPr/>
            <p:nvPr/>
          </p:nvGrpSpPr>
          <p:grpSpPr>
            <a:xfrm>
              <a:off x="3258209" y="1217582"/>
              <a:ext cx="4712093" cy="4711281"/>
              <a:chOff x="3258209" y="1217582"/>
              <a:chExt cx="4712093" cy="4711281"/>
            </a:xfrm>
          </p:grpSpPr>
          <p:sp>
            <p:nvSpPr>
              <p:cNvPr id="21" name="Freeform 571">
                <a:extLst>
                  <a:ext uri="{FF2B5EF4-FFF2-40B4-BE49-F238E27FC236}">
                    <a16:creationId xmlns:a16="http://schemas.microsoft.com/office/drawing/2014/main" id="{D936602F-F76B-3ED6-0D40-D7DE74F63A3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rtl="0" algn="l"/>
                <a:endParaRPr lang="en-US"/>
              </a:p>
            </p:txBody>
          </p:sp>
          <p:sp>
            <p:nvSpPr>
              <p:cNvPr id="22" name="Freeform 572">
                <a:extLst>
                  <a:ext uri="{FF2B5EF4-FFF2-40B4-BE49-F238E27FC236}">
                    <a16:creationId xmlns:a16="http://schemas.microsoft.com/office/drawing/2014/main" id="{A92DC988-777A-17A1-2B73-BB8E3C3EBC91}"/>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rtl="0" algn="l"/>
                <a:endParaRPr lang="en-US"/>
              </a:p>
            </p:txBody>
          </p:sp>
          <p:sp>
            <p:nvSpPr>
              <p:cNvPr id="23" name="Freeform 573">
                <a:extLst>
                  <a:ext uri="{FF2B5EF4-FFF2-40B4-BE49-F238E27FC236}">
                    <a16:creationId xmlns:a16="http://schemas.microsoft.com/office/drawing/2014/main" id="{FA81190F-DC3E-2EB8-8F68-17514DC9DC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rtl="0" algn="l"/>
                <a:endParaRPr lang="en-US"/>
              </a:p>
            </p:txBody>
          </p:sp>
          <p:sp>
            <p:nvSpPr>
              <p:cNvPr id="24" name="Freeform 574">
                <a:extLst>
                  <a:ext uri="{FF2B5EF4-FFF2-40B4-BE49-F238E27FC236}">
                    <a16:creationId xmlns:a16="http://schemas.microsoft.com/office/drawing/2014/main" id="{B735D2B8-9002-B721-B886-CEF7321E09F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rtl="0" algn="l"/>
                <a:endParaRPr lang="en-US"/>
              </a:p>
            </p:txBody>
          </p:sp>
          <p:sp>
            <p:nvSpPr>
              <p:cNvPr id="25" name="Freeform 575">
                <a:extLst>
                  <a:ext uri="{FF2B5EF4-FFF2-40B4-BE49-F238E27FC236}">
                    <a16:creationId xmlns:a16="http://schemas.microsoft.com/office/drawing/2014/main" id="{A7999B48-2462-FDB0-6EAC-1C8B2C3789B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rtl="0" algn="l"/>
                <a:endParaRPr lang="en-US"/>
              </a:p>
            </p:txBody>
          </p:sp>
          <p:sp>
            <p:nvSpPr>
              <p:cNvPr id="26" name="Freeform 576">
                <a:extLst>
                  <a:ext uri="{FF2B5EF4-FFF2-40B4-BE49-F238E27FC236}">
                    <a16:creationId xmlns:a16="http://schemas.microsoft.com/office/drawing/2014/main" id="{C380B0CB-AB41-96EC-E356-AD3C5B2CAF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27" name="Freeform 577">
                <a:extLst>
                  <a:ext uri="{FF2B5EF4-FFF2-40B4-BE49-F238E27FC236}">
                    <a16:creationId xmlns:a16="http://schemas.microsoft.com/office/drawing/2014/main" id="{F9E0F2A4-D82B-C2F3-440B-A006B7CBE14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28" name="Freeform 578">
                <a:extLst>
                  <a:ext uri="{FF2B5EF4-FFF2-40B4-BE49-F238E27FC236}">
                    <a16:creationId xmlns:a16="http://schemas.microsoft.com/office/drawing/2014/main" id="{76BBBA73-78C5-AA16-7A5C-E2EB9FAA72A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rtl="0" algn="l"/>
                <a:endParaRPr lang="en-US"/>
              </a:p>
            </p:txBody>
          </p:sp>
          <p:sp>
            <p:nvSpPr>
              <p:cNvPr id="29" name="Freeform 579">
                <a:extLst>
                  <a:ext uri="{FF2B5EF4-FFF2-40B4-BE49-F238E27FC236}">
                    <a16:creationId xmlns:a16="http://schemas.microsoft.com/office/drawing/2014/main" id="{351A847A-2932-AC00-ED84-CE4EA90D607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30" name="Freeform 580">
                <a:extLst>
                  <a:ext uri="{FF2B5EF4-FFF2-40B4-BE49-F238E27FC236}">
                    <a16:creationId xmlns:a16="http://schemas.microsoft.com/office/drawing/2014/main" id="{4EEE724F-ED76-E098-663D-36C2FB6FF16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31" name="Freeform 581">
                <a:extLst>
                  <a:ext uri="{FF2B5EF4-FFF2-40B4-BE49-F238E27FC236}">
                    <a16:creationId xmlns:a16="http://schemas.microsoft.com/office/drawing/2014/main" id="{DFD3EACC-10B7-880C-0706-5016BBB0D2B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rtl="0" algn="l"/>
                <a:endParaRPr lang="en-US"/>
              </a:p>
            </p:txBody>
          </p:sp>
          <p:sp>
            <p:nvSpPr>
              <p:cNvPr id="32" name="Freeform 582">
                <a:extLst>
                  <a:ext uri="{FF2B5EF4-FFF2-40B4-BE49-F238E27FC236}">
                    <a16:creationId xmlns:a16="http://schemas.microsoft.com/office/drawing/2014/main" id="{87485C86-7158-C304-F49D-1B622471BCB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rtl="0" algn="l"/>
                <a:endParaRPr lang="en-US"/>
              </a:p>
            </p:txBody>
          </p:sp>
          <p:sp>
            <p:nvSpPr>
              <p:cNvPr id="33" name="Freeform 583">
                <a:extLst>
                  <a:ext uri="{FF2B5EF4-FFF2-40B4-BE49-F238E27FC236}">
                    <a16:creationId xmlns:a16="http://schemas.microsoft.com/office/drawing/2014/main" id="{6CFE9C53-E34D-010C-F8F3-8CD79A9EE17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sp>
            <p:nvSpPr>
              <p:cNvPr id="34" name="Freeform 584">
                <a:extLst>
                  <a:ext uri="{FF2B5EF4-FFF2-40B4-BE49-F238E27FC236}">
                    <a16:creationId xmlns:a16="http://schemas.microsoft.com/office/drawing/2014/main" id="{189D2FEF-57E3-6DD2-12E7-34B62BF04DF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rtl="0" algn="l"/>
                <a:endParaRPr lang="en-US"/>
              </a:p>
            </p:txBody>
          </p:sp>
          <p:sp>
            <p:nvSpPr>
              <p:cNvPr id="35" name="Freeform 585">
                <a:extLst>
                  <a:ext uri="{FF2B5EF4-FFF2-40B4-BE49-F238E27FC236}">
                    <a16:creationId xmlns:a16="http://schemas.microsoft.com/office/drawing/2014/main" id="{364FE056-01C7-1E70-ADF8-F21EFD1474A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80145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B96DC-28B6-1CDB-6822-E673407E9528}"/>
              </a:ext>
            </a:extLst>
          </p:cNvPr>
          <p:cNvSpPr>
            <a:spLocks noGrp="1"/>
          </p:cNvSpPr>
          <p:nvPr>
            <p:ph type="body" sz="quarter" idx="18"/>
          </p:nvPr>
        </p:nvSpPr>
        <p:spPr>
          <a:xfrm>
            <a:off x="798380" y="1751415"/>
            <a:ext cx="10595237" cy="3849918"/>
          </a:xfrm>
        </p:spPr>
        <p:txBody>
          <a:bodyPr/>
          <a:lstStyle/>
          <a:p>
            <a:pPr marL="457200" indent="-457200" rtl="0" algn="l">
              <a:buFont typeface="+mj-lt"/>
              <a:buAutoNum type="arabicPeriod"/>
            </a:pPr>
            <a:r>
              <a:rPr lang="en-US" b="1" dirty="0"/>
              <a:t>Grøn finans</a:t>
            </a:r>
            <a:r>
              <a:rPr lang="en-US" dirty="0"/>
              <a:t>– hvor der stilles gæld til rådighed for et specifikt "grønt" projekt med klare miljømæssige fordele, såsom produktion af vedvarende energi eller nul-affald.</a:t>
            </a:r>
          </a:p>
          <a:p>
            <a:pPr marL="457200" indent="-457200" rtl="0" algn="l">
              <a:buFont typeface="+mj-lt"/>
              <a:buAutoNum type="arabicPeriod"/>
            </a:pPr>
            <a:r>
              <a:rPr lang="en-US" b="1" dirty="0"/>
              <a:t>Social finans</a:t>
            </a:r>
            <a:r>
              <a:rPr lang="en-US" dirty="0"/>
              <a:t>– hvor der stilles gæld til rådighed for et specifikt "socialt" projekt, der har til formål at løse eller afhjælpe et specifikt socialt problem eller søger at opnå positive sociale resultater for målmodtagere, såsom programmer designet til at afhjælpe arbejdsløshed eller forbedre adgangen til væsentlige tjenester.</a:t>
            </a:r>
          </a:p>
          <a:p>
            <a:pPr marL="457200" indent="-457200" rtl="0" algn="l">
              <a:buFont typeface="+mj-lt"/>
              <a:buAutoNum type="arabicPeriod"/>
            </a:pPr>
            <a:r>
              <a:rPr lang="en-IE" b="1" i="0" dirty="0">
                <a:effectLst/>
              </a:rPr>
              <a:t>Bæredygtighedsrelateret finansiering</a:t>
            </a:r>
            <a:r>
              <a:rPr lang="en-IE" b="0" i="0" dirty="0">
                <a:effectLst/>
              </a:rPr>
              <a:t>- hvor</a:t>
            </a:r>
            <a:r>
              <a:rPr lang="en-US" b="0" i="0" dirty="0">
                <a:effectLst/>
              </a:rPr>
              <a:t>den endelige brug af midler og/eller låntagerenheden vurderes og måles i forhold til en aftalt, dokumenteret liste over ESG-målinger med positive, metriske overholdelse</a:t>
            </a:r>
            <a:r>
              <a:rPr lang="en-US" b="0" i="0" dirty="0" err="1">
                <a:effectLst/>
              </a:rPr>
              <a:t>adfærd</a:t>
            </a:r>
            <a:r>
              <a:rPr lang="en-US" b="0" i="0" dirty="0">
                <a:effectLst/>
              </a:rPr>
              <a:t>belønnes, normalt med en reduktion i omkostningerne til finansieringen.</a:t>
            </a:r>
            <a:endParaRPr lang="en-US" dirty="0"/>
          </a:p>
          <a:p>
            <a:pPr marL="457200" indent="-457200" rtl="0" algn="l">
              <a:buFont typeface="+mj-lt"/>
              <a:buAutoNum type="arabicPeriod"/>
            </a:pPr>
            <a:endParaRPr lang="en-US" dirty="0"/>
          </a:p>
          <a:p>
            <a:pPr marL="457200" indent="-457200" rtl="0" algn="l">
              <a:buFont typeface="+mj-lt"/>
              <a:buAutoNum type="arabicPeriod"/>
            </a:pPr>
            <a:endParaRPr lang="en-IE" dirty="0"/>
          </a:p>
        </p:txBody>
      </p:sp>
      <p:sp>
        <p:nvSpPr>
          <p:cNvPr id="3" name="Text Placeholder 2">
            <a:extLst>
              <a:ext uri="{FF2B5EF4-FFF2-40B4-BE49-F238E27FC236}">
                <a16:creationId xmlns:a16="http://schemas.microsoft.com/office/drawing/2014/main" id="{6CB5C9D6-B499-7A03-9781-99D21E817A98}"/>
              </a:ext>
            </a:extLst>
          </p:cNvPr>
          <p:cNvSpPr>
            <a:spLocks noGrp="1"/>
          </p:cNvSpPr>
          <p:nvPr>
            <p:ph type="body" sz="quarter" idx="16"/>
          </p:nvPr>
        </p:nvSpPr>
        <p:spPr/>
        <p:txBody>
          <a:bodyPr/>
          <a:lstStyle/>
          <a:p>
            <a:pPr rtl="0" algn="l"/>
            <a:r>
              <a:rPr lang="en-US" b="1" dirty="0"/>
              <a:t>Tre nøglekategorier af etisk finansiering:</a:t>
            </a:r>
            <a:endParaRPr lang="en-IE" b="1" dirty="0"/>
          </a:p>
        </p:txBody>
      </p:sp>
      <p:pic>
        <p:nvPicPr>
          <p:cNvPr id="4" name="Picture 3">
            <a:extLst>
              <a:ext uri="{FF2B5EF4-FFF2-40B4-BE49-F238E27FC236}">
                <a16:creationId xmlns:a16="http://schemas.microsoft.com/office/drawing/2014/main" id="{8123F938-342E-15FA-92CC-2F35E7BF8A34}"/>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57508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8634-0F54-C8AC-2C54-B25CD670BA63}"/>
              </a:ext>
            </a:extLst>
          </p:cNvPr>
          <p:cNvSpPr>
            <a:spLocks noGrp="1"/>
          </p:cNvSpPr>
          <p:nvPr>
            <p:ph type="body" sz="quarter" idx="18"/>
          </p:nvPr>
        </p:nvSpPr>
        <p:spPr>
          <a:xfrm>
            <a:off x="1134046" y="1881104"/>
            <a:ext cx="5397340" cy="3750056"/>
          </a:xfrm>
        </p:spPr>
        <p:txBody>
          <a:bodyPr/>
          <a:lstStyle/>
          <a:p>
            <a:pPr rtl="0" algn="l"/>
            <a:r>
              <a:rPr lang="en-US" dirty="0"/>
              <a:t>Et TILSKUD er en pris, normalt økonomisk, givet af et offentligt organ eller en fond til en enkeltperson eller en virksomhed for at lette et bestemt mål, f.eks. opstart, udvidelse osv.</a:t>
            </a:r>
          </a:p>
          <a:p>
            <a:pPr rtl="0" algn="l"/>
            <a:r>
              <a:rPr lang="en-US" dirty="0"/>
              <a:t>Der er mange lokale, regionale og nationale tilskudsmuligheder. Start din forskning på, hvilken der er den rigtige for dig. Dette er en interessant video om, hvad et tilskud gør og ikke gør.</a:t>
            </a:r>
          </a:p>
          <a:p>
            <a:pPr rtl="0" algn="l"/>
            <a:endParaRPr lang="en-IE" dirty="0"/>
          </a:p>
        </p:txBody>
      </p:sp>
      <p:sp>
        <p:nvSpPr>
          <p:cNvPr id="3" name="Text Placeholder 2">
            <a:extLst>
              <a:ext uri="{FF2B5EF4-FFF2-40B4-BE49-F238E27FC236}">
                <a16:creationId xmlns:a16="http://schemas.microsoft.com/office/drawing/2014/main" id="{0C0B0E93-7101-9294-BDF2-97D011A811A1}"/>
              </a:ext>
            </a:extLst>
          </p:cNvPr>
          <p:cNvSpPr>
            <a:spLocks noGrp="1"/>
          </p:cNvSpPr>
          <p:nvPr>
            <p:ph type="body" sz="quarter" idx="16"/>
          </p:nvPr>
        </p:nvSpPr>
        <p:spPr>
          <a:xfrm>
            <a:off x="1105002" y="522380"/>
            <a:ext cx="4990998" cy="992652"/>
          </a:xfrm>
        </p:spPr>
        <p:txBody>
          <a:bodyPr/>
          <a:lstStyle/>
          <a:p>
            <a:pPr rtl="0" algn="l"/>
            <a:r>
              <a:rPr lang="fr-FR" b="1" dirty="0"/>
              <a:t>5. Finansielle støttemuligheder...tilskud</a:t>
            </a:r>
          </a:p>
          <a:p>
            <a:pPr rtl="0" algn="l"/>
            <a:endParaRPr lang="en-IE" b="1" dirty="0"/>
          </a:p>
        </p:txBody>
      </p:sp>
      <p:sp>
        <p:nvSpPr>
          <p:cNvPr id="4" name="Picture Placeholder 3">
            <a:extLst>
              <a:ext uri="{FF2B5EF4-FFF2-40B4-BE49-F238E27FC236}">
                <a16:creationId xmlns:a16="http://schemas.microsoft.com/office/drawing/2014/main" id="{AB1D0123-5138-9BF0-08E2-A777F89425C2}"/>
              </a:ext>
            </a:extLst>
          </p:cNvPr>
          <p:cNvSpPr>
            <a:spLocks noGrp="1"/>
          </p:cNvSpPr>
          <p:nvPr>
            <p:ph type="pic" sz="quarter" idx="10"/>
          </p:nvPr>
        </p:nvSpPr>
        <p:spPr/>
        <p:txBody>
          <a:bodyPr/>
          <a:lstStyle/>
          <a:p>
            <a:pPr rtl="0" algn="l"/>
            <a:endParaRPr lang="en-IE"/>
          </a:p>
        </p:txBody>
      </p:sp>
      <p:sp>
        <p:nvSpPr>
          <p:cNvPr id="5" name="TextBox 4">
            <a:extLst>
              <a:ext uri="{FF2B5EF4-FFF2-40B4-BE49-F238E27FC236}">
                <a16:creationId xmlns:a16="http://schemas.microsoft.com/office/drawing/2014/main" id="{4D9A0331-638C-D29B-FC4C-FEE7FF87BFF2}"/>
              </a:ext>
            </a:extLst>
          </p:cNvPr>
          <p:cNvSpPr txBox="1"/>
          <p:nvPr/>
        </p:nvSpPr>
        <p:spPr>
          <a:xfrm>
            <a:off x="9144719" y="736648"/>
            <a:ext cx="6094562" cy="369332"/>
          </a:xfrm>
          <a:prstGeom prst="rect">
            <a:avLst/>
          </a:prstGeom>
          <a:noFill/>
        </p:spPr>
        <p:txBody>
          <a:bodyPr wrap="square">
            <a:spAutoFit/>
          </a:bodyPr>
          <a:lstStyle/>
          <a:p>
            <a:pPr rtl="0" algn="l"/>
            <a:r>
              <a:rPr lang="en-US" dirty="0">
                <a:solidFill>
                  <a:srgbClr val="F79037"/>
                </a:solidFill>
                <a:hlinkClick r:id="rId3">
                  <a:extLst>
                    <a:ext uri="{A12FA001-AC4F-418D-AE19-62706E023703}">
                      <ahyp:hlinkClr xmlns:ahyp="http://schemas.microsoft.com/office/drawing/2018/hyperlinkcolor" val="tx"/>
                    </a:ext>
                  </a:extLst>
                </a:hlinkClick>
              </a:rPr>
              <a:t>Hvad er et tilskud? - Youtube</a:t>
            </a:r>
            <a:endParaRPr lang="en-IE" dirty="0">
              <a:solidFill>
                <a:srgbClr val="F79037"/>
              </a:solidFill>
            </a:endParaRPr>
          </a:p>
        </p:txBody>
      </p:sp>
      <p:pic>
        <p:nvPicPr>
          <p:cNvPr id="6" name="Online Media 5" title="What is a grant?">
            <a:hlinkClick r:id="" action="ppaction://media"/>
            <a:extLst>
              <a:ext uri="{FF2B5EF4-FFF2-40B4-BE49-F238E27FC236}">
                <a16:creationId xmlns:a16="http://schemas.microsoft.com/office/drawing/2014/main" id="{F86E5643-99D5-6D58-94EC-FF7A2C2EC6BC}"/>
              </a:ext>
            </a:extLst>
          </p:cNvPr>
          <p:cNvPicPr>
            <a:picLocks noRot="1" noChangeAspect="1"/>
          </p:cNvPicPr>
          <p:nvPr>
            <a:videoFile r:link="rId1"/>
          </p:nvPr>
        </p:nvPicPr>
        <p:blipFill>
          <a:blip r:embed="rId4"/>
          <a:stretch>
            <a:fillRect/>
          </a:stretch>
        </p:blipFill>
        <p:spPr>
          <a:xfrm>
            <a:off x="6966771" y="1333948"/>
            <a:ext cx="5225229" cy="4134612"/>
          </a:xfrm>
          <a:prstGeom prst="rect">
            <a:avLst/>
          </a:prstGeom>
        </p:spPr>
      </p:pic>
    </p:spTree>
    <p:extLst>
      <p:ext uri="{BB962C8B-B14F-4D97-AF65-F5344CB8AC3E}">
        <p14:creationId xmlns:p14="http://schemas.microsoft.com/office/powerpoint/2010/main" val="40665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End' typed on a typewriter">
            <a:extLst>
              <a:ext uri="{FF2B5EF4-FFF2-40B4-BE49-F238E27FC236}">
                <a16:creationId xmlns:a16="http://schemas.microsoft.com/office/drawing/2014/main" id="{54F8AE60-F3AA-E401-36F8-9EE1DC9CD42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9402"/>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51F2A272-C4FB-4719-43B2-E23CCC4785DF}"/>
              </a:ext>
            </a:extLst>
          </p:cNvPr>
          <p:cNvSpPr>
            <a:spLocks noGrp="1"/>
          </p:cNvSpPr>
          <p:nvPr>
            <p:ph type="body" sz="quarter" idx="13"/>
          </p:nvPr>
        </p:nvSpPr>
        <p:spPr>
          <a:xfrm>
            <a:off x="760635" y="1537059"/>
            <a:ext cx="4369392" cy="4493975"/>
          </a:xfrm>
        </p:spPr>
        <p:txBody>
          <a:bodyPr/>
          <a:lstStyle/>
          <a:p>
            <a:pPr rtl="0" algn="l"/>
            <a:r>
              <a:rPr lang="en-IE" i="0" dirty="0"/>
              <a:t>Nationalt vurderer finansieringsgivere/långivere, at mellem 50 og 60 % af alle ansøgninger, de modtager, straks bliver afvist, fordi de er</a:t>
            </a:r>
            <a:r>
              <a:rPr lang="en-IE" b="1" i="0" dirty="0"/>
              <a:t>ikke berettiget</a:t>
            </a:r>
            <a:r>
              <a:rPr lang="en-IE" i="0" dirty="0"/>
              <a:t>og</a:t>
            </a:r>
            <a:r>
              <a:rPr lang="en-IE" b="1" i="0" dirty="0"/>
              <a:t>ikke opfylder klare retningslinjer</a:t>
            </a:r>
            <a:r>
              <a:rPr lang="en-IE" i="0" dirty="0"/>
              <a:t>.</a:t>
            </a:r>
          </a:p>
        </p:txBody>
      </p:sp>
      <p:sp>
        <p:nvSpPr>
          <p:cNvPr id="7" name="Text Placeholder 4">
            <a:extLst>
              <a:ext uri="{FF2B5EF4-FFF2-40B4-BE49-F238E27FC236}">
                <a16:creationId xmlns:a16="http://schemas.microsoft.com/office/drawing/2014/main" id="{39FE071C-4C1E-DCB0-8863-D657DD9B382A}"/>
              </a:ext>
            </a:extLst>
          </p:cNvPr>
          <p:cNvSpPr txBox="1">
            <a:spLocks/>
          </p:cNvSpPr>
          <p:nvPr/>
        </p:nvSpPr>
        <p:spPr>
          <a:xfrm>
            <a:off x="472350" y="883169"/>
            <a:ext cx="6449493" cy="1331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IE" sz="3600" b="1" dirty="0">
                <a:solidFill>
                  <a:srgbClr val="000000"/>
                </a:solidFill>
                <a:highlight>
                  <a:srgbClr val="F79037"/>
                </a:highlight>
              </a:rPr>
              <a:t>Vidste du?</a:t>
            </a:r>
          </a:p>
        </p:txBody>
      </p:sp>
    </p:spTree>
    <p:extLst>
      <p:ext uri="{BB962C8B-B14F-4D97-AF65-F5344CB8AC3E}">
        <p14:creationId xmlns:p14="http://schemas.microsoft.com/office/powerpoint/2010/main" val="1602403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6B3E-8D18-E765-B33E-CA5D2D8AC1BA}"/>
              </a:ext>
            </a:extLst>
          </p:cNvPr>
          <p:cNvSpPr>
            <a:spLocks noGrp="1"/>
          </p:cNvSpPr>
          <p:nvPr>
            <p:ph type="body" sz="quarter" idx="28"/>
          </p:nvPr>
        </p:nvSpPr>
        <p:spPr/>
        <p:txBody>
          <a:bodyPr/>
          <a:lstStyle/>
          <a:p>
            <a:pPr rtl="0" algn="l"/>
            <a:r>
              <a:rPr lang="en-IE" b="1" dirty="0"/>
              <a:t>Nogle tips til finansieringsansøgninger...</a:t>
            </a:r>
          </a:p>
        </p:txBody>
      </p:sp>
      <p:sp>
        <p:nvSpPr>
          <p:cNvPr id="3" name="Text Placeholder 2">
            <a:extLst>
              <a:ext uri="{FF2B5EF4-FFF2-40B4-BE49-F238E27FC236}">
                <a16:creationId xmlns:a16="http://schemas.microsoft.com/office/drawing/2014/main" id="{CEC4AE08-D4B3-A514-0301-1DA00A2C1064}"/>
              </a:ext>
            </a:extLst>
          </p:cNvPr>
          <p:cNvSpPr>
            <a:spLocks noGrp="1"/>
          </p:cNvSpPr>
          <p:nvPr>
            <p:ph type="body" sz="quarter" idx="18"/>
          </p:nvPr>
        </p:nvSpPr>
        <p:spPr>
          <a:xfrm>
            <a:off x="120746" y="4048019"/>
            <a:ext cx="1986597" cy="2033136"/>
          </a:xfrm>
        </p:spPr>
        <p:txBody>
          <a:bodyPr/>
          <a:lstStyle/>
          <a:p>
            <a:pPr rtl="0" algn="l"/>
            <a:r>
              <a:rPr lang="en-US" dirty="0">
                <a:solidFill>
                  <a:srgbClr val="000000"/>
                </a:solidFill>
              </a:rPr>
              <a:t>Glem alt om pengene (i hvert fald i starten) &amp;</a:t>
            </a:r>
            <a:r>
              <a:rPr lang="en-US" b="1" dirty="0">
                <a:solidFill>
                  <a:srgbClr val="000000"/>
                </a:solidFill>
              </a:rPr>
              <a:t>definere dit projekt godt</a:t>
            </a:r>
            <a:endParaRPr lang="en-IE" b="1" dirty="0">
              <a:solidFill>
                <a:srgbClr val="000000"/>
              </a:solidFill>
            </a:endParaRPr>
          </a:p>
        </p:txBody>
      </p:sp>
      <p:sp>
        <p:nvSpPr>
          <p:cNvPr id="4" name="Text Placeholder 3">
            <a:extLst>
              <a:ext uri="{FF2B5EF4-FFF2-40B4-BE49-F238E27FC236}">
                <a16:creationId xmlns:a16="http://schemas.microsoft.com/office/drawing/2014/main" id="{549EEB3E-5D77-05C5-28C7-978E9D07F0D2}"/>
              </a:ext>
            </a:extLst>
          </p:cNvPr>
          <p:cNvSpPr>
            <a:spLocks noGrp="1"/>
          </p:cNvSpPr>
          <p:nvPr>
            <p:ph type="body" sz="quarter" idx="29"/>
          </p:nvPr>
        </p:nvSpPr>
        <p:spPr>
          <a:xfrm>
            <a:off x="2516531" y="4048019"/>
            <a:ext cx="2139551" cy="2033136"/>
          </a:xfrm>
        </p:spPr>
        <p:txBody>
          <a:bodyPr/>
          <a:lstStyle/>
          <a:p>
            <a:pPr rtl="0" algn="l"/>
            <a:r>
              <a:rPr lang="en-US" dirty="0">
                <a:solidFill>
                  <a:srgbClr val="000000"/>
                </a:solidFill>
              </a:rPr>
              <a:t>Vis hvordan dit projekt</a:t>
            </a:r>
            <a:r>
              <a:rPr lang="en-US" b="1" dirty="0">
                <a:solidFill>
                  <a:srgbClr val="000000"/>
                </a:solidFill>
              </a:rPr>
              <a:t>ALIGNER</a:t>
            </a:r>
            <a:r>
              <a:rPr lang="en-US" dirty="0">
                <a:solidFill>
                  <a:srgbClr val="000000"/>
                </a:solidFill>
              </a:rPr>
              <a:t>med dine finansiører</a:t>
            </a:r>
            <a:r>
              <a:rPr lang="en-US" b="1" dirty="0">
                <a:solidFill>
                  <a:srgbClr val="000000"/>
                </a:solidFill>
              </a:rPr>
              <a:t>mål, kriterier og mål</a:t>
            </a:r>
            <a:endParaRPr lang="en-IE" b="1" dirty="0">
              <a:solidFill>
                <a:srgbClr val="000000"/>
              </a:solidFill>
            </a:endParaRPr>
          </a:p>
        </p:txBody>
      </p:sp>
      <p:sp>
        <p:nvSpPr>
          <p:cNvPr id="5" name="Text Placeholder 4">
            <a:extLst>
              <a:ext uri="{FF2B5EF4-FFF2-40B4-BE49-F238E27FC236}">
                <a16:creationId xmlns:a16="http://schemas.microsoft.com/office/drawing/2014/main" id="{4AA707FF-C6B5-71FA-A240-4A8B899ECD91}"/>
              </a:ext>
            </a:extLst>
          </p:cNvPr>
          <p:cNvSpPr>
            <a:spLocks noGrp="1"/>
          </p:cNvSpPr>
          <p:nvPr>
            <p:ph type="body" sz="quarter" idx="30"/>
          </p:nvPr>
        </p:nvSpPr>
        <p:spPr>
          <a:xfrm>
            <a:off x="5081015" y="4048019"/>
            <a:ext cx="2123806" cy="2033136"/>
          </a:xfrm>
        </p:spPr>
        <p:txBody>
          <a:bodyPr/>
          <a:lstStyle/>
          <a:p>
            <a:pPr rtl="0" algn="l"/>
            <a:r>
              <a:rPr lang="en-US" dirty="0">
                <a:solidFill>
                  <a:srgbClr val="000000"/>
                </a:solidFill>
              </a:rPr>
              <a:t>Sælg den</a:t>
            </a:r>
            <a:r>
              <a:rPr lang="en-US" b="1" dirty="0">
                <a:solidFill>
                  <a:srgbClr val="000000"/>
                </a:solidFill>
              </a:rPr>
              <a:t>fordele</a:t>
            </a:r>
            <a:r>
              <a:rPr lang="en-US" dirty="0">
                <a:solidFill>
                  <a:srgbClr val="000000"/>
                </a:solidFill>
              </a:rPr>
              <a:t>af dit foreslåede projekt i en</a:t>
            </a:r>
            <a:r>
              <a:rPr lang="en-IE" dirty="0">
                <a:solidFill>
                  <a:srgbClr val="000000"/>
                </a:solidFill>
              </a:rPr>
              <a:t>kvalitativ og kvantitativ måde</a:t>
            </a:r>
          </a:p>
        </p:txBody>
      </p:sp>
      <p:sp>
        <p:nvSpPr>
          <p:cNvPr id="6" name="Text Placeholder 5">
            <a:extLst>
              <a:ext uri="{FF2B5EF4-FFF2-40B4-BE49-F238E27FC236}">
                <a16:creationId xmlns:a16="http://schemas.microsoft.com/office/drawing/2014/main" id="{7452C8CF-468D-BE7D-B6BF-91CE6DED0C2A}"/>
              </a:ext>
            </a:extLst>
          </p:cNvPr>
          <p:cNvSpPr>
            <a:spLocks noGrp="1"/>
          </p:cNvSpPr>
          <p:nvPr>
            <p:ph type="body" sz="quarter" idx="31"/>
          </p:nvPr>
        </p:nvSpPr>
        <p:spPr>
          <a:xfrm>
            <a:off x="7629755" y="4076310"/>
            <a:ext cx="2139551" cy="2033136"/>
          </a:xfrm>
        </p:spPr>
        <p:txBody>
          <a:bodyPr/>
          <a:lstStyle/>
          <a:p>
            <a:pPr rtl="0" algn="l"/>
            <a:r>
              <a:rPr lang="en-US" dirty="0">
                <a:solidFill>
                  <a:srgbClr val="000000"/>
                </a:solidFill>
              </a:rPr>
              <a:t>Byg på din</a:t>
            </a:r>
            <a:r>
              <a:rPr lang="en-US" b="1" dirty="0">
                <a:solidFill>
                  <a:srgbClr val="000000"/>
                </a:solidFill>
              </a:rPr>
              <a:t>troværdighed,</a:t>
            </a:r>
            <a:r>
              <a:rPr lang="en-US" dirty="0">
                <a:solidFill>
                  <a:srgbClr val="000000"/>
                </a:solidFill>
              </a:rPr>
              <a:t>vær professionel &amp;</a:t>
            </a:r>
            <a:r>
              <a:rPr lang="en-US" dirty="0" err="1">
                <a:solidFill>
                  <a:srgbClr val="000000"/>
                </a:solidFill>
              </a:rPr>
              <a:t>organiseret</a:t>
            </a:r>
            <a:r>
              <a:rPr lang="en-US" dirty="0">
                <a:solidFill>
                  <a:srgbClr val="000000"/>
                </a:solidFill>
              </a:rPr>
              <a:t> </a:t>
            </a:r>
            <a:endParaRPr lang="en-IE" dirty="0">
              <a:solidFill>
                <a:srgbClr val="000000"/>
              </a:solidFill>
            </a:endParaRPr>
          </a:p>
        </p:txBody>
      </p:sp>
      <p:sp>
        <p:nvSpPr>
          <p:cNvPr id="7" name="Text Placeholder 6">
            <a:extLst>
              <a:ext uri="{FF2B5EF4-FFF2-40B4-BE49-F238E27FC236}">
                <a16:creationId xmlns:a16="http://schemas.microsoft.com/office/drawing/2014/main" id="{9DFB5182-52B5-1AAF-5F54-86E7D7B2B9FD}"/>
              </a:ext>
            </a:extLst>
          </p:cNvPr>
          <p:cNvSpPr>
            <a:spLocks noGrp="1"/>
          </p:cNvSpPr>
          <p:nvPr>
            <p:ph type="body" sz="quarter" idx="32"/>
          </p:nvPr>
        </p:nvSpPr>
        <p:spPr>
          <a:xfrm>
            <a:off x="10026870" y="4053301"/>
            <a:ext cx="2044384" cy="2033136"/>
          </a:xfrm>
        </p:spPr>
        <p:txBody>
          <a:bodyPr/>
          <a:lstStyle/>
          <a:p>
            <a:pPr rtl="0" algn="l"/>
            <a:r>
              <a:rPr lang="en-US" dirty="0">
                <a:solidFill>
                  <a:srgbClr val="000000"/>
                </a:solidFill>
              </a:rPr>
              <a:t>Del din</a:t>
            </a:r>
            <a:r>
              <a:rPr lang="en-US" b="1" dirty="0">
                <a:solidFill>
                  <a:srgbClr val="000000"/>
                </a:solidFill>
              </a:rPr>
              <a:t>lidenskab</a:t>
            </a:r>
            <a:r>
              <a:rPr lang="en-US" dirty="0">
                <a:solidFill>
                  <a:srgbClr val="000000"/>
                </a:solidFill>
              </a:rPr>
              <a:t>og husk folk giver til mennesker, det menneskelige element</a:t>
            </a:r>
            <a:endParaRPr lang="en-IE" dirty="0">
              <a:solidFill>
                <a:srgbClr val="000000"/>
              </a:solidFill>
            </a:endParaRPr>
          </a:p>
        </p:txBody>
      </p:sp>
      <p:grpSp>
        <p:nvGrpSpPr>
          <p:cNvPr id="8" name="Group 7">
            <a:extLst>
              <a:ext uri="{FF2B5EF4-FFF2-40B4-BE49-F238E27FC236}">
                <a16:creationId xmlns:a16="http://schemas.microsoft.com/office/drawing/2014/main" id="{9B263EB0-CD8C-52D0-B794-7AAECB40A35E}"/>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050C36BE-A45C-7F16-75C7-5C597BDB8140}"/>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64EE61D-767C-BDD5-4388-E1F49B6ECB43}"/>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4" name="Freeform 128">
                <a:extLst>
                  <a:ext uri="{FF2B5EF4-FFF2-40B4-BE49-F238E27FC236}">
                    <a16:creationId xmlns:a16="http://schemas.microsoft.com/office/drawing/2014/main" id="{281C5665-2A13-16D4-0E97-9FEDD287A3D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0" name="Freeform 124">
              <a:extLst>
                <a:ext uri="{FF2B5EF4-FFF2-40B4-BE49-F238E27FC236}">
                  <a16:creationId xmlns:a16="http://schemas.microsoft.com/office/drawing/2014/main" id="{64F3029C-AB86-142A-F98C-F3D53DC8E4F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1" name="Freeform 125">
              <a:extLst>
                <a:ext uri="{FF2B5EF4-FFF2-40B4-BE49-F238E27FC236}">
                  <a16:creationId xmlns:a16="http://schemas.microsoft.com/office/drawing/2014/main" id="{0FAFC6C9-0E14-9C7F-DC28-12C643526E1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2" name="Freeform 126">
              <a:extLst>
                <a:ext uri="{FF2B5EF4-FFF2-40B4-BE49-F238E27FC236}">
                  <a16:creationId xmlns:a16="http://schemas.microsoft.com/office/drawing/2014/main" id="{6854341C-FFD8-81D1-3EDB-6958D8C6267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15" name="Group 14">
            <a:extLst>
              <a:ext uri="{FF2B5EF4-FFF2-40B4-BE49-F238E27FC236}">
                <a16:creationId xmlns:a16="http://schemas.microsoft.com/office/drawing/2014/main" id="{18B813C2-10C4-BFF9-EEEB-96CE01138663}"/>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53973958-6DB8-61D2-F6D8-C91A323DEE9E}"/>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D0F3500B-C24E-B15D-4CF3-68E58278F10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1" name="Freeform 128">
                <a:extLst>
                  <a:ext uri="{FF2B5EF4-FFF2-40B4-BE49-F238E27FC236}">
                    <a16:creationId xmlns:a16="http://schemas.microsoft.com/office/drawing/2014/main" id="{9795E470-3A88-C869-1E09-E7E939DA80F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7" name="Freeform 124">
              <a:extLst>
                <a:ext uri="{FF2B5EF4-FFF2-40B4-BE49-F238E27FC236}">
                  <a16:creationId xmlns:a16="http://schemas.microsoft.com/office/drawing/2014/main" id="{E2B598C9-D6C3-873D-7547-019DEB308B0D}"/>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8" name="Freeform 125">
              <a:extLst>
                <a:ext uri="{FF2B5EF4-FFF2-40B4-BE49-F238E27FC236}">
                  <a16:creationId xmlns:a16="http://schemas.microsoft.com/office/drawing/2014/main" id="{98E70E1A-7A41-8C1C-F54E-E4A3E46734C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9" name="Freeform 126">
              <a:extLst>
                <a:ext uri="{FF2B5EF4-FFF2-40B4-BE49-F238E27FC236}">
                  <a16:creationId xmlns:a16="http://schemas.microsoft.com/office/drawing/2014/main" id="{2D154E36-5D7B-C09F-4A89-446E194EB4D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2" name="Group 21">
            <a:extLst>
              <a:ext uri="{FF2B5EF4-FFF2-40B4-BE49-F238E27FC236}">
                <a16:creationId xmlns:a16="http://schemas.microsoft.com/office/drawing/2014/main" id="{801B8363-87BE-54C6-DA0F-2E7AB5E43A93}"/>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B50E5ABA-5089-0D03-95A6-22D3908EDBA5}"/>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EC0B3C70-CA03-580C-FD61-26137D2C8E50}"/>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8" name="Freeform 128">
                <a:extLst>
                  <a:ext uri="{FF2B5EF4-FFF2-40B4-BE49-F238E27FC236}">
                    <a16:creationId xmlns:a16="http://schemas.microsoft.com/office/drawing/2014/main" id="{A0023D31-DDC9-7A53-4E5A-1E1F39A15093}"/>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24" name="Freeform 124">
              <a:extLst>
                <a:ext uri="{FF2B5EF4-FFF2-40B4-BE49-F238E27FC236}">
                  <a16:creationId xmlns:a16="http://schemas.microsoft.com/office/drawing/2014/main" id="{B0820CBB-9316-92C5-6622-D94E90B6B6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5" name="Freeform 125">
              <a:extLst>
                <a:ext uri="{FF2B5EF4-FFF2-40B4-BE49-F238E27FC236}">
                  <a16:creationId xmlns:a16="http://schemas.microsoft.com/office/drawing/2014/main" id="{5440C06E-857F-0B23-97CD-13E37D0C20FD}"/>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6" name="Freeform 126">
              <a:extLst>
                <a:ext uri="{FF2B5EF4-FFF2-40B4-BE49-F238E27FC236}">
                  <a16:creationId xmlns:a16="http://schemas.microsoft.com/office/drawing/2014/main" id="{5D4E8DED-74F8-702A-438F-ABC7F49D44FD}"/>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9" name="Group 28">
            <a:extLst>
              <a:ext uri="{FF2B5EF4-FFF2-40B4-BE49-F238E27FC236}">
                <a16:creationId xmlns:a16="http://schemas.microsoft.com/office/drawing/2014/main" id="{21FE4A10-1A28-1B36-CA5B-489DF9D6B960}"/>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0C579F3C-D60E-B7D4-2E5F-1971646E8EFB}"/>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F5193A7B-70DC-A12F-82AE-1C40F8F020A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35" name="Freeform 128">
                <a:extLst>
                  <a:ext uri="{FF2B5EF4-FFF2-40B4-BE49-F238E27FC236}">
                    <a16:creationId xmlns:a16="http://schemas.microsoft.com/office/drawing/2014/main" id="{D27946A6-141E-9565-740B-8D593EA2939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31" name="Freeform 124">
              <a:extLst>
                <a:ext uri="{FF2B5EF4-FFF2-40B4-BE49-F238E27FC236}">
                  <a16:creationId xmlns:a16="http://schemas.microsoft.com/office/drawing/2014/main" id="{1CB9F316-8044-A3A2-656E-FB69206CC59E}"/>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2" name="Freeform 125">
              <a:extLst>
                <a:ext uri="{FF2B5EF4-FFF2-40B4-BE49-F238E27FC236}">
                  <a16:creationId xmlns:a16="http://schemas.microsoft.com/office/drawing/2014/main" id="{40E39582-1B8E-E45B-B21B-AB79A7A9386A}"/>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3" name="Freeform 126">
              <a:extLst>
                <a:ext uri="{FF2B5EF4-FFF2-40B4-BE49-F238E27FC236}">
                  <a16:creationId xmlns:a16="http://schemas.microsoft.com/office/drawing/2014/main" id="{3F4AC0AA-01D2-8279-EAE1-DF93C0418A19}"/>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36" name="Group 35">
            <a:extLst>
              <a:ext uri="{FF2B5EF4-FFF2-40B4-BE49-F238E27FC236}">
                <a16:creationId xmlns:a16="http://schemas.microsoft.com/office/drawing/2014/main" id="{D5F1DDB7-7D60-47C0-CB0E-A10EA4B343A9}"/>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534EB87F-9CA7-6F15-DF98-0AEE10661BC9}"/>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03354156-803C-66B9-42AF-E2DCD5CEFA1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42" name="Freeform 128">
                <a:extLst>
                  <a:ext uri="{FF2B5EF4-FFF2-40B4-BE49-F238E27FC236}">
                    <a16:creationId xmlns:a16="http://schemas.microsoft.com/office/drawing/2014/main" id="{5C1D7C9B-8900-8466-BA17-16A3E706DE6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38" name="Freeform 124">
              <a:extLst>
                <a:ext uri="{FF2B5EF4-FFF2-40B4-BE49-F238E27FC236}">
                  <a16:creationId xmlns:a16="http://schemas.microsoft.com/office/drawing/2014/main" id="{4506B213-4B54-D1C1-739D-107B5C6D21A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9" name="Freeform 125">
              <a:extLst>
                <a:ext uri="{FF2B5EF4-FFF2-40B4-BE49-F238E27FC236}">
                  <a16:creationId xmlns:a16="http://schemas.microsoft.com/office/drawing/2014/main" id="{4DA8E235-B6BA-AD08-459D-82A8D1F2571F}"/>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40" name="Freeform 126">
              <a:extLst>
                <a:ext uri="{FF2B5EF4-FFF2-40B4-BE49-F238E27FC236}">
                  <a16:creationId xmlns:a16="http://schemas.microsoft.com/office/drawing/2014/main" id="{6B0E951C-C13A-83C6-527F-D10F1E93E256}"/>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43" name="Group 42">
            <a:extLst>
              <a:ext uri="{FF2B5EF4-FFF2-40B4-BE49-F238E27FC236}">
                <a16:creationId xmlns:a16="http://schemas.microsoft.com/office/drawing/2014/main" id="{1913CA54-143A-BEC0-557A-728163B40F6B}"/>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F4CABDD5-CDAB-B1D5-2898-7B52E8744B46}"/>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1A2AEE78-5B8E-072D-0F7E-8560F6BC831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rtl="0" algn="l"/>
                <a:endParaRPr lang="en-US"/>
              </a:p>
            </p:txBody>
          </p:sp>
          <p:sp>
            <p:nvSpPr>
              <p:cNvPr id="48" name="Freeform 528">
                <a:extLst>
                  <a:ext uri="{FF2B5EF4-FFF2-40B4-BE49-F238E27FC236}">
                    <a16:creationId xmlns:a16="http://schemas.microsoft.com/office/drawing/2014/main" id="{44F4AD8A-EAAE-0430-6AAB-6CBEE6F30B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rtl="0" algn="l"/>
                <a:endParaRPr lang="en-US"/>
              </a:p>
            </p:txBody>
          </p:sp>
          <p:sp>
            <p:nvSpPr>
              <p:cNvPr id="49" name="Freeform 529">
                <a:extLst>
                  <a:ext uri="{FF2B5EF4-FFF2-40B4-BE49-F238E27FC236}">
                    <a16:creationId xmlns:a16="http://schemas.microsoft.com/office/drawing/2014/main" id="{3661B29D-3795-38B6-021D-E7895BBE3DC6}"/>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rtl="0" algn="l"/>
                <a:endParaRPr lang="en-US"/>
              </a:p>
            </p:txBody>
          </p:sp>
          <p:sp>
            <p:nvSpPr>
              <p:cNvPr id="50" name="Freeform 530">
                <a:extLst>
                  <a:ext uri="{FF2B5EF4-FFF2-40B4-BE49-F238E27FC236}">
                    <a16:creationId xmlns:a16="http://schemas.microsoft.com/office/drawing/2014/main" id="{B670C82F-0CFB-0B1B-ACE5-257944B0D84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rtl="0" algn="l"/>
                <a:endParaRPr lang="en-US"/>
              </a:p>
            </p:txBody>
          </p:sp>
          <p:sp>
            <p:nvSpPr>
              <p:cNvPr id="51" name="Freeform 531">
                <a:extLst>
                  <a:ext uri="{FF2B5EF4-FFF2-40B4-BE49-F238E27FC236}">
                    <a16:creationId xmlns:a16="http://schemas.microsoft.com/office/drawing/2014/main" id="{DAF2038C-ECAD-4DAC-68B2-CCC49CE81BA9}"/>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rtl="0" algn="l"/>
                <a:endParaRPr lang="en-US"/>
              </a:p>
            </p:txBody>
          </p:sp>
          <p:sp>
            <p:nvSpPr>
              <p:cNvPr id="52" name="Freeform 532">
                <a:extLst>
                  <a:ext uri="{FF2B5EF4-FFF2-40B4-BE49-F238E27FC236}">
                    <a16:creationId xmlns:a16="http://schemas.microsoft.com/office/drawing/2014/main" id="{B093E136-A8C3-0AA2-B36A-3C7796EF914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rtl="0" algn="l"/>
                <a:endParaRPr lang="en-US"/>
              </a:p>
            </p:txBody>
          </p:sp>
          <p:sp>
            <p:nvSpPr>
              <p:cNvPr id="53" name="Freeform 533">
                <a:extLst>
                  <a:ext uri="{FF2B5EF4-FFF2-40B4-BE49-F238E27FC236}">
                    <a16:creationId xmlns:a16="http://schemas.microsoft.com/office/drawing/2014/main" id="{86D7A564-D4DE-78F8-80E0-DE4A3675265A}"/>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rtl="0" algn="l"/>
                <a:endParaRPr lang="en-US"/>
              </a:p>
            </p:txBody>
          </p:sp>
        </p:grpSp>
        <p:sp>
          <p:nvSpPr>
            <p:cNvPr id="45" name="Freeform 525">
              <a:extLst>
                <a:ext uri="{FF2B5EF4-FFF2-40B4-BE49-F238E27FC236}">
                  <a16:creationId xmlns:a16="http://schemas.microsoft.com/office/drawing/2014/main" id="{C13A88A2-DB5D-5F3C-8B40-F7A51F08E778}"/>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rtl="0" algn="l"/>
              <a:endParaRPr lang="en-US" dirty="0"/>
            </a:p>
          </p:txBody>
        </p:sp>
        <p:sp>
          <p:nvSpPr>
            <p:cNvPr id="46" name="Freeform 526">
              <a:extLst>
                <a:ext uri="{FF2B5EF4-FFF2-40B4-BE49-F238E27FC236}">
                  <a16:creationId xmlns:a16="http://schemas.microsoft.com/office/drawing/2014/main" id="{FDE6ACB6-8992-A645-B7BF-72D11483A27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7502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62E14-681B-5C82-2D45-AF8E0B3AA7D1}"/>
              </a:ext>
            </a:extLst>
          </p:cNvPr>
          <p:cNvSpPr>
            <a:spLocks noGrp="1"/>
          </p:cNvSpPr>
          <p:nvPr>
            <p:ph type="body" sz="quarter" idx="28"/>
          </p:nvPr>
        </p:nvSpPr>
        <p:spPr/>
        <p:txBody>
          <a:bodyPr/>
          <a:lstStyle/>
          <a:p>
            <a:pPr rtl="0" algn="l"/>
            <a:r>
              <a:rPr lang="en-IE" b="1" dirty="0"/>
              <a:t>Nogle tips til finansieringsansøgninger...</a:t>
            </a:r>
          </a:p>
          <a:p>
            <a:pPr rtl="0" algn="l"/>
            <a:endParaRPr lang="en-IE" dirty="0"/>
          </a:p>
        </p:txBody>
      </p:sp>
      <p:sp>
        <p:nvSpPr>
          <p:cNvPr id="3" name="Text Placeholder 2">
            <a:extLst>
              <a:ext uri="{FF2B5EF4-FFF2-40B4-BE49-F238E27FC236}">
                <a16:creationId xmlns:a16="http://schemas.microsoft.com/office/drawing/2014/main" id="{85855CBE-5BAE-B050-F235-3A1E18FC265D}"/>
              </a:ext>
            </a:extLst>
          </p:cNvPr>
          <p:cNvSpPr>
            <a:spLocks noGrp="1"/>
          </p:cNvSpPr>
          <p:nvPr>
            <p:ph type="body" sz="quarter" idx="18"/>
          </p:nvPr>
        </p:nvSpPr>
        <p:spPr>
          <a:xfrm>
            <a:off x="84083" y="4048019"/>
            <a:ext cx="2385847" cy="2033136"/>
          </a:xfrm>
        </p:spPr>
        <p:txBody>
          <a:bodyPr/>
          <a:lstStyle/>
          <a:p>
            <a:pPr rtl="0" algn="l"/>
            <a:r>
              <a:rPr lang="en-IE" dirty="0">
                <a:solidFill>
                  <a:srgbClr val="000000"/>
                </a:solidFill>
              </a:rPr>
              <a:t>Give</a:t>
            </a:r>
            <a:r>
              <a:rPr lang="en-IE" b="1" dirty="0">
                <a:solidFill>
                  <a:srgbClr val="000000"/>
                </a:solidFill>
              </a:rPr>
              <a:t>bevis på 'behov'</a:t>
            </a:r>
            <a:r>
              <a:rPr lang="en-IE" dirty="0">
                <a:solidFill>
                  <a:srgbClr val="000000"/>
                </a:solidFill>
              </a:rPr>
              <a:t>'. Det er ikke nok at sige: ”vi ved” Back udsagn op med relevant forskning</a:t>
            </a:r>
            <a:endParaRPr lang="en-IE" i="1" dirty="0">
              <a:solidFill>
                <a:srgbClr val="000000"/>
              </a:solidFill>
            </a:endParaRPr>
          </a:p>
        </p:txBody>
      </p:sp>
      <p:sp>
        <p:nvSpPr>
          <p:cNvPr id="4" name="Text Placeholder 3">
            <a:extLst>
              <a:ext uri="{FF2B5EF4-FFF2-40B4-BE49-F238E27FC236}">
                <a16:creationId xmlns:a16="http://schemas.microsoft.com/office/drawing/2014/main" id="{DA2C6D0C-6C9C-50F2-56EB-7A761A239A3A}"/>
              </a:ext>
            </a:extLst>
          </p:cNvPr>
          <p:cNvSpPr>
            <a:spLocks noGrp="1"/>
          </p:cNvSpPr>
          <p:nvPr>
            <p:ph type="body" sz="quarter" idx="29"/>
          </p:nvPr>
        </p:nvSpPr>
        <p:spPr>
          <a:xfrm>
            <a:off x="2469930" y="4048019"/>
            <a:ext cx="2322787" cy="2033136"/>
          </a:xfrm>
        </p:spPr>
        <p:txBody>
          <a:bodyPr/>
          <a:lstStyle/>
          <a:p>
            <a:pPr rtl="0" algn="l">
              <a:spcBef>
                <a:spcPts val="600"/>
              </a:spcBef>
            </a:pPr>
            <a:r>
              <a:rPr lang="en-IE" b="1" dirty="0">
                <a:solidFill>
                  <a:srgbClr val="000000"/>
                </a:solidFill>
              </a:rPr>
              <a:t>Økonomi</a:t>
            </a:r>
            <a:r>
              <a:rPr lang="en-IE" dirty="0">
                <a:solidFill>
                  <a:srgbClr val="000000"/>
                </a:solidFill>
              </a:rPr>
              <a:t>– kend dine faste omkostninger, hav dine fremskrivninger, regnskaber og match-funding, hvis det er nødvendigt</a:t>
            </a:r>
          </a:p>
        </p:txBody>
      </p:sp>
      <p:sp>
        <p:nvSpPr>
          <p:cNvPr id="5" name="Text Placeholder 4">
            <a:extLst>
              <a:ext uri="{FF2B5EF4-FFF2-40B4-BE49-F238E27FC236}">
                <a16:creationId xmlns:a16="http://schemas.microsoft.com/office/drawing/2014/main" id="{622E5C87-DF95-B166-B90C-3AC66644912E}"/>
              </a:ext>
            </a:extLst>
          </p:cNvPr>
          <p:cNvSpPr>
            <a:spLocks noGrp="1"/>
          </p:cNvSpPr>
          <p:nvPr>
            <p:ph type="body" sz="quarter" idx="30"/>
          </p:nvPr>
        </p:nvSpPr>
        <p:spPr>
          <a:xfrm>
            <a:off x="4939861" y="4048019"/>
            <a:ext cx="2322787" cy="2033136"/>
          </a:xfrm>
        </p:spPr>
        <p:txBody>
          <a:bodyPr/>
          <a:lstStyle/>
          <a:p>
            <a:pPr rtl="0" algn="l"/>
            <a:r>
              <a:rPr lang="en-US" dirty="0">
                <a:solidFill>
                  <a:srgbClr val="000000"/>
                </a:solidFill>
              </a:rPr>
              <a:t>Vær særlig opmærksom på</a:t>
            </a:r>
            <a:r>
              <a:rPr lang="en-US" b="1" dirty="0">
                <a:solidFill>
                  <a:srgbClr val="000000"/>
                </a:solidFill>
              </a:rPr>
              <a:t>bæredygtighedsafsnittet –</a:t>
            </a:r>
            <a:r>
              <a:rPr lang="en-US" dirty="0">
                <a:solidFill>
                  <a:srgbClr val="000000"/>
                </a:solidFill>
              </a:rPr>
              <a:t>hvordan vil du overvåge, evaluere og rapportere</a:t>
            </a:r>
            <a:endParaRPr lang="en-IE" dirty="0">
              <a:solidFill>
                <a:srgbClr val="000000"/>
              </a:solidFill>
            </a:endParaRPr>
          </a:p>
        </p:txBody>
      </p:sp>
      <p:sp>
        <p:nvSpPr>
          <p:cNvPr id="6" name="Text Placeholder 5">
            <a:extLst>
              <a:ext uri="{FF2B5EF4-FFF2-40B4-BE49-F238E27FC236}">
                <a16:creationId xmlns:a16="http://schemas.microsoft.com/office/drawing/2014/main" id="{438C79DD-421F-7127-3BCD-5FC323AFCE85}"/>
              </a:ext>
            </a:extLst>
          </p:cNvPr>
          <p:cNvSpPr>
            <a:spLocks noGrp="1"/>
          </p:cNvSpPr>
          <p:nvPr>
            <p:ph type="body" sz="quarter" idx="31"/>
          </p:nvPr>
        </p:nvSpPr>
        <p:spPr>
          <a:xfrm>
            <a:off x="7409792" y="4076310"/>
            <a:ext cx="2385846" cy="2033136"/>
          </a:xfrm>
        </p:spPr>
        <p:txBody>
          <a:bodyPr/>
          <a:lstStyle/>
          <a:p>
            <a:pPr rtl="0" algn="l"/>
            <a:r>
              <a:rPr lang="en-US" dirty="0">
                <a:solidFill>
                  <a:srgbClr val="000000"/>
                </a:solidFill>
              </a:rPr>
              <a:t>Gå ikke ud fra, at finansiørerne ved det hele.</a:t>
            </a:r>
            <a:r>
              <a:rPr lang="en-US" b="1" dirty="0">
                <a:solidFill>
                  <a:srgbClr val="000000"/>
                </a:solidFill>
              </a:rPr>
              <a:t>Beskriv din baggrund, evner og projektet sandfærdigt</a:t>
            </a:r>
            <a:r>
              <a:rPr lang="en-US" dirty="0">
                <a:solidFill>
                  <a:srgbClr val="000000"/>
                </a:solidFill>
              </a:rPr>
              <a:t>.</a:t>
            </a:r>
            <a:endParaRPr lang="en-IE" dirty="0">
              <a:solidFill>
                <a:srgbClr val="000000"/>
              </a:solidFill>
            </a:endParaRPr>
          </a:p>
        </p:txBody>
      </p:sp>
      <p:sp>
        <p:nvSpPr>
          <p:cNvPr id="7" name="Text Placeholder 6">
            <a:extLst>
              <a:ext uri="{FF2B5EF4-FFF2-40B4-BE49-F238E27FC236}">
                <a16:creationId xmlns:a16="http://schemas.microsoft.com/office/drawing/2014/main" id="{E3349AC6-962B-2546-39E5-A1179B1B2402}"/>
              </a:ext>
            </a:extLst>
          </p:cNvPr>
          <p:cNvSpPr>
            <a:spLocks noGrp="1"/>
          </p:cNvSpPr>
          <p:nvPr>
            <p:ph type="body" sz="quarter" idx="32"/>
          </p:nvPr>
        </p:nvSpPr>
        <p:spPr>
          <a:xfrm>
            <a:off x="10121418" y="4048019"/>
            <a:ext cx="1976628" cy="2033136"/>
          </a:xfrm>
        </p:spPr>
        <p:txBody>
          <a:bodyPr/>
          <a:lstStyle/>
          <a:p>
            <a:pPr rtl="0" algn="l"/>
            <a:r>
              <a:rPr lang="en-US" b="1" dirty="0">
                <a:solidFill>
                  <a:srgbClr val="000000"/>
                </a:solidFill>
              </a:rPr>
              <a:t>Udseende betyder noget</a:t>
            </a:r>
            <a:r>
              <a:rPr lang="en-US" dirty="0">
                <a:solidFill>
                  <a:srgbClr val="000000"/>
                </a:solidFill>
              </a:rPr>
              <a:t>. En ansøgning, der er let at læse den, gør anmelderens liv lettere.</a:t>
            </a:r>
          </a:p>
          <a:p>
            <a:pPr rtl="0" algn="l"/>
            <a:endParaRPr lang="en-IE" dirty="0">
              <a:solidFill>
                <a:srgbClr val="000000"/>
              </a:solidFill>
            </a:endParaRPr>
          </a:p>
        </p:txBody>
      </p:sp>
      <p:grpSp>
        <p:nvGrpSpPr>
          <p:cNvPr id="8" name="Group 7">
            <a:extLst>
              <a:ext uri="{FF2B5EF4-FFF2-40B4-BE49-F238E27FC236}">
                <a16:creationId xmlns:a16="http://schemas.microsoft.com/office/drawing/2014/main" id="{93883CBE-B8D9-00FA-11B2-9FD7A77029DD}"/>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516F4860-3B10-8A16-16DA-ECC434E3615C}"/>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2320A38-49E0-DDAF-F603-58B64CC75DD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4" name="Freeform 128">
                <a:extLst>
                  <a:ext uri="{FF2B5EF4-FFF2-40B4-BE49-F238E27FC236}">
                    <a16:creationId xmlns:a16="http://schemas.microsoft.com/office/drawing/2014/main" id="{16C68D4F-7B72-9186-1259-425BA1A92B9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0" name="Freeform 124">
              <a:extLst>
                <a:ext uri="{FF2B5EF4-FFF2-40B4-BE49-F238E27FC236}">
                  <a16:creationId xmlns:a16="http://schemas.microsoft.com/office/drawing/2014/main" id="{60E456FE-E31E-8F0E-5207-E83EBD3CF89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1" name="Freeform 125">
              <a:extLst>
                <a:ext uri="{FF2B5EF4-FFF2-40B4-BE49-F238E27FC236}">
                  <a16:creationId xmlns:a16="http://schemas.microsoft.com/office/drawing/2014/main" id="{BEC15E27-ADBB-F63A-9BB7-093CDE6AA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2" name="Freeform 126">
              <a:extLst>
                <a:ext uri="{FF2B5EF4-FFF2-40B4-BE49-F238E27FC236}">
                  <a16:creationId xmlns:a16="http://schemas.microsoft.com/office/drawing/2014/main" id="{B18EAC7E-EABF-EBAF-5A29-84E9A9ACED6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15" name="Group 14">
            <a:extLst>
              <a:ext uri="{FF2B5EF4-FFF2-40B4-BE49-F238E27FC236}">
                <a16:creationId xmlns:a16="http://schemas.microsoft.com/office/drawing/2014/main" id="{34075C1C-4FE0-AF20-EE41-2C1B26D320C5}"/>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D3251E37-C0FE-DCCC-665F-B3528898E0A4}"/>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7DADB737-1378-6977-952F-98C4286D286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1" name="Freeform 128">
                <a:extLst>
                  <a:ext uri="{FF2B5EF4-FFF2-40B4-BE49-F238E27FC236}">
                    <a16:creationId xmlns:a16="http://schemas.microsoft.com/office/drawing/2014/main" id="{FD110E43-B3A4-7F84-DEC2-7294638974A2}"/>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7" name="Freeform 124">
              <a:extLst>
                <a:ext uri="{FF2B5EF4-FFF2-40B4-BE49-F238E27FC236}">
                  <a16:creationId xmlns:a16="http://schemas.microsoft.com/office/drawing/2014/main" id="{A85B01B6-8310-811C-9D43-6F2A775B6F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8" name="Freeform 125">
              <a:extLst>
                <a:ext uri="{FF2B5EF4-FFF2-40B4-BE49-F238E27FC236}">
                  <a16:creationId xmlns:a16="http://schemas.microsoft.com/office/drawing/2014/main" id="{2A32B885-FF69-5E7F-0FDD-73DBB633A4A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9" name="Freeform 126">
              <a:extLst>
                <a:ext uri="{FF2B5EF4-FFF2-40B4-BE49-F238E27FC236}">
                  <a16:creationId xmlns:a16="http://schemas.microsoft.com/office/drawing/2014/main" id="{3D76B1DF-1C61-5074-63C8-BEE56DF2711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2" name="Group 21">
            <a:extLst>
              <a:ext uri="{FF2B5EF4-FFF2-40B4-BE49-F238E27FC236}">
                <a16:creationId xmlns:a16="http://schemas.microsoft.com/office/drawing/2014/main" id="{70868D45-4F48-50EC-B862-1553ACA17E59}"/>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79F15DF1-A300-762E-40D3-DBDF23AF4FCC}"/>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D6E7E308-2504-399E-6FEC-831FE5B0CEE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8" name="Freeform 128">
                <a:extLst>
                  <a:ext uri="{FF2B5EF4-FFF2-40B4-BE49-F238E27FC236}">
                    <a16:creationId xmlns:a16="http://schemas.microsoft.com/office/drawing/2014/main" id="{8F79B1BF-6319-733F-2D23-EDCB42FBAD4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24" name="Freeform 124">
              <a:extLst>
                <a:ext uri="{FF2B5EF4-FFF2-40B4-BE49-F238E27FC236}">
                  <a16:creationId xmlns:a16="http://schemas.microsoft.com/office/drawing/2014/main" id="{90927341-C50E-7AA1-3CBD-6E2FB40C87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5" name="Freeform 125">
              <a:extLst>
                <a:ext uri="{FF2B5EF4-FFF2-40B4-BE49-F238E27FC236}">
                  <a16:creationId xmlns:a16="http://schemas.microsoft.com/office/drawing/2014/main" id="{13631ECE-953B-EE82-A9BF-D1F8506EC59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26" name="Freeform 126">
              <a:extLst>
                <a:ext uri="{FF2B5EF4-FFF2-40B4-BE49-F238E27FC236}">
                  <a16:creationId xmlns:a16="http://schemas.microsoft.com/office/drawing/2014/main" id="{546688C9-1B3B-D96C-F0B6-CFBCB08E4483}"/>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29" name="Group 28">
            <a:extLst>
              <a:ext uri="{FF2B5EF4-FFF2-40B4-BE49-F238E27FC236}">
                <a16:creationId xmlns:a16="http://schemas.microsoft.com/office/drawing/2014/main" id="{1FFCF3F0-65BD-7B53-109D-A0A1013ACC5F}"/>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FA68E669-9F2C-B76D-4C3F-4F9E48AB10A6}"/>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9B127057-E60E-F595-3439-93EBD8D5692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35" name="Freeform 128">
                <a:extLst>
                  <a:ext uri="{FF2B5EF4-FFF2-40B4-BE49-F238E27FC236}">
                    <a16:creationId xmlns:a16="http://schemas.microsoft.com/office/drawing/2014/main" id="{1D4C21F1-EFB6-B565-2498-F165FBAB6F3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31" name="Freeform 124">
              <a:extLst>
                <a:ext uri="{FF2B5EF4-FFF2-40B4-BE49-F238E27FC236}">
                  <a16:creationId xmlns:a16="http://schemas.microsoft.com/office/drawing/2014/main" id="{57BFF73A-2500-9700-21DA-277F017864D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2" name="Freeform 125">
              <a:extLst>
                <a:ext uri="{FF2B5EF4-FFF2-40B4-BE49-F238E27FC236}">
                  <a16:creationId xmlns:a16="http://schemas.microsoft.com/office/drawing/2014/main" id="{41354584-C288-CF35-DA54-63B7697816D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3" name="Freeform 126">
              <a:extLst>
                <a:ext uri="{FF2B5EF4-FFF2-40B4-BE49-F238E27FC236}">
                  <a16:creationId xmlns:a16="http://schemas.microsoft.com/office/drawing/2014/main" id="{29B93DE8-58F8-C67D-65B0-7AD7ECCC23C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36" name="Group 35">
            <a:extLst>
              <a:ext uri="{FF2B5EF4-FFF2-40B4-BE49-F238E27FC236}">
                <a16:creationId xmlns:a16="http://schemas.microsoft.com/office/drawing/2014/main" id="{2C1B13E2-E81D-D303-E381-B088165996B0}"/>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E817C9C3-6142-BB66-24F5-C338837B735B}"/>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FD5A9FEE-CFA1-6912-8CBF-A71747FDB89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42" name="Freeform 128">
                <a:extLst>
                  <a:ext uri="{FF2B5EF4-FFF2-40B4-BE49-F238E27FC236}">
                    <a16:creationId xmlns:a16="http://schemas.microsoft.com/office/drawing/2014/main" id="{74CF92AE-773F-0784-BA02-CB01D4A27518}"/>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38" name="Freeform 124">
              <a:extLst>
                <a:ext uri="{FF2B5EF4-FFF2-40B4-BE49-F238E27FC236}">
                  <a16:creationId xmlns:a16="http://schemas.microsoft.com/office/drawing/2014/main" id="{D2A920B7-01D7-5E0F-022F-B5F053E5CC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39" name="Freeform 125">
              <a:extLst>
                <a:ext uri="{FF2B5EF4-FFF2-40B4-BE49-F238E27FC236}">
                  <a16:creationId xmlns:a16="http://schemas.microsoft.com/office/drawing/2014/main" id="{B2F8B3F7-50D8-CC9F-3C77-D6AD828A24D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40" name="Freeform 126">
              <a:extLst>
                <a:ext uri="{FF2B5EF4-FFF2-40B4-BE49-F238E27FC236}">
                  <a16:creationId xmlns:a16="http://schemas.microsoft.com/office/drawing/2014/main" id="{3FC4B86D-BA57-F144-3B48-ABBDA6FF6F2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grpSp>
        <p:nvGrpSpPr>
          <p:cNvPr id="43" name="Group 42">
            <a:extLst>
              <a:ext uri="{FF2B5EF4-FFF2-40B4-BE49-F238E27FC236}">
                <a16:creationId xmlns:a16="http://schemas.microsoft.com/office/drawing/2014/main" id="{16C4A47D-C9EC-70AE-D154-598C36142845}"/>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D15EA2B0-BD45-7033-8984-04D118F1ABBE}"/>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E162BDB9-E043-44C6-316C-7CAD6EE13D6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rtl="0" algn="l"/>
                <a:endParaRPr lang="en-US"/>
              </a:p>
            </p:txBody>
          </p:sp>
          <p:sp>
            <p:nvSpPr>
              <p:cNvPr id="48" name="Freeform 528">
                <a:extLst>
                  <a:ext uri="{FF2B5EF4-FFF2-40B4-BE49-F238E27FC236}">
                    <a16:creationId xmlns:a16="http://schemas.microsoft.com/office/drawing/2014/main" id="{9D9C4029-1C21-ED82-C76F-C74492F4E3B5}"/>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rtl="0" algn="l"/>
                <a:endParaRPr lang="en-US"/>
              </a:p>
            </p:txBody>
          </p:sp>
          <p:sp>
            <p:nvSpPr>
              <p:cNvPr id="49" name="Freeform 529">
                <a:extLst>
                  <a:ext uri="{FF2B5EF4-FFF2-40B4-BE49-F238E27FC236}">
                    <a16:creationId xmlns:a16="http://schemas.microsoft.com/office/drawing/2014/main" id="{74E808A8-0632-A8F9-CDD8-924A096C349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rtl="0" algn="l"/>
                <a:endParaRPr lang="en-US"/>
              </a:p>
            </p:txBody>
          </p:sp>
          <p:sp>
            <p:nvSpPr>
              <p:cNvPr id="50" name="Freeform 530">
                <a:extLst>
                  <a:ext uri="{FF2B5EF4-FFF2-40B4-BE49-F238E27FC236}">
                    <a16:creationId xmlns:a16="http://schemas.microsoft.com/office/drawing/2014/main" id="{516CCFB5-B428-52C5-C4E1-5AD707D93473}"/>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rtl="0" algn="l"/>
                <a:endParaRPr lang="en-US"/>
              </a:p>
            </p:txBody>
          </p:sp>
          <p:sp>
            <p:nvSpPr>
              <p:cNvPr id="51" name="Freeform 531">
                <a:extLst>
                  <a:ext uri="{FF2B5EF4-FFF2-40B4-BE49-F238E27FC236}">
                    <a16:creationId xmlns:a16="http://schemas.microsoft.com/office/drawing/2014/main" id="{9F6A4E5F-FD7A-9C63-03D2-7BB19525770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rtl="0" algn="l"/>
                <a:endParaRPr lang="en-US"/>
              </a:p>
            </p:txBody>
          </p:sp>
          <p:sp>
            <p:nvSpPr>
              <p:cNvPr id="52" name="Freeform 532">
                <a:extLst>
                  <a:ext uri="{FF2B5EF4-FFF2-40B4-BE49-F238E27FC236}">
                    <a16:creationId xmlns:a16="http://schemas.microsoft.com/office/drawing/2014/main" id="{67EA7CD4-2754-ADE9-1DED-17C9D25DE6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rtl="0" algn="l"/>
                <a:endParaRPr lang="en-US"/>
              </a:p>
            </p:txBody>
          </p:sp>
          <p:sp>
            <p:nvSpPr>
              <p:cNvPr id="53" name="Freeform 533">
                <a:extLst>
                  <a:ext uri="{FF2B5EF4-FFF2-40B4-BE49-F238E27FC236}">
                    <a16:creationId xmlns:a16="http://schemas.microsoft.com/office/drawing/2014/main" id="{4FF49343-1346-A42A-51BC-2F7DE66CEA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rtl="0" algn="l"/>
                <a:endParaRPr lang="en-US"/>
              </a:p>
            </p:txBody>
          </p:sp>
        </p:grpSp>
        <p:sp>
          <p:nvSpPr>
            <p:cNvPr id="45" name="Freeform 525">
              <a:extLst>
                <a:ext uri="{FF2B5EF4-FFF2-40B4-BE49-F238E27FC236}">
                  <a16:creationId xmlns:a16="http://schemas.microsoft.com/office/drawing/2014/main" id="{9F329401-CA8E-B10A-5706-A7D8CC5ACA1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rtl="0" algn="l"/>
              <a:endParaRPr lang="en-US" dirty="0"/>
            </a:p>
          </p:txBody>
        </p:sp>
        <p:sp>
          <p:nvSpPr>
            <p:cNvPr id="46" name="Freeform 526">
              <a:extLst>
                <a:ext uri="{FF2B5EF4-FFF2-40B4-BE49-F238E27FC236}">
                  <a16:creationId xmlns:a16="http://schemas.microsoft.com/office/drawing/2014/main" id="{B6A8B2E3-6820-588A-DE5B-A1C213B6E5ED}"/>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506886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297886F-FC81-5C3B-9A2E-0252D23EA3D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3" name="Text Placeholder 2">
            <a:extLst>
              <a:ext uri="{FF2B5EF4-FFF2-40B4-BE49-F238E27FC236}">
                <a16:creationId xmlns:a16="http://schemas.microsoft.com/office/drawing/2014/main" id="{E88AFED4-F3B4-C2B5-7B1C-F925C03F02DB}"/>
              </a:ext>
            </a:extLst>
          </p:cNvPr>
          <p:cNvSpPr>
            <a:spLocks noGrp="1"/>
          </p:cNvSpPr>
          <p:nvPr>
            <p:ph type="body" sz="quarter" idx="18"/>
          </p:nvPr>
        </p:nvSpPr>
        <p:spPr>
          <a:xfrm>
            <a:off x="898356" y="1642705"/>
            <a:ext cx="7772677" cy="3708015"/>
          </a:xfrm>
        </p:spPr>
        <p:txBody>
          <a:bodyPr/>
          <a:lstStyle/>
          <a:p>
            <a:pPr marL="342900" indent="-342900" rtl="0" algn="l">
              <a:buFont typeface="Arial" panose="020B0604020202020204" pitchFamily="34" charset="0"/>
              <a:buChar char="•"/>
            </a:pPr>
            <a:r>
              <a:rPr lang="en-US" sz="2350" dirty="0">
                <a:solidFill>
                  <a:srgbClr val="F79037"/>
                </a:solidFill>
                <a:hlinkClick r:id="rId3">
                  <a:extLst>
                    <a:ext uri="{A12FA001-AC4F-418D-AE19-62706E023703}">
                      <ahyp:hlinkClr xmlns:ahyp="http://schemas.microsoft.com/office/drawing/2018/hyperlinkcolor" val="tx"/>
                    </a:ext>
                  </a:extLst>
                </a:hlinkClick>
              </a:rPr>
              <a:t>Tilskud og ordninger - Teagasc | Landbrugs- og Fødevareudviklingsstyrelsen</a:t>
            </a:r>
            <a:endParaRPr lang="en-US" sz="2350" dirty="0">
              <a:solidFill>
                <a:srgbClr val="F79037"/>
              </a:solidFill>
            </a:endParaRPr>
          </a:p>
          <a:p>
            <a:pPr marL="342900" indent="-342900" rtl="0" algn="l">
              <a:buFont typeface="Arial" panose="020B0604020202020204" pitchFamily="34" charset="0"/>
              <a:buChar char="•"/>
            </a:pPr>
            <a:r>
              <a:rPr lang="en-US" sz="2350" dirty="0">
                <a:solidFill>
                  <a:srgbClr val="F79037"/>
                </a:solidFill>
                <a:hlinkClick r:id="rId4">
                  <a:extLst>
                    <a:ext uri="{A12FA001-AC4F-418D-AE19-62706E023703}">
                      <ahyp:hlinkClr xmlns:ahyp="http://schemas.microsoft.com/office/drawing/2018/hyperlinkcolor" val="tx"/>
                    </a:ext>
                  </a:extLst>
                </a:hlinkClick>
              </a:rPr>
              <a:t>gov.ie - Ordninger og betalinger (www.gov.ie)</a:t>
            </a:r>
            <a:endParaRPr lang="en-US" sz="2350" dirty="0">
              <a:solidFill>
                <a:srgbClr val="F79037"/>
              </a:solidFill>
            </a:endParaRPr>
          </a:p>
          <a:p>
            <a:pPr marL="342900" indent="-342900" rtl="0" algn="l">
              <a:buFont typeface="Arial" panose="020B0604020202020204" pitchFamily="34" charset="0"/>
              <a:buChar char="•"/>
            </a:pPr>
            <a:r>
              <a:rPr lang="en-US" sz="2350" dirty="0">
                <a:solidFill>
                  <a:srgbClr val="F79037"/>
                </a:solidFill>
                <a:hlinkClick r:id="rId5">
                  <a:extLst>
                    <a:ext uri="{A12FA001-AC4F-418D-AE19-62706E023703}">
                      <ahyp:hlinkClr xmlns:ahyp="http://schemas.microsoft.com/office/drawing/2018/hyperlinkcolor" val="tx"/>
                    </a:ext>
                  </a:extLst>
                </a:hlinkClick>
              </a:rPr>
              <a:t>Crowdfunding i Irland - en kort guide (thinkbusiness.ie)</a:t>
            </a:r>
            <a:endParaRPr lang="en-IE" sz="2350" dirty="0">
              <a:solidFill>
                <a:srgbClr val="F79037"/>
              </a:solidFill>
            </a:endParaRPr>
          </a:p>
          <a:p>
            <a:pPr marL="342900" indent="-342900" rtl="0" algn="l">
              <a:buFont typeface="Arial" panose="020B0604020202020204" pitchFamily="34" charset="0"/>
              <a:buChar char="•"/>
            </a:pPr>
            <a:r>
              <a:rPr lang="en-US" sz="2350" dirty="0">
                <a:solidFill>
                  <a:srgbClr val="F79037"/>
                </a:solidFill>
                <a:hlinkClick r:id="rId6">
                  <a:extLst>
                    <a:ext uri="{A12FA001-AC4F-418D-AE19-62706E023703}">
                      <ahyp:hlinkClr xmlns:ahyp="http://schemas.microsoft.com/office/drawing/2018/hyperlinkcolor" val="tx"/>
                    </a:ext>
                  </a:extLst>
                </a:hlinkClick>
              </a:rPr>
              <a:t>Finansiering, tilskud og økonomisk støtte til iværksættere, virksomheder og forskere - Enterprise Ireland (enterprise-ireland.com)</a:t>
            </a:r>
            <a:endParaRPr lang="en-US" sz="2350" dirty="0">
              <a:solidFill>
                <a:srgbClr val="F79037"/>
              </a:solidFill>
            </a:endParaRPr>
          </a:p>
          <a:p>
            <a:pPr marL="342900" indent="-342900" rtl="0" algn="l">
              <a:buFont typeface="Arial" panose="020B0604020202020204" pitchFamily="34" charset="0"/>
              <a:buChar char="•"/>
            </a:pPr>
            <a:r>
              <a:rPr lang="en-US" sz="2350" dirty="0">
                <a:solidFill>
                  <a:srgbClr val="F79037"/>
                </a:solidFill>
                <a:hlinkClick r:id="rId7">
                  <a:extLst>
                    <a:ext uri="{A12FA001-AC4F-418D-AE19-62706E023703}">
                      <ahyp:hlinkClr xmlns:ahyp="http://schemas.microsoft.com/office/drawing/2018/hyperlinkcolor" val="tx"/>
                    </a:ext>
                  </a:extLst>
                </a:hlinkClick>
              </a:rPr>
              <a:t>Madstøtter - Lokalt virksomhedskontor</a:t>
            </a:r>
            <a:endParaRPr lang="en-US" sz="2350" dirty="0">
              <a:solidFill>
                <a:srgbClr val="F79037"/>
              </a:solidFill>
            </a:endParaRPr>
          </a:p>
          <a:p>
            <a:pPr marL="342900" indent="-342900" rtl="0" algn="l">
              <a:buFont typeface="Arial" panose="020B0604020202020204" pitchFamily="34" charset="0"/>
              <a:buChar char="•"/>
            </a:pPr>
            <a:r>
              <a:rPr lang="en-IE" sz="2350" dirty="0">
                <a:solidFill>
                  <a:srgbClr val="F79037"/>
                </a:solidFill>
                <a:hlinkClick r:id="rId8">
                  <a:extLst>
                    <a:ext uri="{A12FA001-AC4F-418D-AE19-62706E023703}">
                      <ahyp:hlinkClr xmlns:ahyp="http://schemas.microsoft.com/office/drawing/2018/hyperlinkcolor" val="tx"/>
                    </a:ext>
                  </a:extLst>
                </a:hlinkClick>
              </a:rPr>
              <a:t>Nye grænser | Det nationale program for udvikling af iværksættere</a:t>
            </a:r>
            <a:endParaRPr lang="en-IE" sz="2350" dirty="0">
              <a:solidFill>
                <a:srgbClr val="F79037"/>
              </a:solidFill>
            </a:endParaRPr>
          </a:p>
        </p:txBody>
      </p:sp>
      <p:sp>
        <p:nvSpPr>
          <p:cNvPr id="4" name="Text Placeholder 3">
            <a:extLst>
              <a:ext uri="{FF2B5EF4-FFF2-40B4-BE49-F238E27FC236}">
                <a16:creationId xmlns:a16="http://schemas.microsoft.com/office/drawing/2014/main" id="{1EAF46F2-9FCE-7B4C-801C-19979354A42A}"/>
              </a:ext>
            </a:extLst>
          </p:cNvPr>
          <p:cNvSpPr>
            <a:spLocks noGrp="1"/>
          </p:cNvSpPr>
          <p:nvPr>
            <p:ph type="body" sz="quarter" idx="16"/>
          </p:nvPr>
        </p:nvSpPr>
        <p:spPr>
          <a:xfrm>
            <a:off x="605008" y="555081"/>
            <a:ext cx="6773265" cy="992652"/>
          </a:xfrm>
        </p:spPr>
        <p:txBody>
          <a:bodyPr/>
          <a:lstStyle/>
          <a:p>
            <a:pPr rtl="0" algn="l"/>
            <a:r>
              <a:rPr lang="en-IE" sz="3600" b="1" dirty="0"/>
              <a:t>Udforsk de muligheder, der er tilgængelige for dig i din region ... IRLAND</a:t>
            </a:r>
          </a:p>
          <a:p>
            <a:pPr rtl="0" algn="l"/>
            <a:endParaRPr lang="en-IE" b="1" dirty="0"/>
          </a:p>
        </p:txBody>
      </p:sp>
      <p:pic>
        <p:nvPicPr>
          <p:cNvPr id="7" name="Picture 2" descr="drapeau-de-lirlande">
            <a:extLst>
              <a:ext uri="{FF2B5EF4-FFF2-40B4-BE49-F238E27FC236}">
                <a16:creationId xmlns:a16="http://schemas.microsoft.com/office/drawing/2014/main" id="{A00BA6DE-5914-EDF5-C88A-75B33D8196D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28696" y="745280"/>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4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meeting in conference room">
            <a:extLst>
              <a:ext uri="{FF2B5EF4-FFF2-40B4-BE49-F238E27FC236}">
                <a16:creationId xmlns:a16="http://schemas.microsoft.com/office/drawing/2014/main" id="{2AA5D844-86C4-F679-B57C-CF2D7DA400A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62419"/>
          <a:stretch/>
        </p:blipFill>
        <p:spPr>
          <a:xfrm>
            <a:off x="320540" y="335338"/>
            <a:ext cx="11578483" cy="6146707"/>
          </a:xfrm>
          <a:solidFill>
            <a:srgbClr val="F79037"/>
          </a:solidFill>
        </p:spPr>
      </p:pic>
      <p:sp>
        <p:nvSpPr>
          <p:cNvPr id="3" name="Text Placeholder 2">
            <a:extLst>
              <a:ext uri="{FF2B5EF4-FFF2-40B4-BE49-F238E27FC236}">
                <a16:creationId xmlns:a16="http://schemas.microsoft.com/office/drawing/2014/main" id="{80C9701F-6B2B-6924-D5D2-BCDDD233F1F8}"/>
              </a:ext>
            </a:extLst>
          </p:cNvPr>
          <p:cNvSpPr>
            <a:spLocks noGrp="1"/>
          </p:cNvSpPr>
          <p:nvPr>
            <p:ph type="body" sz="quarter" idx="13"/>
          </p:nvPr>
        </p:nvSpPr>
        <p:spPr>
          <a:xfrm>
            <a:off x="320540" y="2072160"/>
            <a:ext cx="5433848" cy="3808175"/>
          </a:xfrm>
        </p:spPr>
        <p:txBody>
          <a:bodyPr>
            <a:noAutofit/>
          </a:bodyPr>
          <a:lstStyle/>
          <a:p>
            <a:pPr rtl="0" algn="l"/>
            <a:r>
              <a:rPr lang="en-IE" sz="2400" i="0" dirty="0"/>
              <a:t>Nogle gange, når du søger finansiering, skal du muligvis præsentere eller</a:t>
            </a:r>
            <a:r>
              <a:rPr lang="en-IE" sz="2400" b="1" i="0" dirty="0"/>
              <a:t>TONEHØJDE</a:t>
            </a:r>
            <a:r>
              <a:rPr lang="en-IE" sz="2400" i="0" dirty="0"/>
              <a:t>din projektidé til finansieringsgivere (banker eller agenturer), mens du søger deres økonomiske støtte.</a:t>
            </a:r>
          </a:p>
          <a:p>
            <a:pPr rtl="0" algn="l"/>
            <a:r>
              <a:rPr lang="en-IE" sz="2400" i="0" dirty="0"/>
              <a:t>Lad ikke tv-programmer som Dragons Den/ Shark Tank afskrække dig fra tanken om, hvad pitching-processen indebærer!</a:t>
            </a:r>
          </a:p>
          <a:p>
            <a:pPr rtl="0" algn="l"/>
            <a:r>
              <a:rPr lang="en-IE" sz="2400" i="0" dirty="0"/>
              <a:t>I de efterfølgende slides vil vi dele nogle vigtige indsigter i, hvordan du kan skabe en næsten perfekt pitch.</a:t>
            </a:r>
          </a:p>
          <a:p>
            <a:pPr rtl="0" algn="l"/>
            <a:endParaRPr lang="en-IE" sz="2400" i="0" dirty="0"/>
          </a:p>
        </p:txBody>
      </p:sp>
      <p:sp>
        <p:nvSpPr>
          <p:cNvPr id="5" name="TextBox 4">
            <a:extLst>
              <a:ext uri="{FF2B5EF4-FFF2-40B4-BE49-F238E27FC236}">
                <a16:creationId xmlns:a16="http://schemas.microsoft.com/office/drawing/2014/main" id="{F702AE11-9CA2-B899-DEBD-54AC299451D7}"/>
              </a:ext>
            </a:extLst>
          </p:cNvPr>
          <p:cNvSpPr txBox="1"/>
          <p:nvPr/>
        </p:nvSpPr>
        <p:spPr>
          <a:xfrm>
            <a:off x="320540" y="612940"/>
            <a:ext cx="4903101" cy="1200329"/>
          </a:xfrm>
          <a:prstGeom prst="rect">
            <a:avLst/>
          </a:prstGeom>
          <a:noFill/>
        </p:spPr>
        <p:txBody>
          <a:bodyPr wrap="square">
            <a:spAutoFit/>
          </a:bodyPr>
          <a:lstStyle/>
          <a:p>
            <a:pPr rtl="0" algn="l"/>
            <a:r>
              <a:rPr lang="en-IE" sz="3600" b="1" dirty="0">
                <a:solidFill>
                  <a:srgbClr val="000000"/>
                </a:solidFill>
              </a:rPr>
              <a:t>Hvorfor og hvornår skal du PITCH...</a:t>
            </a:r>
          </a:p>
        </p:txBody>
      </p:sp>
    </p:spTree>
    <p:extLst>
      <p:ext uri="{BB962C8B-B14F-4D97-AF65-F5344CB8AC3E}">
        <p14:creationId xmlns:p14="http://schemas.microsoft.com/office/powerpoint/2010/main" val="81229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pPr rtl="0" algn="l"/>
            <a:r>
              <a:rPr lang="en-US" dirty="0"/>
              <a:t>Udførelse af markedsundersøgelser involverer indsamling af information om dit målmarked, potentielle kunder, konkurrenter og branchetendenser.</a:t>
            </a:r>
          </a:p>
          <a:p>
            <a:pPr rtl="0" algn="l"/>
            <a:r>
              <a:rPr lang="en-US" dirty="0"/>
              <a:t>Afgør, om der er en efterspørgsel efter dit fødevareprodukt eller din service, og identificer eventuelle huller eller områder for forbedring i eksisterende løsninger. Markedsundersøgelser hjælper dig med at vurdere</a:t>
            </a:r>
            <a:r>
              <a:rPr lang="en-US" b="1" dirty="0"/>
              <a:t>levedygtighed og potentielle markedstilpasning af din idé</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pPr rtl="0" algn="l"/>
            <a:r>
              <a:rPr lang="en-US" b="1" dirty="0"/>
              <a:t>2. Valider din idé ved at udføre markedsundersøgelser</a:t>
            </a:r>
            <a:endParaRPr lang="en-IE" b="1" dirty="0"/>
          </a:p>
          <a:p>
            <a:pPr rtl="0" algn="l"/>
            <a:endParaRPr lang="en-IE" dirty="0"/>
          </a:p>
        </p:txBody>
      </p:sp>
      <p:pic>
        <p:nvPicPr>
          <p:cNvPr id="7" name="Picture Placeholder 6" descr="Desk with productivity item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445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9E2DE-DD6F-97D4-3810-A81AB0A6A1E9}"/>
              </a:ext>
            </a:extLst>
          </p:cNvPr>
          <p:cNvSpPr>
            <a:spLocks noGrp="1"/>
          </p:cNvSpPr>
          <p:nvPr>
            <p:ph type="body" sz="quarter" idx="18"/>
          </p:nvPr>
        </p:nvSpPr>
        <p:spPr>
          <a:xfrm>
            <a:off x="898357" y="1452563"/>
            <a:ext cx="6017450" cy="4157823"/>
          </a:xfrm>
        </p:spPr>
        <p:txBody>
          <a:bodyPr/>
          <a:lstStyle/>
          <a:p>
            <a:pPr algn="l" rtl="0"/>
            <a:r>
              <a:rPr lang="en-US" dirty="0"/>
              <a:t>Et pitch er typisk en kort og præcis præsentation, der giver alle relevante og realistiske oplysninger om, HVORFOR finansiererne bør bakke op om projektet økonomisk.</a:t>
            </a:r>
          </a:p>
          <a:p>
            <a:pPr algn="l" rtl="0"/>
            <a:r>
              <a:rPr lang="en-US" dirty="0"/>
              <a:t>De bedste pladser er dem, der</a:t>
            </a:r>
            <a:r>
              <a:rPr lang="en-US" b="1" dirty="0"/>
              <a:t>Fortæl en historie</a:t>
            </a:r>
            <a:r>
              <a:rPr lang="en-US" dirty="0"/>
              <a:t>og leveres med</a:t>
            </a:r>
            <a:r>
              <a:rPr lang="en-US" b="1" dirty="0"/>
              <a:t>lidenskab</a:t>
            </a:r>
            <a:r>
              <a:rPr lang="en-US" dirty="0"/>
              <a:t>,</a:t>
            </a:r>
            <a:r>
              <a:rPr lang="en-US" b="1" dirty="0"/>
              <a:t>viden</a:t>
            </a:r>
            <a:r>
              <a:rPr lang="en-US" dirty="0"/>
              <a:t>af emnet og</a:t>
            </a:r>
            <a:r>
              <a:rPr lang="en-US" b="1" dirty="0"/>
              <a:t>tillid</a:t>
            </a:r>
            <a:r>
              <a:rPr lang="en-US" dirty="0"/>
              <a:t>. De skaber en følelsesmæssig forbindelse og trækker folk ind for at blive tildelt/investeret i projektet.</a:t>
            </a:r>
          </a:p>
          <a:p>
            <a:pPr algn="ctr" rtl="0"/>
            <a:r>
              <a:rPr lang="en-US" dirty="0"/>
              <a:t>Tryk på din</a:t>
            </a:r>
            <a:r>
              <a:rPr lang="en-US" b="1" dirty="0"/>
              <a:t>bedste historiefortællertilstand</a:t>
            </a:r>
            <a:r>
              <a:rPr lang="en-US" dirty="0"/>
              <a:t>og det vil være nøglen til din pitch-succes. Folk køber folk!</a:t>
            </a:r>
          </a:p>
          <a:p>
            <a:pPr rtl="0" algn="l"/>
            <a:endParaRPr lang="en-IE" dirty="0"/>
          </a:p>
        </p:txBody>
      </p:sp>
      <p:sp>
        <p:nvSpPr>
          <p:cNvPr id="3" name="Text Placeholder 2">
            <a:extLst>
              <a:ext uri="{FF2B5EF4-FFF2-40B4-BE49-F238E27FC236}">
                <a16:creationId xmlns:a16="http://schemas.microsoft.com/office/drawing/2014/main" id="{91D8AF6B-73D8-7976-D639-1D00C9BAD017}"/>
              </a:ext>
            </a:extLst>
          </p:cNvPr>
          <p:cNvSpPr>
            <a:spLocks noGrp="1"/>
          </p:cNvSpPr>
          <p:nvPr>
            <p:ph type="body" sz="quarter" idx="16"/>
          </p:nvPr>
        </p:nvSpPr>
        <p:spPr>
          <a:xfrm>
            <a:off x="898358" y="751288"/>
            <a:ext cx="4990998" cy="992652"/>
          </a:xfrm>
        </p:spPr>
        <p:txBody>
          <a:bodyPr/>
          <a:lstStyle/>
          <a:p>
            <a:pPr rtl="0" algn="l"/>
            <a:r>
              <a:rPr lang="en-IE" b="1" dirty="0"/>
              <a:t>Hvad er en Pitch?</a:t>
            </a:r>
          </a:p>
          <a:p>
            <a:pPr rtl="0" algn="l"/>
            <a:endParaRPr lang="en-IE" b="1" dirty="0"/>
          </a:p>
        </p:txBody>
      </p:sp>
      <p:pic>
        <p:nvPicPr>
          <p:cNvPr id="5" name="Picture Placeholder 5" descr="Person presenting to his team">
            <a:extLst>
              <a:ext uri="{FF2B5EF4-FFF2-40B4-BE49-F238E27FC236}">
                <a16:creationId xmlns:a16="http://schemas.microsoft.com/office/drawing/2014/main" id="{963CD7B4-CF04-E1E7-EF81-D506739BE7E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4276773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4C26A2-BD0B-73AA-365A-4C3368D99CC8}"/>
              </a:ext>
            </a:extLst>
          </p:cNvPr>
          <p:cNvGraphicFramePr/>
          <p:nvPr>
            <p:extLst>
              <p:ext uri="{D42A27DB-BD31-4B8C-83A1-F6EECF244321}">
                <p14:modId xmlns:p14="http://schemas.microsoft.com/office/powerpoint/2010/main" val="3349129601"/>
              </p:ext>
            </p:extLst>
          </p:nvPr>
        </p:nvGraphicFramePr>
        <p:xfrm>
          <a:off x="2070539" y="201513"/>
          <a:ext cx="8921750" cy="627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780C091F-3F3E-CFFC-6D49-5444A77009A1}"/>
              </a:ext>
            </a:extLst>
          </p:cNvPr>
          <p:cNvSpPr/>
          <p:nvPr/>
        </p:nvSpPr>
        <p:spPr>
          <a:xfrm>
            <a:off x="8292322" y="291340"/>
            <a:ext cx="3551746"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a:solidFill>
                  <a:srgbClr val="000000"/>
                </a:solidFill>
              </a:rPr>
              <a:t>Brug stærk og/eller</a:t>
            </a:r>
            <a:r>
              <a:rPr lang="en-IE" b="1" dirty="0">
                <a:solidFill>
                  <a:srgbClr val="000000"/>
                </a:solidFill>
              </a:rPr>
              <a:t>overbevisende visuals.</a:t>
            </a:r>
            <a:r>
              <a:rPr lang="en-IE" dirty="0">
                <a:solidFill>
                  <a:srgbClr val="000000"/>
                </a:solidFill>
              </a:rPr>
              <a:t>Folk beholder kun 10% af det, de hører</a:t>
            </a:r>
          </a:p>
        </p:txBody>
      </p:sp>
      <p:sp>
        <p:nvSpPr>
          <p:cNvPr id="4" name="Cloud 3">
            <a:extLst>
              <a:ext uri="{FF2B5EF4-FFF2-40B4-BE49-F238E27FC236}">
                <a16:creationId xmlns:a16="http://schemas.microsoft.com/office/drawing/2014/main" id="{E2D71431-F95A-265D-E8EB-B0E2B7677031}"/>
              </a:ext>
            </a:extLst>
          </p:cNvPr>
          <p:cNvSpPr/>
          <p:nvPr/>
        </p:nvSpPr>
        <p:spPr>
          <a:xfrm>
            <a:off x="8110013" y="4183117"/>
            <a:ext cx="3916363" cy="2096050"/>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a:solidFill>
                  <a:srgbClr val="000000"/>
                </a:solidFill>
              </a:rPr>
              <a:t>Giv lidt</a:t>
            </a:r>
            <a:r>
              <a:rPr lang="en-IE" b="1" dirty="0">
                <a:solidFill>
                  <a:srgbClr val="000000"/>
                </a:solidFill>
              </a:rPr>
              <a:t>baggrund</a:t>
            </a:r>
            <a:r>
              <a:rPr lang="en-IE" dirty="0">
                <a:solidFill>
                  <a:srgbClr val="000000"/>
                </a:solidFill>
              </a:rPr>
              <a:t>om din forretningsudviklingshistorie, og hvem der er med på dette projekt</a:t>
            </a:r>
          </a:p>
        </p:txBody>
      </p:sp>
      <p:sp>
        <p:nvSpPr>
          <p:cNvPr id="5" name="Cloud 4">
            <a:extLst>
              <a:ext uri="{FF2B5EF4-FFF2-40B4-BE49-F238E27FC236}">
                <a16:creationId xmlns:a16="http://schemas.microsoft.com/office/drawing/2014/main" id="{C2CD6A5D-1018-1FB7-A0EE-17F78864F349}"/>
              </a:ext>
            </a:extLst>
          </p:cNvPr>
          <p:cNvSpPr/>
          <p:nvPr/>
        </p:nvSpPr>
        <p:spPr>
          <a:xfrm>
            <a:off x="718328" y="4622411"/>
            <a:ext cx="3181350" cy="1857375"/>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1800">
                <a:solidFill>
                  <a:srgbClr val="000000"/>
                </a:solidFill>
              </a:rPr>
              <a:t>Vælg din</a:t>
            </a:r>
            <a:r>
              <a:rPr lang="en-IE" sz="1800" b="1">
                <a:solidFill>
                  <a:srgbClr val="000000"/>
                </a:solidFill>
              </a:rPr>
              <a:t>stærkeste oplægsholder,</a:t>
            </a:r>
            <a:r>
              <a:rPr lang="en-IE" sz="1800">
                <a:solidFill>
                  <a:srgbClr val="000000"/>
                </a:solidFill>
              </a:rPr>
              <a:t>uanset deres stilling.</a:t>
            </a:r>
            <a:endParaRPr lang="en-IE">
              <a:solidFill>
                <a:srgbClr val="000000"/>
              </a:solidFill>
            </a:endParaRPr>
          </a:p>
        </p:txBody>
      </p:sp>
      <p:sp>
        <p:nvSpPr>
          <p:cNvPr id="6" name="Cloud 5">
            <a:extLst>
              <a:ext uri="{FF2B5EF4-FFF2-40B4-BE49-F238E27FC236}">
                <a16:creationId xmlns:a16="http://schemas.microsoft.com/office/drawing/2014/main" id="{EB6650D2-A481-09AD-5B3E-8FC5FA9AAB59}"/>
              </a:ext>
            </a:extLst>
          </p:cNvPr>
          <p:cNvSpPr/>
          <p:nvPr/>
        </p:nvSpPr>
        <p:spPr>
          <a:xfrm>
            <a:off x="718328" y="1420597"/>
            <a:ext cx="3005958"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a:solidFill>
                  <a:srgbClr val="000000"/>
                </a:solidFill>
              </a:rPr>
              <a:t>Kend din</a:t>
            </a:r>
            <a:r>
              <a:rPr lang="en-IE" b="1" dirty="0">
                <a:solidFill>
                  <a:srgbClr val="000000"/>
                </a:solidFill>
              </a:rPr>
              <a:t>projektomkostninger...</a:t>
            </a:r>
            <a:r>
              <a:rPr lang="en-IE" dirty="0">
                <a:solidFill>
                  <a:srgbClr val="000000"/>
                </a:solidFill>
              </a:rPr>
              <a:t>samtidig med at en</a:t>
            </a:r>
            <a:r>
              <a:rPr lang="en-IE" b="1" dirty="0">
                <a:solidFill>
                  <a:srgbClr val="000000"/>
                </a:solidFill>
              </a:rPr>
              <a:t>stærkt etisk fokus</a:t>
            </a:r>
          </a:p>
        </p:txBody>
      </p:sp>
      <p:sp>
        <p:nvSpPr>
          <p:cNvPr id="7" name="TextBox 6">
            <a:extLst>
              <a:ext uri="{FF2B5EF4-FFF2-40B4-BE49-F238E27FC236}">
                <a16:creationId xmlns:a16="http://schemas.microsoft.com/office/drawing/2014/main" id="{135EEAC9-7CB5-1052-7B9D-C0CCF4DE05C8}"/>
              </a:ext>
            </a:extLst>
          </p:cNvPr>
          <p:cNvSpPr txBox="1"/>
          <p:nvPr/>
        </p:nvSpPr>
        <p:spPr>
          <a:xfrm>
            <a:off x="117938" y="96237"/>
            <a:ext cx="4097547" cy="1200329"/>
          </a:xfrm>
          <a:prstGeom prst="rect">
            <a:avLst/>
          </a:prstGeom>
          <a:noFill/>
          <a:ln w="28575">
            <a:solidFill>
              <a:srgbClr val="F79037"/>
            </a:solidFill>
          </a:ln>
        </p:spPr>
        <p:txBody>
          <a:bodyPr wrap="square" rtlCol="0">
            <a:spAutoFit/>
          </a:bodyPr>
          <a:lstStyle/>
          <a:p>
            <a:pPr algn="ctr" rtl="0"/>
            <a:r>
              <a:rPr lang="en-IE" sz="3600" b="1">
                <a:solidFill>
                  <a:srgbClr val="000000"/>
                </a:solidFill>
              </a:rPr>
              <a:t>PITCH PERFEKTE INGREDIENSER</a:t>
            </a:r>
          </a:p>
        </p:txBody>
      </p:sp>
    </p:spTree>
    <p:extLst>
      <p:ext uri="{BB962C8B-B14F-4D97-AF65-F5344CB8AC3E}">
        <p14:creationId xmlns:p14="http://schemas.microsoft.com/office/powerpoint/2010/main" val="3714766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952C5-CC37-4115-C43B-EE6556A850BD}"/>
              </a:ext>
            </a:extLst>
          </p:cNvPr>
          <p:cNvSpPr>
            <a:spLocks noGrp="1"/>
          </p:cNvSpPr>
          <p:nvPr>
            <p:ph type="body" sz="quarter" idx="18"/>
          </p:nvPr>
        </p:nvSpPr>
        <p:spPr>
          <a:xfrm>
            <a:off x="987971" y="1568286"/>
            <a:ext cx="11056883" cy="3440624"/>
          </a:xfrm>
        </p:spPr>
        <p:txBody>
          <a:bodyPr/>
          <a:lstStyle/>
          <a:p>
            <a:pPr rtl="0" algn="l">
              <a:lnSpc>
                <a:spcPct val="80000"/>
              </a:lnSpc>
            </a:pPr>
            <a:r>
              <a:rPr lang="en-IE" altLang="en-US" sz="2400" dirty="0"/>
              <a:t>Hvis opskriften ikke er rigtig, og du ikke får tilskuddet, folkemængden eller banklånet - sørg for at bruge disse afvisninger som en lærerig oplevelse!</a:t>
            </a:r>
            <a:endParaRPr lang="en-IE" sz="2400" dirty="0"/>
          </a:p>
          <a:p>
            <a:pPr rtl="0" algn="l">
              <a:lnSpc>
                <a:spcPct val="80000"/>
              </a:lnSpc>
            </a:pPr>
            <a:r>
              <a:rPr lang="en-IE" sz="2400" dirty="0"/>
              <a:t>Møder en</a:t>
            </a:r>
            <a:r>
              <a:rPr lang="en-IE" sz="2400" i="1" dirty="0"/>
              <a:t>INGEN</a:t>
            </a:r>
            <a:r>
              <a:rPr lang="en-IE" sz="2400" dirty="0"/>
              <a:t>kan være nedslående. Men lad det ikke gå dig over. Overvej disse trin for at øge dine chancer for at blive genovervejet, forbedre dit potentiale for at opnå finansiering i fremtiden og generelt aflaste stresset med at sikre finansiering.</a:t>
            </a:r>
          </a:p>
          <a:p>
            <a:pPr rtl="0" algn="l">
              <a:lnSpc>
                <a:spcPct val="80000"/>
              </a:lnSpc>
            </a:pPr>
            <a:r>
              <a:rPr lang="en-IE" altLang="en-US" sz="2400" b="1" dirty="0"/>
              <a:t>Reflekter over din tilgang:</a:t>
            </a:r>
            <a:r>
              <a:rPr lang="en-IE" altLang="en-US" sz="2400" dirty="0"/>
              <a:t>vær ærlig over for dig selv. Har du hastet ansøgningen? Opfyldte du virkelig prioriteringerne, eller gjorde du ikke dig selv retfærdighed ved at skrive om dit projekt? Har din forretningsmodel mangler?</a:t>
            </a:r>
          </a:p>
          <a:p>
            <a:pPr rtl="0" algn="l">
              <a:lnSpc>
                <a:spcPct val="80000"/>
              </a:lnSpc>
            </a:pPr>
            <a:r>
              <a:rPr lang="en-IE" altLang="en-US" sz="2400" b="1" dirty="0"/>
              <a:t>Bed om feedback</a:t>
            </a:r>
            <a:r>
              <a:rPr lang="en-IE" altLang="en-US" sz="2400" dirty="0"/>
              <a:t>selvom dit afvisningsbrev angiver en årsag til din afvisning, vil det nogle gange give dig et mere fyldestgørende og mere åbent svar, hvis du beder om mundtlig feedback.</a:t>
            </a:r>
          </a:p>
          <a:p>
            <a:pPr rtl="0" algn="l">
              <a:lnSpc>
                <a:spcPct val="80000"/>
              </a:lnSpc>
            </a:pPr>
            <a:r>
              <a:rPr lang="en-US" altLang="en-US" sz="2400" b="1" dirty="0"/>
              <a:t>Find ud af, hvad der blev finansieret:</a:t>
            </a:r>
            <a:r>
              <a:rPr lang="en-US" altLang="en-US" sz="2400" dirty="0"/>
              <a:t>finansiører udgiver ofte lister over, hvad de har finansieret. Dette kan give dig indsigt i typer af projekter, finansieringsbeløb, forretningsstadium mv.</a:t>
            </a:r>
            <a:endParaRPr lang="en-IE" altLang="en-US" sz="2400" dirty="0"/>
          </a:p>
          <a:p>
            <a:pPr rtl="0" algn="l"/>
            <a:endParaRPr lang="en-IE" dirty="0"/>
          </a:p>
        </p:txBody>
      </p:sp>
      <p:sp>
        <p:nvSpPr>
          <p:cNvPr id="3" name="Text Placeholder 2">
            <a:extLst>
              <a:ext uri="{FF2B5EF4-FFF2-40B4-BE49-F238E27FC236}">
                <a16:creationId xmlns:a16="http://schemas.microsoft.com/office/drawing/2014/main" id="{842556CE-54C0-EEEE-38FC-99F6022B069D}"/>
              </a:ext>
            </a:extLst>
          </p:cNvPr>
          <p:cNvSpPr>
            <a:spLocks noGrp="1"/>
          </p:cNvSpPr>
          <p:nvPr>
            <p:ph type="body" sz="quarter" idx="16"/>
          </p:nvPr>
        </p:nvSpPr>
        <p:spPr>
          <a:xfrm>
            <a:off x="2251893" y="191706"/>
            <a:ext cx="7252544" cy="803654"/>
          </a:xfrm>
        </p:spPr>
        <p:txBody>
          <a:bodyPr/>
          <a:lstStyle/>
          <a:p>
            <a:pPr rtl="0" algn="l"/>
            <a:r>
              <a:rPr lang="en-IE" b="1" dirty="0"/>
              <a:t>At håndtere et NEJ...</a:t>
            </a:r>
            <a:r>
              <a:rPr lang="en-IE" dirty="0"/>
              <a:t>se det som en lærerig oplevelse ikke fiasko!!</a:t>
            </a:r>
            <a:endParaRPr lang="en-IE" b="1" dirty="0"/>
          </a:p>
        </p:txBody>
      </p:sp>
      <p:grpSp>
        <p:nvGrpSpPr>
          <p:cNvPr id="4" name="Group 3">
            <a:extLst>
              <a:ext uri="{FF2B5EF4-FFF2-40B4-BE49-F238E27FC236}">
                <a16:creationId xmlns:a16="http://schemas.microsoft.com/office/drawing/2014/main" id="{0A89C934-8362-BCB9-FBC1-1D08C84FE531}"/>
              </a:ext>
            </a:extLst>
          </p:cNvPr>
          <p:cNvGrpSpPr/>
          <p:nvPr/>
        </p:nvGrpSpPr>
        <p:grpSpPr>
          <a:xfrm>
            <a:off x="8726731" y="145072"/>
            <a:ext cx="1121273" cy="1044893"/>
            <a:chOff x="7284496" y="2127428"/>
            <a:chExt cx="2245645" cy="2249982"/>
          </a:xfrm>
        </p:grpSpPr>
        <p:grpSp>
          <p:nvGrpSpPr>
            <p:cNvPr id="5" name="Graphic 3">
              <a:extLst>
                <a:ext uri="{FF2B5EF4-FFF2-40B4-BE49-F238E27FC236}">
                  <a16:creationId xmlns:a16="http://schemas.microsoft.com/office/drawing/2014/main" id="{6125FC7E-5F00-BDE2-90FE-4835DE995658}"/>
                </a:ext>
              </a:extLst>
            </p:cNvPr>
            <p:cNvGrpSpPr/>
            <p:nvPr/>
          </p:nvGrpSpPr>
          <p:grpSpPr>
            <a:xfrm>
              <a:off x="7284496" y="2127428"/>
              <a:ext cx="2245645" cy="2249982"/>
              <a:chOff x="5098317" y="2100784"/>
              <a:chExt cx="2245645" cy="2249982"/>
            </a:xfrm>
            <a:solidFill>
              <a:srgbClr val="000000"/>
            </a:solidFill>
          </p:grpSpPr>
          <p:sp>
            <p:nvSpPr>
              <p:cNvPr id="9" name="Freeform 8">
                <a:extLst>
                  <a:ext uri="{FF2B5EF4-FFF2-40B4-BE49-F238E27FC236}">
                    <a16:creationId xmlns:a16="http://schemas.microsoft.com/office/drawing/2014/main" id="{03A136D4-6CB1-C9A1-DFF2-9B8BE096E33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00000"/>
              </a:solidFill>
              <a:ln w="6040" cap="flat">
                <a:noFill/>
                <a:prstDash val="solid"/>
                <a:miter/>
              </a:ln>
            </p:spPr>
            <p:txBody>
              <a:bodyPr rtlCol="0" anchor="ctr"/>
              <a:lstStyle/>
              <a:p>
                <a:pPr rtl="0" algn="l"/>
                <a:endParaRPr lang="en-US"/>
              </a:p>
            </p:txBody>
          </p:sp>
          <p:sp>
            <p:nvSpPr>
              <p:cNvPr id="10" name="Freeform 9">
                <a:extLst>
                  <a:ext uri="{FF2B5EF4-FFF2-40B4-BE49-F238E27FC236}">
                    <a16:creationId xmlns:a16="http://schemas.microsoft.com/office/drawing/2014/main" id="{1635D049-BC31-D152-CB32-838EED6B67D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pPr rtl="0" algn="l"/>
                <a:endParaRPr lang="en-US"/>
              </a:p>
            </p:txBody>
          </p:sp>
          <p:sp>
            <p:nvSpPr>
              <p:cNvPr id="11" name="Freeform 10">
                <a:extLst>
                  <a:ext uri="{FF2B5EF4-FFF2-40B4-BE49-F238E27FC236}">
                    <a16:creationId xmlns:a16="http://schemas.microsoft.com/office/drawing/2014/main" id="{835EF485-78BF-9BD7-2FD9-15502E2B366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pPr rtl="0" algn="l"/>
                <a:endParaRPr lang="en-US"/>
              </a:p>
            </p:txBody>
          </p:sp>
          <p:sp>
            <p:nvSpPr>
              <p:cNvPr id="12" name="Freeform 11">
                <a:extLst>
                  <a:ext uri="{FF2B5EF4-FFF2-40B4-BE49-F238E27FC236}">
                    <a16:creationId xmlns:a16="http://schemas.microsoft.com/office/drawing/2014/main" id="{D9E8E0DA-6265-3466-91D4-136AB3592D4A}"/>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pPr rtl="0" algn="l"/>
                <a:endParaRPr lang="en-US"/>
              </a:p>
            </p:txBody>
          </p:sp>
          <p:sp>
            <p:nvSpPr>
              <p:cNvPr id="13" name="Freeform 12">
                <a:extLst>
                  <a:ext uri="{FF2B5EF4-FFF2-40B4-BE49-F238E27FC236}">
                    <a16:creationId xmlns:a16="http://schemas.microsoft.com/office/drawing/2014/main" id="{9B17B9DF-A035-E2E1-7875-17145A68D2E1}"/>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pPr rtl="0" algn="l"/>
                <a:endParaRPr lang="en-US"/>
              </a:p>
            </p:txBody>
          </p:sp>
          <p:sp>
            <p:nvSpPr>
              <p:cNvPr id="14" name="Freeform 13">
                <a:extLst>
                  <a:ext uri="{FF2B5EF4-FFF2-40B4-BE49-F238E27FC236}">
                    <a16:creationId xmlns:a16="http://schemas.microsoft.com/office/drawing/2014/main" id="{E5FC9AB1-7869-79F5-4BFA-B39E99931A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pPr rtl="0" algn="l"/>
                <a:endParaRPr lang="en-US"/>
              </a:p>
            </p:txBody>
          </p:sp>
        </p:grpSp>
        <p:grpSp>
          <p:nvGrpSpPr>
            <p:cNvPr id="6" name="Graphic 3">
              <a:extLst>
                <a:ext uri="{FF2B5EF4-FFF2-40B4-BE49-F238E27FC236}">
                  <a16:creationId xmlns:a16="http://schemas.microsoft.com/office/drawing/2014/main" id="{65656880-A3F7-7A09-2348-B4F8B3539327}"/>
                </a:ext>
              </a:extLst>
            </p:cNvPr>
            <p:cNvGrpSpPr/>
            <p:nvPr/>
          </p:nvGrpSpPr>
          <p:grpSpPr>
            <a:xfrm>
              <a:off x="8878245" y="2200268"/>
              <a:ext cx="144167" cy="725714"/>
              <a:chOff x="6692066" y="2173624"/>
              <a:chExt cx="144167" cy="725714"/>
            </a:xfrm>
            <a:solidFill>
              <a:srgbClr val="00BADE"/>
            </a:solidFill>
          </p:grpSpPr>
          <p:sp>
            <p:nvSpPr>
              <p:cNvPr id="7" name="Freeform 15">
                <a:extLst>
                  <a:ext uri="{FF2B5EF4-FFF2-40B4-BE49-F238E27FC236}">
                    <a16:creationId xmlns:a16="http://schemas.microsoft.com/office/drawing/2014/main" id="{2F0786C4-7E77-5191-4661-105A3F8BF8E8}"/>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A0C2"/>
              </a:solidFill>
              <a:ln w="6040" cap="flat">
                <a:noFill/>
                <a:prstDash val="solid"/>
                <a:miter/>
              </a:ln>
            </p:spPr>
            <p:txBody>
              <a:bodyPr rtlCol="0" anchor="ctr"/>
              <a:lstStyle/>
              <a:p>
                <a:pPr rtl="0" algn="l"/>
                <a:endParaRPr lang="en-US"/>
              </a:p>
            </p:txBody>
          </p:sp>
          <p:sp>
            <p:nvSpPr>
              <p:cNvPr id="8" name="Freeform 16">
                <a:extLst>
                  <a:ext uri="{FF2B5EF4-FFF2-40B4-BE49-F238E27FC236}">
                    <a16:creationId xmlns:a16="http://schemas.microsoft.com/office/drawing/2014/main" id="{3220A73E-3941-6ED3-6257-F53E14C43059}"/>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A0C2"/>
              </a:solidFill>
              <a:ln w="6040"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856230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B3C4-2AD5-12DC-FD0B-7141794BCA91}"/>
              </a:ext>
            </a:extLst>
          </p:cNvPr>
          <p:cNvSpPr>
            <a:spLocks noGrp="1"/>
          </p:cNvSpPr>
          <p:nvPr>
            <p:ph type="body" sz="quarter" idx="13"/>
          </p:nvPr>
        </p:nvSpPr>
        <p:spPr/>
        <p:txBody>
          <a:bodyPr/>
          <a:lstStyle/>
          <a:p>
            <a:pPr rtl="0" algn="l"/>
            <a:r>
              <a:rPr lang="en-US" sz="2800" i="1" dirty="0"/>
              <a:t>Jeg har misset mere end 9.000 skud i min karriere. Jeg har tabt næsten 300 spil. 26 gange har jeg fået tillid til at tage kampens vinderskud og misset. Jeg har fejlet igen og igen og igen i mit liv.</a:t>
            </a:r>
            <a:r>
              <a:rPr lang="en-US" sz="2800" b="1" i="1" dirty="0"/>
              <a:t>Og det er derfor, jeg lykkes!</a:t>
            </a:r>
            <a:endParaRPr lang="en-IE" sz="2800" i="1" dirty="0"/>
          </a:p>
          <a:p>
            <a:pPr rtl="0" algn="l"/>
            <a:endParaRPr lang="en-IE" dirty="0"/>
          </a:p>
        </p:txBody>
      </p:sp>
      <p:pic>
        <p:nvPicPr>
          <p:cNvPr id="10" name="Picture Placeholder 9" descr="Basketball being shot">
            <a:extLst>
              <a:ext uri="{FF2B5EF4-FFF2-40B4-BE49-F238E27FC236}">
                <a16:creationId xmlns:a16="http://schemas.microsoft.com/office/drawing/2014/main" id="{A9150596-17C6-E891-FA94-FAF456B07F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2B82003E-875E-62EF-989D-65024FA2511B}"/>
              </a:ext>
            </a:extLst>
          </p:cNvPr>
          <p:cNvSpPr txBox="1"/>
          <p:nvPr/>
        </p:nvSpPr>
        <p:spPr>
          <a:xfrm>
            <a:off x="2070538" y="5016918"/>
            <a:ext cx="4025462" cy="646331"/>
          </a:xfrm>
          <a:prstGeom prst="rect">
            <a:avLst/>
          </a:prstGeom>
          <a:noFill/>
        </p:spPr>
        <p:txBody>
          <a:bodyPr wrap="square">
            <a:spAutoFit/>
          </a:bodyPr>
          <a:lstStyle/>
          <a:p>
            <a:pPr rtl="0" algn="l"/>
            <a:r>
              <a:rPr lang="en-US" sz="1800" dirty="0">
                <a:solidFill>
                  <a:srgbClr val="000000"/>
                </a:solidFill>
              </a:rPr>
              <a:t>Michael Jordan,</a:t>
            </a:r>
            <a:r>
              <a:rPr lang="en-GB" sz="1800" dirty="0">
                <a:solidFill>
                  <a:srgbClr val="000000"/>
                </a:solidFill>
              </a:rPr>
              <a:t>amerikansk iværksætter og tidligere professionel basketballspiller</a:t>
            </a:r>
            <a:r>
              <a:rPr lang="en-US" sz="1800" dirty="0">
                <a:solidFill>
                  <a:srgbClr val="000000"/>
                </a:solidFill>
              </a:rPr>
              <a:t> </a:t>
            </a:r>
            <a:endParaRPr lang="en-IE" dirty="0">
              <a:solidFill>
                <a:srgbClr val="000000"/>
              </a:solidFill>
            </a:endParaRPr>
          </a:p>
        </p:txBody>
      </p:sp>
      <p:grpSp>
        <p:nvGrpSpPr>
          <p:cNvPr id="6" name="Group 5">
            <a:extLst>
              <a:ext uri="{FF2B5EF4-FFF2-40B4-BE49-F238E27FC236}">
                <a16:creationId xmlns:a16="http://schemas.microsoft.com/office/drawing/2014/main" id="{39CA71C1-9796-57FA-64D7-390410E3552F}"/>
              </a:ext>
            </a:extLst>
          </p:cNvPr>
          <p:cNvGrpSpPr/>
          <p:nvPr/>
        </p:nvGrpSpPr>
        <p:grpSpPr>
          <a:xfrm rot="10800000">
            <a:off x="2792571" y="373265"/>
            <a:ext cx="1290698" cy="1091029"/>
            <a:chOff x="3400450" y="986392"/>
            <a:chExt cx="1487826" cy="1083162"/>
          </a:xfrm>
        </p:grpSpPr>
        <p:sp>
          <p:nvSpPr>
            <p:cNvPr id="7" name="Freeform 25">
              <a:extLst>
                <a:ext uri="{FF2B5EF4-FFF2-40B4-BE49-F238E27FC236}">
                  <a16:creationId xmlns:a16="http://schemas.microsoft.com/office/drawing/2014/main" id="{05B2A8CF-C6B5-C228-2B30-6173D076105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8" name="Freeform 26">
              <a:extLst>
                <a:ext uri="{FF2B5EF4-FFF2-40B4-BE49-F238E27FC236}">
                  <a16:creationId xmlns:a16="http://schemas.microsoft.com/office/drawing/2014/main" id="{324F1417-270C-F457-BD59-560CF312D1B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
        <p:nvSpPr>
          <p:cNvPr id="12" name="TextBox 11">
            <a:extLst>
              <a:ext uri="{FF2B5EF4-FFF2-40B4-BE49-F238E27FC236}">
                <a16:creationId xmlns:a16="http://schemas.microsoft.com/office/drawing/2014/main" id="{26336F31-45BE-CCD4-4265-9A7EAA44287C}"/>
              </a:ext>
            </a:extLst>
          </p:cNvPr>
          <p:cNvSpPr txBox="1"/>
          <p:nvPr/>
        </p:nvSpPr>
        <p:spPr>
          <a:xfrm>
            <a:off x="6377270" y="467549"/>
            <a:ext cx="5362785" cy="646331"/>
          </a:xfrm>
          <a:prstGeom prst="rect">
            <a:avLst/>
          </a:prstGeom>
          <a:noFill/>
        </p:spPr>
        <p:txBody>
          <a:bodyPr wrap="square">
            <a:spAutoFit/>
          </a:bodyPr>
          <a:lstStyle/>
          <a:p>
            <a:pPr rtl="0" algn="l"/>
            <a:r>
              <a:rPr lang="en-US" sz="3600" b="1" dirty="0">
                <a:solidFill>
                  <a:srgbClr val="000000"/>
                </a:solidFill>
              </a:rPr>
              <a:t>At have den rigtige holdning...</a:t>
            </a:r>
            <a:endParaRPr lang="en-IE" sz="3600" b="1" dirty="0">
              <a:solidFill>
                <a:srgbClr val="000000"/>
              </a:solidFill>
            </a:endParaRPr>
          </a:p>
        </p:txBody>
      </p:sp>
    </p:spTree>
    <p:extLst>
      <p:ext uri="{BB962C8B-B14F-4D97-AF65-F5344CB8AC3E}">
        <p14:creationId xmlns:p14="http://schemas.microsoft.com/office/powerpoint/2010/main" val="3161452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1A4FE-FFAF-62BE-9219-E17C12E6E930}"/>
              </a:ext>
            </a:extLst>
          </p:cNvPr>
          <p:cNvSpPr>
            <a:spLocks noGrp="1"/>
          </p:cNvSpPr>
          <p:nvPr>
            <p:ph type="body" sz="quarter" idx="16"/>
          </p:nvPr>
        </p:nvSpPr>
        <p:spPr>
          <a:xfrm>
            <a:off x="5278758" y="2930184"/>
            <a:ext cx="6188028" cy="3066422"/>
          </a:xfrm>
        </p:spPr>
        <p:txBody>
          <a:bodyPr/>
          <a:lstStyle/>
          <a:p>
            <a:pPr rtl="0" algn="l"/>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Lovligheden ved at starte et nyt</a:t>
            </a:r>
            <a:r>
              <a:rPr lang="en-US" dirty="0">
                <a:solidFill>
                  <a:prstClr val="black"/>
                </a:solidFill>
                <a:latin typeface="Calibri" panose="020F0502020204030204"/>
              </a:rPr>
              <a:t>B</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brugbarhed</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algn="l"/>
            <a:endParaRPr lang="en-IE" dirty="0"/>
          </a:p>
        </p:txBody>
      </p:sp>
      <p:sp>
        <p:nvSpPr>
          <p:cNvPr id="3" name="Text Placeholder 2">
            <a:extLst>
              <a:ext uri="{FF2B5EF4-FFF2-40B4-BE49-F238E27FC236}">
                <a16:creationId xmlns:a16="http://schemas.microsoft.com/office/drawing/2014/main" id="{5140FCF6-65BB-8165-6CDD-01B1A526B860}"/>
              </a:ext>
            </a:extLst>
          </p:cNvPr>
          <p:cNvSpPr>
            <a:spLocks noGrp="1"/>
          </p:cNvSpPr>
          <p:nvPr>
            <p:ph type="body" sz="quarter" idx="17"/>
          </p:nvPr>
        </p:nvSpPr>
        <p:spPr/>
        <p:txBody>
          <a:bodyPr/>
          <a:lstStyle/>
          <a:p>
            <a:pPr rtl="0" algn="l"/>
            <a:r>
              <a:rPr lang="en-IE" dirty="0"/>
              <a:t>05</a:t>
            </a:r>
          </a:p>
        </p:txBody>
      </p:sp>
    </p:spTree>
    <p:extLst>
      <p:ext uri="{BB962C8B-B14F-4D97-AF65-F5344CB8AC3E}">
        <p14:creationId xmlns:p14="http://schemas.microsoft.com/office/powerpoint/2010/main" val="292446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B1DF-6E6F-C3CB-6399-A248464095E0}"/>
              </a:ext>
            </a:extLst>
          </p:cNvPr>
          <p:cNvSpPr>
            <a:spLocks noGrp="1"/>
          </p:cNvSpPr>
          <p:nvPr>
            <p:ph type="body" sz="quarter" idx="18"/>
          </p:nvPr>
        </p:nvSpPr>
        <p:spPr>
          <a:xfrm>
            <a:off x="898357" y="1738489"/>
            <a:ext cx="5646737" cy="3871898"/>
          </a:xfrm>
        </p:spPr>
        <p:txBody>
          <a:bodyPr/>
          <a:lstStyle/>
          <a:p>
            <a:pPr rtl="0" algn="l"/>
            <a:r>
              <a:rPr lang="en-US" dirty="0"/>
              <a:t>Som diskuteret i vores</a:t>
            </a:r>
            <a:r>
              <a:rPr lang="en-US" dirty="0">
                <a:solidFill>
                  <a:srgbClr val="F79037"/>
                </a:solidFill>
                <a:hlinkClick r:id="rId2">
                  <a:extLst>
                    <a:ext uri="{A12FA001-AC4F-418D-AE19-62706E023703}">
                      <ahyp:hlinkClr xmlns:ahyp="http://schemas.microsoft.com/office/drawing/2018/hyperlinkcolor" val="tx"/>
                    </a:ext>
                  </a:extLst>
                </a:hlinkClick>
              </a:rPr>
              <a:t>Manual for etisk iværksætteri,</a:t>
            </a:r>
            <a:r>
              <a:rPr lang="en-US" dirty="0"/>
              <a:t>at starte en fødevarevirksomhed i Europa indebærer overholdelse af forskellige lovkrav og regler. De specifikke regler kan variere lidt mellem landene, da nogle aspekter er fastlagt på nationalt eller lokalt niveau. Derfor er det tilrådeligt at rådføre sig med</a:t>
            </a:r>
            <a:r>
              <a:rPr lang="en-US" b="1" dirty="0"/>
              <a:t>lokale myndigheder</a:t>
            </a:r>
            <a:r>
              <a:rPr lang="en-US" dirty="0"/>
              <a:t>eller søg juridisk rådgivning for at sikre overholdelse af de specifikke krav i det land, hvor du har til hensigt at starte din fødevarevirksomhed.</a:t>
            </a:r>
            <a:endParaRPr lang="en-IE" dirty="0"/>
          </a:p>
        </p:txBody>
      </p:sp>
      <p:sp>
        <p:nvSpPr>
          <p:cNvPr id="3" name="Text Placeholder 2">
            <a:extLst>
              <a:ext uri="{FF2B5EF4-FFF2-40B4-BE49-F238E27FC236}">
                <a16:creationId xmlns:a16="http://schemas.microsoft.com/office/drawing/2014/main" id="{DF18B338-522E-03B9-898C-421DB846653F}"/>
              </a:ext>
            </a:extLst>
          </p:cNvPr>
          <p:cNvSpPr>
            <a:spLocks noGrp="1"/>
          </p:cNvSpPr>
          <p:nvPr>
            <p:ph type="body" sz="quarter" idx="16"/>
          </p:nvPr>
        </p:nvSpPr>
        <p:spPr>
          <a:xfrm>
            <a:off x="898357" y="659014"/>
            <a:ext cx="4990998" cy="992652"/>
          </a:xfrm>
        </p:spPr>
        <p:txBody>
          <a:bodyPr/>
          <a:lstStyle/>
          <a:p>
            <a:pPr rtl="0" algn="l"/>
            <a:r>
              <a:rPr lang="en-IE" b="1" dirty="0"/>
              <a:t>Juridiske krav og regler</a:t>
            </a:r>
          </a:p>
        </p:txBody>
      </p:sp>
      <p:pic>
        <p:nvPicPr>
          <p:cNvPr id="6" name="Picture Placeholder 5" descr="Scales of justice on blue background">
            <a:extLst>
              <a:ext uri="{FF2B5EF4-FFF2-40B4-BE49-F238E27FC236}">
                <a16:creationId xmlns:a16="http://schemas.microsoft.com/office/drawing/2014/main" id="{9161118F-4A60-F7D2-754A-90021E546197}"/>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172882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pPr rtl="0" algn="l"/>
            <a:r>
              <a:rPr lang="en-IE" dirty="0"/>
              <a:t>VIRKSOMHEDSREGISTRERING</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36141" y="1315589"/>
            <a:ext cx="7129387" cy="999383"/>
          </a:xfrm>
        </p:spPr>
        <p:txBody>
          <a:bodyPr/>
          <a:lstStyle/>
          <a:p>
            <a:pPr rtl="0" algn="l"/>
            <a:r>
              <a:rPr lang="en-US" dirty="0"/>
              <a:t>Du skal registrere din fødevarevirksomhed hos de relevante myndigheder i det land, hvor du planlægger at operere. Dette indebærer opnåelse af en virksomhedslicens/registreringsbevis.</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rtl="0" algn="l"/>
            <a:r>
              <a:rPr lang="en-IE" dirty="0"/>
              <a:t>1</a:t>
            </a:r>
          </a:p>
        </p:txBody>
      </p:sp>
      <p:pic>
        <p:nvPicPr>
          <p:cNvPr id="13" name="Picture Placeholder 12" descr="Baked bread with sugar">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pPr rtl="0" algn="l"/>
            <a:r>
              <a:rPr lang="en-IE" dirty="0"/>
              <a:t>PLANTILLADELSE</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pPr rtl="0" algn="l"/>
            <a:r>
              <a:rPr lang="en-US" dirty="0"/>
              <a:t>Dette indebærer at få tilladelse fra den lokale planlægningsmyndighed til at bruge et bestemt sted til dine forretningsaktiviteter</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rtl="0" algn="l"/>
            <a:r>
              <a:rPr lang="en-IE" dirty="0"/>
              <a:t>2</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pPr rtl="0" algn="l"/>
            <a:r>
              <a:rPr lang="en-IE" dirty="0"/>
              <a:t>FØDEVARESIKKERHEDSSTANDARDER OG BESTEMMELSER</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225160" y="5022726"/>
            <a:ext cx="7240368" cy="999383"/>
          </a:xfrm>
        </p:spPr>
        <p:txBody>
          <a:bodyPr/>
          <a:lstStyle/>
          <a:p>
            <a:pPr rtl="0" algn="l"/>
            <a:r>
              <a:rPr lang="en-US" dirty="0"/>
              <a:t>EU-lande har strenge regler vedrørende fødevaresikkerhed, hygiejne og sammensætning. Praksis for håndtering, forarbejdning og opbevaring af fødevarer skal overholde de gældende regler.</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rtl="0" algn="l"/>
            <a:r>
              <a:rPr lang="en-IE" dirty="0"/>
              <a:t>3</a:t>
            </a:r>
          </a:p>
        </p:txBody>
      </p:sp>
    </p:spTree>
    <p:extLst>
      <p:ext uri="{BB962C8B-B14F-4D97-AF65-F5344CB8AC3E}">
        <p14:creationId xmlns:p14="http://schemas.microsoft.com/office/powerpoint/2010/main" val="2701480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pPr rtl="0" algn="l"/>
            <a:r>
              <a:rPr lang="en-IE" dirty="0"/>
              <a:t>FØDEVAREMÆRKNING</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pPr rtl="0" algn="l"/>
            <a:r>
              <a:rPr lang="en-US" dirty="0"/>
              <a:t>EU-regler kræver nøjagtig og tydelig mærkning af fødevarer. Oplysninger om ingredienser, allergener, næringsværdier og eventuelle særlige instruktioner eller advarsler skal gives</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rtl="0" algn="l"/>
            <a:r>
              <a:rPr lang="en-IE" dirty="0"/>
              <a:t>4</a:t>
            </a:r>
          </a:p>
        </p:txBody>
      </p:sp>
      <p:pic>
        <p:nvPicPr>
          <p:cNvPr id="13" name="Picture Placeholder 12" descr="Pumpkins and tomato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pPr rtl="0" algn="l"/>
            <a:r>
              <a:rPr lang="en-IE" dirty="0"/>
              <a:t>PRODUKTANSVAR</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pPr rtl="0" algn="l"/>
            <a:r>
              <a:rPr lang="en-US" dirty="0"/>
              <a:t>Som virksomhedsejer er du ansvarlig for sikkerheden og kvaliteten af ​​de fødevarer, du sælger. Det er vigtigt at have en passende produktansvarsforsikring.</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rtl="0" algn="l"/>
            <a:r>
              <a:rPr lang="en-IE" dirty="0"/>
              <a:t>5</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pPr rtl="0" algn="l"/>
            <a:r>
              <a:rPr lang="en-IE" dirty="0"/>
              <a:t>FØDEVARER IMPORT/EKSPORTREGLER</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pPr rtl="0" algn="l"/>
            <a:r>
              <a:rPr lang="en-US" dirty="0"/>
              <a:t>Hvis du planlægger at importere/eksportere fødevarer, skal du overholde told- og handelsbestemmelserne. Dette omfatter indhentning af de nødvendige tilladelser og certifikater.</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rtl="0" algn="l"/>
            <a:r>
              <a:rPr lang="en-IE" dirty="0"/>
              <a:t>6</a:t>
            </a:r>
          </a:p>
        </p:txBody>
      </p:sp>
    </p:spTree>
    <p:extLst>
      <p:ext uri="{BB962C8B-B14F-4D97-AF65-F5344CB8AC3E}">
        <p14:creationId xmlns:p14="http://schemas.microsoft.com/office/powerpoint/2010/main" val="4106469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pPr rtl="0" algn="l"/>
            <a:r>
              <a:rPr lang="en-IE" dirty="0"/>
              <a:t>ANSÆTTELSES- OG ARBEJDSLOV</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pPr rtl="0" algn="l"/>
            <a:r>
              <a:rPr lang="en-US" dirty="0"/>
              <a:t>Du skal overholde ansættelse og</a:t>
            </a:r>
            <a:r>
              <a:rPr lang="en-US" dirty="0" err="1"/>
              <a:t>arbejdskraft</a:t>
            </a:r>
            <a:r>
              <a:rPr lang="en-US" dirty="0"/>
              <a:t>love, herunder ansættelsespraksis, lønbestemmelser, arbejdstidsgrænser og sundheds- og sikkerhedsbestemmelser for dine medarbejdere</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rtl="0" algn="l"/>
            <a:r>
              <a:rPr lang="en-IE" dirty="0"/>
              <a:t>7</a:t>
            </a:r>
          </a:p>
        </p:txBody>
      </p:sp>
      <p:pic>
        <p:nvPicPr>
          <p:cNvPr id="13" name="Picture Placeholder 12" descr="Close-up of blackberries and raspberri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7559" y="188180"/>
            <a:ext cx="3354094" cy="5923858"/>
          </a:xfrm>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36142" y="2770036"/>
            <a:ext cx="7138828" cy="339415"/>
          </a:xfrm>
        </p:spPr>
        <p:txBody>
          <a:bodyPr/>
          <a:lstStyle/>
          <a:p>
            <a:pPr rtl="0" algn="l"/>
            <a:r>
              <a:rPr lang="en-US" dirty="0"/>
              <a:t>DEN GENERELLE DATABESKYTTELSESFORORDNING (GDPR)</a:t>
            </a:r>
            <a:endParaRPr lang="en-IE" dirty="0"/>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pPr rtl="0" algn="l"/>
            <a:r>
              <a:rPr lang="en-US" dirty="0"/>
              <a:t>Databestemmelser er et kritisk aspekt ved at starte en fødevare. GDPR er den primære databeskyttelseslov i EU og regulerer behandlingen af ​​personoplysninger. Du skal sikre overholdelse.</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rtl="0" algn="l"/>
            <a:r>
              <a:rPr lang="en-IE" dirty="0"/>
              <a:t>8</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pPr rtl="0" algn="l"/>
            <a:r>
              <a:rPr lang="en-IE" dirty="0"/>
              <a:t>MILJØREGLER</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pPr rtl="0" algn="l"/>
            <a:r>
              <a:rPr lang="en-US" dirty="0"/>
              <a:t>Disse regler har til formål at beskytte miljøet, fremme bæredygtighed og sikre, at virksomheder opererer på en miljømæssigt ansvarlig måde.</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rtl="0" algn="l"/>
            <a:r>
              <a:rPr lang="en-IE" dirty="0"/>
              <a:t>9</a:t>
            </a:r>
          </a:p>
        </p:txBody>
      </p:sp>
    </p:spTree>
    <p:extLst>
      <p:ext uri="{BB962C8B-B14F-4D97-AF65-F5344CB8AC3E}">
        <p14:creationId xmlns:p14="http://schemas.microsoft.com/office/powerpoint/2010/main" val="615119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3EB3E-26B0-7128-7992-05D6FD5F1BD5}"/>
              </a:ext>
            </a:extLst>
          </p:cNvPr>
          <p:cNvSpPr>
            <a:spLocks noGrp="1"/>
          </p:cNvSpPr>
          <p:nvPr>
            <p:ph type="body" sz="quarter" idx="18"/>
          </p:nvPr>
        </p:nvSpPr>
        <p:spPr>
          <a:xfrm>
            <a:off x="898357" y="1576553"/>
            <a:ext cx="6070002" cy="4033834"/>
          </a:xfrm>
        </p:spPr>
        <p:txBody>
          <a:bodyPr/>
          <a:lstStyle/>
          <a:p>
            <a:pPr rtl="0" algn="l"/>
            <a:r>
              <a:rPr lang="en-IE" dirty="0"/>
              <a:t>Selvom den sidste lovlighed for os at nævne, er miljøhensyn af særlig betydning for dig, hvis du planlægger at drive en ETISK &amp; BÆREDYGTIG fødevarevirksomhed, som med dette projekt og kursus, sigter vi mod at skabe en positiv indvirkning på 'Planeten' via dine handlinger .</a:t>
            </a:r>
          </a:p>
          <a:p>
            <a:pPr rtl="0" algn="l"/>
            <a:r>
              <a:rPr lang="en-IE" dirty="0"/>
              <a:t>Der er flere overvejelser vedrørende miljøbestemmelser, der skal behandles som en fødevarevirksomhedsejer, men vi vil kort diskutere de vigtigste her...</a:t>
            </a:r>
          </a:p>
        </p:txBody>
      </p:sp>
      <p:sp>
        <p:nvSpPr>
          <p:cNvPr id="3" name="Text Placeholder 2">
            <a:extLst>
              <a:ext uri="{FF2B5EF4-FFF2-40B4-BE49-F238E27FC236}">
                <a16:creationId xmlns:a16="http://schemas.microsoft.com/office/drawing/2014/main" id="{0E9533D9-44E9-1114-1AE1-5F9D33DFAE2A}"/>
              </a:ext>
            </a:extLst>
          </p:cNvPr>
          <p:cNvSpPr>
            <a:spLocks noGrp="1"/>
          </p:cNvSpPr>
          <p:nvPr>
            <p:ph type="body" sz="quarter" idx="16"/>
          </p:nvPr>
        </p:nvSpPr>
        <p:spPr>
          <a:xfrm>
            <a:off x="751212" y="751288"/>
            <a:ext cx="6017449" cy="992652"/>
          </a:xfrm>
        </p:spPr>
        <p:txBody>
          <a:bodyPr/>
          <a:lstStyle/>
          <a:p>
            <a:pPr rtl="0" algn="l"/>
            <a:r>
              <a:rPr lang="en-IE" b="1" dirty="0"/>
              <a:t>Miljøhensyn</a:t>
            </a:r>
          </a:p>
        </p:txBody>
      </p:sp>
      <p:pic>
        <p:nvPicPr>
          <p:cNvPr id="6" name="Picture Placeholder 5" descr="Person wearing gloves and hat hugging a mossy tree">
            <a:extLst>
              <a:ext uri="{FF2B5EF4-FFF2-40B4-BE49-F238E27FC236}">
                <a16:creationId xmlns:a16="http://schemas.microsoft.com/office/drawing/2014/main" id="{E0A65573-623C-6E7D-57A4-6DCD9CCE849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grpSp>
        <p:nvGrpSpPr>
          <p:cNvPr id="7" name="Group 6">
            <a:extLst>
              <a:ext uri="{FF2B5EF4-FFF2-40B4-BE49-F238E27FC236}">
                <a16:creationId xmlns:a16="http://schemas.microsoft.com/office/drawing/2014/main" id="{AC8B321E-F4BF-53C7-6A77-155B4C734F86}"/>
              </a:ext>
            </a:extLst>
          </p:cNvPr>
          <p:cNvGrpSpPr/>
          <p:nvPr/>
        </p:nvGrpSpPr>
        <p:grpSpPr>
          <a:xfrm>
            <a:off x="6096000" y="4755618"/>
            <a:ext cx="1244712" cy="1245537"/>
            <a:chOff x="5614841" y="786428"/>
            <a:chExt cx="901130" cy="901727"/>
          </a:xfrm>
        </p:grpSpPr>
        <p:grpSp>
          <p:nvGrpSpPr>
            <p:cNvPr id="8" name="Graphic 2">
              <a:extLst>
                <a:ext uri="{FF2B5EF4-FFF2-40B4-BE49-F238E27FC236}">
                  <a16:creationId xmlns:a16="http://schemas.microsoft.com/office/drawing/2014/main" id="{6DBE7E62-5EEE-EA58-B40E-EFA95286CE03}"/>
                </a:ext>
              </a:extLst>
            </p:cNvPr>
            <p:cNvGrpSpPr/>
            <p:nvPr/>
          </p:nvGrpSpPr>
          <p:grpSpPr>
            <a:xfrm>
              <a:off x="5715019" y="1058540"/>
              <a:ext cx="543506" cy="445337"/>
              <a:chOff x="5715019" y="1058540"/>
              <a:chExt cx="543506" cy="445337"/>
            </a:xfrm>
            <a:solidFill>
              <a:srgbClr val="60A9DD"/>
            </a:solidFill>
          </p:grpSpPr>
          <p:sp>
            <p:nvSpPr>
              <p:cNvPr id="10" name="Freeform 537">
                <a:extLst>
                  <a:ext uri="{FF2B5EF4-FFF2-40B4-BE49-F238E27FC236}">
                    <a16:creationId xmlns:a16="http://schemas.microsoft.com/office/drawing/2014/main" id="{E69D6B82-785B-1190-50FE-D892C4C84A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rtl="0" algn="l"/>
                <a:endParaRPr lang="en-US"/>
              </a:p>
            </p:txBody>
          </p:sp>
          <p:sp>
            <p:nvSpPr>
              <p:cNvPr id="11" name="Freeform 538">
                <a:extLst>
                  <a:ext uri="{FF2B5EF4-FFF2-40B4-BE49-F238E27FC236}">
                    <a16:creationId xmlns:a16="http://schemas.microsoft.com/office/drawing/2014/main" id="{B59499AC-B0D8-F94B-891B-0C13B18A3987}"/>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rtl="0" algn="l"/>
                <a:endParaRPr lang="en-US"/>
              </a:p>
            </p:txBody>
          </p:sp>
        </p:grpSp>
        <p:sp>
          <p:nvSpPr>
            <p:cNvPr id="9" name="Freeform 536">
              <a:extLst>
                <a:ext uri="{FF2B5EF4-FFF2-40B4-BE49-F238E27FC236}">
                  <a16:creationId xmlns:a16="http://schemas.microsoft.com/office/drawing/2014/main" id="{716D565A-8F2A-96D6-4BC0-CF24D5181C7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6733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pPr rtl="0" algn="l"/>
            <a:r>
              <a:rPr lang="en-US" dirty="0"/>
              <a:t>Det er tilrådeligt at vurdere det unikke ved din idé, og hvordan den adskiller sig fra eksisterende løsninger eller fødevareprodukter. Overvej om din idé byder</a:t>
            </a:r>
            <a:r>
              <a:rPr lang="en-US" b="1" dirty="0"/>
              <a:t>en ny tilgang, innovative funktioner, eller løser problemet mere effektivt eller effektivt</a:t>
            </a:r>
            <a:r>
              <a:rPr lang="en-US" dirty="0"/>
              <a:t>. Vurder, om din idé har en konkurrencefordel, og hvor forsvarlig den er over for potentielle konkurrenter.</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pPr rtl="0" algn="l"/>
            <a:r>
              <a:rPr lang="en-US" b="1" dirty="0"/>
              <a:t>3. Vurder unikhed og differentiering</a:t>
            </a:r>
          </a:p>
          <a:p>
            <a:pPr rtl="0" algn="l"/>
            <a:endParaRPr lang="en-IE" dirty="0"/>
          </a:p>
        </p:txBody>
      </p:sp>
      <p:pic>
        <p:nvPicPr>
          <p:cNvPr id="7" name="Picture Placeholder 6" descr="One red balloon flying away from other white balloon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572243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D2A2-AA9B-6E9C-EBA5-9F1277AB9FB3}"/>
              </a:ext>
            </a:extLst>
          </p:cNvPr>
          <p:cNvSpPr>
            <a:spLocks noGrp="1"/>
          </p:cNvSpPr>
          <p:nvPr>
            <p:ph type="body" sz="quarter" idx="18"/>
          </p:nvPr>
        </p:nvSpPr>
        <p:spPr>
          <a:xfrm>
            <a:off x="898357" y="1606949"/>
            <a:ext cx="5533973" cy="3025975"/>
          </a:xfrm>
        </p:spPr>
        <p:txBody>
          <a:bodyPr/>
          <a:lstStyle/>
          <a:p>
            <a:pPr rtl="0" algn="l"/>
            <a:r>
              <a:rPr lang="en-US" dirty="0"/>
              <a:t>Fødevarevirksomheder genererer forskellige typer affald, herunder emballagematerialer, madaffald og madolie.</a:t>
            </a:r>
          </a:p>
          <a:p>
            <a:pPr rtl="0" algn="l"/>
            <a:r>
              <a:rPr lang="en-US" dirty="0"/>
              <a:t>Europæiske lande har regler for affaldshåndtering, som kan indeholde krav til</a:t>
            </a:r>
            <a:r>
              <a:rPr lang="en-US" b="1" dirty="0"/>
              <a:t>affaldssortering, genbrug og korrekt bortskaffelse</a:t>
            </a:r>
            <a:r>
              <a:rPr lang="en-US" dirty="0"/>
              <a:t>.</a:t>
            </a:r>
          </a:p>
          <a:p>
            <a:pPr rtl="0" algn="l"/>
            <a:r>
              <a:rPr lang="en-US" dirty="0"/>
              <a:t>Du skal etablere affaldshåndteringspraksis, der overholder lokale regler og sikre korrekt håndtering og bortskaffelse af affald.</a:t>
            </a:r>
            <a:endParaRPr lang="en-IE" dirty="0"/>
          </a:p>
        </p:txBody>
      </p:sp>
      <p:sp>
        <p:nvSpPr>
          <p:cNvPr id="3" name="Text Placeholder 2">
            <a:extLst>
              <a:ext uri="{FF2B5EF4-FFF2-40B4-BE49-F238E27FC236}">
                <a16:creationId xmlns:a16="http://schemas.microsoft.com/office/drawing/2014/main" id="{05EB4C2A-9064-BD96-5333-F855DDE11F5D}"/>
              </a:ext>
            </a:extLst>
          </p:cNvPr>
          <p:cNvSpPr>
            <a:spLocks noGrp="1"/>
          </p:cNvSpPr>
          <p:nvPr>
            <p:ph type="body" sz="quarter" idx="16"/>
          </p:nvPr>
        </p:nvSpPr>
        <p:spPr/>
        <p:txBody>
          <a:bodyPr/>
          <a:lstStyle/>
          <a:p>
            <a:pPr rtl="0" algn="l"/>
            <a:r>
              <a:rPr lang="en-US" b="1" dirty="0"/>
              <a:t>Affaldshåndtering:</a:t>
            </a:r>
            <a:endParaRPr lang="en-IE" b="1" dirty="0"/>
          </a:p>
        </p:txBody>
      </p:sp>
      <p:pic>
        <p:nvPicPr>
          <p:cNvPr id="6" name="Picture Placeholder 5" descr="A pile of food on the ground  Description automatically generated with low confidence">
            <a:extLst>
              <a:ext uri="{FF2B5EF4-FFF2-40B4-BE49-F238E27FC236}">
                <a16:creationId xmlns:a16="http://schemas.microsoft.com/office/drawing/2014/main" id="{5D09F44B-C49F-1631-9F16-1EDE98F6D2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Freeform 13">
            <a:extLst>
              <a:ext uri="{FF2B5EF4-FFF2-40B4-BE49-F238E27FC236}">
                <a16:creationId xmlns:a16="http://schemas.microsoft.com/office/drawing/2014/main" id="{11EC047D-BB4D-41F8-DF4E-F083BFC64CB8}"/>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Yderligere læsning:</a:t>
            </a:r>
            <a:r>
              <a:rPr lang="en-IE" sz="2000" dirty="0">
                <a:solidFill>
                  <a:srgbClr val="000000"/>
                </a:solidFill>
                <a:hlinkClick r:id="rId4">
                  <a:extLst>
                    <a:ext uri="{A12FA001-AC4F-418D-AE19-62706E023703}">
                      <ahyp:hlinkClr xmlns:ahyp="http://schemas.microsoft.com/office/drawing/2018/hyperlinkcolor" val="tx"/>
                    </a:ext>
                  </a:extLst>
                </a:hlinkClick>
              </a:rPr>
              <a:t>Affaldsrammedirektiv (europa.eu)</a:t>
            </a:r>
            <a:r>
              <a:rPr lang="en-IE" sz="2000" dirty="0">
                <a:solidFill>
                  <a:srgbClr val="000000"/>
                </a:solidFill>
              </a:rPr>
              <a:t>&amp;</a:t>
            </a:r>
          </a:p>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lang="en-US" sz="2000" dirty="0">
                <a:solidFill>
                  <a:srgbClr val="000000"/>
                </a:solidFill>
                <a:hlinkClick r:id="rId5">
                  <a:extLst>
                    <a:ext uri="{A12FA001-AC4F-418D-AE19-62706E023703}">
                      <ahyp:hlinkClr xmlns:ahyp="http://schemas.microsoft.com/office/drawing/2018/hyperlinkcolor" val="tx"/>
                    </a:ext>
                  </a:extLst>
                </a:hlinkClick>
              </a:rPr>
              <a:t>EU-tiltag mod madspild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07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3ED2-A685-743F-4537-1B628628C91F}"/>
              </a:ext>
            </a:extLst>
          </p:cNvPr>
          <p:cNvSpPr>
            <a:spLocks noGrp="1"/>
          </p:cNvSpPr>
          <p:nvPr>
            <p:ph type="body" sz="quarter" idx="18"/>
          </p:nvPr>
        </p:nvSpPr>
        <p:spPr>
          <a:xfrm>
            <a:off x="898357" y="2028497"/>
            <a:ext cx="5460402" cy="3581889"/>
          </a:xfrm>
        </p:spPr>
        <p:txBody>
          <a:bodyPr/>
          <a:lstStyle/>
          <a:p>
            <a:pPr rtl="0" algn="l"/>
            <a:r>
              <a:rPr lang="en-US" dirty="0"/>
              <a:t>Vand er en værdifuld ressource, og effektiv vandforbrug tilskyndes.</a:t>
            </a:r>
          </a:p>
          <a:p>
            <a:pPr rtl="0" algn="l"/>
            <a:r>
              <a:rPr lang="en-US" dirty="0"/>
              <a:t>Nogle europæiske lande har specifikke regler vedrørende vandforbrug i fødevarevirksomheder, såsom grænser for vandforbrug, krav til vandbesparende udstyr og retningslinjer for spildevandsrensning.</a:t>
            </a:r>
          </a:p>
          <a:p>
            <a:pPr rtl="0" algn="l"/>
            <a:r>
              <a:rPr lang="en-US" dirty="0"/>
              <a:t>Tjek, hvad din lokale myndighed foreskriver.</a:t>
            </a:r>
            <a:endParaRPr lang="en-IE" dirty="0"/>
          </a:p>
        </p:txBody>
      </p:sp>
      <p:sp>
        <p:nvSpPr>
          <p:cNvPr id="3" name="Text Placeholder 2">
            <a:extLst>
              <a:ext uri="{FF2B5EF4-FFF2-40B4-BE49-F238E27FC236}">
                <a16:creationId xmlns:a16="http://schemas.microsoft.com/office/drawing/2014/main" id="{6B39E1E1-D52A-A981-377F-DAD79CB084CF}"/>
              </a:ext>
            </a:extLst>
          </p:cNvPr>
          <p:cNvSpPr>
            <a:spLocks noGrp="1"/>
          </p:cNvSpPr>
          <p:nvPr>
            <p:ph type="body" sz="quarter" idx="16"/>
          </p:nvPr>
        </p:nvSpPr>
        <p:spPr>
          <a:xfrm>
            <a:off x="898358" y="751288"/>
            <a:ext cx="4990998" cy="992652"/>
          </a:xfrm>
        </p:spPr>
        <p:txBody>
          <a:bodyPr/>
          <a:lstStyle/>
          <a:p>
            <a:pPr rtl="0" algn="l"/>
            <a:r>
              <a:rPr lang="en-US" b="1" dirty="0"/>
              <a:t>Vandforbrug og -bevaring:</a:t>
            </a:r>
            <a:endParaRPr lang="en-IE" b="1" dirty="0"/>
          </a:p>
        </p:txBody>
      </p:sp>
      <p:pic>
        <p:nvPicPr>
          <p:cNvPr id="6" name="Picture Placeholder 5" descr="Water droplet and ripple">
            <a:extLst>
              <a:ext uri="{FF2B5EF4-FFF2-40B4-BE49-F238E27FC236}">
                <a16:creationId xmlns:a16="http://schemas.microsoft.com/office/drawing/2014/main" id="{9CFCA404-7F02-8102-885D-3D0D4EE6392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11" name="Freeform 13">
            <a:extLst>
              <a:ext uri="{FF2B5EF4-FFF2-40B4-BE49-F238E27FC236}">
                <a16:creationId xmlns:a16="http://schemas.microsoft.com/office/drawing/2014/main" id="{20586BD8-0F01-BEC9-88F7-EC85C3032813}"/>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gn="l">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Yderligere læsning: Vandrammedirektivet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71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01227-52FE-6BBB-1910-BDD2FF9958EC}"/>
              </a:ext>
            </a:extLst>
          </p:cNvPr>
          <p:cNvSpPr>
            <a:spLocks noGrp="1"/>
          </p:cNvSpPr>
          <p:nvPr>
            <p:ph type="body" sz="quarter" idx="18"/>
          </p:nvPr>
        </p:nvSpPr>
        <p:spPr>
          <a:xfrm>
            <a:off x="898357" y="1882894"/>
            <a:ext cx="5404289" cy="3727493"/>
          </a:xfrm>
        </p:spPr>
        <p:txBody>
          <a:bodyPr/>
          <a:lstStyle/>
          <a:p>
            <a:pPr rtl="0" algn="l"/>
            <a:r>
              <a:rPr lang="en-US" dirty="0"/>
              <a:t>Europæiske lande har sat</a:t>
            </a:r>
            <a:r>
              <a:rPr lang="en-US" dirty="0">
                <a:solidFill>
                  <a:srgbClr val="F79037"/>
                </a:solidFill>
                <a:hlinkClick r:id="rId2">
                  <a:extLst>
                    <a:ext uri="{A12FA001-AC4F-418D-AE19-62706E023703}">
                      <ahyp:hlinkClr xmlns:ahyp="http://schemas.microsoft.com/office/drawing/2018/hyperlinkcolor" val="tx"/>
                    </a:ext>
                  </a:extLst>
                </a:hlinkClick>
              </a:rPr>
              <a:t>mål</a:t>
            </a:r>
            <a:r>
              <a:rPr lang="en-US" dirty="0"/>
              <a:t>til</a:t>
            </a:r>
            <a:r>
              <a:rPr lang="en-US" b="1" dirty="0"/>
              <a:t>energieffektivitet og tilskynde virksomheder til at indføre energibesparende eller energiskabende praksis</a:t>
            </a:r>
            <a:r>
              <a:rPr lang="en-US" dirty="0"/>
              <a:t>.</a:t>
            </a:r>
          </a:p>
          <a:p>
            <a:pPr rtl="0" algn="l"/>
            <a:r>
              <a:rPr lang="en-US" dirty="0"/>
              <a:t>Du kan blive bedt om at overholde energieffektivitetsstandarder, bruge energieffektivt udstyr og implementere foranstaltninger til at reducere energiforbruget i din fødevarevirksomhed.</a:t>
            </a:r>
          </a:p>
          <a:p>
            <a:pPr rtl="0" algn="l"/>
            <a:r>
              <a:rPr lang="en-US" dirty="0"/>
              <a:t>Hvordan kunne din virksomhed skabe energi?</a:t>
            </a:r>
            <a:endParaRPr lang="en-IE" dirty="0"/>
          </a:p>
        </p:txBody>
      </p:sp>
      <p:sp>
        <p:nvSpPr>
          <p:cNvPr id="3" name="Text Placeholder 2">
            <a:extLst>
              <a:ext uri="{FF2B5EF4-FFF2-40B4-BE49-F238E27FC236}">
                <a16:creationId xmlns:a16="http://schemas.microsoft.com/office/drawing/2014/main" id="{C482CA70-3E2E-5AE9-6D93-BA621973A05A}"/>
              </a:ext>
            </a:extLst>
          </p:cNvPr>
          <p:cNvSpPr>
            <a:spLocks noGrp="1"/>
          </p:cNvSpPr>
          <p:nvPr>
            <p:ph type="body" sz="quarter" idx="16"/>
          </p:nvPr>
        </p:nvSpPr>
        <p:spPr/>
        <p:txBody>
          <a:bodyPr/>
          <a:lstStyle/>
          <a:p>
            <a:pPr rtl="0" algn="l"/>
            <a:r>
              <a:rPr lang="en-IE" b="1" dirty="0"/>
              <a:t>Energieffektivitet</a:t>
            </a:r>
          </a:p>
        </p:txBody>
      </p:sp>
      <p:pic>
        <p:nvPicPr>
          <p:cNvPr id="6" name="Picture Placeholder 5" descr="One glowing fluorescent bulb amonst unlit incandescent bulbs">
            <a:extLst>
              <a:ext uri="{FF2B5EF4-FFF2-40B4-BE49-F238E27FC236}">
                <a16:creationId xmlns:a16="http://schemas.microsoft.com/office/drawing/2014/main" id="{F9E41070-4F5C-C0A9-1D8E-1230E4250696}"/>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017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D010C-74A1-1CF7-B778-0548D50F9AA6}"/>
              </a:ext>
            </a:extLst>
          </p:cNvPr>
          <p:cNvSpPr>
            <a:spLocks noGrp="1"/>
          </p:cNvSpPr>
          <p:nvPr>
            <p:ph type="body" sz="quarter" idx="18"/>
          </p:nvPr>
        </p:nvSpPr>
        <p:spPr>
          <a:xfrm>
            <a:off x="898357" y="1891863"/>
            <a:ext cx="5355298" cy="3718524"/>
          </a:xfrm>
        </p:spPr>
        <p:txBody>
          <a:bodyPr/>
          <a:lstStyle/>
          <a:p>
            <a:pPr rtl="0" algn="l"/>
            <a:r>
              <a:rPr lang="en-US" dirty="0"/>
              <a:t>Fødevarevirksomheder bruger ofte rengøringsmidler,</a:t>
            </a:r>
            <a:r>
              <a:rPr lang="en-US" dirty="0" err="1"/>
              <a:t>desinfektionsmidler</a:t>
            </a:r>
            <a:r>
              <a:rPr lang="en-US" dirty="0"/>
              <a:t>og andre kemikalier. Det er vigtigt at håndtere og opbevare disse stoffer sikkert og overholde reglerne for deres anvendelse. EU-regler, som f.eks</a:t>
            </a:r>
            <a:r>
              <a:rPr lang="en-US" b="1" dirty="0">
                <a:solidFill>
                  <a:srgbClr val="F79037"/>
                </a:solidFill>
                <a:hlinkClick r:id="rId2">
                  <a:extLst>
                    <a:ext uri="{A12FA001-AC4F-418D-AE19-62706E023703}">
                      <ahyp:hlinkClr xmlns:ahyp="http://schemas.microsoft.com/office/drawing/2018/hyperlinkcolor" val="tx"/>
                    </a:ext>
                  </a:extLst>
                </a:hlinkClick>
              </a:rPr>
              <a:t>NÅ</a:t>
            </a:r>
            <a:r>
              <a:rPr lang="en-US" dirty="0"/>
              <a:t>(Registrering, Evaluering,</a:t>
            </a:r>
            <a:r>
              <a:rPr lang="en-US" dirty="0" err="1"/>
              <a:t>Bemyndigelse</a:t>
            </a:r>
            <a:r>
              <a:rPr lang="en-US" dirty="0"/>
              <a:t>og begrænsning af kemikalier), kontrollerer brugen af ​​farlige stoffer i forskellige industrier, herunder fødevarevirksomheder.</a:t>
            </a:r>
            <a:endParaRPr lang="en-IE" dirty="0"/>
          </a:p>
        </p:txBody>
      </p:sp>
      <p:sp>
        <p:nvSpPr>
          <p:cNvPr id="3" name="Text Placeholder 2">
            <a:extLst>
              <a:ext uri="{FF2B5EF4-FFF2-40B4-BE49-F238E27FC236}">
                <a16:creationId xmlns:a16="http://schemas.microsoft.com/office/drawing/2014/main" id="{AC499FE3-0050-467A-9D92-A8E96BAF3137}"/>
              </a:ext>
            </a:extLst>
          </p:cNvPr>
          <p:cNvSpPr>
            <a:spLocks noGrp="1"/>
          </p:cNvSpPr>
          <p:nvPr>
            <p:ph type="body" sz="quarter" idx="16"/>
          </p:nvPr>
        </p:nvSpPr>
        <p:spPr>
          <a:xfrm>
            <a:off x="898357" y="751288"/>
            <a:ext cx="4990998" cy="992652"/>
          </a:xfrm>
        </p:spPr>
        <p:txBody>
          <a:bodyPr/>
          <a:lstStyle/>
          <a:p>
            <a:pPr rtl="0" algn="l"/>
            <a:r>
              <a:rPr lang="en-US" b="1" dirty="0"/>
              <a:t>Kemisk brug og farlige stoffer:</a:t>
            </a:r>
            <a:endParaRPr lang="en-IE" b="1" dirty="0"/>
          </a:p>
        </p:txBody>
      </p:sp>
      <p:pic>
        <p:nvPicPr>
          <p:cNvPr id="6" name="Picture Placeholder 5" descr="An abstract burst of blue and pink">
            <a:extLst>
              <a:ext uri="{FF2B5EF4-FFF2-40B4-BE49-F238E27FC236}">
                <a16:creationId xmlns:a16="http://schemas.microsoft.com/office/drawing/2014/main" id="{80DFAA89-7889-483B-132D-14F51E642E5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7" name="Group 6">
            <a:extLst>
              <a:ext uri="{FF2B5EF4-FFF2-40B4-BE49-F238E27FC236}">
                <a16:creationId xmlns:a16="http://schemas.microsoft.com/office/drawing/2014/main" id="{7D0E80CD-1067-A06A-0056-3B3BB107261E}"/>
              </a:ext>
            </a:extLst>
          </p:cNvPr>
          <p:cNvGrpSpPr/>
          <p:nvPr/>
        </p:nvGrpSpPr>
        <p:grpSpPr>
          <a:xfrm>
            <a:off x="6794576" y="1501675"/>
            <a:ext cx="1053970" cy="1073304"/>
            <a:chOff x="5834687" y="3140849"/>
            <a:chExt cx="1290933" cy="1314614"/>
          </a:xfrm>
          <a:solidFill>
            <a:srgbClr val="000000"/>
          </a:solidFill>
        </p:grpSpPr>
        <p:sp>
          <p:nvSpPr>
            <p:cNvPr id="8" name="Freeform 155">
              <a:extLst>
                <a:ext uri="{FF2B5EF4-FFF2-40B4-BE49-F238E27FC236}">
                  <a16:creationId xmlns:a16="http://schemas.microsoft.com/office/drawing/2014/main" id="{FB03FBDE-6410-F432-4E94-A062AD512CDD}"/>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79037"/>
            </a:solidFill>
            <a:ln w="13404" cap="flat">
              <a:noFill/>
              <a:prstDash val="solid"/>
              <a:miter/>
            </a:ln>
          </p:spPr>
          <p:txBody>
            <a:bodyPr rtlCol="0" anchor="ctr"/>
            <a:lstStyle/>
            <a:p>
              <a:pPr rtl="0" algn="l"/>
              <a:endParaRPr lang="en-US"/>
            </a:p>
          </p:txBody>
        </p:sp>
        <p:grpSp>
          <p:nvGrpSpPr>
            <p:cNvPr id="9" name="Graphic 8">
              <a:extLst>
                <a:ext uri="{FF2B5EF4-FFF2-40B4-BE49-F238E27FC236}">
                  <a16:creationId xmlns:a16="http://schemas.microsoft.com/office/drawing/2014/main" id="{2040FCAD-D71B-29D1-C049-BA573EB9C650}"/>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2D9962D0-4EDF-9DBE-7EA6-B54109B30141}"/>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410DDFF9-E9C2-C0BD-EA65-0A5EDD868A5A}"/>
                    </a:ext>
                  </a:extLst>
                </p:cNvPr>
                <p:cNvGrpSpPr/>
                <p:nvPr/>
              </p:nvGrpSpPr>
              <p:grpSpPr>
                <a:xfrm>
                  <a:off x="5234593" y="5645191"/>
                  <a:ext cx="612999" cy="540390"/>
                  <a:chOff x="5234593" y="5645191"/>
                  <a:chExt cx="612999" cy="540390"/>
                </a:xfrm>
                <a:grpFill/>
              </p:grpSpPr>
              <p:sp>
                <p:nvSpPr>
                  <p:cNvPr id="18" name="Freeform 165">
                    <a:extLst>
                      <a:ext uri="{FF2B5EF4-FFF2-40B4-BE49-F238E27FC236}">
                        <a16:creationId xmlns:a16="http://schemas.microsoft.com/office/drawing/2014/main" id="{2A287E2A-E82A-5546-FB67-72848AAD01EE}"/>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rtl="0" algn="l"/>
                    <a:endParaRPr lang="en-US"/>
                  </a:p>
                </p:txBody>
              </p:sp>
              <p:sp>
                <p:nvSpPr>
                  <p:cNvPr id="19" name="Freeform 166">
                    <a:extLst>
                      <a:ext uri="{FF2B5EF4-FFF2-40B4-BE49-F238E27FC236}">
                        <a16:creationId xmlns:a16="http://schemas.microsoft.com/office/drawing/2014/main" id="{041C15E3-DA0F-78C6-3C90-8D0535050368}"/>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rtl="0" algn="l"/>
                    <a:endParaRPr lang="en-US"/>
                  </a:p>
                </p:txBody>
              </p:sp>
              <p:sp>
                <p:nvSpPr>
                  <p:cNvPr id="20" name="Freeform 167">
                    <a:extLst>
                      <a:ext uri="{FF2B5EF4-FFF2-40B4-BE49-F238E27FC236}">
                        <a16:creationId xmlns:a16="http://schemas.microsoft.com/office/drawing/2014/main" id="{FFAD57D4-45D8-882D-F4EB-4D9F537F6799}"/>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rtl="0" algn="l"/>
                    <a:endParaRPr lang="en-US"/>
                  </a:p>
                </p:txBody>
              </p:sp>
            </p:grpSp>
            <p:sp>
              <p:nvSpPr>
                <p:cNvPr id="15" name="Freeform 162">
                  <a:extLst>
                    <a:ext uri="{FF2B5EF4-FFF2-40B4-BE49-F238E27FC236}">
                      <a16:creationId xmlns:a16="http://schemas.microsoft.com/office/drawing/2014/main" id="{899DE94B-2C6A-F8FB-3FBB-244B699F99A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rtl="0" algn="l"/>
                  <a:endParaRPr lang="en-US"/>
                </a:p>
              </p:txBody>
            </p:sp>
            <p:sp>
              <p:nvSpPr>
                <p:cNvPr id="16" name="Freeform 163">
                  <a:extLst>
                    <a:ext uri="{FF2B5EF4-FFF2-40B4-BE49-F238E27FC236}">
                      <a16:creationId xmlns:a16="http://schemas.microsoft.com/office/drawing/2014/main" id="{F62BDA95-B9D7-B994-254A-E99CE6A146AD}"/>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rtl="0" algn="l"/>
                  <a:endParaRPr lang="en-US"/>
                </a:p>
              </p:txBody>
            </p:sp>
            <p:sp>
              <p:nvSpPr>
                <p:cNvPr id="17" name="Freeform 164">
                  <a:extLst>
                    <a:ext uri="{FF2B5EF4-FFF2-40B4-BE49-F238E27FC236}">
                      <a16:creationId xmlns:a16="http://schemas.microsoft.com/office/drawing/2014/main" id="{3D0F6340-C972-8F3F-0B98-37DFF59562F4}"/>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rtl="0" algn="l"/>
                  <a:endParaRPr lang="en-US"/>
                </a:p>
              </p:txBody>
            </p:sp>
          </p:grpSp>
          <p:sp>
            <p:nvSpPr>
              <p:cNvPr id="11" name="Freeform 158">
                <a:extLst>
                  <a:ext uri="{FF2B5EF4-FFF2-40B4-BE49-F238E27FC236}">
                    <a16:creationId xmlns:a16="http://schemas.microsoft.com/office/drawing/2014/main" id="{DEC4CD55-1CC3-9B74-113F-AF0CA3404CEC}"/>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rtl="0" algn="l"/>
                <a:endParaRPr lang="en-US" dirty="0"/>
              </a:p>
            </p:txBody>
          </p:sp>
          <p:sp>
            <p:nvSpPr>
              <p:cNvPr id="12" name="Freeform 159">
                <a:extLst>
                  <a:ext uri="{FF2B5EF4-FFF2-40B4-BE49-F238E27FC236}">
                    <a16:creationId xmlns:a16="http://schemas.microsoft.com/office/drawing/2014/main" id="{CA54D012-FD23-F238-DB12-F0122DC5F149}"/>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rtl="0" algn="l"/>
                <a:endParaRPr lang="en-US"/>
              </a:p>
            </p:txBody>
          </p:sp>
          <p:sp>
            <p:nvSpPr>
              <p:cNvPr id="13" name="Freeform 160">
                <a:extLst>
                  <a:ext uri="{FF2B5EF4-FFF2-40B4-BE49-F238E27FC236}">
                    <a16:creationId xmlns:a16="http://schemas.microsoft.com/office/drawing/2014/main" id="{D8515725-742E-7619-8E76-44F64805A17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385263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312EA-7F0B-C288-9D76-2E9860F5DE18}"/>
              </a:ext>
            </a:extLst>
          </p:cNvPr>
          <p:cNvSpPr>
            <a:spLocks noGrp="1"/>
          </p:cNvSpPr>
          <p:nvPr>
            <p:ph type="body" sz="quarter" idx="18"/>
          </p:nvPr>
        </p:nvSpPr>
        <p:spPr>
          <a:xfrm>
            <a:off x="898357" y="1483120"/>
            <a:ext cx="5646906" cy="4033834"/>
          </a:xfrm>
        </p:spPr>
        <p:txBody>
          <a:bodyPr/>
          <a:lstStyle/>
          <a:p>
            <a:pPr rtl="0" algn="l"/>
            <a:r>
              <a:rPr lang="en-US" dirty="0"/>
              <a:t>Den Europæiske Union har taget skridt til</a:t>
            </a:r>
            <a:r>
              <a:rPr lang="en-US" b="1" dirty="0"/>
              <a:t>reducere emballageaffald,</a:t>
            </a:r>
            <a:r>
              <a:rPr lang="en-US" dirty="0"/>
              <a:t> </a:t>
            </a:r>
            <a:r>
              <a:rPr lang="en-US" b="1" dirty="0"/>
              <a:t>fremme bæredygtig emballage og fremme en cirkulær økonomi for emballage</a:t>
            </a:r>
            <a:r>
              <a:rPr lang="en-US" dirty="0"/>
              <a:t>praksis.</a:t>
            </a:r>
          </a:p>
          <a:p>
            <a:pPr rtl="0" algn="l"/>
            <a:r>
              <a:rPr lang="en-US" dirty="0"/>
              <a:t>Dette omfatter krav til emballagematerialer, genbrugssymboler og restriktioner på visse typer emballage, såsom engangsplastik.</a:t>
            </a:r>
          </a:p>
          <a:p>
            <a:pPr rtl="0" algn="l"/>
            <a:r>
              <a:rPr lang="en-US" dirty="0"/>
              <a:t>Du bør være opmærksom på de specifikke emballageregler i dit land og stræbe efter at anvende bæredygtige emballagemuligheder.</a:t>
            </a:r>
            <a:endParaRPr lang="en-IE" dirty="0"/>
          </a:p>
        </p:txBody>
      </p:sp>
      <p:sp>
        <p:nvSpPr>
          <p:cNvPr id="3" name="Text Placeholder 2">
            <a:extLst>
              <a:ext uri="{FF2B5EF4-FFF2-40B4-BE49-F238E27FC236}">
                <a16:creationId xmlns:a16="http://schemas.microsoft.com/office/drawing/2014/main" id="{A1455A0D-F7C2-76A4-03D9-F3DE3DBDC5DD}"/>
              </a:ext>
            </a:extLst>
          </p:cNvPr>
          <p:cNvSpPr>
            <a:spLocks noGrp="1"/>
          </p:cNvSpPr>
          <p:nvPr>
            <p:ph type="body" sz="quarter" idx="16"/>
          </p:nvPr>
        </p:nvSpPr>
        <p:spPr>
          <a:xfrm>
            <a:off x="898358" y="759438"/>
            <a:ext cx="4990998" cy="992652"/>
          </a:xfrm>
        </p:spPr>
        <p:txBody>
          <a:bodyPr/>
          <a:lstStyle/>
          <a:p>
            <a:pPr rtl="0" algn="l"/>
            <a:r>
              <a:rPr lang="en-IE" b="1" dirty="0"/>
              <a:t>Emballage:</a:t>
            </a:r>
          </a:p>
        </p:txBody>
      </p:sp>
      <p:pic>
        <p:nvPicPr>
          <p:cNvPr id="6" name="Picture Placeholder 5" descr="Dry food items in cardboard box">
            <a:extLst>
              <a:ext uri="{FF2B5EF4-FFF2-40B4-BE49-F238E27FC236}">
                <a16:creationId xmlns:a16="http://schemas.microsoft.com/office/drawing/2014/main" id="{4B65AD4E-4A81-7968-B31B-A6E72490125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9" name="Freeform 13">
            <a:extLst>
              <a:ext uri="{FF2B5EF4-FFF2-40B4-BE49-F238E27FC236}">
                <a16:creationId xmlns:a16="http://schemas.microsoft.com/office/drawing/2014/main" id="{1AE6012A-F999-8DC9-D46B-EFD7E126742C}"/>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rtl="0" algn="l">
              <a:lnSpc>
                <a:spcPct val="90000"/>
              </a:lnSpc>
              <a:spcBef>
                <a:spcPts val="600"/>
              </a:spcBef>
              <a:defRPr/>
            </a:pPr>
            <a:r>
              <a:rPr lang="en-US" sz="2000" b="1" dirty="0">
                <a:solidFill>
                  <a:srgbClr val="000000"/>
                </a:solidFill>
                <a:hlinkClick r:id="rId3">
                  <a:extLst>
                    <a:ext uri="{A12FA001-AC4F-418D-AE19-62706E023703}">
                      <ahyp:hlinkClr xmlns:ahyp="http://schemas.microsoft.com/office/drawing/2018/hyperlinkcolor" val="tx"/>
                    </a:ext>
                  </a:extLst>
                </a:hlinkClick>
              </a:rPr>
              <a:t>Yderligere læsning:</a:t>
            </a:r>
            <a:r>
              <a:rPr lang="en-US" sz="2000" dirty="0">
                <a:solidFill>
                  <a:srgbClr val="000000"/>
                </a:solidFill>
                <a:hlinkClick r:id="rId4">
                  <a:extLst>
                    <a:ext uri="{A12FA001-AC4F-418D-AE19-62706E023703}">
                      <ahyp:hlinkClr xmlns:ahyp="http://schemas.microsoft.com/office/drawing/2018/hyperlinkcolor" val="tx"/>
                    </a:ext>
                  </a:extLst>
                </a:hlinkClick>
              </a:rPr>
              <a:t>EF foreslår revisioner af emballage- og affaldslovgivningen | Fødevareemballage forum</a:t>
            </a:r>
            <a:endParaRPr lang="en-IE" sz="2000" dirty="0">
              <a:solidFill>
                <a:srgbClr val="000000"/>
              </a:solidFill>
            </a:endParaRPr>
          </a:p>
        </p:txBody>
      </p:sp>
    </p:spTree>
    <p:extLst>
      <p:ext uri="{BB962C8B-B14F-4D97-AF65-F5344CB8AC3E}">
        <p14:creationId xmlns:p14="http://schemas.microsoft.com/office/powerpoint/2010/main" val="257596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03B46-EEE5-1079-DF93-3AB2108CA625}"/>
              </a:ext>
            </a:extLst>
          </p:cNvPr>
          <p:cNvSpPr>
            <a:spLocks noGrp="1"/>
          </p:cNvSpPr>
          <p:nvPr>
            <p:ph type="body" sz="quarter" idx="18"/>
          </p:nvPr>
        </p:nvSpPr>
        <p:spPr>
          <a:xfrm>
            <a:off x="898357" y="1743941"/>
            <a:ext cx="5646737" cy="3866446"/>
          </a:xfrm>
        </p:spPr>
        <p:txBody>
          <a:bodyPr/>
          <a:lstStyle/>
          <a:p>
            <a:pPr rtl="0" algn="l"/>
            <a:r>
              <a:rPr lang="en-US" dirty="0"/>
              <a:t>Fødevarevirksomheder skal træffe foranstaltninger for at forebygge eller</a:t>
            </a:r>
            <a:r>
              <a:rPr lang="en-US" dirty="0" err="1"/>
              <a:t>minimere</a:t>
            </a:r>
            <a:r>
              <a:rPr lang="en-US" dirty="0"/>
              <a:t>forurening, som f.eks</a:t>
            </a:r>
            <a:r>
              <a:rPr lang="en-US" b="1" dirty="0"/>
              <a:t>luftemissioner, støjforurening mv</a:t>
            </a:r>
            <a:r>
              <a:rPr lang="en-US" b="1" dirty="0" err="1"/>
              <a:t>lugte</a:t>
            </a:r>
            <a:r>
              <a:rPr lang="en-US" b="1" dirty="0"/>
              <a:t>.</a:t>
            </a:r>
            <a:r>
              <a:rPr lang="en-US" dirty="0"/>
              <a:t> </a:t>
            </a:r>
          </a:p>
          <a:p>
            <a:pPr rtl="0" algn="l"/>
            <a:r>
              <a:rPr lang="en-US" dirty="0"/>
              <a:t>Overholdelse af emissionsstandarder, støjniveaugrænser og</a:t>
            </a:r>
            <a:r>
              <a:rPr lang="en-US" dirty="0" err="1"/>
              <a:t>lugt</a:t>
            </a:r>
            <a:r>
              <a:rPr lang="en-US" dirty="0"/>
              <a:t>kontrolforanstaltninger kan være påkrævet, afhængigt af arten og omfanget af dine aktiviteter. Det er vigtigt at rådføre sig med lokale miljøagenturer eller regulerende organer for at forstå de specifikke forureningsregler, der gælder for din fødevarevirksomhed.</a:t>
            </a:r>
            <a:endParaRPr lang="en-IE" dirty="0"/>
          </a:p>
        </p:txBody>
      </p:sp>
      <p:sp>
        <p:nvSpPr>
          <p:cNvPr id="3" name="Text Placeholder 2">
            <a:extLst>
              <a:ext uri="{FF2B5EF4-FFF2-40B4-BE49-F238E27FC236}">
                <a16:creationId xmlns:a16="http://schemas.microsoft.com/office/drawing/2014/main" id="{D0610BD8-E64F-B527-C732-54360DE0A846}"/>
              </a:ext>
            </a:extLst>
          </p:cNvPr>
          <p:cNvSpPr>
            <a:spLocks noGrp="1"/>
          </p:cNvSpPr>
          <p:nvPr>
            <p:ph type="body" sz="quarter" idx="16"/>
          </p:nvPr>
        </p:nvSpPr>
        <p:spPr>
          <a:xfrm>
            <a:off x="898357" y="751288"/>
            <a:ext cx="4990998" cy="992652"/>
          </a:xfrm>
        </p:spPr>
        <p:txBody>
          <a:bodyPr/>
          <a:lstStyle/>
          <a:p>
            <a:pPr rtl="0" algn="l"/>
            <a:r>
              <a:rPr lang="en-IE" b="1" dirty="0"/>
              <a:t>Forureningskontrol:</a:t>
            </a:r>
          </a:p>
        </p:txBody>
      </p:sp>
      <p:pic>
        <p:nvPicPr>
          <p:cNvPr id="6" name="Picture Placeholder 5" descr="Bottles in a production line">
            <a:extLst>
              <a:ext uri="{FF2B5EF4-FFF2-40B4-BE49-F238E27FC236}">
                <a16:creationId xmlns:a16="http://schemas.microsoft.com/office/drawing/2014/main" id="{E61A7A80-2795-A09B-EC28-B84D701340D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31768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7013D-F48E-F453-FBC6-3777E0FD3114}"/>
              </a:ext>
            </a:extLst>
          </p:cNvPr>
          <p:cNvSpPr>
            <a:spLocks noGrp="1"/>
          </p:cNvSpPr>
          <p:nvPr>
            <p:ph type="body" sz="quarter" idx="18"/>
          </p:nvPr>
        </p:nvSpPr>
        <p:spPr>
          <a:xfrm>
            <a:off x="898357" y="1776249"/>
            <a:ext cx="5646906" cy="3665972"/>
          </a:xfrm>
        </p:spPr>
        <p:txBody>
          <a:bodyPr/>
          <a:lstStyle/>
          <a:p>
            <a:pPr rtl="0" algn="l"/>
            <a:r>
              <a:rPr lang="en-IE" dirty="0"/>
              <a:t>Afslutningsvis,</a:t>
            </a:r>
            <a:r>
              <a:rPr lang="en-US" dirty="0"/>
              <a:t>afhængigt af arten af ​​din fødevarevirksomhed, skal du muligvis anskaffe</a:t>
            </a:r>
            <a:r>
              <a:rPr lang="en-US" b="1" dirty="0"/>
              <a:t>miljøtilladelser eller licenser</a:t>
            </a:r>
            <a:r>
              <a:rPr lang="en-US" dirty="0"/>
              <a:t>. Disse tilladelser kan være nødvendige for aktiviteter såsom spildevandsudledning, luftemissioner eller installation af specifikt udstyr.</a:t>
            </a:r>
          </a:p>
          <a:p>
            <a:pPr rtl="0" algn="l"/>
            <a:r>
              <a:rPr lang="en-US" dirty="0"/>
              <a:t>Derudover kan du blive bedt om at indsende</a:t>
            </a:r>
            <a:r>
              <a:rPr lang="en-US" b="1" dirty="0"/>
              <a:t>regelmæssige rapporter</a:t>
            </a:r>
            <a:r>
              <a:rPr lang="en-US" dirty="0"/>
              <a:t>eller gennemgå</a:t>
            </a:r>
            <a:r>
              <a:rPr lang="en-US" b="1" dirty="0"/>
              <a:t>miljørevisioner</a:t>
            </a:r>
            <a:r>
              <a:rPr lang="en-US" dirty="0"/>
              <a:t>for at sikre overholdelse af miljøbestemmelserne, skal du igen tjekke dine lokale myndigheder for detaljer.</a:t>
            </a:r>
            <a:endParaRPr lang="en-IE" dirty="0"/>
          </a:p>
        </p:txBody>
      </p:sp>
      <p:sp>
        <p:nvSpPr>
          <p:cNvPr id="3" name="Text Placeholder 2">
            <a:extLst>
              <a:ext uri="{FF2B5EF4-FFF2-40B4-BE49-F238E27FC236}">
                <a16:creationId xmlns:a16="http://schemas.microsoft.com/office/drawing/2014/main" id="{4329F3DB-0387-1828-EF54-FC2899FE9656}"/>
              </a:ext>
            </a:extLst>
          </p:cNvPr>
          <p:cNvSpPr>
            <a:spLocks noGrp="1"/>
          </p:cNvSpPr>
          <p:nvPr>
            <p:ph type="body" sz="quarter" idx="16"/>
          </p:nvPr>
        </p:nvSpPr>
        <p:spPr>
          <a:xfrm>
            <a:off x="898357" y="635675"/>
            <a:ext cx="4990998" cy="992652"/>
          </a:xfrm>
        </p:spPr>
        <p:txBody>
          <a:bodyPr/>
          <a:lstStyle/>
          <a:p>
            <a:pPr rtl="0" algn="l"/>
            <a:r>
              <a:rPr lang="en-IE" b="1" dirty="0"/>
              <a:t>Miljøtilladelser og rapportering:</a:t>
            </a:r>
          </a:p>
        </p:txBody>
      </p:sp>
      <p:pic>
        <p:nvPicPr>
          <p:cNvPr id="6" name="Picture Placeholder 5" descr="Worker using calculator">
            <a:extLst>
              <a:ext uri="{FF2B5EF4-FFF2-40B4-BE49-F238E27FC236}">
                <a16:creationId xmlns:a16="http://schemas.microsoft.com/office/drawing/2014/main" id="{EAFE263C-69D6-3FCC-D724-B4A44DC98D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30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8082E-2C54-679A-1732-5290984DDEC5}"/>
              </a:ext>
            </a:extLst>
          </p:cNvPr>
          <p:cNvSpPr>
            <a:spLocks noGrp="1"/>
          </p:cNvSpPr>
          <p:nvPr>
            <p:ph type="body" sz="quarter" idx="16"/>
          </p:nvPr>
        </p:nvSpPr>
        <p:spPr/>
        <p:txBody>
          <a:bodyPr/>
          <a:lstStyle/>
          <a:p>
            <a:pPr rtl="0" algn="l"/>
            <a:r>
              <a:rPr lang="en-US" dirty="0"/>
              <a:t>Vigtigheden af ​​salg og markedsføring</a:t>
            </a:r>
          </a:p>
          <a:p>
            <a:pPr rtl="0" algn="l"/>
            <a:endParaRPr lang="en-IE" dirty="0"/>
          </a:p>
        </p:txBody>
      </p:sp>
      <p:sp>
        <p:nvSpPr>
          <p:cNvPr id="3" name="Text Placeholder 2">
            <a:extLst>
              <a:ext uri="{FF2B5EF4-FFF2-40B4-BE49-F238E27FC236}">
                <a16:creationId xmlns:a16="http://schemas.microsoft.com/office/drawing/2014/main" id="{01A13291-4510-CF3A-1F58-B82399A2E19F}"/>
              </a:ext>
            </a:extLst>
          </p:cNvPr>
          <p:cNvSpPr>
            <a:spLocks noGrp="1"/>
          </p:cNvSpPr>
          <p:nvPr>
            <p:ph type="body" sz="quarter" idx="17"/>
          </p:nvPr>
        </p:nvSpPr>
        <p:spPr/>
        <p:txBody>
          <a:bodyPr/>
          <a:lstStyle/>
          <a:p>
            <a:pPr rtl="0" algn="l"/>
            <a:r>
              <a:rPr lang="en-IE" dirty="0"/>
              <a:t>06</a:t>
            </a:r>
          </a:p>
        </p:txBody>
      </p:sp>
    </p:spTree>
    <p:extLst>
      <p:ext uri="{BB962C8B-B14F-4D97-AF65-F5344CB8AC3E}">
        <p14:creationId xmlns:p14="http://schemas.microsoft.com/office/powerpoint/2010/main" val="3294430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4618443-2492-0C15-A5D7-88308D3F8B9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16A9A720-902A-496F-7027-1BE7C0406D6C}"/>
              </a:ext>
            </a:extLst>
          </p:cNvPr>
          <p:cNvSpPr>
            <a:spLocks noGrp="1"/>
          </p:cNvSpPr>
          <p:nvPr>
            <p:ph type="body" sz="quarter" idx="16"/>
          </p:nvPr>
        </p:nvSpPr>
        <p:spPr>
          <a:xfrm>
            <a:off x="898358" y="751288"/>
            <a:ext cx="4990998" cy="992652"/>
          </a:xfrm>
        </p:spPr>
        <p:txBody>
          <a:bodyPr/>
          <a:lstStyle/>
          <a:p>
            <a:pPr rtl="0" algn="l"/>
            <a:r>
              <a:rPr lang="en-IE" b="1" dirty="0"/>
              <a:t>Salg og marketing…</a:t>
            </a:r>
          </a:p>
        </p:txBody>
      </p:sp>
      <p:sp>
        <p:nvSpPr>
          <p:cNvPr id="10" name="Text Placeholder 9">
            <a:extLst>
              <a:ext uri="{FF2B5EF4-FFF2-40B4-BE49-F238E27FC236}">
                <a16:creationId xmlns:a16="http://schemas.microsoft.com/office/drawing/2014/main" id="{5F3F1E59-F3E8-9C47-E81E-C537D9F5D457}"/>
              </a:ext>
            </a:extLst>
          </p:cNvPr>
          <p:cNvSpPr>
            <a:spLocks noGrp="1"/>
          </p:cNvSpPr>
          <p:nvPr>
            <p:ph type="body" sz="quarter" idx="18"/>
          </p:nvPr>
        </p:nvSpPr>
        <p:spPr>
          <a:xfrm>
            <a:off x="898356" y="1452563"/>
            <a:ext cx="6469395" cy="4157823"/>
          </a:xfrm>
        </p:spPr>
        <p:txBody>
          <a:bodyPr/>
          <a:lstStyle/>
          <a:p>
            <a:pPr rtl="0" algn="l"/>
            <a:r>
              <a:rPr lang="en-US" dirty="0"/>
              <a:t>Mens salg og marketing har forskellige roller, er de tæt forbundne og arbejder sammen for at nå virksomhedens mål.</a:t>
            </a:r>
          </a:p>
          <a:p>
            <a:pPr rtl="0" algn="l"/>
            <a:r>
              <a:rPr lang="en-US" b="1" dirty="0"/>
              <a:t>Markedsføring</a:t>
            </a:r>
            <a:r>
              <a:rPr lang="en-US" dirty="0"/>
              <a:t>skaber opmærksomhed, genererer leads og leverer de nødvendige værktøjer og materialer til at understøtte salgsprocessen.</a:t>
            </a:r>
          </a:p>
          <a:p>
            <a:pPr rtl="0" algn="l"/>
            <a:r>
              <a:rPr lang="en-US" b="1" dirty="0"/>
              <a:t>Salg</a:t>
            </a:r>
            <a:r>
              <a:rPr lang="en-US" dirty="0"/>
              <a:t>, på den anden side,</a:t>
            </a:r>
            <a:r>
              <a:rPr lang="en-US" dirty="0" err="1"/>
              <a:t>udnytter</a:t>
            </a:r>
            <a:r>
              <a:rPr lang="en-US" dirty="0"/>
              <a:t>markedsføringsmateriale, opbygger relationer med leads og konverterer dem til betalende kunder. Samtidig med at du genererer feedback, der kan være nyttig til yderligere markedsføring.</a:t>
            </a:r>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IE" dirty="0"/>
          </a:p>
        </p:txBody>
      </p:sp>
    </p:spTree>
    <p:extLst>
      <p:ext uri="{BB962C8B-B14F-4D97-AF65-F5344CB8AC3E}">
        <p14:creationId xmlns:p14="http://schemas.microsoft.com/office/powerpoint/2010/main" val="1714950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9F1E1-FBB3-C2C8-D4F0-4E4CEB5B46FB}"/>
              </a:ext>
            </a:extLst>
          </p:cNvPr>
          <p:cNvSpPr>
            <a:spLocks noGrp="1"/>
          </p:cNvSpPr>
          <p:nvPr>
            <p:ph type="body" sz="quarter" idx="18"/>
          </p:nvPr>
        </p:nvSpPr>
        <p:spPr>
          <a:xfrm>
            <a:off x="898357" y="1475739"/>
            <a:ext cx="6556802" cy="4157823"/>
          </a:xfrm>
        </p:spPr>
        <p:txBody>
          <a:bodyPr/>
          <a:lstStyle/>
          <a:p>
            <a:pPr rtl="0" algn="l"/>
            <a:r>
              <a:rPr lang="en-US" dirty="0"/>
              <a:t>Effektive salgs- og marketingstrategier kræver tilpasning og koordinering.</a:t>
            </a:r>
          </a:p>
          <a:p>
            <a:pPr rtl="0" algn="l"/>
            <a:r>
              <a:rPr lang="en-US" dirty="0"/>
              <a:t>Både salg og markedsføring er afgørende for</a:t>
            </a:r>
            <a:r>
              <a:rPr lang="en-US" b="1" dirty="0"/>
              <a:t>drive virksomhedsvækst</a:t>
            </a:r>
            <a:r>
              <a:rPr lang="en-US" dirty="0"/>
              <a:t>,</a:t>
            </a:r>
            <a:r>
              <a:rPr lang="en-US" b="1" dirty="0"/>
              <a:t>tiltrække og fastholde kunder og opnå omsætningsmål</a:t>
            </a:r>
            <a:r>
              <a:rPr lang="en-US" dirty="0"/>
              <a:t>.</a:t>
            </a:r>
          </a:p>
          <a:p>
            <a:pPr rtl="0" algn="l"/>
            <a:r>
              <a:rPr lang="en-US" dirty="0"/>
              <a:t>De arbejder sammen om</a:t>
            </a:r>
            <a:r>
              <a:rPr lang="en-US" b="1" dirty="0"/>
              <a:t>skabe brand awareness, kommunikere værdiforslag, opbygge kunderelationer, drive salgskonverteringer</a:t>
            </a:r>
            <a:r>
              <a:rPr lang="en-US" dirty="0"/>
              <a:t>, og i sidste ende bidrage til virksomhedens succes. I løbet af de næste par slides vil vi give</a:t>
            </a:r>
            <a:r>
              <a:rPr lang="en-US" b="0" i="0" dirty="0">
                <a:effectLst/>
                <a:latin typeface="Söhne"/>
              </a:rPr>
              <a:t>nogle vigtige grunde til, at salg og markedsføring er vigtige for etiske fødevarevirksomheder</a:t>
            </a:r>
            <a:endParaRPr lang="en-US" dirty="0"/>
          </a:p>
          <a:p>
            <a:pPr rtl="0" algn="l"/>
            <a:endParaRPr lang="en-IE" dirty="0"/>
          </a:p>
        </p:txBody>
      </p:sp>
      <p:pic>
        <p:nvPicPr>
          <p:cNvPr id="7" name="Picture Placeholder 6">
            <a:extLst>
              <a:ext uri="{FF2B5EF4-FFF2-40B4-BE49-F238E27FC236}">
                <a16:creationId xmlns:a16="http://schemas.microsoft.com/office/drawing/2014/main" id="{348A86EF-745D-CC8B-ACB1-F1C164104C7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Text Placeholder 7">
            <a:extLst>
              <a:ext uri="{FF2B5EF4-FFF2-40B4-BE49-F238E27FC236}">
                <a16:creationId xmlns:a16="http://schemas.microsoft.com/office/drawing/2014/main" id="{D8640FC3-650C-F136-6C86-351AEE038F0F}"/>
              </a:ext>
            </a:extLst>
          </p:cNvPr>
          <p:cNvSpPr txBox="1">
            <a:spLocks/>
          </p:cNvSpPr>
          <p:nvPr/>
        </p:nvSpPr>
        <p:spPr>
          <a:xfrm>
            <a:off x="898358"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b="1"/>
              <a:t>Salg og marketing…</a:t>
            </a:r>
            <a:endParaRPr lang="en-IE" b="1" dirty="0"/>
          </a:p>
        </p:txBody>
      </p:sp>
    </p:spTree>
    <p:extLst>
      <p:ext uri="{BB962C8B-B14F-4D97-AF65-F5344CB8AC3E}">
        <p14:creationId xmlns:p14="http://schemas.microsoft.com/office/powerpoint/2010/main" val="35320922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70F41-FB0C-4C22-A44B-B15318DA88F8}">
  <ds:schemaRefs>
    <ds:schemaRef ds:uri="http://schemas.microsoft.com/sharepoint/v3/contenttype/forms"/>
  </ds:schemaRefs>
</ds:datastoreItem>
</file>

<file path=customXml/itemProps2.xml><?xml version="1.0" encoding="utf-8"?>
<ds:datastoreItem xmlns:ds="http://schemas.openxmlformats.org/officeDocument/2006/customXml" ds:itemID="{F92751BC-B686-4C98-A7D0-66B97FA00FE1}">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42FB9FB3-935B-404B-B7DA-74B6A9805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23781</TotalTime>
  <Words>8121</Words>
  <Application>Microsoft Office PowerPoint</Application>
  <PresentationFormat>Widescreen</PresentationFormat>
  <Paragraphs>586</Paragraphs>
  <Slides>103</Slides>
  <Notes>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Calibri</vt:lpstr>
      <vt:lpstr>Montserrat Light</vt:lpstr>
      <vt:lpstr>Söhne</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172</cp:revision>
  <dcterms:created xsi:type="dcterms:W3CDTF">2020-10-14T13:32:04Z</dcterms:created>
  <dcterms:modified xsi:type="dcterms:W3CDTF">2023-10-04T14:47:09Z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