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6"/>
  </p:notesMasterIdLst>
  <p:sldIdLst>
    <p:sldId id="4286" r:id="rId5"/>
    <p:sldId id="4306" r:id="rId6"/>
    <p:sldId id="4323" r:id="rId7"/>
    <p:sldId id="4322" r:id="rId8"/>
    <p:sldId id="4348" r:id="rId9"/>
    <p:sldId id="4349" r:id="rId10"/>
    <p:sldId id="4466" r:id="rId11"/>
    <p:sldId id="4468" r:id="rId12"/>
    <p:sldId id="4469" r:id="rId13"/>
    <p:sldId id="4471" r:id="rId14"/>
    <p:sldId id="4473" r:id="rId15"/>
    <p:sldId id="4474" r:id="rId16"/>
    <p:sldId id="4476" r:id="rId17"/>
    <p:sldId id="4477" r:id="rId18"/>
    <p:sldId id="4479" r:id="rId19"/>
    <p:sldId id="4481" r:id="rId20"/>
    <p:sldId id="4482" r:id="rId21"/>
    <p:sldId id="4455" r:id="rId22"/>
    <p:sldId id="4456" r:id="rId23"/>
    <p:sldId id="4342" r:id="rId24"/>
    <p:sldId id="4452" r:id="rId25"/>
    <p:sldId id="4457" r:id="rId26"/>
    <p:sldId id="4454" r:id="rId27"/>
    <p:sldId id="4458" r:id="rId28"/>
    <p:sldId id="4459" r:id="rId29"/>
    <p:sldId id="4460" r:id="rId30"/>
    <p:sldId id="4461" r:id="rId31"/>
    <p:sldId id="4463" r:id="rId32"/>
    <p:sldId id="4464" r:id="rId33"/>
    <p:sldId id="4483" r:id="rId34"/>
    <p:sldId id="4462" r:id="rId35"/>
    <p:sldId id="4347" r:id="rId36"/>
    <p:sldId id="4486" r:id="rId37"/>
    <p:sldId id="4484" r:id="rId38"/>
    <p:sldId id="4485" r:id="rId39"/>
    <p:sldId id="4488" r:id="rId40"/>
    <p:sldId id="4532" r:id="rId41"/>
    <p:sldId id="4492" r:id="rId42"/>
    <p:sldId id="4345" r:id="rId43"/>
    <p:sldId id="4493" r:id="rId44"/>
    <p:sldId id="4494" r:id="rId45"/>
    <p:sldId id="4490" r:id="rId46"/>
    <p:sldId id="4453" r:id="rId47"/>
    <p:sldId id="4495" r:id="rId48"/>
    <p:sldId id="4496" r:id="rId49"/>
    <p:sldId id="4497" r:id="rId50"/>
    <p:sldId id="4498" r:id="rId51"/>
    <p:sldId id="4499" r:id="rId52"/>
    <p:sldId id="4500" r:id="rId53"/>
    <p:sldId id="4501" r:id="rId54"/>
    <p:sldId id="4503" r:id="rId55"/>
    <p:sldId id="4505" r:id="rId56"/>
    <p:sldId id="4502" r:id="rId57"/>
    <p:sldId id="4506" r:id="rId58"/>
    <p:sldId id="4507" r:id="rId59"/>
    <p:sldId id="4508" r:id="rId60"/>
    <p:sldId id="4509" r:id="rId61"/>
    <p:sldId id="4510" r:id="rId62"/>
    <p:sldId id="4511" r:id="rId63"/>
    <p:sldId id="4512" r:id="rId64"/>
    <p:sldId id="4513" r:id="rId65"/>
    <p:sldId id="4514" r:id="rId66"/>
    <p:sldId id="4516" r:id="rId67"/>
    <p:sldId id="4515" r:id="rId68"/>
    <p:sldId id="4517" r:id="rId69"/>
    <p:sldId id="4518" r:id="rId70"/>
    <p:sldId id="4520" r:id="rId71"/>
    <p:sldId id="4519" r:id="rId72"/>
    <p:sldId id="4521" r:id="rId73"/>
    <p:sldId id="4522" r:id="rId74"/>
    <p:sldId id="4523" r:id="rId75"/>
    <p:sldId id="4346" r:id="rId76"/>
    <p:sldId id="4529" r:id="rId77"/>
    <p:sldId id="4531" r:id="rId78"/>
    <p:sldId id="4530" r:id="rId79"/>
    <p:sldId id="4338" r:id="rId80"/>
    <p:sldId id="4524" r:id="rId81"/>
    <p:sldId id="4525" r:id="rId82"/>
    <p:sldId id="4526" r:id="rId83"/>
    <p:sldId id="4528" r:id="rId84"/>
    <p:sldId id="4527" r:id="rId85"/>
    <p:sldId id="4533" r:id="rId86"/>
    <p:sldId id="4379" r:id="rId87"/>
    <p:sldId id="4378" r:id="rId88"/>
    <p:sldId id="4377" r:id="rId89"/>
    <p:sldId id="4447" r:id="rId90"/>
    <p:sldId id="4376" r:id="rId91"/>
    <p:sldId id="4375" r:id="rId92"/>
    <p:sldId id="4374" r:id="rId93"/>
    <p:sldId id="4373" r:id="rId94"/>
    <p:sldId id="426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F37"/>
    <a:srgbClr val="5C5C5C"/>
    <a:srgbClr val="F79037"/>
    <a:srgbClr val="F1A0C2"/>
    <a:srgbClr val="79C5C3"/>
    <a:srgbClr val="000000"/>
    <a:srgbClr val="B2DEDD"/>
    <a:srgbClr val="F9B277"/>
    <a:srgbClr val="FBC99F"/>
    <a:srgbClr val="85D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86430"/>
  </p:normalViewPr>
  <p:slideViewPr>
    <p:cSldViewPr snapToGrid="0" snapToObjects="1">
      <p:cViewPr varScale="1">
        <p:scale>
          <a:sx n="102" d="100"/>
          <a:sy n="102" d="100"/>
        </p:scale>
        <p:origin x="954"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07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20</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82</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85</a:t>
            </a:fld>
            <a:endParaRPr lang="en-US"/>
          </a:p>
        </p:txBody>
      </p:sp>
    </p:spTree>
    <p:extLst>
      <p:ext uri="{BB962C8B-B14F-4D97-AF65-F5344CB8AC3E}">
        <p14:creationId xmlns:p14="http://schemas.microsoft.com/office/powerpoint/2010/main" val="289777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dirty="0"/>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91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94412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95455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2" name="Picture 1">
            <a:extLst>
              <a:ext uri="{FF2B5EF4-FFF2-40B4-BE49-F238E27FC236}">
                <a16:creationId xmlns:a16="http://schemas.microsoft.com/office/drawing/2014/main" id="{64DDB8BE-2DB3-7B58-3D51-49314AB589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0590" y="1007961"/>
            <a:ext cx="8116389" cy="5375657"/>
          </a:xfrm>
          <a:prstGeom prst="rect">
            <a:avLst/>
          </a:prstGeom>
        </p:spPr>
      </p:pic>
    </p:spTree>
    <p:extLst>
      <p:ext uri="{BB962C8B-B14F-4D97-AF65-F5344CB8AC3E}">
        <p14:creationId xmlns:p14="http://schemas.microsoft.com/office/powerpoint/2010/main" val="309635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874243" y="470782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3562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366729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92D08C35-559D-A921-0322-051063E02C03}"/>
              </a:ext>
            </a:extLst>
          </p:cNvPr>
          <p:cNvSpPr/>
          <p:nvPr userDrawn="1"/>
        </p:nvSpPr>
        <p:spPr>
          <a:xfrm>
            <a:off x="2832483" y="5785701"/>
            <a:ext cx="4883081"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86515" y="279887"/>
            <a:ext cx="8637000"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02498" y="48888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792808"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02498" y="306126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762218"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6983705" cy="562443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89711" y="343174"/>
            <a:ext cx="4030933" cy="6057625"/>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6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
        <p:nvSpPr>
          <p:cNvPr id="2" name="Freeform 29">
            <a:extLst>
              <a:ext uri="{FF2B5EF4-FFF2-40B4-BE49-F238E27FC236}">
                <a16:creationId xmlns:a16="http://schemas.microsoft.com/office/drawing/2014/main" id="{F8CD8766-6D3B-EB20-16C0-0C01FEB8ED60}"/>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85" r:id="rId8"/>
    <p:sldLayoutId id="2147483841" r:id="rId9"/>
    <p:sldLayoutId id="2147483883" r:id="rId10"/>
    <p:sldLayoutId id="2147483884" r:id="rId11"/>
    <p:sldLayoutId id="2147483879" r:id="rId12"/>
    <p:sldLayoutId id="2147483878" r:id="rId13"/>
    <p:sldLayoutId id="2147483861" r:id="rId14"/>
    <p:sldLayoutId id="2147483833" r:id="rId15"/>
    <p:sldLayoutId id="2147483886" r:id="rId16"/>
    <p:sldLayoutId id="2147483847" r:id="rId17"/>
    <p:sldLayoutId id="2147483853" r:id="rId18"/>
    <p:sldLayoutId id="2147483881" r:id="rId19"/>
    <p:sldLayoutId id="21474838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2" Type="http://schemas.openxmlformats.org/officeDocument/2006/relationships/hyperlink" Target="https://www.viima.com/blog/disruptive-innovation" TargetMode="Externa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amazon.com/Innovators-Dilemma-Revolutionary-Change-Business/dp/006206024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ima.com/blog/innovation-management-models?_ga=2.20736376.1988751669.1570174223-1644858992.1569407703#innovators-dilemma"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uters.com/markets/deals/redefine-meat-strikes-partnership-boost-3d-printed-meat-sales-europe-2022-10-13/" TargetMode="External"/><Relationship Id="rId2" Type="http://schemas.openxmlformats.org/officeDocument/2006/relationships/hyperlink" Target="https://www.redefinemeat.com/"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research.ark-invest.com/big-ideas-2019" TargetMode="External"/><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flickr.com/photos/tacker/4348019269" TargetMode="External"/><Relationship Id="rId2" Type="http://schemas.openxmlformats.org/officeDocument/2006/relationships/image" Target="../media/image27.jpe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innocentdrinks.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leancutmeals.ie/" TargetMode="External"/><Relationship Id="rId1" Type="http://schemas.openxmlformats.org/officeDocument/2006/relationships/slideLayout" Target="../slideLayouts/slideLayout9.xml"/><Relationship Id="rId4" Type="http://schemas.openxmlformats.org/officeDocument/2006/relationships/hyperlink" Target="http://www.cleancutmeals.i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mbarcados.com.br/blockchain-auxilia-a-seguranca-do-iot-de-diversas-formas/" TargetMode="External"/><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provenance.org/abou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lenilenfarm.com/our-sustainability/" TargetMode="Externa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freixodomeio.pt/" TargetMode="Externa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dsa.org/content/jay-doblin-fidsa"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5.xml"/><Relationship Id="rId1" Type="http://schemas.openxmlformats.org/officeDocument/2006/relationships/video" Target="https://www.youtube.com/embed/_r0VX-aU_T8?feature=oembed" TargetMode="External"/><Relationship Id="rId4" Type="http://schemas.openxmlformats.org/officeDocument/2006/relationships/hyperlink" Target="https://www.youtube.com/watch?v=_r0VX-aU_T8"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francescazampollo.com/services" TargetMode="External"/><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6.xml"/><Relationship Id="rId1" Type="http://schemas.openxmlformats.org/officeDocument/2006/relationships/video" Target="https://www.youtube.com/embed/l0iJ7P2OtkU?feature=oembed" TargetMode="External"/><Relationship Id="rId4" Type="http://schemas.openxmlformats.org/officeDocument/2006/relationships/hyperlink" Target="https://www.youtube.com/watch?v=l0iJ7P2Otk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Qz7EwkprvFE" TargetMode="External"/><Relationship Id="rId2" Type="http://schemas.openxmlformats.org/officeDocument/2006/relationships/slideLayout" Target="../slideLayouts/slideLayout16.xml"/><Relationship Id="rId1" Type="http://schemas.openxmlformats.org/officeDocument/2006/relationships/video" Target="https://www.youtube.com/embed/Qz7EwkprvFE?feature=oembed" TargetMode="Externa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start.mural.co/free-forever?utm_adgroupid=109231331743"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alBv9EfP4U_TUFoAMARzTA" TargetMode="External"/><Relationship Id="rId2" Type="http://schemas.openxmlformats.org/officeDocument/2006/relationships/slideLayout" Target="../slideLayouts/slideLayout12.xml"/><Relationship Id="rId1" Type="http://schemas.openxmlformats.org/officeDocument/2006/relationships/video" Target="https://www.youtube.com/embed/XjL6t6LlcHs?start=577&amp;feature=oembed" TargetMode="External"/><Relationship Id="rId6" Type="http://schemas.openxmlformats.org/officeDocument/2006/relationships/hyperlink" Target="https://www.youtube.com/watch?v=XjL6t6LlcHs&amp;t=577s"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hyperlink" Target="https://www.interaction-design.org/literature/article/learn-how-to-use-the-best-ideation-methods-brainstorming-braindumping-brainwriting-and-brainwalking" TargetMode="External"/><Relationship Id="rId7" Type="http://schemas.openxmlformats.org/officeDocument/2006/relationships/image" Target="../media/image67.svg"/><Relationship Id="rId2" Type="http://schemas.openxmlformats.org/officeDocument/2006/relationships/hyperlink" Target="https://miro.com/guides/online-brainstorming/techniques-methods"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s://www.lucidchart.com/blog/swot-analysis-vs-pest-analysis" TargetMode="External"/><Relationship Id="rId4" Type="http://schemas.openxmlformats.org/officeDocument/2006/relationships/hyperlink" Target="http://www.edwarddebonofoundation.com/Creative-Thinking-Techniques/Six-Thinking-Hats.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gjXYL-ysXrs" TargetMode="External"/><Relationship Id="rId2" Type="http://schemas.openxmlformats.org/officeDocument/2006/relationships/slideLayout" Target="../slideLayouts/slideLayout16.xml"/><Relationship Id="rId1" Type="http://schemas.openxmlformats.org/officeDocument/2006/relationships/video" Target="https://www.youtube.com/embed/gjXYL-ysXrs?feature=oembed" TargetMode="External"/><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https://www.adobe.com/ie/products/xd.html" TargetMode="External"/><Relationship Id="rId7" Type="http://schemas.openxmlformats.org/officeDocument/2006/relationships/image" Target="../media/image70.svg"/><Relationship Id="rId2" Type="http://schemas.openxmlformats.org/officeDocument/2006/relationships/hyperlink" Target="https://www.figma.com/"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hyperlink" Target="https://www.froghop.co.uk/food-prototype-service/" TargetMode="External"/><Relationship Id="rId4" Type="http://schemas.openxmlformats.org/officeDocument/2006/relationships/hyperlink" Target="https://www.invisionapp.com/lp/enterprise-getstarted-new-gen?utm_source=google&amp;utm_campaign=DG_ENT_G_EMEA_Search_Brand_Audience&amp;utm_medium=paid_search&amp;utm_term=&amp;hsa_mt=b&amp;hsa_acc=6415086463&amp;hsa_grp=126365641671&amp;hsa_net=adwords&amp;hsa_tgt=kwd-299139273066&amp;hsa_kw=in%20vision&amp;hsa_ad=527292903593&amp;hsa_ver=3&amp;hsa_src=g&amp;hsa_cam=916512610&amp;gclid=Cj0KCQiAoNWOBhCwARIsAAiHnEjye52CUClmhRctA0_i4pmsG_KBSUk-Zu-44NKR43qo91dmofIlqhYaAghuEALw_wcB"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FoqUvDN8tFA" TargetMode="External"/><Relationship Id="rId2" Type="http://schemas.openxmlformats.org/officeDocument/2006/relationships/slideLayout" Target="../slideLayouts/slideLayout16.xml"/><Relationship Id="rId1" Type="http://schemas.openxmlformats.org/officeDocument/2006/relationships/video" Target="https://www.youtube.com/embed/FoqUvDN8tFA?feature=oembed" TargetMode="External"/><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OrYYdVyyc8s" TargetMode="External"/><Relationship Id="rId2" Type="http://schemas.openxmlformats.org/officeDocument/2006/relationships/slideLayout" Target="../slideLayouts/slideLayout16.xml"/><Relationship Id="rId1" Type="http://schemas.openxmlformats.org/officeDocument/2006/relationships/video" Target="https://www.youtube.com/embed/OrYYdVyyc8s?feature=oembed" TargetMode="External"/><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s://glenilenfarm.co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9.xml"/><Relationship Id="rId4" Type="http://schemas.openxmlformats.org/officeDocument/2006/relationships/image" Target="../media/image84.sv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9.jpe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hyperlink" Target="https://loamgalway.com/"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sufio.com/blog/10-eco-friendly-packaging-ideas/" TargetMode="External"/><Relationship Id="rId2" Type="http://schemas.openxmlformats.org/officeDocument/2006/relationships/image" Target="../media/image9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hyperlink" Target="https://www.peoplemattersglobal.com/article/hr-technology/how-blockchain-impact-human-resource-function-22387" TargetMode="External"/><Relationship Id="rId2" Type="http://schemas.openxmlformats.org/officeDocument/2006/relationships/image" Target="../media/image94.jpe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weforum.org/agenda/2022/05/17-ways-technology-could-change-the-world-by-2027/"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hyperlink" Target="https://pxhere.com/en/photo/1456313" TargetMode="External"/><Relationship Id="rId2" Type="http://schemas.openxmlformats.org/officeDocument/2006/relationships/image" Target="../media/image96.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05257" y="1663854"/>
            <a:ext cx="6436241" cy="697353"/>
          </a:xfrm>
        </p:spPr>
        <p:txBody>
          <a:bodyPr/>
          <a:lstStyle/>
          <a:p>
            <a:pPr rtl="0" algn="l"/>
            <a:r>
              <a:rPr lang="en-US" b="0" dirty="0"/>
              <a:t>Udforsk innovationens verden</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605257" y="903236"/>
            <a:ext cx="5278651" cy="697353"/>
          </a:xfrm>
        </p:spPr>
        <p:txBody>
          <a:bodyPr>
            <a:noAutofit/>
          </a:bodyPr>
          <a:lstStyle/>
          <a:p>
            <a:pPr rtl="0" algn="l"/>
            <a:r>
              <a:rPr lang="en-US" sz="4800" b="1" dirty="0"/>
              <a:t>MODUL 3</a:t>
            </a:r>
          </a:p>
        </p:txBody>
      </p:sp>
      <p:sp>
        <p:nvSpPr>
          <p:cNvPr id="2" name="TextBox 3">
            <a:extLst>
              <a:ext uri="{FF2B5EF4-FFF2-40B4-BE49-F238E27FC236}">
                <a16:creationId xmlns:a16="http://schemas.microsoft.com/office/drawing/2014/main" id="{F509B527-6C6C-C6F7-6BD5-1C70BC0CEA59}"/>
              </a:ext>
            </a:extLst>
          </p:cNvPr>
          <p:cNvSpPr txBox="1"/>
          <p:nvPr/>
        </p:nvSpPr>
        <p:spPr>
          <a:xfrm>
            <a:off x="1139947" y="4784983"/>
            <a:ext cx="10708527"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r>
              <a:rPr lang="en-GB" sz="2000" b="1" dirty="0">
                <a:solidFill>
                  <a:srgbClr val="000000"/>
                </a:solidFill>
              </a:rPr>
              <a:t>Etisk fødevareentreprenørskab (EFE) Program</a:t>
            </a:r>
            <a:endParaRPr lang="en-IE" sz="2000" dirty="0">
              <a:solidFill>
                <a:srgbClr val="000000"/>
              </a:solidFill>
            </a:endParaRPr>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D6E03D8-E94F-FBFA-9D7F-C53F9EEC6274}"/>
              </a:ext>
            </a:extLst>
          </p:cNvPr>
          <p:cNvSpPr>
            <a:spLocks noGrp="1"/>
          </p:cNvSpPr>
          <p:nvPr>
            <p:ph type="body" sz="quarter" idx="16"/>
          </p:nvPr>
        </p:nvSpPr>
        <p:spPr>
          <a:xfrm>
            <a:off x="898525" y="616548"/>
            <a:ext cx="4991100" cy="992188"/>
          </a:xfrm>
        </p:spPr>
        <p:txBody>
          <a:bodyPr>
            <a:normAutofit/>
          </a:bodyPr>
          <a:lstStyle/>
          <a:p>
            <a:pPr rtl="0" algn="l"/>
            <a:r>
              <a:rPr lang="en-US" sz="3300" b="1" dirty="0"/>
              <a:t>2. Disruptiv innovation</a:t>
            </a:r>
            <a:endParaRPr lang="en-IE" sz="3300" b="1" dirty="0"/>
          </a:p>
        </p:txBody>
      </p:sp>
      <p:sp>
        <p:nvSpPr>
          <p:cNvPr id="7" name="Text Placeholder 2">
            <a:extLst>
              <a:ext uri="{FF2B5EF4-FFF2-40B4-BE49-F238E27FC236}">
                <a16:creationId xmlns:a16="http://schemas.microsoft.com/office/drawing/2014/main" id="{F322FC53-5BD4-5334-16CE-10A2DED30E9C}"/>
              </a:ext>
            </a:extLst>
          </p:cNvPr>
          <p:cNvSpPr>
            <a:spLocks noGrp="1"/>
          </p:cNvSpPr>
          <p:nvPr>
            <p:ph type="body" sz="quarter" idx="18"/>
          </p:nvPr>
        </p:nvSpPr>
        <p:spPr>
          <a:xfrm>
            <a:off x="898525" y="1176950"/>
            <a:ext cx="6271820" cy="4728565"/>
          </a:xfrm>
        </p:spPr>
        <p:txBody>
          <a:bodyPr>
            <a:noAutofit/>
          </a:bodyPr>
          <a:lstStyle/>
          <a:p>
            <a:pPr indent="0" algn="l" rtl="0">
              <a:lnSpc>
                <a:spcPct val="100000"/>
              </a:lnSpc>
            </a:pPr>
            <a:r>
              <a:rPr lang="en-US" sz="2000" b="0" i="0" u="none" strike="noStrike" dirty="0">
                <a:effectLst/>
                <a:hlinkClick r:id="rId2">
                  <a:extLst>
                    <a:ext uri="{A12FA001-AC4F-418D-AE19-62706E023703}">
                      <ahyp:hlinkClr xmlns:ahyp="http://schemas.microsoft.com/office/drawing/2018/hyperlinkcolor" val="tx"/>
                    </a:ext>
                  </a:extLst>
                </a:hlinkClick>
              </a:rPr>
              <a:t>Disruptiv innovation</a:t>
            </a:r>
            <a:r>
              <a:rPr lang="en-US" sz="2000" b="0" i="0" dirty="0">
                <a:effectLst/>
              </a:rPr>
              <a:t>er et koncept introduceret af akademisk &amp; virksomhedskonsulent prof. Clayton Christensen først i en</a:t>
            </a:r>
            <a:r>
              <a:rPr lang="en-US" sz="2000" b="0" i="0" u="none" strike="noStrike" dirty="0">
                <a:effectLst/>
                <a:hlinkClick r:id="rId3">
                  <a:extLst>
                    <a:ext uri="{A12FA001-AC4F-418D-AE19-62706E023703}">
                      <ahyp:hlinkClr xmlns:ahyp="http://schemas.microsoft.com/office/drawing/2018/hyperlinkcolor" val="tx"/>
                    </a:ext>
                  </a:extLst>
                </a:hlinkClick>
              </a:rPr>
              <a:t>HBR artikel</a:t>
            </a:r>
            <a:r>
              <a:rPr lang="en-US" sz="2000" b="0" i="0" dirty="0">
                <a:effectLst/>
              </a:rPr>
              <a:t>og senere i sin bog kaldet</a:t>
            </a:r>
            <a:r>
              <a:rPr lang="en-US" sz="2000" b="0" i="1" u="none" strike="noStrike" dirty="0">
                <a:effectLst/>
                <a:hlinkClick r:id="rId4">
                  <a:extLst>
                    <a:ext uri="{A12FA001-AC4F-418D-AE19-62706E023703}">
                      <ahyp:hlinkClr xmlns:ahyp="http://schemas.microsoft.com/office/drawing/2018/hyperlinkcolor" val="tx"/>
                    </a:ext>
                  </a:extLst>
                </a:hlinkClick>
              </a:rPr>
              <a:t>Innovatorens dilemma</a:t>
            </a:r>
            <a:r>
              <a:rPr lang="en-US" sz="2000" b="0" i="1" dirty="0">
                <a:effectLst/>
              </a:rPr>
              <a:t>.</a:t>
            </a:r>
            <a:endParaRPr lang="en-US" sz="2000" b="0" i="0" dirty="0">
              <a:effectLst/>
            </a:endParaRPr>
          </a:p>
          <a:p>
            <a:pPr indent="0" algn="l" rtl="0">
              <a:lnSpc>
                <a:spcPct val="100000"/>
              </a:lnSpc>
            </a:pPr>
            <a:r>
              <a:rPr lang="en-US" sz="2000" b="0" i="0" dirty="0">
                <a:effectLst/>
              </a:rPr>
              <a:t>Disruptiv innovation er en teori, der refererer til et koncept, et produkt eller en tjeneste</a:t>
            </a:r>
            <a:r>
              <a:rPr lang="en-US" sz="2000" b="1" i="0" dirty="0">
                <a:effectLst/>
              </a:rPr>
              <a:t>der skaber et nyt værdinetværk</a:t>
            </a:r>
            <a:r>
              <a:rPr lang="en-US" sz="2000" b="0" i="0" dirty="0">
                <a:effectLst/>
              </a:rPr>
              <a:t>enten ved at gå ind på et eksisterende marked eller skabe et helt nyt marked. I begyndelsen har disruptive innovationer lavere ydeevne, når de måles med traditionelle værdimålinger, men har forskellige aspekter, der værdsættes af et lille markedssegment. Disse typer af innovationer er ofte i stand til at gøre ikke-kunder til kunder, men appellerer ikke nødvendigvis til almindelige kunders behov og præferencer, i hvert fald ikke endnu.</a:t>
            </a:r>
          </a:p>
          <a:p>
            <a:pPr indent="0" rtl="0" algn="l">
              <a:lnSpc>
                <a:spcPct val="100000"/>
              </a:lnSpc>
            </a:pPr>
            <a:endParaRPr lang="en-IE" sz="2000" dirty="0"/>
          </a:p>
        </p:txBody>
      </p:sp>
      <p:sp>
        <p:nvSpPr>
          <p:cNvPr id="8" name="TextBox 7">
            <a:extLst>
              <a:ext uri="{FF2B5EF4-FFF2-40B4-BE49-F238E27FC236}">
                <a16:creationId xmlns:a16="http://schemas.microsoft.com/office/drawing/2014/main" id="{38EA53C2-A443-7D73-4E90-D1D93C71CB92}"/>
              </a:ext>
            </a:extLst>
          </p:cNvPr>
          <p:cNvSpPr txBox="1"/>
          <p:nvPr/>
        </p:nvSpPr>
        <p:spPr>
          <a:xfrm>
            <a:off x="7251965" y="1344831"/>
            <a:ext cx="4899703" cy="4801314"/>
          </a:xfrm>
          <a:prstGeom prst="rect">
            <a:avLst/>
          </a:prstGeom>
          <a:noFill/>
        </p:spPr>
        <p:txBody>
          <a:bodyPr wrap="square">
            <a:spAutoFit/>
          </a:bodyPr>
          <a:lstStyle/>
          <a:p>
            <a:pPr rtl="0" algn="l"/>
            <a:r>
              <a:rPr lang="en-US" b="1" dirty="0">
                <a:solidFill>
                  <a:srgbClr val="000000"/>
                </a:solidFill>
              </a:rPr>
              <a:t>ET PRÆMENDE EKSEMPEL PÅ DISRUPTIV INNOVATION i fødevareindustrien er udskiftning af kød med plantebaserede proteiner, hvilket skaber dyrerealistiske kødfrie produkter.</a:t>
            </a:r>
          </a:p>
          <a:p>
            <a:pPr rtl="0" algn="l"/>
            <a:r>
              <a:rPr lang="en-US" b="0" i="0" dirty="0">
                <a:solidFill>
                  <a:srgbClr val="000000"/>
                </a:solidFill>
                <a:effectLst/>
              </a:rPr>
              <a:t>Startup-virksomheder som Brecks Food (UK) og Impossible Foods (US) bruger ofte fødevarevidenskab og genetisk sekvenseringsteknologi til at simulere planteproteinbaserede ækvivalenter til animalske produkter</a:t>
            </a:r>
            <a:r>
              <a:rPr lang="en-US" dirty="0">
                <a:solidFill>
                  <a:srgbClr val="000000"/>
                </a:solidFill>
              </a:rPr>
              <a:t>. The Impossible Burger, der af nogle beskrives som "game-changer i fødevareindustrien, er lavet med soja-leghæmoglobin, et protein, der bærer hæm, der efterligner smagen af ​​faktisk kød. Den måde, forskningen gør fremskridt på, forventes det, at plantekødsfødevarer vil nå par (i blindtest) og kan undgå behovet for traditionelle intensive landbrugs-opdrættede dyr og dermed forstyrre en hel industri.</a:t>
            </a:r>
            <a:endParaRPr lang="en-IE" dirty="0">
              <a:solidFill>
                <a:srgbClr val="000000"/>
              </a:solidFill>
            </a:endParaRPr>
          </a:p>
        </p:txBody>
      </p:sp>
      <p:pic>
        <p:nvPicPr>
          <p:cNvPr id="9" name="Picture 2" descr="brecks_logo">
            <a:extLst>
              <a:ext uri="{FF2B5EF4-FFF2-40B4-BE49-F238E27FC236}">
                <a16:creationId xmlns:a16="http://schemas.microsoft.com/office/drawing/2014/main" id="{CEA80D7C-D96E-C001-0DDA-39EFA5E11C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4269" y="174967"/>
            <a:ext cx="1285291" cy="9191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possible Logo">
            <a:extLst>
              <a:ext uri="{FF2B5EF4-FFF2-40B4-BE49-F238E27FC236}">
                <a16:creationId xmlns:a16="http://schemas.microsoft.com/office/drawing/2014/main" id="{B678DB3B-8B64-4F7E-1249-502E0D57AA0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21775" y="370535"/>
            <a:ext cx="2171700" cy="4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6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5DC59C-6A5E-1ADC-25ED-35CE6082F0D1}"/>
              </a:ext>
            </a:extLst>
          </p:cNvPr>
          <p:cNvSpPr txBox="1">
            <a:spLocks/>
          </p:cNvSpPr>
          <p:nvPr/>
        </p:nvSpPr>
        <p:spPr>
          <a:xfrm>
            <a:off x="898525" y="688975"/>
            <a:ext cx="4991100" cy="9921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US" sz="3300" b="1"/>
              <a:t>2. Disruptiv innovation</a:t>
            </a:r>
            <a:endParaRPr lang="en-IE" sz="3300" b="1" dirty="0"/>
          </a:p>
        </p:txBody>
      </p:sp>
      <p:sp>
        <p:nvSpPr>
          <p:cNvPr id="6" name="Text Placeholder 2">
            <a:extLst>
              <a:ext uri="{FF2B5EF4-FFF2-40B4-BE49-F238E27FC236}">
                <a16:creationId xmlns:a16="http://schemas.microsoft.com/office/drawing/2014/main" id="{A1325410-1845-E2DA-034A-8FE933C400CD}"/>
              </a:ext>
            </a:extLst>
          </p:cNvPr>
          <p:cNvSpPr>
            <a:spLocks noGrp="1"/>
          </p:cNvSpPr>
          <p:nvPr>
            <p:ph type="body" sz="quarter" idx="18"/>
          </p:nvPr>
        </p:nvSpPr>
        <p:spPr>
          <a:xfrm>
            <a:off x="898525" y="1276540"/>
            <a:ext cx="6163178" cy="4333686"/>
          </a:xfrm>
        </p:spPr>
        <p:txBody>
          <a:bodyPr>
            <a:noAutofit/>
          </a:bodyPr>
          <a:lstStyle/>
          <a:p>
            <a:pPr indent="0" rtl="0" algn="l">
              <a:lnSpc>
                <a:spcPct val="100000"/>
              </a:lnSpc>
              <a:spcBef>
                <a:spcPts val="600"/>
              </a:spcBef>
            </a:pPr>
            <a:r>
              <a:rPr lang="en-US" sz="2100" dirty="0"/>
              <a:t>Det, der gør disruptiv innovation vanskelig, er, at etablerede virksomheder er fuldstændig rationelle, når de træffer beslutninger relateret til deres eksisterende forretning. De kan ikke tilpasse sig den nye konkurrence, fordi de er for fokuserede på</a:t>
            </a:r>
            <a:r>
              <a:rPr lang="en-US" sz="2100" dirty="0" err="1"/>
              <a:t>optimering</a:t>
            </a:r>
            <a:r>
              <a:rPr lang="en-US" sz="2100" dirty="0"/>
              <a:t>det eksisterende tilbud eller forretningsmodel, der har vist sig at være succesfuld på markedet indtil videre.</a:t>
            </a:r>
          </a:p>
          <a:p>
            <a:pPr indent="0" rtl="0" algn="l">
              <a:lnSpc>
                <a:spcPct val="100000"/>
              </a:lnSpc>
              <a:spcBef>
                <a:spcPts val="600"/>
              </a:spcBef>
            </a:pPr>
            <a:r>
              <a:rPr lang="en-US" sz="2100" b="1" dirty="0"/>
              <a:t>Derfor er markedet generelt forstyrret af en ny aktør frem for en etableret operatør.</a:t>
            </a:r>
          </a:p>
          <a:p>
            <a:pPr indent="0" rtl="0" algn="l">
              <a:lnSpc>
                <a:spcPct val="100000"/>
              </a:lnSpc>
              <a:spcBef>
                <a:spcPts val="600"/>
              </a:spcBef>
            </a:pPr>
            <a:r>
              <a:rPr lang="en-US" sz="2100" dirty="0"/>
              <a:t>Engang de etablerede</a:t>
            </a:r>
            <a:r>
              <a:rPr lang="en-US" sz="2100" dirty="0" err="1"/>
              <a:t>realisere</a:t>
            </a:r>
            <a:r>
              <a:rPr lang="en-US" sz="2100" dirty="0"/>
              <a:t>at nye disruptive innovationer er gået mainstream, er det ofte for sent for dem at indhente på trods af omfanget af ressourcer til deres rådighed.</a:t>
            </a:r>
          </a:p>
        </p:txBody>
      </p:sp>
      <p:sp>
        <p:nvSpPr>
          <p:cNvPr id="7" name="Isosceles Triangle 6">
            <a:extLst>
              <a:ext uri="{FF2B5EF4-FFF2-40B4-BE49-F238E27FC236}">
                <a16:creationId xmlns:a16="http://schemas.microsoft.com/office/drawing/2014/main" id="{F5BDFC98-A043-9E23-71C3-5401BD822A6C}"/>
              </a:ext>
            </a:extLst>
          </p:cNvPr>
          <p:cNvSpPr/>
          <p:nvPr/>
        </p:nvSpPr>
        <p:spPr>
          <a:xfrm>
            <a:off x="9065376" y="5377212"/>
            <a:ext cx="881149"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Minus Sign 7">
            <a:extLst>
              <a:ext uri="{FF2B5EF4-FFF2-40B4-BE49-F238E27FC236}">
                <a16:creationId xmlns:a16="http://schemas.microsoft.com/office/drawing/2014/main" id="{24B17E90-6074-2DB6-7E47-80DEE35738F5}"/>
              </a:ext>
            </a:extLst>
          </p:cNvPr>
          <p:cNvSpPr/>
          <p:nvPr/>
        </p:nvSpPr>
        <p:spPr>
          <a:xfrm rot="698713">
            <a:off x="7016288" y="4907543"/>
            <a:ext cx="4979323" cy="8063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9" name="Flowchart: Connector 8">
            <a:extLst>
              <a:ext uri="{FF2B5EF4-FFF2-40B4-BE49-F238E27FC236}">
                <a16:creationId xmlns:a16="http://schemas.microsoft.com/office/drawing/2014/main" id="{321A3636-BCE7-67AD-1FED-18C36A80477F}"/>
              </a:ext>
            </a:extLst>
          </p:cNvPr>
          <p:cNvSpPr/>
          <p:nvPr/>
        </p:nvSpPr>
        <p:spPr>
          <a:xfrm>
            <a:off x="7707474" y="3495765"/>
            <a:ext cx="1438180" cy="1457498"/>
          </a:xfrm>
          <a:prstGeom prst="flowChartConnector">
            <a:avLst/>
          </a:prstGeom>
          <a:solidFill>
            <a:srgbClr val="8CB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dirty="0">
                <a:solidFill>
                  <a:srgbClr val="30475E"/>
                </a:solidFill>
              </a:rPr>
              <a:t>Forstyrrende</a:t>
            </a:r>
          </a:p>
          <a:p>
            <a:pPr algn="ctr" rtl="0"/>
            <a:r>
              <a:rPr lang="en-US" sz="1400" b="1" dirty="0">
                <a:solidFill>
                  <a:srgbClr val="30475E"/>
                </a:solidFill>
              </a:rPr>
              <a:t>Innovation</a:t>
            </a:r>
            <a:endParaRPr lang="en-IE" sz="1400" b="1" dirty="0">
              <a:solidFill>
                <a:srgbClr val="30475E"/>
              </a:solidFill>
            </a:endParaRPr>
          </a:p>
        </p:txBody>
      </p:sp>
      <p:sp>
        <p:nvSpPr>
          <p:cNvPr id="10" name="Flowchart: Connector 9">
            <a:extLst>
              <a:ext uri="{FF2B5EF4-FFF2-40B4-BE49-F238E27FC236}">
                <a16:creationId xmlns:a16="http://schemas.microsoft.com/office/drawing/2014/main" id="{8A6B9139-777B-D32C-27C7-D09607EFF029}"/>
              </a:ext>
            </a:extLst>
          </p:cNvPr>
          <p:cNvSpPr/>
          <p:nvPr/>
        </p:nvSpPr>
        <p:spPr>
          <a:xfrm>
            <a:off x="10192902" y="4030550"/>
            <a:ext cx="1438180" cy="1457498"/>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rgbClr val="30475E"/>
                </a:solidFill>
              </a:rPr>
              <a:t>Opretholde</a:t>
            </a:r>
          </a:p>
          <a:p>
            <a:pPr algn="ctr" rtl="0"/>
            <a:r>
              <a:rPr lang="en-US" sz="1400" b="1">
                <a:solidFill>
                  <a:srgbClr val="30475E"/>
                </a:solidFill>
              </a:rPr>
              <a:t>Innovation</a:t>
            </a:r>
            <a:endParaRPr lang="en-IE" sz="1400" b="1">
              <a:solidFill>
                <a:srgbClr val="30475E"/>
              </a:solidFill>
            </a:endParaRPr>
          </a:p>
        </p:txBody>
      </p:sp>
      <p:sp>
        <p:nvSpPr>
          <p:cNvPr id="11" name="TextBox 10">
            <a:extLst>
              <a:ext uri="{FF2B5EF4-FFF2-40B4-BE49-F238E27FC236}">
                <a16:creationId xmlns:a16="http://schemas.microsoft.com/office/drawing/2014/main" id="{68EAA759-6FE6-5C0F-2ED3-6AF1C5961D52}"/>
              </a:ext>
            </a:extLst>
          </p:cNvPr>
          <p:cNvSpPr txBox="1"/>
          <p:nvPr/>
        </p:nvSpPr>
        <p:spPr>
          <a:xfrm>
            <a:off x="10043351" y="1938513"/>
            <a:ext cx="1853738" cy="1384995"/>
          </a:xfrm>
          <a:prstGeom prst="rect">
            <a:avLst/>
          </a:prstGeom>
          <a:noFill/>
        </p:spPr>
        <p:txBody>
          <a:bodyPr wrap="square" rtlCol="0">
            <a:spAutoFit/>
          </a:bodyPr>
          <a:lstStyle/>
          <a:p>
            <a:pPr algn="ctr" rtl="0"/>
            <a:r>
              <a:rPr lang="en-US" sz="1400" b="1" u="sng" dirty="0">
                <a:solidFill>
                  <a:srgbClr val="30475E"/>
                </a:solidFill>
              </a:rPr>
              <a:t>I første omgang</a:t>
            </a:r>
            <a:endParaRPr lang="en-US" sz="1400" b="1" dirty="0">
              <a:solidFill>
                <a:srgbClr val="30475E"/>
              </a:solidFill>
            </a:endParaRPr>
          </a:p>
          <a:p>
            <a:pPr marL="285750" indent="-285750" rtl="0" algn="l">
              <a:buFont typeface="Arial" panose="020B0604020202020204" pitchFamily="34" charset="0"/>
              <a:buChar char="•"/>
            </a:pPr>
            <a:r>
              <a:rPr lang="en-US" sz="1400" b="1" dirty="0">
                <a:solidFill>
                  <a:srgbClr val="30475E"/>
                </a:solidFill>
              </a:rPr>
              <a:t>Stort marked</a:t>
            </a:r>
          </a:p>
          <a:p>
            <a:pPr marL="285750" indent="-285750" rtl="0" algn="l">
              <a:buFont typeface="Arial" panose="020B0604020202020204" pitchFamily="34" charset="0"/>
              <a:buChar char="•"/>
            </a:pPr>
            <a:r>
              <a:rPr lang="en-US" sz="1400" b="1" dirty="0">
                <a:solidFill>
                  <a:srgbClr val="30475E"/>
                </a:solidFill>
              </a:rPr>
              <a:t>Høje marginer</a:t>
            </a:r>
          </a:p>
          <a:p>
            <a:pPr marL="285750" indent="-285750" rtl="0" algn="l">
              <a:buFont typeface="Arial" panose="020B0604020202020204" pitchFamily="34" charset="0"/>
              <a:buChar char="•"/>
            </a:pPr>
            <a:r>
              <a:rPr lang="en-US" sz="1400" b="1" dirty="0">
                <a:solidFill>
                  <a:srgbClr val="30475E"/>
                </a:solidFill>
              </a:rPr>
              <a:t>Lavere risiko</a:t>
            </a:r>
          </a:p>
          <a:p>
            <a:pPr marL="285750" indent="-285750" rtl="0" algn="l">
              <a:buFont typeface="Arial" panose="020B0604020202020204" pitchFamily="34" charset="0"/>
              <a:buChar char="•"/>
            </a:pPr>
            <a:r>
              <a:rPr lang="en-US" sz="1400" b="1" dirty="0">
                <a:solidFill>
                  <a:srgbClr val="30475E"/>
                </a:solidFill>
              </a:rPr>
              <a:t>Lille vækstpotentiale</a:t>
            </a:r>
            <a:endParaRPr lang="en-IE" sz="1400" b="1" dirty="0">
              <a:solidFill>
                <a:srgbClr val="30475E"/>
              </a:solidFill>
            </a:endParaRPr>
          </a:p>
        </p:txBody>
      </p:sp>
      <p:sp>
        <p:nvSpPr>
          <p:cNvPr id="12" name="TextBox 11">
            <a:extLst>
              <a:ext uri="{FF2B5EF4-FFF2-40B4-BE49-F238E27FC236}">
                <a16:creationId xmlns:a16="http://schemas.microsoft.com/office/drawing/2014/main" id="{B2ACE55C-BED3-5D00-FA41-5BAC6B90F1F7}"/>
              </a:ext>
            </a:extLst>
          </p:cNvPr>
          <p:cNvSpPr txBox="1"/>
          <p:nvPr/>
        </p:nvSpPr>
        <p:spPr>
          <a:xfrm>
            <a:off x="7793373" y="1938514"/>
            <a:ext cx="1853738" cy="1384995"/>
          </a:xfrm>
          <a:prstGeom prst="rect">
            <a:avLst/>
          </a:prstGeom>
          <a:noFill/>
        </p:spPr>
        <p:txBody>
          <a:bodyPr wrap="square" rtlCol="0">
            <a:spAutoFit/>
          </a:bodyPr>
          <a:lstStyle/>
          <a:p>
            <a:pPr algn="ctr" rtl="0"/>
            <a:r>
              <a:rPr lang="en-US" sz="1400" b="1" u="sng" dirty="0">
                <a:solidFill>
                  <a:srgbClr val="30475E"/>
                </a:solidFill>
              </a:rPr>
              <a:t>I første omgang</a:t>
            </a:r>
          </a:p>
          <a:p>
            <a:pPr marL="285750" indent="-285750" rtl="0" algn="l">
              <a:buFont typeface="Arial" panose="020B0604020202020204" pitchFamily="34" charset="0"/>
              <a:buChar char="•"/>
            </a:pPr>
            <a:r>
              <a:rPr lang="en-US" sz="1400" b="1" dirty="0">
                <a:solidFill>
                  <a:srgbClr val="30475E"/>
                </a:solidFill>
              </a:rPr>
              <a:t>Lille marked</a:t>
            </a:r>
          </a:p>
          <a:p>
            <a:pPr marL="285750" indent="-285750" rtl="0" algn="l">
              <a:buFont typeface="Arial" panose="020B0604020202020204" pitchFamily="34" charset="0"/>
              <a:buChar char="•"/>
            </a:pPr>
            <a:r>
              <a:rPr lang="en-US" sz="1400" b="1" dirty="0">
                <a:solidFill>
                  <a:srgbClr val="30475E"/>
                </a:solidFill>
              </a:rPr>
              <a:t>Lavere marginer</a:t>
            </a:r>
          </a:p>
          <a:p>
            <a:pPr marL="285750" indent="-285750" rtl="0" algn="l">
              <a:buFont typeface="Arial" panose="020B0604020202020204" pitchFamily="34" charset="0"/>
              <a:buChar char="•"/>
            </a:pPr>
            <a:r>
              <a:rPr lang="en-US" sz="1400" b="1" dirty="0">
                <a:solidFill>
                  <a:srgbClr val="30475E"/>
                </a:solidFill>
              </a:rPr>
              <a:t>Højere risiko</a:t>
            </a:r>
          </a:p>
          <a:p>
            <a:pPr marL="285750" indent="-285750" rtl="0" algn="l">
              <a:buFont typeface="Arial" panose="020B0604020202020204" pitchFamily="34" charset="0"/>
              <a:buChar char="•"/>
            </a:pPr>
            <a:r>
              <a:rPr lang="en-US" sz="1400" b="1" dirty="0">
                <a:solidFill>
                  <a:srgbClr val="30475E"/>
                </a:solidFill>
              </a:rPr>
              <a:t>Kæmpe vækstpotentiale</a:t>
            </a:r>
            <a:endParaRPr lang="en-IE" sz="1400" b="1" dirty="0">
              <a:solidFill>
                <a:srgbClr val="30475E"/>
              </a:solidFill>
            </a:endParaRPr>
          </a:p>
        </p:txBody>
      </p:sp>
      <p:sp>
        <p:nvSpPr>
          <p:cNvPr id="13" name="TextBox 12">
            <a:extLst>
              <a:ext uri="{FF2B5EF4-FFF2-40B4-BE49-F238E27FC236}">
                <a16:creationId xmlns:a16="http://schemas.microsoft.com/office/drawing/2014/main" id="{DC3E20C4-899C-4229-F82C-81259E41294F}"/>
              </a:ext>
            </a:extLst>
          </p:cNvPr>
          <p:cNvSpPr txBox="1"/>
          <p:nvPr/>
        </p:nvSpPr>
        <p:spPr>
          <a:xfrm>
            <a:off x="7258586" y="384663"/>
            <a:ext cx="4767159" cy="1200329"/>
          </a:xfrm>
          <a:prstGeom prst="rect">
            <a:avLst/>
          </a:prstGeom>
          <a:solidFill>
            <a:srgbClr val="F1A0C2"/>
          </a:solidFill>
        </p:spPr>
        <p:txBody>
          <a:bodyPr wrap="square">
            <a:spAutoFit/>
          </a:bodyPr>
          <a:lstStyle/>
          <a:p>
            <a:pPr algn="ctr" rtl="0"/>
            <a:r>
              <a:rPr lang="en-US" b="1" dirty="0">
                <a:solidFill>
                  <a:srgbClr val="30475E"/>
                </a:solidFill>
              </a:rPr>
              <a:t>Disruptiv innovation er, hvor traditionelle forretningsmetoder fejler og kræver nye kapaciteter. Selvom risiciene er store, er der et enormt vækstpotentiale, hvis alt går rigtigt</a:t>
            </a:r>
            <a:endParaRPr lang="en-IE" b="1" dirty="0">
              <a:solidFill>
                <a:srgbClr val="30475E"/>
              </a:solidFill>
            </a:endParaRPr>
          </a:p>
        </p:txBody>
      </p:sp>
    </p:spTree>
    <p:extLst>
      <p:ext uri="{BB962C8B-B14F-4D97-AF65-F5344CB8AC3E}">
        <p14:creationId xmlns:p14="http://schemas.microsoft.com/office/powerpoint/2010/main" val="265412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7165DC1-1E79-A375-3443-4F93A003CA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5" name="TextBox 4">
            <a:extLst>
              <a:ext uri="{FF2B5EF4-FFF2-40B4-BE49-F238E27FC236}">
                <a16:creationId xmlns:a16="http://schemas.microsoft.com/office/drawing/2014/main" id="{80D986A9-1762-F433-C955-F00A8299DDDD}"/>
              </a:ext>
            </a:extLst>
          </p:cNvPr>
          <p:cNvSpPr txBox="1"/>
          <p:nvPr/>
        </p:nvSpPr>
        <p:spPr>
          <a:xfrm>
            <a:off x="532976" y="777518"/>
            <a:ext cx="5396769" cy="5124480"/>
          </a:xfrm>
          <a:prstGeom prst="rect">
            <a:avLst/>
          </a:prstGeom>
          <a:noFill/>
        </p:spPr>
        <p:txBody>
          <a:bodyPr wrap="square">
            <a:spAutoFit/>
          </a:bodyPr>
          <a:lstStyle/>
          <a:p>
            <a:pPr rtl="0" algn="l"/>
            <a:r>
              <a:rPr lang="en-US" sz="2800" b="1" dirty="0">
                <a:solidFill>
                  <a:srgbClr val="000000"/>
                </a:solidFill>
                <a:highlight>
                  <a:srgbClr val="F68F37"/>
                </a:highlight>
              </a:rPr>
              <a:t>Spiller Catch up:</a:t>
            </a:r>
          </a:p>
          <a:p>
            <a:pPr rtl="0" algn="l"/>
            <a:r>
              <a:rPr lang="en-US" sz="2300" dirty="0">
                <a:solidFill>
                  <a:srgbClr val="000000"/>
                </a:solidFill>
              </a:rPr>
              <a:t>Årsagen til dette problem er ikke, at de etablerede virksomheder undlader at udvikle disruptive teknologier. I stedet opstår problemet, når etablerede virksomheder forsøger at anvende nye teknologier til deres eksisterende værdinetværk eller afviser at flytte ind på nye markeder, fordi de ses som for små til at drive vækstmål eller simpelthen opfattes som at have for lave marginer.</a:t>
            </a:r>
            <a:r>
              <a:rPr lang="en-US" sz="2300" dirty="0">
                <a:solidFill>
                  <a:srgbClr val="F79037"/>
                </a:solidFill>
                <a:hlinkClick r:id="rId3">
                  <a:extLst>
                    <a:ext uri="{A12FA001-AC4F-418D-AE19-62706E023703}">
                      <ahyp:hlinkClr xmlns:ahyp="http://schemas.microsoft.com/office/drawing/2018/hyperlinkcolor" val="tx"/>
                    </a:ext>
                  </a:extLst>
                </a:hlinkClick>
              </a:rPr>
              <a:t>Kilde</a:t>
            </a:r>
            <a:endParaRPr lang="en-US" sz="2300" dirty="0">
              <a:solidFill>
                <a:srgbClr val="F79037"/>
              </a:solidFill>
            </a:endParaRPr>
          </a:p>
          <a:p>
            <a:pPr rtl="0" algn="l"/>
            <a:r>
              <a:rPr lang="en-US" sz="2300" b="1" dirty="0">
                <a:solidFill>
                  <a:srgbClr val="000000"/>
                </a:solidFill>
              </a:rPr>
              <a:t>Hvis du ønsker at få innovation til at ske i en etableret SMV, er den bedste måde at gøre det på at behandle dit innovationsprojekt som en separat enhed.</a:t>
            </a:r>
            <a:endParaRPr lang="en-IE" sz="2300" b="1" dirty="0">
              <a:solidFill>
                <a:srgbClr val="000000"/>
              </a:solidFill>
            </a:endParaRPr>
          </a:p>
        </p:txBody>
      </p:sp>
    </p:spTree>
    <p:extLst>
      <p:ext uri="{BB962C8B-B14F-4D97-AF65-F5344CB8AC3E}">
        <p14:creationId xmlns:p14="http://schemas.microsoft.com/office/powerpoint/2010/main" val="314948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A2F43E3-834B-0C9C-37F9-954C5AFCDE0F}"/>
              </a:ext>
            </a:extLst>
          </p:cNvPr>
          <p:cNvSpPr>
            <a:spLocks noGrp="1"/>
          </p:cNvSpPr>
          <p:nvPr>
            <p:ph type="body" sz="quarter" idx="16"/>
          </p:nvPr>
        </p:nvSpPr>
        <p:spPr>
          <a:xfrm>
            <a:off x="898525" y="688975"/>
            <a:ext cx="4991100" cy="992188"/>
          </a:xfrm>
        </p:spPr>
        <p:txBody>
          <a:bodyPr>
            <a:normAutofit/>
          </a:bodyPr>
          <a:lstStyle/>
          <a:p>
            <a:pPr rtl="0" algn="l"/>
            <a:r>
              <a:rPr lang="en-US" sz="3300" b="1" dirty="0"/>
              <a:t>3. Vedligeholdelse af innovation</a:t>
            </a:r>
            <a:endParaRPr lang="en-IE" sz="3300" b="1" dirty="0"/>
          </a:p>
        </p:txBody>
      </p:sp>
      <p:sp>
        <p:nvSpPr>
          <p:cNvPr id="6" name="Text Placeholder 2">
            <a:extLst>
              <a:ext uri="{FF2B5EF4-FFF2-40B4-BE49-F238E27FC236}">
                <a16:creationId xmlns:a16="http://schemas.microsoft.com/office/drawing/2014/main" id="{D4AE8BFD-0C37-CBF4-FAFE-37830D0A85C0}"/>
              </a:ext>
            </a:extLst>
          </p:cNvPr>
          <p:cNvSpPr>
            <a:spLocks noGrp="1"/>
          </p:cNvSpPr>
          <p:nvPr>
            <p:ph type="body" sz="quarter" idx="18"/>
          </p:nvPr>
        </p:nvSpPr>
        <p:spPr>
          <a:xfrm>
            <a:off x="898525" y="1385456"/>
            <a:ext cx="6028748" cy="4405744"/>
          </a:xfrm>
        </p:spPr>
        <p:txBody>
          <a:bodyPr>
            <a:normAutofit fontScale="85000" lnSpcReduction="20000"/>
          </a:bodyPr>
          <a:lstStyle/>
          <a:p>
            <a:pPr rtl="0" algn="l">
              <a:lnSpc>
                <a:spcPct val="120000"/>
              </a:lnSpc>
            </a:pPr>
            <a:r>
              <a:rPr lang="en-US" dirty="0"/>
              <a:t>Vedligeholdelse af innovation er det modsatte af disruptiv innovation, som den eksisterer på det nuværende marked, og i stedet for at skabe nye værdinetværk, forbedrer og vokser det de eksisterende.</a:t>
            </a:r>
            <a:r>
              <a:rPr lang="en-US" b="1" dirty="0"/>
              <a:t>ved at tilfredsstille en kundes behov</a:t>
            </a:r>
            <a:r>
              <a:rPr lang="en-US" dirty="0"/>
              <a:t>.</a:t>
            </a:r>
          </a:p>
          <a:p>
            <a:pPr rtl="0" algn="l">
              <a:lnSpc>
                <a:spcPct val="120000"/>
              </a:lnSpc>
            </a:pPr>
            <a:r>
              <a:rPr lang="en-US" dirty="0"/>
              <a:t>Ligesom inkrementel innovation bliver produktydelsen til at opretholde innovation en smule bedre for hver gentagelse, hvilket reducerer defekter. Den nye forbedrede version af produktet kan være dyrere og have højere marginer end den tidligere, hvis den er rettet mod mere krævende, high-end kunder med bedre ydeevne end det, der tidligere var tilgængeligt.</a:t>
            </a:r>
          </a:p>
          <a:p>
            <a:pPr rtl="0" algn="l">
              <a:lnSpc>
                <a:spcPct val="120000"/>
              </a:lnSpc>
            </a:pPr>
            <a:r>
              <a:rPr lang="en-US" dirty="0"/>
              <a:t>Det kan dog lige så godt være billigere, hvis det fører til højere volumener og dermed højere absolutte fortjenester.</a:t>
            </a:r>
            <a:endParaRPr lang="en-IE" dirty="0"/>
          </a:p>
        </p:txBody>
      </p:sp>
      <p:sp>
        <p:nvSpPr>
          <p:cNvPr id="7" name="TextBox 6">
            <a:extLst>
              <a:ext uri="{FF2B5EF4-FFF2-40B4-BE49-F238E27FC236}">
                <a16:creationId xmlns:a16="http://schemas.microsoft.com/office/drawing/2014/main" id="{8EAA5D36-7EAC-7E81-F3B2-BD9EB56BF6B1}"/>
              </a:ext>
            </a:extLst>
          </p:cNvPr>
          <p:cNvSpPr txBox="1"/>
          <p:nvPr/>
        </p:nvSpPr>
        <p:spPr>
          <a:xfrm>
            <a:off x="7273637" y="657874"/>
            <a:ext cx="4763192" cy="2246769"/>
          </a:xfrm>
          <a:prstGeom prst="rect">
            <a:avLst/>
          </a:prstGeom>
          <a:noFill/>
        </p:spPr>
        <p:txBody>
          <a:bodyPr wrap="square" rtlCol="0">
            <a:spAutoFit/>
          </a:bodyPr>
          <a:lstStyle/>
          <a:p>
            <a:pPr algn="ctr" rtl="0"/>
            <a:r>
              <a:rPr lang="en-US" sz="2000" b="1" dirty="0">
                <a:solidFill>
                  <a:srgbClr val="5C5C5C"/>
                </a:solidFill>
              </a:rPr>
              <a:t>Et eksempel</a:t>
            </a:r>
            <a:r>
              <a:rPr lang="en-US" sz="2000" dirty="0">
                <a:solidFill>
                  <a:srgbClr val="5C5C5C"/>
                </a:solidFill>
              </a:rPr>
              <a:t>af Sustaining innovation ville være indførelsen af ​​ringen på maddåser. Dette eliminerede behovet for en dåseåbner, men produktet forblev det samme...det blev bare nemmere at åbne/bruge og opfylder derefter forbrugernes behov mere effektivt...det er her værdien ligger.</a:t>
            </a:r>
            <a:endParaRPr lang="en-IE" sz="2000" dirty="0">
              <a:solidFill>
                <a:srgbClr val="5C5C5C"/>
              </a:solidFill>
            </a:endParaRPr>
          </a:p>
        </p:txBody>
      </p:sp>
      <p:pic>
        <p:nvPicPr>
          <p:cNvPr id="8" name="Picture Placeholder 12">
            <a:extLst>
              <a:ext uri="{FF2B5EF4-FFF2-40B4-BE49-F238E27FC236}">
                <a16:creationId xmlns:a16="http://schemas.microsoft.com/office/drawing/2014/main" id="{1D2C1E5B-3EF8-ADB7-88D1-61F2EA8C6F8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04414" y="2904643"/>
            <a:ext cx="2821496" cy="3516534"/>
          </a:xfrm>
          <a:prstGeom prst="rect">
            <a:avLst/>
          </a:prstGeom>
        </p:spPr>
      </p:pic>
    </p:spTree>
    <p:extLst>
      <p:ext uri="{BB962C8B-B14F-4D97-AF65-F5344CB8AC3E}">
        <p14:creationId xmlns:p14="http://schemas.microsoft.com/office/powerpoint/2010/main" val="413045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op view of berries">
            <a:extLst>
              <a:ext uri="{FF2B5EF4-FFF2-40B4-BE49-F238E27FC236}">
                <a16:creationId xmlns:a16="http://schemas.microsoft.com/office/drawing/2014/main" id="{84EB9149-6C4D-46E2-C01F-F5D3A08373B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3">
            <a:extLst>
              <a:ext uri="{FF2B5EF4-FFF2-40B4-BE49-F238E27FC236}">
                <a16:creationId xmlns:a16="http://schemas.microsoft.com/office/drawing/2014/main" id="{DFD5C217-3859-A666-6198-2A0DD9AB98E4}"/>
              </a:ext>
            </a:extLst>
          </p:cNvPr>
          <p:cNvSpPr>
            <a:spLocks noGrp="1"/>
          </p:cNvSpPr>
          <p:nvPr>
            <p:ph type="body" sz="quarter" idx="16"/>
          </p:nvPr>
        </p:nvSpPr>
        <p:spPr>
          <a:xfrm>
            <a:off x="898525" y="688975"/>
            <a:ext cx="4991100" cy="992188"/>
          </a:xfrm>
        </p:spPr>
        <p:txBody>
          <a:bodyPr>
            <a:normAutofit/>
          </a:bodyPr>
          <a:lstStyle/>
          <a:p>
            <a:pPr rtl="0" algn="l"/>
            <a:r>
              <a:rPr lang="en-US" sz="3300" b="1" dirty="0"/>
              <a:t>3. Vedligeholdelse af innovation</a:t>
            </a:r>
            <a:endParaRPr lang="en-IE" sz="3300" b="1" dirty="0"/>
          </a:p>
        </p:txBody>
      </p:sp>
      <p:sp>
        <p:nvSpPr>
          <p:cNvPr id="6" name="Text Placeholder 2">
            <a:extLst>
              <a:ext uri="{FF2B5EF4-FFF2-40B4-BE49-F238E27FC236}">
                <a16:creationId xmlns:a16="http://schemas.microsoft.com/office/drawing/2014/main" id="{28C945F1-8980-7E0B-33BF-9695B3671D1A}"/>
              </a:ext>
            </a:extLst>
          </p:cNvPr>
          <p:cNvSpPr>
            <a:spLocks noGrp="1"/>
          </p:cNvSpPr>
          <p:nvPr>
            <p:ph type="body" sz="quarter" idx="18"/>
          </p:nvPr>
        </p:nvSpPr>
        <p:spPr>
          <a:xfrm>
            <a:off x="898525" y="1452564"/>
            <a:ext cx="6093402" cy="4157662"/>
          </a:xfrm>
        </p:spPr>
        <p:txBody>
          <a:bodyPr>
            <a:normAutofit fontScale="92500" lnSpcReduction="20000"/>
          </a:bodyPr>
          <a:lstStyle/>
          <a:p>
            <a:pPr rtl="0" algn="l">
              <a:lnSpc>
                <a:spcPct val="110000"/>
              </a:lnSpc>
            </a:pPr>
            <a:r>
              <a:rPr lang="en-US" dirty="0"/>
              <a:t>Traditionelle forretningsmetoder og bæredygtige innovationer er ofte tilstrækkelige, fordi de er de mest rentable, og risikoen er lavere.</a:t>
            </a:r>
          </a:p>
          <a:p>
            <a:pPr rtl="0" algn="l">
              <a:lnSpc>
                <a:spcPct val="110000"/>
              </a:lnSpc>
            </a:pPr>
            <a:r>
              <a:rPr lang="en-US" dirty="0"/>
              <a:t>Forstyrrelser på den anden side muliggør typisk toplinjevækst: stor markedsandelsvækst eller skabelsen af ​​et helt nyt marked, men er typisk ikke rentable i lang tid, fordi de kræver store initialinvesteringer for vækst.</a:t>
            </a:r>
          </a:p>
          <a:p>
            <a:pPr rtl="0" algn="l">
              <a:lnSpc>
                <a:spcPct val="110000"/>
              </a:lnSpc>
            </a:pPr>
            <a:r>
              <a:rPr lang="en-US" dirty="0"/>
              <a:t>Vedligeholdelse af innovationer fortsætter til gengæld med</a:t>
            </a:r>
            <a:r>
              <a:rPr lang="en-US" b="1" dirty="0"/>
              <a:t>vokser markedet langsomt</a:t>
            </a:r>
            <a:r>
              <a:rPr lang="en-US" dirty="0"/>
              <a:t>, men ikke længere i samme forhold. På dette tidspunkt skifter fokus til at øge overskuddet.</a:t>
            </a:r>
            <a:endParaRPr lang="en-IE" dirty="0"/>
          </a:p>
        </p:txBody>
      </p:sp>
    </p:spTree>
    <p:extLst>
      <p:ext uri="{BB962C8B-B14F-4D97-AF65-F5344CB8AC3E}">
        <p14:creationId xmlns:p14="http://schemas.microsoft.com/office/powerpoint/2010/main" val="376471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C7FF2-475F-CCD0-E596-ABC8EE097A8A}"/>
              </a:ext>
            </a:extLst>
          </p:cNvPr>
          <p:cNvSpPr>
            <a:spLocks noGrp="1"/>
          </p:cNvSpPr>
          <p:nvPr>
            <p:ph type="body" sz="quarter" idx="18"/>
          </p:nvPr>
        </p:nvSpPr>
        <p:spPr/>
        <p:txBody>
          <a:bodyPr/>
          <a:lstStyle/>
          <a:p>
            <a:pPr algn="ctr" rtl="0">
              <a:lnSpc>
                <a:spcPct val="100000"/>
              </a:lnSpc>
            </a:pPr>
            <a:r>
              <a:rPr lang="en-US" i="1" dirty="0"/>
              <a:t>Nogle vedvarende innovationer er de trinvise forbedringer fra år til år, som alle gode virksomheder sliber frem. Andre vedvarende innovationer er gennembrudsprodukter, der springer ud over konkurrencen. Det er dog ligegyldigt, hvor teknologisk vanskelig innovationen er: De etablerede konkurrenter vinder næsten altid kampene om at opretholde teknologien.</a:t>
            </a:r>
          </a:p>
          <a:p>
            <a:pPr algn="ctr" rtl="0">
              <a:lnSpc>
                <a:spcPct val="100000"/>
              </a:lnSpc>
            </a:pPr>
            <a:r>
              <a:rPr lang="en-US" i="1" dirty="0"/>
              <a:t>Fordi denne strategi indebærer at lave et bedre produkt, som de kan sælge for højere fortjenstmargener til deres bedste kunder, har de etablerede konkurrenter stærke motivationer til at kæmpe vedvarende kampe. Og de har ressourcerne til at vinde.</a:t>
            </a:r>
          </a:p>
          <a:p>
            <a:pPr algn="ctr" rtl="0">
              <a:lnSpc>
                <a:spcPct val="100000"/>
              </a:lnSpc>
            </a:pPr>
            <a:r>
              <a:rPr lang="en-IE" i="1" dirty="0"/>
              <a:t> </a:t>
            </a:r>
            <a:r>
              <a:rPr lang="en-IE" dirty="0"/>
              <a:t>– Clayton Christensen</a:t>
            </a:r>
          </a:p>
        </p:txBody>
      </p:sp>
      <p:grpSp>
        <p:nvGrpSpPr>
          <p:cNvPr id="4" name="Group 3">
            <a:extLst>
              <a:ext uri="{FF2B5EF4-FFF2-40B4-BE49-F238E27FC236}">
                <a16:creationId xmlns:a16="http://schemas.microsoft.com/office/drawing/2014/main" id="{2CC3B3E3-F72C-E2C2-A69A-52455310F0D0}"/>
              </a:ext>
            </a:extLst>
          </p:cNvPr>
          <p:cNvGrpSpPr/>
          <p:nvPr/>
        </p:nvGrpSpPr>
        <p:grpSpPr>
          <a:xfrm>
            <a:off x="606581" y="1321806"/>
            <a:ext cx="1177027" cy="809484"/>
            <a:chOff x="3400450" y="986392"/>
            <a:chExt cx="1487826" cy="1083162"/>
          </a:xfrm>
        </p:grpSpPr>
        <p:sp>
          <p:nvSpPr>
            <p:cNvPr id="5" name="Freeform 10">
              <a:extLst>
                <a:ext uri="{FF2B5EF4-FFF2-40B4-BE49-F238E27FC236}">
                  <a16:creationId xmlns:a16="http://schemas.microsoft.com/office/drawing/2014/main" id="{FF756B72-AC87-0DE6-5662-9DBCA64C4D6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rtl="0" algn="l"/>
              <a:endParaRPr lang="en-US"/>
            </a:p>
          </p:txBody>
        </p:sp>
        <p:sp>
          <p:nvSpPr>
            <p:cNvPr id="6" name="Freeform 11">
              <a:extLst>
                <a:ext uri="{FF2B5EF4-FFF2-40B4-BE49-F238E27FC236}">
                  <a16:creationId xmlns:a16="http://schemas.microsoft.com/office/drawing/2014/main" id="{BB080B30-9C49-F723-30DE-05757C3170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grpSp>
        <p:nvGrpSpPr>
          <p:cNvPr id="7" name="Group 6">
            <a:extLst>
              <a:ext uri="{FF2B5EF4-FFF2-40B4-BE49-F238E27FC236}">
                <a16:creationId xmlns:a16="http://schemas.microsoft.com/office/drawing/2014/main" id="{6A6891D8-3808-4A37-0C2D-78ADA095CB14}"/>
              </a:ext>
            </a:extLst>
          </p:cNvPr>
          <p:cNvGrpSpPr/>
          <p:nvPr/>
        </p:nvGrpSpPr>
        <p:grpSpPr>
          <a:xfrm rot="10800000">
            <a:off x="11002938" y="4836645"/>
            <a:ext cx="992903" cy="666231"/>
            <a:chOff x="3400450" y="986392"/>
            <a:chExt cx="1487826" cy="1083162"/>
          </a:xfrm>
        </p:grpSpPr>
        <p:sp>
          <p:nvSpPr>
            <p:cNvPr id="8" name="Freeform 10">
              <a:extLst>
                <a:ext uri="{FF2B5EF4-FFF2-40B4-BE49-F238E27FC236}">
                  <a16:creationId xmlns:a16="http://schemas.microsoft.com/office/drawing/2014/main" id="{AC35DFED-A256-1DCF-B019-3E2FB359939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rtl="0" algn="l"/>
              <a:endParaRPr lang="en-US"/>
            </a:p>
          </p:txBody>
        </p:sp>
        <p:sp>
          <p:nvSpPr>
            <p:cNvPr id="9" name="Freeform 11">
              <a:extLst>
                <a:ext uri="{FF2B5EF4-FFF2-40B4-BE49-F238E27FC236}">
                  <a16:creationId xmlns:a16="http://schemas.microsoft.com/office/drawing/2014/main" id="{CABF881A-EE0B-9A12-8EDD-A09FDF38558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pic>
        <p:nvPicPr>
          <p:cNvPr id="10" name="Picture 8" descr="A picture containing text  Description automatically generated">
            <a:extLst>
              <a:ext uri="{FF2B5EF4-FFF2-40B4-BE49-F238E27FC236}">
                <a16:creationId xmlns:a16="http://schemas.microsoft.com/office/drawing/2014/main" id="{581CE458-38F9-225E-7D96-F75D453F26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8631" y="-9637"/>
            <a:ext cx="2741632" cy="1983783"/>
          </a:xfrm>
          <a:prstGeom prst="rect">
            <a:avLst/>
          </a:prstGeom>
        </p:spPr>
      </p:pic>
    </p:spTree>
    <p:extLst>
      <p:ext uri="{BB962C8B-B14F-4D97-AF65-F5344CB8AC3E}">
        <p14:creationId xmlns:p14="http://schemas.microsoft.com/office/powerpoint/2010/main" val="258593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7291DA1-9379-4064-4BB9-DA3E10425BB3}"/>
              </a:ext>
            </a:extLst>
          </p:cNvPr>
          <p:cNvSpPr>
            <a:spLocks noGrp="1"/>
          </p:cNvSpPr>
          <p:nvPr>
            <p:ph type="body" sz="quarter" idx="16"/>
          </p:nvPr>
        </p:nvSpPr>
        <p:spPr>
          <a:xfrm>
            <a:off x="898525" y="688975"/>
            <a:ext cx="4991100" cy="992188"/>
          </a:xfrm>
        </p:spPr>
        <p:txBody>
          <a:bodyPr>
            <a:normAutofit/>
          </a:bodyPr>
          <a:lstStyle/>
          <a:p>
            <a:pPr rtl="0" algn="l"/>
            <a:r>
              <a:rPr lang="en-US" sz="3300" b="1" dirty="0"/>
              <a:t>4. Radikal innovation</a:t>
            </a:r>
            <a:endParaRPr lang="en-IE" sz="3300" b="1" dirty="0"/>
          </a:p>
        </p:txBody>
      </p:sp>
      <p:sp>
        <p:nvSpPr>
          <p:cNvPr id="6" name="Text Placeholder 2">
            <a:extLst>
              <a:ext uri="{FF2B5EF4-FFF2-40B4-BE49-F238E27FC236}">
                <a16:creationId xmlns:a16="http://schemas.microsoft.com/office/drawing/2014/main" id="{B8FDD00B-3BB0-A739-D2EF-A0633F840109}"/>
              </a:ext>
            </a:extLst>
          </p:cNvPr>
          <p:cNvSpPr>
            <a:spLocks noGrp="1"/>
          </p:cNvSpPr>
          <p:nvPr>
            <p:ph type="body" sz="quarter" idx="18"/>
          </p:nvPr>
        </p:nvSpPr>
        <p:spPr>
          <a:xfrm>
            <a:off x="898524" y="1294646"/>
            <a:ext cx="6244660" cy="4943192"/>
          </a:xfrm>
        </p:spPr>
        <p:txBody>
          <a:bodyPr>
            <a:normAutofit/>
          </a:bodyPr>
          <a:lstStyle/>
          <a:p>
            <a:pPr rtl="0" algn="l">
              <a:lnSpc>
                <a:spcPct val="100000"/>
              </a:lnSpc>
            </a:pPr>
            <a:r>
              <a:rPr lang="en-US" sz="2200" dirty="0"/>
              <a:t>Radikal innovation er sjælden, da den har lignende egenskaber som disruptiv innovation, men er anderledes på den måde, den</a:t>
            </a:r>
            <a:r>
              <a:rPr lang="en-US" sz="2200" b="1" dirty="0"/>
              <a:t>bruger samtidig revolutionerende teknologi og en ny forretningsmodel.</a:t>
            </a:r>
          </a:p>
          <a:p>
            <a:pPr rtl="0" algn="l">
              <a:lnSpc>
                <a:spcPct val="100000"/>
              </a:lnSpc>
            </a:pPr>
            <a:r>
              <a:rPr lang="en-US" sz="2200" dirty="0"/>
              <a:t>Radikal innovation løser globale problemer og adresserer behov på helt nye måder, end vi er vant til, og giver endda løsninger på behov og problemer, vi ikke vidste eksisterede, hvilket fuldstændigt transformerer markedet eller endda hele økonomien.</a:t>
            </a:r>
          </a:p>
          <a:p>
            <a:pPr rtl="0" algn="l">
              <a:lnSpc>
                <a:spcPct val="100000"/>
              </a:lnSpc>
            </a:pPr>
            <a:r>
              <a:rPr lang="en-US" sz="2200" dirty="0"/>
              <a:t>Selvom radikale innovationer er sjældne, er der kommet flere og flere af dem i den seneste tid.</a:t>
            </a:r>
            <a:endParaRPr lang="en-IE" sz="2200" dirty="0"/>
          </a:p>
        </p:txBody>
      </p:sp>
      <p:sp>
        <p:nvSpPr>
          <p:cNvPr id="8" name="TextBox 7">
            <a:extLst>
              <a:ext uri="{FF2B5EF4-FFF2-40B4-BE49-F238E27FC236}">
                <a16:creationId xmlns:a16="http://schemas.microsoft.com/office/drawing/2014/main" id="{B822369C-9AB9-C12D-16FC-A18DD96E088B}"/>
              </a:ext>
            </a:extLst>
          </p:cNvPr>
          <p:cNvSpPr txBox="1"/>
          <p:nvPr/>
        </p:nvSpPr>
        <p:spPr>
          <a:xfrm>
            <a:off x="7390285" y="1021160"/>
            <a:ext cx="4547645" cy="4216539"/>
          </a:xfrm>
          <a:prstGeom prst="rect">
            <a:avLst/>
          </a:prstGeom>
          <a:noFill/>
        </p:spPr>
        <p:txBody>
          <a:bodyPr wrap="square" rtlCol="0">
            <a:spAutoFit/>
          </a:bodyPr>
          <a:lstStyle/>
          <a:p>
            <a:pPr rtl="0" algn="l">
              <a:tabLst>
                <a:tab pos="989013" algn="l"/>
              </a:tabLst>
            </a:pPr>
            <a:r>
              <a:rPr lang="en-GB" sz="2800" b="1" i="0" dirty="0">
                <a:solidFill>
                  <a:srgbClr val="000000"/>
                </a:solidFill>
                <a:effectLst/>
                <a:highlight>
                  <a:srgbClr val="F1A0C2"/>
                </a:highlight>
              </a:rPr>
              <a:t>3D</a:t>
            </a:r>
            <a:r>
              <a:rPr lang="en-GB" sz="2800" b="1" dirty="0">
                <a:solidFill>
                  <a:srgbClr val="000000"/>
                </a:solidFill>
                <a:highlight>
                  <a:srgbClr val="F1A0C2"/>
                </a:highlight>
              </a:rPr>
              <a:t>TRYKNING AF FØDEVARER</a:t>
            </a:r>
          </a:p>
          <a:p>
            <a:pPr rtl="0" algn="l">
              <a:tabLst>
                <a:tab pos="989013" algn="l"/>
              </a:tabLst>
            </a:pPr>
            <a:endParaRPr lang="en-GB" sz="2400" b="0" i="0" dirty="0">
              <a:solidFill>
                <a:srgbClr val="111111"/>
              </a:solidFill>
              <a:effectLst/>
            </a:endParaRPr>
          </a:p>
          <a:p>
            <a:pPr rtl="0" algn="l">
              <a:tabLst>
                <a:tab pos="989013" algn="l"/>
              </a:tabLst>
            </a:pPr>
            <a:r>
              <a:rPr lang="en-GB" sz="2400" b="0" i="0" dirty="0">
                <a:solidFill>
                  <a:srgbClr val="111111"/>
                </a:solidFill>
                <a:effectLst/>
              </a:rPr>
              <a:t>Israelsk startup Redefine Meat</a:t>
            </a:r>
            <a:r>
              <a:rPr lang="en-GB" sz="2400" dirty="0">
                <a:solidFill>
                  <a:srgbClr val="F68F37"/>
                </a:solidFill>
                <a:hlinkClick r:id="rId2">
                  <a:extLst>
                    <a:ext uri="{A12FA001-AC4F-418D-AE19-62706E023703}">
                      <ahyp:hlinkClr xmlns:ahyp="http://schemas.microsoft.com/office/drawing/2018/hyperlinkcolor" val="tx"/>
                    </a:ext>
                  </a:extLst>
                </a:hlinkClick>
              </a:rPr>
              <a:t>Omdefiner kød - Nyt kød, ingen kompromis</a:t>
            </a:r>
            <a:r>
              <a:rPr lang="en-GB" sz="2400" b="0" i="0" dirty="0">
                <a:solidFill>
                  <a:srgbClr val="F68F37"/>
                </a:solidFill>
                <a:effectLst/>
              </a:rPr>
              <a:t> </a:t>
            </a:r>
            <a:r>
              <a:rPr lang="en-GB" sz="2400" b="0" i="0" dirty="0">
                <a:solidFill>
                  <a:srgbClr val="111111"/>
                </a:solidFill>
                <a:effectLst/>
              </a:rPr>
              <a:t>eksperimenterer med 3D-printet bøf. Udskrivningsprocessen er designet til at efterligne teksturen og smagen af ​​ægte kød.</a:t>
            </a:r>
          </a:p>
          <a:p>
            <a:pPr algn="l" rtl="0">
              <a:tabLst>
                <a:tab pos="989013" algn="l"/>
              </a:tabLst>
            </a:pPr>
            <a:r>
              <a:rPr lang="en-GB" sz="2400" dirty="0">
                <a:solidFill>
                  <a:srgbClr val="111111"/>
                </a:solidFill>
              </a:rPr>
              <a:t>Læs mere</a:t>
            </a:r>
            <a:r>
              <a:rPr lang="en-GB" sz="2400" dirty="0">
                <a:solidFill>
                  <a:srgbClr val="F68F37"/>
                </a:solidFill>
                <a:hlinkClick r:id="rId3">
                  <a:extLst>
                    <a:ext uri="{A12FA001-AC4F-418D-AE19-62706E023703}">
                      <ahyp:hlinkClr xmlns:ahyp="http://schemas.microsoft.com/office/drawing/2018/hyperlinkcolor" val="tx"/>
                    </a:ext>
                  </a:extLst>
                </a:hlinkClick>
              </a:rPr>
              <a:t>Redefine Meat indleder partnerskab for at øge salget af 3D-printet kød i Europa | Reuters</a:t>
            </a:r>
            <a:endParaRPr lang="en-GB" sz="2400" b="0" i="0" dirty="0">
              <a:solidFill>
                <a:srgbClr val="F68F37"/>
              </a:solidFill>
              <a:effectLst/>
            </a:endParaRPr>
          </a:p>
        </p:txBody>
      </p:sp>
    </p:spTree>
    <p:extLst>
      <p:ext uri="{BB962C8B-B14F-4D97-AF65-F5344CB8AC3E}">
        <p14:creationId xmlns:p14="http://schemas.microsoft.com/office/powerpoint/2010/main" val="273462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46FB83A6-90AF-9F8C-D37A-CF1ED013402F}"/>
              </a:ext>
            </a:extLst>
          </p:cNvPr>
          <p:cNvSpPr>
            <a:spLocks noGrp="1"/>
          </p:cNvSpPr>
          <p:nvPr>
            <p:ph type="body" sz="quarter" idx="16"/>
          </p:nvPr>
        </p:nvSpPr>
        <p:spPr>
          <a:xfrm>
            <a:off x="822323" y="688975"/>
            <a:ext cx="4991100" cy="558639"/>
          </a:xfrm>
        </p:spPr>
        <p:txBody>
          <a:bodyPr>
            <a:normAutofit/>
          </a:bodyPr>
          <a:lstStyle/>
          <a:p>
            <a:pPr rtl="0" algn="l"/>
            <a:r>
              <a:rPr lang="en-US" sz="3300" b="1" dirty="0"/>
              <a:t>4. Radikal innovation</a:t>
            </a:r>
            <a:endParaRPr lang="en-IE" sz="3300" b="1" dirty="0"/>
          </a:p>
        </p:txBody>
      </p:sp>
      <p:sp>
        <p:nvSpPr>
          <p:cNvPr id="6" name="Text Placeholder 2">
            <a:extLst>
              <a:ext uri="{FF2B5EF4-FFF2-40B4-BE49-F238E27FC236}">
                <a16:creationId xmlns:a16="http://schemas.microsoft.com/office/drawing/2014/main" id="{5A59AD8F-1164-7F99-445B-E01500481286}"/>
              </a:ext>
            </a:extLst>
          </p:cNvPr>
          <p:cNvSpPr>
            <a:spLocks noGrp="1"/>
          </p:cNvSpPr>
          <p:nvPr>
            <p:ph type="body" sz="quarter" idx="18"/>
          </p:nvPr>
        </p:nvSpPr>
        <p:spPr>
          <a:xfrm>
            <a:off x="822323" y="1281348"/>
            <a:ext cx="6183916" cy="4224337"/>
          </a:xfrm>
        </p:spPr>
        <p:txBody>
          <a:bodyPr>
            <a:noAutofit/>
          </a:bodyPr>
          <a:lstStyle/>
          <a:p>
            <a:pPr rtl="0" algn="l">
              <a:lnSpc>
                <a:spcPct val="100000"/>
              </a:lnSpc>
            </a:pPr>
            <a:r>
              <a:rPr lang="en-US" sz="2200" dirty="0"/>
              <a:t>I øjeblikket er der en ny, endnu større bølge af radikale innovationer, der anses for at være på nippet til at blive mainstream. Det er robotteknologi, kunstig intelligens (AI), blockchain-teknologi, energilagring og genomsekventering.</a:t>
            </a:r>
          </a:p>
          <a:p>
            <a:pPr rtl="0" algn="l">
              <a:lnSpc>
                <a:spcPct val="100000"/>
              </a:lnSpc>
            </a:pPr>
            <a:r>
              <a:rPr lang="en-US" sz="2200" dirty="0"/>
              <a:t>Da radikal innovation er så forskellig fra, hvad folk er vant til, møder den normalt betydelig modstand i starten. Disse typer af innovation kræver typisk meget tid og teknologisk udvikling, før de er klar til mainstream-markeder.</a:t>
            </a:r>
          </a:p>
          <a:p>
            <a:pPr rtl="0" algn="l">
              <a:lnSpc>
                <a:spcPct val="100000"/>
              </a:lnSpc>
            </a:pPr>
            <a:r>
              <a:rPr lang="en-US" sz="2200" dirty="0"/>
              <a:t>Men når det udføres med succes, betyder det ofte begyndelsen på en ny æra, der påvirker mange sektorer og geografier.</a:t>
            </a:r>
          </a:p>
          <a:p>
            <a:pPr rtl="0" algn="l">
              <a:lnSpc>
                <a:spcPct val="100000"/>
              </a:lnSpc>
            </a:pPr>
            <a:endParaRPr lang="en-IE" sz="2200" dirty="0"/>
          </a:p>
        </p:txBody>
      </p:sp>
      <p:sp>
        <p:nvSpPr>
          <p:cNvPr id="7" name="TextBox 6">
            <a:extLst>
              <a:ext uri="{FF2B5EF4-FFF2-40B4-BE49-F238E27FC236}">
                <a16:creationId xmlns:a16="http://schemas.microsoft.com/office/drawing/2014/main" id="{5CEFB86E-A678-D218-C265-503AF13E6F54}"/>
              </a:ext>
            </a:extLst>
          </p:cNvPr>
          <p:cNvSpPr txBox="1"/>
          <p:nvPr/>
        </p:nvSpPr>
        <p:spPr>
          <a:xfrm>
            <a:off x="11193281" y="2108238"/>
            <a:ext cx="797929" cy="2219499"/>
          </a:xfrm>
          <a:prstGeom prst="rect">
            <a:avLst/>
          </a:prstGeom>
          <a:solidFill>
            <a:schemeClr val="bg1"/>
          </a:solidFill>
        </p:spPr>
        <p:txBody>
          <a:bodyPr wrap="square" rtlCol="0">
            <a:spAutoFit/>
          </a:bodyPr>
          <a:lstStyle/>
          <a:p>
            <a:pPr rtl="0" algn="l"/>
            <a:endParaRPr lang="en-IE"/>
          </a:p>
        </p:txBody>
      </p:sp>
      <p:pic>
        <p:nvPicPr>
          <p:cNvPr id="8" name="Picture 7">
            <a:extLst>
              <a:ext uri="{FF2B5EF4-FFF2-40B4-BE49-F238E27FC236}">
                <a16:creationId xmlns:a16="http://schemas.microsoft.com/office/drawing/2014/main" id="{1682C861-A69F-4E08-091A-58E03AAEAEB9}"/>
              </a:ext>
            </a:extLst>
          </p:cNvPr>
          <p:cNvPicPr>
            <a:picLocks noChangeAspect="1"/>
          </p:cNvPicPr>
          <p:nvPr/>
        </p:nvPicPr>
        <p:blipFill>
          <a:blip r:embed="rId2"/>
          <a:stretch>
            <a:fillRect/>
          </a:stretch>
        </p:blipFill>
        <p:spPr>
          <a:xfrm>
            <a:off x="7078388" y="1752366"/>
            <a:ext cx="4912822" cy="3353268"/>
          </a:xfrm>
          <a:prstGeom prst="rect">
            <a:avLst/>
          </a:prstGeom>
        </p:spPr>
      </p:pic>
      <p:sp>
        <p:nvSpPr>
          <p:cNvPr id="9" name="TextBox 8">
            <a:extLst>
              <a:ext uri="{FF2B5EF4-FFF2-40B4-BE49-F238E27FC236}">
                <a16:creationId xmlns:a16="http://schemas.microsoft.com/office/drawing/2014/main" id="{4FB4C915-AA41-6028-C067-9562B2F12705}"/>
              </a:ext>
            </a:extLst>
          </p:cNvPr>
          <p:cNvSpPr txBox="1"/>
          <p:nvPr/>
        </p:nvSpPr>
        <p:spPr>
          <a:xfrm rot="16200000">
            <a:off x="6252551" y="2756630"/>
            <a:ext cx="1895302" cy="276999"/>
          </a:xfrm>
          <a:prstGeom prst="rect">
            <a:avLst/>
          </a:prstGeom>
          <a:solidFill>
            <a:schemeClr val="bg1"/>
          </a:solidFill>
        </p:spPr>
        <p:txBody>
          <a:bodyPr wrap="square" rtlCol="0">
            <a:spAutoFit/>
          </a:bodyPr>
          <a:lstStyle/>
          <a:p>
            <a:pPr rtl="0" algn="l"/>
            <a:r>
              <a:rPr lang="en-US" sz="1200" b="1"/>
              <a:t>Økonomisk aktivitet</a:t>
            </a:r>
            <a:endParaRPr lang="en-IE" sz="1200" b="1"/>
          </a:p>
        </p:txBody>
      </p:sp>
      <p:sp>
        <p:nvSpPr>
          <p:cNvPr id="10" name="TextBox 9">
            <a:extLst>
              <a:ext uri="{FF2B5EF4-FFF2-40B4-BE49-F238E27FC236}">
                <a16:creationId xmlns:a16="http://schemas.microsoft.com/office/drawing/2014/main" id="{D072E196-C8A6-9493-F2B3-A4A1758BA5A6}"/>
              </a:ext>
            </a:extLst>
          </p:cNvPr>
          <p:cNvSpPr txBox="1"/>
          <p:nvPr/>
        </p:nvSpPr>
        <p:spPr>
          <a:xfrm>
            <a:off x="7338702" y="3313584"/>
            <a:ext cx="540327" cy="369332"/>
          </a:xfrm>
          <a:prstGeom prst="rect">
            <a:avLst/>
          </a:prstGeom>
          <a:solidFill>
            <a:schemeClr val="bg1"/>
          </a:solidFill>
        </p:spPr>
        <p:txBody>
          <a:bodyPr wrap="square" rtlCol="0">
            <a:spAutoFit/>
          </a:bodyPr>
          <a:lstStyle/>
          <a:p>
            <a:pPr rtl="0" algn="l"/>
            <a:r>
              <a:rPr lang="en-US" sz="900">
                <a:solidFill>
                  <a:srgbClr val="000000"/>
                </a:solidFill>
              </a:rPr>
              <a:t>Damp maskine</a:t>
            </a:r>
            <a:endParaRPr lang="en-IE" sz="900">
              <a:solidFill>
                <a:srgbClr val="000000"/>
              </a:solidFill>
            </a:endParaRPr>
          </a:p>
        </p:txBody>
      </p:sp>
      <p:sp>
        <p:nvSpPr>
          <p:cNvPr id="11" name="TextBox 10">
            <a:extLst>
              <a:ext uri="{FF2B5EF4-FFF2-40B4-BE49-F238E27FC236}">
                <a16:creationId xmlns:a16="http://schemas.microsoft.com/office/drawing/2014/main" id="{36AF175C-A2D4-4085-EC37-9A48536DCAAA}"/>
              </a:ext>
            </a:extLst>
          </p:cNvPr>
          <p:cNvSpPr txBox="1"/>
          <p:nvPr/>
        </p:nvSpPr>
        <p:spPr>
          <a:xfrm>
            <a:off x="7815222" y="3393517"/>
            <a:ext cx="664927" cy="230832"/>
          </a:xfrm>
          <a:prstGeom prst="rect">
            <a:avLst/>
          </a:prstGeom>
          <a:solidFill>
            <a:schemeClr val="bg1"/>
          </a:solidFill>
        </p:spPr>
        <p:txBody>
          <a:bodyPr wrap="square" rtlCol="0">
            <a:spAutoFit/>
          </a:bodyPr>
          <a:lstStyle/>
          <a:p>
            <a:pPr rtl="0" algn="l"/>
            <a:r>
              <a:rPr lang="en-US" sz="900">
                <a:solidFill>
                  <a:srgbClr val="000000"/>
                </a:solidFill>
              </a:rPr>
              <a:t>Jernbane</a:t>
            </a:r>
            <a:endParaRPr lang="en-IE" sz="900">
              <a:solidFill>
                <a:srgbClr val="000000"/>
              </a:solidFill>
            </a:endParaRPr>
          </a:p>
        </p:txBody>
      </p:sp>
      <p:sp>
        <p:nvSpPr>
          <p:cNvPr id="12" name="TextBox 11">
            <a:extLst>
              <a:ext uri="{FF2B5EF4-FFF2-40B4-BE49-F238E27FC236}">
                <a16:creationId xmlns:a16="http://schemas.microsoft.com/office/drawing/2014/main" id="{588F1E27-B5F4-3F40-DB5B-B6D0902B84DE}"/>
              </a:ext>
            </a:extLst>
          </p:cNvPr>
          <p:cNvSpPr txBox="1"/>
          <p:nvPr/>
        </p:nvSpPr>
        <p:spPr>
          <a:xfrm>
            <a:off x="8480149" y="3118047"/>
            <a:ext cx="759488" cy="230832"/>
          </a:xfrm>
          <a:prstGeom prst="rect">
            <a:avLst/>
          </a:prstGeom>
          <a:solidFill>
            <a:schemeClr val="bg1"/>
          </a:solidFill>
        </p:spPr>
        <p:txBody>
          <a:bodyPr wrap="square" rtlCol="0">
            <a:spAutoFit/>
          </a:bodyPr>
          <a:lstStyle/>
          <a:p>
            <a:pPr rtl="0" algn="l"/>
            <a:r>
              <a:rPr lang="en-US" sz="900">
                <a:solidFill>
                  <a:srgbClr val="000000"/>
                </a:solidFill>
              </a:rPr>
              <a:t>Telefon</a:t>
            </a:r>
            <a:endParaRPr lang="en-IE" sz="900">
              <a:solidFill>
                <a:srgbClr val="000000"/>
              </a:solidFill>
            </a:endParaRPr>
          </a:p>
        </p:txBody>
      </p:sp>
      <p:sp>
        <p:nvSpPr>
          <p:cNvPr id="13" name="TextBox 12">
            <a:extLst>
              <a:ext uri="{FF2B5EF4-FFF2-40B4-BE49-F238E27FC236}">
                <a16:creationId xmlns:a16="http://schemas.microsoft.com/office/drawing/2014/main" id="{36EF0D6A-7080-CAE3-8815-29EEEECFDD0E}"/>
              </a:ext>
            </a:extLst>
          </p:cNvPr>
          <p:cNvSpPr txBox="1"/>
          <p:nvPr/>
        </p:nvSpPr>
        <p:spPr>
          <a:xfrm>
            <a:off x="8632549" y="2887215"/>
            <a:ext cx="759488" cy="230832"/>
          </a:xfrm>
          <a:prstGeom prst="rect">
            <a:avLst/>
          </a:prstGeom>
          <a:solidFill>
            <a:schemeClr val="bg1"/>
          </a:solidFill>
        </p:spPr>
        <p:txBody>
          <a:bodyPr wrap="square" rtlCol="0">
            <a:spAutoFit/>
          </a:bodyPr>
          <a:lstStyle/>
          <a:p>
            <a:pPr rtl="0" algn="l"/>
            <a:r>
              <a:rPr lang="en-US" sz="900">
                <a:solidFill>
                  <a:srgbClr val="000000"/>
                </a:solidFill>
              </a:rPr>
              <a:t>Automobil</a:t>
            </a:r>
            <a:endParaRPr lang="en-IE" sz="900">
              <a:solidFill>
                <a:srgbClr val="000000"/>
              </a:solidFill>
            </a:endParaRPr>
          </a:p>
        </p:txBody>
      </p:sp>
      <p:sp>
        <p:nvSpPr>
          <p:cNvPr id="14" name="TextBox 13">
            <a:extLst>
              <a:ext uri="{FF2B5EF4-FFF2-40B4-BE49-F238E27FC236}">
                <a16:creationId xmlns:a16="http://schemas.microsoft.com/office/drawing/2014/main" id="{FBBB62E0-C49C-8ADE-0C5A-02ADB31AE46F}"/>
              </a:ext>
            </a:extLst>
          </p:cNvPr>
          <p:cNvSpPr txBox="1"/>
          <p:nvPr/>
        </p:nvSpPr>
        <p:spPr>
          <a:xfrm>
            <a:off x="9059573" y="2664297"/>
            <a:ext cx="664927" cy="230832"/>
          </a:xfrm>
          <a:prstGeom prst="rect">
            <a:avLst/>
          </a:prstGeom>
          <a:solidFill>
            <a:schemeClr val="bg1"/>
          </a:solidFill>
        </p:spPr>
        <p:txBody>
          <a:bodyPr wrap="square" rtlCol="0">
            <a:spAutoFit/>
          </a:bodyPr>
          <a:lstStyle/>
          <a:p>
            <a:pPr rtl="0" algn="l"/>
            <a:r>
              <a:rPr lang="en-US" sz="900">
                <a:solidFill>
                  <a:srgbClr val="000000"/>
                </a:solidFill>
              </a:rPr>
              <a:t>Elektricitet</a:t>
            </a:r>
            <a:endParaRPr lang="en-IE" sz="900">
              <a:solidFill>
                <a:srgbClr val="000000"/>
              </a:solidFill>
            </a:endParaRPr>
          </a:p>
        </p:txBody>
      </p:sp>
      <p:sp>
        <p:nvSpPr>
          <p:cNvPr id="15" name="TextBox 14">
            <a:extLst>
              <a:ext uri="{FF2B5EF4-FFF2-40B4-BE49-F238E27FC236}">
                <a16:creationId xmlns:a16="http://schemas.microsoft.com/office/drawing/2014/main" id="{7FEB1ADE-35E0-555B-93E6-E68E824F0302}"/>
              </a:ext>
            </a:extLst>
          </p:cNvPr>
          <p:cNvSpPr txBox="1"/>
          <p:nvPr/>
        </p:nvSpPr>
        <p:spPr>
          <a:xfrm>
            <a:off x="9724501" y="3498250"/>
            <a:ext cx="770100" cy="230832"/>
          </a:xfrm>
          <a:prstGeom prst="rect">
            <a:avLst/>
          </a:prstGeom>
          <a:solidFill>
            <a:schemeClr val="bg1"/>
          </a:solidFill>
        </p:spPr>
        <p:txBody>
          <a:bodyPr wrap="square" rtlCol="0">
            <a:spAutoFit/>
          </a:bodyPr>
          <a:lstStyle/>
          <a:p>
            <a:pPr rtl="0" algn="l"/>
            <a:r>
              <a:rPr lang="en-US" sz="900">
                <a:solidFill>
                  <a:srgbClr val="000000"/>
                </a:solidFill>
              </a:rPr>
              <a:t>Computere</a:t>
            </a:r>
            <a:endParaRPr lang="en-IE" sz="900">
              <a:solidFill>
                <a:srgbClr val="000000"/>
              </a:solidFill>
            </a:endParaRPr>
          </a:p>
        </p:txBody>
      </p:sp>
      <p:sp>
        <p:nvSpPr>
          <p:cNvPr id="16" name="TextBox 15">
            <a:extLst>
              <a:ext uri="{FF2B5EF4-FFF2-40B4-BE49-F238E27FC236}">
                <a16:creationId xmlns:a16="http://schemas.microsoft.com/office/drawing/2014/main" id="{6965400A-1303-528F-5985-2FC8D1DF1D9D}"/>
              </a:ext>
            </a:extLst>
          </p:cNvPr>
          <p:cNvSpPr txBox="1"/>
          <p:nvPr/>
        </p:nvSpPr>
        <p:spPr>
          <a:xfrm>
            <a:off x="10351924" y="3313584"/>
            <a:ext cx="664927" cy="230832"/>
          </a:xfrm>
          <a:prstGeom prst="rect">
            <a:avLst/>
          </a:prstGeom>
          <a:solidFill>
            <a:schemeClr val="bg1"/>
          </a:solidFill>
        </p:spPr>
        <p:txBody>
          <a:bodyPr wrap="square" rtlCol="0">
            <a:spAutoFit/>
          </a:bodyPr>
          <a:lstStyle/>
          <a:p>
            <a:pPr rtl="0" algn="l"/>
            <a:r>
              <a:rPr lang="en-US" sz="900">
                <a:solidFill>
                  <a:srgbClr val="000000"/>
                </a:solidFill>
              </a:rPr>
              <a:t>Internettet</a:t>
            </a:r>
            <a:endParaRPr lang="en-IE" sz="900">
              <a:solidFill>
                <a:srgbClr val="000000"/>
              </a:solidFill>
            </a:endParaRPr>
          </a:p>
        </p:txBody>
      </p:sp>
      <p:sp>
        <p:nvSpPr>
          <p:cNvPr id="17" name="TextBox 16">
            <a:extLst>
              <a:ext uri="{FF2B5EF4-FFF2-40B4-BE49-F238E27FC236}">
                <a16:creationId xmlns:a16="http://schemas.microsoft.com/office/drawing/2014/main" id="{333AEB4A-1039-9EBF-35EE-EA58E845C308}"/>
              </a:ext>
            </a:extLst>
          </p:cNvPr>
          <p:cNvSpPr txBox="1"/>
          <p:nvPr/>
        </p:nvSpPr>
        <p:spPr>
          <a:xfrm>
            <a:off x="11193281" y="2139892"/>
            <a:ext cx="972650" cy="338554"/>
          </a:xfrm>
          <a:prstGeom prst="rect">
            <a:avLst/>
          </a:prstGeom>
          <a:solidFill>
            <a:schemeClr val="bg1"/>
          </a:solidFill>
        </p:spPr>
        <p:txBody>
          <a:bodyPr wrap="square" rtlCol="0">
            <a:spAutoFit/>
          </a:bodyPr>
          <a:lstStyle/>
          <a:p>
            <a:pPr rtl="0" algn="l"/>
            <a:r>
              <a:rPr lang="en-US" sz="800" b="1">
                <a:solidFill>
                  <a:srgbClr val="000000"/>
                </a:solidFill>
              </a:rPr>
              <a:t>Blockchain</a:t>
            </a:r>
          </a:p>
          <a:p>
            <a:pPr rtl="0" algn="l"/>
            <a:r>
              <a:rPr lang="en-US" sz="800" b="1">
                <a:solidFill>
                  <a:srgbClr val="000000"/>
                </a:solidFill>
              </a:rPr>
              <a:t>Teknologi</a:t>
            </a:r>
            <a:endParaRPr lang="en-IE" sz="800" b="1">
              <a:solidFill>
                <a:srgbClr val="000000"/>
              </a:solidFill>
            </a:endParaRPr>
          </a:p>
        </p:txBody>
      </p:sp>
      <p:sp>
        <p:nvSpPr>
          <p:cNvPr id="18" name="TextBox 17">
            <a:extLst>
              <a:ext uri="{FF2B5EF4-FFF2-40B4-BE49-F238E27FC236}">
                <a16:creationId xmlns:a16="http://schemas.microsoft.com/office/drawing/2014/main" id="{815426A1-2BFD-DC80-E432-2DB284F748B1}"/>
              </a:ext>
            </a:extLst>
          </p:cNvPr>
          <p:cNvSpPr txBox="1"/>
          <p:nvPr/>
        </p:nvSpPr>
        <p:spPr>
          <a:xfrm>
            <a:off x="11197255" y="2648026"/>
            <a:ext cx="994745" cy="338554"/>
          </a:xfrm>
          <a:prstGeom prst="rect">
            <a:avLst/>
          </a:prstGeom>
          <a:solidFill>
            <a:schemeClr val="bg1"/>
          </a:solidFill>
        </p:spPr>
        <p:txBody>
          <a:bodyPr wrap="square" rtlCol="0">
            <a:spAutoFit/>
          </a:bodyPr>
          <a:lstStyle/>
          <a:p>
            <a:pPr rtl="0" algn="l"/>
            <a:r>
              <a:rPr lang="en-US" sz="800" b="1" dirty="0">
                <a:solidFill>
                  <a:srgbClr val="000000"/>
                </a:solidFill>
              </a:rPr>
              <a:t>Genom sekventering</a:t>
            </a:r>
            <a:endParaRPr lang="en-IE" sz="800" b="1" dirty="0">
              <a:solidFill>
                <a:srgbClr val="000000"/>
              </a:solidFill>
            </a:endParaRPr>
          </a:p>
        </p:txBody>
      </p:sp>
      <p:sp>
        <p:nvSpPr>
          <p:cNvPr id="19" name="TextBox 18">
            <a:extLst>
              <a:ext uri="{FF2B5EF4-FFF2-40B4-BE49-F238E27FC236}">
                <a16:creationId xmlns:a16="http://schemas.microsoft.com/office/drawing/2014/main" id="{FB330A8C-658B-8073-9DBD-AAE2DBC54B1C}"/>
              </a:ext>
            </a:extLst>
          </p:cNvPr>
          <p:cNvSpPr txBox="1"/>
          <p:nvPr/>
        </p:nvSpPr>
        <p:spPr>
          <a:xfrm>
            <a:off x="11193281" y="3039489"/>
            <a:ext cx="972650" cy="215444"/>
          </a:xfrm>
          <a:prstGeom prst="rect">
            <a:avLst/>
          </a:prstGeom>
          <a:solidFill>
            <a:schemeClr val="bg1"/>
          </a:solidFill>
        </p:spPr>
        <p:txBody>
          <a:bodyPr wrap="square" rtlCol="0">
            <a:spAutoFit/>
          </a:bodyPr>
          <a:lstStyle/>
          <a:p>
            <a:pPr rtl="0" algn="l"/>
            <a:r>
              <a:rPr lang="en-US" sz="800" b="1">
                <a:solidFill>
                  <a:srgbClr val="000000"/>
                </a:solidFill>
              </a:rPr>
              <a:t>Robotik</a:t>
            </a:r>
            <a:endParaRPr lang="en-IE" sz="800" b="1">
              <a:solidFill>
                <a:srgbClr val="000000"/>
              </a:solidFill>
            </a:endParaRPr>
          </a:p>
        </p:txBody>
      </p:sp>
      <p:sp>
        <p:nvSpPr>
          <p:cNvPr id="20" name="TextBox 19">
            <a:extLst>
              <a:ext uri="{FF2B5EF4-FFF2-40B4-BE49-F238E27FC236}">
                <a16:creationId xmlns:a16="http://schemas.microsoft.com/office/drawing/2014/main" id="{7DF102A7-20E3-BB1B-7C68-9BDE83F1C967}"/>
              </a:ext>
            </a:extLst>
          </p:cNvPr>
          <p:cNvSpPr txBox="1"/>
          <p:nvPr/>
        </p:nvSpPr>
        <p:spPr>
          <a:xfrm>
            <a:off x="11197255" y="3498250"/>
            <a:ext cx="972650" cy="215444"/>
          </a:xfrm>
          <a:prstGeom prst="rect">
            <a:avLst/>
          </a:prstGeom>
          <a:solidFill>
            <a:schemeClr val="bg1"/>
          </a:solidFill>
        </p:spPr>
        <p:txBody>
          <a:bodyPr wrap="square" rtlCol="0">
            <a:spAutoFit/>
          </a:bodyPr>
          <a:lstStyle/>
          <a:p>
            <a:pPr rtl="0" algn="l"/>
            <a:r>
              <a:rPr lang="en-US" sz="800" b="1">
                <a:solidFill>
                  <a:srgbClr val="000000"/>
                </a:solidFill>
              </a:rPr>
              <a:t>Energiopbevaring</a:t>
            </a:r>
            <a:endParaRPr lang="en-IE" sz="800" b="1">
              <a:solidFill>
                <a:srgbClr val="000000"/>
              </a:solidFill>
            </a:endParaRPr>
          </a:p>
        </p:txBody>
      </p:sp>
      <p:sp>
        <p:nvSpPr>
          <p:cNvPr id="21" name="TextBox 20">
            <a:extLst>
              <a:ext uri="{FF2B5EF4-FFF2-40B4-BE49-F238E27FC236}">
                <a16:creationId xmlns:a16="http://schemas.microsoft.com/office/drawing/2014/main" id="{A2D17146-E51C-41E3-6734-18D4EEB8F7C7}"/>
              </a:ext>
            </a:extLst>
          </p:cNvPr>
          <p:cNvSpPr txBox="1"/>
          <p:nvPr/>
        </p:nvSpPr>
        <p:spPr>
          <a:xfrm>
            <a:off x="11197255" y="3867483"/>
            <a:ext cx="972650" cy="338554"/>
          </a:xfrm>
          <a:prstGeom prst="rect">
            <a:avLst/>
          </a:prstGeom>
          <a:solidFill>
            <a:schemeClr val="bg1"/>
          </a:solidFill>
        </p:spPr>
        <p:txBody>
          <a:bodyPr wrap="square" rtlCol="0">
            <a:spAutoFit/>
          </a:bodyPr>
          <a:lstStyle/>
          <a:p>
            <a:pPr rtl="0" algn="l"/>
            <a:r>
              <a:rPr lang="en-US" sz="800" b="1" dirty="0">
                <a:solidFill>
                  <a:srgbClr val="000000"/>
                </a:solidFill>
              </a:rPr>
              <a:t>Kunstig intelligens</a:t>
            </a:r>
            <a:endParaRPr lang="en-IE" sz="800" b="1" dirty="0">
              <a:solidFill>
                <a:srgbClr val="000000"/>
              </a:solidFill>
            </a:endParaRPr>
          </a:p>
        </p:txBody>
      </p:sp>
      <p:sp>
        <p:nvSpPr>
          <p:cNvPr id="22" name="TextBox 21">
            <a:extLst>
              <a:ext uri="{FF2B5EF4-FFF2-40B4-BE49-F238E27FC236}">
                <a16:creationId xmlns:a16="http://schemas.microsoft.com/office/drawing/2014/main" id="{30C7CD35-614E-DAE2-9DA3-84C9F9B55434}"/>
              </a:ext>
            </a:extLst>
          </p:cNvPr>
          <p:cNvSpPr txBox="1"/>
          <p:nvPr/>
        </p:nvSpPr>
        <p:spPr>
          <a:xfrm>
            <a:off x="8539865" y="4967134"/>
            <a:ext cx="2144522" cy="276999"/>
          </a:xfrm>
          <a:prstGeom prst="rect">
            <a:avLst/>
          </a:prstGeom>
          <a:solidFill>
            <a:schemeClr val="bg1"/>
          </a:solidFill>
        </p:spPr>
        <p:txBody>
          <a:bodyPr wrap="square" rtlCol="0">
            <a:spAutoFit/>
          </a:bodyPr>
          <a:lstStyle/>
          <a:p>
            <a:pPr rtl="0" algn="l"/>
            <a:r>
              <a:rPr lang="en-US" sz="1200" b="1"/>
              <a:t>år (i intervaller på 20 år)</a:t>
            </a:r>
            <a:endParaRPr lang="en-IE" sz="1200" b="1"/>
          </a:p>
        </p:txBody>
      </p:sp>
      <p:sp>
        <p:nvSpPr>
          <p:cNvPr id="23" name="TextBox 22">
            <a:extLst>
              <a:ext uri="{FF2B5EF4-FFF2-40B4-BE49-F238E27FC236}">
                <a16:creationId xmlns:a16="http://schemas.microsoft.com/office/drawing/2014/main" id="{3D9FF87E-116B-71DB-691A-F461EF2862B0}"/>
              </a:ext>
            </a:extLst>
          </p:cNvPr>
          <p:cNvSpPr txBox="1"/>
          <p:nvPr/>
        </p:nvSpPr>
        <p:spPr>
          <a:xfrm>
            <a:off x="9894264" y="5472902"/>
            <a:ext cx="2144522" cy="338554"/>
          </a:xfrm>
          <a:prstGeom prst="rect">
            <a:avLst/>
          </a:prstGeom>
          <a:noFill/>
        </p:spPr>
        <p:txBody>
          <a:bodyPr wrap="square">
            <a:spAutoFit/>
          </a:bodyPr>
          <a:lstStyle/>
          <a:p>
            <a:pPr rtl="0" algn="l"/>
            <a:r>
              <a:rPr lang="en-IE" sz="1600" b="0" i="1" dirty="0">
                <a:solidFill>
                  <a:srgbClr val="999999"/>
                </a:solidFill>
                <a:effectLst/>
              </a:rPr>
              <a:t>Kilde:</a:t>
            </a:r>
            <a:r>
              <a:rPr lang="en-IE" sz="1600" b="0" i="1" u="none" strike="noStrike" dirty="0">
                <a:solidFill>
                  <a:srgbClr val="F79037"/>
                </a:solidFill>
                <a:effectLst/>
                <a:hlinkClick r:id="rId3">
                  <a:extLst>
                    <a:ext uri="{A12FA001-AC4F-418D-AE19-62706E023703}">
                      <ahyp:hlinkClr xmlns:ahyp="http://schemas.microsoft.com/office/drawing/2018/hyperlinkcolor" val="tx"/>
                    </a:ext>
                  </a:extLst>
                </a:hlinkClick>
              </a:rPr>
              <a:t>ARK Invest</a:t>
            </a:r>
            <a:endParaRPr lang="en-IE" sz="1600" dirty="0">
              <a:solidFill>
                <a:srgbClr val="F79037"/>
              </a:solidFill>
            </a:endParaRPr>
          </a:p>
        </p:txBody>
      </p:sp>
      <p:sp>
        <p:nvSpPr>
          <p:cNvPr id="24" name="TextBox 23">
            <a:extLst>
              <a:ext uri="{FF2B5EF4-FFF2-40B4-BE49-F238E27FC236}">
                <a16:creationId xmlns:a16="http://schemas.microsoft.com/office/drawing/2014/main" id="{35B26A6A-E79F-687C-E07B-79E42FFFABC1}"/>
              </a:ext>
            </a:extLst>
          </p:cNvPr>
          <p:cNvSpPr txBox="1"/>
          <p:nvPr/>
        </p:nvSpPr>
        <p:spPr>
          <a:xfrm>
            <a:off x="7585921" y="1084572"/>
            <a:ext cx="4098175" cy="400110"/>
          </a:xfrm>
          <a:prstGeom prst="rect">
            <a:avLst/>
          </a:prstGeom>
          <a:noFill/>
          <a:ln>
            <a:solidFill>
              <a:srgbClr val="1188A3"/>
            </a:solidFill>
          </a:ln>
        </p:spPr>
        <p:txBody>
          <a:bodyPr wrap="square" rtlCol="0">
            <a:spAutoFit/>
          </a:bodyPr>
          <a:lstStyle/>
          <a:p>
            <a:pPr algn="ctr" rtl="0"/>
            <a:r>
              <a:rPr lang="en-US" sz="2000" b="1">
                <a:solidFill>
                  <a:srgbClr val="30475E"/>
                </a:solidFill>
              </a:rPr>
              <a:t>Bølge af radikale innovationer</a:t>
            </a:r>
            <a:endParaRPr lang="en-IE" sz="2000" b="1">
              <a:solidFill>
                <a:srgbClr val="30475E"/>
              </a:solidFill>
            </a:endParaRPr>
          </a:p>
        </p:txBody>
      </p:sp>
    </p:spTree>
    <p:extLst>
      <p:ext uri="{BB962C8B-B14F-4D97-AF65-F5344CB8AC3E}">
        <p14:creationId xmlns:p14="http://schemas.microsoft.com/office/powerpoint/2010/main" val="47709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79685" y="2043173"/>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43647" y="2048263"/>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2057654"/>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630621" y="4357598"/>
            <a:ext cx="2669627" cy="1237497"/>
          </a:xfrm>
        </p:spPr>
        <p:txBody>
          <a:bodyPr/>
          <a:lstStyle/>
          <a:p>
            <a:pPr algn="ctr" rtl="0"/>
            <a:r>
              <a:rPr lang="en-US" dirty="0">
                <a:solidFill>
                  <a:srgbClr val="30475E"/>
                </a:solidFill>
              </a:rPr>
              <a:t>Innovation kan sætte fødevarevirksomheder i stand til at skabe nye produkter, der imødekommer skiftende forbrugerkrav, f.eks. sundere eller mere bæredygtige muligheder.</a:t>
            </a:r>
            <a:endParaRPr lang="en-IE" dirty="0">
              <a:solidFill>
                <a:srgbClr val="30475E"/>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864405" y="3787793"/>
            <a:ext cx="2289838" cy="344705"/>
          </a:xfrm>
        </p:spPr>
        <p:txBody>
          <a:bodyPr/>
          <a:lstStyle/>
          <a:p>
            <a:pPr algn="ctr" rtl="0">
              <a:lnSpc>
                <a:spcPct val="70000"/>
              </a:lnSpc>
            </a:pPr>
            <a:r>
              <a:rPr lang="en-IE" sz="2400" b="1" dirty="0">
                <a:solidFill>
                  <a:srgbClr val="30475E"/>
                </a:solidFill>
              </a:rPr>
              <a:t>Ny produktudvikling</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401063" y="4388793"/>
            <a:ext cx="2669628" cy="1237497"/>
          </a:xfrm>
        </p:spPr>
        <p:txBody>
          <a:bodyPr/>
          <a:lstStyle/>
          <a:p>
            <a:pPr algn="ctr" rtl="0"/>
            <a:r>
              <a:rPr lang="en-US" dirty="0">
                <a:solidFill>
                  <a:srgbClr val="30475E"/>
                </a:solidFill>
              </a:rPr>
              <a:t>Ved at innovere og tilbyde unikke produkter kan fødevarevirksomheder stå stille og skabe en konkurrencefordel.</a:t>
            </a:r>
            <a:endParaRPr lang="en-IE" dirty="0">
              <a:solidFill>
                <a:srgbClr val="30475E"/>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603612" y="3817198"/>
            <a:ext cx="2492387" cy="344705"/>
          </a:xfrm>
        </p:spPr>
        <p:txBody>
          <a:bodyPr/>
          <a:lstStyle/>
          <a:p>
            <a:pPr algn="ctr" rtl="0">
              <a:lnSpc>
                <a:spcPct val="70000"/>
              </a:lnSpc>
            </a:pPr>
            <a:r>
              <a:rPr lang="en-IE" sz="2400" b="1" dirty="0">
                <a:solidFill>
                  <a:srgbClr val="30475E"/>
                </a:solidFill>
              </a:rPr>
              <a:t>Differentiering fra konkurrenter</a:t>
            </a: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096000" y="4359345"/>
            <a:ext cx="2669627" cy="1237497"/>
          </a:xfrm>
        </p:spPr>
        <p:txBody>
          <a:bodyPr/>
          <a:lstStyle/>
          <a:p>
            <a:pPr algn="ctr" rtl="0"/>
            <a:r>
              <a:rPr lang="en-US" dirty="0">
                <a:solidFill>
                  <a:srgbClr val="30475E"/>
                </a:solidFill>
              </a:rPr>
              <a:t>Innovation kan hjælpe fødevarevirksomheder med at strømline deres drift og reducere omkostningerne, hvilket fører til øget effektivitet og produktivitet.</a:t>
            </a:r>
            <a:endParaRPr lang="en-IE" dirty="0">
              <a:solidFill>
                <a:srgbClr val="30475E"/>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096001" y="3787750"/>
            <a:ext cx="2694936" cy="344705"/>
          </a:xfrm>
        </p:spPr>
        <p:txBody>
          <a:bodyPr/>
          <a:lstStyle/>
          <a:p>
            <a:pPr algn="ctr" rtl="0">
              <a:lnSpc>
                <a:spcPct val="70000"/>
              </a:lnSpc>
            </a:pPr>
            <a:r>
              <a:rPr lang="en-IE" sz="2400" b="1" dirty="0">
                <a:solidFill>
                  <a:srgbClr val="30475E"/>
                </a:solidFill>
              </a:rPr>
              <a:t>Forbedret effektivitet og produktivitet</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8" y="4377040"/>
            <a:ext cx="2862806" cy="1237497"/>
          </a:xfrm>
        </p:spPr>
        <p:txBody>
          <a:bodyPr/>
          <a:lstStyle/>
          <a:p>
            <a:pPr algn="ctr" rtl="0"/>
            <a:r>
              <a:rPr lang="en-US" dirty="0">
                <a:solidFill>
                  <a:srgbClr val="30475E"/>
                </a:solidFill>
              </a:rPr>
              <a:t>Ved at udvikle innovative produkter og løsninger kan fødevarevirksomheder øge omsætningen og erobre en større andel af markedet.</a:t>
            </a:r>
            <a:endParaRPr lang="en-IE" dirty="0">
              <a:solidFill>
                <a:srgbClr val="30475E"/>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09899" y="3805445"/>
            <a:ext cx="2694935" cy="344705"/>
          </a:xfrm>
        </p:spPr>
        <p:txBody>
          <a:bodyPr/>
          <a:lstStyle/>
          <a:p>
            <a:pPr algn="ctr" rtl="0">
              <a:lnSpc>
                <a:spcPct val="70000"/>
              </a:lnSpc>
            </a:pPr>
            <a:r>
              <a:rPr lang="en-US" sz="2400" b="1" dirty="0">
                <a:solidFill>
                  <a:srgbClr val="30475E"/>
                </a:solidFill>
              </a:rPr>
              <a:t>Øget omsætning og markedsandel</a:t>
            </a:r>
            <a:endParaRPr lang="en-IE" sz="2400" b="1" dirty="0">
              <a:solidFill>
                <a:srgbClr val="30475E"/>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rtl="0" algn="l"/>
            <a:r>
              <a:rPr lang="en-US" sz="3600" b="0" i="0" dirty="0">
                <a:solidFill>
                  <a:schemeClr val="bg1"/>
                </a:solidFill>
                <a:effectLst/>
              </a:rPr>
              <a:t>Innovation kan tilbyde adskillige muligheder for fødevarevirksomheder, herunder:</a:t>
            </a:r>
            <a:endParaRPr lang="en-IE" sz="36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73500" y="2043113"/>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075" y="2052639"/>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216900" y="2052638"/>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1397876" y="4366992"/>
            <a:ext cx="2991466" cy="1237497"/>
          </a:xfrm>
        </p:spPr>
        <p:txBody>
          <a:bodyPr/>
          <a:lstStyle/>
          <a:p>
            <a:pPr algn="ctr" rtl="0"/>
            <a:r>
              <a:rPr lang="en-US" dirty="0">
                <a:solidFill>
                  <a:srgbClr val="30475E"/>
                </a:solidFill>
              </a:rPr>
              <a:t>Innovation kan også hjælpe fødevarevirksomheder med at blive mere bæredygtige ved at reducere spild, spare på ressourcer og</a:t>
            </a:r>
            <a:r>
              <a:rPr lang="en-US" dirty="0" err="1">
                <a:solidFill>
                  <a:srgbClr val="30475E"/>
                </a:solidFill>
              </a:rPr>
              <a:t>minimere</a:t>
            </a:r>
            <a:r>
              <a:rPr lang="en-US" dirty="0">
                <a:solidFill>
                  <a:srgbClr val="30475E"/>
                </a:solidFill>
              </a:rPr>
              <a:t>deres miljømæssige fodaftryk.</a:t>
            </a:r>
            <a:endParaRPr lang="en-IE" dirty="0">
              <a:solidFill>
                <a:srgbClr val="30475E"/>
              </a:solidFill>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841792" y="3798517"/>
            <a:ext cx="2289838" cy="344705"/>
          </a:xfrm>
        </p:spPr>
        <p:txBody>
          <a:bodyPr/>
          <a:lstStyle/>
          <a:p>
            <a:pPr algn="ctr" rtl="0">
              <a:lnSpc>
                <a:spcPct val="70000"/>
              </a:lnSpc>
            </a:pPr>
            <a:r>
              <a:rPr lang="en-IE" sz="2400" b="1" dirty="0">
                <a:solidFill>
                  <a:srgbClr val="30475E"/>
                </a:solidFill>
              </a:rPr>
              <a:t>Forbedret bæredygtighed</a:t>
            </a: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582510" y="4384687"/>
            <a:ext cx="2991466" cy="1237497"/>
          </a:xfrm>
        </p:spPr>
        <p:txBody>
          <a:bodyPr/>
          <a:lstStyle/>
          <a:p>
            <a:pPr algn="ctr" rtl="0"/>
            <a:r>
              <a:rPr lang="en-US" dirty="0">
                <a:solidFill>
                  <a:srgbClr val="30475E"/>
                </a:solidFill>
              </a:rPr>
              <a:t>Innovation kan hjælpe fødevarevirksomheder med at forbedre sikkerheden og kvaliteten af ​​deres produkter gennem udvikling af nye teknologier og processer.</a:t>
            </a:r>
            <a:endParaRPr lang="en-IE" dirty="0">
              <a:solidFill>
                <a:srgbClr val="30475E"/>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951081" y="3816212"/>
            <a:ext cx="2289838" cy="344705"/>
          </a:xfrm>
        </p:spPr>
        <p:txBody>
          <a:bodyPr/>
          <a:lstStyle/>
          <a:p>
            <a:pPr algn="ctr" rtl="0">
              <a:lnSpc>
                <a:spcPct val="70000"/>
              </a:lnSpc>
            </a:pPr>
            <a:r>
              <a:rPr lang="en-IE" sz="2400" b="1" dirty="0">
                <a:solidFill>
                  <a:srgbClr val="30475E"/>
                </a:solidFill>
              </a:rPr>
              <a:t>Forbedret sikkerhed og kvalitet</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696088" y="4350148"/>
            <a:ext cx="3098036" cy="1237497"/>
          </a:xfrm>
        </p:spPr>
        <p:txBody>
          <a:bodyPr/>
          <a:lstStyle/>
          <a:p>
            <a:pPr algn="ctr" rtl="0"/>
            <a:r>
              <a:rPr lang="en-US" dirty="0">
                <a:solidFill>
                  <a:srgbClr val="30475E"/>
                </a:solidFill>
              </a:rPr>
              <a:t>Ved at udnytte innovation kan virksomheder forbedre kundeoplevelsen via nye produkter, tjenester eller teknologier, der øger bekvemmelighed, hastighed eller</a:t>
            </a:r>
            <a:r>
              <a:rPr lang="en-US" dirty="0" err="1">
                <a:solidFill>
                  <a:srgbClr val="30475E"/>
                </a:solidFill>
              </a:rPr>
              <a:t>personalisering</a:t>
            </a:r>
            <a:r>
              <a:rPr lang="en-US" dirty="0">
                <a:solidFill>
                  <a:srgbClr val="30475E"/>
                </a:solidFill>
              </a:rPr>
              <a:t>.</a:t>
            </a: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US" dirty="0">
              <a:solidFill>
                <a:srgbClr val="30475E"/>
              </a:solidFill>
            </a:endParaRPr>
          </a:p>
          <a:p>
            <a:pPr algn="ctr" rtl="0"/>
            <a:endParaRPr lang="en-IE" dirty="0">
              <a:solidFill>
                <a:srgbClr val="30475E"/>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740359" y="3781673"/>
            <a:ext cx="2887819" cy="344705"/>
          </a:xfrm>
        </p:spPr>
        <p:txBody>
          <a:bodyPr/>
          <a:lstStyle/>
          <a:p>
            <a:pPr algn="ctr" rtl="0">
              <a:lnSpc>
                <a:spcPct val="70000"/>
              </a:lnSpc>
            </a:pPr>
            <a:r>
              <a:rPr lang="en-IE" sz="2400" b="1" dirty="0">
                <a:solidFill>
                  <a:srgbClr val="30475E"/>
                </a:solidFill>
              </a:rPr>
              <a:t>Forbedret kundeoplevelse</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rtl="0" algn="l"/>
            <a:r>
              <a:rPr lang="en-US" sz="3600" b="0" i="0" dirty="0">
                <a:solidFill>
                  <a:schemeClr val="bg1"/>
                </a:solidFill>
                <a:effectLst/>
              </a:rPr>
              <a:t>Innovation kan tilbyde adskillige muligheder for fødevarevirksomheder, herunder:</a:t>
            </a:r>
            <a:endParaRPr lang="en-IE" sz="36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6703" y="2041525"/>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pPr rtl="0" algn="l"/>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11152" y="1310711"/>
            <a:ext cx="4465067" cy="689519"/>
          </a:xfrm>
        </p:spPr>
        <p:txBody>
          <a:bodyPr/>
          <a:lstStyle/>
          <a:p>
            <a:pPr rtl="0" algn="l"/>
            <a:r>
              <a:rPr lang="en-US" b="1" dirty="0"/>
              <a:t>Muligheder i innovation</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2385" y="1337990"/>
            <a:ext cx="5170482" cy="4671588"/>
          </a:xfrm>
        </p:spPr>
        <p:txBody>
          <a:bodyPr/>
          <a:lstStyle/>
          <a:p>
            <a:pPr rtl="0" algn="l"/>
            <a:r>
              <a:rPr lang="en-US" dirty="0"/>
              <a:t>Innovation giver fødevarevirksomheder mulighed for at imødekomme forbrugernes skiftende behov og forventninger, tackle industriens og samfundsmæssige udfordringer, differentiere sig på markedet og indgå i samarbejdspartnerskaber.</a:t>
            </a:r>
          </a:p>
          <a:p>
            <a:pPr rtl="0" algn="l"/>
            <a:r>
              <a:rPr lang="en-US" dirty="0"/>
              <a:t>I dette modul ønsker vi at hjælpe dig med at omfavne innovation, så din etiske fødevarevirksomhed kan tilpasse sig, trives og gribe nye muligheder i fødevareindustriens dynamiske og udviklende landskab.</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pPr rtl="0" algn="l"/>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pPr rtl="0" algn="l"/>
            <a:r>
              <a:rPr lang="en-US" b="1" dirty="0"/>
              <a:t>Innovation for People-Planet-Profit</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pPr rtl="0" algn="l"/>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4082952"/>
            <a:ext cx="4465067" cy="689519"/>
          </a:xfrm>
        </p:spPr>
        <p:txBody>
          <a:bodyPr/>
          <a:lstStyle/>
          <a:p>
            <a:pPr rtl="0" algn="l"/>
            <a:r>
              <a:rPr lang="en-US" b="1" dirty="0"/>
              <a:t>Start din innovationsrejse</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pPr rtl="0" algn="l"/>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7809" y="3195245"/>
            <a:ext cx="4465067" cy="689519"/>
          </a:xfrm>
        </p:spPr>
        <p:txBody>
          <a:bodyPr/>
          <a:lstStyle/>
          <a:p>
            <a:pPr rtl="0" algn="l"/>
            <a:r>
              <a:rPr lang="en-US" b="1" dirty="0"/>
              <a:t>Innovationsmodeller</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pPr rtl="0" algn="l"/>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pPr rtl="0" algn="l"/>
            <a:r>
              <a:rPr lang="en-US" b="1" dirty="0"/>
              <a:t>Udarbejdelse af en strategi for fremtiden</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12910" y="394155"/>
            <a:ext cx="7884855" cy="720752"/>
          </a:xfrm>
        </p:spPr>
        <p:txBody>
          <a:bodyPr/>
          <a:lstStyle/>
          <a:p>
            <a:pPr rtl="0" algn="l"/>
            <a:r>
              <a:rPr lang="en-US" b="1" dirty="0"/>
              <a:t>Udforsk innovationens verden</a:t>
            </a:r>
          </a:p>
        </p:txBody>
      </p:sp>
      <p:sp>
        <p:nvSpPr>
          <p:cNvPr id="3" name="TextBox 2">
            <a:extLst>
              <a:ext uri="{FF2B5EF4-FFF2-40B4-BE49-F238E27FC236}">
                <a16:creationId xmlns:a16="http://schemas.microsoft.com/office/drawing/2014/main" id="{A4D6BE5B-3087-08E6-61A6-B25453F9E994}"/>
              </a:ext>
            </a:extLst>
          </p:cNvPr>
          <p:cNvSpPr txBox="1"/>
          <p:nvPr/>
        </p:nvSpPr>
        <p:spPr>
          <a:xfrm>
            <a:off x="6747809" y="5980608"/>
            <a:ext cx="6136848" cy="430887"/>
          </a:xfrm>
          <a:prstGeom prst="rect">
            <a:avLst/>
          </a:prstGeom>
          <a:noFill/>
        </p:spPr>
        <p:txBody>
          <a:bodyPr wrap="square">
            <a:spAutoFit/>
          </a:bodyPr>
          <a:lstStyle/>
          <a:p>
            <a:pPr rtl="0" algn="l"/>
            <a:r>
              <a:rPr lang="en-US" sz="2200" b="1" dirty="0">
                <a:solidFill>
                  <a:srgbClr val="000000"/>
                </a:solidFill>
              </a:rPr>
              <a:t>Innovation og funktionalitet i fødevarevirksomhed</a:t>
            </a:r>
          </a:p>
        </p:txBody>
      </p:sp>
      <p:sp>
        <p:nvSpPr>
          <p:cNvPr id="4" name="Text Placeholder 24">
            <a:extLst>
              <a:ext uri="{FF2B5EF4-FFF2-40B4-BE49-F238E27FC236}">
                <a16:creationId xmlns:a16="http://schemas.microsoft.com/office/drawing/2014/main" id="{4A6477CE-65C8-AF8F-5293-E986DA5B1310}"/>
              </a:ext>
            </a:extLst>
          </p:cNvPr>
          <p:cNvSpPr txBox="1">
            <a:spLocks/>
          </p:cNvSpPr>
          <p:nvPr/>
        </p:nvSpPr>
        <p:spPr>
          <a:xfrm>
            <a:off x="5912866" y="5839858"/>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US" dirty="0"/>
              <a:t>06</a:t>
            </a:r>
          </a:p>
        </p:txBody>
      </p:sp>
      <p:cxnSp>
        <p:nvCxnSpPr>
          <p:cNvPr id="5" name="Straight Connector 4">
            <a:extLst>
              <a:ext uri="{FF2B5EF4-FFF2-40B4-BE49-F238E27FC236}">
                <a16:creationId xmlns:a16="http://schemas.microsoft.com/office/drawing/2014/main" id="{103C81A9-EBE3-D1FF-36A3-4EF6350D5D44}"/>
              </a:ext>
            </a:extLst>
          </p:cNvPr>
          <p:cNvCxnSpPr>
            <a:cxnSpLocks/>
          </p:cNvCxnSpPr>
          <p:nvPr/>
        </p:nvCxnSpPr>
        <p:spPr>
          <a:xfrm flipH="1">
            <a:off x="5802498" y="583985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5315670" cy="3066422"/>
          </a:xfrm>
        </p:spPr>
        <p:txBody>
          <a:bodyPr/>
          <a:lstStyle/>
          <a:p>
            <a:pPr rtl="0" algn="l"/>
            <a:r>
              <a:rPr lang="en-US" dirty="0"/>
              <a:t>Innovation for People-Planet-Profit</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2DB3D-490F-F818-8264-F4B4E9652105}"/>
              </a:ext>
            </a:extLst>
          </p:cNvPr>
          <p:cNvSpPr>
            <a:spLocks noGrp="1"/>
          </p:cNvSpPr>
          <p:nvPr>
            <p:ph type="body" idx="1"/>
          </p:nvPr>
        </p:nvSpPr>
        <p:spPr>
          <a:xfrm>
            <a:off x="411245" y="429619"/>
            <a:ext cx="9221641" cy="582221"/>
          </a:xfrm>
        </p:spPr>
        <p:txBody>
          <a:bodyPr>
            <a:noAutofit/>
          </a:bodyPr>
          <a:lstStyle/>
          <a:p>
            <a:pPr indent="0" rtl="0" algn="l"/>
            <a:r>
              <a:rPr lang="en-IE" dirty="0"/>
              <a:t>Fra et etisk fødevareinnovationsperspektiv... kan muligheder skabes ved:</a:t>
            </a:r>
          </a:p>
        </p:txBody>
      </p:sp>
      <p:sp>
        <p:nvSpPr>
          <p:cNvPr id="3" name="Text Placeholder 2">
            <a:extLst>
              <a:ext uri="{FF2B5EF4-FFF2-40B4-BE49-F238E27FC236}">
                <a16:creationId xmlns:a16="http://schemas.microsoft.com/office/drawing/2014/main" id="{4CC89027-7F57-281A-CC4A-3D75BABC17E3}"/>
              </a:ext>
            </a:extLst>
          </p:cNvPr>
          <p:cNvSpPr>
            <a:spLocks noGrp="1"/>
          </p:cNvSpPr>
          <p:nvPr>
            <p:ph type="body" idx="2"/>
          </p:nvPr>
        </p:nvSpPr>
        <p:spPr>
          <a:xfrm>
            <a:off x="569184" y="3772306"/>
            <a:ext cx="1766146" cy="977531"/>
          </a:xfrm>
        </p:spPr>
        <p:txBody>
          <a:bodyPr/>
          <a:lstStyle/>
          <a:p>
            <a:pPr marL="0" indent="0" rtl="0" algn="l"/>
            <a:r>
              <a:rPr lang="en-IE" sz="1800" b="1" dirty="0">
                <a:solidFill>
                  <a:srgbClr val="000000"/>
                </a:solidFill>
                <a:latin typeface="+mn-lt"/>
              </a:rPr>
              <a:t>Udvikling af nye ETISKE fødevarer</a:t>
            </a:r>
          </a:p>
        </p:txBody>
      </p:sp>
      <p:sp>
        <p:nvSpPr>
          <p:cNvPr id="4" name="Text Placeholder 3">
            <a:extLst>
              <a:ext uri="{FF2B5EF4-FFF2-40B4-BE49-F238E27FC236}">
                <a16:creationId xmlns:a16="http://schemas.microsoft.com/office/drawing/2014/main" id="{1BE29BA9-31D2-F9C5-60EA-F997C6A76846}"/>
              </a:ext>
            </a:extLst>
          </p:cNvPr>
          <p:cNvSpPr>
            <a:spLocks noGrp="1"/>
          </p:cNvSpPr>
          <p:nvPr>
            <p:ph type="body" idx="3"/>
          </p:nvPr>
        </p:nvSpPr>
        <p:spPr>
          <a:xfrm>
            <a:off x="2948802" y="3789594"/>
            <a:ext cx="1766146" cy="977531"/>
          </a:xfrm>
        </p:spPr>
        <p:txBody>
          <a:bodyPr/>
          <a:lstStyle/>
          <a:p>
            <a:pPr marL="0" indent="0" rtl="0" algn="l"/>
            <a:r>
              <a:rPr lang="en-IE" sz="1800" b="1" dirty="0">
                <a:solidFill>
                  <a:srgbClr val="000000"/>
                </a:solidFill>
                <a:latin typeface="+mn-lt"/>
              </a:rPr>
              <a:t>Oprettelse af nye DISTRIBUTION-kanaler</a:t>
            </a:r>
          </a:p>
        </p:txBody>
      </p:sp>
      <p:sp>
        <p:nvSpPr>
          <p:cNvPr id="5" name="Text Placeholder 4">
            <a:extLst>
              <a:ext uri="{FF2B5EF4-FFF2-40B4-BE49-F238E27FC236}">
                <a16:creationId xmlns:a16="http://schemas.microsoft.com/office/drawing/2014/main" id="{59618BC2-4D8B-DFD6-59E2-8BC0F529B930}"/>
              </a:ext>
            </a:extLst>
          </p:cNvPr>
          <p:cNvSpPr>
            <a:spLocks noGrp="1"/>
          </p:cNvSpPr>
          <p:nvPr>
            <p:ph type="body" idx="4"/>
          </p:nvPr>
        </p:nvSpPr>
        <p:spPr/>
        <p:txBody>
          <a:bodyPr/>
          <a:lstStyle/>
          <a:p>
            <a:pPr marL="0" indent="0" rtl="0" algn="l"/>
            <a:r>
              <a:rPr lang="en-IE" sz="1800" b="1" dirty="0">
                <a:solidFill>
                  <a:srgbClr val="000000"/>
                </a:solidFill>
                <a:latin typeface="+mn-lt"/>
              </a:rPr>
              <a:t>Forbedring af forsyningskædens TRANSPARENS</a:t>
            </a:r>
          </a:p>
        </p:txBody>
      </p:sp>
      <p:sp>
        <p:nvSpPr>
          <p:cNvPr id="6" name="Text Placeholder 5">
            <a:extLst>
              <a:ext uri="{FF2B5EF4-FFF2-40B4-BE49-F238E27FC236}">
                <a16:creationId xmlns:a16="http://schemas.microsoft.com/office/drawing/2014/main" id="{4AAA1B43-4ABD-0A24-2246-463508D7D64C}"/>
              </a:ext>
            </a:extLst>
          </p:cNvPr>
          <p:cNvSpPr>
            <a:spLocks noGrp="1"/>
          </p:cNvSpPr>
          <p:nvPr>
            <p:ph type="body" idx="10"/>
          </p:nvPr>
        </p:nvSpPr>
        <p:spPr>
          <a:xfrm>
            <a:off x="3136833" y="2644139"/>
            <a:ext cx="586612" cy="597538"/>
          </a:xfrm>
        </p:spPr>
        <p:txBody>
          <a:bodyPr/>
          <a:lstStyle/>
          <a:p>
            <a:pPr algn="l" rtl="0"/>
            <a:r>
              <a:rPr lang="en-IE" dirty="0">
                <a:solidFill>
                  <a:srgbClr val="79C5C3"/>
                </a:solidFill>
              </a:rPr>
              <a:t>2</a:t>
            </a:r>
          </a:p>
        </p:txBody>
      </p:sp>
      <p:sp>
        <p:nvSpPr>
          <p:cNvPr id="7" name="Text Placeholder 6">
            <a:extLst>
              <a:ext uri="{FF2B5EF4-FFF2-40B4-BE49-F238E27FC236}">
                <a16:creationId xmlns:a16="http://schemas.microsoft.com/office/drawing/2014/main" id="{3643B1AD-7E55-4069-E077-2BED90C3BC94}"/>
              </a:ext>
            </a:extLst>
          </p:cNvPr>
          <p:cNvSpPr>
            <a:spLocks noGrp="1"/>
          </p:cNvSpPr>
          <p:nvPr>
            <p:ph type="body" idx="11"/>
          </p:nvPr>
        </p:nvSpPr>
        <p:spPr>
          <a:xfrm>
            <a:off x="5509637" y="2559038"/>
            <a:ext cx="586612" cy="597538"/>
          </a:xfrm>
        </p:spPr>
        <p:txBody>
          <a:bodyPr/>
          <a:lstStyle/>
          <a:p>
            <a:pPr rtl="0" algn="l"/>
            <a:r>
              <a:rPr lang="en-IE" dirty="0">
                <a:solidFill>
                  <a:srgbClr val="F1A0C2"/>
                </a:solidFill>
              </a:rPr>
              <a:t>3</a:t>
            </a:r>
          </a:p>
        </p:txBody>
      </p:sp>
      <p:sp>
        <p:nvSpPr>
          <p:cNvPr id="8" name="Text Placeholder 7">
            <a:extLst>
              <a:ext uri="{FF2B5EF4-FFF2-40B4-BE49-F238E27FC236}">
                <a16:creationId xmlns:a16="http://schemas.microsoft.com/office/drawing/2014/main" id="{1BC242CB-52B3-0011-C641-F7628E8F55AD}"/>
              </a:ext>
            </a:extLst>
          </p:cNvPr>
          <p:cNvSpPr>
            <a:spLocks noGrp="1"/>
          </p:cNvSpPr>
          <p:nvPr>
            <p:ph type="body" idx="12"/>
          </p:nvPr>
        </p:nvSpPr>
        <p:spPr>
          <a:xfrm>
            <a:off x="7567960" y="3690122"/>
            <a:ext cx="1766146" cy="977531"/>
          </a:xfrm>
        </p:spPr>
        <p:txBody>
          <a:bodyPr/>
          <a:lstStyle/>
          <a:p>
            <a:pPr marL="0" indent="0" rtl="0" algn="l"/>
            <a:r>
              <a:rPr lang="en-IE" sz="1800" b="1" dirty="0">
                <a:solidFill>
                  <a:srgbClr val="000000"/>
                </a:solidFill>
                <a:latin typeface="+mn-lt"/>
              </a:rPr>
              <a:t>Fremme af BÆREDYGTIGT LANDBRUG</a:t>
            </a:r>
          </a:p>
        </p:txBody>
      </p:sp>
      <p:sp>
        <p:nvSpPr>
          <p:cNvPr id="9" name="Text Placeholder 8">
            <a:extLst>
              <a:ext uri="{FF2B5EF4-FFF2-40B4-BE49-F238E27FC236}">
                <a16:creationId xmlns:a16="http://schemas.microsoft.com/office/drawing/2014/main" id="{2EC395BF-AD1B-B1D2-89DC-3743E75E4F4A}"/>
              </a:ext>
            </a:extLst>
          </p:cNvPr>
          <p:cNvSpPr>
            <a:spLocks noGrp="1"/>
          </p:cNvSpPr>
          <p:nvPr>
            <p:ph type="body" idx="13"/>
          </p:nvPr>
        </p:nvSpPr>
        <p:spPr>
          <a:xfrm>
            <a:off x="816518" y="2734403"/>
            <a:ext cx="586612" cy="597538"/>
          </a:xfrm>
        </p:spPr>
        <p:txBody>
          <a:bodyPr/>
          <a:lstStyle/>
          <a:p>
            <a:pPr rtl="0" algn="l"/>
            <a:r>
              <a:rPr lang="en-IE" dirty="0">
                <a:solidFill>
                  <a:srgbClr val="F68F37"/>
                </a:solidFill>
              </a:rPr>
              <a:t>1</a:t>
            </a:r>
          </a:p>
        </p:txBody>
      </p:sp>
      <p:sp>
        <p:nvSpPr>
          <p:cNvPr id="10" name="Text Placeholder 9">
            <a:extLst>
              <a:ext uri="{FF2B5EF4-FFF2-40B4-BE49-F238E27FC236}">
                <a16:creationId xmlns:a16="http://schemas.microsoft.com/office/drawing/2014/main" id="{4A18E478-590A-D678-5190-C0124EDEA10E}"/>
              </a:ext>
            </a:extLst>
          </p:cNvPr>
          <p:cNvSpPr>
            <a:spLocks noGrp="1"/>
          </p:cNvSpPr>
          <p:nvPr>
            <p:ph type="body" idx="14"/>
          </p:nvPr>
        </p:nvSpPr>
        <p:spPr/>
        <p:txBody>
          <a:bodyPr/>
          <a:lstStyle/>
          <a:p>
            <a:pPr marL="0" indent="0" rtl="0" algn="l"/>
            <a:r>
              <a:rPr lang="en-IE" sz="1800" b="1" dirty="0">
                <a:solidFill>
                  <a:srgbClr val="000000"/>
                </a:solidFill>
                <a:latin typeface="+mn-lt"/>
              </a:rPr>
              <a:t>Oprettelse af nye FORRETNINGSMODELLER</a:t>
            </a:r>
          </a:p>
        </p:txBody>
      </p:sp>
      <p:sp>
        <p:nvSpPr>
          <p:cNvPr id="11" name="Text Placeholder 10">
            <a:extLst>
              <a:ext uri="{FF2B5EF4-FFF2-40B4-BE49-F238E27FC236}">
                <a16:creationId xmlns:a16="http://schemas.microsoft.com/office/drawing/2014/main" id="{9750DF60-E065-78C7-EC7F-9044E3BBC250}"/>
              </a:ext>
            </a:extLst>
          </p:cNvPr>
          <p:cNvSpPr>
            <a:spLocks noGrp="1"/>
          </p:cNvSpPr>
          <p:nvPr>
            <p:ph type="body" idx="15"/>
          </p:nvPr>
        </p:nvSpPr>
        <p:spPr>
          <a:xfrm>
            <a:off x="10103980" y="2559038"/>
            <a:ext cx="586612" cy="597538"/>
          </a:xfrm>
        </p:spPr>
        <p:txBody>
          <a:bodyPr/>
          <a:lstStyle/>
          <a:p>
            <a:pPr rtl="0" algn="l"/>
            <a:r>
              <a:rPr lang="en-IE" dirty="0">
                <a:solidFill>
                  <a:srgbClr val="79C5C3"/>
                </a:solidFill>
              </a:rPr>
              <a:t>5</a:t>
            </a:r>
          </a:p>
        </p:txBody>
      </p:sp>
      <p:sp>
        <p:nvSpPr>
          <p:cNvPr id="12" name="Text Placeholder 11">
            <a:extLst>
              <a:ext uri="{FF2B5EF4-FFF2-40B4-BE49-F238E27FC236}">
                <a16:creationId xmlns:a16="http://schemas.microsoft.com/office/drawing/2014/main" id="{DAF02136-ED64-9ACF-556F-6BEDEA9ACF8F}"/>
              </a:ext>
            </a:extLst>
          </p:cNvPr>
          <p:cNvSpPr>
            <a:spLocks noGrp="1"/>
          </p:cNvSpPr>
          <p:nvPr>
            <p:ph type="body" idx="6"/>
          </p:nvPr>
        </p:nvSpPr>
        <p:spPr>
          <a:xfrm>
            <a:off x="7731176" y="2559038"/>
            <a:ext cx="586612" cy="597538"/>
          </a:xfrm>
        </p:spPr>
        <p:txBody>
          <a:bodyPr/>
          <a:lstStyle/>
          <a:p>
            <a:pPr rtl="0" algn="l"/>
            <a:r>
              <a:rPr lang="en-IE" dirty="0">
                <a:solidFill>
                  <a:srgbClr val="F68F37"/>
                </a:solidFill>
              </a:rPr>
              <a:t>4</a:t>
            </a:r>
          </a:p>
        </p:txBody>
      </p:sp>
    </p:spTree>
    <p:extLst>
      <p:ext uri="{BB962C8B-B14F-4D97-AF65-F5344CB8AC3E}">
        <p14:creationId xmlns:p14="http://schemas.microsoft.com/office/powerpoint/2010/main" val="327754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5ECBA-1764-7F1A-93A1-8DCBCF8463DB}"/>
              </a:ext>
            </a:extLst>
          </p:cNvPr>
          <p:cNvSpPr>
            <a:spLocks noGrp="1"/>
          </p:cNvSpPr>
          <p:nvPr>
            <p:ph type="body" sz="quarter" idx="18"/>
          </p:nvPr>
        </p:nvSpPr>
        <p:spPr>
          <a:xfrm>
            <a:off x="898357" y="2267643"/>
            <a:ext cx="5113560" cy="3025975"/>
          </a:xfrm>
        </p:spPr>
        <p:txBody>
          <a:bodyPr/>
          <a:lstStyle/>
          <a:p>
            <a:pPr rtl="0" algn="l"/>
            <a:r>
              <a:rPr lang="en-US" dirty="0"/>
              <a:t>Etiske fødevarevirksomheder kan innovere ved at skabe nye produkter, der er mere</a:t>
            </a:r>
            <a:r>
              <a:rPr lang="en-US" b="1" dirty="0"/>
              <a:t>bæredygtige</a:t>
            </a:r>
            <a:r>
              <a:rPr lang="en-US" dirty="0"/>
              <a:t>,</a:t>
            </a:r>
            <a:r>
              <a:rPr lang="en-US" b="1" dirty="0"/>
              <a:t>sundere</a:t>
            </a:r>
            <a:r>
              <a:rPr lang="en-US" dirty="0"/>
              <a:t>, og</a:t>
            </a:r>
            <a:r>
              <a:rPr lang="en-US" b="1" dirty="0"/>
              <a:t>sikrere</a:t>
            </a:r>
            <a:r>
              <a:rPr lang="en-US" dirty="0"/>
              <a:t>for forbrugerne.</a:t>
            </a:r>
          </a:p>
          <a:p>
            <a:pPr rtl="0" algn="l"/>
            <a:r>
              <a:rPr lang="en-US" dirty="0"/>
              <a:t>For eksempel kan de udvikle plantebaserede eller økologiske produkter, der fremmer dyrevelfærd, reducerer miljøbelastningen og fremmer fair handel.</a:t>
            </a:r>
            <a:endParaRPr lang="en-IE" dirty="0"/>
          </a:p>
        </p:txBody>
      </p:sp>
      <p:sp>
        <p:nvSpPr>
          <p:cNvPr id="3" name="Text Placeholder 2">
            <a:extLst>
              <a:ext uri="{FF2B5EF4-FFF2-40B4-BE49-F238E27FC236}">
                <a16:creationId xmlns:a16="http://schemas.microsoft.com/office/drawing/2014/main" id="{976B2A95-C469-6D0A-21CA-05227FA2B2F1}"/>
              </a:ext>
            </a:extLst>
          </p:cNvPr>
          <p:cNvSpPr>
            <a:spLocks noGrp="1"/>
          </p:cNvSpPr>
          <p:nvPr>
            <p:ph type="body" sz="quarter" idx="16"/>
          </p:nvPr>
        </p:nvSpPr>
        <p:spPr/>
        <p:txBody>
          <a:bodyPr/>
          <a:lstStyle/>
          <a:p>
            <a:pPr rtl="0" algn="l"/>
            <a:r>
              <a:rPr lang="en-IE" b="1" dirty="0"/>
              <a:t>1.</a:t>
            </a:r>
            <a:r>
              <a:rPr lang="en-IE" sz="3600" b="1" dirty="0">
                <a:latin typeface="+mn-lt"/>
              </a:rPr>
              <a:t>Udvikling af nye ETISKE fødevarer</a:t>
            </a:r>
          </a:p>
          <a:p>
            <a:pPr rtl="0" algn="l"/>
            <a:endParaRPr lang="en-IE" dirty="0"/>
          </a:p>
        </p:txBody>
      </p:sp>
      <p:pic>
        <p:nvPicPr>
          <p:cNvPr id="6" name="Picture Placeholder 5" descr="A picture containing text, bottle, indoor, close  Description automatically generated">
            <a:extLst>
              <a:ext uri="{FF2B5EF4-FFF2-40B4-BE49-F238E27FC236}">
                <a16:creationId xmlns:a16="http://schemas.microsoft.com/office/drawing/2014/main" id="{088C0802-DB55-CA38-9942-FD65E855F46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8" name="Rectangle: Rounded Corners 7">
            <a:extLst>
              <a:ext uri="{FF2B5EF4-FFF2-40B4-BE49-F238E27FC236}">
                <a16:creationId xmlns:a16="http://schemas.microsoft.com/office/drawing/2014/main" id="{D2C28E16-8E3A-ADA2-345D-83FDB586B878}"/>
              </a:ext>
            </a:extLst>
          </p:cNvPr>
          <p:cNvSpPr/>
          <p:nvPr/>
        </p:nvSpPr>
        <p:spPr>
          <a:xfrm>
            <a:off x="6011917" y="4466897"/>
            <a:ext cx="2974428" cy="202655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hlinkClick r:id="rId4">
                  <a:extLst>
                    <a:ext uri="{A12FA001-AC4F-418D-AE19-62706E023703}">
                      <ahyp:hlinkClr xmlns:ahyp="http://schemas.microsoft.com/office/drawing/2018/hyperlinkcolor" val="tx"/>
                    </a:ext>
                  </a:extLst>
                </a:hlinkClick>
              </a:rPr>
              <a:t>Uskyldige drinks</a:t>
            </a:r>
            <a:r>
              <a:rPr lang="en-US" dirty="0"/>
              <a:t>er en britisk-baseret virksomhed, der producerer smoothies, juice og plantebaseret mælk ved hjælp af bæredygtige ingredienser og etiske produktionsmetoder.</a:t>
            </a:r>
            <a:endParaRPr lang="en-IE" dirty="0"/>
          </a:p>
        </p:txBody>
      </p:sp>
      <p:pic>
        <p:nvPicPr>
          <p:cNvPr id="9" name="Picture 6" descr="Icon  Description automatically generated">
            <a:extLst>
              <a:ext uri="{FF2B5EF4-FFF2-40B4-BE49-F238E27FC236}">
                <a16:creationId xmlns:a16="http://schemas.microsoft.com/office/drawing/2014/main" id="{09C407D9-F59F-C6F5-5A2D-F885A531EA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8108" y="4726203"/>
            <a:ext cx="629202" cy="1241555"/>
          </a:xfrm>
          <a:prstGeom prst="rect">
            <a:avLst/>
          </a:prstGeom>
        </p:spPr>
      </p:pic>
    </p:spTree>
    <p:extLst>
      <p:ext uri="{BB962C8B-B14F-4D97-AF65-F5344CB8AC3E}">
        <p14:creationId xmlns:p14="http://schemas.microsoft.com/office/powerpoint/2010/main" val="142269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833A6-444F-C975-0FD4-E7EB480F3D5E}"/>
              </a:ext>
            </a:extLst>
          </p:cNvPr>
          <p:cNvSpPr>
            <a:spLocks noGrp="1"/>
          </p:cNvSpPr>
          <p:nvPr>
            <p:ph type="body" sz="quarter" idx="18"/>
          </p:nvPr>
        </p:nvSpPr>
        <p:spPr>
          <a:xfrm>
            <a:off x="898358" y="2267643"/>
            <a:ext cx="4867011" cy="3025975"/>
          </a:xfrm>
        </p:spPr>
        <p:txBody>
          <a:bodyPr/>
          <a:lstStyle/>
          <a:p>
            <a:pPr rtl="0" algn="l"/>
            <a:r>
              <a:rPr lang="en-US" dirty="0"/>
              <a:t>Etiske fødevarevirksomheder kan innovere ved at skabe nye distributionskanaler, der gør dem i stand til at nå ud til forbrugerne mere effektivt.</a:t>
            </a:r>
          </a:p>
          <a:p>
            <a:pPr rtl="0" algn="l"/>
            <a:r>
              <a:rPr lang="en-US" dirty="0"/>
              <a:t>For eksempel kan de bruge online platforme, sociale medier eller mobilapplikationer til at markedsføre deres produkter direkte til forbrugerne, skære fra mellemmænd og reducere omkostninger.</a:t>
            </a:r>
            <a:endParaRPr lang="en-IE" dirty="0"/>
          </a:p>
        </p:txBody>
      </p:sp>
      <p:sp>
        <p:nvSpPr>
          <p:cNvPr id="3" name="Text Placeholder 2">
            <a:extLst>
              <a:ext uri="{FF2B5EF4-FFF2-40B4-BE49-F238E27FC236}">
                <a16:creationId xmlns:a16="http://schemas.microsoft.com/office/drawing/2014/main" id="{A5D53037-2DED-D0EF-5673-8FC84BBE9F25}"/>
              </a:ext>
            </a:extLst>
          </p:cNvPr>
          <p:cNvSpPr>
            <a:spLocks noGrp="1"/>
          </p:cNvSpPr>
          <p:nvPr>
            <p:ph type="body" sz="quarter" idx="16"/>
          </p:nvPr>
        </p:nvSpPr>
        <p:spPr/>
        <p:txBody>
          <a:bodyPr/>
          <a:lstStyle/>
          <a:p>
            <a:pPr rtl="0" algn="l"/>
            <a:r>
              <a:rPr lang="en-IE" sz="3600" b="1" dirty="0">
                <a:latin typeface="+mn-lt"/>
              </a:rPr>
              <a:t>2. Oprettelse af nye DISTRIBUTION kanaler</a:t>
            </a:r>
          </a:p>
          <a:p>
            <a:pPr rtl="0" algn="l"/>
            <a:endParaRPr lang="en-IE" dirty="0"/>
          </a:p>
        </p:txBody>
      </p:sp>
      <p:pic>
        <p:nvPicPr>
          <p:cNvPr id="1026" name="Picture 2">
            <a:hlinkClick r:id="rId2"/>
            <a:extLst>
              <a:ext uri="{FF2B5EF4-FFF2-40B4-BE49-F238E27FC236}">
                <a16:creationId xmlns:a16="http://schemas.microsoft.com/office/drawing/2014/main" id="{072D8B0F-A56D-4C21-D177-5D297D09CB63}"/>
              </a:ext>
            </a:extLst>
          </p:cNvPr>
          <p:cNvPicPr>
            <a:picLocks noGrp="1" noChangeAspect="1" noChangeArrowheads="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EE9FBA7-2838-0628-0879-B1EB70F1F807}"/>
              </a:ext>
            </a:extLst>
          </p:cNvPr>
          <p:cNvSpPr/>
          <p:nvPr/>
        </p:nvSpPr>
        <p:spPr>
          <a:xfrm>
            <a:off x="6011917" y="4825999"/>
            <a:ext cx="2974428" cy="166744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hlinkClick r:id="rId4">
                  <a:extLst>
                    <a:ext uri="{A12FA001-AC4F-418D-AE19-62706E023703}">
                      <ahyp:hlinkClr xmlns:ahyp="http://schemas.microsoft.com/office/drawing/2018/hyperlinkcolor" val="tx"/>
                    </a:ext>
                  </a:extLst>
                </a:hlinkClick>
              </a:rPr>
              <a:t>Clean Cut Måltider</a:t>
            </a:r>
            <a:r>
              <a:rPr lang="en-US" dirty="0">
                <a:solidFill>
                  <a:schemeClr val="bg1"/>
                </a:solidFill>
              </a:rPr>
              <a:t>er irer</a:t>
            </a:r>
            <a:r>
              <a:rPr lang="en-US" dirty="0" err="1">
                <a:solidFill>
                  <a:schemeClr val="bg1"/>
                </a:solidFill>
              </a:rPr>
              <a:t>sundt</a:t>
            </a:r>
            <a:r>
              <a:rPr lang="en-US" dirty="0">
                <a:solidFill>
                  <a:schemeClr val="bg1"/>
                </a:solidFill>
              </a:rPr>
              <a:t>fødevarer, producent, der hovedsageligt opererer via direkte onlinesalg til deres forbrugere.</a:t>
            </a:r>
            <a:endParaRPr lang="en-IE" dirty="0"/>
          </a:p>
        </p:txBody>
      </p:sp>
    </p:spTree>
    <p:extLst>
      <p:ext uri="{BB962C8B-B14F-4D97-AF65-F5344CB8AC3E}">
        <p14:creationId xmlns:p14="http://schemas.microsoft.com/office/powerpoint/2010/main" val="200330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71790-5B5E-0A2A-46E9-3FC1ED5F02CB}"/>
              </a:ext>
            </a:extLst>
          </p:cNvPr>
          <p:cNvSpPr>
            <a:spLocks noGrp="1"/>
          </p:cNvSpPr>
          <p:nvPr>
            <p:ph type="body" sz="quarter" idx="18"/>
          </p:nvPr>
        </p:nvSpPr>
        <p:spPr>
          <a:xfrm>
            <a:off x="898358" y="2115164"/>
            <a:ext cx="5076930" cy="3025975"/>
          </a:xfrm>
        </p:spPr>
        <p:txBody>
          <a:bodyPr/>
          <a:lstStyle/>
          <a:p>
            <a:pPr rtl="0" algn="l"/>
            <a:r>
              <a:rPr lang="en-US" dirty="0"/>
              <a:t>Etiske fødevarevirksomheder kan innovere ved at bruge nye teknologier til at forbedre gennemsigtigheden og sporbarheden i deres forsyningskæder.</a:t>
            </a:r>
          </a:p>
          <a:p>
            <a:pPr rtl="0" algn="l"/>
            <a:r>
              <a:rPr lang="en-US" dirty="0"/>
              <a:t>For eksempel kan de bruge QR-koder eller blockchain-teknologi til at spore oprindelsen af ​​deres ingredienser, overvåge deres produktionsprocesser og sikre overholdelse af etiske standarder.</a:t>
            </a:r>
            <a:endParaRPr lang="en-IE" dirty="0"/>
          </a:p>
        </p:txBody>
      </p:sp>
      <p:sp>
        <p:nvSpPr>
          <p:cNvPr id="3" name="Text Placeholder 2">
            <a:extLst>
              <a:ext uri="{FF2B5EF4-FFF2-40B4-BE49-F238E27FC236}">
                <a16:creationId xmlns:a16="http://schemas.microsoft.com/office/drawing/2014/main" id="{DC40F0C3-6783-5788-790B-DAFE0B14A458}"/>
              </a:ext>
            </a:extLst>
          </p:cNvPr>
          <p:cNvSpPr>
            <a:spLocks noGrp="1"/>
          </p:cNvSpPr>
          <p:nvPr>
            <p:ph type="body" sz="quarter" idx="16"/>
          </p:nvPr>
        </p:nvSpPr>
        <p:spPr>
          <a:xfrm>
            <a:off x="898358" y="891484"/>
            <a:ext cx="4990998" cy="992652"/>
          </a:xfrm>
        </p:spPr>
        <p:txBody>
          <a:bodyPr/>
          <a:lstStyle/>
          <a:p>
            <a:pPr rtl="0" algn="l"/>
            <a:r>
              <a:rPr lang="en-IE" b="1" dirty="0"/>
              <a:t>3. Forbedring af forsyningskædens GENNEMSIGTIGHED</a:t>
            </a:r>
          </a:p>
          <a:p>
            <a:pPr rtl="0" algn="l"/>
            <a:endParaRPr lang="en-IE" b="1" dirty="0"/>
          </a:p>
        </p:txBody>
      </p:sp>
      <p:pic>
        <p:nvPicPr>
          <p:cNvPr id="6" name="Picture Placeholder 5" descr="A close up of a keyboard  Description automatically generated with medium confidence">
            <a:extLst>
              <a:ext uri="{FF2B5EF4-FFF2-40B4-BE49-F238E27FC236}">
                <a16:creationId xmlns:a16="http://schemas.microsoft.com/office/drawing/2014/main" id="{B63F5ACC-5DCD-8D2D-B560-ABFE85D4304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13617" r="13617"/>
          <a:stretch>
            <a:fillRect/>
          </a:stretch>
        </p:blipFill>
        <p:spPr/>
      </p:pic>
      <p:sp>
        <p:nvSpPr>
          <p:cNvPr id="8" name="Rectangle: Rounded Corners 7">
            <a:extLst>
              <a:ext uri="{FF2B5EF4-FFF2-40B4-BE49-F238E27FC236}">
                <a16:creationId xmlns:a16="http://schemas.microsoft.com/office/drawing/2014/main" id="{6B7FCD8B-B898-86EE-3C47-530D58041C78}"/>
              </a:ext>
            </a:extLst>
          </p:cNvPr>
          <p:cNvSpPr/>
          <p:nvPr/>
        </p:nvSpPr>
        <p:spPr>
          <a:xfrm>
            <a:off x="5889356" y="3940404"/>
            <a:ext cx="4235032" cy="235670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dirty="0">
                <a:solidFill>
                  <a:schemeClr val="bg1"/>
                </a:solidFill>
              </a:rPr>
              <a:t>Virksomheden</a:t>
            </a:r>
            <a:r>
              <a:rPr lang="en-US" b="1" dirty="0">
                <a:solidFill>
                  <a:schemeClr val="bg1"/>
                </a:solidFill>
                <a:hlinkClick r:id="rId4">
                  <a:extLst>
                    <a:ext uri="{A12FA001-AC4F-418D-AE19-62706E023703}">
                      <ahyp:hlinkClr xmlns:ahyp="http://schemas.microsoft.com/office/drawing/2018/hyperlinkcolor" val="tx"/>
                    </a:ext>
                  </a:extLst>
                </a:hlinkClick>
              </a:rPr>
              <a:t>Herkomst</a:t>
            </a:r>
            <a:r>
              <a:rPr lang="en-US" dirty="0"/>
              <a:t>via blockchain giver brands, forhandlere og forbrugere mulighed for at vælge produkter, der matcher deres værdier</a:t>
            </a:r>
          </a:p>
          <a:p>
            <a:pPr algn="ctr" rtl="0"/>
            <a:r>
              <a:rPr lang="en-US" dirty="0"/>
              <a:t>Deres mål er, at ethvert godt produkt en dag kommer med herkomst: tilgængelig, pålidelig information om dens virkning.</a:t>
            </a:r>
            <a:endParaRPr lang="en-IE" dirty="0"/>
          </a:p>
        </p:txBody>
      </p:sp>
      <p:pic>
        <p:nvPicPr>
          <p:cNvPr id="4" name="Picture 6" descr="Icon  Description automatically generated">
            <a:extLst>
              <a:ext uri="{FF2B5EF4-FFF2-40B4-BE49-F238E27FC236}">
                <a16:creationId xmlns:a16="http://schemas.microsoft.com/office/drawing/2014/main" id="{7EC46176-6941-79A8-6506-B89A4535C7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4755" y="4751389"/>
            <a:ext cx="629202" cy="1241555"/>
          </a:xfrm>
          <a:prstGeom prst="rect">
            <a:avLst/>
          </a:prstGeom>
        </p:spPr>
      </p:pic>
    </p:spTree>
    <p:extLst>
      <p:ext uri="{BB962C8B-B14F-4D97-AF65-F5344CB8AC3E}">
        <p14:creationId xmlns:p14="http://schemas.microsoft.com/office/powerpoint/2010/main" val="184004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BDF01-F9C9-B7EA-D28E-2EE9F458B90B}"/>
              </a:ext>
            </a:extLst>
          </p:cNvPr>
          <p:cNvSpPr>
            <a:spLocks noGrp="1"/>
          </p:cNvSpPr>
          <p:nvPr>
            <p:ph type="body" sz="quarter" idx="18"/>
          </p:nvPr>
        </p:nvSpPr>
        <p:spPr>
          <a:xfrm>
            <a:off x="807822" y="2088086"/>
            <a:ext cx="5203679" cy="3025975"/>
          </a:xfrm>
        </p:spPr>
        <p:txBody>
          <a:bodyPr/>
          <a:lstStyle/>
          <a:p>
            <a:pPr rtl="0" algn="l"/>
            <a:r>
              <a:rPr lang="en-US" dirty="0"/>
              <a:t>Etiske fødevarevirksomheder kan innovere ved at fremme bæredygtige landbrugsmetoder, der reducerer miljøpåvirkningen, bevarer naturressourcer og støtter lokalsamfund.</a:t>
            </a:r>
          </a:p>
          <a:p>
            <a:pPr rtl="0" algn="l"/>
            <a:r>
              <a:rPr lang="en-US" dirty="0"/>
              <a:t>For eksempel kan de udvikle regenerativ landbrugspraksis, der forbedrer jordsundheden, biodiversiteten og økosystemtjenesterne.</a:t>
            </a:r>
            <a:endParaRPr lang="en-IE" dirty="0"/>
          </a:p>
        </p:txBody>
      </p:sp>
      <p:sp>
        <p:nvSpPr>
          <p:cNvPr id="3" name="Text Placeholder 2">
            <a:extLst>
              <a:ext uri="{FF2B5EF4-FFF2-40B4-BE49-F238E27FC236}">
                <a16:creationId xmlns:a16="http://schemas.microsoft.com/office/drawing/2014/main" id="{04C405F7-F7CB-2B5B-E28A-CBB2A2273CBD}"/>
              </a:ext>
            </a:extLst>
          </p:cNvPr>
          <p:cNvSpPr>
            <a:spLocks noGrp="1"/>
          </p:cNvSpPr>
          <p:nvPr>
            <p:ph type="body" sz="quarter" idx="16"/>
          </p:nvPr>
        </p:nvSpPr>
        <p:spPr>
          <a:xfrm>
            <a:off x="807822" y="751288"/>
            <a:ext cx="5411907" cy="992652"/>
          </a:xfrm>
        </p:spPr>
        <p:txBody>
          <a:bodyPr/>
          <a:lstStyle/>
          <a:p>
            <a:pPr rtl="0" algn="l"/>
            <a:r>
              <a:rPr lang="en-IE" b="1" dirty="0"/>
              <a:t>4. Fremme af BÆREDYGTIGT LANDBRUG</a:t>
            </a:r>
          </a:p>
          <a:p>
            <a:pPr rtl="0" algn="l"/>
            <a:endParaRPr lang="en-IE" b="1" dirty="0"/>
          </a:p>
        </p:txBody>
      </p:sp>
      <p:pic>
        <p:nvPicPr>
          <p:cNvPr id="5" name="Picture Placeholder 4">
            <a:hlinkClick r:id="rId2"/>
            <a:extLst>
              <a:ext uri="{FF2B5EF4-FFF2-40B4-BE49-F238E27FC236}">
                <a16:creationId xmlns:a16="http://schemas.microsoft.com/office/drawing/2014/main" id="{03400504-55F0-2D17-9B62-E26E2F2BC30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l="-75952" t="-4652" r="-16341" b="-59660"/>
          <a:stretch/>
        </p:blipFill>
        <p:spPr>
          <a:xfrm>
            <a:off x="6545263" y="1452563"/>
            <a:ext cx="5646737" cy="4656137"/>
          </a:xfrm>
          <a:prstGeom prst="rect">
            <a:avLst/>
          </a:prstGeom>
          <a:solidFill>
            <a:schemeClr val="bg1"/>
          </a:solidFill>
        </p:spPr>
      </p:pic>
      <p:sp>
        <p:nvSpPr>
          <p:cNvPr id="6" name="Rectangle: Rounded Corners 5">
            <a:extLst>
              <a:ext uri="{FF2B5EF4-FFF2-40B4-BE49-F238E27FC236}">
                <a16:creationId xmlns:a16="http://schemas.microsoft.com/office/drawing/2014/main" id="{EE1956E5-4170-94F6-F5EF-C2C1770A9C44}"/>
              </a:ext>
            </a:extLst>
          </p:cNvPr>
          <p:cNvSpPr/>
          <p:nvPr/>
        </p:nvSpPr>
        <p:spPr>
          <a:xfrm>
            <a:off x="5672752" y="3891843"/>
            <a:ext cx="3684760"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hlinkClick r:id="rId2">
                  <a:extLst>
                    <a:ext uri="{A12FA001-AC4F-418D-AE19-62706E023703}">
                      <ahyp:hlinkClr xmlns:ahyp="http://schemas.microsoft.com/office/drawing/2018/hyperlinkcolor" val="tx"/>
                    </a:ext>
                  </a:extLst>
                </a:hlinkClick>
              </a:rPr>
              <a:t>Glenilen Farm</a:t>
            </a:r>
            <a:r>
              <a:rPr lang="en-US" dirty="0"/>
              <a:t>er en irsk virksomhed, der producerer økologiske mejeriprodukter. De arbejder med lokale landmænd og fremmer bæredygtige landbrugsmetoder, såsom økologisk landbrug, beskyttelse af dyrevelfærd, fremme af biodiversitet og reduktion af kemiske input.</a:t>
            </a:r>
            <a:endParaRPr lang="en-IE" dirty="0"/>
          </a:p>
        </p:txBody>
      </p:sp>
      <p:pic>
        <p:nvPicPr>
          <p:cNvPr id="4" name="Picture 6" descr="Icon  Description automatically generated">
            <a:extLst>
              <a:ext uri="{FF2B5EF4-FFF2-40B4-BE49-F238E27FC236}">
                <a16:creationId xmlns:a16="http://schemas.microsoft.com/office/drawing/2014/main" id="{2A34EA1C-27D5-EB9E-6E81-0483E5374F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507" y="4856398"/>
            <a:ext cx="629202" cy="1241555"/>
          </a:xfrm>
          <a:prstGeom prst="rect">
            <a:avLst/>
          </a:prstGeom>
        </p:spPr>
      </p:pic>
    </p:spTree>
    <p:extLst>
      <p:ext uri="{BB962C8B-B14F-4D97-AF65-F5344CB8AC3E}">
        <p14:creationId xmlns:p14="http://schemas.microsoft.com/office/powerpoint/2010/main" val="229128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E5CAA-4021-4372-DE8C-A98F5C1F5CE3}"/>
              </a:ext>
            </a:extLst>
          </p:cNvPr>
          <p:cNvSpPr>
            <a:spLocks noGrp="1"/>
          </p:cNvSpPr>
          <p:nvPr>
            <p:ph type="body" sz="quarter" idx="18"/>
          </p:nvPr>
        </p:nvSpPr>
        <p:spPr>
          <a:xfrm>
            <a:off x="898356" y="1990855"/>
            <a:ext cx="5197643" cy="3025975"/>
          </a:xfrm>
        </p:spPr>
        <p:txBody>
          <a:bodyPr/>
          <a:lstStyle/>
          <a:p>
            <a:pPr rtl="0" algn="l"/>
            <a:r>
              <a:rPr lang="en-US" dirty="0"/>
              <a:t>Etiske fødevarevirksomheder kan innovere ved at skabe nye forretningsmodeller, der stemmer overens med deres etiske værdier og sociale mission eller deres kunders.</a:t>
            </a:r>
          </a:p>
          <a:p>
            <a:pPr rtl="0" algn="l"/>
            <a:r>
              <a:rPr lang="en-US" dirty="0"/>
              <a:t>For eksempel kan de bruge kooperative ejerskabsmodeller, samfundsstøttet landbrug eller påvirke investeringer for at skabe et mere retfærdigt og bæredygtigt fødevaresystem.</a:t>
            </a:r>
            <a:endParaRPr lang="en-IE" dirty="0"/>
          </a:p>
        </p:txBody>
      </p:sp>
      <p:sp>
        <p:nvSpPr>
          <p:cNvPr id="3" name="Text Placeholder 2">
            <a:extLst>
              <a:ext uri="{FF2B5EF4-FFF2-40B4-BE49-F238E27FC236}">
                <a16:creationId xmlns:a16="http://schemas.microsoft.com/office/drawing/2014/main" id="{9E7CA495-9720-2C4F-1259-0B9B126B7A8D}"/>
              </a:ext>
            </a:extLst>
          </p:cNvPr>
          <p:cNvSpPr>
            <a:spLocks noGrp="1"/>
          </p:cNvSpPr>
          <p:nvPr>
            <p:ph type="body" sz="quarter" idx="16"/>
          </p:nvPr>
        </p:nvSpPr>
        <p:spPr>
          <a:xfrm>
            <a:off x="898358" y="749300"/>
            <a:ext cx="4990998" cy="992652"/>
          </a:xfrm>
        </p:spPr>
        <p:txBody>
          <a:bodyPr/>
          <a:lstStyle/>
          <a:p>
            <a:pPr rtl="0" algn="l"/>
            <a:r>
              <a:rPr lang="en-IE" b="1" dirty="0"/>
              <a:t>5. Oprettelse af nye FORRETNINGSMODELLER</a:t>
            </a:r>
          </a:p>
          <a:p>
            <a:pPr rtl="0" algn="l"/>
            <a:endParaRPr lang="en-IE" b="1" dirty="0"/>
          </a:p>
        </p:txBody>
      </p:sp>
      <p:pic>
        <p:nvPicPr>
          <p:cNvPr id="6" name="Picture Placeholder 5">
            <a:hlinkClick r:id="rId2"/>
            <a:extLst>
              <a:ext uri="{FF2B5EF4-FFF2-40B4-BE49-F238E27FC236}">
                <a16:creationId xmlns:a16="http://schemas.microsoft.com/office/drawing/2014/main" id="{084D39EE-7029-525B-8357-D8FDCB63CC9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7" name="Rectangle: Rounded Corners 6">
            <a:extLst>
              <a:ext uri="{FF2B5EF4-FFF2-40B4-BE49-F238E27FC236}">
                <a16:creationId xmlns:a16="http://schemas.microsoft.com/office/drawing/2014/main" id="{C2A38A90-8C8A-681D-FF3A-4C0E63160AC8}"/>
              </a:ext>
            </a:extLst>
          </p:cNvPr>
          <p:cNvSpPr/>
          <p:nvPr/>
        </p:nvSpPr>
        <p:spPr>
          <a:xfrm>
            <a:off x="5739896" y="3891843"/>
            <a:ext cx="5169530"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solidFill>
                  <a:schemeClr val="bg1"/>
                </a:solidFill>
                <a:hlinkClick r:id="rId2">
                  <a:extLst>
                    <a:ext uri="{A12FA001-AC4F-418D-AE19-62706E023703}">
                      <ahyp:hlinkClr xmlns:ahyp="http://schemas.microsoft.com/office/drawing/2018/hyperlinkcolor" val="tx"/>
                    </a:ext>
                  </a:extLst>
                </a:hlinkClick>
              </a:rPr>
              <a:t>Montado</a:t>
            </a:r>
            <a:r>
              <a:rPr lang="en-US" b="1" dirty="0" err="1">
                <a:solidFill>
                  <a:schemeClr val="bg1"/>
                </a:solidFill>
                <a:hlinkClick r:id="rId2">
                  <a:extLst>
                    <a:ext uri="{A12FA001-AC4F-418D-AE19-62706E023703}">
                      <ahyp:hlinkClr xmlns:ahyp="http://schemas.microsoft.com/office/drawing/2018/hyperlinkcolor" val="tx"/>
                    </a:ext>
                  </a:extLst>
                </a:hlinkClick>
              </a:rPr>
              <a:t>Freixo</a:t>
            </a:r>
            <a:r>
              <a:rPr lang="en-US" b="1" dirty="0">
                <a:solidFill>
                  <a:schemeClr val="bg1"/>
                </a:solidFill>
                <a:hlinkClick r:id="rId2">
                  <a:extLst>
                    <a:ext uri="{A12FA001-AC4F-418D-AE19-62706E023703}">
                      <ahyp:hlinkClr xmlns:ahyp="http://schemas.microsoft.com/office/drawing/2018/hyperlinkcolor" val="tx"/>
                    </a:ext>
                  </a:extLst>
                </a:hlinkClick>
              </a:rPr>
              <a:t>gør</a:t>
            </a:r>
            <a:r>
              <a:rPr lang="en-US" b="1" dirty="0" err="1">
                <a:solidFill>
                  <a:schemeClr val="bg1"/>
                </a:solidFill>
                <a:hlinkClick r:id="rId2">
                  <a:extLst>
                    <a:ext uri="{A12FA001-AC4F-418D-AE19-62706E023703}">
                      <ahyp:hlinkClr xmlns:ahyp="http://schemas.microsoft.com/office/drawing/2018/hyperlinkcolor" val="tx"/>
                    </a:ext>
                  </a:extLst>
                </a:hlinkClick>
              </a:rPr>
              <a:t>Meio</a:t>
            </a:r>
            <a:r>
              <a:rPr lang="en-US" b="1" dirty="0">
                <a:solidFill>
                  <a:schemeClr val="bg1"/>
                </a:solidFill>
                <a:hlinkClick r:id="rId2">
                  <a:extLst>
                    <a:ext uri="{A12FA001-AC4F-418D-AE19-62706E023703}">
                      <ahyp:hlinkClr xmlns:ahyp="http://schemas.microsoft.com/office/drawing/2018/hyperlinkcolor" val="tx"/>
                    </a:ext>
                  </a:extLst>
                </a:hlinkClick>
              </a:rPr>
              <a:t> </a:t>
            </a:r>
            <a:r>
              <a:rPr lang="en-US" dirty="0"/>
              <a:t>er en portugisisk gård og social virksomhed, der fremmer regenerativt landbrug, bæredygtige landbrugsmetoder og udvikling af landdistrikter. De driver en diversificeret gård, der producerer økologisk mad, tilbyder uddannelsesprogrammer og promoverer samfundsstøttede landbrugsmodeller (CSA) for at forbinde forbrugerne direkte med landmændene</a:t>
            </a:r>
            <a:endParaRPr lang="en-IE" dirty="0"/>
          </a:p>
        </p:txBody>
      </p:sp>
      <p:pic>
        <p:nvPicPr>
          <p:cNvPr id="8" name="Picture 7">
            <a:hlinkClick r:id="rId2"/>
            <a:extLst>
              <a:ext uri="{FF2B5EF4-FFF2-40B4-BE49-F238E27FC236}">
                <a16:creationId xmlns:a16="http://schemas.microsoft.com/office/drawing/2014/main" id="{6E495DCE-CE63-640A-E5A8-FBC748EF7092}"/>
              </a:ext>
            </a:extLst>
          </p:cNvPr>
          <p:cNvPicPr>
            <a:picLocks noChangeAspect="1"/>
          </p:cNvPicPr>
          <p:nvPr/>
        </p:nvPicPr>
        <p:blipFill>
          <a:blip r:embed="rId4"/>
          <a:stretch>
            <a:fillRect/>
          </a:stretch>
        </p:blipFill>
        <p:spPr>
          <a:xfrm>
            <a:off x="9212090" y="1595673"/>
            <a:ext cx="2857500" cy="914400"/>
          </a:xfrm>
          <a:prstGeom prst="rect">
            <a:avLst/>
          </a:prstGeom>
        </p:spPr>
      </p:pic>
      <p:pic>
        <p:nvPicPr>
          <p:cNvPr id="4" name="Picture 6" descr="Icon  Description automatically generated">
            <a:extLst>
              <a:ext uri="{FF2B5EF4-FFF2-40B4-BE49-F238E27FC236}">
                <a16:creationId xmlns:a16="http://schemas.microsoft.com/office/drawing/2014/main" id="{9CB11CF0-5657-7DD6-5D00-CD017F6201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2137" y="4867145"/>
            <a:ext cx="629202" cy="1241555"/>
          </a:xfrm>
          <a:prstGeom prst="rect">
            <a:avLst/>
          </a:prstGeom>
        </p:spPr>
      </p:pic>
    </p:spTree>
    <p:extLst>
      <p:ext uri="{BB962C8B-B14F-4D97-AF65-F5344CB8AC3E}">
        <p14:creationId xmlns:p14="http://schemas.microsoft.com/office/powerpoint/2010/main" val="168979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7B4DC-A394-AF04-22F7-6EAED2FDB738}"/>
              </a:ext>
            </a:extLst>
          </p:cNvPr>
          <p:cNvSpPr>
            <a:spLocks noGrp="1"/>
          </p:cNvSpPr>
          <p:nvPr>
            <p:ph type="body" sz="quarter" idx="13"/>
          </p:nvPr>
        </p:nvSpPr>
        <p:spPr>
          <a:xfrm>
            <a:off x="856356" y="1404749"/>
            <a:ext cx="4955969" cy="3808175"/>
          </a:xfrm>
        </p:spPr>
        <p:txBody>
          <a:bodyPr>
            <a:normAutofit lnSpcReduction="10000"/>
          </a:bodyPr>
          <a:lstStyle/>
          <a:p>
            <a:pPr rtl="0" algn="l"/>
            <a:r>
              <a:rPr lang="en-US" i="0" dirty="0"/>
              <a:t>Ved</a:t>
            </a:r>
            <a:r>
              <a:rPr lang="en-US" b="1" i="0" dirty="0">
                <a:solidFill>
                  <a:srgbClr val="F79037"/>
                </a:solidFill>
              </a:rPr>
              <a:t>UDNYTTELSE AF INNOVATION</a:t>
            </a:r>
            <a:r>
              <a:rPr lang="en-US" i="0" dirty="0"/>
              <a:t>på disse og andre måder kan etiske fødevarevirksomheder skabe nyt</a:t>
            </a:r>
            <a:r>
              <a:rPr lang="en-US" b="1" i="0" dirty="0"/>
              <a:t>muligheder for vækst</a:t>
            </a:r>
            <a:r>
              <a:rPr lang="en-US" i="0" dirty="0"/>
              <a:t>,</a:t>
            </a:r>
            <a:r>
              <a:rPr lang="en-US" b="1" i="0" dirty="0"/>
              <a:t>social påvirkning</a:t>
            </a:r>
            <a:r>
              <a:rPr lang="en-US" i="0" dirty="0"/>
              <a:t>, og</a:t>
            </a:r>
            <a:r>
              <a:rPr lang="en-US" b="1" i="0" dirty="0"/>
              <a:t>miljømæssig bæredygtighed</a:t>
            </a:r>
            <a:r>
              <a:rPr lang="en-US" i="0" dirty="0"/>
              <a:t>, samtidig med at de reagerer på de skiftende behov og forventninger hos forbrugere og interessenter.</a:t>
            </a:r>
            <a:endParaRPr lang="en-IE" i="0" dirty="0"/>
          </a:p>
        </p:txBody>
      </p:sp>
      <p:pic>
        <p:nvPicPr>
          <p:cNvPr id="5" name="Picture Placeholder 4" descr="Blue puzzle pieces with one red puzzle forming a circle">
            <a:extLst>
              <a:ext uri="{FF2B5EF4-FFF2-40B4-BE49-F238E27FC236}">
                <a16:creationId xmlns:a16="http://schemas.microsoft.com/office/drawing/2014/main" id="{8B8358DB-01A1-B2E6-132E-6CF97FF8863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771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a:lstStyle/>
          <a:p>
            <a:pPr rtl="0" algn="l"/>
            <a:r>
              <a:rPr lang="en-US" dirty="0"/>
              <a:t>Du som iværksætter kunne også innovere ved at integrere</a:t>
            </a:r>
            <a:r>
              <a:rPr lang="en-US" b="1" dirty="0"/>
              <a:t>initiativer med social effekt</a:t>
            </a:r>
            <a:r>
              <a:rPr lang="en-US" dirty="0"/>
              <a:t>ind i din fødevarevirksomhed. Dette kunne indebære at skabe beskæftigelsesmuligheder for</a:t>
            </a:r>
            <a:r>
              <a:rPr lang="en-US" dirty="0" err="1"/>
              <a:t>marginaliseret</a:t>
            </a:r>
            <a:r>
              <a:rPr lang="en-US" dirty="0"/>
              <a:t>fællesskaber, der støtter fair</a:t>
            </a:r>
            <a:r>
              <a:rPr lang="en-US" dirty="0" err="1"/>
              <a:t>arbejdskraft</a:t>
            </a:r>
            <a:r>
              <a:rPr lang="en-US" dirty="0"/>
              <a:t>praksis, fremme af ligestilling mellem kønnene, fremme af mangfoldighed og inklusivitet på arbejdspladsen og støtte samfundsudvikling.</a:t>
            </a:r>
          </a:p>
          <a:p>
            <a:pPr rtl="0" algn="l"/>
            <a:r>
              <a:rPr lang="en-US" dirty="0"/>
              <a:t>Dette ville bidrage til "People"-aspektet af People-Planet-Profit ved at tage fat på sociale spørgsmål og fremme socialt velvære.</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pPr rtl="0" algn="l"/>
            <a:r>
              <a:rPr lang="en-IE" dirty="0"/>
              <a:t>Den potentielle sociale virkning af fødevarevirksomheder...</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rtl="0" algn="l"/>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rtl="0" algn="l"/>
            <a:r>
              <a:rPr lang="en-IE" sz="3600" b="1" dirty="0">
                <a:solidFill>
                  <a:srgbClr val="000000"/>
                </a:solidFill>
              </a:rPr>
              <a:t>MENNESKER</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9763"/>
            <a:ext cx="9869328" cy="3440624"/>
          </a:xfrm>
        </p:spPr>
        <p:txBody>
          <a:bodyPr/>
          <a:lstStyle/>
          <a:p>
            <a:pPr rtl="0" algn="l"/>
            <a:r>
              <a:rPr lang="en-US" dirty="0"/>
              <a:t>Du kunne også forny ved</a:t>
            </a:r>
            <a:r>
              <a:rPr lang="en-US" b="1" dirty="0"/>
              <a:t>engagere forbrugerne</a:t>
            </a:r>
            <a:r>
              <a:rPr lang="en-US" dirty="0"/>
              <a:t>i din bæredygtighedsindsats. Dette kunne indebære at oplyse forbrugerne om de sociale og miljømæssige konsekvenser af deres fødevarevalg, tilskynde til bæredygtige forbrugsmønstre, fremme ansvarlig emballage og affaldshåndtering og inddrage forbrugerne i samskabelse eller feedback-processer for at udvikle mere bæredygtige fødevareprodukter eller -tjenester.</a:t>
            </a:r>
          </a:p>
          <a:p>
            <a:pPr rtl="0" algn="l"/>
            <a:r>
              <a:rPr lang="en-US" dirty="0"/>
              <a:t>Dette vil også bidrage til</a:t>
            </a:r>
            <a:r>
              <a:rPr lang="en-US" b="1" dirty="0"/>
              <a:t>"Mennesker"</a:t>
            </a:r>
            <a:r>
              <a:rPr lang="en-US" dirty="0"/>
              <a:t>aspekt af People-Planet-Profit ved at give forbrugerne mulighed for at træffe informerede valg og være aktive deltagere i bæredygtighedsinitiativer.</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pPr rtl="0" algn="l"/>
            <a:r>
              <a:rPr lang="en-IE" dirty="0"/>
              <a:t>Den potentielle sociale virkning af fødevarevirksomheder...</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rtl="0" algn="l"/>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rtl="0" algn="l"/>
            <a:r>
              <a:rPr lang="en-IE" sz="3600" b="1" dirty="0">
                <a:solidFill>
                  <a:srgbClr val="000000"/>
                </a:solidFill>
              </a:rPr>
              <a:t>MENNESKER</a:t>
            </a:r>
          </a:p>
        </p:txBody>
      </p:sp>
    </p:spTree>
    <p:extLst>
      <p:ext uri="{BB962C8B-B14F-4D97-AF65-F5344CB8AC3E}">
        <p14:creationId xmlns:p14="http://schemas.microsoft.com/office/powerpoint/2010/main" val="367702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rtl="0" algn="l"/>
            <a:r>
              <a:rPr lang="en-US" dirty="0"/>
              <a:t>Muligheder i innovation</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2169763"/>
            <a:ext cx="10069718" cy="3440624"/>
          </a:xfrm>
        </p:spPr>
        <p:txBody>
          <a:bodyPr/>
          <a:lstStyle/>
          <a:p>
            <a:pPr rtl="0" algn="l"/>
            <a:r>
              <a:rPr lang="en-US" dirty="0"/>
              <a:t>Bæredygtig indkøb: Som en etisk iværksætter kan du innovere ved at inkorporere bæredygtig indkøbspraksis i din fødevarevirksomhed.</a:t>
            </a:r>
          </a:p>
          <a:p>
            <a:pPr rtl="0" algn="l"/>
            <a:r>
              <a:rPr lang="en-US" dirty="0"/>
              <a:t>Dette kunne involvere indkøb af økologiske, lokalt producerede og fairtrade ingredienser, støtte til regenerativ landbrugspraksis, fremme af biodiversitet og beskyttelse af naturressourcer.</a:t>
            </a:r>
          </a:p>
          <a:p>
            <a:pPr rtl="0" algn="l"/>
            <a:r>
              <a:rPr lang="en-US" dirty="0"/>
              <a:t>Dette vil bidrage til</a:t>
            </a:r>
            <a:r>
              <a:rPr lang="en-US" b="1" dirty="0"/>
              <a:t>"Planet"</a:t>
            </a:r>
            <a:r>
              <a:rPr lang="en-US" dirty="0"/>
              <a:t>aspekt af People-Planet-Profit ved at reducere miljøpåvirkningen og støtte bæredygtige fødevaresystemer.</a:t>
            </a:r>
            <a:endParaRPr lang="en-IE"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9" y="330947"/>
            <a:ext cx="10909425" cy="803654"/>
          </a:xfrm>
        </p:spPr>
        <p:txBody>
          <a:bodyPr/>
          <a:lstStyle/>
          <a:p>
            <a:pPr rtl="0" algn="l"/>
            <a:r>
              <a:rPr lang="en-IE" dirty="0"/>
              <a:t>Fødevarevirksomheders potentielle miljøpåvirkning...</a:t>
            </a:r>
          </a:p>
        </p:txBody>
      </p:sp>
      <p:sp>
        <p:nvSpPr>
          <p:cNvPr id="4" name="TextBox 3">
            <a:extLst>
              <a:ext uri="{FF2B5EF4-FFF2-40B4-BE49-F238E27FC236}">
                <a16:creationId xmlns:a16="http://schemas.microsoft.com/office/drawing/2014/main" id="{F44A5E22-AD79-00A1-89DD-C88126F6495A}"/>
              </a:ext>
            </a:extLst>
          </p:cNvPr>
          <p:cNvSpPr txBox="1"/>
          <p:nvPr/>
        </p:nvSpPr>
        <p:spPr>
          <a:xfrm>
            <a:off x="914400" y="1385523"/>
            <a:ext cx="2444436" cy="646331"/>
          </a:xfrm>
          <a:prstGeom prst="rect">
            <a:avLst/>
          </a:prstGeom>
          <a:noFill/>
        </p:spPr>
        <p:txBody>
          <a:bodyPr wrap="square" rtlCol="0">
            <a:spAutoFit/>
          </a:bodyPr>
          <a:lstStyle/>
          <a:p>
            <a:pPr rtl="0" algn="l"/>
            <a:r>
              <a:rPr lang="en-IE" sz="3600" b="1" dirty="0">
                <a:solidFill>
                  <a:srgbClr val="000000"/>
                </a:solidFill>
              </a:rPr>
              <a:t>PLANET</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367788"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rtl="0" algn="l"/>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rtl="0" algn="l"/>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rtl="0" algn="l"/>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rtl="0" algn="l"/>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rtl="0" algn="l"/>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086824"/>
            <a:ext cx="9888900" cy="3440624"/>
          </a:xfrm>
        </p:spPr>
        <p:txBody>
          <a:bodyPr/>
          <a:lstStyle/>
          <a:p>
            <a:pPr rtl="0" algn="l"/>
            <a:r>
              <a:rPr lang="en-US" dirty="0"/>
              <a:t>Igen, som iværksætter kunne du innovere ved at adoptere</a:t>
            </a:r>
            <a:r>
              <a:rPr lang="en-US" b="1" dirty="0"/>
              <a:t>principper for cirkulær økonomi</a:t>
            </a:r>
            <a:r>
              <a:rPr lang="en-US" dirty="0"/>
              <a:t>i din fødevarevirksomhed. Dette kunne indebære at reducere madspild gennem innovativ emballage, slankere praksis eller forarbejdning og distributionsmetoder, implementering af genbrug og kompostering</a:t>
            </a:r>
            <a:r>
              <a:rPr lang="en-US" dirty="0" err="1"/>
              <a:t>programmer</a:t>
            </a:r>
            <a:r>
              <a:rPr lang="en-US" dirty="0"/>
              <a:t>, fremme upcycling eller genbrug af fødevarebiprodukter, og</a:t>
            </a:r>
            <a:r>
              <a:rPr lang="en-US" dirty="0" err="1"/>
              <a:t>optimering</a:t>
            </a:r>
            <a:r>
              <a:rPr lang="en-US" dirty="0"/>
              <a:t>ressourceforbrug i hele forsyningskæden.</a:t>
            </a:r>
          </a:p>
          <a:p>
            <a:pPr rtl="0" algn="l"/>
            <a:r>
              <a:rPr lang="en-US" dirty="0"/>
              <a:t>Dette vil bidrage til</a:t>
            </a:r>
            <a:r>
              <a:rPr lang="en-US" b="1" dirty="0"/>
              <a:t>"Profit"</a:t>
            </a:r>
            <a:r>
              <a:rPr lang="en-US" dirty="0"/>
              <a:t>aspekt af People-Planet-Profit ved at reducere omkostningerne, forbedre driftseffektiviteten og skabe værdi fra affald eller biprodukter...og samtidig have en god effekt på PLANET.</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459701"/>
            <a:ext cx="10595237" cy="803654"/>
          </a:xfrm>
        </p:spPr>
        <p:txBody>
          <a:bodyPr/>
          <a:lstStyle/>
          <a:p>
            <a:pPr rtl="0" algn="l"/>
            <a:r>
              <a:rPr lang="en-IE" dirty="0"/>
              <a:t>Den potentielle økonomiske virkning af fødevarevirksomheder...</a:t>
            </a:r>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pPr rtl="0" algn="l"/>
            <a:r>
              <a:rPr lang="en-IE" sz="3600" b="1" dirty="0">
                <a:solidFill>
                  <a:srgbClr val="000000"/>
                </a:solidFill>
              </a:rPr>
              <a:t>PROFIT</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194203" y="4771176"/>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rtl="0" algn="l"/>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262705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02F18A-3CD0-1C35-4CFF-E7DFFA4EE3A5}"/>
              </a:ext>
            </a:extLst>
          </p:cNvPr>
          <p:cNvSpPr>
            <a:spLocks noGrp="1"/>
          </p:cNvSpPr>
          <p:nvPr>
            <p:ph type="body" sz="quarter" idx="16"/>
          </p:nvPr>
        </p:nvSpPr>
        <p:spPr/>
        <p:txBody>
          <a:bodyPr/>
          <a:lstStyle/>
          <a:p>
            <a:pPr rtl="0" algn="l"/>
            <a:r>
              <a:rPr lang="en-US" dirty="0"/>
              <a:t>Innovationsmodeller</a:t>
            </a:r>
          </a:p>
          <a:p>
            <a:pPr rtl="0" algn="l"/>
            <a:endParaRPr lang="en-IE" dirty="0"/>
          </a:p>
        </p:txBody>
      </p:sp>
      <p:sp>
        <p:nvSpPr>
          <p:cNvPr id="3" name="Text Placeholder 2">
            <a:extLst>
              <a:ext uri="{FF2B5EF4-FFF2-40B4-BE49-F238E27FC236}">
                <a16:creationId xmlns:a16="http://schemas.microsoft.com/office/drawing/2014/main" id="{401CD935-529D-5EA3-BBC1-6B49418C4CD9}"/>
              </a:ext>
            </a:extLst>
          </p:cNvPr>
          <p:cNvSpPr>
            <a:spLocks noGrp="1"/>
          </p:cNvSpPr>
          <p:nvPr>
            <p:ph type="body" sz="quarter" idx="17"/>
          </p:nvPr>
        </p:nvSpPr>
        <p:spPr/>
        <p:txBody>
          <a:bodyPr/>
          <a:lstStyle/>
          <a:p>
            <a:pPr rtl="0" algn="l"/>
            <a:r>
              <a:rPr lang="en-IE" dirty="0"/>
              <a:t>03</a:t>
            </a:r>
          </a:p>
        </p:txBody>
      </p:sp>
    </p:spTree>
    <p:extLst>
      <p:ext uri="{BB962C8B-B14F-4D97-AF65-F5344CB8AC3E}">
        <p14:creationId xmlns:p14="http://schemas.microsoft.com/office/powerpoint/2010/main" val="354434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13AA1-BF31-C2D7-F9B9-C25EB836F870}"/>
              </a:ext>
            </a:extLst>
          </p:cNvPr>
          <p:cNvSpPr>
            <a:spLocks noGrp="1"/>
          </p:cNvSpPr>
          <p:nvPr>
            <p:ph type="body" sz="quarter" idx="18"/>
          </p:nvPr>
        </p:nvSpPr>
        <p:spPr/>
        <p:txBody>
          <a:bodyPr/>
          <a:lstStyle/>
          <a:p>
            <a:pPr rtl="0" algn="l"/>
            <a:r>
              <a:rPr lang="en-US" dirty="0"/>
              <a:t>Forretningsinnovation er en topprioritet for iværksættere.</a:t>
            </a:r>
          </a:p>
          <a:p>
            <a:pPr marL="342900" indent="-342900" rtl="0" algn="l">
              <a:buFont typeface="Arial" panose="020B0604020202020204" pitchFamily="34" charset="0"/>
              <a:buChar char="•"/>
            </a:pPr>
            <a:r>
              <a:rPr lang="en-US" dirty="0"/>
              <a:t>Men hvorfor har en virksomhed brug for en innovationsmodel?</a:t>
            </a:r>
          </a:p>
          <a:p>
            <a:pPr marL="342900" indent="-342900" rtl="0" algn="l">
              <a:buFont typeface="Arial" panose="020B0604020202020204" pitchFamily="34" charset="0"/>
              <a:buChar char="•"/>
            </a:pPr>
            <a:r>
              <a:rPr lang="en-US" dirty="0"/>
              <a:t>Hvad er innovationsmodellens rolle?</a:t>
            </a:r>
          </a:p>
          <a:p>
            <a:pPr rtl="0" algn="l"/>
            <a:r>
              <a:rPr lang="en-IE" dirty="0"/>
              <a:t>Innovation er generelt en del af en succesfuld forretningsstrategi. Ofte fejler innovatører, når de følger den forkerte model for implementering af innovation.</a:t>
            </a:r>
          </a:p>
          <a:p>
            <a:pPr rtl="0" algn="l"/>
            <a:r>
              <a:rPr lang="en-US" dirty="0"/>
              <a:t>En innovationsmodel giver en detaljeret ramme til at identificere, fremme og implementere ideer. Således fokuserer på at vedtage metoder til at skabe den nødvendige værdi.</a:t>
            </a:r>
          </a:p>
        </p:txBody>
      </p:sp>
      <p:sp>
        <p:nvSpPr>
          <p:cNvPr id="3" name="Text Placeholder 2">
            <a:extLst>
              <a:ext uri="{FF2B5EF4-FFF2-40B4-BE49-F238E27FC236}">
                <a16:creationId xmlns:a16="http://schemas.microsoft.com/office/drawing/2014/main" id="{F807552A-218F-97F8-E620-511510B07DEC}"/>
              </a:ext>
            </a:extLst>
          </p:cNvPr>
          <p:cNvSpPr>
            <a:spLocks noGrp="1"/>
          </p:cNvSpPr>
          <p:nvPr>
            <p:ph type="body" sz="quarter" idx="16"/>
          </p:nvPr>
        </p:nvSpPr>
        <p:spPr/>
        <p:txBody>
          <a:bodyPr/>
          <a:lstStyle/>
          <a:p>
            <a:pPr rtl="0" algn="l"/>
            <a:r>
              <a:rPr lang="en-IE" dirty="0"/>
              <a:t>Forretningsinnovation</a:t>
            </a:r>
          </a:p>
        </p:txBody>
      </p:sp>
    </p:spTree>
    <p:extLst>
      <p:ext uri="{BB962C8B-B14F-4D97-AF65-F5344CB8AC3E}">
        <p14:creationId xmlns:p14="http://schemas.microsoft.com/office/powerpoint/2010/main" val="91392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44C07-4705-263E-3BB7-43153203ADEA}"/>
              </a:ext>
            </a:extLst>
          </p:cNvPr>
          <p:cNvSpPr>
            <a:spLocks noGrp="1"/>
          </p:cNvSpPr>
          <p:nvPr>
            <p:ph type="body" sz="quarter" idx="18"/>
          </p:nvPr>
        </p:nvSpPr>
        <p:spPr>
          <a:xfrm>
            <a:off x="807822" y="1247614"/>
            <a:ext cx="6253881" cy="4157823"/>
          </a:xfrm>
        </p:spPr>
        <p:txBody>
          <a:bodyPr/>
          <a:lstStyle/>
          <a:p>
            <a:pPr rtl="0" algn="l"/>
            <a:r>
              <a:rPr lang="en-US" dirty="0"/>
              <a:t>Innovationsmodeller refererer til</a:t>
            </a:r>
            <a:r>
              <a:rPr lang="en-US" b="1" dirty="0"/>
              <a:t>rammer</a:t>
            </a:r>
            <a:r>
              <a:rPr lang="en-US" dirty="0"/>
              <a:t>eller teorier, der beskriver, hvordan innovation sker, og hvordan den kan styres eller stimuleres, mens typer af innovation giver et klassifikationssystem for forskellige typer af innovativ aktivitet.</a:t>
            </a:r>
          </a:p>
          <a:p>
            <a:pPr rtl="0" algn="l"/>
            <a:r>
              <a:rPr lang="en-US" dirty="0"/>
              <a:t>Nogle eksempler på</a:t>
            </a:r>
            <a:r>
              <a:rPr lang="en-US" b="1" dirty="0"/>
              <a:t>modeller for innovation</a:t>
            </a:r>
            <a:r>
              <a:rPr lang="en-US" dirty="0"/>
              <a:t>omfatte:</a:t>
            </a:r>
          </a:p>
          <a:p>
            <a:pPr marL="342900" indent="-342900" rtl="0" algn="l">
              <a:buFont typeface="Arial" panose="020B0604020202020204" pitchFamily="34" charset="0"/>
              <a:buChar char="•"/>
            </a:pPr>
            <a:r>
              <a:rPr lang="en-US" dirty="0"/>
              <a:t>den lineære model for innovation,</a:t>
            </a:r>
          </a:p>
          <a:p>
            <a:pPr marL="342900" indent="-342900" rtl="0" algn="l">
              <a:buFont typeface="Arial" panose="020B0604020202020204" pitchFamily="34" charset="0"/>
              <a:buChar char="•"/>
            </a:pPr>
            <a:r>
              <a:rPr lang="en-US" dirty="0"/>
              <a:t>den brugercentrerede innovationsmodel,</a:t>
            </a:r>
          </a:p>
          <a:p>
            <a:pPr marL="342900" indent="-342900" rtl="0" algn="l">
              <a:buFont typeface="Arial" panose="020B0604020202020204" pitchFamily="34" charset="0"/>
              <a:buChar char="•"/>
            </a:pPr>
            <a:r>
              <a:rPr lang="en-US" dirty="0"/>
              <a:t>den åbne innovationsmodel,</a:t>
            </a:r>
          </a:p>
          <a:p>
            <a:pPr marL="342900" indent="-342900" rtl="0" algn="l">
              <a:buFont typeface="Arial" panose="020B0604020202020204" pitchFamily="34" charset="0"/>
              <a:buChar char="•"/>
            </a:pPr>
            <a:r>
              <a:rPr lang="en-US" dirty="0"/>
              <a:t>netværksmodellen.</a:t>
            </a:r>
            <a:endParaRPr lang="en-IE" dirty="0"/>
          </a:p>
        </p:txBody>
      </p:sp>
      <p:sp>
        <p:nvSpPr>
          <p:cNvPr id="3" name="Text Placeholder 2">
            <a:extLst>
              <a:ext uri="{FF2B5EF4-FFF2-40B4-BE49-F238E27FC236}">
                <a16:creationId xmlns:a16="http://schemas.microsoft.com/office/drawing/2014/main" id="{03F15EB1-662E-3720-5694-7C73936ED9E2}"/>
              </a:ext>
            </a:extLst>
          </p:cNvPr>
          <p:cNvSpPr>
            <a:spLocks noGrp="1"/>
          </p:cNvSpPr>
          <p:nvPr>
            <p:ph type="body" sz="quarter" idx="16"/>
          </p:nvPr>
        </p:nvSpPr>
        <p:spPr>
          <a:xfrm>
            <a:off x="807822" y="616716"/>
            <a:ext cx="4990998" cy="992652"/>
          </a:xfrm>
        </p:spPr>
        <p:txBody>
          <a:bodyPr/>
          <a:lstStyle/>
          <a:p>
            <a:pPr rtl="0" algn="l"/>
            <a:r>
              <a:rPr lang="en-IE" dirty="0"/>
              <a:t>Innovationsmodeller</a:t>
            </a:r>
          </a:p>
        </p:txBody>
      </p:sp>
      <p:pic>
        <p:nvPicPr>
          <p:cNvPr id="6" name="Picture Placeholder 5" descr="People working on ideas">
            <a:extLst>
              <a:ext uri="{FF2B5EF4-FFF2-40B4-BE49-F238E27FC236}">
                <a16:creationId xmlns:a16="http://schemas.microsoft.com/office/drawing/2014/main" id="{073735C2-DE89-12C8-034A-6AAB295721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Tree>
    <p:extLst>
      <p:ext uri="{BB962C8B-B14F-4D97-AF65-F5344CB8AC3E}">
        <p14:creationId xmlns:p14="http://schemas.microsoft.com/office/powerpoint/2010/main" val="9229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F322C-170E-53D8-2B2B-AFAE81600193}"/>
              </a:ext>
            </a:extLst>
          </p:cNvPr>
          <p:cNvSpPr>
            <a:spLocks noGrp="1"/>
          </p:cNvSpPr>
          <p:nvPr>
            <p:ph type="body" sz="quarter" idx="18"/>
          </p:nvPr>
        </p:nvSpPr>
        <p:spPr>
          <a:xfrm>
            <a:off x="898357" y="1758066"/>
            <a:ext cx="5402855" cy="3025975"/>
          </a:xfrm>
        </p:spPr>
        <p:txBody>
          <a:bodyPr/>
          <a:lstStyle/>
          <a:p>
            <a:pPr rtl="0" algn="l"/>
            <a:r>
              <a:rPr lang="en-US" dirty="0"/>
              <a:t>Denne model, også kendt som</a:t>
            </a:r>
            <a:r>
              <a:rPr lang="en-US" b="1" dirty="0"/>
              <a:t>"teknologi-skub"</a:t>
            </a:r>
            <a:r>
              <a:rPr lang="en-US" dirty="0"/>
              <a:t>model, tyder på, at innovation er en lineær proces, der begynder med videnskabelig forskning og udvikling, efterfulgt af teknik, fremstilling, markedsføring og endelig salg.</a:t>
            </a:r>
          </a:p>
          <a:p>
            <a:pPr rtl="0" algn="l"/>
            <a:r>
              <a:rPr lang="en-US" dirty="0"/>
              <a:t>Denne model med fuld vægt på R&amp;D har den ulempe, at den ikke tager kundernes feedback og forventninger i betragtning. Derfor vil disse innovationer ofte blive ignoreret på markedet.</a:t>
            </a:r>
            <a:endParaRPr lang="en-IE" dirty="0"/>
          </a:p>
        </p:txBody>
      </p:sp>
      <p:sp>
        <p:nvSpPr>
          <p:cNvPr id="3" name="Text Placeholder 2">
            <a:extLst>
              <a:ext uri="{FF2B5EF4-FFF2-40B4-BE49-F238E27FC236}">
                <a16:creationId xmlns:a16="http://schemas.microsoft.com/office/drawing/2014/main" id="{F69697BD-4C3B-2762-F8AC-0DC14BE04FBA}"/>
              </a:ext>
            </a:extLst>
          </p:cNvPr>
          <p:cNvSpPr>
            <a:spLocks noGrp="1"/>
          </p:cNvSpPr>
          <p:nvPr>
            <p:ph type="body" sz="quarter" idx="16"/>
          </p:nvPr>
        </p:nvSpPr>
        <p:spPr/>
        <p:txBody>
          <a:bodyPr/>
          <a:lstStyle/>
          <a:p>
            <a:pPr marL="742950" indent="-742950" rtl="0" algn="l">
              <a:buFont typeface="+mj-lt"/>
              <a:buAutoNum type="arabicPeriod"/>
            </a:pPr>
            <a:r>
              <a:rPr lang="en-IE" b="1" dirty="0"/>
              <a:t>Lineær model:</a:t>
            </a:r>
          </a:p>
        </p:txBody>
      </p:sp>
      <p:sp>
        <p:nvSpPr>
          <p:cNvPr id="5" name="Arrow: Chevron 4">
            <a:extLst>
              <a:ext uri="{FF2B5EF4-FFF2-40B4-BE49-F238E27FC236}">
                <a16:creationId xmlns:a16="http://schemas.microsoft.com/office/drawing/2014/main" id="{41078810-0CA7-0789-0D70-29A199E0A474}"/>
              </a:ext>
            </a:extLst>
          </p:cNvPr>
          <p:cNvSpPr/>
          <p:nvPr/>
        </p:nvSpPr>
        <p:spPr>
          <a:xfrm>
            <a:off x="6654872" y="3177763"/>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600" dirty="0">
              <a:solidFill>
                <a:schemeClr val="tx1"/>
              </a:solidFill>
            </a:endParaRPr>
          </a:p>
        </p:txBody>
      </p:sp>
      <p:sp>
        <p:nvSpPr>
          <p:cNvPr id="6" name="Arrow: Chevron 5">
            <a:extLst>
              <a:ext uri="{FF2B5EF4-FFF2-40B4-BE49-F238E27FC236}">
                <a16:creationId xmlns:a16="http://schemas.microsoft.com/office/drawing/2014/main" id="{A82B53FC-9FEB-F7ED-703F-A4F772B5F1DD}"/>
              </a:ext>
            </a:extLst>
          </p:cNvPr>
          <p:cNvSpPr/>
          <p:nvPr/>
        </p:nvSpPr>
        <p:spPr>
          <a:xfrm>
            <a:off x="10457864" y="3177764"/>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dirty="0">
              <a:solidFill>
                <a:schemeClr val="tx1"/>
              </a:solidFill>
            </a:endParaRPr>
          </a:p>
        </p:txBody>
      </p:sp>
      <p:sp>
        <p:nvSpPr>
          <p:cNvPr id="7" name="Arrow: Chevron 6">
            <a:extLst>
              <a:ext uri="{FF2B5EF4-FFF2-40B4-BE49-F238E27FC236}">
                <a16:creationId xmlns:a16="http://schemas.microsoft.com/office/drawing/2014/main" id="{1C5457A8-F425-48FF-C4FC-D93A1BB0E1AA}"/>
              </a:ext>
            </a:extLst>
          </p:cNvPr>
          <p:cNvSpPr/>
          <p:nvPr/>
        </p:nvSpPr>
        <p:spPr>
          <a:xfrm>
            <a:off x="9186428" y="3177766"/>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chemeClr val="tx1"/>
              </a:solidFill>
            </a:endParaRPr>
          </a:p>
        </p:txBody>
      </p:sp>
      <p:sp>
        <p:nvSpPr>
          <p:cNvPr id="8" name="Arrow: Chevron 7">
            <a:extLst>
              <a:ext uri="{FF2B5EF4-FFF2-40B4-BE49-F238E27FC236}">
                <a16:creationId xmlns:a16="http://schemas.microsoft.com/office/drawing/2014/main" id="{EF0861BD-B457-EEFD-A592-27B30A0504A7}"/>
              </a:ext>
            </a:extLst>
          </p:cNvPr>
          <p:cNvSpPr/>
          <p:nvPr/>
        </p:nvSpPr>
        <p:spPr>
          <a:xfrm>
            <a:off x="7926308" y="3177765"/>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chemeClr val="tx1"/>
              </a:solidFill>
            </a:endParaRPr>
          </a:p>
        </p:txBody>
      </p:sp>
      <p:sp>
        <p:nvSpPr>
          <p:cNvPr id="9" name="TextBox 8">
            <a:extLst>
              <a:ext uri="{FF2B5EF4-FFF2-40B4-BE49-F238E27FC236}">
                <a16:creationId xmlns:a16="http://schemas.microsoft.com/office/drawing/2014/main" id="{2874DF82-35FE-D673-ABC1-867566536EB0}"/>
              </a:ext>
            </a:extLst>
          </p:cNvPr>
          <p:cNvSpPr txBox="1"/>
          <p:nvPr/>
        </p:nvSpPr>
        <p:spPr>
          <a:xfrm>
            <a:off x="7055485" y="3409553"/>
            <a:ext cx="1029275" cy="369332"/>
          </a:xfrm>
          <a:prstGeom prst="rect">
            <a:avLst/>
          </a:prstGeom>
          <a:noFill/>
        </p:spPr>
        <p:txBody>
          <a:bodyPr wrap="square" rtlCol="0">
            <a:spAutoFit/>
          </a:bodyPr>
          <a:lstStyle/>
          <a:p>
            <a:pPr algn="ctr" rtl="0"/>
            <a:r>
              <a:rPr lang="en-IE" dirty="0">
                <a:solidFill>
                  <a:srgbClr val="30475E"/>
                </a:solidFill>
              </a:rPr>
              <a:t>Forskning</a:t>
            </a:r>
          </a:p>
        </p:txBody>
      </p:sp>
      <p:sp>
        <p:nvSpPr>
          <p:cNvPr id="10" name="TextBox 9">
            <a:extLst>
              <a:ext uri="{FF2B5EF4-FFF2-40B4-BE49-F238E27FC236}">
                <a16:creationId xmlns:a16="http://schemas.microsoft.com/office/drawing/2014/main" id="{1BCA3F70-2851-52E1-4B03-4D52E306B7B8}"/>
              </a:ext>
            </a:extLst>
          </p:cNvPr>
          <p:cNvSpPr txBox="1"/>
          <p:nvPr/>
        </p:nvSpPr>
        <p:spPr>
          <a:xfrm>
            <a:off x="8253937" y="3271055"/>
            <a:ext cx="994175" cy="646331"/>
          </a:xfrm>
          <a:prstGeom prst="rect">
            <a:avLst/>
          </a:prstGeom>
          <a:noFill/>
        </p:spPr>
        <p:txBody>
          <a:bodyPr wrap="square" rtlCol="0">
            <a:spAutoFit/>
          </a:bodyPr>
          <a:lstStyle/>
          <a:p>
            <a:pPr algn="ctr" rtl="0"/>
            <a:r>
              <a:rPr lang="en-IE" dirty="0">
                <a:solidFill>
                  <a:srgbClr val="30475E"/>
                </a:solidFill>
              </a:rPr>
              <a:t>Udvikle -</a:t>
            </a:r>
            <a:r>
              <a:rPr lang="en-IE" dirty="0" err="1">
                <a:solidFill>
                  <a:srgbClr val="30475E"/>
                </a:solidFill>
              </a:rPr>
              <a:t>ment</a:t>
            </a:r>
            <a:endParaRPr lang="en-IE" dirty="0">
              <a:solidFill>
                <a:srgbClr val="30475E"/>
              </a:solidFill>
            </a:endParaRPr>
          </a:p>
        </p:txBody>
      </p:sp>
      <p:sp>
        <p:nvSpPr>
          <p:cNvPr id="11" name="TextBox 10">
            <a:extLst>
              <a:ext uri="{FF2B5EF4-FFF2-40B4-BE49-F238E27FC236}">
                <a16:creationId xmlns:a16="http://schemas.microsoft.com/office/drawing/2014/main" id="{45832D66-E97E-E41C-D85E-3B59BAB52938}"/>
              </a:ext>
            </a:extLst>
          </p:cNvPr>
          <p:cNvSpPr txBox="1"/>
          <p:nvPr/>
        </p:nvSpPr>
        <p:spPr>
          <a:xfrm>
            <a:off x="9525373" y="3271054"/>
            <a:ext cx="1067181" cy="646331"/>
          </a:xfrm>
          <a:prstGeom prst="rect">
            <a:avLst/>
          </a:prstGeom>
          <a:noFill/>
        </p:spPr>
        <p:txBody>
          <a:bodyPr wrap="square" rtlCol="0">
            <a:spAutoFit/>
          </a:bodyPr>
          <a:lstStyle/>
          <a:p>
            <a:pPr algn="ctr" rtl="0"/>
            <a:r>
              <a:rPr lang="en-IE" dirty="0">
                <a:solidFill>
                  <a:srgbClr val="30475E"/>
                </a:solidFill>
              </a:rPr>
              <a:t>manu-</a:t>
            </a:r>
          </a:p>
          <a:p>
            <a:pPr algn="ctr" rtl="0"/>
            <a:r>
              <a:rPr lang="en-IE" dirty="0" err="1">
                <a:solidFill>
                  <a:srgbClr val="30475E"/>
                </a:solidFill>
              </a:rPr>
              <a:t>fremstilling</a:t>
            </a:r>
            <a:endParaRPr lang="en-IE" dirty="0">
              <a:solidFill>
                <a:srgbClr val="30475E"/>
              </a:solidFill>
            </a:endParaRPr>
          </a:p>
        </p:txBody>
      </p:sp>
      <p:sp>
        <p:nvSpPr>
          <p:cNvPr id="12" name="TextBox 11">
            <a:extLst>
              <a:ext uri="{FF2B5EF4-FFF2-40B4-BE49-F238E27FC236}">
                <a16:creationId xmlns:a16="http://schemas.microsoft.com/office/drawing/2014/main" id="{495CB4C9-AC7C-D450-AB63-128D94C8B7A7}"/>
              </a:ext>
            </a:extLst>
          </p:cNvPr>
          <p:cNvSpPr txBox="1"/>
          <p:nvPr/>
        </p:nvSpPr>
        <p:spPr>
          <a:xfrm>
            <a:off x="10796809" y="3409553"/>
            <a:ext cx="1067181" cy="369332"/>
          </a:xfrm>
          <a:prstGeom prst="rect">
            <a:avLst/>
          </a:prstGeom>
          <a:noFill/>
        </p:spPr>
        <p:txBody>
          <a:bodyPr wrap="square" rtlCol="0">
            <a:spAutoFit/>
          </a:bodyPr>
          <a:lstStyle/>
          <a:p>
            <a:pPr algn="ctr" rtl="0"/>
            <a:r>
              <a:rPr lang="en-IE" dirty="0">
                <a:solidFill>
                  <a:srgbClr val="30475E"/>
                </a:solidFill>
              </a:rPr>
              <a:t>Salg</a:t>
            </a:r>
          </a:p>
        </p:txBody>
      </p:sp>
      <p:sp>
        <p:nvSpPr>
          <p:cNvPr id="13" name="TextBox 12">
            <a:extLst>
              <a:ext uri="{FF2B5EF4-FFF2-40B4-BE49-F238E27FC236}">
                <a16:creationId xmlns:a16="http://schemas.microsoft.com/office/drawing/2014/main" id="{12B6A373-733F-0BF4-42E9-84FE0F666814}"/>
              </a:ext>
            </a:extLst>
          </p:cNvPr>
          <p:cNvSpPr txBox="1"/>
          <p:nvPr/>
        </p:nvSpPr>
        <p:spPr>
          <a:xfrm>
            <a:off x="7063391" y="2254086"/>
            <a:ext cx="4246074" cy="461665"/>
          </a:xfrm>
          <a:prstGeom prst="rect">
            <a:avLst/>
          </a:prstGeom>
          <a:noFill/>
        </p:spPr>
        <p:txBody>
          <a:bodyPr wrap="square" rtlCol="0">
            <a:spAutoFit/>
          </a:bodyPr>
          <a:lstStyle/>
          <a:p>
            <a:pPr rtl="0" algn="l"/>
            <a:r>
              <a:rPr lang="en-IE" sz="2400" b="1" dirty="0">
                <a:solidFill>
                  <a:srgbClr val="30475E"/>
                </a:solidFill>
              </a:rPr>
              <a:t>Lineær Model – Teknologi Push</a:t>
            </a:r>
          </a:p>
        </p:txBody>
      </p:sp>
    </p:spTree>
    <p:extLst>
      <p:ext uri="{BB962C8B-B14F-4D97-AF65-F5344CB8AC3E}">
        <p14:creationId xmlns:p14="http://schemas.microsoft.com/office/powerpoint/2010/main" val="3659154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D65E89-5949-5C0C-2704-84540E97B1D1}"/>
              </a:ext>
            </a:extLst>
          </p:cNvPr>
          <p:cNvSpPr>
            <a:spLocks noGrp="1"/>
          </p:cNvSpPr>
          <p:nvPr>
            <p:ph type="body" sz="quarter" idx="18"/>
          </p:nvPr>
        </p:nvSpPr>
        <p:spPr>
          <a:xfrm>
            <a:off x="898357" y="1941714"/>
            <a:ext cx="5565817" cy="3025975"/>
          </a:xfrm>
        </p:spPr>
        <p:txBody>
          <a:bodyPr/>
          <a:lstStyle/>
          <a:p>
            <a:pPr rtl="0" algn="l"/>
            <a:r>
              <a:rPr lang="en-US" dirty="0"/>
              <a:t>Denne model, også kendt som "demand-pull"-modellen, antyder, at innovation er drevet af brugernes behov og krav. I denne model søger virksomheder at forstå deres kunders behov og præferencer og udvikle produkter og tjenester, der opfylder disse behov. I lang tid har disse 'behov' ført til en uholdbar verden og dermed mange globale udfordringer, men nu ændrer forbrugeren sin tankegang, og de er nu optaget af bæredygtighed</a:t>
            </a:r>
            <a:endParaRPr lang="en-IE" dirty="0"/>
          </a:p>
        </p:txBody>
      </p:sp>
      <p:sp>
        <p:nvSpPr>
          <p:cNvPr id="3" name="Text Placeholder 2">
            <a:extLst>
              <a:ext uri="{FF2B5EF4-FFF2-40B4-BE49-F238E27FC236}">
                <a16:creationId xmlns:a16="http://schemas.microsoft.com/office/drawing/2014/main" id="{3150D5A5-4B15-64AF-3180-94D31105BA40}"/>
              </a:ext>
            </a:extLst>
          </p:cNvPr>
          <p:cNvSpPr>
            <a:spLocks noGrp="1"/>
          </p:cNvSpPr>
          <p:nvPr>
            <p:ph type="body" sz="quarter" idx="16"/>
          </p:nvPr>
        </p:nvSpPr>
        <p:spPr>
          <a:xfrm>
            <a:off x="898357" y="739413"/>
            <a:ext cx="5276105" cy="992652"/>
          </a:xfrm>
        </p:spPr>
        <p:txBody>
          <a:bodyPr/>
          <a:lstStyle/>
          <a:p>
            <a:pPr marL="742950" indent="-742950" rtl="0" algn="l">
              <a:buFont typeface="+mj-lt"/>
              <a:buAutoNum type="arabicPeriod" startAt="2"/>
            </a:pPr>
            <a:r>
              <a:rPr lang="en-IE" b="1" dirty="0"/>
              <a:t>Bruger-</a:t>
            </a:r>
            <a:r>
              <a:rPr lang="en-IE" b="1" dirty="0" err="1"/>
              <a:t>centreret</a:t>
            </a:r>
            <a:r>
              <a:rPr lang="en-IE" b="1" dirty="0"/>
              <a:t>innovationsmodel</a:t>
            </a:r>
          </a:p>
        </p:txBody>
      </p:sp>
      <p:sp>
        <p:nvSpPr>
          <p:cNvPr id="6" name="Flowchart: Connector 5">
            <a:extLst>
              <a:ext uri="{FF2B5EF4-FFF2-40B4-BE49-F238E27FC236}">
                <a16:creationId xmlns:a16="http://schemas.microsoft.com/office/drawing/2014/main" id="{363CE1E7-A9A0-C733-51E8-DF68CA15D9F1}"/>
              </a:ext>
            </a:extLst>
          </p:cNvPr>
          <p:cNvSpPr/>
          <p:nvPr/>
        </p:nvSpPr>
        <p:spPr>
          <a:xfrm>
            <a:off x="7650606" y="3304433"/>
            <a:ext cx="2009915" cy="1892676"/>
          </a:xfrm>
          <a:prstGeom prst="flowChartConnector">
            <a:avLst/>
          </a:prstGeom>
          <a:solidFill>
            <a:schemeClr val="bg1"/>
          </a:solidFill>
          <a:ln w="38100">
            <a:solidFill>
              <a:srgbClr val="E866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7" name="Flowchart: Connector 6">
            <a:extLst>
              <a:ext uri="{FF2B5EF4-FFF2-40B4-BE49-F238E27FC236}">
                <a16:creationId xmlns:a16="http://schemas.microsoft.com/office/drawing/2014/main" id="{2D506D92-BF95-0131-7F70-62C23119DC63}"/>
              </a:ext>
            </a:extLst>
          </p:cNvPr>
          <p:cNvSpPr/>
          <p:nvPr/>
        </p:nvSpPr>
        <p:spPr>
          <a:xfrm>
            <a:off x="9251376" y="3330130"/>
            <a:ext cx="2009916" cy="1892676"/>
          </a:xfrm>
          <a:prstGeom prst="flowChartConnector">
            <a:avLst/>
          </a:prstGeom>
          <a:no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5" name="Flowchart: Connector 4">
            <a:extLst>
              <a:ext uri="{FF2B5EF4-FFF2-40B4-BE49-F238E27FC236}">
                <a16:creationId xmlns:a16="http://schemas.microsoft.com/office/drawing/2014/main" id="{47D64D9F-39DB-4224-D158-638D6974AD38}"/>
              </a:ext>
            </a:extLst>
          </p:cNvPr>
          <p:cNvSpPr/>
          <p:nvPr/>
        </p:nvSpPr>
        <p:spPr>
          <a:xfrm>
            <a:off x="8450991" y="2261412"/>
            <a:ext cx="2009916" cy="1892676"/>
          </a:xfrm>
          <a:prstGeom prst="flowChartConnector">
            <a:avLst/>
          </a:prstGeom>
          <a:noFill/>
          <a:ln w="38100">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9" name="Graphic 8" descr="User outline">
            <a:extLst>
              <a:ext uri="{FF2B5EF4-FFF2-40B4-BE49-F238E27FC236}">
                <a16:creationId xmlns:a16="http://schemas.microsoft.com/office/drawing/2014/main" id="{4ECCCE21-FD3F-6FE1-7472-4403690BA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8749" y="2334318"/>
            <a:ext cx="914400" cy="914400"/>
          </a:xfrm>
          <a:prstGeom prst="rect">
            <a:avLst/>
          </a:prstGeom>
        </p:spPr>
      </p:pic>
      <p:pic>
        <p:nvPicPr>
          <p:cNvPr id="11" name="Graphic 10" descr="Factory outline">
            <a:extLst>
              <a:ext uri="{FF2B5EF4-FFF2-40B4-BE49-F238E27FC236}">
                <a16:creationId xmlns:a16="http://schemas.microsoft.com/office/drawing/2014/main" id="{38781DC1-1E46-F717-3643-9452CFFD61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784" y="3696888"/>
            <a:ext cx="914400" cy="914400"/>
          </a:xfrm>
          <a:prstGeom prst="rect">
            <a:avLst/>
          </a:prstGeom>
        </p:spPr>
      </p:pic>
      <p:pic>
        <p:nvPicPr>
          <p:cNvPr id="13" name="Graphic 12" descr="Robot Hand outline">
            <a:extLst>
              <a:ext uri="{FF2B5EF4-FFF2-40B4-BE49-F238E27FC236}">
                <a16:creationId xmlns:a16="http://schemas.microsoft.com/office/drawing/2014/main" id="{CC16C0F8-8FB1-CCBA-B2C6-D7EC0E722C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1100" y="3696888"/>
            <a:ext cx="914400" cy="914400"/>
          </a:xfrm>
          <a:prstGeom prst="rect">
            <a:avLst/>
          </a:prstGeom>
        </p:spPr>
      </p:pic>
      <p:sp>
        <p:nvSpPr>
          <p:cNvPr id="14" name="TextBox 13">
            <a:extLst>
              <a:ext uri="{FF2B5EF4-FFF2-40B4-BE49-F238E27FC236}">
                <a16:creationId xmlns:a16="http://schemas.microsoft.com/office/drawing/2014/main" id="{C08B4835-6F0F-5F0F-C837-B46D42E025ED}"/>
              </a:ext>
            </a:extLst>
          </p:cNvPr>
          <p:cNvSpPr txBox="1"/>
          <p:nvPr/>
        </p:nvSpPr>
        <p:spPr>
          <a:xfrm>
            <a:off x="8903571" y="3085370"/>
            <a:ext cx="1175979" cy="369332"/>
          </a:xfrm>
          <a:prstGeom prst="rect">
            <a:avLst/>
          </a:prstGeom>
          <a:noFill/>
        </p:spPr>
        <p:txBody>
          <a:bodyPr wrap="square" rtlCol="0">
            <a:spAutoFit/>
          </a:bodyPr>
          <a:lstStyle/>
          <a:p>
            <a:pPr algn="ctr" rtl="0"/>
            <a:r>
              <a:rPr lang="en-IE" b="1" dirty="0">
                <a:solidFill>
                  <a:srgbClr val="F79037"/>
                </a:solidFill>
              </a:rPr>
              <a:t>Human</a:t>
            </a:r>
          </a:p>
        </p:txBody>
      </p:sp>
      <p:sp>
        <p:nvSpPr>
          <p:cNvPr id="15" name="TextBox 14">
            <a:extLst>
              <a:ext uri="{FF2B5EF4-FFF2-40B4-BE49-F238E27FC236}">
                <a16:creationId xmlns:a16="http://schemas.microsoft.com/office/drawing/2014/main" id="{9B6371F1-AD6A-38C2-98C3-69BC44D8161D}"/>
              </a:ext>
            </a:extLst>
          </p:cNvPr>
          <p:cNvSpPr txBox="1"/>
          <p:nvPr/>
        </p:nvSpPr>
        <p:spPr>
          <a:xfrm>
            <a:off x="9540726" y="4535808"/>
            <a:ext cx="1286457" cy="369332"/>
          </a:xfrm>
          <a:prstGeom prst="rect">
            <a:avLst/>
          </a:prstGeom>
          <a:noFill/>
        </p:spPr>
        <p:txBody>
          <a:bodyPr wrap="square" rtlCol="0">
            <a:spAutoFit/>
          </a:bodyPr>
          <a:lstStyle/>
          <a:p>
            <a:pPr algn="ctr" rtl="0"/>
            <a:r>
              <a:rPr lang="en-IE" b="1" dirty="0">
                <a:solidFill>
                  <a:srgbClr val="85D2E1"/>
                </a:solidFill>
              </a:rPr>
              <a:t>Teknologi</a:t>
            </a:r>
          </a:p>
        </p:txBody>
      </p:sp>
      <p:sp>
        <p:nvSpPr>
          <p:cNvPr id="16" name="TextBox 15">
            <a:extLst>
              <a:ext uri="{FF2B5EF4-FFF2-40B4-BE49-F238E27FC236}">
                <a16:creationId xmlns:a16="http://schemas.microsoft.com/office/drawing/2014/main" id="{7542DE77-47A4-AD85-B310-99A1A180F6BB}"/>
              </a:ext>
            </a:extLst>
          </p:cNvPr>
          <p:cNvSpPr txBox="1"/>
          <p:nvPr/>
        </p:nvSpPr>
        <p:spPr>
          <a:xfrm>
            <a:off x="7936784" y="4535808"/>
            <a:ext cx="1175979" cy="369332"/>
          </a:xfrm>
          <a:prstGeom prst="rect">
            <a:avLst/>
          </a:prstGeom>
          <a:noFill/>
        </p:spPr>
        <p:txBody>
          <a:bodyPr wrap="square" rtlCol="0">
            <a:spAutoFit/>
          </a:bodyPr>
          <a:lstStyle/>
          <a:p>
            <a:pPr algn="ctr" rtl="0"/>
            <a:r>
              <a:rPr lang="en-IE" b="1" dirty="0">
                <a:solidFill>
                  <a:srgbClr val="E8669E"/>
                </a:solidFill>
              </a:rPr>
              <a:t>Forretning</a:t>
            </a:r>
          </a:p>
        </p:txBody>
      </p:sp>
      <p:pic>
        <p:nvPicPr>
          <p:cNvPr id="18" name="Graphic 17" descr="Lights On outline">
            <a:extLst>
              <a:ext uri="{FF2B5EF4-FFF2-40B4-BE49-F238E27FC236}">
                <a16:creationId xmlns:a16="http://schemas.microsoft.com/office/drawing/2014/main" id="{5C9008DA-5E24-7F72-C042-717A6B739AD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62960" y="3737595"/>
            <a:ext cx="388609" cy="388609"/>
          </a:xfrm>
          <a:prstGeom prst="rect">
            <a:avLst/>
          </a:prstGeom>
        </p:spPr>
      </p:pic>
      <p:sp>
        <p:nvSpPr>
          <p:cNvPr id="19" name="TextBox 18">
            <a:extLst>
              <a:ext uri="{FF2B5EF4-FFF2-40B4-BE49-F238E27FC236}">
                <a16:creationId xmlns:a16="http://schemas.microsoft.com/office/drawing/2014/main" id="{80E20A09-6A07-FBC8-0F2E-CF25831E93B8}"/>
              </a:ext>
            </a:extLst>
          </p:cNvPr>
          <p:cNvSpPr txBox="1"/>
          <p:nvPr/>
        </p:nvSpPr>
        <p:spPr>
          <a:xfrm>
            <a:off x="8844351" y="5896495"/>
            <a:ext cx="1392750" cy="369332"/>
          </a:xfrm>
          <a:prstGeom prst="rect">
            <a:avLst/>
          </a:prstGeom>
          <a:solidFill>
            <a:srgbClr val="D1E8FF"/>
          </a:solidFill>
          <a:ln>
            <a:solidFill>
              <a:srgbClr val="30475E"/>
            </a:solidFill>
          </a:ln>
        </p:spPr>
        <p:txBody>
          <a:bodyPr wrap="square" rtlCol="0">
            <a:spAutoFit/>
          </a:bodyPr>
          <a:lstStyle/>
          <a:p>
            <a:pPr algn="ctr" rtl="0"/>
            <a:r>
              <a:rPr lang="en-IE" b="1" dirty="0">
                <a:solidFill>
                  <a:srgbClr val="30475E"/>
                </a:solidFill>
              </a:rPr>
              <a:t>Innovation</a:t>
            </a:r>
          </a:p>
        </p:txBody>
      </p:sp>
      <p:cxnSp>
        <p:nvCxnSpPr>
          <p:cNvPr id="21" name="Straight Connector 20">
            <a:extLst>
              <a:ext uri="{FF2B5EF4-FFF2-40B4-BE49-F238E27FC236}">
                <a16:creationId xmlns:a16="http://schemas.microsoft.com/office/drawing/2014/main" id="{CE4818B6-F8E9-F651-245F-EC56B14EC919}"/>
              </a:ext>
            </a:extLst>
          </p:cNvPr>
          <p:cNvCxnSpPr/>
          <p:nvPr/>
        </p:nvCxnSpPr>
        <p:spPr>
          <a:xfrm>
            <a:off x="9455949" y="4205754"/>
            <a:ext cx="0" cy="1690741"/>
          </a:xfrm>
          <a:prstGeom prst="line">
            <a:avLst/>
          </a:prstGeom>
          <a:ln w="19050">
            <a:solidFill>
              <a:srgbClr val="304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9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417FE7-304E-72A2-B4A5-CF2DF3C4D4D7}"/>
              </a:ext>
            </a:extLst>
          </p:cNvPr>
          <p:cNvGrpSpPr/>
          <p:nvPr/>
        </p:nvGrpSpPr>
        <p:grpSpPr>
          <a:xfrm>
            <a:off x="1" y="0"/>
            <a:ext cx="5932286" cy="6858000"/>
            <a:chOff x="0" y="0"/>
            <a:chExt cx="6033735" cy="6858000"/>
          </a:xfrm>
        </p:grpSpPr>
        <p:sp>
          <p:nvSpPr>
            <p:cNvPr id="4" name="Freeform 3">
              <a:extLst>
                <a:ext uri="{FF2B5EF4-FFF2-40B4-BE49-F238E27FC236}">
                  <a16:creationId xmlns:a16="http://schemas.microsoft.com/office/drawing/2014/main" id="{8BACEF20-4868-B607-99A6-7785E840AE6B}"/>
                </a:ext>
              </a:extLst>
            </p:cNvPr>
            <p:cNvSpPr/>
            <p:nvPr/>
          </p:nvSpPr>
          <p:spPr>
            <a:xfrm>
              <a:off x="0" y="0"/>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rtl="0" algn="l"/>
              <a:endParaRPr lang="en-US" b="0" i="0" dirty="0">
                <a:latin typeface="Calibri" panose="020F0502020204030204" pitchFamily="34" charset="0"/>
              </a:endParaRPr>
            </a:p>
          </p:txBody>
        </p:sp>
        <p:sp>
          <p:nvSpPr>
            <p:cNvPr id="5" name="Freeform 4">
              <a:extLst>
                <a:ext uri="{FF2B5EF4-FFF2-40B4-BE49-F238E27FC236}">
                  <a16:creationId xmlns:a16="http://schemas.microsoft.com/office/drawing/2014/main" id="{6E69B8A4-F338-CDB9-C1ED-714EBED32300}"/>
                </a:ext>
              </a:extLst>
            </p:cNvPr>
            <p:cNvSpPr/>
            <p:nvPr/>
          </p:nvSpPr>
          <p:spPr>
            <a:xfrm>
              <a:off x="0" y="1202668"/>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rtl="0" algn="l"/>
              <a:endParaRPr lang="en-US" b="0" i="0" dirty="0">
                <a:latin typeface="Calibri" panose="020F0502020204030204" pitchFamily="34" charset="0"/>
              </a:endParaRPr>
            </a:p>
          </p:txBody>
        </p:sp>
        <p:sp>
          <p:nvSpPr>
            <p:cNvPr id="6" name="Rectangle 5">
              <a:extLst>
                <a:ext uri="{FF2B5EF4-FFF2-40B4-BE49-F238E27FC236}">
                  <a16:creationId xmlns:a16="http://schemas.microsoft.com/office/drawing/2014/main" id="{2DE29A9B-1561-750B-0CA5-1E57E5EDDAE6}"/>
                </a:ext>
              </a:extLst>
            </p:cNvPr>
            <p:cNvSpPr/>
            <p:nvPr/>
          </p:nvSpPr>
          <p:spPr>
            <a:xfrm>
              <a:off x="0" y="3798888"/>
              <a:ext cx="4433455" cy="3059112"/>
            </a:xfrm>
            <a:prstGeom prst="rect">
              <a:avLst/>
            </a:prstGeom>
            <a:solidFill>
              <a:srgbClr val="B2D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2" name="Text Placeholder 1">
            <a:extLst>
              <a:ext uri="{FF2B5EF4-FFF2-40B4-BE49-F238E27FC236}">
                <a16:creationId xmlns:a16="http://schemas.microsoft.com/office/drawing/2014/main" id="{F4474CEF-0D8A-5979-1B8C-CA2325709298}"/>
              </a:ext>
            </a:extLst>
          </p:cNvPr>
          <p:cNvSpPr>
            <a:spLocks noGrp="1"/>
          </p:cNvSpPr>
          <p:nvPr>
            <p:ph type="body" sz="quarter" idx="4294967295"/>
          </p:nvPr>
        </p:nvSpPr>
        <p:spPr>
          <a:xfrm>
            <a:off x="415942" y="1627581"/>
            <a:ext cx="5182862" cy="4337050"/>
          </a:xfrm>
          <a:prstGeom prst="rect">
            <a:avLst/>
          </a:prstGeom>
        </p:spPr>
        <p:txBody>
          <a:bodyPr/>
          <a:lstStyle/>
          <a:p>
            <a:pPr marL="0" indent="0" rtl="0" algn="l">
              <a:lnSpc>
                <a:spcPts val="2580"/>
              </a:lnSpc>
              <a:buNone/>
            </a:pPr>
            <a:r>
              <a:rPr lang="en-US" sz="2400" dirty="0">
                <a:solidFill>
                  <a:srgbClr val="000000"/>
                </a:solidFill>
              </a:rPr>
              <a:t>Denne model også kendt som</a:t>
            </a:r>
            <a:r>
              <a:rPr lang="en-US" sz="2400" b="1" dirty="0">
                <a:solidFill>
                  <a:srgbClr val="000000"/>
                </a:solidFill>
              </a:rPr>
              <a:t>netværksmodel</a:t>
            </a:r>
            <a:r>
              <a:rPr lang="en-US" sz="2400" dirty="0">
                <a:solidFill>
                  <a:srgbClr val="000000"/>
                </a:solidFill>
              </a:rPr>
              <a:t>, tyder på, at innovation ikke er begrænset til en virksomheds interne forsknings- og udviklingsaktiviteter, men også kan opnås gennem samarbejder med eksterne partnere, herunder kunder, leverandører og endda konkurrenter.</a:t>
            </a:r>
          </a:p>
          <a:p>
            <a:pPr marL="0" indent="0" rtl="0" algn="l">
              <a:lnSpc>
                <a:spcPts val="2580"/>
              </a:lnSpc>
              <a:buNone/>
            </a:pPr>
            <a:r>
              <a:rPr lang="en-US" sz="2400" dirty="0">
                <a:solidFill>
                  <a:srgbClr val="000000"/>
                </a:solidFill>
              </a:rPr>
              <a:t>Åben innovation har potentiale til at udvide rummet for værdiskabelse, det være sig gennem nye partnere med komplementære kompetencer eller ved at frigøre skjult potentiale i langvarige relationer.</a:t>
            </a:r>
            <a:endParaRPr lang="en-IE" sz="2400" dirty="0">
              <a:solidFill>
                <a:srgbClr val="000000"/>
              </a:solidFill>
            </a:endParaRPr>
          </a:p>
        </p:txBody>
      </p:sp>
      <p:sp>
        <p:nvSpPr>
          <p:cNvPr id="3" name="Text Placeholder 2">
            <a:extLst>
              <a:ext uri="{FF2B5EF4-FFF2-40B4-BE49-F238E27FC236}">
                <a16:creationId xmlns:a16="http://schemas.microsoft.com/office/drawing/2014/main" id="{E1EF7EB7-A06A-42B4-729C-391002F3F22D}"/>
              </a:ext>
            </a:extLst>
          </p:cNvPr>
          <p:cNvSpPr>
            <a:spLocks noGrp="1"/>
          </p:cNvSpPr>
          <p:nvPr>
            <p:ph type="body" sz="quarter" idx="4294967295"/>
          </p:nvPr>
        </p:nvSpPr>
        <p:spPr>
          <a:xfrm>
            <a:off x="415943" y="380349"/>
            <a:ext cx="5324982" cy="992187"/>
          </a:xfrm>
          <a:prstGeom prst="rect">
            <a:avLst/>
          </a:prstGeom>
        </p:spPr>
        <p:txBody>
          <a:bodyPr/>
          <a:lstStyle/>
          <a:p>
            <a:pPr marL="742950" indent="-742950" rtl="0" algn="l">
              <a:buFont typeface="+mj-lt"/>
              <a:buAutoNum type="arabicPeriod" startAt="3"/>
            </a:pPr>
            <a:r>
              <a:rPr lang="en-IE" sz="3600" b="1" dirty="0">
                <a:solidFill>
                  <a:srgbClr val="000000"/>
                </a:solidFill>
              </a:rPr>
              <a:t>Åben innovationsmodel</a:t>
            </a:r>
          </a:p>
        </p:txBody>
      </p:sp>
      <p:grpSp>
        <p:nvGrpSpPr>
          <p:cNvPr id="9" name="Graphic 7">
            <a:extLst>
              <a:ext uri="{FF2B5EF4-FFF2-40B4-BE49-F238E27FC236}">
                <a16:creationId xmlns:a16="http://schemas.microsoft.com/office/drawing/2014/main" id="{12B773B6-24CB-A1C0-F37E-F3401E264A4B}"/>
              </a:ext>
            </a:extLst>
          </p:cNvPr>
          <p:cNvGrpSpPr/>
          <p:nvPr/>
        </p:nvGrpSpPr>
        <p:grpSpPr>
          <a:xfrm>
            <a:off x="5861211" y="1575050"/>
            <a:ext cx="6330788" cy="4165645"/>
            <a:chOff x="5638353" y="1394346"/>
            <a:chExt cx="6330788" cy="4165645"/>
          </a:xfrm>
        </p:grpSpPr>
        <p:sp>
          <p:nvSpPr>
            <p:cNvPr id="10" name="TextBox 9">
              <a:extLst>
                <a:ext uri="{FF2B5EF4-FFF2-40B4-BE49-F238E27FC236}">
                  <a16:creationId xmlns:a16="http://schemas.microsoft.com/office/drawing/2014/main" id="{8E0105DD-229C-3E47-A535-13CFE52037C2}"/>
                </a:ext>
              </a:extLst>
            </p:cNvPr>
            <p:cNvSpPr txBox="1"/>
            <p:nvPr/>
          </p:nvSpPr>
          <p:spPr>
            <a:xfrm>
              <a:off x="5638353" y="2636691"/>
              <a:ext cx="1179981" cy="710451"/>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Intern teknologibase</a:t>
              </a:r>
            </a:p>
          </p:txBody>
        </p:sp>
        <p:sp>
          <p:nvSpPr>
            <p:cNvPr id="11" name="TextBox 10">
              <a:extLst>
                <a:ext uri="{FF2B5EF4-FFF2-40B4-BE49-F238E27FC236}">
                  <a16:creationId xmlns:a16="http://schemas.microsoft.com/office/drawing/2014/main" id="{42F7F402-E1F1-5789-DB8A-ACC83A336918}"/>
                </a:ext>
              </a:extLst>
            </p:cNvPr>
            <p:cNvSpPr txBox="1"/>
            <p:nvPr/>
          </p:nvSpPr>
          <p:spPr>
            <a:xfrm>
              <a:off x="10397117" y="3263498"/>
              <a:ext cx="1572024" cy="505267"/>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Ekstern teknologibase</a:t>
              </a:r>
            </a:p>
          </p:txBody>
        </p:sp>
        <p:grpSp>
          <p:nvGrpSpPr>
            <p:cNvPr id="12" name="Graphic 7">
              <a:extLst>
                <a:ext uri="{FF2B5EF4-FFF2-40B4-BE49-F238E27FC236}">
                  <a16:creationId xmlns:a16="http://schemas.microsoft.com/office/drawing/2014/main" id="{484990AA-3343-5DB8-E8E9-F951A9FE0405}"/>
                </a:ext>
              </a:extLst>
            </p:cNvPr>
            <p:cNvGrpSpPr/>
            <p:nvPr/>
          </p:nvGrpSpPr>
          <p:grpSpPr>
            <a:xfrm>
              <a:off x="6810370" y="3139038"/>
              <a:ext cx="588342" cy="107699"/>
              <a:chOff x="6810370" y="3139038"/>
              <a:chExt cx="588342" cy="107699"/>
            </a:xfrm>
            <a:solidFill>
              <a:srgbClr val="9C66AA"/>
            </a:solidFill>
          </p:grpSpPr>
          <p:sp>
            <p:nvSpPr>
              <p:cNvPr id="13" name="Freeform 12">
                <a:extLst>
                  <a:ext uri="{FF2B5EF4-FFF2-40B4-BE49-F238E27FC236}">
                    <a16:creationId xmlns:a16="http://schemas.microsoft.com/office/drawing/2014/main" id="{9240C27E-0FA2-ED1B-7847-50C996DFAA76}"/>
                  </a:ext>
                </a:extLst>
              </p:cNvPr>
              <p:cNvSpPr/>
              <p:nvPr/>
            </p:nvSpPr>
            <p:spPr>
              <a:xfrm>
                <a:off x="6864233" y="3192888"/>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rtl="0" algn="l">
                  <a:lnSpc>
                    <a:spcPts val="1560"/>
                  </a:lnSpc>
                </a:pPr>
                <a:endParaRPr lang="en-US" sz="1400"/>
              </a:p>
            </p:txBody>
          </p:sp>
          <p:sp>
            <p:nvSpPr>
              <p:cNvPr id="14" name="Freeform 13">
                <a:extLst>
                  <a:ext uri="{FF2B5EF4-FFF2-40B4-BE49-F238E27FC236}">
                    <a16:creationId xmlns:a16="http://schemas.microsoft.com/office/drawing/2014/main" id="{6D20A827-5F94-CAD2-B8B6-EA1773B99D73}"/>
                  </a:ext>
                </a:extLst>
              </p:cNvPr>
              <p:cNvSpPr/>
              <p:nvPr/>
            </p:nvSpPr>
            <p:spPr>
              <a:xfrm>
                <a:off x="6810370" y="3139038"/>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9C66AA"/>
              </a:solidFill>
              <a:ln w="13799" cap="flat">
                <a:noFill/>
                <a:prstDash val="solid"/>
                <a:miter/>
              </a:ln>
            </p:spPr>
            <p:txBody>
              <a:bodyPr rtlCol="0" anchor="ctr"/>
              <a:lstStyle/>
              <a:p>
                <a:pPr rtl="0" algn="l">
                  <a:lnSpc>
                    <a:spcPts val="1560"/>
                  </a:lnSpc>
                </a:pPr>
                <a:endParaRPr lang="en-US" sz="1400"/>
              </a:p>
            </p:txBody>
          </p:sp>
        </p:grpSp>
        <p:sp>
          <p:nvSpPr>
            <p:cNvPr id="15" name="TextBox 14">
              <a:extLst>
                <a:ext uri="{FF2B5EF4-FFF2-40B4-BE49-F238E27FC236}">
                  <a16:creationId xmlns:a16="http://schemas.microsoft.com/office/drawing/2014/main" id="{7451A551-07D7-AB79-3FA5-D3B344D13858}"/>
                </a:ext>
              </a:extLst>
            </p:cNvPr>
            <p:cNvSpPr txBox="1"/>
            <p:nvPr/>
          </p:nvSpPr>
          <p:spPr>
            <a:xfrm>
              <a:off x="5795056" y="3502225"/>
              <a:ext cx="1345158" cy="505267"/>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Fast nuværende marked</a:t>
              </a:r>
            </a:p>
          </p:txBody>
        </p:sp>
        <p:sp>
          <p:nvSpPr>
            <p:cNvPr id="16" name="TextBox 15">
              <a:extLst>
                <a:ext uri="{FF2B5EF4-FFF2-40B4-BE49-F238E27FC236}">
                  <a16:creationId xmlns:a16="http://schemas.microsoft.com/office/drawing/2014/main" id="{8D56E066-BBD3-2CAF-F73B-199847AEAFBF}"/>
                </a:ext>
              </a:extLst>
            </p:cNvPr>
            <p:cNvSpPr txBox="1"/>
            <p:nvPr/>
          </p:nvSpPr>
          <p:spPr>
            <a:xfrm>
              <a:off x="10088822" y="4009070"/>
              <a:ext cx="1741182" cy="300082"/>
            </a:xfrm>
            <a:prstGeom prst="rect">
              <a:avLst/>
            </a:prstGeom>
            <a:noFill/>
          </p:spPr>
          <p:txBody>
            <a:bodyPr wrap="none" rtlCol="0">
              <a:spAutoFit/>
            </a:bodyPr>
            <a:lstStyle/>
            <a:p>
              <a:pPr algn="l" rtl="0">
                <a:lnSpc>
                  <a:spcPts val="1560"/>
                </a:lnSpc>
              </a:pPr>
              <a:r>
                <a:rPr lang="en-US" sz="1400" spc="0" baseline="0">
                  <a:ln/>
                  <a:solidFill>
                    <a:srgbClr val="000000"/>
                  </a:solidFill>
                  <a:latin typeface="MyriadPro-Bold"/>
                  <a:sym typeface="MyriadPro-Bold"/>
                  <a:rtl val="0"/>
                </a:rPr>
                <a:t>Andre faste markeder</a:t>
              </a:r>
            </a:p>
          </p:txBody>
        </p:sp>
        <p:sp>
          <p:nvSpPr>
            <p:cNvPr id="17" name="TextBox 16">
              <a:extLst>
                <a:ext uri="{FF2B5EF4-FFF2-40B4-BE49-F238E27FC236}">
                  <a16:creationId xmlns:a16="http://schemas.microsoft.com/office/drawing/2014/main" id="{534D3FB3-D5A6-9098-A9E7-BCDADB8C8036}"/>
                </a:ext>
              </a:extLst>
            </p:cNvPr>
            <p:cNvSpPr txBox="1"/>
            <p:nvPr/>
          </p:nvSpPr>
          <p:spPr>
            <a:xfrm>
              <a:off x="9886811" y="4522964"/>
              <a:ext cx="1814920" cy="300082"/>
            </a:xfrm>
            <a:prstGeom prst="rect">
              <a:avLst/>
            </a:prstGeom>
            <a:noFill/>
          </p:spPr>
          <p:txBody>
            <a:bodyPr wrap="none" rtlCol="0">
              <a:spAutoFit/>
            </a:bodyPr>
            <a:lstStyle/>
            <a:p>
              <a:pPr algn="l" rtl="0">
                <a:lnSpc>
                  <a:spcPts val="1560"/>
                </a:lnSpc>
              </a:pPr>
              <a:r>
                <a:rPr lang="en-US" sz="1400" spc="0" baseline="0">
                  <a:ln/>
                  <a:solidFill>
                    <a:srgbClr val="000000"/>
                  </a:solidFill>
                  <a:latin typeface="MyriadPro-Bold"/>
                  <a:sym typeface="MyriadPro-Bold"/>
                  <a:rtl val="0"/>
                </a:rPr>
                <a:t>Fast nuværende marked</a:t>
              </a:r>
            </a:p>
          </p:txBody>
        </p:sp>
        <p:sp>
          <p:nvSpPr>
            <p:cNvPr id="18" name="TextBox 17">
              <a:extLst>
                <a:ext uri="{FF2B5EF4-FFF2-40B4-BE49-F238E27FC236}">
                  <a16:creationId xmlns:a16="http://schemas.microsoft.com/office/drawing/2014/main" id="{33A2C825-5BBC-169E-E3F2-F27CCD60E33D}"/>
                </a:ext>
              </a:extLst>
            </p:cNvPr>
            <p:cNvSpPr txBox="1"/>
            <p:nvPr/>
          </p:nvSpPr>
          <p:spPr>
            <a:xfrm>
              <a:off x="5946258" y="4185613"/>
              <a:ext cx="1445549" cy="710451"/>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Ekstern teknologi Insourcing</a:t>
              </a:r>
            </a:p>
          </p:txBody>
        </p:sp>
        <p:sp>
          <p:nvSpPr>
            <p:cNvPr id="19" name="TextBox 18">
              <a:extLst>
                <a:ext uri="{FF2B5EF4-FFF2-40B4-BE49-F238E27FC236}">
                  <a16:creationId xmlns:a16="http://schemas.microsoft.com/office/drawing/2014/main" id="{8AE34A57-EF59-C295-DFB8-09479F3E5C66}"/>
                </a:ext>
              </a:extLst>
            </p:cNvPr>
            <p:cNvSpPr txBox="1"/>
            <p:nvPr/>
          </p:nvSpPr>
          <p:spPr>
            <a:xfrm>
              <a:off x="9650479" y="5054724"/>
              <a:ext cx="1734303" cy="505267"/>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Intern/Ekstern Venture Håndtering</a:t>
              </a:r>
            </a:p>
          </p:txBody>
        </p:sp>
        <p:sp>
          <p:nvSpPr>
            <p:cNvPr id="20" name="TextBox 19">
              <a:extLst>
                <a:ext uri="{FF2B5EF4-FFF2-40B4-BE49-F238E27FC236}">
                  <a16:creationId xmlns:a16="http://schemas.microsoft.com/office/drawing/2014/main" id="{0375B6C4-E1F5-1307-F025-5E9018E2CCF2}"/>
                </a:ext>
              </a:extLst>
            </p:cNvPr>
            <p:cNvSpPr txBox="1"/>
            <p:nvPr/>
          </p:nvSpPr>
          <p:spPr>
            <a:xfrm>
              <a:off x="6261647" y="5004453"/>
              <a:ext cx="1455973" cy="505267"/>
            </a:xfrm>
            <a:prstGeom prst="rect">
              <a:avLst/>
            </a:prstGeom>
            <a:noFill/>
          </p:spPr>
          <p:txBody>
            <a:bodyPr wrap="square" rtlCol="0">
              <a:spAutoFit/>
            </a:bodyPr>
            <a:lstStyle/>
            <a:p>
              <a:pPr algn="l" rtl="0">
                <a:lnSpc>
                  <a:spcPts val="1560"/>
                </a:lnSpc>
              </a:pPr>
              <a:r>
                <a:rPr lang="en-US" sz="1400" spc="0" baseline="0" dirty="0">
                  <a:ln/>
                  <a:solidFill>
                    <a:srgbClr val="000000"/>
                  </a:solidFill>
                  <a:latin typeface="MyriadPro-Bold"/>
                  <a:sym typeface="MyriadPro-Bold"/>
                  <a:rtl val="0"/>
                </a:rPr>
                <a:t>Fast nuværende marked</a:t>
              </a:r>
            </a:p>
          </p:txBody>
        </p:sp>
        <p:grpSp>
          <p:nvGrpSpPr>
            <p:cNvPr id="21" name="Graphic 7">
              <a:extLst>
                <a:ext uri="{FF2B5EF4-FFF2-40B4-BE49-F238E27FC236}">
                  <a16:creationId xmlns:a16="http://schemas.microsoft.com/office/drawing/2014/main" id="{4B3F522A-AB59-9B7B-6448-5DFCFED968FA}"/>
                </a:ext>
              </a:extLst>
            </p:cNvPr>
            <p:cNvGrpSpPr/>
            <p:nvPr/>
          </p:nvGrpSpPr>
          <p:grpSpPr>
            <a:xfrm>
              <a:off x="9801803" y="3507703"/>
              <a:ext cx="589723" cy="107699"/>
              <a:chOff x="9801803" y="3507703"/>
              <a:chExt cx="589723" cy="107699"/>
            </a:xfrm>
            <a:solidFill>
              <a:srgbClr val="9C66AA"/>
            </a:solidFill>
          </p:grpSpPr>
          <p:sp>
            <p:nvSpPr>
              <p:cNvPr id="22" name="Freeform 21">
                <a:extLst>
                  <a:ext uri="{FF2B5EF4-FFF2-40B4-BE49-F238E27FC236}">
                    <a16:creationId xmlns:a16="http://schemas.microsoft.com/office/drawing/2014/main" id="{BCC0FEE4-8086-85B3-21DC-9EE41BC04F27}"/>
                  </a:ext>
                </a:extLst>
              </p:cNvPr>
              <p:cNvSpPr/>
              <p:nvPr/>
            </p:nvSpPr>
            <p:spPr>
              <a:xfrm>
                <a:off x="9801803" y="3561553"/>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rtl="0" algn="l">
                  <a:lnSpc>
                    <a:spcPts val="1560"/>
                  </a:lnSpc>
                </a:pPr>
                <a:endParaRPr lang="en-US" sz="1400"/>
              </a:p>
            </p:txBody>
          </p:sp>
          <p:sp>
            <p:nvSpPr>
              <p:cNvPr id="23" name="Freeform 22">
                <a:extLst>
                  <a:ext uri="{FF2B5EF4-FFF2-40B4-BE49-F238E27FC236}">
                    <a16:creationId xmlns:a16="http://schemas.microsoft.com/office/drawing/2014/main" id="{B46FB430-BB20-BC6B-DCBD-BDF69180BA71}"/>
                  </a:ext>
                </a:extLst>
              </p:cNvPr>
              <p:cNvSpPr/>
              <p:nvPr/>
            </p:nvSpPr>
            <p:spPr>
              <a:xfrm>
                <a:off x="10283802" y="3507703"/>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10"/>
                      <a:pt x="24115" y="0"/>
                      <a:pt x="53862" y="0"/>
                    </a:cubicBezTo>
                    <a:cubicBezTo>
                      <a:pt x="83610" y="0"/>
                      <a:pt x="107725" y="24110"/>
                      <a:pt x="107725" y="53850"/>
                    </a:cubicBezTo>
                    <a:close/>
                  </a:path>
                </a:pathLst>
              </a:custGeom>
              <a:solidFill>
                <a:srgbClr val="9C66AA"/>
              </a:solidFill>
              <a:ln w="13799" cap="flat">
                <a:noFill/>
                <a:prstDash val="solid"/>
                <a:miter/>
              </a:ln>
            </p:spPr>
            <p:txBody>
              <a:bodyPr rtlCol="0" anchor="ctr"/>
              <a:lstStyle/>
              <a:p>
                <a:pPr rtl="0" algn="l">
                  <a:lnSpc>
                    <a:spcPts val="1560"/>
                  </a:lnSpc>
                </a:pPr>
                <a:endParaRPr lang="en-US" sz="1400"/>
              </a:p>
            </p:txBody>
          </p:sp>
        </p:grpSp>
        <p:grpSp>
          <p:nvGrpSpPr>
            <p:cNvPr id="24" name="Graphic 7">
              <a:extLst>
                <a:ext uri="{FF2B5EF4-FFF2-40B4-BE49-F238E27FC236}">
                  <a16:creationId xmlns:a16="http://schemas.microsoft.com/office/drawing/2014/main" id="{1F86F50A-4481-7F27-A40E-A37F706E3072}"/>
                </a:ext>
              </a:extLst>
            </p:cNvPr>
            <p:cNvGrpSpPr/>
            <p:nvPr/>
          </p:nvGrpSpPr>
          <p:grpSpPr>
            <a:xfrm>
              <a:off x="7093493" y="3781094"/>
              <a:ext cx="588342" cy="107699"/>
              <a:chOff x="7093493" y="3781094"/>
              <a:chExt cx="588342" cy="107699"/>
            </a:xfrm>
            <a:solidFill>
              <a:srgbClr val="EF9FC1"/>
            </a:solidFill>
          </p:grpSpPr>
          <p:sp>
            <p:nvSpPr>
              <p:cNvPr id="25" name="Freeform 24">
                <a:extLst>
                  <a:ext uri="{FF2B5EF4-FFF2-40B4-BE49-F238E27FC236}">
                    <a16:creationId xmlns:a16="http://schemas.microsoft.com/office/drawing/2014/main" id="{F412D3BB-F3FA-03E4-8260-2237C759D03D}"/>
                  </a:ext>
                </a:extLst>
              </p:cNvPr>
              <p:cNvSpPr/>
              <p:nvPr/>
            </p:nvSpPr>
            <p:spPr>
              <a:xfrm>
                <a:off x="7147355" y="3834944"/>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rtl="0" algn="l">
                  <a:lnSpc>
                    <a:spcPts val="1560"/>
                  </a:lnSpc>
                </a:pPr>
                <a:endParaRPr lang="en-US" sz="1400"/>
              </a:p>
            </p:txBody>
          </p:sp>
          <p:sp>
            <p:nvSpPr>
              <p:cNvPr id="26" name="Freeform 25">
                <a:extLst>
                  <a:ext uri="{FF2B5EF4-FFF2-40B4-BE49-F238E27FC236}">
                    <a16:creationId xmlns:a16="http://schemas.microsoft.com/office/drawing/2014/main" id="{B96D25F0-437F-8DE2-C4B0-B7926CB20D1A}"/>
                  </a:ext>
                </a:extLst>
              </p:cNvPr>
              <p:cNvSpPr/>
              <p:nvPr/>
            </p:nvSpPr>
            <p:spPr>
              <a:xfrm>
                <a:off x="7093493" y="3781094"/>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rtl="0" algn="l">
                  <a:lnSpc>
                    <a:spcPts val="1560"/>
                  </a:lnSpc>
                </a:pPr>
                <a:endParaRPr lang="en-US" sz="1400"/>
              </a:p>
            </p:txBody>
          </p:sp>
        </p:grpSp>
        <p:grpSp>
          <p:nvGrpSpPr>
            <p:cNvPr id="27" name="Graphic 7">
              <a:extLst>
                <a:ext uri="{FF2B5EF4-FFF2-40B4-BE49-F238E27FC236}">
                  <a16:creationId xmlns:a16="http://schemas.microsoft.com/office/drawing/2014/main" id="{84B8EB11-ED62-1E22-CD80-F688C9CD091F}"/>
                </a:ext>
              </a:extLst>
            </p:cNvPr>
            <p:cNvGrpSpPr/>
            <p:nvPr/>
          </p:nvGrpSpPr>
          <p:grpSpPr>
            <a:xfrm>
              <a:off x="9547683" y="4071055"/>
              <a:ext cx="588342" cy="107699"/>
              <a:chOff x="9547683" y="4071055"/>
              <a:chExt cx="588342" cy="107699"/>
            </a:xfrm>
            <a:solidFill>
              <a:srgbClr val="EF9FC1"/>
            </a:solidFill>
          </p:grpSpPr>
          <p:sp>
            <p:nvSpPr>
              <p:cNvPr id="28" name="Freeform 27">
                <a:extLst>
                  <a:ext uri="{FF2B5EF4-FFF2-40B4-BE49-F238E27FC236}">
                    <a16:creationId xmlns:a16="http://schemas.microsoft.com/office/drawing/2014/main" id="{BCED12BD-2EBC-D4B5-F66C-1690D913574B}"/>
                  </a:ext>
                </a:extLst>
              </p:cNvPr>
              <p:cNvSpPr/>
              <p:nvPr/>
            </p:nvSpPr>
            <p:spPr>
              <a:xfrm>
                <a:off x="9547683" y="4124905"/>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rtl="0" algn="l">
                  <a:lnSpc>
                    <a:spcPts val="1560"/>
                  </a:lnSpc>
                </a:pPr>
                <a:endParaRPr lang="en-US" sz="1400"/>
              </a:p>
            </p:txBody>
          </p:sp>
          <p:sp>
            <p:nvSpPr>
              <p:cNvPr id="29" name="Freeform 28">
                <a:extLst>
                  <a:ext uri="{FF2B5EF4-FFF2-40B4-BE49-F238E27FC236}">
                    <a16:creationId xmlns:a16="http://schemas.microsoft.com/office/drawing/2014/main" id="{6CC7C1FB-11DC-F8C6-B88B-C03E3AF9C273}"/>
                  </a:ext>
                </a:extLst>
              </p:cNvPr>
              <p:cNvSpPr/>
              <p:nvPr/>
            </p:nvSpPr>
            <p:spPr>
              <a:xfrm>
                <a:off x="10028301" y="4071055"/>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rtl="0" algn="l">
                  <a:lnSpc>
                    <a:spcPts val="1560"/>
                  </a:lnSpc>
                </a:pPr>
                <a:endParaRPr lang="en-US" sz="1400"/>
              </a:p>
            </p:txBody>
          </p:sp>
        </p:grpSp>
        <p:grpSp>
          <p:nvGrpSpPr>
            <p:cNvPr id="30" name="Graphic 7">
              <a:extLst>
                <a:ext uri="{FF2B5EF4-FFF2-40B4-BE49-F238E27FC236}">
                  <a16:creationId xmlns:a16="http://schemas.microsoft.com/office/drawing/2014/main" id="{B6EBC84F-73CE-1118-E234-8CD6043A4136}"/>
                </a:ext>
              </a:extLst>
            </p:cNvPr>
            <p:cNvGrpSpPr/>
            <p:nvPr/>
          </p:nvGrpSpPr>
          <p:grpSpPr>
            <a:xfrm>
              <a:off x="7359476" y="4274257"/>
              <a:ext cx="589723" cy="107699"/>
              <a:chOff x="7359476" y="4274257"/>
              <a:chExt cx="589723" cy="107699"/>
            </a:xfrm>
            <a:solidFill>
              <a:srgbClr val="F79038"/>
            </a:solidFill>
          </p:grpSpPr>
          <p:sp>
            <p:nvSpPr>
              <p:cNvPr id="31" name="Freeform 30">
                <a:extLst>
                  <a:ext uri="{FF2B5EF4-FFF2-40B4-BE49-F238E27FC236}">
                    <a16:creationId xmlns:a16="http://schemas.microsoft.com/office/drawing/2014/main" id="{3538B233-7FE0-FD65-07F3-B99535086C74}"/>
                  </a:ext>
                </a:extLst>
              </p:cNvPr>
              <p:cNvSpPr/>
              <p:nvPr/>
            </p:nvSpPr>
            <p:spPr>
              <a:xfrm>
                <a:off x="7413338" y="4328107"/>
                <a:ext cx="535861" cy="13807"/>
              </a:xfrm>
              <a:custGeom>
                <a:avLst/>
                <a:gdLst>
                  <a:gd name="connsiteX0" fmla="*/ 535862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2" y="0"/>
                    </a:moveTo>
                    <a:lnTo>
                      <a:pt x="0" y="0"/>
                    </a:lnTo>
                  </a:path>
                </a:pathLst>
              </a:custGeom>
              <a:ln w="13799" cap="flat">
                <a:solidFill>
                  <a:srgbClr val="000000"/>
                </a:solidFill>
                <a:prstDash val="solid"/>
                <a:miter/>
              </a:ln>
            </p:spPr>
            <p:txBody>
              <a:bodyPr rtlCol="0" anchor="ctr"/>
              <a:lstStyle/>
              <a:p>
                <a:pPr rtl="0" algn="l">
                  <a:lnSpc>
                    <a:spcPts val="1560"/>
                  </a:lnSpc>
                </a:pPr>
                <a:endParaRPr lang="en-US" sz="1400"/>
              </a:p>
            </p:txBody>
          </p:sp>
          <p:sp>
            <p:nvSpPr>
              <p:cNvPr id="32" name="Freeform 31">
                <a:extLst>
                  <a:ext uri="{FF2B5EF4-FFF2-40B4-BE49-F238E27FC236}">
                    <a16:creationId xmlns:a16="http://schemas.microsoft.com/office/drawing/2014/main" id="{44051E78-2908-5C48-5FB1-0011F6DDACDA}"/>
                  </a:ext>
                </a:extLst>
              </p:cNvPr>
              <p:cNvSpPr/>
              <p:nvPr/>
            </p:nvSpPr>
            <p:spPr>
              <a:xfrm>
                <a:off x="7359476" y="4274257"/>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F79038"/>
              </a:solidFill>
              <a:ln w="13799" cap="flat">
                <a:noFill/>
                <a:prstDash val="solid"/>
                <a:miter/>
              </a:ln>
            </p:spPr>
            <p:txBody>
              <a:bodyPr rtlCol="0" anchor="ctr"/>
              <a:lstStyle/>
              <a:p>
                <a:pPr rtl="0" algn="l">
                  <a:lnSpc>
                    <a:spcPts val="1560"/>
                  </a:lnSpc>
                </a:pPr>
                <a:endParaRPr lang="en-US" sz="1400"/>
              </a:p>
            </p:txBody>
          </p:sp>
        </p:grpSp>
        <p:grpSp>
          <p:nvGrpSpPr>
            <p:cNvPr id="33" name="Graphic 7">
              <a:extLst>
                <a:ext uri="{FF2B5EF4-FFF2-40B4-BE49-F238E27FC236}">
                  <a16:creationId xmlns:a16="http://schemas.microsoft.com/office/drawing/2014/main" id="{9DCDEEAE-D313-39C2-73B9-90B65AEDAF5C}"/>
                </a:ext>
              </a:extLst>
            </p:cNvPr>
            <p:cNvGrpSpPr/>
            <p:nvPr/>
          </p:nvGrpSpPr>
          <p:grpSpPr>
            <a:xfrm>
              <a:off x="9312898" y="4586081"/>
              <a:ext cx="588342" cy="107699"/>
              <a:chOff x="9312898" y="4586081"/>
              <a:chExt cx="588342" cy="107699"/>
            </a:xfrm>
            <a:solidFill>
              <a:srgbClr val="F79038"/>
            </a:solidFill>
          </p:grpSpPr>
          <p:sp>
            <p:nvSpPr>
              <p:cNvPr id="34" name="Freeform 33">
                <a:extLst>
                  <a:ext uri="{FF2B5EF4-FFF2-40B4-BE49-F238E27FC236}">
                    <a16:creationId xmlns:a16="http://schemas.microsoft.com/office/drawing/2014/main" id="{688B63A7-9818-5E0F-8D7D-EE4881DC7D9D}"/>
                  </a:ext>
                </a:extLst>
              </p:cNvPr>
              <p:cNvSpPr/>
              <p:nvPr/>
            </p:nvSpPr>
            <p:spPr>
              <a:xfrm>
                <a:off x="9312898" y="4639931"/>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rtl="0" algn="l">
                  <a:lnSpc>
                    <a:spcPts val="1560"/>
                  </a:lnSpc>
                </a:pPr>
                <a:endParaRPr lang="en-US" sz="1400"/>
              </a:p>
            </p:txBody>
          </p:sp>
          <p:sp>
            <p:nvSpPr>
              <p:cNvPr id="35" name="Freeform 34">
                <a:extLst>
                  <a:ext uri="{FF2B5EF4-FFF2-40B4-BE49-F238E27FC236}">
                    <a16:creationId xmlns:a16="http://schemas.microsoft.com/office/drawing/2014/main" id="{559D0F0B-4F3F-021F-AA01-6FDA5370ED5A}"/>
                  </a:ext>
                </a:extLst>
              </p:cNvPr>
              <p:cNvSpPr/>
              <p:nvPr/>
            </p:nvSpPr>
            <p:spPr>
              <a:xfrm>
                <a:off x="9793516" y="4586081"/>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1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1"/>
                      <a:pt x="0" y="53850"/>
                    </a:cubicBezTo>
                    <a:cubicBezTo>
                      <a:pt x="0" y="24110"/>
                      <a:pt x="24115" y="1"/>
                      <a:pt x="53862" y="1"/>
                    </a:cubicBezTo>
                    <a:cubicBezTo>
                      <a:pt x="83610" y="1"/>
                      <a:pt x="107725" y="24110"/>
                      <a:pt x="107725" y="53850"/>
                    </a:cubicBezTo>
                    <a:close/>
                  </a:path>
                </a:pathLst>
              </a:custGeom>
              <a:solidFill>
                <a:srgbClr val="F79038"/>
              </a:solidFill>
              <a:ln w="13799" cap="flat">
                <a:noFill/>
                <a:prstDash val="solid"/>
                <a:miter/>
              </a:ln>
            </p:spPr>
            <p:txBody>
              <a:bodyPr rtlCol="0" anchor="ctr"/>
              <a:lstStyle/>
              <a:p>
                <a:pPr rtl="0" algn="l">
                  <a:lnSpc>
                    <a:spcPts val="1560"/>
                  </a:lnSpc>
                </a:pPr>
                <a:endParaRPr lang="en-US" sz="1400"/>
              </a:p>
            </p:txBody>
          </p:sp>
        </p:grpSp>
        <p:grpSp>
          <p:nvGrpSpPr>
            <p:cNvPr id="36" name="Graphic 7">
              <a:extLst>
                <a:ext uri="{FF2B5EF4-FFF2-40B4-BE49-F238E27FC236}">
                  <a16:creationId xmlns:a16="http://schemas.microsoft.com/office/drawing/2014/main" id="{50E46055-E493-D03A-2B22-C5F23403EF4D}"/>
                </a:ext>
              </a:extLst>
            </p:cNvPr>
            <p:cNvGrpSpPr/>
            <p:nvPr/>
          </p:nvGrpSpPr>
          <p:grpSpPr>
            <a:xfrm>
              <a:off x="7702287" y="5072339"/>
              <a:ext cx="589724" cy="107699"/>
              <a:chOff x="7702287" y="5072339"/>
              <a:chExt cx="589724" cy="107699"/>
            </a:xfrm>
            <a:solidFill>
              <a:srgbClr val="B3DDDC"/>
            </a:solidFill>
          </p:grpSpPr>
          <p:sp>
            <p:nvSpPr>
              <p:cNvPr id="37" name="Freeform 36">
                <a:extLst>
                  <a:ext uri="{FF2B5EF4-FFF2-40B4-BE49-F238E27FC236}">
                    <a16:creationId xmlns:a16="http://schemas.microsoft.com/office/drawing/2014/main" id="{63E9AFBC-1041-E992-F84B-005891DB9932}"/>
                  </a:ext>
                </a:extLst>
              </p:cNvPr>
              <p:cNvSpPr/>
              <p:nvPr/>
            </p:nvSpPr>
            <p:spPr>
              <a:xfrm>
                <a:off x="7756150" y="5126189"/>
                <a:ext cx="535861" cy="13807"/>
              </a:xfrm>
              <a:custGeom>
                <a:avLst/>
                <a:gdLst>
                  <a:gd name="connsiteX0" fmla="*/ 535861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1" y="0"/>
                    </a:moveTo>
                    <a:lnTo>
                      <a:pt x="0" y="0"/>
                    </a:lnTo>
                  </a:path>
                </a:pathLst>
              </a:custGeom>
              <a:ln w="13799" cap="flat">
                <a:solidFill>
                  <a:srgbClr val="000000"/>
                </a:solidFill>
                <a:prstDash val="solid"/>
                <a:miter/>
              </a:ln>
            </p:spPr>
            <p:txBody>
              <a:bodyPr rtlCol="0" anchor="ctr"/>
              <a:lstStyle/>
              <a:p>
                <a:pPr rtl="0" algn="l">
                  <a:lnSpc>
                    <a:spcPts val="1560"/>
                  </a:lnSpc>
                </a:pPr>
                <a:endParaRPr lang="en-US" sz="1400"/>
              </a:p>
            </p:txBody>
          </p:sp>
          <p:sp>
            <p:nvSpPr>
              <p:cNvPr id="38" name="Freeform 37">
                <a:extLst>
                  <a:ext uri="{FF2B5EF4-FFF2-40B4-BE49-F238E27FC236}">
                    <a16:creationId xmlns:a16="http://schemas.microsoft.com/office/drawing/2014/main" id="{E3EF6F43-4706-5FBC-5028-C16A94A5F4D6}"/>
                  </a:ext>
                </a:extLst>
              </p:cNvPr>
              <p:cNvSpPr/>
              <p:nvPr/>
            </p:nvSpPr>
            <p:spPr>
              <a:xfrm>
                <a:off x="7702287" y="5072339"/>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rtl="0" algn="l">
                  <a:lnSpc>
                    <a:spcPts val="1560"/>
                  </a:lnSpc>
                </a:pPr>
                <a:endParaRPr lang="en-US" sz="1400"/>
              </a:p>
            </p:txBody>
          </p:sp>
        </p:grpSp>
        <p:grpSp>
          <p:nvGrpSpPr>
            <p:cNvPr id="39" name="Graphic 7">
              <a:extLst>
                <a:ext uri="{FF2B5EF4-FFF2-40B4-BE49-F238E27FC236}">
                  <a16:creationId xmlns:a16="http://schemas.microsoft.com/office/drawing/2014/main" id="{8E7D1486-F5FB-AAE3-E185-05C5C6F86309}"/>
                </a:ext>
              </a:extLst>
            </p:cNvPr>
            <p:cNvGrpSpPr/>
            <p:nvPr/>
          </p:nvGrpSpPr>
          <p:grpSpPr>
            <a:xfrm>
              <a:off x="9057397" y="5117676"/>
              <a:ext cx="589723" cy="107699"/>
              <a:chOff x="9057397" y="5117676"/>
              <a:chExt cx="589723" cy="107699"/>
            </a:xfrm>
            <a:solidFill>
              <a:srgbClr val="B3DDDC"/>
            </a:solidFill>
          </p:grpSpPr>
          <p:sp>
            <p:nvSpPr>
              <p:cNvPr id="40" name="Freeform 39">
                <a:extLst>
                  <a:ext uri="{FF2B5EF4-FFF2-40B4-BE49-F238E27FC236}">
                    <a16:creationId xmlns:a16="http://schemas.microsoft.com/office/drawing/2014/main" id="{7869A642-1944-0833-7D65-EB5DCDDFC7C0}"/>
                  </a:ext>
                </a:extLst>
              </p:cNvPr>
              <p:cNvSpPr/>
              <p:nvPr/>
            </p:nvSpPr>
            <p:spPr>
              <a:xfrm>
                <a:off x="9057397" y="5171526"/>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rtl="0" algn="l">
                  <a:lnSpc>
                    <a:spcPts val="1560"/>
                  </a:lnSpc>
                </a:pPr>
                <a:endParaRPr lang="en-US" sz="1400"/>
              </a:p>
            </p:txBody>
          </p:sp>
          <p:sp>
            <p:nvSpPr>
              <p:cNvPr id="41" name="Freeform 40">
                <a:extLst>
                  <a:ext uri="{FF2B5EF4-FFF2-40B4-BE49-F238E27FC236}">
                    <a16:creationId xmlns:a16="http://schemas.microsoft.com/office/drawing/2014/main" id="{891791AA-F45A-EE85-47E6-E87BB090D187}"/>
                  </a:ext>
                </a:extLst>
              </p:cNvPr>
              <p:cNvSpPr/>
              <p:nvPr/>
            </p:nvSpPr>
            <p:spPr>
              <a:xfrm>
                <a:off x="9539397" y="5117676"/>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rtl="0" algn="l">
                  <a:lnSpc>
                    <a:spcPts val="1560"/>
                  </a:lnSpc>
                </a:pPr>
                <a:endParaRPr lang="en-US" sz="1400"/>
              </a:p>
            </p:txBody>
          </p:sp>
        </p:grpSp>
        <p:grpSp>
          <p:nvGrpSpPr>
            <p:cNvPr id="42" name="Graphic 7">
              <a:extLst>
                <a:ext uri="{FF2B5EF4-FFF2-40B4-BE49-F238E27FC236}">
                  <a16:creationId xmlns:a16="http://schemas.microsoft.com/office/drawing/2014/main" id="{90BC3A66-ED9C-65A9-D030-A550E5917414}"/>
                </a:ext>
              </a:extLst>
            </p:cNvPr>
            <p:cNvGrpSpPr/>
            <p:nvPr/>
          </p:nvGrpSpPr>
          <p:grpSpPr>
            <a:xfrm>
              <a:off x="7221934" y="1394346"/>
              <a:ext cx="2959667" cy="4079567"/>
              <a:chOff x="7221934" y="1394346"/>
              <a:chExt cx="2959667" cy="4079567"/>
            </a:xfrm>
          </p:grpSpPr>
          <p:sp>
            <p:nvSpPr>
              <p:cNvPr id="43" name="Freeform 42">
                <a:extLst>
                  <a:ext uri="{FF2B5EF4-FFF2-40B4-BE49-F238E27FC236}">
                    <a16:creationId xmlns:a16="http://schemas.microsoft.com/office/drawing/2014/main" id="{EBF03D46-4F4F-FAF7-CDEF-ADD3A35D8D7C}"/>
                  </a:ext>
                </a:extLst>
              </p:cNvPr>
              <p:cNvSpPr/>
              <p:nvPr/>
            </p:nvSpPr>
            <p:spPr>
              <a:xfrm>
                <a:off x="7314467" y="1906014"/>
                <a:ext cx="2773221" cy="1435997"/>
              </a:xfrm>
              <a:custGeom>
                <a:avLst/>
                <a:gdLst>
                  <a:gd name="connsiteX0" fmla="*/ 1386611 w 2773221"/>
                  <a:gd name="connsiteY0" fmla="*/ 712475 h 1435997"/>
                  <a:gd name="connsiteX1" fmla="*/ 2597823 w 2773221"/>
                  <a:gd name="connsiteY1" fmla="*/ 1418047 h 1435997"/>
                  <a:gd name="connsiteX2" fmla="*/ 2596442 w 2773221"/>
                  <a:gd name="connsiteY2" fmla="*/ 1435997 h 1435997"/>
                  <a:gd name="connsiteX3" fmla="*/ 2773221 w 2773221"/>
                  <a:gd name="connsiteY3" fmla="*/ 807748 h 1435997"/>
                  <a:gd name="connsiteX4" fmla="*/ 1386611 w 2773221"/>
                  <a:gd name="connsiteY4" fmla="*/ 0 h 1435997"/>
                  <a:gd name="connsiteX5" fmla="*/ 0 w 2773221"/>
                  <a:gd name="connsiteY5" fmla="*/ 807748 h 1435997"/>
                  <a:gd name="connsiteX6" fmla="*/ 176779 w 2773221"/>
                  <a:gd name="connsiteY6" fmla="*/ 1407001 h 1435997"/>
                  <a:gd name="connsiteX7" fmla="*/ 1386611 w 2773221"/>
                  <a:gd name="connsiteY7" fmla="*/ 712475 h 14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3221" h="1435997">
                    <a:moveTo>
                      <a:pt x="1386611" y="712475"/>
                    </a:moveTo>
                    <a:cubicBezTo>
                      <a:pt x="2055056" y="712475"/>
                      <a:pt x="2597823" y="1028671"/>
                      <a:pt x="2597823" y="1418047"/>
                    </a:cubicBezTo>
                    <a:cubicBezTo>
                      <a:pt x="2597823" y="1423570"/>
                      <a:pt x="2597823" y="1429093"/>
                      <a:pt x="2596442" y="1435997"/>
                    </a:cubicBezTo>
                    <a:cubicBezTo>
                      <a:pt x="2701405" y="1168128"/>
                      <a:pt x="2773221" y="938921"/>
                      <a:pt x="2773221" y="807748"/>
                    </a:cubicBezTo>
                    <a:cubicBezTo>
                      <a:pt x="2773221" y="361761"/>
                      <a:pt x="2151732" y="0"/>
                      <a:pt x="1386611" y="0"/>
                    </a:cubicBezTo>
                    <a:cubicBezTo>
                      <a:pt x="620108" y="0"/>
                      <a:pt x="0" y="361761"/>
                      <a:pt x="0" y="807748"/>
                    </a:cubicBezTo>
                    <a:cubicBezTo>
                      <a:pt x="0" y="920971"/>
                      <a:pt x="70435" y="1141894"/>
                      <a:pt x="176779" y="1407001"/>
                    </a:cubicBezTo>
                    <a:cubicBezTo>
                      <a:pt x="187828" y="1021767"/>
                      <a:pt x="725070" y="712475"/>
                      <a:pt x="1386611" y="712475"/>
                    </a:cubicBezTo>
                    <a:close/>
                  </a:path>
                </a:pathLst>
              </a:custGeom>
              <a:solidFill>
                <a:srgbClr val="808285"/>
              </a:solidFill>
              <a:ln w="13799" cap="flat">
                <a:noFill/>
                <a:prstDash val="solid"/>
                <a:miter/>
              </a:ln>
            </p:spPr>
            <p:txBody>
              <a:bodyPr rtlCol="0" anchor="ctr"/>
              <a:lstStyle/>
              <a:p>
                <a:pPr rtl="0" algn="l">
                  <a:lnSpc>
                    <a:spcPts val="1560"/>
                  </a:lnSpc>
                </a:pPr>
                <a:endParaRPr lang="en-US" sz="1400"/>
              </a:p>
            </p:txBody>
          </p:sp>
          <p:sp>
            <p:nvSpPr>
              <p:cNvPr id="44" name="Freeform 43">
                <a:extLst>
                  <a:ext uri="{FF2B5EF4-FFF2-40B4-BE49-F238E27FC236}">
                    <a16:creationId xmlns:a16="http://schemas.microsoft.com/office/drawing/2014/main" id="{6DFF7CE2-F79D-FB61-4D11-28D3CE7E5A08}"/>
                  </a:ext>
                </a:extLst>
              </p:cNvPr>
              <p:cNvSpPr/>
              <p:nvPr/>
            </p:nvSpPr>
            <p:spPr>
              <a:xfrm>
                <a:off x="7795085" y="3375149"/>
                <a:ext cx="1811985" cy="1054905"/>
              </a:xfrm>
              <a:custGeom>
                <a:avLst/>
                <a:gdLst>
                  <a:gd name="connsiteX0" fmla="*/ 1811985 w 1811985"/>
                  <a:gd name="connsiteY0" fmla="*/ 527453 h 1054905"/>
                  <a:gd name="connsiteX1" fmla="*/ 905993 w 1811985"/>
                  <a:gd name="connsiteY1" fmla="*/ 1054906 h 1054905"/>
                  <a:gd name="connsiteX2" fmla="*/ 0 w 1811985"/>
                  <a:gd name="connsiteY2" fmla="*/ 527453 h 1054905"/>
                  <a:gd name="connsiteX3" fmla="*/ 905993 w 1811985"/>
                  <a:gd name="connsiteY3" fmla="*/ 0 h 1054905"/>
                  <a:gd name="connsiteX4" fmla="*/ 1811985 w 1811985"/>
                  <a:gd name="connsiteY4" fmla="*/ 527453 h 10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85" h="1054905">
                    <a:moveTo>
                      <a:pt x="1811985" y="527453"/>
                    </a:moveTo>
                    <a:cubicBezTo>
                      <a:pt x="1811985" y="818757"/>
                      <a:pt x="1406359" y="1054906"/>
                      <a:pt x="905993" y="1054906"/>
                    </a:cubicBezTo>
                    <a:cubicBezTo>
                      <a:pt x="405627" y="1054906"/>
                      <a:pt x="0" y="818757"/>
                      <a:pt x="0" y="527453"/>
                    </a:cubicBezTo>
                    <a:cubicBezTo>
                      <a:pt x="0" y="236148"/>
                      <a:pt x="405627" y="0"/>
                      <a:pt x="905993" y="0"/>
                    </a:cubicBezTo>
                    <a:cubicBezTo>
                      <a:pt x="1406359" y="0"/>
                      <a:pt x="1811985" y="236148"/>
                      <a:pt x="1811985" y="527453"/>
                    </a:cubicBezTo>
                    <a:close/>
                  </a:path>
                </a:pathLst>
              </a:custGeom>
              <a:solidFill>
                <a:srgbClr val="58595B"/>
              </a:solidFill>
              <a:ln w="13799" cap="flat">
                <a:noFill/>
                <a:prstDash val="solid"/>
                <a:miter/>
              </a:ln>
            </p:spPr>
            <p:txBody>
              <a:bodyPr rtlCol="0" anchor="ctr"/>
              <a:lstStyle/>
              <a:p>
                <a:pPr rtl="0" algn="l">
                  <a:lnSpc>
                    <a:spcPts val="1560"/>
                  </a:lnSpc>
                </a:pPr>
                <a:endParaRPr lang="en-US" sz="1400"/>
              </a:p>
            </p:txBody>
          </p:sp>
          <p:grpSp>
            <p:nvGrpSpPr>
              <p:cNvPr id="45" name="Graphic 7">
                <a:extLst>
                  <a:ext uri="{FF2B5EF4-FFF2-40B4-BE49-F238E27FC236}">
                    <a16:creationId xmlns:a16="http://schemas.microsoft.com/office/drawing/2014/main" id="{D7C1A30C-82BC-5F58-5DD2-70B747E5AB6F}"/>
                  </a:ext>
                </a:extLst>
              </p:cNvPr>
              <p:cNvGrpSpPr/>
              <p:nvPr/>
            </p:nvGrpSpPr>
            <p:grpSpPr>
              <a:xfrm>
                <a:off x="7484340" y="2590874"/>
                <a:ext cx="2430711" cy="1210932"/>
                <a:chOff x="7484340" y="2590874"/>
                <a:chExt cx="2430711" cy="1210932"/>
              </a:xfrm>
            </p:grpSpPr>
            <p:sp>
              <p:nvSpPr>
                <p:cNvPr id="46" name="Freeform 45">
                  <a:extLst>
                    <a:ext uri="{FF2B5EF4-FFF2-40B4-BE49-F238E27FC236}">
                      <a16:creationId xmlns:a16="http://schemas.microsoft.com/office/drawing/2014/main" id="{84976BF9-2696-F998-2CC1-9CA6D1CB5B4B}"/>
                    </a:ext>
                  </a:extLst>
                </p:cNvPr>
                <p:cNvSpPr/>
                <p:nvPr/>
              </p:nvSpPr>
              <p:spPr>
                <a:xfrm>
                  <a:off x="7499532" y="2606062"/>
                  <a:ext cx="2403090" cy="1173651"/>
                </a:xfrm>
                <a:custGeom>
                  <a:avLst/>
                  <a:gdLst>
                    <a:gd name="connsiteX0" fmla="*/ 1201545 w 2403090"/>
                    <a:gd name="connsiteY0" fmla="*/ 0 h 1173651"/>
                    <a:gd name="connsiteX1" fmla="*/ 0 w 2403090"/>
                    <a:gd name="connsiteY1" fmla="*/ 698668 h 1173651"/>
                    <a:gd name="connsiteX2" fmla="*/ 320412 w 2403090"/>
                    <a:gd name="connsiteY2" fmla="*/ 1173651 h 1173651"/>
                    <a:gd name="connsiteX3" fmla="*/ 1201545 w 2403090"/>
                    <a:gd name="connsiteY3" fmla="*/ 769087 h 1173651"/>
                    <a:gd name="connsiteX4" fmla="*/ 2082678 w 2403090"/>
                    <a:gd name="connsiteY4" fmla="*/ 1173651 h 1173651"/>
                    <a:gd name="connsiteX5" fmla="*/ 2403090 w 2403090"/>
                    <a:gd name="connsiteY5" fmla="*/ 698668 h 1173651"/>
                    <a:gd name="connsiteX6" fmla="*/ 1201545 w 2403090"/>
                    <a:gd name="connsiteY6" fmla="*/ 0 h 117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090" h="1173651">
                      <a:moveTo>
                        <a:pt x="1201545" y="0"/>
                      </a:moveTo>
                      <a:cubicBezTo>
                        <a:pt x="538624" y="0"/>
                        <a:pt x="0" y="313434"/>
                        <a:pt x="0" y="698668"/>
                      </a:cubicBezTo>
                      <a:cubicBezTo>
                        <a:pt x="0" y="882310"/>
                        <a:pt x="121535" y="1049383"/>
                        <a:pt x="320412" y="1173651"/>
                      </a:cubicBezTo>
                      <a:cubicBezTo>
                        <a:pt x="415707" y="941683"/>
                        <a:pt x="773408" y="769087"/>
                        <a:pt x="1201545" y="769087"/>
                      </a:cubicBezTo>
                      <a:cubicBezTo>
                        <a:pt x="1629682" y="769087"/>
                        <a:pt x="1987383" y="941683"/>
                        <a:pt x="2082678" y="1173651"/>
                      </a:cubicBezTo>
                      <a:cubicBezTo>
                        <a:pt x="2281554" y="1049383"/>
                        <a:pt x="2403090" y="882310"/>
                        <a:pt x="2403090" y="698668"/>
                      </a:cubicBezTo>
                      <a:cubicBezTo>
                        <a:pt x="2403090" y="312053"/>
                        <a:pt x="1864466" y="0"/>
                        <a:pt x="1201545" y="0"/>
                      </a:cubicBezTo>
                      <a:close/>
                    </a:path>
                  </a:pathLst>
                </a:custGeom>
                <a:solidFill>
                  <a:srgbClr val="6D6E71"/>
                </a:solidFill>
                <a:ln w="13799" cap="flat">
                  <a:noFill/>
                  <a:prstDash val="solid"/>
                  <a:miter/>
                </a:ln>
              </p:spPr>
              <p:txBody>
                <a:bodyPr rtlCol="0" anchor="ctr"/>
                <a:lstStyle/>
                <a:p>
                  <a:pPr rtl="0" algn="l">
                    <a:lnSpc>
                      <a:spcPts val="1560"/>
                    </a:lnSpc>
                  </a:pPr>
                  <a:endParaRPr lang="en-US" sz="1400"/>
                </a:p>
              </p:txBody>
            </p:sp>
            <p:sp>
              <p:nvSpPr>
                <p:cNvPr id="47" name="Freeform 46">
                  <a:extLst>
                    <a:ext uri="{FF2B5EF4-FFF2-40B4-BE49-F238E27FC236}">
                      <a16:creationId xmlns:a16="http://schemas.microsoft.com/office/drawing/2014/main" id="{AF4DDE08-8B04-DD83-D4F9-0CFB63F5C38E}"/>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gradFill>
                  <a:gsLst>
                    <a:gs pos="0">
                      <a:srgbClr val="BABEE0"/>
                    </a:gs>
                    <a:gs pos="24750">
                      <a:srgbClr val="E6E8F5"/>
                    </a:gs>
                    <a:gs pos="70200">
                      <a:srgbClr val="B1B6DC"/>
                    </a:gs>
                    <a:gs pos="94710">
                      <a:srgbClr val="BBBFE1"/>
                    </a:gs>
                    <a:gs pos="100000">
                      <a:srgbClr val="BEC2E2"/>
                    </a:gs>
                  </a:gsLst>
                  <a:lin ang="11305615" scaled="1"/>
                </a:gradFill>
                <a:ln w="13799" cap="flat">
                  <a:noFill/>
                  <a:prstDash val="solid"/>
                  <a:miter/>
                </a:ln>
              </p:spPr>
              <p:txBody>
                <a:bodyPr rtlCol="0" anchor="ctr"/>
                <a:lstStyle/>
                <a:p>
                  <a:pPr rtl="0" algn="l">
                    <a:lnSpc>
                      <a:spcPts val="1560"/>
                    </a:lnSpc>
                  </a:pPr>
                  <a:endParaRPr lang="en-US" sz="1400"/>
                </a:p>
              </p:txBody>
            </p:sp>
            <p:sp>
              <p:nvSpPr>
                <p:cNvPr id="48" name="Freeform 47">
                  <a:extLst>
                    <a:ext uri="{FF2B5EF4-FFF2-40B4-BE49-F238E27FC236}">
                      <a16:creationId xmlns:a16="http://schemas.microsoft.com/office/drawing/2014/main" id="{D7AEAF7D-4DA7-4C76-7666-B62E6702D88F}"/>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solidFill>
                  <a:srgbClr val="9AA0C9">
                    <a:alpha val="50000"/>
                  </a:srgbClr>
                </a:solidFill>
                <a:ln w="13799" cap="flat">
                  <a:noFill/>
                  <a:prstDash val="solid"/>
                  <a:miter/>
                </a:ln>
              </p:spPr>
              <p:txBody>
                <a:bodyPr rtlCol="0" anchor="ctr"/>
                <a:lstStyle/>
                <a:p>
                  <a:pPr rtl="0" algn="l">
                    <a:lnSpc>
                      <a:spcPts val="1560"/>
                    </a:lnSpc>
                  </a:pPr>
                  <a:endParaRPr lang="en-US" sz="1400"/>
                </a:p>
              </p:txBody>
            </p:sp>
          </p:grpSp>
          <p:grpSp>
            <p:nvGrpSpPr>
              <p:cNvPr id="49" name="Graphic 7">
                <a:extLst>
                  <a:ext uri="{FF2B5EF4-FFF2-40B4-BE49-F238E27FC236}">
                    <a16:creationId xmlns:a16="http://schemas.microsoft.com/office/drawing/2014/main" id="{958C671A-3D32-6F2F-6EAD-A88236EABCD8}"/>
                  </a:ext>
                </a:extLst>
              </p:cNvPr>
              <p:cNvGrpSpPr/>
              <p:nvPr/>
            </p:nvGrpSpPr>
            <p:grpSpPr>
              <a:xfrm>
                <a:off x="8343376" y="4960269"/>
                <a:ext cx="715402" cy="513644"/>
                <a:chOff x="8343376" y="4960269"/>
                <a:chExt cx="715402" cy="513644"/>
              </a:xfrm>
            </p:grpSpPr>
            <p:sp>
              <p:nvSpPr>
                <p:cNvPr id="50" name="Freeform 49">
                  <a:extLst>
                    <a:ext uri="{FF2B5EF4-FFF2-40B4-BE49-F238E27FC236}">
                      <a16:creationId xmlns:a16="http://schemas.microsoft.com/office/drawing/2014/main" id="{AD9DADA2-F989-670D-3688-3A38F0F3FB38}"/>
                    </a:ext>
                  </a:extLst>
                </p:cNvPr>
                <p:cNvSpPr/>
                <p:nvPr/>
              </p:nvSpPr>
              <p:spPr>
                <a:xfrm>
                  <a:off x="8343376" y="5167384"/>
                  <a:ext cx="715402" cy="306529"/>
                </a:xfrm>
                <a:custGeom>
                  <a:avLst/>
                  <a:gdLst>
                    <a:gd name="connsiteX0" fmla="*/ 715403 w 715402"/>
                    <a:gd name="connsiteY0" fmla="*/ 0 h 306529"/>
                    <a:gd name="connsiteX1" fmla="*/ 0 w 715402"/>
                    <a:gd name="connsiteY1" fmla="*/ 0 h 306529"/>
                    <a:gd name="connsiteX2" fmla="*/ 0 w 715402"/>
                    <a:gd name="connsiteY2" fmla="*/ 98034 h 306529"/>
                    <a:gd name="connsiteX3" fmla="*/ 357701 w 715402"/>
                    <a:gd name="connsiteY3" fmla="*/ 306529 h 306529"/>
                    <a:gd name="connsiteX4" fmla="*/ 715403 w 715402"/>
                    <a:gd name="connsiteY4" fmla="*/ 98034 h 306529"/>
                    <a:gd name="connsiteX5" fmla="*/ 715403 w 715402"/>
                    <a:gd name="connsiteY5" fmla="*/ 0 h 30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402" h="306529">
                      <a:moveTo>
                        <a:pt x="715403" y="0"/>
                      </a:moveTo>
                      <a:lnTo>
                        <a:pt x="0" y="0"/>
                      </a:lnTo>
                      <a:cubicBezTo>
                        <a:pt x="0" y="0"/>
                        <a:pt x="0" y="96654"/>
                        <a:pt x="0" y="98034"/>
                      </a:cubicBezTo>
                      <a:cubicBezTo>
                        <a:pt x="0" y="212638"/>
                        <a:pt x="160206" y="306529"/>
                        <a:pt x="357701" y="306529"/>
                      </a:cubicBezTo>
                      <a:cubicBezTo>
                        <a:pt x="555196" y="306529"/>
                        <a:pt x="715403" y="212638"/>
                        <a:pt x="715403" y="98034"/>
                      </a:cubicBezTo>
                      <a:cubicBezTo>
                        <a:pt x="715403" y="96654"/>
                        <a:pt x="715403" y="0"/>
                        <a:pt x="715403" y="0"/>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rtl="0" algn="l">
                    <a:lnSpc>
                      <a:spcPts val="1560"/>
                    </a:lnSpc>
                  </a:pPr>
                  <a:endParaRPr lang="en-US" sz="1400"/>
                </a:p>
              </p:txBody>
            </p:sp>
            <p:sp>
              <p:nvSpPr>
                <p:cNvPr id="51" name="Freeform 50">
                  <a:extLst>
                    <a:ext uri="{FF2B5EF4-FFF2-40B4-BE49-F238E27FC236}">
                      <a16:creationId xmlns:a16="http://schemas.microsoft.com/office/drawing/2014/main" id="{F2E2E2D6-D3FF-6E3B-2005-61936B6243B8}"/>
                    </a:ext>
                  </a:extLst>
                </p:cNvPr>
                <p:cNvSpPr/>
                <p:nvPr/>
              </p:nvSpPr>
              <p:spPr>
                <a:xfrm>
                  <a:off x="8343376" y="4960269"/>
                  <a:ext cx="715402" cy="416991"/>
                </a:xfrm>
                <a:custGeom>
                  <a:avLst/>
                  <a:gdLst>
                    <a:gd name="connsiteX0" fmla="*/ 715403 w 715402"/>
                    <a:gd name="connsiteY0" fmla="*/ 208496 h 416991"/>
                    <a:gd name="connsiteX1" fmla="*/ 357701 w 715402"/>
                    <a:gd name="connsiteY1" fmla="*/ 416991 h 416991"/>
                    <a:gd name="connsiteX2" fmla="*/ 0 w 715402"/>
                    <a:gd name="connsiteY2" fmla="*/ 208496 h 416991"/>
                    <a:gd name="connsiteX3" fmla="*/ 357701 w 715402"/>
                    <a:gd name="connsiteY3" fmla="*/ 0 h 416991"/>
                    <a:gd name="connsiteX4" fmla="*/ 715403 w 715402"/>
                    <a:gd name="connsiteY4" fmla="*/ 208496 h 41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02" h="416991">
                      <a:moveTo>
                        <a:pt x="715403" y="208496"/>
                      </a:moveTo>
                      <a:cubicBezTo>
                        <a:pt x="715403" y="323644"/>
                        <a:pt x="555254" y="416991"/>
                        <a:pt x="357701" y="416991"/>
                      </a:cubicBezTo>
                      <a:cubicBezTo>
                        <a:pt x="160149" y="416991"/>
                        <a:pt x="0" y="323644"/>
                        <a:pt x="0" y="208496"/>
                      </a:cubicBezTo>
                      <a:cubicBezTo>
                        <a:pt x="0" y="93347"/>
                        <a:pt x="160149" y="0"/>
                        <a:pt x="357701" y="0"/>
                      </a:cubicBezTo>
                      <a:cubicBezTo>
                        <a:pt x="555254" y="0"/>
                        <a:pt x="715403" y="93347"/>
                        <a:pt x="715403" y="208496"/>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7980341" scaled="1"/>
                </a:gradFill>
                <a:ln w="13799" cap="flat">
                  <a:noFill/>
                  <a:prstDash val="solid"/>
                  <a:miter/>
                </a:ln>
              </p:spPr>
              <p:txBody>
                <a:bodyPr rtlCol="0" anchor="ctr"/>
                <a:lstStyle/>
                <a:p>
                  <a:pPr rtl="0" algn="l">
                    <a:lnSpc>
                      <a:spcPts val="1560"/>
                    </a:lnSpc>
                  </a:pPr>
                  <a:endParaRPr lang="en-US" sz="1400"/>
                </a:p>
              </p:txBody>
            </p:sp>
            <p:sp>
              <p:nvSpPr>
                <p:cNvPr id="52" name="Freeform 51">
                  <a:extLst>
                    <a:ext uri="{FF2B5EF4-FFF2-40B4-BE49-F238E27FC236}">
                      <a16:creationId xmlns:a16="http://schemas.microsoft.com/office/drawing/2014/main" id="{3ABBBA4B-94B7-6112-FD30-B93E3CFBF4AB}"/>
                    </a:ext>
                  </a:extLst>
                </p:cNvPr>
                <p:cNvSpPr/>
                <p:nvPr/>
              </p:nvSpPr>
              <p:spPr>
                <a:xfrm>
                  <a:off x="8343376" y="5171526"/>
                  <a:ext cx="715402" cy="212637"/>
                </a:xfrm>
                <a:custGeom>
                  <a:avLst/>
                  <a:gdLst>
                    <a:gd name="connsiteX0" fmla="*/ 357701 w 715402"/>
                    <a:gd name="connsiteY0" fmla="*/ 204353 h 212637"/>
                    <a:gd name="connsiteX1" fmla="*/ 0 w 715402"/>
                    <a:gd name="connsiteY1" fmla="*/ 0 h 212637"/>
                    <a:gd name="connsiteX2" fmla="*/ 0 w 715402"/>
                    <a:gd name="connsiteY2" fmla="*/ 4142 h 212637"/>
                    <a:gd name="connsiteX3" fmla="*/ 357701 w 715402"/>
                    <a:gd name="connsiteY3" fmla="*/ 212638 h 212637"/>
                    <a:gd name="connsiteX4" fmla="*/ 715403 w 715402"/>
                    <a:gd name="connsiteY4" fmla="*/ 4142 h 212637"/>
                    <a:gd name="connsiteX5" fmla="*/ 715403 w 715402"/>
                    <a:gd name="connsiteY5" fmla="*/ 0 h 212637"/>
                    <a:gd name="connsiteX6" fmla="*/ 357701 w 715402"/>
                    <a:gd name="connsiteY6" fmla="*/ 204353 h 2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402" h="212637">
                      <a:moveTo>
                        <a:pt x="357701" y="204353"/>
                      </a:moveTo>
                      <a:cubicBezTo>
                        <a:pt x="161587" y="204353"/>
                        <a:pt x="4143" y="113223"/>
                        <a:pt x="0" y="0"/>
                      </a:cubicBezTo>
                      <a:cubicBezTo>
                        <a:pt x="0" y="1380"/>
                        <a:pt x="0" y="2762"/>
                        <a:pt x="0" y="4142"/>
                      </a:cubicBezTo>
                      <a:cubicBezTo>
                        <a:pt x="0" y="118746"/>
                        <a:pt x="160206" y="212638"/>
                        <a:pt x="357701" y="212638"/>
                      </a:cubicBezTo>
                      <a:cubicBezTo>
                        <a:pt x="555196" y="212638"/>
                        <a:pt x="715403" y="118746"/>
                        <a:pt x="715403" y="4142"/>
                      </a:cubicBezTo>
                      <a:cubicBezTo>
                        <a:pt x="715403" y="2762"/>
                        <a:pt x="715403" y="1380"/>
                        <a:pt x="715403" y="0"/>
                      </a:cubicBezTo>
                      <a:cubicBezTo>
                        <a:pt x="712640" y="113223"/>
                        <a:pt x="553815" y="204353"/>
                        <a:pt x="357701" y="204353"/>
                      </a:cubicBez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grpSp>
          <p:sp>
            <p:nvSpPr>
              <p:cNvPr id="53" name="Freeform 52">
                <a:extLst>
                  <a:ext uri="{FF2B5EF4-FFF2-40B4-BE49-F238E27FC236}">
                    <a16:creationId xmlns:a16="http://schemas.microsoft.com/office/drawing/2014/main" id="{780A10CD-0B02-8665-73FC-96382252D97C}"/>
                  </a:ext>
                </a:extLst>
              </p:cNvPr>
              <p:cNvSpPr/>
              <p:nvPr/>
            </p:nvSpPr>
            <p:spPr>
              <a:xfrm>
                <a:off x="7223315" y="2708239"/>
                <a:ext cx="2958286" cy="876786"/>
              </a:xfrm>
              <a:custGeom>
                <a:avLst/>
                <a:gdLst>
                  <a:gd name="connsiteX0" fmla="*/ 1477762 w 2958286"/>
                  <a:gd name="connsiteY0" fmla="*/ 845029 h 876786"/>
                  <a:gd name="connsiteX1" fmla="*/ 0 w 2958286"/>
                  <a:gd name="connsiteY1" fmla="*/ 0 h 876786"/>
                  <a:gd name="connsiteX2" fmla="*/ 0 w 2958286"/>
                  <a:gd name="connsiteY2" fmla="*/ 15189 h 876786"/>
                  <a:gd name="connsiteX3" fmla="*/ 1479143 w 2958286"/>
                  <a:gd name="connsiteY3" fmla="*/ 876787 h 876786"/>
                  <a:gd name="connsiteX4" fmla="*/ 2958287 w 2958286"/>
                  <a:gd name="connsiteY4" fmla="*/ 15189 h 876786"/>
                  <a:gd name="connsiteX5" fmla="*/ 2958287 w 2958286"/>
                  <a:gd name="connsiteY5" fmla="*/ 0 h 876786"/>
                  <a:gd name="connsiteX6" fmla="*/ 1477762 w 2958286"/>
                  <a:gd name="connsiteY6" fmla="*/ 845029 h 87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8286" h="876786">
                    <a:moveTo>
                      <a:pt x="1477762" y="845029"/>
                    </a:moveTo>
                    <a:cubicBezTo>
                      <a:pt x="669827" y="845029"/>
                      <a:pt x="13811" y="468080"/>
                      <a:pt x="0" y="0"/>
                    </a:cubicBezTo>
                    <a:cubicBezTo>
                      <a:pt x="0" y="5523"/>
                      <a:pt x="0" y="9666"/>
                      <a:pt x="0" y="15189"/>
                    </a:cubicBezTo>
                    <a:cubicBezTo>
                      <a:pt x="0" y="490172"/>
                      <a:pt x="661540" y="876787"/>
                      <a:pt x="1479143" y="876787"/>
                    </a:cubicBezTo>
                    <a:cubicBezTo>
                      <a:pt x="2295365" y="876787"/>
                      <a:pt x="2958287" y="491553"/>
                      <a:pt x="2958287" y="15189"/>
                    </a:cubicBezTo>
                    <a:cubicBezTo>
                      <a:pt x="2958287" y="9666"/>
                      <a:pt x="2958287" y="5523"/>
                      <a:pt x="2958287" y="0"/>
                    </a:cubicBezTo>
                    <a:cubicBezTo>
                      <a:pt x="2941714" y="468080"/>
                      <a:pt x="2285698" y="845029"/>
                      <a:pt x="1477762" y="845029"/>
                    </a:cubicBez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sp>
            <p:nvSpPr>
              <p:cNvPr id="54" name="Freeform 53">
                <a:extLst>
                  <a:ext uri="{FF2B5EF4-FFF2-40B4-BE49-F238E27FC236}">
                    <a16:creationId xmlns:a16="http://schemas.microsoft.com/office/drawing/2014/main" id="{34679076-4112-5341-AA43-C96127833201}"/>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rtl="0" algn="l">
                  <a:lnSpc>
                    <a:spcPts val="1560"/>
                  </a:lnSpc>
                </a:pPr>
                <a:endParaRPr lang="en-US" sz="1400"/>
              </a:p>
            </p:txBody>
          </p:sp>
          <p:sp>
            <p:nvSpPr>
              <p:cNvPr id="55" name="Freeform 54">
                <a:extLst>
                  <a:ext uri="{FF2B5EF4-FFF2-40B4-BE49-F238E27FC236}">
                    <a16:creationId xmlns:a16="http://schemas.microsoft.com/office/drawing/2014/main" id="{9B9EFD0F-3863-7ABC-2B8A-89379CDA713B}"/>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solidFill>
                <a:srgbClr val="9C66AA"/>
              </a:solidFill>
              <a:ln w="13799" cap="flat">
                <a:noFill/>
                <a:prstDash val="solid"/>
                <a:miter/>
              </a:ln>
            </p:spPr>
            <p:txBody>
              <a:bodyPr rtlCol="0" anchor="ctr"/>
              <a:lstStyle/>
              <a:p>
                <a:pPr rtl="0" algn="l">
                  <a:lnSpc>
                    <a:spcPts val="1560"/>
                  </a:lnSpc>
                </a:pPr>
                <a:endParaRPr lang="en-US" sz="1400"/>
              </a:p>
            </p:txBody>
          </p:sp>
          <p:sp>
            <p:nvSpPr>
              <p:cNvPr id="56" name="Freeform 55">
                <a:extLst>
                  <a:ext uri="{FF2B5EF4-FFF2-40B4-BE49-F238E27FC236}">
                    <a16:creationId xmlns:a16="http://schemas.microsoft.com/office/drawing/2014/main" id="{E4C11BA0-80EA-27CA-90F6-B79025C89B0C}"/>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rtl="0" algn="l">
                  <a:lnSpc>
                    <a:spcPts val="1560"/>
                  </a:lnSpc>
                </a:pPr>
                <a:endParaRPr lang="en-US" sz="1400"/>
              </a:p>
            </p:txBody>
          </p:sp>
          <p:sp>
            <p:nvSpPr>
              <p:cNvPr id="57" name="Freeform 56">
                <a:extLst>
                  <a:ext uri="{FF2B5EF4-FFF2-40B4-BE49-F238E27FC236}">
                    <a16:creationId xmlns:a16="http://schemas.microsoft.com/office/drawing/2014/main" id="{F6787593-E110-1EB0-B4F5-F6803A5D7D4B}"/>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solidFill>
                <a:srgbClr val="EF9FC1"/>
              </a:solidFill>
              <a:ln w="13799" cap="flat">
                <a:noFill/>
                <a:prstDash val="solid"/>
                <a:miter/>
              </a:ln>
            </p:spPr>
            <p:txBody>
              <a:bodyPr rtlCol="0" anchor="ctr"/>
              <a:lstStyle/>
              <a:p>
                <a:pPr rtl="0" algn="l">
                  <a:lnSpc>
                    <a:spcPts val="1560"/>
                  </a:lnSpc>
                </a:pPr>
                <a:endParaRPr lang="en-US" sz="1400"/>
              </a:p>
            </p:txBody>
          </p:sp>
          <p:sp>
            <p:nvSpPr>
              <p:cNvPr id="58" name="Freeform 57">
                <a:extLst>
                  <a:ext uri="{FF2B5EF4-FFF2-40B4-BE49-F238E27FC236}">
                    <a16:creationId xmlns:a16="http://schemas.microsoft.com/office/drawing/2014/main" id="{906E7821-F51E-DEEC-02A3-53AC2F74DB20}"/>
                  </a:ext>
                </a:extLst>
              </p:cNvPr>
              <p:cNvSpPr/>
              <p:nvPr/>
            </p:nvSpPr>
            <p:spPr>
              <a:xfrm>
                <a:off x="9229601" y="2994718"/>
                <a:ext cx="330159" cy="451570"/>
              </a:xfrm>
              <a:custGeom>
                <a:avLst/>
                <a:gdLst>
                  <a:gd name="connsiteX0" fmla="*/ 297366 w 330159"/>
                  <a:gd name="connsiteY0" fmla="*/ 10385 h 451570"/>
                  <a:gd name="connsiteX1" fmla="*/ 66725 w 330159"/>
                  <a:gd name="connsiteY1" fmla="*/ 158128 h 451570"/>
                  <a:gd name="connsiteX2" fmla="*/ 32198 w 330159"/>
                  <a:gd name="connsiteY2" fmla="*/ 441185 h 451570"/>
                  <a:gd name="connsiteX3" fmla="*/ 262839 w 330159"/>
                  <a:gd name="connsiteY3" fmla="*/ 293443 h 451570"/>
                  <a:gd name="connsiteX4" fmla="*/ 297366 w 330159"/>
                  <a:gd name="connsiteY4" fmla="*/ 10385 h 451570"/>
                  <a:gd name="connsiteX5" fmla="*/ 297366 w 330159"/>
                  <a:gd name="connsiteY5" fmla="*/ 10385 h 4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59" h="451570">
                    <a:moveTo>
                      <a:pt x="297366" y="10385"/>
                    </a:moveTo>
                    <a:cubicBezTo>
                      <a:pt x="243504" y="-26895"/>
                      <a:pt x="139922" y="39382"/>
                      <a:pt x="66725" y="158128"/>
                    </a:cubicBezTo>
                    <a:cubicBezTo>
                      <a:pt x="-6473" y="276874"/>
                      <a:pt x="-21665" y="403904"/>
                      <a:pt x="32198" y="441185"/>
                    </a:cubicBezTo>
                    <a:cubicBezTo>
                      <a:pt x="86060" y="478466"/>
                      <a:pt x="189642" y="412189"/>
                      <a:pt x="262839" y="293443"/>
                    </a:cubicBezTo>
                    <a:cubicBezTo>
                      <a:pt x="336037" y="174697"/>
                      <a:pt x="352610" y="47666"/>
                      <a:pt x="297366" y="10385"/>
                    </a:cubicBezTo>
                    <a:lnTo>
                      <a:pt x="297366" y="10385"/>
                    </a:lnTo>
                    <a:close/>
                  </a:path>
                </a:pathLst>
              </a:custGeom>
              <a:gradFill>
                <a:gsLst>
                  <a:gs pos="0">
                    <a:srgbClr val="FFFFFF"/>
                  </a:gs>
                  <a:gs pos="50000">
                    <a:srgbClr val="D6D9EB"/>
                  </a:gs>
                  <a:gs pos="100000">
                    <a:srgbClr val="AEB3D8"/>
                  </a:gs>
                </a:gsLst>
                <a:lin ang="14251763" scaled="1"/>
              </a:gradFill>
              <a:ln w="13799" cap="flat">
                <a:noFill/>
                <a:prstDash val="solid"/>
                <a:miter/>
              </a:ln>
            </p:spPr>
            <p:txBody>
              <a:bodyPr rtlCol="0" anchor="ctr"/>
              <a:lstStyle/>
              <a:p>
                <a:pPr rtl="0" algn="l">
                  <a:lnSpc>
                    <a:spcPts val="1560"/>
                  </a:lnSpc>
                </a:pPr>
                <a:endParaRPr lang="en-US" sz="1400"/>
              </a:p>
            </p:txBody>
          </p:sp>
          <p:sp>
            <p:nvSpPr>
              <p:cNvPr id="59" name="Freeform 58">
                <a:extLst>
                  <a:ext uri="{FF2B5EF4-FFF2-40B4-BE49-F238E27FC236}">
                    <a16:creationId xmlns:a16="http://schemas.microsoft.com/office/drawing/2014/main" id="{711AEDE3-C1A4-927D-F8FD-8BA007ED1957}"/>
                  </a:ext>
                </a:extLst>
              </p:cNvPr>
              <p:cNvSpPr/>
              <p:nvPr/>
            </p:nvSpPr>
            <p:spPr>
              <a:xfrm>
                <a:off x="9409632" y="2161115"/>
                <a:ext cx="486027" cy="449430"/>
              </a:xfrm>
              <a:custGeom>
                <a:avLst/>
                <a:gdLst>
                  <a:gd name="connsiteX0" fmla="*/ 310687 w 486027"/>
                  <a:gd name="connsiteY0" fmla="*/ 1721 h 449430"/>
                  <a:gd name="connsiteX1" fmla="*/ 9610 w 486027"/>
                  <a:gd name="connsiteY1" fmla="*/ 196410 h 449430"/>
                  <a:gd name="connsiteX2" fmla="*/ 175340 w 486027"/>
                  <a:gd name="connsiteY2" fmla="*/ 447709 h 449430"/>
                  <a:gd name="connsiteX3" fmla="*/ 476417 w 486027"/>
                  <a:gd name="connsiteY3" fmla="*/ 253021 h 449430"/>
                  <a:gd name="connsiteX4" fmla="*/ 310687 w 486027"/>
                  <a:gd name="connsiteY4" fmla="*/ 1721 h 449430"/>
                  <a:gd name="connsiteX5" fmla="*/ 310687 w 486027"/>
                  <a:gd name="connsiteY5" fmla="*/ 1721 h 44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027" h="449430">
                    <a:moveTo>
                      <a:pt x="310687" y="1721"/>
                    </a:moveTo>
                    <a:cubicBezTo>
                      <a:pt x="182246" y="-13467"/>
                      <a:pt x="46899" y="73522"/>
                      <a:pt x="9610" y="196410"/>
                    </a:cubicBezTo>
                    <a:cubicBezTo>
                      <a:pt x="-27679" y="319298"/>
                      <a:pt x="46899" y="431140"/>
                      <a:pt x="175340" y="447709"/>
                    </a:cubicBezTo>
                    <a:cubicBezTo>
                      <a:pt x="303781" y="462898"/>
                      <a:pt x="439128" y="375909"/>
                      <a:pt x="476417" y="253021"/>
                    </a:cubicBezTo>
                    <a:cubicBezTo>
                      <a:pt x="513707" y="130133"/>
                      <a:pt x="439128" y="16910"/>
                      <a:pt x="310687" y="1721"/>
                    </a:cubicBezTo>
                    <a:lnTo>
                      <a:pt x="310687" y="1721"/>
                    </a:lnTo>
                    <a:close/>
                  </a:path>
                </a:pathLst>
              </a:custGeom>
              <a:gradFill>
                <a:gsLst>
                  <a:gs pos="0">
                    <a:srgbClr val="FFFFFF"/>
                  </a:gs>
                  <a:gs pos="50000">
                    <a:srgbClr val="D6D9EB"/>
                  </a:gs>
                  <a:gs pos="100000">
                    <a:srgbClr val="AEB3D8"/>
                  </a:gs>
                </a:gsLst>
                <a:lin ang="15493282" scaled="1"/>
              </a:gradFill>
              <a:ln w="13799" cap="flat">
                <a:noFill/>
                <a:prstDash val="solid"/>
                <a:miter/>
              </a:ln>
            </p:spPr>
            <p:txBody>
              <a:bodyPr rtlCol="0" anchor="ctr"/>
              <a:lstStyle/>
              <a:p>
                <a:pPr rtl="0" algn="l">
                  <a:lnSpc>
                    <a:spcPts val="1560"/>
                  </a:lnSpc>
                </a:pPr>
                <a:endParaRPr lang="en-US" sz="1400"/>
              </a:p>
            </p:txBody>
          </p:sp>
          <p:sp>
            <p:nvSpPr>
              <p:cNvPr id="60" name="Freeform 59">
                <a:extLst>
                  <a:ext uri="{FF2B5EF4-FFF2-40B4-BE49-F238E27FC236}">
                    <a16:creationId xmlns:a16="http://schemas.microsoft.com/office/drawing/2014/main" id="{21D6975B-1B3E-C2ED-95FE-D99A70551CA2}"/>
                  </a:ext>
                </a:extLst>
              </p:cNvPr>
              <p:cNvSpPr/>
              <p:nvPr/>
            </p:nvSpPr>
            <p:spPr>
              <a:xfrm>
                <a:off x="8138309" y="3213976"/>
                <a:ext cx="475044" cy="396908"/>
              </a:xfrm>
              <a:custGeom>
                <a:avLst/>
                <a:gdLst>
                  <a:gd name="connsiteX0" fmla="*/ 218878 w 475044"/>
                  <a:gd name="connsiteY0" fmla="*/ 5147 h 396908"/>
                  <a:gd name="connsiteX1" fmla="*/ 666 w 475044"/>
                  <a:gd name="connsiteY1" fmla="*/ 154270 h 396908"/>
                  <a:gd name="connsiteX2" fmla="*/ 256167 w 475044"/>
                  <a:gd name="connsiteY2" fmla="*/ 391761 h 396908"/>
                  <a:gd name="connsiteX3" fmla="*/ 474379 w 475044"/>
                  <a:gd name="connsiteY3" fmla="*/ 242639 h 396908"/>
                  <a:gd name="connsiteX4" fmla="*/ 218878 w 475044"/>
                  <a:gd name="connsiteY4" fmla="*/ 5147 h 396908"/>
                  <a:gd name="connsiteX5" fmla="*/ 218878 w 475044"/>
                  <a:gd name="connsiteY5" fmla="*/ 5147 h 3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44" h="396908">
                    <a:moveTo>
                      <a:pt x="218878" y="5147"/>
                    </a:moveTo>
                    <a:cubicBezTo>
                      <a:pt x="87675" y="-19707"/>
                      <a:pt x="-9001" y="47950"/>
                      <a:pt x="666" y="154270"/>
                    </a:cubicBezTo>
                    <a:cubicBezTo>
                      <a:pt x="10334" y="260588"/>
                      <a:pt x="124964" y="366908"/>
                      <a:pt x="256167" y="391761"/>
                    </a:cubicBezTo>
                    <a:cubicBezTo>
                      <a:pt x="387370" y="416615"/>
                      <a:pt x="484046" y="348958"/>
                      <a:pt x="474379" y="242639"/>
                    </a:cubicBezTo>
                    <a:cubicBezTo>
                      <a:pt x="463330" y="136319"/>
                      <a:pt x="348700" y="30001"/>
                      <a:pt x="218878" y="5147"/>
                    </a:cubicBezTo>
                    <a:lnTo>
                      <a:pt x="218878" y="5147"/>
                    </a:lnTo>
                    <a:close/>
                  </a:path>
                </a:pathLst>
              </a:custGeom>
              <a:gradFill>
                <a:gsLst>
                  <a:gs pos="0">
                    <a:srgbClr val="FFFFFF"/>
                  </a:gs>
                  <a:gs pos="50000">
                    <a:srgbClr val="D6D9EB"/>
                  </a:gs>
                  <a:gs pos="100000">
                    <a:srgbClr val="AEB3D8"/>
                  </a:gs>
                </a:gsLst>
                <a:lin ang="17602507" scaled="1"/>
              </a:gradFill>
              <a:ln w="13799" cap="flat">
                <a:noFill/>
                <a:prstDash val="solid"/>
                <a:miter/>
              </a:ln>
            </p:spPr>
            <p:txBody>
              <a:bodyPr rtlCol="0" anchor="ctr"/>
              <a:lstStyle/>
              <a:p>
                <a:pPr rtl="0" algn="l">
                  <a:lnSpc>
                    <a:spcPts val="1560"/>
                  </a:lnSpc>
                </a:pPr>
                <a:endParaRPr lang="en-US" sz="1400"/>
              </a:p>
            </p:txBody>
          </p:sp>
          <p:sp>
            <p:nvSpPr>
              <p:cNvPr id="61" name="Freeform 60">
                <a:extLst>
                  <a:ext uri="{FF2B5EF4-FFF2-40B4-BE49-F238E27FC236}">
                    <a16:creationId xmlns:a16="http://schemas.microsoft.com/office/drawing/2014/main" id="{A985B7D9-5ABF-20AA-80F7-B26A621E2CB1}"/>
                  </a:ext>
                </a:extLst>
              </p:cNvPr>
              <p:cNvSpPr/>
              <p:nvPr/>
            </p:nvSpPr>
            <p:spPr>
              <a:xfrm>
                <a:off x="8619935" y="2539879"/>
                <a:ext cx="444027" cy="382174"/>
              </a:xfrm>
              <a:custGeom>
                <a:avLst/>
                <a:gdLst>
                  <a:gd name="connsiteX0" fmla="*/ 268971 w 444027"/>
                  <a:gd name="connsiteY0" fmla="*/ 8191 h 382174"/>
                  <a:gd name="connsiteX1" fmla="*/ 5183 w 444027"/>
                  <a:gd name="connsiteY1" fmla="*/ 245683 h 382174"/>
                  <a:gd name="connsiteX2" fmla="*/ 175056 w 444027"/>
                  <a:gd name="connsiteY2" fmla="*/ 374095 h 382174"/>
                  <a:gd name="connsiteX3" fmla="*/ 438844 w 444027"/>
                  <a:gd name="connsiteY3" fmla="*/ 136603 h 382174"/>
                  <a:gd name="connsiteX4" fmla="*/ 268971 w 444027"/>
                  <a:gd name="connsiteY4" fmla="*/ 8191 h 382174"/>
                  <a:gd name="connsiteX5" fmla="*/ 268971 w 444027"/>
                  <a:gd name="connsiteY5" fmla="*/ 8191 h 38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27" h="382174">
                    <a:moveTo>
                      <a:pt x="268971" y="8191"/>
                    </a:moveTo>
                    <a:cubicBezTo>
                      <a:pt x="148816" y="38568"/>
                      <a:pt x="31424" y="144887"/>
                      <a:pt x="5183" y="245683"/>
                    </a:cubicBezTo>
                    <a:cubicBezTo>
                      <a:pt x="-21058" y="346479"/>
                      <a:pt x="54902" y="404471"/>
                      <a:pt x="175056" y="374095"/>
                    </a:cubicBezTo>
                    <a:cubicBezTo>
                      <a:pt x="295211" y="343718"/>
                      <a:pt x="412603" y="237398"/>
                      <a:pt x="438844" y="136603"/>
                    </a:cubicBezTo>
                    <a:cubicBezTo>
                      <a:pt x="465085" y="34426"/>
                      <a:pt x="389125" y="-22186"/>
                      <a:pt x="268971" y="8191"/>
                    </a:cubicBezTo>
                    <a:lnTo>
                      <a:pt x="268971" y="8191"/>
                    </a:lnTo>
                    <a:close/>
                  </a:path>
                </a:pathLst>
              </a:custGeom>
              <a:gradFill>
                <a:gsLst>
                  <a:gs pos="0">
                    <a:srgbClr val="FFFFFF"/>
                  </a:gs>
                  <a:gs pos="50000">
                    <a:srgbClr val="D6D9EB"/>
                  </a:gs>
                  <a:gs pos="100000">
                    <a:srgbClr val="AEB3D8"/>
                  </a:gs>
                </a:gsLst>
                <a:lin ang="14487811" scaled="1"/>
              </a:gradFill>
              <a:ln w="13799" cap="flat">
                <a:noFill/>
                <a:prstDash val="solid"/>
                <a:miter/>
              </a:ln>
            </p:spPr>
            <p:txBody>
              <a:bodyPr rtlCol="0" anchor="ctr"/>
              <a:lstStyle/>
              <a:p>
                <a:pPr rtl="0" algn="l">
                  <a:lnSpc>
                    <a:spcPts val="1560"/>
                  </a:lnSpc>
                </a:pPr>
                <a:endParaRPr lang="en-US" sz="1400"/>
              </a:p>
            </p:txBody>
          </p:sp>
          <p:grpSp>
            <p:nvGrpSpPr>
              <p:cNvPr id="62" name="Graphic 7">
                <a:extLst>
                  <a:ext uri="{FF2B5EF4-FFF2-40B4-BE49-F238E27FC236}">
                    <a16:creationId xmlns:a16="http://schemas.microsoft.com/office/drawing/2014/main" id="{F7EB1102-F961-3018-7064-C80946959B2B}"/>
                  </a:ext>
                </a:extLst>
              </p:cNvPr>
              <p:cNvGrpSpPr/>
              <p:nvPr/>
            </p:nvGrpSpPr>
            <p:grpSpPr>
              <a:xfrm>
                <a:off x="7832374" y="4123524"/>
                <a:ext cx="1737406" cy="1245451"/>
                <a:chOff x="7832374" y="4123524"/>
                <a:chExt cx="1737406" cy="1245451"/>
              </a:xfrm>
            </p:grpSpPr>
            <p:sp>
              <p:nvSpPr>
                <p:cNvPr id="63" name="Freeform 62">
                  <a:extLst>
                    <a:ext uri="{FF2B5EF4-FFF2-40B4-BE49-F238E27FC236}">
                      <a16:creationId xmlns:a16="http://schemas.microsoft.com/office/drawing/2014/main" id="{AB809404-24BD-79E6-5A7A-0975F6571503}"/>
                    </a:ext>
                  </a:extLst>
                </p:cNvPr>
                <p:cNvSpPr/>
                <p:nvPr/>
              </p:nvSpPr>
              <p:spPr>
                <a:xfrm>
                  <a:off x="8105829" y="4692400"/>
                  <a:ext cx="1190496" cy="676575"/>
                </a:xfrm>
                <a:custGeom>
                  <a:avLst/>
                  <a:gdLst>
                    <a:gd name="connsiteX0" fmla="*/ 595248 w 1190496"/>
                    <a:gd name="connsiteY0" fmla="*/ 230588 h 676575"/>
                    <a:gd name="connsiteX1" fmla="*/ 0 w 1190496"/>
                    <a:gd name="connsiteY1" fmla="*/ 0 h 676575"/>
                    <a:gd name="connsiteX2" fmla="*/ 240309 w 1190496"/>
                    <a:gd name="connsiteY2" fmla="*/ 498456 h 676575"/>
                    <a:gd name="connsiteX3" fmla="*/ 595248 w 1190496"/>
                    <a:gd name="connsiteY3" fmla="*/ 676576 h 676575"/>
                    <a:gd name="connsiteX4" fmla="*/ 950187 w 1190496"/>
                    <a:gd name="connsiteY4" fmla="*/ 498456 h 676575"/>
                    <a:gd name="connsiteX5" fmla="*/ 1190497 w 1190496"/>
                    <a:gd name="connsiteY5" fmla="*/ 0 h 676575"/>
                    <a:gd name="connsiteX6" fmla="*/ 595248 w 1190496"/>
                    <a:gd name="connsiteY6" fmla="*/ 230588 h 6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496" h="676575">
                      <a:moveTo>
                        <a:pt x="595248" y="230588"/>
                      </a:moveTo>
                      <a:cubicBezTo>
                        <a:pt x="327318" y="230588"/>
                        <a:pt x="96676" y="135315"/>
                        <a:pt x="0" y="0"/>
                      </a:cubicBezTo>
                      <a:cubicBezTo>
                        <a:pt x="139490" y="289961"/>
                        <a:pt x="240309" y="498456"/>
                        <a:pt x="240309" y="498456"/>
                      </a:cubicBezTo>
                      <a:cubicBezTo>
                        <a:pt x="274836" y="599253"/>
                        <a:pt x="399134" y="676576"/>
                        <a:pt x="595248" y="676576"/>
                      </a:cubicBezTo>
                      <a:cubicBezTo>
                        <a:pt x="791362" y="676576"/>
                        <a:pt x="918422" y="590968"/>
                        <a:pt x="950187" y="498456"/>
                      </a:cubicBezTo>
                      <a:cubicBezTo>
                        <a:pt x="950187" y="498456"/>
                        <a:pt x="1051007" y="289961"/>
                        <a:pt x="1190497" y="0"/>
                      </a:cubicBezTo>
                      <a:cubicBezTo>
                        <a:pt x="1093821" y="135315"/>
                        <a:pt x="863179" y="230588"/>
                        <a:pt x="595248" y="230588"/>
                      </a:cubicBezTo>
                      <a:close/>
                    </a:path>
                  </a:pathLst>
                </a:custGeom>
                <a:solidFill>
                  <a:srgbClr val="B3DDDC"/>
                </a:solidFill>
                <a:ln w="13799" cap="flat">
                  <a:noFill/>
                  <a:prstDash val="solid"/>
                  <a:miter/>
                </a:ln>
              </p:spPr>
              <p:txBody>
                <a:bodyPr rtlCol="0" anchor="ctr"/>
                <a:lstStyle/>
                <a:p>
                  <a:pPr rtl="0" algn="l">
                    <a:lnSpc>
                      <a:spcPts val="1560"/>
                    </a:lnSpc>
                  </a:pPr>
                  <a:endParaRPr lang="en-US" sz="1400"/>
                </a:p>
              </p:txBody>
            </p:sp>
            <p:sp>
              <p:nvSpPr>
                <p:cNvPr id="64" name="Freeform 63">
                  <a:extLst>
                    <a:ext uri="{FF2B5EF4-FFF2-40B4-BE49-F238E27FC236}">
                      <a16:creationId xmlns:a16="http://schemas.microsoft.com/office/drawing/2014/main" id="{1745C638-1AAB-67C8-0E96-3F290A51E983}"/>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rtl="0" algn="l">
                    <a:lnSpc>
                      <a:spcPts val="1560"/>
                    </a:lnSpc>
                  </a:pPr>
                  <a:endParaRPr lang="en-US" sz="1400"/>
                </a:p>
              </p:txBody>
            </p:sp>
            <p:sp>
              <p:nvSpPr>
                <p:cNvPr id="65" name="Freeform 64">
                  <a:extLst>
                    <a:ext uri="{FF2B5EF4-FFF2-40B4-BE49-F238E27FC236}">
                      <a16:creationId xmlns:a16="http://schemas.microsoft.com/office/drawing/2014/main" id="{98FE022B-EF93-272A-CAAF-04DCAFE195B2}"/>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solidFill>
                  <a:srgbClr val="F79038"/>
                </a:solidFill>
                <a:ln w="13799" cap="flat">
                  <a:noFill/>
                  <a:prstDash val="solid"/>
                  <a:miter/>
                </a:ln>
              </p:spPr>
              <p:txBody>
                <a:bodyPr rtlCol="0" anchor="ctr"/>
                <a:lstStyle/>
                <a:p>
                  <a:pPr rtl="0" algn="l">
                    <a:lnSpc>
                      <a:spcPts val="1560"/>
                    </a:lnSpc>
                  </a:pPr>
                  <a:endParaRPr lang="en-US" sz="1400"/>
                </a:p>
              </p:txBody>
            </p:sp>
          </p:grpSp>
          <p:grpSp>
            <p:nvGrpSpPr>
              <p:cNvPr id="66" name="Graphic 7">
                <a:extLst>
                  <a:ext uri="{FF2B5EF4-FFF2-40B4-BE49-F238E27FC236}">
                    <a16:creationId xmlns:a16="http://schemas.microsoft.com/office/drawing/2014/main" id="{BD732EC1-4879-465F-983A-242C88B84131}"/>
                  </a:ext>
                </a:extLst>
              </p:cNvPr>
              <p:cNvGrpSpPr/>
              <p:nvPr/>
            </p:nvGrpSpPr>
            <p:grpSpPr>
              <a:xfrm>
                <a:off x="7226077" y="1824548"/>
                <a:ext cx="2951381" cy="1811565"/>
                <a:chOff x="7226077" y="1824548"/>
                <a:chExt cx="2951381" cy="1811565"/>
              </a:xfrm>
            </p:grpSpPr>
            <p:sp>
              <p:nvSpPr>
                <p:cNvPr id="67" name="Freeform 66">
                  <a:extLst>
                    <a:ext uri="{FF2B5EF4-FFF2-40B4-BE49-F238E27FC236}">
                      <a16:creationId xmlns:a16="http://schemas.microsoft.com/office/drawing/2014/main" id="{61A2594A-1B50-C82C-D557-1AE9F381D52D}"/>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gradFill>
                  <a:gsLst>
                    <a:gs pos="0">
                      <a:srgbClr val="BABEE0"/>
                    </a:gs>
                    <a:gs pos="24750">
                      <a:srgbClr val="E6E8F5"/>
                    </a:gs>
                    <a:gs pos="70200">
                      <a:srgbClr val="B1B6DC"/>
                    </a:gs>
                    <a:gs pos="94710">
                      <a:srgbClr val="BBBFE1"/>
                    </a:gs>
                    <a:gs pos="100000">
                      <a:srgbClr val="BEC2E2"/>
                    </a:gs>
                  </a:gsLst>
                  <a:lin ang="10800000" scaled="1"/>
                </a:gradFill>
                <a:ln w="13799" cap="flat">
                  <a:noFill/>
                  <a:prstDash val="solid"/>
                  <a:miter/>
                </a:ln>
              </p:spPr>
              <p:txBody>
                <a:bodyPr rtlCol="0" anchor="ctr"/>
                <a:lstStyle/>
                <a:p>
                  <a:pPr rtl="0" algn="l">
                    <a:lnSpc>
                      <a:spcPts val="1560"/>
                    </a:lnSpc>
                  </a:pPr>
                  <a:endParaRPr lang="en-US" sz="1400"/>
                </a:p>
              </p:txBody>
            </p:sp>
            <p:sp>
              <p:nvSpPr>
                <p:cNvPr id="68" name="Freeform 67">
                  <a:extLst>
                    <a:ext uri="{FF2B5EF4-FFF2-40B4-BE49-F238E27FC236}">
                      <a16:creationId xmlns:a16="http://schemas.microsoft.com/office/drawing/2014/main" id="{118AB602-B623-C31E-47FF-FDAE49CDBD93}"/>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solidFill>
                  <a:srgbClr val="9AA0C9">
                    <a:alpha val="50000"/>
                  </a:srgbClr>
                </a:solidFill>
                <a:ln w="13799" cap="flat">
                  <a:noFill/>
                  <a:prstDash val="solid"/>
                  <a:miter/>
                </a:ln>
              </p:spPr>
              <p:txBody>
                <a:bodyPr rtlCol="0" anchor="ctr"/>
                <a:lstStyle/>
                <a:p>
                  <a:pPr rtl="0" algn="l">
                    <a:lnSpc>
                      <a:spcPts val="1560"/>
                    </a:lnSpc>
                  </a:pPr>
                  <a:endParaRPr lang="en-US" sz="1400"/>
                </a:p>
              </p:txBody>
            </p:sp>
            <p:sp>
              <p:nvSpPr>
                <p:cNvPr id="69" name="Freeform 68">
                  <a:extLst>
                    <a:ext uri="{FF2B5EF4-FFF2-40B4-BE49-F238E27FC236}">
                      <a16:creationId xmlns:a16="http://schemas.microsoft.com/office/drawing/2014/main" id="{1B0CB366-7F29-CF2B-BDFC-21027165125C}"/>
                    </a:ext>
                  </a:extLst>
                </p:cNvPr>
                <p:cNvSpPr/>
                <p:nvPr/>
              </p:nvSpPr>
              <p:spPr>
                <a:xfrm>
                  <a:off x="7227458" y="1824548"/>
                  <a:ext cx="2950000" cy="1717673"/>
                </a:xfrm>
                <a:custGeom>
                  <a:avLst/>
                  <a:gdLst>
                    <a:gd name="connsiteX0" fmla="*/ 1475000 w 2950000"/>
                    <a:gd name="connsiteY0" fmla="*/ 0 h 1717673"/>
                    <a:gd name="connsiteX1" fmla="*/ 0 w 2950000"/>
                    <a:gd name="connsiteY1" fmla="*/ 858837 h 1717673"/>
                    <a:gd name="connsiteX2" fmla="*/ 1475000 w 2950000"/>
                    <a:gd name="connsiteY2" fmla="*/ 1717674 h 1717673"/>
                    <a:gd name="connsiteX3" fmla="*/ 2950000 w 2950000"/>
                    <a:gd name="connsiteY3" fmla="*/ 860218 h 1717673"/>
                    <a:gd name="connsiteX4" fmla="*/ 1475000 w 2950000"/>
                    <a:gd name="connsiteY4" fmla="*/ 0 h 1717673"/>
                    <a:gd name="connsiteX5" fmla="*/ 1475000 w 2950000"/>
                    <a:gd name="connsiteY5" fmla="*/ 1669347 h 1717673"/>
                    <a:gd name="connsiteX6" fmla="*/ 82865 w 2950000"/>
                    <a:gd name="connsiteY6" fmla="*/ 858837 h 1717673"/>
                    <a:gd name="connsiteX7" fmla="*/ 1475000 w 2950000"/>
                    <a:gd name="connsiteY7" fmla="*/ 48327 h 1717673"/>
                    <a:gd name="connsiteX8" fmla="*/ 2867135 w 2950000"/>
                    <a:gd name="connsiteY8" fmla="*/ 858837 h 1717673"/>
                    <a:gd name="connsiteX9" fmla="*/ 1475000 w 2950000"/>
                    <a:gd name="connsiteY9" fmla="*/ 1669347 h 17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0000" h="1717673">
                      <a:moveTo>
                        <a:pt x="1475000" y="0"/>
                      </a:moveTo>
                      <a:cubicBezTo>
                        <a:pt x="660159" y="0"/>
                        <a:pt x="0" y="385234"/>
                        <a:pt x="0" y="858837"/>
                      </a:cubicBezTo>
                      <a:cubicBezTo>
                        <a:pt x="0" y="1332440"/>
                        <a:pt x="660159" y="1717674"/>
                        <a:pt x="1475000" y="1717674"/>
                      </a:cubicBezTo>
                      <a:cubicBezTo>
                        <a:pt x="2289841" y="1717674"/>
                        <a:pt x="2950000" y="1333820"/>
                        <a:pt x="2950000" y="860218"/>
                      </a:cubicBezTo>
                      <a:cubicBezTo>
                        <a:pt x="2950000" y="386615"/>
                        <a:pt x="2289841" y="0"/>
                        <a:pt x="1475000" y="0"/>
                      </a:cubicBezTo>
                      <a:close/>
                      <a:moveTo>
                        <a:pt x="1475000" y="1669347"/>
                      </a:moveTo>
                      <a:cubicBezTo>
                        <a:pt x="705735" y="1669347"/>
                        <a:pt x="82865" y="1306205"/>
                        <a:pt x="82865" y="858837"/>
                      </a:cubicBezTo>
                      <a:cubicBezTo>
                        <a:pt x="82865" y="411469"/>
                        <a:pt x="705735" y="48327"/>
                        <a:pt x="1475000" y="48327"/>
                      </a:cubicBezTo>
                      <a:cubicBezTo>
                        <a:pt x="2244265" y="48327"/>
                        <a:pt x="2867135" y="411469"/>
                        <a:pt x="2867135" y="858837"/>
                      </a:cubicBezTo>
                      <a:cubicBezTo>
                        <a:pt x="2867135" y="1306205"/>
                        <a:pt x="2242884" y="1669347"/>
                        <a:pt x="1475000" y="1669347"/>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2819799" scaled="1"/>
                </a:gradFill>
                <a:ln w="13799" cap="flat">
                  <a:noFill/>
                  <a:prstDash val="solid"/>
                  <a:miter/>
                </a:ln>
              </p:spPr>
              <p:txBody>
                <a:bodyPr rtlCol="0" anchor="ctr"/>
                <a:lstStyle/>
                <a:p>
                  <a:pPr rtl="0" algn="l">
                    <a:lnSpc>
                      <a:spcPts val="1560"/>
                    </a:lnSpc>
                  </a:pPr>
                  <a:endParaRPr lang="en-US" sz="1400"/>
                </a:p>
              </p:txBody>
            </p:sp>
            <p:grpSp>
              <p:nvGrpSpPr>
                <p:cNvPr id="70" name="Graphic 7">
                  <a:extLst>
                    <a:ext uri="{FF2B5EF4-FFF2-40B4-BE49-F238E27FC236}">
                      <a16:creationId xmlns:a16="http://schemas.microsoft.com/office/drawing/2014/main" id="{FDF7308E-823B-2AB1-2A6A-101FBCF6155E}"/>
                    </a:ext>
                  </a:extLst>
                </p:cNvPr>
                <p:cNvGrpSpPr/>
                <p:nvPr/>
              </p:nvGrpSpPr>
              <p:grpSpPr>
                <a:xfrm>
                  <a:off x="7226077" y="2677862"/>
                  <a:ext cx="2951381" cy="958251"/>
                  <a:chOff x="7226077" y="2677862"/>
                  <a:chExt cx="2951381" cy="958251"/>
                </a:xfrm>
              </p:grpSpPr>
              <p:sp>
                <p:nvSpPr>
                  <p:cNvPr id="71" name="Freeform 70">
                    <a:extLst>
                      <a:ext uri="{FF2B5EF4-FFF2-40B4-BE49-F238E27FC236}">
                        <a16:creationId xmlns:a16="http://schemas.microsoft.com/office/drawing/2014/main" id="{9F8DD9D8-FD54-D7E1-8489-5406FFD5C7E1}"/>
                      </a:ext>
                    </a:extLst>
                  </p:cNvPr>
                  <p:cNvSpPr/>
                  <p:nvPr/>
                </p:nvSpPr>
                <p:spPr>
                  <a:xfrm>
                    <a:off x="10177458" y="2679243"/>
                    <a:ext cx="13810" cy="5522"/>
                  </a:xfrm>
                  <a:custGeom>
                    <a:avLst/>
                    <a:gdLst>
                      <a:gd name="connsiteX0" fmla="*/ 0 w 13810"/>
                      <a:gd name="connsiteY0" fmla="*/ 5523 h 5522"/>
                      <a:gd name="connsiteX1" fmla="*/ 0 w 13810"/>
                      <a:gd name="connsiteY1" fmla="*/ 0 h 5522"/>
                      <a:gd name="connsiteX2" fmla="*/ 0 w 13810"/>
                      <a:gd name="connsiteY2" fmla="*/ 0 h 5522"/>
                      <a:gd name="connsiteX3" fmla="*/ 0 w 13810"/>
                      <a:gd name="connsiteY3" fmla="*/ 5523 h 5522"/>
                    </a:gdLst>
                    <a:ahLst/>
                    <a:cxnLst>
                      <a:cxn ang="0">
                        <a:pos x="connsiteX0" y="connsiteY0"/>
                      </a:cxn>
                      <a:cxn ang="0">
                        <a:pos x="connsiteX1" y="connsiteY1"/>
                      </a:cxn>
                      <a:cxn ang="0">
                        <a:pos x="connsiteX2" y="connsiteY2"/>
                      </a:cxn>
                      <a:cxn ang="0">
                        <a:pos x="connsiteX3" y="connsiteY3"/>
                      </a:cxn>
                    </a:cxnLst>
                    <a:rect l="l" t="t" r="r" b="b"/>
                    <a:pathLst>
                      <a:path w="13810" h="5522">
                        <a:moveTo>
                          <a:pt x="0" y="5523"/>
                        </a:moveTo>
                        <a:lnTo>
                          <a:pt x="0" y="0"/>
                        </a:lnTo>
                        <a:lnTo>
                          <a:pt x="0" y="0"/>
                        </a:lnTo>
                        <a:cubicBezTo>
                          <a:pt x="0" y="1380"/>
                          <a:pt x="0" y="2761"/>
                          <a:pt x="0" y="5523"/>
                        </a:cubicBez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rtl="0" algn="l">
                      <a:lnSpc>
                        <a:spcPts val="1560"/>
                      </a:lnSpc>
                    </a:pPr>
                    <a:endParaRPr lang="en-US" sz="1400"/>
                  </a:p>
                </p:txBody>
              </p:sp>
              <p:sp>
                <p:nvSpPr>
                  <p:cNvPr id="72" name="Freeform 71">
                    <a:extLst>
                      <a:ext uri="{FF2B5EF4-FFF2-40B4-BE49-F238E27FC236}">
                        <a16:creationId xmlns:a16="http://schemas.microsoft.com/office/drawing/2014/main" id="{B258144F-849C-4E2B-CF82-363BFB21723C}"/>
                      </a:ext>
                    </a:extLst>
                  </p:cNvPr>
                  <p:cNvSpPr/>
                  <p:nvPr/>
                </p:nvSpPr>
                <p:spPr>
                  <a:xfrm>
                    <a:off x="7226077" y="2677862"/>
                    <a:ext cx="613" cy="5522"/>
                  </a:xfrm>
                  <a:custGeom>
                    <a:avLst/>
                    <a:gdLst>
                      <a:gd name="connsiteX0" fmla="*/ 0 w 613"/>
                      <a:gd name="connsiteY0" fmla="*/ 0 h 5522"/>
                      <a:gd name="connsiteX1" fmla="*/ 0 w 613"/>
                      <a:gd name="connsiteY1" fmla="*/ 5523 h 5522"/>
                      <a:gd name="connsiteX2" fmla="*/ 0 w 613"/>
                      <a:gd name="connsiteY2" fmla="*/ 0 h 5522"/>
                      <a:gd name="connsiteX3" fmla="*/ 0 w 613"/>
                      <a:gd name="connsiteY3" fmla="*/ 0 h 5522"/>
                    </a:gdLst>
                    <a:ahLst/>
                    <a:cxnLst>
                      <a:cxn ang="0">
                        <a:pos x="connsiteX0" y="connsiteY0"/>
                      </a:cxn>
                      <a:cxn ang="0">
                        <a:pos x="connsiteX1" y="connsiteY1"/>
                      </a:cxn>
                      <a:cxn ang="0">
                        <a:pos x="connsiteX2" y="connsiteY2"/>
                      </a:cxn>
                      <a:cxn ang="0">
                        <a:pos x="connsiteX3" y="connsiteY3"/>
                      </a:cxn>
                    </a:cxnLst>
                    <a:rect l="l" t="t" r="r" b="b"/>
                    <a:pathLst>
                      <a:path w="613" h="5522">
                        <a:moveTo>
                          <a:pt x="0" y="0"/>
                        </a:moveTo>
                        <a:lnTo>
                          <a:pt x="0" y="5523"/>
                        </a:lnTo>
                        <a:cubicBezTo>
                          <a:pt x="0" y="4142"/>
                          <a:pt x="1381" y="2761"/>
                          <a:pt x="0" y="0"/>
                        </a:cubicBezTo>
                        <a:lnTo>
                          <a:pt x="0" y="0"/>
                        </a:ln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rtl="0" algn="l">
                      <a:lnSpc>
                        <a:spcPts val="1560"/>
                      </a:lnSpc>
                    </a:pPr>
                    <a:endParaRPr lang="en-US" sz="1400"/>
                  </a:p>
                </p:txBody>
              </p:sp>
              <p:sp>
                <p:nvSpPr>
                  <p:cNvPr id="73" name="Freeform 72">
                    <a:extLst>
                      <a:ext uri="{FF2B5EF4-FFF2-40B4-BE49-F238E27FC236}">
                        <a16:creationId xmlns:a16="http://schemas.microsoft.com/office/drawing/2014/main" id="{AFF0EBC0-085D-2BFC-AACF-997FD907E7DC}"/>
                      </a:ext>
                    </a:extLst>
                  </p:cNvPr>
                  <p:cNvSpPr/>
                  <p:nvPr/>
                </p:nvSpPr>
                <p:spPr>
                  <a:xfrm>
                    <a:off x="7227458" y="2684766"/>
                    <a:ext cx="2950000" cy="951347"/>
                  </a:xfrm>
                  <a:custGeom>
                    <a:avLst/>
                    <a:gdLst>
                      <a:gd name="connsiteX0" fmla="*/ 2950000 w 2950000"/>
                      <a:gd name="connsiteY0" fmla="*/ 0 h 951347"/>
                      <a:gd name="connsiteX1" fmla="*/ 1475000 w 2950000"/>
                      <a:gd name="connsiteY1" fmla="*/ 858836 h 951347"/>
                      <a:gd name="connsiteX2" fmla="*/ 0 w 2950000"/>
                      <a:gd name="connsiteY2" fmla="*/ 0 h 951347"/>
                      <a:gd name="connsiteX3" fmla="*/ 0 w 2950000"/>
                      <a:gd name="connsiteY3" fmla="*/ 80084 h 951347"/>
                      <a:gd name="connsiteX4" fmla="*/ 0 w 2950000"/>
                      <a:gd name="connsiteY4" fmla="*/ 80084 h 951347"/>
                      <a:gd name="connsiteX5" fmla="*/ 0 w 2950000"/>
                      <a:gd name="connsiteY5" fmla="*/ 92511 h 951347"/>
                      <a:gd name="connsiteX6" fmla="*/ 1475000 w 2950000"/>
                      <a:gd name="connsiteY6" fmla="*/ 951348 h 951347"/>
                      <a:gd name="connsiteX7" fmla="*/ 2950000 w 2950000"/>
                      <a:gd name="connsiteY7" fmla="*/ 91131 h 951347"/>
                      <a:gd name="connsiteX8" fmla="*/ 2950000 w 2950000"/>
                      <a:gd name="connsiteY8" fmla="*/ 78703 h 951347"/>
                      <a:gd name="connsiteX9" fmla="*/ 2950000 w 2950000"/>
                      <a:gd name="connsiteY9" fmla="*/ 78703 h 951347"/>
                      <a:gd name="connsiteX10" fmla="*/ 2950000 w 2950000"/>
                      <a:gd name="connsiteY10" fmla="*/ 0 h 95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00" h="951347">
                        <a:moveTo>
                          <a:pt x="2950000" y="0"/>
                        </a:moveTo>
                        <a:cubicBezTo>
                          <a:pt x="2950000" y="474984"/>
                          <a:pt x="2289841" y="858836"/>
                          <a:pt x="1475000" y="858836"/>
                        </a:cubicBezTo>
                        <a:cubicBezTo>
                          <a:pt x="660159" y="858836"/>
                          <a:pt x="0" y="473603"/>
                          <a:pt x="0" y="0"/>
                        </a:cubicBezTo>
                        <a:lnTo>
                          <a:pt x="0" y="80084"/>
                        </a:lnTo>
                        <a:lnTo>
                          <a:pt x="0" y="80084"/>
                        </a:lnTo>
                        <a:cubicBezTo>
                          <a:pt x="0" y="84227"/>
                          <a:pt x="0" y="88369"/>
                          <a:pt x="0" y="92511"/>
                        </a:cubicBezTo>
                        <a:cubicBezTo>
                          <a:pt x="0" y="567495"/>
                          <a:pt x="660159" y="951348"/>
                          <a:pt x="1475000" y="951348"/>
                        </a:cubicBezTo>
                        <a:cubicBezTo>
                          <a:pt x="2289841" y="951348"/>
                          <a:pt x="2950000" y="564733"/>
                          <a:pt x="2950000" y="91131"/>
                        </a:cubicBezTo>
                        <a:cubicBezTo>
                          <a:pt x="2950000" y="86988"/>
                          <a:pt x="2950000" y="82846"/>
                          <a:pt x="2950000" y="78703"/>
                        </a:cubicBezTo>
                        <a:lnTo>
                          <a:pt x="2950000" y="78703"/>
                        </a:lnTo>
                        <a:lnTo>
                          <a:pt x="2950000" y="0"/>
                        </a:ln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rtl="0" algn="l">
                      <a:lnSpc>
                        <a:spcPts val="1560"/>
                      </a:lnSpc>
                    </a:pPr>
                    <a:endParaRPr lang="en-US" sz="1400"/>
                  </a:p>
                </p:txBody>
              </p:sp>
            </p:grpSp>
            <p:sp>
              <p:nvSpPr>
                <p:cNvPr id="74" name="Freeform 73">
                  <a:extLst>
                    <a:ext uri="{FF2B5EF4-FFF2-40B4-BE49-F238E27FC236}">
                      <a16:creationId xmlns:a16="http://schemas.microsoft.com/office/drawing/2014/main" id="{4B33ADE8-4CCD-3A6E-727F-016D807A3207}"/>
                    </a:ext>
                  </a:extLst>
                </p:cNvPr>
                <p:cNvSpPr/>
                <p:nvPr/>
              </p:nvSpPr>
              <p:spPr>
                <a:xfrm>
                  <a:off x="7227458" y="2695812"/>
                  <a:ext cx="2950000" cy="874025"/>
                </a:xfrm>
                <a:custGeom>
                  <a:avLst/>
                  <a:gdLst>
                    <a:gd name="connsiteX0" fmla="*/ 1475000 w 2950000"/>
                    <a:gd name="connsiteY0" fmla="*/ 843648 h 874025"/>
                    <a:gd name="connsiteX1" fmla="*/ 0 w 2950000"/>
                    <a:gd name="connsiteY1" fmla="*/ 0 h 874025"/>
                    <a:gd name="connsiteX2" fmla="*/ 0 w 2950000"/>
                    <a:gd name="connsiteY2" fmla="*/ 15189 h 874025"/>
                    <a:gd name="connsiteX3" fmla="*/ 1475000 w 2950000"/>
                    <a:gd name="connsiteY3" fmla="*/ 874025 h 874025"/>
                    <a:gd name="connsiteX4" fmla="*/ 2950000 w 2950000"/>
                    <a:gd name="connsiteY4" fmla="*/ 15189 h 874025"/>
                    <a:gd name="connsiteX5" fmla="*/ 2950000 w 2950000"/>
                    <a:gd name="connsiteY5" fmla="*/ 0 h 874025"/>
                    <a:gd name="connsiteX6" fmla="*/ 1475000 w 2950000"/>
                    <a:gd name="connsiteY6" fmla="*/ 843648 h 87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0000" h="874025">
                      <a:moveTo>
                        <a:pt x="1475000" y="843648"/>
                      </a:moveTo>
                      <a:cubicBezTo>
                        <a:pt x="668446" y="843648"/>
                        <a:pt x="13811" y="466699"/>
                        <a:pt x="0" y="0"/>
                      </a:cubicBezTo>
                      <a:cubicBezTo>
                        <a:pt x="0" y="5523"/>
                        <a:pt x="0" y="9666"/>
                        <a:pt x="0" y="15189"/>
                      </a:cubicBezTo>
                      <a:cubicBezTo>
                        <a:pt x="0" y="490172"/>
                        <a:pt x="660159" y="874025"/>
                        <a:pt x="1475000" y="874025"/>
                      </a:cubicBezTo>
                      <a:cubicBezTo>
                        <a:pt x="2289841" y="874025"/>
                        <a:pt x="2950000" y="488791"/>
                        <a:pt x="2950000" y="15189"/>
                      </a:cubicBezTo>
                      <a:cubicBezTo>
                        <a:pt x="2950000" y="9666"/>
                        <a:pt x="2950000" y="5523"/>
                        <a:pt x="2950000" y="0"/>
                      </a:cubicBezTo>
                      <a:cubicBezTo>
                        <a:pt x="2934808" y="468080"/>
                        <a:pt x="2280174" y="843648"/>
                        <a:pt x="1475000" y="843648"/>
                      </a:cubicBez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grpSp>
          <p:grpSp>
            <p:nvGrpSpPr>
              <p:cNvPr id="75" name="Graphic 7">
                <a:extLst>
                  <a:ext uri="{FF2B5EF4-FFF2-40B4-BE49-F238E27FC236}">
                    <a16:creationId xmlns:a16="http://schemas.microsoft.com/office/drawing/2014/main" id="{954AD3D1-1D5E-2F56-8F36-9BB35A564EF7}"/>
                  </a:ext>
                </a:extLst>
              </p:cNvPr>
              <p:cNvGrpSpPr/>
              <p:nvPr/>
            </p:nvGrpSpPr>
            <p:grpSpPr>
              <a:xfrm>
                <a:off x="9288565" y="1772472"/>
                <a:ext cx="689491" cy="634366"/>
                <a:chOff x="9288565" y="1772472"/>
                <a:chExt cx="689491" cy="634366"/>
              </a:xfrm>
            </p:grpSpPr>
            <p:sp>
              <p:nvSpPr>
                <p:cNvPr id="76" name="Freeform 75">
                  <a:extLst>
                    <a:ext uri="{FF2B5EF4-FFF2-40B4-BE49-F238E27FC236}">
                      <a16:creationId xmlns:a16="http://schemas.microsoft.com/office/drawing/2014/main" id="{C5700E54-2B38-9EE8-8F82-855C2DBC6ADC}"/>
                    </a:ext>
                  </a:extLst>
                </p:cNvPr>
                <p:cNvSpPr/>
                <p:nvPr/>
              </p:nvSpPr>
              <p:spPr>
                <a:xfrm>
                  <a:off x="9316187" y="1797326"/>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83548F"/>
                </a:solidFill>
                <a:ln w="13799" cap="flat">
                  <a:noFill/>
                  <a:prstDash val="solid"/>
                  <a:miter/>
                </a:ln>
              </p:spPr>
              <p:txBody>
                <a:bodyPr rtlCol="0" anchor="ctr"/>
                <a:lstStyle/>
                <a:p>
                  <a:pPr rtl="0" algn="l">
                    <a:lnSpc>
                      <a:spcPts val="1560"/>
                    </a:lnSpc>
                  </a:pPr>
                  <a:endParaRPr lang="en-US" sz="1400"/>
                </a:p>
              </p:txBody>
            </p:sp>
            <p:sp>
              <p:nvSpPr>
                <p:cNvPr id="77" name="Freeform 76">
                  <a:extLst>
                    <a:ext uri="{FF2B5EF4-FFF2-40B4-BE49-F238E27FC236}">
                      <a16:creationId xmlns:a16="http://schemas.microsoft.com/office/drawing/2014/main" id="{2FC97252-8E95-01B4-855F-703428D841DF}"/>
                    </a:ext>
                  </a:extLst>
                </p:cNvPr>
                <p:cNvSpPr/>
                <p:nvPr/>
              </p:nvSpPr>
              <p:spPr>
                <a:xfrm>
                  <a:off x="9288565" y="1772472"/>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9C66AA"/>
                </a:solidFill>
                <a:ln w="13799" cap="flat">
                  <a:noFill/>
                  <a:prstDash val="solid"/>
                  <a:miter/>
                </a:ln>
              </p:spPr>
              <p:txBody>
                <a:bodyPr rtlCol="0" anchor="ctr"/>
                <a:lstStyle/>
                <a:p>
                  <a:pPr rtl="0" algn="l">
                    <a:lnSpc>
                      <a:spcPts val="1560"/>
                    </a:lnSpc>
                  </a:pPr>
                  <a:endParaRPr lang="en-US" sz="1400"/>
                </a:p>
              </p:txBody>
            </p:sp>
            <p:sp>
              <p:nvSpPr>
                <p:cNvPr id="78" name="Freeform 77">
                  <a:extLst>
                    <a:ext uri="{FF2B5EF4-FFF2-40B4-BE49-F238E27FC236}">
                      <a16:creationId xmlns:a16="http://schemas.microsoft.com/office/drawing/2014/main" id="{694AC368-3969-1F12-C017-F302849918EA}"/>
                    </a:ext>
                  </a:extLst>
                </p:cNvPr>
                <p:cNvSpPr/>
                <p:nvPr/>
              </p:nvSpPr>
              <p:spPr>
                <a:xfrm>
                  <a:off x="9393002" y="1820406"/>
                  <a:ext cx="557787" cy="561579"/>
                </a:xfrm>
                <a:custGeom>
                  <a:avLst/>
                  <a:gdLst>
                    <a:gd name="connsiteX0" fmla="*/ 447472 w 557787"/>
                    <a:gd name="connsiteY0" fmla="*/ 0 h 561579"/>
                    <a:gd name="connsiteX1" fmla="*/ 538624 w 557787"/>
                    <a:gd name="connsiteY1" fmla="*/ 291342 h 561579"/>
                    <a:gd name="connsiteX2" fmla="*/ 128441 w 557787"/>
                    <a:gd name="connsiteY2" fmla="*/ 555068 h 561579"/>
                    <a:gd name="connsiteX3" fmla="*/ 0 w 557787"/>
                    <a:gd name="connsiteY3" fmla="*/ 508122 h 561579"/>
                    <a:gd name="connsiteX4" fmla="*/ 133965 w 557787"/>
                    <a:gd name="connsiteY4" fmla="*/ 559210 h 561579"/>
                    <a:gd name="connsiteX5" fmla="*/ 544148 w 557787"/>
                    <a:gd name="connsiteY5" fmla="*/ 295484 h 561579"/>
                    <a:gd name="connsiteX6" fmla="*/ 447472 w 557787"/>
                    <a:gd name="connsiteY6" fmla="*/ 0 h 56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787" h="561579">
                      <a:moveTo>
                        <a:pt x="447472" y="0"/>
                      </a:moveTo>
                      <a:cubicBezTo>
                        <a:pt x="534480" y="62134"/>
                        <a:pt x="574532" y="172596"/>
                        <a:pt x="538624" y="291342"/>
                      </a:cubicBezTo>
                      <a:cubicBezTo>
                        <a:pt x="487523" y="458415"/>
                        <a:pt x="303839" y="577160"/>
                        <a:pt x="128441" y="555068"/>
                      </a:cubicBezTo>
                      <a:cubicBezTo>
                        <a:pt x="78722" y="549545"/>
                        <a:pt x="35908" y="532976"/>
                        <a:pt x="0" y="508122"/>
                      </a:cubicBezTo>
                      <a:cubicBezTo>
                        <a:pt x="37289" y="534357"/>
                        <a:pt x="82865" y="552307"/>
                        <a:pt x="133965" y="559210"/>
                      </a:cubicBezTo>
                      <a:cubicBezTo>
                        <a:pt x="309363" y="579922"/>
                        <a:pt x="493048" y="462557"/>
                        <a:pt x="544148" y="295484"/>
                      </a:cubicBezTo>
                      <a:cubicBezTo>
                        <a:pt x="581437" y="175358"/>
                        <a:pt x="540004" y="62134"/>
                        <a:pt x="447472" y="0"/>
                      </a:cubicBez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sp>
              <p:nvSpPr>
                <p:cNvPr id="79" name="Freeform 78">
                  <a:extLst>
                    <a:ext uri="{FF2B5EF4-FFF2-40B4-BE49-F238E27FC236}">
                      <a16:creationId xmlns:a16="http://schemas.microsoft.com/office/drawing/2014/main" id="{98793E4A-23B2-6065-503C-26BB9F9784D0}"/>
                    </a:ext>
                  </a:extLst>
                </p:cNvPr>
                <p:cNvSpPr/>
                <p:nvPr/>
              </p:nvSpPr>
              <p:spPr>
                <a:xfrm>
                  <a:off x="9419912" y="1903438"/>
                  <a:ext cx="326294" cy="365893"/>
                </a:xfrm>
                <a:custGeom>
                  <a:avLst/>
                  <a:gdLst>
                    <a:gd name="connsiteX0" fmla="*/ 13141 w 326294"/>
                    <a:gd name="connsiteY0" fmla="*/ 329817 h 365893"/>
                    <a:gd name="connsiteX1" fmla="*/ 711 w 326294"/>
                    <a:gd name="connsiteY1" fmla="*/ 310487 h 365893"/>
                    <a:gd name="connsiteX2" fmla="*/ 15903 w 326294"/>
                    <a:gd name="connsiteY2" fmla="*/ 262160 h 365893"/>
                    <a:gd name="connsiteX3" fmla="*/ 80814 w 326294"/>
                    <a:gd name="connsiteY3" fmla="*/ 211071 h 365893"/>
                    <a:gd name="connsiteX4" fmla="*/ 142963 w 326294"/>
                    <a:gd name="connsiteY4" fmla="*/ 190360 h 365893"/>
                    <a:gd name="connsiteX5" fmla="*/ 152631 w 326294"/>
                    <a:gd name="connsiteY5" fmla="*/ 159983 h 365893"/>
                    <a:gd name="connsiteX6" fmla="*/ 137439 w 326294"/>
                    <a:gd name="connsiteY6" fmla="*/ 118560 h 365893"/>
                    <a:gd name="connsiteX7" fmla="*/ 123628 w 326294"/>
                    <a:gd name="connsiteY7" fmla="*/ 95087 h 365893"/>
                    <a:gd name="connsiteX8" fmla="*/ 144344 w 326294"/>
                    <a:gd name="connsiteY8" fmla="*/ 74376 h 365893"/>
                    <a:gd name="connsiteX9" fmla="*/ 256212 w 326294"/>
                    <a:gd name="connsiteY9" fmla="*/ 1195 h 365893"/>
                    <a:gd name="connsiteX10" fmla="*/ 316980 w 326294"/>
                    <a:gd name="connsiteY10" fmla="*/ 96468 h 365893"/>
                    <a:gd name="connsiteX11" fmla="*/ 323885 w 326294"/>
                    <a:gd name="connsiteY11" fmla="*/ 119941 h 365893"/>
                    <a:gd name="connsiteX12" fmla="*/ 296263 w 326294"/>
                    <a:gd name="connsiteY12" fmla="*/ 139272 h 365893"/>
                    <a:gd name="connsiteX13" fmla="*/ 257593 w 326294"/>
                    <a:gd name="connsiteY13" fmla="*/ 173791 h 365893"/>
                    <a:gd name="connsiteX14" fmla="*/ 247925 w 326294"/>
                    <a:gd name="connsiteY14" fmla="*/ 204168 h 365893"/>
                    <a:gd name="connsiteX15" fmla="*/ 293501 w 326294"/>
                    <a:gd name="connsiteY15" fmla="*/ 238687 h 365893"/>
                    <a:gd name="connsiteX16" fmla="*/ 323885 w 326294"/>
                    <a:gd name="connsiteY16" fmla="*/ 302202 h 365893"/>
                    <a:gd name="connsiteX17" fmla="*/ 308693 w 326294"/>
                    <a:gd name="connsiteY17" fmla="*/ 350529 h 365893"/>
                    <a:gd name="connsiteX18" fmla="*/ 286596 w 326294"/>
                    <a:gd name="connsiteY18" fmla="*/ 365717 h 365893"/>
                    <a:gd name="connsiteX19" fmla="*/ 13141 w 326294"/>
                    <a:gd name="connsiteY19" fmla="*/ 329817 h 365893"/>
                    <a:gd name="connsiteX20" fmla="*/ 13141 w 326294"/>
                    <a:gd name="connsiteY20" fmla="*/ 329817 h 3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6294" h="365893">
                      <a:moveTo>
                        <a:pt x="13141" y="329817"/>
                      </a:moveTo>
                      <a:cubicBezTo>
                        <a:pt x="3473" y="328437"/>
                        <a:pt x="-2051" y="320152"/>
                        <a:pt x="711" y="310487"/>
                      </a:cubicBezTo>
                      <a:lnTo>
                        <a:pt x="15903" y="262160"/>
                      </a:lnTo>
                      <a:cubicBezTo>
                        <a:pt x="24189" y="234545"/>
                        <a:pt x="51811" y="213833"/>
                        <a:pt x="80814" y="211071"/>
                      </a:cubicBezTo>
                      <a:cubicBezTo>
                        <a:pt x="102911" y="208310"/>
                        <a:pt x="123628" y="201406"/>
                        <a:pt x="142963" y="190360"/>
                      </a:cubicBezTo>
                      <a:cubicBezTo>
                        <a:pt x="154011" y="183456"/>
                        <a:pt x="158155" y="169648"/>
                        <a:pt x="152631" y="159983"/>
                      </a:cubicBezTo>
                      <a:cubicBezTo>
                        <a:pt x="144344" y="147557"/>
                        <a:pt x="138820" y="133749"/>
                        <a:pt x="137439" y="118560"/>
                      </a:cubicBezTo>
                      <a:cubicBezTo>
                        <a:pt x="129152" y="114418"/>
                        <a:pt x="119484" y="104753"/>
                        <a:pt x="123628" y="95087"/>
                      </a:cubicBezTo>
                      <a:cubicBezTo>
                        <a:pt x="126390" y="84041"/>
                        <a:pt x="136057" y="75756"/>
                        <a:pt x="144344" y="74376"/>
                      </a:cubicBezTo>
                      <a:cubicBezTo>
                        <a:pt x="160917" y="28811"/>
                        <a:pt x="191301" y="-7090"/>
                        <a:pt x="256212" y="1195"/>
                      </a:cubicBezTo>
                      <a:cubicBezTo>
                        <a:pt x="321123" y="9480"/>
                        <a:pt x="328028" y="49522"/>
                        <a:pt x="316980" y="96468"/>
                      </a:cubicBezTo>
                      <a:cubicBezTo>
                        <a:pt x="323885" y="99230"/>
                        <a:pt x="326647" y="108895"/>
                        <a:pt x="323885" y="119941"/>
                      </a:cubicBezTo>
                      <a:cubicBezTo>
                        <a:pt x="321123" y="130987"/>
                        <a:pt x="305931" y="137891"/>
                        <a:pt x="296263" y="139272"/>
                      </a:cubicBezTo>
                      <a:cubicBezTo>
                        <a:pt x="285215" y="153079"/>
                        <a:pt x="271404" y="165506"/>
                        <a:pt x="257593" y="173791"/>
                      </a:cubicBezTo>
                      <a:cubicBezTo>
                        <a:pt x="246544" y="180695"/>
                        <a:pt x="242401" y="194502"/>
                        <a:pt x="247925" y="204168"/>
                      </a:cubicBezTo>
                      <a:cubicBezTo>
                        <a:pt x="258974" y="219356"/>
                        <a:pt x="274166" y="230402"/>
                        <a:pt x="293501" y="238687"/>
                      </a:cubicBezTo>
                      <a:cubicBezTo>
                        <a:pt x="318361" y="248352"/>
                        <a:pt x="332172" y="274587"/>
                        <a:pt x="323885" y="302202"/>
                      </a:cubicBezTo>
                      <a:lnTo>
                        <a:pt x="308693" y="350529"/>
                      </a:lnTo>
                      <a:cubicBezTo>
                        <a:pt x="305931" y="360194"/>
                        <a:pt x="296263" y="367098"/>
                        <a:pt x="286596" y="365717"/>
                      </a:cubicBezTo>
                      <a:lnTo>
                        <a:pt x="13141" y="329817"/>
                      </a:lnTo>
                      <a:lnTo>
                        <a:pt x="13141" y="329817"/>
                      </a:ln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grpSp>
          <p:grpSp>
            <p:nvGrpSpPr>
              <p:cNvPr id="80" name="Graphic 7">
                <a:extLst>
                  <a:ext uri="{FF2B5EF4-FFF2-40B4-BE49-F238E27FC236}">
                    <a16:creationId xmlns:a16="http://schemas.microsoft.com/office/drawing/2014/main" id="{ED47B964-116B-065E-29CF-B5A622065954}"/>
                  </a:ext>
                </a:extLst>
              </p:cNvPr>
              <p:cNvGrpSpPr/>
              <p:nvPr/>
            </p:nvGrpSpPr>
            <p:grpSpPr>
              <a:xfrm>
                <a:off x="8696799" y="2828465"/>
                <a:ext cx="654770" cy="588062"/>
                <a:chOff x="8696799" y="2828465"/>
                <a:chExt cx="654770" cy="588062"/>
              </a:xfrm>
            </p:grpSpPr>
            <p:sp>
              <p:nvSpPr>
                <p:cNvPr id="81" name="Freeform 80">
                  <a:extLst>
                    <a:ext uri="{FF2B5EF4-FFF2-40B4-BE49-F238E27FC236}">
                      <a16:creationId xmlns:a16="http://schemas.microsoft.com/office/drawing/2014/main" id="{71AB4500-551D-3E2D-98C9-4144ED71BB17}"/>
                    </a:ext>
                  </a:extLst>
                </p:cNvPr>
                <p:cNvSpPr/>
                <p:nvPr/>
              </p:nvSpPr>
              <p:spPr>
                <a:xfrm>
                  <a:off x="8696799" y="2864412"/>
                  <a:ext cx="654770" cy="552114"/>
                </a:xfrm>
                <a:custGeom>
                  <a:avLst/>
                  <a:gdLst>
                    <a:gd name="connsiteX0" fmla="*/ 654770 w 654770"/>
                    <a:gd name="connsiteY0" fmla="*/ 310526 h 552114"/>
                    <a:gd name="connsiteX1" fmla="*/ 649246 w 654770"/>
                    <a:gd name="connsiteY1" fmla="*/ 309145 h 552114"/>
                    <a:gd name="connsiteX2" fmla="*/ 305355 w 654770"/>
                    <a:gd name="connsiteY2" fmla="*/ 6757 h 552114"/>
                    <a:gd name="connsiteX3" fmla="*/ 13946 w 654770"/>
                    <a:gd name="connsiteY3" fmla="*/ 142072 h 552114"/>
                    <a:gd name="connsiteX4" fmla="*/ 8422 w 654770"/>
                    <a:gd name="connsiteY4" fmla="*/ 140691 h 552114"/>
                    <a:gd name="connsiteX5" fmla="*/ 135 w 654770"/>
                    <a:gd name="connsiteY5" fmla="*/ 222157 h 552114"/>
                    <a:gd name="connsiteX6" fmla="*/ 346788 w 654770"/>
                    <a:gd name="connsiteY6" fmla="*/ 545256 h 552114"/>
                    <a:gd name="connsiteX7" fmla="*/ 643721 w 654770"/>
                    <a:gd name="connsiteY7" fmla="*/ 378183 h 552114"/>
                    <a:gd name="connsiteX8" fmla="*/ 654770 w 654770"/>
                    <a:gd name="connsiteY8" fmla="*/ 310526 h 55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770" h="552114">
                      <a:moveTo>
                        <a:pt x="654770" y="310526"/>
                      </a:moveTo>
                      <a:lnTo>
                        <a:pt x="649246" y="309145"/>
                      </a:lnTo>
                      <a:cubicBezTo>
                        <a:pt x="623005" y="171068"/>
                        <a:pt x="473848" y="38515"/>
                        <a:pt x="305355" y="6757"/>
                      </a:cubicBezTo>
                      <a:cubicBezTo>
                        <a:pt x="156198" y="-20858"/>
                        <a:pt x="40187" y="38515"/>
                        <a:pt x="13946" y="142072"/>
                      </a:cubicBezTo>
                      <a:lnTo>
                        <a:pt x="8422" y="140691"/>
                      </a:lnTo>
                      <a:cubicBezTo>
                        <a:pt x="8422" y="140691"/>
                        <a:pt x="-1246" y="208349"/>
                        <a:pt x="135" y="222157"/>
                      </a:cubicBezTo>
                      <a:cubicBezTo>
                        <a:pt x="13946" y="367137"/>
                        <a:pt x="170009" y="512118"/>
                        <a:pt x="346788" y="545256"/>
                      </a:cubicBezTo>
                      <a:cubicBezTo>
                        <a:pt x="509756" y="575633"/>
                        <a:pt x="634054" y="502452"/>
                        <a:pt x="643721" y="378183"/>
                      </a:cubicBezTo>
                      <a:lnTo>
                        <a:pt x="654770" y="310526"/>
                      </a:lnTo>
                      <a:close/>
                    </a:path>
                  </a:pathLst>
                </a:custGeom>
                <a:solidFill>
                  <a:srgbClr val="95B8B8"/>
                </a:solidFill>
                <a:ln w="13799" cap="flat">
                  <a:noFill/>
                  <a:prstDash val="solid"/>
                  <a:miter/>
                </a:ln>
              </p:spPr>
              <p:txBody>
                <a:bodyPr rtlCol="0" anchor="ctr"/>
                <a:lstStyle/>
                <a:p>
                  <a:pPr rtl="0" algn="l">
                    <a:lnSpc>
                      <a:spcPts val="1560"/>
                    </a:lnSpc>
                  </a:pPr>
                  <a:endParaRPr lang="en-US" sz="1400"/>
                </a:p>
              </p:txBody>
            </p:sp>
            <p:sp>
              <p:nvSpPr>
                <p:cNvPr id="82" name="Freeform 81">
                  <a:extLst>
                    <a:ext uri="{FF2B5EF4-FFF2-40B4-BE49-F238E27FC236}">
                      <a16:creationId xmlns:a16="http://schemas.microsoft.com/office/drawing/2014/main" id="{69C5DC8F-FA79-E481-18A6-9643BB9988FD}"/>
                    </a:ext>
                  </a:extLst>
                </p:cNvPr>
                <p:cNvSpPr/>
                <p:nvPr/>
              </p:nvSpPr>
              <p:spPr>
                <a:xfrm>
                  <a:off x="8705614" y="2828465"/>
                  <a:ext cx="645562" cy="539681"/>
                </a:xfrm>
                <a:custGeom>
                  <a:avLst/>
                  <a:gdLst>
                    <a:gd name="connsiteX0" fmla="*/ 297922 w 645562"/>
                    <a:gd name="connsiteY0" fmla="*/ 6805 h 539681"/>
                    <a:gd name="connsiteX1" fmla="*/ 988 w 645562"/>
                    <a:gd name="connsiteY1" fmla="*/ 209778 h 539681"/>
                    <a:gd name="connsiteX2" fmla="*/ 347641 w 645562"/>
                    <a:gd name="connsiteY2" fmla="*/ 532877 h 539681"/>
                    <a:gd name="connsiteX3" fmla="*/ 644574 w 645562"/>
                    <a:gd name="connsiteY3" fmla="*/ 329904 h 539681"/>
                    <a:gd name="connsiteX4" fmla="*/ 297922 w 645562"/>
                    <a:gd name="connsiteY4" fmla="*/ 6805 h 539681"/>
                    <a:gd name="connsiteX5" fmla="*/ 297922 w 645562"/>
                    <a:gd name="connsiteY5" fmla="*/ 6805 h 53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62" h="539681">
                      <a:moveTo>
                        <a:pt x="297922" y="6805"/>
                      </a:moveTo>
                      <a:cubicBezTo>
                        <a:pt x="119762" y="-26334"/>
                        <a:pt x="-12823" y="64797"/>
                        <a:pt x="988" y="209778"/>
                      </a:cubicBezTo>
                      <a:cubicBezTo>
                        <a:pt x="14799" y="354758"/>
                        <a:pt x="170861" y="499739"/>
                        <a:pt x="347641" y="532877"/>
                      </a:cubicBezTo>
                      <a:cubicBezTo>
                        <a:pt x="525801" y="566015"/>
                        <a:pt x="658385" y="474885"/>
                        <a:pt x="644574" y="329904"/>
                      </a:cubicBezTo>
                      <a:cubicBezTo>
                        <a:pt x="630763" y="183543"/>
                        <a:pt x="476082" y="39943"/>
                        <a:pt x="297922" y="6805"/>
                      </a:cubicBezTo>
                      <a:lnTo>
                        <a:pt x="297922" y="6805"/>
                      </a:lnTo>
                      <a:close/>
                    </a:path>
                  </a:pathLst>
                </a:custGeom>
                <a:solidFill>
                  <a:srgbClr val="B3DDDC"/>
                </a:solidFill>
                <a:ln w="13799" cap="flat">
                  <a:noFill/>
                  <a:prstDash val="solid"/>
                  <a:miter/>
                </a:ln>
              </p:spPr>
              <p:txBody>
                <a:bodyPr rtlCol="0" anchor="ctr"/>
                <a:lstStyle/>
                <a:p>
                  <a:pPr rtl="0" algn="l">
                    <a:lnSpc>
                      <a:spcPts val="1560"/>
                    </a:lnSpc>
                  </a:pPr>
                  <a:endParaRPr lang="en-US" sz="1400"/>
                </a:p>
              </p:txBody>
            </p:sp>
            <p:sp>
              <p:nvSpPr>
                <p:cNvPr id="83" name="Freeform 82">
                  <a:extLst>
                    <a:ext uri="{FF2B5EF4-FFF2-40B4-BE49-F238E27FC236}">
                      <a16:creationId xmlns:a16="http://schemas.microsoft.com/office/drawing/2014/main" id="{BD6FCFE7-B32A-99CB-53C8-47BFB3379534}"/>
                    </a:ext>
                  </a:extLst>
                </p:cNvPr>
                <p:cNvSpPr/>
                <p:nvPr/>
              </p:nvSpPr>
              <p:spPr>
                <a:xfrm>
                  <a:off x="8705220" y="3034100"/>
                  <a:ext cx="645955" cy="332735"/>
                </a:xfrm>
                <a:custGeom>
                  <a:avLst/>
                  <a:gdLst>
                    <a:gd name="connsiteX0" fmla="*/ 644967 w 645955"/>
                    <a:gd name="connsiteY0" fmla="*/ 122888 h 332735"/>
                    <a:gd name="connsiteX1" fmla="*/ 643586 w 645955"/>
                    <a:gd name="connsiteY1" fmla="*/ 114604 h 332735"/>
                    <a:gd name="connsiteX2" fmla="*/ 346653 w 645955"/>
                    <a:gd name="connsiteY2" fmla="*/ 314815 h 332735"/>
                    <a:gd name="connsiteX3" fmla="*/ 0 w 645955"/>
                    <a:gd name="connsiteY3" fmla="*/ 0 h 332735"/>
                    <a:gd name="connsiteX4" fmla="*/ 0 w 645955"/>
                    <a:gd name="connsiteY4" fmla="*/ 2762 h 332735"/>
                    <a:gd name="connsiteX5" fmla="*/ 346653 w 645955"/>
                    <a:gd name="connsiteY5" fmla="*/ 325861 h 332735"/>
                    <a:gd name="connsiteX6" fmla="*/ 644967 w 645955"/>
                    <a:gd name="connsiteY6" fmla="*/ 122888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955" h="332735">
                      <a:moveTo>
                        <a:pt x="644967" y="122888"/>
                      </a:moveTo>
                      <a:cubicBezTo>
                        <a:pt x="644967" y="120127"/>
                        <a:pt x="644967" y="117365"/>
                        <a:pt x="643586" y="114604"/>
                      </a:cubicBezTo>
                      <a:cubicBezTo>
                        <a:pt x="656016" y="258203"/>
                        <a:pt x="523432" y="347953"/>
                        <a:pt x="346653" y="314815"/>
                      </a:cubicBezTo>
                      <a:cubicBezTo>
                        <a:pt x="172636" y="281676"/>
                        <a:pt x="19335" y="142219"/>
                        <a:pt x="0" y="0"/>
                      </a:cubicBezTo>
                      <a:cubicBezTo>
                        <a:pt x="0" y="1381"/>
                        <a:pt x="0" y="1381"/>
                        <a:pt x="0" y="2762"/>
                      </a:cubicBezTo>
                      <a:cubicBezTo>
                        <a:pt x="13811" y="147742"/>
                        <a:pt x="169874" y="292723"/>
                        <a:pt x="346653" y="325861"/>
                      </a:cubicBezTo>
                      <a:cubicBezTo>
                        <a:pt x="526194" y="358999"/>
                        <a:pt x="658778" y="269249"/>
                        <a:pt x="644967" y="122888"/>
                      </a:cubicBez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sp>
              <p:nvSpPr>
                <p:cNvPr id="84" name="Freeform 83">
                  <a:extLst>
                    <a:ext uri="{FF2B5EF4-FFF2-40B4-BE49-F238E27FC236}">
                      <a16:creationId xmlns:a16="http://schemas.microsoft.com/office/drawing/2014/main" id="{65A7A368-9B75-1EB1-FDB7-4344E245D7F3}"/>
                    </a:ext>
                  </a:extLst>
                </p:cNvPr>
                <p:cNvSpPr/>
                <p:nvPr/>
              </p:nvSpPr>
              <p:spPr>
                <a:xfrm>
                  <a:off x="8883118" y="2945670"/>
                  <a:ext cx="312539" cy="328944"/>
                </a:xfrm>
                <a:custGeom>
                  <a:avLst/>
                  <a:gdLst>
                    <a:gd name="connsiteX0" fmla="*/ 23741 w 312539"/>
                    <a:gd name="connsiteY0" fmla="*/ 276214 h 328944"/>
                    <a:gd name="connsiteX1" fmla="*/ 4406 w 312539"/>
                    <a:gd name="connsiteY1" fmla="*/ 258264 h 328944"/>
                    <a:gd name="connsiteX2" fmla="*/ 263 w 312539"/>
                    <a:gd name="connsiteY2" fmla="*/ 216841 h 328944"/>
                    <a:gd name="connsiteX3" fmla="*/ 43077 w 312539"/>
                    <a:gd name="connsiteY3" fmla="*/ 176798 h 328944"/>
                    <a:gd name="connsiteX4" fmla="*/ 95558 w 312539"/>
                    <a:gd name="connsiteY4" fmla="*/ 162991 h 328944"/>
                    <a:gd name="connsiteX5" fmla="*/ 92796 w 312539"/>
                    <a:gd name="connsiteY5" fmla="*/ 136756 h 328944"/>
                    <a:gd name="connsiteX6" fmla="*/ 62412 w 312539"/>
                    <a:gd name="connsiteY6" fmla="*/ 98095 h 328944"/>
                    <a:gd name="connsiteX7" fmla="*/ 38933 w 312539"/>
                    <a:gd name="connsiteY7" fmla="*/ 76003 h 328944"/>
                    <a:gd name="connsiteX8" fmla="*/ 51363 w 312539"/>
                    <a:gd name="connsiteY8" fmla="*/ 59433 h 328944"/>
                    <a:gd name="connsiteX9" fmla="*/ 131466 w 312539"/>
                    <a:gd name="connsiteY9" fmla="*/ 2822 h 328944"/>
                    <a:gd name="connsiteX10" fmla="*/ 225380 w 312539"/>
                    <a:gd name="connsiteY10" fmla="*/ 92572 h 328944"/>
                    <a:gd name="connsiteX11" fmla="*/ 240572 w 312539"/>
                    <a:gd name="connsiteY11" fmla="*/ 114664 h 328944"/>
                    <a:gd name="connsiteX12" fmla="*/ 221237 w 312539"/>
                    <a:gd name="connsiteY12" fmla="*/ 129852 h 328944"/>
                    <a:gd name="connsiteX13" fmla="*/ 196377 w 312539"/>
                    <a:gd name="connsiteY13" fmla="*/ 157468 h 328944"/>
                    <a:gd name="connsiteX14" fmla="*/ 199140 w 312539"/>
                    <a:gd name="connsiteY14" fmla="*/ 183702 h 328944"/>
                    <a:gd name="connsiteX15" fmla="*/ 255764 w 312539"/>
                    <a:gd name="connsiteY15" fmla="*/ 218221 h 328944"/>
                    <a:gd name="connsiteX16" fmla="*/ 308245 w 312539"/>
                    <a:gd name="connsiteY16" fmla="*/ 276214 h 328944"/>
                    <a:gd name="connsiteX17" fmla="*/ 312388 w 312539"/>
                    <a:gd name="connsiteY17" fmla="*/ 317637 h 328944"/>
                    <a:gd name="connsiteX18" fmla="*/ 295816 w 312539"/>
                    <a:gd name="connsiteY18" fmla="*/ 328683 h 328944"/>
                    <a:gd name="connsiteX19" fmla="*/ 23741 w 312539"/>
                    <a:gd name="connsiteY19" fmla="*/ 276214 h 328944"/>
                    <a:gd name="connsiteX20" fmla="*/ 23741 w 312539"/>
                    <a:gd name="connsiteY20" fmla="*/ 276214 h 32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539" h="328944">
                      <a:moveTo>
                        <a:pt x="23741" y="276214"/>
                      </a:moveTo>
                      <a:cubicBezTo>
                        <a:pt x="14074" y="274833"/>
                        <a:pt x="5787" y="266548"/>
                        <a:pt x="4406" y="258264"/>
                      </a:cubicBezTo>
                      <a:lnTo>
                        <a:pt x="263" y="216841"/>
                      </a:lnTo>
                      <a:cubicBezTo>
                        <a:pt x="-2499" y="193368"/>
                        <a:pt x="16836" y="176798"/>
                        <a:pt x="43077" y="176798"/>
                      </a:cubicBezTo>
                      <a:cubicBezTo>
                        <a:pt x="63793" y="176798"/>
                        <a:pt x="81747" y="171275"/>
                        <a:pt x="95558" y="162991"/>
                      </a:cubicBezTo>
                      <a:cubicBezTo>
                        <a:pt x="103844" y="157468"/>
                        <a:pt x="102463" y="146422"/>
                        <a:pt x="92796" y="136756"/>
                      </a:cubicBezTo>
                      <a:cubicBezTo>
                        <a:pt x="80366" y="125710"/>
                        <a:pt x="69317" y="111903"/>
                        <a:pt x="62412" y="98095"/>
                      </a:cubicBezTo>
                      <a:cubicBezTo>
                        <a:pt x="52744" y="93952"/>
                        <a:pt x="40315" y="84287"/>
                        <a:pt x="38933" y="76003"/>
                      </a:cubicBezTo>
                      <a:cubicBezTo>
                        <a:pt x="37552" y="66337"/>
                        <a:pt x="43077" y="59433"/>
                        <a:pt x="51363" y="59433"/>
                      </a:cubicBezTo>
                      <a:cubicBezTo>
                        <a:pt x="49982" y="20772"/>
                        <a:pt x="66555" y="-9605"/>
                        <a:pt x="131466" y="2822"/>
                      </a:cubicBezTo>
                      <a:cubicBezTo>
                        <a:pt x="196377" y="15249"/>
                        <a:pt x="219856" y="52529"/>
                        <a:pt x="225380" y="92572"/>
                      </a:cubicBezTo>
                      <a:cubicBezTo>
                        <a:pt x="233667" y="95333"/>
                        <a:pt x="240572" y="104999"/>
                        <a:pt x="240572" y="114664"/>
                      </a:cubicBezTo>
                      <a:cubicBezTo>
                        <a:pt x="241953" y="124329"/>
                        <a:pt x="230904" y="128472"/>
                        <a:pt x="221237" y="129852"/>
                      </a:cubicBezTo>
                      <a:cubicBezTo>
                        <a:pt x="215712" y="140899"/>
                        <a:pt x="207426" y="150564"/>
                        <a:pt x="196377" y="157468"/>
                      </a:cubicBezTo>
                      <a:cubicBezTo>
                        <a:pt x="188091" y="162991"/>
                        <a:pt x="189472" y="174037"/>
                        <a:pt x="199140" y="183702"/>
                      </a:cubicBezTo>
                      <a:cubicBezTo>
                        <a:pt x="215712" y="197510"/>
                        <a:pt x="235047" y="209937"/>
                        <a:pt x="255764" y="218221"/>
                      </a:cubicBezTo>
                      <a:cubicBezTo>
                        <a:pt x="283385" y="229268"/>
                        <a:pt x="305483" y="252740"/>
                        <a:pt x="308245" y="276214"/>
                      </a:cubicBezTo>
                      <a:lnTo>
                        <a:pt x="312388" y="317637"/>
                      </a:lnTo>
                      <a:cubicBezTo>
                        <a:pt x="313769" y="325921"/>
                        <a:pt x="305483" y="330063"/>
                        <a:pt x="295816" y="328683"/>
                      </a:cubicBezTo>
                      <a:lnTo>
                        <a:pt x="23741" y="276214"/>
                      </a:lnTo>
                      <a:lnTo>
                        <a:pt x="23741" y="276214"/>
                      </a:ln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grpSp>
          <p:grpSp>
            <p:nvGrpSpPr>
              <p:cNvPr id="85" name="Graphic 7">
                <a:extLst>
                  <a:ext uri="{FF2B5EF4-FFF2-40B4-BE49-F238E27FC236}">
                    <a16:creationId xmlns:a16="http://schemas.microsoft.com/office/drawing/2014/main" id="{0E07F96F-61CD-ED23-21C7-9065B7E9794A}"/>
                  </a:ext>
                </a:extLst>
              </p:cNvPr>
              <p:cNvGrpSpPr/>
              <p:nvPr/>
            </p:nvGrpSpPr>
            <p:grpSpPr>
              <a:xfrm>
                <a:off x="8227365" y="2200032"/>
                <a:ext cx="626147" cy="537664"/>
                <a:chOff x="8227365" y="2200032"/>
                <a:chExt cx="626147" cy="537664"/>
              </a:xfrm>
            </p:grpSpPr>
            <p:sp>
              <p:nvSpPr>
                <p:cNvPr id="86" name="Freeform 85">
                  <a:extLst>
                    <a:ext uri="{FF2B5EF4-FFF2-40B4-BE49-F238E27FC236}">
                      <a16:creationId xmlns:a16="http://schemas.microsoft.com/office/drawing/2014/main" id="{6E29DD83-1D7C-F7D4-E904-84FE9FA84D42}"/>
                    </a:ext>
                  </a:extLst>
                </p:cNvPr>
                <p:cNvSpPr/>
                <p:nvPr/>
              </p:nvSpPr>
              <p:spPr>
                <a:xfrm>
                  <a:off x="8227365" y="2200032"/>
                  <a:ext cx="626147" cy="537664"/>
                </a:xfrm>
                <a:custGeom>
                  <a:avLst/>
                  <a:gdLst>
                    <a:gd name="connsiteX0" fmla="*/ 600773 w 626147"/>
                    <a:gd name="connsiteY0" fmla="*/ 71885 h 537664"/>
                    <a:gd name="connsiteX1" fmla="*/ 553816 w 626147"/>
                    <a:gd name="connsiteY1" fmla="*/ 15273 h 537664"/>
                    <a:gd name="connsiteX2" fmla="*/ 546910 w 626147"/>
                    <a:gd name="connsiteY2" fmla="*/ 20796 h 537664"/>
                    <a:gd name="connsiteX3" fmla="*/ 372893 w 626147"/>
                    <a:gd name="connsiteY3" fmla="*/ 11131 h 537664"/>
                    <a:gd name="connsiteX4" fmla="*/ 13811 w 626147"/>
                    <a:gd name="connsiteY4" fmla="*/ 334230 h 537664"/>
                    <a:gd name="connsiteX5" fmla="*/ 9668 w 626147"/>
                    <a:gd name="connsiteY5" fmla="*/ 414315 h 537664"/>
                    <a:gd name="connsiteX6" fmla="*/ 0 w 626147"/>
                    <a:gd name="connsiteY6" fmla="*/ 421219 h 537664"/>
                    <a:gd name="connsiteX7" fmla="*/ 56625 w 626147"/>
                    <a:gd name="connsiteY7" fmla="*/ 493019 h 537664"/>
                    <a:gd name="connsiteX8" fmla="*/ 261026 w 626147"/>
                    <a:gd name="connsiteY8" fmla="*/ 527538 h 537664"/>
                    <a:gd name="connsiteX9" fmla="*/ 620108 w 626147"/>
                    <a:gd name="connsiteY9" fmla="*/ 204438 h 537664"/>
                    <a:gd name="connsiteX10" fmla="*/ 600773 w 626147"/>
                    <a:gd name="connsiteY10" fmla="*/ 71885 h 53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147" h="537664">
                      <a:moveTo>
                        <a:pt x="600773" y="71885"/>
                      </a:moveTo>
                      <a:lnTo>
                        <a:pt x="553816" y="15273"/>
                      </a:lnTo>
                      <a:lnTo>
                        <a:pt x="546910" y="20796"/>
                      </a:lnTo>
                      <a:cubicBezTo>
                        <a:pt x="505478" y="-2677"/>
                        <a:pt x="444710" y="-6819"/>
                        <a:pt x="372893" y="11131"/>
                      </a:cubicBezTo>
                      <a:cubicBezTo>
                        <a:pt x="209925" y="52554"/>
                        <a:pt x="49719" y="196154"/>
                        <a:pt x="13811" y="334230"/>
                      </a:cubicBezTo>
                      <a:cubicBezTo>
                        <a:pt x="5525" y="363226"/>
                        <a:pt x="5525" y="390842"/>
                        <a:pt x="9668" y="414315"/>
                      </a:cubicBezTo>
                      <a:lnTo>
                        <a:pt x="0" y="421219"/>
                      </a:lnTo>
                      <a:lnTo>
                        <a:pt x="56625" y="493019"/>
                      </a:lnTo>
                      <a:cubicBezTo>
                        <a:pt x="96676" y="534442"/>
                        <a:pt x="169874" y="549630"/>
                        <a:pt x="261026" y="527538"/>
                      </a:cubicBezTo>
                      <a:cubicBezTo>
                        <a:pt x="423994" y="486115"/>
                        <a:pt x="584200" y="342515"/>
                        <a:pt x="620108" y="204438"/>
                      </a:cubicBezTo>
                      <a:cubicBezTo>
                        <a:pt x="632538" y="149207"/>
                        <a:pt x="625632" y="103642"/>
                        <a:pt x="600773" y="71885"/>
                      </a:cubicBezTo>
                      <a:close/>
                    </a:path>
                  </a:pathLst>
                </a:custGeom>
                <a:solidFill>
                  <a:srgbClr val="F79038"/>
                </a:solidFill>
                <a:ln w="13799" cap="flat">
                  <a:noFill/>
                  <a:prstDash val="solid"/>
                  <a:miter/>
                </a:ln>
              </p:spPr>
              <p:txBody>
                <a:bodyPr rtlCol="0" anchor="ctr"/>
                <a:lstStyle/>
                <a:p>
                  <a:pPr rtl="0" algn="l">
                    <a:lnSpc>
                      <a:spcPts val="1560"/>
                    </a:lnSpc>
                  </a:pPr>
                  <a:endParaRPr lang="en-US" sz="1400"/>
                </a:p>
              </p:txBody>
            </p:sp>
            <p:sp>
              <p:nvSpPr>
                <p:cNvPr id="87" name="Freeform 86">
                  <a:extLst>
                    <a:ext uri="{FF2B5EF4-FFF2-40B4-BE49-F238E27FC236}">
                      <a16:creationId xmlns:a16="http://schemas.microsoft.com/office/drawing/2014/main" id="{8C2C9FBF-F83D-F627-404B-2294BA73A3B7}"/>
                    </a:ext>
                  </a:extLst>
                </p:cNvPr>
                <p:cNvSpPr/>
                <p:nvPr/>
              </p:nvSpPr>
              <p:spPr>
                <a:xfrm>
                  <a:off x="8242557" y="2220828"/>
                  <a:ext cx="575744" cy="475125"/>
                </a:xfrm>
                <a:custGeom>
                  <a:avLst/>
                  <a:gdLst>
                    <a:gd name="connsiteX0" fmla="*/ 541386 w 575744"/>
                    <a:gd name="connsiteY0" fmla="*/ 0 h 475125"/>
                    <a:gd name="connsiteX1" fmla="*/ 562102 w 575744"/>
                    <a:gd name="connsiteY1" fmla="*/ 133935 h 475125"/>
                    <a:gd name="connsiteX2" fmla="*/ 203020 w 575744"/>
                    <a:gd name="connsiteY2" fmla="*/ 457034 h 475125"/>
                    <a:gd name="connsiteX3" fmla="*/ 0 w 575744"/>
                    <a:gd name="connsiteY3" fmla="*/ 423895 h 475125"/>
                    <a:gd name="connsiteX4" fmla="*/ 209925 w 575744"/>
                    <a:gd name="connsiteY4" fmla="*/ 463938 h 475125"/>
                    <a:gd name="connsiteX5" fmla="*/ 569008 w 575744"/>
                    <a:gd name="connsiteY5" fmla="*/ 140838 h 475125"/>
                    <a:gd name="connsiteX6" fmla="*/ 541386 w 575744"/>
                    <a:gd name="connsiteY6" fmla="*/ 0 h 4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744" h="475125">
                      <a:moveTo>
                        <a:pt x="541386" y="0"/>
                      </a:moveTo>
                      <a:cubicBezTo>
                        <a:pt x="567627" y="31757"/>
                        <a:pt x="575913" y="78704"/>
                        <a:pt x="562102" y="133935"/>
                      </a:cubicBezTo>
                      <a:cubicBezTo>
                        <a:pt x="526194" y="272011"/>
                        <a:pt x="365988" y="415611"/>
                        <a:pt x="203020" y="457034"/>
                      </a:cubicBezTo>
                      <a:cubicBezTo>
                        <a:pt x="111868" y="480507"/>
                        <a:pt x="40051" y="465318"/>
                        <a:pt x="0" y="423895"/>
                      </a:cubicBezTo>
                      <a:cubicBezTo>
                        <a:pt x="38671" y="470841"/>
                        <a:pt x="113249" y="488791"/>
                        <a:pt x="209925" y="463938"/>
                      </a:cubicBezTo>
                      <a:cubicBezTo>
                        <a:pt x="372893" y="422515"/>
                        <a:pt x="533099" y="278915"/>
                        <a:pt x="569008" y="140838"/>
                      </a:cubicBezTo>
                      <a:cubicBezTo>
                        <a:pt x="584200" y="81465"/>
                        <a:pt x="573151" y="33138"/>
                        <a:pt x="541386" y="0"/>
                      </a:cubicBez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sp>
              <p:nvSpPr>
                <p:cNvPr id="88" name="Freeform 87">
                  <a:extLst>
                    <a:ext uri="{FF2B5EF4-FFF2-40B4-BE49-F238E27FC236}">
                      <a16:creationId xmlns:a16="http://schemas.microsoft.com/office/drawing/2014/main" id="{2B53FBA3-F303-86E5-F268-29736481C663}"/>
                    </a:ext>
                  </a:extLst>
                </p:cNvPr>
                <p:cNvSpPr/>
                <p:nvPr/>
              </p:nvSpPr>
              <p:spPr>
                <a:xfrm>
                  <a:off x="8342665" y="2291140"/>
                  <a:ext cx="297477" cy="319790"/>
                </a:xfrm>
                <a:custGeom>
                  <a:avLst/>
                  <a:gdLst>
                    <a:gd name="connsiteX0" fmla="*/ 13141 w 297477"/>
                    <a:gd name="connsiteY0" fmla="*/ 319064 h 319790"/>
                    <a:gd name="connsiteX1" fmla="*/ 711 w 297477"/>
                    <a:gd name="connsiteY1" fmla="*/ 309399 h 319790"/>
                    <a:gd name="connsiteX2" fmla="*/ 10378 w 297477"/>
                    <a:gd name="connsiteY2" fmla="*/ 269357 h 319790"/>
                    <a:gd name="connsiteX3" fmla="*/ 67003 w 297477"/>
                    <a:gd name="connsiteY3" fmla="*/ 211364 h 319790"/>
                    <a:gd name="connsiteX4" fmla="*/ 122247 w 297477"/>
                    <a:gd name="connsiteY4" fmla="*/ 176845 h 319790"/>
                    <a:gd name="connsiteX5" fmla="*/ 129152 w 297477"/>
                    <a:gd name="connsiteY5" fmla="*/ 151992 h 319790"/>
                    <a:gd name="connsiteX6" fmla="*/ 112579 w 297477"/>
                    <a:gd name="connsiteY6" fmla="*/ 127138 h 319790"/>
                    <a:gd name="connsiteX7" fmla="*/ 97387 w 297477"/>
                    <a:gd name="connsiteY7" fmla="*/ 114711 h 319790"/>
                    <a:gd name="connsiteX8" fmla="*/ 115341 w 297477"/>
                    <a:gd name="connsiteY8" fmla="*/ 93999 h 319790"/>
                    <a:gd name="connsiteX9" fmla="*/ 213398 w 297477"/>
                    <a:gd name="connsiteY9" fmla="*/ 4249 h 319790"/>
                    <a:gd name="connsiteX10" fmla="*/ 275547 w 297477"/>
                    <a:gd name="connsiteY10" fmla="*/ 53957 h 319790"/>
                    <a:gd name="connsiteX11" fmla="*/ 283834 w 297477"/>
                    <a:gd name="connsiteY11" fmla="*/ 69146 h 319790"/>
                    <a:gd name="connsiteX12" fmla="*/ 260355 w 297477"/>
                    <a:gd name="connsiteY12" fmla="*/ 91238 h 319790"/>
                    <a:gd name="connsiteX13" fmla="*/ 227209 w 297477"/>
                    <a:gd name="connsiteY13" fmla="*/ 128518 h 319790"/>
                    <a:gd name="connsiteX14" fmla="*/ 220304 w 297477"/>
                    <a:gd name="connsiteY14" fmla="*/ 153372 h 319790"/>
                    <a:gd name="connsiteX15" fmla="*/ 264498 w 297477"/>
                    <a:gd name="connsiteY15" fmla="*/ 163038 h 319790"/>
                    <a:gd name="connsiteX16" fmla="*/ 296263 w 297477"/>
                    <a:gd name="connsiteY16" fmla="*/ 198938 h 319790"/>
                    <a:gd name="connsiteX17" fmla="*/ 286596 w 297477"/>
                    <a:gd name="connsiteY17" fmla="*/ 238980 h 319790"/>
                    <a:gd name="connsiteX18" fmla="*/ 265879 w 297477"/>
                    <a:gd name="connsiteY18" fmla="*/ 256930 h 319790"/>
                    <a:gd name="connsiteX19" fmla="*/ 13141 w 297477"/>
                    <a:gd name="connsiteY19" fmla="*/ 319064 h 319790"/>
                    <a:gd name="connsiteX20" fmla="*/ 13141 w 297477"/>
                    <a:gd name="connsiteY20" fmla="*/ 319064 h 3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477" h="319790">
                      <a:moveTo>
                        <a:pt x="13141" y="319064"/>
                      </a:moveTo>
                      <a:cubicBezTo>
                        <a:pt x="3473" y="321826"/>
                        <a:pt x="-2051" y="316303"/>
                        <a:pt x="711" y="309399"/>
                      </a:cubicBezTo>
                      <a:lnTo>
                        <a:pt x="10378" y="269357"/>
                      </a:lnTo>
                      <a:cubicBezTo>
                        <a:pt x="15903" y="245884"/>
                        <a:pt x="39381" y="222411"/>
                        <a:pt x="67003" y="211364"/>
                      </a:cubicBezTo>
                      <a:cubicBezTo>
                        <a:pt x="87719" y="203080"/>
                        <a:pt x="105673" y="190653"/>
                        <a:pt x="122247" y="176845"/>
                      </a:cubicBezTo>
                      <a:cubicBezTo>
                        <a:pt x="131914" y="168561"/>
                        <a:pt x="134676" y="157515"/>
                        <a:pt x="129152" y="151992"/>
                      </a:cubicBezTo>
                      <a:cubicBezTo>
                        <a:pt x="120865" y="146469"/>
                        <a:pt x="115341" y="136803"/>
                        <a:pt x="112579" y="127138"/>
                      </a:cubicBezTo>
                      <a:cubicBezTo>
                        <a:pt x="104293" y="127138"/>
                        <a:pt x="96006" y="122995"/>
                        <a:pt x="97387" y="114711"/>
                      </a:cubicBezTo>
                      <a:cubicBezTo>
                        <a:pt x="100149" y="106426"/>
                        <a:pt x="107055" y="96761"/>
                        <a:pt x="115341" y="93999"/>
                      </a:cubicBezTo>
                      <a:cubicBezTo>
                        <a:pt x="127771" y="56719"/>
                        <a:pt x="152631" y="19438"/>
                        <a:pt x="213398" y="4249"/>
                      </a:cubicBezTo>
                      <a:cubicBezTo>
                        <a:pt x="274166" y="-10939"/>
                        <a:pt x="282453" y="16676"/>
                        <a:pt x="275547" y="53957"/>
                      </a:cubicBezTo>
                      <a:cubicBezTo>
                        <a:pt x="282453" y="53957"/>
                        <a:pt x="285215" y="59480"/>
                        <a:pt x="283834" y="69146"/>
                      </a:cubicBezTo>
                      <a:cubicBezTo>
                        <a:pt x="281071" y="77430"/>
                        <a:pt x="268642" y="87095"/>
                        <a:pt x="260355" y="91238"/>
                      </a:cubicBezTo>
                      <a:cubicBezTo>
                        <a:pt x="250687" y="105046"/>
                        <a:pt x="239639" y="117472"/>
                        <a:pt x="227209" y="128518"/>
                      </a:cubicBezTo>
                      <a:cubicBezTo>
                        <a:pt x="217541" y="136803"/>
                        <a:pt x="214779" y="147849"/>
                        <a:pt x="220304" y="153372"/>
                      </a:cubicBezTo>
                      <a:cubicBezTo>
                        <a:pt x="231352" y="160276"/>
                        <a:pt x="246544" y="164418"/>
                        <a:pt x="264498" y="163038"/>
                      </a:cubicBezTo>
                      <a:cubicBezTo>
                        <a:pt x="287977" y="161657"/>
                        <a:pt x="301788" y="176845"/>
                        <a:pt x="296263" y="198938"/>
                      </a:cubicBezTo>
                      <a:lnTo>
                        <a:pt x="286596" y="238980"/>
                      </a:lnTo>
                      <a:cubicBezTo>
                        <a:pt x="285215" y="247264"/>
                        <a:pt x="275547" y="254168"/>
                        <a:pt x="265879" y="256930"/>
                      </a:cubicBezTo>
                      <a:lnTo>
                        <a:pt x="13141" y="319064"/>
                      </a:lnTo>
                      <a:lnTo>
                        <a:pt x="13141" y="319064"/>
                      </a:ln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grpSp>
          <p:grpSp>
            <p:nvGrpSpPr>
              <p:cNvPr id="89" name="Graphic 7">
                <a:extLst>
                  <a:ext uri="{FF2B5EF4-FFF2-40B4-BE49-F238E27FC236}">
                    <a16:creationId xmlns:a16="http://schemas.microsoft.com/office/drawing/2014/main" id="{457DBB49-D774-AAF0-2BD2-7016403F5482}"/>
                  </a:ext>
                </a:extLst>
              </p:cNvPr>
              <p:cNvGrpSpPr/>
              <p:nvPr/>
            </p:nvGrpSpPr>
            <p:grpSpPr>
              <a:xfrm>
                <a:off x="7909117" y="1394346"/>
                <a:ext cx="690358" cy="656052"/>
                <a:chOff x="7909117" y="1394346"/>
                <a:chExt cx="690358" cy="656052"/>
              </a:xfrm>
            </p:grpSpPr>
            <p:sp>
              <p:nvSpPr>
                <p:cNvPr id="90" name="Freeform 89">
                  <a:extLst>
                    <a:ext uri="{FF2B5EF4-FFF2-40B4-BE49-F238E27FC236}">
                      <a16:creationId xmlns:a16="http://schemas.microsoft.com/office/drawing/2014/main" id="{DA96ED3E-6DD0-6243-C2CB-5B3807648193}"/>
                    </a:ext>
                  </a:extLst>
                </p:cNvPr>
                <p:cNvSpPr/>
                <p:nvPr/>
              </p:nvSpPr>
              <p:spPr>
                <a:xfrm>
                  <a:off x="7909117" y="1400022"/>
                  <a:ext cx="655831" cy="650375"/>
                </a:xfrm>
                <a:custGeom>
                  <a:avLst/>
                  <a:gdLst>
                    <a:gd name="connsiteX0" fmla="*/ 271291 w 655831"/>
                    <a:gd name="connsiteY0" fmla="*/ 631 h 650375"/>
                    <a:gd name="connsiteX1" fmla="*/ 4742 w 655831"/>
                    <a:gd name="connsiteY1" fmla="*/ 345822 h 650375"/>
                    <a:gd name="connsiteX2" fmla="*/ 384540 w 655831"/>
                    <a:gd name="connsiteY2" fmla="*/ 649591 h 650375"/>
                    <a:gd name="connsiteX3" fmla="*/ 651090 w 655831"/>
                    <a:gd name="connsiteY3" fmla="*/ 304400 h 650375"/>
                    <a:gd name="connsiteX4" fmla="*/ 271291 w 655831"/>
                    <a:gd name="connsiteY4" fmla="*/ 631 h 650375"/>
                    <a:gd name="connsiteX5" fmla="*/ 271291 w 655831"/>
                    <a:gd name="connsiteY5" fmla="*/ 631 h 65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375">
                      <a:moveTo>
                        <a:pt x="271291" y="631"/>
                      </a:moveTo>
                      <a:cubicBezTo>
                        <a:pt x="93131" y="11677"/>
                        <a:pt x="-25643" y="166323"/>
                        <a:pt x="4742" y="345822"/>
                      </a:cubicBezTo>
                      <a:cubicBezTo>
                        <a:pt x="36506" y="525322"/>
                        <a:pt x="206380" y="662018"/>
                        <a:pt x="384540" y="649591"/>
                      </a:cubicBezTo>
                      <a:cubicBezTo>
                        <a:pt x="562700" y="638545"/>
                        <a:pt x="681474" y="483899"/>
                        <a:pt x="651090" y="304400"/>
                      </a:cubicBezTo>
                      <a:cubicBezTo>
                        <a:pt x="620706" y="124900"/>
                        <a:pt x="450832" y="-10416"/>
                        <a:pt x="271291" y="631"/>
                      </a:cubicBezTo>
                      <a:lnTo>
                        <a:pt x="271291" y="631"/>
                      </a:lnTo>
                      <a:close/>
                    </a:path>
                  </a:pathLst>
                </a:custGeom>
                <a:solidFill>
                  <a:srgbClr val="C584A1"/>
                </a:solidFill>
                <a:ln w="13799" cap="flat">
                  <a:noFill/>
                  <a:prstDash val="solid"/>
                  <a:miter/>
                </a:ln>
              </p:spPr>
              <p:txBody>
                <a:bodyPr rtlCol="0" anchor="ctr"/>
                <a:lstStyle/>
                <a:p>
                  <a:pPr rtl="0" algn="l">
                    <a:lnSpc>
                      <a:spcPts val="1560"/>
                    </a:lnSpc>
                  </a:pPr>
                  <a:endParaRPr lang="en-US" sz="1400"/>
                </a:p>
              </p:txBody>
            </p:sp>
            <p:sp>
              <p:nvSpPr>
                <p:cNvPr id="91" name="Freeform 90">
                  <a:extLst>
                    <a:ext uri="{FF2B5EF4-FFF2-40B4-BE49-F238E27FC236}">
                      <a16:creationId xmlns:a16="http://schemas.microsoft.com/office/drawing/2014/main" id="{2D4B8167-5CAF-9B6C-41D5-A0439298F67F}"/>
                    </a:ext>
                  </a:extLst>
                </p:cNvPr>
                <p:cNvSpPr/>
                <p:nvPr/>
              </p:nvSpPr>
              <p:spPr>
                <a:xfrm>
                  <a:off x="7943644" y="1394346"/>
                  <a:ext cx="655831" cy="650529"/>
                </a:xfrm>
                <a:custGeom>
                  <a:avLst/>
                  <a:gdLst>
                    <a:gd name="connsiteX0" fmla="*/ 271291 w 655831"/>
                    <a:gd name="connsiteY0" fmla="*/ 785 h 650529"/>
                    <a:gd name="connsiteX1" fmla="*/ 4742 w 655831"/>
                    <a:gd name="connsiteY1" fmla="*/ 345976 h 650529"/>
                    <a:gd name="connsiteX2" fmla="*/ 384540 w 655831"/>
                    <a:gd name="connsiteY2" fmla="*/ 649745 h 650529"/>
                    <a:gd name="connsiteX3" fmla="*/ 651090 w 655831"/>
                    <a:gd name="connsiteY3" fmla="*/ 304553 h 650529"/>
                    <a:gd name="connsiteX4" fmla="*/ 271291 w 655831"/>
                    <a:gd name="connsiteY4" fmla="*/ 785 h 650529"/>
                    <a:gd name="connsiteX5" fmla="*/ 271291 w 655831"/>
                    <a:gd name="connsiteY5" fmla="*/ 785 h 65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529">
                      <a:moveTo>
                        <a:pt x="271291" y="785"/>
                      </a:moveTo>
                      <a:cubicBezTo>
                        <a:pt x="93131" y="11831"/>
                        <a:pt x="-25643" y="166477"/>
                        <a:pt x="4742" y="345976"/>
                      </a:cubicBezTo>
                      <a:cubicBezTo>
                        <a:pt x="36506" y="525476"/>
                        <a:pt x="206380" y="662172"/>
                        <a:pt x="384540" y="649745"/>
                      </a:cubicBezTo>
                      <a:cubicBezTo>
                        <a:pt x="562700" y="638698"/>
                        <a:pt x="681474" y="484053"/>
                        <a:pt x="651090" y="304553"/>
                      </a:cubicBezTo>
                      <a:cubicBezTo>
                        <a:pt x="620706" y="125054"/>
                        <a:pt x="449451" y="-11643"/>
                        <a:pt x="271291" y="785"/>
                      </a:cubicBezTo>
                      <a:lnTo>
                        <a:pt x="271291" y="785"/>
                      </a:lnTo>
                      <a:close/>
                    </a:path>
                  </a:pathLst>
                </a:custGeom>
                <a:solidFill>
                  <a:srgbClr val="EF9FC1"/>
                </a:solidFill>
                <a:ln w="13799" cap="flat">
                  <a:noFill/>
                  <a:prstDash val="solid"/>
                  <a:miter/>
                </a:ln>
              </p:spPr>
              <p:txBody>
                <a:bodyPr rtlCol="0" anchor="ctr"/>
                <a:lstStyle/>
                <a:p>
                  <a:pPr rtl="0" algn="l">
                    <a:lnSpc>
                      <a:spcPts val="1560"/>
                    </a:lnSpc>
                  </a:pPr>
                  <a:endParaRPr lang="en-US" sz="1400"/>
                </a:p>
              </p:txBody>
            </p:sp>
            <p:sp>
              <p:nvSpPr>
                <p:cNvPr id="92" name="Freeform 91">
                  <a:extLst>
                    <a:ext uri="{FF2B5EF4-FFF2-40B4-BE49-F238E27FC236}">
                      <a16:creationId xmlns:a16="http://schemas.microsoft.com/office/drawing/2014/main" id="{24F688D8-F811-0C5A-375A-ECFB43358681}"/>
                    </a:ext>
                  </a:extLst>
                </p:cNvPr>
                <p:cNvSpPr/>
                <p:nvPr/>
              </p:nvSpPr>
              <p:spPr>
                <a:xfrm>
                  <a:off x="7944425" y="1396511"/>
                  <a:ext cx="405856" cy="648364"/>
                </a:xfrm>
                <a:custGeom>
                  <a:avLst/>
                  <a:gdLst>
                    <a:gd name="connsiteX0" fmla="*/ 392045 w 405856"/>
                    <a:gd name="connsiteY0" fmla="*/ 647580 h 648364"/>
                    <a:gd name="connsiteX1" fmla="*/ 12246 w 405856"/>
                    <a:gd name="connsiteY1" fmla="*/ 343811 h 648364"/>
                    <a:gd name="connsiteX2" fmla="*/ 256699 w 405856"/>
                    <a:gd name="connsiteY2" fmla="*/ 0 h 648364"/>
                    <a:gd name="connsiteX3" fmla="*/ 5341 w 405856"/>
                    <a:gd name="connsiteY3" fmla="*/ 343811 h 648364"/>
                    <a:gd name="connsiteX4" fmla="*/ 385140 w 405856"/>
                    <a:gd name="connsiteY4" fmla="*/ 647580 h 648364"/>
                    <a:gd name="connsiteX5" fmla="*/ 405856 w 405856"/>
                    <a:gd name="connsiteY5" fmla="*/ 644818 h 648364"/>
                    <a:gd name="connsiteX6" fmla="*/ 392045 w 405856"/>
                    <a:gd name="connsiteY6" fmla="*/ 647580 h 64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856" h="648364">
                      <a:moveTo>
                        <a:pt x="392045" y="647580"/>
                      </a:moveTo>
                      <a:cubicBezTo>
                        <a:pt x="213885" y="658626"/>
                        <a:pt x="42630" y="523311"/>
                        <a:pt x="12246" y="343811"/>
                      </a:cubicBezTo>
                      <a:cubicBezTo>
                        <a:pt x="-18138" y="171215"/>
                        <a:pt x="90968" y="22092"/>
                        <a:pt x="256699" y="0"/>
                      </a:cubicBezTo>
                      <a:cubicBezTo>
                        <a:pt x="86825" y="17950"/>
                        <a:pt x="-26424" y="169835"/>
                        <a:pt x="5341" y="343811"/>
                      </a:cubicBezTo>
                      <a:cubicBezTo>
                        <a:pt x="37106" y="523311"/>
                        <a:pt x="206979" y="660007"/>
                        <a:pt x="385140" y="647580"/>
                      </a:cubicBezTo>
                      <a:cubicBezTo>
                        <a:pt x="392045" y="647580"/>
                        <a:pt x="398951" y="646199"/>
                        <a:pt x="405856" y="644818"/>
                      </a:cubicBezTo>
                      <a:cubicBezTo>
                        <a:pt x="401713" y="646199"/>
                        <a:pt x="396188" y="646199"/>
                        <a:pt x="392045" y="647580"/>
                      </a:cubicBez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sp>
              <p:nvSpPr>
                <p:cNvPr id="93" name="Freeform 92">
                  <a:extLst>
                    <a:ext uri="{FF2B5EF4-FFF2-40B4-BE49-F238E27FC236}">
                      <a16:creationId xmlns:a16="http://schemas.microsoft.com/office/drawing/2014/main" id="{FE9EC85E-8828-6631-1550-E5D5404E6887}"/>
                    </a:ext>
                  </a:extLst>
                </p:cNvPr>
                <p:cNvSpPr/>
                <p:nvPr/>
              </p:nvSpPr>
              <p:spPr>
                <a:xfrm>
                  <a:off x="8136532" y="1532912"/>
                  <a:ext cx="321649" cy="381386"/>
                </a:xfrm>
                <a:custGeom>
                  <a:avLst/>
                  <a:gdLst>
                    <a:gd name="connsiteX0" fmla="*/ 31445 w 321649"/>
                    <a:gd name="connsiteY0" fmla="*/ 381386 h 381386"/>
                    <a:gd name="connsiteX1" fmla="*/ 10729 w 321649"/>
                    <a:gd name="connsiteY1" fmla="*/ 364817 h 381386"/>
                    <a:gd name="connsiteX2" fmla="*/ 1061 w 321649"/>
                    <a:gd name="connsiteY2" fmla="*/ 313729 h 381386"/>
                    <a:gd name="connsiteX3" fmla="*/ 38351 w 321649"/>
                    <a:gd name="connsiteY3" fmla="*/ 248833 h 381386"/>
                    <a:gd name="connsiteX4" fmla="*/ 88070 w 321649"/>
                    <a:gd name="connsiteY4" fmla="*/ 215694 h 381386"/>
                    <a:gd name="connsiteX5" fmla="*/ 82546 w 321649"/>
                    <a:gd name="connsiteY5" fmla="*/ 183937 h 381386"/>
                    <a:gd name="connsiteX6" fmla="*/ 48019 w 321649"/>
                    <a:gd name="connsiteY6" fmla="*/ 143895 h 381386"/>
                    <a:gd name="connsiteX7" fmla="*/ 23159 w 321649"/>
                    <a:gd name="connsiteY7" fmla="*/ 121802 h 381386"/>
                    <a:gd name="connsiteX8" fmla="*/ 32827 w 321649"/>
                    <a:gd name="connsiteY8" fmla="*/ 96949 h 381386"/>
                    <a:gd name="connsiteX9" fmla="*/ 104643 w 321649"/>
                    <a:gd name="connsiteY9" fmla="*/ 295 h 381386"/>
                    <a:gd name="connsiteX10" fmla="*/ 208224 w 321649"/>
                    <a:gd name="connsiteY10" fmla="*/ 84522 h 381386"/>
                    <a:gd name="connsiteX11" fmla="*/ 226179 w 321649"/>
                    <a:gd name="connsiteY11" fmla="*/ 107995 h 381386"/>
                    <a:gd name="connsiteX12" fmla="*/ 208224 w 321649"/>
                    <a:gd name="connsiteY12" fmla="*/ 132848 h 381386"/>
                    <a:gd name="connsiteX13" fmla="*/ 187508 w 321649"/>
                    <a:gd name="connsiteY13" fmla="*/ 175652 h 381386"/>
                    <a:gd name="connsiteX14" fmla="*/ 193033 w 321649"/>
                    <a:gd name="connsiteY14" fmla="*/ 207410 h 381386"/>
                    <a:gd name="connsiteX15" fmla="*/ 252419 w 321649"/>
                    <a:gd name="connsiteY15" fmla="*/ 233645 h 381386"/>
                    <a:gd name="connsiteX16" fmla="*/ 311806 w 321649"/>
                    <a:gd name="connsiteY16" fmla="*/ 291636 h 381386"/>
                    <a:gd name="connsiteX17" fmla="*/ 321474 w 321649"/>
                    <a:gd name="connsiteY17" fmla="*/ 342725 h 381386"/>
                    <a:gd name="connsiteX18" fmla="*/ 306282 w 321649"/>
                    <a:gd name="connsiteY18" fmla="*/ 362056 h 381386"/>
                    <a:gd name="connsiteX19" fmla="*/ 31445 w 321649"/>
                    <a:gd name="connsiteY19" fmla="*/ 381386 h 381386"/>
                    <a:gd name="connsiteX20" fmla="*/ 31445 w 321649"/>
                    <a:gd name="connsiteY20" fmla="*/ 381386 h 3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649" h="381386">
                      <a:moveTo>
                        <a:pt x="31445" y="381386"/>
                      </a:moveTo>
                      <a:cubicBezTo>
                        <a:pt x="21778" y="381386"/>
                        <a:pt x="12110" y="374482"/>
                        <a:pt x="10729" y="364817"/>
                      </a:cubicBezTo>
                      <a:lnTo>
                        <a:pt x="1061" y="313729"/>
                      </a:lnTo>
                      <a:cubicBezTo>
                        <a:pt x="-4463" y="283352"/>
                        <a:pt x="12110" y="257117"/>
                        <a:pt x="38351" y="248833"/>
                      </a:cubicBezTo>
                      <a:cubicBezTo>
                        <a:pt x="57686" y="241929"/>
                        <a:pt x="75640" y="230883"/>
                        <a:pt x="88070" y="215694"/>
                      </a:cubicBezTo>
                      <a:cubicBezTo>
                        <a:pt x="94976" y="206029"/>
                        <a:pt x="92213" y="192222"/>
                        <a:pt x="82546" y="183937"/>
                      </a:cubicBezTo>
                      <a:cubicBezTo>
                        <a:pt x="68735" y="172891"/>
                        <a:pt x="56305" y="159083"/>
                        <a:pt x="48019" y="143895"/>
                      </a:cubicBezTo>
                      <a:cubicBezTo>
                        <a:pt x="38351" y="142514"/>
                        <a:pt x="24540" y="134229"/>
                        <a:pt x="23159" y="121802"/>
                      </a:cubicBezTo>
                      <a:cubicBezTo>
                        <a:pt x="21778" y="110756"/>
                        <a:pt x="25921" y="99710"/>
                        <a:pt x="32827" y="96949"/>
                      </a:cubicBezTo>
                      <a:cubicBezTo>
                        <a:pt x="25921" y="47241"/>
                        <a:pt x="38351" y="4437"/>
                        <a:pt x="104643" y="295"/>
                      </a:cubicBezTo>
                      <a:cubicBezTo>
                        <a:pt x="170935" y="-3847"/>
                        <a:pt x="197176" y="36195"/>
                        <a:pt x="208224" y="84522"/>
                      </a:cubicBezTo>
                      <a:cubicBezTo>
                        <a:pt x="216511" y="85902"/>
                        <a:pt x="224798" y="95568"/>
                        <a:pt x="226179" y="107995"/>
                      </a:cubicBezTo>
                      <a:cubicBezTo>
                        <a:pt x="227560" y="119041"/>
                        <a:pt x="217892" y="128706"/>
                        <a:pt x="208224" y="132848"/>
                      </a:cubicBezTo>
                      <a:cubicBezTo>
                        <a:pt x="204081" y="148037"/>
                        <a:pt x="197176" y="163225"/>
                        <a:pt x="187508" y="175652"/>
                      </a:cubicBezTo>
                      <a:cubicBezTo>
                        <a:pt x="180603" y="185318"/>
                        <a:pt x="181984" y="199125"/>
                        <a:pt x="193033" y="207410"/>
                      </a:cubicBezTo>
                      <a:cubicBezTo>
                        <a:pt x="210987" y="221218"/>
                        <a:pt x="231703" y="229502"/>
                        <a:pt x="252419" y="233645"/>
                      </a:cubicBezTo>
                      <a:cubicBezTo>
                        <a:pt x="281422" y="237787"/>
                        <a:pt x="306282" y="262641"/>
                        <a:pt x="311806" y="291636"/>
                      </a:cubicBezTo>
                      <a:lnTo>
                        <a:pt x="321474" y="342725"/>
                      </a:lnTo>
                      <a:cubicBezTo>
                        <a:pt x="322855" y="352391"/>
                        <a:pt x="315949" y="362056"/>
                        <a:pt x="306282" y="362056"/>
                      </a:cubicBezTo>
                      <a:lnTo>
                        <a:pt x="31445" y="381386"/>
                      </a:lnTo>
                      <a:lnTo>
                        <a:pt x="31445" y="381386"/>
                      </a:lnTo>
                      <a:close/>
                    </a:path>
                  </a:pathLst>
                </a:custGeom>
                <a:solidFill>
                  <a:srgbClr val="FFFFFF"/>
                </a:solidFill>
                <a:ln w="13799" cap="flat">
                  <a:noFill/>
                  <a:prstDash val="solid"/>
                  <a:miter/>
                </a:ln>
              </p:spPr>
              <p:txBody>
                <a:bodyPr rtlCol="0" anchor="ctr"/>
                <a:lstStyle/>
                <a:p>
                  <a:pPr rtl="0" algn="l">
                    <a:lnSpc>
                      <a:spcPts val="1560"/>
                    </a:lnSpc>
                  </a:pPr>
                  <a:endParaRPr lang="en-US" sz="1400"/>
                </a:p>
              </p:txBody>
            </p:sp>
          </p:grpSp>
        </p:grpSp>
      </p:grpSp>
    </p:spTree>
    <p:extLst>
      <p:ext uri="{BB962C8B-B14F-4D97-AF65-F5344CB8AC3E}">
        <p14:creationId xmlns:p14="http://schemas.microsoft.com/office/powerpoint/2010/main" val="271607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9BC2E-1FB8-924F-6F7B-67EC02B86C2F}"/>
              </a:ext>
            </a:extLst>
          </p:cNvPr>
          <p:cNvSpPr>
            <a:spLocks noGrp="1"/>
          </p:cNvSpPr>
          <p:nvPr>
            <p:ph type="body" sz="quarter" idx="18"/>
          </p:nvPr>
        </p:nvSpPr>
        <p:spPr>
          <a:xfrm>
            <a:off x="898358" y="2204165"/>
            <a:ext cx="4867011" cy="3025975"/>
          </a:xfrm>
        </p:spPr>
        <p:txBody>
          <a:bodyPr/>
          <a:lstStyle/>
          <a:p>
            <a:pPr rtl="0" algn="l"/>
            <a:r>
              <a:rPr lang="en-US" dirty="0"/>
              <a:t>Det er værd at bemærke, at mange fødevarevirksomheder kan vedtage elementer af flere</a:t>
            </a:r>
            <a:r>
              <a:rPr lang="en-US" b="1" dirty="0"/>
              <a:t>modeller for innovation</a:t>
            </a:r>
            <a:r>
              <a:rPr lang="en-US" dirty="0"/>
              <a:t>og at innovationsprocesser kan variere meget selv inden for samme virksomhed afhængig af det specifikke produkt eller projekt, der udvikles.</a:t>
            </a:r>
            <a:endParaRPr lang="en-IE" dirty="0"/>
          </a:p>
        </p:txBody>
      </p:sp>
      <p:sp>
        <p:nvSpPr>
          <p:cNvPr id="3" name="Text Placeholder 2">
            <a:extLst>
              <a:ext uri="{FF2B5EF4-FFF2-40B4-BE49-F238E27FC236}">
                <a16:creationId xmlns:a16="http://schemas.microsoft.com/office/drawing/2014/main" id="{2099D5D5-EABA-BC80-479D-3D02C33128C5}"/>
              </a:ext>
            </a:extLst>
          </p:cNvPr>
          <p:cNvSpPr>
            <a:spLocks noGrp="1"/>
          </p:cNvSpPr>
          <p:nvPr>
            <p:ph type="body" sz="quarter" idx="16"/>
          </p:nvPr>
        </p:nvSpPr>
        <p:spPr/>
        <p:txBody>
          <a:bodyPr/>
          <a:lstStyle/>
          <a:p>
            <a:pPr rtl="0" algn="l"/>
            <a:r>
              <a:rPr lang="en-IE" dirty="0"/>
              <a:t>Fleksibilitet og variation</a:t>
            </a:r>
          </a:p>
        </p:txBody>
      </p:sp>
      <p:pic>
        <p:nvPicPr>
          <p:cNvPr id="6" name="Picture Placeholder 5" descr="Volume indicators">
            <a:extLst>
              <a:ext uri="{FF2B5EF4-FFF2-40B4-BE49-F238E27FC236}">
                <a16:creationId xmlns:a16="http://schemas.microsoft.com/office/drawing/2014/main" id="{558FA9EA-16AB-5855-7839-3A139D5CFC6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784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2EA08B-C98B-343C-65C0-DCC702D739BB}"/>
              </a:ext>
            </a:extLst>
          </p:cNvPr>
          <p:cNvSpPr>
            <a:spLocks noGrp="1"/>
          </p:cNvSpPr>
          <p:nvPr>
            <p:ph type="body" sz="quarter" idx="16"/>
          </p:nvPr>
        </p:nvSpPr>
        <p:spPr/>
        <p:txBody>
          <a:bodyPr/>
          <a:lstStyle/>
          <a:p>
            <a:pPr rtl="0" algn="l"/>
            <a:r>
              <a:rPr lang="en-US" dirty="0"/>
              <a:t>Start din innovationsrejse</a:t>
            </a:r>
          </a:p>
          <a:p>
            <a:pPr rtl="0" algn="l"/>
            <a:endParaRPr lang="en-IE" dirty="0"/>
          </a:p>
        </p:txBody>
      </p:sp>
      <p:sp>
        <p:nvSpPr>
          <p:cNvPr id="3" name="Text Placeholder 2">
            <a:extLst>
              <a:ext uri="{FF2B5EF4-FFF2-40B4-BE49-F238E27FC236}">
                <a16:creationId xmlns:a16="http://schemas.microsoft.com/office/drawing/2014/main" id="{F05A5020-E382-82C9-3100-45BC9E8FECC2}"/>
              </a:ext>
            </a:extLst>
          </p:cNvPr>
          <p:cNvSpPr>
            <a:spLocks noGrp="1"/>
          </p:cNvSpPr>
          <p:nvPr>
            <p:ph type="body" sz="quarter" idx="17"/>
          </p:nvPr>
        </p:nvSpPr>
        <p:spPr/>
        <p:txBody>
          <a:bodyPr/>
          <a:lstStyle/>
          <a:p>
            <a:pPr rtl="0" algn="l"/>
            <a:r>
              <a:rPr lang="en-IE" dirty="0"/>
              <a:t>04</a:t>
            </a:r>
          </a:p>
        </p:txBody>
      </p:sp>
    </p:spTree>
    <p:extLst>
      <p:ext uri="{BB962C8B-B14F-4D97-AF65-F5344CB8AC3E}">
        <p14:creationId xmlns:p14="http://schemas.microsoft.com/office/powerpoint/2010/main" val="104188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24809" y="1761924"/>
            <a:ext cx="6905702" cy="3849918"/>
          </a:xfrm>
        </p:spPr>
        <p:txBody>
          <a:bodyPr/>
          <a:lstStyle/>
          <a:p>
            <a:pPr rtl="0" algn="l"/>
            <a:r>
              <a:rPr lang="en-US" dirty="0"/>
              <a:t>Innovation kan være et forvirrende emne, da der er så mange forskellige former for innovation. Man hører ofte om innovation i form af teknologi, og selvom det er rigtigt</a:t>
            </a:r>
            <a:r>
              <a:rPr lang="en-US" b="1" dirty="0"/>
              <a:t>teknologisk innovation</a:t>
            </a:r>
            <a:r>
              <a:rPr lang="en-US" dirty="0"/>
              <a:t>har været, og vil sandsynligvis fortsat være, den mest oplagte form for innovation, den kommer også i andre former.</a:t>
            </a:r>
          </a:p>
          <a:p>
            <a:pPr rtl="0" algn="l"/>
            <a:r>
              <a:rPr lang="en-US" dirty="0"/>
              <a:t>De fleste innovationer er mindre, gradvise forbedringer af eksisterende produkter, processer og tjenester, mens nogle innovationer kan være de banebrydende opfindelser eller forretningsmodeller, der transformerer industrier.</a:t>
            </a:r>
          </a:p>
          <a:p>
            <a:pPr rtl="0" algn="l"/>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rtl="0" algn="l"/>
            <a:r>
              <a:rPr lang="en-US" b="1" dirty="0"/>
              <a:t>Lad os starte med at opsummere, hvad innovation er...</a:t>
            </a:r>
          </a:p>
          <a:p>
            <a:pPr rtl="0" algn="l"/>
            <a:endParaRPr lang="en-US" b="1" dirty="0"/>
          </a:p>
        </p:txBody>
      </p:sp>
      <p:pic>
        <p:nvPicPr>
          <p:cNvPr id="3" name="Picture 2" descr="One glowing light up arrow among other down arrows on green pastel color background">
            <a:extLst>
              <a:ext uri="{FF2B5EF4-FFF2-40B4-BE49-F238E27FC236}">
                <a16:creationId xmlns:a16="http://schemas.microsoft.com/office/drawing/2014/main" id="{462C44C1-8784-E878-1E4D-3DD664CD6F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04749" y="1881352"/>
            <a:ext cx="4177347" cy="3400096"/>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3C887FF-007E-6141-2870-B2EE8C984A6F}"/>
              </a:ext>
            </a:extLst>
          </p:cNvPr>
          <p:cNvSpPr>
            <a:spLocks noGrp="1"/>
          </p:cNvSpPr>
          <p:nvPr>
            <p:ph type="body" sz="quarter" idx="16"/>
          </p:nvPr>
        </p:nvSpPr>
        <p:spPr>
          <a:xfrm>
            <a:off x="798513" y="444500"/>
            <a:ext cx="10594975" cy="803275"/>
          </a:xfrm>
        </p:spPr>
        <p:txBody>
          <a:bodyPr>
            <a:normAutofit/>
          </a:bodyPr>
          <a:lstStyle/>
          <a:p>
            <a:pPr rtl="0" algn="l"/>
            <a:r>
              <a:rPr lang="en-US" sz="3300" b="1" dirty="0"/>
              <a:t>Doblins ti typer af innovation</a:t>
            </a:r>
            <a:endParaRPr lang="en-IE" sz="3300" b="1" dirty="0"/>
          </a:p>
        </p:txBody>
      </p:sp>
      <p:sp>
        <p:nvSpPr>
          <p:cNvPr id="5" name="Text Placeholder 1">
            <a:extLst>
              <a:ext uri="{FF2B5EF4-FFF2-40B4-BE49-F238E27FC236}">
                <a16:creationId xmlns:a16="http://schemas.microsoft.com/office/drawing/2014/main" id="{17BC1DD9-15B0-0EEC-36C0-7DB81B88BC82}"/>
              </a:ext>
            </a:extLst>
          </p:cNvPr>
          <p:cNvSpPr>
            <a:spLocks noGrp="1"/>
          </p:cNvSpPr>
          <p:nvPr>
            <p:ph type="body" sz="quarter" idx="18"/>
          </p:nvPr>
        </p:nvSpPr>
        <p:spPr>
          <a:xfrm>
            <a:off x="1113575" y="1910280"/>
            <a:ext cx="11078425" cy="4037847"/>
          </a:xfrm>
        </p:spPr>
        <p:txBody>
          <a:bodyPr>
            <a:normAutofit fontScale="92500" lnSpcReduction="10000"/>
          </a:bodyPr>
          <a:lstStyle/>
          <a:p>
            <a:pPr indent="0" rtl="0" algn="l">
              <a:lnSpc>
                <a:spcPct val="120000"/>
              </a:lnSpc>
              <a:spcBef>
                <a:spcPts val="600"/>
              </a:spcBef>
            </a:pPr>
            <a:r>
              <a:rPr lang="en-US" dirty="0"/>
              <a:t>Som allerede nævnt, når vi hører folk tale om innovation, hører vi det ofte blive brugt som et synonym for nye produkter, eller måske nye funktioner i eksisterende produkter. Dette er et ret snævert syn på innovation og er en af ​​de grundlæggende årsager til fejltagelser fra uerfarne innovatører.</a:t>
            </a:r>
          </a:p>
          <a:p>
            <a:pPr indent="0" rtl="0" algn="l">
              <a:lnSpc>
                <a:spcPct val="120000"/>
              </a:lnSpc>
              <a:spcBef>
                <a:spcPts val="600"/>
              </a:spcBef>
            </a:pPr>
            <a:r>
              <a:rPr lang="en-US" dirty="0"/>
              <a:t>Det kan ofte være en udfordring at komme forbi konsekvenserne af dette, især i større SMV'er, hvor alle ikke er fortrolige med innovation.</a:t>
            </a:r>
          </a:p>
          <a:p>
            <a:pPr indent="0" rtl="0" algn="l">
              <a:lnSpc>
                <a:spcPct val="120000"/>
              </a:lnSpc>
              <a:spcBef>
                <a:spcPts val="600"/>
              </a:spcBef>
            </a:pPr>
            <a:r>
              <a:rPr lang="en-US" dirty="0"/>
              <a:t>Disse udfordringer er dog ikke ligefrem noget nyt. Innovationsrådgivning</a:t>
            </a:r>
            <a:r>
              <a:rPr lang="en-US" dirty="0">
                <a:solidFill>
                  <a:srgbClr val="F79037"/>
                </a:solidFill>
                <a:hlinkClick r:id="rId2">
                  <a:extLst>
                    <a:ext uri="{A12FA001-AC4F-418D-AE19-62706E023703}">
                      <ahyp:hlinkClr xmlns:ahyp="http://schemas.microsoft.com/office/drawing/2018/hyperlinkcolor" val="tx"/>
                    </a:ext>
                  </a:extLst>
                </a:hlinkClick>
              </a:rPr>
              <a:t>Doblin</a:t>
            </a:r>
            <a:r>
              <a:rPr lang="en-US" dirty="0"/>
              <a:t> </a:t>
            </a:r>
            <a:r>
              <a:rPr lang="en-US" dirty="0" err="1"/>
              <a:t>gik op for</a:t>
            </a:r>
            <a:r>
              <a:rPr lang="en-US" dirty="0"/>
              <a:t>dette tilbage i 90'erne og udviklede</a:t>
            </a:r>
            <a:r>
              <a:rPr lang="en-US" b="1" dirty="0"/>
              <a:t>'Ti typer af innovationsramme'</a:t>
            </a:r>
            <a:r>
              <a:rPr lang="en-US" dirty="0"/>
              <a:t>at hjælpe med at løse problemet. Det er et enkelt, elegant og praktisk værktøj, som enhver innovator kan drage fordel af! Efter omfattende research opdagede Doblin det</a:t>
            </a:r>
            <a:r>
              <a:rPr lang="en-US" b="1" dirty="0"/>
              <a:t>alle innovationer består faktisk af de samme 10 grundlæggende elementer.</a:t>
            </a:r>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US" dirty="0"/>
          </a:p>
          <a:p>
            <a:pPr indent="0" rtl="0" algn="l">
              <a:lnSpc>
                <a:spcPct val="120000"/>
              </a:lnSpc>
              <a:spcBef>
                <a:spcPts val="600"/>
              </a:spcBef>
            </a:pPr>
            <a:endParaRPr lang="en-IE" dirty="0"/>
          </a:p>
        </p:txBody>
      </p:sp>
    </p:spTree>
    <p:extLst>
      <p:ext uri="{BB962C8B-B14F-4D97-AF65-F5344CB8AC3E}">
        <p14:creationId xmlns:p14="http://schemas.microsoft.com/office/powerpoint/2010/main" val="287793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32F4A4C-6EEC-360E-0CA5-EE5707C293A0}"/>
              </a:ext>
            </a:extLst>
          </p:cNvPr>
          <p:cNvSpPr txBox="1">
            <a:spLocks/>
          </p:cNvSpPr>
          <p:nvPr/>
        </p:nvSpPr>
        <p:spPr>
          <a:xfrm>
            <a:off x="1" y="253498"/>
            <a:ext cx="11393172" cy="711684"/>
          </a:xfrm>
          <a:prstGeom prst="rect">
            <a:avLst/>
          </a:prstGeom>
          <a:solidFill>
            <a:srgbClr val="F79037"/>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chemeClr val="bg1"/>
                </a:solidFill>
              </a:rPr>
              <a:t>Doblin's Ti Types of Innovation Framework</a:t>
            </a:r>
            <a:endParaRPr lang="en-IE" b="1" dirty="0">
              <a:solidFill>
                <a:schemeClr val="bg1"/>
              </a:solidFill>
            </a:endParaRPr>
          </a:p>
        </p:txBody>
      </p:sp>
      <p:sp>
        <p:nvSpPr>
          <p:cNvPr id="3" name="Rectangle 2">
            <a:extLst>
              <a:ext uri="{FF2B5EF4-FFF2-40B4-BE49-F238E27FC236}">
                <a16:creationId xmlns:a16="http://schemas.microsoft.com/office/drawing/2014/main" id="{B577D5BC-F87E-6D92-CDB1-B20404B068FC}"/>
              </a:ext>
            </a:extLst>
          </p:cNvPr>
          <p:cNvSpPr/>
          <p:nvPr/>
        </p:nvSpPr>
        <p:spPr>
          <a:xfrm>
            <a:off x="1813561"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Profit</a:t>
            </a:r>
          </a:p>
          <a:p>
            <a:pPr algn="ctr" rtl="0"/>
            <a:r>
              <a:rPr lang="en-US" sz="1000" b="1">
                <a:solidFill>
                  <a:schemeClr val="bg1"/>
                </a:solidFill>
              </a:rPr>
              <a:t>Model</a:t>
            </a:r>
            <a:endParaRPr lang="en-IE" sz="1000" b="1">
              <a:solidFill>
                <a:schemeClr val="bg1"/>
              </a:solidFill>
            </a:endParaRPr>
          </a:p>
        </p:txBody>
      </p:sp>
      <p:sp>
        <p:nvSpPr>
          <p:cNvPr id="4" name="Rectangle 3">
            <a:extLst>
              <a:ext uri="{FF2B5EF4-FFF2-40B4-BE49-F238E27FC236}">
                <a16:creationId xmlns:a16="http://schemas.microsoft.com/office/drawing/2014/main" id="{C4B7A09F-5CD5-5CCA-B411-1E89BBD4D212}"/>
              </a:ext>
            </a:extLst>
          </p:cNvPr>
          <p:cNvSpPr/>
          <p:nvPr/>
        </p:nvSpPr>
        <p:spPr>
          <a:xfrm>
            <a:off x="2680857"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950" b="1">
                <a:solidFill>
                  <a:schemeClr val="bg1"/>
                </a:solidFill>
              </a:rPr>
              <a:t>Netværk</a:t>
            </a:r>
            <a:endParaRPr lang="en-IE" sz="950" b="1">
              <a:solidFill>
                <a:schemeClr val="bg1"/>
              </a:solidFill>
            </a:endParaRPr>
          </a:p>
        </p:txBody>
      </p:sp>
      <p:sp>
        <p:nvSpPr>
          <p:cNvPr id="5" name="Rectangle 4">
            <a:extLst>
              <a:ext uri="{FF2B5EF4-FFF2-40B4-BE49-F238E27FC236}">
                <a16:creationId xmlns:a16="http://schemas.microsoft.com/office/drawing/2014/main" id="{DFCB81D5-A441-AE86-21FB-672C5828DD30}"/>
              </a:ext>
            </a:extLst>
          </p:cNvPr>
          <p:cNvSpPr/>
          <p:nvPr/>
        </p:nvSpPr>
        <p:spPr>
          <a:xfrm>
            <a:off x="3558541"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900" b="1">
                <a:solidFill>
                  <a:schemeClr val="bg1"/>
                </a:solidFill>
              </a:rPr>
              <a:t>Struktur</a:t>
            </a:r>
            <a:endParaRPr lang="en-IE" sz="900" b="1">
              <a:solidFill>
                <a:schemeClr val="bg1"/>
              </a:solidFill>
            </a:endParaRPr>
          </a:p>
        </p:txBody>
      </p:sp>
      <p:sp>
        <p:nvSpPr>
          <p:cNvPr id="6" name="Rectangle 5">
            <a:extLst>
              <a:ext uri="{FF2B5EF4-FFF2-40B4-BE49-F238E27FC236}">
                <a16:creationId xmlns:a16="http://schemas.microsoft.com/office/drawing/2014/main" id="{0BBE7329-0123-94B7-ABAB-A23868928EB8}"/>
              </a:ext>
            </a:extLst>
          </p:cNvPr>
          <p:cNvSpPr/>
          <p:nvPr/>
        </p:nvSpPr>
        <p:spPr>
          <a:xfrm>
            <a:off x="4445924"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Behandle</a:t>
            </a:r>
            <a:endParaRPr lang="en-IE" sz="1000" b="1">
              <a:solidFill>
                <a:schemeClr val="bg1"/>
              </a:solidFill>
            </a:endParaRPr>
          </a:p>
        </p:txBody>
      </p:sp>
      <p:sp>
        <p:nvSpPr>
          <p:cNvPr id="7" name="Rectangle 6">
            <a:extLst>
              <a:ext uri="{FF2B5EF4-FFF2-40B4-BE49-F238E27FC236}">
                <a16:creationId xmlns:a16="http://schemas.microsoft.com/office/drawing/2014/main" id="{78C3CC69-0BF6-63A7-890F-2DC79AB43D8F}"/>
              </a:ext>
            </a:extLst>
          </p:cNvPr>
          <p:cNvSpPr/>
          <p:nvPr/>
        </p:nvSpPr>
        <p:spPr>
          <a:xfrm>
            <a:off x="5343699"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Produkt</a:t>
            </a:r>
            <a:r>
              <a:rPr lang="en-US" sz="1000" b="1" err="1">
                <a:solidFill>
                  <a:schemeClr val="bg1"/>
                </a:solidFill>
              </a:rPr>
              <a:t>Perfor</a:t>
            </a:r>
            <a:r>
              <a:rPr lang="en-US" sz="1000" b="1">
                <a:solidFill>
                  <a:schemeClr val="bg1"/>
                </a:solidFill>
              </a:rPr>
              <a:t>-</a:t>
            </a:r>
          </a:p>
          <a:p>
            <a:pPr algn="ctr" rtl="0"/>
            <a:r>
              <a:rPr lang="en-US" sz="1000" b="1" err="1">
                <a:solidFill>
                  <a:schemeClr val="bg1"/>
                </a:solidFill>
              </a:rPr>
              <a:t>mance</a:t>
            </a:r>
            <a:endParaRPr lang="en-IE" sz="1000" b="1">
              <a:solidFill>
                <a:schemeClr val="bg1"/>
              </a:solidFill>
            </a:endParaRPr>
          </a:p>
        </p:txBody>
      </p:sp>
      <p:sp>
        <p:nvSpPr>
          <p:cNvPr id="8" name="Rectangle 7">
            <a:extLst>
              <a:ext uri="{FF2B5EF4-FFF2-40B4-BE49-F238E27FC236}">
                <a16:creationId xmlns:a16="http://schemas.microsoft.com/office/drawing/2014/main" id="{2AF7C797-7736-2183-9B18-B422D2CAC3C4}"/>
              </a:ext>
            </a:extLst>
          </p:cNvPr>
          <p:cNvSpPr/>
          <p:nvPr/>
        </p:nvSpPr>
        <p:spPr>
          <a:xfrm>
            <a:off x="6241474"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Produkt</a:t>
            </a:r>
          </a:p>
          <a:p>
            <a:pPr algn="ctr" rtl="0"/>
            <a:r>
              <a:rPr lang="en-US" sz="1000" b="1">
                <a:solidFill>
                  <a:schemeClr val="bg1"/>
                </a:solidFill>
              </a:rPr>
              <a:t>System</a:t>
            </a:r>
            <a:endParaRPr lang="en-IE" sz="1000" b="1">
              <a:solidFill>
                <a:schemeClr val="bg1"/>
              </a:solidFill>
            </a:endParaRPr>
          </a:p>
        </p:txBody>
      </p:sp>
      <p:sp>
        <p:nvSpPr>
          <p:cNvPr id="9" name="Rectangle 8">
            <a:extLst>
              <a:ext uri="{FF2B5EF4-FFF2-40B4-BE49-F238E27FC236}">
                <a16:creationId xmlns:a16="http://schemas.microsoft.com/office/drawing/2014/main" id="{66519DF9-1C4A-EAA4-68A7-F4CE4570098C}"/>
              </a:ext>
            </a:extLst>
          </p:cNvPr>
          <p:cNvSpPr/>
          <p:nvPr/>
        </p:nvSpPr>
        <p:spPr>
          <a:xfrm>
            <a:off x="7108770"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Service</a:t>
            </a:r>
            <a:endParaRPr lang="en-IE" sz="1000" b="1">
              <a:solidFill>
                <a:schemeClr val="bg1"/>
              </a:solidFill>
            </a:endParaRPr>
          </a:p>
        </p:txBody>
      </p:sp>
      <p:sp>
        <p:nvSpPr>
          <p:cNvPr id="10" name="Rectangle 9">
            <a:extLst>
              <a:ext uri="{FF2B5EF4-FFF2-40B4-BE49-F238E27FC236}">
                <a16:creationId xmlns:a16="http://schemas.microsoft.com/office/drawing/2014/main" id="{DA6590C3-C0A3-084E-02EF-FA5DDF7328EE}"/>
              </a:ext>
            </a:extLst>
          </p:cNvPr>
          <p:cNvSpPr/>
          <p:nvPr/>
        </p:nvSpPr>
        <p:spPr>
          <a:xfrm>
            <a:off x="7949738"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Kanal</a:t>
            </a:r>
            <a:endParaRPr lang="en-IE" sz="1000" b="1">
              <a:solidFill>
                <a:schemeClr val="bg1"/>
              </a:solidFill>
            </a:endParaRPr>
          </a:p>
        </p:txBody>
      </p:sp>
      <p:sp>
        <p:nvSpPr>
          <p:cNvPr id="11" name="Rectangle 10">
            <a:extLst>
              <a:ext uri="{FF2B5EF4-FFF2-40B4-BE49-F238E27FC236}">
                <a16:creationId xmlns:a16="http://schemas.microsoft.com/office/drawing/2014/main" id="{F72E4EFE-B98E-89F2-240C-233FCB72407D}"/>
              </a:ext>
            </a:extLst>
          </p:cNvPr>
          <p:cNvSpPr/>
          <p:nvPr/>
        </p:nvSpPr>
        <p:spPr>
          <a:xfrm>
            <a:off x="8799025"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000" b="1">
                <a:solidFill>
                  <a:schemeClr val="bg1"/>
                </a:solidFill>
              </a:rPr>
              <a:t>Mærke</a:t>
            </a:r>
            <a:endParaRPr lang="en-IE" sz="1000" b="1">
              <a:solidFill>
                <a:schemeClr val="bg1"/>
              </a:solidFill>
            </a:endParaRPr>
          </a:p>
        </p:txBody>
      </p:sp>
      <p:sp>
        <p:nvSpPr>
          <p:cNvPr id="12" name="Rectangle 11">
            <a:extLst>
              <a:ext uri="{FF2B5EF4-FFF2-40B4-BE49-F238E27FC236}">
                <a16:creationId xmlns:a16="http://schemas.microsoft.com/office/drawing/2014/main" id="{5DA6C442-0016-C1FB-55A1-FBF10D2B5ADF}"/>
              </a:ext>
            </a:extLst>
          </p:cNvPr>
          <p:cNvSpPr/>
          <p:nvPr/>
        </p:nvSpPr>
        <p:spPr>
          <a:xfrm>
            <a:off x="9639993"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850" b="1">
                <a:solidFill>
                  <a:schemeClr val="bg1"/>
                </a:solidFill>
              </a:rPr>
              <a:t>Kunde</a:t>
            </a:r>
          </a:p>
          <a:p>
            <a:pPr algn="ctr" rtl="0"/>
            <a:r>
              <a:rPr lang="en-US" sz="900" b="1">
                <a:solidFill>
                  <a:schemeClr val="bg1"/>
                </a:solidFill>
              </a:rPr>
              <a:t>Engagere-</a:t>
            </a:r>
          </a:p>
          <a:p>
            <a:pPr algn="ctr" rtl="0"/>
            <a:r>
              <a:rPr lang="en-US" sz="900" b="1" err="1">
                <a:solidFill>
                  <a:schemeClr val="bg1"/>
                </a:solidFill>
              </a:rPr>
              <a:t>ment</a:t>
            </a:r>
            <a:endParaRPr lang="en-IE" sz="900" b="1">
              <a:solidFill>
                <a:schemeClr val="bg1"/>
              </a:solidFill>
            </a:endParaRPr>
          </a:p>
        </p:txBody>
      </p:sp>
      <p:sp>
        <p:nvSpPr>
          <p:cNvPr id="13" name="Rectangle 12">
            <a:extLst>
              <a:ext uri="{FF2B5EF4-FFF2-40B4-BE49-F238E27FC236}">
                <a16:creationId xmlns:a16="http://schemas.microsoft.com/office/drawing/2014/main" id="{B9460A84-1669-F662-8F77-1FBBC1B8425D}"/>
              </a:ext>
            </a:extLst>
          </p:cNvPr>
          <p:cNvSpPr/>
          <p:nvPr/>
        </p:nvSpPr>
        <p:spPr>
          <a:xfrm>
            <a:off x="1813561" y="3649287"/>
            <a:ext cx="3272443" cy="2327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chemeClr val="bg1"/>
                </a:solidFill>
              </a:rPr>
              <a:t>Konfiguration</a:t>
            </a:r>
            <a:endParaRPr lang="en-IE" sz="1400" b="1">
              <a:solidFill>
                <a:schemeClr val="bg1"/>
              </a:solidFill>
            </a:endParaRPr>
          </a:p>
        </p:txBody>
      </p:sp>
      <p:sp>
        <p:nvSpPr>
          <p:cNvPr id="14" name="Rectangle 13">
            <a:extLst>
              <a:ext uri="{FF2B5EF4-FFF2-40B4-BE49-F238E27FC236}">
                <a16:creationId xmlns:a16="http://schemas.microsoft.com/office/drawing/2014/main" id="{45B150F1-AB95-3D65-A250-428D37601062}"/>
              </a:ext>
            </a:extLst>
          </p:cNvPr>
          <p:cNvSpPr/>
          <p:nvPr/>
        </p:nvSpPr>
        <p:spPr>
          <a:xfrm>
            <a:off x="7105996" y="3649287"/>
            <a:ext cx="3272443" cy="232756"/>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solidFill>
                  <a:schemeClr val="bg1"/>
                </a:solidFill>
              </a:rPr>
              <a:t>Erfaring</a:t>
            </a:r>
            <a:endParaRPr lang="en-IE" sz="1400" b="1">
              <a:solidFill>
                <a:schemeClr val="bg1"/>
              </a:solidFill>
            </a:endParaRPr>
          </a:p>
        </p:txBody>
      </p:sp>
      <p:sp>
        <p:nvSpPr>
          <p:cNvPr id="15" name="Rectangle 14">
            <a:extLst>
              <a:ext uri="{FF2B5EF4-FFF2-40B4-BE49-F238E27FC236}">
                <a16:creationId xmlns:a16="http://schemas.microsoft.com/office/drawing/2014/main" id="{C9AC2046-D083-9483-5A5E-E59EC4FB82BA}"/>
              </a:ext>
            </a:extLst>
          </p:cNvPr>
          <p:cNvSpPr/>
          <p:nvPr/>
        </p:nvSpPr>
        <p:spPr>
          <a:xfrm>
            <a:off x="5343699" y="3652057"/>
            <a:ext cx="1537855" cy="229986"/>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a:t>Tilbud</a:t>
            </a:r>
            <a:endParaRPr lang="en-IE" sz="1400" b="1"/>
          </a:p>
        </p:txBody>
      </p:sp>
      <p:cxnSp>
        <p:nvCxnSpPr>
          <p:cNvPr id="16" name="Straight Connector 15">
            <a:extLst>
              <a:ext uri="{FF2B5EF4-FFF2-40B4-BE49-F238E27FC236}">
                <a16:creationId xmlns:a16="http://schemas.microsoft.com/office/drawing/2014/main" id="{7AF44C55-3AC6-9A97-385F-A4E6C67F4B4C}"/>
              </a:ext>
            </a:extLst>
          </p:cNvPr>
          <p:cNvCxnSpPr/>
          <p:nvPr/>
        </p:nvCxnSpPr>
        <p:spPr>
          <a:xfrm>
            <a:off x="2579718"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4F6F77-E68D-9E4B-4C6D-6C2B00966FE2}"/>
              </a:ext>
            </a:extLst>
          </p:cNvPr>
          <p:cNvCxnSpPr/>
          <p:nvPr/>
        </p:nvCxnSpPr>
        <p:spPr>
          <a:xfrm>
            <a:off x="7869384" y="2048395"/>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6CF206-11F9-5B02-C049-9CCC18E2611B}"/>
              </a:ext>
            </a:extLst>
          </p:cNvPr>
          <p:cNvCxnSpPr/>
          <p:nvPr/>
        </p:nvCxnSpPr>
        <p:spPr>
          <a:xfrm>
            <a:off x="6174972"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41DD9-9756-BAA3-5A33-15E34E867003}"/>
              </a:ext>
            </a:extLst>
          </p:cNvPr>
          <p:cNvCxnSpPr/>
          <p:nvPr/>
        </p:nvCxnSpPr>
        <p:spPr>
          <a:xfrm>
            <a:off x="4387735"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1CB76A-C5AE-51F8-9360-3691F6CB8839}"/>
              </a:ext>
            </a:extLst>
          </p:cNvPr>
          <p:cNvCxnSpPr/>
          <p:nvPr/>
        </p:nvCxnSpPr>
        <p:spPr>
          <a:xfrm>
            <a:off x="9570722"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B58AC5-9C8D-42C8-6317-6430776B1168}"/>
              </a:ext>
            </a:extLst>
          </p:cNvPr>
          <p:cNvCxnSpPr/>
          <p:nvPr/>
        </p:nvCxnSpPr>
        <p:spPr>
          <a:xfrm>
            <a:off x="1813561" y="3948546"/>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10C868-4A7F-8402-7EBE-EF4CC9AEC63C}"/>
              </a:ext>
            </a:extLst>
          </p:cNvPr>
          <p:cNvCxnSpPr/>
          <p:nvPr/>
        </p:nvCxnSpPr>
        <p:spPr>
          <a:xfrm>
            <a:off x="3449782"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AA6D2A-8CCC-AB7C-74FC-974C19A778DC}"/>
              </a:ext>
            </a:extLst>
          </p:cNvPr>
          <p:cNvCxnSpPr/>
          <p:nvPr/>
        </p:nvCxnSpPr>
        <p:spPr>
          <a:xfrm>
            <a:off x="5268884"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F5318A-D7AB-FA2F-97FA-2937A57AEE1C}"/>
              </a:ext>
            </a:extLst>
          </p:cNvPr>
          <p:cNvCxnSpPr/>
          <p:nvPr/>
        </p:nvCxnSpPr>
        <p:spPr>
          <a:xfrm>
            <a:off x="7108770"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75ACEA-84AD-AB6A-67B2-8F9B5A0522D4}"/>
              </a:ext>
            </a:extLst>
          </p:cNvPr>
          <p:cNvCxnSpPr/>
          <p:nvPr/>
        </p:nvCxnSpPr>
        <p:spPr>
          <a:xfrm>
            <a:off x="8907089" y="3950624"/>
            <a:ext cx="0" cy="36437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A69735-E540-31CF-B621-E5AD2062AF52}"/>
              </a:ext>
            </a:extLst>
          </p:cNvPr>
          <p:cNvSpPr txBox="1"/>
          <p:nvPr/>
        </p:nvSpPr>
        <p:spPr>
          <a:xfrm>
            <a:off x="1895303" y="4314998"/>
            <a:ext cx="1072342" cy="946413"/>
          </a:xfrm>
          <a:prstGeom prst="rect">
            <a:avLst/>
          </a:prstGeom>
          <a:noFill/>
        </p:spPr>
        <p:txBody>
          <a:bodyPr wrap="square" rtlCol="0">
            <a:spAutoFit/>
          </a:bodyPr>
          <a:lstStyle/>
          <a:p>
            <a:pPr rtl="0" algn="l"/>
            <a:r>
              <a:rPr lang="en-US" sz="1200" b="1">
                <a:solidFill>
                  <a:srgbClr val="000000"/>
                </a:solidFill>
              </a:rPr>
              <a:t>Profit model</a:t>
            </a:r>
          </a:p>
          <a:p>
            <a:pPr rtl="0" algn="l"/>
            <a:endParaRPr lang="en-US" sz="1200" b="1">
              <a:solidFill>
                <a:schemeClr val="bg2">
                  <a:lumMod val="50000"/>
                </a:schemeClr>
              </a:solidFill>
            </a:endParaRPr>
          </a:p>
          <a:p>
            <a:pPr rtl="0" algn="l"/>
            <a:r>
              <a:rPr lang="en-US" sz="1050">
                <a:solidFill>
                  <a:schemeClr val="bg2">
                    <a:lumMod val="50000"/>
                  </a:schemeClr>
                </a:solidFill>
              </a:rPr>
              <a:t>Måden du tjener penge på</a:t>
            </a:r>
            <a:endParaRPr lang="en-IE" sz="1050">
              <a:solidFill>
                <a:schemeClr val="bg2">
                  <a:lumMod val="50000"/>
                </a:schemeClr>
              </a:solidFill>
            </a:endParaRPr>
          </a:p>
        </p:txBody>
      </p:sp>
      <p:sp>
        <p:nvSpPr>
          <p:cNvPr id="27" name="TextBox 26">
            <a:extLst>
              <a:ext uri="{FF2B5EF4-FFF2-40B4-BE49-F238E27FC236}">
                <a16:creationId xmlns:a16="http://schemas.microsoft.com/office/drawing/2014/main" id="{7B3732FC-05D3-1FF2-A884-D0CD0B24EC11}"/>
              </a:ext>
            </a:extLst>
          </p:cNvPr>
          <p:cNvSpPr txBox="1"/>
          <p:nvPr/>
        </p:nvSpPr>
        <p:spPr>
          <a:xfrm>
            <a:off x="3558541" y="4328160"/>
            <a:ext cx="1072342" cy="946413"/>
          </a:xfrm>
          <a:prstGeom prst="rect">
            <a:avLst/>
          </a:prstGeom>
          <a:noFill/>
        </p:spPr>
        <p:txBody>
          <a:bodyPr wrap="square" rtlCol="0">
            <a:spAutoFit/>
          </a:bodyPr>
          <a:lstStyle/>
          <a:p>
            <a:pPr rtl="0" algn="l"/>
            <a:r>
              <a:rPr lang="en-US" sz="1200" b="1">
                <a:solidFill>
                  <a:srgbClr val="000000"/>
                </a:solidFill>
              </a:rPr>
              <a:t>Struktur</a:t>
            </a:r>
          </a:p>
          <a:p>
            <a:pPr rtl="0" algn="l"/>
            <a:endParaRPr lang="en-US" sz="1200" b="1">
              <a:solidFill>
                <a:schemeClr val="bg2">
                  <a:lumMod val="50000"/>
                </a:schemeClr>
              </a:solidFill>
            </a:endParaRPr>
          </a:p>
          <a:p>
            <a:pPr rtl="0" algn="l"/>
            <a:r>
              <a:rPr lang="en-US" sz="1050">
                <a:solidFill>
                  <a:schemeClr val="bg2">
                    <a:lumMod val="50000"/>
                  </a:schemeClr>
                </a:solidFill>
              </a:rPr>
              <a:t>Tilpasning af dit talent og dine aktiver</a:t>
            </a:r>
            <a:endParaRPr lang="en-IE" sz="1050">
              <a:solidFill>
                <a:schemeClr val="bg2">
                  <a:lumMod val="50000"/>
                </a:schemeClr>
              </a:solidFill>
            </a:endParaRPr>
          </a:p>
        </p:txBody>
      </p:sp>
      <p:sp>
        <p:nvSpPr>
          <p:cNvPr id="28" name="TextBox 27">
            <a:extLst>
              <a:ext uri="{FF2B5EF4-FFF2-40B4-BE49-F238E27FC236}">
                <a16:creationId xmlns:a16="http://schemas.microsoft.com/office/drawing/2014/main" id="{74BA8C73-82E0-3FFF-314E-120D6BFBA748}"/>
              </a:ext>
            </a:extLst>
          </p:cNvPr>
          <p:cNvSpPr txBox="1"/>
          <p:nvPr/>
        </p:nvSpPr>
        <p:spPr>
          <a:xfrm>
            <a:off x="5348201" y="4312920"/>
            <a:ext cx="1072342" cy="1131079"/>
          </a:xfrm>
          <a:prstGeom prst="rect">
            <a:avLst/>
          </a:prstGeom>
          <a:noFill/>
        </p:spPr>
        <p:txBody>
          <a:bodyPr wrap="square" rtlCol="0">
            <a:spAutoFit/>
          </a:bodyPr>
          <a:lstStyle/>
          <a:p>
            <a:pPr rtl="0" algn="l"/>
            <a:r>
              <a:rPr lang="en-US" sz="1200" b="1">
                <a:solidFill>
                  <a:srgbClr val="000000"/>
                </a:solidFill>
              </a:rPr>
              <a:t>Produktydelse</a:t>
            </a:r>
          </a:p>
          <a:p>
            <a:pPr rtl="0" algn="l"/>
            <a:endParaRPr lang="en-US" sz="1200" b="1">
              <a:solidFill>
                <a:schemeClr val="bg2">
                  <a:lumMod val="50000"/>
                </a:schemeClr>
              </a:solidFill>
            </a:endParaRPr>
          </a:p>
          <a:p>
            <a:pPr rtl="0" algn="l"/>
            <a:r>
              <a:rPr lang="en-US" sz="1050">
                <a:solidFill>
                  <a:schemeClr val="bg2">
                    <a:lumMod val="50000"/>
                  </a:schemeClr>
                </a:solidFill>
              </a:rPr>
              <a:t>Kendetegnende funktioner og funktionalitet</a:t>
            </a:r>
            <a:endParaRPr lang="en-IE" sz="1050">
              <a:solidFill>
                <a:schemeClr val="bg2">
                  <a:lumMod val="50000"/>
                </a:schemeClr>
              </a:solidFill>
            </a:endParaRPr>
          </a:p>
        </p:txBody>
      </p:sp>
      <p:sp>
        <p:nvSpPr>
          <p:cNvPr id="29" name="TextBox 28">
            <a:extLst>
              <a:ext uri="{FF2B5EF4-FFF2-40B4-BE49-F238E27FC236}">
                <a16:creationId xmlns:a16="http://schemas.microsoft.com/office/drawing/2014/main" id="{C9DBCF4A-8A4C-F8C8-BD84-E0EDC8ED9612}"/>
              </a:ext>
            </a:extLst>
          </p:cNvPr>
          <p:cNvSpPr txBox="1"/>
          <p:nvPr/>
        </p:nvSpPr>
        <p:spPr>
          <a:xfrm>
            <a:off x="7137861" y="4314998"/>
            <a:ext cx="1072342" cy="1107996"/>
          </a:xfrm>
          <a:prstGeom prst="rect">
            <a:avLst/>
          </a:prstGeom>
          <a:noFill/>
        </p:spPr>
        <p:txBody>
          <a:bodyPr wrap="square" rtlCol="0">
            <a:spAutoFit/>
          </a:bodyPr>
          <a:lstStyle/>
          <a:p>
            <a:pPr rtl="0" algn="l"/>
            <a:r>
              <a:rPr lang="en-US" sz="1200" b="1">
                <a:solidFill>
                  <a:srgbClr val="000000"/>
                </a:solidFill>
              </a:rPr>
              <a:t>Service</a:t>
            </a:r>
          </a:p>
          <a:p>
            <a:pPr rtl="0" algn="l"/>
            <a:endParaRPr lang="en-US" sz="1200" b="1">
              <a:solidFill>
                <a:schemeClr val="bg2">
                  <a:lumMod val="50000"/>
                </a:schemeClr>
              </a:solidFill>
            </a:endParaRPr>
          </a:p>
          <a:p>
            <a:pPr rtl="0" algn="l"/>
            <a:r>
              <a:rPr lang="en-US" sz="1050">
                <a:solidFill>
                  <a:schemeClr val="bg2">
                    <a:lumMod val="50000"/>
                  </a:schemeClr>
                </a:solidFill>
              </a:rPr>
              <a:t>Støt forbedringer, der omgiver dine tilbud</a:t>
            </a:r>
            <a:endParaRPr lang="en-IE" sz="1050">
              <a:solidFill>
                <a:schemeClr val="bg2">
                  <a:lumMod val="50000"/>
                </a:schemeClr>
              </a:solidFill>
            </a:endParaRPr>
          </a:p>
        </p:txBody>
      </p:sp>
      <p:sp>
        <p:nvSpPr>
          <p:cNvPr id="30" name="TextBox 29">
            <a:extLst>
              <a:ext uri="{FF2B5EF4-FFF2-40B4-BE49-F238E27FC236}">
                <a16:creationId xmlns:a16="http://schemas.microsoft.com/office/drawing/2014/main" id="{366EC0AD-F5F6-C6BD-486C-139327E1F34F}"/>
              </a:ext>
            </a:extLst>
          </p:cNvPr>
          <p:cNvSpPr txBox="1"/>
          <p:nvPr/>
        </p:nvSpPr>
        <p:spPr>
          <a:xfrm>
            <a:off x="9069097" y="4328160"/>
            <a:ext cx="1134683" cy="946413"/>
          </a:xfrm>
          <a:prstGeom prst="rect">
            <a:avLst/>
          </a:prstGeom>
          <a:noFill/>
        </p:spPr>
        <p:txBody>
          <a:bodyPr wrap="square" rtlCol="0">
            <a:spAutoFit/>
          </a:bodyPr>
          <a:lstStyle/>
          <a:p>
            <a:pPr rtl="0" algn="l"/>
            <a:r>
              <a:rPr lang="en-US" sz="1200" b="1" dirty="0">
                <a:solidFill>
                  <a:srgbClr val="000000"/>
                </a:solidFill>
              </a:rPr>
              <a:t>Mærke</a:t>
            </a:r>
          </a:p>
          <a:p>
            <a:pPr rtl="0" algn="l"/>
            <a:endParaRPr lang="en-US" sz="1200" b="1" dirty="0">
              <a:solidFill>
                <a:schemeClr val="bg2">
                  <a:lumMod val="50000"/>
                </a:schemeClr>
              </a:solidFill>
            </a:endParaRPr>
          </a:p>
          <a:p>
            <a:pPr rtl="0" algn="l"/>
            <a:r>
              <a:rPr lang="en-US" sz="1050" dirty="0">
                <a:solidFill>
                  <a:schemeClr val="bg2">
                    <a:lumMod val="50000"/>
                  </a:schemeClr>
                </a:solidFill>
              </a:rPr>
              <a:t>Repræsentation af dine tilbud og forretning</a:t>
            </a:r>
            <a:endParaRPr lang="en-IE" sz="1050" dirty="0">
              <a:solidFill>
                <a:schemeClr val="bg2">
                  <a:lumMod val="50000"/>
                </a:schemeClr>
              </a:solidFill>
            </a:endParaRPr>
          </a:p>
        </p:txBody>
      </p:sp>
      <p:sp>
        <p:nvSpPr>
          <p:cNvPr id="31" name="TextBox 30">
            <a:extLst>
              <a:ext uri="{FF2B5EF4-FFF2-40B4-BE49-F238E27FC236}">
                <a16:creationId xmlns:a16="http://schemas.microsoft.com/office/drawing/2014/main" id="{6E1233FD-2CAD-95D0-EDBF-AF6589C64A89}"/>
              </a:ext>
            </a:extLst>
          </p:cNvPr>
          <p:cNvSpPr txBox="1"/>
          <p:nvPr/>
        </p:nvSpPr>
        <p:spPr>
          <a:xfrm>
            <a:off x="9646920" y="1328429"/>
            <a:ext cx="1072342" cy="1069524"/>
          </a:xfrm>
          <a:prstGeom prst="rect">
            <a:avLst/>
          </a:prstGeom>
          <a:noFill/>
        </p:spPr>
        <p:txBody>
          <a:bodyPr wrap="square" rtlCol="0">
            <a:spAutoFit/>
          </a:bodyPr>
          <a:lstStyle/>
          <a:p>
            <a:pPr rtl="0" algn="l"/>
            <a:r>
              <a:rPr lang="en-US" sz="1200" b="1">
                <a:solidFill>
                  <a:srgbClr val="000000"/>
                </a:solidFill>
              </a:rPr>
              <a:t>Kundeengagement</a:t>
            </a:r>
          </a:p>
          <a:p>
            <a:pPr rtl="0" algn="l"/>
            <a:endParaRPr lang="en-US" sz="800" b="1">
              <a:solidFill>
                <a:schemeClr val="bg2">
                  <a:lumMod val="50000"/>
                </a:schemeClr>
              </a:solidFill>
            </a:endParaRPr>
          </a:p>
          <a:p>
            <a:pPr rtl="0" algn="l"/>
            <a:r>
              <a:rPr lang="en-US" sz="1050">
                <a:solidFill>
                  <a:schemeClr val="bg2">
                    <a:lumMod val="50000"/>
                  </a:schemeClr>
                </a:solidFill>
              </a:rPr>
              <a:t>Særprægede interaktioner, du fremmer</a:t>
            </a:r>
            <a:endParaRPr lang="en-IE" sz="1050">
              <a:solidFill>
                <a:schemeClr val="bg2">
                  <a:lumMod val="50000"/>
                </a:schemeClr>
              </a:solidFill>
            </a:endParaRPr>
          </a:p>
        </p:txBody>
      </p:sp>
      <p:sp>
        <p:nvSpPr>
          <p:cNvPr id="32" name="TextBox 31">
            <a:extLst>
              <a:ext uri="{FF2B5EF4-FFF2-40B4-BE49-F238E27FC236}">
                <a16:creationId xmlns:a16="http://schemas.microsoft.com/office/drawing/2014/main" id="{25A3567F-3254-EE35-4F93-90EBC2E63660}"/>
              </a:ext>
            </a:extLst>
          </p:cNvPr>
          <p:cNvSpPr txBox="1"/>
          <p:nvPr/>
        </p:nvSpPr>
        <p:spPr>
          <a:xfrm>
            <a:off x="4409904" y="1322628"/>
            <a:ext cx="1072342" cy="1046440"/>
          </a:xfrm>
          <a:prstGeom prst="rect">
            <a:avLst/>
          </a:prstGeom>
          <a:noFill/>
        </p:spPr>
        <p:txBody>
          <a:bodyPr wrap="square" rtlCol="0">
            <a:spAutoFit/>
          </a:bodyPr>
          <a:lstStyle/>
          <a:p>
            <a:pPr rtl="0" algn="l"/>
            <a:r>
              <a:rPr lang="en-US" sz="1200" b="1" dirty="0">
                <a:solidFill>
                  <a:srgbClr val="000000"/>
                </a:solidFill>
              </a:rPr>
              <a:t>Behandle</a:t>
            </a:r>
          </a:p>
          <a:p>
            <a:pPr rtl="0" algn="l"/>
            <a:endParaRPr lang="en-US" sz="800" b="1" dirty="0">
              <a:solidFill>
                <a:schemeClr val="bg2">
                  <a:lumMod val="50000"/>
                </a:schemeClr>
              </a:solidFill>
            </a:endParaRPr>
          </a:p>
          <a:p>
            <a:pPr rtl="0" algn="l"/>
            <a:r>
              <a:rPr lang="en-US" sz="1050" dirty="0">
                <a:solidFill>
                  <a:schemeClr val="bg2">
                    <a:lumMod val="50000"/>
                  </a:schemeClr>
                </a:solidFill>
              </a:rPr>
              <a:t>Signatur eller overlegne metoder til at udføre dit arbejde</a:t>
            </a:r>
            <a:endParaRPr lang="en-IE" sz="1050" dirty="0">
              <a:solidFill>
                <a:schemeClr val="bg2">
                  <a:lumMod val="50000"/>
                </a:schemeClr>
              </a:solidFill>
            </a:endParaRPr>
          </a:p>
        </p:txBody>
      </p:sp>
      <p:sp>
        <p:nvSpPr>
          <p:cNvPr id="33" name="TextBox 32">
            <a:extLst>
              <a:ext uri="{FF2B5EF4-FFF2-40B4-BE49-F238E27FC236}">
                <a16:creationId xmlns:a16="http://schemas.microsoft.com/office/drawing/2014/main" id="{7F2C7E72-4EFF-8BDD-4CD0-8A4CA7975841}"/>
              </a:ext>
            </a:extLst>
          </p:cNvPr>
          <p:cNvSpPr txBox="1"/>
          <p:nvPr/>
        </p:nvSpPr>
        <p:spPr>
          <a:xfrm>
            <a:off x="6243552" y="1328429"/>
            <a:ext cx="1072342" cy="1069524"/>
          </a:xfrm>
          <a:prstGeom prst="rect">
            <a:avLst/>
          </a:prstGeom>
          <a:noFill/>
        </p:spPr>
        <p:txBody>
          <a:bodyPr wrap="square" rtlCol="0">
            <a:spAutoFit/>
          </a:bodyPr>
          <a:lstStyle/>
          <a:p>
            <a:pPr rtl="0" algn="l"/>
            <a:r>
              <a:rPr lang="en-US" sz="1200" b="1">
                <a:solidFill>
                  <a:srgbClr val="000000"/>
                </a:solidFill>
              </a:rPr>
              <a:t>Produkt System</a:t>
            </a:r>
          </a:p>
          <a:p>
            <a:pPr rtl="0" algn="l"/>
            <a:endParaRPr lang="en-US" sz="800" b="1">
              <a:solidFill>
                <a:schemeClr val="bg2">
                  <a:lumMod val="50000"/>
                </a:schemeClr>
              </a:solidFill>
            </a:endParaRPr>
          </a:p>
          <a:p>
            <a:pPr rtl="0" algn="l"/>
            <a:r>
              <a:rPr lang="en-US" sz="1050">
                <a:solidFill>
                  <a:schemeClr val="bg2">
                    <a:lumMod val="50000"/>
                  </a:schemeClr>
                </a:solidFill>
              </a:rPr>
              <a:t>Supplerende produkter og tjenester</a:t>
            </a:r>
            <a:endParaRPr lang="en-IE" sz="1050">
              <a:solidFill>
                <a:schemeClr val="bg2">
                  <a:lumMod val="50000"/>
                </a:schemeClr>
              </a:solidFill>
            </a:endParaRPr>
          </a:p>
        </p:txBody>
      </p:sp>
      <p:sp>
        <p:nvSpPr>
          <p:cNvPr id="34" name="TextBox 33">
            <a:extLst>
              <a:ext uri="{FF2B5EF4-FFF2-40B4-BE49-F238E27FC236}">
                <a16:creationId xmlns:a16="http://schemas.microsoft.com/office/drawing/2014/main" id="{E128AFA7-BD4A-B2A4-970B-C88AE2AD2738}"/>
              </a:ext>
            </a:extLst>
          </p:cNvPr>
          <p:cNvSpPr txBox="1"/>
          <p:nvPr/>
        </p:nvSpPr>
        <p:spPr>
          <a:xfrm>
            <a:off x="7937962" y="1328702"/>
            <a:ext cx="1264225" cy="1046440"/>
          </a:xfrm>
          <a:prstGeom prst="rect">
            <a:avLst/>
          </a:prstGeom>
          <a:noFill/>
        </p:spPr>
        <p:txBody>
          <a:bodyPr wrap="square" rtlCol="0">
            <a:spAutoFit/>
          </a:bodyPr>
          <a:lstStyle/>
          <a:p>
            <a:pPr rtl="0" algn="l"/>
            <a:r>
              <a:rPr lang="en-US" sz="1200" b="1">
                <a:solidFill>
                  <a:srgbClr val="000000"/>
                </a:solidFill>
              </a:rPr>
              <a:t>Kanal</a:t>
            </a:r>
          </a:p>
          <a:p>
            <a:pPr rtl="0" algn="l"/>
            <a:endParaRPr lang="en-US" sz="800" b="1">
              <a:solidFill>
                <a:schemeClr val="bg2">
                  <a:lumMod val="50000"/>
                </a:schemeClr>
              </a:solidFill>
            </a:endParaRPr>
          </a:p>
          <a:p>
            <a:pPr rtl="0" algn="l"/>
            <a:r>
              <a:rPr lang="en-US" sz="1050">
                <a:solidFill>
                  <a:schemeClr val="bg2">
                    <a:lumMod val="50000"/>
                  </a:schemeClr>
                </a:solidFill>
              </a:rPr>
              <a:t>Hvordan dine tilbud leveres til kunder og brugere</a:t>
            </a:r>
            <a:endParaRPr lang="en-IE" sz="1050">
              <a:solidFill>
                <a:schemeClr val="bg2">
                  <a:lumMod val="50000"/>
                </a:schemeClr>
              </a:solidFill>
            </a:endParaRPr>
          </a:p>
        </p:txBody>
      </p:sp>
      <p:sp>
        <p:nvSpPr>
          <p:cNvPr id="35" name="TextBox 34">
            <a:extLst>
              <a:ext uri="{FF2B5EF4-FFF2-40B4-BE49-F238E27FC236}">
                <a16:creationId xmlns:a16="http://schemas.microsoft.com/office/drawing/2014/main" id="{DB974C56-D293-2112-194F-1DE522DEF542}"/>
              </a:ext>
            </a:extLst>
          </p:cNvPr>
          <p:cNvSpPr txBox="1"/>
          <p:nvPr/>
        </p:nvSpPr>
        <p:spPr>
          <a:xfrm>
            <a:off x="2579718" y="1389984"/>
            <a:ext cx="1072342" cy="946413"/>
          </a:xfrm>
          <a:prstGeom prst="rect">
            <a:avLst/>
          </a:prstGeom>
          <a:noFill/>
        </p:spPr>
        <p:txBody>
          <a:bodyPr wrap="square" rtlCol="0">
            <a:spAutoFit/>
          </a:bodyPr>
          <a:lstStyle/>
          <a:p>
            <a:pPr rtl="0" algn="l"/>
            <a:r>
              <a:rPr lang="en-US" sz="1200" b="1">
                <a:solidFill>
                  <a:srgbClr val="000000"/>
                </a:solidFill>
              </a:rPr>
              <a:t>Profit model</a:t>
            </a:r>
          </a:p>
          <a:p>
            <a:pPr rtl="0" algn="l"/>
            <a:endParaRPr lang="en-US" sz="1200" b="1">
              <a:solidFill>
                <a:schemeClr val="bg2">
                  <a:lumMod val="50000"/>
                </a:schemeClr>
              </a:solidFill>
            </a:endParaRPr>
          </a:p>
          <a:p>
            <a:pPr rtl="0" algn="l"/>
            <a:r>
              <a:rPr lang="en-US" sz="1050">
                <a:solidFill>
                  <a:schemeClr val="bg2">
                    <a:lumMod val="50000"/>
                  </a:schemeClr>
                </a:solidFill>
              </a:rPr>
              <a:t>Måden du tjener penge på</a:t>
            </a:r>
            <a:endParaRPr lang="en-IE" sz="1050">
              <a:solidFill>
                <a:schemeClr val="bg2">
                  <a:lumMod val="50000"/>
                </a:schemeClr>
              </a:solidFill>
            </a:endParaRPr>
          </a:p>
        </p:txBody>
      </p:sp>
    </p:spTree>
    <p:extLst>
      <p:ext uri="{BB962C8B-B14F-4D97-AF65-F5344CB8AC3E}">
        <p14:creationId xmlns:p14="http://schemas.microsoft.com/office/powerpoint/2010/main" val="247714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12C07C-CF58-73C6-4954-7A1D59F8CA45}"/>
              </a:ext>
            </a:extLst>
          </p:cNvPr>
          <p:cNvSpPr>
            <a:spLocks noGrp="1"/>
          </p:cNvSpPr>
          <p:nvPr>
            <p:ph type="body" sz="quarter" idx="16"/>
          </p:nvPr>
        </p:nvSpPr>
        <p:spPr>
          <a:xfrm>
            <a:off x="806950" y="827213"/>
            <a:ext cx="5348366" cy="992187"/>
          </a:xfrm>
        </p:spPr>
        <p:txBody>
          <a:bodyPr>
            <a:normAutofit/>
          </a:bodyPr>
          <a:lstStyle/>
          <a:p>
            <a:pPr rtl="0" algn="l"/>
            <a:r>
              <a:rPr lang="en-US" sz="3300" dirty="0"/>
              <a:t>Doblin's Framework forklaret</a:t>
            </a:r>
          </a:p>
          <a:p>
            <a:pPr rtl="0" algn="l"/>
            <a:endParaRPr lang="en-IE" sz="3300" dirty="0"/>
          </a:p>
        </p:txBody>
      </p:sp>
      <p:sp>
        <p:nvSpPr>
          <p:cNvPr id="6" name="Text Placeholder 2">
            <a:extLst>
              <a:ext uri="{FF2B5EF4-FFF2-40B4-BE49-F238E27FC236}">
                <a16:creationId xmlns:a16="http://schemas.microsoft.com/office/drawing/2014/main" id="{D0F91430-C502-1FBA-2B79-C864C0222226}"/>
              </a:ext>
            </a:extLst>
          </p:cNvPr>
          <p:cNvSpPr>
            <a:spLocks noGrp="1"/>
          </p:cNvSpPr>
          <p:nvPr>
            <p:ph type="body" sz="quarter" idx="18"/>
          </p:nvPr>
        </p:nvSpPr>
        <p:spPr>
          <a:xfrm>
            <a:off x="806950" y="1452563"/>
            <a:ext cx="5548583" cy="4157662"/>
          </a:xfrm>
        </p:spPr>
        <p:txBody>
          <a:bodyPr>
            <a:normAutofit fontScale="77500" lnSpcReduction="20000"/>
          </a:bodyPr>
          <a:lstStyle/>
          <a:p>
            <a:pPr rtl="0" algn="l">
              <a:lnSpc>
                <a:spcPct val="110000"/>
              </a:lnSpc>
            </a:pPr>
            <a:r>
              <a:rPr lang="en-US" dirty="0"/>
              <a:t>De ti elementer er yderligere grupperet i tre hovedområder:</a:t>
            </a:r>
          </a:p>
          <a:p>
            <a:pPr marL="565200" indent="-457200" rtl="0" algn="l">
              <a:lnSpc>
                <a:spcPct val="110000"/>
              </a:lnSpc>
              <a:buFont typeface="+mj-lt"/>
              <a:buAutoNum type="arabicPeriod"/>
            </a:pPr>
            <a:r>
              <a:rPr lang="en-US" b="1" dirty="0">
                <a:solidFill>
                  <a:srgbClr val="0070C0"/>
                </a:solidFill>
              </a:rPr>
              <a:t>Konfiguration</a:t>
            </a:r>
            <a:r>
              <a:rPr lang="en-US" dirty="0"/>
              <a:t>dækker i det væsentlige den interne funktion</a:t>
            </a:r>
            <a:r>
              <a:rPr lang="en-US" dirty="0" err="1"/>
              <a:t>organisation</a:t>
            </a:r>
            <a:r>
              <a:rPr lang="en-US" dirty="0"/>
              <a:t>og dens forretningsmodel mv.</a:t>
            </a:r>
          </a:p>
          <a:p>
            <a:pPr marL="565200" indent="-457200" rtl="0" algn="l">
              <a:lnSpc>
                <a:spcPct val="110000"/>
              </a:lnSpc>
              <a:buFont typeface="+mj-lt"/>
              <a:buAutoNum type="arabicPeriod"/>
            </a:pPr>
            <a:r>
              <a:rPr lang="en-US" b="1" dirty="0">
                <a:solidFill>
                  <a:srgbClr val="F79037"/>
                </a:solidFill>
              </a:rPr>
              <a:t>Tilbud</a:t>
            </a:r>
            <a:r>
              <a:rPr lang="en-US" dirty="0"/>
              <a:t>dækker nøgleaspekterne af de produkter og/eller tjenester, som organisationen tilbyder.</a:t>
            </a:r>
          </a:p>
          <a:p>
            <a:pPr marL="565200" indent="-457200" rtl="0" algn="l">
              <a:lnSpc>
                <a:spcPct val="110000"/>
              </a:lnSpc>
              <a:buFont typeface="+mj-lt"/>
              <a:buAutoNum type="arabicPeriod"/>
            </a:pPr>
            <a:r>
              <a:rPr lang="en-US" dirty="0"/>
              <a:t>Endelig de udadvendte elementer i virksomheden, eller med andre ord helheden</a:t>
            </a:r>
            <a:r>
              <a:rPr lang="en-US" b="1" dirty="0"/>
              <a:t>kunde</a:t>
            </a:r>
            <a:r>
              <a:rPr lang="en-US" b="1" dirty="0">
                <a:solidFill>
                  <a:srgbClr val="E8669E"/>
                </a:solidFill>
              </a:rPr>
              <a:t>erfaring</a:t>
            </a:r>
            <a:r>
              <a:rPr lang="en-US" dirty="0"/>
              <a:t>.</a:t>
            </a:r>
          </a:p>
          <a:p>
            <a:pPr rtl="0" algn="l">
              <a:lnSpc>
                <a:spcPct val="110000"/>
              </a:lnSpc>
            </a:pPr>
            <a:r>
              <a:rPr lang="en-IE" dirty="0"/>
              <a:t>Doblin fremhævede, at baseret på deres forskning, jo flere typer innovation en organisation brugte, jo bedre var deres præstationer.</a:t>
            </a:r>
          </a:p>
        </p:txBody>
      </p:sp>
      <p:pic>
        <p:nvPicPr>
          <p:cNvPr id="7" name="Picture 2" descr="Top Innovator Performance">
            <a:extLst>
              <a:ext uri="{FF2B5EF4-FFF2-40B4-BE49-F238E27FC236}">
                <a16:creationId xmlns:a16="http://schemas.microsoft.com/office/drawing/2014/main" id="{2B0B6394-AFDD-A6EB-98E8-17064BC2C4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63218" y="1728517"/>
            <a:ext cx="5287400" cy="34535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DE8B11-B10A-0677-8B2A-3F308CFC132E}"/>
              </a:ext>
            </a:extLst>
          </p:cNvPr>
          <p:cNvSpPr txBox="1"/>
          <p:nvPr/>
        </p:nvSpPr>
        <p:spPr>
          <a:xfrm rot="16200000">
            <a:off x="5433269" y="3399896"/>
            <a:ext cx="3031022" cy="338554"/>
          </a:xfrm>
          <a:prstGeom prst="rect">
            <a:avLst/>
          </a:prstGeom>
          <a:solidFill>
            <a:schemeClr val="tx2"/>
          </a:solidFill>
        </p:spPr>
        <p:txBody>
          <a:bodyPr wrap="square" lIns="91440" tIns="45720" rIns="91440" bIns="45720" rtlCol="0" anchor="t">
            <a:spAutoFit/>
          </a:bodyPr>
          <a:lstStyle/>
          <a:p>
            <a:pPr rtl="0" algn="l"/>
            <a:r>
              <a:rPr lang="en-US" sz="1600" b="1"/>
              <a:t>Aktiekurs (indekseret til 100)</a:t>
            </a:r>
            <a:endParaRPr lang="en-IE" sz="1600" b="1"/>
          </a:p>
        </p:txBody>
      </p:sp>
      <p:sp>
        <p:nvSpPr>
          <p:cNvPr id="9" name="TextBox 8">
            <a:extLst>
              <a:ext uri="{FF2B5EF4-FFF2-40B4-BE49-F238E27FC236}">
                <a16:creationId xmlns:a16="http://schemas.microsoft.com/office/drawing/2014/main" id="{ADF73692-EE5F-244B-A833-35C1CBF023B9}"/>
              </a:ext>
            </a:extLst>
          </p:cNvPr>
          <p:cNvSpPr txBox="1"/>
          <p:nvPr/>
        </p:nvSpPr>
        <p:spPr>
          <a:xfrm>
            <a:off x="11582768" y="2442502"/>
            <a:ext cx="525517" cy="369332"/>
          </a:xfrm>
          <a:prstGeom prst="rect">
            <a:avLst/>
          </a:prstGeom>
          <a:solidFill>
            <a:schemeClr val="bg2"/>
          </a:solidFill>
        </p:spPr>
        <p:txBody>
          <a:bodyPr wrap="square" rtlCol="0">
            <a:spAutoFit/>
          </a:bodyPr>
          <a:lstStyle/>
          <a:p>
            <a:pPr rtl="0" algn="l"/>
            <a:r>
              <a:rPr lang="en-US" sz="900" b="1"/>
              <a:t>5+ typer</a:t>
            </a:r>
            <a:endParaRPr lang="en-IE" sz="900" b="1"/>
          </a:p>
        </p:txBody>
      </p:sp>
      <p:sp>
        <p:nvSpPr>
          <p:cNvPr id="10" name="TextBox 9">
            <a:extLst>
              <a:ext uri="{FF2B5EF4-FFF2-40B4-BE49-F238E27FC236}">
                <a16:creationId xmlns:a16="http://schemas.microsoft.com/office/drawing/2014/main" id="{1165F66D-0E16-D909-55F9-3F6A08F47EB2}"/>
              </a:ext>
            </a:extLst>
          </p:cNvPr>
          <p:cNvSpPr txBox="1"/>
          <p:nvPr/>
        </p:nvSpPr>
        <p:spPr>
          <a:xfrm>
            <a:off x="11582768" y="3085944"/>
            <a:ext cx="525517" cy="369332"/>
          </a:xfrm>
          <a:prstGeom prst="rect">
            <a:avLst/>
          </a:prstGeom>
          <a:solidFill>
            <a:schemeClr val="bg2"/>
          </a:solidFill>
        </p:spPr>
        <p:txBody>
          <a:bodyPr wrap="square" rtlCol="0">
            <a:spAutoFit/>
          </a:bodyPr>
          <a:lstStyle/>
          <a:p>
            <a:pPr rtl="0" algn="l"/>
            <a:r>
              <a:rPr lang="en-US" sz="900" b="1"/>
              <a:t>3-4 typer</a:t>
            </a:r>
            <a:endParaRPr lang="en-IE" sz="900" b="1"/>
          </a:p>
        </p:txBody>
      </p:sp>
      <p:sp>
        <p:nvSpPr>
          <p:cNvPr id="11" name="TextBox 10">
            <a:extLst>
              <a:ext uri="{FF2B5EF4-FFF2-40B4-BE49-F238E27FC236}">
                <a16:creationId xmlns:a16="http://schemas.microsoft.com/office/drawing/2014/main" id="{736EC1C7-C121-6EEA-DEAE-CAD990EE3C55}"/>
              </a:ext>
            </a:extLst>
          </p:cNvPr>
          <p:cNvSpPr txBox="1"/>
          <p:nvPr/>
        </p:nvSpPr>
        <p:spPr>
          <a:xfrm>
            <a:off x="11572258" y="3406826"/>
            <a:ext cx="525517" cy="369332"/>
          </a:xfrm>
          <a:prstGeom prst="rect">
            <a:avLst/>
          </a:prstGeom>
          <a:solidFill>
            <a:schemeClr val="bg2"/>
          </a:solidFill>
        </p:spPr>
        <p:txBody>
          <a:bodyPr wrap="square" rtlCol="0">
            <a:spAutoFit/>
          </a:bodyPr>
          <a:lstStyle/>
          <a:p>
            <a:pPr rtl="0" algn="l"/>
            <a:r>
              <a:rPr lang="en-US" sz="900" b="1"/>
              <a:t>1 -2 typer</a:t>
            </a:r>
            <a:endParaRPr lang="en-IE" sz="900" b="1"/>
          </a:p>
        </p:txBody>
      </p:sp>
      <p:sp>
        <p:nvSpPr>
          <p:cNvPr id="12" name="TextBox 11">
            <a:extLst>
              <a:ext uri="{FF2B5EF4-FFF2-40B4-BE49-F238E27FC236}">
                <a16:creationId xmlns:a16="http://schemas.microsoft.com/office/drawing/2014/main" id="{804E15BD-A113-DFE8-E0A2-8661644D7BDA}"/>
              </a:ext>
            </a:extLst>
          </p:cNvPr>
          <p:cNvSpPr txBox="1"/>
          <p:nvPr/>
        </p:nvSpPr>
        <p:spPr>
          <a:xfrm>
            <a:off x="11593278" y="3912374"/>
            <a:ext cx="525517" cy="369332"/>
          </a:xfrm>
          <a:prstGeom prst="rect">
            <a:avLst/>
          </a:prstGeom>
          <a:solidFill>
            <a:schemeClr val="bg2"/>
          </a:solidFill>
        </p:spPr>
        <p:txBody>
          <a:bodyPr wrap="square" rtlCol="0">
            <a:spAutoFit/>
          </a:bodyPr>
          <a:lstStyle/>
          <a:p>
            <a:pPr rtl="0" algn="l"/>
            <a:r>
              <a:rPr lang="en-US" sz="900" b="1"/>
              <a:t>S&amp;P 500</a:t>
            </a:r>
            <a:endParaRPr lang="en-IE" sz="900" b="1"/>
          </a:p>
        </p:txBody>
      </p:sp>
      <p:sp>
        <p:nvSpPr>
          <p:cNvPr id="13" name="TextBox 12">
            <a:extLst>
              <a:ext uri="{FF2B5EF4-FFF2-40B4-BE49-F238E27FC236}">
                <a16:creationId xmlns:a16="http://schemas.microsoft.com/office/drawing/2014/main" id="{CF4453F1-6AA6-C5AB-540A-EB012CCFEC57}"/>
              </a:ext>
            </a:extLst>
          </p:cNvPr>
          <p:cNvSpPr txBox="1"/>
          <p:nvPr/>
        </p:nvSpPr>
        <p:spPr>
          <a:xfrm>
            <a:off x="7983940" y="5433440"/>
            <a:ext cx="3609338" cy="523220"/>
          </a:xfrm>
          <a:prstGeom prst="rect">
            <a:avLst/>
          </a:prstGeom>
          <a:noFill/>
        </p:spPr>
        <p:txBody>
          <a:bodyPr wrap="square">
            <a:spAutoFit/>
          </a:bodyPr>
          <a:lstStyle/>
          <a:p>
            <a:pPr rtl="0" algn="l"/>
            <a:r>
              <a:rPr lang="en-US" sz="1400" b="0" i="1" dirty="0">
                <a:solidFill>
                  <a:srgbClr val="999999"/>
                </a:solidFill>
                <a:effectLst/>
              </a:rPr>
              <a:t>Kilde: Ten Types of Innovation: The Discipline of Building Breakthroughs, 2013, Wiley</a:t>
            </a:r>
            <a:endParaRPr lang="en-IE" sz="1400" dirty="0"/>
          </a:p>
        </p:txBody>
      </p:sp>
    </p:spTree>
    <p:extLst>
      <p:ext uri="{BB962C8B-B14F-4D97-AF65-F5344CB8AC3E}">
        <p14:creationId xmlns:p14="http://schemas.microsoft.com/office/powerpoint/2010/main" val="1493051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Badge 1 with solid fill">
            <a:extLst>
              <a:ext uri="{FF2B5EF4-FFF2-40B4-BE49-F238E27FC236}">
                <a16:creationId xmlns:a16="http://schemas.microsoft.com/office/drawing/2014/main" id="{625E3359-AF8C-B1CD-FAC6-9EBC1AC61D1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08344" y="1993155"/>
            <a:ext cx="1722437" cy="1724025"/>
          </a:xfrm>
        </p:spPr>
      </p:pic>
      <p:pic>
        <p:nvPicPr>
          <p:cNvPr id="17" name="Picture Placeholder 16" descr="Badge with solid fill">
            <a:extLst>
              <a:ext uri="{FF2B5EF4-FFF2-40B4-BE49-F238E27FC236}">
                <a16:creationId xmlns:a16="http://schemas.microsoft.com/office/drawing/2014/main" id="{42B228F5-6268-0735-B802-A2DA473BF5C7}"/>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p:blipFill>
        <p:spPr>
          <a:xfrm>
            <a:off x="5226050" y="1993155"/>
            <a:ext cx="1724025" cy="1724025"/>
          </a:xfrm>
        </p:spPr>
      </p:pic>
      <p:pic>
        <p:nvPicPr>
          <p:cNvPr id="19" name="Picture Placeholder 18" descr="Badge 3 with solid fill">
            <a:extLst>
              <a:ext uri="{FF2B5EF4-FFF2-40B4-BE49-F238E27FC236}">
                <a16:creationId xmlns:a16="http://schemas.microsoft.com/office/drawing/2014/main" id="{6D2B79E1-1B1F-9111-778E-D4782748C402}"/>
              </a:ext>
            </a:extLst>
          </p:cNvPr>
          <p:cNvPicPr>
            <a:picLocks noGrp="1" noChangeAspect="1"/>
          </p:cNvPicPr>
          <p:nvPr>
            <p:ph type="pic" sz="quarter" idx="12"/>
          </p:nvPr>
        </p:nvPicPr>
        <p:blipFill>
          <a:blip r:embed="rId6">
            <a:extLst>
              <a:ext uri="{96DAC541-7B7A-43D3-8B79-37D633B846F1}">
                <asvg:svgBlip xmlns:asvg="http://schemas.microsoft.com/office/drawing/2016/SVG/main" r:embed="rId7"/>
              </a:ext>
            </a:extLst>
          </a:blip>
          <a:srcRect/>
          <a:stretch/>
        </p:blipFill>
        <p:spPr>
          <a:xfrm>
            <a:off x="8561221" y="1988393"/>
            <a:ext cx="1724025" cy="1724025"/>
          </a:xfrm>
        </p:spPr>
      </p:pic>
      <p:sp>
        <p:nvSpPr>
          <p:cNvPr id="20" name="Text Placeholder 4">
            <a:extLst>
              <a:ext uri="{FF2B5EF4-FFF2-40B4-BE49-F238E27FC236}">
                <a16:creationId xmlns:a16="http://schemas.microsoft.com/office/drawing/2014/main" id="{18D4F1BC-3546-A64D-D74A-A8EEFA9A19CA}"/>
              </a:ext>
            </a:extLst>
          </p:cNvPr>
          <p:cNvSpPr txBox="1">
            <a:spLocks/>
          </p:cNvSpPr>
          <p:nvPr/>
        </p:nvSpPr>
        <p:spPr>
          <a:xfrm>
            <a:off x="592812" y="675505"/>
            <a:ext cx="11025353" cy="763507"/>
          </a:xfrm>
          <a:prstGeom prst="rect">
            <a:avLst/>
          </a:prstGeom>
          <a:solidFill>
            <a:srgbClr val="B2DEDD"/>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dirty="0">
                <a:solidFill>
                  <a:srgbClr val="000000"/>
                </a:solidFill>
              </a:rPr>
              <a:t>Rammen er et meget alsidigt og praktisk værktøj, der udover at designe nye innovationer kan bruges til at:</a:t>
            </a:r>
          </a:p>
          <a:p>
            <a:pPr rtl="0" algn="l"/>
            <a:endParaRPr lang="en-IE" dirty="0">
              <a:solidFill>
                <a:srgbClr val="000000"/>
              </a:solidFill>
            </a:endParaRPr>
          </a:p>
        </p:txBody>
      </p:sp>
      <p:sp>
        <p:nvSpPr>
          <p:cNvPr id="21" name="TextBox 20">
            <a:extLst>
              <a:ext uri="{FF2B5EF4-FFF2-40B4-BE49-F238E27FC236}">
                <a16:creationId xmlns:a16="http://schemas.microsoft.com/office/drawing/2014/main" id="{0013D774-4941-AD17-48F3-B87C67EBF9CB}"/>
              </a:ext>
            </a:extLst>
          </p:cNvPr>
          <p:cNvSpPr txBox="1"/>
          <p:nvPr/>
        </p:nvSpPr>
        <p:spPr>
          <a:xfrm>
            <a:off x="592812" y="126124"/>
            <a:ext cx="11006376" cy="549381"/>
          </a:xfrm>
          <a:prstGeom prst="rect">
            <a:avLst/>
          </a:prstGeom>
          <a:solidFill>
            <a:srgbClr val="B2DEDD"/>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Brug af rammen</a:t>
            </a:r>
            <a:endParaRPr kumimoji="0" lang="en-IE" sz="33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 Placeholder 1">
            <a:extLst>
              <a:ext uri="{FF2B5EF4-FFF2-40B4-BE49-F238E27FC236}">
                <a16:creationId xmlns:a16="http://schemas.microsoft.com/office/drawing/2014/main" id="{169CA855-BB9E-D615-959D-8F1193B08AFA}"/>
              </a:ext>
            </a:extLst>
          </p:cNvPr>
          <p:cNvSpPr txBox="1">
            <a:spLocks/>
          </p:cNvSpPr>
          <p:nvPr/>
        </p:nvSpPr>
        <p:spPr>
          <a:xfrm>
            <a:off x="1164753" y="3690267"/>
            <a:ext cx="3401236"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400" b="1">
                <a:solidFill>
                  <a:srgbClr val="000000"/>
                </a:solidFill>
              </a:rPr>
              <a:t>Bestemme</a:t>
            </a:r>
            <a:r>
              <a:rPr lang="en-US" sz="2400">
                <a:solidFill>
                  <a:srgbClr val="000000"/>
                </a:solidFill>
              </a:rPr>
              <a:t>hvor innovativt</a:t>
            </a:r>
            <a:r>
              <a:rPr lang="en-US" sz="2400" b="1">
                <a:solidFill>
                  <a:srgbClr val="000000"/>
                </a:solidFill>
              </a:rPr>
              <a:t>din forretning</a:t>
            </a:r>
            <a:r>
              <a:rPr lang="en-US" sz="2400">
                <a:solidFill>
                  <a:srgbClr val="000000"/>
                </a:solidFill>
              </a:rPr>
              <a:t>og dets tjenester og produkter faktisk er.</a:t>
            </a:r>
          </a:p>
          <a:p>
            <a:pPr marL="0" indent="0" algn="ctr" rtl="0">
              <a:buNone/>
            </a:pPr>
            <a:endParaRPr lang="en-IE" sz="2400" dirty="0">
              <a:solidFill>
                <a:srgbClr val="000000"/>
              </a:solidFill>
            </a:endParaRPr>
          </a:p>
        </p:txBody>
      </p:sp>
      <p:sp>
        <p:nvSpPr>
          <p:cNvPr id="23" name="Text Placeholder 2">
            <a:extLst>
              <a:ext uri="{FF2B5EF4-FFF2-40B4-BE49-F238E27FC236}">
                <a16:creationId xmlns:a16="http://schemas.microsoft.com/office/drawing/2014/main" id="{20601CDF-8130-834B-893E-0D82695D2659}"/>
              </a:ext>
            </a:extLst>
          </p:cNvPr>
          <p:cNvSpPr txBox="1">
            <a:spLocks/>
          </p:cNvSpPr>
          <p:nvPr/>
        </p:nvSpPr>
        <p:spPr>
          <a:xfrm>
            <a:off x="4627558" y="3685517"/>
            <a:ext cx="2918097"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400">
                <a:solidFill>
                  <a:srgbClr val="000000"/>
                </a:solidFill>
              </a:rPr>
              <a:t>Forsøge at</a:t>
            </a:r>
            <a:r>
              <a:rPr lang="en-US" sz="2400" b="1">
                <a:solidFill>
                  <a:srgbClr val="000000"/>
                </a:solidFill>
              </a:rPr>
              <a:t>forstå et marked</a:t>
            </a:r>
            <a:r>
              <a:rPr lang="en-US" sz="2400">
                <a:solidFill>
                  <a:srgbClr val="000000"/>
                </a:solidFill>
              </a:rPr>
              <a:t>og</a:t>
            </a:r>
            <a:r>
              <a:rPr lang="en-US" sz="2400" b="1">
                <a:solidFill>
                  <a:srgbClr val="000000"/>
                </a:solidFill>
              </a:rPr>
              <a:t>identificere muligheder</a:t>
            </a:r>
            <a:r>
              <a:rPr lang="en-US" sz="2400">
                <a:solidFill>
                  <a:srgbClr val="000000"/>
                </a:solidFill>
              </a:rPr>
              <a:t>for innovation inden for det.</a:t>
            </a:r>
          </a:p>
          <a:p>
            <a:pPr marL="0" indent="0" algn="ctr" rtl="0">
              <a:buNone/>
            </a:pPr>
            <a:endParaRPr lang="en-IE" sz="2400" dirty="0">
              <a:solidFill>
                <a:srgbClr val="000000"/>
              </a:solidFill>
            </a:endParaRPr>
          </a:p>
        </p:txBody>
      </p:sp>
      <p:sp>
        <p:nvSpPr>
          <p:cNvPr id="24" name="Text Placeholder 3">
            <a:extLst>
              <a:ext uri="{FF2B5EF4-FFF2-40B4-BE49-F238E27FC236}">
                <a16:creationId xmlns:a16="http://schemas.microsoft.com/office/drawing/2014/main" id="{2C38CE6E-A393-6CB8-C53B-10E2B019C817}"/>
              </a:ext>
            </a:extLst>
          </p:cNvPr>
          <p:cNvSpPr txBox="1">
            <a:spLocks/>
          </p:cNvSpPr>
          <p:nvPr/>
        </p:nvSpPr>
        <p:spPr>
          <a:xfrm>
            <a:off x="7816773" y="3646189"/>
            <a:ext cx="4035755"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300" b="1">
                <a:solidFill>
                  <a:srgbClr val="000000"/>
                </a:solidFill>
              </a:rPr>
              <a:t>Vurder dine tilbud eller marked</a:t>
            </a:r>
            <a:r>
              <a:rPr lang="en-US" sz="2300">
                <a:solidFill>
                  <a:srgbClr val="000000"/>
                </a:solidFill>
              </a:rPr>
              <a:t>på hvert af de ti elementer, og</a:t>
            </a:r>
            <a:r>
              <a:rPr lang="en-US" sz="2300" b="1">
                <a:solidFill>
                  <a:srgbClr val="000000"/>
                </a:solidFill>
              </a:rPr>
              <a:t>identificere</a:t>
            </a:r>
            <a:r>
              <a:rPr lang="en-US" sz="2300">
                <a:solidFill>
                  <a:srgbClr val="000000"/>
                </a:solidFill>
              </a:rPr>
              <a:t>ting gjort godt, og hvor der er plads til forbedring og innovation.</a:t>
            </a:r>
          </a:p>
          <a:p>
            <a:pPr marL="0" indent="0" algn="ctr" rtl="0">
              <a:buNone/>
            </a:pPr>
            <a:endParaRPr lang="en-IE" sz="2300" dirty="0">
              <a:solidFill>
                <a:srgbClr val="000000"/>
              </a:solidFill>
            </a:endParaRPr>
          </a:p>
        </p:txBody>
      </p:sp>
    </p:spTree>
    <p:extLst>
      <p:ext uri="{BB962C8B-B14F-4D97-AF65-F5344CB8AC3E}">
        <p14:creationId xmlns:p14="http://schemas.microsoft.com/office/powerpoint/2010/main" val="193926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3588A14-29E7-FC49-5E23-5ED30C34A170}"/>
              </a:ext>
            </a:extLst>
          </p:cNvPr>
          <p:cNvSpPr>
            <a:spLocks noGrp="1"/>
          </p:cNvSpPr>
          <p:nvPr>
            <p:ph type="body" sz="quarter" idx="16"/>
          </p:nvPr>
        </p:nvSpPr>
        <p:spPr>
          <a:xfrm>
            <a:off x="798513" y="762000"/>
            <a:ext cx="10594975" cy="803275"/>
          </a:xfrm>
        </p:spPr>
        <p:txBody>
          <a:bodyPr>
            <a:normAutofit/>
          </a:bodyPr>
          <a:lstStyle/>
          <a:p>
            <a:pPr rtl="0" algn="l"/>
            <a:r>
              <a:rPr lang="en-US" sz="3300" dirty="0"/>
              <a:t>Kom godt i gang med innovation...</a:t>
            </a:r>
            <a:endParaRPr lang="en-IE" sz="3300" dirty="0"/>
          </a:p>
        </p:txBody>
      </p:sp>
      <p:grpSp>
        <p:nvGrpSpPr>
          <p:cNvPr id="5" name="Group 4">
            <a:extLst>
              <a:ext uri="{FF2B5EF4-FFF2-40B4-BE49-F238E27FC236}">
                <a16:creationId xmlns:a16="http://schemas.microsoft.com/office/drawing/2014/main" id="{0B809C61-8101-A3DA-893B-6197670D9EF7}"/>
              </a:ext>
            </a:extLst>
          </p:cNvPr>
          <p:cNvGrpSpPr/>
          <p:nvPr/>
        </p:nvGrpSpPr>
        <p:grpSpPr>
          <a:xfrm>
            <a:off x="9588568" y="509363"/>
            <a:ext cx="1308523" cy="1308547"/>
            <a:chOff x="8736336" y="773976"/>
            <a:chExt cx="925001" cy="925018"/>
          </a:xfrm>
        </p:grpSpPr>
        <p:grpSp>
          <p:nvGrpSpPr>
            <p:cNvPr id="6" name="Graphic 2">
              <a:extLst>
                <a:ext uri="{FF2B5EF4-FFF2-40B4-BE49-F238E27FC236}">
                  <a16:creationId xmlns:a16="http://schemas.microsoft.com/office/drawing/2014/main" id="{15DBB4C2-05D4-D5C3-E1EE-B512A33E50CB}"/>
                </a:ext>
              </a:extLst>
            </p:cNvPr>
            <p:cNvGrpSpPr/>
            <p:nvPr/>
          </p:nvGrpSpPr>
          <p:grpSpPr>
            <a:xfrm>
              <a:off x="8736336" y="773976"/>
              <a:ext cx="925001" cy="925018"/>
              <a:chOff x="8736336" y="773976"/>
              <a:chExt cx="925001" cy="925018"/>
            </a:xfrm>
            <a:solidFill>
              <a:srgbClr val="010101"/>
            </a:solidFill>
          </p:grpSpPr>
          <p:sp>
            <p:nvSpPr>
              <p:cNvPr id="9" name="Freeform 527">
                <a:extLst>
                  <a:ext uri="{FF2B5EF4-FFF2-40B4-BE49-F238E27FC236}">
                    <a16:creationId xmlns:a16="http://schemas.microsoft.com/office/drawing/2014/main" id="{B39E8816-9B23-4D8E-FACE-3B355CC2364B}"/>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rtl="0" algn="l"/>
                <a:endParaRPr lang="en-US"/>
              </a:p>
            </p:txBody>
          </p:sp>
          <p:sp>
            <p:nvSpPr>
              <p:cNvPr id="10" name="Freeform 528">
                <a:extLst>
                  <a:ext uri="{FF2B5EF4-FFF2-40B4-BE49-F238E27FC236}">
                    <a16:creationId xmlns:a16="http://schemas.microsoft.com/office/drawing/2014/main" id="{737F2CF8-D538-8575-BC28-587893EFB337}"/>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rtl="0" algn="l"/>
                <a:endParaRPr lang="en-US"/>
              </a:p>
            </p:txBody>
          </p:sp>
          <p:sp>
            <p:nvSpPr>
              <p:cNvPr id="11" name="Freeform 529">
                <a:extLst>
                  <a:ext uri="{FF2B5EF4-FFF2-40B4-BE49-F238E27FC236}">
                    <a16:creationId xmlns:a16="http://schemas.microsoft.com/office/drawing/2014/main" id="{5F9C96A5-B1C7-0F6D-9099-14BC9DF22BCE}"/>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rtl="0" algn="l"/>
                <a:endParaRPr lang="en-US"/>
              </a:p>
            </p:txBody>
          </p:sp>
          <p:sp>
            <p:nvSpPr>
              <p:cNvPr id="12" name="Freeform 530">
                <a:extLst>
                  <a:ext uri="{FF2B5EF4-FFF2-40B4-BE49-F238E27FC236}">
                    <a16:creationId xmlns:a16="http://schemas.microsoft.com/office/drawing/2014/main" id="{51D5A4EF-A1E4-489C-54C5-951C5A3F2EBF}"/>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rtl="0" algn="l"/>
                <a:endParaRPr lang="en-US"/>
              </a:p>
            </p:txBody>
          </p:sp>
          <p:sp>
            <p:nvSpPr>
              <p:cNvPr id="13" name="Freeform 531">
                <a:extLst>
                  <a:ext uri="{FF2B5EF4-FFF2-40B4-BE49-F238E27FC236}">
                    <a16:creationId xmlns:a16="http://schemas.microsoft.com/office/drawing/2014/main" id="{37CEF727-9AF2-C8B6-A916-7A27FDB87D7F}"/>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rtl="0" algn="l"/>
                <a:endParaRPr lang="en-US"/>
              </a:p>
            </p:txBody>
          </p:sp>
          <p:sp>
            <p:nvSpPr>
              <p:cNvPr id="14" name="Freeform 532">
                <a:extLst>
                  <a:ext uri="{FF2B5EF4-FFF2-40B4-BE49-F238E27FC236}">
                    <a16:creationId xmlns:a16="http://schemas.microsoft.com/office/drawing/2014/main" id="{9BD8E1DC-4BAF-13E7-472E-0D2883A6216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rtl="0" algn="l"/>
                <a:endParaRPr lang="en-US"/>
              </a:p>
            </p:txBody>
          </p:sp>
          <p:sp>
            <p:nvSpPr>
              <p:cNvPr id="15" name="Freeform 533">
                <a:extLst>
                  <a:ext uri="{FF2B5EF4-FFF2-40B4-BE49-F238E27FC236}">
                    <a16:creationId xmlns:a16="http://schemas.microsoft.com/office/drawing/2014/main" id="{1C4B3081-C901-6212-71D2-AE11CE7519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rtl="0" algn="l"/>
                <a:endParaRPr lang="en-US"/>
              </a:p>
            </p:txBody>
          </p:sp>
        </p:grpSp>
        <p:sp>
          <p:nvSpPr>
            <p:cNvPr id="7" name="Freeform 525">
              <a:extLst>
                <a:ext uri="{FF2B5EF4-FFF2-40B4-BE49-F238E27FC236}">
                  <a16:creationId xmlns:a16="http://schemas.microsoft.com/office/drawing/2014/main" id="{6724F4AE-D888-7105-17CE-D1F8D6BE5E4D}"/>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rtl="0" algn="l"/>
              <a:endParaRPr lang="en-US" dirty="0"/>
            </a:p>
          </p:txBody>
        </p:sp>
        <p:sp>
          <p:nvSpPr>
            <p:cNvPr id="8" name="Freeform 526">
              <a:extLst>
                <a:ext uri="{FF2B5EF4-FFF2-40B4-BE49-F238E27FC236}">
                  <a16:creationId xmlns:a16="http://schemas.microsoft.com/office/drawing/2014/main" id="{9D19D2D9-D9F4-DB0E-7B71-D40020E152D2}"/>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rtl="0" algn="l"/>
              <a:endParaRPr lang="en-US"/>
            </a:p>
          </p:txBody>
        </p:sp>
      </p:grpSp>
      <p:sp>
        <p:nvSpPr>
          <p:cNvPr id="16" name="Text Placeholder 1">
            <a:extLst>
              <a:ext uri="{FF2B5EF4-FFF2-40B4-BE49-F238E27FC236}">
                <a16:creationId xmlns:a16="http://schemas.microsoft.com/office/drawing/2014/main" id="{BB70E9E4-A2C9-EAF1-6CDC-6325CA9FA30C}"/>
              </a:ext>
            </a:extLst>
          </p:cNvPr>
          <p:cNvSpPr>
            <a:spLocks noGrp="1"/>
          </p:cNvSpPr>
          <p:nvPr>
            <p:ph type="body" sz="quarter" idx="18"/>
          </p:nvPr>
        </p:nvSpPr>
        <p:spPr>
          <a:xfrm>
            <a:off x="798513" y="1790178"/>
            <a:ext cx="11034366" cy="4105797"/>
          </a:xfrm>
        </p:spPr>
        <p:txBody>
          <a:bodyPr vert="horz" lIns="91440" tIns="45720" rIns="91440" bIns="45720" rtlCol="0" anchor="t">
            <a:normAutofit fontScale="92500" lnSpcReduction="10000"/>
          </a:bodyPr>
          <a:lstStyle/>
          <a:p>
            <a:pPr indent="0" rtl="0" algn="l">
              <a:lnSpc>
                <a:spcPct val="120000"/>
              </a:lnSpc>
            </a:pPr>
            <a:r>
              <a:rPr lang="en-US" dirty="0"/>
              <a:t>Uanset om du lige er begyndt med innovation, allerede har fået nogle succesfulde erfaringer fra det, eller er en kampramt veteraninnovator,</a:t>
            </a:r>
            <a:r>
              <a:rPr lang="en-US" b="1" dirty="0"/>
              <a:t>du kan stadig prøve at finde nye vækstmuligheder i din etiske fødevarer SMV</a:t>
            </a:r>
            <a:r>
              <a:rPr lang="en-US" dirty="0"/>
              <a:t>, uanset dit nuværende niveau. Din tilgang til innovation afhænger hovedsageligt af dine unikke evner og strategiske mål. I sidste ende er styring af innovation ikke anderledes end styring af enhver anden større forandring, og mere eller mindre de samme principper gælder.</a:t>
            </a:r>
          </a:p>
          <a:p>
            <a:pPr indent="0" rtl="0" algn="l">
              <a:lnSpc>
                <a:spcPct val="120000"/>
              </a:lnSpc>
            </a:pPr>
            <a:r>
              <a:rPr lang="en-US" dirty="0"/>
              <a:t>Selvom det er vigtigt at bevæge sig hurtigt, skal du ikke bide mere fra dig, end du kan tygge. For at undgå unødig kaos, vil du gerne bruge rammerne til</a:t>
            </a:r>
            <a:r>
              <a:rPr lang="en-US" dirty="0" err="1"/>
              <a:t>analysere</a:t>
            </a:r>
            <a:r>
              <a:rPr lang="en-US" dirty="0"/>
              <a:t>din virksomhed og derefter:</a:t>
            </a:r>
            <a:endParaRPr lang="en-US" dirty="0">
              <a:cs typeface="Calibri"/>
            </a:endParaRPr>
          </a:p>
          <a:p>
            <a:pPr marL="342900" indent="0" rtl="0" algn="l">
              <a:lnSpc>
                <a:spcPct val="120000"/>
              </a:lnSpc>
              <a:spcBef>
                <a:spcPts val="600"/>
              </a:spcBef>
              <a:buFont typeface="Arial" panose="020B0604020202020204" pitchFamily="34" charset="0"/>
              <a:buChar char="•"/>
            </a:pPr>
            <a:r>
              <a:rPr lang="en-US" b="1" dirty="0"/>
              <a:t>Opdel dine strategiske mål i mindre, let implementerede stykker</a:t>
            </a:r>
            <a:endParaRPr lang="en-US" b="1" dirty="0">
              <a:cs typeface="Calibri"/>
            </a:endParaRPr>
          </a:p>
          <a:p>
            <a:pPr marL="342900" indent="0" rtl="0" algn="l">
              <a:lnSpc>
                <a:spcPct val="120000"/>
              </a:lnSpc>
              <a:spcBef>
                <a:spcPts val="600"/>
              </a:spcBef>
              <a:buFont typeface="Arial" panose="020B0604020202020204" pitchFamily="34" charset="0"/>
              <a:buChar char="•"/>
            </a:pPr>
            <a:r>
              <a:rPr lang="en-US" b="1" dirty="0"/>
              <a:t>Forpligt dig til processen</a:t>
            </a:r>
            <a:endParaRPr lang="en-IE" b="1" dirty="0">
              <a:cs typeface="Calibri"/>
            </a:endParaRPr>
          </a:p>
        </p:txBody>
      </p:sp>
    </p:spTree>
    <p:extLst>
      <p:ext uri="{BB962C8B-B14F-4D97-AF65-F5344CB8AC3E}">
        <p14:creationId xmlns:p14="http://schemas.microsoft.com/office/powerpoint/2010/main" val="1357009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text, application, chat or text message">
            <a:extLst>
              <a:ext uri="{FF2B5EF4-FFF2-40B4-BE49-F238E27FC236}">
                <a16:creationId xmlns:a16="http://schemas.microsoft.com/office/drawing/2014/main" id="{13795054-08A9-9E4C-6459-1B3CD06FA8C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p:spPr>
      </p:pic>
      <p:sp>
        <p:nvSpPr>
          <p:cNvPr id="4" name="Text Placeholder 3">
            <a:extLst>
              <a:ext uri="{FF2B5EF4-FFF2-40B4-BE49-F238E27FC236}">
                <a16:creationId xmlns:a16="http://schemas.microsoft.com/office/drawing/2014/main" id="{9BC72A0D-9EBA-8338-E4E3-460FA2E35547}"/>
              </a:ext>
            </a:extLst>
          </p:cNvPr>
          <p:cNvSpPr>
            <a:spLocks noGrp="1"/>
          </p:cNvSpPr>
          <p:nvPr>
            <p:ph type="body" sz="quarter" idx="16"/>
          </p:nvPr>
        </p:nvSpPr>
        <p:spPr>
          <a:xfrm>
            <a:off x="835671" y="935649"/>
            <a:ext cx="5818626" cy="992652"/>
          </a:xfrm>
        </p:spPr>
        <p:txBody>
          <a:bodyPr/>
          <a:lstStyle/>
          <a:p>
            <a:pPr rtl="0" algn="l"/>
            <a:r>
              <a:rPr lang="en-IE" dirty="0"/>
              <a:t>Det etiske spørgsmål at stille...</a:t>
            </a:r>
          </a:p>
        </p:txBody>
      </p:sp>
      <p:sp>
        <p:nvSpPr>
          <p:cNvPr id="5" name="Text Placeholder 2">
            <a:extLst>
              <a:ext uri="{FF2B5EF4-FFF2-40B4-BE49-F238E27FC236}">
                <a16:creationId xmlns:a16="http://schemas.microsoft.com/office/drawing/2014/main" id="{B7DC6E24-9D37-C104-1B1F-31FE11D75E8D}"/>
              </a:ext>
            </a:extLst>
          </p:cNvPr>
          <p:cNvSpPr>
            <a:spLocks noGrp="1"/>
          </p:cNvSpPr>
          <p:nvPr>
            <p:ph type="body" sz="quarter" idx="18"/>
          </p:nvPr>
        </p:nvSpPr>
        <p:spPr>
          <a:xfrm>
            <a:off x="1880342" y="2461134"/>
            <a:ext cx="4983180" cy="1573924"/>
          </a:xfrm>
        </p:spPr>
        <p:txBody>
          <a:bodyPr>
            <a:normAutofit/>
          </a:bodyPr>
          <a:lstStyle/>
          <a:p>
            <a:pPr algn="ctr" rtl="0"/>
            <a:endParaRPr lang="en-US" sz="1100" dirty="0"/>
          </a:p>
          <a:p>
            <a:pPr algn="ctr" rtl="0"/>
            <a:r>
              <a:rPr lang="en-US" dirty="0"/>
              <a:t>Et problem = en mulighed</a:t>
            </a:r>
          </a:p>
          <a:p>
            <a:pPr algn="ctr" rtl="0"/>
            <a:endParaRPr lang="en-US" sz="800" dirty="0"/>
          </a:p>
          <a:p>
            <a:pPr algn="ctr" rtl="0"/>
            <a:r>
              <a:rPr lang="en-US" dirty="0"/>
              <a:t>ET STORT problem = EN STOR mulighed</a:t>
            </a:r>
            <a:endParaRPr lang="en-IE" dirty="0"/>
          </a:p>
        </p:txBody>
      </p:sp>
      <p:sp>
        <p:nvSpPr>
          <p:cNvPr id="6" name="TextBox 5">
            <a:extLst>
              <a:ext uri="{FF2B5EF4-FFF2-40B4-BE49-F238E27FC236}">
                <a16:creationId xmlns:a16="http://schemas.microsoft.com/office/drawing/2014/main" id="{A29A676C-F4B2-1283-3FD9-8D5E3C643DDF}"/>
              </a:ext>
            </a:extLst>
          </p:cNvPr>
          <p:cNvSpPr txBox="1"/>
          <p:nvPr/>
        </p:nvSpPr>
        <p:spPr>
          <a:xfrm>
            <a:off x="2022870" y="1768707"/>
            <a:ext cx="4698124" cy="646331"/>
          </a:xfrm>
          <a:prstGeom prst="rect">
            <a:avLst/>
          </a:prstGeom>
          <a:noFill/>
        </p:spPr>
        <p:txBody>
          <a:bodyPr wrap="square" rtlCol="0">
            <a:spAutoFit/>
          </a:bodyPr>
          <a:lstStyle/>
          <a:p>
            <a:pPr rtl="0" algn="l"/>
            <a:r>
              <a:rPr lang="en-US" sz="3600" b="1" dirty="0">
                <a:solidFill>
                  <a:srgbClr val="F79037"/>
                </a:solidFill>
              </a:rPr>
              <a:t>Hvad er problemet??</a:t>
            </a:r>
            <a:endParaRPr lang="en-IE" sz="3600" b="1" dirty="0">
              <a:solidFill>
                <a:srgbClr val="F79037"/>
              </a:solidFill>
            </a:endParaRPr>
          </a:p>
        </p:txBody>
      </p:sp>
      <p:sp>
        <p:nvSpPr>
          <p:cNvPr id="7" name="TextBox 6">
            <a:extLst>
              <a:ext uri="{FF2B5EF4-FFF2-40B4-BE49-F238E27FC236}">
                <a16:creationId xmlns:a16="http://schemas.microsoft.com/office/drawing/2014/main" id="{616B481C-94F8-6024-62C4-5E2DBE62E896}"/>
              </a:ext>
            </a:extLst>
          </p:cNvPr>
          <p:cNvSpPr txBox="1"/>
          <p:nvPr/>
        </p:nvSpPr>
        <p:spPr>
          <a:xfrm>
            <a:off x="2083094" y="4195887"/>
            <a:ext cx="5107761" cy="1200329"/>
          </a:xfrm>
          <a:prstGeom prst="rect">
            <a:avLst/>
          </a:prstGeom>
          <a:noFill/>
        </p:spPr>
        <p:txBody>
          <a:bodyPr wrap="square" rtlCol="0">
            <a:spAutoFit/>
          </a:bodyPr>
          <a:lstStyle/>
          <a:p>
            <a:pPr rtl="0" algn="l"/>
            <a:r>
              <a:rPr lang="en-US" sz="3600" b="1" dirty="0">
                <a:solidFill>
                  <a:srgbClr val="000000"/>
                </a:solidFill>
              </a:rPr>
              <a:t>Designtænkning hjælper os med at finde LØSNINGERNE!</a:t>
            </a:r>
            <a:endParaRPr lang="en-IE" sz="3600" b="1" dirty="0">
              <a:solidFill>
                <a:srgbClr val="000000"/>
              </a:solidFill>
            </a:endParaRPr>
          </a:p>
        </p:txBody>
      </p:sp>
    </p:spTree>
    <p:extLst>
      <p:ext uri="{BB962C8B-B14F-4D97-AF65-F5344CB8AC3E}">
        <p14:creationId xmlns:p14="http://schemas.microsoft.com/office/powerpoint/2010/main" val="4170161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B37A08C-E6B1-382B-75FB-D2F0E509B4FF}"/>
              </a:ext>
            </a:extLst>
          </p:cNvPr>
          <p:cNvSpPr>
            <a:spLocks noGrp="1"/>
          </p:cNvSpPr>
          <p:nvPr>
            <p:ph type="body" sz="quarter" idx="13"/>
          </p:nvPr>
        </p:nvSpPr>
        <p:spPr>
          <a:xfrm>
            <a:off x="855663" y="1525588"/>
            <a:ext cx="5056187" cy="3806825"/>
          </a:xfrm>
        </p:spPr>
        <p:txBody>
          <a:bodyPr/>
          <a:lstStyle/>
          <a:p>
            <a:pPr rtl="0" algn="l">
              <a:lnSpc>
                <a:spcPct val="100000"/>
              </a:lnSpc>
              <a:spcBef>
                <a:spcPts val="600"/>
              </a:spcBef>
            </a:pPr>
            <a:r>
              <a:rPr lang="en-US" dirty="0"/>
              <a:t>Designtænkning er en</a:t>
            </a:r>
            <a:r>
              <a:rPr lang="en-US" b="1" dirty="0"/>
              <a:t>menneskecentreret tilgang</a:t>
            </a:r>
            <a:r>
              <a:rPr lang="en-US" dirty="0"/>
              <a:t>til innovation, der trækker fra designerens værktøjssæt til at integrere</a:t>
            </a:r>
            <a:r>
              <a:rPr lang="en-US" b="1" dirty="0"/>
              <a:t>menneskers behov</a:t>
            </a:r>
            <a:r>
              <a:rPr lang="en-US" dirty="0"/>
              <a:t>, det</a:t>
            </a:r>
            <a:r>
              <a:rPr lang="en-US" b="1" dirty="0"/>
              <a:t>teknologiens muligheder</a:t>
            </a:r>
            <a:r>
              <a:rPr lang="en-US" dirty="0"/>
              <a:t>, og</a:t>
            </a:r>
            <a:r>
              <a:rPr lang="en-US" b="1" dirty="0"/>
              <a:t>krav</a:t>
            </a:r>
            <a:br>
              <a:rPr lang="en-US" b="1" dirty="0"/>
            </a:br>
            <a:r>
              <a:rPr lang="en-US" b="1" dirty="0"/>
              <a:t>for forretningssucces</a:t>
            </a:r>
            <a:endParaRPr lang="en-US" dirty="0">
              <a:cs typeface="Calibri" panose="020F0502020204030204"/>
            </a:endParaRPr>
          </a:p>
          <a:p>
            <a:pPr rtl="0" algn="l"/>
            <a:endParaRPr lang="en-IE" dirty="0"/>
          </a:p>
        </p:txBody>
      </p:sp>
      <p:grpSp>
        <p:nvGrpSpPr>
          <p:cNvPr id="5" name="Group 4">
            <a:extLst>
              <a:ext uri="{FF2B5EF4-FFF2-40B4-BE49-F238E27FC236}">
                <a16:creationId xmlns:a16="http://schemas.microsoft.com/office/drawing/2014/main" id="{BE8BFC22-3026-E9C2-0986-4C8848494612}"/>
              </a:ext>
            </a:extLst>
          </p:cNvPr>
          <p:cNvGrpSpPr/>
          <p:nvPr/>
        </p:nvGrpSpPr>
        <p:grpSpPr>
          <a:xfrm>
            <a:off x="2716038" y="371192"/>
            <a:ext cx="1177027" cy="809484"/>
            <a:chOff x="3400450" y="986392"/>
            <a:chExt cx="1487826" cy="1083162"/>
          </a:xfrm>
        </p:grpSpPr>
        <p:sp>
          <p:nvSpPr>
            <p:cNvPr id="6" name="Freeform 10">
              <a:extLst>
                <a:ext uri="{FF2B5EF4-FFF2-40B4-BE49-F238E27FC236}">
                  <a16:creationId xmlns:a16="http://schemas.microsoft.com/office/drawing/2014/main" id="{F9162C59-C0BD-9A0B-3312-1E2DA0BCF7A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rtl="0" algn="l"/>
              <a:endParaRPr lang="en-US"/>
            </a:p>
          </p:txBody>
        </p:sp>
        <p:sp>
          <p:nvSpPr>
            <p:cNvPr id="7" name="Freeform 11">
              <a:extLst>
                <a:ext uri="{FF2B5EF4-FFF2-40B4-BE49-F238E27FC236}">
                  <a16:creationId xmlns:a16="http://schemas.microsoft.com/office/drawing/2014/main" id="{C1514D1F-138E-DE07-0D30-BB3F6318D240}"/>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
        <p:nvSpPr>
          <p:cNvPr id="8" name="TextBox 7">
            <a:extLst>
              <a:ext uri="{FF2B5EF4-FFF2-40B4-BE49-F238E27FC236}">
                <a16:creationId xmlns:a16="http://schemas.microsoft.com/office/drawing/2014/main" id="{EF5A3DE8-35ED-3C01-EF7D-79F755296FA8}"/>
              </a:ext>
            </a:extLst>
          </p:cNvPr>
          <p:cNvSpPr txBox="1"/>
          <p:nvPr/>
        </p:nvSpPr>
        <p:spPr>
          <a:xfrm>
            <a:off x="2779414" y="5424165"/>
            <a:ext cx="3431263" cy="369332"/>
          </a:xfrm>
          <a:prstGeom prst="rect">
            <a:avLst/>
          </a:prstGeom>
          <a:noFill/>
        </p:spPr>
        <p:txBody>
          <a:bodyPr wrap="square">
            <a:spAutoFit/>
          </a:bodyPr>
          <a:lstStyle/>
          <a:p>
            <a:pPr rtl="0" algn="l"/>
            <a:r>
              <a:rPr lang="en-US" dirty="0">
                <a:solidFill>
                  <a:schemeClr val="bg2">
                    <a:lumMod val="50000"/>
                  </a:schemeClr>
                </a:solidFill>
              </a:rPr>
              <a:t>- Tim Brown direktørstol IDEO</a:t>
            </a:r>
            <a:endParaRPr lang="en-IE" dirty="0">
              <a:solidFill>
                <a:schemeClr val="bg2">
                  <a:lumMod val="50000"/>
                </a:schemeClr>
              </a:solidFill>
            </a:endParaRPr>
          </a:p>
        </p:txBody>
      </p:sp>
      <p:pic>
        <p:nvPicPr>
          <p:cNvPr id="11" name="Picture Placeholder 8" descr="A picture containing indoor, arranged  Description automatically generated">
            <a:extLst>
              <a:ext uri="{FF2B5EF4-FFF2-40B4-BE49-F238E27FC236}">
                <a16:creationId xmlns:a16="http://schemas.microsoft.com/office/drawing/2014/main" id="{1E670FAA-02B3-0591-F135-0F34909B11D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1727" r="11727"/>
          <a:stretch/>
        </p:blipFill>
        <p:spPr>
          <a:xfrm>
            <a:off x="6096000" y="1404938"/>
            <a:ext cx="5240338" cy="4703762"/>
          </a:xfrm>
        </p:spPr>
      </p:pic>
    </p:spTree>
    <p:extLst>
      <p:ext uri="{BB962C8B-B14F-4D97-AF65-F5344CB8AC3E}">
        <p14:creationId xmlns:p14="http://schemas.microsoft.com/office/powerpoint/2010/main" val="298709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C4AF82-5B2B-38AB-4ACB-69FA6C162C20}"/>
              </a:ext>
            </a:extLst>
          </p:cNvPr>
          <p:cNvSpPr>
            <a:spLocks noGrp="1"/>
          </p:cNvSpPr>
          <p:nvPr>
            <p:ph type="pic" sz="quarter" idx="10"/>
          </p:nvPr>
        </p:nvSpPr>
        <p:spPr/>
        <p:txBody>
          <a:bodyPr/>
          <a:lstStyle/>
          <a:p>
            <a:pPr rtl="0" algn="l"/>
            <a:endParaRPr lang="en-IE"/>
          </a:p>
        </p:txBody>
      </p:sp>
      <p:sp>
        <p:nvSpPr>
          <p:cNvPr id="5" name="Text Placeholder 2">
            <a:extLst>
              <a:ext uri="{FF2B5EF4-FFF2-40B4-BE49-F238E27FC236}">
                <a16:creationId xmlns:a16="http://schemas.microsoft.com/office/drawing/2014/main" id="{3BDF8CD6-ABA0-EF3A-9C7F-DDB56123265C}"/>
              </a:ext>
            </a:extLst>
          </p:cNvPr>
          <p:cNvSpPr>
            <a:spLocks noGrp="1"/>
          </p:cNvSpPr>
          <p:nvPr>
            <p:ph type="body" sz="quarter" idx="16"/>
          </p:nvPr>
        </p:nvSpPr>
        <p:spPr>
          <a:xfrm>
            <a:off x="898525" y="890588"/>
            <a:ext cx="4991100" cy="992187"/>
          </a:xfrm>
        </p:spPr>
        <p:txBody>
          <a:bodyPr>
            <a:noAutofit/>
          </a:bodyPr>
          <a:lstStyle/>
          <a:p>
            <a:pPr rtl="0" algn="l"/>
            <a:r>
              <a:rPr lang="en-US" dirty="0"/>
              <a:t>Menneskecentreret problemløsning</a:t>
            </a:r>
            <a:endParaRPr lang="en-IE" dirty="0"/>
          </a:p>
        </p:txBody>
      </p:sp>
      <p:sp>
        <p:nvSpPr>
          <p:cNvPr id="6" name="Text Placeholder 1">
            <a:extLst>
              <a:ext uri="{FF2B5EF4-FFF2-40B4-BE49-F238E27FC236}">
                <a16:creationId xmlns:a16="http://schemas.microsoft.com/office/drawing/2014/main" id="{7D6F8F0B-46E7-FB60-173E-94D01895EDC5}"/>
              </a:ext>
            </a:extLst>
          </p:cNvPr>
          <p:cNvSpPr>
            <a:spLocks noGrp="1"/>
          </p:cNvSpPr>
          <p:nvPr>
            <p:ph type="body" sz="quarter" idx="18"/>
          </p:nvPr>
        </p:nvSpPr>
        <p:spPr>
          <a:xfrm>
            <a:off x="898525" y="2156375"/>
            <a:ext cx="5402687" cy="3290887"/>
          </a:xfrm>
        </p:spPr>
        <p:txBody>
          <a:bodyPr vert="horz" lIns="91440" tIns="45720" rIns="91440" bIns="45720" rtlCol="0" anchor="t">
            <a:normAutofit/>
          </a:bodyPr>
          <a:lstStyle/>
          <a:p>
            <a:pPr indent="0" rtl="0" algn="l">
              <a:lnSpc>
                <a:spcPct val="100000"/>
              </a:lnSpc>
            </a:pPr>
            <a:r>
              <a:rPr lang="en-US" dirty="0">
                <a:solidFill>
                  <a:srgbClr val="030303"/>
                </a:solidFill>
                <a:ea typeface="Roboto"/>
              </a:rPr>
              <a:t>Design Thinking er en</a:t>
            </a:r>
            <a:r>
              <a:rPr lang="en-US" b="1" i="0" dirty="0">
                <a:solidFill>
                  <a:srgbClr val="030303"/>
                </a:solidFill>
                <a:effectLst/>
                <a:ea typeface="Roboto"/>
              </a:rPr>
              <a:t>5-trins proces</a:t>
            </a:r>
            <a:r>
              <a:rPr lang="en-US" b="0" i="0" dirty="0">
                <a:solidFill>
                  <a:srgbClr val="030303"/>
                </a:solidFill>
                <a:effectLst/>
                <a:ea typeface="Roboto"/>
              </a:rPr>
              <a:t>at skabe meningsfulde ideer, der løser reelle problemer for en bestemt gruppe mennesker.</a:t>
            </a:r>
          </a:p>
          <a:p>
            <a:pPr indent="0" rtl="0" algn="l">
              <a:lnSpc>
                <a:spcPct val="100000"/>
              </a:lnSpc>
            </a:pPr>
            <a:r>
              <a:rPr lang="en-US" b="0" i="0" dirty="0">
                <a:solidFill>
                  <a:srgbClr val="030303"/>
                </a:solidFill>
                <a:effectLst/>
                <a:ea typeface="Roboto"/>
              </a:rPr>
              <a:t>Processen har bragt mange virksomheder masser af glade kunder og hjulpet</a:t>
            </a:r>
            <a:r>
              <a:rPr lang="en-US" b="0" i="0" dirty="0">
                <a:solidFill>
                  <a:srgbClr val="030303"/>
                </a:solidFill>
                <a:effectLst/>
              </a:rPr>
              <a:t>iværksættere</a:t>
            </a:r>
            <a:r>
              <a:rPr lang="en-US" b="0" i="0" dirty="0">
                <a:solidFill>
                  <a:srgbClr val="030303"/>
                </a:solidFill>
                <a:effectLst/>
                <a:ea typeface="Roboto"/>
              </a:rPr>
              <a:t>fra hele verden for at løse problemer med innovative nye løsninger.</a:t>
            </a:r>
            <a:endParaRPr lang="en-IE" dirty="0">
              <a:ea typeface="Roboto"/>
            </a:endParaRPr>
          </a:p>
        </p:txBody>
      </p:sp>
      <p:pic>
        <p:nvPicPr>
          <p:cNvPr id="7" name="Online Media 6" title="The Design Thinking Process">
            <a:hlinkClick r:id="" action="ppaction://media"/>
            <a:extLst>
              <a:ext uri="{FF2B5EF4-FFF2-40B4-BE49-F238E27FC236}">
                <a16:creationId xmlns:a16="http://schemas.microsoft.com/office/drawing/2014/main" id="{ACE3EB7E-5481-193C-CFE9-DC886C0CD6A6}"/>
              </a:ext>
            </a:extLst>
          </p:cNvPr>
          <p:cNvPicPr>
            <a:picLocks noRot="1" noChangeAspect="1"/>
          </p:cNvPicPr>
          <p:nvPr>
            <a:videoFile r:link="rId1"/>
          </p:nvPr>
        </p:nvPicPr>
        <p:blipFill>
          <a:blip r:embed="rId3"/>
          <a:stretch>
            <a:fillRect/>
          </a:stretch>
        </p:blipFill>
        <p:spPr>
          <a:xfrm>
            <a:off x="6905142" y="1333500"/>
            <a:ext cx="5286858" cy="4052094"/>
          </a:xfrm>
          <a:prstGeom prst="rect">
            <a:avLst/>
          </a:prstGeom>
        </p:spPr>
      </p:pic>
      <p:sp>
        <p:nvSpPr>
          <p:cNvPr id="8" name="TextBox 7">
            <a:extLst>
              <a:ext uri="{FF2B5EF4-FFF2-40B4-BE49-F238E27FC236}">
                <a16:creationId xmlns:a16="http://schemas.microsoft.com/office/drawing/2014/main" id="{0BFEFF35-7B4C-42AF-98AD-653B140A4D5A}"/>
              </a:ext>
            </a:extLst>
          </p:cNvPr>
          <p:cNvSpPr txBox="1"/>
          <p:nvPr/>
        </p:nvSpPr>
        <p:spPr>
          <a:xfrm>
            <a:off x="551868" y="6062091"/>
            <a:ext cx="6096000" cy="369332"/>
          </a:xfrm>
          <a:prstGeom prst="rect">
            <a:avLst/>
          </a:prstGeom>
          <a:noFill/>
        </p:spPr>
        <p:txBody>
          <a:bodyPr wrap="square">
            <a:spAutoFit/>
          </a:bodyPr>
          <a:lstStyle/>
          <a:p>
            <a:pPr rtl="0" algn="l"/>
            <a:r>
              <a:rPr lang="en-US" dirty="0">
                <a:solidFill>
                  <a:srgbClr val="000000"/>
                </a:solidFill>
                <a:hlinkClick r:id="rId4">
                  <a:extLst>
                    <a:ext uri="{A12FA001-AC4F-418D-AE19-62706E023703}">
                      <ahyp:hlinkClr xmlns:ahyp="http://schemas.microsoft.com/office/drawing/2018/hyperlinkcolor" val="tx"/>
                    </a:ext>
                  </a:extLst>
                </a:hlinkClick>
              </a:rPr>
              <a:t>Design Thinking Process - YouTube</a:t>
            </a:r>
            <a:endParaRPr lang="en-IE" dirty="0">
              <a:solidFill>
                <a:srgbClr val="000000"/>
              </a:solidFill>
            </a:endParaRPr>
          </a:p>
        </p:txBody>
      </p:sp>
    </p:spTree>
    <p:extLst>
      <p:ext uri="{BB962C8B-B14F-4D97-AF65-F5344CB8AC3E}">
        <p14:creationId xmlns:p14="http://schemas.microsoft.com/office/powerpoint/2010/main" val="7488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2710A6A-B374-8AAC-D77B-688415231896}"/>
              </a:ext>
            </a:extLst>
          </p:cNvPr>
          <p:cNvSpPr txBox="1">
            <a:spLocks/>
          </p:cNvSpPr>
          <p:nvPr/>
        </p:nvSpPr>
        <p:spPr>
          <a:xfrm>
            <a:off x="734713" y="168166"/>
            <a:ext cx="10763604" cy="1057027"/>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b="1" dirty="0">
                <a:solidFill>
                  <a:srgbClr val="000000"/>
                </a:solidFill>
              </a:rPr>
              <a:t>De 5 stadier i designtænkningsprocessen</a:t>
            </a:r>
            <a:endParaRPr lang="en-IE" b="1" dirty="0">
              <a:solidFill>
                <a:srgbClr val="000000"/>
              </a:solidFill>
            </a:endParaRPr>
          </a:p>
        </p:txBody>
      </p:sp>
      <p:sp>
        <p:nvSpPr>
          <p:cNvPr id="3" name="Hexagon 2">
            <a:extLst>
              <a:ext uri="{FF2B5EF4-FFF2-40B4-BE49-F238E27FC236}">
                <a16:creationId xmlns:a16="http://schemas.microsoft.com/office/drawing/2014/main" id="{130CF9B3-9122-0D56-0BC7-9C17B9074E7D}"/>
              </a:ext>
            </a:extLst>
          </p:cNvPr>
          <p:cNvSpPr/>
          <p:nvPr/>
        </p:nvSpPr>
        <p:spPr>
          <a:xfrm>
            <a:off x="1697804" y="1902372"/>
            <a:ext cx="2039007" cy="1734207"/>
          </a:xfrm>
          <a:prstGeom prst="hexagon">
            <a:avLst/>
          </a:prstGeom>
          <a:solidFill>
            <a:srgbClr val="B2DED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dirty="0">
                <a:solidFill>
                  <a:schemeClr val="bg1"/>
                </a:solidFill>
              </a:rPr>
              <a:t>Empati</a:t>
            </a:r>
            <a:endParaRPr lang="en-IE" sz="2000" b="1" dirty="0">
              <a:solidFill>
                <a:schemeClr val="bg1"/>
              </a:solidFill>
            </a:endParaRPr>
          </a:p>
        </p:txBody>
      </p:sp>
      <p:sp>
        <p:nvSpPr>
          <p:cNvPr id="4" name="Hexagon 3">
            <a:extLst>
              <a:ext uri="{FF2B5EF4-FFF2-40B4-BE49-F238E27FC236}">
                <a16:creationId xmlns:a16="http://schemas.microsoft.com/office/drawing/2014/main" id="{3BBD8AF0-EC85-8912-2323-CB606AC128B7}"/>
              </a:ext>
            </a:extLst>
          </p:cNvPr>
          <p:cNvSpPr/>
          <p:nvPr/>
        </p:nvSpPr>
        <p:spPr>
          <a:xfrm>
            <a:off x="3526987" y="2916620"/>
            <a:ext cx="2039007" cy="1734207"/>
          </a:xfrm>
          <a:prstGeom prst="hexagon">
            <a:avLst/>
          </a:prstGeom>
          <a:solidFill>
            <a:srgbClr val="F790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a:solidFill>
                  <a:schemeClr val="bg1"/>
                </a:solidFill>
              </a:rPr>
              <a:t>Definere</a:t>
            </a:r>
            <a:endParaRPr lang="en-IE" sz="2000" b="1">
              <a:solidFill>
                <a:schemeClr val="bg1"/>
              </a:solidFill>
            </a:endParaRPr>
          </a:p>
        </p:txBody>
      </p:sp>
      <p:sp>
        <p:nvSpPr>
          <p:cNvPr id="5" name="Hexagon 4">
            <a:extLst>
              <a:ext uri="{FF2B5EF4-FFF2-40B4-BE49-F238E27FC236}">
                <a16:creationId xmlns:a16="http://schemas.microsoft.com/office/drawing/2014/main" id="{E75602FF-78E8-6933-AC92-63020BF4B063}"/>
              </a:ext>
            </a:extLst>
          </p:cNvPr>
          <p:cNvSpPr/>
          <p:nvPr/>
        </p:nvSpPr>
        <p:spPr>
          <a:xfrm>
            <a:off x="5382830" y="1902372"/>
            <a:ext cx="2039007" cy="1734207"/>
          </a:xfrm>
          <a:prstGeom prst="hexagon">
            <a:avLst/>
          </a:prstGeom>
          <a:solidFill>
            <a:srgbClr val="F1A0C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a:solidFill>
                  <a:schemeClr val="bg1"/>
                </a:solidFill>
              </a:rPr>
              <a:t>Idé</a:t>
            </a:r>
            <a:endParaRPr lang="en-IE" sz="2000" b="1">
              <a:solidFill>
                <a:schemeClr val="bg1"/>
              </a:solidFill>
            </a:endParaRPr>
          </a:p>
        </p:txBody>
      </p:sp>
      <p:sp>
        <p:nvSpPr>
          <p:cNvPr id="6" name="Hexagon 5">
            <a:extLst>
              <a:ext uri="{FF2B5EF4-FFF2-40B4-BE49-F238E27FC236}">
                <a16:creationId xmlns:a16="http://schemas.microsoft.com/office/drawing/2014/main" id="{EB53A0E8-4669-1270-1B9A-5EA64F717691}"/>
              </a:ext>
            </a:extLst>
          </p:cNvPr>
          <p:cNvSpPr/>
          <p:nvPr/>
        </p:nvSpPr>
        <p:spPr>
          <a:xfrm>
            <a:off x="7185353" y="2916619"/>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a:t>Prototype</a:t>
            </a:r>
            <a:endParaRPr lang="en-IE" sz="2000" b="1"/>
          </a:p>
        </p:txBody>
      </p:sp>
      <p:sp>
        <p:nvSpPr>
          <p:cNvPr id="7" name="Hexagon 6">
            <a:extLst>
              <a:ext uri="{FF2B5EF4-FFF2-40B4-BE49-F238E27FC236}">
                <a16:creationId xmlns:a16="http://schemas.microsoft.com/office/drawing/2014/main" id="{57DD0F70-AB6B-D650-A7A6-E46E34950C86}"/>
              </a:ext>
            </a:extLst>
          </p:cNvPr>
          <p:cNvSpPr/>
          <p:nvPr/>
        </p:nvSpPr>
        <p:spPr>
          <a:xfrm>
            <a:off x="8987876" y="3930866"/>
            <a:ext cx="2039007" cy="1734207"/>
          </a:xfrm>
          <a:prstGeom prst="hexagon">
            <a:avLst/>
          </a:prstGeom>
          <a:solidFill>
            <a:srgbClr val="F9B27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000" b="1">
                <a:solidFill>
                  <a:schemeClr val="bg1"/>
                </a:solidFill>
              </a:rPr>
              <a:t>Prøve</a:t>
            </a:r>
            <a:endParaRPr lang="en-IE" sz="2000" b="1">
              <a:solidFill>
                <a:schemeClr val="bg1"/>
              </a:solidFill>
            </a:endParaRPr>
          </a:p>
        </p:txBody>
      </p:sp>
    </p:spTree>
    <p:extLst>
      <p:ext uri="{BB962C8B-B14F-4D97-AF65-F5344CB8AC3E}">
        <p14:creationId xmlns:p14="http://schemas.microsoft.com/office/powerpoint/2010/main" val="47916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uits and vegetable slices spread on a pink background">
            <a:extLst>
              <a:ext uri="{FF2B5EF4-FFF2-40B4-BE49-F238E27FC236}">
                <a16:creationId xmlns:a16="http://schemas.microsoft.com/office/drawing/2014/main" id="{02F8148F-8F92-CC54-DB79-91E3A036D387}"/>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6" name="Text Placeholder 2">
            <a:extLst>
              <a:ext uri="{FF2B5EF4-FFF2-40B4-BE49-F238E27FC236}">
                <a16:creationId xmlns:a16="http://schemas.microsoft.com/office/drawing/2014/main" id="{EAE44D71-9F48-27C5-6584-82CF621B174D}"/>
              </a:ext>
            </a:extLst>
          </p:cNvPr>
          <p:cNvSpPr>
            <a:spLocks noGrp="1"/>
          </p:cNvSpPr>
          <p:nvPr>
            <p:ph type="body" sz="quarter" idx="13"/>
          </p:nvPr>
        </p:nvSpPr>
        <p:spPr>
          <a:xfrm>
            <a:off x="427038" y="1504950"/>
            <a:ext cx="5056187" cy="3808413"/>
          </a:xfrm>
        </p:spPr>
        <p:txBody>
          <a:bodyPr>
            <a:normAutofit/>
          </a:bodyPr>
          <a:lstStyle/>
          <a:p>
            <a:pPr rtl="0" algn="l"/>
            <a:r>
              <a:rPr lang="en-US" b="1" i="1" dirty="0">
                <a:solidFill>
                  <a:srgbClr val="2E2E2E"/>
                </a:solidFill>
                <a:effectLst/>
              </a:rPr>
              <a:t>Fødevaredesigntænkning</a:t>
            </a:r>
            <a:r>
              <a:rPr lang="en-US" i="1" dirty="0">
                <a:solidFill>
                  <a:srgbClr val="2E2E2E"/>
                </a:solidFill>
                <a:effectLst/>
              </a:rPr>
              <a:t>er den proces, der udløser kreativitet og fører til innovative, meningsfulde og bæredygtige forslag til nye retter, madprodukter, madbegivenheder, madservices, madsystemer og alt derimellem.</a:t>
            </a:r>
            <a:endParaRPr lang="en-IE" dirty="0"/>
          </a:p>
        </p:txBody>
      </p:sp>
      <p:sp>
        <p:nvSpPr>
          <p:cNvPr id="8" name="TextBox 7">
            <a:extLst>
              <a:ext uri="{FF2B5EF4-FFF2-40B4-BE49-F238E27FC236}">
                <a16:creationId xmlns:a16="http://schemas.microsoft.com/office/drawing/2014/main" id="{4B6B6390-81F3-B09E-2A96-5D40662B117A}"/>
              </a:ext>
            </a:extLst>
          </p:cNvPr>
          <p:cNvSpPr txBox="1"/>
          <p:nvPr/>
        </p:nvSpPr>
        <p:spPr>
          <a:xfrm>
            <a:off x="4186317" y="5346449"/>
            <a:ext cx="1296908" cy="646331"/>
          </a:xfrm>
          <a:prstGeom prst="rect">
            <a:avLst/>
          </a:prstGeom>
          <a:noFill/>
        </p:spPr>
        <p:txBody>
          <a:bodyPr wrap="square">
            <a:spAutoFit/>
          </a:bodyPr>
          <a:lstStyle/>
          <a:p>
            <a:pPr algn="l" fontAlgn="base" rtl="0"/>
            <a:r>
              <a:rPr lang="en-IE" b="0" i="0" u="none" strike="noStrike" dirty="0">
                <a:solidFill>
                  <a:srgbClr val="F68F37"/>
                </a:solidFill>
                <a:effectLst/>
                <a:latin typeface="brandon-grot-w01-light"/>
                <a:hlinkClick r:id="rId3">
                  <a:extLst>
                    <a:ext uri="{A12FA001-AC4F-418D-AE19-62706E023703}">
                      <ahyp:hlinkClr xmlns:ahyp="http://schemas.microsoft.com/office/drawing/2018/hyperlinkcolor" val="tx"/>
                    </a:ext>
                  </a:extLst>
                </a:hlinkClick>
              </a:rPr>
              <a:t>FRANCESCA</a:t>
            </a:r>
            <a:endParaRPr lang="en-IE" b="0" i="0" dirty="0">
              <a:solidFill>
                <a:srgbClr val="F68F37"/>
              </a:solidFill>
              <a:effectLst/>
            </a:endParaRPr>
          </a:p>
          <a:p>
            <a:pPr algn="l" fontAlgn="base" rtl="0"/>
            <a:r>
              <a:rPr lang="en-IE" b="0" i="0" dirty="0">
                <a:solidFill>
                  <a:srgbClr val="F68F37"/>
                </a:solidFill>
                <a:effectLst/>
                <a:latin typeface="brandon-grot-w01-light"/>
              </a:rPr>
              <a:t>ZAMPOLLO</a:t>
            </a:r>
            <a:endParaRPr lang="en-IE" b="0" i="0" dirty="0">
              <a:solidFill>
                <a:srgbClr val="F68F37"/>
              </a:solidFill>
              <a:effectLst/>
            </a:endParaRPr>
          </a:p>
        </p:txBody>
      </p:sp>
    </p:spTree>
    <p:extLst>
      <p:ext uri="{BB962C8B-B14F-4D97-AF65-F5344CB8AC3E}">
        <p14:creationId xmlns:p14="http://schemas.microsoft.com/office/powerpoint/2010/main" val="48324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04E4A50-69CD-6800-C606-52A42E1ABE56}"/>
              </a:ext>
            </a:extLst>
          </p:cNvPr>
          <p:cNvSpPr txBox="1"/>
          <p:nvPr/>
        </p:nvSpPr>
        <p:spPr>
          <a:xfrm>
            <a:off x="7010400" y="1438389"/>
            <a:ext cx="5181600" cy="3981222"/>
          </a:xfrm>
          <a:prstGeom prst="rect">
            <a:avLst/>
          </a:prstGeom>
          <a:solidFill>
            <a:schemeClr val="bg1"/>
          </a:solidFill>
        </p:spPr>
        <p:txBody>
          <a:bodyPr wrap="square" rtlCol="0">
            <a:spAutoFit/>
          </a:bodyPr>
          <a:lstStyle/>
          <a:p>
            <a:pPr rtl="0" algn="l"/>
            <a:endParaRPr lang="en-IE" dirty="0"/>
          </a:p>
        </p:txBody>
      </p:sp>
      <p:sp>
        <p:nvSpPr>
          <p:cNvPr id="2" name="Text Placeholder 1">
            <a:extLst>
              <a:ext uri="{FF2B5EF4-FFF2-40B4-BE49-F238E27FC236}">
                <a16:creationId xmlns:a16="http://schemas.microsoft.com/office/drawing/2014/main" id="{CF6A73ED-5D18-1738-2407-57BE0E4F5A29}"/>
              </a:ext>
            </a:extLst>
          </p:cNvPr>
          <p:cNvSpPr>
            <a:spLocks noGrp="1"/>
          </p:cNvSpPr>
          <p:nvPr>
            <p:ph type="body" sz="quarter" idx="18"/>
          </p:nvPr>
        </p:nvSpPr>
        <p:spPr>
          <a:xfrm>
            <a:off x="960351" y="1438088"/>
            <a:ext cx="5181600" cy="3291086"/>
          </a:xfrm>
        </p:spPr>
        <p:txBody>
          <a:bodyPr/>
          <a:lstStyle/>
          <a:p>
            <a:pPr indent="0" rtl="0" algn="l"/>
            <a:r>
              <a:rPr lang="en-US" dirty="0"/>
              <a:t>En måde at</a:t>
            </a:r>
            <a:r>
              <a:rPr lang="en-US" dirty="0" err="1"/>
              <a:t>kategorisere</a:t>
            </a:r>
            <a:r>
              <a:rPr lang="en-US" dirty="0"/>
              <a:t>innovation er at klassificere det ud fra to dimensioner:</a:t>
            </a:r>
            <a:r>
              <a:rPr lang="en-US" b="1" dirty="0"/>
              <a:t>teknologien</a:t>
            </a:r>
            <a:r>
              <a:rPr lang="en-US" dirty="0"/>
              <a:t>den bruger og</a:t>
            </a:r>
            <a:r>
              <a:rPr lang="en-US" b="1" dirty="0"/>
              <a:t>markedet</a:t>
            </a:r>
            <a:r>
              <a:rPr lang="en-US" dirty="0"/>
              <a:t>den opererer i.</a:t>
            </a:r>
          </a:p>
          <a:p>
            <a:pPr indent="0" rtl="0" algn="l"/>
            <a:r>
              <a:rPr lang="en-US" dirty="0"/>
              <a:t>Vi kan bruge innovationsmatrixen til</a:t>
            </a:r>
            <a:r>
              <a:rPr lang="en-US" dirty="0" err="1"/>
              <a:t>visualisere</a:t>
            </a:r>
            <a:r>
              <a:rPr lang="en-US" dirty="0"/>
              <a:t>de fire mest almindelige typer af innovation:</a:t>
            </a:r>
          </a:p>
          <a:p>
            <a:pPr marL="1143000" lvl="1" indent="-457200" rtl="0" algn="l">
              <a:buFont typeface="+mj-lt"/>
              <a:buAutoNum type="arabicPeriod"/>
            </a:pPr>
            <a:r>
              <a:rPr lang="en-US" sz="2400" b="1" dirty="0">
                <a:solidFill>
                  <a:srgbClr val="000000"/>
                </a:solidFill>
                <a:latin typeface="+mn-lt"/>
              </a:rPr>
              <a:t>Inkrementel</a:t>
            </a:r>
          </a:p>
          <a:p>
            <a:pPr marL="1143000" lvl="1" indent="-457200" rtl="0" algn="l">
              <a:buFont typeface="+mj-lt"/>
              <a:buAutoNum type="arabicPeriod"/>
            </a:pPr>
            <a:r>
              <a:rPr lang="en-US" sz="2400" b="1" dirty="0">
                <a:solidFill>
                  <a:srgbClr val="000000"/>
                </a:solidFill>
                <a:latin typeface="+mn-lt"/>
              </a:rPr>
              <a:t>Forstyrrende</a:t>
            </a:r>
          </a:p>
          <a:p>
            <a:pPr marL="1143000" lvl="1" indent="-457200" rtl="0" algn="l">
              <a:buFont typeface="+mj-lt"/>
              <a:buAutoNum type="arabicPeriod"/>
            </a:pPr>
            <a:r>
              <a:rPr lang="en-US" sz="2400" b="1" dirty="0">
                <a:solidFill>
                  <a:srgbClr val="000000"/>
                </a:solidFill>
                <a:latin typeface="+mn-lt"/>
              </a:rPr>
              <a:t>Opretholde</a:t>
            </a:r>
          </a:p>
          <a:p>
            <a:pPr marL="1143000" lvl="1" indent="-457200" rtl="0" algn="l">
              <a:buFont typeface="+mj-lt"/>
              <a:buAutoNum type="arabicPeriod"/>
            </a:pPr>
            <a:r>
              <a:rPr lang="en-US" sz="2400" b="1" dirty="0">
                <a:solidFill>
                  <a:srgbClr val="000000"/>
                </a:solidFill>
                <a:latin typeface="+mn-lt"/>
              </a:rPr>
              <a:t>Radikal</a:t>
            </a:r>
            <a:endParaRPr lang="en-IE" sz="2400" b="1" dirty="0">
              <a:solidFill>
                <a:srgbClr val="000000"/>
              </a:solidFill>
              <a:latin typeface="+mn-lt"/>
            </a:endParaRPr>
          </a:p>
          <a:p>
            <a:pPr rtl="0" algn="l"/>
            <a:endParaRPr lang="en-IE" dirty="0"/>
          </a:p>
        </p:txBody>
      </p:sp>
      <p:sp>
        <p:nvSpPr>
          <p:cNvPr id="3" name="Text Placeholder 2">
            <a:extLst>
              <a:ext uri="{FF2B5EF4-FFF2-40B4-BE49-F238E27FC236}">
                <a16:creationId xmlns:a16="http://schemas.microsoft.com/office/drawing/2014/main" id="{9731F3C6-04BD-0B7B-6F44-EB8F94E056ED}"/>
              </a:ext>
            </a:extLst>
          </p:cNvPr>
          <p:cNvSpPr>
            <a:spLocks noGrp="1"/>
          </p:cNvSpPr>
          <p:nvPr>
            <p:ph type="body" sz="quarter" idx="16"/>
          </p:nvPr>
        </p:nvSpPr>
        <p:spPr>
          <a:xfrm>
            <a:off x="895283" y="770932"/>
            <a:ext cx="4990998" cy="992652"/>
          </a:xfrm>
        </p:spPr>
        <p:txBody>
          <a:bodyPr/>
          <a:lstStyle/>
          <a:p>
            <a:pPr rtl="0" algn="l"/>
            <a:r>
              <a:rPr lang="en-US" sz="3600" b="1" dirty="0"/>
              <a:t>Innovationsmatrixen</a:t>
            </a:r>
            <a:endParaRPr lang="en-IE" sz="3600" b="1" dirty="0"/>
          </a:p>
          <a:p>
            <a:pPr rtl="0" algn="l"/>
            <a:endParaRPr lang="en-IE" dirty="0"/>
          </a:p>
        </p:txBody>
      </p:sp>
      <p:sp>
        <p:nvSpPr>
          <p:cNvPr id="7" name="TextBox 6">
            <a:extLst>
              <a:ext uri="{FF2B5EF4-FFF2-40B4-BE49-F238E27FC236}">
                <a16:creationId xmlns:a16="http://schemas.microsoft.com/office/drawing/2014/main" id="{FF330B0D-4D6C-5187-B441-4230DCCDF8A6}"/>
              </a:ext>
            </a:extLst>
          </p:cNvPr>
          <p:cNvSpPr txBox="1"/>
          <p:nvPr/>
        </p:nvSpPr>
        <p:spPr>
          <a:xfrm>
            <a:off x="7915365" y="1763584"/>
            <a:ext cx="1790007" cy="1384995"/>
          </a:xfrm>
          <a:prstGeom prst="rect">
            <a:avLst/>
          </a:prstGeom>
          <a:solidFill>
            <a:srgbClr val="85D2E1"/>
          </a:solidFill>
        </p:spPr>
        <p:txBody>
          <a:bodyPr wrap="square" rtlCol="0">
            <a:spAutoFit/>
          </a:bodyPr>
          <a:lstStyle/>
          <a:p>
            <a:pPr algn="ctr" rtl="0"/>
            <a:r>
              <a:rPr lang="en-US" sz="1400" b="1" u="sng" dirty="0"/>
              <a:t>Opretholde</a:t>
            </a:r>
          </a:p>
          <a:p>
            <a:pPr algn="ctr" rtl="0"/>
            <a:r>
              <a:rPr lang="en-US" sz="1400" dirty="0"/>
              <a:t>En væsentlig forbedring af et produkt, der har til formål at fastholde positionen på et eksisterende marked.</a:t>
            </a:r>
            <a:endParaRPr lang="en-IE" sz="1400" dirty="0"/>
          </a:p>
        </p:txBody>
      </p:sp>
      <p:sp>
        <p:nvSpPr>
          <p:cNvPr id="8" name="TextBox 7">
            <a:extLst>
              <a:ext uri="{FF2B5EF4-FFF2-40B4-BE49-F238E27FC236}">
                <a16:creationId xmlns:a16="http://schemas.microsoft.com/office/drawing/2014/main" id="{A8A7968C-F4F8-055F-79F4-2EC5EF2F6559}"/>
              </a:ext>
            </a:extLst>
          </p:cNvPr>
          <p:cNvSpPr txBox="1"/>
          <p:nvPr/>
        </p:nvSpPr>
        <p:spPr>
          <a:xfrm>
            <a:off x="9896565" y="1764810"/>
            <a:ext cx="1790007" cy="1384995"/>
          </a:xfrm>
          <a:prstGeom prst="rect">
            <a:avLst/>
          </a:prstGeom>
          <a:solidFill>
            <a:srgbClr val="8CBF4B"/>
          </a:solidFill>
        </p:spPr>
        <p:txBody>
          <a:bodyPr wrap="square" rtlCol="0">
            <a:spAutoFit/>
          </a:bodyPr>
          <a:lstStyle/>
          <a:p>
            <a:pPr algn="ctr" rtl="0"/>
            <a:r>
              <a:rPr lang="en-US" sz="1400" b="1" u="sng"/>
              <a:t>Forstyrrende</a:t>
            </a:r>
          </a:p>
          <a:p>
            <a:pPr algn="ctr" rtl="0"/>
            <a:r>
              <a:rPr lang="en-US" sz="1400"/>
              <a:t>Teknologi eller ny forretningsmodel, der forstyrrer det eksisterende marked</a:t>
            </a:r>
          </a:p>
          <a:p>
            <a:pPr algn="ctr" rtl="0"/>
            <a:endParaRPr lang="en-IE" sz="1400"/>
          </a:p>
        </p:txBody>
      </p:sp>
      <p:sp>
        <p:nvSpPr>
          <p:cNvPr id="9" name="TextBox 8">
            <a:extLst>
              <a:ext uri="{FF2B5EF4-FFF2-40B4-BE49-F238E27FC236}">
                <a16:creationId xmlns:a16="http://schemas.microsoft.com/office/drawing/2014/main" id="{BA016DE7-737B-6FF6-20A6-20BAEED60277}"/>
              </a:ext>
            </a:extLst>
          </p:cNvPr>
          <p:cNvSpPr txBox="1"/>
          <p:nvPr/>
        </p:nvSpPr>
        <p:spPr>
          <a:xfrm>
            <a:off x="7915365" y="3320735"/>
            <a:ext cx="1773382" cy="1384995"/>
          </a:xfrm>
          <a:prstGeom prst="rect">
            <a:avLst/>
          </a:prstGeom>
          <a:solidFill>
            <a:srgbClr val="FFD100"/>
          </a:solidFill>
        </p:spPr>
        <p:txBody>
          <a:bodyPr wrap="square" rtlCol="0">
            <a:spAutoFit/>
          </a:bodyPr>
          <a:lstStyle/>
          <a:p>
            <a:pPr algn="ctr" rtl="0"/>
            <a:r>
              <a:rPr lang="en-US" sz="1400" b="1" u="sng" dirty="0"/>
              <a:t>Inkrementel</a:t>
            </a:r>
          </a:p>
          <a:p>
            <a:pPr algn="ctr" rtl="0"/>
            <a:r>
              <a:rPr lang="en-US" sz="1400" dirty="0"/>
              <a:t>Gradvise, løbende forbedringer af eksisterende produkter og tjenester</a:t>
            </a:r>
          </a:p>
          <a:p>
            <a:pPr algn="ctr" rtl="0"/>
            <a:endParaRPr lang="en-IE" sz="1400" dirty="0"/>
          </a:p>
        </p:txBody>
      </p:sp>
      <p:sp>
        <p:nvSpPr>
          <p:cNvPr id="10" name="TextBox 9">
            <a:extLst>
              <a:ext uri="{FF2B5EF4-FFF2-40B4-BE49-F238E27FC236}">
                <a16:creationId xmlns:a16="http://schemas.microsoft.com/office/drawing/2014/main" id="{BCAA8779-9A25-AD7C-3FD4-4FA35A491646}"/>
              </a:ext>
            </a:extLst>
          </p:cNvPr>
          <p:cNvSpPr txBox="1"/>
          <p:nvPr/>
        </p:nvSpPr>
        <p:spPr>
          <a:xfrm>
            <a:off x="9896565" y="3320735"/>
            <a:ext cx="1773382" cy="1384995"/>
          </a:xfrm>
          <a:prstGeom prst="rect">
            <a:avLst/>
          </a:prstGeom>
          <a:solidFill>
            <a:srgbClr val="003366"/>
          </a:solidFill>
        </p:spPr>
        <p:txBody>
          <a:bodyPr wrap="square" rtlCol="0">
            <a:spAutoFit/>
          </a:bodyPr>
          <a:lstStyle/>
          <a:p>
            <a:pPr algn="ctr" rtl="0"/>
            <a:r>
              <a:rPr lang="en-US" sz="1400" b="1" u="sng">
                <a:solidFill>
                  <a:srgbClr val="85D2E1"/>
                </a:solidFill>
              </a:rPr>
              <a:t>Radikal</a:t>
            </a:r>
          </a:p>
          <a:p>
            <a:pPr algn="ctr" rtl="0"/>
            <a:r>
              <a:rPr lang="en-US" sz="1400">
                <a:solidFill>
                  <a:srgbClr val="85D2E1"/>
                </a:solidFill>
              </a:rPr>
              <a:t>Teknologisk gennembrud, der transformerer industrier, skaber ofte et nyt marked</a:t>
            </a:r>
            <a:endParaRPr lang="en-IE" sz="1400">
              <a:solidFill>
                <a:srgbClr val="85D2E1"/>
              </a:solidFill>
            </a:endParaRPr>
          </a:p>
        </p:txBody>
      </p:sp>
      <p:sp>
        <p:nvSpPr>
          <p:cNvPr id="11" name="Arrow: Up 10">
            <a:extLst>
              <a:ext uri="{FF2B5EF4-FFF2-40B4-BE49-F238E27FC236}">
                <a16:creationId xmlns:a16="http://schemas.microsoft.com/office/drawing/2014/main" id="{89A0870E-40D6-DBE1-ED15-92F1871E401B}"/>
              </a:ext>
            </a:extLst>
          </p:cNvPr>
          <p:cNvSpPr/>
          <p:nvPr/>
        </p:nvSpPr>
        <p:spPr>
          <a:xfrm>
            <a:off x="7643816" y="1575521"/>
            <a:ext cx="80356" cy="3399906"/>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Arrow: Up 11">
            <a:extLst>
              <a:ext uri="{FF2B5EF4-FFF2-40B4-BE49-F238E27FC236}">
                <a16:creationId xmlns:a16="http://schemas.microsoft.com/office/drawing/2014/main" id="{C73119CC-3BBE-B55A-417A-861525048092}"/>
              </a:ext>
            </a:extLst>
          </p:cNvPr>
          <p:cNvSpPr/>
          <p:nvPr/>
        </p:nvSpPr>
        <p:spPr>
          <a:xfrm rot="5400000">
            <a:off x="9684590" y="2915716"/>
            <a:ext cx="80356" cy="4081549"/>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3" name="TextBox 12">
            <a:extLst>
              <a:ext uri="{FF2B5EF4-FFF2-40B4-BE49-F238E27FC236}">
                <a16:creationId xmlns:a16="http://schemas.microsoft.com/office/drawing/2014/main" id="{1EFAA6D7-13EF-5EE1-B816-DBE164AFCFAE}"/>
              </a:ext>
            </a:extLst>
          </p:cNvPr>
          <p:cNvSpPr txBox="1"/>
          <p:nvPr/>
        </p:nvSpPr>
        <p:spPr>
          <a:xfrm rot="16200000">
            <a:off x="6359395" y="3166846"/>
            <a:ext cx="2128059" cy="307777"/>
          </a:xfrm>
          <a:prstGeom prst="rect">
            <a:avLst/>
          </a:prstGeom>
          <a:noFill/>
        </p:spPr>
        <p:txBody>
          <a:bodyPr wrap="square" rtlCol="0">
            <a:spAutoFit/>
          </a:bodyPr>
          <a:lstStyle/>
          <a:p>
            <a:pPr rtl="0" algn="l"/>
            <a:r>
              <a:rPr lang="en-US" sz="1400" b="1">
                <a:solidFill>
                  <a:srgbClr val="1BA19A"/>
                </a:solidFill>
              </a:rPr>
              <a:t>PÅVIRKNING PÅ MARKEDET</a:t>
            </a:r>
            <a:endParaRPr lang="en-IE" sz="1400" b="1">
              <a:solidFill>
                <a:srgbClr val="1BA19A"/>
              </a:solidFill>
            </a:endParaRPr>
          </a:p>
        </p:txBody>
      </p:sp>
      <p:sp>
        <p:nvSpPr>
          <p:cNvPr id="14" name="TextBox 13">
            <a:extLst>
              <a:ext uri="{FF2B5EF4-FFF2-40B4-BE49-F238E27FC236}">
                <a16:creationId xmlns:a16="http://schemas.microsoft.com/office/drawing/2014/main" id="{468E7E74-8EE4-B22F-A1CE-C76752A45DE3}"/>
              </a:ext>
            </a:extLst>
          </p:cNvPr>
          <p:cNvSpPr txBox="1"/>
          <p:nvPr/>
        </p:nvSpPr>
        <p:spPr>
          <a:xfrm>
            <a:off x="8810473" y="5166544"/>
            <a:ext cx="2171007" cy="307777"/>
          </a:xfrm>
          <a:prstGeom prst="rect">
            <a:avLst/>
          </a:prstGeom>
          <a:noFill/>
        </p:spPr>
        <p:txBody>
          <a:bodyPr wrap="square" rtlCol="0">
            <a:spAutoFit/>
          </a:bodyPr>
          <a:lstStyle/>
          <a:p>
            <a:pPr rtl="0" algn="l"/>
            <a:r>
              <a:rPr lang="en-US" sz="1400" b="1"/>
              <a:t>TEKNOLOGI NYHEDER</a:t>
            </a:r>
            <a:endParaRPr lang="en-IE" sz="1400" b="1"/>
          </a:p>
        </p:txBody>
      </p:sp>
      <p:sp>
        <p:nvSpPr>
          <p:cNvPr id="15" name="TextBox 14">
            <a:extLst>
              <a:ext uri="{FF2B5EF4-FFF2-40B4-BE49-F238E27FC236}">
                <a16:creationId xmlns:a16="http://schemas.microsoft.com/office/drawing/2014/main" id="{C2B732CE-B683-000D-96D4-B3677EF35B9E}"/>
              </a:ext>
            </a:extLst>
          </p:cNvPr>
          <p:cNvSpPr txBox="1"/>
          <p:nvPr/>
        </p:nvSpPr>
        <p:spPr>
          <a:xfrm>
            <a:off x="7801390" y="4996668"/>
            <a:ext cx="556953" cy="307777"/>
          </a:xfrm>
          <a:prstGeom prst="rect">
            <a:avLst/>
          </a:prstGeom>
          <a:noFill/>
        </p:spPr>
        <p:txBody>
          <a:bodyPr wrap="square" rtlCol="0">
            <a:spAutoFit/>
          </a:bodyPr>
          <a:lstStyle/>
          <a:p>
            <a:pPr rtl="0" algn="l"/>
            <a:r>
              <a:rPr lang="en-US" sz="1400"/>
              <a:t>LAV</a:t>
            </a:r>
            <a:endParaRPr lang="en-IE" sz="1400"/>
          </a:p>
        </p:txBody>
      </p:sp>
      <p:sp>
        <p:nvSpPr>
          <p:cNvPr id="16" name="TextBox 15">
            <a:extLst>
              <a:ext uri="{FF2B5EF4-FFF2-40B4-BE49-F238E27FC236}">
                <a16:creationId xmlns:a16="http://schemas.microsoft.com/office/drawing/2014/main" id="{D4C5FF4D-F203-BAB9-8DB5-D2DADBAD2B12}"/>
              </a:ext>
            </a:extLst>
          </p:cNvPr>
          <p:cNvSpPr txBox="1"/>
          <p:nvPr/>
        </p:nvSpPr>
        <p:spPr>
          <a:xfrm>
            <a:off x="11126848" y="4996667"/>
            <a:ext cx="638695" cy="307777"/>
          </a:xfrm>
          <a:prstGeom prst="rect">
            <a:avLst/>
          </a:prstGeom>
          <a:noFill/>
        </p:spPr>
        <p:txBody>
          <a:bodyPr wrap="square" rtlCol="0">
            <a:spAutoFit/>
          </a:bodyPr>
          <a:lstStyle/>
          <a:p>
            <a:pPr rtl="0" algn="l"/>
            <a:r>
              <a:rPr lang="en-US" sz="1400"/>
              <a:t>HØJ</a:t>
            </a:r>
            <a:endParaRPr lang="en-IE" sz="1400"/>
          </a:p>
        </p:txBody>
      </p:sp>
    </p:spTree>
    <p:extLst>
      <p:ext uri="{BB962C8B-B14F-4D97-AF65-F5344CB8AC3E}">
        <p14:creationId xmlns:p14="http://schemas.microsoft.com/office/powerpoint/2010/main" val="431597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AD141BA-AD27-827E-6541-7E7120ADFCC9}"/>
              </a:ext>
            </a:extLst>
          </p:cNvPr>
          <p:cNvSpPr>
            <a:spLocks noGrp="1"/>
          </p:cNvSpPr>
          <p:nvPr>
            <p:ph type="body" sz="quarter" idx="16"/>
          </p:nvPr>
        </p:nvSpPr>
        <p:spPr>
          <a:xfrm>
            <a:off x="898525" y="546908"/>
            <a:ext cx="4991100" cy="623777"/>
          </a:xfrm>
        </p:spPr>
        <p:txBody>
          <a:bodyPr>
            <a:normAutofit/>
          </a:bodyPr>
          <a:lstStyle/>
          <a:p>
            <a:pPr rtl="0" algn="l"/>
            <a:r>
              <a:rPr lang="en-US" sz="3300" dirty="0"/>
              <a:t>Scene 1:</a:t>
            </a:r>
            <a:r>
              <a:rPr lang="en-US" sz="3300" dirty="0" err="1"/>
              <a:t>Empati</a:t>
            </a:r>
            <a:endParaRPr lang="en-IE" sz="3300" dirty="0"/>
          </a:p>
        </p:txBody>
      </p:sp>
      <p:sp>
        <p:nvSpPr>
          <p:cNvPr id="6" name="Text Placeholder 2">
            <a:extLst>
              <a:ext uri="{FF2B5EF4-FFF2-40B4-BE49-F238E27FC236}">
                <a16:creationId xmlns:a16="http://schemas.microsoft.com/office/drawing/2014/main" id="{BBF8F266-E574-42DE-20EA-B0BE459B759F}"/>
              </a:ext>
            </a:extLst>
          </p:cNvPr>
          <p:cNvSpPr>
            <a:spLocks noGrp="1"/>
          </p:cNvSpPr>
          <p:nvPr>
            <p:ph type="body" sz="quarter" idx="18"/>
          </p:nvPr>
        </p:nvSpPr>
        <p:spPr>
          <a:xfrm>
            <a:off x="898524" y="1169773"/>
            <a:ext cx="5982109" cy="4656137"/>
          </a:xfrm>
        </p:spPr>
        <p:txBody>
          <a:bodyPr>
            <a:normAutofit fontScale="85000" lnSpcReduction="10000"/>
          </a:bodyPr>
          <a:lstStyle/>
          <a:p>
            <a:pPr rtl="0" algn="l">
              <a:lnSpc>
                <a:spcPct val="110000"/>
              </a:lnSpc>
            </a:pPr>
            <a:r>
              <a:rPr lang="en-US" dirty="0"/>
              <a:t>Formålet med etape et er at træde i brugerens sko, så du får en bedre forståelse eller en forbedret idé om, hvad folk virkelig bekymrer sig om. Vi skal udvikle deres historie og lære om problemet og dem, der oplever det.</a:t>
            </a:r>
          </a:p>
          <a:p>
            <a:pPr algn="l" rtl="0">
              <a:lnSpc>
                <a:spcPct val="110000"/>
              </a:lnSpc>
            </a:pPr>
            <a:r>
              <a:rPr lang="en-US" dirty="0"/>
              <a:t>Hvis du for eksempel vil hjælpe forbrugerne med at bruge mere bæredygtige fødevaresystemer, kan du opleve, at de ønsker kortere forsyningskæder eller information om fødevareoprindelse. I dine samtaler deler de måske de forskellige måder, de gerne vil gøre det på. Senere i interviewet vil du gerne grave lidt dybere og lede efter personlige historier eller situationer, hvor tingene blev udfordrende. Ideelt set gentager du processen med mange mennesker med samme problem eller behov</a:t>
            </a:r>
            <a:endParaRPr lang="en-IE" dirty="0"/>
          </a:p>
        </p:txBody>
      </p:sp>
      <p:grpSp>
        <p:nvGrpSpPr>
          <p:cNvPr id="7" name="Group 6">
            <a:extLst>
              <a:ext uri="{FF2B5EF4-FFF2-40B4-BE49-F238E27FC236}">
                <a16:creationId xmlns:a16="http://schemas.microsoft.com/office/drawing/2014/main" id="{6BE63761-A58B-0295-291F-B24431A96FEC}"/>
              </a:ext>
            </a:extLst>
          </p:cNvPr>
          <p:cNvGrpSpPr/>
          <p:nvPr/>
        </p:nvGrpSpPr>
        <p:grpSpPr>
          <a:xfrm>
            <a:off x="8387399" y="1892122"/>
            <a:ext cx="2381060" cy="2333583"/>
            <a:chOff x="5297313" y="4260296"/>
            <a:chExt cx="2997029" cy="2761463"/>
          </a:xfrm>
        </p:grpSpPr>
        <p:sp>
          <p:nvSpPr>
            <p:cNvPr id="8" name="Freeform 587">
              <a:extLst>
                <a:ext uri="{FF2B5EF4-FFF2-40B4-BE49-F238E27FC236}">
                  <a16:creationId xmlns:a16="http://schemas.microsoft.com/office/drawing/2014/main" id="{1F720A03-E89E-8F0F-859D-8FBD6ED673F7}"/>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rtl="0" algn="l"/>
              <a:endParaRPr lang="en-US"/>
            </a:p>
          </p:txBody>
        </p:sp>
        <p:grpSp>
          <p:nvGrpSpPr>
            <p:cNvPr id="9" name="Graphic 500">
              <a:extLst>
                <a:ext uri="{FF2B5EF4-FFF2-40B4-BE49-F238E27FC236}">
                  <a16:creationId xmlns:a16="http://schemas.microsoft.com/office/drawing/2014/main" id="{DA2902E4-B163-53CC-6354-079CE2E02438}"/>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456F1485-1281-1932-96A0-4562CA6B158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11" name="Freeform 590">
                <a:extLst>
                  <a:ext uri="{FF2B5EF4-FFF2-40B4-BE49-F238E27FC236}">
                    <a16:creationId xmlns:a16="http://schemas.microsoft.com/office/drawing/2014/main" id="{CC7635E1-8A37-5931-79DD-0C4A1BBD9DCB}"/>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12" name="Freeform 591">
                <a:extLst>
                  <a:ext uri="{FF2B5EF4-FFF2-40B4-BE49-F238E27FC236}">
                    <a16:creationId xmlns:a16="http://schemas.microsoft.com/office/drawing/2014/main" id="{80C30DBD-ADA9-857B-C0B2-4B8EC572E118}"/>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sp>
        <p:nvSpPr>
          <p:cNvPr id="13" name="TextBox 12">
            <a:extLst>
              <a:ext uri="{FF2B5EF4-FFF2-40B4-BE49-F238E27FC236}">
                <a16:creationId xmlns:a16="http://schemas.microsoft.com/office/drawing/2014/main" id="{E10CF209-AA69-34F5-2321-671B4188212C}"/>
              </a:ext>
            </a:extLst>
          </p:cNvPr>
          <p:cNvSpPr txBox="1"/>
          <p:nvPr/>
        </p:nvSpPr>
        <p:spPr>
          <a:xfrm>
            <a:off x="7714593" y="4866290"/>
            <a:ext cx="3867807" cy="830997"/>
          </a:xfrm>
          <a:prstGeom prst="rect">
            <a:avLst/>
          </a:prstGeom>
          <a:noFill/>
        </p:spPr>
        <p:txBody>
          <a:bodyPr wrap="square" rtlCol="0">
            <a:spAutoFit/>
          </a:bodyPr>
          <a:lstStyle/>
          <a:p>
            <a:pPr algn="ctr" rtl="0"/>
            <a:r>
              <a:rPr lang="en-US" sz="2400" b="1" dirty="0">
                <a:solidFill>
                  <a:srgbClr val="1188A3"/>
                </a:solidFill>
              </a:rPr>
              <a:t>Opbygning af forståelse eller empati</a:t>
            </a:r>
            <a:endParaRPr lang="en-IE" sz="2400" b="1" dirty="0">
              <a:solidFill>
                <a:srgbClr val="1188A3"/>
              </a:solidFill>
            </a:endParaRPr>
          </a:p>
        </p:txBody>
      </p:sp>
    </p:spTree>
    <p:extLst>
      <p:ext uri="{BB962C8B-B14F-4D97-AF65-F5344CB8AC3E}">
        <p14:creationId xmlns:p14="http://schemas.microsoft.com/office/powerpoint/2010/main" val="1681751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021278"/>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Mål:</a:t>
            </a:r>
          </a:p>
          <a:p>
            <a:pPr marL="342900" indent="-342900" rtl="0" algn="l">
              <a:buClr>
                <a:srgbClr val="F1A0C2"/>
              </a:buClr>
            </a:pPr>
            <a:r>
              <a:rPr lang="en-US" sz="2400" dirty="0">
                <a:solidFill>
                  <a:srgbClr val="000000"/>
                </a:solidFill>
              </a:rPr>
              <a:t>Udvide viden om brugeren og dennes problemer</a:t>
            </a:r>
          </a:p>
          <a:p>
            <a:pPr marL="342900" indent="-342900" rtl="0" algn="l">
              <a:buClr>
                <a:srgbClr val="F1A0C2"/>
              </a:buClr>
            </a:pPr>
            <a:r>
              <a:rPr lang="en-US" sz="2400" dirty="0">
                <a:solidFill>
                  <a:srgbClr val="000000"/>
                </a:solidFill>
              </a:rPr>
              <a:t>Få viden om baggrunden for problemet, produktets anvendelsessted og driftsmiljøet</a:t>
            </a:r>
          </a:p>
          <a:p>
            <a:pPr marL="342900" indent="-342900" rtl="0" algn="l">
              <a:buClr>
                <a:srgbClr val="F1A0C2"/>
              </a:buClr>
            </a:pPr>
            <a:r>
              <a:rPr lang="en-US" sz="2400" dirty="0">
                <a:solidFill>
                  <a:srgbClr val="000000"/>
                </a:solidFill>
              </a:rPr>
              <a:t>Udvikle en fælles forståelse af udfordringen</a:t>
            </a:r>
          </a:p>
          <a:p>
            <a:pPr marL="342900" indent="-342900" rtl="0" algn="l">
              <a:buClr>
                <a:srgbClr val="F1A0C2"/>
              </a:buClr>
            </a:pPr>
            <a:r>
              <a:rPr lang="en-US" sz="2400" dirty="0">
                <a:solidFill>
                  <a:srgbClr val="000000"/>
                </a:solidFill>
              </a:rPr>
              <a:t>Udvikle specialistviden om projektet</a:t>
            </a:r>
          </a:p>
          <a:p>
            <a:pPr rtl="0" algn="l"/>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Empati -</a:t>
            </a:r>
            <a:r>
              <a:rPr lang="en-US" dirty="0">
                <a:solidFill>
                  <a:srgbClr val="000000"/>
                </a:solidFill>
              </a:rPr>
              <a:t>Observere kunde</a:t>
            </a:r>
            <a:r>
              <a:rPr lang="en-US" dirty="0" err="1">
                <a:solidFill>
                  <a:srgbClr val="000000"/>
                </a:solidFill>
              </a:rPr>
              <a:t>opførsel</a:t>
            </a:r>
            <a:r>
              <a:rPr lang="en-US" dirty="0">
                <a:solidFill>
                  <a:srgbClr val="000000"/>
                </a:solidFill>
              </a:rPr>
              <a:t>i deres naturlige miljø</a:t>
            </a:r>
          </a:p>
          <a:p>
            <a:pPr rtl="0" algn="l"/>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45819" y="2957308"/>
            <a:ext cx="3837576" cy="34339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000" b="1" dirty="0">
                <a:solidFill>
                  <a:srgbClr val="000000"/>
                </a:solidFill>
              </a:rPr>
              <a:t>Eksempler på værktøjer til empatistadiet:</a:t>
            </a:r>
          </a:p>
          <a:p>
            <a:pPr marL="342900" indent="-342900" rtl="0" algn="l"/>
            <a:r>
              <a:rPr lang="en-US" sz="2000" dirty="0">
                <a:solidFill>
                  <a:srgbClr val="000000"/>
                </a:solidFill>
              </a:rPr>
              <a:t>Undersøgelser</a:t>
            </a:r>
          </a:p>
          <a:p>
            <a:pPr marL="342900" indent="-342900" rtl="0" algn="l"/>
            <a:r>
              <a:rPr lang="en-US" sz="2000" dirty="0">
                <a:solidFill>
                  <a:srgbClr val="000000"/>
                </a:solidFill>
              </a:rPr>
              <a:t>Målgruppeobservation</a:t>
            </a:r>
          </a:p>
          <a:p>
            <a:pPr marL="342900" indent="-342900" rtl="0" algn="l"/>
            <a:r>
              <a:rPr lang="en-US" sz="2000" dirty="0">
                <a:solidFill>
                  <a:srgbClr val="000000"/>
                </a:solidFill>
              </a:rPr>
              <a:t>Interviews</a:t>
            </a:r>
          </a:p>
          <a:p>
            <a:pPr marL="342900" indent="-342900" rtl="0" algn="l"/>
            <a:r>
              <a:rPr lang="en-US" sz="2000" dirty="0">
                <a:solidFill>
                  <a:srgbClr val="000000"/>
                </a:solidFill>
              </a:rPr>
              <a:t>At lytte til slutbrugeren</a:t>
            </a:r>
          </a:p>
          <a:p>
            <a:pPr marL="342900" indent="-342900" rtl="0" algn="l"/>
            <a:r>
              <a:rPr lang="en-US" sz="2000" dirty="0">
                <a:solidFill>
                  <a:srgbClr val="000000"/>
                </a:solidFill>
              </a:rPr>
              <a:t>Skygger</a:t>
            </a:r>
          </a:p>
          <a:p>
            <a:pPr marL="342900" indent="-342900" rtl="0" algn="l"/>
            <a:r>
              <a:rPr lang="en-US" sz="2000" dirty="0">
                <a:solidFill>
                  <a:srgbClr val="000000"/>
                </a:solidFill>
              </a:rPr>
              <a:t>Body-storming</a:t>
            </a:r>
          </a:p>
          <a:p>
            <a:pPr marL="342900" indent="-342900" rtl="0" algn="l"/>
            <a:r>
              <a:rPr lang="en-US" sz="2000" dirty="0">
                <a:solidFill>
                  <a:srgbClr val="000000"/>
                </a:solidFill>
              </a:rPr>
              <a:t>Rollespil</a:t>
            </a:r>
            <a:endParaRPr lang="en-IE" sz="2000" dirty="0">
              <a:solidFill>
                <a:srgbClr val="000000"/>
              </a:solidFill>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369332"/>
          </a:xfrm>
          <a:prstGeom prst="rect">
            <a:avLst/>
          </a:prstGeom>
          <a:solidFill>
            <a:srgbClr val="F68F37"/>
          </a:solidFill>
        </p:spPr>
        <p:txBody>
          <a:bodyPr wrap="square">
            <a:spAutoFit/>
          </a:bodyPr>
          <a:lstStyle/>
          <a:p>
            <a:pPr algn="ctr" rtl="0"/>
            <a:r>
              <a:rPr lang="pl-PL" sz="1800" b="1" dirty="0">
                <a:solidFill>
                  <a:srgbClr val="000000"/>
                </a:solidFill>
              </a:rPr>
              <a:t>Vi bør ikke drage konklusioner på nuværende tidspunkt</a:t>
            </a:r>
          </a:p>
        </p:txBody>
      </p:sp>
      <p:pic>
        <p:nvPicPr>
          <p:cNvPr id="11" name="Graphic 10" descr="Badge 1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576B394B-3186-AA42-0045-9B8C610FCFA2}"/>
              </a:ext>
            </a:extLst>
          </p:cNvPr>
          <p:cNvGrpSpPr/>
          <p:nvPr/>
        </p:nvGrpSpPr>
        <p:grpSpPr>
          <a:xfrm>
            <a:off x="1852572" y="152549"/>
            <a:ext cx="2024070" cy="1956563"/>
            <a:chOff x="5297313" y="4260296"/>
            <a:chExt cx="2997029" cy="2761463"/>
          </a:xfrm>
        </p:grpSpPr>
        <p:sp>
          <p:nvSpPr>
            <p:cNvPr id="13" name="Freeform 587">
              <a:extLst>
                <a:ext uri="{FF2B5EF4-FFF2-40B4-BE49-F238E27FC236}">
                  <a16:creationId xmlns:a16="http://schemas.microsoft.com/office/drawing/2014/main" id="{767EBDF1-6127-876B-0DAB-7D87BA080588}"/>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rtl="0" algn="l"/>
              <a:endParaRPr lang="en-US"/>
            </a:p>
          </p:txBody>
        </p:sp>
        <p:grpSp>
          <p:nvGrpSpPr>
            <p:cNvPr id="14" name="Graphic 500">
              <a:extLst>
                <a:ext uri="{FF2B5EF4-FFF2-40B4-BE49-F238E27FC236}">
                  <a16:creationId xmlns:a16="http://schemas.microsoft.com/office/drawing/2014/main" id="{8D57DF38-90A6-65BB-4784-10C7D04BF193}"/>
                </a:ext>
              </a:extLst>
            </p:cNvPr>
            <p:cNvGrpSpPr/>
            <p:nvPr/>
          </p:nvGrpSpPr>
          <p:grpSpPr>
            <a:xfrm>
              <a:off x="5297313" y="4260296"/>
              <a:ext cx="2997029" cy="2761463"/>
              <a:chOff x="6245479" y="2229503"/>
              <a:chExt cx="2997029" cy="2761463"/>
            </a:xfrm>
            <a:solidFill>
              <a:srgbClr val="000000"/>
            </a:solidFill>
          </p:grpSpPr>
          <p:sp>
            <p:nvSpPr>
              <p:cNvPr id="15" name="Freeform 589">
                <a:extLst>
                  <a:ext uri="{FF2B5EF4-FFF2-40B4-BE49-F238E27FC236}">
                    <a16:creationId xmlns:a16="http://schemas.microsoft.com/office/drawing/2014/main" id="{01F5B971-C7C2-2AC3-FA3B-6F62CFB405B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16" name="Freeform 590">
                <a:extLst>
                  <a:ext uri="{FF2B5EF4-FFF2-40B4-BE49-F238E27FC236}">
                    <a16:creationId xmlns:a16="http://schemas.microsoft.com/office/drawing/2014/main" id="{30474E0A-BC37-EF7E-90F3-8EC4545766AD}"/>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17" name="Freeform 591">
                <a:extLst>
                  <a:ext uri="{FF2B5EF4-FFF2-40B4-BE49-F238E27FC236}">
                    <a16:creationId xmlns:a16="http://schemas.microsoft.com/office/drawing/2014/main" id="{2B67FEC7-D786-B7A0-C8C9-D9B16ECFF73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cxnSp>
        <p:nvCxnSpPr>
          <p:cNvPr id="18" name="Straight Connector 17">
            <a:extLst>
              <a:ext uri="{FF2B5EF4-FFF2-40B4-BE49-F238E27FC236}">
                <a16:creationId xmlns:a16="http://schemas.microsoft.com/office/drawing/2014/main" id="{94C0831A-EE1A-7487-3EA4-2B4675BACBED}"/>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8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Empathy">
            <a:hlinkClick r:id="" action="ppaction://media"/>
            <a:extLst>
              <a:ext uri="{FF2B5EF4-FFF2-40B4-BE49-F238E27FC236}">
                <a16:creationId xmlns:a16="http://schemas.microsoft.com/office/drawing/2014/main" id="{26C7EF78-2A26-63E0-0882-69304528E514}"/>
              </a:ext>
            </a:extLst>
          </p:cNvPr>
          <p:cNvPicPr>
            <a:picLocks noRot="1" noChangeAspect="1"/>
          </p:cNvPicPr>
          <p:nvPr>
            <a:videoFile r:link="rId1"/>
          </p:nvPr>
        </p:nvPicPr>
        <p:blipFill>
          <a:blip r:embed="rId3"/>
          <a:stretch>
            <a:fillRect/>
          </a:stretch>
        </p:blipFill>
        <p:spPr>
          <a:xfrm>
            <a:off x="5260567" y="1150182"/>
            <a:ext cx="6780542" cy="4082721"/>
          </a:xfrm>
          <a:prstGeom prst="rect">
            <a:avLst/>
          </a:prstGeom>
        </p:spPr>
      </p:pic>
      <p:sp>
        <p:nvSpPr>
          <p:cNvPr id="6" name="TextBox 5">
            <a:extLst>
              <a:ext uri="{FF2B5EF4-FFF2-40B4-BE49-F238E27FC236}">
                <a16:creationId xmlns:a16="http://schemas.microsoft.com/office/drawing/2014/main" id="{3376F2DD-29CC-68E4-E555-DE2971E9027D}"/>
              </a:ext>
            </a:extLst>
          </p:cNvPr>
          <p:cNvSpPr txBox="1"/>
          <p:nvPr/>
        </p:nvSpPr>
        <p:spPr>
          <a:xfrm>
            <a:off x="1011179" y="6047932"/>
            <a:ext cx="2510619" cy="369332"/>
          </a:xfrm>
          <a:prstGeom prst="rect">
            <a:avLst/>
          </a:prstGeom>
          <a:noFill/>
        </p:spPr>
        <p:txBody>
          <a:bodyPr wrap="square">
            <a:spAutoFit/>
          </a:bodyPr>
          <a:lstStyle/>
          <a:p>
            <a:pPr rtl="0" algn="l"/>
            <a:r>
              <a:rPr lang="en-IE" dirty="0">
                <a:solidFill>
                  <a:srgbClr val="000000"/>
                </a:solidFill>
                <a:hlinkClick r:id="rId4">
                  <a:extLst>
                    <a:ext uri="{A12FA001-AC4F-418D-AE19-62706E023703}">
                      <ahyp:hlinkClr xmlns:ahyp="http://schemas.microsoft.com/office/drawing/2018/hyperlinkcolor" val="tx"/>
                    </a:ext>
                  </a:extLst>
                </a:hlinkClick>
              </a:rPr>
              <a:t>Empati - YouTube</a:t>
            </a:r>
            <a:endParaRPr lang="en-IE" dirty="0">
              <a:solidFill>
                <a:srgbClr val="000000"/>
              </a:solidFill>
            </a:endParaRPr>
          </a:p>
        </p:txBody>
      </p:sp>
      <p:sp>
        <p:nvSpPr>
          <p:cNvPr id="7" name="Text Placeholder 2">
            <a:extLst>
              <a:ext uri="{FF2B5EF4-FFF2-40B4-BE49-F238E27FC236}">
                <a16:creationId xmlns:a16="http://schemas.microsoft.com/office/drawing/2014/main" id="{7CBD5FD3-8895-315E-E12B-C28598174C5D}"/>
              </a:ext>
            </a:extLst>
          </p:cNvPr>
          <p:cNvSpPr>
            <a:spLocks noGrp="1"/>
          </p:cNvSpPr>
          <p:nvPr>
            <p:ph type="body" sz="quarter" idx="16"/>
          </p:nvPr>
        </p:nvSpPr>
        <p:spPr>
          <a:xfrm>
            <a:off x="898525" y="890588"/>
            <a:ext cx="4991100" cy="992187"/>
          </a:xfrm>
        </p:spPr>
        <p:txBody>
          <a:bodyPr/>
          <a:lstStyle/>
          <a:p>
            <a:pPr rtl="0" algn="l"/>
            <a:r>
              <a:rPr lang="en-US" b="1" dirty="0"/>
              <a:t>Empati som værktøj</a:t>
            </a:r>
            <a:endParaRPr lang="en-IE" b="1" dirty="0"/>
          </a:p>
        </p:txBody>
      </p:sp>
      <p:sp>
        <p:nvSpPr>
          <p:cNvPr id="8" name="Text Placeholder 1">
            <a:extLst>
              <a:ext uri="{FF2B5EF4-FFF2-40B4-BE49-F238E27FC236}">
                <a16:creationId xmlns:a16="http://schemas.microsoft.com/office/drawing/2014/main" id="{D3F66222-6407-AC54-37EF-E2DAEDC22F3D}"/>
              </a:ext>
            </a:extLst>
          </p:cNvPr>
          <p:cNvSpPr>
            <a:spLocks noGrp="1"/>
          </p:cNvSpPr>
          <p:nvPr>
            <p:ph type="body" sz="quarter" idx="18"/>
          </p:nvPr>
        </p:nvSpPr>
        <p:spPr>
          <a:xfrm>
            <a:off x="898525" y="1783556"/>
            <a:ext cx="3810000" cy="3290887"/>
          </a:xfrm>
        </p:spPr>
        <p:txBody>
          <a:bodyPr/>
          <a:lstStyle/>
          <a:p>
            <a:pPr indent="0" rtl="0" algn="l"/>
            <a:r>
              <a:rPr lang="en-US" dirty="0"/>
              <a:t>Denne korte video definerer, hvad empati er, og fremhæver vigtigheden af ​​empati og total fordybelse i problemet eller for din slutbruger, for at løse deres problemer, og derfor forbliver du forbundet til din mission.</a:t>
            </a:r>
            <a:endParaRPr lang="en-IE" dirty="0"/>
          </a:p>
        </p:txBody>
      </p:sp>
    </p:spTree>
    <p:extLst>
      <p:ext uri="{BB962C8B-B14F-4D97-AF65-F5344CB8AC3E}">
        <p14:creationId xmlns:p14="http://schemas.microsoft.com/office/powerpoint/2010/main" val="40268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ABBB36-2CA1-3348-FEEC-2FDB31987118}"/>
              </a:ext>
            </a:extLst>
          </p:cNvPr>
          <p:cNvSpPr>
            <a:spLocks noGrp="1"/>
          </p:cNvSpPr>
          <p:nvPr>
            <p:ph type="body" sz="quarter" idx="16"/>
          </p:nvPr>
        </p:nvSpPr>
        <p:spPr>
          <a:xfrm>
            <a:off x="898525" y="688975"/>
            <a:ext cx="4991100" cy="992188"/>
          </a:xfrm>
        </p:spPr>
        <p:txBody>
          <a:bodyPr>
            <a:normAutofit/>
          </a:bodyPr>
          <a:lstStyle/>
          <a:p>
            <a:pPr rtl="0" algn="l"/>
            <a:r>
              <a:rPr lang="en-US" sz="3300" dirty="0"/>
              <a:t>Trin 2: Definer problemet</a:t>
            </a:r>
            <a:endParaRPr lang="en-IE" sz="3300" dirty="0"/>
          </a:p>
        </p:txBody>
      </p:sp>
      <p:sp>
        <p:nvSpPr>
          <p:cNvPr id="6" name="Text Placeholder 2">
            <a:extLst>
              <a:ext uri="{FF2B5EF4-FFF2-40B4-BE49-F238E27FC236}">
                <a16:creationId xmlns:a16="http://schemas.microsoft.com/office/drawing/2014/main" id="{44193265-F488-FA85-8C5A-60E41BA069AB}"/>
              </a:ext>
            </a:extLst>
          </p:cNvPr>
          <p:cNvSpPr>
            <a:spLocks noGrp="1"/>
          </p:cNvSpPr>
          <p:nvPr>
            <p:ph type="body" sz="quarter" idx="18"/>
          </p:nvPr>
        </p:nvSpPr>
        <p:spPr>
          <a:xfrm>
            <a:off x="898525" y="1330860"/>
            <a:ext cx="6054536" cy="4279366"/>
          </a:xfrm>
        </p:spPr>
        <p:txBody>
          <a:bodyPr>
            <a:noAutofit/>
          </a:bodyPr>
          <a:lstStyle/>
          <a:p>
            <a:pPr rtl="0" algn="l">
              <a:lnSpc>
                <a:spcPct val="100000"/>
              </a:lnSpc>
            </a:pPr>
            <a:r>
              <a:rPr lang="en-US" sz="2100" b="0" i="0" dirty="0">
                <a:solidFill>
                  <a:srgbClr val="030303"/>
                </a:solidFill>
                <a:effectLst/>
              </a:rPr>
              <a:t>Define-stadiet kan ofte være det længste stadie, men det er værd at ikke skynde sig, for at udvikle en bedre forståelse af menneskers faktiske behov via visse aktiviteter som empatikortlægning eller at understrege de verber eller aktiviteter, som personerne nævnte, når de talte om deres problemer : som at finde lokale sæsonbestemte råvarer eller sunde muligheder, eller have information om fødevarens oprindelse og dets CO2-fodaftryk.</a:t>
            </a:r>
          </a:p>
          <a:p>
            <a:pPr algn="l" rtl="0">
              <a:lnSpc>
                <a:spcPct val="100000"/>
              </a:lnSpc>
            </a:pPr>
            <a:r>
              <a:rPr lang="en-US" sz="2100" b="1" i="0" dirty="0">
                <a:solidFill>
                  <a:srgbClr val="030303"/>
                </a:solidFill>
                <a:effectLst/>
              </a:rPr>
              <a:t>Du kunne måske</a:t>
            </a:r>
            <a:r>
              <a:rPr lang="en-US" sz="2100" b="1" i="0" dirty="0" err="1">
                <a:solidFill>
                  <a:srgbClr val="030303"/>
                </a:solidFill>
                <a:effectLst/>
              </a:rPr>
              <a:t>realisere</a:t>
            </a:r>
            <a:r>
              <a:rPr lang="en-US" sz="2100" b="1" i="0" dirty="0">
                <a:solidFill>
                  <a:srgbClr val="030303"/>
                </a:solidFill>
                <a:effectLst/>
              </a:rPr>
              <a:t>det handler ikke altid om maden, men mere om opgaverne omkring den.</a:t>
            </a:r>
            <a:r>
              <a:rPr lang="en-US" sz="2100" b="0" i="0" dirty="0">
                <a:solidFill>
                  <a:srgbClr val="030303"/>
                </a:solidFill>
                <a:effectLst/>
              </a:rPr>
              <a:t>Efter din analyse skal du formulere en problemformulering, der passer til denne kohorte.</a:t>
            </a:r>
            <a:endParaRPr lang="en-IE" sz="2100" dirty="0"/>
          </a:p>
        </p:txBody>
      </p:sp>
      <p:grpSp>
        <p:nvGrpSpPr>
          <p:cNvPr id="7" name="Group 6">
            <a:extLst>
              <a:ext uri="{FF2B5EF4-FFF2-40B4-BE49-F238E27FC236}">
                <a16:creationId xmlns:a16="http://schemas.microsoft.com/office/drawing/2014/main" id="{47912B79-2574-90F5-E9A3-10525C288E34}"/>
              </a:ext>
            </a:extLst>
          </p:cNvPr>
          <p:cNvGrpSpPr/>
          <p:nvPr/>
        </p:nvGrpSpPr>
        <p:grpSpPr>
          <a:xfrm>
            <a:off x="8862938" y="2014276"/>
            <a:ext cx="1673995" cy="1931125"/>
            <a:chOff x="3258209" y="1217582"/>
            <a:chExt cx="4712093" cy="4711281"/>
          </a:xfrm>
        </p:grpSpPr>
        <p:sp>
          <p:nvSpPr>
            <p:cNvPr id="8" name="Freeform 568">
              <a:extLst>
                <a:ext uri="{FF2B5EF4-FFF2-40B4-BE49-F238E27FC236}">
                  <a16:creationId xmlns:a16="http://schemas.microsoft.com/office/drawing/2014/main" id="{65FA4AB4-8918-D227-4064-05FA6C85730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pPr rtl="0" algn="l"/>
              <a:endParaRPr lang="en-US"/>
            </a:p>
          </p:txBody>
        </p:sp>
        <p:sp>
          <p:nvSpPr>
            <p:cNvPr id="9" name="Freeform 569">
              <a:extLst>
                <a:ext uri="{FF2B5EF4-FFF2-40B4-BE49-F238E27FC236}">
                  <a16:creationId xmlns:a16="http://schemas.microsoft.com/office/drawing/2014/main" id="{3D73C2B3-937E-EA9F-464E-EF23B272422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pPr rtl="0" algn="l"/>
              <a:endParaRPr lang="en-US"/>
            </a:p>
          </p:txBody>
        </p:sp>
        <p:grpSp>
          <p:nvGrpSpPr>
            <p:cNvPr id="10" name="Group 9">
              <a:extLst>
                <a:ext uri="{FF2B5EF4-FFF2-40B4-BE49-F238E27FC236}">
                  <a16:creationId xmlns:a16="http://schemas.microsoft.com/office/drawing/2014/main" id="{DE0E4F5B-489C-08F3-6D6F-5351FF2B0B3E}"/>
                </a:ext>
              </a:extLst>
            </p:cNvPr>
            <p:cNvGrpSpPr/>
            <p:nvPr/>
          </p:nvGrpSpPr>
          <p:grpSpPr>
            <a:xfrm>
              <a:off x="3258209" y="1217582"/>
              <a:ext cx="4712093" cy="4711281"/>
              <a:chOff x="3258209" y="1217582"/>
              <a:chExt cx="4712093" cy="4711281"/>
            </a:xfrm>
          </p:grpSpPr>
          <p:sp>
            <p:nvSpPr>
              <p:cNvPr id="11" name="Freeform 571">
                <a:extLst>
                  <a:ext uri="{FF2B5EF4-FFF2-40B4-BE49-F238E27FC236}">
                    <a16:creationId xmlns:a16="http://schemas.microsoft.com/office/drawing/2014/main" id="{456952C0-081D-DAF9-635C-5E5DF66849CD}"/>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rtl="0" algn="l"/>
                <a:endParaRPr lang="en-US"/>
              </a:p>
            </p:txBody>
          </p:sp>
          <p:sp>
            <p:nvSpPr>
              <p:cNvPr id="12" name="Freeform 572">
                <a:extLst>
                  <a:ext uri="{FF2B5EF4-FFF2-40B4-BE49-F238E27FC236}">
                    <a16:creationId xmlns:a16="http://schemas.microsoft.com/office/drawing/2014/main" id="{8C0C971F-488D-027D-CF8E-14C0910564B0}"/>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rtl="0" algn="l"/>
                <a:endParaRPr lang="en-US"/>
              </a:p>
            </p:txBody>
          </p:sp>
          <p:sp>
            <p:nvSpPr>
              <p:cNvPr id="13" name="Freeform 573">
                <a:extLst>
                  <a:ext uri="{FF2B5EF4-FFF2-40B4-BE49-F238E27FC236}">
                    <a16:creationId xmlns:a16="http://schemas.microsoft.com/office/drawing/2014/main" id="{B54F6332-94B7-EB8B-88E8-52E4C81DD642}"/>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rtl="0" algn="l"/>
                <a:endParaRPr lang="en-US"/>
              </a:p>
            </p:txBody>
          </p:sp>
          <p:sp>
            <p:nvSpPr>
              <p:cNvPr id="14" name="Freeform 574">
                <a:extLst>
                  <a:ext uri="{FF2B5EF4-FFF2-40B4-BE49-F238E27FC236}">
                    <a16:creationId xmlns:a16="http://schemas.microsoft.com/office/drawing/2014/main" id="{BD47B75A-BF8B-A392-6A7B-5093F354029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rtl="0" algn="l"/>
                <a:endParaRPr lang="en-US"/>
              </a:p>
            </p:txBody>
          </p:sp>
          <p:sp>
            <p:nvSpPr>
              <p:cNvPr id="15" name="Freeform 575">
                <a:extLst>
                  <a:ext uri="{FF2B5EF4-FFF2-40B4-BE49-F238E27FC236}">
                    <a16:creationId xmlns:a16="http://schemas.microsoft.com/office/drawing/2014/main" id="{F6EA8B21-92B1-7EDB-1871-9810C14B2B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rtl="0" algn="l"/>
                <a:endParaRPr lang="en-US"/>
              </a:p>
            </p:txBody>
          </p:sp>
          <p:sp>
            <p:nvSpPr>
              <p:cNvPr id="16" name="Freeform 576">
                <a:extLst>
                  <a:ext uri="{FF2B5EF4-FFF2-40B4-BE49-F238E27FC236}">
                    <a16:creationId xmlns:a16="http://schemas.microsoft.com/office/drawing/2014/main" id="{9ED00F2C-7E8B-E7A9-B2D2-F8DA89978DE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rtl="0" algn="l"/>
                <a:endParaRPr lang="en-US"/>
              </a:p>
            </p:txBody>
          </p:sp>
          <p:sp>
            <p:nvSpPr>
              <p:cNvPr id="17" name="Freeform 577">
                <a:extLst>
                  <a:ext uri="{FF2B5EF4-FFF2-40B4-BE49-F238E27FC236}">
                    <a16:creationId xmlns:a16="http://schemas.microsoft.com/office/drawing/2014/main" id="{A4A75BC9-DCF5-57BB-077C-8D3D7151A75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rtl="0" algn="l"/>
                <a:endParaRPr lang="en-US"/>
              </a:p>
            </p:txBody>
          </p:sp>
          <p:sp>
            <p:nvSpPr>
              <p:cNvPr id="18" name="Freeform 578">
                <a:extLst>
                  <a:ext uri="{FF2B5EF4-FFF2-40B4-BE49-F238E27FC236}">
                    <a16:creationId xmlns:a16="http://schemas.microsoft.com/office/drawing/2014/main" id="{4CEBE313-4D52-F3D1-1ED4-1526D47186C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rtl="0" algn="l"/>
                <a:endParaRPr lang="en-US"/>
              </a:p>
            </p:txBody>
          </p:sp>
          <p:sp>
            <p:nvSpPr>
              <p:cNvPr id="19" name="Freeform 579">
                <a:extLst>
                  <a:ext uri="{FF2B5EF4-FFF2-40B4-BE49-F238E27FC236}">
                    <a16:creationId xmlns:a16="http://schemas.microsoft.com/office/drawing/2014/main" id="{5804FAE8-7AD8-5D14-99B6-E7E2534A04C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rtl="0" algn="l"/>
                <a:endParaRPr lang="en-US"/>
              </a:p>
            </p:txBody>
          </p:sp>
          <p:sp>
            <p:nvSpPr>
              <p:cNvPr id="20" name="Freeform 580">
                <a:extLst>
                  <a:ext uri="{FF2B5EF4-FFF2-40B4-BE49-F238E27FC236}">
                    <a16:creationId xmlns:a16="http://schemas.microsoft.com/office/drawing/2014/main" id="{2C847AA3-C833-F848-F237-C4A1930DB50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rtl="0" algn="l"/>
                <a:endParaRPr lang="en-US"/>
              </a:p>
            </p:txBody>
          </p:sp>
          <p:sp>
            <p:nvSpPr>
              <p:cNvPr id="21" name="Freeform 581">
                <a:extLst>
                  <a:ext uri="{FF2B5EF4-FFF2-40B4-BE49-F238E27FC236}">
                    <a16:creationId xmlns:a16="http://schemas.microsoft.com/office/drawing/2014/main" id="{95B98656-B96A-5384-5F6B-868A2C8DAEF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rtl="0" algn="l"/>
                <a:endParaRPr lang="en-US"/>
              </a:p>
            </p:txBody>
          </p:sp>
          <p:sp>
            <p:nvSpPr>
              <p:cNvPr id="22" name="Freeform 582">
                <a:extLst>
                  <a:ext uri="{FF2B5EF4-FFF2-40B4-BE49-F238E27FC236}">
                    <a16:creationId xmlns:a16="http://schemas.microsoft.com/office/drawing/2014/main" id="{980EC4FD-F9C3-6B55-EE55-77DDE280765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rtl="0" algn="l"/>
                <a:endParaRPr lang="en-US"/>
              </a:p>
            </p:txBody>
          </p:sp>
          <p:sp>
            <p:nvSpPr>
              <p:cNvPr id="23" name="Freeform 583">
                <a:extLst>
                  <a:ext uri="{FF2B5EF4-FFF2-40B4-BE49-F238E27FC236}">
                    <a16:creationId xmlns:a16="http://schemas.microsoft.com/office/drawing/2014/main" id="{481A9AA0-A25D-9C13-7B3C-BFB12DC31D0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rtl="0" algn="l"/>
                <a:endParaRPr lang="en-US"/>
              </a:p>
            </p:txBody>
          </p:sp>
          <p:sp>
            <p:nvSpPr>
              <p:cNvPr id="24" name="Freeform 584">
                <a:extLst>
                  <a:ext uri="{FF2B5EF4-FFF2-40B4-BE49-F238E27FC236}">
                    <a16:creationId xmlns:a16="http://schemas.microsoft.com/office/drawing/2014/main" id="{0EDB1A32-7637-8E7F-0EC4-73F9B3A2929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rtl="0" algn="l"/>
                <a:endParaRPr lang="en-US"/>
              </a:p>
            </p:txBody>
          </p:sp>
          <p:sp>
            <p:nvSpPr>
              <p:cNvPr id="25" name="Freeform 585">
                <a:extLst>
                  <a:ext uri="{FF2B5EF4-FFF2-40B4-BE49-F238E27FC236}">
                    <a16:creationId xmlns:a16="http://schemas.microsoft.com/office/drawing/2014/main" id="{1FCC6023-F366-FD5F-22CC-47C2EA3A828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rtl="0" algn="l"/>
                <a:endParaRPr lang="en-US"/>
              </a:p>
            </p:txBody>
          </p:sp>
        </p:grpSp>
      </p:grpSp>
      <p:sp>
        <p:nvSpPr>
          <p:cNvPr id="26" name="TextBox 25">
            <a:extLst>
              <a:ext uri="{FF2B5EF4-FFF2-40B4-BE49-F238E27FC236}">
                <a16:creationId xmlns:a16="http://schemas.microsoft.com/office/drawing/2014/main" id="{B77F0320-9D6F-297D-7B72-6C27C56DA5A2}"/>
              </a:ext>
            </a:extLst>
          </p:cNvPr>
          <p:cNvSpPr txBox="1"/>
          <p:nvPr/>
        </p:nvSpPr>
        <p:spPr>
          <a:xfrm>
            <a:off x="7714593" y="4324629"/>
            <a:ext cx="3867807" cy="1200329"/>
          </a:xfrm>
          <a:prstGeom prst="rect">
            <a:avLst/>
          </a:prstGeom>
          <a:noFill/>
        </p:spPr>
        <p:txBody>
          <a:bodyPr wrap="square" rtlCol="0">
            <a:spAutoFit/>
          </a:bodyPr>
          <a:lstStyle/>
          <a:p>
            <a:pPr algn="ctr" rtl="0"/>
            <a:r>
              <a:rPr lang="en-US" sz="2400" b="1" dirty="0">
                <a:solidFill>
                  <a:srgbClr val="1188A3"/>
                </a:solidFill>
              </a:rPr>
              <a:t>Identificer specifikke</a:t>
            </a:r>
          </a:p>
          <a:p>
            <a:pPr algn="ctr" rtl="0"/>
            <a:r>
              <a:rPr lang="en-US" sz="2400" b="1" dirty="0">
                <a:solidFill>
                  <a:srgbClr val="1188A3"/>
                </a:solidFill>
              </a:rPr>
              <a:t>problemer og behov</a:t>
            </a:r>
          </a:p>
          <a:p>
            <a:pPr algn="ctr" rtl="0"/>
            <a:r>
              <a:rPr lang="en-US" sz="2400" b="1" dirty="0">
                <a:solidFill>
                  <a:srgbClr val="1188A3"/>
                </a:solidFill>
              </a:rPr>
              <a:t>som brugeren har</a:t>
            </a:r>
            <a:endParaRPr lang="en-IE" sz="2400" b="1" dirty="0">
              <a:solidFill>
                <a:srgbClr val="1188A3"/>
              </a:solidFill>
            </a:endParaRPr>
          </a:p>
        </p:txBody>
      </p:sp>
    </p:spTree>
    <p:extLst>
      <p:ext uri="{BB962C8B-B14F-4D97-AF65-F5344CB8AC3E}">
        <p14:creationId xmlns:p14="http://schemas.microsoft.com/office/powerpoint/2010/main" val="3352387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106264"/>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Mål:</a:t>
            </a:r>
          </a:p>
          <a:p>
            <a:pPr marL="342900" indent="-342900" rtl="0" algn="l">
              <a:buClr>
                <a:srgbClr val="F1A0C2"/>
              </a:buClr>
            </a:pPr>
            <a:r>
              <a:rPr lang="en-US" sz="2400" dirty="0">
                <a:solidFill>
                  <a:srgbClr val="000000"/>
                </a:solidFill>
              </a:rPr>
              <a:t>Målet her er at forstå mere om problemet og dem, der oplever/er påvirket af det. (din målgruppe)</a:t>
            </a:r>
          </a:p>
          <a:p>
            <a:pPr marL="342900" indent="-342900" rtl="0" algn="l">
              <a:buClr>
                <a:srgbClr val="F1A0C2"/>
              </a:buClr>
            </a:pPr>
            <a:r>
              <a:rPr lang="en-US" sz="2400" dirty="0">
                <a:solidFill>
                  <a:srgbClr val="000000"/>
                </a:solidFill>
              </a:rPr>
              <a:t>Saml derefter det du har lært, den indsigt du har fået og begynd at italesætte den potentielle brugers reelle behov/ønsker.</a:t>
            </a:r>
          </a:p>
          <a:p>
            <a:pPr marL="342900" indent="-342900" rtl="0" algn="l">
              <a:buClr>
                <a:srgbClr val="F1A0C2"/>
              </a:buClr>
            </a:pPr>
            <a:r>
              <a:rPr lang="en-US" sz="2400" dirty="0">
                <a:solidFill>
                  <a:srgbClr val="000000"/>
                </a:solidFill>
              </a:rPr>
              <a:t>Udvikl problemformuleringen</a:t>
            </a:r>
          </a:p>
          <a:p>
            <a:pPr rtl="0" algn="l"/>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Definer problemet -</a:t>
            </a:r>
            <a:r>
              <a:rPr lang="en-US" dirty="0">
                <a:solidFill>
                  <a:srgbClr val="000000"/>
                </a:solidFill>
              </a:rPr>
              <a:t>Vurdere de faktiske behov og formulere problemformuleringen</a:t>
            </a:r>
          </a:p>
          <a:p>
            <a:pPr rtl="0" algn="l"/>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45819" y="2957308"/>
            <a:ext cx="3837576"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000" b="1" dirty="0">
                <a:solidFill>
                  <a:srgbClr val="000000"/>
                </a:solidFill>
              </a:rPr>
              <a:t>Eksempler på værktøjer til Define-fasen:</a:t>
            </a:r>
          </a:p>
          <a:p>
            <a:pPr marL="342900" indent="-342900" rtl="0" algn="l">
              <a:buFont typeface="Arial" panose="020B0604020202020204" pitchFamily="34" charset="0"/>
              <a:buChar char="•"/>
            </a:pPr>
            <a:r>
              <a:rPr lang="en-US" sz="2000" dirty="0">
                <a:solidFill>
                  <a:srgbClr val="000000"/>
                </a:solidFill>
              </a:rPr>
              <a:t>Empati kortlægning</a:t>
            </a:r>
          </a:p>
          <a:p>
            <a:pPr marL="342900" indent="-342900" rtl="0" algn="l">
              <a:buFont typeface="Arial" panose="020B0604020202020204" pitchFamily="34" charset="0"/>
              <a:buChar char="•"/>
            </a:pPr>
            <a:r>
              <a:rPr lang="en-US" sz="2000" dirty="0">
                <a:solidFill>
                  <a:srgbClr val="000000"/>
                </a:solidFill>
              </a:rPr>
              <a:t>Oprettelse af personas</a:t>
            </a:r>
          </a:p>
          <a:p>
            <a:pPr marL="342900" indent="-342900" rtl="0" algn="l">
              <a:buFont typeface="Arial" panose="020B0604020202020204" pitchFamily="34" charset="0"/>
              <a:buChar char="•"/>
            </a:pPr>
            <a:r>
              <a:rPr lang="en-US" sz="2000" dirty="0">
                <a:solidFill>
                  <a:srgbClr val="000000"/>
                </a:solidFill>
              </a:rPr>
              <a:t>Historiefortælling</a:t>
            </a:r>
          </a:p>
          <a:p>
            <a:pPr marL="342900" indent="-342900" rtl="0" algn="l">
              <a:buFont typeface="Arial" panose="020B0604020202020204" pitchFamily="34" charset="0"/>
              <a:buChar char="•"/>
            </a:pPr>
            <a:r>
              <a:rPr lang="en-US" sz="2000" dirty="0">
                <a:solidFill>
                  <a:srgbClr val="000000"/>
                </a:solidFill>
              </a:rPr>
              <a:t>Kortlægning af kundestier</a:t>
            </a:r>
          </a:p>
          <a:p>
            <a:pPr marL="342900" indent="-342900" rtl="0" algn="l">
              <a:buFont typeface="Arial" panose="020B0604020202020204" pitchFamily="34" charset="0"/>
              <a:buChar char="•"/>
            </a:pPr>
            <a:r>
              <a:rPr lang="en-US" sz="2000" dirty="0">
                <a:solidFill>
                  <a:srgbClr val="000000"/>
                </a:solidFill>
              </a:rPr>
              <a:t>Lean Canvas</a:t>
            </a:r>
          </a:p>
          <a:p>
            <a:pPr marL="342900" indent="-342900" rtl="0" algn="l">
              <a:buFont typeface="Arial" panose="020B0604020202020204" pitchFamily="34" charset="0"/>
              <a:buChar char="•"/>
            </a:pPr>
            <a:r>
              <a:rPr lang="en-US" sz="2000" dirty="0">
                <a:solidFill>
                  <a:srgbClr val="000000"/>
                </a:solidFill>
              </a:rPr>
              <a:t>Apps</a:t>
            </a:r>
            <a:r>
              <a:rPr lang="en-US" sz="2000" dirty="0" err="1">
                <a:solidFill>
                  <a:srgbClr val="000000"/>
                </a:solidFill>
              </a:rPr>
              <a:t>f.eks</a:t>
            </a:r>
            <a:r>
              <a:rPr lang="en-US" sz="2000" dirty="0">
                <a:solidFill>
                  <a:srgbClr val="000000"/>
                </a:solidFill>
              </a:rPr>
              <a:t>, Trello, Asana, Evernote, OneNote</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646331"/>
          </a:xfrm>
          <a:prstGeom prst="rect">
            <a:avLst/>
          </a:prstGeom>
          <a:solidFill>
            <a:srgbClr val="F68F37"/>
          </a:solidFill>
        </p:spPr>
        <p:txBody>
          <a:bodyPr wrap="square">
            <a:spAutoFit/>
          </a:bodyPr>
          <a:lstStyle/>
          <a:p>
            <a:pPr algn="ctr" rtl="0"/>
            <a:r>
              <a:rPr lang="pl-PL" sz="1800" b="1" dirty="0">
                <a:solidFill>
                  <a:srgbClr val="000000"/>
                </a:solidFill>
              </a:rPr>
              <a:t>Vi</a:t>
            </a:r>
            <a:r>
              <a:rPr lang="en-US" sz="1800" b="1" dirty="0">
                <a:solidFill>
                  <a:srgbClr val="000000"/>
                </a:solidFill>
              </a:rPr>
              <a:t>behov for at identificere de reelle problemer og behov</a:t>
            </a:r>
            <a:endParaRPr lang="pl-PL" sz="1800" b="1" dirty="0">
              <a:solidFill>
                <a:srgbClr val="000000"/>
              </a:solidFill>
            </a:endParaRPr>
          </a:p>
        </p:txBody>
      </p:sp>
      <p:pic>
        <p:nvPicPr>
          <p:cNvPr id="11" name="Graphic 10" descr="Badge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grpSp>
        <p:nvGrpSpPr>
          <p:cNvPr id="5" name="Group 4">
            <a:extLst>
              <a:ext uri="{FF2B5EF4-FFF2-40B4-BE49-F238E27FC236}">
                <a16:creationId xmlns:a16="http://schemas.microsoft.com/office/drawing/2014/main" id="{9C2AC120-3EFE-69B7-F6C6-24933A8A64DC}"/>
              </a:ext>
            </a:extLst>
          </p:cNvPr>
          <p:cNvGrpSpPr/>
          <p:nvPr/>
        </p:nvGrpSpPr>
        <p:grpSpPr>
          <a:xfrm>
            <a:off x="2136185" y="330642"/>
            <a:ext cx="1565419" cy="1683735"/>
            <a:chOff x="3258209" y="1217582"/>
            <a:chExt cx="4712093" cy="4711282"/>
          </a:xfrm>
        </p:grpSpPr>
        <p:sp>
          <p:nvSpPr>
            <p:cNvPr id="7" name="Freeform 568">
              <a:extLst>
                <a:ext uri="{FF2B5EF4-FFF2-40B4-BE49-F238E27FC236}">
                  <a16:creationId xmlns:a16="http://schemas.microsoft.com/office/drawing/2014/main" id="{14F47727-CB3A-EF7E-9D8C-46FBDFA9FA6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pPr rtl="0" algn="l"/>
              <a:endParaRPr lang="en-US"/>
            </a:p>
          </p:txBody>
        </p:sp>
        <p:sp>
          <p:nvSpPr>
            <p:cNvPr id="8" name="Freeform 569">
              <a:extLst>
                <a:ext uri="{FF2B5EF4-FFF2-40B4-BE49-F238E27FC236}">
                  <a16:creationId xmlns:a16="http://schemas.microsoft.com/office/drawing/2014/main" id="{77330E77-7BF7-0153-68E0-67B4AFC4473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pPr rtl="0" algn="l"/>
              <a:endParaRPr lang="en-US"/>
            </a:p>
          </p:txBody>
        </p:sp>
        <p:grpSp>
          <p:nvGrpSpPr>
            <p:cNvPr id="9" name="Group 8">
              <a:extLst>
                <a:ext uri="{FF2B5EF4-FFF2-40B4-BE49-F238E27FC236}">
                  <a16:creationId xmlns:a16="http://schemas.microsoft.com/office/drawing/2014/main" id="{C94ABF19-1DDF-8DD7-51CE-5B8A453AB974}"/>
                </a:ext>
              </a:extLst>
            </p:cNvPr>
            <p:cNvGrpSpPr/>
            <p:nvPr/>
          </p:nvGrpSpPr>
          <p:grpSpPr>
            <a:xfrm>
              <a:off x="3258209" y="1217582"/>
              <a:ext cx="4712093" cy="4711282"/>
              <a:chOff x="3258209" y="1217582"/>
              <a:chExt cx="4712093" cy="4711282"/>
            </a:xfrm>
          </p:grpSpPr>
          <p:sp>
            <p:nvSpPr>
              <p:cNvPr id="10" name="Freeform 571">
                <a:extLst>
                  <a:ext uri="{FF2B5EF4-FFF2-40B4-BE49-F238E27FC236}">
                    <a16:creationId xmlns:a16="http://schemas.microsoft.com/office/drawing/2014/main" id="{F85BBD16-4E9F-30B7-B5D4-79F5DDAB97A8}"/>
                  </a:ext>
                </a:extLst>
              </p:cNvPr>
              <p:cNvSpPr/>
              <p:nvPr/>
            </p:nvSpPr>
            <p:spPr>
              <a:xfrm>
                <a:off x="3258209" y="1217582"/>
                <a:ext cx="4712093" cy="4711282"/>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rtl="0" algn="l"/>
                <a:endParaRPr lang="en-US" dirty="0"/>
              </a:p>
            </p:txBody>
          </p:sp>
          <p:sp>
            <p:nvSpPr>
              <p:cNvPr id="18" name="Freeform 572">
                <a:extLst>
                  <a:ext uri="{FF2B5EF4-FFF2-40B4-BE49-F238E27FC236}">
                    <a16:creationId xmlns:a16="http://schemas.microsoft.com/office/drawing/2014/main" id="{01D01FBB-3728-F66D-FDC5-2F424D28CF3C}"/>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rtl="0" algn="l"/>
                <a:endParaRPr lang="en-US"/>
              </a:p>
            </p:txBody>
          </p:sp>
          <p:sp>
            <p:nvSpPr>
              <p:cNvPr id="19" name="Freeform 573">
                <a:extLst>
                  <a:ext uri="{FF2B5EF4-FFF2-40B4-BE49-F238E27FC236}">
                    <a16:creationId xmlns:a16="http://schemas.microsoft.com/office/drawing/2014/main" id="{44206436-5BF8-B64C-8934-46FC7E47088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rtl="0" algn="l"/>
                <a:endParaRPr lang="en-US"/>
              </a:p>
            </p:txBody>
          </p:sp>
          <p:sp>
            <p:nvSpPr>
              <p:cNvPr id="20" name="Freeform 574">
                <a:extLst>
                  <a:ext uri="{FF2B5EF4-FFF2-40B4-BE49-F238E27FC236}">
                    <a16:creationId xmlns:a16="http://schemas.microsoft.com/office/drawing/2014/main" id="{F34FF97F-9D52-3539-A0D4-0D13362D6C0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rtl="0" algn="l"/>
                <a:endParaRPr lang="en-US"/>
              </a:p>
            </p:txBody>
          </p:sp>
          <p:sp>
            <p:nvSpPr>
              <p:cNvPr id="21" name="Freeform 575">
                <a:extLst>
                  <a:ext uri="{FF2B5EF4-FFF2-40B4-BE49-F238E27FC236}">
                    <a16:creationId xmlns:a16="http://schemas.microsoft.com/office/drawing/2014/main" id="{CC4F4BD5-169D-B31A-0805-C77C350F81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rtl="0" algn="l"/>
                <a:endParaRPr lang="en-US"/>
              </a:p>
            </p:txBody>
          </p:sp>
          <p:sp>
            <p:nvSpPr>
              <p:cNvPr id="22" name="Freeform 576">
                <a:extLst>
                  <a:ext uri="{FF2B5EF4-FFF2-40B4-BE49-F238E27FC236}">
                    <a16:creationId xmlns:a16="http://schemas.microsoft.com/office/drawing/2014/main" id="{1CEF58CD-9290-F024-6737-54E353938A39}"/>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rtl="0" algn="l"/>
                <a:endParaRPr lang="en-US"/>
              </a:p>
            </p:txBody>
          </p:sp>
          <p:sp>
            <p:nvSpPr>
              <p:cNvPr id="23" name="Freeform 577">
                <a:extLst>
                  <a:ext uri="{FF2B5EF4-FFF2-40B4-BE49-F238E27FC236}">
                    <a16:creationId xmlns:a16="http://schemas.microsoft.com/office/drawing/2014/main" id="{387667F4-CA9C-99DB-699C-F446AA59F7A8}"/>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rtl="0" algn="l"/>
                <a:endParaRPr lang="en-US"/>
              </a:p>
            </p:txBody>
          </p:sp>
          <p:sp>
            <p:nvSpPr>
              <p:cNvPr id="24" name="Freeform 578">
                <a:extLst>
                  <a:ext uri="{FF2B5EF4-FFF2-40B4-BE49-F238E27FC236}">
                    <a16:creationId xmlns:a16="http://schemas.microsoft.com/office/drawing/2014/main" id="{4E39B910-9DD0-91FB-E452-DEE3CDCB7A5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rtl="0" algn="l"/>
                <a:endParaRPr lang="en-US"/>
              </a:p>
            </p:txBody>
          </p:sp>
          <p:sp>
            <p:nvSpPr>
              <p:cNvPr id="25" name="Freeform 579">
                <a:extLst>
                  <a:ext uri="{FF2B5EF4-FFF2-40B4-BE49-F238E27FC236}">
                    <a16:creationId xmlns:a16="http://schemas.microsoft.com/office/drawing/2014/main" id="{3EC87FD4-8CD8-9F28-804B-161911270EC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rtl="0" algn="l"/>
                <a:endParaRPr lang="en-US"/>
              </a:p>
            </p:txBody>
          </p:sp>
          <p:sp>
            <p:nvSpPr>
              <p:cNvPr id="26" name="Freeform 580">
                <a:extLst>
                  <a:ext uri="{FF2B5EF4-FFF2-40B4-BE49-F238E27FC236}">
                    <a16:creationId xmlns:a16="http://schemas.microsoft.com/office/drawing/2014/main" id="{73D7D7FB-A2A3-8126-E0EE-A627516C2434}"/>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rtl="0" algn="l"/>
                <a:endParaRPr lang="en-US"/>
              </a:p>
            </p:txBody>
          </p:sp>
          <p:sp>
            <p:nvSpPr>
              <p:cNvPr id="27" name="Freeform 581">
                <a:extLst>
                  <a:ext uri="{FF2B5EF4-FFF2-40B4-BE49-F238E27FC236}">
                    <a16:creationId xmlns:a16="http://schemas.microsoft.com/office/drawing/2014/main" id="{4A3FF12E-5EA4-3A06-6B97-D6390CE8D2B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rtl="0" algn="l"/>
                <a:endParaRPr lang="en-US"/>
              </a:p>
            </p:txBody>
          </p:sp>
          <p:sp>
            <p:nvSpPr>
              <p:cNvPr id="28" name="Freeform 582">
                <a:extLst>
                  <a:ext uri="{FF2B5EF4-FFF2-40B4-BE49-F238E27FC236}">
                    <a16:creationId xmlns:a16="http://schemas.microsoft.com/office/drawing/2014/main" id="{0E794523-B420-A4E7-B1E1-6530DF420E1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rtl="0" algn="l"/>
                <a:endParaRPr lang="en-US"/>
              </a:p>
            </p:txBody>
          </p:sp>
          <p:sp>
            <p:nvSpPr>
              <p:cNvPr id="29" name="Freeform 583">
                <a:extLst>
                  <a:ext uri="{FF2B5EF4-FFF2-40B4-BE49-F238E27FC236}">
                    <a16:creationId xmlns:a16="http://schemas.microsoft.com/office/drawing/2014/main" id="{4343CDE3-6CDF-1B55-2614-DF17511C61A0}"/>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rtl="0" algn="l"/>
                <a:endParaRPr lang="en-US"/>
              </a:p>
            </p:txBody>
          </p:sp>
          <p:sp>
            <p:nvSpPr>
              <p:cNvPr id="30" name="Freeform 584">
                <a:extLst>
                  <a:ext uri="{FF2B5EF4-FFF2-40B4-BE49-F238E27FC236}">
                    <a16:creationId xmlns:a16="http://schemas.microsoft.com/office/drawing/2014/main" id="{7287D3DC-3064-0BC6-B1D8-B57EE6C7E8CD}"/>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rtl="0" algn="l"/>
                <a:endParaRPr lang="en-US"/>
              </a:p>
            </p:txBody>
          </p:sp>
          <p:sp>
            <p:nvSpPr>
              <p:cNvPr id="31" name="Freeform 585">
                <a:extLst>
                  <a:ext uri="{FF2B5EF4-FFF2-40B4-BE49-F238E27FC236}">
                    <a16:creationId xmlns:a16="http://schemas.microsoft.com/office/drawing/2014/main" id="{C13EC358-9556-4D88-4127-96C7DF9369A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rtl="0" algn="l"/>
                <a:endParaRPr lang="en-US"/>
              </a:p>
            </p:txBody>
          </p:sp>
        </p:grpSp>
      </p:grpSp>
      <p:cxnSp>
        <p:nvCxnSpPr>
          <p:cNvPr id="32" name="Straight Connector 31">
            <a:extLst>
              <a:ext uri="{FF2B5EF4-FFF2-40B4-BE49-F238E27FC236}">
                <a16:creationId xmlns:a16="http://schemas.microsoft.com/office/drawing/2014/main" id="{1CC224A1-027B-4B5C-98FF-F8EF534BAA5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74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50C18-2E0F-E239-3037-836D6F83BAF1}"/>
              </a:ext>
            </a:extLst>
          </p:cNvPr>
          <p:cNvSpPr>
            <a:spLocks noGrp="1"/>
          </p:cNvSpPr>
          <p:nvPr>
            <p:ph type="body" idx="1"/>
          </p:nvPr>
        </p:nvSpPr>
        <p:spPr/>
        <p:txBody>
          <a:bodyPr>
            <a:noAutofit/>
          </a:bodyPr>
          <a:lstStyle/>
          <a:p>
            <a:pPr rtl="0" algn="l"/>
            <a:r>
              <a:rPr lang="en-IE" dirty="0">
                <a:solidFill>
                  <a:srgbClr val="000000"/>
                </a:solidFill>
              </a:rPr>
              <a:t>Problemudforskning</a:t>
            </a:r>
          </a:p>
          <a:p>
            <a:pPr rtl="0" algn="l"/>
            <a:endParaRPr lang="en-IE" dirty="0">
              <a:solidFill>
                <a:srgbClr val="000000"/>
              </a:solidFill>
            </a:endParaRPr>
          </a:p>
        </p:txBody>
      </p:sp>
      <p:sp>
        <p:nvSpPr>
          <p:cNvPr id="6" name="Text Placeholder 5">
            <a:extLst>
              <a:ext uri="{FF2B5EF4-FFF2-40B4-BE49-F238E27FC236}">
                <a16:creationId xmlns:a16="http://schemas.microsoft.com/office/drawing/2014/main" id="{630DCD41-6BA1-85D1-2288-574422687487}"/>
              </a:ext>
            </a:extLst>
          </p:cNvPr>
          <p:cNvSpPr>
            <a:spLocks noGrp="1"/>
          </p:cNvSpPr>
          <p:nvPr>
            <p:ph type="body" idx="10"/>
          </p:nvPr>
        </p:nvSpPr>
        <p:spPr>
          <a:xfrm>
            <a:off x="3171528" y="2669514"/>
            <a:ext cx="586612" cy="597538"/>
          </a:xfrm>
        </p:spPr>
        <p:txBody>
          <a:bodyPr/>
          <a:lstStyle/>
          <a:p>
            <a:pPr rtl="0" algn="l"/>
            <a:r>
              <a:rPr lang="en-IE" dirty="0">
                <a:solidFill>
                  <a:srgbClr val="79C5C3"/>
                </a:solidFill>
              </a:rPr>
              <a:t>2</a:t>
            </a:r>
          </a:p>
        </p:txBody>
      </p:sp>
      <p:sp>
        <p:nvSpPr>
          <p:cNvPr id="7" name="Text Placeholder 6">
            <a:extLst>
              <a:ext uri="{FF2B5EF4-FFF2-40B4-BE49-F238E27FC236}">
                <a16:creationId xmlns:a16="http://schemas.microsoft.com/office/drawing/2014/main" id="{12350B51-9FC0-93DE-AD60-344DE82A7D8D}"/>
              </a:ext>
            </a:extLst>
          </p:cNvPr>
          <p:cNvSpPr>
            <a:spLocks noGrp="1"/>
          </p:cNvSpPr>
          <p:nvPr>
            <p:ph type="body" idx="11"/>
          </p:nvPr>
        </p:nvSpPr>
        <p:spPr>
          <a:xfrm>
            <a:off x="5509388" y="2587390"/>
            <a:ext cx="586612" cy="597538"/>
          </a:xfrm>
        </p:spPr>
        <p:txBody>
          <a:bodyPr/>
          <a:lstStyle/>
          <a:p>
            <a:pPr rtl="0" algn="l"/>
            <a:r>
              <a:rPr lang="en-IE" dirty="0">
                <a:solidFill>
                  <a:srgbClr val="F1A0C2"/>
                </a:solidFill>
              </a:rPr>
              <a:t>3</a:t>
            </a:r>
          </a:p>
        </p:txBody>
      </p:sp>
      <p:sp>
        <p:nvSpPr>
          <p:cNvPr id="9" name="Text Placeholder 8">
            <a:extLst>
              <a:ext uri="{FF2B5EF4-FFF2-40B4-BE49-F238E27FC236}">
                <a16:creationId xmlns:a16="http://schemas.microsoft.com/office/drawing/2014/main" id="{2F70FD30-DC22-2BE0-3204-426405A317C7}"/>
              </a:ext>
            </a:extLst>
          </p:cNvPr>
          <p:cNvSpPr>
            <a:spLocks noGrp="1"/>
          </p:cNvSpPr>
          <p:nvPr>
            <p:ph type="body" idx="13"/>
          </p:nvPr>
        </p:nvSpPr>
        <p:spPr>
          <a:xfrm>
            <a:off x="816518" y="2746401"/>
            <a:ext cx="586612" cy="597538"/>
          </a:xfrm>
        </p:spPr>
        <p:txBody>
          <a:bodyPr/>
          <a:lstStyle/>
          <a:p>
            <a:pPr rtl="0" algn="l"/>
            <a:r>
              <a:rPr lang="en-IE" dirty="0">
                <a:solidFill>
                  <a:srgbClr val="F68F37"/>
                </a:solidFill>
              </a:rPr>
              <a:t>1</a:t>
            </a:r>
          </a:p>
        </p:txBody>
      </p:sp>
      <p:sp>
        <p:nvSpPr>
          <p:cNvPr id="11" name="Text Placeholder 10">
            <a:extLst>
              <a:ext uri="{FF2B5EF4-FFF2-40B4-BE49-F238E27FC236}">
                <a16:creationId xmlns:a16="http://schemas.microsoft.com/office/drawing/2014/main" id="{B3BD79D5-2C5D-ED78-D7A9-92ED616EE24D}"/>
              </a:ext>
            </a:extLst>
          </p:cNvPr>
          <p:cNvSpPr>
            <a:spLocks noGrp="1"/>
          </p:cNvSpPr>
          <p:nvPr>
            <p:ph type="body" idx="15"/>
          </p:nvPr>
        </p:nvSpPr>
        <p:spPr>
          <a:xfrm>
            <a:off x="10074739" y="2582409"/>
            <a:ext cx="586612" cy="597538"/>
          </a:xfrm>
        </p:spPr>
        <p:txBody>
          <a:bodyPr/>
          <a:lstStyle/>
          <a:p>
            <a:pPr rtl="0" algn="l"/>
            <a:r>
              <a:rPr lang="en-IE" dirty="0">
                <a:solidFill>
                  <a:srgbClr val="79C5C3"/>
                </a:solidFill>
              </a:rPr>
              <a:t>5</a:t>
            </a:r>
          </a:p>
        </p:txBody>
      </p:sp>
      <p:sp>
        <p:nvSpPr>
          <p:cNvPr id="12" name="Text Placeholder 11">
            <a:extLst>
              <a:ext uri="{FF2B5EF4-FFF2-40B4-BE49-F238E27FC236}">
                <a16:creationId xmlns:a16="http://schemas.microsoft.com/office/drawing/2014/main" id="{7B75524C-4450-203B-4077-28DCD3A44B41}"/>
              </a:ext>
            </a:extLst>
          </p:cNvPr>
          <p:cNvSpPr>
            <a:spLocks noGrp="1"/>
          </p:cNvSpPr>
          <p:nvPr>
            <p:ph type="body" idx="6"/>
          </p:nvPr>
        </p:nvSpPr>
        <p:spPr>
          <a:xfrm>
            <a:off x="7719729" y="2605753"/>
            <a:ext cx="586612" cy="597538"/>
          </a:xfrm>
        </p:spPr>
        <p:txBody>
          <a:bodyPr/>
          <a:lstStyle/>
          <a:p>
            <a:pPr rtl="0" algn="l"/>
            <a:r>
              <a:rPr lang="en-IE" dirty="0">
                <a:solidFill>
                  <a:srgbClr val="F68F37"/>
                </a:solidFill>
              </a:rPr>
              <a:t>4</a:t>
            </a:r>
          </a:p>
        </p:txBody>
      </p:sp>
      <p:sp>
        <p:nvSpPr>
          <p:cNvPr id="13" name="Text Placeholder 1">
            <a:extLst>
              <a:ext uri="{FF2B5EF4-FFF2-40B4-BE49-F238E27FC236}">
                <a16:creationId xmlns:a16="http://schemas.microsoft.com/office/drawing/2014/main" id="{DD3DCBEE-A854-8E7D-CB76-C8B32B82DB45}"/>
              </a:ext>
            </a:extLst>
          </p:cNvPr>
          <p:cNvSpPr txBox="1">
            <a:spLocks/>
          </p:cNvSpPr>
          <p:nvPr/>
        </p:nvSpPr>
        <p:spPr>
          <a:xfrm>
            <a:off x="672457" y="1238836"/>
            <a:ext cx="4312551" cy="748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400" dirty="0">
                <a:solidFill>
                  <a:srgbClr val="000000"/>
                </a:solidFill>
              </a:rPr>
              <a:t>Nedbrydning af problemet</a:t>
            </a:r>
            <a:endParaRPr lang="en-IE" sz="2400" dirty="0">
              <a:solidFill>
                <a:srgbClr val="000000"/>
              </a:solidFill>
            </a:endParaRPr>
          </a:p>
        </p:txBody>
      </p:sp>
      <p:sp>
        <p:nvSpPr>
          <p:cNvPr id="14" name="Text Placeholder 3">
            <a:extLst>
              <a:ext uri="{FF2B5EF4-FFF2-40B4-BE49-F238E27FC236}">
                <a16:creationId xmlns:a16="http://schemas.microsoft.com/office/drawing/2014/main" id="{69EE9704-6CE6-B2A7-9400-305B311EBEDC}"/>
              </a:ext>
            </a:extLst>
          </p:cNvPr>
          <p:cNvSpPr txBox="1">
            <a:spLocks/>
          </p:cNvSpPr>
          <p:nvPr/>
        </p:nvSpPr>
        <p:spPr>
          <a:xfrm>
            <a:off x="729782" y="4103262"/>
            <a:ext cx="1740791" cy="697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DIT UDVALGTE PROBLEM</a:t>
            </a:r>
            <a:endParaRPr lang="en-IE" sz="1600" b="1" dirty="0">
              <a:solidFill>
                <a:srgbClr val="000000"/>
              </a:solidFill>
            </a:endParaRPr>
          </a:p>
        </p:txBody>
      </p:sp>
      <p:sp>
        <p:nvSpPr>
          <p:cNvPr id="15" name="Text Placeholder 4">
            <a:extLst>
              <a:ext uri="{FF2B5EF4-FFF2-40B4-BE49-F238E27FC236}">
                <a16:creationId xmlns:a16="http://schemas.microsoft.com/office/drawing/2014/main" id="{2EF8DF6B-9581-E768-9DF8-D989C5C0F5D2}"/>
              </a:ext>
            </a:extLst>
          </p:cNvPr>
          <p:cNvSpPr txBox="1">
            <a:spLocks/>
          </p:cNvSpPr>
          <p:nvPr/>
        </p:nvSpPr>
        <p:spPr>
          <a:xfrm>
            <a:off x="672457" y="3635442"/>
            <a:ext cx="1740791"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ANMELDELSE</a:t>
            </a:r>
            <a:endParaRPr lang="en-IE" sz="2000" b="1" dirty="0">
              <a:solidFill>
                <a:srgbClr val="000000"/>
              </a:solidFill>
            </a:endParaRPr>
          </a:p>
        </p:txBody>
      </p:sp>
      <p:sp>
        <p:nvSpPr>
          <p:cNvPr id="16" name="Text Placeholder 6">
            <a:extLst>
              <a:ext uri="{FF2B5EF4-FFF2-40B4-BE49-F238E27FC236}">
                <a16:creationId xmlns:a16="http://schemas.microsoft.com/office/drawing/2014/main" id="{5B5C42DC-0BA8-AC12-052E-A15553C3ACA4}"/>
              </a:ext>
            </a:extLst>
          </p:cNvPr>
          <p:cNvSpPr txBox="1">
            <a:spLocks/>
          </p:cNvSpPr>
          <p:nvPr/>
        </p:nvSpPr>
        <p:spPr>
          <a:xfrm>
            <a:off x="3225152" y="3635442"/>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000" b="1" dirty="0">
                <a:solidFill>
                  <a:srgbClr val="000000"/>
                </a:solidFill>
              </a:rPr>
              <a:t>IDENTIFICERE</a:t>
            </a:r>
            <a:endParaRPr lang="en-IE" sz="2000" b="1" dirty="0">
              <a:solidFill>
                <a:srgbClr val="000000"/>
              </a:solidFill>
            </a:endParaRPr>
          </a:p>
        </p:txBody>
      </p:sp>
      <p:sp>
        <p:nvSpPr>
          <p:cNvPr id="17" name="Text Placeholder 5">
            <a:extLst>
              <a:ext uri="{FF2B5EF4-FFF2-40B4-BE49-F238E27FC236}">
                <a16:creationId xmlns:a16="http://schemas.microsoft.com/office/drawing/2014/main" id="{105215E6-5239-F3F8-3B6A-9AD82062ECE5}"/>
              </a:ext>
            </a:extLst>
          </p:cNvPr>
          <p:cNvSpPr txBox="1">
            <a:spLocks/>
          </p:cNvSpPr>
          <p:nvPr/>
        </p:nvSpPr>
        <p:spPr>
          <a:xfrm>
            <a:off x="2925847" y="4103262"/>
            <a:ext cx="1853076" cy="839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ALLE ÅRSAGERNE TIL DIT PROBLEM</a:t>
            </a:r>
            <a:endParaRPr lang="en-IE" sz="1600" b="1" dirty="0">
              <a:solidFill>
                <a:srgbClr val="000000"/>
              </a:solidFill>
            </a:endParaRPr>
          </a:p>
        </p:txBody>
      </p:sp>
      <p:sp>
        <p:nvSpPr>
          <p:cNvPr id="18" name="Text Placeholder 11">
            <a:extLst>
              <a:ext uri="{FF2B5EF4-FFF2-40B4-BE49-F238E27FC236}">
                <a16:creationId xmlns:a16="http://schemas.microsoft.com/office/drawing/2014/main" id="{B2368C5D-582C-9AD2-E4C6-AB00841CE259}"/>
              </a:ext>
            </a:extLst>
          </p:cNvPr>
          <p:cNvSpPr txBox="1">
            <a:spLocks/>
          </p:cNvSpPr>
          <p:nvPr/>
        </p:nvSpPr>
        <p:spPr>
          <a:xfrm>
            <a:off x="5287090" y="4082599"/>
            <a:ext cx="1740791" cy="88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dirty="0">
                <a:solidFill>
                  <a:srgbClr val="000000"/>
                </a:solidFill>
              </a:rPr>
              <a:t>FOR HVER AF ÅRSAGEN AT FINDE NOGEN TEMA ELLER UNDERTEMAER</a:t>
            </a:r>
            <a:endParaRPr lang="en-IE" sz="1600" b="1" dirty="0">
              <a:solidFill>
                <a:srgbClr val="000000"/>
              </a:solidFill>
            </a:endParaRPr>
          </a:p>
        </p:txBody>
      </p:sp>
      <p:sp>
        <p:nvSpPr>
          <p:cNvPr id="19" name="Text Placeholder 6">
            <a:extLst>
              <a:ext uri="{FF2B5EF4-FFF2-40B4-BE49-F238E27FC236}">
                <a16:creationId xmlns:a16="http://schemas.microsoft.com/office/drawing/2014/main" id="{B64FB12F-D9B2-0D83-A6DC-0B896C103D7E}"/>
              </a:ext>
            </a:extLst>
          </p:cNvPr>
          <p:cNvSpPr txBox="1">
            <a:spLocks/>
          </p:cNvSpPr>
          <p:nvPr/>
        </p:nvSpPr>
        <p:spPr>
          <a:xfrm>
            <a:off x="5509388" y="3632929"/>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000" b="1" dirty="0">
                <a:solidFill>
                  <a:srgbClr val="000000"/>
                </a:solidFill>
              </a:rPr>
              <a:t>SPØRG '</a:t>
            </a:r>
            <a:r>
              <a:rPr lang="en-US" sz="2000" b="1" i="1" dirty="0">
                <a:solidFill>
                  <a:srgbClr val="000000"/>
                </a:solidFill>
              </a:rPr>
              <a:t>HVORFOR?'</a:t>
            </a:r>
            <a:endParaRPr lang="en-IE" sz="2000" b="1" dirty="0">
              <a:solidFill>
                <a:srgbClr val="000000"/>
              </a:solidFill>
            </a:endParaRPr>
          </a:p>
        </p:txBody>
      </p:sp>
      <p:sp>
        <p:nvSpPr>
          <p:cNvPr id="20" name="Text Placeholder 6">
            <a:extLst>
              <a:ext uri="{FF2B5EF4-FFF2-40B4-BE49-F238E27FC236}">
                <a16:creationId xmlns:a16="http://schemas.microsoft.com/office/drawing/2014/main" id="{FEB686CF-0450-03A1-93AE-E6D5EEB2A974}"/>
              </a:ext>
            </a:extLst>
          </p:cNvPr>
          <p:cNvSpPr txBox="1">
            <a:spLocks/>
          </p:cNvSpPr>
          <p:nvPr/>
        </p:nvSpPr>
        <p:spPr>
          <a:xfrm>
            <a:off x="7540637" y="3637931"/>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2000" b="1" dirty="0">
                <a:solidFill>
                  <a:srgbClr val="000000"/>
                </a:solidFill>
              </a:rPr>
              <a:t>LISTE</a:t>
            </a:r>
            <a:endParaRPr lang="en-IE" sz="2000" b="1" dirty="0">
              <a:solidFill>
                <a:srgbClr val="000000"/>
              </a:solidFill>
            </a:endParaRPr>
          </a:p>
        </p:txBody>
      </p:sp>
      <p:sp>
        <p:nvSpPr>
          <p:cNvPr id="21" name="Text Placeholder 6">
            <a:extLst>
              <a:ext uri="{FF2B5EF4-FFF2-40B4-BE49-F238E27FC236}">
                <a16:creationId xmlns:a16="http://schemas.microsoft.com/office/drawing/2014/main" id="{68E09EE6-1F73-C09D-CEA2-CB26BA9D4A95}"/>
              </a:ext>
            </a:extLst>
          </p:cNvPr>
          <p:cNvSpPr txBox="1">
            <a:spLocks/>
          </p:cNvSpPr>
          <p:nvPr/>
        </p:nvSpPr>
        <p:spPr>
          <a:xfrm>
            <a:off x="10074739" y="3632929"/>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000" b="1" dirty="0">
                <a:solidFill>
                  <a:srgbClr val="000000"/>
                </a:solidFill>
              </a:rPr>
              <a:t>SKAB</a:t>
            </a:r>
            <a:endParaRPr lang="en-IE" sz="2000" b="1" dirty="0">
              <a:solidFill>
                <a:srgbClr val="000000"/>
              </a:solidFill>
            </a:endParaRPr>
          </a:p>
        </p:txBody>
      </p:sp>
      <p:sp>
        <p:nvSpPr>
          <p:cNvPr id="22" name="Text Placeholder 7">
            <a:extLst>
              <a:ext uri="{FF2B5EF4-FFF2-40B4-BE49-F238E27FC236}">
                <a16:creationId xmlns:a16="http://schemas.microsoft.com/office/drawing/2014/main" id="{800D6504-96FC-C7A6-859B-3C6348DC5A8D}"/>
              </a:ext>
            </a:extLst>
          </p:cNvPr>
          <p:cNvSpPr txBox="1">
            <a:spLocks/>
          </p:cNvSpPr>
          <p:nvPr/>
        </p:nvSpPr>
        <p:spPr>
          <a:xfrm>
            <a:off x="7401694" y="4103262"/>
            <a:ext cx="2130961"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a:solidFill>
                  <a:srgbClr val="000000"/>
                </a:solidFill>
              </a:rPr>
              <a:t>PROBLEMETS VIRKNINGER</a:t>
            </a:r>
            <a:endParaRPr lang="en-IE" sz="1600" b="1" dirty="0">
              <a:solidFill>
                <a:srgbClr val="000000"/>
              </a:solidFill>
            </a:endParaRPr>
          </a:p>
        </p:txBody>
      </p:sp>
      <p:sp>
        <p:nvSpPr>
          <p:cNvPr id="23" name="Text Placeholder 9">
            <a:extLst>
              <a:ext uri="{FF2B5EF4-FFF2-40B4-BE49-F238E27FC236}">
                <a16:creationId xmlns:a16="http://schemas.microsoft.com/office/drawing/2014/main" id="{C6D5D366-3CA3-C477-5C06-7EB8D4ACEA8A}"/>
              </a:ext>
            </a:extLst>
          </p:cNvPr>
          <p:cNvSpPr txBox="1">
            <a:spLocks/>
          </p:cNvSpPr>
          <p:nvPr/>
        </p:nvSpPr>
        <p:spPr>
          <a:xfrm>
            <a:off x="9699543" y="4082599"/>
            <a:ext cx="2333958"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1600" b="1">
                <a:solidFill>
                  <a:srgbClr val="000000"/>
                </a:solidFill>
              </a:rPr>
              <a:t>MULIGE PROBLEMUDSÆTNINGER</a:t>
            </a:r>
            <a:endParaRPr lang="en-IE" sz="1600" b="1" dirty="0">
              <a:solidFill>
                <a:srgbClr val="000000"/>
              </a:solidFill>
            </a:endParaRPr>
          </a:p>
        </p:txBody>
      </p:sp>
    </p:spTree>
    <p:extLst>
      <p:ext uri="{BB962C8B-B14F-4D97-AF65-F5344CB8AC3E}">
        <p14:creationId xmlns:p14="http://schemas.microsoft.com/office/powerpoint/2010/main" val="559138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E49058-5DA6-9C3C-75E1-B0E6722FD828}"/>
              </a:ext>
            </a:extLst>
          </p:cNvPr>
          <p:cNvSpPr>
            <a:spLocks noGrp="1"/>
          </p:cNvSpPr>
          <p:nvPr>
            <p:ph type="body" sz="quarter" idx="16"/>
          </p:nvPr>
        </p:nvSpPr>
        <p:spPr/>
        <p:txBody>
          <a:bodyPr/>
          <a:lstStyle/>
          <a:p>
            <a:pPr rtl="0" algn="l"/>
            <a:r>
              <a:rPr lang="en-IE" dirty="0"/>
              <a:t>Andre spørgsmål:</a:t>
            </a:r>
          </a:p>
        </p:txBody>
      </p:sp>
      <p:pic>
        <p:nvPicPr>
          <p:cNvPr id="7" name="Picture Placeholder 6" descr="Light bulb on green grass">
            <a:extLst>
              <a:ext uri="{FF2B5EF4-FFF2-40B4-BE49-F238E27FC236}">
                <a16:creationId xmlns:a16="http://schemas.microsoft.com/office/drawing/2014/main" id="{2B1F8491-F5FB-31D5-84B6-6A31A85885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2">
            <a:extLst>
              <a:ext uri="{FF2B5EF4-FFF2-40B4-BE49-F238E27FC236}">
                <a16:creationId xmlns:a16="http://schemas.microsoft.com/office/drawing/2014/main" id="{5C8051F0-47CC-5F2E-D4F2-0BBCA9FA985B}"/>
              </a:ext>
            </a:extLst>
          </p:cNvPr>
          <p:cNvSpPr>
            <a:spLocks noGrp="1"/>
          </p:cNvSpPr>
          <p:nvPr>
            <p:ph type="body" sz="quarter" idx="18"/>
          </p:nvPr>
        </p:nvSpPr>
        <p:spPr>
          <a:xfrm>
            <a:off x="898525" y="1593850"/>
            <a:ext cx="5404121" cy="4016375"/>
          </a:xfrm>
        </p:spPr>
        <p:txBody>
          <a:bodyPr/>
          <a:lstStyle/>
          <a:p>
            <a:pPr marL="414900" indent="-342900" rtl="0" algn="l">
              <a:buFont typeface="Arial" panose="020B0604020202020204" pitchFamily="34" charset="0"/>
              <a:buChar char="•"/>
            </a:pPr>
            <a:r>
              <a:rPr lang="en-US" dirty="0"/>
              <a:t>Hvem er berørt af dette problem?</a:t>
            </a:r>
          </a:p>
          <a:p>
            <a:pPr marL="414900" indent="-342900" rtl="0" algn="l">
              <a:buFont typeface="Arial" panose="020B0604020202020204" pitchFamily="34" charset="0"/>
              <a:buChar char="•"/>
            </a:pPr>
            <a:r>
              <a:rPr lang="en-US" dirty="0"/>
              <a:t>Hvem bekymrer sig om dette problem?</a:t>
            </a:r>
          </a:p>
          <a:p>
            <a:pPr marL="414900" indent="-342900" rtl="0" algn="l">
              <a:buFont typeface="Arial" panose="020B0604020202020204" pitchFamily="34" charset="0"/>
              <a:buChar char="•"/>
            </a:pPr>
            <a:r>
              <a:rPr lang="en-US" dirty="0"/>
              <a:t>Hvilken af ​​disse vil være DIN målgruppe?</a:t>
            </a:r>
          </a:p>
          <a:p>
            <a:pPr marL="414900" indent="-342900" rtl="0" algn="l">
              <a:buFont typeface="Arial" panose="020B0604020202020204" pitchFamily="34" charset="0"/>
              <a:buChar char="•"/>
            </a:pPr>
            <a:r>
              <a:rPr lang="en-US" dirty="0"/>
              <a:t>Er der allerede en idé?</a:t>
            </a:r>
          </a:p>
          <a:p>
            <a:pPr marL="414900" indent="-342900" rtl="0" algn="l">
              <a:buFont typeface="Arial" panose="020B0604020202020204" pitchFamily="34" charset="0"/>
              <a:buChar char="•"/>
            </a:pPr>
            <a:r>
              <a:rPr lang="en-US" dirty="0"/>
              <a:t>Er der allerede en løsning?</a:t>
            </a:r>
          </a:p>
          <a:p>
            <a:pPr marL="414900" indent="-342900" rtl="0" algn="l">
              <a:buFont typeface="Arial" panose="020B0604020202020204" pitchFamily="34" charset="0"/>
              <a:buChar char="•"/>
            </a:pPr>
            <a:r>
              <a:rPr lang="en-US" dirty="0"/>
              <a:t>Hvem har disse?</a:t>
            </a:r>
          </a:p>
          <a:p>
            <a:pPr marL="414900" indent="-342900" rtl="0" algn="l">
              <a:buFont typeface="Arial" panose="020B0604020202020204" pitchFamily="34" charset="0"/>
              <a:buChar char="•"/>
            </a:pPr>
            <a:r>
              <a:rPr lang="en-US" b="1" dirty="0"/>
              <a:t>Hvordan kan du gøre det bedre?</a:t>
            </a:r>
          </a:p>
          <a:p>
            <a:pPr marL="414900" indent="-342900" rtl="0" algn="l">
              <a:buFont typeface="Arial" panose="020B0604020202020204" pitchFamily="34" charset="0"/>
              <a:buChar char="•"/>
            </a:pPr>
            <a:endParaRPr lang="en-IE" dirty="0"/>
          </a:p>
        </p:txBody>
      </p:sp>
    </p:spTree>
    <p:extLst>
      <p:ext uri="{BB962C8B-B14F-4D97-AF65-F5344CB8AC3E}">
        <p14:creationId xmlns:p14="http://schemas.microsoft.com/office/powerpoint/2010/main" val="3251295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D624E-D135-4346-8066-EEB731970F7D}"/>
              </a:ext>
            </a:extLst>
          </p:cNvPr>
          <p:cNvSpPr>
            <a:spLocks noGrp="1"/>
          </p:cNvSpPr>
          <p:nvPr>
            <p:ph type="body" sz="quarter" idx="18"/>
          </p:nvPr>
        </p:nvSpPr>
        <p:spPr>
          <a:xfrm>
            <a:off x="898358" y="1783457"/>
            <a:ext cx="3872818" cy="3291086"/>
          </a:xfrm>
        </p:spPr>
        <p:txBody>
          <a:bodyPr/>
          <a:lstStyle/>
          <a:p>
            <a:pPr rtl="0" algn="l"/>
            <a:r>
              <a:rPr lang="en-US" dirty="0"/>
              <a:t>Dette er en kort video med et overblik over Customer Empathy Map. Dette er et nyttigt værktøj, der kan bruges til at hjælpe virksomheder med bedre at forstå deres kunder og hjælpe dem med at opdage og definere det virkelige problem, som kunden oplever</a:t>
            </a:r>
            <a:endParaRPr lang="en-IE" dirty="0"/>
          </a:p>
        </p:txBody>
      </p:sp>
      <p:sp>
        <p:nvSpPr>
          <p:cNvPr id="3" name="Text Placeholder 2">
            <a:extLst>
              <a:ext uri="{FF2B5EF4-FFF2-40B4-BE49-F238E27FC236}">
                <a16:creationId xmlns:a16="http://schemas.microsoft.com/office/drawing/2014/main" id="{8DC6FBA9-2BE6-66B7-53A6-C3B9975B9E40}"/>
              </a:ext>
            </a:extLst>
          </p:cNvPr>
          <p:cNvSpPr>
            <a:spLocks noGrp="1"/>
          </p:cNvSpPr>
          <p:nvPr>
            <p:ph type="body" sz="quarter" idx="16"/>
          </p:nvPr>
        </p:nvSpPr>
        <p:spPr/>
        <p:txBody>
          <a:bodyPr/>
          <a:lstStyle/>
          <a:p>
            <a:pPr rtl="0" algn="l"/>
            <a:r>
              <a:rPr lang="en-IE" dirty="0"/>
              <a:t>Empati kort</a:t>
            </a:r>
          </a:p>
        </p:txBody>
      </p:sp>
      <p:sp>
        <p:nvSpPr>
          <p:cNvPr id="5" name="TextBox 4">
            <a:extLst>
              <a:ext uri="{FF2B5EF4-FFF2-40B4-BE49-F238E27FC236}">
                <a16:creationId xmlns:a16="http://schemas.microsoft.com/office/drawing/2014/main" id="{68CEB60F-CC50-2E1F-957D-F9ED32957286}"/>
              </a:ext>
            </a:extLst>
          </p:cNvPr>
          <p:cNvSpPr txBox="1"/>
          <p:nvPr/>
        </p:nvSpPr>
        <p:spPr>
          <a:xfrm>
            <a:off x="321441" y="5884235"/>
            <a:ext cx="4449735" cy="646331"/>
          </a:xfrm>
          <a:prstGeom prst="rect">
            <a:avLst/>
          </a:prstGeom>
          <a:noFill/>
        </p:spPr>
        <p:txBody>
          <a:bodyPr wrap="square">
            <a:spAutoFit/>
          </a:bodyPr>
          <a:lstStyle/>
          <a:p>
            <a:pPr rtl="0" algn="l"/>
            <a:r>
              <a:rPr lang="en-US" dirty="0">
                <a:solidFill>
                  <a:srgbClr val="000000"/>
                </a:solidFill>
                <a:hlinkClick r:id="rId3">
                  <a:extLst>
                    <a:ext uri="{A12FA001-AC4F-418D-AE19-62706E023703}">
                      <ahyp:hlinkClr xmlns:ahyp="http://schemas.microsoft.com/office/drawing/2018/hyperlinkcolor" val="tx"/>
                    </a:ext>
                  </a:extLst>
                </a:hlinkClick>
              </a:rPr>
              <a:t>Forstå kunder - En introduktion til kundeempatikortlægning - YouTube</a:t>
            </a:r>
            <a:endParaRPr lang="en-IE" dirty="0">
              <a:solidFill>
                <a:srgbClr val="000000"/>
              </a:solidFill>
            </a:endParaRPr>
          </a:p>
        </p:txBody>
      </p:sp>
      <p:pic>
        <p:nvPicPr>
          <p:cNvPr id="6" name="Online Media 5" title="Understanding Customers - An Introduction to Customer Empathy Mapping">
            <a:hlinkClick r:id="" action="ppaction://media"/>
            <a:extLst>
              <a:ext uri="{FF2B5EF4-FFF2-40B4-BE49-F238E27FC236}">
                <a16:creationId xmlns:a16="http://schemas.microsoft.com/office/drawing/2014/main" id="{06A3A9BC-9B60-EB9A-9870-322E9070FD57}"/>
              </a:ext>
            </a:extLst>
          </p:cNvPr>
          <p:cNvPicPr>
            <a:picLocks noRot="1" noChangeAspect="1"/>
          </p:cNvPicPr>
          <p:nvPr>
            <a:videoFile r:link="rId1"/>
          </p:nvPr>
        </p:nvPicPr>
        <p:blipFill>
          <a:blip r:embed="rId4"/>
          <a:stretch>
            <a:fillRect/>
          </a:stretch>
        </p:blipFill>
        <p:spPr>
          <a:xfrm>
            <a:off x="5260567" y="1159446"/>
            <a:ext cx="6753382" cy="4173045"/>
          </a:xfrm>
          <a:prstGeom prst="rect">
            <a:avLst/>
          </a:prstGeom>
        </p:spPr>
      </p:pic>
    </p:spTree>
    <p:extLst>
      <p:ext uri="{BB962C8B-B14F-4D97-AF65-F5344CB8AC3E}">
        <p14:creationId xmlns:p14="http://schemas.microsoft.com/office/powerpoint/2010/main" val="4058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44B1F6-33B2-2FB6-53F5-0BEFBB14E7AD}"/>
              </a:ext>
            </a:extLst>
          </p:cNvPr>
          <p:cNvSpPr>
            <a:spLocks noGrp="1"/>
          </p:cNvSpPr>
          <p:nvPr>
            <p:ph type="body" sz="quarter" idx="16"/>
          </p:nvPr>
        </p:nvSpPr>
        <p:spPr>
          <a:xfrm>
            <a:off x="798379" y="426625"/>
            <a:ext cx="10595237" cy="535753"/>
          </a:xfrm>
        </p:spPr>
        <p:txBody>
          <a:bodyPr/>
          <a:lstStyle/>
          <a:p>
            <a:pPr rtl="0" algn="l"/>
            <a:r>
              <a:rPr lang="en-IE" dirty="0"/>
              <a:t>Forstå kunder – gennem Empathy Maps</a:t>
            </a:r>
          </a:p>
        </p:txBody>
      </p:sp>
      <p:pic>
        <p:nvPicPr>
          <p:cNvPr id="4" name="Picture 3">
            <a:extLst>
              <a:ext uri="{FF2B5EF4-FFF2-40B4-BE49-F238E27FC236}">
                <a16:creationId xmlns:a16="http://schemas.microsoft.com/office/drawing/2014/main" id="{F5C56D48-937B-EEA8-A026-464A1BAE0203}"/>
              </a:ext>
            </a:extLst>
          </p:cNvPr>
          <p:cNvPicPr>
            <a:picLocks noChangeAspect="1"/>
          </p:cNvPicPr>
          <p:nvPr/>
        </p:nvPicPr>
        <p:blipFill>
          <a:blip r:embed="rId2"/>
          <a:stretch>
            <a:fillRect/>
          </a:stretch>
        </p:blipFill>
        <p:spPr>
          <a:xfrm>
            <a:off x="3547241" y="1107498"/>
            <a:ext cx="7756634" cy="5559691"/>
          </a:xfrm>
          <a:prstGeom prst="rect">
            <a:avLst/>
          </a:prstGeom>
        </p:spPr>
      </p:pic>
      <p:sp>
        <p:nvSpPr>
          <p:cNvPr id="5" name="Flowchart: Connector 4">
            <a:extLst>
              <a:ext uri="{FF2B5EF4-FFF2-40B4-BE49-F238E27FC236}">
                <a16:creationId xmlns:a16="http://schemas.microsoft.com/office/drawing/2014/main" id="{CCB16E41-514F-8239-AD6D-BF4320713EAC}"/>
              </a:ext>
            </a:extLst>
          </p:cNvPr>
          <p:cNvSpPr/>
          <p:nvPr/>
        </p:nvSpPr>
        <p:spPr>
          <a:xfrm>
            <a:off x="6342992" y="2446829"/>
            <a:ext cx="1933904" cy="1954924"/>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a:t>Navn:</a:t>
            </a:r>
          </a:p>
          <a:p>
            <a:pPr algn="ctr" rtl="0"/>
            <a:r>
              <a:rPr lang="en-US"/>
              <a:t>Alder:</a:t>
            </a:r>
          </a:p>
          <a:p>
            <a:pPr algn="ctr" rtl="0"/>
            <a:r>
              <a:rPr lang="en-US"/>
              <a:t>Status:</a:t>
            </a:r>
          </a:p>
          <a:p>
            <a:pPr algn="ctr" rtl="0"/>
            <a:endParaRPr lang="en-IE"/>
          </a:p>
        </p:txBody>
      </p:sp>
      <p:sp>
        <p:nvSpPr>
          <p:cNvPr id="6" name="TextBox 5">
            <a:extLst>
              <a:ext uri="{FF2B5EF4-FFF2-40B4-BE49-F238E27FC236}">
                <a16:creationId xmlns:a16="http://schemas.microsoft.com/office/drawing/2014/main" id="{C12D4578-8939-E91C-7454-812D84F2BAAE}"/>
              </a:ext>
            </a:extLst>
          </p:cNvPr>
          <p:cNvSpPr txBox="1"/>
          <p:nvPr/>
        </p:nvSpPr>
        <p:spPr>
          <a:xfrm>
            <a:off x="6248399" y="1420491"/>
            <a:ext cx="2375338" cy="923330"/>
          </a:xfrm>
          <a:prstGeom prst="rect">
            <a:avLst/>
          </a:prstGeom>
          <a:solidFill>
            <a:schemeClr val="bg1"/>
          </a:solidFill>
        </p:spPr>
        <p:txBody>
          <a:bodyPr wrap="square" rtlCol="0">
            <a:spAutoFit/>
          </a:bodyPr>
          <a:lstStyle/>
          <a:p>
            <a:pPr algn="ctr" rtl="0"/>
            <a:r>
              <a:rPr lang="en-US" b="1">
                <a:solidFill>
                  <a:srgbClr val="C32F79"/>
                </a:solidFill>
              </a:rPr>
              <a:t>Tænk og føl?</a:t>
            </a:r>
          </a:p>
          <a:p>
            <a:pPr algn="ctr" rtl="0"/>
            <a:r>
              <a:rPr lang="en-US">
                <a:solidFill>
                  <a:srgbClr val="C32F79"/>
                </a:solidFill>
              </a:rPr>
              <a:t>Hvad der virkelig betyder noget</a:t>
            </a:r>
          </a:p>
          <a:p>
            <a:pPr algn="ctr" rtl="0"/>
            <a:r>
              <a:rPr lang="en-US">
                <a:solidFill>
                  <a:srgbClr val="C32F79"/>
                </a:solidFill>
              </a:rPr>
              <a:t>Bekymringer / forhåbninger!</a:t>
            </a:r>
            <a:endParaRPr lang="en-IE">
              <a:solidFill>
                <a:srgbClr val="C32F79"/>
              </a:solidFill>
            </a:endParaRPr>
          </a:p>
        </p:txBody>
      </p:sp>
      <p:sp>
        <p:nvSpPr>
          <p:cNvPr id="7" name="TextBox 6">
            <a:extLst>
              <a:ext uri="{FF2B5EF4-FFF2-40B4-BE49-F238E27FC236}">
                <a16:creationId xmlns:a16="http://schemas.microsoft.com/office/drawing/2014/main" id="{2E5826BF-A9F4-6787-5B85-8017616EC164}"/>
              </a:ext>
            </a:extLst>
          </p:cNvPr>
          <p:cNvSpPr txBox="1"/>
          <p:nvPr/>
        </p:nvSpPr>
        <p:spPr>
          <a:xfrm>
            <a:off x="3894082" y="2666742"/>
            <a:ext cx="2354317" cy="1477328"/>
          </a:xfrm>
          <a:prstGeom prst="rect">
            <a:avLst/>
          </a:prstGeom>
          <a:solidFill>
            <a:schemeClr val="bg1"/>
          </a:solidFill>
        </p:spPr>
        <p:txBody>
          <a:bodyPr wrap="square" rtlCol="0">
            <a:spAutoFit/>
          </a:bodyPr>
          <a:lstStyle/>
          <a:p>
            <a:pPr algn="ctr" rtl="0"/>
            <a:r>
              <a:rPr lang="en-US" b="1">
                <a:solidFill>
                  <a:srgbClr val="7030A0"/>
                </a:solidFill>
              </a:rPr>
              <a:t>Høre?</a:t>
            </a:r>
          </a:p>
          <a:p>
            <a:pPr algn="ctr" rtl="0"/>
            <a:r>
              <a:rPr lang="en-US">
                <a:solidFill>
                  <a:srgbClr val="7030A0"/>
                </a:solidFill>
              </a:rPr>
              <a:t>Hvad venner siger</a:t>
            </a:r>
          </a:p>
          <a:p>
            <a:pPr algn="ctr" rtl="0"/>
            <a:r>
              <a:rPr lang="en-US">
                <a:solidFill>
                  <a:srgbClr val="7030A0"/>
                </a:solidFill>
              </a:rPr>
              <a:t>Hvad familien siger</a:t>
            </a:r>
          </a:p>
          <a:p>
            <a:pPr algn="ctr" rtl="0"/>
            <a:r>
              <a:rPr lang="en-US">
                <a:solidFill>
                  <a:srgbClr val="7030A0"/>
                </a:solidFill>
              </a:rPr>
              <a:t>Hvad chef/kammerater siger</a:t>
            </a:r>
          </a:p>
          <a:p>
            <a:pPr algn="ctr" rtl="0"/>
            <a:r>
              <a:rPr lang="en-US">
                <a:solidFill>
                  <a:srgbClr val="7030A0"/>
                </a:solidFill>
              </a:rPr>
              <a:t>Hvad influencers siger</a:t>
            </a:r>
            <a:endParaRPr lang="en-IE">
              <a:solidFill>
                <a:srgbClr val="7030A0"/>
              </a:solidFill>
            </a:endParaRPr>
          </a:p>
        </p:txBody>
      </p:sp>
      <p:sp>
        <p:nvSpPr>
          <p:cNvPr id="8" name="TextBox 7">
            <a:extLst>
              <a:ext uri="{FF2B5EF4-FFF2-40B4-BE49-F238E27FC236}">
                <a16:creationId xmlns:a16="http://schemas.microsoft.com/office/drawing/2014/main" id="{183C2500-E82C-7C91-F619-4CF63C1561E3}"/>
              </a:ext>
            </a:extLst>
          </p:cNvPr>
          <p:cNvSpPr txBox="1"/>
          <p:nvPr/>
        </p:nvSpPr>
        <p:spPr>
          <a:xfrm>
            <a:off x="8791902" y="2447634"/>
            <a:ext cx="2165130" cy="1754326"/>
          </a:xfrm>
          <a:prstGeom prst="rect">
            <a:avLst/>
          </a:prstGeom>
          <a:solidFill>
            <a:schemeClr val="bg1"/>
          </a:solidFill>
        </p:spPr>
        <p:txBody>
          <a:bodyPr wrap="square" rtlCol="0">
            <a:spAutoFit/>
          </a:bodyPr>
          <a:lstStyle/>
          <a:p>
            <a:pPr algn="ctr" rtl="0"/>
            <a:r>
              <a:rPr lang="en-US" b="1">
                <a:solidFill>
                  <a:srgbClr val="0070C0"/>
                </a:solidFill>
              </a:rPr>
              <a:t>Se?</a:t>
            </a:r>
          </a:p>
          <a:p>
            <a:pPr algn="ctr" rtl="0"/>
            <a:r>
              <a:rPr lang="en-US">
                <a:solidFill>
                  <a:srgbClr val="0070C0"/>
                </a:solidFill>
              </a:rPr>
              <a:t>Miljø</a:t>
            </a:r>
          </a:p>
          <a:p>
            <a:pPr algn="ctr" rtl="0"/>
            <a:r>
              <a:rPr lang="en-US">
                <a:solidFill>
                  <a:srgbClr val="0070C0"/>
                </a:solidFill>
              </a:rPr>
              <a:t>Sociale medier/venner</a:t>
            </a:r>
          </a:p>
          <a:p>
            <a:pPr algn="ctr" rtl="0"/>
            <a:r>
              <a:rPr lang="en-US">
                <a:solidFill>
                  <a:srgbClr val="0070C0"/>
                </a:solidFill>
              </a:rPr>
              <a:t>Hjemmesider</a:t>
            </a:r>
          </a:p>
          <a:p>
            <a:pPr algn="ctr" rtl="0"/>
            <a:r>
              <a:rPr lang="en-US">
                <a:solidFill>
                  <a:srgbClr val="0070C0"/>
                </a:solidFill>
              </a:rPr>
              <a:t>Magasiner</a:t>
            </a:r>
          </a:p>
          <a:p>
            <a:pPr algn="ctr" rtl="0"/>
            <a:r>
              <a:rPr lang="en-US">
                <a:solidFill>
                  <a:srgbClr val="0070C0"/>
                </a:solidFill>
              </a:rPr>
              <a:t>Markedsføring</a:t>
            </a:r>
            <a:endParaRPr lang="en-IE">
              <a:solidFill>
                <a:srgbClr val="0070C0"/>
              </a:solidFill>
            </a:endParaRPr>
          </a:p>
        </p:txBody>
      </p:sp>
      <p:sp>
        <p:nvSpPr>
          <p:cNvPr id="9" name="TextBox 8">
            <a:extLst>
              <a:ext uri="{FF2B5EF4-FFF2-40B4-BE49-F238E27FC236}">
                <a16:creationId xmlns:a16="http://schemas.microsoft.com/office/drawing/2014/main" id="{5A1E17EE-B718-2AE8-D42E-03D1049B870E}"/>
              </a:ext>
            </a:extLst>
          </p:cNvPr>
          <p:cNvSpPr txBox="1"/>
          <p:nvPr/>
        </p:nvSpPr>
        <p:spPr>
          <a:xfrm>
            <a:off x="6119451" y="4457063"/>
            <a:ext cx="2380986" cy="923330"/>
          </a:xfrm>
          <a:prstGeom prst="rect">
            <a:avLst/>
          </a:prstGeom>
          <a:solidFill>
            <a:schemeClr val="bg1"/>
          </a:solidFill>
        </p:spPr>
        <p:txBody>
          <a:bodyPr wrap="square" rtlCol="0">
            <a:spAutoFit/>
          </a:bodyPr>
          <a:lstStyle/>
          <a:p>
            <a:pPr algn="ctr" rtl="0"/>
            <a:r>
              <a:rPr lang="en-US" b="1">
                <a:solidFill>
                  <a:srgbClr val="1BA19A"/>
                </a:solidFill>
              </a:rPr>
              <a:t>Sig og gør?</a:t>
            </a:r>
          </a:p>
          <a:p>
            <a:pPr algn="ctr" rtl="0"/>
            <a:r>
              <a:rPr lang="en-US">
                <a:solidFill>
                  <a:srgbClr val="1BA19A"/>
                </a:solidFill>
              </a:rPr>
              <a:t>Udseende</a:t>
            </a:r>
          </a:p>
          <a:p>
            <a:pPr algn="ctr" rtl="0"/>
            <a:r>
              <a:rPr lang="en-US">
                <a:solidFill>
                  <a:srgbClr val="1BA19A"/>
                </a:solidFill>
              </a:rPr>
              <a:t>Attitude i offentligheden</a:t>
            </a:r>
            <a:endParaRPr lang="en-IE">
              <a:solidFill>
                <a:srgbClr val="1BA19A"/>
              </a:solidFill>
            </a:endParaRPr>
          </a:p>
        </p:txBody>
      </p:sp>
      <p:sp>
        <p:nvSpPr>
          <p:cNvPr id="10" name="TextBox 9">
            <a:extLst>
              <a:ext uri="{FF2B5EF4-FFF2-40B4-BE49-F238E27FC236}">
                <a16:creationId xmlns:a16="http://schemas.microsoft.com/office/drawing/2014/main" id="{045A2424-7309-2DFB-8ACD-41091E7269BA}"/>
              </a:ext>
            </a:extLst>
          </p:cNvPr>
          <p:cNvSpPr txBox="1"/>
          <p:nvPr/>
        </p:nvSpPr>
        <p:spPr>
          <a:xfrm>
            <a:off x="4166298" y="5535343"/>
            <a:ext cx="2343807" cy="922688"/>
          </a:xfrm>
          <a:prstGeom prst="rect">
            <a:avLst/>
          </a:prstGeom>
          <a:solidFill>
            <a:schemeClr val="bg1"/>
          </a:solidFill>
        </p:spPr>
        <p:txBody>
          <a:bodyPr wrap="square" rtlCol="0">
            <a:spAutoFit/>
          </a:bodyPr>
          <a:lstStyle/>
          <a:p>
            <a:pPr algn="ctr" rtl="0">
              <a:lnSpc>
                <a:spcPts val="1600"/>
              </a:lnSpc>
            </a:pPr>
            <a:r>
              <a:rPr lang="en-US" b="1">
                <a:solidFill>
                  <a:srgbClr val="1D599B"/>
                </a:solidFill>
              </a:rPr>
              <a:t>Smerter</a:t>
            </a:r>
          </a:p>
          <a:p>
            <a:pPr algn="ctr" rtl="0">
              <a:lnSpc>
                <a:spcPts val="1600"/>
              </a:lnSpc>
            </a:pPr>
            <a:r>
              <a:rPr lang="en-US">
                <a:solidFill>
                  <a:srgbClr val="1D599B"/>
                </a:solidFill>
              </a:rPr>
              <a:t>Frygter</a:t>
            </a:r>
          </a:p>
          <a:p>
            <a:pPr algn="ctr" rtl="0">
              <a:lnSpc>
                <a:spcPts val="1600"/>
              </a:lnSpc>
            </a:pPr>
            <a:r>
              <a:rPr lang="en-US">
                <a:solidFill>
                  <a:srgbClr val="1D599B"/>
                </a:solidFill>
              </a:rPr>
              <a:t>Frustrationer</a:t>
            </a:r>
          </a:p>
          <a:p>
            <a:pPr algn="ctr" rtl="0">
              <a:lnSpc>
                <a:spcPts val="1600"/>
              </a:lnSpc>
            </a:pPr>
            <a:r>
              <a:rPr lang="en-US">
                <a:solidFill>
                  <a:srgbClr val="1D599B"/>
                </a:solidFill>
              </a:rPr>
              <a:t>Forhindringer</a:t>
            </a:r>
            <a:endParaRPr lang="en-IE">
              <a:solidFill>
                <a:srgbClr val="1D599B"/>
              </a:solidFill>
            </a:endParaRPr>
          </a:p>
        </p:txBody>
      </p:sp>
      <p:sp>
        <p:nvSpPr>
          <p:cNvPr id="11" name="TextBox 10">
            <a:extLst>
              <a:ext uri="{FF2B5EF4-FFF2-40B4-BE49-F238E27FC236}">
                <a16:creationId xmlns:a16="http://schemas.microsoft.com/office/drawing/2014/main" id="{2D96AFE2-BE7D-8C9B-C6A5-C59E9F965B90}"/>
              </a:ext>
            </a:extLst>
          </p:cNvPr>
          <p:cNvSpPr txBox="1"/>
          <p:nvPr/>
        </p:nvSpPr>
        <p:spPr>
          <a:xfrm>
            <a:off x="7903778" y="5542096"/>
            <a:ext cx="2685393" cy="922688"/>
          </a:xfrm>
          <a:prstGeom prst="rect">
            <a:avLst/>
          </a:prstGeom>
          <a:solidFill>
            <a:schemeClr val="bg1"/>
          </a:solidFill>
        </p:spPr>
        <p:txBody>
          <a:bodyPr wrap="square" rtlCol="0">
            <a:spAutoFit/>
          </a:bodyPr>
          <a:lstStyle/>
          <a:p>
            <a:pPr algn="ctr" rtl="0">
              <a:lnSpc>
                <a:spcPts val="1600"/>
              </a:lnSpc>
            </a:pPr>
            <a:r>
              <a:rPr lang="en-US" b="1">
                <a:solidFill>
                  <a:srgbClr val="E78E0B"/>
                </a:solidFill>
              </a:rPr>
              <a:t>Gevinster</a:t>
            </a:r>
          </a:p>
          <a:p>
            <a:pPr algn="ctr" rtl="0">
              <a:lnSpc>
                <a:spcPts val="1600"/>
              </a:lnSpc>
            </a:pPr>
            <a:r>
              <a:rPr lang="en-US">
                <a:solidFill>
                  <a:srgbClr val="E78E0B"/>
                </a:solidFill>
              </a:rPr>
              <a:t>Ønsker/behov</a:t>
            </a:r>
          </a:p>
          <a:p>
            <a:pPr algn="ctr" rtl="0">
              <a:lnSpc>
                <a:spcPts val="1600"/>
              </a:lnSpc>
            </a:pPr>
            <a:r>
              <a:rPr lang="en-US">
                <a:solidFill>
                  <a:srgbClr val="E78E0B"/>
                </a:solidFill>
              </a:rPr>
              <a:t>Mål for succes</a:t>
            </a:r>
          </a:p>
          <a:p>
            <a:pPr algn="ctr" rtl="0">
              <a:lnSpc>
                <a:spcPts val="1600"/>
              </a:lnSpc>
            </a:pPr>
            <a:r>
              <a:rPr lang="en-US">
                <a:solidFill>
                  <a:srgbClr val="E78E0B"/>
                </a:solidFill>
              </a:rPr>
              <a:t>Mål</a:t>
            </a:r>
            <a:endParaRPr lang="en-IE">
              <a:solidFill>
                <a:srgbClr val="E78E0B"/>
              </a:solidFill>
            </a:endParaRPr>
          </a:p>
        </p:txBody>
      </p:sp>
      <p:pic>
        <p:nvPicPr>
          <p:cNvPr id="12" name="Picture 8" descr="Icon  Description automatically generated">
            <a:extLst>
              <a:ext uri="{FF2B5EF4-FFF2-40B4-BE49-F238E27FC236}">
                <a16:creationId xmlns:a16="http://schemas.microsoft.com/office/drawing/2014/main" id="{23400384-DCDC-485B-F794-ED15D06B3B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76" y="2276687"/>
            <a:ext cx="2741632" cy="2096219"/>
          </a:xfrm>
          <a:prstGeom prst="rect">
            <a:avLst/>
          </a:prstGeom>
        </p:spPr>
      </p:pic>
    </p:spTree>
    <p:extLst>
      <p:ext uri="{BB962C8B-B14F-4D97-AF65-F5344CB8AC3E}">
        <p14:creationId xmlns:p14="http://schemas.microsoft.com/office/powerpoint/2010/main" val="208052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pPr rtl="0" algn="l"/>
            <a:r>
              <a:rPr lang="en-IE" dirty="0"/>
              <a:t>Elevøvelse:</a:t>
            </a:r>
          </a:p>
        </p:txBody>
      </p:sp>
      <p:sp>
        <p:nvSpPr>
          <p:cNvPr id="4" name="Text Placeholder 1">
            <a:extLst>
              <a:ext uri="{FF2B5EF4-FFF2-40B4-BE49-F238E27FC236}">
                <a16:creationId xmlns:a16="http://schemas.microsoft.com/office/drawing/2014/main" id="{AEA4CA22-F454-90DF-DA67-6449103F0DE4}"/>
              </a:ext>
            </a:extLst>
          </p:cNvPr>
          <p:cNvSpPr>
            <a:spLocks noGrp="1"/>
          </p:cNvSpPr>
          <p:nvPr>
            <p:ph type="body" sz="quarter" idx="18"/>
          </p:nvPr>
        </p:nvSpPr>
        <p:spPr>
          <a:xfrm>
            <a:off x="798513" y="1231900"/>
            <a:ext cx="10594975" cy="4664075"/>
          </a:xfrm>
        </p:spPr>
        <p:txBody>
          <a:bodyPr/>
          <a:lstStyle/>
          <a:p>
            <a:pPr marL="0" indent="0" rtl="0" algn="l"/>
            <a:r>
              <a:rPr lang="en-US" b="1" dirty="0">
                <a:solidFill>
                  <a:srgbClr val="1D599B"/>
                </a:solidFill>
              </a:rPr>
              <a:t>Begynd at tænke på dit mål eller potentielle kunde...</a:t>
            </a:r>
          </a:p>
          <a:p>
            <a:pPr marL="0" indent="0" rtl="0" algn="l"/>
            <a:endParaRPr lang="en-US" sz="800" b="1" dirty="0">
              <a:solidFill>
                <a:srgbClr val="1D599B"/>
              </a:solidFill>
            </a:endParaRPr>
          </a:p>
          <a:p>
            <a:pPr marL="0" indent="0" rtl="0" algn="l"/>
            <a:r>
              <a:rPr lang="en-US" b="1" dirty="0"/>
              <a:t>Tag et ark papir eller arbejd videre</a:t>
            </a:r>
            <a:r>
              <a:rPr lang="en-US" b="1" dirty="0">
                <a:solidFill>
                  <a:srgbClr val="1D599B"/>
                </a:solidFill>
                <a:hlinkClick r:id="rId2">
                  <a:extLst>
                    <a:ext uri="{A12FA001-AC4F-418D-AE19-62706E023703}">
                      <ahyp:hlinkClr xmlns:ahyp="http://schemas.microsoft.com/office/drawing/2018/hyperlinkcolor" val="tx"/>
                    </a:ext>
                  </a:extLst>
                </a:hlinkClick>
              </a:rPr>
              <a:t>Vægmaleri</a:t>
            </a:r>
            <a:r>
              <a:rPr lang="en-US" b="1" dirty="0">
                <a:solidFill>
                  <a:srgbClr val="1D599B"/>
                </a:solidFill>
              </a:rPr>
              <a:t> </a:t>
            </a:r>
            <a:r>
              <a:rPr lang="en-US" b="1" dirty="0"/>
              <a:t>og start din egen</a:t>
            </a:r>
            <a:r>
              <a:rPr lang="en-US" b="1" dirty="0">
                <a:solidFill>
                  <a:srgbClr val="1D599B"/>
                </a:solidFill>
              </a:rPr>
              <a:t>EMPATI KORT</a:t>
            </a:r>
          </a:p>
          <a:p>
            <a:pPr marL="0" indent="0" rtl="0" algn="l"/>
            <a:r>
              <a:rPr lang="en-IE" b="1" dirty="0">
                <a:solidFill>
                  <a:srgbClr val="1D599B"/>
                </a:solidFill>
              </a:rPr>
              <a:t>Bemærk :</a:t>
            </a:r>
            <a:endParaRPr lang="en-IE" b="1" dirty="0">
              <a:solidFill>
                <a:srgbClr val="C32F79"/>
              </a:solidFill>
            </a:endParaRPr>
          </a:p>
          <a:p>
            <a:pPr marL="342900" indent="-342900" rtl="0" algn="l">
              <a:buFont typeface="Arial" panose="020B0604020202020204" pitchFamily="34" charset="0"/>
              <a:buChar char="•"/>
            </a:pPr>
            <a:r>
              <a:rPr lang="en-IE" dirty="0"/>
              <a:t>Hvordan tænker og føler de?</a:t>
            </a:r>
          </a:p>
          <a:p>
            <a:pPr marL="342900" indent="-342900" rtl="0" algn="l">
              <a:buFont typeface="Arial" panose="020B0604020202020204" pitchFamily="34" charset="0"/>
              <a:buChar char="•"/>
            </a:pPr>
            <a:r>
              <a:rPr lang="en-IE" dirty="0"/>
              <a:t>Hvad ser / observerer de regelmæssigt?</a:t>
            </a:r>
          </a:p>
          <a:p>
            <a:pPr marL="342900" indent="-342900" rtl="0" algn="l">
              <a:buFont typeface="Arial" panose="020B0604020202020204" pitchFamily="34" charset="0"/>
              <a:buChar char="•"/>
            </a:pPr>
            <a:r>
              <a:rPr lang="en-IE" dirty="0"/>
              <a:t>Hvad hører de og fra hvem ... hvem påvirker dem?</a:t>
            </a:r>
          </a:p>
          <a:p>
            <a:pPr marL="342900" indent="-342900" rtl="0" algn="l">
              <a:buFont typeface="Arial" panose="020B0604020202020204" pitchFamily="34" charset="0"/>
              <a:buChar char="•"/>
            </a:pPr>
            <a:r>
              <a:rPr lang="en-IE" dirty="0"/>
              <a:t>Hvordan opfører de sig ... hvad siger og gør de?</a:t>
            </a:r>
          </a:p>
          <a:p>
            <a:pPr marL="0" indent="0" rtl="0" algn="l"/>
            <a:r>
              <a:rPr lang="en-IE" dirty="0"/>
              <a:t>Når du har lavet et billede af din kunde, skulle du nu være i stand til at identificere nogle af deres kunder</a:t>
            </a:r>
            <a:r>
              <a:rPr lang="en-IE" b="1" dirty="0">
                <a:solidFill>
                  <a:srgbClr val="1D599B"/>
                </a:solidFill>
              </a:rPr>
              <a:t>smerter</a:t>
            </a:r>
            <a:r>
              <a:rPr lang="en-IE" b="1" dirty="0"/>
              <a:t>og</a:t>
            </a:r>
            <a:r>
              <a:rPr lang="en-IE" b="1" dirty="0">
                <a:solidFill>
                  <a:srgbClr val="E78E0B"/>
                </a:solidFill>
              </a:rPr>
              <a:t>gevinster</a:t>
            </a:r>
          </a:p>
        </p:txBody>
      </p:sp>
      <p:pic>
        <p:nvPicPr>
          <p:cNvPr id="5" name="Picture 3" descr="A picture containing text  Description automatically generated">
            <a:extLst>
              <a:ext uri="{FF2B5EF4-FFF2-40B4-BE49-F238E27FC236}">
                <a16:creationId xmlns:a16="http://schemas.microsoft.com/office/drawing/2014/main" id="{10D4A29D-58A4-E672-E4A6-D153AF6D2659}"/>
              </a:ext>
            </a:extLst>
          </p:cNvPr>
          <p:cNvPicPr>
            <a:picLocks noChangeAspect="1"/>
          </p:cNvPicPr>
          <p:nvPr/>
        </p:nvPicPr>
        <p:blipFill>
          <a:blip r:embed="rId3"/>
          <a:stretch>
            <a:fillRect/>
          </a:stretch>
        </p:blipFill>
        <p:spPr>
          <a:xfrm>
            <a:off x="9156295" y="304282"/>
            <a:ext cx="1997228" cy="1491839"/>
          </a:xfrm>
          <a:prstGeom prst="rect">
            <a:avLst/>
          </a:prstGeom>
        </p:spPr>
      </p:pic>
    </p:spTree>
    <p:extLst>
      <p:ext uri="{BB962C8B-B14F-4D97-AF65-F5344CB8AC3E}">
        <p14:creationId xmlns:p14="http://schemas.microsoft.com/office/powerpoint/2010/main" val="381699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95435-D4D8-A754-33FC-AD26995407F8}"/>
              </a:ext>
            </a:extLst>
          </p:cNvPr>
          <p:cNvSpPr>
            <a:spLocks noGrp="1"/>
          </p:cNvSpPr>
          <p:nvPr>
            <p:ph type="body" sz="quarter" idx="18"/>
          </p:nvPr>
        </p:nvSpPr>
        <p:spPr>
          <a:xfrm>
            <a:off x="6758936" y="1578886"/>
            <a:ext cx="4887311" cy="3849918"/>
          </a:xfrm>
        </p:spPr>
        <p:txBody>
          <a:bodyPr/>
          <a:lstStyle/>
          <a:p>
            <a:pPr rtl="0" algn="l"/>
            <a:r>
              <a:rPr lang="en-US" dirty="0"/>
              <a:t>I denne video, de mest almindelige måder at</a:t>
            </a:r>
            <a:r>
              <a:rPr lang="en-US" dirty="0" err="1"/>
              <a:t>kategorisere</a:t>
            </a:r>
            <a:r>
              <a:rPr lang="en-US" dirty="0"/>
              <a:t>innovation forklares. Selvom det ikke er fødevarespecifikt, tilskynder det os til at se på innovation fra forskellige vinkler for bedre at forstå, hvordan innovation virkelig fungerer.</a:t>
            </a:r>
          </a:p>
          <a:p>
            <a:pPr rtl="0" algn="l"/>
            <a:r>
              <a:rPr lang="en-GB" dirty="0" err="1"/>
              <a:t>Viima</a:t>
            </a:r>
            <a:r>
              <a:rPr lang="en-GB" dirty="0"/>
              <a:t>er på en mission er at hjælpe organisationer over hele verden med at få mere innovation til at ske. Besøg deres YouTube-kanal på</a:t>
            </a:r>
            <a:r>
              <a:rPr lang="en-IE" dirty="0" err="1">
                <a:solidFill>
                  <a:srgbClr val="F79037"/>
                </a:solidFill>
                <a:hlinkClick r:id="rId3">
                  <a:extLst>
                    <a:ext uri="{A12FA001-AC4F-418D-AE19-62706E023703}">
                      <ahyp:hlinkClr xmlns:ahyp="http://schemas.microsoft.com/office/drawing/2018/hyperlinkcolor" val="tx"/>
                    </a:ext>
                  </a:extLst>
                </a:hlinkClick>
              </a:rPr>
              <a:t>Viima</a:t>
            </a:r>
            <a:r>
              <a:rPr lang="en-IE" dirty="0">
                <a:solidFill>
                  <a:srgbClr val="F79037"/>
                </a:solidFill>
                <a:hlinkClick r:id="rId3">
                  <a:extLst>
                    <a:ext uri="{A12FA001-AC4F-418D-AE19-62706E023703}">
                      <ahyp:hlinkClr xmlns:ahyp="http://schemas.microsoft.com/office/drawing/2018/hyperlinkcolor" val="tx"/>
                    </a:ext>
                  </a:extLst>
                </a:hlinkClick>
              </a:rPr>
              <a:t>- Youtube</a:t>
            </a:r>
            <a:endParaRPr lang="en-IE" dirty="0">
              <a:solidFill>
                <a:srgbClr val="F79037"/>
              </a:solidFill>
            </a:endParaRPr>
          </a:p>
        </p:txBody>
      </p:sp>
      <p:sp>
        <p:nvSpPr>
          <p:cNvPr id="3" name="Text Placeholder 2">
            <a:extLst>
              <a:ext uri="{FF2B5EF4-FFF2-40B4-BE49-F238E27FC236}">
                <a16:creationId xmlns:a16="http://schemas.microsoft.com/office/drawing/2014/main" id="{691B9507-1F96-F62C-446E-5DB522816413}"/>
              </a:ext>
            </a:extLst>
          </p:cNvPr>
          <p:cNvSpPr>
            <a:spLocks noGrp="1"/>
          </p:cNvSpPr>
          <p:nvPr>
            <p:ph type="body" sz="quarter" idx="16"/>
          </p:nvPr>
        </p:nvSpPr>
        <p:spPr/>
        <p:txBody>
          <a:bodyPr/>
          <a:lstStyle/>
          <a:p>
            <a:pPr rtl="0" algn="l"/>
            <a:r>
              <a:rPr lang="en-US" b="1" dirty="0"/>
              <a:t>En introduktion til innovationskategorier og -typer</a:t>
            </a:r>
            <a:endParaRPr lang="en-IE" b="1" dirty="0"/>
          </a:p>
          <a:p>
            <a:pPr rtl="0" algn="l"/>
            <a:endParaRPr lang="en-IE" dirty="0"/>
          </a:p>
        </p:txBody>
      </p:sp>
      <p:pic>
        <p:nvPicPr>
          <p:cNvPr id="4" name="Picture 3">
            <a:extLst>
              <a:ext uri="{FF2B5EF4-FFF2-40B4-BE49-F238E27FC236}">
                <a16:creationId xmlns:a16="http://schemas.microsoft.com/office/drawing/2014/main" id="{0DB3E2B9-DC71-F598-C7A7-97C35B023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Different Types of Innovation Explained">
            <a:hlinkClick r:id="" action="ppaction://media"/>
            <a:extLst>
              <a:ext uri="{FF2B5EF4-FFF2-40B4-BE49-F238E27FC236}">
                <a16:creationId xmlns:a16="http://schemas.microsoft.com/office/drawing/2014/main" id="{9AA91B98-4F7E-9D41-5775-6F746DBDC17D}"/>
              </a:ext>
            </a:extLst>
          </p:cNvPr>
          <p:cNvPicPr>
            <a:picLocks noRot="1" noChangeAspect="1"/>
          </p:cNvPicPr>
          <p:nvPr>
            <a:videoFile r:link="rId1"/>
          </p:nvPr>
        </p:nvPicPr>
        <p:blipFill>
          <a:blip r:embed="rId5"/>
          <a:stretch>
            <a:fillRect/>
          </a:stretch>
        </p:blipFill>
        <p:spPr>
          <a:xfrm>
            <a:off x="1209175" y="1934034"/>
            <a:ext cx="4975672" cy="3100421"/>
          </a:xfrm>
          <a:prstGeom prst="rect">
            <a:avLst/>
          </a:prstGeom>
        </p:spPr>
      </p:pic>
      <p:sp>
        <p:nvSpPr>
          <p:cNvPr id="6" name="TextBox 5">
            <a:extLst>
              <a:ext uri="{FF2B5EF4-FFF2-40B4-BE49-F238E27FC236}">
                <a16:creationId xmlns:a16="http://schemas.microsoft.com/office/drawing/2014/main" id="{BC2EACBE-2FC9-8F6C-0478-7E62EEC67F80}"/>
              </a:ext>
            </a:extLst>
          </p:cNvPr>
          <p:cNvSpPr txBox="1"/>
          <p:nvPr/>
        </p:nvSpPr>
        <p:spPr>
          <a:xfrm>
            <a:off x="106326" y="6096397"/>
            <a:ext cx="7238037" cy="461665"/>
          </a:xfrm>
          <a:prstGeom prst="rect">
            <a:avLst/>
          </a:prstGeom>
          <a:noFill/>
        </p:spPr>
        <p:txBody>
          <a:bodyPr wrap="square">
            <a:spAutoFit/>
          </a:bodyPr>
          <a:lstStyle/>
          <a:p>
            <a:pPr rtl="0" algn="l"/>
            <a:r>
              <a:rPr lang="en-US" sz="2400" dirty="0">
                <a:solidFill>
                  <a:schemeClr val="bg2"/>
                </a:solidFill>
                <a:hlinkClick r:id="rId6">
                  <a:extLst>
                    <a:ext uri="{A12FA001-AC4F-418D-AE19-62706E023703}">
                      <ahyp:hlinkClr xmlns:ahyp="http://schemas.microsoft.com/office/drawing/2018/hyperlinkcolor" val="tx"/>
                    </a:ext>
                  </a:extLst>
                </a:hlinkClick>
              </a:rPr>
              <a:t>Forskellige typer innovation forklaret - YouTube</a:t>
            </a:r>
            <a:endParaRPr lang="en-IE" sz="2400" dirty="0">
              <a:solidFill>
                <a:schemeClr val="bg2"/>
              </a:solidFill>
            </a:endParaRPr>
          </a:p>
        </p:txBody>
      </p:sp>
    </p:spTree>
    <p:extLst>
      <p:ext uri="{BB962C8B-B14F-4D97-AF65-F5344CB8AC3E}">
        <p14:creationId xmlns:p14="http://schemas.microsoft.com/office/powerpoint/2010/main" val="20979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380873-7C01-5192-19C1-20BD103540FF}"/>
              </a:ext>
            </a:extLst>
          </p:cNvPr>
          <p:cNvSpPr>
            <a:spLocks noGrp="1"/>
          </p:cNvSpPr>
          <p:nvPr>
            <p:ph type="body" sz="quarter" idx="16"/>
          </p:nvPr>
        </p:nvSpPr>
        <p:spPr/>
        <p:txBody>
          <a:bodyPr/>
          <a:lstStyle/>
          <a:p>
            <a:pPr rtl="0" algn="l"/>
            <a:r>
              <a:rPr lang="en-IE" dirty="0"/>
              <a:t>Trin 3: Idé</a:t>
            </a:r>
          </a:p>
        </p:txBody>
      </p:sp>
      <p:sp>
        <p:nvSpPr>
          <p:cNvPr id="5" name="Text Placeholder 2">
            <a:extLst>
              <a:ext uri="{FF2B5EF4-FFF2-40B4-BE49-F238E27FC236}">
                <a16:creationId xmlns:a16="http://schemas.microsoft.com/office/drawing/2014/main" id="{B3967464-5E63-F6AA-3416-E586F0F7EF02}"/>
              </a:ext>
            </a:extLst>
          </p:cNvPr>
          <p:cNvSpPr>
            <a:spLocks noGrp="1"/>
          </p:cNvSpPr>
          <p:nvPr>
            <p:ph type="body" sz="quarter" idx="18"/>
          </p:nvPr>
        </p:nvSpPr>
        <p:spPr>
          <a:xfrm>
            <a:off x="898525" y="1452564"/>
            <a:ext cx="5746750" cy="4157662"/>
          </a:xfrm>
        </p:spPr>
        <p:txBody>
          <a:bodyPr>
            <a:normAutofit/>
          </a:bodyPr>
          <a:lstStyle/>
          <a:p>
            <a:pPr rtl="0" algn="l">
              <a:lnSpc>
                <a:spcPct val="100000"/>
              </a:lnSpc>
            </a:pPr>
            <a:r>
              <a:rPr lang="en-US" dirty="0"/>
              <a:t>Fokuser nu kun på problemformuleringen og kom med ideer, der løser problemet. Pointen er ikke at få en perfekt idé, men snarere at komme med så mange ideer som muligt: ​​som unikke virtual reality-oplevelser, sunde muligheder uden madlavning, mad uden spild, måder at tilbyde information på. Uanset hvad det er, så skitsér dine bedste ideer og vis dem til de mennesker, du prøver at hjælpe, så du får deres feedback.</a:t>
            </a:r>
            <a:br>
              <a:rPr lang="en-US" dirty="0"/>
            </a:br>
            <a:endParaRPr lang="en-IE" dirty="0"/>
          </a:p>
        </p:txBody>
      </p:sp>
      <p:grpSp>
        <p:nvGrpSpPr>
          <p:cNvPr id="6" name="Group 5">
            <a:extLst>
              <a:ext uri="{FF2B5EF4-FFF2-40B4-BE49-F238E27FC236}">
                <a16:creationId xmlns:a16="http://schemas.microsoft.com/office/drawing/2014/main" id="{4C8B6F79-5149-2807-74C1-C168832534F4}"/>
              </a:ext>
            </a:extLst>
          </p:cNvPr>
          <p:cNvGrpSpPr/>
          <p:nvPr/>
        </p:nvGrpSpPr>
        <p:grpSpPr>
          <a:xfrm>
            <a:off x="8503291" y="1684060"/>
            <a:ext cx="2153776" cy="2297217"/>
            <a:chOff x="8736336" y="773976"/>
            <a:chExt cx="925001" cy="925018"/>
          </a:xfrm>
        </p:grpSpPr>
        <p:grpSp>
          <p:nvGrpSpPr>
            <p:cNvPr id="7" name="Graphic 2">
              <a:extLst>
                <a:ext uri="{FF2B5EF4-FFF2-40B4-BE49-F238E27FC236}">
                  <a16:creationId xmlns:a16="http://schemas.microsoft.com/office/drawing/2014/main" id="{8417528D-7FC7-1EF1-413D-5A98468AB6DF}"/>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061B3C1C-3327-B932-B326-539769DD8C68}"/>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rtl="0" algn="l"/>
                <a:endParaRPr lang="en-US"/>
              </a:p>
            </p:txBody>
          </p:sp>
          <p:sp>
            <p:nvSpPr>
              <p:cNvPr id="11" name="Freeform 528">
                <a:extLst>
                  <a:ext uri="{FF2B5EF4-FFF2-40B4-BE49-F238E27FC236}">
                    <a16:creationId xmlns:a16="http://schemas.microsoft.com/office/drawing/2014/main" id="{43715CF7-5B05-15CC-A9EE-E29E0AD85CD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rtl="0" algn="l"/>
                <a:endParaRPr lang="en-US"/>
              </a:p>
            </p:txBody>
          </p:sp>
          <p:sp>
            <p:nvSpPr>
              <p:cNvPr id="12" name="Freeform 529">
                <a:extLst>
                  <a:ext uri="{FF2B5EF4-FFF2-40B4-BE49-F238E27FC236}">
                    <a16:creationId xmlns:a16="http://schemas.microsoft.com/office/drawing/2014/main" id="{7521F089-444D-E070-6FE8-166DEE27D2D5}"/>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rtl="0" algn="l"/>
                <a:endParaRPr lang="en-US"/>
              </a:p>
            </p:txBody>
          </p:sp>
          <p:sp>
            <p:nvSpPr>
              <p:cNvPr id="13" name="Freeform 530">
                <a:extLst>
                  <a:ext uri="{FF2B5EF4-FFF2-40B4-BE49-F238E27FC236}">
                    <a16:creationId xmlns:a16="http://schemas.microsoft.com/office/drawing/2014/main" id="{5641F853-2E8A-025B-C537-C54CC063D58E}"/>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rtl="0" algn="l"/>
                <a:endParaRPr lang="en-US"/>
              </a:p>
            </p:txBody>
          </p:sp>
          <p:sp>
            <p:nvSpPr>
              <p:cNvPr id="14" name="Freeform 531">
                <a:extLst>
                  <a:ext uri="{FF2B5EF4-FFF2-40B4-BE49-F238E27FC236}">
                    <a16:creationId xmlns:a16="http://schemas.microsoft.com/office/drawing/2014/main" id="{F872678F-A381-E817-276A-DF340DE8DDF2}"/>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rtl="0" algn="l"/>
                <a:endParaRPr lang="en-US"/>
              </a:p>
            </p:txBody>
          </p:sp>
          <p:sp>
            <p:nvSpPr>
              <p:cNvPr id="15" name="Freeform 532">
                <a:extLst>
                  <a:ext uri="{FF2B5EF4-FFF2-40B4-BE49-F238E27FC236}">
                    <a16:creationId xmlns:a16="http://schemas.microsoft.com/office/drawing/2014/main" id="{A6877E0E-9635-2BBC-2CC0-B8AF00D34DBC}"/>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rtl="0" algn="l"/>
                <a:endParaRPr lang="en-US"/>
              </a:p>
            </p:txBody>
          </p:sp>
          <p:sp>
            <p:nvSpPr>
              <p:cNvPr id="16" name="Freeform 533">
                <a:extLst>
                  <a:ext uri="{FF2B5EF4-FFF2-40B4-BE49-F238E27FC236}">
                    <a16:creationId xmlns:a16="http://schemas.microsoft.com/office/drawing/2014/main" id="{1B813535-C92C-8932-6AF4-CEF542BCD190}"/>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rtl="0" algn="l"/>
                <a:endParaRPr lang="en-US"/>
              </a:p>
            </p:txBody>
          </p:sp>
        </p:grpSp>
        <p:sp>
          <p:nvSpPr>
            <p:cNvPr id="8" name="Freeform 525">
              <a:extLst>
                <a:ext uri="{FF2B5EF4-FFF2-40B4-BE49-F238E27FC236}">
                  <a16:creationId xmlns:a16="http://schemas.microsoft.com/office/drawing/2014/main" id="{5FE66BE4-595C-B1B3-7C49-AE0208243096}"/>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rtl="0" algn="l"/>
              <a:endParaRPr lang="en-US" dirty="0"/>
            </a:p>
          </p:txBody>
        </p:sp>
        <p:sp>
          <p:nvSpPr>
            <p:cNvPr id="9" name="Freeform 526">
              <a:extLst>
                <a:ext uri="{FF2B5EF4-FFF2-40B4-BE49-F238E27FC236}">
                  <a16:creationId xmlns:a16="http://schemas.microsoft.com/office/drawing/2014/main" id="{B532ECF9-6E68-1B09-1A2C-893A41304BD6}"/>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rtl="0" algn="l"/>
              <a:endParaRPr lang="en-US"/>
            </a:p>
          </p:txBody>
        </p:sp>
      </p:grpSp>
      <p:sp>
        <p:nvSpPr>
          <p:cNvPr id="17" name="TextBox 16">
            <a:extLst>
              <a:ext uri="{FF2B5EF4-FFF2-40B4-BE49-F238E27FC236}">
                <a16:creationId xmlns:a16="http://schemas.microsoft.com/office/drawing/2014/main" id="{98E750FD-9386-04A1-B016-B980F046C8C4}"/>
              </a:ext>
            </a:extLst>
          </p:cNvPr>
          <p:cNvSpPr txBox="1"/>
          <p:nvPr/>
        </p:nvSpPr>
        <p:spPr>
          <a:xfrm>
            <a:off x="7577959" y="4432583"/>
            <a:ext cx="4004441" cy="1200329"/>
          </a:xfrm>
          <a:prstGeom prst="rect">
            <a:avLst/>
          </a:prstGeom>
          <a:noFill/>
        </p:spPr>
        <p:txBody>
          <a:bodyPr wrap="square" rtlCol="0">
            <a:spAutoFit/>
          </a:bodyPr>
          <a:lstStyle/>
          <a:p>
            <a:pPr algn="ctr" rtl="0"/>
            <a:r>
              <a:rPr lang="en-US" sz="2400" b="1" dirty="0">
                <a:solidFill>
                  <a:srgbClr val="1188A3"/>
                </a:solidFill>
              </a:rPr>
              <a:t>Brainstorm og</a:t>
            </a:r>
          </a:p>
          <a:p>
            <a:pPr algn="ctr" rtl="0"/>
            <a:r>
              <a:rPr lang="en-US" sz="2400" b="1" dirty="0">
                <a:solidFill>
                  <a:srgbClr val="1188A3"/>
                </a:solidFill>
              </a:rPr>
              <a:t>komme med kreative</a:t>
            </a:r>
          </a:p>
          <a:p>
            <a:pPr algn="ctr" rtl="0"/>
            <a:r>
              <a:rPr lang="en-US" sz="2400" b="1" dirty="0">
                <a:solidFill>
                  <a:srgbClr val="1188A3"/>
                </a:solidFill>
              </a:rPr>
              <a:t>løsninger</a:t>
            </a:r>
            <a:endParaRPr lang="en-IE" sz="2400" b="1" dirty="0">
              <a:solidFill>
                <a:srgbClr val="1188A3"/>
              </a:solidFill>
            </a:endParaRPr>
          </a:p>
        </p:txBody>
      </p:sp>
    </p:spTree>
    <p:extLst>
      <p:ext uri="{BB962C8B-B14F-4D97-AF65-F5344CB8AC3E}">
        <p14:creationId xmlns:p14="http://schemas.microsoft.com/office/powerpoint/2010/main" val="1135478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2147680"/>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Mål:</a:t>
            </a:r>
          </a:p>
          <a:p>
            <a:pPr marL="342900" indent="-342900" rtl="0" algn="l">
              <a:buClr>
                <a:srgbClr val="F1A0C2"/>
              </a:buClr>
            </a:pPr>
            <a:r>
              <a:rPr lang="en-US" sz="2400" dirty="0">
                <a:solidFill>
                  <a:srgbClr val="000000"/>
                </a:solidFill>
              </a:rPr>
              <a:t>Generer og saml så mange ideer som muligt på en samarbejdsmåde</a:t>
            </a:r>
          </a:p>
          <a:p>
            <a:pPr marL="342900" indent="-342900" rtl="0" algn="l">
              <a:buClr>
                <a:srgbClr val="F1A0C2"/>
              </a:buClr>
            </a:pPr>
            <a:r>
              <a:rPr lang="en-US" sz="2400" dirty="0" err="1">
                <a:solidFill>
                  <a:srgbClr val="000000"/>
                </a:solidFill>
              </a:rPr>
              <a:t>Analysere</a:t>
            </a:r>
            <a:r>
              <a:rPr lang="en-US" sz="2400" dirty="0">
                <a:solidFill>
                  <a:srgbClr val="000000"/>
                </a:solidFill>
              </a:rPr>
              <a:t>ideer og vælg det mest passende</a:t>
            </a:r>
          </a:p>
          <a:p>
            <a:pPr marL="342900" indent="-342900" rtl="0" algn="l">
              <a:buClr>
                <a:srgbClr val="F1A0C2"/>
              </a:buClr>
            </a:pPr>
            <a:r>
              <a:rPr lang="en-US" sz="2400" dirty="0">
                <a:solidFill>
                  <a:srgbClr val="000000"/>
                </a:solidFill>
              </a:rPr>
              <a:t>Form rigtige begreber</a:t>
            </a:r>
          </a:p>
          <a:p>
            <a:pPr marL="342900" indent="-342900" rtl="0" algn="l">
              <a:buClr>
                <a:srgbClr val="F1A0C2"/>
              </a:buClr>
            </a:pPr>
            <a:r>
              <a:rPr lang="en-US" sz="2400" dirty="0">
                <a:solidFill>
                  <a:srgbClr val="000000"/>
                </a:solidFill>
              </a:rPr>
              <a:t>Få den optimale løsning</a:t>
            </a:r>
          </a:p>
          <a:p>
            <a:pPr marL="0" indent="0" rtl="0" algn="l">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Idéer til løsninger –</a:t>
            </a:r>
            <a:r>
              <a:rPr lang="en-US" dirty="0">
                <a:solidFill>
                  <a:srgbClr val="000000"/>
                </a:solidFill>
              </a:rPr>
              <a:t>Brainstorm og kom med kreative løsninger</a:t>
            </a:r>
          </a:p>
          <a:p>
            <a:pPr rtl="0" algn="l"/>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896886" y="3225163"/>
            <a:ext cx="4416732"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000" b="1" dirty="0">
                <a:solidFill>
                  <a:srgbClr val="000000"/>
                </a:solidFill>
              </a:rPr>
              <a:t>Eksempler på værktøjer til idéstadiet:</a:t>
            </a:r>
          </a:p>
          <a:p>
            <a:pPr marL="342900" indent="-342900" rtl="0" algn="l">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Brainstorming</a:t>
            </a:r>
            <a:endParaRPr lang="en-US" sz="2000" dirty="0">
              <a:solidFill>
                <a:srgbClr val="000000"/>
              </a:solidFill>
            </a:endParaRPr>
          </a:p>
          <a:p>
            <a:pPr marL="342900" indent="-342900" rtl="0" algn="l">
              <a:buFont typeface="Arial" panose="020B0604020202020204" pitchFamily="34" charset="0"/>
              <a:buChar char="•"/>
            </a:pPr>
            <a:r>
              <a:rPr lang="en-US" sz="2000" dirty="0" err="1">
                <a:solidFill>
                  <a:srgbClr val="000000"/>
                </a:solidFill>
                <a:hlinkClick r:id="rId3">
                  <a:extLst>
                    <a:ext uri="{A12FA001-AC4F-418D-AE19-62706E023703}">
                      <ahyp:hlinkClr xmlns:ahyp="http://schemas.microsoft.com/office/drawing/2018/hyperlinkcolor" val="tx"/>
                    </a:ext>
                  </a:extLst>
                </a:hlinkClick>
              </a:rPr>
              <a:t>Braindumping</a:t>
            </a:r>
            <a:endParaRPr lang="en-US" sz="2000" dirty="0">
              <a:solidFill>
                <a:srgbClr val="000000"/>
              </a:solidFill>
              <a:hlinkClick r:id="rId3">
                <a:extLst>
                  <a:ext uri="{A12FA001-AC4F-418D-AE19-62706E023703}">
                    <ahyp:hlinkClr xmlns:ahyp="http://schemas.microsoft.com/office/drawing/2018/hyperlinkcolor" val="tx"/>
                  </a:ext>
                </a:extLst>
              </a:hlinkClick>
            </a:endParaRPr>
          </a:p>
          <a:p>
            <a:pPr marL="342900" indent="-342900" rtl="0" algn="l">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Hjerneskrivning</a:t>
            </a:r>
          </a:p>
          <a:p>
            <a:pPr marL="342900" indent="-342900" rtl="0" algn="l">
              <a:buFont typeface="Arial" panose="020B0604020202020204" pitchFamily="34" charset="0"/>
              <a:buChar char="•"/>
            </a:pPr>
            <a:r>
              <a:rPr lang="en-US" sz="2000" dirty="0" err="1">
                <a:solidFill>
                  <a:srgbClr val="000000"/>
                </a:solidFill>
                <a:hlinkClick r:id="rId3">
                  <a:extLst>
                    <a:ext uri="{A12FA001-AC4F-418D-AE19-62706E023703}">
                      <ahyp:hlinkClr xmlns:ahyp="http://schemas.microsoft.com/office/drawing/2018/hyperlinkcolor" val="tx"/>
                    </a:ext>
                  </a:extLst>
                </a:hlinkClick>
              </a:rPr>
              <a:t>Brainwalking</a:t>
            </a:r>
            <a:endParaRPr lang="en-US" sz="2000" dirty="0">
              <a:solidFill>
                <a:srgbClr val="000000"/>
              </a:solidFill>
            </a:endParaRPr>
          </a:p>
          <a:p>
            <a:pPr marL="342900" indent="-342900" rtl="0" algn="l">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6 Tænkehatte metode</a:t>
            </a:r>
            <a:endParaRPr lang="en-US" sz="2000" dirty="0">
              <a:solidFill>
                <a:srgbClr val="000000"/>
              </a:solidFill>
            </a:endParaRPr>
          </a:p>
          <a:p>
            <a:pPr marL="342900" indent="-342900" rtl="0" algn="l">
              <a:buFont typeface="Arial" panose="020B0604020202020204" pitchFamily="34" charset="0"/>
              <a:buChar char="•"/>
            </a:pPr>
            <a:r>
              <a:rPr lang="en-US" sz="2000" dirty="0">
                <a:solidFill>
                  <a:srgbClr val="000000"/>
                </a:solidFill>
                <a:hlinkClick r:id="rId5">
                  <a:extLst>
                    <a:ext uri="{A12FA001-AC4F-418D-AE19-62706E023703}">
                      <ahyp:hlinkClr xmlns:ahyp="http://schemas.microsoft.com/office/drawing/2018/hyperlinkcolor" val="tx"/>
                    </a:ext>
                  </a:extLst>
                </a:hlinkClick>
              </a:rPr>
              <a:t>SWOT/PEST-analyse</a:t>
            </a:r>
            <a:endParaRPr lang="en-US" sz="2000" dirty="0">
              <a:solidFill>
                <a:srgbClr val="000000"/>
              </a:solidFill>
            </a:endParaRPr>
          </a:p>
          <a:p>
            <a:pPr marL="342900" indent="-342900" rtl="0" algn="l">
              <a:buFont typeface="Arial" panose="020B0604020202020204" pitchFamily="34" charset="0"/>
              <a:buChar char="•"/>
            </a:pPr>
            <a:r>
              <a:rPr lang="en-US" sz="2000" dirty="0">
                <a:solidFill>
                  <a:srgbClr val="000000"/>
                </a:solidFill>
              </a:rPr>
              <a:t>Skitsering</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rtl="0"/>
            <a:r>
              <a:rPr lang="pl-PL" sz="1800" b="1" dirty="0">
                <a:solidFill>
                  <a:srgbClr val="000000"/>
                </a:solidFill>
              </a:rPr>
              <a:t>Denne fase bør begrænse kritikken</a:t>
            </a:r>
          </a:p>
          <a:p>
            <a:pPr algn="ctr" rtl="0"/>
            <a:r>
              <a:rPr lang="en-GB" sz="1800" b="1" dirty="0">
                <a:solidFill>
                  <a:srgbClr val="000000"/>
                </a:solidFill>
              </a:rPr>
              <a:t>Q</a:t>
            </a:r>
            <a:r>
              <a:rPr lang="pl-PL" sz="1800" b="1" dirty="0">
                <a:solidFill>
                  <a:srgbClr val="000000"/>
                </a:solidFill>
              </a:rPr>
              <a:t>mængden er det, der tæller, ikke kvaliteten</a:t>
            </a:r>
          </a:p>
          <a:p>
            <a:pPr algn="ctr" rtl="0"/>
            <a:r>
              <a:rPr lang="en-US" sz="1800" b="1" dirty="0">
                <a:solidFill>
                  <a:srgbClr val="000000"/>
                </a:solidFill>
              </a:rPr>
              <a:t>Der er ingen dumme eller forkerte ideer!</a:t>
            </a:r>
            <a:endParaRPr lang="pl-PL" sz="1800" b="1" dirty="0">
              <a:solidFill>
                <a:srgbClr val="000000"/>
              </a:solidFill>
            </a:endParaRPr>
          </a:p>
        </p:txBody>
      </p:sp>
      <p:pic>
        <p:nvPicPr>
          <p:cNvPr id="11" name="Graphic 10" descr="Badge 3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3B8638B5-74EB-53F0-721A-033AB3A68BE2}"/>
              </a:ext>
            </a:extLst>
          </p:cNvPr>
          <p:cNvGrpSpPr/>
          <p:nvPr/>
        </p:nvGrpSpPr>
        <p:grpSpPr>
          <a:xfrm>
            <a:off x="1904246" y="300940"/>
            <a:ext cx="1535538" cy="1606307"/>
            <a:chOff x="8736336" y="773976"/>
            <a:chExt cx="925001" cy="925018"/>
          </a:xfrm>
        </p:grpSpPr>
        <p:grpSp>
          <p:nvGrpSpPr>
            <p:cNvPr id="13" name="Graphic 2">
              <a:extLst>
                <a:ext uri="{FF2B5EF4-FFF2-40B4-BE49-F238E27FC236}">
                  <a16:creationId xmlns:a16="http://schemas.microsoft.com/office/drawing/2014/main" id="{990EA60C-E304-027B-8095-A59D0FAB923E}"/>
                </a:ext>
              </a:extLst>
            </p:cNvPr>
            <p:cNvGrpSpPr/>
            <p:nvPr/>
          </p:nvGrpSpPr>
          <p:grpSpPr>
            <a:xfrm>
              <a:off x="8736336" y="773976"/>
              <a:ext cx="925001" cy="925018"/>
              <a:chOff x="8736336" y="773976"/>
              <a:chExt cx="925001" cy="925018"/>
            </a:xfrm>
            <a:solidFill>
              <a:srgbClr val="010101"/>
            </a:solidFill>
          </p:grpSpPr>
          <p:sp>
            <p:nvSpPr>
              <p:cNvPr id="16" name="Freeform 527">
                <a:extLst>
                  <a:ext uri="{FF2B5EF4-FFF2-40B4-BE49-F238E27FC236}">
                    <a16:creationId xmlns:a16="http://schemas.microsoft.com/office/drawing/2014/main" id="{68AD2B16-F12C-99B7-6CB9-DE5A42979FFE}"/>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rtl="0" algn="l"/>
                <a:endParaRPr lang="en-US"/>
              </a:p>
            </p:txBody>
          </p:sp>
          <p:sp>
            <p:nvSpPr>
              <p:cNvPr id="17" name="Freeform 528">
                <a:extLst>
                  <a:ext uri="{FF2B5EF4-FFF2-40B4-BE49-F238E27FC236}">
                    <a16:creationId xmlns:a16="http://schemas.microsoft.com/office/drawing/2014/main" id="{6DC1D125-66D2-7854-0C03-77786A163BA2}"/>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rtl="0" algn="l"/>
                <a:endParaRPr lang="en-US"/>
              </a:p>
            </p:txBody>
          </p:sp>
          <p:sp>
            <p:nvSpPr>
              <p:cNvPr id="32" name="Freeform 529">
                <a:extLst>
                  <a:ext uri="{FF2B5EF4-FFF2-40B4-BE49-F238E27FC236}">
                    <a16:creationId xmlns:a16="http://schemas.microsoft.com/office/drawing/2014/main" id="{625D25F3-884C-B4AB-B0CC-203319B7014B}"/>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rtl="0" algn="l"/>
                <a:endParaRPr lang="en-US"/>
              </a:p>
            </p:txBody>
          </p:sp>
          <p:sp>
            <p:nvSpPr>
              <p:cNvPr id="33" name="Freeform 530">
                <a:extLst>
                  <a:ext uri="{FF2B5EF4-FFF2-40B4-BE49-F238E27FC236}">
                    <a16:creationId xmlns:a16="http://schemas.microsoft.com/office/drawing/2014/main" id="{0C091E06-9027-7CAE-67AA-0E1B6BB2B995}"/>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rtl="0" algn="l"/>
                <a:endParaRPr lang="en-US"/>
              </a:p>
            </p:txBody>
          </p:sp>
          <p:sp>
            <p:nvSpPr>
              <p:cNvPr id="34" name="Freeform 531">
                <a:extLst>
                  <a:ext uri="{FF2B5EF4-FFF2-40B4-BE49-F238E27FC236}">
                    <a16:creationId xmlns:a16="http://schemas.microsoft.com/office/drawing/2014/main" id="{6B9DAE08-AC27-F840-ADD1-3C68765E818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rtl="0" algn="l"/>
                <a:endParaRPr lang="en-US"/>
              </a:p>
            </p:txBody>
          </p:sp>
          <p:sp>
            <p:nvSpPr>
              <p:cNvPr id="35" name="Freeform 532">
                <a:extLst>
                  <a:ext uri="{FF2B5EF4-FFF2-40B4-BE49-F238E27FC236}">
                    <a16:creationId xmlns:a16="http://schemas.microsoft.com/office/drawing/2014/main" id="{11506203-ACCF-F938-C515-FF58E725B936}"/>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rtl="0" algn="l"/>
                <a:endParaRPr lang="en-US"/>
              </a:p>
            </p:txBody>
          </p:sp>
          <p:sp>
            <p:nvSpPr>
              <p:cNvPr id="36" name="Freeform 533">
                <a:extLst>
                  <a:ext uri="{FF2B5EF4-FFF2-40B4-BE49-F238E27FC236}">
                    <a16:creationId xmlns:a16="http://schemas.microsoft.com/office/drawing/2014/main" id="{A82A4691-ED33-560F-0F2E-B1B13A9E5059}"/>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rtl="0" algn="l"/>
                <a:endParaRPr lang="en-US"/>
              </a:p>
            </p:txBody>
          </p:sp>
        </p:grpSp>
        <p:sp>
          <p:nvSpPr>
            <p:cNvPr id="14" name="Freeform 525">
              <a:extLst>
                <a:ext uri="{FF2B5EF4-FFF2-40B4-BE49-F238E27FC236}">
                  <a16:creationId xmlns:a16="http://schemas.microsoft.com/office/drawing/2014/main" id="{4F87A4CB-BB92-18BA-0BFC-38DEAE5B97C1}"/>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rtl="0" algn="l"/>
              <a:endParaRPr lang="en-US" dirty="0"/>
            </a:p>
          </p:txBody>
        </p:sp>
        <p:sp>
          <p:nvSpPr>
            <p:cNvPr id="15" name="Freeform 526">
              <a:extLst>
                <a:ext uri="{FF2B5EF4-FFF2-40B4-BE49-F238E27FC236}">
                  <a16:creationId xmlns:a16="http://schemas.microsoft.com/office/drawing/2014/main" id="{DC468077-5AB9-8911-C842-211E0BDCD9C0}"/>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rtl="0" algn="l"/>
              <a:endParaRPr lang="en-US"/>
            </a:p>
          </p:txBody>
        </p:sp>
      </p:grpSp>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49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E5B9E-CDBA-9172-184E-B57C8600CABD}"/>
              </a:ext>
            </a:extLst>
          </p:cNvPr>
          <p:cNvSpPr>
            <a:spLocks noGrp="1"/>
          </p:cNvSpPr>
          <p:nvPr>
            <p:ph type="body" sz="quarter" idx="18"/>
          </p:nvPr>
        </p:nvSpPr>
        <p:spPr>
          <a:xfrm>
            <a:off x="898359" y="1783457"/>
            <a:ext cx="3881872" cy="3291086"/>
          </a:xfrm>
        </p:spPr>
        <p:txBody>
          <a:bodyPr/>
          <a:lstStyle/>
          <a:p>
            <a:pPr rtl="0" algn="l"/>
            <a:r>
              <a:rPr lang="en-US" dirty="0"/>
              <a:t>Denne video er en kort oversigt over, hvad der er involveret i Ideate-fasen af ​​Design Thinking-processen. Kvantitet er vigtigere end kvalitet i starten. Så kan du konvergere igen og vælge den mest passende løsning på problemet for at bringe til prototypestadiet.</a:t>
            </a:r>
          </a:p>
          <a:p>
            <a:pPr rtl="0" algn="l"/>
            <a:endParaRPr lang="en-IE" dirty="0"/>
          </a:p>
        </p:txBody>
      </p:sp>
      <p:sp>
        <p:nvSpPr>
          <p:cNvPr id="3" name="Text Placeholder 2">
            <a:extLst>
              <a:ext uri="{FF2B5EF4-FFF2-40B4-BE49-F238E27FC236}">
                <a16:creationId xmlns:a16="http://schemas.microsoft.com/office/drawing/2014/main" id="{575A1C35-C3AB-1EC2-4311-727C6C8ED2D7}"/>
              </a:ext>
            </a:extLst>
          </p:cNvPr>
          <p:cNvSpPr>
            <a:spLocks noGrp="1"/>
          </p:cNvSpPr>
          <p:nvPr>
            <p:ph type="body" sz="quarter" idx="16"/>
          </p:nvPr>
        </p:nvSpPr>
        <p:spPr/>
        <p:txBody>
          <a:bodyPr/>
          <a:lstStyle/>
          <a:p>
            <a:pPr rtl="0" algn="l"/>
            <a:r>
              <a:rPr lang="en-IE" dirty="0"/>
              <a:t>Hvordan man idéer</a:t>
            </a:r>
          </a:p>
        </p:txBody>
      </p:sp>
      <p:sp>
        <p:nvSpPr>
          <p:cNvPr id="5" name="TextBox 4">
            <a:extLst>
              <a:ext uri="{FF2B5EF4-FFF2-40B4-BE49-F238E27FC236}">
                <a16:creationId xmlns:a16="http://schemas.microsoft.com/office/drawing/2014/main" id="{161F12BD-3C4E-9A89-956D-CEDF5E7A1186}"/>
              </a:ext>
            </a:extLst>
          </p:cNvPr>
          <p:cNvSpPr txBox="1"/>
          <p:nvPr/>
        </p:nvSpPr>
        <p:spPr>
          <a:xfrm>
            <a:off x="597945" y="5990161"/>
            <a:ext cx="6096000" cy="369332"/>
          </a:xfrm>
          <a:prstGeom prst="rect">
            <a:avLst/>
          </a:prstGeom>
          <a:noFill/>
        </p:spPr>
        <p:txBody>
          <a:bodyPr wrap="square">
            <a:spAutoFit/>
          </a:bodyPr>
          <a:lstStyle/>
          <a:p>
            <a:pPr rtl="0" algn="l"/>
            <a:r>
              <a:rPr lang="en-US" dirty="0">
                <a:solidFill>
                  <a:srgbClr val="000000"/>
                </a:solidFill>
                <a:hlinkClick r:id="rId3">
                  <a:extLst>
                    <a:ext uri="{A12FA001-AC4F-418D-AE19-62706E023703}">
                      <ahyp:hlinkClr xmlns:ahyp="http://schemas.microsoft.com/office/drawing/2018/hyperlinkcolor" val="tx"/>
                    </a:ext>
                  </a:extLst>
                </a:hlinkClick>
              </a:rPr>
              <a:t>Design Thinking Trin 3: Ideate - YouTube</a:t>
            </a:r>
            <a:endParaRPr lang="en-IE" dirty="0">
              <a:solidFill>
                <a:srgbClr val="000000"/>
              </a:solidFill>
            </a:endParaRPr>
          </a:p>
        </p:txBody>
      </p:sp>
      <p:pic>
        <p:nvPicPr>
          <p:cNvPr id="6" name="Online Media 5" title="Design Thinking Step 3: Ideate">
            <a:hlinkClick r:id="" action="ppaction://media"/>
            <a:extLst>
              <a:ext uri="{FF2B5EF4-FFF2-40B4-BE49-F238E27FC236}">
                <a16:creationId xmlns:a16="http://schemas.microsoft.com/office/drawing/2014/main" id="{48E5033F-92F4-9B89-9820-5D2F27C0AD34}"/>
              </a:ext>
            </a:extLst>
          </p:cNvPr>
          <p:cNvPicPr>
            <a:picLocks noRot="1" noChangeAspect="1"/>
          </p:cNvPicPr>
          <p:nvPr>
            <a:videoFile r:link="rId1"/>
          </p:nvPr>
        </p:nvPicPr>
        <p:blipFill>
          <a:blip r:embed="rId4"/>
          <a:stretch>
            <a:fillRect/>
          </a:stretch>
        </p:blipFill>
        <p:spPr>
          <a:xfrm>
            <a:off x="5215299" y="1199777"/>
            <a:ext cx="6825810" cy="4051233"/>
          </a:xfrm>
          <a:prstGeom prst="rect">
            <a:avLst/>
          </a:prstGeom>
        </p:spPr>
      </p:pic>
    </p:spTree>
    <p:extLst>
      <p:ext uri="{BB962C8B-B14F-4D97-AF65-F5344CB8AC3E}">
        <p14:creationId xmlns:p14="http://schemas.microsoft.com/office/powerpoint/2010/main" val="75933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7D9CB-8D19-5385-09E3-432F5EFD5A1C}"/>
              </a:ext>
            </a:extLst>
          </p:cNvPr>
          <p:cNvSpPr>
            <a:spLocks noGrp="1"/>
          </p:cNvSpPr>
          <p:nvPr>
            <p:ph type="body" sz="quarter" idx="18"/>
          </p:nvPr>
        </p:nvSpPr>
        <p:spPr>
          <a:xfrm>
            <a:off x="898357" y="1690636"/>
            <a:ext cx="5746887" cy="3501141"/>
          </a:xfrm>
        </p:spPr>
        <p:txBody>
          <a:bodyPr/>
          <a:lstStyle/>
          <a:p>
            <a:pPr rtl="0" algn="l"/>
            <a:r>
              <a:rPr lang="en-US" dirty="0"/>
              <a:t>Brug derefter et øjeblik på at reflektere over, hvad du har lært af dine samtaler med dine 'brugere' om de forskellige ideer. Spørg dig selv, hvordan passer din idé ind i konteksten af ​​folks faktiske liv? Din løsning kan være en kombination af en ny idé og det, der allerede bliver brugt. Forbind derefter prikkerne, skitsér din endelige løsning, og gå i gang med at bygge en rigtig prototype, der lige er god nok til at blive testet.</a:t>
            </a:r>
          </a:p>
          <a:p>
            <a:pPr rtl="0" algn="l"/>
            <a:endParaRPr lang="en-IE" dirty="0"/>
          </a:p>
        </p:txBody>
      </p:sp>
      <p:sp>
        <p:nvSpPr>
          <p:cNvPr id="3" name="Text Placeholder 2">
            <a:extLst>
              <a:ext uri="{FF2B5EF4-FFF2-40B4-BE49-F238E27FC236}">
                <a16:creationId xmlns:a16="http://schemas.microsoft.com/office/drawing/2014/main" id="{E5D5981F-3A65-C8E7-14D1-0DFCFCA6090F}"/>
              </a:ext>
            </a:extLst>
          </p:cNvPr>
          <p:cNvSpPr>
            <a:spLocks noGrp="1"/>
          </p:cNvSpPr>
          <p:nvPr>
            <p:ph type="body" sz="quarter" idx="16"/>
          </p:nvPr>
        </p:nvSpPr>
        <p:spPr/>
        <p:txBody>
          <a:bodyPr/>
          <a:lstStyle/>
          <a:p>
            <a:pPr rtl="0" algn="l"/>
            <a:r>
              <a:rPr lang="en-IE" dirty="0"/>
              <a:t>Fase 4: Prototype</a:t>
            </a:r>
          </a:p>
        </p:txBody>
      </p:sp>
      <p:grpSp>
        <p:nvGrpSpPr>
          <p:cNvPr id="5" name="Group 4">
            <a:extLst>
              <a:ext uri="{FF2B5EF4-FFF2-40B4-BE49-F238E27FC236}">
                <a16:creationId xmlns:a16="http://schemas.microsoft.com/office/drawing/2014/main" id="{1F7CA776-75D0-B7EF-3C5B-089580D4F886}"/>
              </a:ext>
            </a:extLst>
          </p:cNvPr>
          <p:cNvGrpSpPr/>
          <p:nvPr/>
        </p:nvGrpSpPr>
        <p:grpSpPr>
          <a:xfrm>
            <a:off x="8109168" y="1453626"/>
            <a:ext cx="2836922" cy="2900855"/>
            <a:chOff x="10376768" y="2334933"/>
            <a:chExt cx="920484" cy="919581"/>
          </a:xfrm>
        </p:grpSpPr>
        <p:sp>
          <p:nvSpPr>
            <p:cNvPr id="6" name="Freeform 240">
              <a:extLst>
                <a:ext uri="{FF2B5EF4-FFF2-40B4-BE49-F238E27FC236}">
                  <a16:creationId xmlns:a16="http://schemas.microsoft.com/office/drawing/2014/main" id="{0CC12FD5-27BE-1C55-A094-6EC028E7101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pPr rtl="0" algn="l"/>
              <a:endParaRPr lang="en-US"/>
            </a:p>
          </p:txBody>
        </p:sp>
        <p:sp>
          <p:nvSpPr>
            <p:cNvPr id="7" name="Freeform 241">
              <a:extLst>
                <a:ext uri="{FF2B5EF4-FFF2-40B4-BE49-F238E27FC236}">
                  <a16:creationId xmlns:a16="http://schemas.microsoft.com/office/drawing/2014/main" id="{4ABAAF02-6A1B-F2E1-A4DA-10A7F75BE9AD}"/>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pPr rtl="0" algn="l"/>
              <a:endParaRPr lang="en-US"/>
            </a:p>
          </p:txBody>
        </p:sp>
        <p:grpSp>
          <p:nvGrpSpPr>
            <p:cNvPr id="8" name="Graphic 2">
              <a:extLst>
                <a:ext uri="{FF2B5EF4-FFF2-40B4-BE49-F238E27FC236}">
                  <a16:creationId xmlns:a16="http://schemas.microsoft.com/office/drawing/2014/main" id="{4847A626-E6DA-C362-2177-C0EEF1F2A133}"/>
                </a:ext>
              </a:extLst>
            </p:cNvPr>
            <p:cNvGrpSpPr/>
            <p:nvPr/>
          </p:nvGrpSpPr>
          <p:grpSpPr>
            <a:xfrm>
              <a:off x="10376768" y="2334933"/>
              <a:ext cx="920484" cy="919581"/>
              <a:chOff x="10376768" y="2334933"/>
              <a:chExt cx="920484" cy="919581"/>
            </a:xfrm>
            <a:solidFill>
              <a:srgbClr val="010101"/>
            </a:solidFill>
          </p:grpSpPr>
          <p:sp>
            <p:nvSpPr>
              <p:cNvPr id="9" name="Freeform 243">
                <a:extLst>
                  <a:ext uri="{FF2B5EF4-FFF2-40B4-BE49-F238E27FC236}">
                    <a16:creationId xmlns:a16="http://schemas.microsoft.com/office/drawing/2014/main" id="{D7C6170C-0890-4504-3CF1-381C8B0F6B9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pPr rtl="0" algn="l"/>
                <a:endParaRPr lang="en-US"/>
              </a:p>
            </p:txBody>
          </p:sp>
          <p:sp>
            <p:nvSpPr>
              <p:cNvPr id="10" name="Freeform 244">
                <a:extLst>
                  <a:ext uri="{FF2B5EF4-FFF2-40B4-BE49-F238E27FC236}">
                    <a16:creationId xmlns:a16="http://schemas.microsoft.com/office/drawing/2014/main" id="{87C5FFBE-E9B5-044B-9D05-FBCBFBC95C6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pPr rtl="0" algn="l"/>
                <a:endParaRPr lang="en-US" dirty="0"/>
              </a:p>
            </p:txBody>
          </p:sp>
        </p:grpSp>
      </p:grpSp>
      <p:sp>
        <p:nvSpPr>
          <p:cNvPr id="11" name="TextBox 10">
            <a:extLst>
              <a:ext uri="{FF2B5EF4-FFF2-40B4-BE49-F238E27FC236}">
                <a16:creationId xmlns:a16="http://schemas.microsoft.com/office/drawing/2014/main" id="{6C2C72CE-7397-7555-BC17-E39AC4D1D7B2}"/>
              </a:ext>
            </a:extLst>
          </p:cNvPr>
          <p:cNvSpPr txBox="1"/>
          <p:nvPr/>
        </p:nvSpPr>
        <p:spPr>
          <a:xfrm>
            <a:off x="7659441" y="4730121"/>
            <a:ext cx="3899338" cy="1200329"/>
          </a:xfrm>
          <a:prstGeom prst="rect">
            <a:avLst/>
          </a:prstGeom>
          <a:noFill/>
        </p:spPr>
        <p:txBody>
          <a:bodyPr wrap="square" rtlCol="0">
            <a:spAutoFit/>
          </a:bodyPr>
          <a:lstStyle/>
          <a:p>
            <a:pPr algn="ctr" rtl="0"/>
            <a:r>
              <a:rPr lang="en-US" sz="2400" b="1" dirty="0">
                <a:solidFill>
                  <a:srgbClr val="1188A3"/>
                </a:solidFill>
              </a:rPr>
              <a:t>Byg en repræsentation for</a:t>
            </a:r>
          </a:p>
          <a:p>
            <a:pPr algn="ctr" rtl="0"/>
            <a:r>
              <a:rPr lang="en-US" sz="2400" b="1" dirty="0">
                <a:solidFill>
                  <a:srgbClr val="1188A3"/>
                </a:solidFill>
              </a:rPr>
              <a:t>en eller flere af disse ideer, for at vise andre</a:t>
            </a:r>
            <a:endParaRPr lang="en-IE" sz="2400" b="1" dirty="0">
              <a:solidFill>
                <a:srgbClr val="1188A3"/>
              </a:solidFill>
            </a:endParaRPr>
          </a:p>
        </p:txBody>
      </p:sp>
    </p:spTree>
    <p:extLst>
      <p:ext uri="{BB962C8B-B14F-4D97-AF65-F5344CB8AC3E}">
        <p14:creationId xmlns:p14="http://schemas.microsoft.com/office/powerpoint/2010/main" val="2217130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585763"/>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Mål:</a:t>
            </a:r>
          </a:p>
          <a:p>
            <a:pPr marL="0" indent="0" rtl="0" algn="l">
              <a:buNone/>
            </a:pPr>
            <a:r>
              <a:rPr lang="en-US" sz="2400" dirty="0">
                <a:solidFill>
                  <a:srgbClr val="000000"/>
                </a:solidFill>
              </a:rPr>
              <a:t>At skabe en fødevareprototype, defineret som en tredimensionel manifestation af dit fødevareprodukt eller koncept, er et væsentligt tidligt skridt i udviklingen af ​​nye fødevarer, drikkevarer og nutraceutiske produkter...vi skal:</a:t>
            </a:r>
            <a:endParaRPr lang="en-US" dirty="0">
              <a:solidFill>
                <a:srgbClr val="000000"/>
              </a:solidFill>
            </a:endParaRPr>
          </a:p>
          <a:p>
            <a:pPr marL="342900" indent="-342900" rtl="0" algn="l">
              <a:buClr>
                <a:srgbClr val="F1A0C2"/>
              </a:buClr>
            </a:pPr>
            <a:r>
              <a:rPr lang="en-US" sz="2400" dirty="0">
                <a:solidFill>
                  <a:srgbClr val="000000"/>
                </a:solidFill>
              </a:rPr>
              <a:t>Byg enkle repræsentationer som visuelle objekt(er) for at demonstrere effekten af ​​innovation</a:t>
            </a:r>
          </a:p>
          <a:p>
            <a:pPr marL="342900" indent="-342900" rtl="0" algn="l">
              <a:buClr>
                <a:srgbClr val="F1A0C2"/>
              </a:buClr>
            </a:pPr>
            <a:r>
              <a:rPr lang="en-US" sz="2400" dirty="0">
                <a:solidFill>
                  <a:srgbClr val="000000"/>
                </a:solidFill>
              </a:rPr>
              <a:t>Ikke for at overkomplicere prototypen</a:t>
            </a:r>
          </a:p>
          <a:p>
            <a:pPr marL="342900" indent="-342900" rtl="0" algn="l">
              <a:buClr>
                <a:srgbClr val="F1A0C2"/>
              </a:buClr>
            </a:pPr>
            <a:r>
              <a:rPr lang="en-US" sz="2400" dirty="0">
                <a:solidFill>
                  <a:srgbClr val="000000"/>
                </a:solidFill>
              </a:rPr>
              <a:t>Mislykkes hurtigt / gentag hurtigt</a:t>
            </a:r>
          </a:p>
          <a:p>
            <a:pPr marL="342900" indent="-342900" rtl="0" algn="l">
              <a:buClr>
                <a:srgbClr val="F1A0C2"/>
              </a:buClr>
            </a:pPr>
            <a:r>
              <a:rPr lang="en-US" sz="2400" dirty="0">
                <a:solidFill>
                  <a:srgbClr val="000000"/>
                </a:solidFill>
              </a:rPr>
              <a:t>At skabe så hurtigt som muligt</a:t>
            </a:r>
          </a:p>
          <a:p>
            <a:pPr marL="0" indent="0" rtl="0" algn="l">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564963"/>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Prototype –</a:t>
            </a:r>
            <a:r>
              <a:rPr lang="en-US" dirty="0">
                <a:solidFill>
                  <a:srgbClr val="000000"/>
                </a:solidFill>
              </a:rPr>
              <a:t>Kontrol af løsninger i praksis</a:t>
            </a: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784945" y="3206075"/>
            <a:ext cx="4643835"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000" b="1" dirty="0">
                <a:solidFill>
                  <a:srgbClr val="000000"/>
                </a:solidFill>
              </a:rPr>
              <a:t>Eksempler på værktøjer til prototypestadiet:</a:t>
            </a:r>
          </a:p>
          <a:p>
            <a:pPr marL="342900" indent="-342900" rtl="0" algn="l">
              <a:buFont typeface="Arial" panose="020B0604020202020204" pitchFamily="34" charset="0"/>
              <a:buChar char="•"/>
            </a:pPr>
            <a:r>
              <a:rPr lang="en-US" sz="2000" dirty="0">
                <a:solidFill>
                  <a:srgbClr val="000000"/>
                </a:solidFill>
              </a:rPr>
              <a:t>Mock-ups</a:t>
            </a:r>
          </a:p>
          <a:p>
            <a:pPr marL="342900" indent="-342900" rtl="0" algn="l">
              <a:buFont typeface="Arial" panose="020B0604020202020204" pitchFamily="34" charset="0"/>
              <a:buChar char="•"/>
            </a:pPr>
            <a:r>
              <a:rPr lang="en-US" sz="2000" dirty="0">
                <a:solidFill>
                  <a:srgbClr val="000000"/>
                </a:solidFill>
              </a:rPr>
              <a:t>Smagsprøver/ Batch test</a:t>
            </a:r>
          </a:p>
          <a:p>
            <a:pPr marL="342900" indent="-342900" rtl="0" algn="l">
              <a:buFont typeface="Arial" panose="020B0604020202020204" pitchFamily="34" charset="0"/>
              <a:buChar char="•"/>
            </a:pPr>
            <a:r>
              <a:rPr lang="en-US" sz="2000" dirty="0">
                <a:solidFill>
                  <a:srgbClr val="000000"/>
                </a:solidFill>
              </a:rPr>
              <a:t>Storyboards</a:t>
            </a:r>
          </a:p>
          <a:p>
            <a:pPr marL="342900" indent="-342900" rtl="0" algn="l">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Figma</a:t>
            </a:r>
            <a:endParaRPr lang="en-US" sz="2000" dirty="0">
              <a:solidFill>
                <a:srgbClr val="000000"/>
              </a:solidFill>
            </a:endParaRPr>
          </a:p>
          <a:p>
            <a:pPr marL="342900" indent="-342900" rtl="0" algn="l">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Adobe XD</a:t>
            </a:r>
            <a:endParaRPr lang="en-US" sz="2000" dirty="0">
              <a:solidFill>
                <a:srgbClr val="000000"/>
              </a:solidFill>
            </a:endParaRPr>
          </a:p>
          <a:p>
            <a:pPr marL="342900" indent="-342900" rtl="0" algn="l">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I Vision</a:t>
            </a:r>
            <a:endParaRPr lang="en-US" sz="2000" dirty="0">
              <a:solidFill>
                <a:srgbClr val="000000"/>
              </a:solidFill>
            </a:endParaRPr>
          </a:p>
          <a:p>
            <a:pPr marL="342900" indent="-342900" rtl="0" algn="l">
              <a:buFont typeface="Arial" panose="020B0604020202020204" pitchFamily="34" charset="0"/>
              <a:buChar char="•"/>
            </a:pPr>
            <a:r>
              <a:rPr lang="en-US" sz="2000" dirty="0" err="1">
                <a:solidFill>
                  <a:srgbClr val="000000"/>
                </a:solidFill>
                <a:hlinkClick r:id="rId5">
                  <a:extLst>
                    <a:ext uri="{A12FA001-AC4F-418D-AE19-62706E023703}">
                      <ahyp:hlinkClr xmlns:ahyp="http://schemas.microsoft.com/office/drawing/2018/hyperlinkcolor" val="tx"/>
                    </a:ext>
                  </a:extLst>
                </a:hlinkClick>
              </a:rPr>
              <a:t>Froghop</a:t>
            </a:r>
            <a:r>
              <a:rPr lang="en-US" sz="2000" dirty="0">
                <a:solidFill>
                  <a:srgbClr val="000000"/>
                </a:solidFill>
              </a:rPr>
              <a:t>fødevareprototyping</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rtl="0"/>
            <a:r>
              <a:rPr lang="en-US" sz="1800" b="1" dirty="0">
                <a:solidFill>
                  <a:srgbClr val="000000"/>
                </a:solidFill>
              </a:rPr>
              <a:t>Tid til at vælge de bedste ideer!</a:t>
            </a:r>
          </a:p>
          <a:p>
            <a:pPr algn="ctr" rtl="0"/>
            <a:r>
              <a:rPr lang="en-US" sz="1800" b="1" dirty="0">
                <a:solidFill>
                  <a:srgbClr val="000000"/>
                </a:solidFill>
              </a:rPr>
              <a:t>Indsnævr de skabte løsninger til maksimalt flere varianter</a:t>
            </a:r>
          </a:p>
        </p:txBody>
      </p:sp>
      <p:pic>
        <p:nvPicPr>
          <p:cNvPr id="11" name="Graphic 10" descr="Badge 4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D5DE538-14B0-8100-2B15-82B0038C8D91}"/>
              </a:ext>
            </a:extLst>
          </p:cNvPr>
          <p:cNvGrpSpPr/>
          <p:nvPr/>
        </p:nvGrpSpPr>
        <p:grpSpPr>
          <a:xfrm>
            <a:off x="1864889" y="170916"/>
            <a:ext cx="1614251" cy="1841835"/>
            <a:chOff x="10376768" y="2334933"/>
            <a:chExt cx="920484" cy="919581"/>
          </a:xfrm>
        </p:grpSpPr>
        <p:sp>
          <p:nvSpPr>
            <p:cNvPr id="7" name="Freeform 240">
              <a:extLst>
                <a:ext uri="{FF2B5EF4-FFF2-40B4-BE49-F238E27FC236}">
                  <a16:creationId xmlns:a16="http://schemas.microsoft.com/office/drawing/2014/main" id="{7BF4F078-9994-8644-C000-477BB34B9BA6}"/>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pPr rtl="0" algn="l"/>
              <a:endParaRPr lang="en-US"/>
            </a:p>
          </p:txBody>
        </p:sp>
        <p:sp>
          <p:nvSpPr>
            <p:cNvPr id="8" name="Freeform 241">
              <a:extLst>
                <a:ext uri="{FF2B5EF4-FFF2-40B4-BE49-F238E27FC236}">
                  <a16:creationId xmlns:a16="http://schemas.microsoft.com/office/drawing/2014/main" id="{5696637A-0028-DB66-5188-FF3ABAEF1FC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pPr rtl="0" algn="l"/>
              <a:endParaRPr lang="en-US"/>
            </a:p>
          </p:txBody>
        </p:sp>
        <p:grpSp>
          <p:nvGrpSpPr>
            <p:cNvPr id="9" name="Graphic 2">
              <a:extLst>
                <a:ext uri="{FF2B5EF4-FFF2-40B4-BE49-F238E27FC236}">
                  <a16:creationId xmlns:a16="http://schemas.microsoft.com/office/drawing/2014/main" id="{0A80DB20-E349-AE93-AA3A-6F2A3F1F6D34}"/>
                </a:ext>
              </a:extLst>
            </p:cNvPr>
            <p:cNvGrpSpPr/>
            <p:nvPr/>
          </p:nvGrpSpPr>
          <p:grpSpPr>
            <a:xfrm>
              <a:off x="10376768" y="2334933"/>
              <a:ext cx="920484" cy="919581"/>
              <a:chOff x="10376768" y="2334933"/>
              <a:chExt cx="920484" cy="919581"/>
            </a:xfrm>
            <a:solidFill>
              <a:srgbClr val="010101"/>
            </a:solidFill>
          </p:grpSpPr>
          <p:sp>
            <p:nvSpPr>
              <p:cNvPr id="10" name="Freeform 243">
                <a:extLst>
                  <a:ext uri="{FF2B5EF4-FFF2-40B4-BE49-F238E27FC236}">
                    <a16:creationId xmlns:a16="http://schemas.microsoft.com/office/drawing/2014/main" id="{577E21F1-D59A-D6E1-B6FE-FC1E71613603}"/>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pPr rtl="0" algn="l"/>
                <a:endParaRPr lang="en-US"/>
              </a:p>
            </p:txBody>
          </p:sp>
          <p:sp>
            <p:nvSpPr>
              <p:cNvPr id="18" name="Freeform 244">
                <a:extLst>
                  <a:ext uri="{FF2B5EF4-FFF2-40B4-BE49-F238E27FC236}">
                    <a16:creationId xmlns:a16="http://schemas.microsoft.com/office/drawing/2014/main" id="{D035AA77-64DF-0E50-957B-4CA689651448}"/>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pPr rtl="0" algn="l"/>
                <a:endParaRPr lang="en-US" dirty="0"/>
              </a:p>
            </p:txBody>
          </p:sp>
        </p:grpSp>
      </p:grpSp>
    </p:spTree>
    <p:extLst>
      <p:ext uri="{BB962C8B-B14F-4D97-AF65-F5344CB8AC3E}">
        <p14:creationId xmlns:p14="http://schemas.microsoft.com/office/powerpoint/2010/main" val="3626421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C53B7-244A-C1DC-9318-0C6924E89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7223" y="1661311"/>
            <a:ext cx="6056769" cy="4542577"/>
          </a:xfrm>
          <a:prstGeom prst="rect">
            <a:avLst/>
          </a:prstGeom>
        </p:spPr>
      </p:pic>
      <p:sp>
        <p:nvSpPr>
          <p:cNvPr id="3" name="Text Placeholder 2">
            <a:extLst>
              <a:ext uri="{FF2B5EF4-FFF2-40B4-BE49-F238E27FC236}">
                <a16:creationId xmlns:a16="http://schemas.microsoft.com/office/drawing/2014/main" id="{C0D7F368-0554-ECDB-AC40-51EB2C77834E}"/>
              </a:ext>
            </a:extLst>
          </p:cNvPr>
          <p:cNvSpPr txBox="1">
            <a:spLocks/>
          </p:cNvSpPr>
          <p:nvPr/>
        </p:nvSpPr>
        <p:spPr>
          <a:xfrm>
            <a:off x="0" y="1"/>
            <a:ext cx="11778558" cy="935306"/>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b="1">
                <a:solidFill>
                  <a:srgbClr val="000000"/>
                </a:solidFill>
              </a:rPr>
              <a:t>Eksempler på simpel visualisering og prototyping...</a:t>
            </a:r>
            <a:endParaRPr lang="en-IE" b="1">
              <a:solidFill>
                <a:srgbClr val="000000"/>
              </a:solidFill>
            </a:endParaRPr>
          </a:p>
        </p:txBody>
      </p:sp>
      <p:pic>
        <p:nvPicPr>
          <p:cNvPr id="4" name="Picture 3">
            <a:extLst>
              <a:ext uri="{FF2B5EF4-FFF2-40B4-BE49-F238E27FC236}">
                <a16:creationId xmlns:a16="http://schemas.microsoft.com/office/drawing/2014/main" id="{8DB4E460-1479-5770-96EE-0B4A3804EB49}"/>
              </a:ext>
            </a:extLst>
          </p:cNvPr>
          <p:cNvPicPr>
            <a:picLocks noChangeAspect="1"/>
          </p:cNvPicPr>
          <p:nvPr/>
        </p:nvPicPr>
        <p:blipFill>
          <a:blip r:embed="rId3"/>
          <a:stretch>
            <a:fillRect/>
          </a:stretch>
        </p:blipFill>
        <p:spPr>
          <a:xfrm>
            <a:off x="734713" y="2022359"/>
            <a:ext cx="4388076" cy="3302170"/>
          </a:xfrm>
          <a:prstGeom prst="rect">
            <a:avLst/>
          </a:prstGeom>
        </p:spPr>
      </p:pic>
    </p:spTree>
    <p:extLst>
      <p:ext uri="{BB962C8B-B14F-4D97-AF65-F5344CB8AC3E}">
        <p14:creationId xmlns:p14="http://schemas.microsoft.com/office/powerpoint/2010/main" val="3903908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B04A4-9891-6139-E7FF-E1A64C224CAC}"/>
              </a:ext>
            </a:extLst>
          </p:cNvPr>
          <p:cNvSpPr>
            <a:spLocks noGrp="1"/>
          </p:cNvSpPr>
          <p:nvPr>
            <p:ph type="body" sz="quarter" idx="18"/>
          </p:nvPr>
        </p:nvSpPr>
        <p:spPr>
          <a:xfrm>
            <a:off x="898359" y="2183499"/>
            <a:ext cx="4044834" cy="3291086"/>
          </a:xfrm>
        </p:spPr>
        <p:txBody>
          <a:bodyPr/>
          <a:lstStyle/>
          <a:p>
            <a:pPr rtl="0" algn="l"/>
            <a:r>
              <a:rPr lang="en-US" dirty="0"/>
              <a:t>Denne video er en kort oversigt over, hvorfor prototyping bruges under designtænkningsprocessen, og hvordan det sparer tid og penge i det lange løb og hjælper os med at forfine vores produkt eller service og forstå problemet eller udfordringen endnu bedre.</a:t>
            </a:r>
          </a:p>
          <a:p>
            <a:pPr rtl="0" algn="l"/>
            <a:endParaRPr lang="en-IE" dirty="0"/>
          </a:p>
        </p:txBody>
      </p:sp>
      <p:sp>
        <p:nvSpPr>
          <p:cNvPr id="3" name="Text Placeholder 2">
            <a:extLst>
              <a:ext uri="{FF2B5EF4-FFF2-40B4-BE49-F238E27FC236}">
                <a16:creationId xmlns:a16="http://schemas.microsoft.com/office/drawing/2014/main" id="{05A0D8EE-B74E-506F-CB00-5F654097DEA7}"/>
              </a:ext>
            </a:extLst>
          </p:cNvPr>
          <p:cNvSpPr>
            <a:spLocks noGrp="1"/>
          </p:cNvSpPr>
          <p:nvPr>
            <p:ph type="body" sz="quarter" idx="16"/>
          </p:nvPr>
        </p:nvSpPr>
        <p:spPr>
          <a:xfrm>
            <a:off x="836364" y="884191"/>
            <a:ext cx="4294437" cy="992652"/>
          </a:xfrm>
        </p:spPr>
        <p:txBody>
          <a:bodyPr/>
          <a:lstStyle/>
          <a:p>
            <a:pPr rtl="0" algn="l"/>
            <a:r>
              <a:rPr lang="en-US" dirty="0"/>
              <a:t>Hvorfor bruge prototypestadiet?</a:t>
            </a:r>
          </a:p>
          <a:p>
            <a:pPr rtl="0" algn="l"/>
            <a:endParaRPr lang="en-IE" dirty="0"/>
          </a:p>
        </p:txBody>
      </p:sp>
      <p:sp>
        <p:nvSpPr>
          <p:cNvPr id="5" name="TextBox 4">
            <a:extLst>
              <a:ext uri="{FF2B5EF4-FFF2-40B4-BE49-F238E27FC236}">
                <a16:creationId xmlns:a16="http://schemas.microsoft.com/office/drawing/2014/main" id="{FBB88C08-80B4-C045-945D-0053268F5141}"/>
              </a:ext>
            </a:extLst>
          </p:cNvPr>
          <p:cNvSpPr txBox="1"/>
          <p:nvPr/>
        </p:nvSpPr>
        <p:spPr>
          <a:xfrm>
            <a:off x="294273" y="6021692"/>
            <a:ext cx="6096000" cy="369332"/>
          </a:xfrm>
          <a:prstGeom prst="rect">
            <a:avLst/>
          </a:prstGeom>
          <a:noFill/>
        </p:spPr>
        <p:txBody>
          <a:bodyPr wrap="square">
            <a:spAutoFit/>
          </a:bodyPr>
          <a:lstStyle/>
          <a:p>
            <a:pPr rtl="0" algn="l"/>
            <a:r>
              <a:rPr lang="en-US" dirty="0">
                <a:solidFill>
                  <a:srgbClr val="000000"/>
                </a:solidFill>
                <a:hlinkClick r:id="rId3">
                  <a:extLst>
                    <a:ext uri="{A12FA001-AC4F-418D-AE19-62706E023703}">
                      <ahyp:hlinkClr xmlns:ahyp="http://schemas.microsoft.com/office/drawing/2018/hyperlinkcolor" val="tx"/>
                    </a:ext>
                  </a:extLst>
                </a:hlinkClick>
              </a:rPr>
              <a:t>Design Thinking Trin 4: Prototype - YouTube</a:t>
            </a:r>
            <a:endParaRPr lang="en-IE" dirty="0">
              <a:solidFill>
                <a:srgbClr val="000000"/>
              </a:solidFill>
            </a:endParaRPr>
          </a:p>
        </p:txBody>
      </p:sp>
      <p:pic>
        <p:nvPicPr>
          <p:cNvPr id="6" name="Online Media 5" title="Design Thinking Step 4: Prototype">
            <a:hlinkClick r:id="" action="ppaction://media"/>
            <a:extLst>
              <a:ext uri="{FF2B5EF4-FFF2-40B4-BE49-F238E27FC236}">
                <a16:creationId xmlns:a16="http://schemas.microsoft.com/office/drawing/2014/main" id="{BF3F3BBA-1CAE-E324-BFEE-FD091FB9C453}"/>
              </a:ext>
            </a:extLst>
          </p:cNvPr>
          <p:cNvPicPr>
            <a:picLocks noRot="1" noChangeAspect="1"/>
          </p:cNvPicPr>
          <p:nvPr>
            <a:videoFile r:link="rId1"/>
          </p:nvPr>
        </p:nvPicPr>
        <p:blipFill>
          <a:blip r:embed="rId4"/>
          <a:stretch>
            <a:fillRect/>
          </a:stretch>
        </p:blipFill>
        <p:spPr>
          <a:xfrm>
            <a:off x="5242460" y="1164578"/>
            <a:ext cx="6848051" cy="4086432"/>
          </a:xfrm>
          <a:prstGeom prst="rect">
            <a:avLst/>
          </a:prstGeom>
        </p:spPr>
      </p:pic>
    </p:spTree>
    <p:extLst>
      <p:ext uri="{BB962C8B-B14F-4D97-AF65-F5344CB8AC3E}">
        <p14:creationId xmlns:p14="http://schemas.microsoft.com/office/powerpoint/2010/main" val="38848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9FC1B-3764-77F5-84FD-342F298C3C8F}"/>
              </a:ext>
            </a:extLst>
          </p:cNvPr>
          <p:cNvSpPr>
            <a:spLocks noGrp="1"/>
          </p:cNvSpPr>
          <p:nvPr>
            <p:ph type="body" sz="quarter" idx="18"/>
          </p:nvPr>
        </p:nvSpPr>
        <p:spPr>
          <a:xfrm>
            <a:off x="898357" y="1717796"/>
            <a:ext cx="5746887" cy="3501141"/>
          </a:xfrm>
        </p:spPr>
        <p:txBody>
          <a:bodyPr/>
          <a:lstStyle/>
          <a:p>
            <a:pPr rtl="0" algn="l">
              <a:lnSpc>
                <a:spcPct val="100000"/>
              </a:lnSpc>
            </a:pPr>
            <a:r>
              <a:rPr lang="en-US" b="0" i="0" dirty="0">
                <a:solidFill>
                  <a:srgbClr val="030303"/>
                </a:solidFill>
                <a:effectLst/>
              </a:rPr>
              <a:t>Test derefter din prototype med de faktiske slutbrugere. Forsvar ikke din idé, hvis folk ikke kan lide den, pointen er at lære, hvad der virker og hvad der ikke gør, så enhver feedback er fantastisk. Gå derefter tilbage til idé eller prototyping og anvend din læring. Gentag processen, indtil du har en prototype, der virker og løser det virkelige problem.</a:t>
            </a:r>
          </a:p>
          <a:p>
            <a:pPr algn="l" rtl="0">
              <a:lnSpc>
                <a:spcPct val="100000"/>
              </a:lnSpc>
            </a:pPr>
            <a:r>
              <a:rPr lang="en-US" b="0" i="0" dirty="0">
                <a:solidFill>
                  <a:srgbClr val="030303"/>
                </a:solidFill>
                <a:effectLst/>
              </a:rPr>
              <a:t>Nu er du klar til at ændre verden eller udfylde det massive hul på det bæredygtige og etiske marked.</a:t>
            </a:r>
            <a:endParaRPr lang="en-IE" dirty="0"/>
          </a:p>
        </p:txBody>
      </p:sp>
      <p:sp>
        <p:nvSpPr>
          <p:cNvPr id="3" name="Text Placeholder 2">
            <a:extLst>
              <a:ext uri="{FF2B5EF4-FFF2-40B4-BE49-F238E27FC236}">
                <a16:creationId xmlns:a16="http://schemas.microsoft.com/office/drawing/2014/main" id="{B7C99884-9878-9E59-D869-939FB3889412}"/>
              </a:ext>
            </a:extLst>
          </p:cNvPr>
          <p:cNvSpPr>
            <a:spLocks noGrp="1"/>
          </p:cNvSpPr>
          <p:nvPr>
            <p:ph type="body" sz="quarter" idx="16"/>
          </p:nvPr>
        </p:nvSpPr>
        <p:spPr/>
        <p:txBody>
          <a:bodyPr/>
          <a:lstStyle/>
          <a:p>
            <a:pPr rtl="0" algn="l"/>
            <a:r>
              <a:rPr lang="en-IE" dirty="0"/>
              <a:t>Trin 5: Test</a:t>
            </a:r>
          </a:p>
        </p:txBody>
      </p:sp>
      <p:grpSp>
        <p:nvGrpSpPr>
          <p:cNvPr id="5" name="Graphic 3">
            <a:extLst>
              <a:ext uri="{FF2B5EF4-FFF2-40B4-BE49-F238E27FC236}">
                <a16:creationId xmlns:a16="http://schemas.microsoft.com/office/drawing/2014/main" id="{8F87F855-80B8-A16F-27FE-B662ABD23134}"/>
              </a:ext>
            </a:extLst>
          </p:cNvPr>
          <p:cNvGrpSpPr/>
          <p:nvPr/>
        </p:nvGrpSpPr>
        <p:grpSpPr>
          <a:xfrm>
            <a:off x="8378627" y="2078120"/>
            <a:ext cx="2312276" cy="2165131"/>
            <a:chOff x="662657" y="410457"/>
            <a:chExt cx="888845" cy="973680"/>
          </a:xfrm>
        </p:grpSpPr>
        <p:sp>
          <p:nvSpPr>
            <p:cNvPr id="6" name="Freeform 1324">
              <a:extLst>
                <a:ext uri="{FF2B5EF4-FFF2-40B4-BE49-F238E27FC236}">
                  <a16:creationId xmlns:a16="http://schemas.microsoft.com/office/drawing/2014/main" id="{D02668CB-CBF7-6DEF-314C-2EB87A48BD40}"/>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pPr rtl="0" algn="l"/>
              <a:endParaRPr lang="en-US"/>
            </a:p>
          </p:txBody>
        </p:sp>
        <p:grpSp>
          <p:nvGrpSpPr>
            <p:cNvPr id="7" name="Graphic 3">
              <a:extLst>
                <a:ext uri="{FF2B5EF4-FFF2-40B4-BE49-F238E27FC236}">
                  <a16:creationId xmlns:a16="http://schemas.microsoft.com/office/drawing/2014/main" id="{22CEC64C-EDB2-DC0D-25D1-ABDA6A24EC4C}"/>
                </a:ext>
              </a:extLst>
            </p:cNvPr>
            <p:cNvGrpSpPr/>
            <p:nvPr/>
          </p:nvGrpSpPr>
          <p:grpSpPr>
            <a:xfrm>
              <a:off x="662657" y="443370"/>
              <a:ext cx="888845" cy="940767"/>
              <a:chOff x="662657" y="443370"/>
              <a:chExt cx="888845" cy="940767"/>
            </a:xfrm>
            <a:solidFill>
              <a:srgbClr val="000000"/>
            </a:solidFill>
          </p:grpSpPr>
          <p:sp>
            <p:nvSpPr>
              <p:cNvPr id="8" name="Freeform 1326">
                <a:extLst>
                  <a:ext uri="{FF2B5EF4-FFF2-40B4-BE49-F238E27FC236}">
                    <a16:creationId xmlns:a16="http://schemas.microsoft.com/office/drawing/2014/main" id="{1DB41B3B-6011-449C-9549-6B37123179BB}"/>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pPr rtl="0" algn="l"/>
                <a:endParaRPr lang="en-US"/>
              </a:p>
            </p:txBody>
          </p:sp>
          <p:sp>
            <p:nvSpPr>
              <p:cNvPr id="9" name="Freeform 1327">
                <a:extLst>
                  <a:ext uri="{FF2B5EF4-FFF2-40B4-BE49-F238E27FC236}">
                    <a16:creationId xmlns:a16="http://schemas.microsoft.com/office/drawing/2014/main" id="{42E46095-3D4B-EA41-D324-89C4ACBD77F5}"/>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rtl="0" algn="l"/>
                <a:endParaRPr lang="en-US"/>
              </a:p>
            </p:txBody>
          </p:sp>
          <p:sp>
            <p:nvSpPr>
              <p:cNvPr id="10" name="Freeform 1328">
                <a:extLst>
                  <a:ext uri="{FF2B5EF4-FFF2-40B4-BE49-F238E27FC236}">
                    <a16:creationId xmlns:a16="http://schemas.microsoft.com/office/drawing/2014/main" id="{6B8B7F7D-F578-B6CA-C9B8-4EF54347F7CB}"/>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sp>
            <p:nvSpPr>
              <p:cNvPr id="11" name="Freeform 1329">
                <a:extLst>
                  <a:ext uri="{FF2B5EF4-FFF2-40B4-BE49-F238E27FC236}">
                    <a16:creationId xmlns:a16="http://schemas.microsoft.com/office/drawing/2014/main" id="{00821AAF-6F73-53FD-62DF-A7A84755D7FE}"/>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rtl="0" algn="l"/>
                <a:endParaRPr lang="en-US"/>
              </a:p>
            </p:txBody>
          </p:sp>
          <p:sp>
            <p:nvSpPr>
              <p:cNvPr id="12" name="Freeform 1330">
                <a:extLst>
                  <a:ext uri="{FF2B5EF4-FFF2-40B4-BE49-F238E27FC236}">
                    <a16:creationId xmlns:a16="http://schemas.microsoft.com/office/drawing/2014/main" id="{2E0F6001-547B-4075-8DBA-1F5B5193BF63}"/>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sp>
            <p:nvSpPr>
              <p:cNvPr id="13" name="Freeform 1331">
                <a:extLst>
                  <a:ext uri="{FF2B5EF4-FFF2-40B4-BE49-F238E27FC236}">
                    <a16:creationId xmlns:a16="http://schemas.microsoft.com/office/drawing/2014/main" id="{499D2F42-0C3B-B34C-3A52-6C993E0E5A90}"/>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rtl="0" algn="l"/>
                <a:endParaRPr lang="en-US"/>
              </a:p>
            </p:txBody>
          </p:sp>
          <p:sp>
            <p:nvSpPr>
              <p:cNvPr id="14" name="Freeform 1332">
                <a:extLst>
                  <a:ext uri="{FF2B5EF4-FFF2-40B4-BE49-F238E27FC236}">
                    <a16:creationId xmlns:a16="http://schemas.microsoft.com/office/drawing/2014/main" id="{985AC87C-6986-AAD0-49D9-94E5BF33C89A}"/>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sp>
            <p:nvSpPr>
              <p:cNvPr id="15" name="Freeform 1333">
                <a:extLst>
                  <a:ext uri="{FF2B5EF4-FFF2-40B4-BE49-F238E27FC236}">
                    <a16:creationId xmlns:a16="http://schemas.microsoft.com/office/drawing/2014/main" id="{B7270758-B8E6-0E35-99EC-78C26C63ACD5}"/>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rtl="0" algn="l"/>
                <a:endParaRPr lang="en-US"/>
              </a:p>
            </p:txBody>
          </p:sp>
          <p:sp>
            <p:nvSpPr>
              <p:cNvPr id="16" name="Freeform 1334">
                <a:extLst>
                  <a:ext uri="{FF2B5EF4-FFF2-40B4-BE49-F238E27FC236}">
                    <a16:creationId xmlns:a16="http://schemas.microsoft.com/office/drawing/2014/main" id="{CF66D4DF-6104-9362-FB69-9537527C0DDF}"/>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grpSp>
            <p:nvGrpSpPr>
              <p:cNvPr id="17" name="Graphic 3">
                <a:extLst>
                  <a:ext uri="{FF2B5EF4-FFF2-40B4-BE49-F238E27FC236}">
                    <a16:creationId xmlns:a16="http://schemas.microsoft.com/office/drawing/2014/main" id="{EDF5C9C8-63D1-DB49-1CEC-1674124BC614}"/>
                  </a:ext>
                </a:extLst>
              </p:cNvPr>
              <p:cNvGrpSpPr/>
              <p:nvPr/>
            </p:nvGrpSpPr>
            <p:grpSpPr>
              <a:xfrm>
                <a:off x="662657" y="668277"/>
                <a:ext cx="888845" cy="715860"/>
                <a:chOff x="662657" y="668277"/>
                <a:chExt cx="888845" cy="715860"/>
              </a:xfrm>
              <a:solidFill>
                <a:srgbClr val="000000"/>
              </a:solidFill>
            </p:grpSpPr>
            <p:sp>
              <p:nvSpPr>
                <p:cNvPr id="19" name="Freeform 1337">
                  <a:extLst>
                    <a:ext uri="{FF2B5EF4-FFF2-40B4-BE49-F238E27FC236}">
                      <a16:creationId xmlns:a16="http://schemas.microsoft.com/office/drawing/2014/main" id="{E1CB89DF-1B81-DD30-484D-107D69FA2418}"/>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sp>
              <p:nvSpPr>
                <p:cNvPr id="20" name="Freeform 1338">
                  <a:extLst>
                    <a:ext uri="{FF2B5EF4-FFF2-40B4-BE49-F238E27FC236}">
                      <a16:creationId xmlns:a16="http://schemas.microsoft.com/office/drawing/2014/main" id="{6E4218D9-5AD5-7CD9-4359-A111D3AD017E}"/>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pPr rtl="0" algn="l"/>
                  <a:endParaRPr lang="en-US"/>
                </a:p>
              </p:txBody>
            </p:sp>
            <p:sp>
              <p:nvSpPr>
                <p:cNvPr id="21" name="Freeform 1339">
                  <a:extLst>
                    <a:ext uri="{FF2B5EF4-FFF2-40B4-BE49-F238E27FC236}">
                      <a16:creationId xmlns:a16="http://schemas.microsoft.com/office/drawing/2014/main" id="{1C6AF11C-9D98-869C-E1A8-DD5C694843FB}"/>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pPr rtl="0" algn="l"/>
                  <a:endParaRPr lang="en-US"/>
                </a:p>
              </p:txBody>
            </p:sp>
          </p:grpSp>
          <p:sp>
            <p:nvSpPr>
              <p:cNvPr id="18" name="Freeform 1336">
                <a:extLst>
                  <a:ext uri="{FF2B5EF4-FFF2-40B4-BE49-F238E27FC236}">
                    <a16:creationId xmlns:a16="http://schemas.microsoft.com/office/drawing/2014/main" id="{4D644F74-520D-C59C-88A6-D55CA8CBE0D5}"/>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grpSp>
      </p:grpSp>
      <p:sp>
        <p:nvSpPr>
          <p:cNvPr id="22" name="Arrow: Up 21">
            <a:extLst>
              <a:ext uri="{FF2B5EF4-FFF2-40B4-BE49-F238E27FC236}">
                <a16:creationId xmlns:a16="http://schemas.microsoft.com/office/drawing/2014/main" id="{BA616BE5-4CCF-A01A-8AE4-239508D9C955}"/>
              </a:ext>
            </a:extLst>
          </p:cNvPr>
          <p:cNvSpPr/>
          <p:nvPr/>
        </p:nvSpPr>
        <p:spPr>
          <a:xfrm>
            <a:off x="9381631" y="3389415"/>
            <a:ext cx="273268" cy="478317"/>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23" name="TextBox 22">
            <a:extLst>
              <a:ext uri="{FF2B5EF4-FFF2-40B4-BE49-F238E27FC236}">
                <a16:creationId xmlns:a16="http://schemas.microsoft.com/office/drawing/2014/main" id="{37D882B7-41CD-F7FF-A801-5279872A1360}"/>
              </a:ext>
            </a:extLst>
          </p:cNvPr>
          <p:cNvSpPr txBox="1"/>
          <p:nvPr/>
        </p:nvSpPr>
        <p:spPr>
          <a:xfrm>
            <a:off x="7583392" y="4493311"/>
            <a:ext cx="3899338" cy="1569660"/>
          </a:xfrm>
          <a:prstGeom prst="rect">
            <a:avLst/>
          </a:prstGeom>
          <a:noFill/>
        </p:spPr>
        <p:txBody>
          <a:bodyPr wrap="square" rtlCol="0">
            <a:spAutoFit/>
          </a:bodyPr>
          <a:lstStyle/>
          <a:p>
            <a:pPr algn="ctr" rtl="0"/>
            <a:r>
              <a:rPr lang="en-US" sz="2400" b="1" dirty="0">
                <a:solidFill>
                  <a:srgbClr val="1188A3"/>
                </a:solidFill>
              </a:rPr>
              <a:t>Vend tilbage til folket</a:t>
            </a:r>
          </a:p>
          <a:p>
            <a:pPr algn="ctr" rtl="0"/>
            <a:r>
              <a:rPr lang="en-US" sz="2400" b="1" dirty="0">
                <a:solidFill>
                  <a:srgbClr val="1188A3"/>
                </a:solidFill>
              </a:rPr>
              <a:t>oplever problemet og test dine ideer for at modtage feedback</a:t>
            </a:r>
            <a:endParaRPr lang="en-IE" sz="2400" b="1" dirty="0">
              <a:solidFill>
                <a:srgbClr val="1188A3"/>
              </a:solidFill>
            </a:endParaRPr>
          </a:p>
        </p:txBody>
      </p:sp>
    </p:spTree>
    <p:extLst>
      <p:ext uri="{BB962C8B-B14F-4D97-AF65-F5344CB8AC3E}">
        <p14:creationId xmlns:p14="http://schemas.microsoft.com/office/powerpoint/2010/main" val="3167336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585763"/>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Mål:</a:t>
            </a:r>
          </a:p>
          <a:p>
            <a:pPr marL="342900" indent="-342900" rtl="0" algn="l">
              <a:buClr>
                <a:srgbClr val="F1A0C2"/>
              </a:buClr>
            </a:pPr>
            <a:r>
              <a:rPr lang="en-US" sz="2400" dirty="0">
                <a:solidFill>
                  <a:srgbClr val="000000"/>
                </a:solidFill>
              </a:rPr>
              <a:t>Forstå, hvad der virker, og hvad der er hindringer</a:t>
            </a:r>
          </a:p>
          <a:p>
            <a:pPr marL="342900" indent="-342900" rtl="0" algn="l">
              <a:buClr>
                <a:srgbClr val="F1A0C2"/>
              </a:buClr>
            </a:pPr>
            <a:r>
              <a:rPr lang="en-US" sz="2400" dirty="0">
                <a:solidFill>
                  <a:srgbClr val="000000"/>
                </a:solidFill>
              </a:rPr>
              <a:t>Test i et neutralt miljø eller det, der ligner den typiske brugerplacering</a:t>
            </a:r>
          </a:p>
          <a:p>
            <a:pPr marL="342900" indent="-342900" rtl="0" algn="l">
              <a:buClr>
                <a:srgbClr val="F1A0C2"/>
              </a:buClr>
            </a:pPr>
            <a:r>
              <a:rPr lang="en-US" sz="2400" dirty="0">
                <a:solidFill>
                  <a:srgbClr val="000000"/>
                </a:solidFill>
              </a:rPr>
              <a:t>Observer spontane og autentiske reaktioner fra brugere</a:t>
            </a:r>
          </a:p>
          <a:p>
            <a:pPr marL="342900" indent="-342900" rtl="0" algn="l">
              <a:buClr>
                <a:srgbClr val="F1A0C2"/>
              </a:buClr>
            </a:pPr>
            <a:r>
              <a:rPr lang="en-US" sz="2400" dirty="0">
                <a:solidFill>
                  <a:srgbClr val="000000"/>
                </a:solidFill>
              </a:rPr>
              <a:t>Få feedback fra brugere om prototypen for at træffe beslutninger om de næste trin</a:t>
            </a:r>
          </a:p>
          <a:p>
            <a:pPr marL="0" indent="0" rtl="0" algn="l">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564963"/>
            <a:ext cx="6054486"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b="1" dirty="0">
                <a:solidFill>
                  <a:srgbClr val="000000"/>
                </a:solidFill>
              </a:rPr>
              <a:t>Test –</a:t>
            </a:r>
            <a:r>
              <a:rPr lang="en-US" dirty="0">
                <a:solidFill>
                  <a:srgbClr val="000000"/>
                </a:solidFill>
              </a:rPr>
              <a:t>Muligheden for at teste prototyper under virkelige forhold</a:t>
            </a:r>
          </a:p>
          <a:p>
            <a:pPr marL="0" indent="0" rtl="0" algn="l">
              <a:buNone/>
            </a:pP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463649" y="3206075"/>
            <a:ext cx="4965131"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000" b="1" dirty="0">
                <a:solidFill>
                  <a:srgbClr val="000000"/>
                </a:solidFill>
              </a:rPr>
              <a:t>Ting at overveje i testfasen:</a:t>
            </a:r>
          </a:p>
          <a:p>
            <a:pPr marL="342900" indent="-342900" rtl="0" algn="l">
              <a:buFont typeface="Arial" panose="020B0604020202020204" pitchFamily="34" charset="0"/>
              <a:buChar char="•"/>
            </a:pPr>
            <a:r>
              <a:rPr lang="en-US" sz="2000" dirty="0">
                <a:solidFill>
                  <a:srgbClr val="000000"/>
                </a:solidFill>
              </a:rPr>
              <a:t>Bare observer ikke kommenter eller forsvar dit produkt</a:t>
            </a:r>
          </a:p>
          <a:p>
            <a:pPr marL="342900" indent="-342900" rtl="0" algn="l">
              <a:buFont typeface="Arial" panose="020B0604020202020204" pitchFamily="34" charset="0"/>
              <a:buChar char="•"/>
            </a:pPr>
            <a:r>
              <a:rPr lang="en-US" sz="2000" dirty="0">
                <a:solidFill>
                  <a:srgbClr val="000000"/>
                </a:solidFill>
              </a:rPr>
              <a:t>Det er ok at fejle, du er stadig på opdagelsesrejse</a:t>
            </a:r>
          </a:p>
          <a:p>
            <a:pPr marL="342900" indent="-342900" rtl="0" algn="l">
              <a:buFont typeface="Arial" panose="020B0604020202020204" pitchFamily="34" charset="0"/>
              <a:buChar char="•"/>
            </a:pPr>
            <a:r>
              <a:rPr lang="en-US" sz="2000" dirty="0">
                <a:solidFill>
                  <a:srgbClr val="000000"/>
                </a:solidFill>
              </a:rPr>
              <a:t>Designtænkningsprocessen er en iterativ proces. For at tilpasse prototypen korrekt til dens fremtidige brugeres behov og virkelig forfine den, bør de sidste tre faser gentages</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rtl="0"/>
            <a:r>
              <a:rPr lang="en-US" sz="1800" b="1" dirty="0">
                <a:solidFill>
                  <a:srgbClr val="000000"/>
                </a:solidFill>
              </a:rPr>
              <a:t>Designteamet skal tage et bagsæde for denne fase og blot observere interaktionen med prototypen.</a:t>
            </a:r>
          </a:p>
        </p:txBody>
      </p:sp>
      <p:pic>
        <p:nvPicPr>
          <p:cNvPr id="11" name="Graphic 10" descr="Badge 5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12" name="Graphic 3">
            <a:extLst>
              <a:ext uri="{FF2B5EF4-FFF2-40B4-BE49-F238E27FC236}">
                <a16:creationId xmlns:a16="http://schemas.microsoft.com/office/drawing/2014/main" id="{3033637F-0C99-3889-82F4-D4139FEAFB5C}"/>
              </a:ext>
            </a:extLst>
          </p:cNvPr>
          <p:cNvGrpSpPr/>
          <p:nvPr/>
        </p:nvGrpSpPr>
        <p:grpSpPr>
          <a:xfrm>
            <a:off x="1833699" y="309422"/>
            <a:ext cx="1733837" cy="1626057"/>
            <a:chOff x="662657" y="410457"/>
            <a:chExt cx="888845" cy="973680"/>
          </a:xfrm>
        </p:grpSpPr>
        <p:sp>
          <p:nvSpPr>
            <p:cNvPr id="13" name="Freeform 1324">
              <a:extLst>
                <a:ext uri="{FF2B5EF4-FFF2-40B4-BE49-F238E27FC236}">
                  <a16:creationId xmlns:a16="http://schemas.microsoft.com/office/drawing/2014/main" id="{2A7FEE91-7317-9E3C-E47E-6B7ED7F7EF6C}"/>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pPr rtl="0" algn="l"/>
              <a:endParaRPr lang="en-US"/>
            </a:p>
          </p:txBody>
        </p:sp>
        <p:grpSp>
          <p:nvGrpSpPr>
            <p:cNvPr id="14" name="Graphic 3">
              <a:extLst>
                <a:ext uri="{FF2B5EF4-FFF2-40B4-BE49-F238E27FC236}">
                  <a16:creationId xmlns:a16="http://schemas.microsoft.com/office/drawing/2014/main" id="{7896CEBD-3DBA-2E3A-6813-67B6135CC692}"/>
                </a:ext>
              </a:extLst>
            </p:cNvPr>
            <p:cNvGrpSpPr/>
            <p:nvPr/>
          </p:nvGrpSpPr>
          <p:grpSpPr>
            <a:xfrm>
              <a:off x="662657" y="443370"/>
              <a:ext cx="888845" cy="940767"/>
              <a:chOff x="662657" y="443370"/>
              <a:chExt cx="888845" cy="940767"/>
            </a:xfrm>
            <a:solidFill>
              <a:srgbClr val="000000"/>
            </a:solidFill>
          </p:grpSpPr>
          <p:sp>
            <p:nvSpPr>
              <p:cNvPr id="15" name="Freeform 1326">
                <a:extLst>
                  <a:ext uri="{FF2B5EF4-FFF2-40B4-BE49-F238E27FC236}">
                    <a16:creationId xmlns:a16="http://schemas.microsoft.com/office/drawing/2014/main" id="{05EB5668-F4B5-41E0-5F76-F9CE301CF12C}"/>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pPr rtl="0" algn="l"/>
                <a:endParaRPr lang="en-US"/>
              </a:p>
            </p:txBody>
          </p:sp>
          <p:sp>
            <p:nvSpPr>
              <p:cNvPr id="16" name="Freeform 1327">
                <a:extLst>
                  <a:ext uri="{FF2B5EF4-FFF2-40B4-BE49-F238E27FC236}">
                    <a16:creationId xmlns:a16="http://schemas.microsoft.com/office/drawing/2014/main" id="{1EDA5391-C616-1D23-FB3F-2FD29C17574C}"/>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rtl="0" algn="l"/>
                <a:endParaRPr lang="en-US"/>
              </a:p>
            </p:txBody>
          </p:sp>
          <p:sp>
            <p:nvSpPr>
              <p:cNvPr id="17" name="Freeform 1328">
                <a:extLst>
                  <a:ext uri="{FF2B5EF4-FFF2-40B4-BE49-F238E27FC236}">
                    <a16:creationId xmlns:a16="http://schemas.microsoft.com/office/drawing/2014/main" id="{C62A20EA-F3F6-3989-93DC-72D1DAA8254C}"/>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sp>
            <p:nvSpPr>
              <p:cNvPr id="19" name="Freeform 1329">
                <a:extLst>
                  <a:ext uri="{FF2B5EF4-FFF2-40B4-BE49-F238E27FC236}">
                    <a16:creationId xmlns:a16="http://schemas.microsoft.com/office/drawing/2014/main" id="{AB036E92-4F85-6745-64F7-25CED87303AA}"/>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rtl="0" algn="l"/>
                <a:endParaRPr lang="en-US"/>
              </a:p>
            </p:txBody>
          </p:sp>
          <p:sp>
            <p:nvSpPr>
              <p:cNvPr id="20" name="Freeform 1330">
                <a:extLst>
                  <a:ext uri="{FF2B5EF4-FFF2-40B4-BE49-F238E27FC236}">
                    <a16:creationId xmlns:a16="http://schemas.microsoft.com/office/drawing/2014/main" id="{D12710EF-51A2-DDF8-1E87-B5EDEFD09EB2}"/>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sp>
            <p:nvSpPr>
              <p:cNvPr id="21" name="Freeform 1331">
                <a:extLst>
                  <a:ext uri="{FF2B5EF4-FFF2-40B4-BE49-F238E27FC236}">
                    <a16:creationId xmlns:a16="http://schemas.microsoft.com/office/drawing/2014/main" id="{FBA0E6C6-66C4-9FBA-98D2-4827DD238C2E}"/>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pPr rtl="0" algn="l"/>
                <a:endParaRPr lang="en-US"/>
              </a:p>
            </p:txBody>
          </p:sp>
          <p:sp>
            <p:nvSpPr>
              <p:cNvPr id="22" name="Freeform 1332">
                <a:extLst>
                  <a:ext uri="{FF2B5EF4-FFF2-40B4-BE49-F238E27FC236}">
                    <a16:creationId xmlns:a16="http://schemas.microsoft.com/office/drawing/2014/main" id="{AC887B30-5FBB-358C-5CF5-942BA8BA517B}"/>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sp>
            <p:nvSpPr>
              <p:cNvPr id="23" name="Freeform 1333">
                <a:extLst>
                  <a:ext uri="{FF2B5EF4-FFF2-40B4-BE49-F238E27FC236}">
                    <a16:creationId xmlns:a16="http://schemas.microsoft.com/office/drawing/2014/main" id="{F8293F30-63EC-7496-B9FD-18A48ACCF89E}"/>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pPr rtl="0" algn="l"/>
                <a:endParaRPr lang="en-US"/>
              </a:p>
            </p:txBody>
          </p:sp>
          <p:sp>
            <p:nvSpPr>
              <p:cNvPr id="24" name="Freeform 1334">
                <a:extLst>
                  <a:ext uri="{FF2B5EF4-FFF2-40B4-BE49-F238E27FC236}">
                    <a16:creationId xmlns:a16="http://schemas.microsoft.com/office/drawing/2014/main" id="{E5857CEE-520E-1F31-35B4-C4B0C8B9D419}"/>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grpSp>
            <p:nvGrpSpPr>
              <p:cNvPr id="25" name="Graphic 3">
                <a:extLst>
                  <a:ext uri="{FF2B5EF4-FFF2-40B4-BE49-F238E27FC236}">
                    <a16:creationId xmlns:a16="http://schemas.microsoft.com/office/drawing/2014/main" id="{0B24EE8A-CCAA-8C8D-8F18-D83613FB2F99}"/>
                  </a:ext>
                </a:extLst>
              </p:cNvPr>
              <p:cNvGrpSpPr/>
              <p:nvPr/>
            </p:nvGrpSpPr>
            <p:grpSpPr>
              <a:xfrm>
                <a:off x="662657" y="668277"/>
                <a:ext cx="888845" cy="715860"/>
                <a:chOff x="662657" y="668277"/>
                <a:chExt cx="888845" cy="715860"/>
              </a:xfrm>
              <a:solidFill>
                <a:srgbClr val="000000"/>
              </a:solidFill>
            </p:grpSpPr>
            <p:sp>
              <p:nvSpPr>
                <p:cNvPr id="27" name="Freeform 1337">
                  <a:extLst>
                    <a:ext uri="{FF2B5EF4-FFF2-40B4-BE49-F238E27FC236}">
                      <a16:creationId xmlns:a16="http://schemas.microsoft.com/office/drawing/2014/main" id="{F9E8ACA6-9295-C81E-7E7F-D540BEE88A9A}"/>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sp>
              <p:nvSpPr>
                <p:cNvPr id="28" name="Freeform 1338">
                  <a:extLst>
                    <a:ext uri="{FF2B5EF4-FFF2-40B4-BE49-F238E27FC236}">
                      <a16:creationId xmlns:a16="http://schemas.microsoft.com/office/drawing/2014/main" id="{C7705691-37C5-3070-92DA-F18C981889B2}"/>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pPr rtl="0" algn="l"/>
                  <a:endParaRPr lang="en-US"/>
                </a:p>
              </p:txBody>
            </p:sp>
            <p:sp>
              <p:nvSpPr>
                <p:cNvPr id="29" name="Freeform 1339">
                  <a:extLst>
                    <a:ext uri="{FF2B5EF4-FFF2-40B4-BE49-F238E27FC236}">
                      <a16:creationId xmlns:a16="http://schemas.microsoft.com/office/drawing/2014/main" id="{694BD647-615D-C31B-9554-B7894CED9B44}"/>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pPr rtl="0" algn="l"/>
                  <a:endParaRPr lang="en-US"/>
                </a:p>
              </p:txBody>
            </p:sp>
          </p:grpSp>
          <p:sp>
            <p:nvSpPr>
              <p:cNvPr id="26" name="Freeform 1336">
                <a:extLst>
                  <a:ext uri="{FF2B5EF4-FFF2-40B4-BE49-F238E27FC236}">
                    <a16:creationId xmlns:a16="http://schemas.microsoft.com/office/drawing/2014/main" id="{17A6F05D-05CF-4332-C13F-F88942794CF0}"/>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pPr rtl="0" algn="l"/>
                <a:endParaRPr lang="en-US"/>
              </a:p>
            </p:txBody>
          </p:sp>
        </p:grpSp>
      </p:grpSp>
      <p:sp>
        <p:nvSpPr>
          <p:cNvPr id="30" name="Arrow: Up 29">
            <a:extLst>
              <a:ext uri="{FF2B5EF4-FFF2-40B4-BE49-F238E27FC236}">
                <a16:creationId xmlns:a16="http://schemas.microsoft.com/office/drawing/2014/main" id="{06B464FA-52F4-841F-CF0E-29D45B5D463D}"/>
              </a:ext>
            </a:extLst>
          </p:cNvPr>
          <p:cNvSpPr/>
          <p:nvPr/>
        </p:nvSpPr>
        <p:spPr>
          <a:xfrm>
            <a:off x="2575079" y="1273681"/>
            <a:ext cx="233569" cy="436120"/>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Tree>
    <p:extLst>
      <p:ext uri="{BB962C8B-B14F-4D97-AF65-F5344CB8AC3E}">
        <p14:creationId xmlns:p14="http://schemas.microsoft.com/office/powerpoint/2010/main" val="2417755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9AF5E-E61C-D4E7-B8B3-FB254B781AF3}"/>
              </a:ext>
            </a:extLst>
          </p:cNvPr>
          <p:cNvSpPr>
            <a:spLocks noGrp="1"/>
          </p:cNvSpPr>
          <p:nvPr>
            <p:ph type="body" sz="quarter" idx="18"/>
          </p:nvPr>
        </p:nvSpPr>
        <p:spPr>
          <a:xfrm>
            <a:off x="898359" y="1697199"/>
            <a:ext cx="3918086" cy="3913188"/>
          </a:xfrm>
        </p:spPr>
        <p:txBody>
          <a:bodyPr/>
          <a:lstStyle/>
          <a:p>
            <a:pPr rtl="0" algn="l"/>
            <a:r>
              <a:rPr lang="en-US" dirty="0"/>
              <a:t>Denne video er en kort oversigt over, hvad der er involveret i testfasen af ​​Design Thinking-processen. Det forklarer, hvorfor test er vigtigt, og hvordan det hjælper os med at forfine vores produkt eller service og forstå problemet eller udfordringen endnu bedre.</a:t>
            </a:r>
          </a:p>
          <a:p>
            <a:pPr rtl="0" algn="l"/>
            <a:endParaRPr lang="en-IE" dirty="0"/>
          </a:p>
        </p:txBody>
      </p:sp>
      <p:sp>
        <p:nvSpPr>
          <p:cNvPr id="3" name="Text Placeholder 2">
            <a:extLst>
              <a:ext uri="{FF2B5EF4-FFF2-40B4-BE49-F238E27FC236}">
                <a16:creationId xmlns:a16="http://schemas.microsoft.com/office/drawing/2014/main" id="{A4EFC7D1-33E3-48CC-CE0B-C3E652F4D11D}"/>
              </a:ext>
            </a:extLst>
          </p:cNvPr>
          <p:cNvSpPr>
            <a:spLocks noGrp="1"/>
          </p:cNvSpPr>
          <p:nvPr>
            <p:ph type="body" sz="quarter" idx="16"/>
          </p:nvPr>
        </p:nvSpPr>
        <p:spPr/>
        <p:txBody>
          <a:bodyPr/>
          <a:lstStyle/>
          <a:p>
            <a:pPr rtl="0" algn="l"/>
            <a:r>
              <a:rPr lang="en-IE" dirty="0"/>
              <a:t>Teststadiet</a:t>
            </a:r>
          </a:p>
        </p:txBody>
      </p:sp>
      <p:sp>
        <p:nvSpPr>
          <p:cNvPr id="5" name="TextBox 4">
            <a:extLst>
              <a:ext uri="{FF2B5EF4-FFF2-40B4-BE49-F238E27FC236}">
                <a16:creationId xmlns:a16="http://schemas.microsoft.com/office/drawing/2014/main" id="{2EA1B869-3F30-AD4B-57C7-9382EDCCC56E}"/>
              </a:ext>
            </a:extLst>
          </p:cNvPr>
          <p:cNvSpPr txBox="1"/>
          <p:nvPr/>
        </p:nvSpPr>
        <p:spPr>
          <a:xfrm>
            <a:off x="473277" y="6048012"/>
            <a:ext cx="6096000" cy="369332"/>
          </a:xfrm>
          <a:prstGeom prst="rect">
            <a:avLst/>
          </a:prstGeom>
          <a:noFill/>
        </p:spPr>
        <p:txBody>
          <a:bodyPr wrap="square">
            <a:spAutoFit/>
          </a:bodyPr>
          <a:lstStyle/>
          <a:p>
            <a:pPr rtl="0" algn="l"/>
            <a:r>
              <a:rPr lang="en-US" dirty="0">
                <a:solidFill>
                  <a:srgbClr val="000000"/>
                </a:solidFill>
                <a:hlinkClick r:id="rId3">
                  <a:extLst>
                    <a:ext uri="{A12FA001-AC4F-418D-AE19-62706E023703}">
                      <ahyp:hlinkClr xmlns:ahyp="http://schemas.microsoft.com/office/drawing/2018/hyperlinkcolor" val="tx"/>
                    </a:ext>
                  </a:extLst>
                </a:hlinkClick>
              </a:rPr>
              <a:t>Design Thinking Trin 5: Test - YouTube</a:t>
            </a:r>
            <a:endParaRPr lang="en-IE" dirty="0">
              <a:solidFill>
                <a:srgbClr val="000000"/>
              </a:solidFill>
            </a:endParaRPr>
          </a:p>
        </p:txBody>
      </p:sp>
      <p:pic>
        <p:nvPicPr>
          <p:cNvPr id="6" name="Online Media 5" title="Design Thinking Step 5: Test">
            <a:hlinkClick r:id="" action="ppaction://media"/>
            <a:extLst>
              <a:ext uri="{FF2B5EF4-FFF2-40B4-BE49-F238E27FC236}">
                <a16:creationId xmlns:a16="http://schemas.microsoft.com/office/drawing/2014/main" id="{99A9E442-441F-8C0F-66B6-2BFA93042DF8}"/>
              </a:ext>
            </a:extLst>
          </p:cNvPr>
          <p:cNvPicPr>
            <a:picLocks noRot="1" noChangeAspect="1"/>
          </p:cNvPicPr>
          <p:nvPr>
            <a:videoFile r:link="rId1"/>
          </p:nvPr>
        </p:nvPicPr>
        <p:blipFill>
          <a:blip r:embed="rId4"/>
          <a:stretch>
            <a:fillRect/>
          </a:stretch>
        </p:blipFill>
        <p:spPr>
          <a:xfrm>
            <a:off x="5278673" y="1162289"/>
            <a:ext cx="6748351" cy="4097774"/>
          </a:xfrm>
          <a:prstGeom prst="rect">
            <a:avLst/>
          </a:prstGeom>
        </p:spPr>
      </p:pic>
    </p:spTree>
    <p:extLst>
      <p:ext uri="{BB962C8B-B14F-4D97-AF65-F5344CB8AC3E}">
        <p14:creationId xmlns:p14="http://schemas.microsoft.com/office/powerpoint/2010/main" val="6156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5620096-B82C-5813-8D60-8B7C03BD05B9}"/>
              </a:ext>
            </a:extLst>
          </p:cNvPr>
          <p:cNvSpPr>
            <a:spLocks noGrp="1"/>
          </p:cNvSpPr>
          <p:nvPr>
            <p:ph type="body" sz="quarter" idx="16"/>
          </p:nvPr>
        </p:nvSpPr>
        <p:spPr>
          <a:xfrm>
            <a:off x="898525" y="890588"/>
            <a:ext cx="4991100" cy="992187"/>
          </a:xfrm>
        </p:spPr>
        <p:txBody>
          <a:bodyPr>
            <a:normAutofit/>
          </a:bodyPr>
          <a:lstStyle/>
          <a:p>
            <a:pPr rtl="0" algn="l"/>
            <a:r>
              <a:rPr lang="en-US" sz="3300" b="1" dirty="0"/>
              <a:t>1. Inkrementel innovation</a:t>
            </a:r>
            <a:endParaRPr lang="en-IE" sz="3300" b="1" dirty="0"/>
          </a:p>
        </p:txBody>
      </p:sp>
      <p:sp>
        <p:nvSpPr>
          <p:cNvPr id="6" name="Text Placeholder 2">
            <a:extLst>
              <a:ext uri="{FF2B5EF4-FFF2-40B4-BE49-F238E27FC236}">
                <a16:creationId xmlns:a16="http://schemas.microsoft.com/office/drawing/2014/main" id="{56B203EB-5D54-1D8D-3DEF-0E28660B460C}"/>
              </a:ext>
            </a:extLst>
          </p:cNvPr>
          <p:cNvSpPr>
            <a:spLocks noGrp="1"/>
          </p:cNvSpPr>
          <p:nvPr>
            <p:ph type="body" sz="quarter" idx="18"/>
          </p:nvPr>
        </p:nvSpPr>
        <p:spPr>
          <a:xfrm>
            <a:off x="807598" y="1452564"/>
            <a:ext cx="5737665" cy="4514848"/>
          </a:xfrm>
        </p:spPr>
        <p:txBody>
          <a:bodyPr>
            <a:noAutofit/>
          </a:bodyPr>
          <a:lstStyle/>
          <a:p>
            <a:pPr rtl="0" algn="l">
              <a:lnSpc>
                <a:spcPct val="100000"/>
              </a:lnSpc>
            </a:pPr>
            <a:r>
              <a:rPr lang="en-US" sz="2200" dirty="0"/>
              <a:t>Når folk, især pressen, taler om innovation, refererer de normalt til forstyrrende, og ofte teknologibaserede, slags innovationer.</a:t>
            </a:r>
          </a:p>
          <a:p>
            <a:pPr rtl="0" algn="l">
              <a:lnSpc>
                <a:spcPct val="100000"/>
              </a:lnSpc>
            </a:pPr>
            <a:r>
              <a:rPr lang="en-US" sz="2200" dirty="0"/>
              <a:t>De er dog kun en lille del af innovationspuslespillet. Faktisk er det meste af innovationen, der sker i virksomheder på tværs af brancher, meget mere hverdagsagtig og trinvis af karakter.</a:t>
            </a:r>
          </a:p>
          <a:p>
            <a:pPr rtl="0" algn="l">
              <a:lnSpc>
                <a:spcPct val="100000"/>
              </a:lnSpc>
            </a:pPr>
            <a:r>
              <a:rPr lang="en-US" sz="2200" dirty="0"/>
              <a:t>Inkrementel innovation har en tendens til at være en stor faktor bag de mest succesrige virksomheder, selv når deres succes måske stammer fra forstyrrende innovation.</a:t>
            </a:r>
            <a:endParaRPr lang="en-IE" sz="2200" dirty="0"/>
          </a:p>
        </p:txBody>
      </p:sp>
      <p:sp>
        <p:nvSpPr>
          <p:cNvPr id="4" name="AutoShape 2" descr="Eat for the Earth with These 13 Sustainable Food Brands #sustainablefoodbrands #whatarethemostsustainablefoodbrands #whatarethebestsustainablefoodbrands #sustainablefoodcompanies #topsustainablefoodbrands #sustainablejungle Image by Alara Wholefoods">
            <a:extLst>
              <a:ext uri="{FF2B5EF4-FFF2-40B4-BE49-F238E27FC236}">
                <a16:creationId xmlns:a16="http://schemas.microsoft.com/office/drawing/2014/main" id="{21F5A6FF-375C-0C7C-A274-4B43A0356A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rtl="0" algn="l"/>
            <a:endParaRPr lang="en-IE"/>
          </a:p>
        </p:txBody>
      </p:sp>
      <p:sp>
        <p:nvSpPr>
          <p:cNvPr id="12" name="TextBox 11">
            <a:extLst>
              <a:ext uri="{FF2B5EF4-FFF2-40B4-BE49-F238E27FC236}">
                <a16:creationId xmlns:a16="http://schemas.microsoft.com/office/drawing/2014/main" id="{30AD16C9-F420-5FD2-C247-8345546CBADE}"/>
              </a:ext>
            </a:extLst>
          </p:cNvPr>
          <p:cNvSpPr txBox="1"/>
          <p:nvPr/>
        </p:nvSpPr>
        <p:spPr>
          <a:xfrm>
            <a:off x="6782622" y="343591"/>
            <a:ext cx="6101442" cy="584775"/>
          </a:xfrm>
          <a:prstGeom prst="rect">
            <a:avLst/>
          </a:prstGeom>
          <a:noFill/>
        </p:spPr>
        <p:txBody>
          <a:bodyPr wrap="square">
            <a:spAutoFit/>
          </a:bodyPr>
          <a:lstStyle/>
          <a:p>
            <a:pPr rtl="0" algn="l"/>
            <a:r>
              <a:rPr lang="en-IE" sz="3200" b="1" i="0" dirty="0" err="1">
                <a:solidFill>
                  <a:srgbClr val="79C5C3"/>
                </a:solidFill>
                <a:effectLst/>
              </a:rPr>
              <a:t>Glenilen</a:t>
            </a:r>
            <a:r>
              <a:rPr lang="en-IE" sz="3200" b="1" i="0" dirty="0">
                <a:solidFill>
                  <a:srgbClr val="79C5C3"/>
                </a:solidFill>
                <a:effectLst/>
              </a:rPr>
              <a:t>Gård</a:t>
            </a:r>
            <a:endParaRPr lang="en-IE" sz="3200" b="1" dirty="0">
              <a:solidFill>
                <a:srgbClr val="79C5C3"/>
              </a:solidFill>
            </a:endParaRPr>
          </a:p>
        </p:txBody>
      </p:sp>
      <p:sp>
        <p:nvSpPr>
          <p:cNvPr id="14" name="TextBox 13">
            <a:extLst>
              <a:ext uri="{FF2B5EF4-FFF2-40B4-BE49-F238E27FC236}">
                <a16:creationId xmlns:a16="http://schemas.microsoft.com/office/drawing/2014/main" id="{78961588-0FAD-45CD-95F8-CDE7BFFBD517}"/>
              </a:ext>
            </a:extLst>
          </p:cNvPr>
          <p:cNvSpPr txBox="1"/>
          <p:nvPr/>
        </p:nvSpPr>
        <p:spPr>
          <a:xfrm>
            <a:off x="6782622" y="1337608"/>
            <a:ext cx="5144684" cy="1938992"/>
          </a:xfrm>
          <a:prstGeom prst="rect">
            <a:avLst/>
          </a:prstGeom>
          <a:noFill/>
        </p:spPr>
        <p:txBody>
          <a:bodyPr wrap="square">
            <a:spAutoFit/>
          </a:bodyPr>
          <a:lstStyle/>
          <a:p>
            <a:pPr rtl="0" algn="l"/>
            <a:r>
              <a:rPr lang="en-GB" sz="2000" dirty="0">
                <a:solidFill>
                  <a:srgbClr val="000000"/>
                </a:solidFill>
              </a:rPr>
              <a:t>T</a:t>
            </a:r>
            <a:r>
              <a:rPr lang="en-GB" sz="2000" b="0" i="0" dirty="0">
                <a:solidFill>
                  <a:srgbClr val="000000"/>
                </a:solidFill>
                <a:effectLst/>
              </a:rPr>
              <a:t>radielle værdier</a:t>
            </a:r>
            <a:r>
              <a:rPr lang="en-GB" sz="2000" dirty="0">
                <a:solidFill>
                  <a:srgbClr val="000000"/>
                </a:solidFill>
              </a:rPr>
              <a:t>har</a:t>
            </a:r>
            <a:r>
              <a:rPr lang="en-GB" sz="2000" b="0" i="0" dirty="0">
                <a:solidFill>
                  <a:srgbClr val="000000"/>
                </a:solidFill>
                <a:effectLst/>
              </a:rPr>
              <a:t>fremherskende fra før industrialiseringen af ​​landbruget for at informere om virksomhedens bæredygtighed og miljømæssige legitimationsoplysninger, hvilket illustrerer, at det er muligt at opnå skala i erhvervslivet uden at ofre planeten i jagten på profit.</a:t>
            </a:r>
            <a:endParaRPr lang="en-IE" sz="2000" dirty="0"/>
          </a:p>
        </p:txBody>
      </p:sp>
      <p:pic>
        <p:nvPicPr>
          <p:cNvPr id="1028" name="Picture 4" descr="Glenilen Farm Live Yoghurt with Strawberries">
            <a:extLst>
              <a:ext uri="{FF2B5EF4-FFF2-40B4-BE49-F238E27FC236}">
                <a16:creationId xmlns:a16="http://schemas.microsoft.com/office/drawing/2014/main" id="{9B5D17C2-C9CC-3E17-CEBA-435BA17A3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650" y="3734353"/>
            <a:ext cx="1379575" cy="1379575"/>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338A9792-81BB-7146-C857-325D68942A5F}"/>
              </a:ext>
            </a:extLst>
          </p:cNvPr>
          <p:cNvSpPr/>
          <p:nvPr/>
        </p:nvSpPr>
        <p:spPr>
          <a:xfrm>
            <a:off x="7014001" y="5301538"/>
            <a:ext cx="542260" cy="437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030" name="Picture 6" descr="Win a Hamper of Fresh Produce and Merchandise from Glenilen Farm Worth ...">
            <a:extLst>
              <a:ext uri="{FF2B5EF4-FFF2-40B4-BE49-F238E27FC236}">
                <a16:creationId xmlns:a16="http://schemas.microsoft.com/office/drawing/2014/main" id="{123A8672-6DD3-DE49-2CCC-6D4126F03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292" y="3709988"/>
            <a:ext cx="37068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38FA74A-D219-8775-3762-5B74046C95C4}"/>
              </a:ext>
            </a:extLst>
          </p:cNvPr>
          <p:cNvSpPr txBox="1"/>
          <p:nvPr/>
        </p:nvSpPr>
        <p:spPr>
          <a:xfrm>
            <a:off x="6782622" y="5848626"/>
            <a:ext cx="6443330" cy="369332"/>
          </a:xfrm>
          <a:prstGeom prst="rect">
            <a:avLst/>
          </a:prstGeom>
          <a:noFill/>
        </p:spPr>
        <p:txBody>
          <a:bodyPr wrap="square">
            <a:spAutoFit/>
          </a:bodyPr>
          <a:lstStyle/>
          <a:p>
            <a:pPr rtl="0" algn="l"/>
            <a:r>
              <a:rPr lang="en-IE" b="1" dirty="0">
                <a:solidFill>
                  <a:schemeClr val="bg1"/>
                </a:solidFill>
                <a:highlight>
                  <a:srgbClr val="F79037"/>
                </a:highlight>
                <a:hlinkClick r:id="rId4">
                  <a:extLst>
                    <a:ext uri="{A12FA001-AC4F-418D-AE19-62706E023703}">
                      <ahyp:hlinkClr xmlns:ahyp="http://schemas.microsoft.com/office/drawing/2018/hyperlinkcolor" val="tx"/>
                    </a:ext>
                  </a:extLst>
                </a:hlinkClick>
              </a:rPr>
              <a:t>BESØG</a:t>
            </a:r>
            <a:r>
              <a:rPr lang="en-IE" dirty="0">
                <a:solidFill>
                  <a:srgbClr val="F79037"/>
                </a:solidFill>
                <a:hlinkClick r:id="rId4">
                  <a:extLst>
                    <a:ext uri="{A12FA001-AC4F-418D-AE19-62706E023703}">
                      <ahyp:hlinkClr xmlns:ahyp="http://schemas.microsoft.com/office/drawing/2018/hyperlinkcolor" val="tx"/>
                    </a:ext>
                  </a:extLst>
                </a:hlinkClick>
              </a:rPr>
              <a:t> </a:t>
            </a:r>
            <a:r>
              <a:rPr lang="en-IE" dirty="0" err="1">
                <a:solidFill>
                  <a:srgbClr val="F79037"/>
                </a:solidFill>
                <a:hlinkClick r:id="rId4">
                  <a:extLst>
                    <a:ext uri="{A12FA001-AC4F-418D-AE19-62706E023703}">
                      <ahyp:hlinkClr xmlns:ahyp="http://schemas.microsoft.com/office/drawing/2018/hyperlinkcolor" val="tx"/>
                    </a:ext>
                  </a:extLst>
                </a:hlinkClick>
              </a:rPr>
              <a:t>Glenilen</a:t>
            </a:r>
            <a:r>
              <a:rPr lang="en-IE" dirty="0">
                <a:solidFill>
                  <a:srgbClr val="F79037"/>
                </a:solidFill>
                <a:hlinkClick r:id="rId4">
                  <a:extLst>
                    <a:ext uri="{A12FA001-AC4F-418D-AE19-62706E023703}">
                      <ahyp:hlinkClr xmlns:ahyp="http://schemas.microsoft.com/office/drawing/2018/hyperlinkcolor" val="tx"/>
                    </a:ext>
                  </a:extLst>
                </a:hlinkClick>
              </a:rPr>
              <a:t>Gård – Hverdagsgodhed</a:t>
            </a:r>
            <a:endParaRPr lang="en-IE" dirty="0">
              <a:solidFill>
                <a:srgbClr val="F79037"/>
              </a:solidFill>
            </a:endParaRPr>
          </a:p>
        </p:txBody>
      </p:sp>
    </p:spTree>
    <p:extLst>
      <p:ext uri="{BB962C8B-B14F-4D97-AF65-F5344CB8AC3E}">
        <p14:creationId xmlns:p14="http://schemas.microsoft.com/office/powerpoint/2010/main" val="744631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58CD03A-5AD7-A0D0-07CD-CFDE035D4084}"/>
              </a:ext>
            </a:extLst>
          </p:cNvPr>
          <p:cNvSpPr>
            <a:spLocks noGrp="1"/>
          </p:cNvSpPr>
          <p:nvPr>
            <p:ph type="body" sz="quarter" idx="16"/>
          </p:nvPr>
        </p:nvSpPr>
        <p:spPr>
          <a:xfrm>
            <a:off x="798642" y="463235"/>
            <a:ext cx="10594975" cy="803275"/>
          </a:xfrm>
        </p:spPr>
        <p:txBody>
          <a:bodyPr>
            <a:normAutofit/>
          </a:bodyPr>
          <a:lstStyle/>
          <a:p>
            <a:pPr rtl="0" algn="l"/>
            <a:r>
              <a:rPr lang="en-US" sz="3300" b="1" dirty="0"/>
              <a:t>Sammenfatning af reglerne for DESIGN THINKING...</a:t>
            </a:r>
            <a:endParaRPr lang="en-IE" sz="3300" b="1" dirty="0"/>
          </a:p>
        </p:txBody>
      </p:sp>
      <p:sp>
        <p:nvSpPr>
          <p:cNvPr id="5" name="Text Placeholder 1">
            <a:extLst>
              <a:ext uri="{FF2B5EF4-FFF2-40B4-BE49-F238E27FC236}">
                <a16:creationId xmlns:a16="http://schemas.microsoft.com/office/drawing/2014/main" id="{9B2FDF4A-6516-4011-DA91-9A241F80ADE7}"/>
              </a:ext>
            </a:extLst>
          </p:cNvPr>
          <p:cNvSpPr>
            <a:spLocks noGrp="1"/>
          </p:cNvSpPr>
          <p:nvPr>
            <p:ph type="body" sz="quarter" idx="18"/>
          </p:nvPr>
        </p:nvSpPr>
        <p:spPr>
          <a:xfrm>
            <a:off x="798513" y="1275454"/>
            <a:ext cx="10594975" cy="4465637"/>
          </a:xfrm>
        </p:spPr>
        <p:txBody>
          <a:bodyPr>
            <a:normAutofit fontScale="92500" lnSpcReduction="10000"/>
          </a:bodyPr>
          <a:lstStyle/>
          <a:p>
            <a:pPr indent="-396000" rtl="0" algn="l">
              <a:lnSpc>
                <a:spcPct val="110000"/>
              </a:lnSpc>
              <a:spcBef>
                <a:spcPts val="600"/>
              </a:spcBef>
            </a:pPr>
            <a:r>
              <a:rPr lang="en-US" b="1" dirty="0"/>
              <a:t>1. Den menneskelige regel:</a:t>
            </a:r>
            <a:r>
              <a:rPr lang="en-US" b="1" dirty="0">
                <a:solidFill>
                  <a:schemeClr val="bg1">
                    <a:lumMod val="50000"/>
                  </a:schemeClr>
                </a:solidFill>
              </a:rPr>
              <a:t>Al designaktivitet er i sidste ende social af natur</a:t>
            </a:r>
          </a:p>
          <a:p>
            <a:pPr indent="-396000" rtl="0" algn="l">
              <a:lnSpc>
                <a:spcPct val="110000"/>
              </a:lnSpc>
              <a:spcBef>
                <a:spcPts val="600"/>
              </a:spcBef>
            </a:pPr>
            <a:r>
              <a:rPr lang="en-US" dirty="0"/>
              <a:t>Implementering af løsninger bør stræbe efter at opfylde menneskelige behov.</a:t>
            </a:r>
          </a:p>
          <a:p>
            <a:pPr indent="-396000" rtl="0" algn="l">
              <a:lnSpc>
                <a:spcPct val="110000"/>
              </a:lnSpc>
              <a:spcBef>
                <a:spcPts val="600"/>
              </a:spcBef>
            </a:pPr>
            <a:r>
              <a:rPr lang="en-US" b="1" dirty="0"/>
              <a:t>2. Tvetydighedsreglen</a:t>
            </a:r>
            <a:r>
              <a:rPr lang="en-US" dirty="0"/>
              <a:t>:</a:t>
            </a:r>
            <a:r>
              <a:rPr lang="en-US" b="1" dirty="0">
                <a:solidFill>
                  <a:schemeClr val="bg1">
                    <a:lumMod val="50000"/>
                  </a:schemeClr>
                </a:solidFill>
              </a:rPr>
              <a:t>Designtænkere skal bevare tvetydighed</a:t>
            </a:r>
          </a:p>
          <a:p>
            <a:pPr indent="-396000" rtl="0" algn="l">
              <a:lnSpc>
                <a:spcPct val="110000"/>
              </a:lnSpc>
              <a:spcBef>
                <a:spcPts val="600"/>
              </a:spcBef>
            </a:pPr>
            <a:r>
              <a:rPr lang="en-US" dirty="0"/>
              <a:t>At bevæge sig væk fra restriktioner og skabe betingelser for at eksperimentere på grænsen af ​​viden og fantasi. Se efter løsninger, der synes at være uhensigtsmæssige</a:t>
            </a:r>
          </a:p>
          <a:p>
            <a:pPr indent="-396000" rtl="0" algn="l">
              <a:lnSpc>
                <a:spcPct val="110000"/>
              </a:lnSpc>
              <a:spcBef>
                <a:spcPts val="600"/>
              </a:spcBef>
            </a:pPr>
            <a:r>
              <a:rPr lang="en-US" b="1" dirty="0"/>
              <a:t>3. Re-design-reglen:</a:t>
            </a:r>
            <a:r>
              <a:rPr lang="en-US" b="1" dirty="0">
                <a:solidFill>
                  <a:schemeClr val="bg1">
                    <a:lumMod val="50000"/>
                  </a:schemeClr>
                </a:solidFill>
              </a:rPr>
              <a:t>Alt design er re-designet</a:t>
            </a:r>
          </a:p>
          <a:p>
            <a:pPr indent="-396000" rtl="0" algn="l">
              <a:lnSpc>
                <a:spcPct val="110000"/>
              </a:lnSpc>
              <a:spcBef>
                <a:spcPts val="600"/>
              </a:spcBef>
            </a:pPr>
            <a:r>
              <a:rPr lang="en-US" dirty="0"/>
              <a:t>Udformning af fremtidige tekniske og sociale forhold, baseret på historiske løsninger, for bedst muligt at analysere og løse problemet</a:t>
            </a:r>
          </a:p>
          <a:p>
            <a:pPr indent="-396000" rtl="0" algn="l">
              <a:lnSpc>
                <a:spcPct val="110000"/>
              </a:lnSpc>
              <a:spcBef>
                <a:spcPts val="600"/>
              </a:spcBef>
            </a:pPr>
            <a:r>
              <a:rPr lang="en-US" b="1" dirty="0"/>
              <a:t>4. Håndgribelighedsreglen:</a:t>
            </a:r>
            <a:r>
              <a:rPr lang="en-US" b="1" dirty="0">
                <a:solidFill>
                  <a:schemeClr val="bg1">
                    <a:lumMod val="50000"/>
                  </a:schemeClr>
                </a:solidFill>
              </a:rPr>
              <a:t>At gøre ideer håndgribelige letter altid kommunikationen</a:t>
            </a:r>
          </a:p>
          <a:p>
            <a:pPr indent="-396000" rtl="0" algn="l">
              <a:lnSpc>
                <a:spcPct val="110000"/>
              </a:lnSpc>
              <a:spcBef>
                <a:spcPts val="600"/>
              </a:spcBef>
            </a:pPr>
            <a:r>
              <a:rPr lang="en-US" dirty="0"/>
              <a:t>At gøre ideer til virkelighed ved at visualisere og udarbejde prototyper forbedrer kommunikationen mellem projektteammedlemmer</a:t>
            </a:r>
          </a:p>
          <a:p>
            <a:pPr indent="-396000" rtl="0" algn="l">
              <a:lnSpc>
                <a:spcPct val="110000"/>
              </a:lnSpc>
              <a:spcBef>
                <a:spcPts val="600"/>
              </a:spcBef>
            </a:pPr>
            <a:endParaRPr lang="en-IE" dirty="0"/>
          </a:p>
        </p:txBody>
      </p:sp>
      <p:sp>
        <p:nvSpPr>
          <p:cNvPr id="6" name="TextBox 5">
            <a:extLst>
              <a:ext uri="{FF2B5EF4-FFF2-40B4-BE49-F238E27FC236}">
                <a16:creationId xmlns:a16="http://schemas.microsoft.com/office/drawing/2014/main" id="{5F5273D0-F613-12CB-FFDE-03DC09E4DDF8}"/>
              </a:ext>
            </a:extLst>
          </p:cNvPr>
          <p:cNvSpPr txBox="1"/>
          <p:nvPr/>
        </p:nvSpPr>
        <p:spPr>
          <a:xfrm>
            <a:off x="5517930" y="5609547"/>
            <a:ext cx="6527935" cy="307777"/>
          </a:xfrm>
          <a:prstGeom prst="rect">
            <a:avLst/>
          </a:prstGeom>
          <a:noFill/>
        </p:spPr>
        <p:txBody>
          <a:bodyPr wrap="square">
            <a:spAutoFit/>
          </a:bodyPr>
          <a:lstStyle/>
          <a:p>
            <a:pPr rtl="0" algn="l"/>
            <a:r>
              <a:rPr lang="en-US" sz="1400" dirty="0">
                <a:solidFill>
                  <a:srgbClr val="F68F37"/>
                </a:solidFill>
              </a:rPr>
              <a:t>Kilde: H.</a:t>
            </a:r>
            <a:r>
              <a:rPr lang="en-US" sz="1400" dirty="0" err="1">
                <a:solidFill>
                  <a:srgbClr val="F68F37"/>
                </a:solidFill>
              </a:rPr>
              <a:t>Plattner, C</a:t>
            </a:r>
            <a:r>
              <a:rPr lang="en-US" sz="1400" dirty="0">
                <a:solidFill>
                  <a:srgbClr val="F68F37"/>
                </a:solidFill>
              </a:rPr>
              <a:t>.</a:t>
            </a:r>
            <a:r>
              <a:rPr lang="en-US" sz="1400" dirty="0" err="1">
                <a:solidFill>
                  <a:srgbClr val="F68F37"/>
                </a:solidFill>
              </a:rPr>
              <a:t>Meinel</a:t>
            </a:r>
            <a:r>
              <a:rPr lang="en-US" sz="1400" dirty="0">
                <a:solidFill>
                  <a:srgbClr val="F68F37"/>
                </a:solidFill>
              </a:rPr>
              <a:t>, L. Leifer, Design Thinking: Forstå - Forbedre - Anvend</a:t>
            </a:r>
          </a:p>
        </p:txBody>
      </p:sp>
      <p:pic>
        <p:nvPicPr>
          <p:cNvPr id="7" name="Obraz 2">
            <a:extLst>
              <a:ext uri="{FF2B5EF4-FFF2-40B4-BE49-F238E27FC236}">
                <a16:creationId xmlns:a16="http://schemas.microsoft.com/office/drawing/2014/main" id="{BF8B5C65-A15A-4E5C-DC3B-9D293EFB2A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3089" y="637570"/>
            <a:ext cx="1715155" cy="1715155"/>
          </a:xfrm>
          <a:prstGeom prst="rect">
            <a:avLst/>
          </a:prstGeom>
        </p:spPr>
      </p:pic>
    </p:spTree>
    <p:extLst>
      <p:ext uri="{BB962C8B-B14F-4D97-AF65-F5344CB8AC3E}">
        <p14:creationId xmlns:p14="http://schemas.microsoft.com/office/powerpoint/2010/main" val="483677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217A5A-27D3-DE19-F646-C1C92D6A1F03}"/>
              </a:ext>
            </a:extLst>
          </p:cNvPr>
          <p:cNvSpPr>
            <a:spLocks noGrp="1"/>
          </p:cNvSpPr>
          <p:nvPr>
            <p:ph type="body" sz="quarter" idx="16"/>
          </p:nvPr>
        </p:nvSpPr>
        <p:spPr>
          <a:xfrm>
            <a:off x="898358" y="682012"/>
            <a:ext cx="4990998" cy="992652"/>
          </a:xfrm>
        </p:spPr>
        <p:txBody>
          <a:bodyPr/>
          <a:lstStyle/>
          <a:p>
            <a:pPr rtl="0" algn="l"/>
            <a:r>
              <a:rPr lang="en-US" dirty="0"/>
              <a:t>Fordele ved</a:t>
            </a:r>
          </a:p>
          <a:p>
            <a:pPr rtl="0" algn="l"/>
            <a:r>
              <a:rPr lang="en-US" dirty="0"/>
              <a:t>Design Thinking Process</a:t>
            </a:r>
          </a:p>
          <a:p>
            <a:pPr rtl="0" algn="l"/>
            <a:endParaRPr lang="en-IE" dirty="0"/>
          </a:p>
        </p:txBody>
      </p:sp>
      <p:pic>
        <p:nvPicPr>
          <p:cNvPr id="9" name="Picture Placeholder 8" descr="Single orange balloon floating above white balloons">
            <a:extLst>
              <a:ext uri="{FF2B5EF4-FFF2-40B4-BE49-F238E27FC236}">
                <a16:creationId xmlns:a16="http://schemas.microsoft.com/office/drawing/2014/main" id="{0FADA81C-84E2-26FB-BFE7-9C7F2FE93D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5" name="Text Placeholder 1">
            <a:extLst>
              <a:ext uri="{FF2B5EF4-FFF2-40B4-BE49-F238E27FC236}">
                <a16:creationId xmlns:a16="http://schemas.microsoft.com/office/drawing/2014/main" id="{77063148-4804-A052-0D3C-6C926B81A94B}"/>
              </a:ext>
            </a:extLst>
          </p:cNvPr>
          <p:cNvSpPr>
            <a:spLocks noGrp="1"/>
          </p:cNvSpPr>
          <p:nvPr>
            <p:ph type="body" sz="quarter" idx="18"/>
          </p:nvPr>
        </p:nvSpPr>
        <p:spPr>
          <a:xfrm>
            <a:off x="898358" y="2037031"/>
            <a:ext cx="5339313" cy="3699944"/>
          </a:xfrm>
        </p:spPr>
        <p:txBody>
          <a:bodyPr>
            <a:normAutofit fontScale="92500"/>
          </a:bodyPr>
          <a:lstStyle/>
          <a:p>
            <a:pPr marL="457200" indent="-457200" algn="l" rtl="0">
              <a:buFont typeface="Arial" panose="020B0604020202020204" pitchFamily="34" charset="0"/>
              <a:buChar char="•"/>
            </a:pPr>
            <a:r>
              <a:rPr lang="en-US" sz="2400" cap="none" baseline="0" dirty="0"/>
              <a:t>Hyppig kontakt med potentielle kunder/brugere</a:t>
            </a:r>
          </a:p>
          <a:p>
            <a:pPr marL="457200" indent="-457200" algn="l" rtl="0">
              <a:buFont typeface="Arial" panose="020B0604020202020204" pitchFamily="34" charset="0"/>
              <a:buChar char="•"/>
            </a:pPr>
            <a:r>
              <a:rPr lang="en-US" sz="2400" cap="none" baseline="0" dirty="0"/>
              <a:t>Ekstremt højt kundefokus</a:t>
            </a:r>
          </a:p>
          <a:p>
            <a:pPr marL="457200" indent="-457200" algn="l" rtl="0">
              <a:buFont typeface="Arial" panose="020B0604020202020204" pitchFamily="34" charset="0"/>
              <a:buChar char="•"/>
            </a:pPr>
            <a:r>
              <a:rPr lang="en-US" sz="2400" cap="none" baseline="0" dirty="0"/>
              <a:t>Eliminering af forkerte antagelser ved at overvåge processen</a:t>
            </a:r>
          </a:p>
          <a:p>
            <a:pPr marL="457200" indent="-457200" algn="l" rtl="0">
              <a:buFont typeface="Arial" panose="020B0604020202020204" pitchFamily="34" charset="0"/>
              <a:buChar char="•"/>
            </a:pPr>
            <a:r>
              <a:rPr lang="en-US" sz="2400" cap="none" baseline="0" dirty="0"/>
              <a:t>Implementering af de grundlæggende funktioner</a:t>
            </a:r>
          </a:p>
          <a:p>
            <a:pPr marL="457200" indent="-457200" algn="l" rtl="0">
              <a:buFont typeface="Arial" panose="020B0604020202020204" pitchFamily="34" charset="0"/>
              <a:buChar char="•"/>
            </a:pPr>
            <a:r>
              <a:rPr lang="en-US" sz="2400" cap="none" baseline="0" dirty="0"/>
              <a:t>Besparelser takket være hyppige brugeranmeldelser</a:t>
            </a:r>
          </a:p>
          <a:p>
            <a:pPr marL="457200" indent="-457200" algn="l" rtl="0">
              <a:buFont typeface="Arial" panose="020B0604020202020204" pitchFamily="34" charset="0"/>
              <a:buChar char="•"/>
            </a:pPr>
            <a:r>
              <a:rPr lang="en-US" sz="2400" cap="none" baseline="0" dirty="0"/>
              <a:t>Omkostningsbesparelser på grund af udeladelse af nogle komponenter</a:t>
            </a:r>
            <a:endParaRPr lang="pl-PL" sz="2400" cap="none" baseline="0" dirty="0">
              <a:latin typeface="PT Sans"/>
            </a:endParaRPr>
          </a:p>
          <a:p>
            <a:pPr marL="342900" indent="-342900" rtl="0" algn="l">
              <a:buFont typeface="Arial" panose="020B0604020202020204" pitchFamily="34" charset="0"/>
              <a:buChar char="•"/>
            </a:pPr>
            <a:endParaRPr lang="en-IE" dirty="0"/>
          </a:p>
        </p:txBody>
      </p:sp>
      <p:pic>
        <p:nvPicPr>
          <p:cNvPr id="2" name="Picture 1">
            <a:extLst>
              <a:ext uri="{FF2B5EF4-FFF2-40B4-BE49-F238E27FC236}">
                <a16:creationId xmlns:a16="http://schemas.microsoft.com/office/drawing/2014/main" id="{2F585225-BE93-04AE-C6B7-92EA59582F2E}"/>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99860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E7024-D506-F37B-B136-3F0AFDBA3237}"/>
              </a:ext>
            </a:extLst>
          </p:cNvPr>
          <p:cNvSpPr>
            <a:spLocks noGrp="1"/>
          </p:cNvSpPr>
          <p:nvPr>
            <p:ph type="body" sz="quarter" idx="16"/>
          </p:nvPr>
        </p:nvSpPr>
        <p:spPr/>
        <p:txBody>
          <a:bodyPr/>
          <a:lstStyle/>
          <a:p>
            <a:pPr rtl="0" algn="l"/>
            <a:r>
              <a:rPr lang="en-US" dirty="0"/>
              <a:t>At skabe en innovationsstrategi for fremtiden</a:t>
            </a:r>
          </a:p>
          <a:p>
            <a:pPr rtl="0" algn="l"/>
            <a:endParaRPr lang="en-IE" dirty="0"/>
          </a:p>
        </p:txBody>
      </p:sp>
      <p:sp>
        <p:nvSpPr>
          <p:cNvPr id="3" name="Text Placeholder 2">
            <a:extLst>
              <a:ext uri="{FF2B5EF4-FFF2-40B4-BE49-F238E27FC236}">
                <a16:creationId xmlns:a16="http://schemas.microsoft.com/office/drawing/2014/main" id="{4898432C-1CA6-A3EE-B62A-FF2FAE0441A9}"/>
              </a:ext>
            </a:extLst>
          </p:cNvPr>
          <p:cNvSpPr>
            <a:spLocks noGrp="1"/>
          </p:cNvSpPr>
          <p:nvPr>
            <p:ph type="body" sz="quarter" idx="17"/>
          </p:nvPr>
        </p:nvSpPr>
        <p:spPr/>
        <p:txBody>
          <a:bodyPr/>
          <a:lstStyle/>
          <a:p>
            <a:pPr rtl="0" algn="l"/>
            <a:r>
              <a:rPr lang="en-IE" dirty="0"/>
              <a:t>05</a:t>
            </a:r>
          </a:p>
        </p:txBody>
      </p:sp>
    </p:spTree>
    <p:extLst>
      <p:ext uri="{BB962C8B-B14F-4D97-AF65-F5344CB8AC3E}">
        <p14:creationId xmlns:p14="http://schemas.microsoft.com/office/powerpoint/2010/main" val="410559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F4BDFA-584E-CA47-F9CA-40A4A6B057DD}"/>
              </a:ext>
            </a:extLst>
          </p:cNvPr>
          <p:cNvSpPr>
            <a:spLocks noGrp="1"/>
          </p:cNvSpPr>
          <p:nvPr>
            <p:ph type="body" sz="quarter" idx="18"/>
          </p:nvPr>
        </p:nvSpPr>
        <p:spPr>
          <a:xfrm>
            <a:off x="898358" y="1916012"/>
            <a:ext cx="5131250" cy="3025975"/>
          </a:xfrm>
        </p:spPr>
        <p:txBody>
          <a:bodyPr/>
          <a:lstStyle/>
          <a:p>
            <a:pPr rtl="0" algn="l"/>
            <a:r>
              <a:rPr lang="en-US" dirty="0"/>
              <a:t>At skabe en innovationsstrategi for fremtiden kræver balance mellem</a:t>
            </a:r>
            <a:r>
              <a:rPr lang="en-US" b="1" dirty="0"/>
              <a:t>langsigtet vision</a:t>
            </a:r>
            <a:r>
              <a:rPr lang="en-US" dirty="0"/>
              <a:t>og</a:t>
            </a:r>
            <a:r>
              <a:rPr lang="en-US" b="1" dirty="0"/>
              <a:t>fleksibilitet</a:t>
            </a:r>
            <a:r>
              <a:rPr lang="en-US" dirty="0"/>
              <a:t>at reagere på skiftende markedsdynamikker. Ved at følge nogle trin og fremme en innovationskultur kan du positionere din fødevarevirksomhed til at trives i en</a:t>
            </a:r>
            <a:r>
              <a:rPr lang="en-US" b="1" dirty="0"/>
              <a:t>forretningslandskab i konstant udvikling</a:t>
            </a:r>
            <a:r>
              <a:rPr lang="en-US" dirty="0"/>
              <a:t>.</a:t>
            </a:r>
            <a:endParaRPr lang="en-IE" dirty="0"/>
          </a:p>
        </p:txBody>
      </p:sp>
      <p:sp>
        <p:nvSpPr>
          <p:cNvPr id="3" name="Text Placeholder 2">
            <a:extLst>
              <a:ext uri="{FF2B5EF4-FFF2-40B4-BE49-F238E27FC236}">
                <a16:creationId xmlns:a16="http://schemas.microsoft.com/office/drawing/2014/main" id="{C9C7A266-AB62-C860-314D-7D49AC678F55}"/>
              </a:ext>
            </a:extLst>
          </p:cNvPr>
          <p:cNvSpPr>
            <a:spLocks noGrp="1"/>
          </p:cNvSpPr>
          <p:nvPr>
            <p:ph type="body" sz="quarter" idx="16"/>
          </p:nvPr>
        </p:nvSpPr>
        <p:spPr/>
        <p:txBody>
          <a:bodyPr/>
          <a:lstStyle/>
          <a:p>
            <a:pPr rtl="0" algn="l"/>
            <a:r>
              <a:rPr lang="en-IE" dirty="0"/>
              <a:t>En innovationsstrategi</a:t>
            </a:r>
          </a:p>
        </p:txBody>
      </p:sp>
      <p:sp>
        <p:nvSpPr>
          <p:cNvPr id="4" name="Arrow: Down 3">
            <a:extLst>
              <a:ext uri="{FF2B5EF4-FFF2-40B4-BE49-F238E27FC236}">
                <a16:creationId xmlns:a16="http://schemas.microsoft.com/office/drawing/2014/main" id="{CE9E6527-3DDC-03CD-94B5-933659D61B0C}"/>
              </a:ext>
            </a:extLst>
          </p:cNvPr>
          <p:cNvSpPr/>
          <p:nvPr/>
        </p:nvSpPr>
        <p:spPr>
          <a:xfrm>
            <a:off x="8742341" y="3260586"/>
            <a:ext cx="980388" cy="1847654"/>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solidFill>
                <a:srgbClr val="79C5C3"/>
              </a:solidFill>
            </a:endParaRPr>
          </a:p>
        </p:txBody>
      </p:sp>
      <p:sp>
        <p:nvSpPr>
          <p:cNvPr id="6" name="TextBox 5">
            <a:extLst>
              <a:ext uri="{FF2B5EF4-FFF2-40B4-BE49-F238E27FC236}">
                <a16:creationId xmlns:a16="http://schemas.microsoft.com/office/drawing/2014/main" id="{E96D3EC4-1CF5-8248-1D59-338C3138B139}"/>
              </a:ext>
            </a:extLst>
          </p:cNvPr>
          <p:cNvSpPr txBox="1"/>
          <p:nvPr/>
        </p:nvSpPr>
        <p:spPr>
          <a:xfrm>
            <a:off x="7220216" y="1768736"/>
            <a:ext cx="4308765" cy="1323439"/>
          </a:xfrm>
          <a:prstGeom prst="rect">
            <a:avLst/>
          </a:prstGeom>
          <a:noFill/>
        </p:spPr>
        <p:txBody>
          <a:bodyPr wrap="square">
            <a:spAutoFit/>
          </a:bodyPr>
          <a:lstStyle/>
          <a:p>
            <a:pPr algn="ctr" rtl="0"/>
            <a:r>
              <a:rPr lang="en-US" sz="2000" b="1" i="1" spc="0" baseline="0" dirty="0">
                <a:ln/>
                <a:solidFill>
                  <a:srgbClr val="000000"/>
                </a:solidFill>
                <a:latin typeface="Calibri" panose="020F0502020204030204" pitchFamily="34" charset="0"/>
                <a:cs typeface="Calibri" panose="020F0502020204030204" pitchFamily="34" charset="0"/>
                <a:sym typeface="MyriadPro-Bold"/>
                <a:rtl val="0"/>
              </a:rPr>
              <a:t>Strategivalgskaskaden</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demonstrerer den evigt udviklende karakter af innovation og forretning...se næste slide for at lære mere</a:t>
            </a:r>
          </a:p>
        </p:txBody>
      </p:sp>
      <p:grpSp>
        <p:nvGrpSpPr>
          <p:cNvPr id="7" name="Group 6">
            <a:extLst>
              <a:ext uri="{FF2B5EF4-FFF2-40B4-BE49-F238E27FC236}">
                <a16:creationId xmlns:a16="http://schemas.microsoft.com/office/drawing/2014/main" id="{E7BF5AF4-590B-AF96-B6E8-F1662EE8A11A}"/>
              </a:ext>
            </a:extLst>
          </p:cNvPr>
          <p:cNvGrpSpPr/>
          <p:nvPr/>
        </p:nvGrpSpPr>
        <p:grpSpPr>
          <a:xfrm>
            <a:off x="5257427" y="3765825"/>
            <a:ext cx="3574426" cy="2418560"/>
            <a:chOff x="4971468" y="422003"/>
            <a:chExt cx="2965473" cy="1616400"/>
          </a:xfrm>
        </p:grpSpPr>
        <p:pic>
          <p:nvPicPr>
            <p:cNvPr id="8" name="Picture 7" descr="Logo, icon  Description automatically generated">
              <a:extLst>
                <a:ext uri="{FF2B5EF4-FFF2-40B4-BE49-F238E27FC236}">
                  <a16:creationId xmlns:a16="http://schemas.microsoft.com/office/drawing/2014/main" id="{6B253D41-16F4-15AF-9E30-8567BBDE0F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1468" y="422003"/>
              <a:ext cx="2965473" cy="1616400"/>
            </a:xfrm>
            <a:prstGeom prst="rect">
              <a:avLst/>
            </a:prstGeom>
          </p:spPr>
        </p:pic>
        <p:pic>
          <p:nvPicPr>
            <p:cNvPr id="9" name="Picture 8" descr="Icon  Description automatically generated">
              <a:extLst>
                <a:ext uri="{FF2B5EF4-FFF2-40B4-BE49-F238E27FC236}">
                  <a16:creationId xmlns:a16="http://schemas.microsoft.com/office/drawing/2014/main" id="{04F80B05-04C5-CFE7-73AC-5CDC890AE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10228" y="1060033"/>
              <a:ext cx="179368" cy="195618"/>
            </a:xfrm>
            <a:prstGeom prst="rect">
              <a:avLst/>
            </a:prstGeom>
          </p:spPr>
        </p:pic>
        <p:pic>
          <p:nvPicPr>
            <p:cNvPr id="10" name="Picture 9" descr="Icon  Description automatically generated">
              <a:extLst>
                <a:ext uri="{FF2B5EF4-FFF2-40B4-BE49-F238E27FC236}">
                  <a16:creationId xmlns:a16="http://schemas.microsoft.com/office/drawing/2014/main" id="{572EF145-2EDE-23EC-2954-BCA2F634D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3741" y="1034585"/>
              <a:ext cx="179368" cy="195618"/>
            </a:xfrm>
            <a:prstGeom prst="rect">
              <a:avLst/>
            </a:prstGeom>
          </p:spPr>
        </p:pic>
        <p:pic>
          <p:nvPicPr>
            <p:cNvPr id="11" name="Picture 10" descr="Icon  Description automatically generated">
              <a:extLst>
                <a:ext uri="{FF2B5EF4-FFF2-40B4-BE49-F238E27FC236}">
                  <a16:creationId xmlns:a16="http://schemas.microsoft.com/office/drawing/2014/main" id="{5CC07BB0-7FE8-FBE7-A4D8-EE20C717C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51555" flipH="1">
              <a:off x="6732729" y="716487"/>
              <a:ext cx="179368" cy="195618"/>
            </a:xfrm>
            <a:prstGeom prst="rect">
              <a:avLst/>
            </a:prstGeom>
          </p:spPr>
        </p:pic>
      </p:grpSp>
      <p:pic>
        <p:nvPicPr>
          <p:cNvPr id="5" name="Picture 4">
            <a:extLst>
              <a:ext uri="{FF2B5EF4-FFF2-40B4-BE49-F238E27FC236}">
                <a16:creationId xmlns:a16="http://schemas.microsoft.com/office/drawing/2014/main" id="{09001D4D-2B84-A86B-178C-D6D9093910AA}"/>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1834959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aphic 8">
            <a:extLst>
              <a:ext uri="{FF2B5EF4-FFF2-40B4-BE49-F238E27FC236}">
                <a16:creationId xmlns:a16="http://schemas.microsoft.com/office/drawing/2014/main" id="{046DFBC4-B464-DB94-CA4C-56774A1D331F}"/>
              </a:ext>
            </a:extLst>
          </p:cNvPr>
          <p:cNvGrpSpPr/>
          <p:nvPr/>
        </p:nvGrpSpPr>
        <p:grpSpPr>
          <a:xfrm>
            <a:off x="659589" y="1750079"/>
            <a:ext cx="2074030" cy="3418641"/>
            <a:chOff x="659589" y="1750079"/>
            <a:chExt cx="2074030" cy="3418641"/>
          </a:xfrm>
          <a:solidFill>
            <a:srgbClr val="B3DDDC"/>
          </a:solidFill>
        </p:grpSpPr>
        <p:sp>
          <p:nvSpPr>
            <p:cNvPr id="13" name="Freeform 12">
              <a:extLst>
                <a:ext uri="{FF2B5EF4-FFF2-40B4-BE49-F238E27FC236}">
                  <a16:creationId xmlns:a16="http://schemas.microsoft.com/office/drawing/2014/main" id="{09FFE73E-2DED-0990-1E1A-9D628EECB69B}"/>
                </a:ext>
              </a:extLst>
            </p:cNvPr>
            <p:cNvSpPr/>
            <p:nvPr/>
          </p:nvSpPr>
          <p:spPr>
            <a:xfrm>
              <a:off x="1007542"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0"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B3DDDC"/>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0BD31C2D-F7B3-0ECB-6324-C08AC92A2056}"/>
                </a:ext>
              </a:extLst>
            </p:cNvPr>
            <p:cNvSpPr/>
            <p:nvPr/>
          </p:nvSpPr>
          <p:spPr>
            <a:xfrm>
              <a:off x="65958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4 w 2074030"/>
                <a:gd name="connsiteY12" fmla="*/ 1818570 h 2857485"/>
                <a:gd name="connsiteX13" fmla="*/ 1799464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4" y="2245105"/>
                    <a:pt x="1799464" y="1818570"/>
                  </a:cubicBezTo>
                  <a:lnTo>
                    <a:pt x="1799464" y="475619"/>
                  </a:lnTo>
                  <a:cubicBezTo>
                    <a:pt x="1799464"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sp>
        <p:nvSpPr>
          <p:cNvPr id="15" name="Freeform 14">
            <a:extLst>
              <a:ext uri="{FF2B5EF4-FFF2-40B4-BE49-F238E27FC236}">
                <a16:creationId xmlns:a16="http://schemas.microsoft.com/office/drawing/2014/main" id="{A6C2F7B5-C5BB-4079-0E09-D7A630AA984C}"/>
              </a:ext>
            </a:extLst>
          </p:cNvPr>
          <p:cNvSpPr/>
          <p:nvPr/>
        </p:nvSpPr>
        <p:spPr>
          <a:xfrm>
            <a:off x="877130"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23" name="Graphic 8">
            <a:extLst>
              <a:ext uri="{FF2B5EF4-FFF2-40B4-BE49-F238E27FC236}">
                <a16:creationId xmlns:a16="http://schemas.microsoft.com/office/drawing/2014/main" id="{A1F50B0D-86E7-E4EA-422F-98AEFFC0877B}"/>
              </a:ext>
            </a:extLst>
          </p:cNvPr>
          <p:cNvGrpSpPr/>
          <p:nvPr/>
        </p:nvGrpSpPr>
        <p:grpSpPr>
          <a:xfrm>
            <a:off x="2862455" y="1750079"/>
            <a:ext cx="2074030" cy="3418641"/>
            <a:chOff x="2862455" y="1750079"/>
            <a:chExt cx="2074030" cy="3418641"/>
          </a:xfrm>
          <a:solidFill>
            <a:srgbClr val="F79038"/>
          </a:solidFill>
        </p:grpSpPr>
        <p:sp>
          <p:nvSpPr>
            <p:cNvPr id="24" name="Freeform 23">
              <a:extLst>
                <a:ext uri="{FF2B5EF4-FFF2-40B4-BE49-F238E27FC236}">
                  <a16:creationId xmlns:a16="http://schemas.microsoft.com/office/drawing/2014/main" id="{67185525-1535-3DC8-AF79-B184E988A8CE}"/>
                </a:ext>
              </a:extLst>
            </p:cNvPr>
            <p:cNvSpPr/>
            <p:nvPr/>
          </p:nvSpPr>
          <p:spPr>
            <a:xfrm>
              <a:off x="3210407"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9" y="346295"/>
                    <a:pt x="1377590" y="257610"/>
                    <a:pt x="1316341" y="211156"/>
                  </a:cubicBezTo>
                  <a:cubicBezTo>
                    <a:pt x="1143153" y="78128"/>
                    <a:pt x="923500" y="0"/>
                    <a:pt x="689063" y="0"/>
                  </a:cubicBezTo>
                  <a:cubicBezTo>
                    <a:pt x="450401" y="0"/>
                    <a:pt x="228637" y="80239"/>
                    <a:pt x="53337" y="217490"/>
                  </a:cubicBezTo>
                  <a:cubicBezTo>
                    <a:pt x="-12137" y="268168"/>
                    <a:pt x="-18473" y="363188"/>
                    <a:pt x="40664" y="420200"/>
                  </a:cubicBezTo>
                  <a:lnTo>
                    <a:pt x="40664" y="420200"/>
                  </a:lnTo>
                  <a:cubicBezTo>
                    <a:pt x="89242"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7568D82A-130C-EEB1-5194-A4EA936C80E6}"/>
                </a:ext>
              </a:extLst>
            </p:cNvPr>
            <p:cNvSpPr/>
            <p:nvPr/>
          </p:nvSpPr>
          <p:spPr>
            <a:xfrm>
              <a:off x="2862455"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9" y="247571"/>
                    <a:pt x="54913" y="141993"/>
                  </a:cubicBezTo>
                  <a:cubicBezTo>
                    <a:pt x="82370" y="61754"/>
                    <a:pt x="175300" y="25857"/>
                    <a:pt x="249222" y="65977"/>
                  </a:cubicBezTo>
                  <a:lnTo>
                    <a:pt x="249222" y="65977"/>
                  </a:lnTo>
                  <a:cubicBezTo>
                    <a:pt x="306247" y="97651"/>
                    <a:pt x="331592" y="165220"/>
                    <a:pt x="310471" y="226455"/>
                  </a:cubicBezTo>
                  <a:cubicBezTo>
                    <a:pt x="283015"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F79038"/>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sp>
        <p:nvSpPr>
          <p:cNvPr id="26" name="Freeform 25">
            <a:extLst>
              <a:ext uri="{FF2B5EF4-FFF2-40B4-BE49-F238E27FC236}">
                <a16:creationId xmlns:a16="http://schemas.microsoft.com/office/drawing/2014/main" id="{BB3CDC6C-4D7C-EFF9-B65F-E871DD73FDAD}"/>
              </a:ext>
            </a:extLst>
          </p:cNvPr>
          <p:cNvSpPr/>
          <p:nvPr/>
        </p:nvSpPr>
        <p:spPr>
          <a:xfrm>
            <a:off x="3079995"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30"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34" name="Graphic 8">
            <a:extLst>
              <a:ext uri="{FF2B5EF4-FFF2-40B4-BE49-F238E27FC236}">
                <a16:creationId xmlns:a16="http://schemas.microsoft.com/office/drawing/2014/main" id="{FD84D36E-EA8E-6B92-384F-A6244BD93AD4}"/>
              </a:ext>
            </a:extLst>
          </p:cNvPr>
          <p:cNvGrpSpPr/>
          <p:nvPr/>
        </p:nvGrpSpPr>
        <p:grpSpPr>
          <a:xfrm>
            <a:off x="5063208" y="1750079"/>
            <a:ext cx="2074029" cy="3418641"/>
            <a:chOff x="5063208" y="1750079"/>
            <a:chExt cx="2074029" cy="3418641"/>
          </a:xfrm>
          <a:solidFill>
            <a:srgbClr val="EF9FC1"/>
          </a:solidFill>
        </p:grpSpPr>
        <p:sp>
          <p:nvSpPr>
            <p:cNvPr id="35" name="Freeform 34">
              <a:extLst>
                <a:ext uri="{FF2B5EF4-FFF2-40B4-BE49-F238E27FC236}">
                  <a16:creationId xmlns:a16="http://schemas.microsoft.com/office/drawing/2014/main" id="{F46DCE95-91EE-449E-2689-C36B60AE0A95}"/>
                </a:ext>
              </a:extLst>
            </p:cNvPr>
            <p:cNvSpPr/>
            <p:nvPr/>
          </p:nvSpPr>
          <p:spPr>
            <a:xfrm>
              <a:off x="5411160" y="1750079"/>
              <a:ext cx="1368830" cy="459753"/>
            </a:xfrm>
            <a:custGeom>
              <a:avLst/>
              <a:gdLst>
                <a:gd name="connsiteX0" fmla="*/ 1337461 w 1368830"/>
                <a:gd name="connsiteY0" fmla="*/ 405419 h 459753"/>
                <a:gd name="connsiteX1" fmla="*/ 1316341 w 1368830"/>
                <a:gd name="connsiteY1" fmla="*/ 211156 h 459753"/>
                <a:gd name="connsiteX2" fmla="*/ 689063 w 1368830"/>
                <a:gd name="connsiteY2" fmla="*/ 0 h 459753"/>
                <a:gd name="connsiteX3" fmla="*/ 53337 w 1368830"/>
                <a:gd name="connsiteY3" fmla="*/ 217490 h 459753"/>
                <a:gd name="connsiteX4" fmla="*/ 40664 w 1368830"/>
                <a:gd name="connsiteY4" fmla="*/ 420200 h 459753"/>
                <a:gd name="connsiteX5" fmla="*/ 40664 w 1368830"/>
                <a:gd name="connsiteY5" fmla="*/ 420200 h 459753"/>
                <a:gd name="connsiteX6" fmla="*/ 220188 w 1368830"/>
                <a:gd name="connsiteY6" fmla="*/ 430758 h 459753"/>
                <a:gd name="connsiteX7" fmla="*/ 689063 w 1368830"/>
                <a:gd name="connsiteY7" fmla="*/ 270279 h 459753"/>
                <a:gd name="connsiteX8" fmla="*/ 1151601 w 1368830"/>
                <a:gd name="connsiteY8" fmla="*/ 426535 h 459753"/>
                <a:gd name="connsiteX9" fmla="*/ 1337461 w 1368830"/>
                <a:gd name="connsiteY9" fmla="*/ 405419 h 459753"/>
                <a:gd name="connsiteX10" fmla="*/ 1337461 w 1368830"/>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0" h="459753">
                  <a:moveTo>
                    <a:pt x="1337461" y="405419"/>
                  </a:moveTo>
                  <a:cubicBezTo>
                    <a:pt x="1386039" y="346295"/>
                    <a:pt x="1377590" y="257610"/>
                    <a:pt x="1316341" y="211156"/>
                  </a:cubicBezTo>
                  <a:cubicBezTo>
                    <a:pt x="1143153" y="78128"/>
                    <a:pt x="923500" y="0"/>
                    <a:pt x="689063" y="0"/>
                  </a:cubicBezTo>
                  <a:cubicBezTo>
                    <a:pt x="450401" y="0"/>
                    <a:pt x="228636"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10738" y="470877"/>
                    <a:pt x="1293108" y="460319"/>
                    <a:pt x="1337461" y="405419"/>
                  </a:cubicBezTo>
                  <a:lnTo>
                    <a:pt x="1337461" y="405419"/>
                  </a:lnTo>
                  <a:close/>
                </a:path>
              </a:pathLst>
            </a:custGeom>
            <a:solidFill>
              <a:srgbClr val="EF9FC1"/>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2AE6E846-4AC7-8B28-CD19-5251B5B99DE8}"/>
                </a:ext>
              </a:extLst>
            </p:cNvPr>
            <p:cNvSpPr/>
            <p:nvPr/>
          </p:nvSpPr>
          <p:spPr>
            <a:xfrm>
              <a:off x="5063208" y="2311235"/>
              <a:ext cx="2074029" cy="2857485"/>
            </a:xfrm>
            <a:custGeom>
              <a:avLst/>
              <a:gdLst>
                <a:gd name="connsiteX0" fmla="*/ 2074030 w 2074029"/>
                <a:gd name="connsiteY0" fmla="*/ 477731 h 2857485"/>
                <a:gd name="connsiteX1" fmla="*/ 2074030 w 2074029"/>
                <a:gd name="connsiteY1" fmla="*/ 1808013 h 2857485"/>
                <a:gd name="connsiteX2" fmla="*/ 1045463 w 2074029"/>
                <a:gd name="connsiteY2" fmla="*/ 2857457 h 2857485"/>
                <a:gd name="connsiteX3" fmla="*/ 0 w 2074029"/>
                <a:gd name="connsiteY3" fmla="*/ 1820682 h 2857485"/>
                <a:gd name="connsiteX4" fmla="*/ 0 w 2074029"/>
                <a:gd name="connsiteY4" fmla="*/ 477731 h 2857485"/>
                <a:gd name="connsiteX5" fmla="*/ 54913 w 2074029"/>
                <a:gd name="connsiteY5" fmla="*/ 141993 h 2857485"/>
                <a:gd name="connsiteX6" fmla="*/ 249221 w 2074029"/>
                <a:gd name="connsiteY6" fmla="*/ 65977 h 2857485"/>
                <a:gd name="connsiteX7" fmla="*/ 249221 w 2074029"/>
                <a:gd name="connsiteY7" fmla="*/ 65977 h 2857485"/>
                <a:gd name="connsiteX8" fmla="*/ 310471 w 2074029"/>
                <a:gd name="connsiteY8" fmla="*/ 226455 h 2857485"/>
                <a:gd name="connsiteX9" fmla="*/ 268230 w 2074029"/>
                <a:gd name="connsiteY9" fmla="*/ 475619 h 2857485"/>
                <a:gd name="connsiteX10" fmla="*/ 268230 w 2074029"/>
                <a:gd name="connsiteY10" fmla="*/ 1808013 h 2857485"/>
                <a:gd name="connsiteX11" fmla="*/ 1022231 w 2074029"/>
                <a:gd name="connsiteY11" fmla="*/ 2585066 h 2857485"/>
                <a:gd name="connsiteX12" fmla="*/ 1799464 w 2074029"/>
                <a:gd name="connsiteY12" fmla="*/ 1818570 h 2857485"/>
                <a:gd name="connsiteX13" fmla="*/ 1799464 w 2074029"/>
                <a:gd name="connsiteY13" fmla="*/ 475619 h 2857485"/>
                <a:gd name="connsiteX14" fmla="*/ 1742439 w 2074029"/>
                <a:gd name="connsiteY14" fmla="*/ 186336 h 2857485"/>
                <a:gd name="connsiteX15" fmla="*/ 1795240 w 2074029"/>
                <a:gd name="connsiteY15" fmla="*/ 21634 h 2857485"/>
                <a:gd name="connsiteX16" fmla="*/ 1795240 w 2074029"/>
                <a:gd name="connsiteY16" fmla="*/ 21634 h 2857485"/>
                <a:gd name="connsiteX17" fmla="*/ 1993773 w 2074029"/>
                <a:gd name="connsiteY17" fmla="*/ 84981 h 2857485"/>
                <a:gd name="connsiteX18" fmla="*/ 2074030 w 2074029"/>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29" h="2857485">
                  <a:moveTo>
                    <a:pt x="2074030" y="477731"/>
                  </a:moveTo>
                  <a:lnTo>
                    <a:pt x="2074030" y="1808013"/>
                  </a:lnTo>
                  <a:cubicBezTo>
                    <a:pt x="2074030"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6" y="2591400"/>
                    <a:pt x="1799464" y="2245105"/>
                    <a:pt x="1799464" y="1818570"/>
                  </a:cubicBezTo>
                  <a:lnTo>
                    <a:pt x="1799464" y="475619"/>
                  </a:lnTo>
                  <a:cubicBezTo>
                    <a:pt x="1799464" y="374264"/>
                    <a:pt x="1778343" y="275021"/>
                    <a:pt x="1742439" y="186336"/>
                  </a:cubicBezTo>
                  <a:cubicBezTo>
                    <a:pt x="1717094" y="125101"/>
                    <a:pt x="1740327" y="55419"/>
                    <a:pt x="1795240" y="21634"/>
                  </a:cubicBezTo>
                  <a:lnTo>
                    <a:pt x="1795240" y="21634"/>
                  </a:lnTo>
                  <a:cubicBezTo>
                    <a:pt x="1867050" y="-24820"/>
                    <a:pt x="1962092" y="6853"/>
                    <a:pt x="1993773" y="84981"/>
                  </a:cubicBezTo>
                  <a:cubicBezTo>
                    <a:pt x="2048686" y="207451"/>
                    <a:pt x="2074030" y="338368"/>
                    <a:pt x="2074030" y="477731"/>
                  </a:cubicBezTo>
                  <a:close/>
                </a:path>
              </a:pathLst>
            </a:custGeom>
            <a:solidFill>
              <a:srgbClr val="EF9FC1"/>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BCCC5EED-D592-857E-3714-6EF0ED55E7C4}"/>
              </a:ext>
            </a:extLst>
          </p:cNvPr>
          <p:cNvSpPr/>
          <p:nvPr/>
        </p:nvSpPr>
        <p:spPr>
          <a:xfrm>
            <a:off x="5282861"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3" y="2981520"/>
                  <a:pt x="819474" y="2981520"/>
                </a:cubicBezTo>
                <a:close/>
              </a:path>
            </a:pathLst>
          </a:custGeom>
          <a:solidFill>
            <a:srgbClr val="FFFFFF"/>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45" name="Graphic 8">
            <a:extLst>
              <a:ext uri="{FF2B5EF4-FFF2-40B4-BE49-F238E27FC236}">
                <a16:creationId xmlns:a16="http://schemas.microsoft.com/office/drawing/2014/main" id="{1CCA5F41-CEEC-990D-2879-9B9D6525BE89}"/>
              </a:ext>
            </a:extLst>
          </p:cNvPr>
          <p:cNvGrpSpPr/>
          <p:nvPr/>
        </p:nvGrpSpPr>
        <p:grpSpPr>
          <a:xfrm>
            <a:off x="7266073" y="1750079"/>
            <a:ext cx="2074030" cy="3418641"/>
            <a:chOff x="7266073" y="1750079"/>
            <a:chExt cx="2074030" cy="3418641"/>
          </a:xfrm>
          <a:solidFill>
            <a:srgbClr val="B3DDDC"/>
          </a:solidFill>
        </p:grpSpPr>
        <p:sp>
          <p:nvSpPr>
            <p:cNvPr id="46" name="Freeform 45">
              <a:extLst>
                <a:ext uri="{FF2B5EF4-FFF2-40B4-BE49-F238E27FC236}">
                  <a16:creationId xmlns:a16="http://schemas.microsoft.com/office/drawing/2014/main" id="{7FBCCFB2-9B1C-ED78-11A5-D840680389A6}"/>
                </a:ext>
              </a:extLst>
            </p:cNvPr>
            <p:cNvSpPr/>
            <p:nvPr/>
          </p:nvSpPr>
          <p:spPr>
            <a:xfrm>
              <a:off x="7614025" y="1750079"/>
              <a:ext cx="1368831" cy="459753"/>
            </a:xfrm>
            <a:custGeom>
              <a:avLst/>
              <a:gdLst>
                <a:gd name="connsiteX0" fmla="*/ 1337462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2 w 1368831"/>
                <a:gd name="connsiteY9" fmla="*/ 405419 h 459753"/>
                <a:gd name="connsiteX10" fmla="*/ 1337462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2" y="405419"/>
                  </a:moveTo>
                  <a:cubicBezTo>
                    <a:pt x="1386039" y="346295"/>
                    <a:pt x="1377591"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2" y="468766"/>
                    <a:pt x="165276" y="472989"/>
                    <a:pt x="220188" y="430758"/>
                  </a:cubicBezTo>
                  <a:cubicBezTo>
                    <a:pt x="349023" y="329403"/>
                    <a:pt x="513763" y="270279"/>
                    <a:pt x="689063" y="270279"/>
                  </a:cubicBezTo>
                  <a:cubicBezTo>
                    <a:pt x="862251" y="270279"/>
                    <a:pt x="1022766" y="329403"/>
                    <a:pt x="1151601" y="426535"/>
                  </a:cubicBezTo>
                  <a:cubicBezTo>
                    <a:pt x="1210739" y="470877"/>
                    <a:pt x="1290997" y="460319"/>
                    <a:pt x="1337462" y="405419"/>
                  </a:cubicBezTo>
                  <a:lnTo>
                    <a:pt x="1337462" y="405419"/>
                  </a:lnTo>
                  <a:close/>
                </a:path>
              </a:pathLst>
            </a:custGeom>
            <a:solidFill>
              <a:srgbClr val="B3DDDC"/>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42ED727C-0AF4-CC36-95F5-35E6C7EEF1C9}"/>
                </a:ext>
              </a:extLst>
            </p:cNvPr>
            <p:cNvSpPr/>
            <p:nvPr/>
          </p:nvSpPr>
          <p:spPr>
            <a:xfrm>
              <a:off x="7266073"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2"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sp>
        <p:nvSpPr>
          <p:cNvPr id="48" name="Freeform 47">
            <a:extLst>
              <a:ext uri="{FF2B5EF4-FFF2-40B4-BE49-F238E27FC236}">
                <a16:creationId xmlns:a16="http://schemas.microsoft.com/office/drawing/2014/main" id="{4312BC53-B35D-F49A-6A98-0CEEA40AFB5E}"/>
              </a:ext>
            </a:extLst>
          </p:cNvPr>
          <p:cNvSpPr/>
          <p:nvPr/>
        </p:nvSpPr>
        <p:spPr>
          <a:xfrm>
            <a:off x="7483614"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0 w 1641060"/>
              <a:gd name="connsiteY8" fmla="*/ 819285 h 2981520"/>
              <a:gd name="connsiteX9" fmla="*/ 1641060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0" y="673587"/>
                  <a:pt x="1641060" y="819285"/>
                </a:cubicBezTo>
                <a:lnTo>
                  <a:pt x="1641060" y="2162235"/>
                </a:lnTo>
                <a:cubicBezTo>
                  <a:pt x="1641060" y="2614109"/>
                  <a:pt x="1273564" y="2981520"/>
                  <a:pt x="819474" y="2981520"/>
                </a:cubicBezTo>
                <a:close/>
              </a:path>
            </a:pathLst>
          </a:custGeom>
          <a:solidFill>
            <a:srgbClr val="FFFFFF"/>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58" name="Graphic 8">
            <a:extLst>
              <a:ext uri="{FF2B5EF4-FFF2-40B4-BE49-F238E27FC236}">
                <a16:creationId xmlns:a16="http://schemas.microsoft.com/office/drawing/2014/main" id="{C1B62A1F-27D1-9910-B7C1-AC1AC364D46A}"/>
              </a:ext>
            </a:extLst>
          </p:cNvPr>
          <p:cNvGrpSpPr/>
          <p:nvPr/>
        </p:nvGrpSpPr>
        <p:grpSpPr>
          <a:xfrm>
            <a:off x="9468939" y="1750079"/>
            <a:ext cx="2074030" cy="3418641"/>
            <a:chOff x="9468939" y="1750079"/>
            <a:chExt cx="2074030" cy="3418641"/>
          </a:xfrm>
          <a:solidFill>
            <a:srgbClr val="F79038"/>
          </a:solidFill>
        </p:grpSpPr>
        <p:sp>
          <p:nvSpPr>
            <p:cNvPr id="59" name="Freeform 58">
              <a:extLst>
                <a:ext uri="{FF2B5EF4-FFF2-40B4-BE49-F238E27FC236}">
                  <a16:creationId xmlns:a16="http://schemas.microsoft.com/office/drawing/2014/main" id="{8A966173-6D98-C73F-C066-D4EC12F8B425}"/>
                </a:ext>
              </a:extLst>
            </p:cNvPr>
            <p:cNvSpPr/>
            <p:nvPr/>
          </p:nvSpPr>
          <p:spPr>
            <a:xfrm>
              <a:off x="9816891"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5 w 1368831"/>
                <a:gd name="connsiteY4" fmla="*/ 420200 h 459753"/>
                <a:gd name="connsiteX5" fmla="*/ 40665 w 1368831"/>
                <a:gd name="connsiteY5" fmla="*/ 420200 h 459753"/>
                <a:gd name="connsiteX6" fmla="*/ 220189 w 1368831"/>
                <a:gd name="connsiteY6" fmla="*/ 430758 h 459753"/>
                <a:gd name="connsiteX7" fmla="*/ 689063 w 1368831"/>
                <a:gd name="connsiteY7" fmla="*/ 270279 h 459753"/>
                <a:gd name="connsiteX8" fmla="*/ 1151602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1" y="257610"/>
                    <a:pt x="1316341" y="211156"/>
                  </a:cubicBezTo>
                  <a:cubicBezTo>
                    <a:pt x="1143153" y="78128"/>
                    <a:pt x="923501" y="0"/>
                    <a:pt x="689063" y="0"/>
                  </a:cubicBezTo>
                  <a:cubicBezTo>
                    <a:pt x="450402" y="0"/>
                    <a:pt x="228637" y="80239"/>
                    <a:pt x="53337" y="217490"/>
                  </a:cubicBezTo>
                  <a:cubicBezTo>
                    <a:pt x="-12137" y="268168"/>
                    <a:pt x="-18473" y="363188"/>
                    <a:pt x="40665" y="420200"/>
                  </a:cubicBezTo>
                  <a:lnTo>
                    <a:pt x="40665" y="420200"/>
                  </a:lnTo>
                  <a:cubicBezTo>
                    <a:pt x="89241" y="468766"/>
                    <a:pt x="165275" y="472989"/>
                    <a:pt x="220189" y="430758"/>
                  </a:cubicBezTo>
                  <a:cubicBezTo>
                    <a:pt x="349024" y="329403"/>
                    <a:pt x="513763" y="270279"/>
                    <a:pt x="689063" y="270279"/>
                  </a:cubicBezTo>
                  <a:cubicBezTo>
                    <a:pt x="862251" y="270279"/>
                    <a:pt x="1022766" y="329403"/>
                    <a:pt x="1151602" y="426535"/>
                  </a:cubicBezTo>
                  <a:cubicBezTo>
                    <a:pt x="1210739"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A80A2BE-2A5F-047A-655A-B1DD9FA2A04F}"/>
                </a:ext>
              </a:extLst>
            </p:cNvPr>
            <p:cNvSpPr/>
            <p:nvPr/>
          </p:nvSpPr>
          <p:spPr>
            <a:xfrm>
              <a:off x="946893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1 w 2074030"/>
                <a:gd name="connsiteY6" fmla="*/ 65977 h 2857485"/>
                <a:gd name="connsiteX7" fmla="*/ 249221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2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4" y="125101"/>
                    <a:pt x="1740326" y="55419"/>
                    <a:pt x="1795240" y="21634"/>
                  </a:cubicBezTo>
                  <a:lnTo>
                    <a:pt x="1795240" y="21634"/>
                  </a:lnTo>
                  <a:cubicBezTo>
                    <a:pt x="1867049" y="-24820"/>
                    <a:pt x="1962091" y="6853"/>
                    <a:pt x="1993772" y="84981"/>
                  </a:cubicBezTo>
                  <a:cubicBezTo>
                    <a:pt x="2046573" y="207451"/>
                    <a:pt x="2074031" y="338368"/>
                    <a:pt x="2074031" y="477731"/>
                  </a:cubicBezTo>
                  <a:close/>
                </a:path>
              </a:pathLst>
            </a:custGeom>
            <a:solidFill>
              <a:srgbClr val="F79038"/>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sp>
        <p:nvSpPr>
          <p:cNvPr id="61" name="Freeform 60">
            <a:extLst>
              <a:ext uri="{FF2B5EF4-FFF2-40B4-BE49-F238E27FC236}">
                <a16:creationId xmlns:a16="http://schemas.microsoft.com/office/drawing/2014/main" id="{DD57B6F3-4953-0E70-19FF-D7F37116932C}"/>
              </a:ext>
            </a:extLst>
          </p:cNvPr>
          <p:cNvSpPr/>
          <p:nvPr/>
        </p:nvSpPr>
        <p:spPr>
          <a:xfrm>
            <a:off x="9686479"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1" y="673587"/>
                  <a:pt x="1641061" y="819285"/>
                </a:cubicBezTo>
                <a:lnTo>
                  <a:pt x="1641061" y="2162235"/>
                </a:lnTo>
                <a:cubicBezTo>
                  <a:pt x="1641061" y="2614109"/>
                  <a:pt x="1271453" y="2981520"/>
                  <a:pt x="819474" y="2981520"/>
                </a:cubicBezTo>
                <a:close/>
              </a:path>
            </a:pathLst>
          </a:custGeom>
          <a:solidFill>
            <a:srgbClr val="FFFFFF"/>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nvGrpSpPr>
          <p:cNvPr id="73" name="Graphic 8">
            <a:extLst>
              <a:ext uri="{FF2B5EF4-FFF2-40B4-BE49-F238E27FC236}">
                <a16:creationId xmlns:a16="http://schemas.microsoft.com/office/drawing/2014/main" id="{076BAB5A-20A7-5F8F-F31F-CDEF1C266072}"/>
              </a:ext>
            </a:extLst>
          </p:cNvPr>
          <p:cNvGrpSpPr/>
          <p:nvPr/>
        </p:nvGrpSpPr>
        <p:grpSpPr>
          <a:xfrm>
            <a:off x="2321771" y="5165793"/>
            <a:ext cx="7908560" cy="451909"/>
            <a:chOff x="2321771" y="5165793"/>
            <a:chExt cx="7908560" cy="451909"/>
          </a:xfrm>
          <a:solidFill>
            <a:srgbClr val="000000"/>
          </a:solidFill>
        </p:grpSpPr>
        <p:sp>
          <p:nvSpPr>
            <p:cNvPr id="74" name="Freeform 73">
              <a:extLst>
                <a:ext uri="{FF2B5EF4-FFF2-40B4-BE49-F238E27FC236}">
                  <a16:creationId xmlns:a16="http://schemas.microsoft.com/office/drawing/2014/main" id="{14FD8BF1-37E1-1B9A-FF96-4BD3153FA0A1}"/>
                </a:ext>
              </a:extLst>
            </p:cNvPr>
            <p:cNvSpPr/>
            <p:nvPr/>
          </p:nvSpPr>
          <p:spPr>
            <a:xfrm>
              <a:off x="2321771"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4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7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9 w 1118328"/>
                <a:gd name="connsiteY11" fmla="*/ 110588 h 451909"/>
                <a:gd name="connsiteX12" fmla="*/ 1018007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4" y="138038"/>
                  </a:cubicBezTo>
                  <a:cubicBezTo>
                    <a:pt x="190084" y="300628"/>
                    <a:pt x="424521" y="454772"/>
                    <a:pt x="667407"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9" y="110588"/>
                  </a:cubicBezTo>
                  <a:cubicBezTo>
                    <a:pt x="1077144" y="148596"/>
                    <a:pt x="1051800" y="188716"/>
                    <a:pt x="1018007" y="220389"/>
                  </a:cubicBezTo>
                  <a:cubicBezTo>
                    <a:pt x="891284" y="347083"/>
                    <a:pt x="737104" y="420987"/>
                    <a:pt x="561804"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BB33EA75-7F2A-BE51-7D83-3236CBC04363}"/>
                </a:ext>
              </a:extLst>
            </p:cNvPr>
            <p:cNvSpPr/>
            <p:nvPr/>
          </p:nvSpPr>
          <p:spPr>
            <a:xfrm>
              <a:off x="4585885" y="5165793"/>
              <a:ext cx="1118329" cy="451909"/>
            </a:xfrm>
            <a:custGeom>
              <a:avLst/>
              <a:gdLst>
                <a:gd name="connsiteX0" fmla="*/ 14784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7 w 1118329"/>
                <a:gd name="connsiteY8" fmla="*/ 211942 h 451909"/>
                <a:gd name="connsiteX9" fmla="*/ 1075032 w 1118329"/>
                <a:gd name="connsiteY9" fmla="*/ 40907 h 451909"/>
                <a:gd name="connsiteX10" fmla="*/ 1096152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0 w 1118329"/>
                <a:gd name="connsiteY14" fmla="*/ 190827 h 451909"/>
                <a:gd name="connsiteX15" fmla="*/ 57025 w 1118329"/>
                <a:gd name="connsiteY15" fmla="*/ 114811 h 451909"/>
                <a:gd name="connsiteX16" fmla="*/ 29569 w 1118329"/>
                <a:gd name="connsiteY16" fmla="*/ 296405 h 451909"/>
                <a:gd name="connsiteX17" fmla="*/ 14784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5" y="138038"/>
                  </a:cubicBezTo>
                  <a:cubicBezTo>
                    <a:pt x="190084" y="300628"/>
                    <a:pt x="424522" y="454772"/>
                    <a:pt x="667407" y="363975"/>
                  </a:cubicBezTo>
                  <a:cubicBezTo>
                    <a:pt x="768785" y="325967"/>
                    <a:pt x="863827" y="281623"/>
                    <a:pt x="946197" y="211942"/>
                  </a:cubicBezTo>
                  <a:cubicBezTo>
                    <a:pt x="1001110" y="163377"/>
                    <a:pt x="1049688" y="110588"/>
                    <a:pt x="1075032" y="40907"/>
                  </a:cubicBezTo>
                  <a:cubicBezTo>
                    <a:pt x="1079256" y="30349"/>
                    <a:pt x="1087704" y="24014"/>
                    <a:pt x="1096152" y="13457"/>
                  </a:cubicBezTo>
                  <a:cubicBezTo>
                    <a:pt x="1127833" y="47241"/>
                    <a:pt x="1121497" y="81025"/>
                    <a:pt x="1102489" y="110588"/>
                  </a:cubicBezTo>
                  <a:cubicBezTo>
                    <a:pt x="1077144" y="148596"/>
                    <a:pt x="1051799" y="188716"/>
                    <a:pt x="1018007" y="220389"/>
                  </a:cubicBezTo>
                  <a:cubicBezTo>
                    <a:pt x="891284" y="347083"/>
                    <a:pt x="737104" y="420987"/>
                    <a:pt x="561805"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CE0E2B88-24CE-3473-FCC6-BA8283C2DB7A}"/>
                </a:ext>
              </a:extLst>
            </p:cNvPr>
            <p:cNvSpPr/>
            <p:nvPr/>
          </p:nvSpPr>
          <p:spPr>
            <a:xfrm>
              <a:off x="6850000"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3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6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8 w 1118328"/>
                <a:gd name="connsiteY11" fmla="*/ 110588 h 451909"/>
                <a:gd name="connsiteX12" fmla="*/ 1018006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3" y="11344"/>
                  </a:cubicBezTo>
                  <a:cubicBezTo>
                    <a:pt x="145731" y="43018"/>
                    <a:pt x="204868" y="78914"/>
                    <a:pt x="261894" y="112699"/>
                  </a:cubicBezTo>
                  <a:cubicBezTo>
                    <a:pt x="228101" y="148596"/>
                    <a:pt x="198532" y="146485"/>
                    <a:pt x="95042" y="97919"/>
                  </a:cubicBezTo>
                  <a:cubicBezTo>
                    <a:pt x="99266" y="114811"/>
                    <a:pt x="101378" y="127480"/>
                    <a:pt x="107714" y="138038"/>
                  </a:cubicBezTo>
                  <a:cubicBezTo>
                    <a:pt x="190084" y="300628"/>
                    <a:pt x="424521" y="454772"/>
                    <a:pt x="667406"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8" y="110588"/>
                  </a:cubicBezTo>
                  <a:cubicBezTo>
                    <a:pt x="1077144" y="148596"/>
                    <a:pt x="1051799" y="188716"/>
                    <a:pt x="1018006" y="220389"/>
                  </a:cubicBezTo>
                  <a:cubicBezTo>
                    <a:pt x="891284" y="347083"/>
                    <a:pt x="737104" y="420987"/>
                    <a:pt x="561804" y="448437"/>
                  </a:cubicBezTo>
                  <a:cubicBezTo>
                    <a:pt x="386504" y="473776"/>
                    <a:pt x="177412" y="357640"/>
                    <a:pt x="92930" y="190827"/>
                  </a:cubicBezTo>
                  <a:cubicBezTo>
                    <a:pt x="82370" y="167600"/>
                    <a:pt x="71809" y="144372"/>
                    <a:pt x="57025" y="114811"/>
                  </a:cubicBezTo>
                  <a:cubicBezTo>
                    <a:pt x="31681" y="178158"/>
                    <a:pt x="57025" y="241505"/>
                    <a:pt x="29569" y="296405"/>
                  </a:cubicBezTo>
                  <a:cubicBezTo>
                    <a:pt x="25344" y="290070"/>
                    <a:pt x="19008" y="290070"/>
                    <a:pt x="14784" y="290070"/>
                  </a:cubicBezTo>
                  <a:close/>
                </a:path>
              </a:pathLst>
            </a:custGeom>
            <a:solidFill>
              <a:srgbClr val="000000"/>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A50C1922-DCC4-CB90-9FDC-F82830408E49}"/>
                </a:ext>
              </a:extLst>
            </p:cNvPr>
            <p:cNvSpPr/>
            <p:nvPr/>
          </p:nvSpPr>
          <p:spPr>
            <a:xfrm>
              <a:off x="9112002" y="5165793"/>
              <a:ext cx="1118329" cy="451909"/>
            </a:xfrm>
            <a:custGeom>
              <a:avLst/>
              <a:gdLst>
                <a:gd name="connsiteX0" fmla="*/ 14785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8 w 1118329"/>
                <a:gd name="connsiteY8" fmla="*/ 211942 h 451909"/>
                <a:gd name="connsiteX9" fmla="*/ 1075033 w 1118329"/>
                <a:gd name="connsiteY9" fmla="*/ 40907 h 451909"/>
                <a:gd name="connsiteX10" fmla="*/ 1096153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1 w 1118329"/>
                <a:gd name="connsiteY14" fmla="*/ 190827 h 451909"/>
                <a:gd name="connsiteX15" fmla="*/ 57026 w 1118329"/>
                <a:gd name="connsiteY15" fmla="*/ 114811 h 451909"/>
                <a:gd name="connsiteX16" fmla="*/ 29569 w 1118329"/>
                <a:gd name="connsiteY16" fmla="*/ 296405 h 451909"/>
                <a:gd name="connsiteX17" fmla="*/ 14785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5" y="290070"/>
                  </a:moveTo>
                  <a:cubicBezTo>
                    <a:pt x="8449" y="279512"/>
                    <a:pt x="0" y="266844"/>
                    <a:pt x="0" y="256286"/>
                  </a:cubicBezTo>
                  <a:cubicBezTo>
                    <a:pt x="2112" y="186603"/>
                    <a:pt x="4224" y="114811"/>
                    <a:pt x="12672" y="47241"/>
                  </a:cubicBezTo>
                  <a:cubicBezTo>
                    <a:pt x="19009" y="787"/>
                    <a:pt x="46465" y="-11882"/>
                    <a:pt x="86594" y="11344"/>
                  </a:cubicBezTo>
                  <a:cubicBezTo>
                    <a:pt x="145732" y="43018"/>
                    <a:pt x="204869" y="78914"/>
                    <a:pt x="261894" y="112699"/>
                  </a:cubicBezTo>
                  <a:cubicBezTo>
                    <a:pt x="228101" y="148596"/>
                    <a:pt x="198533" y="146485"/>
                    <a:pt x="95042" y="97919"/>
                  </a:cubicBezTo>
                  <a:cubicBezTo>
                    <a:pt x="99266" y="114811"/>
                    <a:pt x="101379" y="127480"/>
                    <a:pt x="107715" y="138038"/>
                  </a:cubicBezTo>
                  <a:cubicBezTo>
                    <a:pt x="190084" y="300628"/>
                    <a:pt x="424522" y="454772"/>
                    <a:pt x="667407" y="363975"/>
                  </a:cubicBezTo>
                  <a:cubicBezTo>
                    <a:pt x="768786" y="325967"/>
                    <a:pt x="863828" y="281623"/>
                    <a:pt x="946198" y="211942"/>
                  </a:cubicBezTo>
                  <a:cubicBezTo>
                    <a:pt x="1001111" y="163377"/>
                    <a:pt x="1049688" y="110588"/>
                    <a:pt x="1075033" y="40907"/>
                  </a:cubicBezTo>
                  <a:cubicBezTo>
                    <a:pt x="1079256" y="30349"/>
                    <a:pt x="1087704" y="24014"/>
                    <a:pt x="1096153" y="13457"/>
                  </a:cubicBezTo>
                  <a:cubicBezTo>
                    <a:pt x="1127834" y="47241"/>
                    <a:pt x="1121497" y="81025"/>
                    <a:pt x="1102489" y="110588"/>
                  </a:cubicBezTo>
                  <a:cubicBezTo>
                    <a:pt x="1077144" y="148596"/>
                    <a:pt x="1051800" y="188716"/>
                    <a:pt x="1018007" y="220389"/>
                  </a:cubicBezTo>
                  <a:cubicBezTo>
                    <a:pt x="891284" y="347083"/>
                    <a:pt x="737105" y="420987"/>
                    <a:pt x="561805" y="448437"/>
                  </a:cubicBezTo>
                  <a:cubicBezTo>
                    <a:pt x="386505" y="473776"/>
                    <a:pt x="177412" y="357640"/>
                    <a:pt x="92931" y="190827"/>
                  </a:cubicBezTo>
                  <a:cubicBezTo>
                    <a:pt x="82370" y="167600"/>
                    <a:pt x="71810" y="144372"/>
                    <a:pt x="57026" y="114811"/>
                  </a:cubicBezTo>
                  <a:cubicBezTo>
                    <a:pt x="31681" y="178158"/>
                    <a:pt x="57026" y="241505"/>
                    <a:pt x="29569" y="296405"/>
                  </a:cubicBezTo>
                  <a:cubicBezTo>
                    <a:pt x="25345" y="290070"/>
                    <a:pt x="21120" y="290070"/>
                    <a:pt x="14785" y="290070"/>
                  </a:cubicBezTo>
                  <a:close/>
                </a:path>
              </a:pathLst>
            </a:custGeom>
            <a:solidFill>
              <a:srgbClr val="000000"/>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78" name="Graphic 8">
            <a:extLst>
              <a:ext uri="{FF2B5EF4-FFF2-40B4-BE49-F238E27FC236}">
                <a16:creationId xmlns:a16="http://schemas.microsoft.com/office/drawing/2014/main" id="{A3DCF03C-ABFE-DF83-E8BB-CEB9EDC653E0}"/>
              </a:ext>
            </a:extLst>
          </p:cNvPr>
          <p:cNvGrpSpPr/>
          <p:nvPr/>
        </p:nvGrpSpPr>
        <p:grpSpPr>
          <a:xfrm>
            <a:off x="2016580" y="1334853"/>
            <a:ext cx="7908560" cy="451909"/>
            <a:chOff x="2016580" y="1334853"/>
            <a:chExt cx="7908560" cy="451909"/>
          </a:xfrm>
          <a:solidFill>
            <a:srgbClr val="000000"/>
          </a:solidFill>
        </p:grpSpPr>
        <p:sp>
          <p:nvSpPr>
            <p:cNvPr id="79" name="Freeform 78">
              <a:extLst>
                <a:ext uri="{FF2B5EF4-FFF2-40B4-BE49-F238E27FC236}">
                  <a16:creationId xmlns:a16="http://schemas.microsoft.com/office/drawing/2014/main" id="{EC492D75-2E0B-2958-0A53-56F9CF1014C6}"/>
                </a:ext>
              </a:extLst>
            </p:cNvPr>
            <p:cNvSpPr/>
            <p:nvPr/>
          </p:nvSpPr>
          <p:spPr>
            <a:xfrm>
              <a:off x="8806812" y="1334853"/>
              <a:ext cx="1118328" cy="451909"/>
            </a:xfrm>
            <a:custGeom>
              <a:avLst/>
              <a:gdLst>
                <a:gd name="connsiteX0" fmla="*/ 1103545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5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6 w 1118328"/>
                <a:gd name="connsiteY10" fmla="*/ 438453 h 451909"/>
                <a:gd name="connsiteX11" fmla="*/ 15840 w 1118328"/>
                <a:gd name="connsiteY11" fmla="*/ 341321 h 451909"/>
                <a:gd name="connsiteX12" fmla="*/ 100322 w 1118328"/>
                <a:gd name="connsiteY12" fmla="*/ 231520 h 451909"/>
                <a:gd name="connsiteX13" fmla="*/ 556525 w 1118328"/>
                <a:gd name="connsiteY13" fmla="*/ 3472 h 451909"/>
                <a:gd name="connsiteX14" fmla="*/ 1025399 w 1118328"/>
                <a:gd name="connsiteY14" fmla="*/ 261082 h 451909"/>
                <a:gd name="connsiteX15" fmla="*/ 1061304 w 1118328"/>
                <a:gd name="connsiteY15" fmla="*/ 337098 h 451909"/>
                <a:gd name="connsiteX16" fmla="*/ 1088760 w 1118328"/>
                <a:gd name="connsiteY16" fmla="*/ 155504 h 451909"/>
                <a:gd name="connsiteX17" fmla="*/ 1103545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5" y="161839"/>
                  </a:moveTo>
                  <a:cubicBezTo>
                    <a:pt x="1109881" y="172397"/>
                    <a:pt x="1118329" y="185066"/>
                    <a:pt x="1118329" y="195624"/>
                  </a:cubicBezTo>
                  <a:cubicBezTo>
                    <a:pt x="1116217" y="265305"/>
                    <a:pt x="1114105" y="337098"/>
                    <a:pt x="1105657" y="404668"/>
                  </a:cubicBezTo>
                  <a:cubicBezTo>
                    <a:pt x="1099320"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4" y="151281"/>
                    <a:pt x="693808" y="-2862"/>
                    <a:pt x="450922" y="87934"/>
                  </a:cubicBezTo>
                  <a:cubicBezTo>
                    <a:pt x="349544" y="125942"/>
                    <a:pt x="254502" y="170285"/>
                    <a:pt x="172132" y="239967"/>
                  </a:cubicBezTo>
                  <a:cubicBezTo>
                    <a:pt x="117218" y="288532"/>
                    <a:pt x="68642" y="341321"/>
                    <a:pt x="43297" y="411002"/>
                  </a:cubicBezTo>
                  <a:cubicBezTo>
                    <a:pt x="39073" y="421560"/>
                    <a:pt x="30624" y="427895"/>
                    <a:pt x="22176" y="438453"/>
                  </a:cubicBezTo>
                  <a:cubicBezTo>
                    <a:pt x="-9504" y="404668"/>
                    <a:pt x="-3168" y="370883"/>
                    <a:pt x="15840" y="341321"/>
                  </a:cubicBezTo>
                  <a:cubicBezTo>
                    <a:pt x="41185" y="303313"/>
                    <a:pt x="66529" y="263193"/>
                    <a:pt x="100322" y="231520"/>
                  </a:cubicBezTo>
                  <a:cubicBezTo>
                    <a:pt x="227045" y="104826"/>
                    <a:pt x="381224" y="30922"/>
                    <a:pt x="556525"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8" y="161839"/>
                    <a:pt x="1103545" y="161839"/>
                  </a:cubicBezTo>
                  <a:close/>
                </a:path>
              </a:pathLst>
            </a:custGeom>
            <a:solidFill>
              <a:srgbClr val="000000"/>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D2B68E0A-F130-67D8-904C-E98B4A496988}"/>
                </a:ext>
              </a:extLst>
            </p:cNvPr>
            <p:cNvSpPr/>
            <p:nvPr/>
          </p:nvSpPr>
          <p:spPr>
            <a:xfrm>
              <a:off x="6542697" y="1334853"/>
              <a:ext cx="1118329" cy="451909"/>
            </a:xfrm>
            <a:custGeom>
              <a:avLst/>
              <a:gdLst>
                <a:gd name="connsiteX0" fmla="*/ 1103544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1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1 w 1118329"/>
                <a:gd name="connsiteY16" fmla="*/ 155504 h 451909"/>
                <a:gd name="connsiteX17" fmla="*/ 1103544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0" y="324429"/>
                    <a:pt x="1010615" y="313871"/>
                  </a:cubicBezTo>
                  <a:cubicBezTo>
                    <a:pt x="928245" y="151281"/>
                    <a:pt x="693807" y="-2862"/>
                    <a:pt x="450922" y="87934"/>
                  </a:cubicBezTo>
                  <a:cubicBezTo>
                    <a:pt x="349544" y="125942"/>
                    <a:pt x="254502" y="170285"/>
                    <a:pt x="172131" y="239967"/>
                  </a:cubicBezTo>
                  <a:cubicBezTo>
                    <a:pt x="117219" y="288532"/>
                    <a:pt x="68641"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2984" y="161839"/>
                    <a:pt x="1099321" y="161839"/>
                    <a:pt x="1103544" y="161839"/>
                  </a:cubicBezTo>
                  <a:close/>
                </a:path>
              </a:pathLst>
            </a:custGeom>
            <a:solidFill>
              <a:srgbClr val="000000"/>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693EBB29-C2FB-33A2-0C17-730D756168A6}"/>
                </a:ext>
              </a:extLst>
            </p:cNvPr>
            <p:cNvSpPr/>
            <p:nvPr/>
          </p:nvSpPr>
          <p:spPr>
            <a:xfrm>
              <a:off x="4280694" y="1334853"/>
              <a:ext cx="1118328" cy="451909"/>
            </a:xfrm>
            <a:custGeom>
              <a:avLst/>
              <a:gdLst>
                <a:gd name="connsiteX0" fmla="*/ 1103544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4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7 w 1118328"/>
                <a:gd name="connsiteY10" fmla="*/ 438453 h 451909"/>
                <a:gd name="connsiteX11" fmla="*/ 15840 w 1118328"/>
                <a:gd name="connsiteY11" fmla="*/ 341321 h 451909"/>
                <a:gd name="connsiteX12" fmla="*/ 100322 w 1118328"/>
                <a:gd name="connsiteY12" fmla="*/ 231520 h 451909"/>
                <a:gd name="connsiteX13" fmla="*/ 556524 w 1118328"/>
                <a:gd name="connsiteY13" fmla="*/ 3472 h 451909"/>
                <a:gd name="connsiteX14" fmla="*/ 1025399 w 1118328"/>
                <a:gd name="connsiteY14" fmla="*/ 261082 h 451909"/>
                <a:gd name="connsiteX15" fmla="*/ 1061304 w 1118328"/>
                <a:gd name="connsiteY15" fmla="*/ 337098 h 451909"/>
                <a:gd name="connsiteX16" fmla="*/ 1088761 w 1118328"/>
                <a:gd name="connsiteY16" fmla="*/ 155504 h 451909"/>
                <a:gd name="connsiteX17" fmla="*/ 1103544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1" y="324429"/>
                    <a:pt x="1010614"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0873" y="161839"/>
                    <a:pt x="1097209" y="161839"/>
                    <a:pt x="1103544" y="161839"/>
                  </a:cubicBezTo>
                  <a:close/>
                </a:path>
              </a:pathLst>
            </a:custGeom>
            <a:solidFill>
              <a:srgbClr val="000000"/>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ADAC7064-1062-BEB1-69E2-2866893E1C41}"/>
                </a:ext>
              </a:extLst>
            </p:cNvPr>
            <p:cNvSpPr/>
            <p:nvPr/>
          </p:nvSpPr>
          <p:spPr>
            <a:xfrm>
              <a:off x="2016580" y="1334853"/>
              <a:ext cx="1118329" cy="451909"/>
            </a:xfrm>
            <a:custGeom>
              <a:avLst/>
              <a:gdLst>
                <a:gd name="connsiteX0" fmla="*/ 1103545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2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0 w 1118329"/>
                <a:gd name="connsiteY16" fmla="*/ 155504 h 451909"/>
                <a:gd name="connsiteX17" fmla="*/ 1103545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5"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30" y="263193"/>
                    <a:pt x="100322" y="231520"/>
                  </a:cubicBezTo>
                  <a:cubicBezTo>
                    <a:pt x="227045" y="104826"/>
                    <a:pt x="381225" y="30922"/>
                    <a:pt x="556524"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9" y="161839"/>
                    <a:pt x="1103545" y="161839"/>
                  </a:cubicBezTo>
                  <a:close/>
                </a:path>
              </a:pathLst>
            </a:custGeom>
            <a:solidFill>
              <a:srgbClr val="000000"/>
            </a:solidFill>
            <a:ln w="21115"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sp>
        <p:nvSpPr>
          <p:cNvPr id="83" name="TextBox 82">
            <a:extLst>
              <a:ext uri="{FF2B5EF4-FFF2-40B4-BE49-F238E27FC236}">
                <a16:creationId xmlns:a16="http://schemas.microsoft.com/office/drawing/2014/main" id="{5B786C9D-9A1B-9C1A-FFAA-11ED57B8F620}"/>
              </a:ext>
            </a:extLst>
          </p:cNvPr>
          <p:cNvSpPr txBox="1"/>
          <p:nvPr/>
        </p:nvSpPr>
        <p:spPr>
          <a:xfrm>
            <a:off x="0" y="489474"/>
            <a:ext cx="12192000" cy="477054"/>
          </a:xfrm>
          <a:prstGeom prst="rect">
            <a:avLst/>
          </a:prstGeom>
          <a:noFill/>
        </p:spPr>
        <p:txBody>
          <a:bodyPr wrap="square" rtlCol="0">
            <a:spAutoFit/>
          </a:bodyPr>
          <a:lstStyle/>
          <a:p>
            <a:pPr algn="ctr" rtl="0"/>
            <a:r>
              <a:rPr lang="en-US" sz="2500" b="1" spc="0" baseline="0" dirty="0">
                <a:ln/>
                <a:solidFill>
                  <a:srgbClr val="000000"/>
                </a:solidFill>
                <a:latin typeface="Calibri" panose="020F0502020204030204" pitchFamily="34" charset="0"/>
                <a:cs typeface="Calibri" panose="020F0502020204030204" pitchFamily="34" charset="0"/>
                <a:sym typeface="MyriadPro-Bold"/>
                <a:rtl val="0"/>
              </a:rPr>
              <a:t>Strategivalgskaskaden</a:t>
            </a:r>
          </a:p>
        </p:txBody>
      </p:sp>
      <p:grpSp>
        <p:nvGrpSpPr>
          <p:cNvPr id="88" name="Group 87">
            <a:extLst>
              <a:ext uri="{FF2B5EF4-FFF2-40B4-BE49-F238E27FC236}">
                <a16:creationId xmlns:a16="http://schemas.microsoft.com/office/drawing/2014/main" id="{1FDFCDB0-28E2-6554-565C-00A41A52081C}"/>
              </a:ext>
            </a:extLst>
          </p:cNvPr>
          <p:cNvGrpSpPr/>
          <p:nvPr/>
        </p:nvGrpSpPr>
        <p:grpSpPr>
          <a:xfrm>
            <a:off x="3062001" y="2416772"/>
            <a:ext cx="1656942" cy="2052683"/>
            <a:chOff x="3053423" y="2435868"/>
            <a:chExt cx="1656942" cy="2052683"/>
          </a:xfrm>
        </p:grpSpPr>
        <p:sp>
          <p:nvSpPr>
            <p:cNvPr id="85" name="TextBox 84">
              <a:extLst>
                <a:ext uri="{FF2B5EF4-FFF2-40B4-BE49-F238E27FC236}">
                  <a16:creationId xmlns:a16="http://schemas.microsoft.com/office/drawing/2014/main" id="{9BF9F29B-5A84-8714-5A26-2E167178C438}"/>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Det rigtige</a:t>
              </a:r>
              <a:endParaRPr lang="en-US" sz="1500" b="1" dirty="0">
                <a:ln/>
                <a:solidFill>
                  <a:srgbClr val="000000"/>
                </a:solidFill>
                <a:latin typeface="Calibri" panose="020F0502020204030204" pitchFamily="34" charset="0"/>
                <a:cs typeface="Calibri" panose="020F0502020204030204" pitchFamily="34" charset="0"/>
                <a:sym typeface="MyriadPro-Bold"/>
                <a:rtl val="0"/>
              </a:endParaRP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spilleplads</a:t>
              </a:r>
            </a:p>
          </p:txBody>
        </p:sp>
        <p:sp>
          <p:nvSpPr>
            <p:cNvPr id="86" name="TextBox 85">
              <a:extLst>
                <a:ext uri="{FF2B5EF4-FFF2-40B4-BE49-F238E27FC236}">
                  <a16:creationId xmlns:a16="http://schemas.microsoft.com/office/drawing/2014/main" id="{6265B007-9819-4813-1668-B6D45C145CD4}"/>
                </a:ext>
              </a:extLst>
            </p:cNvPr>
            <p:cNvSpPr txBox="1"/>
            <p:nvPr/>
          </p:nvSpPr>
          <p:spPr>
            <a:xfrm>
              <a:off x="3065570" y="2435868"/>
              <a:ext cx="1641060" cy="479747"/>
            </a:xfrm>
            <a:prstGeom prst="rect">
              <a:avLst/>
            </a:prstGeom>
            <a:noFill/>
          </p:spPr>
          <p:txBody>
            <a:bodyPr wrap="square" rtlCol="0">
              <a:spAutoFit/>
            </a:bodyPr>
            <a:lstStyle/>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Hvor vil</a:t>
              </a:r>
            </a:p>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vi spiller?</a:t>
              </a:r>
            </a:p>
          </p:txBody>
        </p:sp>
        <p:sp>
          <p:nvSpPr>
            <p:cNvPr id="87" name="TextBox 86">
              <a:extLst>
                <a:ext uri="{FF2B5EF4-FFF2-40B4-BE49-F238E27FC236}">
                  <a16:creationId xmlns:a16="http://schemas.microsoft.com/office/drawing/2014/main" id="{9FB82D6C-DDD2-586D-37DA-5A947AC0CDD4}"/>
                </a:ext>
              </a:extLst>
            </p:cNvPr>
            <p:cNvSpPr txBox="1"/>
            <p:nvPr/>
          </p:nvSpPr>
          <p:spPr>
            <a:xfrm>
              <a:off x="3053423" y="3857609"/>
              <a:ext cx="1653728" cy="630942"/>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Geografier,</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produktkategorier,</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segmenter, kanaler</a:t>
              </a:r>
            </a:p>
          </p:txBody>
        </p:sp>
      </p:grpSp>
      <p:grpSp>
        <p:nvGrpSpPr>
          <p:cNvPr id="89" name="Group 88">
            <a:extLst>
              <a:ext uri="{FF2B5EF4-FFF2-40B4-BE49-F238E27FC236}">
                <a16:creationId xmlns:a16="http://schemas.microsoft.com/office/drawing/2014/main" id="{85B23C4A-5198-9C4E-FDFE-C4233DD9A986}"/>
              </a:ext>
            </a:extLst>
          </p:cNvPr>
          <p:cNvGrpSpPr/>
          <p:nvPr/>
        </p:nvGrpSpPr>
        <p:grpSpPr>
          <a:xfrm>
            <a:off x="864461" y="2416772"/>
            <a:ext cx="1656942" cy="1861858"/>
            <a:chOff x="3053423" y="2435868"/>
            <a:chExt cx="1656942" cy="1861858"/>
          </a:xfrm>
        </p:grpSpPr>
        <p:sp>
          <p:nvSpPr>
            <p:cNvPr id="90" name="TextBox 89">
              <a:extLst>
                <a:ext uri="{FF2B5EF4-FFF2-40B4-BE49-F238E27FC236}">
                  <a16:creationId xmlns:a16="http://schemas.microsoft.com/office/drawing/2014/main" id="{16C9BFAE-7F59-7040-67E9-D4CB30462142}"/>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Det</a:t>
              </a: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Formål</a:t>
              </a:r>
            </a:p>
          </p:txBody>
        </p:sp>
        <p:sp>
          <p:nvSpPr>
            <p:cNvPr id="91" name="TextBox 90">
              <a:extLst>
                <a:ext uri="{FF2B5EF4-FFF2-40B4-BE49-F238E27FC236}">
                  <a16:creationId xmlns:a16="http://schemas.microsoft.com/office/drawing/2014/main" id="{B0BB6244-915D-0970-8FDC-29D6C10DA545}"/>
                </a:ext>
              </a:extLst>
            </p:cNvPr>
            <p:cNvSpPr txBox="1"/>
            <p:nvPr/>
          </p:nvSpPr>
          <p:spPr>
            <a:xfrm>
              <a:off x="3065570" y="2435868"/>
              <a:ext cx="1641060" cy="669414"/>
            </a:xfrm>
            <a:prstGeom prst="rect">
              <a:avLst/>
            </a:prstGeom>
            <a:noFill/>
          </p:spPr>
          <p:txBody>
            <a:bodyPr wrap="square" rtlCol="0">
              <a:spAutoFit/>
            </a:bodyPr>
            <a:lstStyle/>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Hvad er vores</a:t>
              </a:r>
            </a:p>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vinder</a:t>
              </a:r>
            </a:p>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inspiration?</a:t>
              </a:r>
            </a:p>
          </p:txBody>
        </p:sp>
        <p:sp>
          <p:nvSpPr>
            <p:cNvPr id="92" name="TextBox 91">
              <a:extLst>
                <a:ext uri="{FF2B5EF4-FFF2-40B4-BE49-F238E27FC236}">
                  <a16:creationId xmlns:a16="http://schemas.microsoft.com/office/drawing/2014/main" id="{1331E51A-2C31-F504-7513-35227A59F351}"/>
                </a:ext>
              </a:extLst>
            </p:cNvPr>
            <p:cNvSpPr txBox="1"/>
            <p:nvPr/>
          </p:nvSpPr>
          <p:spPr>
            <a:xfrm>
              <a:off x="3053423" y="3846320"/>
              <a:ext cx="1653728" cy="451406"/>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Hvad er vores</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vejledende aspiration?</a:t>
              </a:r>
            </a:p>
          </p:txBody>
        </p:sp>
      </p:grpSp>
      <p:grpSp>
        <p:nvGrpSpPr>
          <p:cNvPr id="93" name="Group 92">
            <a:extLst>
              <a:ext uri="{FF2B5EF4-FFF2-40B4-BE49-F238E27FC236}">
                <a16:creationId xmlns:a16="http://schemas.microsoft.com/office/drawing/2014/main" id="{878C0D55-92CC-E1E5-EA7C-522D73B10456}"/>
              </a:ext>
            </a:extLst>
          </p:cNvPr>
          <p:cNvGrpSpPr/>
          <p:nvPr/>
        </p:nvGrpSpPr>
        <p:grpSpPr>
          <a:xfrm>
            <a:off x="7482675" y="2416772"/>
            <a:ext cx="1656942" cy="2254797"/>
            <a:chOff x="3053423" y="2435868"/>
            <a:chExt cx="1656942" cy="2254797"/>
          </a:xfrm>
        </p:grpSpPr>
        <p:sp>
          <p:nvSpPr>
            <p:cNvPr id="94" name="TextBox 93">
              <a:extLst>
                <a:ext uri="{FF2B5EF4-FFF2-40B4-BE49-F238E27FC236}">
                  <a16:creationId xmlns:a16="http://schemas.microsoft.com/office/drawing/2014/main" id="{5919952A-DFB0-31C8-628B-2D61C0A99273}"/>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Sættet af</a:t>
              </a: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kapaciteter</a:t>
              </a:r>
            </a:p>
          </p:txBody>
        </p:sp>
        <p:sp>
          <p:nvSpPr>
            <p:cNvPr id="95" name="TextBox 94">
              <a:extLst>
                <a:ext uri="{FF2B5EF4-FFF2-40B4-BE49-F238E27FC236}">
                  <a16:creationId xmlns:a16="http://schemas.microsoft.com/office/drawing/2014/main" id="{4FC32B3A-B6AA-BDD9-FE07-9852CA042DC9}"/>
                </a:ext>
              </a:extLst>
            </p:cNvPr>
            <p:cNvSpPr txBox="1"/>
            <p:nvPr/>
          </p:nvSpPr>
          <p:spPr>
            <a:xfrm>
              <a:off x="3065570" y="2435868"/>
              <a:ext cx="1641060" cy="669414"/>
            </a:xfrm>
            <a:prstGeom prst="rect">
              <a:avLst/>
            </a:prstGeom>
            <a:noFill/>
          </p:spPr>
          <p:txBody>
            <a:bodyPr wrap="square" rtlCol="0">
              <a:spAutoFit/>
            </a:bodyPr>
            <a:lstStyle/>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Hvad</a:t>
              </a:r>
            </a:p>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kapaciteter</a:t>
              </a:r>
            </a:p>
            <a:p>
              <a:pPr algn="ctr" rtl="0">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skal være på plads?</a:t>
              </a:r>
            </a:p>
          </p:txBody>
        </p:sp>
        <p:sp>
          <p:nvSpPr>
            <p:cNvPr id="96" name="TextBox 95">
              <a:extLst>
                <a:ext uri="{FF2B5EF4-FFF2-40B4-BE49-F238E27FC236}">
                  <a16:creationId xmlns:a16="http://schemas.microsoft.com/office/drawing/2014/main" id="{17AA2618-B98D-B829-5BBB-FA09FF96EF1D}"/>
                </a:ext>
              </a:extLst>
            </p:cNvPr>
            <p:cNvSpPr txBox="1"/>
            <p:nvPr/>
          </p:nvSpPr>
          <p:spPr>
            <a:xfrm>
              <a:off x="3053423" y="3880187"/>
              <a:ext cx="1653728" cy="810478"/>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Forstærkende</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aktiviteter</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bestemt</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konfiguration</a:t>
              </a:r>
            </a:p>
          </p:txBody>
        </p:sp>
      </p:grpSp>
      <p:grpSp>
        <p:nvGrpSpPr>
          <p:cNvPr id="97" name="Group 96">
            <a:extLst>
              <a:ext uri="{FF2B5EF4-FFF2-40B4-BE49-F238E27FC236}">
                <a16:creationId xmlns:a16="http://schemas.microsoft.com/office/drawing/2014/main" id="{B98C67FA-EDB5-CE55-0012-B2BC9C47902E}"/>
              </a:ext>
            </a:extLst>
          </p:cNvPr>
          <p:cNvGrpSpPr/>
          <p:nvPr/>
        </p:nvGrpSpPr>
        <p:grpSpPr>
          <a:xfrm>
            <a:off x="5285135" y="2416772"/>
            <a:ext cx="1656942" cy="2075261"/>
            <a:chOff x="3053423" y="2435868"/>
            <a:chExt cx="1656942" cy="2075261"/>
          </a:xfrm>
        </p:grpSpPr>
        <p:sp>
          <p:nvSpPr>
            <p:cNvPr id="98" name="TextBox 97">
              <a:extLst>
                <a:ext uri="{FF2B5EF4-FFF2-40B4-BE49-F238E27FC236}">
                  <a16:creationId xmlns:a16="http://schemas.microsoft.com/office/drawing/2014/main" id="{814F6963-D9B0-FCE0-D4CA-E000F8B1E245}"/>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Det unikke</a:t>
              </a: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måde at vinde på</a:t>
              </a:r>
            </a:p>
          </p:txBody>
        </p:sp>
        <p:sp>
          <p:nvSpPr>
            <p:cNvPr id="99" name="TextBox 98">
              <a:extLst>
                <a:ext uri="{FF2B5EF4-FFF2-40B4-BE49-F238E27FC236}">
                  <a16:creationId xmlns:a16="http://schemas.microsoft.com/office/drawing/2014/main" id="{4714CA65-F6F8-E3EA-144E-962A41BA4BC0}"/>
                </a:ext>
              </a:extLst>
            </p:cNvPr>
            <p:cNvSpPr txBox="1"/>
            <p:nvPr/>
          </p:nvSpPr>
          <p:spPr>
            <a:xfrm>
              <a:off x="3065570" y="2435868"/>
              <a:ext cx="1641060" cy="479747"/>
            </a:xfrm>
            <a:prstGeom prst="rect">
              <a:avLst/>
            </a:prstGeom>
            <a:noFill/>
          </p:spPr>
          <p:txBody>
            <a:bodyPr wrap="square" rtlCol="0">
              <a:spAutoFit/>
            </a:bodyPr>
            <a:lstStyle/>
            <a:p>
              <a:pPr algn="ctr" rtl="0">
                <a:lnSpc>
                  <a:spcPts val="1480"/>
                </a:lnSpc>
              </a:pP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Hvordan vil</a:t>
              </a:r>
            </a:p>
            <a:p>
              <a:pPr algn="ctr" rtl="0">
                <a:lnSpc>
                  <a:spcPts val="1480"/>
                </a:lnSpc>
              </a:pP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vi vinder?</a:t>
              </a:r>
            </a:p>
          </p:txBody>
        </p:sp>
        <p:sp>
          <p:nvSpPr>
            <p:cNvPr id="100" name="TextBox 99">
              <a:extLst>
                <a:ext uri="{FF2B5EF4-FFF2-40B4-BE49-F238E27FC236}">
                  <a16:creationId xmlns:a16="http://schemas.microsoft.com/office/drawing/2014/main" id="{2356CE3F-EF74-4BDC-E457-D0AF08541B51}"/>
                </a:ext>
              </a:extLst>
            </p:cNvPr>
            <p:cNvSpPr txBox="1"/>
            <p:nvPr/>
          </p:nvSpPr>
          <p:spPr>
            <a:xfrm>
              <a:off x="3053423" y="3880187"/>
              <a:ext cx="1653728" cy="630942"/>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Værdiforslag,</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konkurrencedygtige</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fordel</a:t>
              </a:r>
            </a:p>
          </p:txBody>
        </p:sp>
      </p:grpSp>
      <p:grpSp>
        <p:nvGrpSpPr>
          <p:cNvPr id="101" name="Group 100">
            <a:extLst>
              <a:ext uri="{FF2B5EF4-FFF2-40B4-BE49-F238E27FC236}">
                <a16:creationId xmlns:a16="http://schemas.microsoft.com/office/drawing/2014/main" id="{FC7C3FC5-6F2E-C260-0689-9AA7BB2DF6D8}"/>
              </a:ext>
            </a:extLst>
          </p:cNvPr>
          <p:cNvGrpSpPr/>
          <p:nvPr/>
        </p:nvGrpSpPr>
        <p:grpSpPr>
          <a:xfrm>
            <a:off x="9673775" y="2416772"/>
            <a:ext cx="1656942" cy="2434334"/>
            <a:chOff x="3053423" y="2435868"/>
            <a:chExt cx="1656942" cy="2434334"/>
          </a:xfrm>
        </p:grpSpPr>
        <p:sp>
          <p:nvSpPr>
            <p:cNvPr id="102" name="TextBox 101">
              <a:extLst>
                <a:ext uri="{FF2B5EF4-FFF2-40B4-BE49-F238E27FC236}">
                  <a16:creationId xmlns:a16="http://schemas.microsoft.com/office/drawing/2014/main" id="{3BA1A009-B02A-D4A0-DC0C-93EB249D9639}"/>
                </a:ext>
              </a:extLst>
            </p:cNvPr>
            <p:cNvSpPr txBox="1"/>
            <p:nvPr/>
          </p:nvSpPr>
          <p:spPr>
            <a:xfrm>
              <a:off x="3056637" y="3414618"/>
              <a:ext cx="1653728" cy="479747"/>
            </a:xfrm>
            <a:prstGeom prst="rect">
              <a:avLst/>
            </a:prstGeom>
            <a:noFill/>
          </p:spPr>
          <p:txBody>
            <a:bodyPr wrap="square" rtlCol="0">
              <a:spAutoFit/>
            </a:bodyPr>
            <a:lstStyle/>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Støtten</a:t>
              </a:r>
            </a:p>
            <a:p>
              <a:pPr algn="ctr" rtl="0">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systemer</a:t>
              </a:r>
            </a:p>
          </p:txBody>
        </p:sp>
        <p:sp>
          <p:nvSpPr>
            <p:cNvPr id="103" name="TextBox 102">
              <a:extLst>
                <a:ext uri="{FF2B5EF4-FFF2-40B4-BE49-F238E27FC236}">
                  <a16:creationId xmlns:a16="http://schemas.microsoft.com/office/drawing/2014/main" id="{DE1DC3F4-EEDA-02F5-EC17-258A7471D6F5}"/>
                </a:ext>
              </a:extLst>
            </p:cNvPr>
            <p:cNvSpPr txBox="1"/>
            <p:nvPr/>
          </p:nvSpPr>
          <p:spPr>
            <a:xfrm>
              <a:off x="3065570" y="2435868"/>
              <a:ext cx="1641060" cy="864467"/>
            </a:xfrm>
            <a:prstGeom prst="rect">
              <a:avLst/>
            </a:prstGeom>
            <a:noFill/>
          </p:spPr>
          <p:txBody>
            <a:bodyPr wrap="square" rtlCol="0">
              <a:spAutoFit/>
            </a:bodyPr>
            <a:lstStyle/>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Hvad</a:t>
              </a:r>
            </a:p>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ledelse</a:t>
              </a:r>
            </a:p>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systemer er</a:t>
              </a:r>
            </a:p>
            <a:p>
              <a:pPr algn="ctr" rtl="0">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påkrævet?</a:t>
              </a:r>
            </a:p>
          </p:txBody>
        </p:sp>
        <p:sp>
          <p:nvSpPr>
            <p:cNvPr id="104" name="TextBox 103">
              <a:extLst>
                <a:ext uri="{FF2B5EF4-FFF2-40B4-BE49-F238E27FC236}">
                  <a16:creationId xmlns:a16="http://schemas.microsoft.com/office/drawing/2014/main" id="{682CAF40-447B-90B8-30BB-66693D246BBF}"/>
                </a:ext>
              </a:extLst>
            </p:cNvPr>
            <p:cNvSpPr txBox="1"/>
            <p:nvPr/>
          </p:nvSpPr>
          <p:spPr>
            <a:xfrm>
              <a:off x="3053423" y="3880187"/>
              <a:ext cx="1653728" cy="990015"/>
            </a:xfrm>
            <a:prstGeom prst="rect">
              <a:avLst/>
            </a:prstGeom>
            <a:noFill/>
          </p:spPr>
          <p:txBody>
            <a:bodyPr wrap="square" rtlCol="0">
              <a:spAutoFit/>
            </a:bodyPr>
            <a:lstStyle/>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Systemer,</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infrastruktur,</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foranstaltninger til</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support</a:t>
              </a:r>
            </a:p>
            <a:p>
              <a:pPr algn="ctr" rtl="0">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vores valg</a:t>
              </a:r>
            </a:p>
          </p:txBody>
        </p:sp>
      </p:grpSp>
    </p:spTree>
    <p:extLst>
      <p:ext uri="{BB962C8B-B14F-4D97-AF65-F5344CB8AC3E}">
        <p14:creationId xmlns:p14="http://schemas.microsoft.com/office/powerpoint/2010/main" val="2687739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F8344B-BA25-2B08-7F26-2B9B5A0B27F4}"/>
              </a:ext>
            </a:extLst>
          </p:cNvPr>
          <p:cNvSpPr>
            <a:spLocks noGrp="1"/>
          </p:cNvSpPr>
          <p:nvPr>
            <p:ph type="body" sz="quarter" idx="16"/>
          </p:nvPr>
        </p:nvSpPr>
        <p:spPr>
          <a:xfrm>
            <a:off x="757638" y="490685"/>
            <a:ext cx="10595237" cy="803654"/>
          </a:xfrm>
        </p:spPr>
        <p:txBody>
          <a:bodyPr/>
          <a:lstStyle/>
          <a:p>
            <a:pPr rtl="0" algn="l"/>
            <a:r>
              <a:rPr lang="en-IE" dirty="0"/>
              <a:t>Nogle trin til at overveje hvornår</a:t>
            </a:r>
            <a:r>
              <a:rPr lang="en-IE" b="1" dirty="0"/>
              <a:t>Udvikling af din innovationsstrategi</a:t>
            </a:r>
            <a:r>
              <a:rPr lang="en-IE" dirty="0"/>
              <a:t>…</a:t>
            </a:r>
          </a:p>
        </p:txBody>
      </p:sp>
      <p:sp>
        <p:nvSpPr>
          <p:cNvPr id="4" name="Rectangle: Rounded Corners 3">
            <a:extLst>
              <a:ext uri="{FF2B5EF4-FFF2-40B4-BE49-F238E27FC236}">
                <a16:creationId xmlns:a16="http://schemas.microsoft.com/office/drawing/2014/main" id="{BD0C7BD8-8684-651B-1F87-B8F5F889B641}"/>
              </a:ext>
            </a:extLst>
          </p:cNvPr>
          <p:cNvSpPr/>
          <p:nvPr/>
        </p:nvSpPr>
        <p:spPr>
          <a:xfrm>
            <a:off x="1122629"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1. Definer din langsigtede vision og mål</a:t>
            </a:r>
          </a:p>
        </p:txBody>
      </p:sp>
      <p:sp>
        <p:nvSpPr>
          <p:cNvPr id="5" name="Rectangle: Rounded Corners 4">
            <a:extLst>
              <a:ext uri="{FF2B5EF4-FFF2-40B4-BE49-F238E27FC236}">
                <a16:creationId xmlns:a16="http://schemas.microsoft.com/office/drawing/2014/main" id="{DC553A91-98C9-AAE2-39BA-CD1C19CC8106}"/>
              </a:ext>
            </a:extLst>
          </p:cNvPr>
          <p:cNvSpPr/>
          <p:nvPr/>
        </p:nvSpPr>
        <p:spPr>
          <a:xfrm>
            <a:off x="7930837"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9. Omfavn smidighed og iteration</a:t>
            </a:r>
          </a:p>
        </p:txBody>
      </p:sp>
      <p:sp>
        <p:nvSpPr>
          <p:cNvPr id="6" name="Rectangle: Rounded Corners 5">
            <a:extLst>
              <a:ext uri="{FF2B5EF4-FFF2-40B4-BE49-F238E27FC236}">
                <a16:creationId xmlns:a16="http://schemas.microsoft.com/office/drawing/2014/main" id="{24E94422-BA6D-38CF-46A0-79A2C39A535F}"/>
              </a:ext>
            </a:extLst>
          </p:cNvPr>
          <p:cNvSpPr/>
          <p:nvPr/>
        </p:nvSpPr>
        <p:spPr>
          <a:xfrm>
            <a:off x="4575016"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8. Overvåg og evaluer fremskridt</a:t>
            </a:r>
          </a:p>
        </p:txBody>
      </p:sp>
      <p:sp>
        <p:nvSpPr>
          <p:cNvPr id="7" name="Rectangle: Rounded Corners 6">
            <a:extLst>
              <a:ext uri="{FF2B5EF4-FFF2-40B4-BE49-F238E27FC236}">
                <a16:creationId xmlns:a16="http://schemas.microsoft.com/office/drawing/2014/main" id="{067AE2BC-EB39-BE7A-E7D8-CC3C2F26C0DF}"/>
              </a:ext>
            </a:extLst>
          </p:cNvPr>
          <p:cNvSpPr/>
          <p:nvPr/>
        </p:nvSpPr>
        <p:spPr>
          <a:xfrm>
            <a:off x="1122629"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7. Tildel passende ressourcer (finansielle, menneskelige og teknologiske)</a:t>
            </a:r>
            <a:endParaRPr lang="en-IE" b="1" dirty="0"/>
          </a:p>
        </p:txBody>
      </p:sp>
      <p:sp>
        <p:nvSpPr>
          <p:cNvPr id="8" name="Rectangle: Rounded Corners 7">
            <a:extLst>
              <a:ext uri="{FF2B5EF4-FFF2-40B4-BE49-F238E27FC236}">
                <a16:creationId xmlns:a16="http://schemas.microsoft.com/office/drawing/2014/main" id="{474C8ECC-E2A4-0020-210A-CE3BCE77154E}"/>
              </a:ext>
            </a:extLst>
          </p:cNvPr>
          <p:cNvSpPr/>
          <p:nvPr/>
        </p:nvSpPr>
        <p:spPr>
          <a:xfrm>
            <a:off x="1122629" y="3207945"/>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4. Engager dig med dine nøgleinteressenter (se modul 5)</a:t>
            </a:r>
          </a:p>
        </p:txBody>
      </p:sp>
      <p:sp>
        <p:nvSpPr>
          <p:cNvPr id="9" name="Rectangle: Rounded Corners 8">
            <a:extLst>
              <a:ext uri="{FF2B5EF4-FFF2-40B4-BE49-F238E27FC236}">
                <a16:creationId xmlns:a16="http://schemas.microsoft.com/office/drawing/2014/main" id="{2D4D8B4F-51A6-0765-74FF-5CB54460CA16}"/>
              </a:ext>
            </a:extLst>
          </p:cNvPr>
          <p:cNvSpPr/>
          <p:nvPr/>
        </p:nvSpPr>
        <p:spPr>
          <a:xfrm>
            <a:off x="457501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5. Prioriter områder for innovation, der stemmer overens med din vision</a:t>
            </a:r>
          </a:p>
        </p:txBody>
      </p:sp>
      <p:sp>
        <p:nvSpPr>
          <p:cNvPr id="10" name="Rectangle: Rounded Corners 9">
            <a:extLst>
              <a:ext uri="{FF2B5EF4-FFF2-40B4-BE49-F238E27FC236}">
                <a16:creationId xmlns:a16="http://schemas.microsoft.com/office/drawing/2014/main" id="{21EEC864-55A7-5125-42F8-6D5863D622F4}"/>
              </a:ext>
            </a:extLst>
          </p:cNvPr>
          <p:cNvSpPr/>
          <p:nvPr/>
        </p:nvSpPr>
        <p:spPr>
          <a:xfrm>
            <a:off x="4526733"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2. Vurder det nuværende forretningslandskab</a:t>
            </a:r>
          </a:p>
        </p:txBody>
      </p:sp>
      <p:sp>
        <p:nvSpPr>
          <p:cNvPr id="11" name="Rectangle: Rounded Corners 10">
            <a:extLst>
              <a:ext uri="{FF2B5EF4-FFF2-40B4-BE49-F238E27FC236}">
                <a16:creationId xmlns:a16="http://schemas.microsoft.com/office/drawing/2014/main" id="{21500767-E5F2-D70B-DAF8-EB5D2E41D612}"/>
              </a:ext>
            </a:extLst>
          </p:cNvPr>
          <p:cNvSpPr/>
          <p:nvPr/>
        </p:nvSpPr>
        <p:spPr>
          <a:xfrm>
            <a:off x="793083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b="1" dirty="0"/>
              <a:t>6. Etabler innovationsprocesser og -strukturer</a:t>
            </a:r>
            <a:endParaRPr lang="en-IE" b="1" dirty="0"/>
          </a:p>
        </p:txBody>
      </p:sp>
      <p:sp>
        <p:nvSpPr>
          <p:cNvPr id="12" name="Rectangle: Rounded Corners 11">
            <a:extLst>
              <a:ext uri="{FF2B5EF4-FFF2-40B4-BE49-F238E27FC236}">
                <a16:creationId xmlns:a16="http://schemas.microsoft.com/office/drawing/2014/main" id="{47420BDF-C248-B41D-0952-A63A36F21AEC}"/>
              </a:ext>
            </a:extLst>
          </p:cNvPr>
          <p:cNvSpPr/>
          <p:nvPr/>
        </p:nvSpPr>
        <p:spPr>
          <a:xfrm>
            <a:off x="7930837" y="1788851"/>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3. Fremme en innovationskultur</a:t>
            </a:r>
          </a:p>
        </p:txBody>
      </p:sp>
    </p:spTree>
    <p:extLst>
      <p:ext uri="{BB962C8B-B14F-4D97-AF65-F5344CB8AC3E}">
        <p14:creationId xmlns:p14="http://schemas.microsoft.com/office/powerpoint/2010/main" val="4056040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8" y="2319301"/>
            <a:ext cx="5683511" cy="3291086"/>
          </a:xfrm>
        </p:spPr>
        <p:txBody>
          <a:bodyPr/>
          <a:lstStyle/>
          <a:p>
            <a:pPr rtl="0" algn="l"/>
            <a:r>
              <a:rPr lang="en-US" dirty="0"/>
              <a:t>Som allerede nævnt kan en udfordring eller et problem også ses som en mulighed!!</a:t>
            </a:r>
          </a:p>
          <a:p>
            <a:pPr rtl="0" algn="l"/>
            <a:r>
              <a:rPr lang="en-US" dirty="0"/>
              <a:t>I vores</a:t>
            </a:r>
            <a:r>
              <a:rPr lang="en-US" b="1" dirty="0">
                <a:solidFill>
                  <a:srgbClr val="1188A3"/>
                </a:solidFill>
                <a:hlinkClick r:id="rId2">
                  <a:extLst>
                    <a:ext uri="{A12FA001-AC4F-418D-AE19-62706E023703}">
                      <ahyp:hlinkClr xmlns:ahyp="http://schemas.microsoft.com/office/drawing/2018/hyperlinkcolor" val="tx"/>
                    </a:ext>
                  </a:extLst>
                </a:hlinkClick>
              </a:rPr>
              <a:t>Kompendium om god praksis</a:t>
            </a:r>
            <a:r>
              <a:rPr lang="en-US" b="1" dirty="0">
                <a:solidFill>
                  <a:srgbClr val="1188A3"/>
                </a:solidFill>
              </a:rPr>
              <a:t>,</a:t>
            </a:r>
            <a:r>
              <a:rPr lang="en-US" dirty="0"/>
              <a:t>vi undersøger 20 eksempler på SMV'er, der innoverer fødevarer og tjenester på etiske og ansvarlige måder i hele Europa. Herfra kan du blive inspireret af indsatser, der allerede gøres for at udfylde hullet eller udfordringerne på markedet!!</a:t>
            </a:r>
            <a:endParaRPr lang="en-IE" dirty="0"/>
          </a:p>
          <a:p>
            <a:pPr rtl="0" algn="l"/>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898358" y="636745"/>
            <a:ext cx="4990998" cy="992652"/>
          </a:xfrm>
        </p:spPr>
        <p:txBody>
          <a:bodyPr/>
          <a:lstStyle/>
          <a:p>
            <a:pPr rtl="0" algn="l"/>
            <a:r>
              <a:rPr lang="en-US" dirty="0"/>
              <a:t>Bliv inspireret...Hvordan udfordringer kan blive MULIGHEDER</a:t>
            </a:r>
          </a:p>
          <a:p>
            <a:pPr rtl="0" algn="l"/>
            <a:endParaRPr lang="en-US"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81972-04CE-6B01-EA72-199B175409FF}"/>
              </a:ext>
            </a:extLst>
          </p:cNvPr>
          <p:cNvSpPr>
            <a:spLocks noGrp="1"/>
          </p:cNvSpPr>
          <p:nvPr>
            <p:ph type="body" sz="quarter" idx="18"/>
          </p:nvPr>
        </p:nvSpPr>
        <p:spPr>
          <a:xfrm>
            <a:off x="898357" y="1276539"/>
            <a:ext cx="5646737" cy="3863068"/>
          </a:xfrm>
        </p:spPr>
        <p:txBody>
          <a:bodyPr/>
          <a:lstStyle/>
          <a:p>
            <a:pPr indent="0" rtl="0" algn="l"/>
            <a:r>
              <a:rPr lang="en-US" dirty="0"/>
              <a:t>Nu hvor du er klar over udfordringen, kan du og dit team forestille dig, hvilken udfordring der kan være muligheden, der venter på, at du finder en løsning på?</a:t>
            </a:r>
          </a:p>
          <a:p>
            <a:pPr marL="571500" indent="-342900" rtl="0" algn="l">
              <a:buFont typeface="Arial" panose="020B0604020202020204" pitchFamily="34" charset="0"/>
              <a:buChar char="•"/>
            </a:pPr>
            <a:r>
              <a:rPr lang="en-US" dirty="0"/>
              <a:t>Bliver det et nyt etisk fødevareprodukt?</a:t>
            </a:r>
          </a:p>
          <a:p>
            <a:pPr marL="571500" indent="-342900" rtl="0" algn="l">
              <a:buFont typeface="Arial" panose="020B0604020202020204" pitchFamily="34" charset="0"/>
              <a:buChar char="•"/>
            </a:pPr>
            <a:r>
              <a:rPr lang="en-US" dirty="0"/>
              <a:t>Et tilpasset etisk fødevareprodukt?</a:t>
            </a:r>
          </a:p>
          <a:p>
            <a:pPr marL="571500" indent="-342900" rtl="0" algn="l">
              <a:buFont typeface="Arial" panose="020B0604020202020204" pitchFamily="34" charset="0"/>
              <a:buChar char="•"/>
            </a:pPr>
            <a:r>
              <a:rPr lang="en-US" dirty="0"/>
              <a:t>Vil det være en mere bæredygtig service?</a:t>
            </a:r>
          </a:p>
          <a:p>
            <a:pPr marL="571500" indent="-342900" rtl="0" algn="l">
              <a:buFont typeface="Arial" panose="020B0604020202020204" pitchFamily="34" charset="0"/>
              <a:buChar char="•"/>
            </a:pPr>
            <a:r>
              <a:rPr lang="en-US" dirty="0"/>
              <a:t>Vil det være en kombination af de to?</a:t>
            </a:r>
          </a:p>
          <a:p>
            <a:pPr rtl="0" algn="l"/>
            <a:endParaRPr lang="en-IE" dirty="0"/>
          </a:p>
        </p:txBody>
      </p:sp>
      <p:sp>
        <p:nvSpPr>
          <p:cNvPr id="3" name="Text Placeholder 2">
            <a:extLst>
              <a:ext uri="{FF2B5EF4-FFF2-40B4-BE49-F238E27FC236}">
                <a16:creationId xmlns:a16="http://schemas.microsoft.com/office/drawing/2014/main" id="{C1281812-3E8D-5E49-3855-A17229714394}"/>
              </a:ext>
            </a:extLst>
          </p:cNvPr>
          <p:cNvSpPr>
            <a:spLocks noGrp="1"/>
          </p:cNvSpPr>
          <p:nvPr>
            <p:ph type="body" sz="quarter" idx="16"/>
          </p:nvPr>
        </p:nvSpPr>
        <p:spPr>
          <a:xfrm>
            <a:off x="762555" y="176632"/>
            <a:ext cx="10762506" cy="777618"/>
          </a:xfrm>
          <a:solidFill>
            <a:srgbClr val="F68F37"/>
          </a:solidFill>
        </p:spPr>
        <p:txBody>
          <a:bodyPr/>
          <a:lstStyle/>
          <a:p>
            <a:pPr rtl="0" algn="l"/>
            <a:r>
              <a:rPr lang="en-IE" dirty="0"/>
              <a:t>Lærerøvelse-</a:t>
            </a:r>
            <a:r>
              <a:rPr lang="en-US" sz="2400" b="1" dirty="0"/>
              <a:t>Gør udfordringerne til muligheder!</a:t>
            </a:r>
            <a:endParaRPr lang="en-IE" sz="2400" b="1" dirty="0"/>
          </a:p>
          <a:p>
            <a:pPr rtl="0" algn="l"/>
            <a:endParaRPr lang="en-IE" dirty="0"/>
          </a:p>
        </p:txBody>
      </p:sp>
      <p:pic>
        <p:nvPicPr>
          <p:cNvPr id="6" name="Picture Placeholder 5" descr="Blue puzzle pieces with one red puzzle forming a circle">
            <a:extLst>
              <a:ext uri="{FF2B5EF4-FFF2-40B4-BE49-F238E27FC236}">
                <a16:creationId xmlns:a16="http://schemas.microsoft.com/office/drawing/2014/main" id="{0A6746B7-1463-482D-8101-44B4660716A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03F7CDEE-C2D8-B8F1-D557-BB78DBAF48AB}"/>
              </a:ext>
            </a:extLst>
          </p:cNvPr>
          <p:cNvSpPr txBox="1"/>
          <p:nvPr/>
        </p:nvSpPr>
        <p:spPr>
          <a:xfrm>
            <a:off x="3657598" y="5417003"/>
            <a:ext cx="5119043" cy="923330"/>
          </a:xfrm>
          <a:prstGeom prst="rect">
            <a:avLst/>
          </a:prstGeom>
          <a:solidFill>
            <a:srgbClr val="F68F37"/>
          </a:solidFill>
        </p:spPr>
        <p:txBody>
          <a:bodyPr wrap="square" rtlCol="0" anchor="ctr" anchorCtr="1">
            <a:spAutoFit/>
          </a:bodyPr>
          <a:lstStyle/>
          <a:p>
            <a:pPr rtl="0" algn="l"/>
            <a:endParaRPr lang="en-US" b="1" dirty="0">
              <a:solidFill>
                <a:srgbClr val="000000"/>
              </a:solidFill>
            </a:endParaRPr>
          </a:p>
          <a:p>
            <a:pPr algn="l" rtl="0"/>
            <a:r>
              <a:rPr lang="en-US" b="1" dirty="0">
                <a:solidFill>
                  <a:srgbClr val="000000"/>
                </a:solidFill>
              </a:rPr>
              <a:t>FORSØG AT BESVARE DISSE 4 SPØRGSMÅL...</a:t>
            </a:r>
          </a:p>
          <a:p>
            <a:pPr rtl="0" algn="l"/>
            <a:endParaRPr lang="en-US" b="1" dirty="0">
              <a:solidFill>
                <a:srgbClr val="000000"/>
              </a:solidFill>
            </a:endParaRPr>
          </a:p>
        </p:txBody>
      </p:sp>
      <p:pic>
        <p:nvPicPr>
          <p:cNvPr id="8" name="Graphic 7" descr="Pencil outline">
            <a:extLst>
              <a:ext uri="{FF2B5EF4-FFF2-40B4-BE49-F238E27FC236}">
                <a16:creationId xmlns:a16="http://schemas.microsoft.com/office/drawing/2014/main" id="{1B22F93E-DB74-13EE-85B0-74C692E18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9831" y="5417003"/>
            <a:ext cx="914400" cy="914400"/>
          </a:xfrm>
          <a:prstGeom prst="rect">
            <a:avLst/>
          </a:prstGeom>
        </p:spPr>
      </p:pic>
    </p:spTree>
    <p:extLst>
      <p:ext uri="{BB962C8B-B14F-4D97-AF65-F5344CB8AC3E}">
        <p14:creationId xmlns:p14="http://schemas.microsoft.com/office/powerpoint/2010/main" val="4006739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17C1F-F9DB-30B8-1CEB-7D4BBCBDC0FB}"/>
              </a:ext>
            </a:extLst>
          </p:cNvPr>
          <p:cNvSpPr>
            <a:spLocks noGrp="1"/>
          </p:cNvSpPr>
          <p:nvPr>
            <p:ph type="body" sz="quarter" idx="18"/>
          </p:nvPr>
        </p:nvSpPr>
        <p:spPr>
          <a:xfrm>
            <a:off x="898357" y="1472883"/>
            <a:ext cx="5646906" cy="3025975"/>
          </a:xfrm>
        </p:spPr>
        <p:txBody>
          <a:bodyPr/>
          <a:lstStyle/>
          <a:p>
            <a:pPr rtl="0" algn="l"/>
            <a:r>
              <a:rPr lang="en-IE" dirty="0"/>
              <a:t>Fejl er et virkelig stærkt værktøj til læring. At eksperimentere med fødevarer eller ideer for at skabe prototyper og derefter interagere med dem og teste dem er kernen i innovation. Du skal forstå, at ikke alle dine forsøg vil eller kan virke. Især når vi forsøger at løse store problemer (som madspild eller forbedrede madsystemer), er vi bundet til at fejle. Men hvis vi er forberedte på denne fiasko og indtager den korrekte tankegang, vil vi uundgåeligt lære noget af denne fiasko.</a:t>
            </a:r>
          </a:p>
        </p:txBody>
      </p:sp>
      <p:sp>
        <p:nvSpPr>
          <p:cNvPr id="3" name="Text Placeholder 2">
            <a:extLst>
              <a:ext uri="{FF2B5EF4-FFF2-40B4-BE49-F238E27FC236}">
                <a16:creationId xmlns:a16="http://schemas.microsoft.com/office/drawing/2014/main" id="{540D176D-F4F8-E6F0-62DF-DF94B635A1EB}"/>
              </a:ext>
            </a:extLst>
          </p:cNvPr>
          <p:cNvSpPr>
            <a:spLocks noGrp="1"/>
          </p:cNvSpPr>
          <p:nvPr>
            <p:ph type="body" sz="quarter" idx="16"/>
          </p:nvPr>
        </p:nvSpPr>
        <p:spPr>
          <a:xfrm>
            <a:off x="898357" y="701706"/>
            <a:ext cx="4990998" cy="992652"/>
          </a:xfrm>
        </p:spPr>
        <p:txBody>
          <a:bodyPr/>
          <a:lstStyle/>
          <a:p>
            <a:pPr rtl="0" algn="l"/>
            <a:r>
              <a:rPr lang="en-IE" dirty="0"/>
              <a:t>Forberedelse til fiasko</a:t>
            </a:r>
          </a:p>
        </p:txBody>
      </p:sp>
      <p:pic>
        <p:nvPicPr>
          <p:cNvPr id="6" name="Picture Placeholder 5" descr="Bright ladder against dull ladders">
            <a:extLst>
              <a:ext uri="{FF2B5EF4-FFF2-40B4-BE49-F238E27FC236}">
                <a16:creationId xmlns:a16="http://schemas.microsoft.com/office/drawing/2014/main" id="{D9D3A0E1-09B9-DC6B-562B-98F2778ACE4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Oval 6">
            <a:extLst>
              <a:ext uri="{FF2B5EF4-FFF2-40B4-BE49-F238E27FC236}">
                <a16:creationId xmlns:a16="http://schemas.microsoft.com/office/drawing/2014/main" id="{6E1B68BD-7E2C-36D8-A9DE-2D7A09582299}"/>
              </a:ext>
            </a:extLst>
          </p:cNvPr>
          <p:cNvSpPr/>
          <p:nvPr/>
        </p:nvSpPr>
        <p:spPr>
          <a:xfrm>
            <a:off x="6545263" y="1555368"/>
            <a:ext cx="3409442" cy="1873632"/>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400" b="1" i="1" dirty="0">
                <a:solidFill>
                  <a:schemeClr val="bg1"/>
                </a:solidFill>
              </a:rPr>
              <a:t>Mislykkes tidligt for at få succes før!!!</a:t>
            </a:r>
          </a:p>
          <a:p>
            <a:pPr algn="ctr" rtl="0"/>
            <a:r>
              <a:rPr lang="en-IE" sz="1400" dirty="0">
                <a:solidFill>
                  <a:schemeClr val="tx2">
                    <a:lumMod val="50000"/>
                  </a:schemeClr>
                </a:solidFill>
              </a:rPr>
              <a:t>IDEO team mantra</a:t>
            </a:r>
          </a:p>
        </p:txBody>
      </p:sp>
      <p:pic>
        <p:nvPicPr>
          <p:cNvPr id="4" name="Picture 3">
            <a:extLst>
              <a:ext uri="{FF2B5EF4-FFF2-40B4-BE49-F238E27FC236}">
                <a16:creationId xmlns:a16="http://schemas.microsoft.com/office/drawing/2014/main" id="{CA301638-522C-27D5-8A3F-37A078251E9F}"/>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04727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8A03C-1F6F-7EA0-2069-AB87F8E3DA8D}"/>
              </a:ext>
            </a:extLst>
          </p:cNvPr>
          <p:cNvSpPr>
            <a:spLocks noGrp="1"/>
          </p:cNvSpPr>
          <p:nvPr>
            <p:ph type="body" sz="quarter" idx="13"/>
          </p:nvPr>
        </p:nvSpPr>
        <p:spPr>
          <a:xfrm>
            <a:off x="1137014" y="1524912"/>
            <a:ext cx="4494242" cy="3808175"/>
          </a:xfrm>
        </p:spPr>
        <p:txBody>
          <a:bodyPr/>
          <a:lstStyle/>
          <a:p>
            <a:pPr rtl="0" algn="l"/>
            <a:r>
              <a:rPr lang="en-IE" dirty="0"/>
              <a:t>Tænk ikke på det som fiasko, tænk på det som at designe eksperimenter, hvorigennem du vil lære.</a:t>
            </a:r>
          </a:p>
        </p:txBody>
      </p:sp>
      <p:pic>
        <p:nvPicPr>
          <p:cNvPr id="9" name="Picture Placeholder 8" descr="Rows of toasted bread of various color">
            <a:extLst>
              <a:ext uri="{FF2B5EF4-FFF2-40B4-BE49-F238E27FC236}">
                <a16:creationId xmlns:a16="http://schemas.microsoft.com/office/drawing/2014/main" id="{69500682-B470-CA0F-60EC-B25B83B3BCA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grpSp>
        <p:nvGrpSpPr>
          <p:cNvPr id="4" name="Group 3">
            <a:extLst>
              <a:ext uri="{FF2B5EF4-FFF2-40B4-BE49-F238E27FC236}">
                <a16:creationId xmlns:a16="http://schemas.microsoft.com/office/drawing/2014/main" id="{E2780676-55E4-2C23-B536-399D5046EA9F}"/>
              </a:ext>
            </a:extLst>
          </p:cNvPr>
          <p:cNvGrpSpPr/>
          <p:nvPr/>
        </p:nvGrpSpPr>
        <p:grpSpPr>
          <a:xfrm>
            <a:off x="2716038" y="1404749"/>
            <a:ext cx="1177027" cy="809484"/>
            <a:chOff x="3400450" y="986392"/>
            <a:chExt cx="1487826" cy="1083162"/>
          </a:xfrm>
        </p:grpSpPr>
        <p:sp>
          <p:nvSpPr>
            <p:cNvPr id="5" name="Freeform 10">
              <a:extLst>
                <a:ext uri="{FF2B5EF4-FFF2-40B4-BE49-F238E27FC236}">
                  <a16:creationId xmlns:a16="http://schemas.microsoft.com/office/drawing/2014/main" id="{BFA878DD-5167-A191-1EDC-4AB2AF521BA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rtl="0" algn="l"/>
              <a:endParaRPr lang="en-US"/>
            </a:p>
          </p:txBody>
        </p:sp>
        <p:sp>
          <p:nvSpPr>
            <p:cNvPr id="6" name="Freeform 11">
              <a:extLst>
                <a:ext uri="{FF2B5EF4-FFF2-40B4-BE49-F238E27FC236}">
                  <a16:creationId xmlns:a16="http://schemas.microsoft.com/office/drawing/2014/main" id="{9A5B0949-4C04-C73C-7498-9BED32756A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
        <p:nvSpPr>
          <p:cNvPr id="7" name="TextBox 6">
            <a:extLst>
              <a:ext uri="{FF2B5EF4-FFF2-40B4-BE49-F238E27FC236}">
                <a16:creationId xmlns:a16="http://schemas.microsoft.com/office/drawing/2014/main" id="{7CA0DEC6-F194-4DF9-8B32-901C2318BF9E}"/>
              </a:ext>
            </a:extLst>
          </p:cNvPr>
          <p:cNvSpPr txBox="1"/>
          <p:nvPr/>
        </p:nvSpPr>
        <p:spPr>
          <a:xfrm>
            <a:off x="2779414" y="4963755"/>
            <a:ext cx="3431263" cy="369332"/>
          </a:xfrm>
          <a:prstGeom prst="rect">
            <a:avLst/>
          </a:prstGeom>
          <a:noFill/>
        </p:spPr>
        <p:txBody>
          <a:bodyPr wrap="square">
            <a:spAutoFit/>
          </a:bodyPr>
          <a:lstStyle/>
          <a:p>
            <a:pPr rtl="0" algn="l"/>
            <a:r>
              <a:rPr lang="en-US" dirty="0">
                <a:solidFill>
                  <a:schemeClr val="bg2">
                    <a:lumMod val="50000"/>
                  </a:schemeClr>
                </a:solidFill>
              </a:rPr>
              <a:t>- Tim Brown direktørstol, IDEO</a:t>
            </a:r>
            <a:endParaRPr lang="en-IE" dirty="0">
              <a:solidFill>
                <a:schemeClr val="bg2">
                  <a:lumMod val="50000"/>
                </a:schemeClr>
              </a:solidFill>
            </a:endParaRPr>
          </a:p>
        </p:txBody>
      </p:sp>
    </p:spTree>
    <p:extLst>
      <p:ext uri="{BB962C8B-B14F-4D97-AF65-F5344CB8AC3E}">
        <p14:creationId xmlns:p14="http://schemas.microsoft.com/office/powerpoint/2010/main" val="280032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E536E9A-148E-CD8B-3B9F-3B7CE349AB8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a:prstGeom prst="rect">
            <a:avLst/>
          </a:prstGeom>
        </p:spPr>
      </p:pic>
      <p:sp>
        <p:nvSpPr>
          <p:cNvPr id="5" name="Text Placeholder 3">
            <a:extLst>
              <a:ext uri="{FF2B5EF4-FFF2-40B4-BE49-F238E27FC236}">
                <a16:creationId xmlns:a16="http://schemas.microsoft.com/office/drawing/2014/main" id="{0AD6DCCB-5BBA-4A46-B96D-F372D4265A11}"/>
              </a:ext>
            </a:extLst>
          </p:cNvPr>
          <p:cNvSpPr>
            <a:spLocks noGrp="1"/>
          </p:cNvSpPr>
          <p:nvPr>
            <p:ph type="body" sz="quarter" idx="16"/>
          </p:nvPr>
        </p:nvSpPr>
        <p:spPr>
          <a:xfrm>
            <a:off x="835025" y="608806"/>
            <a:ext cx="4991100" cy="992188"/>
          </a:xfrm>
        </p:spPr>
        <p:txBody>
          <a:bodyPr>
            <a:normAutofit/>
          </a:bodyPr>
          <a:lstStyle/>
          <a:p>
            <a:pPr rtl="0" algn="l"/>
            <a:r>
              <a:rPr lang="en-US" sz="3300" b="1" dirty="0"/>
              <a:t>1. Inkrementel innovation</a:t>
            </a:r>
            <a:endParaRPr lang="en-IE" sz="3300" b="1" dirty="0"/>
          </a:p>
        </p:txBody>
      </p:sp>
      <p:sp>
        <p:nvSpPr>
          <p:cNvPr id="7" name="Text Placeholder 2">
            <a:extLst>
              <a:ext uri="{FF2B5EF4-FFF2-40B4-BE49-F238E27FC236}">
                <a16:creationId xmlns:a16="http://schemas.microsoft.com/office/drawing/2014/main" id="{453A6B23-6115-2AA8-6411-15BF9C1E433F}"/>
              </a:ext>
            </a:extLst>
          </p:cNvPr>
          <p:cNvSpPr>
            <a:spLocks noGrp="1"/>
          </p:cNvSpPr>
          <p:nvPr>
            <p:ph type="body" sz="quarter" idx="18"/>
          </p:nvPr>
        </p:nvSpPr>
        <p:spPr>
          <a:xfrm>
            <a:off x="898525" y="1273175"/>
            <a:ext cx="7769225" cy="4337050"/>
          </a:xfrm>
        </p:spPr>
        <p:txBody>
          <a:bodyPr>
            <a:noAutofit/>
          </a:bodyPr>
          <a:lstStyle/>
          <a:p>
            <a:pPr rtl="0" algn="l">
              <a:lnSpc>
                <a:spcPct val="100000"/>
              </a:lnSpc>
            </a:pPr>
            <a:r>
              <a:rPr lang="en-US" sz="2200" dirty="0"/>
              <a:t>I bund og grund er inkrementel innovation processen med at lave mindre forbedringer af eksisterende produkter, tjenester, processer, metoder eller endda fødevarevirksomheden selv. Hvis en</a:t>
            </a:r>
            <a:r>
              <a:rPr lang="en-US" sz="2200" b="1" dirty="0"/>
              <a:t>forandring skaber værdi</a:t>
            </a:r>
            <a:r>
              <a:rPr lang="en-US" sz="2200" dirty="0"/>
              <a:t>og har nogle</a:t>
            </a:r>
            <a:r>
              <a:rPr lang="en-US" sz="2200" b="1" dirty="0"/>
              <a:t>element af nyhed</a:t>
            </a:r>
            <a:r>
              <a:rPr lang="en-US" sz="2200" dirty="0"/>
              <a:t>til det, kan det klassificeres som inkrementel innovation.</a:t>
            </a:r>
          </a:p>
          <a:p>
            <a:pPr rtl="0" algn="l">
              <a:lnSpc>
                <a:spcPct val="100000"/>
              </a:lnSpc>
            </a:pPr>
            <a:r>
              <a:rPr lang="en-US" sz="2200" dirty="0"/>
              <a:t>Inkrementelle innovationer</a:t>
            </a:r>
            <a:r>
              <a:rPr lang="en-US" sz="2200" b="1" dirty="0"/>
              <a:t>kræver ikke store teknologiske spring</a:t>
            </a:r>
            <a:r>
              <a:rPr lang="en-US" sz="2200" dirty="0"/>
              <a:t>og har en tendens til at udnytte deres eksisterende teknologi og forretningsmodel, så de normalt ikke har meget indflydelse på markedsdynamikken.</a:t>
            </a:r>
          </a:p>
          <a:p>
            <a:pPr rtl="0" algn="l">
              <a:lnSpc>
                <a:spcPct val="100000"/>
              </a:lnSpc>
            </a:pPr>
            <a:r>
              <a:rPr lang="en-US" sz="2200" dirty="0"/>
              <a:t>De er typisk meget</a:t>
            </a:r>
            <a:r>
              <a:rPr lang="en-US" sz="2200" b="1" dirty="0"/>
              <a:t> </a:t>
            </a:r>
            <a:r>
              <a:rPr lang="en-US" sz="2200" dirty="0"/>
              <a:t>end andre typer af innovationer, og der er mindre usikkerhed involveret, hvilket gør dem meget mere forudsigelige og dermed mere sikre for din virksomhed.</a:t>
            </a:r>
            <a:endParaRPr lang="en-IE" sz="2200" dirty="0"/>
          </a:p>
        </p:txBody>
      </p:sp>
    </p:spTree>
    <p:extLst>
      <p:ext uri="{BB962C8B-B14F-4D97-AF65-F5344CB8AC3E}">
        <p14:creationId xmlns:p14="http://schemas.microsoft.com/office/powerpoint/2010/main" val="16699044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3F6F7-B1A0-B7A0-83B5-BB527488E702}"/>
              </a:ext>
            </a:extLst>
          </p:cNvPr>
          <p:cNvSpPr>
            <a:spLocks noGrp="1"/>
          </p:cNvSpPr>
          <p:nvPr>
            <p:ph type="body" sz="quarter" idx="18"/>
          </p:nvPr>
        </p:nvSpPr>
        <p:spPr>
          <a:xfrm>
            <a:off x="798381" y="1212172"/>
            <a:ext cx="10862483" cy="3849918"/>
          </a:xfrm>
        </p:spPr>
        <p:txBody>
          <a:bodyPr/>
          <a:lstStyle/>
          <a:p>
            <a:pPr rtl="0" algn="l"/>
            <a:r>
              <a:rPr lang="en-US" dirty="0"/>
              <a:t>I sidste ende kan fiasko tjene som en</a:t>
            </a:r>
            <a:r>
              <a:rPr lang="en-US" b="1" dirty="0"/>
              <a:t>katalysator for vækst og forbedring</a:t>
            </a:r>
            <a:r>
              <a:rPr lang="en-US" dirty="0"/>
              <a:t>. Iværksættere, der omfavner fiasko som en læringsmulighed, reflekterer over deres erfaringer og anvender de indhøstede erfaringer, er bedre rustet til at navigere i fremtidige udfordringer, træffe informerede beslutninger og øge deres chancer for succes. For eksempel kan fejl:</a:t>
            </a:r>
          </a:p>
          <a:p>
            <a:pPr marL="342900" indent="-342900" rtl="0" algn="l">
              <a:buFont typeface="Arial" panose="020B0604020202020204" pitchFamily="34" charset="0"/>
              <a:buChar char="•"/>
            </a:pPr>
            <a:r>
              <a:rPr lang="en-US" sz="2200" dirty="0"/>
              <a:t>Byg din</a:t>
            </a:r>
            <a:r>
              <a:rPr lang="en-US" sz="2200" b="1" dirty="0"/>
              <a:t>modstandsdygtighed</a:t>
            </a:r>
            <a:r>
              <a:rPr lang="en-US" sz="2200" dirty="0"/>
              <a:t>og evnen til at komme tilbage og holde ud gennem udfordringer</a:t>
            </a:r>
          </a:p>
          <a:p>
            <a:pPr marL="342900" indent="-342900" rtl="0" algn="l">
              <a:buFont typeface="Arial" panose="020B0604020202020204" pitchFamily="34" charset="0"/>
              <a:buChar char="•"/>
            </a:pPr>
            <a:r>
              <a:rPr lang="en-US" sz="2200" dirty="0"/>
              <a:t>Du kan lære at</a:t>
            </a:r>
            <a:r>
              <a:rPr lang="en-US" sz="2200" b="1" dirty="0"/>
              <a:t>tilpasse sig og være fleksibel</a:t>
            </a:r>
            <a:r>
              <a:rPr lang="en-US" sz="2200" dirty="0"/>
              <a:t>over for modgang</a:t>
            </a:r>
          </a:p>
          <a:p>
            <a:pPr marL="342900" indent="-342900" rtl="0" algn="l">
              <a:buFont typeface="Arial" panose="020B0604020202020204" pitchFamily="34" charset="0"/>
              <a:buChar char="•"/>
            </a:pPr>
            <a:r>
              <a:rPr lang="en-US" sz="2200" dirty="0"/>
              <a:t>Give mulighed for at reflektere og</a:t>
            </a:r>
            <a:r>
              <a:rPr lang="en-US" sz="2200" b="1" dirty="0"/>
              <a:t>identificere svagheder</a:t>
            </a:r>
            <a:r>
              <a:rPr lang="en-US" sz="2200" dirty="0"/>
              <a:t>eller mangler i forretningsmodeller, processer eller færdigheder</a:t>
            </a:r>
          </a:p>
          <a:p>
            <a:pPr marL="342900" indent="-342900" rtl="0" algn="l">
              <a:buFont typeface="Arial" panose="020B0604020202020204" pitchFamily="34" charset="0"/>
              <a:buChar char="•"/>
            </a:pPr>
            <a:r>
              <a:rPr lang="en-US" sz="2200" dirty="0"/>
              <a:t>Løfte sløret</a:t>
            </a:r>
            <a:r>
              <a:rPr lang="en-US" sz="2200" b="1" dirty="0"/>
              <a:t>værdifuld indsigt</a:t>
            </a:r>
            <a:r>
              <a:rPr lang="en-US" sz="2200" dirty="0"/>
              <a:t>om kundernes præferencer, behov eller smertepunkter</a:t>
            </a:r>
          </a:p>
          <a:p>
            <a:pPr marL="342900" indent="-342900" rtl="0" algn="l">
              <a:buFont typeface="Arial" panose="020B0604020202020204" pitchFamily="34" charset="0"/>
              <a:buChar char="•"/>
            </a:pPr>
            <a:r>
              <a:rPr lang="en-US" sz="2200" dirty="0"/>
              <a:t>hjælpe dig til</a:t>
            </a:r>
            <a:r>
              <a:rPr lang="en-US" sz="2200" b="1" dirty="0"/>
              <a:t>vurdere og mindske risikoen</a:t>
            </a:r>
            <a:r>
              <a:rPr lang="en-US" sz="2200" dirty="0"/>
              <a:t>mere effektivt og at have kontinentplaner</a:t>
            </a:r>
          </a:p>
          <a:p>
            <a:pPr marL="342900" indent="-342900" rtl="0" algn="l">
              <a:buFont typeface="Arial" panose="020B0604020202020204" pitchFamily="34" charset="0"/>
              <a:buChar char="•"/>
            </a:pPr>
            <a:r>
              <a:rPr lang="en-US" sz="2200" dirty="0"/>
              <a:t>fremhæve</a:t>
            </a:r>
            <a:r>
              <a:rPr lang="en-US" sz="2200" b="1" dirty="0"/>
              <a:t>betydningen af ​​netværk</a:t>
            </a:r>
            <a:r>
              <a:rPr lang="en-US" sz="2200" dirty="0"/>
              <a:t>og samarbejde. Du kan lære at søge støtte, råd og mentorskab hos andre i branchen</a:t>
            </a:r>
          </a:p>
          <a:p>
            <a:pPr marL="342900" indent="-342900" rtl="0" algn="l">
              <a:buFont typeface="Arial" panose="020B0604020202020204" pitchFamily="34" charset="0"/>
              <a:buChar char="•"/>
            </a:pPr>
            <a:endParaRPr lang="en-IE" dirty="0"/>
          </a:p>
        </p:txBody>
      </p:sp>
      <p:sp>
        <p:nvSpPr>
          <p:cNvPr id="3" name="Text Placeholder 2">
            <a:extLst>
              <a:ext uri="{FF2B5EF4-FFF2-40B4-BE49-F238E27FC236}">
                <a16:creationId xmlns:a16="http://schemas.microsoft.com/office/drawing/2014/main" id="{9188C734-C279-0300-6F6D-B81DD2C83093}"/>
              </a:ext>
            </a:extLst>
          </p:cNvPr>
          <p:cNvSpPr>
            <a:spLocks noGrp="1"/>
          </p:cNvSpPr>
          <p:nvPr>
            <p:ph type="body" sz="quarter" idx="16"/>
          </p:nvPr>
        </p:nvSpPr>
        <p:spPr>
          <a:xfrm>
            <a:off x="798381" y="408518"/>
            <a:ext cx="10595237" cy="803654"/>
          </a:xfrm>
        </p:spPr>
        <p:txBody>
          <a:bodyPr/>
          <a:lstStyle/>
          <a:p>
            <a:pPr rtl="0" algn="l"/>
            <a:r>
              <a:rPr lang="en-IE" dirty="0">
                <a:highlight>
                  <a:srgbClr val="F79037"/>
                </a:highlight>
              </a:rPr>
              <a:t>Fordelen ved fiasko...</a:t>
            </a:r>
          </a:p>
        </p:txBody>
      </p:sp>
    </p:spTree>
    <p:extLst>
      <p:ext uri="{BB962C8B-B14F-4D97-AF65-F5344CB8AC3E}">
        <p14:creationId xmlns:p14="http://schemas.microsoft.com/office/powerpoint/2010/main" val="3603896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lowing hanging light bulb in front of dark light bulbs">
            <a:extLst>
              <a:ext uri="{FF2B5EF4-FFF2-40B4-BE49-F238E27FC236}">
                <a16:creationId xmlns:a16="http://schemas.microsoft.com/office/drawing/2014/main" id="{B794E5B4-BA49-9FEE-6CFC-0102FB0B6C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2834431-6E59-30CD-70B1-7E5F7FB26729}"/>
              </a:ext>
            </a:extLst>
          </p:cNvPr>
          <p:cNvSpPr>
            <a:spLocks noGrp="1"/>
          </p:cNvSpPr>
          <p:nvPr>
            <p:ph type="body" sz="quarter" idx="13"/>
          </p:nvPr>
        </p:nvSpPr>
        <p:spPr>
          <a:xfrm>
            <a:off x="606582" y="1895627"/>
            <a:ext cx="4704243" cy="3808175"/>
          </a:xfrm>
        </p:spPr>
        <p:txBody>
          <a:bodyPr/>
          <a:lstStyle/>
          <a:p>
            <a:pPr rtl="0" algn="l"/>
            <a:r>
              <a:rPr lang="en-IE" dirty="0"/>
              <a:t>Jeg har ikke fejlet. Jeg har lige fundet 10.000 måder, der ikke virker</a:t>
            </a:r>
          </a:p>
          <a:p>
            <a:pPr rtl="0" algn="l"/>
            <a:endParaRPr lang="en-IE" dirty="0"/>
          </a:p>
          <a:p>
            <a:pPr rtl="0" algn="l"/>
            <a:r>
              <a:rPr lang="en-IE" sz="2000" i="0" dirty="0">
                <a:solidFill>
                  <a:schemeClr val="tx2">
                    <a:lumMod val="50000"/>
                  </a:schemeClr>
                </a:solidFill>
              </a:rPr>
              <a:t>Thomas Edison</a:t>
            </a:r>
          </a:p>
        </p:txBody>
      </p:sp>
      <p:grpSp>
        <p:nvGrpSpPr>
          <p:cNvPr id="4" name="Group 3">
            <a:extLst>
              <a:ext uri="{FF2B5EF4-FFF2-40B4-BE49-F238E27FC236}">
                <a16:creationId xmlns:a16="http://schemas.microsoft.com/office/drawing/2014/main" id="{D5001383-8BBE-A98A-79E4-3CC1DF0F563F}"/>
              </a:ext>
            </a:extLst>
          </p:cNvPr>
          <p:cNvGrpSpPr/>
          <p:nvPr/>
        </p:nvGrpSpPr>
        <p:grpSpPr>
          <a:xfrm>
            <a:off x="1602462" y="1404749"/>
            <a:ext cx="1177027" cy="809484"/>
            <a:chOff x="3400450" y="986392"/>
            <a:chExt cx="1487826" cy="1083162"/>
          </a:xfrm>
        </p:grpSpPr>
        <p:sp>
          <p:nvSpPr>
            <p:cNvPr id="5" name="Freeform 10">
              <a:extLst>
                <a:ext uri="{FF2B5EF4-FFF2-40B4-BE49-F238E27FC236}">
                  <a16:creationId xmlns:a16="http://schemas.microsoft.com/office/drawing/2014/main" id="{017BF661-4716-77CB-4B40-A2570D71560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rtl="0" algn="l"/>
              <a:endParaRPr lang="en-US"/>
            </a:p>
          </p:txBody>
        </p:sp>
        <p:sp>
          <p:nvSpPr>
            <p:cNvPr id="6" name="Freeform 11">
              <a:extLst>
                <a:ext uri="{FF2B5EF4-FFF2-40B4-BE49-F238E27FC236}">
                  <a16:creationId xmlns:a16="http://schemas.microsoft.com/office/drawing/2014/main" id="{BA458288-E4A5-5122-01FF-C5C4E4021BB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13039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rtl="0" algn="l"/>
            <a:r>
              <a:rPr lang="en-US" dirty="0"/>
              <a:t>Innovation og funktionalitet i fødevarevirksomhed</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06</a:t>
            </a:r>
          </a:p>
        </p:txBody>
      </p:sp>
    </p:spTree>
    <p:extLst>
      <p:ext uri="{BB962C8B-B14F-4D97-AF65-F5344CB8AC3E}">
        <p14:creationId xmlns:p14="http://schemas.microsoft.com/office/powerpoint/2010/main" val="407382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5F81C-C468-9521-C4ED-48B530342DBD}"/>
              </a:ext>
            </a:extLst>
          </p:cNvPr>
          <p:cNvSpPr>
            <a:spLocks noGrp="1"/>
          </p:cNvSpPr>
          <p:nvPr>
            <p:ph type="body" sz="quarter" idx="18"/>
          </p:nvPr>
        </p:nvSpPr>
        <p:spPr>
          <a:xfrm>
            <a:off x="898357" y="1783424"/>
            <a:ext cx="6163346" cy="3501141"/>
          </a:xfrm>
        </p:spPr>
        <p:txBody>
          <a:bodyPr/>
          <a:lstStyle/>
          <a:p>
            <a:pPr rtl="0" algn="l"/>
            <a:r>
              <a:rPr lang="en-US"/>
              <a:t>At bringe innovation og funktionalitet sammen kan føre til</a:t>
            </a:r>
            <a:r>
              <a:rPr lang="en-US" b="1"/>
              <a:t>væsentlige fordele</a:t>
            </a:r>
            <a:r>
              <a:rPr lang="en-US"/>
              <a:t>.</a:t>
            </a:r>
          </a:p>
          <a:p>
            <a:pPr rtl="0" algn="l"/>
            <a:r>
              <a:rPr lang="en-US"/>
              <a:t>Det vil give dig mulighed for som en etisk fødevarevirksomhed at skabe</a:t>
            </a:r>
            <a:r>
              <a:rPr lang="en-US" b="1"/>
              <a:t>bæredygtige løsninger</a:t>
            </a:r>
            <a:r>
              <a:rPr lang="en-US"/>
              <a:t>der stemmer overens med dine værdier og samtidig opfylder forbrugernes krav.</a:t>
            </a:r>
          </a:p>
          <a:p>
            <a:pPr rtl="0" algn="l"/>
            <a:r>
              <a:rPr lang="en-US"/>
              <a:t>Ved løbende at søge nye veje til</a:t>
            </a:r>
            <a:r>
              <a:rPr lang="en-US" b="1"/>
              <a:t>forbedre og</a:t>
            </a:r>
            <a:r>
              <a:rPr lang="en-US" b="1" err="1"/>
              <a:t>optimere</a:t>
            </a:r>
            <a:r>
              <a:rPr lang="en-US" b="1"/>
              <a:t> </a:t>
            </a:r>
            <a:r>
              <a:rPr lang="en-US"/>
              <a:t>processer, produkter og kundeoplevelser, kan din virksomhed positionere sig som</a:t>
            </a:r>
            <a:r>
              <a:rPr lang="en-US" b="1"/>
              <a:t>førende i sektoren</a:t>
            </a:r>
            <a:r>
              <a:rPr lang="en-US"/>
              <a:t>, tiltrække bevidste forbrugere og bidrage til en mere bæredygtig fremtid.</a:t>
            </a:r>
          </a:p>
          <a:p>
            <a:pPr rtl="0" algn="l"/>
            <a:endParaRPr lang="en-IE"/>
          </a:p>
        </p:txBody>
      </p:sp>
      <p:sp>
        <p:nvSpPr>
          <p:cNvPr id="3" name="Text Placeholder 2">
            <a:extLst>
              <a:ext uri="{FF2B5EF4-FFF2-40B4-BE49-F238E27FC236}">
                <a16:creationId xmlns:a16="http://schemas.microsoft.com/office/drawing/2014/main" id="{39BB147D-7A46-A332-0ABA-F1A61D9C6612}"/>
              </a:ext>
            </a:extLst>
          </p:cNvPr>
          <p:cNvSpPr>
            <a:spLocks noGrp="1"/>
          </p:cNvSpPr>
          <p:nvPr>
            <p:ph type="body" sz="quarter" idx="16"/>
          </p:nvPr>
        </p:nvSpPr>
        <p:spPr>
          <a:xfrm>
            <a:off x="898357" y="580783"/>
            <a:ext cx="4990998" cy="992652"/>
          </a:xfrm>
        </p:spPr>
        <p:txBody>
          <a:bodyPr/>
          <a:lstStyle/>
          <a:p>
            <a:pPr rtl="0" algn="l"/>
            <a:r>
              <a:rPr lang="en-US" b="1"/>
              <a:t>Forener innovation og funktionalitet...</a:t>
            </a:r>
          </a:p>
          <a:p>
            <a:pPr rtl="0" algn="l"/>
            <a:endParaRPr lang="en-IE" b="1"/>
          </a:p>
        </p:txBody>
      </p:sp>
      <p:pic>
        <p:nvPicPr>
          <p:cNvPr id="5" name="Picture Placeholder 5" descr="Two arrows forming one">
            <a:extLst>
              <a:ext uri="{FF2B5EF4-FFF2-40B4-BE49-F238E27FC236}">
                <a16:creationId xmlns:a16="http://schemas.microsoft.com/office/drawing/2014/main" id="{E7994B4C-399F-560E-645F-03322404E8A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pic>
        <p:nvPicPr>
          <p:cNvPr id="32" name="Picture 31">
            <a:extLst>
              <a:ext uri="{FF2B5EF4-FFF2-40B4-BE49-F238E27FC236}">
                <a16:creationId xmlns:a16="http://schemas.microsoft.com/office/drawing/2014/main" id="{4FCA5A3D-27B2-3537-0E6A-549BDBA0CC9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06485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C7140-63A7-1F8A-4777-A268F5B37C5F}"/>
              </a:ext>
            </a:extLst>
          </p:cNvPr>
          <p:cNvSpPr>
            <a:spLocks noGrp="1"/>
          </p:cNvSpPr>
          <p:nvPr>
            <p:ph type="body" sz="quarter" idx="18"/>
          </p:nvPr>
        </p:nvSpPr>
        <p:spPr>
          <a:xfrm>
            <a:off x="898357" y="1726927"/>
            <a:ext cx="5646736" cy="3855159"/>
          </a:xfrm>
        </p:spPr>
        <p:txBody>
          <a:bodyPr/>
          <a:lstStyle/>
          <a:p>
            <a:pPr rtl="0" algn="l"/>
            <a:r>
              <a:rPr lang="en-US" dirty="0"/>
              <a:t>I afsnittene ovenfor diskuterede vi innovationens kraft, og vi nævnte kort, hvordan det kan drive udviklingen af ​​bæredygtige og etiske fødevarer. Ved at kombinere funktionalitet med bæredygtighed kan du tilbyde produkter, der ikke kun opfylder forbrugernes krav, men også har en lavere miljøpåvirkning … Dette kan omfatte at skabe</a:t>
            </a:r>
            <a:r>
              <a:rPr lang="en-US" b="1" dirty="0"/>
              <a:t>plantebaserede alternativer</a:t>
            </a:r>
            <a:r>
              <a:rPr lang="en-US" dirty="0"/>
              <a:t>,</a:t>
            </a:r>
            <a:r>
              <a:rPr lang="en-US" b="1" dirty="0"/>
              <a:t>reducere madspild</a:t>
            </a:r>
            <a:r>
              <a:rPr lang="en-US" dirty="0"/>
              <a:t>gennem innovative emballage- eller konserveringsmetoder, eller</a:t>
            </a:r>
            <a:r>
              <a:rPr lang="en-US" b="1" dirty="0" err="1"/>
              <a:t>udnytter</a:t>
            </a:r>
            <a:r>
              <a:rPr lang="en-US" b="1" dirty="0"/>
              <a:t>alternative forsyningskilder</a:t>
            </a:r>
            <a:r>
              <a:rPr lang="en-US" dirty="0"/>
              <a:t>.</a:t>
            </a:r>
          </a:p>
        </p:txBody>
      </p:sp>
      <p:sp>
        <p:nvSpPr>
          <p:cNvPr id="3" name="Text Placeholder 2">
            <a:extLst>
              <a:ext uri="{FF2B5EF4-FFF2-40B4-BE49-F238E27FC236}">
                <a16:creationId xmlns:a16="http://schemas.microsoft.com/office/drawing/2014/main" id="{2B915757-C8AF-A2AD-DBAD-2AD5D89FE660}"/>
              </a:ext>
            </a:extLst>
          </p:cNvPr>
          <p:cNvSpPr>
            <a:spLocks noGrp="1"/>
          </p:cNvSpPr>
          <p:nvPr>
            <p:ph type="body" sz="quarter" idx="16"/>
          </p:nvPr>
        </p:nvSpPr>
        <p:spPr>
          <a:xfrm>
            <a:off x="898357" y="597093"/>
            <a:ext cx="4990998" cy="992652"/>
          </a:xfrm>
        </p:spPr>
        <p:txBody>
          <a:bodyPr/>
          <a:lstStyle/>
          <a:p>
            <a:pPr rtl="0" algn="l"/>
            <a:r>
              <a:rPr lang="en-IE" b="1"/>
              <a:t>Bæredygtige løsninger eller</a:t>
            </a:r>
            <a:r>
              <a:rPr lang="en-US" sz="3600" b="1"/>
              <a:t>Produktudvikling</a:t>
            </a:r>
            <a:r>
              <a:rPr lang="en-IE" b="1"/>
              <a:t>:</a:t>
            </a:r>
          </a:p>
        </p:txBody>
      </p:sp>
      <p:pic>
        <p:nvPicPr>
          <p:cNvPr id="10" name="Picture Placeholder 9" descr="Beet veggie burger">
            <a:extLst>
              <a:ext uri="{FF2B5EF4-FFF2-40B4-BE49-F238E27FC236}">
                <a16:creationId xmlns:a16="http://schemas.microsoft.com/office/drawing/2014/main" id="{4D79A148-5128-8BF6-A924-E26303D5685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9D4C6164-117E-6294-1E20-0BEDA3941EE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987609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9337C-BA96-EF0F-2F67-46AD3F004E18}"/>
              </a:ext>
            </a:extLst>
          </p:cNvPr>
          <p:cNvSpPr>
            <a:spLocks noGrp="1"/>
          </p:cNvSpPr>
          <p:nvPr>
            <p:ph type="body" sz="quarter" idx="18"/>
          </p:nvPr>
        </p:nvSpPr>
        <p:spPr>
          <a:xfrm>
            <a:off x="898357" y="1582875"/>
            <a:ext cx="5646906" cy="3897201"/>
          </a:xfrm>
        </p:spPr>
        <p:txBody>
          <a:bodyPr/>
          <a:lstStyle/>
          <a:p>
            <a:pPr rtl="0" algn="l"/>
            <a:r>
              <a:rPr lang="en-US" dirty="0"/>
              <a:t>Innovation kan gøre dig og din fødevarevirksomhed i stand til at udforske alternative indkøb og/eller produktionsmetoder, der prioriterer bæredygtighed. Dette kan involvere indkøb fra dem, der er i overensstemmelse med dine værdier (f.eks. produkter ved hjælp af vertikale landbrugsteknikker, hydroponics eller aquaponics-systemer for at reducere vandforbruget eller regenerativ landbrugspraksis).</a:t>
            </a:r>
          </a:p>
          <a:p>
            <a:pPr rtl="0" algn="l"/>
            <a:r>
              <a:rPr lang="en-US" dirty="0"/>
              <a:t>Ved at integrere innovative metoder i produktionsprocesser kan man øge effektiviteten, reducere ressourceforbruget og</a:t>
            </a:r>
            <a:r>
              <a:rPr lang="en-US" dirty="0" err="1"/>
              <a:t>minimere</a:t>
            </a:r>
            <a:r>
              <a:rPr lang="en-US" dirty="0"/>
              <a:t>deres økologiske fodaftryk.</a:t>
            </a:r>
            <a:endParaRPr lang="en-IE" dirty="0"/>
          </a:p>
        </p:txBody>
      </p:sp>
      <p:sp>
        <p:nvSpPr>
          <p:cNvPr id="3" name="Text Placeholder 2">
            <a:extLst>
              <a:ext uri="{FF2B5EF4-FFF2-40B4-BE49-F238E27FC236}">
                <a16:creationId xmlns:a16="http://schemas.microsoft.com/office/drawing/2014/main" id="{61CE9DC8-37C6-DF61-829C-A093A06FF4B8}"/>
              </a:ext>
            </a:extLst>
          </p:cNvPr>
          <p:cNvSpPr>
            <a:spLocks noGrp="1"/>
          </p:cNvSpPr>
          <p:nvPr>
            <p:ph type="body" sz="quarter" idx="16"/>
          </p:nvPr>
        </p:nvSpPr>
        <p:spPr>
          <a:xfrm>
            <a:off x="898357" y="590223"/>
            <a:ext cx="4990998" cy="992652"/>
          </a:xfrm>
        </p:spPr>
        <p:txBody>
          <a:bodyPr/>
          <a:lstStyle/>
          <a:p>
            <a:pPr rtl="0" algn="l"/>
            <a:r>
              <a:rPr lang="en-US" b="1"/>
              <a:t>Alternative indkøbs- og produktionsmetoder</a:t>
            </a:r>
            <a:endParaRPr lang="en-IE" b="1"/>
          </a:p>
        </p:txBody>
      </p:sp>
      <p:pic>
        <p:nvPicPr>
          <p:cNvPr id="6" name="Picture Placeholder 5" descr="Person carrying sunflower">
            <a:extLst>
              <a:ext uri="{FF2B5EF4-FFF2-40B4-BE49-F238E27FC236}">
                <a16:creationId xmlns:a16="http://schemas.microsoft.com/office/drawing/2014/main" id="{8F2BDD01-1A6E-39C5-EC1C-78585DCD00BF}"/>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16228DE1-5509-EC9D-1359-07536E9DADA0}"/>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8775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5794295" cy="3291086"/>
          </a:xfrm>
        </p:spPr>
        <p:txBody>
          <a:bodyPr/>
          <a:lstStyle/>
          <a:p>
            <a:pPr rtl="0" algn="l"/>
            <a:r>
              <a:rPr lang="en-IE" dirty="0"/>
              <a:t>Tjek vores</a:t>
            </a:r>
            <a:r>
              <a:rPr lang="en-IE" dirty="0">
                <a:solidFill>
                  <a:srgbClr val="F79037"/>
                </a:solidFill>
                <a:hlinkClick r:id="rId2">
                  <a:extLst>
                    <a:ext uri="{A12FA001-AC4F-418D-AE19-62706E023703}">
                      <ahyp:hlinkClr xmlns:ahyp="http://schemas.microsoft.com/office/drawing/2018/hyperlinkcolor" val="tx"/>
                    </a:ext>
                  </a:extLst>
                </a:hlinkClick>
              </a:rPr>
              <a:t>Kompendium om god praksis</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pPr rtl="0" algn="l"/>
            <a:r>
              <a:rPr lang="en-IE" dirty="0">
                <a:solidFill>
                  <a:srgbClr val="F68F37"/>
                </a:solidFill>
                <a:hlinkClick r:id="rId4">
                  <a:extLst>
                    <a:ext uri="{A12FA001-AC4F-418D-AE19-62706E023703}">
                      <ahyp:hlinkClr xmlns:ahyp="http://schemas.microsoft.com/office/drawing/2018/hyperlinkcolor" val="tx"/>
                    </a:ext>
                  </a:extLst>
                </a:hlinkClick>
              </a:rPr>
              <a:t>Lerjord</a:t>
            </a:r>
            <a:r>
              <a:rPr lang="en-IE" dirty="0">
                <a:solidFill>
                  <a:srgbClr val="F79037"/>
                </a:solidFill>
              </a:rPr>
              <a:t> </a:t>
            </a:r>
            <a:r>
              <a:rPr lang="en-IE" dirty="0"/>
              <a:t>blev valgt som et eksempel på god praksis</a:t>
            </a:r>
            <a:r>
              <a:rPr lang="en-US" dirty="0"/>
              <a:t>der viser etisk fødevareforsyning eller fødevareforsyning. Her bruger de kun irske ingredienser og begrænser deres antal leverandører til 8, hvilket skaber gensidigt fordelagtige samarbejder. Ejer, Enda bruger også innovativt også restaurantens plads til at huse voksekasser, hvor de dyrker deres egne urter og blomster, så de undgår behovet for at importere dem.</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pPr rtl="0" algn="l"/>
            <a:r>
              <a:rPr lang="en-IE" dirty="0">
                <a:highlight>
                  <a:srgbClr val="F79037"/>
                </a:highlight>
              </a:rPr>
              <a:t>Bliv inspireret…</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693" y="338707"/>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ED537-0AC6-10EE-D7C1-8C40792942CD}"/>
              </a:ext>
            </a:extLst>
          </p:cNvPr>
          <p:cNvSpPr>
            <a:spLocks noGrp="1"/>
          </p:cNvSpPr>
          <p:nvPr>
            <p:ph type="body" sz="quarter" idx="18"/>
          </p:nvPr>
        </p:nvSpPr>
        <p:spPr>
          <a:xfrm>
            <a:off x="898357" y="1452563"/>
            <a:ext cx="5646906" cy="4157824"/>
          </a:xfrm>
        </p:spPr>
        <p:txBody>
          <a:bodyPr/>
          <a:lstStyle/>
          <a:p>
            <a:pPr rtl="0" algn="l"/>
            <a:r>
              <a:rPr lang="en-US"/>
              <a:t>Funktionalitet og innovation kan mødes på emballageområdet. Du og din Etiske fødevarevirksomhed kan udforske innovative emballageløsninger, der prioriterer bæredygtighed, som f.eks</a:t>
            </a:r>
            <a:r>
              <a:rPr lang="en-US" b="1"/>
              <a:t>biologisk nedbrydelige eller komposterbare materialer, genanvendelig emballage,</a:t>
            </a:r>
            <a:r>
              <a:rPr lang="en-US"/>
              <a:t>eller emballagedesign, der</a:t>
            </a:r>
            <a:r>
              <a:rPr lang="en-US" err="1"/>
              <a:t>minimere</a:t>
            </a:r>
            <a:r>
              <a:rPr lang="en-US"/>
              <a:t>spild.</a:t>
            </a:r>
          </a:p>
          <a:p>
            <a:pPr rtl="0" algn="l"/>
            <a:r>
              <a:rPr lang="en-US"/>
              <a:t>Funktionel emballage, der øger bekvemmeligheden, portionskontrol eller forlænger produktets holdbarhed, kan også forbedre kundeoplevelsen, samtidig med at den er i overensstemmelse med etiske værdier.</a:t>
            </a:r>
            <a:endParaRPr lang="en-IE"/>
          </a:p>
        </p:txBody>
      </p:sp>
      <p:sp>
        <p:nvSpPr>
          <p:cNvPr id="3" name="Text Placeholder 2">
            <a:extLst>
              <a:ext uri="{FF2B5EF4-FFF2-40B4-BE49-F238E27FC236}">
                <a16:creationId xmlns:a16="http://schemas.microsoft.com/office/drawing/2014/main" id="{F3DFE9ED-9E64-06AE-6CF1-3AB272EABF71}"/>
              </a:ext>
            </a:extLst>
          </p:cNvPr>
          <p:cNvSpPr>
            <a:spLocks noGrp="1"/>
          </p:cNvSpPr>
          <p:nvPr>
            <p:ph type="body" sz="quarter" idx="16"/>
          </p:nvPr>
        </p:nvSpPr>
        <p:spPr>
          <a:xfrm>
            <a:off x="898358" y="585442"/>
            <a:ext cx="4990998" cy="992652"/>
          </a:xfrm>
        </p:spPr>
        <p:txBody>
          <a:bodyPr/>
          <a:lstStyle/>
          <a:p>
            <a:pPr rtl="0" algn="l"/>
            <a:r>
              <a:rPr lang="en-US" b="1"/>
              <a:t>Emballageinnovationer:</a:t>
            </a:r>
            <a:endParaRPr lang="en-IE" b="1"/>
          </a:p>
        </p:txBody>
      </p:sp>
      <p:pic>
        <p:nvPicPr>
          <p:cNvPr id="6" name="Picture Placeholder 5" descr="A box of eggs with a label  Description automatically generated with low confidence">
            <a:extLst>
              <a:ext uri="{FF2B5EF4-FFF2-40B4-BE49-F238E27FC236}">
                <a16:creationId xmlns:a16="http://schemas.microsoft.com/office/drawing/2014/main" id="{0E0D6BB9-7ACB-29D3-2FBF-70EC6162D6B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7" name="Speech Bubble: Rectangle with Corners Rounded 6">
            <a:extLst>
              <a:ext uri="{FF2B5EF4-FFF2-40B4-BE49-F238E27FC236}">
                <a16:creationId xmlns:a16="http://schemas.microsoft.com/office/drawing/2014/main" id="{3192F78B-BA93-B9D9-5E39-60B9126512BF}"/>
              </a:ext>
            </a:extLst>
          </p:cNvPr>
          <p:cNvSpPr/>
          <p:nvPr/>
        </p:nvSpPr>
        <p:spPr>
          <a:xfrm>
            <a:off x="6545263" y="5129048"/>
            <a:ext cx="2766903" cy="979652"/>
          </a:xfrm>
          <a:prstGeom prst="wedgeRoundRectCallout">
            <a:avLst>
              <a:gd name="adj1" fmla="val -55780"/>
              <a:gd name="adj2" fmla="val -28693"/>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a:t>Vi vil diskutere emballage mere detaljeret i modul 4</a:t>
            </a:r>
          </a:p>
        </p:txBody>
      </p:sp>
      <p:pic>
        <p:nvPicPr>
          <p:cNvPr id="4" name="Picture 3">
            <a:extLst>
              <a:ext uri="{FF2B5EF4-FFF2-40B4-BE49-F238E27FC236}">
                <a16:creationId xmlns:a16="http://schemas.microsoft.com/office/drawing/2014/main" id="{29F09418-A9F3-3EAE-933F-9AF0CA17241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819689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20C31-C75E-884C-4643-AAC6EFBBD664}"/>
              </a:ext>
            </a:extLst>
          </p:cNvPr>
          <p:cNvSpPr>
            <a:spLocks noGrp="1"/>
          </p:cNvSpPr>
          <p:nvPr>
            <p:ph type="body" sz="quarter" idx="18"/>
          </p:nvPr>
        </p:nvSpPr>
        <p:spPr>
          <a:xfrm>
            <a:off x="898357" y="1662176"/>
            <a:ext cx="5646737" cy="3948211"/>
          </a:xfrm>
        </p:spPr>
        <p:txBody>
          <a:bodyPr/>
          <a:lstStyle/>
          <a:p>
            <a:pPr rtl="0" algn="l"/>
            <a:r>
              <a:rPr lang="en-US"/>
              <a:t>Udnyttelse af teknologi kan føre til innovative løsninger. Dette kan omfatte brug af</a:t>
            </a:r>
            <a:r>
              <a:rPr lang="en-US" b="1"/>
              <a:t>blockchain teknologi</a:t>
            </a:r>
            <a:r>
              <a:rPr lang="en-US"/>
              <a:t>for forsyningskædens gennemsigtighed og sporbarhed, implementering af IoT (</a:t>
            </a:r>
            <a:r>
              <a:rPr lang="en-US" b="1"/>
              <a:t>Internet of Things</a:t>
            </a:r>
            <a:r>
              <a:rPr lang="en-US"/>
              <a:t>) enheder til at overvåge og</a:t>
            </a:r>
            <a:r>
              <a:rPr lang="en-US" err="1"/>
              <a:t>optimere</a:t>
            </a:r>
            <a:r>
              <a:rPr lang="en-US"/>
              <a:t>energiforbrug eller reducere madspild, eller</a:t>
            </a:r>
            <a:r>
              <a:rPr lang="en-US" err="1"/>
              <a:t>udnytter</a:t>
            </a:r>
            <a:r>
              <a:rPr lang="en-US"/>
              <a:t>dataanalyse for at træffe informerede beslutninger vedrørende sourcing, produktion og distribution. Disse teknologiske fremskridt kan øge effektiviteten, reducere miljøpåvirkningen og forbedre den overordnede drift.</a:t>
            </a:r>
            <a:endParaRPr lang="en-IE"/>
          </a:p>
        </p:txBody>
      </p:sp>
      <p:sp>
        <p:nvSpPr>
          <p:cNvPr id="3" name="Text Placeholder 2">
            <a:extLst>
              <a:ext uri="{FF2B5EF4-FFF2-40B4-BE49-F238E27FC236}">
                <a16:creationId xmlns:a16="http://schemas.microsoft.com/office/drawing/2014/main" id="{DF9DB84B-E424-ED57-DD9B-56AD343AC0AF}"/>
              </a:ext>
            </a:extLst>
          </p:cNvPr>
          <p:cNvSpPr>
            <a:spLocks noGrp="1"/>
          </p:cNvSpPr>
          <p:nvPr>
            <p:ph type="body" sz="quarter" idx="16"/>
          </p:nvPr>
        </p:nvSpPr>
        <p:spPr>
          <a:xfrm>
            <a:off x="898358" y="564718"/>
            <a:ext cx="4990998" cy="992652"/>
          </a:xfrm>
        </p:spPr>
        <p:txBody>
          <a:bodyPr/>
          <a:lstStyle/>
          <a:p>
            <a:pPr rtl="0" algn="l"/>
            <a:r>
              <a:rPr lang="en-IE" b="1"/>
              <a:t>Teknologi og digitale løsninger:</a:t>
            </a:r>
          </a:p>
        </p:txBody>
      </p:sp>
      <p:pic>
        <p:nvPicPr>
          <p:cNvPr id="9" name="Picture Placeholder 8" descr="A picture containing screenshot, colorfulness, light  Description automatically generated">
            <a:extLst>
              <a:ext uri="{FF2B5EF4-FFF2-40B4-BE49-F238E27FC236}">
                <a16:creationId xmlns:a16="http://schemas.microsoft.com/office/drawing/2014/main" id="{EFFBAB84-2C45-0597-3623-F6E1AF53A61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1" name="Speech Bubble: Rectangle with Corners Rounded 10">
            <a:extLst>
              <a:ext uri="{FF2B5EF4-FFF2-40B4-BE49-F238E27FC236}">
                <a16:creationId xmlns:a16="http://schemas.microsoft.com/office/drawing/2014/main" id="{11017CFD-8EA9-594E-B677-0C1F0DFB3A76}"/>
              </a:ext>
            </a:extLst>
          </p:cNvPr>
          <p:cNvSpPr/>
          <p:nvPr/>
        </p:nvSpPr>
        <p:spPr>
          <a:xfrm>
            <a:off x="6096000" y="489439"/>
            <a:ext cx="4192868" cy="1516347"/>
          </a:xfrm>
          <a:prstGeom prst="wedgeRoundRectCallout">
            <a:avLst>
              <a:gd name="adj1" fmla="val -61569"/>
              <a:gd name="adj2" fmla="val 2848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a:solidFill>
                  <a:schemeClr val="bg1"/>
                </a:solidFill>
                <a:hlinkClick r:id="rId4">
                  <a:extLst>
                    <a:ext uri="{A12FA001-AC4F-418D-AE19-62706E023703}">
                      <ahyp:hlinkClr xmlns:ahyp="http://schemas.microsoft.com/office/drawing/2018/hyperlinkcolor" val="tx"/>
                    </a:ext>
                  </a:extLst>
                </a:hlinkClick>
              </a:rPr>
              <a:t>INTERESSANT LÆSNING</a:t>
            </a:r>
            <a:r>
              <a:rPr lang="en-US">
                <a:solidFill>
                  <a:schemeClr val="bg1"/>
                </a:solidFill>
                <a:hlinkClick r:id="rId4">
                  <a:extLst>
                    <a:ext uri="{A12FA001-AC4F-418D-AE19-62706E023703}">
                      <ahyp:hlinkClr xmlns:ahyp="http://schemas.microsoft.com/office/drawing/2018/hyperlinkcolor" val="tx"/>
                    </a:ext>
                  </a:extLst>
                </a:hlinkClick>
              </a:rPr>
              <a:t>:</a:t>
            </a:r>
            <a:r>
              <a:rPr lang="en-US" b="1">
                <a:solidFill>
                  <a:schemeClr val="bg1"/>
                </a:solidFill>
                <a:hlinkClick r:id="rId4">
                  <a:extLst>
                    <a:ext uri="{A12FA001-AC4F-418D-AE19-62706E023703}">
                      <ahyp:hlinkClr xmlns:ahyp="http://schemas.microsoft.com/office/drawing/2018/hyperlinkcolor" val="tx"/>
                    </a:ext>
                  </a:extLst>
                </a:hlinkClick>
              </a:rPr>
              <a:t>17 måder, teknologi kan ændre verden på inden 2027 | World Economic Forum (weforum.org)</a:t>
            </a:r>
            <a:endParaRPr lang="en-IE" b="1">
              <a:solidFill>
                <a:schemeClr val="bg1"/>
              </a:solidFill>
            </a:endParaRPr>
          </a:p>
        </p:txBody>
      </p:sp>
      <p:pic>
        <p:nvPicPr>
          <p:cNvPr id="4" name="Picture 3">
            <a:extLst>
              <a:ext uri="{FF2B5EF4-FFF2-40B4-BE49-F238E27FC236}">
                <a16:creationId xmlns:a16="http://schemas.microsoft.com/office/drawing/2014/main" id="{E2532776-F51B-1C4E-CE18-7FB827E95AF7}"/>
              </a:ext>
            </a:extLst>
          </p:cNvPr>
          <p:cNvPicPr>
            <a:picLocks noChangeAspect="1"/>
          </p:cNvPicPr>
          <p:nvPr/>
        </p:nvPicPr>
        <p:blipFill>
          <a:blip r:embed="rId5"/>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68236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59DEC-CE18-7E0D-A2D8-BA751EEA01A4}"/>
              </a:ext>
            </a:extLst>
          </p:cNvPr>
          <p:cNvSpPr>
            <a:spLocks noGrp="1"/>
          </p:cNvSpPr>
          <p:nvPr>
            <p:ph type="body" sz="quarter" idx="18"/>
          </p:nvPr>
        </p:nvSpPr>
        <p:spPr>
          <a:xfrm>
            <a:off x="898526" y="1687497"/>
            <a:ext cx="5646737" cy="3483006"/>
          </a:xfrm>
        </p:spPr>
        <p:txBody>
          <a:bodyPr/>
          <a:lstStyle/>
          <a:p>
            <a:pPr rtl="0" algn="l"/>
            <a:r>
              <a:rPr lang="en-US"/>
              <a:t>Innovation kan anvendes til at forbedre kundeoplevelsen i din fødevarevirksomhed. Dette kan omfatte udvikling</a:t>
            </a:r>
            <a:r>
              <a:rPr lang="en-US" b="1"/>
              <a:t>brugervenlige mobilapps</a:t>
            </a:r>
            <a:r>
              <a:rPr lang="en-US"/>
              <a:t>eller onlineplatforme, der giver information om produkternes oprindelse, certificeringer og etisk praksis. Integrering</a:t>
            </a:r>
            <a:r>
              <a:rPr lang="en-US" b="1"/>
              <a:t>augmented reality eller virtual reality-oplevelser</a:t>
            </a:r>
            <a:r>
              <a:rPr lang="en-US"/>
              <a:t>kan uddanne og engagere kunder om bæredygtighedsindsatser eller tilbyde interaktive workshops. Sådanne handlinger kan fremme stærkere forbindelser, brandloyalitet og en dybere forståelse for etiske værdier.</a:t>
            </a:r>
            <a:endParaRPr lang="en-IE"/>
          </a:p>
        </p:txBody>
      </p:sp>
      <p:sp>
        <p:nvSpPr>
          <p:cNvPr id="3" name="Text Placeholder 2">
            <a:extLst>
              <a:ext uri="{FF2B5EF4-FFF2-40B4-BE49-F238E27FC236}">
                <a16:creationId xmlns:a16="http://schemas.microsoft.com/office/drawing/2014/main" id="{EA95BDA2-7817-A4E9-BCF6-1715D3019DC9}"/>
              </a:ext>
            </a:extLst>
          </p:cNvPr>
          <p:cNvSpPr>
            <a:spLocks noGrp="1"/>
          </p:cNvSpPr>
          <p:nvPr>
            <p:ph type="body" sz="quarter" idx="16"/>
          </p:nvPr>
        </p:nvSpPr>
        <p:spPr>
          <a:xfrm>
            <a:off x="898357" y="585442"/>
            <a:ext cx="4990998" cy="992652"/>
          </a:xfrm>
        </p:spPr>
        <p:txBody>
          <a:bodyPr/>
          <a:lstStyle/>
          <a:p>
            <a:pPr rtl="0" algn="l"/>
            <a:r>
              <a:rPr lang="en-US" b="1"/>
              <a:t>Kundeengagement og erfaring:</a:t>
            </a:r>
            <a:endParaRPr lang="en-IE" b="1"/>
          </a:p>
        </p:txBody>
      </p:sp>
      <p:pic>
        <p:nvPicPr>
          <p:cNvPr id="6" name="Picture Placeholder 5" descr="Young woman using virtual reality headset">
            <a:extLst>
              <a:ext uri="{FF2B5EF4-FFF2-40B4-BE49-F238E27FC236}">
                <a16:creationId xmlns:a16="http://schemas.microsoft.com/office/drawing/2014/main" id="{645633B4-3B9D-97A6-0093-B74D453BA56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58BBF3CD-AC1F-7C26-198E-66054F7D19F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9246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647C79-6E4E-63C3-4350-28FD2F98499E}"/>
              </a:ext>
            </a:extLst>
          </p:cNvPr>
          <p:cNvSpPr>
            <a:spLocks noGrp="1"/>
          </p:cNvSpPr>
          <p:nvPr>
            <p:ph type="body" sz="quarter" idx="16"/>
          </p:nvPr>
        </p:nvSpPr>
        <p:spPr>
          <a:xfrm>
            <a:off x="770705" y="653198"/>
            <a:ext cx="4991100" cy="992187"/>
          </a:xfrm>
        </p:spPr>
        <p:txBody>
          <a:bodyPr>
            <a:normAutofit/>
          </a:bodyPr>
          <a:lstStyle/>
          <a:p>
            <a:pPr rtl="0" algn="l"/>
            <a:r>
              <a:rPr lang="en-US" sz="3300" b="1" dirty="0"/>
              <a:t>1. Inkrementel innovation</a:t>
            </a:r>
            <a:endParaRPr lang="en-IE" sz="3300" b="1" dirty="0"/>
          </a:p>
        </p:txBody>
      </p:sp>
      <p:sp>
        <p:nvSpPr>
          <p:cNvPr id="6" name="Text Placeholder 2">
            <a:extLst>
              <a:ext uri="{FF2B5EF4-FFF2-40B4-BE49-F238E27FC236}">
                <a16:creationId xmlns:a16="http://schemas.microsoft.com/office/drawing/2014/main" id="{A9DDC38C-3AEC-5A73-5EBC-9C207E0DB3B0}"/>
              </a:ext>
            </a:extLst>
          </p:cNvPr>
          <p:cNvSpPr>
            <a:spLocks noGrp="1"/>
          </p:cNvSpPr>
          <p:nvPr>
            <p:ph type="body" sz="quarter" idx="18"/>
          </p:nvPr>
        </p:nvSpPr>
        <p:spPr>
          <a:xfrm>
            <a:off x="898527" y="1187588"/>
            <a:ext cx="5646736" cy="4656137"/>
          </a:xfrm>
        </p:spPr>
        <p:txBody>
          <a:bodyPr>
            <a:noAutofit/>
          </a:bodyPr>
          <a:lstStyle/>
          <a:p>
            <a:pPr rtl="0" algn="l">
              <a:lnSpc>
                <a:spcPct val="100000"/>
              </a:lnSpc>
              <a:spcBef>
                <a:spcPts val="600"/>
              </a:spcBef>
            </a:pPr>
            <a:r>
              <a:rPr lang="en-US" sz="2200" dirty="0"/>
              <a:t>Produkter kan gøres mindre, nemmere at bruge, have linjeudvidelser eller er mere attraktive uden at ændre kernefunktionaliteten af ​​det. Tjenester bliver ofte gjort mere effektive gennem konstante forbedringer.</a:t>
            </a:r>
          </a:p>
          <a:p>
            <a:pPr rtl="0" algn="l">
              <a:lnSpc>
                <a:spcPct val="100000"/>
              </a:lnSpc>
              <a:spcBef>
                <a:spcPts val="600"/>
              </a:spcBef>
            </a:pPr>
            <a:r>
              <a:rPr lang="en-US" sz="2200" dirty="0"/>
              <a:t>Selvom inkrementel innovation</a:t>
            </a:r>
            <a:r>
              <a:rPr lang="en-US" sz="2200" b="1" dirty="0"/>
              <a:t>skaber ikke nye markeder</a:t>
            </a:r>
            <a:r>
              <a:rPr lang="en-US" sz="2200" dirty="0"/>
              <a:t>og ofte ikke bruger radikalt ny teknologi, kan den tiltrække højere betalende kunder, da den opfylder de identificerede kundebehov.</a:t>
            </a:r>
          </a:p>
          <a:p>
            <a:pPr rtl="0" algn="l">
              <a:lnSpc>
                <a:spcPct val="100000"/>
              </a:lnSpc>
              <a:spcBef>
                <a:spcPts val="600"/>
              </a:spcBef>
            </a:pPr>
            <a:r>
              <a:rPr lang="en-US" sz="2200" dirty="0"/>
              <a:t>Produktet/tjenesten kan også appellere til et større almindeligt marked, hvis de samme funktionaliteter og værdi til en lavere pris leveres.</a:t>
            </a:r>
            <a:endParaRPr lang="en-IE" sz="2200" dirty="0"/>
          </a:p>
        </p:txBody>
      </p:sp>
      <p:sp>
        <p:nvSpPr>
          <p:cNvPr id="3" name="TextBox 2">
            <a:extLst>
              <a:ext uri="{FF2B5EF4-FFF2-40B4-BE49-F238E27FC236}">
                <a16:creationId xmlns:a16="http://schemas.microsoft.com/office/drawing/2014/main" id="{980C86D3-ED40-6CFB-4911-F1E6E1B9A67F}"/>
              </a:ext>
            </a:extLst>
          </p:cNvPr>
          <p:cNvSpPr txBox="1"/>
          <p:nvPr/>
        </p:nvSpPr>
        <p:spPr>
          <a:xfrm>
            <a:off x="6768778" y="1393441"/>
            <a:ext cx="5267278" cy="4370427"/>
          </a:xfrm>
          <a:prstGeom prst="rect">
            <a:avLst/>
          </a:prstGeom>
          <a:noFill/>
        </p:spPr>
        <p:txBody>
          <a:bodyPr wrap="square">
            <a:spAutoFit/>
          </a:bodyPr>
          <a:lstStyle/>
          <a:p>
            <a:pPr rtl="0" algn="l"/>
            <a:r>
              <a:rPr lang="en-GB" sz="2000" b="0" i="0" dirty="0">
                <a:solidFill>
                  <a:srgbClr val="333333"/>
                </a:solidFill>
                <a:effectLst/>
              </a:rPr>
              <a:t>I november 2005</a:t>
            </a:r>
          </a:p>
          <a:p>
            <a:pPr rtl="0" algn="l"/>
            <a:r>
              <a:rPr lang="en-GB" sz="2000" b="0" i="0" dirty="0">
                <a:solidFill>
                  <a:srgbClr val="333333"/>
                </a:solidFill>
                <a:effectLst/>
              </a:rPr>
              <a:t>den første Tony's</a:t>
            </a:r>
          </a:p>
          <a:p>
            <a:pPr rtl="0" algn="l"/>
            <a:r>
              <a:rPr lang="en-GB" sz="2000" b="0" i="0" dirty="0" err="1">
                <a:solidFill>
                  <a:srgbClr val="333333"/>
                </a:solidFill>
                <a:effectLst/>
              </a:rPr>
              <a:t>Chocolonely</a:t>
            </a:r>
            <a:r>
              <a:rPr lang="en-GB" sz="2000" b="0" i="0" dirty="0">
                <a:solidFill>
                  <a:srgbClr val="333333"/>
                </a:solidFill>
                <a:effectLst/>
              </a:rPr>
              <a:t> </a:t>
            </a:r>
          </a:p>
          <a:p>
            <a:pPr rtl="0" algn="l"/>
            <a:r>
              <a:rPr lang="en-GB" sz="2000" b="0" i="0" dirty="0">
                <a:solidFill>
                  <a:srgbClr val="333333"/>
                </a:solidFill>
                <a:effectLst/>
              </a:rPr>
              <a:t>chokolade bar</a:t>
            </a:r>
            <a:r>
              <a:rPr lang="en-GB" sz="2000" dirty="0">
                <a:solidFill>
                  <a:srgbClr val="333333"/>
                </a:solidFill>
              </a:rPr>
              <a:t>kom på</a:t>
            </a:r>
            <a:r>
              <a:rPr lang="en-GB" sz="2000" b="0" i="0" dirty="0">
                <a:solidFill>
                  <a:srgbClr val="333333"/>
                </a:solidFill>
                <a:effectLst/>
              </a:rPr>
              <a:t>markedet i Holland: 5.000 mælkechokoladebarer i en alarmerende rød pakke med mærket "100% slavefri". Ved at introducere uventede smagskombinationer ændrede de chokolademarkedet i Holland – i det omfang, at mange andre mærker kopierer deres strategi og introducerer deres egne eksotiske smagsvarianter. Og ikke kun i chokoladebarer, men også i chokoladepasta, jordnøddesmør og småkager.</a:t>
            </a:r>
          </a:p>
          <a:p>
            <a:pPr rtl="0" algn="l"/>
            <a:endParaRPr lang="en-GB" dirty="0">
              <a:solidFill>
                <a:srgbClr val="333333"/>
              </a:solidFill>
              <a:latin typeface="Georgia" panose="02040502050405020303" pitchFamily="18" charset="0"/>
            </a:endParaRPr>
          </a:p>
        </p:txBody>
      </p:sp>
      <p:sp>
        <p:nvSpPr>
          <p:cNvPr id="10" name="TextBox 9">
            <a:extLst>
              <a:ext uri="{FF2B5EF4-FFF2-40B4-BE49-F238E27FC236}">
                <a16:creationId xmlns:a16="http://schemas.microsoft.com/office/drawing/2014/main" id="{79DD5251-0B13-FE4A-6298-CA9F7DAEAD4E}"/>
              </a:ext>
            </a:extLst>
          </p:cNvPr>
          <p:cNvSpPr txBox="1"/>
          <p:nvPr/>
        </p:nvSpPr>
        <p:spPr>
          <a:xfrm>
            <a:off x="6768778" y="5615119"/>
            <a:ext cx="6103088" cy="646331"/>
          </a:xfrm>
          <a:prstGeom prst="rect">
            <a:avLst/>
          </a:prstGeom>
          <a:noFill/>
        </p:spPr>
        <p:txBody>
          <a:bodyPr wrap="square">
            <a:spAutoFit/>
          </a:bodyPr>
          <a:lstStyle/>
          <a:p>
            <a:pPr rtl="0" algn="l"/>
            <a:r>
              <a:rPr lang="en-GB" b="1" dirty="0">
                <a:solidFill>
                  <a:schemeClr val="bg1"/>
                </a:solidFill>
                <a:highlight>
                  <a:srgbClr val="F79037"/>
                </a:highlight>
                <a:hlinkClick r:id="rId2">
                  <a:extLst>
                    <a:ext uri="{A12FA001-AC4F-418D-AE19-62706E023703}">
                      <ahyp:hlinkClr xmlns:ahyp="http://schemas.microsoft.com/office/drawing/2018/hyperlinkcolor" val="tx"/>
                    </a:ext>
                  </a:extLst>
                </a:hlinkClick>
              </a:rPr>
              <a:t>LÆS</a:t>
            </a:r>
            <a:r>
              <a:rPr lang="en-GB" dirty="0">
                <a:solidFill>
                  <a:srgbClr val="87A66E"/>
                </a:solidFill>
                <a:hlinkClick r:id="rId2">
                  <a:extLst>
                    <a:ext uri="{A12FA001-AC4F-418D-AE19-62706E023703}">
                      <ahyp:hlinkClr xmlns:ahyp="http://schemas.microsoft.com/office/drawing/2018/hyperlinkcolor" val="tx"/>
                    </a:ext>
                  </a:extLst>
                </a:hlinkClick>
              </a:rPr>
              <a:t> </a:t>
            </a:r>
            <a:r>
              <a:rPr lang="en-GB" dirty="0">
                <a:solidFill>
                  <a:srgbClr val="F79037"/>
                </a:solidFill>
                <a:hlinkClick r:id="rId2">
                  <a:extLst>
                    <a:ext uri="{A12FA001-AC4F-418D-AE19-62706E023703}">
                      <ahyp:hlinkClr xmlns:ahyp="http://schemas.microsoft.com/office/drawing/2018/hyperlinkcolor" val="tx"/>
                    </a:ext>
                  </a:extLst>
                </a:hlinkClick>
              </a:rPr>
              <a:t>Sådan bringes bæredygtighed til masserne: Tony's</a:t>
            </a:r>
            <a:r>
              <a:rPr lang="en-GB" dirty="0" err="1">
                <a:solidFill>
                  <a:srgbClr val="F79037"/>
                </a:solidFill>
                <a:hlinkClick r:id="rId2">
                  <a:extLst>
                    <a:ext uri="{A12FA001-AC4F-418D-AE19-62706E023703}">
                      <ahyp:hlinkClr xmlns:ahyp="http://schemas.microsoft.com/office/drawing/2018/hyperlinkcolor" val="tx"/>
                    </a:ext>
                  </a:extLst>
                </a:hlinkClick>
              </a:rPr>
              <a:t>Chocolonely's</a:t>
            </a:r>
            <a:r>
              <a:rPr lang="en-GB" dirty="0">
                <a:solidFill>
                  <a:srgbClr val="F79037"/>
                </a:solidFill>
                <a:hlinkClick r:id="rId2">
                  <a:extLst>
                    <a:ext uri="{A12FA001-AC4F-418D-AE19-62706E023703}">
                      <ahyp:hlinkClr xmlns:ahyp="http://schemas.microsoft.com/office/drawing/2018/hyperlinkcolor" val="tx"/>
                    </a:ext>
                  </a:extLst>
                </a:hlinkClick>
              </a:rPr>
              <a:t>Effektstrategi (forbes.com)</a:t>
            </a:r>
            <a:endParaRPr lang="en-IE" dirty="0">
              <a:solidFill>
                <a:srgbClr val="F79037"/>
              </a:solidFill>
            </a:endParaRPr>
          </a:p>
        </p:txBody>
      </p:sp>
      <p:pic>
        <p:nvPicPr>
          <p:cNvPr id="2050" name="Picture 2" descr="The Most Ethical Chocolate Brand: Tony's Chocolonely">
            <a:extLst>
              <a:ext uri="{FF2B5EF4-FFF2-40B4-BE49-F238E27FC236}">
                <a16:creationId xmlns:a16="http://schemas.microsoft.com/office/drawing/2014/main" id="{7FF9633E-71CD-5CC9-CBC1-2FC79B0AA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0"/>
            <a:ext cx="3324225" cy="22161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8DBAF9-CFC1-C3BE-B240-41789580FD8D}"/>
              </a:ext>
            </a:extLst>
          </p:cNvPr>
          <p:cNvSpPr txBox="1"/>
          <p:nvPr/>
        </p:nvSpPr>
        <p:spPr>
          <a:xfrm>
            <a:off x="6758145" y="176144"/>
            <a:ext cx="2109630" cy="954107"/>
          </a:xfrm>
          <a:prstGeom prst="rect">
            <a:avLst/>
          </a:prstGeom>
          <a:noFill/>
        </p:spPr>
        <p:txBody>
          <a:bodyPr wrap="square">
            <a:spAutoFit/>
          </a:bodyPr>
          <a:lstStyle/>
          <a:p>
            <a:pPr rtl="0" algn="l"/>
            <a:r>
              <a:rPr lang="en-GB" sz="2800" b="0" i="0" dirty="0">
                <a:solidFill>
                  <a:srgbClr val="333333"/>
                </a:solidFill>
                <a:effectLst/>
              </a:rPr>
              <a:t>Tonys</a:t>
            </a:r>
            <a:r>
              <a:rPr lang="en-GB" sz="2800" b="0" i="0" dirty="0" err="1">
                <a:solidFill>
                  <a:srgbClr val="333333"/>
                </a:solidFill>
                <a:effectLst/>
              </a:rPr>
              <a:t>Chocolonely</a:t>
            </a:r>
            <a:r>
              <a:rPr lang="en-GB" sz="2800" b="0" i="0" dirty="0">
                <a:solidFill>
                  <a:srgbClr val="333333"/>
                </a:solidFill>
                <a:effectLst/>
              </a:rPr>
              <a:t> </a:t>
            </a:r>
            <a:endParaRPr lang="en-IE" sz="2800" dirty="0"/>
          </a:p>
        </p:txBody>
      </p:sp>
    </p:spTree>
    <p:extLst>
      <p:ext uri="{BB962C8B-B14F-4D97-AF65-F5344CB8AC3E}">
        <p14:creationId xmlns:p14="http://schemas.microsoft.com/office/powerpoint/2010/main" val="211736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7B72B-A53E-187B-8E4C-EAC2C5B44DE5}"/>
              </a:ext>
            </a:extLst>
          </p:cNvPr>
          <p:cNvSpPr>
            <a:spLocks noGrp="1"/>
          </p:cNvSpPr>
          <p:nvPr>
            <p:ph type="body" sz="quarter" idx="18"/>
          </p:nvPr>
        </p:nvSpPr>
        <p:spPr>
          <a:xfrm>
            <a:off x="898526" y="1579861"/>
            <a:ext cx="5646737" cy="3483006"/>
          </a:xfrm>
        </p:spPr>
        <p:txBody>
          <a:bodyPr/>
          <a:lstStyle/>
          <a:p>
            <a:pPr rtl="0" algn="l"/>
            <a:r>
              <a:rPr lang="en-US"/>
              <a:t>At arbejde med andre innovative virksomheder eller</a:t>
            </a:r>
            <a:r>
              <a:rPr lang="en-US" err="1"/>
              <a:t>organisationer</a:t>
            </a:r>
            <a:r>
              <a:rPr lang="en-US"/>
              <a:t>kan</a:t>
            </a:r>
            <a:r>
              <a:rPr lang="en-US" b="1"/>
              <a:t>drive fremskridt</a:t>
            </a:r>
            <a:r>
              <a:rPr lang="en-US"/>
              <a:t>i etisk madpraksis. Dette kan involvere samarbejde med teknologivirksomheder, forskningsinstitutioner, bæredygtighedsfokuserede</a:t>
            </a:r>
            <a:r>
              <a:rPr lang="en-US" err="1"/>
              <a:t>organisationer</a:t>
            </a:r>
            <a:r>
              <a:rPr lang="en-US"/>
              <a:t>, eller non-profit initiativer til i fællesskab at løse udfordringer og udvikle innovative løsninger.</a:t>
            </a:r>
          </a:p>
          <a:p>
            <a:pPr rtl="0" algn="l"/>
            <a:r>
              <a:rPr lang="en-US"/>
              <a:t>Ved</a:t>
            </a:r>
            <a:r>
              <a:rPr lang="en-US" b="1"/>
              <a:t>samle ressourcer, viden og ekspertise</a:t>
            </a:r>
            <a:r>
              <a:rPr lang="en-US"/>
              <a:t>, kan du og din etiske fødevarevirksomhed</a:t>
            </a:r>
            <a:r>
              <a:rPr lang="en-US" b="1"/>
              <a:t>fremskynde din innovationsindsats</a:t>
            </a:r>
            <a:r>
              <a:rPr lang="en-US"/>
              <a:t>og skabe større effekt.</a:t>
            </a:r>
            <a:endParaRPr lang="en-IE"/>
          </a:p>
        </p:txBody>
      </p:sp>
      <p:sp>
        <p:nvSpPr>
          <p:cNvPr id="3" name="Text Placeholder 2">
            <a:extLst>
              <a:ext uri="{FF2B5EF4-FFF2-40B4-BE49-F238E27FC236}">
                <a16:creationId xmlns:a16="http://schemas.microsoft.com/office/drawing/2014/main" id="{AAF11674-9521-841C-F6B4-ED91EA3913D8}"/>
              </a:ext>
            </a:extLst>
          </p:cNvPr>
          <p:cNvSpPr>
            <a:spLocks noGrp="1"/>
          </p:cNvSpPr>
          <p:nvPr>
            <p:ph type="body" sz="quarter" idx="16"/>
          </p:nvPr>
        </p:nvSpPr>
        <p:spPr>
          <a:xfrm>
            <a:off x="898358" y="577378"/>
            <a:ext cx="4990998" cy="992652"/>
          </a:xfrm>
        </p:spPr>
        <p:txBody>
          <a:bodyPr/>
          <a:lstStyle/>
          <a:p>
            <a:pPr rtl="0" algn="l"/>
            <a:r>
              <a:rPr lang="en-IE" b="1"/>
              <a:t>Samarbejde og partnerskaber:</a:t>
            </a:r>
          </a:p>
        </p:txBody>
      </p:sp>
      <p:pic>
        <p:nvPicPr>
          <p:cNvPr id="6" name="Picture Placeholder 5">
            <a:extLst>
              <a:ext uri="{FF2B5EF4-FFF2-40B4-BE49-F238E27FC236}">
                <a16:creationId xmlns:a16="http://schemas.microsoft.com/office/drawing/2014/main" id="{48290F7D-FFDB-0FF5-86C3-53395242BDB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pic>
        <p:nvPicPr>
          <p:cNvPr id="4" name="Picture 3">
            <a:extLst>
              <a:ext uri="{FF2B5EF4-FFF2-40B4-BE49-F238E27FC236}">
                <a16:creationId xmlns:a16="http://schemas.microsoft.com/office/drawing/2014/main" id="{9241195F-BA9D-0582-1FC6-48B57165208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201355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952116" y="2036189"/>
            <a:ext cx="10419422" cy="2648933"/>
          </a:xfrm>
        </p:spPr>
        <p:txBody>
          <a:bodyPr>
            <a:noAutofit/>
          </a:bodyPr>
          <a:lstStyle/>
          <a:p>
            <a:pPr rtl="0" algn="l"/>
            <a:r>
              <a:rPr lang="en-US" sz="4000" dirty="0"/>
              <a:t>Du er nu halvvejs gennem EFE-kurset...fortsæt som i Modul 4 vil du lære om nyttigt</a:t>
            </a:r>
            <a:r>
              <a:rPr lang="en-US" sz="4000" b="1" dirty="0"/>
              <a:t>Taktik i etiske fødevareoperationer.</a:t>
            </a:r>
            <a:endParaRPr lang="en-US" sz="40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EB1BA7-8968-43CA-A586-3E5BAFD9F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1FB78F-29B0-44FF-BEE9-FACC0A5336B6}">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8003B585-799A-47D8-9CA7-79D54B165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57634</TotalTime>
  <Words>7573</Words>
  <Application>Microsoft Office PowerPoint</Application>
  <PresentationFormat>Widescreen</PresentationFormat>
  <Paragraphs>953</Paragraphs>
  <Slides>91</Slides>
  <Notes>7</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Arial</vt:lpstr>
      <vt:lpstr>brandon-grot-w01-light</vt:lpstr>
      <vt:lpstr>Calibri</vt:lpstr>
      <vt:lpstr>Georgia</vt:lpstr>
      <vt:lpstr>Montserrat Light</vt:lpstr>
      <vt:lpstr>MyriadPro-Bold</vt:lpstr>
      <vt:lpstr>PT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183</cp:revision>
  <dcterms:created xsi:type="dcterms:W3CDTF">2020-10-14T13:32:04Z</dcterms:created>
  <dcterms:modified xsi:type="dcterms:W3CDTF">2023-10-04T14:53:21Z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ies>
</file>