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87" r:id="rId5"/>
    <p:sldId id="4306" r:id="rId6"/>
    <p:sldId id="4345" r:id="rId7"/>
    <p:sldId id="4365" r:id="rId8"/>
    <p:sldId id="4389" r:id="rId9"/>
    <p:sldId id="4396" r:id="rId10"/>
    <p:sldId id="4395" r:id="rId11"/>
    <p:sldId id="4394" r:id="rId12"/>
    <p:sldId id="4393" r:id="rId13"/>
    <p:sldId id="4392" r:id="rId14"/>
    <p:sldId id="4391" r:id="rId15"/>
    <p:sldId id="4390" r:id="rId16"/>
    <p:sldId id="4412" r:id="rId17"/>
    <p:sldId id="4411" r:id="rId18"/>
    <p:sldId id="4410" r:id="rId19"/>
    <p:sldId id="4409" r:id="rId20"/>
    <p:sldId id="4408" r:id="rId21"/>
    <p:sldId id="4407" r:id="rId22"/>
    <p:sldId id="4406" r:id="rId23"/>
    <p:sldId id="4405" r:id="rId24"/>
    <p:sldId id="4404" r:id="rId25"/>
    <p:sldId id="4403" r:id="rId26"/>
    <p:sldId id="4431" r:id="rId27"/>
    <p:sldId id="4401" r:id="rId28"/>
    <p:sldId id="4400" r:id="rId29"/>
    <p:sldId id="4399" r:id="rId30"/>
    <p:sldId id="4398" r:id="rId31"/>
    <p:sldId id="4397" r:id="rId32"/>
    <p:sldId id="4366" r:id="rId33"/>
    <p:sldId id="4432" r:id="rId34"/>
    <p:sldId id="4640" r:id="rId35"/>
    <p:sldId id="4642" r:id="rId36"/>
    <p:sldId id="4641" r:id="rId37"/>
    <p:sldId id="4645" r:id="rId38"/>
    <p:sldId id="4643" r:id="rId39"/>
    <p:sldId id="4646" r:id="rId40"/>
    <p:sldId id="4647" r:id="rId41"/>
    <p:sldId id="4648" r:id="rId42"/>
    <p:sldId id="4644" r:id="rId43"/>
    <p:sldId id="4649" r:id="rId44"/>
    <p:sldId id="4650" r:id="rId45"/>
    <p:sldId id="4651" r:id="rId46"/>
    <p:sldId id="4652" r:id="rId47"/>
    <p:sldId id="4658" r:id="rId48"/>
    <p:sldId id="4342" r:id="rId49"/>
    <p:sldId id="4633" r:id="rId50"/>
    <p:sldId id="4654" r:id="rId51"/>
    <p:sldId id="4655" r:id="rId52"/>
    <p:sldId id="4656" r:id="rId53"/>
    <p:sldId id="4635" r:id="rId54"/>
    <p:sldId id="4636" r:id="rId55"/>
    <p:sldId id="4637" r:id="rId56"/>
    <p:sldId id="4638" r:id="rId57"/>
    <p:sldId id="4639" r:id="rId58"/>
    <p:sldId id="4657" r:id="rId59"/>
    <p:sldId id="4346" r:id="rId60"/>
    <p:sldId id="4437" r:id="rId61"/>
    <p:sldId id="4322" r:id="rId62"/>
    <p:sldId id="4436" r:id="rId63"/>
    <p:sldId id="4438" r:id="rId64"/>
    <p:sldId id="4351" r:id="rId65"/>
    <p:sldId id="4353" r:id="rId66"/>
    <p:sldId id="4434" r:id="rId67"/>
    <p:sldId id="4447" r:id="rId68"/>
    <p:sldId id="4439" r:id="rId69"/>
    <p:sldId id="4440" r:id="rId70"/>
    <p:sldId id="4435" r:id="rId71"/>
    <p:sldId id="4442" r:id="rId72"/>
    <p:sldId id="4443" r:id="rId73"/>
    <p:sldId id="4444" r:id="rId74"/>
    <p:sldId id="4355" r:id="rId75"/>
    <p:sldId id="4445" r:id="rId76"/>
    <p:sldId id="4354" r:id="rId77"/>
    <p:sldId id="4347" r:id="rId78"/>
    <p:sldId id="4430" r:id="rId79"/>
    <p:sldId id="4429" r:id="rId80"/>
    <p:sldId id="4428" r:id="rId81"/>
    <p:sldId id="4424" r:id="rId82"/>
    <p:sldId id="4423" r:id="rId83"/>
    <p:sldId id="4422" r:id="rId84"/>
    <p:sldId id="4421" r:id="rId85"/>
    <p:sldId id="4420" r:id="rId86"/>
    <p:sldId id="4419" r:id="rId87"/>
    <p:sldId id="4418" r:id="rId88"/>
    <p:sldId id="4417" r:id="rId89"/>
    <p:sldId id="4348" r:id="rId90"/>
    <p:sldId id="4448" r:id="rId91"/>
    <p:sldId id="4338" r:id="rId92"/>
    <p:sldId id="4449" r:id="rId93"/>
    <p:sldId id="4450" r:id="rId94"/>
    <p:sldId id="4451" r:id="rId95"/>
    <p:sldId id="4452" r:id="rId96"/>
    <p:sldId id="4453" r:id="rId97"/>
    <p:sldId id="4454" r:id="rId98"/>
    <p:sldId id="4455" r:id="rId99"/>
    <p:sldId id="4456" r:id="rId100"/>
    <p:sldId id="4458" r:id="rId101"/>
    <p:sldId id="4457" r:id="rId102"/>
    <p:sldId id="4459" r:id="rId103"/>
    <p:sldId id="4460" r:id="rId104"/>
    <p:sldId id="4461" r:id="rId105"/>
    <p:sldId id="4462"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0000"/>
    <a:srgbClr val="F1A0C2"/>
    <a:srgbClr val="B2DEDD"/>
    <a:srgbClr val="FDE4CF"/>
    <a:srgbClr val="B2DDDC"/>
    <a:srgbClr val="EAEBED"/>
    <a:srgbClr val="EF5655"/>
    <a:srgbClr val="28AF95"/>
    <a:srgbClr val="F9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CE18E-46EA-4646-9908-807C380F014F}" v="29" dt="2023-10-04T15:07:3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sorterViewPr>
    <p:cViewPr>
      <p:scale>
        <a:sx n="100" d="100"/>
        <a:sy n="100" d="100"/>
      </p:scale>
      <p:origin x="0" y="-22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dgm:spPr>
        <a:solidFill>
          <a:srgbClr val="28AF95"/>
        </a:solidFill>
      </dgm:spPr>
      <dgm:t>
        <a:bodyPr/>
        <a:lstStyle/>
        <a:p>
          <a:r>
            <a:rPr lang="en-IE" b="1" dirty="0">
              <a:solidFill>
                <a:srgbClr val="000000"/>
              </a:solidFill>
            </a:rPr>
            <a:t>Recycling</a:t>
          </a: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endParaRPr lang="en-IE" b="1" dirty="0">
            <a:solidFill>
              <a:srgbClr val="000000"/>
            </a:solidFill>
          </a:endParaRPr>
        </a:p>
        <a:p>
          <a:r>
            <a:rPr lang="en-IE" b="1" dirty="0">
              <a:solidFill>
                <a:srgbClr val="000000"/>
              </a:solidFill>
            </a:rPr>
            <a:t>Sustainable Production</a:t>
          </a: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r>
            <a:rPr lang="en-IE" b="1" dirty="0">
              <a:solidFill>
                <a:srgbClr val="000000"/>
              </a:solidFill>
            </a:rPr>
            <a:t>Sustainable Use</a:t>
          </a: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Recycling</a:t>
          </a: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IE" sz="1300" b="1" kern="1200" dirty="0">
            <a:solidFill>
              <a:srgbClr val="000000"/>
            </a:solidFill>
          </a:endParaRPr>
        </a:p>
        <a:p>
          <a:pPr marL="0" lvl="0" indent="0" algn="ctr" defTabSz="577850">
            <a:lnSpc>
              <a:spcPct val="90000"/>
            </a:lnSpc>
            <a:spcBef>
              <a:spcPct val="0"/>
            </a:spcBef>
            <a:spcAft>
              <a:spcPct val="35000"/>
            </a:spcAft>
            <a:buNone/>
          </a:pPr>
          <a:r>
            <a:rPr lang="en-IE" sz="1300" b="1" kern="1200" dirty="0">
              <a:solidFill>
                <a:srgbClr val="000000"/>
              </a:solidFill>
            </a:rPr>
            <a:t>Sustainable Production</a:t>
          </a: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Sustainable Use</a:t>
          </a: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IE"/>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endParaRPr lang="en-US"/>
          </a:p>
        </p:txBody>
      </p:sp>
      <p:sp>
        <p:nvSpPr>
          <p:cNvPr id="4" name="Slide Number Placeholder 3"/>
          <p:cNvSpPr>
            <a:spLocks noGrp="1"/>
          </p:cNvSpPr>
          <p:nvPr>
            <p:ph type="sldNum" sz="quarter" idx="5"/>
          </p:nvPr>
        </p:nvSpPr>
        <p:spPr/>
        <p:txBody>
          <a:bodyPr/>
          <a:lstStyle/>
          <a:p>
            <a:pPr rtl="0" algn="l"/>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72826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E9A2EF30-8AE3-9582-B3B1-A5C98A1CB53F}"/>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510828"/>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0809" y="3621530"/>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62527"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527"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84230" y="5460547"/>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0809" y="274073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90809" y="1761936"/>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90809" y="5460547"/>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21824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21824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309741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309741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40123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40123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7814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89211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301132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203252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3" Type="http://schemas.openxmlformats.org/officeDocument/2006/relationships/image" Target="../media/image111.svg"/><Relationship Id="rId7" Type="http://schemas.openxmlformats.org/officeDocument/2006/relationships/image" Target="../media/image115.svg"/><Relationship Id="rId12" Type="http://schemas.openxmlformats.org/officeDocument/2006/relationships/image" Target="../media/image120.png"/><Relationship Id="rId2" Type="http://schemas.openxmlformats.org/officeDocument/2006/relationships/image" Target="../media/image110.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svg"/><Relationship Id="rId5" Type="http://schemas.openxmlformats.org/officeDocument/2006/relationships/image" Target="../media/image113.svg"/><Relationship Id="rId15" Type="http://schemas.openxmlformats.org/officeDocument/2006/relationships/image" Target="../media/image123.sv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2.png"/></Relationships>
</file>

<file path=ppt/slides/_rels/slide10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6.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openfoodnetwork.ie/north_tipperary_online_farmers_market/shop" TargetMode="External"/><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image" Target="../media/image26.png"/><Relationship Id="rId5" Type="http://schemas.openxmlformats.org/officeDocument/2006/relationships/hyperlink" Target="https://youtu.be/AgWgYeWm1Os"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food.ec.europa.eu/horizontal-topics/farm-fork-strategy_en" TargetMode="Externa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8.jpe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diagramLayout" Target="../diagrams/layout1.xm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2.png"/><Relationship Id="rId5" Type="http://schemas.openxmlformats.org/officeDocument/2006/relationships/diagramColors" Target="../diagrams/colors1.xml"/><Relationship Id="rId10" Type="http://schemas.openxmlformats.org/officeDocument/2006/relationships/image" Target="../media/image41.svg"/><Relationship Id="rId4" Type="http://schemas.openxmlformats.org/officeDocument/2006/relationships/diagramQuickStyle" Target="../diagrams/quickStyle1.xml"/><Relationship Id="rId9" Type="http://schemas.openxmlformats.org/officeDocument/2006/relationships/image" Target="../media/image40.png"/><Relationship Id="rId14" Type="http://schemas.openxmlformats.org/officeDocument/2006/relationships/image" Target="../media/image45.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favini.com/gs/en/fine-papers/crush/cartacrusca-case-hist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8.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6.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0.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3.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4.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0.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1.jpeg"/><Relationship Id="rId1" Type="http://schemas.openxmlformats.org/officeDocument/2006/relationships/slideLayout" Target="../slideLayouts/slideLayout15.xml"/><Relationship Id="rId5" Type="http://schemas.openxmlformats.org/officeDocument/2006/relationships/image" Target="../media/image72.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77.png"/><Relationship Id="rId5" Type="http://schemas.openxmlformats.org/officeDocument/2006/relationships/image" Target="../media/image29.png"/><Relationship Id="rId4" Type="http://schemas.openxmlformats.org/officeDocument/2006/relationships/hyperlink" Target="https://snellman.fi/f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1.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2.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15.xml"/><Relationship Id="rId5" Type="http://schemas.openxmlformats.org/officeDocument/2006/relationships/image" Target="../media/image88.sv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environment.ec.europa.eu/science-environment-policy_en" TargetMode="External"/><Relationship Id="rId2" Type="http://schemas.openxmlformats.org/officeDocument/2006/relationships/hyperlink" Target="https://environment.ec.europa.eu/news/field-fork-global-food-miles-generate-nearly-20-all-co2-emissions-food-2023-01-25_en" TargetMode="External"/><Relationship Id="rId1" Type="http://schemas.openxmlformats.org/officeDocument/2006/relationships/slideLayout" Target="../slideLayouts/slideLayout11.xml"/><Relationship Id="rId4" Type="http://schemas.openxmlformats.org/officeDocument/2006/relationships/image" Target="../media/image91.jpeg"/></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2.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7.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8.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0.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3.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5.jpe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6.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image" Target="../media/image108.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14.png"/><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11.xml"/><Relationship Id="rId6" Type="http://schemas.openxmlformats.org/officeDocument/2006/relationships/hyperlink" Target="https://www.bcg.com/about/overview/our-history/growth-share-matrix" TargetMode="External"/><Relationship Id="rId5" Type="http://schemas.openxmlformats.org/officeDocument/2006/relationships/hyperlink" Target="https://www.mindtools.com/a5llt9t/segmentation-targeting-and-positioning-model" TargetMode="External"/><Relationship Id="rId4" Type="http://schemas.openxmlformats.org/officeDocument/2006/relationships/hyperlink" Target="https://www.mindtools.com/a2gy5ya/the-ansoff-matri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659678"/>
            <a:ext cx="7217923" cy="1292351"/>
          </a:xfrm>
        </p:spPr>
        <p:txBody>
          <a:bodyPr/>
          <a:lstStyle/>
          <a:p>
            <a:pPr rtl="0" algn="l"/>
            <a:r>
              <a:rPr lang="en-IE" b="0" dirty="0"/>
              <a:t>Taktik i etiske fødevareoperationer</a:t>
            </a:r>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844669"/>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sz="4800" b="1" dirty="0"/>
              <a:t>MODUL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pPr rtl="0" algn="l"/>
            <a:r>
              <a:rPr lang="en-GB" sz="2000" b="1" dirty="0">
                <a:solidFill>
                  <a:srgbClr val="000000"/>
                </a:solidFill>
              </a:rPr>
              <a:t>Etisk fødevareentreprenørskab (EFE) Program</a:t>
            </a:r>
            <a:endParaRPr lang="en-IE" sz="2000" dirty="0">
              <a:solidFill>
                <a:srgbClr val="000000"/>
              </a:solidFill>
            </a:endParaRP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546131" y="449092"/>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Lange forsyningskæder</a:t>
            </a:r>
            <a:r>
              <a:rPr kumimoji="0" lang="en-US" sz="3600" b="0" i="0" u="none" strike="noStrike" kern="1200" cap="none" spc="0" normalizeH="0" baseline="0" noProof="0" dirty="0">
                <a:ln>
                  <a:noFill/>
                </a:ln>
                <a:effectLst/>
                <a:uLnTx/>
                <a:uFillTx/>
                <a:latin typeface="Calibri" panose="020F0502020204030204"/>
                <a:ea typeface="+mn-ea"/>
                <a:cs typeface="+mn-cs"/>
              </a:rPr>
              <a:t>kan være meget kompleks og kan typisk have høje kulstoffodspor...</a:t>
            </a:r>
            <a:endParaRPr kumimoji="0" lang="en-IE" sz="3600" b="0" i="0" u="none" strike="noStrike" kern="1200" cap="none" spc="0" normalizeH="0" baseline="0" noProof="0" dirty="0">
              <a:ln>
                <a:noFill/>
              </a:ln>
              <a:effectLst/>
              <a:uLnTx/>
              <a:uFillTx/>
              <a:latin typeface="Calibri" panose="020F0502020204030204"/>
              <a:ea typeface="+mn-ea"/>
              <a:cs typeface="+mn-cs"/>
            </a:endParaRPr>
          </a:p>
          <a:p>
            <a:pPr rtl="0" algn="l"/>
            <a:endParaRPr lang="en-IE" dirty="0"/>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714260" y="3144820"/>
            <a:ext cx="2072556" cy="738664"/>
          </a:xfrm>
          <a:prstGeom prst="rect">
            <a:avLst/>
          </a:prstGeom>
          <a:noFill/>
        </p:spPr>
        <p:txBody>
          <a:bodyPr wrap="square" rtlCol="0">
            <a:spAutoFit/>
          </a:bodyPr>
          <a:lstStyle/>
          <a:p>
            <a:pPr algn="ctr" rtl="0">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Avlere og</a:t>
            </a:r>
          </a:p>
          <a:p>
            <a:pPr algn="ctr" rtl="0">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producent-afskibere</a:t>
            </a:r>
          </a:p>
          <a:p>
            <a:pPr rtl="0" algn="l"/>
            <a:endParaRPr lang="en-IE" dirty="0">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599194" y="5416016"/>
            <a:ext cx="1311208" cy="646331"/>
          </a:xfrm>
          <a:prstGeom prst="rect">
            <a:avLst/>
          </a:prstGeom>
          <a:noFill/>
        </p:spPr>
        <p:txBody>
          <a:bodyPr wrap="square" rtlCol="0">
            <a:spAutoFit/>
          </a:bodyPr>
          <a:lstStyle/>
          <a:p>
            <a:pPr rtl="0" algn="l"/>
            <a:r>
              <a:rPr lang="en-US" altLang="en-US" sz="1800" dirty="0">
                <a:solidFill>
                  <a:srgbClr val="000000"/>
                </a:solidFill>
                <a:latin typeface="Arial" panose="020B0604020202020204" pitchFamily="34" charset="0"/>
              </a:rPr>
              <a:t>Import</a:t>
            </a:r>
            <a:endParaRPr lang="en-US" altLang="en-US" sz="2800" dirty="0">
              <a:solidFill>
                <a:srgbClr val="000000"/>
              </a:solidFill>
              <a:latin typeface="Arial" panose="020B0604020202020204" pitchFamily="34" charset="0"/>
            </a:endParaRPr>
          </a:p>
          <a:p>
            <a:pPr rtl="0" algn="l"/>
            <a:endParaRPr lang="en-IE" dirty="0">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514599" y="2257425"/>
            <a:ext cx="1395803" cy="369332"/>
          </a:xfrm>
          <a:prstGeom prst="rect">
            <a:avLst/>
          </a:prstGeom>
          <a:noFill/>
        </p:spPr>
        <p:txBody>
          <a:bodyPr wrap="square" rtlCol="0">
            <a:spAutoFit/>
          </a:bodyPr>
          <a:lstStyle/>
          <a:p>
            <a:pPr rtl="0" algn="l"/>
            <a:r>
              <a:rPr lang="en-US" altLang="en-US" sz="1800" dirty="0">
                <a:solidFill>
                  <a:srgbClr val="000000"/>
                </a:solidFill>
                <a:latin typeface="Arial" panose="020B0604020202020204" pitchFamily="34" charset="0"/>
              </a:rPr>
              <a:t>Eksport</a:t>
            </a:r>
            <a:endParaRPr lang="en-IE" dirty="0">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621388" y="2365402"/>
            <a:ext cx="1966813" cy="738664"/>
          </a:xfrm>
          <a:prstGeom prst="rect">
            <a:avLst/>
          </a:prstGeom>
          <a:noFill/>
        </p:spPr>
        <p:txBody>
          <a:bodyPr wrap="square" rtlCol="0">
            <a:spAutoFit/>
          </a:bodyPr>
          <a:lstStyle/>
          <a:p>
            <a:pPr rtl="0" algn="l"/>
            <a:r>
              <a:rPr lang="en-US" altLang="en-US" sz="1400" dirty="0">
                <a:solidFill>
                  <a:srgbClr val="000000"/>
                </a:solidFill>
                <a:latin typeface="Arial" panose="020B0604020202020204" pitchFamily="34" charset="0"/>
              </a:rPr>
              <a:t>Generel linje dagligvaregrossister</a:t>
            </a:r>
          </a:p>
          <a:p>
            <a:pPr rtl="0" algn="l"/>
            <a:endParaRPr lang="en-IE" sz="1400" dirty="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756459" y="1791982"/>
            <a:ext cx="1596714" cy="307777"/>
          </a:xfrm>
          <a:prstGeom prst="rect">
            <a:avLst/>
          </a:prstGeom>
          <a:noFill/>
        </p:spPr>
        <p:txBody>
          <a:bodyPr wrap="square" rtlCol="0">
            <a:spAutoFit/>
          </a:bodyPr>
          <a:lstStyle/>
          <a:p>
            <a:pPr rtl="0" algn="l"/>
            <a:r>
              <a:rPr lang="en-US" sz="1400" b="1" dirty="0">
                <a:solidFill>
                  <a:srgbClr val="000000"/>
                </a:solidFill>
                <a:latin typeface="Arial" panose="020B0604020202020204" pitchFamily="34" charset="0"/>
                <a:cs typeface="Arial" panose="020B0604020202020204" pitchFamily="34" charset="0"/>
              </a:rPr>
              <a:t>Direkte markeder</a:t>
            </a:r>
            <a:endParaRPr lang="en-IE" sz="14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794EAA-9016-6A20-9B4C-11DF94AC016E}"/>
              </a:ext>
            </a:extLst>
          </p:cNvPr>
          <p:cNvSpPr txBox="1"/>
          <p:nvPr/>
        </p:nvSpPr>
        <p:spPr>
          <a:xfrm>
            <a:off x="7689487" y="2950177"/>
            <a:ext cx="2146575" cy="307777"/>
          </a:xfrm>
          <a:prstGeom prst="rect">
            <a:avLst/>
          </a:prstGeom>
          <a:noFill/>
        </p:spPr>
        <p:txBody>
          <a:bodyPr wrap="square" rtlCol="0">
            <a:spAutoFit/>
          </a:bodyPr>
          <a:lstStyle/>
          <a:p>
            <a:pPr rtl="0" algn="l"/>
            <a:r>
              <a:rPr lang="en-US" sz="1400" b="1" dirty="0">
                <a:solidFill>
                  <a:srgbClr val="000000"/>
                </a:solidFill>
                <a:latin typeface="Arial" panose="020B0604020202020204" pitchFamily="34" charset="0"/>
                <a:cs typeface="Arial" panose="020B0604020202020204" pitchFamily="34" charset="0"/>
              </a:rPr>
              <a:t>Fødevareforretninger</a:t>
            </a:r>
            <a:endParaRPr lang="en-IE" sz="14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60835" y="3408438"/>
            <a:ext cx="2199446" cy="800219"/>
          </a:xfrm>
          <a:prstGeom prst="rect">
            <a:avLst/>
          </a:prstGeom>
          <a:noFill/>
        </p:spPr>
        <p:txBody>
          <a:bodyPr wrap="square" rtlCol="0">
            <a:spAutoFit/>
          </a:bodyPr>
          <a:lstStyle/>
          <a:p>
            <a:pPr rtl="0" algn="l"/>
            <a:r>
              <a:rPr lang="en-US" altLang="en-US" sz="1400" dirty="0">
                <a:solidFill>
                  <a:srgbClr val="000000"/>
                </a:solidFill>
                <a:latin typeface="Arial" panose="020B0604020202020204" pitchFamily="34" charset="0"/>
              </a:rPr>
              <a:t>Specialvaregrossister</a:t>
            </a:r>
          </a:p>
          <a:p>
            <a:pPr rtl="0" algn="l"/>
            <a:endParaRPr lang="en-IE" dirty="0">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39325" y="4419942"/>
            <a:ext cx="1887867" cy="738664"/>
          </a:xfrm>
          <a:prstGeom prst="rect">
            <a:avLst/>
          </a:prstGeom>
          <a:noFill/>
        </p:spPr>
        <p:txBody>
          <a:bodyPr wrap="square" rtlCol="0">
            <a:spAutoFit/>
          </a:bodyPr>
          <a:lstStyle/>
          <a:p>
            <a:pPr rtl="0" algn="l"/>
            <a:r>
              <a:rPr lang="en-US" altLang="en-US" sz="1400" dirty="0">
                <a:solidFill>
                  <a:srgbClr val="000000"/>
                </a:solidFill>
                <a:latin typeface="Arial" panose="020B0604020202020204" pitchFamily="34" charset="0"/>
              </a:rPr>
              <a:t>Generel linje dagligvaregrossister</a:t>
            </a:r>
            <a:endParaRPr lang="en-US" altLang="en-US" sz="1900" dirty="0">
              <a:solidFill>
                <a:srgbClr val="000000"/>
              </a:solidFill>
              <a:latin typeface="Arial" panose="020B0604020202020204" pitchFamily="34" charset="0"/>
            </a:endParaRPr>
          </a:p>
          <a:p>
            <a:pPr rtl="0" algn="l"/>
            <a:endParaRPr lang="en-IE" sz="1400" dirty="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59370" y="4073488"/>
            <a:ext cx="2146574" cy="461665"/>
          </a:xfrm>
          <a:prstGeom prst="rect">
            <a:avLst/>
          </a:prstGeom>
          <a:noFill/>
        </p:spPr>
        <p:txBody>
          <a:bodyPr wrap="square" rtlCol="0">
            <a:spAutoFit/>
          </a:bodyPr>
          <a:lstStyle/>
          <a:p>
            <a:pPr algn="ctr" rtl="0"/>
            <a:r>
              <a:rPr lang="en-US" sz="1200" b="1" dirty="0">
                <a:solidFill>
                  <a:srgbClr val="000000"/>
                </a:solidFill>
                <a:latin typeface="Arial" panose="020B0604020202020204" pitchFamily="34" charset="0"/>
                <a:cs typeface="Arial" panose="020B0604020202020204" pitchFamily="34" charset="0"/>
              </a:rPr>
              <a:t>Food Service virksomheder</a:t>
            </a:r>
            <a:endParaRPr lang="en-IE" sz="1200"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6445251" y="5323313"/>
            <a:ext cx="1311208" cy="523220"/>
          </a:xfrm>
          <a:prstGeom prst="rect">
            <a:avLst/>
          </a:prstGeom>
          <a:noFill/>
        </p:spPr>
        <p:txBody>
          <a:bodyPr wrap="square" rtlCol="0">
            <a:spAutoFit/>
          </a:bodyPr>
          <a:lstStyle/>
          <a:p>
            <a:pPr rtl="0" algn="l"/>
            <a:r>
              <a:rPr lang="en-US" sz="1400" dirty="0">
                <a:solidFill>
                  <a:srgbClr val="000000"/>
                </a:solidFill>
                <a:latin typeface="Arial" panose="020B0604020202020204" pitchFamily="34" charset="0"/>
                <a:cs typeface="Arial" panose="020B0604020202020204" pitchFamily="34" charset="0"/>
              </a:rPr>
              <a:t>Agenter/mæglere</a:t>
            </a:r>
            <a:endParaRPr lang="en-IE"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351073"/>
            <a:ext cx="10286989"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rtl="0" algn="l"/>
            <a:r>
              <a:rPr lang="de-DE" sz="1800" b="1" dirty="0">
                <a:solidFill>
                  <a:srgbClr val="000000"/>
                </a:solidFill>
                <a:highlight>
                  <a:srgbClr val="F79037"/>
                </a:highlight>
              </a:rPr>
              <a:t> </a:t>
            </a:r>
            <a:endParaRPr lang="en-US" b="0" i="0" dirty="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556942" y="573985"/>
            <a:ext cx="8336647" cy="646331"/>
          </a:xfrm>
          <a:prstGeom prst="rect">
            <a:avLst/>
          </a:prstGeom>
          <a:solidFill>
            <a:srgbClr val="F79037"/>
          </a:solidFill>
        </p:spPr>
        <p:txBody>
          <a:bodyPr wrap="square">
            <a:spAutoFit/>
          </a:bodyPr>
          <a:lstStyle/>
          <a:p>
            <a:pPr rtl="0" algn="l"/>
            <a:r>
              <a:rPr lang="en-GB" sz="3600" b="1" dirty="0">
                <a:solidFill>
                  <a:schemeClr val="bg1"/>
                </a:solidFill>
              </a:rPr>
              <a:t>7 trin i en marketingstrategiproces</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rtl="0"/>
            <a:r>
              <a:rPr lang="en-IE" b="1" dirty="0">
                <a:solidFill>
                  <a:srgbClr val="000000"/>
                </a:solidFill>
              </a:rPr>
              <a:t>1. Byg din marketingplan</a:t>
            </a:r>
          </a:p>
        </p:txBody>
      </p:sp>
      <p:sp>
        <p:nvSpPr>
          <p:cNvPr id="24" name="TextBox 23">
            <a:extLst>
              <a:ext uri="{FF2B5EF4-FFF2-40B4-BE49-F238E27FC236}">
                <a16:creationId xmlns:a16="http://schemas.microsoft.com/office/drawing/2014/main" id="{2590905F-2917-14C8-444C-1B886E9EEF01}"/>
              </a:ext>
            </a:extLst>
          </p:cNvPr>
          <p:cNvSpPr txBox="1"/>
          <p:nvPr/>
        </p:nvSpPr>
        <p:spPr>
          <a:xfrm>
            <a:off x="2067410" y="4353796"/>
            <a:ext cx="1539418" cy="923330"/>
          </a:xfrm>
          <a:prstGeom prst="rect">
            <a:avLst/>
          </a:prstGeom>
          <a:noFill/>
        </p:spPr>
        <p:txBody>
          <a:bodyPr wrap="square" rtlCol="0">
            <a:spAutoFit/>
          </a:bodyPr>
          <a:lstStyle/>
          <a:p>
            <a:pPr algn="ctr" rtl="0"/>
            <a:r>
              <a:rPr lang="en-IE" b="1" dirty="0">
                <a:solidFill>
                  <a:srgbClr val="000000"/>
                </a:solidFill>
              </a:rPr>
              <a:t>2. Opret køberpersonas</a:t>
            </a:r>
          </a:p>
        </p:txBody>
      </p:sp>
      <p:sp>
        <p:nvSpPr>
          <p:cNvPr id="25" name="TextBox 24">
            <a:extLst>
              <a:ext uri="{FF2B5EF4-FFF2-40B4-BE49-F238E27FC236}">
                <a16:creationId xmlns:a16="http://schemas.microsoft.com/office/drawing/2014/main" id="{94B31138-A966-D344-0356-99B6299553C7}"/>
              </a:ext>
            </a:extLst>
          </p:cNvPr>
          <p:cNvSpPr txBox="1"/>
          <p:nvPr/>
        </p:nvSpPr>
        <p:spPr>
          <a:xfrm>
            <a:off x="3710900" y="4385610"/>
            <a:ext cx="1539418" cy="646331"/>
          </a:xfrm>
          <a:prstGeom prst="rect">
            <a:avLst/>
          </a:prstGeom>
          <a:noFill/>
        </p:spPr>
        <p:txBody>
          <a:bodyPr wrap="square" rtlCol="0">
            <a:spAutoFit/>
          </a:bodyPr>
          <a:lstStyle/>
          <a:p>
            <a:pPr algn="ctr" rtl="0"/>
            <a:r>
              <a:rPr lang="en-IE" b="1" dirty="0">
                <a:solidFill>
                  <a:srgbClr val="000000"/>
                </a:solidFill>
              </a:rPr>
              <a:t>3. Identificer dine mål</a:t>
            </a:r>
          </a:p>
        </p:txBody>
      </p:sp>
      <p:sp>
        <p:nvSpPr>
          <p:cNvPr id="26" name="TextBox 25">
            <a:extLst>
              <a:ext uri="{FF2B5EF4-FFF2-40B4-BE49-F238E27FC236}">
                <a16:creationId xmlns:a16="http://schemas.microsoft.com/office/drawing/2014/main" id="{528DAC1E-789F-B57F-5E58-2A4B0E7ECA4D}"/>
              </a:ext>
            </a:extLst>
          </p:cNvPr>
          <p:cNvSpPr txBox="1"/>
          <p:nvPr/>
        </p:nvSpPr>
        <p:spPr>
          <a:xfrm>
            <a:off x="5415518" y="4385610"/>
            <a:ext cx="1539418" cy="923330"/>
          </a:xfrm>
          <a:prstGeom prst="rect">
            <a:avLst/>
          </a:prstGeom>
          <a:noFill/>
        </p:spPr>
        <p:txBody>
          <a:bodyPr wrap="square" rtlCol="0">
            <a:spAutoFit/>
          </a:bodyPr>
          <a:lstStyle/>
          <a:p>
            <a:pPr algn="ctr" rtl="0"/>
            <a:r>
              <a:rPr lang="en-IE" b="1" dirty="0">
                <a:solidFill>
                  <a:srgbClr val="000000"/>
                </a:solidFill>
              </a:rPr>
              <a:t>4. Vælg de relevante værktøjer</a:t>
            </a:r>
          </a:p>
        </p:txBody>
      </p:sp>
      <p:sp>
        <p:nvSpPr>
          <p:cNvPr id="27" name="TextBox 26">
            <a:extLst>
              <a:ext uri="{FF2B5EF4-FFF2-40B4-BE49-F238E27FC236}">
                <a16:creationId xmlns:a16="http://schemas.microsoft.com/office/drawing/2014/main" id="{784E8D72-DCCE-89D1-8F59-359252A4BEE6}"/>
              </a:ext>
            </a:extLst>
          </p:cNvPr>
          <p:cNvSpPr txBox="1"/>
          <p:nvPr/>
        </p:nvSpPr>
        <p:spPr>
          <a:xfrm>
            <a:off x="7135653" y="4385610"/>
            <a:ext cx="1539418" cy="646331"/>
          </a:xfrm>
          <a:prstGeom prst="rect">
            <a:avLst/>
          </a:prstGeom>
          <a:noFill/>
        </p:spPr>
        <p:txBody>
          <a:bodyPr wrap="square" rtlCol="0">
            <a:spAutoFit/>
          </a:bodyPr>
          <a:lstStyle/>
          <a:p>
            <a:pPr algn="ctr" rtl="0"/>
            <a:r>
              <a:rPr lang="en-IE" b="1" dirty="0">
                <a:solidFill>
                  <a:srgbClr val="000000"/>
                </a:solidFill>
              </a:rPr>
              <a:t>5. Gennemgå dine medier</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832870" y="4385610"/>
            <a:ext cx="1539418" cy="923330"/>
          </a:xfrm>
          <a:prstGeom prst="rect">
            <a:avLst/>
          </a:prstGeom>
          <a:noFill/>
        </p:spPr>
        <p:txBody>
          <a:bodyPr wrap="square" rtlCol="0">
            <a:spAutoFit/>
          </a:bodyPr>
          <a:lstStyle/>
          <a:p>
            <a:pPr algn="ctr" rtl="0"/>
            <a:r>
              <a:rPr lang="en-IE" b="1" dirty="0">
                <a:solidFill>
                  <a:srgbClr val="000000"/>
                </a:solidFill>
              </a:rPr>
              <a:t>6. Revision &amp; planlæg mediekampagner</a:t>
            </a: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646331"/>
          </a:xfrm>
          <a:prstGeom prst="rect">
            <a:avLst/>
          </a:prstGeom>
          <a:noFill/>
        </p:spPr>
        <p:txBody>
          <a:bodyPr wrap="square" rtlCol="0">
            <a:spAutoFit/>
          </a:bodyPr>
          <a:lstStyle/>
          <a:p>
            <a:pPr algn="ctr" rtl="0"/>
            <a:r>
              <a:rPr lang="en-IE" b="1" dirty="0">
                <a:solidFill>
                  <a:srgbClr val="000000"/>
                </a:solidFill>
              </a:rPr>
              <a:t>7. Bring det til frugt</a:t>
            </a: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550506"/>
            <a:ext cx="5432869" cy="3572864"/>
          </a:xfrm>
        </p:spPr>
        <p:txBody>
          <a:bodyPr/>
          <a:lstStyle/>
          <a:p>
            <a:pPr marL="0" indent="0" rtl="0" algn="l"/>
            <a:r>
              <a:rPr lang="en-US" b="0" i="0" dirty="0">
                <a:solidFill>
                  <a:srgbClr val="000000"/>
                </a:solidFill>
                <a:effectLst/>
              </a:rPr>
              <a:t>Der er adskillige måder at hjælpe din virksomhed med at vokse, men et af de mest kraftfulde værktøjer, du kan bruge, er</a:t>
            </a:r>
            <a:r>
              <a:rPr lang="en-US" b="1" i="0" dirty="0">
                <a:solidFill>
                  <a:srgbClr val="000000"/>
                </a:solidFill>
                <a:effectLst/>
              </a:rPr>
              <a:t>en effektiv marketingstrategi</a:t>
            </a:r>
            <a:r>
              <a:rPr lang="en-US" b="0" i="0" dirty="0">
                <a:solidFill>
                  <a:srgbClr val="000000"/>
                </a:solidFill>
                <a:effectLst/>
              </a:rPr>
              <a:t>.</a:t>
            </a:r>
          </a:p>
          <a:p>
            <a:pPr marL="0" indent="0" rtl="0" algn="l"/>
            <a:r>
              <a:rPr lang="en-US" b="0" i="0" dirty="0">
                <a:solidFill>
                  <a:srgbClr val="000000"/>
                </a:solidFill>
                <a:effectLst/>
              </a:rPr>
              <a:t>Ovenstående trin kan hjælpe dig i gang med at danne en strategi, der får det bedste frem i din virksomhed. Ved at tage processen et trin ad gangen kan du</a:t>
            </a:r>
            <a:r>
              <a:rPr lang="en-US" b="1" i="0" dirty="0">
                <a:effectLst/>
              </a:rPr>
              <a:t>udvid din kundebase, øg din omsætning og styr din virksomhed mod varig succes...</a:t>
            </a:r>
            <a:r>
              <a:rPr lang="en-US" i="0" dirty="0">
                <a:effectLst/>
              </a:rPr>
              <a:t>se det som den manglende brik i puslespillet!!!</a:t>
            </a:r>
            <a:endParaRPr lang="en-IE" b="1" dirty="0"/>
          </a:p>
          <a:p>
            <a:pPr marL="0" rtl="0" algn="l"/>
            <a:endParaRPr lang="en-IE" dirty="0"/>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p:txBody>
          <a:bodyPr/>
          <a:lstStyle/>
          <a:p>
            <a:pPr rtl="0" algn="l"/>
            <a:r>
              <a:rPr lang="en-IE" b="1" dirty="0"/>
              <a:t>Det er din tur nu...</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r>
              <a:rPr lang="en-IE" dirty="0"/>
              <a:t>__________________________________________________________________________________________________________________________________________________________________________________________________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a:t>Liste over, hvad du allerede laver?</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IE" dirty="0"/>
              <a:t>Hvad kan du gøre for at forbedre?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791042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IE" sz="3600" dirty="0">
                <a:solidFill>
                  <a:srgbClr val="000000"/>
                </a:solidFill>
                <a:highlight>
                  <a:srgbClr val="F79037"/>
                </a:highlight>
              </a:rPr>
              <a:t>En hurtig øvelse -</a:t>
            </a:r>
          </a:p>
          <a:p>
            <a:pPr rtl="0" algn="l"/>
            <a:r>
              <a:rPr lang="en-IE" sz="3600" dirty="0">
                <a:solidFill>
                  <a:srgbClr val="000000"/>
                </a:solidFill>
                <a:highlight>
                  <a:srgbClr val="F79037"/>
                </a:highlight>
              </a:rPr>
              <a:t>Med hensyn til din marketingstrategi...</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rtl="0" algn="l"/>
            <a:r>
              <a:rPr lang="en-IE" dirty="0"/>
              <a:t>__________________________________________________________________________________________________________________________________________________________________________________________________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694441" y="2203858"/>
            <a:ext cx="10803118" cy="2566017"/>
          </a:xfrm>
        </p:spPr>
        <p:txBody>
          <a:bodyPr>
            <a:noAutofit/>
          </a:bodyPr>
          <a:lstStyle/>
          <a:p>
            <a:pPr rtl="0" algn="l">
              <a:lnSpc>
                <a:spcPct val="100000"/>
              </a:lnSpc>
            </a:pPr>
            <a:r>
              <a:rPr lang="en-US" sz="3200" dirty="0"/>
              <a:t>Du har nu gennemført modul 4...Du samler tips og værktøjer på denne rejse af</a:t>
            </a:r>
            <a:r>
              <a:rPr lang="en-US" sz="3200" b="1" dirty="0"/>
              <a:t>Etisk entreprenørskab</a:t>
            </a:r>
            <a:r>
              <a:rPr lang="en-US" sz="3200" dirty="0"/>
              <a:t>da vi sigter mod at støtte og ruste dig til din virksomhed. Det næste modul diskuterer vigtigheden af ​​kommunikation i erhvervslivet, og hvordan man etisk arbejder med MENNESKER ... fortsæt venligst!</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rtl="0" algn="l"/>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898357" y="1618592"/>
            <a:ext cx="6080941" cy="4361793"/>
          </a:xfrm>
        </p:spPr>
        <p:txBody>
          <a:bodyPr lIns="91440" tIns="45720" rIns="91440" bIns="45720" anchor="t"/>
          <a:lstStyle/>
          <a:p>
            <a:pPr rtl="0" algn="l"/>
            <a:r>
              <a:rPr lang="en-US" b="1" i="0" dirty="0">
                <a:effectLst/>
              </a:rPr>
              <a:t>Fødevarers CO2-fodaftryk</a:t>
            </a:r>
            <a:r>
              <a:rPr lang="en-US" b="0" i="0" dirty="0">
                <a:effectLst/>
              </a:rPr>
              <a:t>, er drivhusgassen</a:t>
            </a:r>
            <a:r>
              <a:rPr lang="en-US" b="1" i="0" dirty="0">
                <a:effectLst/>
              </a:rPr>
              <a:t>emissioner</a:t>
            </a:r>
            <a:r>
              <a:rPr lang="en-US" b="0" i="0" dirty="0">
                <a:effectLst/>
              </a:rPr>
              <a:t>produceret ved dyrkning, opdræt, landbrug, forarbejdning, transport, opbevaring, madlavning og bortskaffelse af</a:t>
            </a:r>
            <a:r>
              <a:rPr lang="en-US" b="1" i="0" dirty="0">
                <a:effectLst/>
              </a:rPr>
              <a:t>mad</a:t>
            </a:r>
            <a:r>
              <a:rPr lang="en-US" b="0" i="0" dirty="0">
                <a:effectLst/>
              </a:rPr>
              <a:t> </a:t>
            </a:r>
            <a:r>
              <a:rPr lang="en-US" dirty="0"/>
              <a:t>til forbrug</a:t>
            </a:r>
            <a:r>
              <a:rPr lang="en-US" b="0" i="0" dirty="0">
                <a:effectLst/>
              </a:rPr>
              <a:t>.</a:t>
            </a:r>
            <a:endParaRPr lang="en-US" dirty="0"/>
          </a:p>
          <a:p>
            <a:pPr rtl="0" algn="l"/>
            <a:r>
              <a:rPr lang="en-US" b="0" i="0" dirty="0">
                <a:effectLst/>
              </a:rPr>
              <a:t>Der er</a:t>
            </a:r>
            <a:r>
              <a:rPr lang="en-US" dirty="0"/>
              <a:t>fremragende</a:t>
            </a:r>
            <a:r>
              <a:rPr lang="en-US" b="0" i="0" dirty="0">
                <a:effectLst/>
              </a:rPr>
              <a:t>apps, der nu er tilgængelige for at hjælpe forbrugerne med at beregne deres CO2-fodaftryk.</a:t>
            </a:r>
          </a:p>
          <a:p>
            <a:pPr rtl="0" algn="l"/>
            <a:r>
              <a:rPr lang="en-US" b="1" dirty="0">
                <a:solidFill>
                  <a:srgbClr val="F79037"/>
                </a:solidFill>
                <a:hlinkClick r:id="rId2">
                  <a:extLst>
                    <a:ext uri="{A12FA001-AC4F-418D-AE19-62706E023703}">
                      <ahyp:hlinkClr xmlns:ahyp="http://schemas.microsoft.com/office/drawing/2018/hyperlinkcolor" val="tx"/>
                    </a:ext>
                  </a:extLst>
                </a:hlinkClick>
              </a:rPr>
              <a:t>– Android Apps på Google Play</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effectLst/>
                <a:uLnTx/>
                <a:uFillTx/>
                <a:latin typeface="Calibri" panose="020F0502020204030204"/>
                <a:ea typeface="+mn-ea"/>
                <a:cs typeface="+mn-cs"/>
              </a:rPr>
              <a:t>En sådan app, Evocco, har udgivet en gratis guide til fødevarevirksomheder om, hvordan man træffer mere informerede beslutninger</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https://evocco.hubspotpagebuilder.com/food-businesses</a:t>
            </a:r>
          </a:p>
          <a:p>
            <a:pPr rtl="0" algn="l"/>
            <a:endParaRPr lang="en-IE"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898358" y="751287"/>
            <a:ext cx="4990998" cy="992652"/>
          </a:xfrm>
        </p:spPr>
        <p:txBody>
          <a:bodyPr/>
          <a:lstStyle/>
          <a:p>
            <a:pPr rtl="0" algn="l"/>
            <a:r>
              <a:rPr lang="en-US" b="1"/>
              <a:t>Kulstofomkostningerne ved mad</a:t>
            </a:r>
            <a:endParaRPr lang="en-IE" b="1"/>
          </a:p>
          <a:p>
            <a:pPr rtl="0" algn="l"/>
            <a:endParaRPr lang="en-IE"/>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6653911" y="4998820"/>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411246" y="262759"/>
            <a:ext cx="9337227" cy="854185"/>
          </a:xfrm>
        </p:spPr>
        <p:txBody>
          <a:bodyPr>
            <a:normAutofit/>
          </a:bodyPr>
          <a:lstStyle/>
          <a:p>
            <a:pPr rtl="0" algn="l"/>
            <a:r>
              <a:rPr lang="en-US" b="1">
                <a:solidFill>
                  <a:srgbClr val="000000"/>
                </a:solidFill>
              </a:rPr>
              <a:t>Fordele ved Short Food Supply Chains (SFSC):</a:t>
            </a:r>
          </a:p>
          <a:p>
            <a:pPr rtl="0" algn="l"/>
            <a:endParaRPr lang="en-IE">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844104" y="3537208"/>
            <a:ext cx="2692652" cy="1202080"/>
          </a:xfrm>
        </p:spPr>
        <p:txBody>
          <a:bodyPr/>
          <a:lstStyle/>
          <a:p>
            <a:pPr marL="180000" indent="-180000" algn="l" rtl="0">
              <a:buFont typeface="Arial" panose="020B0604020202020204" pitchFamily="34" charset="0"/>
              <a:buChar char="•"/>
            </a:pPr>
            <a:r>
              <a:rPr lang="en-US" sz="1600">
                <a:solidFill>
                  <a:srgbClr val="000000"/>
                </a:solidFill>
                <a:latin typeface="+mn-lt"/>
              </a:rPr>
              <a:t>Få mere fair priser</a:t>
            </a:r>
          </a:p>
          <a:p>
            <a:pPr marL="180000" indent="-180000" algn="l" rtl="0">
              <a:buFont typeface="Arial" panose="020B0604020202020204" pitchFamily="34" charset="0"/>
              <a:buChar char="•"/>
            </a:pPr>
            <a:r>
              <a:rPr lang="en-US" sz="1600">
                <a:solidFill>
                  <a:srgbClr val="000000"/>
                </a:solidFill>
                <a:latin typeface="+mn-lt"/>
              </a:rPr>
              <a:t>Mindre energiomkostninger</a:t>
            </a:r>
          </a:p>
          <a:p>
            <a:pPr marL="180000" indent="-180000" algn="l" rtl="0">
              <a:buFont typeface="Arial" panose="020B0604020202020204" pitchFamily="34" charset="0"/>
              <a:buChar char="•"/>
            </a:pPr>
            <a:r>
              <a:rPr lang="en-US" sz="1600">
                <a:solidFill>
                  <a:srgbClr val="000000"/>
                </a:solidFill>
                <a:latin typeface="+mn-lt"/>
              </a:rPr>
              <a:t>Mindre transportomkostninger</a:t>
            </a:r>
          </a:p>
          <a:p>
            <a:pPr marL="180000" indent="-180000" algn="l" rtl="0">
              <a:buFont typeface="Arial" panose="020B0604020202020204" pitchFamily="34" charset="0"/>
              <a:buChar char="•"/>
            </a:pPr>
            <a:endParaRPr lang="en-IE" sz="160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pPr rtl="0" algn="l"/>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pPr rtl="0" algn="l"/>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pPr rtl="0" algn="l"/>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pPr rtl="0" algn="l"/>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pPr rtl="0" algn="l"/>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pPr rtl="0" algn="l"/>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pPr rtl="0" algn="l"/>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pPr rtl="0" algn="l"/>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pPr rtl="0" algn="l"/>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rtl="0" algn="l"/>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rtl="0" algn="l"/>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rtl="0" algn="l"/>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rtl="0" algn="l"/>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rtl="0" algn="l"/>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rtl="0" algn="l"/>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rtl="0" algn="l"/>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rtl="0" algn="l"/>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rtl="0" algn="l"/>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rtl="0" algn="l"/>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rtl="0" algn="l"/>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rtl="0" algn="l"/>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rtl="0" algn="l"/>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rtl="0" algn="l"/>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rtl="0" algn="l"/>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pPr rtl="0" algn="l"/>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rtl="0" algn="l"/>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pPr rtl="0" algn="l"/>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pPr rtl="0" algn="l"/>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pPr rtl="0" algn="l"/>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pPr rtl="0" algn="l"/>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pPr rtl="0" algn="l"/>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pPr rtl="0" algn="l"/>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pPr rtl="0" algn="l"/>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pPr rtl="0" algn="l"/>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pPr rtl="0" algn="l"/>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pPr rtl="0" algn="l"/>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pPr rtl="0" algn="l"/>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pPr rtl="0" algn="l"/>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767026" y="3037785"/>
            <a:ext cx="2448878" cy="461665"/>
          </a:xfrm>
          <a:prstGeom prst="rect">
            <a:avLst/>
          </a:prstGeom>
          <a:noFill/>
        </p:spPr>
        <p:txBody>
          <a:bodyPr wrap="square">
            <a:spAutoFit/>
          </a:bodyPr>
          <a:lstStyle/>
          <a:p>
            <a:pPr rtl="0" algn="l"/>
            <a:r>
              <a:rPr lang="en-US" sz="2400" b="1">
                <a:solidFill>
                  <a:srgbClr val="000000"/>
                </a:solidFill>
              </a:rPr>
              <a:t>Landmand/producent</a:t>
            </a:r>
          </a:p>
        </p:txBody>
      </p:sp>
      <p:sp>
        <p:nvSpPr>
          <p:cNvPr id="60" name="TextBox 59">
            <a:extLst>
              <a:ext uri="{FF2B5EF4-FFF2-40B4-BE49-F238E27FC236}">
                <a16:creationId xmlns:a16="http://schemas.microsoft.com/office/drawing/2014/main" id="{F635D22D-1380-8AFD-3F9E-864C9E1FC35A}"/>
              </a:ext>
            </a:extLst>
          </p:cNvPr>
          <p:cNvSpPr txBox="1"/>
          <p:nvPr/>
        </p:nvSpPr>
        <p:spPr>
          <a:xfrm>
            <a:off x="4829575" y="3058365"/>
            <a:ext cx="2093228" cy="461665"/>
          </a:xfrm>
          <a:prstGeom prst="rect">
            <a:avLst/>
          </a:prstGeom>
          <a:noFill/>
        </p:spPr>
        <p:txBody>
          <a:bodyPr wrap="square">
            <a:spAutoFit/>
          </a:bodyPr>
          <a:lstStyle/>
          <a:p>
            <a:pPr rtl="0" algn="l"/>
            <a:r>
              <a:rPr lang="en-US" sz="2400" b="1">
                <a:solidFill>
                  <a:srgbClr val="000000"/>
                </a:solidFill>
              </a:rPr>
              <a:t>Forbrugeren</a:t>
            </a:r>
          </a:p>
        </p:txBody>
      </p:sp>
      <p:sp>
        <p:nvSpPr>
          <p:cNvPr id="62" name="TextBox 61">
            <a:extLst>
              <a:ext uri="{FF2B5EF4-FFF2-40B4-BE49-F238E27FC236}">
                <a16:creationId xmlns:a16="http://schemas.microsoft.com/office/drawing/2014/main" id="{DA628F88-99E8-B30F-1434-C3D204DE5EE7}"/>
              </a:ext>
            </a:extLst>
          </p:cNvPr>
          <p:cNvSpPr txBox="1"/>
          <p:nvPr/>
        </p:nvSpPr>
        <p:spPr>
          <a:xfrm>
            <a:off x="7655245" y="3037786"/>
            <a:ext cx="2537518" cy="461665"/>
          </a:xfrm>
          <a:prstGeom prst="rect">
            <a:avLst/>
          </a:prstGeom>
          <a:noFill/>
        </p:spPr>
        <p:txBody>
          <a:bodyPr wrap="square">
            <a:spAutoFit/>
          </a:bodyPr>
          <a:lstStyle/>
          <a:p>
            <a:pPr rtl="0" algn="l"/>
            <a:r>
              <a:rPr lang="en-US" sz="2400" b="1">
                <a:solidFill>
                  <a:srgbClr val="000000"/>
                </a:solidFill>
              </a:rPr>
              <a:t>Samfundet</a:t>
            </a: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749674" y="3537208"/>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rtl="0">
              <a:buFont typeface="Arial" panose="020B0604020202020204" pitchFamily="34" charset="0"/>
              <a:buChar char="•"/>
            </a:pPr>
            <a:r>
              <a:rPr lang="en-US" sz="1600">
                <a:solidFill>
                  <a:srgbClr val="000000"/>
                </a:solidFill>
                <a:latin typeface="+mn-lt"/>
              </a:rPr>
              <a:t>Modtag friskere produkter</a:t>
            </a:r>
          </a:p>
          <a:p>
            <a:pPr marL="180000" indent="-180000" algn="l" rtl="0">
              <a:buFont typeface="Arial" panose="020B0604020202020204" pitchFamily="34" charset="0"/>
              <a:buChar char="•"/>
            </a:pPr>
            <a:r>
              <a:rPr lang="en-US" sz="1600">
                <a:solidFill>
                  <a:srgbClr val="000000"/>
                </a:solidFill>
                <a:latin typeface="+mn-lt"/>
              </a:rPr>
              <a:t>Øget gennemsigtighed</a:t>
            </a:r>
          </a:p>
          <a:p>
            <a:pPr marL="180000" indent="-180000" algn="l" rtl="0">
              <a:buFont typeface="Arial" panose="020B0604020202020204" pitchFamily="34" charset="0"/>
              <a:buChar char="•"/>
            </a:pPr>
            <a:r>
              <a:rPr lang="en-US" sz="1600">
                <a:solidFill>
                  <a:srgbClr val="000000"/>
                </a:solidFill>
                <a:latin typeface="+mn-lt"/>
              </a:rPr>
              <a:t>Kommunikation med producenten</a:t>
            </a:r>
          </a:p>
          <a:p>
            <a:pPr marL="180000" indent="-180000" algn="l" rtl="0">
              <a:buFont typeface="Arial" panose="020B0604020202020204" pitchFamily="34" charset="0"/>
              <a:buChar char="•"/>
            </a:pPr>
            <a:endParaRPr lang="en-IE" sz="160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655244" y="349945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rtl="0">
              <a:buFont typeface="Arial" panose="020B0604020202020204" pitchFamily="34" charset="0"/>
              <a:buChar char="•"/>
            </a:pPr>
            <a:r>
              <a:rPr lang="en-US" sz="1600">
                <a:solidFill>
                  <a:srgbClr val="000000"/>
                </a:solidFill>
                <a:latin typeface="+mn-lt"/>
              </a:rPr>
              <a:t>Skaber bæredygtighed</a:t>
            </a:r>
          </a:p>
          <a:p>
            <a:pPr marL="180000" indent="-180000" algn="l" rtl="0">
              <a:buFont typeface="Arial" panose="020B0604020202020204" pitchFamily="34" charset="0"/>
              <a:buChar char="•"/>
            </a:pPr>
            <a:r>
              <a:rPr lang="en-US" sz="1600">
                <a:solidFill>
                  <a:srgbClr val="000000"/>
                </a:solidFill>
                <a:latin typeface="+mn-lt"/>
              </a:rPr>
              <a:t>Beskæftigelse/økonomi</a:t>
            </a:r>
          </a:p>
          <a:p>
            <a:pPr marL="180000" indent="-180000" algn="l" rtl="0">
              <a:buFont typeface="Arial" panose="020B0604020202020204" pitchFamily="34" charset="0"/>
              <a:buChar char="•"/>
            </a:pPr>
            <a:r>
              <a:rPr lang="en-US" sz="1600">
                <a:solidFill>
                  <a:srgbClr val="000000"/>
                </a:solidFill>
                <a:latin typeface="+mn-lt"/>
              </a:rPr>
              <a:t>Reducerer CO</a:t>
            </a:r>
            <a:r>
              <a:rPr lang="en-US" sz="1600" baseline="-25000">
                <a:solidFill>
                  <a:srgbClr val="000000"/>
                </a:solidFill>
                <a:latin typeface="+mn-lt"/>
              </a:rPr>
              <a:t>2</a:t>
            </a:r>
            <a:r>
              <a:rPr lang="en-US" sz="1600">
                <a:solidFill>
                  <a:srgbClr val="000000"/>
                </a:solidFill>
                <a:latin typeface="+mn-lt"/>
              </a:rPr>
              <a:t>emissioner</a:t>
            </a:r>
          </a:p>
          <a:p>
            <a:pPr marL="0" indent="0" algn="l" rtl="0"/>
            <a:endParaRPr lang="en-IE" sz="160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898357" y="1651666"/>
            <a:ext cx="6379521" cy="3802608"/>
          </a:xfrm>
        </p:spPr>
        <p:txBody>
          <a:bodyPr/>
          <a:lstStyle/>
          <a:p>
            <a:pPr rtl="0" algn="l"/>
            <a:r>
              <a:rPr lang="en-US"/>
              <a:t>Din fødevarevirksomhed kan forkorte din fødevareforsyningskæde ved at:</a:t>
            </a:r>
          </a:p>
          <a:p>
            <a:pPr marL="342900" indent="-342900" rtl="0" algn="l">
              <a:spcBef>
                <a:spcPts val="600"/>
              </a:spcBef>
              <a:buFont typeface="Arial" panose="020B0604020202020204" pitchFamily="34" charset="0"/>
              <a:buChar char="•"/>
            </a:pPr>
            <a:r>
              <a:rPr lang="en-US" b="1"/>
              <a:t>Direkte køb</a:t>
            </a:r>
            <a:r>
              <a:rPr lang="en-US"/>
              <a:t>fra lokale avlere/producenter</a:t>
            </a:r>
          </a:p>
          <a:p>
            <a:pPr marL="342900" indent="-342900" rtl="0" algn="l">
              <a:spcBef>
                <a:spcPts val="600"/>
              </a:spcBef>
              <a:buFont typeface="Arial" panose="020B0604020202020204" pitchFamily="34" charset="0"/>
              <a:buChar char="•"/>
            </a:pPr>
            <a:r>
              <a:rPr lang="en-US" b="1"/>
              <a:t>Kollektivt direkte salg</a:t>
            </a:r>
            <a:r>
              <a:rPr lang="en-US"/>
              <a:t>via et lokalt fødevaresystem, et samarbejdsnetværk, der integrerer bæredygtig fødevareproduktion, forarbejdning, distribution, forbrug og affaldshåndtering for at forbedre den miljømæssige, økonomiske og sociale sundhed i et bestemt område.</a:t>
            </a:r>
          </a:p>
          <a:p>
            <a:pPr marL="342900" indent="-342900" rtl="0" algn="l">
              <a:spcBef>
                <a:spcPts val="600"/>
              </a:spcBef>
              <a:buFont typeface="Arial" panose="020B0604020202020204" pitchFamily="34" charset="0"/>
              <a:buChar char="•"/>
            </a:pPr>
            <a:r>
              <a:rPr lang="en-US" b="1"/>
              <a:t>Partnerskaber</a:t>
            </a:r>
          </a:p>
          <a:p>
            <a:pPr rtl="0" algn="l"/>
            <a:endParaRPr lang="en-IE"/>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898357" y="659014"/>
            <a:ext cx="4990998" cy="992652"/>
          </a:xfrm>
        </p:spPr>
        <p:txBody>
          <a:bodyPr/>
          <a:lstStyle/>
          <a:p>
            <a:pPr rtl="0" algn="l"/>
            <a:r>
              <a:rPr lang="en-US" sz="3600" b="1"/>
              <a:t>Korte forsyningskæder og lokale fødevaresystemer</a:t>
            </a:r>
          </a:p>
          <a:p>
            <a:pPr rtl="0" algn="l"/>
            <a:endParaRPr lang="en-IE"/>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898357" y="1452563"/>
            <a:ext cx="6280209" cy="3483006"/>
          </a:xfrm>
        </p:spPr>
        <p:txBody>
          <a:bodyPr/>
          <a:lstStyle/>
          <a:p>
            <a:pPr rtl="0" algn="l"/>
            <a:r>
              <a:rPr lang="en-US"/>
              <a:t>Direkte indkøb er den enkleste form for SFSC og involverer en direkte transaktion mellem landmænd og din fødevarevirksomhed.</a:t>
            </a:r>
          </a:p>
          <a:p>
            <a:pPr rtl="0" algn="l"/>
            <a:r>
              <a:rPr lang="en-US"/>
              <a:t>De kan foregå på gården, via online bestilling eller faktisk på et landmandsmarked.</a:t>
            </a:r>
          </a:p>
          <a:p>
            <a:pPr rtl="0" algn="l"/>
            <a:r>
              <a:rPr lang="en-US"/>
              <a:t>Fødevarer kan også leveres til dine fødevarevirksomheder gennem en kurv- eller kasseordning.</a:t>
            </a:r>
          </a:p>
          <a:p>
            <a:pPr rtl="0" algn="l"/>
            <a:r>
              <a:rPr lang="en-US"/>
              <a:t>Fordelene er mange - råvarerne er lokalt dyrkede, meget friske, uden emballage og sælges direkte af producenten selv.</a:t>
            </a:r>
          </a:p>
          <a:p>
            <a:pPr rtl="0" algn="l"/>
            <a:endParaRPr lang="en-IE"/>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898357" y="751287"/>
            <a:ext cx="4990998" cy="992652"/>
          </a:xfrm>
        </p:spPr>
        <p:txBody>
          <a:bodyPr/>
          <a:lstStyle/>
          <a:p>
            <a:pPr rtl="0" algn="l"/>
            <a:r>
              <a:rPr lang="en-IE" b="1"/>
              <a:t>Direkte køb:</a:t>
            </a:r>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pPr rtl="0" algn="l"/>
            <a:endParaRPr lang="en-IE" dirty="0"/>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98357" y="1632799"/>
            <a:ext cx="7835740" cy="3781587"/>
          </a:xfrm>
        </p:spPr>
        <p:txBody>
          <a:bodyPr/>
          <a:lstStyle/>
          <a:p>
            <a:pPr rtl="0" algn="l"/>
            <a:r>
              <a:rPr lang="en-GB" dirty="0"/>
              <a:t>En bygård Mad Yolk Farm er et nyt projekt i Galway på en mission med to enkle mål:</a:t>
            </a:r>
          </a:p>
          <a:p>
            <a:pPr rtl="0" algn="l">
              <a:spcBef>
                <a:spcPts val="600"/>
              </a:spcBef>
            </a:pPr>
            <a:r>
              <a:rPr lang="en-GB" b="1" dirty="0"/>
              <a:t>1. Dyrk og fremvis de bedste lokale, sæsonbestemte råvarer.</a:t>
            </a:r>
          </a:p>
          <a:p>
            <a:pPr rtl="0" algn="l">
              <a:spcBef>
                <a:spcPts val="600"/>
              </a:spcBef>
            </a:pPr>
            <a:r>
              <a:rPr lang="en-GB" b="1" dirty="0"/>
              <a:t>2. Hav en god tid med at gøre det.</a:t>
            </a:r>
          </a:p>
          <a:p>
            <a:pPr rtl="0" algn="l"/>
            <a:r>
              <a:rPr lang="en-GB" dirty="0"/>
              <a:t>Brian mødte Joe på en fjerntliggende svensk gård, mens han studerede regenerativt landbrug i sommeren 2019. Brian havde en gård hjemme i Irland og ledte efter en frisk start. Joe var handy med en murske. I en jurte i Sverige 'udklækkede' de planen for Mad Yolk Farm.</a:t>
            </a:r>
          </a:p>
          <a:p>
            <a:pPr rtl="0" algn="l"/>
            <a:r>
              <a:rPr lang="en-GB" dirty="0"/>
              <a:t>Nu tilbyder Mad Yolk Farm et ugeblad</a:t>
            </a:r>
            <a:r>
              <a:rPr lang="en-GB" i="1" dirty="0"/>
              <a:t>Klik og Saml</a:t>
            </a:r>
            <a:r>
              <a:rPr lang="en-GB" dirty="0"/>
              <a:t>Service fra deres målrettet lille lokale gård og lokale markeder.</a:t>
            </a:r>
            <a:endParaRPr lang="en-IE" dirty="0"/>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1" y="513419"/>
            <a:ext cx="5890950" cy="992652"/>
          </a:xfrm>
        </p:spPr>
        <p:txBody>
          <a:bodyPr/>
          <a:lstStyle/>
          <a:p>
            <a:pPr rtl="0" algn="l">
              <a:spcBef>
                <a:spcPts val="600"/>
              </a:spcBef>
            </a:pPr>
            <a:r>
              <a:rPr lang="en-IE" b="1">
                <a:highlight>
                  <a:srgbClr val="F79037"/>
                </a:highlight>
              </a:rPr>
              <a:t>Bliv inspireret -</a:t>
            </a:r>
            <a:r>
              <a:rPr lang="en-IE" b="1"/>
              <a:t>Et casestudie</a:t>
            </a:r>
          </a:p>
          <a:p>
            <a:pPr rtl="0" algn="l">
              <a:spcBef>
                <a:spcPts val="600"/>
              </a:spcBef>
            </a:pPr>
            <a:r>
              <a:rPr lang="en-IE" b="1">
                <a:hlinkClick r:id="rId2">
                  <a:extLst>
                    <a:ext uri="{A12FA001-AC4F-418D-AE19-62706E023703}">
                      <ahyp:hlinkClr xmlns:ahyp="http://schemas.microsoft.com/office/drawing/2018/hyperlinkcolor" val="tx"/>
                    </a:ext>
                  </a:extLst>
                </a:hlinkClick>
              </a:rPr>
              <a:t>Mad Yolk Farm, Irland</a:t>
            </a:r>
            <a:endParaRPr lang="en-IE" b="1"/>
          </a:p>
          <a:p>
            <a:pPr rtl="0" algn="l">
              <a:spcBef>
                <a:spcPts val="600"/>
              </a:spcBef>
            </a:pPr>
            <a:endParaRPr lang="en-IE" b="1">
              <a:highlight>
                <a:srgbClr val="F79037"/>
              </a:highlight>
            </a:endParaRPr>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898357" y="1373520"/>
            <a:ext cx="5696897" cy="3501141"/>
          </a:xfrm>
        </p:spPr>
        <p:txBody>
          <a:bodyPr/>
          <a:lstStyle/>
          <a:p>
            <a:pPr rtl="0" algn="l"/>
            <a:r>
              <a:rPr lang="en-US"/>
              <a:t>En effektiv måde at skaffe produkter på kan være, når producenterne samarbejder om at sælge deres produkter</a:t>
            </a:r>
            <a:r>
              <a:rPr lang="en-US" b="1"/>
              <a:t>kollektivt</a:t>
            </a:r>
            <a:r>
              <a:rPr lang="en-US"/>
              <a:t>.</a:t>
            </a:r>
          </a:p>
          <a:p>
            <a:pPr rtl="0" algn="l"/>
            <a:r>
              <a:rPr lang="en-US"/>
              <a:t>Direkte salg på egen hånd som landmand eller producent kan være isolerende, langsomt og vanskeligt.</a:t>
            </a:r>
          </a:p>
          <a:p>
            <a:pPr rtl="0" algn="l"/>
            <a:r>
              <a:rPr lang="en-US" b="1"/>
              <a:t>Dannelse af grupper, netværk eller kooperativer</a:t>
            </a:r>
            <a:r>
              <a:rPr lang="en-US"/>
              <a:t>giver mulighed for større potentiale for at få adgang til købere, hvad enten det er indenlandske eller fødevarevirksomheder.</a:t>
            </a:r>
          </a:p>
          <a:p>
            <a:pPr rtl="0" algn="l"/>
            <a:r>
              <a:rPr lang="en-US"/>
              <a:t>Kollektivt salg gør det også nemmere for dig som køber, da det sparer tid, bevægelse og kræfter at finde de kvalitetsprodukter, de ønsker.</a:t>
            </a:r>
          </a:p>
          <a:p>
            <a:pPr rtl="0" algn="l"/>
            <a:endParaRPr lang="en-IE"/>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p:txBody>
          <a:bodyPr/>
          <a:lstStyle/>
          <a:p>
            <a:pPr rtl="0" algn="l"/>
            <a:r>
              <a:rPr lang="en-IE" b="1"/>
              <a:t>Kollektiv direkte forsyning:</a:t>
            </a:r>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675132" y="1380494"/>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693571" y="1373519"/>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GB" altLang="en-US" b="1">
                <a:solidFill>
                  <a:srgbClr val="000000"/>
                </a:solidFill>
                <a:cs typeface="Arial" panose="020B0604020202020204" pitchFamily="34" charset="0"/>
              </a:rPr>
              <a:t>i</a:t>
            </a:r>
            <a:r>
              <a:rPr lang="en-GB" altLang="en-US" sz="2400" b="1">
                <a:solidFill>
                  <a:srgbClr val="000000"/>
                </a:solidFill>
                <a:cs typeface="Arial" panose="020B0604020202020204" pitchFamily="34" charset="0"/>
              </a:rPr>
              <a:t>nitiative skaber et kooperativ og netværk af håndværksmæssige fødevareproducenter</a:t>
            </a: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675132" y="3007613"/>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693571" y="3000638"/>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GB" altLang="en-US" sz="2400" b="1">
                <a:solidFill>
                  <a:srgbClr val="000000"/>
                </a:solidFill>
                <a:cs typeface="Arial" panose="020B0604020202020204" pitchFamily="34" charset="0"/>
              </a:rPr>
              <a:t>Fødevareproducenter får øget eksponering, øget salg</a:t>
            </a:r>
            <a:endParaRPr lang="en-IE" b="1">
              <a:solidFill>
                <a:srgbClr val="000000"/>
              </a:solidFill>
            </a:endParaRP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693571" y="4634733"/>
            <a:ext cx="4422581" cy="1423718"/>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GB" altLang="en-US" sz="2400" b="1">
                <a:solidFill>
                  <a:srgbClr val="000000"/>
                </a:solidFill>
                <a:cs typeface="Arial" panose="020B0604020202020204" pitchFamily="34" charset="0"/>
              </a:rPr>
              <a:t>Du som køber får adgang til håndværksprodukter af høj kvalitet, en enkelt ikke-forstyrrende metode, én faktura/betaling</a:t>
            </a:r>
            <a:endParaRPr lang="en-IE" sz="2400" b="1">
              <a:solidFill>
                <a:srgbClr val="000000"/>
              </a:solidFil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675131" y="4642313"/>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AF533-3C4A-5011-0C8C-F24F1BC296E6}"/>
              </a:ext>
            </a:extLst>
          </p:cNvPr>
          <p:cNvSpPr txBox="1"/>
          <p:nvPr/>
        </p:nvSpPr>
        <p:spPr>
          <a:xfrm>
            <a:off x="-15433" y="5458913"/>
            <a:ext cx="5255172" cy="1200329"/>
          </a:xfrm>
          <a:prstGeom prst="rect">
            <a:avLst/>
          </a:prstGeom>
          <a:solidFill>
            <a:schemeClr val="bg1"/>
          </a:solidFill>
        </p:spPr>
        <p:txBody>
          <a:bodyPr wrap="square" rtlCol="0">
            <a:spAutoFit/>
          </a:bodyPr>
          <a:lstStyle/>
          <a:p>
            <a:pPr rtl="0" algn="l"/>
            <a:r>
              <a:rPr lang="en-GB" b="1" i="0">
                <a:solidFill>
                  <a:srgbClr val="000000"/>
                </a:solidFill>
                <a:effectLst/>
                <a:highlight>
                  <a:srgbClr val="F79037"/>
                </a:highlight>
              </a:rPr>
              <a:t>UDSIGT</a:t>
            </a:r>
            <a:r>
              <a:rPr lang="en-GB" b="1" i="0">
                <a:solidFill>
                  <a:srgbClr val="000000"/>
                </a:solidFill>
                <a:effectLst/>
              </a:rPr>
              <a:t>Eksempel på en OFN</a:t>
            </a:r>
          </a:p>
          <a:p>
            <a:pPr rtl="0" algn="l"/>
            <a:endParaRPr lang="en-GB">
              <a:solidFill>
                <a:srgbClr val="000000"/>
              </a:solidFill>
            </a:endParaRPr>
          </a:p>
          <a:p>
            <a:pPr rtl="0" algn="l"/>
            <a:endParaRPr lang="en-GB" b="0" i="0">
              <a:solidFill>
                <a:srgbClr val="000000"/>
              </a:solidFill>
              <a:effectLst/>
            </a:endParaRPr>
          </a:p>
          <a:p>
            <a:pPr rtl="0" algn="l"/>
            <a:endParaRPr lang="en-IE">
              <a:solidFill>
                <a:srgbClr val="000000"/>
              </a:solidFill>
            </a:endParaRPr>
          </a:p>
        </p:txBody>
      </p:sp>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814275" y="1313793"/>
            <a:ext cx="6116422" cy="4296594"/>
          </a:xfrm>
        </p:spPr>
        <p:txBody>
          <a:bodyPr/>
          <a:lstStyle/>
          <a:p>
            <a:pPr rtl="0" algn="l"/>
            <a:r>
              <a:rPr lang="en-US"/>
              <a:t>OPEN FOOD NETWORK er en open source platform til at muliggøre nye, etiske forsyningskæder.</a:t>
            </a:r>
            <a:r>
              <a:rPr lang="en-US" b="1"/>
              <a:t>Fødevareproducenter</a:t>
            </a:r>
            <a:r>
              <a:rPr lang="en-US"/>
              <a:t>kan sælge online og</a:t>
            </a:r>
            <a:r>
              <a:rPr lang="en-US" b="1"/>
              <a:t>grossister</a:t>
            </a:r>
            <a:r>
              <a:rPr lang="en-US"/>
              <a:t>kan administrere indkøbsgrupper og levere produkter gennem netværk af fødevareknudepunkter og butikker/madudsalg.</a:t>
            </a:r>
            <a:r>
              <a:rPr lang="en-US" b="1"/>
              <a:t>Fællesskaber</a:t>
            </a:r>
            <a:r>
              <a:rPr lang="en-US"/>
              <a:t>kan samle producenter for at skabe et virtuelt landmandsmarked, der opbygger en robust lokal fødevareøkonomi.</a:t>
            </a:r>
          </a:p>
          <a:p>
            <a:pPr rtl="0" algn="l"/>
            <a:r>
              <a:rPr lang="en-US"/>
              <a:t>OFN opererer i 9 lande, hvor 1000-vis af lokale producenter bruger det til at nå ud til markeder for at sælge deres produkter og støtte deres lokale fødevareøkonomier i disse svære tider.</a:t>
            </a:r>
          </a:p>
          <a:p>
            <a:pPr rtl="0" algn="l"/>
            <a:endParaRPr lang="en-IE"/>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767855" y="634856"/>
            <a:ext cx="6162842" cy="612757"/>
          </a:xfrm>
        </p:spPr>
        <p:txBody>
          <a:bodyPr/>
          <a:lstStyle/>
          <a:p>
            <a:pPr rtl="0" algn="l"/>
            <a:r>
              <a:rPr lang="en-IE" b="1"/>
              <a:t>Styring af et nyt fødevaresystem</a:t>
            </a:r>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txBody>
          <a:bodyPr/>
          <a:lstStyle/>
          <a:p>
            <a:pPr rtl="0" algn="l"/>
            <a:endParaRPr lang="en-IE"/>
          </a:p>
        </p:txBody>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526925" y="93928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a:solidFill>
                  <a:srgbClr val="000000"/>
                </a:solidFill>
              </a:rPr>
              <a:t>HOLDE ØJE</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948448" y="622008"/>
            <a:ext cx="3886200" cy="646331"/>
          </a:xfrm>
          <a:prstGeom prst="rect">
            <a:avLst/>
          </a:prstGeom>
          <a:noFill/>
        </p:spPr>
        <p:txBody>
          <a:bodyPr wrap="square">
            <a:spAutoFit/>
          </a:bodyPr>
          <a:lstStyle/>
          <a:p>
            <a:pPr algn="ctr" rtl="0"/>
            <a:r>
              <a:rPr lang="en-GB" b="1">
                <a:solidFill>
                  <a:srgbClr val="000000"/>
                </a:solidFill>
                <a:hlinkClick r:id="rId5"/>
              </a:rPr>
              <a:t>T</a:t>
            </a:r>
            <a:r>
              <a:rPr lang="en-GB" b="1" i="0">
                <a:solidFill>
                  <a:srgbClr val="000000"/>
                </a:solidFill>
                <a:effectLst/>
                <a:hlinkClick r:id="rId5"/>
              </a:rPr>
              <a:t>Open Food Network Ireland webinar fra juli 2020.</a:t>
            </a:r>
            <a:endParaRPr lang="en-GB" b="1" i="0">
              <a:solidFill>
                <a:srgbClr val="000000"/>
              </a:solidFill>
              <a:effectLst/>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a:blip r:embed="rId6"/>
          <a:stretch>
            <a:fillRect/>
          </a:stretch>
        </p:blipFill>
        <p:spPr>
          <a:xfrm>
            <a:off x="-15433" y="5768996"/>
            <a:ext cx="5255172" cy="1089004"/>
          </a:xfrm>
          <a:prstGeom prst="rect">
            <a:avLst/>
          </a:prstGeom>
        </p:spPr>
      </p:pic>
      <p:sp>
        <p:nvSpPr>
          <p:cNvPr id="12" name="TextBox 11">
            <a:extLst>
              <a:ext uri="{FF2B5EF4-FFF2-40B4-BE49-F238E27FC236}">
                <a16:creationId xmlns:a16="http://schemas.microsoft.com/office/drawing/2014/main" id="{8D6305B8-16A0-64F6-58A2-D8E4E8362022}"/>
              </a:ext>
            </a:extLst>
          </p:cNvPr>
          <p:cNvSpPr txBox="1"/>
          <p:nvPr/>
        </p:nvSpPr>
        <p:spPr>
          <a:xfrm>
            <a:off x="5255172" y="6289910"/>
            <a:ext cx="6132786" cy="369332"/>
          </a:xfrm>
          <a:prstGeom prst="rect">
            <a:avLst/>
          </a:prstGeom>
          <a:solidFill>
            <a:schemeClr val="bg1"/>
          </a:solidFill>
        </p:spPr>
        <p:txBody>
          <a:bodyPr wrap="square">
            <a:spAutoFit/>
          </a:bodyPr>
          <a:lstStyle/>
          <a:p>
            <a:pPr rtl="0" algn="l"/>
            <a:r>
              <a:rPr lang="en-GB">
                <a:hlinkClick r:id="rId7"/>
              </a:rPr>
              <a:t>North Tipperary Online Farmers Market - Open Food Network</a:t>
            </a:r>
            <a:endParaRPr lang="en-IE"/>
          </a:p>
        </p:txBody>
      </p:sp>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7315200" y="2045704"/>
            <a:ext cx="4078417" cy="3849918"/>
          </a:xfrm>
        </p:spPr>
        <p:txBody>
          <a:bodyPr lIns="91440" tIns="45720" rIns="91440" bIns="45720" anchor="t"/>
          <a:lstStyle/>
          <a:p>
            <a:pPr rtl="0" algn="l"/>
            <a:r>
              <a:rPr lang="en-US" sz="2400" b="0" i="0" dirty="0">
                <a:effectLst/>
              </a:rPr>
              <a:t>EU</a:t>
            </a:r>
            <a:r>
              <a:rPr lang="en-US" sz="2400" b="0" i="0" dirty="0">
                <a:solidFill>
                  <a:srgbClr val="F79037"/>
                </a:solidFill>
                <a:effectLst/>
              </a:rPr>
              <a:t> </a:t>
            </a:r>
            <a:r>
              <a:rPr lang="en-US" sz="2400" b="0" i="0" dirty="0">
                <a:solidFill>
                  <a:srgbClr val="F79037"/>
                </a:solidFill>
                <a:effectLst/>
                <a:hlinkClick r:id="rId3">
                  <a:extLst>
                    <a:ext uri="{A12FA001-AC4F-418D-AE19-62706E023703}">
                      <ahyp:hlinkClr xmlns:ahyp="http://schemas.microsoft.com/office/drawing/2018/hyperlinkcolor" val="tx"/>
                    </a:ext>
                  </a:extLst>
                </a:hlinkClick>
              </a:rPr>
              <a:t>Farm 2 Fork Strategi</a:t>
            </a:r>
            <a:r>
              <a:rPr lang="en-US" sz="2400" b="0" i="0" dirty="0">
                <a:effectLst/>
              </a:rPr>
              <a:t>er en køreplan for at gøre europæiske fødevaresystemer mere bæredygtige ved at gøre klima- og miljøudfordringer til muligheder for landmænd og fødevareproducenter:</a:t>
            </a:r>
          </a:p>
          <a:p>
            <a:pPr rtl="0" algn="l"/>
            <a:endParaRPr lang="en-US" dirty="0">
              <a:ea typeface="+mn-lt"/>
              <a:cs typeface="+mn-lt"/>
            </a:endParaRPr>
          </a:p>
          <a:p>
            <a:pPr rtl="0" algn="l"/>
            <a:endParaRPr lang="en-IE"/>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a:lstStyle/>
          <a:p>
            <a:pPr rtl="0" algn="l"/>
            <a:r>
              <a:rPr lang="en-IE" b="1"/>
              <a:t>Partnerskaber</a:t>
            </a: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15625" y="484539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800" b="1">
                <a:solidFill>
                  <a:srgbClr val="000000"/>
                </a:solidFill>
              </a:rPr>
              <a:t>HOLDE ØJE</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56CB7B3B-5E6D-4158-FD07-2C6CF7BF254A}"/>
              </a:ext>
            </a:extLst>
          </p:cNvPr>
          <p:cNvSpPr txBox="1"/>
          <p:nvPr/>
        </p:nvSpPr>
        <p:spPr>
          <a:xfrm>
            <a:off x="3151282" y="619836"/>
            <a:ext cx="7969472" cy="523220"/>
          </a:xfrm>
          <a:prstGeom prst="rect">
            <a:avLst/>
          </a:prstGeom>
          <a:noFill/>
        </p:spPr>
        <p:txBody>
          <a:bodyPr wrap="square">
            <a:spAutoFit/>
          </a:bodyPr>
          <a:lstStyle/>
          <a:p>
            <a:pPr rtl="0" algn="l"/>
            <a:r>
              <a:rPr lang="en-US" sz="2800">
                <a:solidFill>
                  <a:srgbClr val="000000"/>
                </a:solidFill>
              </a:rPr>
              <a:t>- Fællesskabsstøttet landbrug (CSA)</a:t>
            </a:r>
            <a:endParaRPr lang="en-IE" sz="280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975180" y="6107013"/>
            <a:ext cx="5667358" cy="338554"/>
          </a:xfrm>
          <a:prstGeom prst="rect">
            <a:avLst/>
          </a:prstGeom>
          <a:noFill/>
        </p:spPr>
        <p:txBody>
          <a:bodyPr wrap="square" rtlCol="0">
            <a:spAutoFit/>
          </a:bodyPr>
          <a:lstStyle/>
          <a:p>
            <a:pPr rtl="0" algn="l"/>
            <a:r>
              <a:rPr lang="en-US" sz="1600" b="1">
                <a:solidFill>
                  <a:srgbClr val="000000"/>
                </a:solidFill>
                <a:hlinkClick r:id="rId6">
                  <a:extLst>
                    <a:ext uri="{A12FA001-AC4F-418D-AE19-62706E023703}">
                      <ahyp:hlinkClr xmlns:ahyp="http://schemas.microsoft.com/office/drawing/2018/hyperlinkcolor" val="tx"/>
                    </a:ext>
                  </a:extLst>
                </a:hlinkClick>
              </a:rPr>
              <a:t>EU Farm 2 Fork - Fællesskabsstøttet landbrug - YouTube</a:t>
            </a:r>
            <a:r>
              <a:rPr lang="en-US" sz="1600" b="1">
                <a:solidFill>
                  <a:srgbClr val="000000"/>
                </a:solidFill>
              </a:rPr>
              <a:t> </a:t>
            </a:r>
            <a:endParaRPr lang="en-IE" sz="1600" b="1">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798380" y="1404573"/>
            <a:ext cx="10595237" cy="3849918"/>
          </a:xfrm>
        </p:spPr>
        <p:txBody>
          <a:bodyPr/>
          <a:lstStyle/>
          <a:p>
            <a:pPr rtl="0" algn="l"/>
            <a:r>
              <a:rPr lang="en-GB"/>
              <a:t>Et forsyningspartnerskab er en dybere forpligtelse – per definition,</a:t>
            </a:r>
            <a:r>
              <a:rPr lang="en-GB" b="1"/>
              <a:t>det er en forpligtelse over længere tid at arbejde sammen til gensidig fordel for begge parter, dele relevant information og risici og fordele ved forholdet.</a:t>
            </a:r>
          </a:p>
          <a:p>
            <a:pPr rtl="0" algn="l"/>
            <a:r>
              <a:rPr lang="en-GB"/>
              <a:t>Partnerskab med leverandører for at udvikle dybe, gensidigt gavnlige relationer på lang sigt nævnes ofte som et middel til at mindske denne risiko og udvikle ægte forsyningskæde excellence. Opbygning af stærke partnerskaber mellem din fødevarevirksomhed og producenter kan give fordele for jer begge.</a:t>
            </a:r>
          </a:p>
          <a:p>
            <a:pPr marL="457200" indent="-457200" rtl="0" algn="l">
              <a:buAutoNum type="arabicPeriod"/>
            </a:pPr>
            <a:r>
              <a:rPr lang="en-GB" b="1"/>
              <a:t>Mulighed for langtidskontrakter -</a:t>
            </a:r>
            <a:r>
              <a:rPr lang="en-GB"/>
              <a:t>Guleroden for mange små leverandører er at få en langtidskontrakt, der garanterer volumen. Dette er en god ting for mange leverandører og giver dem mulighed for at planlægge deres produktion.</a:t>
            </a:r>
          </a:p>
          <a:p>
            <a:pPr marL="457200" indent="-457200" rtl="0" algn="l">
              <a:buAutoNum type="arabicPeriod"/>
            </a:pPr>
            <a:r>
              <a:rPr lang="en-GB" b="1"/>
              <a:t>Opnå det produkt/specifikation du ønsker -</a:t>
            </a:r>
            <a:r>
              <a:rPr lang="en-GB" b="0" i="0">
                <a:effectLst/>
              </a:rPr>
              <a:t>Ved at samarbejde får du chancen for at samarbejde med leverandøren om at forbedre innovation og skabe fælles værdi.</a:t>
            </a:r>
            <a:endParaRPr lang="en-US"/>
          </a:p>
          <a:p>
            <a:pPr rtl="0" algn="l"/>
            <a:endParaRPr lang="en-IE"/>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p:txBody>
          <a:bodyPr/>
          <a:lstStyle/>
          <a:p>
            <a:pPr rtl="0" algn="l"/>
            <a:r>
              <a:rPr lang="en-IE" b="1"/>
              <a:t>Supply Chain Partnerskaber</a:t>
            </a:r>
          </a:p>
          <a:p>
            <a:pPr rtl="0" algn="l"/>
            <a:endParaRPr lang="en-IE" b="1"/>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pPr rtl="0" algn="l"/>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374202" cy="689519"/>
          </a:xfrm>
        </p:spPr>
        <p:txBody>
          <a:bodyPr/>
          <a:lstStyle/>
          <a:p>
            <a:pPr rtl="0" algn="l"/>
            <a:r>
              <a:rPr lang="en-US" b="1" dirty="0"/>
              <a:t>Vær opmærksom på sundheds- og miljøpåstande</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640377" y="1244955"/>
            <a:ext cx="5389920" cy="4671588"/>
          </a:xfrm>
        </p:spPr>
        <p:txBody>
          <a:bodyPr/>
          <a:lstStyle/>
          <a:p>
            <a:pPr rtl="0" algn="l"/>
            <a:r>
              <a:rPr lang="en-US" sz="2400" dirty="0"/>
              <a:t>Etisk virksomhedsvækst og succes kræver en holistisk tilgang, der integrerer etiske værdier i alle aspekter af forretningsdrift. Vi vil fokusere på de emner, der er anført her &amp; a</a:t>
            </a:r>
            <a:r>
              <a:rPr lang="en-US" dirty="0"/>
              <a:t>t slutningen af ​​dette modul; du vil</a:t>
            </a:r>
            <a:r>
              <a:rPr lang="en-US" dirty="0" err="1"/>
              <a:t>genkende</a:t>
            </a:r>
            <a:r>
              <a:rPr lang="en-US" dirty="0"/>
              <a:t>den praktiske og taktiske side af en etisk forretningsmodel. Du har en udfordrende rolle, at</a:t>
            </a:r>
            <a:r>
              <a:rPr lang="en-US" sz="2400" dirty="0"/>
              <a:t>balancere økonomisk succes med miljøforvaltning, socialt ansvar og interessentengagement, men ved at gøre det vil din virksomhed bidrage til et mere bæredygtigt og ansvarligt forretningslandskab.</a:t>
            </a:r>
          </a:p>
          <a:p>
            <a:pPr algn="l" rtl="0"/>
            <a:endParaRPr lang="en-US" sz="1400" b="1"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pPr rtl="0" algn="l"/>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4465067" cy="689519"/>
          </a:xfrm>
        </p:spPr>
        <p:txBody>
          <a:bodyPr/>
          <a:lstStyle/>
          <a:p>
            <a:pPr rtl="0" algn="l"/>
            <a:r>
              <a:rPr lang="en-US" b="1" dirty="0"/>
              <a:t>GMO og plantebaserede fødevarer</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pPr rtl="0" algn="l"/>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pPr rtl="0" algn="l"/>
            <a:r>
              <a:rPr lang="en-US" b="1" dirty="0"/>
              <a:t>Etisk indkøb og produktion</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pPr rtl="0" algn="l"/>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pPr rtl="0" algn="l"/>
            <a:r>
              <a:rPr lang="en-US" b="1"/>
              <a:t>Etisk fødevareemballage</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pPr rtl="0" algn="l"/>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pPr rtl="0" algn="l"/>
            <a:r>
              <a:rPr lang="en-US" b="1"/>
              <a:t>Etiske distributionsmodeller</a:t>
            </a:r>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gn="l"/>
            <a:r>
              <a:rPr lang="en-US" b="1"/>
              <a:t>Virksomhedens vækst og succes (marketing)</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rtl="0" algn="l"/>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21251" y="344014"/>
            <a:ext cx="6684620" cy="720752"/>
          </a:xfrm>
        </p:spPr>
        <p:txBody>
          <a:bodyPr/>
          <a:lstStyle/>
          <a:p>
            <a:pPr rtl="0" algn="l"/>
            <a:r>
              <a:rPr lang="en-US" sz="2800" b="1" dirty="0"/>
              <a:t>Taktik i etisk fødevaredrift</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pPr rtl="0" algn="l"/>
            <a:r>
              <a:rPr lang="en-IE"/>
              <a:t>Tjek vores</a:t>
            </a:r>
            <a:r>
              <a:rPr lang="en-IE">
                <a:solidFill>
                  <a:srgbClr val="F79037"/>
                </a:solidFill>
                <a:hlinkClick r:id="rId2">
                  <a:extLst>
                    <a:ext uri="{A12FA001-AC4F-418D-AE19-62706E023703}">
                      <ahyp:hlinkClr xmlns:ahyp="http://schemas.microsoft.com/office/drawing/2018/hyperlinkcolor" val="tx"/>
                    </a:ext>
                  </a:extLst>
                </a:hlinkClick>
              </a:rPr>
              <a:t>Kompendium om god praksis</a:t>
            </a:r>
            <a:r>
              <a:rPr lang="en-IE"/>
              <a:t> </a:t>
            </a:r>
          </a:p>
          <a:p>
            <a:pPr rtl="0" algn="l"/>
            <a:endParaRPr lang="en-IE" sz="1500">
              <a:solidFill>
                <a:srgbClr val="F79037"/>
              </a:solidFill>
              <a:hlinkClick r:id="rId3">
                <a:extLst>
                  <a:ext uri="{A12FA001-AC4F-418D-AE19-62706E023703}">
                    <ahyp:hlinkClr xmlns:ahyp="http://schemas.microsoft.com/office/drawing/2018/hyperlinkcolor" val="tx"/>
                  </a:ext>
                </a:extLst>
              </a:hlinkClick>
            </a:endParaRPr>
          </a:p>
          <a:p>
            <a:pPr rtl="0" algn="l"/>
            <a:r>
              <a:rPr lang="en-IE">
                <a:solidFill>
                  <a:srgbClr val="F79037"/>
                </a:solidFill>
                <a:hlinkClick r:id="rId4">
                  <a:extLst>
                    <a:ext uri="{A12FA001-AC4F-418D-AE19-62706E023703}">
                      <ahyp:hlinkClr xmlns:ahyp="http://schemas.microsoft.com/office/drawing/2018/hyperlinkcolor" val="tx"/>
                    </a:ext>
                  </a:extLst>
                </a:hlinkClick>
              </a:rPr>
              <a:t>Nam</a:t>
            </a:r>
            <a:r>
              <a:rPr lang="en-IE">
                <a:solidFill>
                  <a:srgbClr val="F79037"/>
                </a:solidFill>
              </a:rPr>
              <a:t> </a:t>
            </a:r>
            <a:r>
              <a:rPr lang="en-IE"/>
              <a:t>blev valgt som et eksempel på god praksis, da det ikke kun understøtter urbant landbrug og cirkulær økonomi, men virksomheden opererer også via en PARTNERSKAB tilgang, hvor de modtager ressourcer af topkvalitet (kaffespild) fra deres partner Delta Coffee.</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rtl="0" algn="l"/>
            <a:r>
              <a:rPr lang="en-US"/>
              <a:t>Sammen har de to virksomheder udviklet et symbiotisk samarbejde/partnerskab.</a:t>
            </a:r>
          </a:p>
          <a:p>
            <a:pPr rtl="0" algn="l"/>
            <a:endParaRPr lang="en-IE"/>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pPr rtl="0" algn="l"/>
            <a:r>
              <a:rPr lang="en-IE">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522913"/>
            <a:ext cx="10595237" cy="3849918"/>
          </a:xfrm>
        </p:spPr>
        <p:txBody>
          <a:bodyPr/>
          <a:lstStyle/>
          <a:p>
            <a:pPr algn="l" rtl="0"/>
            <a:r>
              <a:rPr lang="en-US" b="1" i="0">
                <a:effectLst/>
              </a:rPr>
              <a:t>Til</a:t>
            </a:r>
            <a:r>
              <a:rPr lang="en-US" b="1" i="0" err="1">
                <a:effectLst/>
              </a:rPr>
              <a:t>sammenfatte</a:t>
            </a:r>
            <a:endParaRPr lang="en-US" b="1" i="0">
              <a:effectLst/>
            </a:endParaRPr>
          </a:p>
          <a:p>
            <a:pPr algn="l" rtl="0"/>
            <a:r>
              <a:rPr lang="en-US" b="1" i="0">
                <a:effectLst/>
              </a:rPr>
              <a:t>Fremtidens forsyningskæder skal producere sund og nærende mad</a:t>
            </a:r>
            <a:r>
              <a:rPr lang="en-US" b="0" i="0">
                <a:effectLst/>
              </a:rPr>
              <a:t>der er blevet dyrket på en miljøvenlig og etisk måde, samtidig med at de håndterer de betydelige udfordringer med en voksende befolkning, klimaændringer og faldende naturressourcer.</a:t>
            </a:r>
          </a:p>
          <a:p>
            <a:pPr algn="l" rtl="0"/>
            <a:r>
              <a:rPr lang="en-US" b="1" i="0">
                <a:effectLst/>
              </a:rPr>
              <a:t>Forbrugerne er blevet mere sundheds- og miljøbevidste</a:t>
            </a:r>
            <a:r>
              <a:rPr lang="en-US" b="0" i="0">
                <a:effectLst/>
              </a:rPr>
              <a:t>og efterspørge mere lokalt produceret, mindre forarbejdede fødevarer af kendt oprindelse.</a:t>
            </a:r>
          </a:p>
          <a:p>
            <a:pPr algn="l" rtl="0"/>
            <a:r>
              <a:rPr lang="en-US" b="1"/>
              <a:t>L</a:t>
            </a:r>
            <a:r>
              <a:rPr lang="en-US" b="1" i="0">
                <a:effectLst/>
              </a:rPr>
              <a:t>endnu større forsyningskæder</a:t>
            </a:r>
            <a:r>
              <a:rPr lang="en-US" b="0" i="0">
                <a:effectLst/>
              </a:rPr>
              <a:t>resulterer i en faldende forståelse af landbrugets processer, udfordringer for landmændene og en miljøpåvirkning.</a:t>
            </a:r>
          </a:p>
          <a:p>
            <a:pPr algn="ctr" rtl="0"/>
            <a:r>
              <a:rPr lang="en-US" b="1" i="0">
                <a:solidFill>
                  <a:srgbClr val="F79037"/>
                </a:solidFill>
                <a:effectLst/>
              </a:rPr>
              <a:t>Korte fødevareforsyningskæder har potentialet for, at fødevareindustrien kan fungere som en drivkraft for forandring.</a:t>
            </a:r>
          </a:p>
          <a:p>
            <a:pPr rtl="0" algn="l"/>
            <a:endParaRPr lang="en-IE"/>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p:txBody>
          <a:bodyPr/>
          <a:lstStyle/>
          <a:p>
            <a:pPr rtl="0" algn="l"/>
            <a:r>
              <a:rPr lang="en-IE" b="1"/>
              <a:t>Drivers af forandring...</a:t>
            </a:r>
          </a:p>
          <a:p>
            <a:pPr rtl="0" algn="l"/>
            <a:endParaRPr lang="en-IE" b="1"/>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8997260" cy="803654"/>
          </a:xfrm>
          <a:solidFill>
            <a:srgbClr val="F79037"/>
          </a:solidFill>
        </p:spPr>
        <p:txBody>
          <a:bodyPr/>
          <a:lstStyle/>
          <a:p>
            <a:pPr rtl="0" algn="l"/>
            <a:r>
              <a:rPr lang="en-IE"/>
              <a:t>Hvordan skal vores udsigter for fremtiden være...</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rtlCol="0">
            <a:spAutoFit/>
          </a:bodyPr>
          <a:lstStyle/>
          <a:p>
            <a:pPr rtl="0" algn="l"/>
            <a:r>
              <a:rPr lang="en-IE">
                <a:solidFill>
                  <a:srgbClr val="000000"/>
                </a:solidFill>
              </a:rPr>
              <a:t>Kilde:</a:t>
            </a:r>
            <a:r>
              <a:rPr lang="en-IE">
                <a:solidFill>
                  <a:srgbClr val="000000"/>
                </a:solidFill>
                <a:hlinkClick r:id="rId3">
                  <a:extLst>
                    <a:ext uri="{A12FA001-AC4F-418D-AE19-62706E023703}">
                      <ahyp:hlinkClr xmlns:ahyp="http://schemas.microsoft.com/office/drawing/2018/hyperlinkcolor" val="tx"/>
                    </a:ext>
                  </a:extLst>
                </a:hlinkClick>
              </a:rPr>
              <a:t>Nam</a:t>
            </a:r>
            <a:r>
              <a:rPr lang="en-IE">
                <a:solidFill>
                  <a:srgbClr val="000000"/>
                </a:solidFill>
              </a:rPr>
              <a:t>, Urban Farm wall, Portugal</a:t>
            </a: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pPr rtl="0" algn="l"/>
            <a:r>
              <a:rPr lang="en-IE" dirty="0">
                <a:highlight>
                  <a:srgbClr val="F79037"/>
                </a:highlight>
              </a:rPr>
              <a:t>Elevøvelse:</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a:lstStyle/>
          <a:p>
            <a:pPr rtl="0" algn="l"/>
            <a:r>
              <a:rPr lang="en-IE" b="1" dirty="0">
                <a:solidFill>
                  <a:srgbClr val="F79037"/>
                </a:solidFill>
              </a:rPr>
              <a:t>Pen og papir øvelse:</a:t>
            </a:r>
          </a:p>
          <a:p>
            <a:pPr marL="457200" indent="-457200" rtl="0" algn="l">
              <a:buFont typeface="+mj-lt"/>
              <a:buAutoNum type="arabicPeriod"/>
            </a:pPr>
            <a:r>
              <a:rPr lang="en-US" dirty="0"/>
              <a:t>Kan du liste, hvor du (vil) hente de fem bedste ingredienser til din fødevarevirksomhed?</a:t>
            </a:r>
          </a:p>
          <a:p>
            <a:pPr marL="457200" indent="-457200" rtl="0" algn="l">
              <a:buFont typeface="+mj-lt"/>
              <a:buAutoNum type="arabicPeriod"/>
            </a:pPr>
            <a:r>
              <a:rPr lang="en-US" dirty="0"/>
              <a:t>Bruger du korte eller lange forsyningskæder?</a:t>
            </a:r>
          </a:p>
          <a:p>
            <a:pPr marL="457200" indent="-457200" rtl="0" algn="l">
              <a:buFont typeface="+mj-lt"/>
              <a:buAutoNum type="arabicPeriod"/>
            </a:pPr>
            <a:r>
              <a:rPr lang="en-US" dirty="0"/>
              <a:t>Er det muligt for dig at reducere din forsyningskædelængde?</a:t>
            </a:r>
          </a:p>
          <a:p>
            <a:pPr marL="457200" indent="-457200" rtl="0" algn="l">
              <a:buFont typeface="+mj-lt"/>
              <a:buAutoNum type="arabicPeriod"/>
            </a:pPr>
            <a:r>
              <a:rPr lang="en-US" dirty="0"/>
              <a:t>Hvilken ny sourcing-proces er tilgængelig for dig, eller ville du være villig til at bruge?</a:t>
            </a: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3449560" y="5153026"/>
            <a:ext cx="2889956" cy="369332"/>
          </a:xfrm>
          <a:prstGeom prst="rect">
            <a:avLst/>
          </a:prstGeom>
          <a:noFill/>
        </p:spPr>
        <p:txBody>
          <a:bodyPr wrap="square" rtlCol="0">
            <a:spAutoFit/>
          </a:bodyPr>
          <a:lstStyle/>
          <a:p>
            <a:pPr rtl="0" algn="l"/>
            <a:r>
              <a:rPr lang="en-US" b="1" dirty="0">
                <a:solidFill>
                  <a:srgbClr val="CC9131"/>
                </a:solidFill>
              </a:rPr>
              <a:t>Lang forsyningskæde</a:t>
            </a:r>
            <a:endParaRPr lang="en-IE" b="1" dirty="0">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786866" y="5139028"/>
            <a:ext cx="2889956" cy="369332"/>
          </a:xfrm>
          <a:prstGeom prst="rect">
            <a:avLst/>
          </a:prstGeom>
          <a:noFill/>
        </p:spPr>
        <p:txBody>
          <a:bodyPr wrap="square" rtlCol="0">
            <a:spAutoFit/>
          </a:bodyPr>
          <a:lstStyle/>
          <a:p>
            <a:pPr rtl="0" algn="l"/>
            <a:r>
              <a:rPr lang="en-US" b="1" dirty="0">
                <a:solidFill>
                  <a:srgbClr val="CC9131"/>
                </a:solidFill>
              </a:rPr>
              <a:t>Kort forsyningskæde</a:t>
            </a:r>
            <a:endParaRPr lang="en-IE" b="1" dirty="0">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rtl="0" algn="l"/>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rtl="0" algn="l"/>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rtl="0" algn="l"/>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pPr rtl="0" algn="l"/>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rtl="0" algn="l"/>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rtl="0" algn="l"/>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rtl="0" algn="l"/>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rtl="0" algn="l"/>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rtl="0" algn="l"/>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rtl="0" algn="l"/>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rtl="0" algn="l"/>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rtl="0" algn="l"/>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rtl="0" algn="l"/>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rtl="0" algn="l"/>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rtl="0" algn="l"/>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rtl="0" algn="l"/>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914400" y="2169763"/>
            <a:ext cx="8303172" cy="3440624"/>
          </a:xfrm>
        </p:spPr>
        <p:txBody>
          <a:bodyPr/>
          <a:lstStyle/>
          <a:p>
            <a:pPr rtl="0" algn="l"/>
            <a:r>
              <a:rPr lang="en-US" b="0" i="0">
                <a:effectLst/>
                <a:latin typeface="Europa"/>
              </a:rPr>
              <a:t>Ændringer i forsyningskædesystemer bringer mere gennemsigtighed i fødevareproduktionsprocessen, forbedrer indkomster og rentabilitet og</a:t>
            </a:r>
            <a:r>
              <a:rPr lang="en-US" b="0" i="0" err="1">
                <a:effectLst/>
                <a:latin typeface="Europa"/>
              </a:rPr>
              <a:t>minimere</a:t>
            </a:r>
            <a:r>
              <a:rPr lang="en-US" b="0" i="0">
                <a:effectLst/>
                <a:latin typeface="Europa"/>
              </a:rPr>
              <a:t>miljøpåvirkninger</a:t>
            </a:r>
            <a:endParaRPr lang="en-IE"/>
          </a:p>
          <a:p>
            <a:pPr rtl="0" algn="l"/>
            <a:r>
              <a:rPr lang="en-US" b="0" i="0">
                <a:effectLst/>
                <a:latin typeface="Europa"/>
              </a:rPr>
              <a:t>Dette fører til en '</a:t>
            </a:r>
            <a:r>
              <a:rPr lang="en-US" b="1" i="0">
                <a:solidFill>
                  <a:srgbClr val="F79037"/>
                </a:solidFill>
                <a:effectLst/>
                <a:latin typeface="Europa"/>
              </a:rPr>
              <a:t>cirkulær økonomi</a:t>
            </a:r>
            <a:r>
              <a:rPr lang="en-US" b="0" i="0">
                <a:effectLst/>
                <a:latin typeface="Europa"/>
              </a:rPr>
              <a:t>' hvor feedbacken mellem leverandør og forbruger er kontinuerlig, er ressourceforbrug og spild</a:t>
            </a:r>
            <a:r>
              <a:rPr lang="en-US" b="0" i="0" err="1">
                <a:effectLst/>
                <a:latin typeface="Europa"/>
              </a:rPr>
              <a:t>minimeret</a:t>
            </a:r>
            <a:r>
              <a:rPr lang="en-US" b="0" i="0">
                <a:effectLst/>
                <a:latin typeface="Europa"/>
              </a:rPr>
              <a:t>, og forsyningskæden er ikke længere ensrettet.</a:t>
            </a:r>
          </a:p>
          <a:p>
            <a:pPr rtl="0" algn="l"/>
            <a:r>
              <a:rPr lang="en-IE"/>
              <a:t>Dette er tilpasset søjle 3 – Bæredygtige værdikæder, nævnt i modul 1 af</a:t>
            </a:r>
            <a:r>
              <a:rPr lang="en-IE" sz="2400">
                <a:solidFill>
                  <a:srgbClr val="000000"/>
                </a:solidFill>
              </a:rPr>
              <a:t>The Sustainable Development Solutions Network.</a:t>
            </a:r>
            <a:endParaRPr lang="en-IE"/>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pPr rtl="0" algn="l"/>
            <a:r>
              <a:rPr lang="en-IE" b="1"/>
              <a:t>Forandringens virkning</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248768" y="2194646"/>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rtl="0" algn="l"/>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rtl="0" algn="l"/>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rtl="0" algn="l"/>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rtl="0" algn="l"/>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rtl="0" algn="l"/>
                <a:endParaRPr lang="en-US"/>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9254313" y="3467856"/>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rtl="0" algn="l"/>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rtl="0" algn="l"/>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rtl="0" algn="l"/>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301269" y="4502312"/>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pPr rtl="0" algn="l"/>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pPr rtl="0" algn="l"/>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pPr rtl="0" algn="l"/>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pPr rtl="0" algn="l"/>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pPr rtl="0" algn="l"/>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pPr rtl="0" algn="l"/>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pPr rtl="0" algn="l"/>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pPr rtl="0" algn="l"/>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pPr rtl="0" algn="l"/>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pPr rtl="0" algn="l"/>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pPr rtl="0" algn="l"/>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pPr rtl="0" algn="l"/>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pPr rtl="0" algn="l"/>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pPr rtl="0" algn="l"/>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pPr rtl="0" algn="l"/>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pPr rtl="0" algn="l"/>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pPr rtl="0" algn="l"/>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pPr rtl="0" algn="l"/>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824784" y="1920059"/>
            <a:ext cx="6269697" cy="3501141"/>
          </a:xfrm>
        </p:spPr>
        <p:txBody>
          <a:bodyPr/>
          <a:lstStyle/>
          <a:p>
            <a:pPr rtl="0" algn="l"/>
            <a:r>
              <a:rPr lang="en-GB" sz="2400" b="1" i="0">
                <a:effectLst/>
                <a:latin typeface="Calibri"/>
                <a:ea typeface="Calibri"/>
                <a:cs typeface="Calibri"/>
              </a:rPr>
              <a:t>“</a:t>
            </a:r>
            <a:r>
              <a:rPr lang="en-GB" sz="2400" b="1" i="1">
                <a:effectLst/>
                <a:latin typeface="Calibri"/>
                <a:ea typeface="Calibri"/>
                <a:cs typeface="Calibri"/>
              </a:rPr>
              <a:t>Gennem den cirkulære økonomi kan vores fødevaresystemer bedre levere ernæring og bekæmpe klimaforandringer</a:t>
            </a:r>
            <a:r>
              <a:rPr lang="en-GB" sz="2400" b="0" i="0">
                <a:effectLst/>
                <a:latin typeface="Calibri"/>
                <a:ea typeface="Calibri"/>
                <a:cs typeface="Calibri"/>
              </a:rPr>
              <a:t>". Carlos Moedas, EU-kommissær for forskning, videnskab og innovation.</a:t>
            </a:r>
          </a:p>
          <a:p>
            <a:pPr rtl="0" algn="l"/>
            <a:r>
              <a:rPr lang="en-GB" sz="2400" b="0" i="0">
                <a:effectLst/>
                <a:latin typeface="Calibri"/>
                <a:ea typeface="Calibri"/>
                <a:cs typeface="Calibri"/>
              </a:rPr>
              <a:t>Som diskuteret i modul 2 er ændring af vores fødevaresystem en af ​​de mest virkningsfulde ting, vi kan gøre for at håndtere klimaændringer, skabe sunde samfund og genopbygge biodiversiteten.</a:t>
            </a:r>
          </a:p>
          <a:p>
            <a:pPr rtl="0" algn="l"/>
            <a:endParaRPr lang="en-IE">
              <a:latin typeface="Calibri"/>
              <a:ea typeface="Calibri"/>
              <a:cs typeface="Calibri"/>
            </a:endParaRPr>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751213" y="594550"/>
            <a:ext cx="6269698" cy="992652"/>
          </a:xfrm>
        </p:spPr>
        <p:txBody>
          <a:bodyPr/>
          <a:lstStyle/>
          <a:p>
            <a:pPr rtl="0" algn="l">
              <a:lnSpc>
                <a:spcPct val="100000"/>
              </a:lnSpc>
              <a:spcBef>
                <a:spcPts val="600"/>
              </a:spcBef>
            </a:pPr>
            <a:r>
              <a:rPr lang="en-US" b="1"/>
              <a:t>En cirkulær økonomi:</a:t>
            </a:r>
          </a:p>
          <a:p>
            <a:pPr rtl="0" algn="l">
              <a:lnSpc>
                <a:spcPct val="100000"/>
              </a:lnSpc>
              <a:spcBef>
                <a:spcPts val="600"/>
              </a:spcBef>
            </a:pPr>
            <a:r>
              <a:rPr lang="en-US" b="1"/>
              <a:t>Fødevareindustriens fremtid</a:t>
            </a:r>
            <a:endParaRPr lang="en-IE" b="1"/>
          </a:p>
          <a:p>
            <a:pPr rtl="0" algn="l"/>
            <a:endParaRPr lang="en-IE"/>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rtl="0" algn="l"/>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824784" y="5511893"/>
            <a:ext cx="7110386" cy="1015663"/>
          </a:xfrm>
          <a:prstGeom prst="rect">
            <a:avLst/>
          </a:prstGeom>
          <a:noFill/>
        </p:spPr>
        <p:txBody>
          <a:bodyPr wrap="square">
            <a:spAutoFit/>
          </a:bodyPr>
          <a:lstStyle/>
          <a:p>
            <a:pPr rtl="0" algn="l"/>
            <a:r>
              <a:rPr lang="en-GB" sz="2000" b="0" i="0">
                <a:solidFill>
                  <a:srgbClr val="000000"/>
                </a:solidFill>
                <a:effectLst/>
              </a:rPr>
              <a:t>Det nuværende fødevaresystem har givet næring til urbanisering, økonomisk udvikling og understøttet en hurtigt voksende befolkning.</a:t>
            </a:r>
            <a:r>
              <a:rPr lang="en-GB" sz="2000" b="1" i="0">
                <a:solidFill>
                  <a:srgbClr val="000000"/>
                </a:solidFill>
                <a:effectLst/>
              </a:rPr>
              <a:t>Det har kostet samfundet og miljøet enorme omkostninger.</a:t>
            </a:r>
            <a:endParaRPr lang="en-IE" sz="2000" b="1">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3878317" y="3902167"/>
            <a:ext cx="8219090" cy="224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2400">
                <a:solidFill>
                  <a:srgbClr val="000000"/>
                </a:solidFill>
              </a:rPr>
              <a:t>EN</a:t>
            </a:r>
            <a:r>
              <a:rPr lang="en-US" sz="2400" b="1">
                <a:solidFill>
                  <a:srgbClr val="000000"/>
                </a:solidFill>
              </a:rPr>
              <a:t>lineær økonomi</a:t>
            </a:r>
            <a:r>
              <a:rPr lang="en-US" sz="2400">
                <a:solidFill>
                  <a:srgbClr val="000000"/>
                </a:solidFill>
              </a:rPr>
              <a:t>følger traditionelt "</a:t>
            </a:r>
            <a:r>
              <a:rPr lang="en-US" sz="2400" b="1">
                <a:solidFill>
                  <a:srgbClr val="000000"/>
                </a:solidFill>
              </a:rPr>
              <a:t>tage-make-kassere”</a:t>
            </a:r>
            <a:r>
              <a:rPr lang="en-US" sz="2400">
                <a:solidFill>
                  <a:srgbClr val="000000"/>
                </a:solidFill>
              </a:rPr>
              <a:t>trin-for-trin plan. Det betyder, at råvarer indsamles og derefter omdannes til produkter, der forbruges med biprodukter/overskud kasseret som affald. Værdi skabes i dette økonomiske system ved at producere og sælge så mange produkter som muligt.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Denne model er</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karakteriseret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ved to uholdbare processer,</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ressourceknaphed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&amp;</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for stor forureningsbelastning</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t>
            </a:r>
            <a:endParaRPr lang="en-IE" sz="2400">
              <a:solidFill>
                <a:srgbClr val="000000"/>
              </a:solidFill>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416184" y="3820321"/>
            <a:ext cx="3869473" cy="646331"/>
          </a:xfrm>
          <a:prstGeom prst="rect">
            <a:avLst/>
          </a:prstGeom>
          <a:noFill/>
        </p:spPr>
        <p:txBody>
          <a:bodyPr wrap="square" rtlCol="0">
            <a:spAutoFit/>
          </a:bodyPr>
          <a:lstStyle/>
          <a:p>
            <a:pPr rtl="0" algn="l"/>
            <a:r>
              <a:rPr lang="en-GB" sz="3600" b="1">
                <a:solidFill>
                  <a:srgbClr val="000000"/>
                </a:solidFill>
              </a:rPr>
              <a:t>Genkender du dette?</a:t>
            </a:r>
            <a:endParaRPr lang="en-IE" sz="3600" b="1">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64843" y="1692044"/>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35649" y="1692043"/>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69906" y="1699610"/>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703256" y="2375854"/>
            <a:ext cx="1503335" cy="523220"/>
          </a:xfrm>
          <a:prstGeom prst="rect">
            <a:avLst/>
          </a:prstGeom>
          <a:noFill/>
        </p:spPr>
        <p:txBody>
          <a:bodyPr wrap="square" rtlCol="0">
            <a:spAutoFit/>
          </a:bodyPr>
          <a:lstStyle/>
          <a:p>
            <a:pPr rtl="0" algn="l"/>
            <a:r>
              <a:rPr lang="en-US" sz="2800" b="1">
                <a:solidFill>
                  <a:schemeClr val="bg1"/>
                </a:solidFill>
              </a:rPr>
              <a:t>TAGE</a:t>
            </a:r>
            <a:endParaRPr lang="en-IE" sz="2800" b="1">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372219" y="2306477"/>
            <a:ext cx="1503335" cy="523220"/>
          </a:xfrm>
          <a:prstGeom prst="rect">
            <a:avLst/>
          </a:prstGeom>
          <a:noFill/>
        </p:spPr>
        <p:txBody>
          <a:bodyPr wrap="square" rtlCol="0">
            <a:spAutoFit/>
          </a:bodyPr>
          <a:lstStyle/>
          <a:p>
            <a:pPr rtl="0" algn="l"/>
            <a:r>
              <a:rPr lang="en-US" sz="2800" b="1">
                <a:solidFill>
                  <a:schemeClr val="bg1"/>
                </a:solidFill>
              </a:rPr>
              <a:t>BORTSKAFFES</a:t>
            </a:r>
            <a:endParaRPr lang="en-IE" sz="2800" b="1">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100979" y="2343143"/>
            <a:ext cx="1503335" cy="523220"/>
          </a:xfrm>
          <a:prstGeom prst="rect">
            <a:avLst/>
          </a:prstGeom>
          <a:noFill/>
        </p:spPr>
        <p:txBody>
          <a:bodyPr wrap="square" rtlCol="0">
            <a:spAutoFit/>
          </a:bodyPr>
          <a:lstStyle/>
          <a:p>
            <a:pPr rtl="0" algn="l"/>
            <a:r>
              <a:rPr lang="en-US" sz="2800" b="1">
                <a:solidFill>
                  <a:schemeClr val="bg1"/>
                </a:solidFill>
              </a:rPr>
              <a:t>LAVE</a:t>
            </a:r>
            <a:endParaRPr lang="en-IE" sz="2800" b="1">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1165855" y="310358"/>
            <a:ext cx="8099304" cy="80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600" b="1">
                <a:solidFill>
                  <a:srgbClr val="000000"/>
                </a:solidFill>
                <a:highlight>
                  <a:srgbClr val="F79037"/>
                </a:highlight>
              </a:rPr>
              <a:t>En lineær økonomimodel</a:t>
            </a:r>
            <a:endParaRPr lang="en-IE" sz="3600" b="1">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914401" y="1843942"/>
            <a:ext cx="6999890" cy="3440624"/>
          </a:xfrm>
        </p:spPr>
        <p:txBody>
          <a:bodyPr/>
          <a:lstStyle/>
          <a:p>
            <a:pPr marL="0" marR="0" lvl="0" indent="0" defTabSz="914400" rtl="0" eaLnBrk="1" fontAlgn="auto" latinLnBrk="0" hangingPunct="1" algn="l">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Calibri" panose="020F0502020204030204"/>
                <a:ea typeface="+mn-ea"/>
                <a:cs typeface="+mn-cs"/>
              </a:rPr>
              <a:t>Ved at undersøge de sande omkostninger ved den nuværende tilgang (den lineære model) til fødevareproduktion kan du udforske fødevaresektorens katalytiske rolle, og hvordan du kan gribe muligheden for at ændre det ineffektive fødevaresystem gennem tre ambitioner:</a:t>
            </a:r>
          </a:p>
          <a:p>
            <a:pPr marL="0" marR="0" lvl="0" indent="0" defTabSz="914400" rtl="0" eaLnBrk="1" fontAlgn="auto" latinLnBrk="0" hangingPunct="1" algn="l">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Calibri" panose="020F0502020204030204"/>
              <a:ea typeface="+mn-ea"/>
              <a:cs typeface="+mn-cs"/>
            </a:endParaRPr>
          </a:p>
          <a:p>
            <a:pPr rtl="0" algn="l"/>
            <a:r>
              <a:rPr lang="en-IE" sz="2800" b="1">
                <a:highlight>
                  <a:srgbClr val="F79037"/>
                </a:highlight>
              </a:rPr>
              <a:t>ETISK FØDEVAREPRODUKTION STARTER HER</a:t>
            </a:r>
            <a:r>
              <a:rPr lang="en-IE" sz="2800" b="1">
                <a:highlight>
                  <a:srgbClr val="F79037"/>
                </a:highlight>
                <a:sym typeface="Wingdings" panose="05000000000000000000" pitchFamily="2" charset="2"/>
              </a:rPr>
              <a:t></a:t>
            </a:r>
            <a:endParaRPr lang="en-IE" sz="2800" b="1">
              <a:highlight>
                <a:srgbClr val="F79037"/>
              </a:highlight>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pPr rtl="0" algn="l"/>
            <a:r>
              <a:rPr lang="en-IE" b="1"/>
              <a:t>Fødevareproduktion &amp; Cirkulær Økonomi</a:t>
            </a:r>
          </a:p>
          <a:p>
            <a:pPr rtl="0" algn="l"/>
            <a:endParaRPr lang="en-IE" b="1"/>
          </a:p>
        </p:txBody>
      </p:sp>
      <p:sp>
        <p:nvSpPr>
          <p:cNvPr id="7" name="TextBox 6">
            <a:extLst>
              <a:ext uri="{FF2B5EF4-FFF2-40B4-BE49-F238E27FC236}">
                <a16:creationId xmlns:a16="http://schemas.microsoft.com/office/drawing/2014/main" id="{FD52BA85-6C0F-8211-802D-1FC429CCBF1B}"/>
              </a:ext>
            </a:extLst>
          </p:cNvPr>
          <p:cNvSpPr txBox="1"/>
          <p:nvPr/>
        </p:nvSpPr>
        <p:spPr>
          <a:xfrm>
            <a:off x="2438400" y="4516168"/>
            <a:ext cx="9193923"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Indhentning af fødevarer dyrket regenerativt og lokalt, hvor det er relevant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Design og markedsføring af sundere fødevarer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Få mest muligt ud af mad og</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minimere</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spild.</a:t>
            </a:r>
          </a:p>
        </p:txBody>
      </p:sp>
      <p:graphicFrame>
        <p:nvGraphicFramePr>
          <p:cNvPr id="4" name="Diagram 3">
            <a:extLst>
              <a:ext uri="{FF2B5EF4-FFF2-40B4-BE49-F238E27FC236}">
                <a16:creationId xmlns:a16="http://schemas.microsoft.com/office/drawing/2014/main" id="{9B17D00C-AAB5-60FB-1CD5-0FA71BA1956A}"/>
              </a:ext>
            </a:extLst>
          </p:cNvPr>
          <p:cNvGraphicFramePr/>
          <p:nvPr/>
        </p:nvGraphicFramePr>
        <p:xfrm>
          <a:off x="7454348" y="1603536"/>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074" y="1877582"/>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46560" y="2971800"/>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661" y="3243164"/>
            <a:ext cx="655983" cy="655983"/>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9557289" y="3505922"/>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8857251"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gn="l">
              <a:buNone/>
            </a:pPr>
            <a:r>
              <a:rPr lang="en-US" sz="3600" b="1">
                <a:solidFill>
                  <a:srgbClr val="000000"/>
                </a:solidFill>
              </a:rPr>
              <a:t>Spotlight på fødevaresysteminnovationer</a:t>
            </a:r>
            <a:endParaRPr lang="en-IE" sz="3600" b="1">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200826" y="1696410"/>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t>DER VÆR GULD I DET AFFALD</a:t>
            </a:r>
          </a:p>
          <a:p>
            <a:pPr algn="ctr" rtl="0"/>
            <a:r>
              <a:rPr lang="en-US"/>
              <a:t>Pasta producent</a:t>
            </a:r>
            <a:r>
              <a:rPr lang="en-US">
                <a:hlinkClick r:id="rId2"/>
              </a:rPr>
              <a:t>Barilla</a:t>
            </a:r>
            <a:r>
              <a:rPr lang="en-US"/>
              <a:t>er gået sammen med papirfirmaet</a:t>
            </a:r>
            <a:r>
              <a:rPr lang="en-US">
                <a:hlinkClick r:id="rId3"/>
              </a:rPr>
              <a:t>Favini</a:t>
            </a:r>
            <a:r>
              <a:rPr lang="en-US"/>
              <a:t>at producere en linje af kvalitetsemballage og papirprodukter kalder '</a:t>
            </a:r>
            <a:r>
              <a:rPr lang="en-US">
                <a:hlinkClick r:id="rId4"/>
              </a:rPr>
              <a:t>Cartacrusca</a:t>
            </a:r>
            <a:r>
              <a:rPr lang="en-US"/>
              <a:t>ved at bruge biprodukterne fra pastaproduktionen.</a:t>
            </a:r>
            <a:endParaRPr lang="en-IE"/>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200826" y="4249096"/>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t>DESIGN BEDRE MADMULIGHEDER</a:t>
            </a:r>
          </a:p>
          <a:p>
            <a:pPr algn="ctr" rtl="0"/>
            <a:r>
              <a:rPr lang="en-US"/>
              <a:t>At blande svampe i burgerfrikadeller tilføjer lækker 'umami' og D-vitamin og betyder færre kalorier. Svampe kan dyrkes på brugt kaffegrums, derfor kan kombineret med et lavere kødindhold forbedre sundheden og klodens sundhed.</a:t>
            </a:r>
            <a:endParaRPr lang="en-IE"/>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590501" y="4003767"/>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t>SUND FOR MENNESKER OG PLANET</a:t>
            </a:r>
          </a:p>
          <a:p>
            <a:pPr algn="ctr" rtl="0"/>
            <a:r>
              <a:rPr lang="en-US"/>
              <a:t>Yuba - også kendt som bean curd robes - er skindet fra tofufremstillingsprocessen. Lagt og bundet sammen kan yuba laves til et imiteret kyllingebryst - det får en jævn, sprødt kyllingelignende skind, når du steger ydersiden på panden. Lækker!</a:t>
            </a:r>
            <a:endParaRPr lang="en-IE"/>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228502" y="1109259"/>
            <a:ext cx="5762674" cy="231974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a:t>REGENERENDE NATURLIGE SYSTEMER</a:t>
            </a:r>
          </a:p>
          <a:p>
            <a:pPr algn="ctr" rtl="0"/>
            <a:r>
              <a:rPr lang="en-US"/>
              <a:t>Designere skal skabe produkter med ingredienser, der er, uanset deres kilde (dyr eller vegetabilsk), produceret regenerativt. Hvor det er muligt, skal de opnås lokalt og sæsonbestemt for sikkert at kunne bruges som input til nye anvendelser. Det er disse processer, der vil bidrage til en blomstrende bioøkonomi</a:t>
            </a:r>
            <a:endParaRPr lang="en-IE"/>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1290612" y="2148113"/>
            <a:ext cx="10377953" cy="3440624"/>
          </a:xfrm>
        </p:spPr>
        <p:txBody>
          <a:bodyPr lIns="91440" tIns="45720" rIns="91440" bIns="45720" anchor="t"/>
          <a:lstStyle/>
          <a:p>
            <a:pPr marL="0" indent="0" rtl="0" algn="l"/>
            <a:r>
              <a:rPr lang="en-US" b="0" i="0" dirty="0">
                <a:effectLst/>
              </a:rPr>
              <a:t>Sysco</a:t>
            </a:r>
            <a:r>
              <a:rPr lang="en-US" dirty="0"/>
              <a:t>er en stor fødevareengros- og distributionsvirksomhed, der</a:t>
            </a:r>
            <a:r>
              <a:rPr lang="en-US" b="0" i="0" dirty="0">
                <a:effectLst/>
              </a:rPr>
              <a:t>sidder midt i fødevareforsyningskæden og er forpligtet til ansvarlig indkøb for at beskytte Irlands naturressourcer og bevare fremtiden for vores fødevareindustri i generationer fremover.</a:t>
            </a:r>
            <a:r>
              <a:rPr lang="en-US" dirty="0"/>
              <a:t>De</a:t>
            </a:r>
            <a:r>
              <a:rPr lang="en-US" b="0" i="0" dirty="0">
                <a:effectLst/>
              </a:rPr>
              <a:t>arbejde med</a:t>
            </a:r>
            <a:r>
              <a:rPr lang="en-US" dirty="0"/>
              <a:t>deres madservice</a:t>
            </a:r>
            <a:r>
              <a:rPr lang="en-US" b="0" i="0" dirty="0">
                <a:effectLst/>
              </a:rPr>
              <a:t>kunder, som efterspørger ansvarligt indkøbte produkter.</a:t>
            </a:r>
            <a:r>
              <a:rPr lang="en-US" dirty="0"/>
              <a:t>Forbrugerne i dag har en</a:t>
            </a:r>
            <a:r>
              <a:rPr lang="en-US" b="0" i="0" dirty="0">
                <a:effectLst/>
              </a:rPr>
              <a:t>bevidsthed om, hvor deres mad kommer fra og</a:t>
            </a:r>
            <a:r>
              <a:rPr lang="en-US" dirty="0"/>
              <a:t>har</a:t>
            </a:r>
            <a:r>
              <a:rPr lang="en-US" b="0" i="0" dirty="0">
                <a:effectLst/>
              </a:rPr>
              <a:t> </a:t>
            </a:r>
            <a:r>
              <a:rPr lang="en-US" dirty="0"/>
              <a:t>-en</a:t>
            </a:r>
            <a:r>
              <a:rPr lang="en-US" b="0" i="0" dirty="0">
                <a:effectLst/>
              </a:rPr>
              <a:t>behov for tillid til de forhold, det var under</a:t>
            </a:r>
            <a:r>
              <a:rPr lang="en-US" dirty="0"/>
              <a:t>produceret, dette</a:t>
            </a:r>
            <a:r>
              <a:rPr lang="en-US" b="0" i="0" dirty="0">
                <a:effectLst/>
              </a:rPr>
              <a:t>inspirerer</a:t>
            </a:r>
            <a:r>
              <a:rPr lang="en-US" dirty="0"/>
              <a:t>Sysco</a:t>
            </a:r>
            <a:r>
              <a:rPr lang="en-US" b="0" i="0" dirty="0">
                <a:effectLst/>
              </a:rPr>
              <a:t>at kilde intet andet end det allerbedste, og</a:t>
            </a:r>
            <a:r>
              <a:rPr lang="en-US" dirty="0"/>
              <a:t>de</a:t>
            </a:r>
            <a:r>
              <a:rPr lang="en-US" b="0" i="0" dirty="0">
                <a:effectLst/>
              </a:rPr>
              <a:t>samarbejde med alle</a:t>
            </a:r>
            <a:r>
              <a:rPr lang="en-US" dirty="0"/>
              <a:t>deres</a:t>
            </a:r>
            <a:r>
              <a:rPr lang="en-US" b="0" i="0" dirty="0">
                <a:effectLst/>
              </a:rPr>
              <a:t>leverandører for at opfylde kundernes høje standarder.</a:t>
            </a:r>
            <a:endParaRPr lang="en-US" b="0" i="0" dirty="0">
              <a:effectLst/>
              <a:cs typeface="Calibri"/>
            </a:endParaRPr>
          </a:p>
          <a:p>
            <a:pPr rtl="0" algn="l"/>
            <a:endParaRPr lang="en-IE" dirty="0">
              <a:cs typeface="Calibri"/>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pPr rtl="0" algn="l"/>
            <a:r>
              <a:rPr lang="en-IE" dirty="0">
                <a:highlight>
                  <a:srgbClr val="F79037"/>
                </a:highlight>
              </a:rPr>
              <a:t>Bliv inspireret</a:t>
            </a:r>
            <a:r>
              <a:rPr lang="en-IE" dirty="0"/>
              <a:t>:</a:t>
            </a:r>
          </a:p>
        </p:txBody>
      </p:sp>
      <p:pic>
        <p:nvPicPr>
          <p:cNvPr id="2" name="Picture 2" descr="A blue and green logo  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3631531" y="145009"/>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7091104"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pPr rtl="0" algn="l"/>
            <a:r>
              <a:rPr lang="en-IE"/>
              <a:t>Etisk indkøb og produktion</a:t>
            </a:r>
          </a:p>
          <a:p>
            <a:pPr rtl="0" algn="l"/>
            <a:endParaRPr lang="en-IE"/>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pPr rtl="0" algn="l"/>
            <a:r>
              <a:rPr lang="en-IE" dirty="0"/>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506307"/>
            <a:ext cx="6293749" cy="3291086"/>
          </a:xfrm>
        </p:spPr>
        <p:txBody>
          <a:bodyPr/>
          <a:lstStyle/>
          <a:p>
            <a:pPr rtl="0" algn="l"/>
            <a:r>
              <a:rPr lang="en-IE" dirty="0"/>
              <a:t>Tjek vores</a:t>
            </a:r>
            <a:r>
              <a:rPr lang="en-IE" dirty="0">
                <a:solidFill>
                  <a:srgbClr val="F79037"/>
                </a:solidFill>
                <a:hlinkClick r:id="rId2">
                  <a:extLst>
                    <a:ext uri="{A12FA001-AC4F-418D-AE19-62706E023703}">
                      <ahyp:hlinkClr xmlns:ahyp="http://schemas.microsoft.com/office/drawing/2018/hyperlinkcolor" val="tx"/>
                    </a:ext>
                  </a:extLst>
                </a:hlinkClick>
              </a:rPr>
              <a:t>Kompendium om god praksis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lgn="l"/>
            <a:r>
              <a:rPr lang="en-IE" dirty="0">
                <a:solidFill>
                  <a:srgbClr val="F79037"/>
                </a:solidFill>
              </a:rPr>
              <a:t>Meira Nova</a:t>
            </a:r>
            <a:r>
              <a:rPr lang="en-IE" dirty="0"/>
              <a:t>blev valgt som et eksempel på god praksis</a:t>
            </a:r>
            <a:r>
              <a:rPr lang="en-US" dirty="0"/>
              <a:t>da deres etiske og bæredygtige praksis begynder med valget af leverandører. Gennem indkøbsrammeaftaler føres Meira Novas kvalitets- og ansvarskrav videre i forsyningskæden. Hver leverandør gennemgår en leverandørgodkendelsesproces, som gennemgår leverandørens driftsmodeller vedrørende fødevaresikkerhed, socialt ansvar, miljøforhold og virksomhedens ledelsespraksis.</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pPr rtl="0" algn="l"/>
            <a:r>
              <a:rPr lang="en-IE" dirty="0">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344" y="338078"/>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p:txBody>
          <a:bodyPr/>
          <a:lstStyle/>
          <a:p>
            <a:pPr rtl="0" algn="l"/>
            <a:r>
              <a:rPr lang="en-IE" dirty="0"/>
              <a:t>GMO og plantebaserede fødevarer</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pPr rtl="0" algn="l"/>
            <a:r>
              <a:rPr lang="en-IE" dirty="0"/>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71761"/>
              <a:gd name="adj2" fmla="val -42964"/>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898358" y="1593130"/>
            <a:ext cx="6171746" cy="4083245"/>
          </a:xfrm>
        </p:spPr>
        <p:txBody>
          <a:bodyPr/>
          <a:lstStyle/>
          <a:p>
            <a:pPr rtl="0" algn="l"/>
            <a:r>
              <a:rPr lang="en-US" dirty="0"/>
              <a:t>GMO fødevarer, eller</a:t>
            </a:r>
            <a:r>
              <a:rPr lang="en-US" b="1" dirty="0"/>
              <a:t>Genetisk modificerede organismer</a:t>
            </a:r>
            <a:r>
              <a:rPr lang="en-US" dirty="0"/>
              <a:t>fødevarer, er fødevarer, der stammer fra organismer (planter, dyr eller mikroorganismer), hvis genetiske materiale er blevet ændret ved hjælp af genteknologiske teknikker. I GMO'er isoleres specifikke gener eller DNA fra én organisme og indsættes, slettes eller modificeres til</a:t>
            </a:r>
            <a:r>
              <a:rPr lang="en-US" b="1" dirty="0"/>
              <a:t>introducere ønskede egenskaber eller egenskaber</a:t>
            </a:r>
            <a:r>
              <a:rPr lang="en-US" dirty="0"/>
              <a:t>som ikke er naturligt til stede i organismen.</a:t>
            </a:r>
          </a:p>
          <a:p>
            <a:pPr rtl="0" algn="l"/>
            <a:r>
              <a:rPr lang="en-US" dirty="0"/>
              <a:t>Der er mange argumenter både for og imod GMO'er, herunder etiske spørgsmål om ejerskab af genetiske ressourcer.</a:t>
            </a: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p:txBody>
          <a:bodyPr/>
          <a:lstStyle/>
          <a:p>
            <a:pPr rtl="0" algn="l"/>
            <a:r>
              <a:rPr lang="en-IE" dirty="0"/>
              <a:t>Hvad er GMO-fødevarer?</a:t>
            </a:r>
          </a:p>
        </p:txBody>
      </p:sp>
      <p:pic>
        <p:nvPicPr>
          <p:cNvPr id="6" name="Picture Placeholder 5" descr="A logo with a corn in the middle  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7" y="4458689"/>
            <a:ext cx="4253844" cy="1631216"/>
          </a:xfrm>
          <a:prstGeom prst="rect">
            <a:avLst/>
          </a:prstGeom>
          <a:noFill/>
        </p:spPr>
        <p:txBody>
          <a:bodyPr wrap="square">
            <a:spAutoFit/>
          </a:bodyPr>
          <a:lstStyle/>
          <a:p>
            <a:pPr algn="ctr" rtl="0"/>
            <a:r>
              <a:rPr lang="en-US" sz="2000" b="0" i="0" dirty="0">
                <a:solidFill>
                  <a:schemeClr val="bg1"/>
                </a:solidFill>
                <a:effectLst/>
              </a:rPr>
              <a:t>Denne teknologi er primært blevet brugt i afgrøder til</a:t>
            </a:r>
            <a:r>
              <a:rPr lang="en-US" sz="2000" b="1" i="0" dirty="0">
                <a:solidFill>
                  <a:schemeClr val="bg1"/>
                </a:solidFill>
                <a:effectLst/>
              </a:rPr>
              <a:t>øge insektresistens og herbicidtolerance</a:t>
            </a:r>
            <a:r>
              <a:rPr lang="en-US" sz="2000" b="0" i="0" dirty="0">
                <a:solidFill>
                  <a:schemeClr val="bg1"/>
                </a:solidFill>
                <a:effectLst/>
              </a:rPr>
              <a:t>, og i mikroorganismer til</a:t>
            </a:r>
            <a:r>
              <a:rPr lang="en-US" sz="2000" b="1" i="0" dirty="0">
                <a:solidFill>
                  <a:schemeClr val="bg1"/>
                </a:solidFill>
                <a:effectLst/>
              </a:rPr>
              <a:t>producere enzymer</a:t>
            </a:r>
            <a:r>
              <a:rPr lang="en-US" sz="2000" b="0" i="0" dirty="0">
                <a:solidFill>
                  <a:schemeClr val="bg1"/>
                </a:solidFill>
                <a:effectLst/>
              </a:rPr>
              <a:t>.</a:t>
            </a:r>
            <a:endParaRPr lang="en-IE" sz="2000" dirty="0">
              <a:solidFill>
                <a:schemeClr val="bg1"/>
              </a:solidFill>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898358" y="1687497"/>
            <a:ext cx="6379520" cy="3483006"/>
          </a:xfrm>
        </p:spPr>
        <p:txBody>
          <a:bodyPr/>
          <a:lstStyle/>
          <a:p>
            <a:pPr rtl="0" algn="l"/>
            <a:r>
              <a:rPr lang="en-US" dirty="0"/>
              <a:t>Selvom genetiske modifikationer har fundet sted gennem historien med selektive avl og dyrkningsmetoder, har videnskabelige fremskridt gjort det muligt for denne praksis at gå videre til det genetiske niveau. I den moderne GMO kan planter være resistente over for specifikke pesticider og herbicider, samtidig med at de tilpasser sig skiftende miljøforhold. Med en voksende befolkning er den PRIMÆRE FORDEL ved genetisk modificerede fødevarer det</a:t>
            </a:r>
            <a:r>
              <a:rPr lang="en-US" b="1" dirty="0"/>
              <a:t>afgrødeudbyttet bliver mere konsekvente og produktive, hvilket gør det muligt for flere mennesker at blive fodret.</a:t>
            </a:r>
            <a:endParaRPr lang="en-IE" b="1" dirty="0"/>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p:txBody>
          <a:bodyPr/>
          <a:lstStyle/>
          <a:p>
            <a:pPr rtl="0" algn="l"/>
            <a:r>
              <a:rPr lang="en-IE" dirty="0"/>
              <a:t>Fortid til nutid…</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a:lstStyle/>
          <a:p>
            <a:pPr rtl="0" algn="l"/>
            <a:r>
              <a:rPr lang="en-US" dirty="0"/>
              <a:t>Ingeniører designer planter ved hjælp af genetisk modificerede organismer (GMO'er) for at forbedre dem</a:t>
            </a:r>
            <a:r>
              <a:rPr lang="en-US" b="1" dirty="0"/>
              <a:t>smag, næringsindhold og modstandsdygtighed</a:t>
            </a:r>
            <a:r>
              <a:rPr lang="en-US" dirty="0"/>
              <a:t>. Men folk har bekymringer over deres sikkerhed, og der er meget debat om fordele og ulemper ved at bruge GMO'er.</a:t>
            </a:r>
            <a:endParaRPr lang="en-IE" dirty="0"/>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893270" y="5580668"/>
            <a:ext cx="2318994" cy="369332"/>
          </a:xfrm>
          <a:prstGeom prst="rect">
            <a:avLst/>
          </a:prstGeom>
          <a:noFill/>
        </p:spPr>
        <p:txBody>
          <a:bodyPr wrap="square" rtlCol="0">
            <a:spAutoFit/>
          </a:bodyPr>
          <a:lstStyle/>
          <a:p>
            <a:pPr rtl="0" algn="l"/>
            <a:r>
              <a:rPr lang="en-IE" dirty="0">
                <a:solidFill>
                  <a:srgbClr val="F79037"/>
                </a:solidFill>
                <a:hlinkClick r:id="rId3">
                  <a:extLst>
                    <a:ext uri="{A12FA001-AC4F-418D-AE19-62706E023703}">
                      <ahyp:hlinkClr xmlns:ahyp="http://schemas.microsoft.com/office/drawing/2018/hyperlinkcolor" val="tx"/>
                    </a:ext>
                  </a:extLst>
                </a:hlinkClick>
              </a:rPr>
              <a:t>Medicinske nyheder i dag</a:t>
            </a:r>
            <a:endParaRPr lang="en-IE" dirty="0">
              <a:solidFill>
                <a:srgbClr val="F79037"/>
              </a:solidFill>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898358" y="1687497"/>
            <a:ext cx="6303721" cy="3483006"/>
          </a:xfrm>
        </p:spPr>
        <p:txBody>
          <a:bodyPr/>
          <a:lstStyle/>
          <a:p>
            <a:pPr rtl="0" algn="l"/>
            <a:r>
              <a:rPr lang="en-US" dirty="0"/>
              <a:t>De fleste af de i øjeblikket tilgængelige GMO-fødevarer er planter, såsom frugt og grøntsager. I USA regulerer Food and Drug Administration (FDA) alle fødevarer fra gensplejsede planter. De skal opfylde de samme sikkerhedskrav som ikke-GMO-fødevarer.</a:t>
            </a:r>
          </a:p>
          <a:p>
            <a:pPr rtl="0" algn="l"/>
            <a:r>
              <a:rPr lang="en-US" dirty="0"/>
              <a:t>Dog via</a:t>
            </a:r>
            <a:r>
              <a:rPr lang="en-US" dirty="0">
                <a:solidFill>
                  <a:srgbClr val="F79037"/>
                </a:solidFill>
                <a:hlinkClick r:id="rId2">
                  <a:extLst>
                    <a:ext uri="{A12FA001-AC4F-418D-AE19-62706E023703}">
                      <ahyp:hlinkClr xmlns:ahyp="http://schemas.microsoft.com/office/drawing/2018/hyperlinkcolor" val="tx"/>
                    </a:ext>
                  </a:extLst>
                </a:hlinkClick>
              </a:rPr>
              <a:t>Den Europæiske Fødevaresikkerhedsautoritet</a:t>
            </a:r>
            <a:r>
              <a:rPr lang="en-US" dirty="0"/>
              <a:t>(EFSA) EU har muligvis de strengeste GMO-regler i verden. EFSA vurderer eventuelle risici fra GMO'er for menneskers og dyrs sundhed og miljøet i Europa.</a:t>
            </a:r>
            <a:endParaRPr lang="en-IE" dirty="0"/>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p:txBody>
          <a:bodyPr/>
          <a:lstStyle/>
          <a:p>
            <a:pPr rtl="0" algn="l"/>
            <a:r>
              <a:rPr lang="en-IE" dirty="0"/>
              <a:t>GMO-regulering...</a:t>
            </a:r>
          </a:p>
        </p:txBody>
      </p:sp>
      <p:pic>
        <p:nvPicPr>
          <p:cNvPr id="6" name="Picture Placeholder 5" descr="A close-up of words  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798381" y="1272705"/>
            <a:ext cx="10595237" cy="3849918"/>
          </a:xfrm>
        </p:spPr>
        <p:txBody>
          <a:bodyPr/>
          <a:lstStyle/>
          <a:p>
            <a:pPr marL="342900" indent="-342900" rtl="0" algn="l">
              <a:buFont typeface="Arial" panose="020B0604020202020204" pitchFamily="34" charset="0"/>
              <a:buChar char="•"/>
            </a:pPr>
            <a:r>
              <a:rPr lang="en-US" dirty="0"/>
              <a:t>øget tiltrækningskraft for forbrugerne, f.eks. æbler og kartofler, der er mindre tilbøjelige til at få blå mærker eller blive brune</a:t>
            </a:r>
          </a:p>
          <a:p>
            <a:pPr marL="342900" indent="-342900" rtl="0" algn="l">
              <a:buFont typeface="Arial" panose="020B0604020202020204" pitchFamily="34" charset="0"/>
              <a:buChar char="•"/>
            </a:pPr>
            <a:r>
              <a:rPr lang="en-US" dirty="0"/>
              <a:t>forbedret</a:t>
            </a:r>
            <a:r>
              <a:rPr lang="en-US" dirty="0" err="1"/>
              <a:t>smag</a:t>
            </a:r>
            <a:endParaRPr lang="en-US" dirty="0"/>
          </a:p>
          <a:p>
            <a:pPr marL="342900" indent="-342900" rtl="0" algn="l">
              <a:buFont typeface="Arial" panose="020B0604020202020204" pitchFamily="34" charset="0"/>
              <a:buChar char="•"/>
            </a:pPr>
            <a:r>
              <a:rPr lang="en-US" dirty="0"/>
              <a:t>længere holdbarhed, nemmere at opbevare og transportere, og derfor mindre spild</a:t>
            </a:r>
          </a:p>
          <a:p>
            <a:pPr marL="342900" indent="-342900" rtl="0" algn="l">
              <a:buFont typeface="Arial" panose="020B0604020202020204" pitchFamily="34" charset="0"/>
              <a:buChar char="•"/>
            </a:pPr>
            <a:r>
              <a:rPr lang="en-US" dirty="0"/>
              <a:t>større modstand mod insekter, vira og andre sygdomme, hvilket kan føre til mindre spild og øget fødevaresikkerhed</a:t>
            </a:r>
          </a:p>
          <a:p>
            <a:pPr marL="342900" indent="-342900" rtl="0" algn="l">
              <a:buFont typeface="Arial" panose="020B0604020202020204" pitchFamily="34" charset="0"/>
              <a:buChar char="•"/>
            </a:pPr>
            <a:r>
              <a:rPr lang="en-US" dirty="0"/>
              <a:t>større tolerance over for herbicider, hvilket gør det nemmere for landmænd at bekæmpe ukrudt</a:t>
            </a:r>
          </a:p>
          <a:p>
            <a:pPr marL="342900" indent="-342900" rtl="0" algn="l">
              <a:buFont typeface="Arial" panose="020B0604020202020204" pitchFamily="34" charset="0"/>
              <a:buChar char="•"/>
            </a:pPr>
            <a:r>
              <a:rPr lang="en-US" dirty="0"/>
              <a:t>øget næringsværdi, som i gyldenris, som kan booste sundheden for mennesker med begrænset adgang til mad</a:t>
            </a:r>
          </a:p>
          <a:p>
            <a:pPr marL="342900" indent="-342900" rtl="0" algn="l">
              <a:buFont typeface="Arial" panose="020B0604020202020204" pitchFamily="34" charset="0"/>
              <a:buChar char="•"/>
            </a:pPr>
            <a:r>
              <a:rPr lang="en-US" dirty="0"/>
              <a:t>evne til at trives i et hårdt klima, såsom tørke eller varme</a:t>
            </a:r>
          </a:p>
          <a:p>
            <a:pPr marL="342900" indent="-342900" rtl="0" algn="l">
              <a:buFont typeface="Arial" panose="020B0604020202020204" pitchFamily="34" charset="0"/>
              <a:buChar char="•"/>
            </a:pPr>
            <a:r>
              <a:rPr lang="en-US" dirty="0"/>
              <a:t>evne til at vokse i dårlig kvalitet eller salt jord</a:t>
            </a: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477870" y="565231"/>
            <a:ext cx="10595237" cy="803654"/>
          </a:xfrm>
        </p:spPr>
        <p:txBody>
          <a:bodyPr/>
          <a:lstStyle/>
          <a:p>
            <a:pPr rtl="0" algn="l"/>
            <a:r>
              <a:rPr lang="en-US" dirty="0"/>
              <a:t>Potentiel</a:t>
            </a:r>
            <a:r>
              <a:rPr lang="en-US" b="1" dirty="0"/>
              <a:t>FORDELE</a:t>
            </a:r>
            <a:r>
              <a:rPr lang="en-US" dirty="0"/>
              <a:t>af GMO-afgrøder omfatter:</a:t>
            </a:r>
            <a:endParaRPr lang="en-IE" dirty="0"/>
          </a:p>
        </p:txBody>
      </p:sp>
      <p:sp>
        <p:nvSpPr>
          <p:cNvPr id="4" name="TextBox 3">
            <a:extLst>
              <a:ext uri="{FF2B5EF4-FFF2-40B4-BE49-F238E27FC236}">
                <a16:creationId xmlns:a16="http://schemas.microsoft.com/office/drawing/2014/main" id="{8FC7977A-2AF5-04EF-B993-239EB91BA06F}"/>
              </a:ext>
            </a:extLst>
          </p:cNvPr>
          <p:cNvSpPr txBox="1"/>
          <p:nvPr/>
        </p:nvSpPr>
        <p:spPr>
          <a:xfrm>
            <a:off x="10058400" y="5703216"/>
            <a:ext cx="1687398" cy="369332"/>
          </a:xfrm>
          <a:prstGeom prst="rect">
            <a:avLst/>
          </a:prstGeom>
          <a:noFill/>
        </p:spPr>
        <p:txBody>
          <a:bodyPr wrap="square" rtlCol="0">
            <a:spAutoFit/>
          </a:bodyPr>
          <a:lstStyle/>
          <a:p>
            <a:pPr rtl="0" algn="l"/>
            <a:r>
              <a:rPr lang="en-IE" dirty="0">
                <a:solidFill>
                  <a:srgbClr val="F79037"/>
                </a:solidFill>
                <a:hlinkClick r:id="rId2">
                  <a:extLst>
                    <a:ext uri="{A12FA001-AC4F-418D-AE19-62706E023703}">
                      <ahyp:hlinkClr xmlns:ahyp="http://schemas.microsoft.com/office/drawing/2018/hyperlinkcolor" val="tx"/>
                    </a:ext>
                  </a:extLst>
                </a:hlinkClick>
              </a:rPr>
              <a:t>Kilde</a:t>
            </a:r>
            <a:endParaRPr lang="en-IE" dirty="0">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5600" y="454485"/>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879834" y="5969603"/>
            <a:ext cx="6152562" cy="646331"/>
          </a:xfrm>
          <a:prstGeom prst="rect">
            <a:avLst/>
          </a:prstGeom>
          <a:noFill/>
        </p:spPr>
        <p:txBody>
          <a:bodyPr wrap="square">
            <a:spAutoFit/>
          </a:bodyPr>
          <a:lstStyle/>
          <a:p>
            <a:pPr rtl="0" algn="l"/>
            <a:r>
              <a:rPr lang="en-US" b="1" i="0" dirty="0">
                <a:solidFill>
                  <a:schemeClr val="bg1"/>
                </a:solidFill>
                <a:effectLst/>
              </a:rPr>
              <a:t>Alle disse faktorer bidrager til lavere omkostninger for forbrugeren og kan sikre, at flere får adgang til mad.</a:t>
            </a:r>
            <a:endParaRPr lang="en-IE" b="1" dirty="0">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196029" y="601348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pPr rtl="0" algn="l"/>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pPr rtl="0" algn="l"/>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pPr rtl="0" algn="l"/>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pPr rtl="0" algn="l"/>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pPr rtl="0" algn="l"/>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pPr rtl="0" algn="l"/>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697705" y="1291880"/>
            <a:ext cx="10796589" cy="3849918"/>
          </a:xfrm>
        </p:spPr>
        <p:txBody>
          <a:bodyPr/>
          <a:lstStyle/>
          <a:p>
            <a:pPr marL="0" indent="0" rtl="0" algn="l"/>
            <a:r>
              <a:rPr lang="en-US" sz="2200" dirty="0"/>
              <a:t>Genteknologiske fødevarer er en relativt ny praksis, hvilket betyder, at de langsigtede virkninger på sikkerheden endnu ikke er klare. Mange bekymringer om ulemperne vedrører menneskers sundhed. Forskere har endnu ikke vist, at GMO-fødevarer er sundhedsskadelige, men forskning er i gang.</a:t>
            </a:r>
          </a:p>
          <a:p>
            <a:pPr marL="342900" indent="-342900" rtl="0" algn="l">
              <a:buFont typeface="Arial" panose="020B0604020202020204" pitchFamily="34" charset="0"/>
              <a:buChar char="•"/>
            </a:pPr>
            <a:r>
              <a:rPr lang="en-US" sz="2200" dirty="0"/>
              <a:t>Allergiske reaktioner – kan</a:t>
            </a:r>
            <a:r>
              <a:rPr lang="en-US" sz="2200" b="0" i="0" dirty="0">
                <a:solidFill>
                  <a:srgbClr val="231F20"/>
                </a:solidFill>
                <a:effectLst/>
              </a:rPr>
              <a:t>den genetiske ændring udløser produktionen af ​​et allergen</a:t>
            </a:r>
            <a:endParaRPr lang="en-US" sz="2200" dirty="0"/>
          </a:p>
          <a:p>
            <a:pPr marL="342900" indent="-342900" rtl="0" algn="l">
              <a:buFont typeface="Arial" panose="020B0604020202020204" pitchFamily="34" charset="0"/>
              <a:buChar char="•"/>
            </a:pPr>
            <a:r>
              <a:rPr lang="en-US" sz="2200" dirty="0"/>
              <a:t>Kræft – kan GMO øge niveauet af potentielt kræftfremkaldende stoffer i kroppen?</a:t>
            </a:r>
          </a:p>
          <a:p>
            <a:pPr marL="342900" indent="-342900" rtl="0" algn="l">
              <a:buFont typeface="Arial" panose="020B0604020202020204" pitchFamily="34" charset="0"/>
              <a:buChar char="•"/>
            </a:pPr>
            <a:r>
              <a:rPr lang="en-IE" sz="2200" dirty="0"/>
              <a:t>Antibakteriel resistens – hvis en plante har resistens, og hvis den indtages, vil mennesker eller dyr udvikle den samme resistens?</a:t>
            </a:r>
          </a:p>
          <a:p>
            <a:pPr marL="342900" indent="-342900" rtl="0" algn="l">
              <a:buFont typeface="Arial" panose="020B0604020202020204" pitchFamily="34" charset="0"/>
              <a:buChar char="•"/>
            </a:pPr>
            <a:r>
              <a:rPr lang="en-IE" sz="2200" dirty="0"/>
              <a:t>Ændringer i menneskets DNA – hvis f</a:t>
            </a:r>
            <a:r>
              <a:rPr lang="en-US" sz="2200" dirty="0" err="1"/>
              <a:t>ood</a:t>
            </a:r>
            <a:r>
              <a:rPr lang="en-US" sz="2200" dirty="0"/>
              <a:t>DNA kan overleve så langt som til tarmen, dette fører til bekymring for, at dette kan påvirke immunsystemet.</a:t>
            </a:r>
          </a:p>
          <a:p>
            <a:pPr marL="342900" indent="-342900" rtl="0" algn="l">
              <a:buFont typeface="Arial" panose="020B0604020202020204" pitchFamily="34" charset="0"/>
              <a:buChar char="•"/>
            </a:pPr>
            <a:r>
              <a:rPr lang="en-US" sz="2200" dirty="0"/>
              <a:t>risikoen for udkrydsning, hvor gener fra GMO-fødevarer går over i vilde planter og andre afgrøder</a:t>
            </a:r>
          </a:p>
          <a:p>
            <a:pPr marL="342900" indent="-342900" rtl="0" algn="l">
              <a:buFont typeface="Arial" panose="020B0604020202020204" pitchFamily="34" charset="0"/>
              <a:buChar char="•"/>
            </a:pPr>
            <a:r>
              <a:rPr lang="en-US" sz="2200" dirty="0"/>
              <a:t>negativ indvirkning på insekter og andre arter</a:t>
            </a:r>
          </a:p>
          <a:p>
            <a:pPr marL="342900" indent="-342900" rtl="0" algn="l">
              <a:buFont typeface="Arial" panose="020B0604020202020204" pitchFamily="34" charset="0"/>
              <a:buChar char="•"/>
            </a:pPr>
            <a:r>
              <a:rPr lang="en-US" sz="2200" dirty="0"/>
              <a:t>reduktion i andre plantetyper, hvilket fører til tab af biodiversitet</a:t>
            </a:r>
            <a:endParaRPr lang="en-IE" sz="2200" dirty="0"/>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553284" y="601347"/>
            <a:ext cx="10595237" cy="803654"/>
          </a:xfrm>
        </p:spPr>
        <p:txBody>
          <a:bodyPr/>
          <a:lstStyle/>
          <a:p>
            <a:pPr rtl="0" algn="l"/>
            <a:r>
              <a:rPr lang="en-IE" dirty="0"/>
              <a:t>Potentiel</a:t>
            </a:r>
            <a:r>
              <a:rPr lang="en-IE" b="1" dirty="0"/>
              <a:t>ULEMPER</a:t>
            </a:r>
            <a:r>
              <a:rPr lang="en-IE" dirty="0"/>
              <a:t>af GMO-afgrøder omfatter:</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143" y="490601"/>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775809" y="1452563"/>
            <a:ext cx="6379521" cy="3483006"/>
          </a:xfrm>
        </p:spPr>
        <p:txBody>
          <a:bodyPr/>
          <a:lstStyle/>
          <a:p>
            <a:pPr rtl="0" algn="l"/>
            <a:r>
              <a:rPr lang="en-US" dirty="0"/>
              <a:t>Reglerne om import og salg af GMO'er til konsum og dyr dyrket uden for EU indebærer at give landmænd og forbrugere valgfrihed. Alle fødevarer (inklusive forarbejdede fødevarer) eller foder, der indeholder mere end 0,9 % godkendte GMO'er, skal mærkes, og EU-lovgivningen kræver også, at alle GM-fødevarer kan spores til deres oprindelse</a:t>
            </a:r>
          </a:p>
          <a:p>
            <a:pPr rtl="0" algn="l"/>
            <a:r>
              <a:rPr lang="en-US" dirty="0"/>
              <a:t>EU-reglerne kræver foranstaltninger for at undgå sammenblanding af fødevarer og foder produceret af GM-afgrøder og konventionelle eller økologiske afgrøder, hvilket kan gøres v.h.a.</a:t>
            </a:r>
            <a:r>
              <a:rPr lang="en-US" b="1" dirty="0"/>
              <a:t>isolationsafstande</a:t>
            </a:r>
            <a:r>
              <a:rPr lang="en-US" dirty="0"/>
              <a:t>(disse afstande er reguleret af de enkelte lande).</a:t>
            </a:r>
            <a:endParaRPr lang="en-IE" dirty="0"/>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775809" y="569731"/>
            <a:ext cx="4990998" cy="763914"/>
          </a:xfrm>
        </p:spPr>
        <p:txBody>
          <a:bodyPr/>
          <a:lstStyle/>
          <a:p>
            <a:pPr rtl="0" algn="l"/>
            <a:r>
              <a:rPr lang="en-IE" dirty="0"/>
              <a:t>Mærkning og sporbarhed...</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Det</a:t>
            </a: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OECD</a:t>
            </a:r>
            <a:r>
              <a:rPr kumimoji="0" lang="en-US" sz="2000" b="1" i="0" u="none" strike="noStrike" kern="1200" cap="none" spc="0" normalizeH="0" baseline="0" noProof="0" dirty="0">
                <a:ln>
                  <a:noFill/>
                </a:ln>
                <a:solidFill>
                  <a:schemeClr val="bg1"/>
                </a:solidFill>
                <a:effectLst/>
                <a:uLnTx/>
                <a:uFillTx/>
                <a:ea typeface="+mn-ea"/>
                <a:cs typeface="+mn-cs"/>
              </a:rPr>
              <a:t>har indført en "unik identifikator", som gives til enhver GMO, når den godkendes, og som skal fremsendes på hvert trin af behandlingen</a:t>
            </a:r>
            <a:endParaRPr kumimoji="0" lang="en-IE" sz="2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762900"/>
            <a:ext cx="10595237" cy="3849918"/>
          </a:xfrm>
        </p:spPr>
        <p:txBody>
          <a:bodyPr lIns="91440" tIns="45720" rIns="91440" bIns="45720" anchor="t"/>
          <a:lstStyle/>
          <a:p>
            <a:pPr marL="342900" indent="-342900" rtl="0" algn="l">
              <a:buClr>
                <a:srgbClr val="F79037"/>
              </a:buClr>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Intet at nyse af: Allergeniciteten af ​​GMO'er - Science in the News (harvard.edu)</a:t>
            </a:r>
            <a:endParaRPr lang="en-US">
              <a:solidFill>
                <a:srgbClr val="F79037"/>
              </a:solidFill>
              <a:ea typeface="Calibri"/>
              <a:cs typeface="Calibri"/>
              <a:hlinkClick r:id="rId2">
                <a:extLst>
                  <a:ext uri="{A12FA001-AC4F-418D-AE19-62706E023703}">
                    <ahyp:hlinkClr xmlns:ahyp="http://schemas.microsoft.com/office/drawing/2018/hyperlinkcolor" val="tx"/>
                  </a:ext>
                </a:extLst>
              </a:hlinkClick>
            </a:endParaRPr>
          </a:p>
          <a:p>
            <a:pPr marL="342900" indent="-342900" rtl="0" algn="l">
              <a:buClr>
                <a:srgbClr val="F79037"/>
              </a:buClr>
              <a:buFont typeface="Arial" panose="020B0604020202020204" pitchFamily="34" charset="0"/>
              <a:buChar char="•"/>
            </a:pPr>
            <a:r>
              <a:rPr lang="en-IE" dirty="0">
                <a:solidFill>
                  <a:srgbClr val="F79037"/>
                </a:solidFill>
                <a:hlinkClick r:id="rId3">
                  <a:extLst>
                    <a:ext uri="{A12FA001-AC4F-418D-AE19-62706E023703}">
                      <ahyp:hlinkClr xmlns:ahyp="http://schemas.microsoft.com/office/drawing/2018/hyperlinkcolor" val="tx"/>
                    </a:ext>
                  </a:extLst>
                </a:hlinkClick>
              </a:rPr>
              <a:t>GMO-lovgivning (europa.eu)</a:t>
            </a:r>
            <a:endParaRPr lang="en-IE">
              <a:solidFill>
                <a:srgbClr val="F79037"/>
              </a:solidFill>
              <a:ea typeface="Calibri"/>
              <a:cs typeface="Calibri"/>
              <a:hlinkClick r:id="rId3">
                <a:extLst>
                  <a:ext uri="{A12FA001-AC4F-418D-AE19-62706E023703}">
                    <ahyp:hlinkClr xmlns:ahyp="http://schemas.microsoft.com/office/drawing/2018/hyperlinkcolor" val="tx"/>
                  </a:ext>
                </a:extLst>
              </a:hlinkClick>
            </a:endParaRPr>
          </a:p>
          <a:p>
            <a:pPr marL="342900" indent="-342900" rtl="0" algn="l">
              <a:buClr>
                <a:srgbClr val="F79037"/>
              </a:buClr>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Hvilke GMO-AFGRØDER dyrkes og sælges i USA? (fda.gov)</a:t>
            </a:r>
            <a:endParaRPr lang="en-US">
              <a:solidFill>
                <a:srgbClr val="F79037"/>
              </a:solidFill>
              <a:ea typeface="Calibri"/>
              <a:cs typeface="Calibri"/>
              <a:hlinkClick r:id="rId4">
                <a:extLst>
                  <a:ext uri="{A12FA001-AC4F-418D-AE19-62706E023703}">
                    <ahyp:hlinkClr xmlns:ahyp="http://schemas.microsoft.com/office/drawing/2018/hyperlinkcolor" val="tx"/>
                  </a:ext>
                </a:extLst>
              </a:hlinkClick>
            </a:endParaRPr>
          </a:p>
          <a:p>
            <a:pPr marL="342900" indent="-342900" rtl="0" algn="l">
              <a:buClr>
                <a:srgbClr val="F79037"/>
              </a:buClr>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Genetisk modificerede organismer (nationalgeographic.org)</a:t>
            </a:r>
            <a:endParaRPr lang="en-US">
              <a:solidFill>
                <a:srgbClr val="F79037"/>
              </a:solidFill>
              <a:ea typeface="Calibri"/>
              <a:cs typeface="Calibri"/>
              <a:hlinkClick r:id="rId5">
                <a:extLst>
                  <a:ext uri="{A12FA001-AC4F-418D-AE19-62706E023703}">
                    <ahyp:hlinkClr xmlns:ahyp="http://schemas.microsoft.com/office/drawing/2018/hyperlinkcolor" val="tx"/>
                  </a:ext>
                </a:extLst>
              </a:hlinkClick>
            </a:endParaRPr>
          </a:p>
          <a:p>
            <a:pPr marL="342900" indent="-342900" rtl="0" algn="l">
              <a:buClr>
                <a:srgbClr val="F79037"/>
              </a:buClr>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"Sammendrag af EU-lovgivning: Sporbarhed og mærkning af GMO'er"</a:t>
            </a:r>
            <a:endParaRPr lang="en-US">
              <a:solidFill>
                <a:srgbClr val="F79037"/>
              </a:solidFill>
              <a:ea typeface="Calibri"/>
              <a:cs typeface="Calibri"/>
              <a:hlinkClick r:id="rId6">
                <a:extLst>
                  <a:ext uri="{A12FA001-AC4F-418D-AE19-62706E023703}">
                    <ahyp:hlinkClr xmlns:ahyp="http://schemas.microsoft.com/office/drawing/2018/hyperlinkcolor" val="tx"/>
                  </a:ext>
                </a:extLst>
              </a:hlinkClick>
            </a:endParaRPr>
          </a:p>
          <a:p>
            <a:pPr marL="342900" indent="-342900" rtl="0" algn="l">
              <a:buClr>
                <a:srgbClr val="F79037"/>
              </a:buClr>
              <a:buFont typeface="Arial" panose="020B0604020202020204" pitchFamily="34" charset="0"/>
              <a:buChar char="•"/>
            </a:pPr>
            <a:r>
              <a:rPr lang="en-IE" dirty="0">
                <a:solidFill>
                  <a:srgbClr val="F79037"/>
                </a:solidFill>
                <a:hlinkClick r:id="rId7">
                  <a:extLst>
                    <a:ext uri="{A12FA001-AC4F-418D-AE19-62706E023703}">
                      <ahyp:hlinkClr xmlns:ahyp="http://schemas.microsoft.com/office/drawing/2018/hyperlinkcolor" val="tx"/>
                    </a:ext>
                  </a:extLst>
                </a:hlinkClick>
              </a:rPr>
              <a:t>2019 Eurobarometer afslører, at de fleste europæere næppe bekymrer sig om GMO'er - Afgrødebiotekopdatering (26. juni 2019) | Afgrødebiotek-opdatering - ISAAA.org</a:t>
            </a:r>
            <a:endParaRPr lang="en-US">
              <a:solidFill>
                <a:srgbClr val="F79037"/>
              </a:solidFill>
              <a:ea typeface="Calibri"/>
              <a:cs typeface="Calibri"/>
              <a:hlinkClick r:id="rId7">
                <a:extLst>
                  <a:ext uri="{A12FA001-AC4F-418D-AE19-62706E023703}">
                    <ahyp:hlinkClr xmlns:ahyp="http://schemas.microsoft.com/office/drawing/2018/hyperlinkcolor" val="tx"/>
                  </a:ext>
                </a:extLst>
              </a:hlinkClick>
            </a:endParaRPr>
          </a:p>
          <a:p>
            <a:pPr marL="342900" indent="-342900" rtl="0" algn="l">
              <a:buClr>
                <a:srgbClr val="F79037"/>
              </a:buClr>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EUROPA - Fødevaresikkerhed - Bioteknologi - GMO'er i en nøddeskal (archive.org)</a:t>
            </a:r>
            <a:endParaRPr lang="en-IE">
              <a:solidFill>
                <a:srgbClr val="F79037"/>
              </a:solidFill>
              <a:ea typeface="Calibri"/>
              <a:cs typeface="Calibri"/>
              <a:hlinkClick r:id="rId8">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743444"/>
            <a:ext cx="10595237" cy="803654"/>
          </a:xfrm>
        </p:spPr>
        <p:txBody>
          <a:bodyPr/>
          <a:lstStyle/>
          <a:p>
            <a:pPr rtl="0" algn="l"/>
            <a:r>
              <a:rPr lang="en-IE" dirty="0"/>
              <a:t>Yderligere læsning for at dykke dybere:</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9703909" y="58774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pPr rtl="0" algn="l"/>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pPr rtl="0" algn="l"/>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pPr rtl="0" algn="l"/>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pPr rtl="0" algn="l"/>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pPr rtl="0" algn="l"/>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pPr rtl="0" algn="l"/>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pPr rtl="0" algn="l"/>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pPr rtl="0" algn="l"/>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14836"/>
            <a:ext cx="7908298" cy="3849918"/>
          </a:xfrm>
        </p:spPr>
        <p:txBody>
          <a:bodyPr lIns="91440" tIns="45720" rIns="91440" bIns="45720" anchor="t"/>
          <a:lstStyle/>
          <a:p>
            <a:pPr marL="0" indent="0" algn="l" rtl="0"/>
            <a:r>
              <a:rPr lang="en-US" b="1" i="0" dirty="0">
                <a:effectLst/>
              </a:rPr>
              <a:t>Etisk fremskaffet</a:t>
            </a:r>
            <a:r>
              <a:rPr lang="en-US" b="0" i="0" dirty="0">
                <a:effectLst/>
              </a:rPr>
              <a:t>betyder, at produkter og tjenester fra hvert punkt i en virksomheds forsyningskæde opnås på en etisk måde</a:t>
            </a:r>
            <a:r>
              <a:rPr lang="en-US" dirty="0"/>
              <a:t>.</a:t>
            </a:r>
            <a:r>
              <a:rPr lang="en-US" b="0" i="0" dirty="0">
                <a:effectLst/>
              </a:rPr>
              <a:t> </a:t>
            </a:r>
            <a:r>
              <a:rPr lang="en-US" dirty="0"/>
              <a:t>Det her</a:t>
            </a:r>
            <a:r>
              <a:rPr lang="en-US" b="0" i="0" dirty="0">
                <a:effectLst/>
              </a:rPr>
              <a:t>omfatter opretholdelse af rettigheder, anstændige arbejdsforhold, sundhed og sikkerhed, god forretningsetik og meget mere.</a:t>
            </a:r>
            <a:endParaRPr lang="en-US" dirty="0"/>
          </a:p>
          <a:p>
            <a:pPr marL="0" indent="0" rtl="0" algn="l"/>
            <a:r>
              <a:rPr lang="en-US" b="1" i="0" dirty="0">
                <a:effectLst/>
              </a:rPr>
              <a:t>Etisk</a:t>
            </a:r>
            <a:r>
              <a:rPr lang="en-US" b="1" dirty="0"/>
              <a:t>Produktion</a:t>
            </a:r>
            <a:r>
              <a:rPr lang="en-US" dirty="0"/>
              <a:t> </a:t>
            </a:r>
            <a:r>
              <a:rPr lang="en-US" b="0" i="0" dirty="0">
                <a:effectLst/>
              </a:rPr>
              <a:t>opnås, når fremstillingsprocessen</a:t>
            </a:r>
            <a:r>
              <a:rPr lang="en-US" dirty="0" err="1"/>
              <a:t>prioriterer</a:t>
            </a:r>
            <a:r>
              <a:rPr lang="en-US" b="0" i="0" dirty="0">
                <a:effectLst/>
              </a:rPr>
              <a:t>et godt helbred for alle involverede parter, herunder miljøet, arbejdstagere og forbrugere. Produkter, der er designet og skabt med bæredygtige materialer og har en positiv indvirkning på lokalsamfund, er produkter af etisk fremstilling.</a:t>
            </a:r>
            <a:endParaRPr lang="en-US"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rtl="0" algn="l"/>
            <a:r>
              <a:rPr lang="en-US" b="1"/>
              <a:t>Hvad er etisk indkøb og produktion</a:t>
            </a:r>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285784" y="3825282"/>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pPr rtl="0" algn="l"/>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pPr rtl="0" algn="l"/>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pPr rtl="0" algn="l"/>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pPr rtl="0" algn="l"/>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pPr rtl="0" algn="l"/>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pPr rtl="0" algn="l"/>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328984" y="1756210"/>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rtl="0" algn="l"/>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rtl="0" algn="l"/>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914400" y="2169763"/>
            <a:ext cx="5759777" cy="3440624"/>
          </a:xfrm>
        </p:spPr>
        <p:txBody>
          <a:bodyPr/>
          <a:lstStyle/>
          <a:p>
            <a:pPr marL="0" indent="0" rtl="0" algn="l"/>
            <a:r>
              <a:rPr lang="en-US" dirty="0"/>
              <a:t>Plantebaseret kost som en etisk forretningsrute har taget markant fart i de senere år på grund af stigende bevidsthed om</a:t>
            </a:r>
            <a:r>
              <a:rPr lang="en-US" b="1" dirty="0"/>
              <a:t>miljømæssig bæredygtighed, dyrevelfærd og folkesundhed</a:t>
            </a:r>
            <a:r>
              <a:rPr lang="en-US" dirty="0"/>
              <a:t>. At omfavne en plantebaseret tilgang i fødevareindustrien er i overensstemmelse med etiske principper og værdier, hvilket giver flere fordele for virksomheder, der</a:t>
            </a:r>
            <a:r>
              <a:rPr lang="en-US" dirty="0" err="1"/>
              <a:t>prioritere</a:t>
            </a:r>
            <a:r>
              <a:rPr lang="en-US" dirty="0"/>
              <a:t>bæredygtighed og social ansvarlighed.</a:t>
            </a:r>
            <a:endParaRPr lang="en-IE" dirty="0"/>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a:lstStyle/>
          <a:p>
            <a:pPr rtl="0" algn="l"/>
            <a:r>
              <a:rPr lang="en-IE" dirty="0"/>
              <a:t>Plantebaseret kost som et taktisk forretningstræk...</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4177" y="2169763"/>
            <a:ext cx="5348140" cy="3567531"/>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pPr rtl="0" algn="l"/>
            <a:r>
              <a:rPr lang="en-IE" dirty="0"/>
              <a:t>Miljømæssig bæredygtighed:</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pPr rtl="0" algn="l"/>
            <a:r>
              <a:rPr lang="en-US" sz="2000" dirty="0"/>
              <a:t>Plantebaseret kost har et væsentligt lavere miljømæssigt fodaftryk sammenlignet med diæter, der er stærkt afhængige af animalske produkter. Plantebaseret fødevareproduktion kræver generelt mindre jord, vand og energi og genererer færre drivhusgasemissioner.</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rtl="0" algn="l"/>
            <a:r>
              <a:rPr lang="en-IE" dirty="0"/>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pPr rtl="0" algn="l"/>
            <a:r>
              <a:rPr lang="en-IE" dirty="0"/>
              <a:t>Dyrevelfærd:</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119945" cy="999383"/>
          </a:xfrm>
        </p:spPr>
        <p:txBody>
          <a:bodyPr/>
          <a:lstStyle/>
          <a:p>
            <a:pPr rtl="0" algn="l"/>
            <a:r>
              <a:rPr lang="en-US" sz="2000" dirty="0"/>
              <a:t>Plantebaserede kostvaner undgår brugen af ​​animalske produkter, hvilket reducerer efterspørgslen efter fabrikslandbrug og de tilhørende etiske bekymringer i forbindelse med dyremishandling og indespærring.</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rtl="0" algn="l"/>
            <a:r>
              <a:rPr lang="en-IE" dirty="0"/>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pPr rtl="0" algn="l"/>
            <a:r>
              <a:rPr lang="en-IE" dirty="0"/>
              <a:t>Sundhed og velvære:</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pPr rtl="0" algn="l"/>
            <a:r>
              <a:rPr lang="en-US" sz="2000" dirty="0"/>
              <a:t>Plantebaseret kost er blevet forbundet med adskillige sundhedsmæssige fordele, såsom reduceret risiko for kroniske sygdomme som hjertesygdomme, fedme og visse kræftformer. Du kan placere din etiske virksomhed som en fortaler for forbrugernes sundhed.</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rtl="0" algn="l"/>
            <a:r>
              <a:rPr lang="en-IE" dirty="0"/>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pPr rtl="0" algn="l"/>
            <a:r>
              <a:rPr lang="en-US" b="0" i="0" dirty="0">
                <a:solidFill>
                  <a:schemeClr val="bg1"/>
                </a:solidFill>
                <a:effectLst/>
              </a:rPr>
              <a:t>Nogle</a:t>
            </a:r>
            <a:r>
              <a:rPr lang="en-US" sz="2400" b="1" i="0" dirty="0">
                <a:solidFill>
                  <a:schemeClr val="bg1"/>
                </a:solidFill>
                <a:effectLst/>
              </a:rPr>
              <a:t>fordele og hensyn</a:t>
            </a:r>
            <a:r>
              <a:rPr lang="en-US" b="0" i="0" dirty="0">
                <a:solidFill>
                  <a:schemeClr val="bg1"/>
                </a:solidFill>
                <a:effectLst/>
              </a:rPr>
              <a:t>med at indføre et plantebaseret fokus for din virksomhed</a:t>
            </a:r>
            <a:endParaRPr lang="en-IE" dirty="0">
              <a:solidFill>
                <a:schemeClr val="bg1"/>
              </a:solidFill>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pPr rtl="0" algn="l"/>
            <a:r>
              <a:rPr lang="en-IE" dirty="0"/>
              <a:t>Markedsefterspørgsel:</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pPr rtl="0" algn="l"/>
            <a:r>
              <a:rPr lang="en-US" sz="2000" dirty="0"/>
              <a:t>Efterspørgslen efter plantebaserede fødevarer er steget i de senere år på grund af et stigende antal flexitarianere, vegetarer og veganere. At omfavne plantebaserede muligheder kan hjælpe dig med at udnytte dette ekspanderende markedssegment, hvilket fører til øget salg.</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pPr rtl="0" algn="l"/>
            <a:r>
              <a:rPr lang="en-IE" dirty="0"/>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pPr rtl="0" algn="l"/>
            <a:r>
              <a:rPr lang="en-IE" dirty="0"/>
              <a:t>Innovation og kreativitet:</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11386" y="3052837"/>
            <a:ext cx="7119945" cy="999383"/>
          </a:xfrm>
        </p:spPr>
        <p:txBody>
          <a:bodyPr/>
          <a:lstStyle/>
          <a:p>
            <a:pPr rtl="0" algn="l"/>
            <a:r>
              <a:rPr lang="en-US" sz="2000" dirty="0"/>
              <a:t>At vedtage et plantebaseret fokus kan anspore kreativitet og innovation i NPD. Du kan udforske nye og spændende plantebaserede opskrifter, alternative proteinkilder og innovative fødevareteknologier, der tilbyder unikke og tiltalende muligheder for kunderne.</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pPr rtl="0" algn="l"/>
            <a:r>
              <a:rPr lang="en-IE" dirty="0"/>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pPr rtl="0" algn="l"/>
            <a:r>
              <a:rPr lang="en-IE" dirty="0"/>
              <a:t>Diversificering og robusthed:</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pPr rtl="0" algn="l"/>
            <a:r>
              <a:rPr lang="en-US" sz="2000" dirty="0"/>
              <a:t>At diversificere produktudbuddet til at inkludere plantebaserede muligheder kan øge din virksomheds modstandsdygtighed over for markedsudsving og ændrede forbrugervalg. Ved at udvide dit sortiment kan du appellere til en bredere kundebase og de skiftende madtendenser.</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pPr rtl="0" algn="l"/>
            <a:r>
              <a:rPr lang="en-IE" dirty="0"/>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pPr rtl="0" algn="l"/>
            <a:r>
              <a:rPr lang="en-US" b="0" i="0" dirty="0">
                <a:solidFill>
                  <a:schemeClr val="bg1"/>
                </a:solidFill>
                <a:effectLst/>
              </a:rPr>
              <a:t>Nogle</a:t>
            </a:r>
            <a:r>
              <a:rPr lang="en-US" sz="2400" b="1" i="0" dirty="0">
                <a:solidFill>
                  <a:schemeClr val="bg1"/>
                </a:solidFill>
                <a:effectLst/>
              </a:rPr>
              <a:t>fordele og hensyn</a:t>
            </a:r>
            <a:r>
              <a:rPr lang="en-US" b="0" i="0" dirty="0">
                <a:solidFill>
                  <a:schemeClr val="bg1"/>
                </a:solidFill>
                <a:effectLst/>
              </a:rPr>
              <a:t>med at indføre et plantebaseret fokus for din virksomhed</a:t>
            </a:r>
            <a:endParaRPr lang="en-IE" dirty="0">
              <a:solidFill>
                <a:schemeClr val="bg1"/>
              </a:solidFill>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738965" y="1527957"/>
            <a:ext cx="6399722" cy="3483006"/>
          </a:xfrm>
        </p:spPr>
        <p:txBody>
          <a:bodyPr/>
          <a:lstStyle/>
          <a:p>
            <a:pPr rtl="0" algn="l"/>
            <a:r>
              <a:rPr lang="en-US" dirty="0"/>
              <a:t>På trods af de sundhedsmæssige fordele ved en kost rig på plantebaserede fødevarer,</a:t>
            </a:r>
            <a:r>
              <a:rPr lang="en-US" b="1" dirty="0"/>
              <a:t>ikke alle plantebaserede kostvaner er sunde</a:t>
            </a:r>
            <a:r>
              <a:rPr lang="en-US" dirty="0"/>
              <a:t>, derfor skal der også tages hensyn til dette. Det er almindeligt at forbinde plantebaseret kost med sunde, hele og minimalt forarbejdede plantefødevarer såsom fuldkorn, frugt og grøntsager, bælgfrugter, nødder og frø. Raffinerede korn og sukkersødede drikkevarer, snacks og konfekture er dog fødevarer, der stadig kan betragtes som "plantebaserede", da de eller deres ingredienser stammer fra planter og kan være fri for animalske produkter.</a:t>
            </a:r>
            <a:endParaRPr lang="en-IE" dirty="0"/>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579576" y="686134"/>
            <a:ext cx="6718501" cy="992652"/>
          </a:xfrm>
        </p:spPr>
        <p:txBody>
          <a:bodyPr/>
          <a:lstStyle/>
          <a:p>
            <a:pPr rtl="0" algn="l"/>
            <a:r>
              <a:rPr lang="en-IE" dirty="0"/>
              <a:t>Forarbejdede plantebaserede fødevarer</a:t>
            </a:r>
          </a:p>
        </p:txBody>
      </p:sp>
      <p:pic>
        <p:nvPicPr>
          <p:cNvPr id="11" name="Picture Placeholder 10" descr="A bowl of potato chips  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907783" y="1722519"/>
            <a:ext cx="5860662" cy="4085831"/>
          </a:xfrm>
        </p:spPr>
        <p:txBody>
          <a:bodyPr/>
          <a:lstStyle/>
          <a:p>
            <a:pPr marL="0" indent="0" rtl="0" algn="l"/>
            <a:r>
              <a:rPr lang="en-US" dirty="0"/>
              <a:t>Moderne plantebaserede kostvaner kan også omfatte ultraforarbejdede fødevarer. Disse omfatter imiteret forarbejdet "kød" (f.eks. markedsført som pølser, nuggets eller burgere), drikkevarer (f.eks. mandel- og havre-"mælk") og plantebaseret "ost" og "yoghurt".</a:t>
            </a:r>
          </a:p>
          <a:p>
            <a:pPr marL="0" indent="0" rtl="0" algn="l"/>
            <a:r>
              <a:rPr lang="en-IE" dirty="0"/>
              <a:t>For at forstå NOVA Food Classification System, se denne video</a:t>
            </a:r>
          </a:p>
          <a:p>
            <a:pPr marL="0" indent="0" rtl="0" algn="l"/>
            <a:endParaRPr lang="en-IE" dirty="0"/>
          </a:p>
          <a:p>
            <a:pPr marL="0" indent="0" rtl="0" algn="l"/>
            <a:endParaRPr lang="en-IE" dirty="0"/>
          </a:p>
          <a:p>
            <a:pPr marL="0" indent="0" rtl="0" algn="l"/>
            <a:endParaRPr lang="en-IE" sz="1200" dirty="0"/>
          </a:p>
          <a:p>
            <a:pPr marL="0" indent="0" rtl="0" algn="l"/>
            <a:r>
              <a:rPr lang="en-IE" sz="2000" b="1" dirty="0"/>
              <a:t>Dette leder til spørgsmålet...</a:t>
            </a:r>
          </a:p>
          <a:p>
            <a:pPr marL="0" indent="0" rtl="0" algn="l"/>
            <a:r>
              <a:rPr lang="en-IE" sz="2000" b="1" dirty="0"/>
              <a:t>Er disse fødevarer etiske??</a:t>
            </a:r>
          </a:p>
          <a:p>
            <a:pPr marL="0" indent="0" rtl="0" algn="l"/>
            <a:endParaRPr lang="en-IE" dirty="0"/>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txBody>
          <a:bodyPr/>
          <a:lstStyle/>
          <a:p>
            <a:pPr rtl="0" algn="l"/>
            <a:endParaRPr lang="en-IE"/>
          </a:p>
        </p:txBody>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836312" y="532369"/>
            <a:ext cx="4991100" cy="992187"/>
          </a:xfrm>
        </p:spPr>
        <p:txBody>
          <a:bodyPr/>
          <a:lstStyle/>
          <a:p>
            <a:pPr rtl="0" algn="l"/>
            <a:r>
              <a:rPr lang="en-IE" dirty="0"/>
              <a:t>Ultraforarbejdede plantebaserede fødevarer</a:t>
            </a:r>
          </a:p>
        </p:txBody>
      </p:sp>
      <p:sp>
        <p:nvSpPr>
          <p:cNvPr id="6" name="Arrow: Right 5">
            <a:extLst>
              <a:ext uri="{FF2B5EF4-FFF2-40B4-BE49-F238E27FC236}">
                <a16:creationId xmlns:a16="http://schemas.microsoft.com/office/drawing/2014/main" id="{2CFC2DD9-BED0-78B4-4AA0-2AE5320911B4}"/>
              </a:ext>
            </a:extLst>
          </p:cNvPr>
          <p:cNvSpPr/>
          <p:nvPr/>
        </p:nvSpPr>
        <p:spPr>
          <a:xfrm>
            <a:off x="4383465" y="4230262"/>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b="1" dirty="0"/>
              <a:t>HOLDE ØJE</a:t>
            </a:r>
          </a:p>
        </p:txBody>
      </p:sp>
      <p:pic>
        <p:nvPicPr>
          <p:cNvPr id="7" name="Online Media 6" title="A transformative new way of classifying foods 🍔🍕🍟 BBC">
            <a:hlinkClick r:id="" action="ppaction://media"/>
            <a:extLst>
              <a:ext uri="{FF2B5EF4-FFF2-40B4-BE49-F238E27FC236}">
                <a16:creationId xmlns:a16="http://schemas.microsoft.com/office/drawing/2014/main" id="{42EF6C67-CCD8-C81A-8DF6-1C5D98A27466}"/>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rtl="0" algn="l"/>
            <a:r>
              <a:rPr lang="en-US" dirty="0"/>
              <a:t>Vær opmærksom på sundhed og øko-</a:t>
            </a:r>
            <a:r>
              <a:rPr lang="en-US" dirty="0" err="1"/>
              <a:t>Krav</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rtl="0" algn="l"/>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898358" y="1660840"/>
            <a:ext cx="5646737" cy="3025975"/>
          </a:xfrm>
        </p:spPr>
        <p:txBody>
          <a:bodyPr/>
          <a:lstStyle/>
          <a:p>
            <a:pPr rtl="0" algn="l"/>
            <a:r>
              <a:rPr lang="en-US" dirty="0"/>
              <a:t>Som fødevarevirksomhedsejer kan du ved at være omhyggelig, gennemsigtig og ansvarlig i kommunikationen af ​​dine sundheds- og miljøanprisninger opretholde</a:t>
            </a:r>
            <a:r>
              <a:rPr lang="en-US" b="1" dirty="0"/>
              <a:t>tillid til dine kunder</a:t>
            </a:r>
            <a:r>
              <a:rPr lang="en-US" dirty="0"/>
              <a:t>og bidrage til en mere informeret og bæredygtig fødevareindustri.</a:t>
            </a:r>
            <a:endParaRPr lang="en-IE" dirty="0"/>
          </a:p>
          <a:p>
            <a:pPr rtl="0" algn="l"/>
            <a:r>
              <a:rPr lang="en-US" dirty="0"/>
              <a:t>Sammen med god kommunikation (modul 5) er det, som nævnt i modul 2, vigtigt at overholde lovkrav. I løbet af de næste par slides vil vi opsummere nogle vigtige tips til, hvordan du forbliver ansvarlig.</a:t>
            </a: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607224" y="876729"/>
            <a:ext cx="5937871" cy="992652"/>
          </a:xfrm>
        </p:spPr>
        <p:txBody>
          <a:bodyPr/>
          <a:lstStyle/>
          <a:p>
            <a:pPr rtl="0" algn="l"/>
            <a:r>
              <a:rPr lang="en-IE" b="1" dirty="0"/>
              <a:t>Ansvarlig kommunikation</a:t>
            </a:r>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898526" y="1922431"/>
            <a:ext cx="5646737" cy="3483006"/>
          </a:xfrm>
        </p:spPr>
        <p:txBody>
          <a:bodyPr/>
          <a:lstStyle/>
          <a:p>
            <a:pPr rtl="0" algn="l"/>
            <a:r>
              <a:rPr lang="en-US" dirty="0"/>
              <a:t>Fødevarer med påstande, der kan vildlede forbrugerne, er forbudt på EU-markedet. Dette beskytter ikke kun forbrugerne, men fremmer også innovation og sikrer fair konkurrence.</a:t>
            </a:r>
          </a:p>
          <a:p>
            <a:pPr rtl="0" algn="l"/>
            <a:r>
              <a:rPr lang="en-US" dirty="0"/>
              <a:t>Reglerne sikrer fri bevægelighed for fødevarer med anprisninger, da enhver fødevarevirksomhed kan bruge de samme anprisninger på sine produkter overalt i EU.</a:t>
            </a:r>
          </a:p>
          <a:p>
            <a:pPr rtl="0" algn="l"/>
            <a:r>
              <a:rPr lang="en-US" dirty="0"/>
              <a:t>For mere information klik her…</a:t>
            </a:r>
          </a:p>
          <a:p>
            <a:pPr rtl="0" algn="l"/>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898357" y="682852"/>
            <a:ext cx="4990998" cy="992652"/>
          </a:xfrm>
        </p:spPr>
        <p:txBody>
          <a:bodyPr/>
          <a:lstStyle/>
          <a:p>
            <a:pPr rtl="0" algn="l"/>
            <a:r>
              <a:rPr lang="en-US" dirty="0"/>
              <a:t>Vigtigheden af ​​korrekt brug af KRAV</a:t>
            </a:r>
          </a:p>
          <a:p>
            <a:pPr rtl="0" algn="l"/>
            <a:endParaRPr lang="en-IE" dirty="0"/>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258673" cy="923330"/>
          </a:xfrm>
          <a:prstGeom prst="rect">
            <a:avLst/>
          </a:prstGeom>
          <a:noFill/>
        </p:spPr>
        <p:txBody>
          <a:bodyPr wrap="square" rtlCol="0">
            <a:spAutoFit/>
          </a:bodyPr>
          <a:lstStyle/>
          <a:p>
            <a:pPr rtl="0" algn="l"/>
            <a:r>
              <a:rPr lang="en-IE" sz="5400" b="1" dirty="0"/>
              <a:t>Sundhed</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2735178" cy="1323439"/>
          </a:xfrm>
          <a:prstGeom prst="rect">
            <a:avLst/>
          </a:prstGeom>
          <a:noFill/>
        </p:spPr>
        <p:txBody>
          <a:bodyPr wrap="square" rtlCol="0">
            <a:spAutoFit/>
          </a:bodyPr>
          <a:lstStyle/>
          <a:p>
            <a:pPr rtl="0" algn="l"/>
            <a:r>
              <a:rPr lang="en-IE" sz="8000" b="1" dirty="0">
                <a:solidFill>
                  <a:srgbClr val="005697"/>
                </a:solidFill>
              </a:rPr>
              <a:t>Påstand</a:t>
            </a:r>
          </a:p>
        </p:txBody>
      </p:sp>
      <p:sp>
        <p:nvSpPr>
          <p:cNvPr id="7" name="TextBox 6">
            <a:extLst>
              <a:ext uri="{FF2B5EF4-FFF2-40B4-BE49-F238E27FC236}">
                <a16:creationId xmlns:a16="http://schemas.microsoft.com/office/drawing/2014/main" id="{E96A3C9A-21B2-0C37-DB26-48E1F256CFCD}"/>
              </a:ext>
            </a:extLst>
          </p:cNvPr>
          <p:cNvSpPr txBox="1"/>
          <p:nvPr/>
        </p:nvSpPr>
        <p:spPr>
          <a:xfrm>
            <a:off x="8167922" y="3186805"/>
            <a:ext cx="3817541" cy="830997"/>
          </a:xfrm>
          <a:prstGeom prst="rect">
            <a:avLst/>
          </a:prstGeom>
          <a:noFill/>
        </p:spPr>
        <p:txBody>
          <a:bodyPr wrap="square" rtlCol="0">
            <a:spAutoFit/>
          </a:bodyPr>
          <a:lstStyle/>
          <a:p>
            <a:pPr rtl="0" algn="l"/>
            <a:r>
              <a:rPr lang="en-IE" sz="4800" dirty="0">
                <a:solidFill>
                  <a:srgbClr val="28AF95"/>
                </a:solidFill>
              </a:rPr>
              <a:t>Ernæring</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pPr rtl="0" algn="l"/>
            <a:r>
              <a:rPr lang="en-IE" b="1" dirty="0">
                <a:solidFill>
                  <a:schemeClr val="tx2">
                    <a:lumMod val="65000"/>
                  </a:schemeClr>
                </a:solidFill>
              </a:rPr>
              <a:t>naturlig</a:t>
            </a:r>
          </a:p>
        </p:txBody>
      </p:sp>
      <p:sp>
        <p:nvSpPr>
          <p:cNvPr id="9" name="TextBox 8">
            <a:extLst>
              <a:ext uri="{FF2B5EF4-FFF2-40B4-BE49-F238E27FC236}">
                <a16:creationId xmlns:a16="http://schemas.microsoft.com/office/drawing/2014/main" id="{C7C141E0-5335-1690-1A16-A09E07AC2848}"/>
              </a:ext>
            </a:extLst>
          </p:cNvPr>
          <p:cNvSpPr txBox="1"/>
          <p:nvPr/>
        </p:nvSpPr>
        <p:spPr>
          <a:xfrm>
            <a:off x="8048721" y="1717511"/>
            <a:ext cx="684803" cy="369332"/>
          </a:xfrm>
          <a:prstGeom prst="rect">
            <a:avLst/>
          </a:prstGeom>
          <a:noFill/>
        </p:spPr>
        <p:txBody>
          <a:bodyPr wrap="none" rtlCol="0">
            <a:spAutoFit/>
          </a:bodyPr>
          <a:lstStyle/>
          <a:p>
            <a:pPr rtl="0" algn="l"/>
            <a:r>
              <a:rPr lang="en-IE" b="1" dirty="0">
                <a:solidFill>
                  <a:schemeClr val="accent5">
                    <a:lumMod val="75000"/>
                  </a:schemeClr>
                </a:solidFill>
              </a:rPr>
              <a:t>HØJ</a:t>
            </a:r>
          </a:p>
        </p:txBody>
      </p:sp>
      <p:sp>
        <p:nvSpPr>
          <p:cNvPr id="10" name="TextBox 9">
            <a:extLst>
              <a:ext uri="{FF2B5EF4-FFF2-40B4-BE49-F238E27FC236}">
                <a16:creationId xmlns:a16="http://schemas.microsoft.com/office/drawing/2014/main" id="{0378D627-7B75-C274-178D-660CBAF9F2D3}"/>
              </a:ext>
            </a:extLst>
          </p:cNvPr>
          <p:cNvSpPr txBox="1"/>
          <p:nvPr/>
        </p:nvSpPr>
        <p:spPr>
          <a:xfrm>
            <a:off x="10411910" y="2482000"/>
            <a:ext cx="576953" cy="369332"/>
          </a:xfrm>
          <a:prstGeom prst="rect">
            <a:avLst/>
          </a:prstGeom>
          <a:noFill/>
        </p:spPr>
        <p:txBody>
          <a:bodyPr wrap="none" rtlCol="0">
            <a:spAutoFit/>
          </a:bodyPr>
          <a:lstStyle/>
          <a:p>
            <a:pPr rtl="0" algn="l"/>
            <a:r>
              <a:rPr lang="en-IE" b="1" dirty="0">
                <a:solidFill>
                  <a:srgbClr val="FFC000"/>
                </a:solidFill>
              </a:rPr>
              <a:t>Lav</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452255" y="3386831"/>
            <a:ext cx="861774" cy="1254061"/>
          </a:xfrm>
          <a:prstGeom prst="rect">
            <a:avLst/>
          </a:prstGeom>
          <a:noFill/>
        </p:spPr>
        <p:txBody>
          <a:bodyPr vert="vert270" wrap="none" rtlCol="0">
            <a:spAutoFit/>
          </a:bodyPr>
          <a:lstStyle/>
          <a:p>
            <a:pPr rtl="0" algn="l"/>
            <a:r>
              <a:rPr lang="en-IE" sz="4400" b="1" dirty="0">
                <a:solidFill>
                  <a:srgbClr val="FFD100"/>
                </a:solidFill>
              </a:rPr>
              <a:t>Mad</a:t>
            </a:r>
          </a:p>
        </p:txBody>
      </p:sp>
      <p:sp>
        <p:nvSpPr>
          <p:cNvPr id="12" name="TextBox 11">
            <a:extLst>
              <a:ext uri="{FF2B5EF4-FFF2-40B4-BE49-F238E27FC236}">
                <a16:creationId xmlns:a16="http://schemas.microsoft.com/office/drawing/2014/main" id="{638EFC70-7362-9504-2135-E9388560C870}"/>
              </a:ext>
            </a:extLst>
          </p:cNvPr>
          <p:cNvSpPr txBox="1"/>
          <p:nvPr/>
        </p:nvSpPr>
        <p:spPr>
          <a:xfrm>
            <a:off x="9878579" y="2482000"/>
            <a:ext cx="492443" cy="959275"/>
          </a:xfrm>
          <a:prstGeom prst="rect">
            <a:avLst/>
          </a:prstGeom>
          <a:noFill/>
        </p:spPr>
        <p:txBody>
          <a:bodyPr vert="vert270" wrap="square" rtlCol="0">
            <a:spAutoFit/>
          </a:bodyPr>
          <a:lstStyle/>
          <a:p>
            <a:pPr rtl="0" algn="l"/>
            <a:r>
              <a:rPr lang="en-IE" sz="2000" b="1" dirty="0">
                <a:solidFill>
                  <a:schemeClr val="tx1">
                    <a:lumMod val="40000"/>
                    <a:lumOff val="60000"/>
                  </a:schemeClr>
                </a:solidFill>
              </a:rPr>
              <a:t>Fedtfattig</a:t>
            </a:r>
          </a:p>
        </p:txBody>
      </p:sp>
      <p:sp>
        <p:nvSpPr>
          <p:cNvPr id="13" name="TextBox 12">
            <a:extLst>
              <a:ext uri="{FF2B5EF4-FFF2-40B4-BE49-F238E27FC236}">
                <a16:creationId xmlns:a16="http://schemas.microsoft.com/office/drawing/2014/main" id="{6961AA27-E00B-6D0F-D61E-7A65E0176338}"/>
              </a:ext>
            </a:extLst>
          </p:cNvPr>
          <p:cNvSpPr txBox="1"/>
          <p:nvPr/>
        </p:nvSpPr>
        <p:spPr>
          <a:xfrm>
            <a:off x="9055272" y="3849786"/>
            <a:ext cx="2317604" cy="584775"/>
          </a:xfrm>
          <a:prstGeom prst="rect">
            <a:avLst/>
          </a:prstGeom>
          <a:noFill/>
        </p:spPr>
        <p:txBody>
          <a:bodyPr wrap="square" rtlCol="0">
            <a:spAutoFit/>
          </a:bodyPr>
          <a:lstStyle/>
          <a:p>
            <a:pPr rtl="0" algn="l"/>
            <a:r>
              <a:rPr lang="en-IE" sz="3200" dirty="0">
                <a:solidFill>
                  <a:srgbClr val="0070C0"/>
                </a:solidFill>
              </a:rPr>
              <a:t>Fedtfri</a:t>
            </a:r>
          </a:p>
        </p:txBody>
      </p:sp>
      <p:sp>
        <p:nvSpPr>
          <p:cNvPr id="14" name="TextBox 13">
            <a:extLst>
              <a:ext uri="{FF2B5EF4-FFF2-40B4-BE49-F238E27FC236}">
                <a16:creationId xmlns:a16="http://schemas.microsoft.com/office/drawing/2014/main" id="{8C4F8510-E32D-07D1-8612-054AD914D388}"/>
              </a:ext>
            </a:extLst>
          </p:cNvPr>
          <p:cNvSpPr txBox="1"/>
          <p:nvPr/>
        </p:nvSpPr>
        <p:spPr>
          <a:xfrm>
            <a:off x="8154765" y="3804545"/>
            <a:ext cx="1035211" cy="369332"/>
          </a:xfrm>
          <a:prstGeom prst="rect">
            <a:avLst/>
          </a:prstGeom>
          <a:noFill/>
        </p:spPr>
        <p:txBody>
          <a:bodyPr wrap="square" rtlCol="0">
            <a:spAutoFit/>
          </a:bodyPr>
          <a:lstStyle/>
          <a:p>
            <a:pPr rtl="0" algn="l"/>
            <a:r>
              <a:rPr lang="en-IE" dirty="0">
                <a:solidFill>
                  <a:schemeClr val="accent4">
                    <a:lumMod val="75000"/>
                  </a:schemeClr>
                </a:solidFill>
              </a:rPr>
              <a:t>vitaminer</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pPr rtl="0" algn="l"/>
            <a:r>
              <a:rPr lang="en-IE" sz="1600" dirty="0">
                <a:solidFill>
                  <a:srgbClr val="002060"/>
                </a:solidFill>
              </a:rPr>
              <a:t>Calcium</a:t>
            </a:r>
          </a:p>
        </p:txBody>
      </p:sp>
      <p:sp>
        <p:nvSpPr>
          <p:cNvPr id="16" name="TextBox 15">
            <a:extLst>
              <a:ext uri="{FF2B5EF4-FFF2-40B4-BE49-F238E27FC236}">
                <a16:creationId xmlns:a16="http://schemas.microsoft.com/office/drawing/2014/main" id="{AB18A38F-B9D7-46FB-79AD-270BC45C360F}"/>
              </a:ext>
            </a:extLst>
          </p:cNvPr>
          <p:cNvSpPr txBox="1"/>
          <p:nvPr/>
        </p:nvSpPr>
        <p:spPr>
          <a:xfrm>
            <a:off x="7157964" y="3153930"/>
            <a:ext cx="1035211" cy="307777"/>
          </a:xfrm>
          <a:prstGeom prst="rect">
            <a:avLst/>
          </a:prstGeom>
          <a:noFill/>
        </p:spPr>
        <p:txBody>
          <a:bodyPr wrap="square" rtlCol="0">
            <a:spAutoFit/>
          </a:bodyPr>
          <a:lstStyle/>
          <a:p>
            <a:pPr rtl="0" algn="l"/>
            <a:r>
              <a:rPr lang="en-IE" sz="1400" b="1" dirty="0">
                <a:solidFill>
                  <a:schemeClr val="accent2">
                    <a:lumMod val="50000"/>
                  </a:schemeClr>
                </a:solidFill>
              </a:rPr>
              <a:t>Mineraler</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pPr rtl="0" algn="l"/>
            <a:r>
              <a:rPr lang="en-IE" b="1" dirty="0">
                <a:solidFill>
                  <a:schemeClr val="accent2">
                    <a:lumMod val="50000"/>
                  </a:schemeClr>
                </a:solidFill>
              </a:rPr>
              <a:t>Højfiber</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24059" y="1179178"/>
            <a:ext cx="553998" cy="1043684"/>
          </a:xfrm>
          <a:prstGeom prst="rect">
            <a:avLst/>
          </a:prstGeom>
          <a:noFill/>
        </p:spPr>
        <p:txBody>
          <a:bodyPr vert="vert270" wrap="square" rtlCol="0">
            <a:spAutoFit/>
          </a:bodyPr>
          <a:lstStyle/>
          <a:p>
            <a:pPr rtl="0" algn="l"/>
            <a:r>
              <a:rPr lang="en-IE" sz="2400" b="1" dirty="0">
                <a:solidFill>
                  <a:srgbClr val="FFD100"/>
                </a:solidFill>
              </a:rPr>
              <a:t>Protein</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520368" y="3602303"/>
            <a:ext cx="2317604" cy="584775"/>
          </a:xfrm>
          <a:prstGeom prst="rect">
            <a:avLst/>
          </a:prstGeom>
          <a:noFill/>
        </p:spPr>
        <p:txBody>
          <a:bodyPr wrap="square" rtlCol="0">
            <a:spAutoFit/>
          </a:bodyPr>
          <a:lstStyle/>
          <a:p>
            <a:pPr rtl="0" algn="l"/>
            <a:r>
              <a:rPr lang="en-IE" sz="3200" b="1" dirty="0">
                <a:solidFill>
                  <a:srgbClr val="002060"/>
                </a:solidFill>
              </a:rPr>
              <a:t>SALT</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116910" y="4238413"/>
            <a:ext cx="2317604" cy="584775"/>
          </a:xfrm>
          <a:prstGeom prst="rect">
            <a:avLst/>
          </a:prstGeom>
          <a:noFill/>
        </p:spPr>
        <p:txBody>
          <a:bodyPr wrap="square" rtlCol="0">
            <a:spAutoFit/>
          </a:bodyPr>
          <a:lstStyle/>
          <a:p>
            <a:pPr rtl="0" algn="l"/>
            <a:r>
              <a:rPr lang="en-IE" sz="3200" b="1" dirty="0">
                <a:solidFill>
                  <a:srgbClr val="002060"/>
                </a:solidFill>
              </a:rPr>
              <a:t>Sukker</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pPr rtl="0" algn="l"/>
            <a:r>
              <a:rPr lang="en-IE" b="1" dirty="0">
                <a:solidFill>
                  <a:schemeClr val="tx2">
                    <a:lumMod val="65000"/>
                  </a:schemeClr>
                </a:solidFill>
              </a:rPr>
              <a:t>FRI FRA</a:t>
            </a:r>
          </a:p>
        </p:txBody>
      </p:sp>
      <p:sp>
        <p:nvSpPr>
          <p:cNvPr id="22" name="TextBox 21">
            <a:extLst>
              <a:ext uri="{FF2B5EF4-FFF2-40B4-BE49-F238E27FC236}">
                <a16:creationId xmlns:a16="http://schemas.microsoft.com/office/drawing/2014/main" id="{8118CE7C-BAFE-61A1-F76F-E74AF749C764}"/>
              </a:ext>
            </a:extLst>
          </p:cNvPr>
          <p:cNvSpPr txBox="1"/>
          <p:nvPr/>
        </p:nvSpPr>
        <p:spPr>
          <a:xfrm>
            <a:off x="7026936" y="3704789"/>
            <a:ext cx="708271" cy="461665"/>
          </a:xfrm>
          <a:prstGeom prst="rect">
            <a:avLst/>
          </a:prstGeom>
          <a:noFill/>
        </p:spPr>
        <p:txBody>
          <a:bodyPr wrap="none" rtlCol="0">
            <a:spAutoFit/>
          </a:bodyPr>
          <a:lstStyle/>
          <a:p>
            <a:pPr rtl="0" algn="l"/>
            <a:r>
              <a:rPr lang="en-IE" sz="2400" b="1" dirty="0">
                <a:solidFill>
                  <a:srgbClr val="70B2BE"/>
                </a:solidFill>
              </a:rPr>
              <a:t>Lav</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1022355" y="2668373"/>
            <a:ext cx="684803" cy="369332"/>
          </a:xfrm>
          <a:prstGeom prst="rect">
            <a:avLst/>
          </a:prstGeom>
          <a:noFill/>
        </p:spPr>
        <p:txBody>
          <a:bodyPr wrap="none" rtlCol="0">
            <a:spAutoFit/>
          </a:bodyPr>
          <a:lstStyle/>
          <a:p>
            <a:pPr rtl="0" algn="l"/>
            <a:r>
              <a:rPr lang="en-IE" b="1" dirty="0">
                <a:solidFill>
                  <a:srgbClr val="70B2BE"/>
                </a:solidFill>
              </a:rPr>
              <a:t>HØJ</a:t>
            </a:r>
          </a:p>
        </p:txBody>
      </p:sp>
      <p:sp>
        <p:nvSpPr>
          <p:cNvPr id="24" name="TextBox 23">
            <a:extLst>
              <a:ext uri="{FF2B5EF4-FFF2-40B4-BE49-F238E27FC236}">
                <a16:creationId xmlns:a16="http://schemas.microsoft.com/office/drawing/2014/main" id="{E2A0B07E-C1DD-792A-DBC7-10E6E02B7098}"/>
              </a:ext>
            </a:extLst>
          </p:cNvPr>
          <p:cNvSpPr txBox="1"/>
          <p:nvPr/>
        </p:nvSpPr>
        <p:spPr>
          <a:xfrm>
            <a:off x="7047509" y="4527348"/>
            <a:ext cx="1035211" cy="338554"/>
          </a:xfrm>
          <a:prstGeom prst="rect">
            <a:avLst/>
          </a:prstGeom>
          <a:noFill/>
        </p:spPr>
        <p:txBody>
          <a:bodyPr wrap="square" rtlCol="0">
            <a:spAutoFit/>
          </a:bodyPr>
          <a:lstStyle/>
          <a:p>
            <a:pPr rtl="0" algn="l"/>
            <a:r>
              <a:rPr lang="en-IE" sz="1600" dirty="0">
                <a:solidFill>
                  <a:srgbClr val="002060"/>
                </a:solidFill>
              </a:rPr>
              <a:t>Kilde</a:t>
            </a:r>
          </a:p>
        </p:txBody>
      </p:sp>
      <p:sp>
        <p:nvSpPr>
          <p:cNvPr id="25" name="TextBox 24">
            <a:extLst>
              <a:ext uri="{FF2B5EF4-FFF2-40B4-BE49-F238E27FC236}">
                <a16:creationId xmlns:a16="http://schemas.microsoft.com/office/drawing/2014/main" id="{EEE4DB8D-1349-FEB5-A495-DB748C8EAB28}"/>
              </a:ext>
            </a:extLst>
          </p:cNvPr>
          <p:cNvSpPr txBox="1"/>
          <p:nvPr/>
        </p:nvSpPr>
        <p:spPr>
          <a:xfrm>
            <a:off x="9557745" y="4582220"/>
            <a:ext cx="1035211" cy="369332"/>
          </a:xfrm>
          <a:prstGeom prst="rect">
            <a:avLst/>
          </a:prstGeom>
          <a:noFill/>
        </p:spPr>
        <p:txBody>
          <a:bodyPr wrap="square" rtlCol="0">
            <a:spAutoFit/>
          </a:bodyPr>
          <a:lstStyle/>
          <a:p>
            <a:pPr rtl="0" algn="l"/>
            <a:r>
              <a:rPr lang="en-IE" b="1" dirty="0">
                <a:solidFill>
                  <a:srgbClr val="70B2BE"/>
                </a:solidFill>
              </a:rPr>
              <a:t>vitaminer</a:t>
            </a: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1887055" cy="369332"/>
          </a:xfrm>
          <a:prstGeom prst="rect">
            <a:avLst/>
          </a:prstGeom>
          <a:noFill/>
        </p:spPr>
        <p:txBody>
          <a:bodyPr wrap="none" rtlCol="0">
            <a:spAutoFit/>
          </a:bodyPr>
          <a:lstStyle/>
          <a:p>
            <a:pPr rtl="0" algn="l"/>
            <a:r>
              <a:rPr lang="en-IE" b="1" dirty="0">
                <a:solidFill>
                  <a:schemeClr val="accent2">
                    <a:lumMod val="50000"/>
                  </a:schemeClr>
                </a:solidFill>
              </a:rPr>
              <a:t>Bæredygtigt lavet</a:t>
            </a:r>
          </a:p>
        </p:txBody>
      </p:sp>
      <p:sp>
        <p:nvSpPr>
          <p:cNvPr id="27" name="TextBox 26">
            <a:extLst>
              <a:ext uri="{FF2B5EF4-FFF2-40B4-BE49-F238E27FC236}">
                <a16:creationId xmlns:a16="http://schemas.microsoft.com/office/drawing/2014/main" id="{22A6B276-F6C0-CFC5-B56D-6CF0C32E26C3}"/>
              </a:ext>
            </a:extLst>
          </p:cNvPr>
          <p:cNvSpPr txBox="1"/>
          <p:nvPr/>
        </p:nvSpPr>
        <p:spPr>
          <a:xfrm>
            <a:off x="10646461" y="5083443"/>
            <a:ext cx="1322029" cy="369332"/>
          </a:xfrm>
          <a:prstGeom prst="rect">
            <a:avLst/>
          </a:prstGeom>
          <a:noFill/>
        </p:spPr>
        <p:txBody>
          <a:bodyPr wrap="none" rtlCol="0">
            <a:spAutoFit/>
          </a:bodyPr>
          <a:lstStyle/>
          <a:p>
            <a:pPr rtl="0" algn="l"/>
            <a:r>
              <a:rPr lang="en-IE" b="1" dirty="0">
                <a:solidFill>
                  <a:srgbClr val="70B2BE"/>
                </a:solidFill>
              </a:rPr>
              <a:t>Miljøvenlig</a:t>
            </a: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090170" cy="369332"/>
          </a:xfrm>
          <a:prstGeom prst="rect">
            <a:avLst/>
          </a:prstGeom>
          <a:noFill/>
        </p:spPr>
        <p:txBody>
          <a:bodyPr wrap="none" rtlCol="0">
            <a:spAutoFit/>
          </a:bodyPr>
          <a:lstStyle/>
          <a:p>
            <a:pPr rtl="0" algn="l"/>
            <a:r>
              <a:rPr lang="en-IE" b="1" dirty="0">
                <a:solidFill>
                  <a:srgbClr val="FFC000"/>
                </a:solidFill>
              </a:rPr>
              <a:t>ØKOLOGISK</a:t>
            </a:r>
          </a:p>
        </p:txBody>
      </p:sp>
      <p:sp>
        <p:nvSpPr>
          <p:cNvPr id="29" name="TextBox 28">
            <a:extLst>
              <a:ext uri="{FF2B5EF4-FFF2-40B4-BE49-F238E27FC236}">
                <a16:creationId xmlns:a16="http://schemas.microsoft.com/office/drawing/2014/main" id="{3FA24E5A-50FB-B292-AE14-FDFE809B16AC}"/>
              </a:ext>
            </a:extLst>
          </p:cNvPr>
          <p:cNvSpPr txBox="1"/>
          <p:nvPr/>
        </p:nvSpPr>
        <p:spPr>
          <a:xfrm>
            <a:off x="2108450" y="5687442"/>
            <a:ext cx="2366211" cy="369332"/>
          </a:xfrm>
          <a:prstGeom prst="rect">
            <a:avLst/>
          </a:prstGeom>
          <a:solidFill>
            <a:srgbClr val="F79037"/>
          </a:solidFill>
        </p:spPr>
        <p:txBody>
          <a:bodyPr wrap="square">
            <a:spAutoFit/>
          </a:bodyPr>
          <a:lstStyle/>
          <a:p>
            <a:pPr rtl="0" algn="l"/>
            <a:r>
              <a:rPr lang="en-IE" dirty="0">
                <a:solidFill>
                  <a:srgbClr val="1188A3"/>
                </a:solidFill>
                <a:hlinkClick r:id="rId2">
                  <a:extLst>
                    <a:ext uri="{A12FA001-AC4F-418D-AE19-62706E023703}">
                      <ahyp:hlinkClr xmlns:ahyp="http://schemas.microsoft.com/office/drawing/2018/hyperlinkcolor" val="tx"/>
                    </a:ext>
                  </a:extLst>
                </a:hlinkClick>
              </a:rPr>
              <a:t>ROADMAP (europa.eu)</a:t>
            </a:r>
            <a:endParaRPr lang="en-IE" dirty="0">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898357" y="1772239"/>
            <a:ext cx="5700406" cy="3838148"/>
          </a:xfrm>
        </p:spPr>
        <p:txBody>
          <a:bodyPr/>
          <a:lstStyle/>
          <a:p>
            <a:pPr marL="0" indent="0" rtl="0" algn="l"/>
            <a:r>
              <a:rPr lang="en-US" b="0" i="0" dirty="0">
                <a:effectLst/>
              </a:rPr>
              <a:t>EFSA er ansvarlig for at verificere den videnskabelige underbygning af de indsendte påstande, hvoraf nogle er i brug i øjeblikket, hvoraf nogle er foreslået af ansøgere –</a:t>
            </a:r>
            <a:r>
              <a:rPr lang="en-US" sz="2000" b="0" i="0" dirty="0">
                <a:effectLst/>
              </a:rPr>
              <a:t>(virksomheder, der ønsker at indgive krav vedr</a:t>
            </a:r>
            <a:r>
              <a:rPr lang="en-US" sz="2000" b="0" i="0" dirty="0" err="1">
                <a:effectLst/>
              </a:rPr>
              <a:t>bemyndigelse</a:t>
            </a:r>
            <a:r>
              <a:rPr lang="en-US" sz="2000" b="0" i="0" dirty="0">
                <a:effectLst/>
              </a:rPr>
              <a:t>i EU).</a:t>
            </a:r>
          </a:p>
          <a:p>
            <a:pPr marL="0" indent="0" rtl="0" algn="l"/>
            <a:r>
              <a:rPr lang="en-US" b="0" i="0" dirty="0">
                <a:effectLst/>
              </a:rPr>
              <a:t>Disse oplysninger tjener som grundlag for Europa-Kommissionen og medlemsstaterne, som derefter vil beslutte, om de skal</a:t>
            </a:r>
            <a:r>
              <a:rPr lang="en-US" b="0" i="0" dirty="0" err="1">
                <a:effectLst/>
              </a:rPr>
              <a:t>bemyndige</a:t>
            </a:r>
            <a:r>
              <a:rPr lang="en-US" b="0" i="0" dirty="0">
                <a:effectLst/>
              </a:rPr>
              <a:t>påstandene.</a:t>
            </a:r>
            <a:endParaRPr lang="en-IE" dirty="0"/>
          </a:p>
          <a:p>
            <a:pPr rtl="0" algn="l"/>
            <a:endParaRPr lang="en-IE" dirty="0"/>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898357" y="579157"/>
            <a:ext cx="5785246" cy="992652"/>
          </a:xfrm>
        </p:spPr>
        <p:txBody>
          <a:bodyPr/>
          <a:lstStyle/>
          <a:p>
            <a:pPr rtl="0" algn="l"/>
            <a:r>
              <a:rPr lang="en-IE" dirty="0"/>
              <a:t>Den Europæiske Fødevaresikkerhedsautoritets rolle</a:t>
            </a:r>
            <a:r>
              <a:rPr lang="en-IE" dirty="0">
                <a:solidFill>
                  <a:srgbClr val="1188A3"/>
                </a:solidFill>
                <a:hlinkClick r:id="rId3">
                  <a:extLst>
                    <a:ext uri="{A12FA001-AC4F-418D-AE19-62706E023703}">
                      <ahyp:hlinkClr xmlns:ahyp="http://schemas.microsoft.com/office/drawing/2018/hyperlinkcolor" val="tx"/>
                    </a:ext>
                  </a:extLst>
                </a:hlinkClick>
              </a:rPr>
              <a:t>EFSA</a:t>
            </a:r>
            <a:endParaRPr lang="en-IE" dirty="0">
              <a:solidFill>
                <a:srgbClr val="1188A3"/>
              </a:solidFill>
            </a:endParaRPr>
          </a:p>
          <a:p>
            <a:pPr rtl="0" algn="l"/>
            <a:endParaRPr lang="en-IE" dirty="0"/>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pPr rtl="0" algn="l"/>
            <a:r>
              <a:rPr lang="en-IE" dirty="0">
                <a:solidFill>
                  <a:srgbClr val="000000"/>
                </a:solidFill>
                <a:hlinkClick r:id="rId4">
                  <a:extLst>
                    <a:ext uri="{A12FA001-AC4F-418D-AE19-62706E023703}">
                      <ahyp:hlinkClr xmlns:ahyp="http://schemas.microsoft.com/office/drawing/2018/hyperlinkcolor" val="tx"/>
                    </a:ext>
                  </a:extLst>
                </a:hlinkClick>
              </a:rPr>
              <a:t>Ernæringsanvendelser: regler og vejledning | EFSA (europa.eu)</a:t>
            </a:r>
            <a:endParaRPr lang="en-IE" dirty="0">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pPr rtl="0" algn="l"/>
            <a:r>
              <a:rPr lang="en-US" sz="1400" dirty="0">
                <a:solidFill>
                  <a:srgbClr val="F79037"/>
                </a:solidFill>
                <a:hlinkClick r:id="rId5">
                  <a:extLst>
                    <a:ext uri="{A12FA001-AC4F-418D-AE19-62706E023703}">
                      <ahyp:hlinkClr xmlns:ahyp="http://schemas.microsoft.com/office/drawing/2018/hyperlinkcolor" val="tx"/>
                    </a:ext>
                  </a:extLst>
                </a:hlinkClick>
              </a:rPr>
              <a:t>Hvad er sundhedsanprisninger, og hvordan vurderes de? - Youtube</a:t>
            </a:r>
            <a:endParaRPr lang="en-IE" sz="1400" dirty="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898359" y="654572"/>
            <a:ext cx="4990998" cy="992652"/>
          </a:xfrm>
        </p:spPr>
        <p:txBody>
          <a:bodyPr/>
          <a:lstStyle/>
          <a:p>
            <a:pPr rtl="0" algn="l"/>
            <a:r>
              <a:rPr lang="en-IE" dirty="0"/>
              <a:t>Vælger krav...</a:t>
            </a:r>
          </a:p>
        </p:txBody>
      </p:sp>
      <p:pic>
        <p:nvPicPr>
          <p:cNvPr id="7" name="Picture Placeholder 6" descr="A group of bags of fruit juice  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359" y="1370971"/>
            <a:ext cx="5646904" cy="5181513"/>
          </a:xfrm>
        </p:spPr>
        <p:txBody>
          <a:bodyPr>
            <a:normAutofit/>
          </a:bodyPr>
          <a:lstStyle/>
          <a:p>
            <a:pPr marL="0" indent="0" rtl="0" algn="l">
              <a:spcBef>
                <a:spcPts val="600"/>
              </a:spcBef>
            </a:pPr>
            <a:r>
              <a:rPr lang="en-US" dirty="0"/>
              <a:t>For fødevarevirksomheder er det svært at få en ny sundheds- eller ernæringsrelateret anprisning godkendt af EFSA, da det kræver stærk videnskabelig dokumentation og konsensus.</a:t>
            </a:r>
          </a:p>
          <a:p>
            <a:pPr marL="0" indent="0" rtl="0" algn="l">
              <a:spcBef>
                <a:spcPts val="600"/>
              </a:spcBef>
            </a:pPr>
            <a:r>
              <a:rPr lang="en-US" dirty="0"/>
              <a:t>Derfor kan SMV'er bruge EU-databasen om "</a:t>
            </a:r>
            <a:r>
              <a:rPr lang="en-US" dirty="0">
                <a:solidFill>
                  <a:srgbClr val="F79037"/>
                </a:solidFill>
                <a:hlinkClick r:id="rId4">
                  <a:extLst>
                    <a:ext uri="{A12FA001-AC4F-418D-AE19-62706E023703}">
                      <ahyp:hlinkClr xmlns:ahyp="http://schemas.microsoft.com/office/drawing/2018/hyperlinkcolor" val="tx"/>
                    </a:ext>
                  </a:extLst>
                </a:hlinkClick>
              </a:rPr>
              <a:t>EU-register over ernærings- og sundhedsanprisninger af fødevarer</a:t>
            </a:r>
            <a:r>
              <a:rPr lang="en-US" dirty="0"/>
              <a:t>”, som viser tilladte sundheds- og ernæringsrelaterede påstande.</a:t>
            </a:r>
          </a:p>
          <a:p>
            <a:pPr marL="0" indent="0" rtl="0" algn="l">
              <a:spcBef>
                <a:spcPts val="600"/>
              </a:spcBef>
            </a:pPr>
            <a:r>
              <a:rPr lang="en-US" b="1" dirty="0"/>
              <a:t>VÆSENTLIG LÆSNING:</a:t>
            </a:r>
          </a:p>
          <a:p>
            <a:pPr marL="342900" indent="-342900" rtl="0" algn="l">
              <a:spcBef>
                <a:spcPts val="600"/>
              </a:spcBef>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EU-register over ernærings- og sundhedsanprisninger af fødevarer (v.3.6) (europa.eu)</a:t>
            </a:r>
            <a:endParaRPr lang="en-US" dirty="0">
              <a:solidFill>
                <a:srgbClr val="F79037"/>
              </a:solidFill>
            </a:endParaRPr>
          </a:p>
          <a:p>
            <a:pPr marL="342900" indent="-342900" rtl="0" algn="l">
              <a:spcBef>
                <a:spcPts val="600"/>
              </a:spcBef>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Ernæringsanprisninger (europa.eu)</a:t>
            </a:r>
            <a:endParaRPr lang="en-IE" dirty="0">
              <a:solidFill>
                <a:srgbClr val="F79037"/>
              </a:solidFill>
            </a:endParaRPr>
          </a:p>
          <a:p>
            <a:pPr marL="0" indent="0" rtl="0" algn="l"/>
            <a:endParaRPr lang="en-IE" dirty="0">
              <a:solidFill>
                <a:srgbClr val="1188A3"/>
              </a:solidFill>
            </a:endParaRPr>
          </a:p>
          <a:p>
            <a:pPr marL="0" indent="0" rtl="0" algn="l"/>
            <a:endParaRPr lang="en-IE" dirty="0"/>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4953" y="1377685"/>
            <a:ext cx="11110876" cy="4172544"/>
          </a:xfrm>
        </p:spPr>
        <p:txBody>
          <a:bodyPr lIns="91440" tIns="45720" rIns="91440" bIns="45720" anchor="t"/>
          <a:lstStyle/>
          <a:p>
            <a:pPr rtl="0" algn="l">
              <a:spcBef>
                <a:spcPts val="600"/>
              </a:spcBef>
            </a:pPr>
            <a:r>
              <a:rPr lang="en-IE">
                <a:cs typeface="Calibri"/>
              </a:rPr>
              <a:t>Fødevareforsyningskæden forbinder tre hovedsektorer:</a:t>
            </a:r>
            <a:r>
              <a:rPr lang="en-IE" b="1">
                <a:cs typeface="Calibri"/>
              </a:rPr>
              <a:t>landbrug</a:t>
            </a:r>
            <a:r>
              <a:rPr lang="en-IE">
                <a:cs typeface="Calibri"/>
              </a:rPr>
              <a:t>, det</a:t>
            </a:r>
            <a:r>
              <a:rPr lang="en-IE" b="1">
                <a:cs typeface="Calibri"/>
              </a:rPr>
              <a:t>fødevareforarbejdningsindustrien</a:t>
            </a:r>
            <a:r>
              <a:rPr lang="en-IE">
                <a:cs typeface="Calibri"/>
              </a:rPr>
              <a:t>(inklusive madservice) og</a:t>
            </a:r>
            <a:r>
              <a:rPr lang="en-IE" b="1">
                <a:cs typeface="Calibri"/>
              </a:rPr>
              <a:t>distributionssektoren</a:t>
            </a:r>
            <a:r>
              <a:rPr lang="en-IE">
                <a:cs typeface="Calibri"/>
              </a:rPr>
              <a:t>, og involverer en bred mangfoldighed af interessenter:</a:t>
            </a:r>
            <a:endParaRPr lang="en-US">
              <a:cs typeface="Calibri" panose="020F0502020204030204"/>
            </a:endParaRPr>
          </a:p>
          <a:p>
            <a:pPr marL="342900" indent="-342900" rtl="0" algn="l">
              <a:spcBef>
                <a:spcPts val="600"/>
              </a:spcBef>
              <a:buChar char="•"/>
            </a:pPr>
            <a:r>
              <a:rPr lang="en-IE">
                <a:cs typeface="Calibri" panose="020F0502020204030204"/>
              </a:rPr>
              <a:t>Landmænd</a:t>
            </a:r>
          </a:p>
          <a:p>
            <a:pPr marL="342900" indent="-342900" rtl="0" algn="l">
              <a:spcBef>
                <a:spcPts val="600"/>
              </a:spcBef>
              <a:buChar char="•"/>
            </a:pPr>
            <a:r>
              <a:rPr lang="en-IE">
                <a:cs typeface="Calibri" panose="020F0502020204030204"/>
              </a:rPr>
              <a:t>Foodprocessorer og foodservice</a:t>
            </a:r>
          </a:p>
          <a:p>
            <a:pPr marL="342900" indent="-342900" rtl="0" algn="l">
              <a:spcBef>
                <a:spcPts val="600"/>
              </a:spcBef>
              <a:buChar char="•"/>
            </a:pPr>
            <a:r>
              <a:rPr lang="en-IE">
                <a:cs typeface="Calibri" panose="020F0502020204030204"/>
              </a:rPr>
              <a:t>Handlende og grossister</a:t>
            </a:r>
          </a:p>
          <a:p>
            <a:pPr marL="342900" indent="-342900" rtl="0" algn="l">
              <a:spcBef>
                <a:spcPts val="600"/>
              </a:spcBef>
              <a:buChar char="•"/>
            </a:pPr>
            <a:r>
              <a:rPr lang="en-IE">
                <a:cs typeface="Calibri" panose="020F0502020204030204"/>
              </a:rPr>
              <a:t>Detailhandlere, med både selvstændige og meget store virksomheder.</a:t>
            </a:r>
          </a:p>
          <a:p>
            <a:pPr rtl="0" algn="l"/>
            <a:r>
              <a:rPr lang="en-IE">
                <a:cs typeface="Calibri" panose="020F0502020204030204"/>
              </a:rPr>
              <a:t>Der er ofte betydelige ubalancer i forhandlingsstyrken inden for fødevareforsyningskæden, hvilket kan føre til unfair handelspraksis. Små landmænd eller kooperativer såvel som fødevarevirksomheder har ofte at gøre med store købere, som repræsenterer deres eneste adgang til markedet og kan lægge et stærkt pres på priser og avancer.</a:t>
            </a:r>
            <a:endParaRPr lang="en-IE"/>
          </a:p>
          <a:p>
            <a:pPr rtl="0" algn="l"/>
            <a:endParaRPr lang="en-IE">
              <a:cs typeface="Calibri"/>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pPr rtl="0" algn="l"/>
            <a:r>
              <a:rPr lang="en-IE" b="1">
                <a:cs typeface="Calibri"/>
              </a:rPr>
              <a:t>Fødevareforsyningskæde</a:t>
            </a:r>
            <a:endParaRPr lang="en-US" b="1"/>
          </a:p>
          <a:p>
            <a:pPr rtl="0" algn="l"/>
            <a:endParaRPr lang="en-IE" b="1">
              <a:cs typeface="Calibri"/>
            </a:endParaRPr>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006" y="2075130"/>
            <a:ext cx="7385383" cy="1845476"/>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992950" y="2267643"/>
            <a:ext cx="5552313" cy="3025975"/>
          </a:xfrm>
        </p:spPr>
        <p:txBody>
          <a:bodyPr/>
          <a:lstStyle/>
          <a:p>
            <a:pPr rtl="0" algn="l"/>
            <a:r>
              <a:rPr lang="en-US" dirty="0" err="1"/>
              <a:t>Gør bekendt</a:t>
            </a:r>
            <a:r>
              <a:rPr lang="en-US" dirty="0"/>
              <a:t>selv med relevante regler og retningslinjer, der regulerer sundheds- og miljøanprisninger i fødevareindustrien. Forskellige regioner kan have specifikke regler vedrørende brugen af ​​udtryk som "sund", "naturlig", "fritgående", "økologisk" eller "bæredygtig." Sørg for, at dine påstande stemmer overens med juridiske krav, og søg vejledning fra regulerende myndigheder eller juridiske eksperter, hvis det er nødvendigt. (Modul 2)</a:t>
            </a:r>
            <a:endParaRPr lang="en-IE" dirty="0"/>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p:txBody>
          <a:bodyPr/>
          <a:lstStyle/>
          <a:p>
            <a:pPr marL="742950" indent="-742950" rtl="0" algn="l">
              <a:buFont typeface="+mj-lt"/>
              <a:buAutoNum type="arabicPeriod"/>
            </a:pPr>
            <a:r>
              <a:rPr lang="en-IE" b="1" dirty="0"/>
              <a:t>Forstå regler</a:t>
            </a:r>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898357" y="2070539"/>
            <a:ext cx="5323767" cy="3539848"/>
          </a:xfrm>
        </p:spPr>
        <p:txBody>
          <a:bodyPr/>
          <a:lstStyle/>
          <a:p>
            <a:pPr rtl="0" algn="l"/>
            <a:r>
              <a:rPr lang="en-US" dirty="0"/>
              <a:t>Det er afgørende at underbygge sundheds- og miljøpåstande med</a:t>
            </a:r>
            <a:r>
              <a:rPr lang="en-US" b="1" dirty="0"/>
              <a:t>pålidelige videnskabelige beviser eller certificeringer</a:t>
            </a:r>
            <a:r>
              <a:rPr lang="en-US" dirty="0"/>
              <a:t>fra</a:t>
            </a:r>
            <a:r>
              <a:rPr lang="en-US" dirty="0" err="1"/>
              <a:t>anerkendt</a:t>
            </a:r>
            <a:r>
              <a:rPr lang="en-US" dirty="0"/>
              <a:t> </a:t>
            </a:r>
            <a:r>
              <a:rPr lang="en-US" dirty="0" err="1"/>
              <a:t>organisationer</a:t>
            </a:r>
            <a:r>
              <a:rPr lang="en-US" dirty="0"/>
              <a:t>. Korrekt underbyggelse af påstandene vil validere de specifikke fordele eller egenskaber, du promoverer, og hjælpe dig med at vinde tillid og en sikker tilslutning. Overdriv eller brug aldrig vildledende påstande, der ikke kan understøttes tilstrækkeligt.</a:t>
            </a:r>
            <a:endParaRPr lang="en-IE" dirty="0"/>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898358" y="866084"/>
            <a:ext cx="4990998" cy="992652"/>
          </a:xfrm>
        </p:spPr>
        <p:txBody>
          <a:bodyPr/>
          <a:lstStyle/>
          <a:p>
            <a:pPr marL="742950" indent="-742950" rtl="0" algn="l">
              <a:buFont typeface="+mj-lt"/>
              <a:buAutoNum type="arabicPeriod" startAt="2"/>
            </a:pPr>
            <a:r>
              <a:rPr lang="en-IE" b="1" dirty="0"/>
              <a:t>Sørg for begrundelse:</a:t>
            </a:r>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295697" y="1292773"/>
            <a:ext cx="5896303"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2000" b="0" i="0" dirty="0">
                <a:solidFill>
                  <a:schemeClr val="bg1"/>
                </a:solidFill>
                <a:effectLst/>
              </a:rPr>
              <a:t>Certificeringer fra velrenommerede</a:t>
            </a:r>
            <a:r>
              <a:rPr lang="en-US" sz="2000" b="0" i="0" dirty="0" err="1">
                <a:solidFill>
                  <a:schemeClr val="bg1"/>
                </a:solidFill>
                <a:effectLst/>
              </a:rPr>
              <a:t>organisationer</a:t>
            </a:r>
            <a:r>
              <a:rPr lang="en-US" sz="2000" b="0" i="0" dirty="0">
                <a:solidFill>
                  <a:schemeClr val="bg1"/>
                </a:solidFill>
                <a:effectLst/>
              </a:rPr>
              <a:t>kan give forbrugerne troværdighed og sikkerhed. Eksempler omfatter</a:t>
            </a:r>
            <a:r>
              <a:rPr lang="en-US" sz="2000" b="1" i="0" dirty="0">
                <a:solidFill>
                  <a:schemeClr val="bg1"/>
                </a:solidFill>
                <a:effectLst/>
              </a:rPr>
              <a:t>økologiske certificeringer, fair trade-certificeringer eller miljømærker</a:t>
            </a:r>
            <a:r>
              <a:rPr lang="en-US" sz="2000" b="0" i="0" dirty="0">
                <a:solidFill>
                  <a:schemeClr val="bg1"/>
                </a:solidFill>
                <a:effectLst/>
              </a:rPr>
              <a:t>som viser overholdelse af specifikke standarder eller praksis.</a:t>
            </a:r>
            <a:endParaRPr lang="en-IE" sz="2000" dirty="0">
              <a:solidFill>
                <a:schemeClr val="bg1"/>
              </a:solidFill>
            </a:endParaRP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898358" y="2048384"/>
            <a:ext cx="5302745" cy="3025975"/>
          </a:xfrm>
        </p:spPr>
        <p:txBody>
          <a:bodyPr/>
          <a:lstStyle/>
          <a:p>
            <a:pPr rtl="0" algn="l"/>
            <a:r>
              <a:rPr lang="en-US" dirty="0"/>
              <a:t>Kommuniker tydeligt sundheds- eller miljøpåstandene på en gennemsigtig og præcis måde. Angiv detaljerede oplysninger om de specifikke egenskaber (f.eks. næringsværdien – nævnt i modul 1), praksis eller certificeringer, der understøtter dine påstande. Undgå vage eller tvetydige udsagn eller Greenwashing (modul 5), der kan vildlede forbrugerne. Oplys tydeligt eventuelle begrænsninger eller betingelser forbundet med kravene</a:t>
            </a:r>
            <a:endParaRPr lang="en-IE" dirty="0"/>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p:txBody>
          <a:bodyPr/>
          <a:lstStyle/>
          <a:p>
            <a:pPr marL="742950" indent="-742950" rtl="0" algn="l">
              <a:buFont typeface="+mj-lt"/>
              <a:buAutoNum type="arabicPeriod" startAt="3"/>
            </a:pPr>
            <a:r>
              <a:rPr lang="en-IE" b="1" dirty="0"/>
              <a:t>Vær gennemsigtig og præcis</a:t>
            </a:r>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898357" y="1765739"/>
            <a:ext cx="5533974" cy="3844648"/>
          </a:xfrm>
        </p:spPr>
        <p:txBody>
          <a:bodyPr/>
          <a:lstStyle/>
          <a:p>
            <a:pPr rtl="0" algn="l"/>
            <a:r>
              <a:rPr lang="en-US" dirty="0"/>
              <a:t>Sørg for, at dit team, inklusive marketing- og salgspersonale, forstår vigtigheden af ​​ansvarlige sundheds- og miljøanprisninger. Sørg for træning og ressourcer for at sikre, at de er velinformerede om de påstande, din fødevarevirksomhed fremsætter, og kravene til dokumentation.</a:t>
            </a:r>
          </a:p>
          <a:p>
            <a:pPr rtl="0" algn="l"/>
            <a:r>
              <a:rPr lang="en-US" dirty="0"/>
              <a:t>Dette vil hjælpe med at sikre ensartede og præcise beskeder på tværs af din</a:t>
            </a:r>
            <a:r>
              <a:rPr lang="en-US" dirty="0" err="1"/>
              <a:t>organisation</a:t>
            </a:r>
            <a:r>
              <a:rPr lang="en-US" dirty="0"/>
              <a:t>.</a:t>
            </a:r>
            <a:endParaRPr lang="en-IE" dirty="0"/>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p:txBody>
          <a:bodyPr/>
          <a:lstStyle/>
          <a:p>
            <a:pPr marL="742950" indent="-742950" rtl="0" algn="l">
              <a:buFont typeface="+mj-lt"/>
              <a:buAutoNum type="arabicPeriod" startAt="4"/>
            </a:pPr>
            <a:r>
              <a:rPr lang="en-IE" b="1" i="0" dirty="0">
                <a:effectLst/>
              </a:rPr>
              <a:t>Uddan dit team</a:t>
            </a:r>
            <a:endParaRPr lang="en-IE" b="1" dirty="0"/>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898527" y="1931607"/>
            <a:ext cx="5646736" cy="3445255"/>
          </a:xfrm>
        </p:spPr>
        <p:txBody>
          <a:bodyPr/>
          <a:lstStyle/>
          <a:p>
            <a:pPr rtl="0" algn="l"/>
            <a:r>
              <a:rPr lang="en-US" dirty="0"/>
              <a:t>Hold styr på ny videnskabelig forskning, industritendenser og lovgivningsmæssige ændringer relateret til sundheds- og øko-påstande. Gennemgå regelmæssigt dine krav for at sikre, at de stemmer overens med de seneste oplysninger og krav. Opdater dine beskeder eller din praksis efter behov for at opretholde nøjagtighed og overholdelse. Hvis det er nødvendigt, søg professionel rådgivning, regulatoriske eksperter, fødevarekonsulenter eller juridiske rådgivere kan give vejledning og sikre, at dine påstande er kompatible og etiske.</a:t>
            </a:r>
            <a:endParaRPr lang="en-IE" dirty="0"/>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898358" y="768570"/>
            <a:ext cx="4990998" cy="992652"/>
          </a:xfrm>
        </p:spPr>
        <p:txBody>
          <a:bodyPr/>
          <a:lstStyle/>
          <a:p>
            <a:pPr marL="742950" indent="-742950" rtl="0" algn="l">
              <a:buFont typeface="+mj-lt"/>
              <a:buAutoNum type="arabicPeriod" startAt="5"/>
            </a:pPr>
            <a:r>
              <a:rPr lang="en-IE" b="1" dirty="0"/>
              <a:t>Regelmæssig gennemgang og opdatering</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734714" y="1878367"/>
            <a:ext cx="4563792" cy="3143612"/>
          </a:xfrm>
        </p:spPr>
        <p:txBody>
          <a:bodyPr>
            <a:noAutofit/>
          </a:bodyPr>
          <a:lstStyle/>
          <a:p>
            <a:pPr algn="l" fontAlgn="base" rtl="0">
              <a:buFont typeface="Arial" panose="020B0604020202020204" pitchFamily="34" charset="0"/>
              <a:buChar char="•"/>
            </a:pPr>
            <a:r>
              <a:rPr lang="en-US" sz="2000" b="0" i="0" dirty="0">
                <a:effectLst/>
              </a:rPr>
              <a:t>navnet på maden</a:t>
            </a:r>
          </a:p>
          <a:p>
            <a:pPr algn="l" fontAlgn="base" rtl="0">
              <a:buFont typeface="Arial" panose="020B0604020202020204" pitchFamily="34" charset="0"/>
              <a:buChar char="•"/>
            </a:pPr>
            <a:r>
              <a:rPr lang="en-US" sz="2000" b="0" i="0" dirty="0">
                <a:effectLst/>
              </a:rPr>
              <a:t>ingrediensliste (inklusive evt</a:t>
            </a:r>
            <a:r>
              <a:rPr lang="en-US" sz="2000" b="0" i="0" dirty="0">
                <a:solidFill>
                  <a:srgbClr val="1188A3"/>
                </a:solidFill>
                <a:effectLst/>
                <a:hlinkClick r:id="rId2" tooltip="additives">
                  <a:extLst>
                    <a:ext uri="{A12FA001-AC4F-418D-AE19-62706E023703}">
                      <ahyp:hlinkClr xmlns:ahyp="http://schemas.microsoft.com/office/drawing/2018/hyperlinkcolor" val="tx"/>
                    </a:ext>
                  </a:extLst>
                </a:hlinkClick>
              </a:rPr>
              <a:t>tilsætningsstoffer</a:t>
            </a:r>
            <a:r>
              <a:rPr lang="en-US" sz="2000" b="0" i="0" dirty="0">
                <a:effectLst/>
              </a:rPr>
              <a:t>)</a:t>
            </a:r>
          </a:p>
          <a:p>
            <a:pPr algn="l" fontAlgn="base" rtl="0">
              <a:buFont typeface="Arial" panose="020B0604020202020204" pitchFamily="34" charset="0"/>
              <a:buChar char="•"/>
            </a:pPr>
            <a:r>
              <a:rPr lang="en-US" sz="2000" b="0" i="0" dirty="0">
                <a:effectLst/>
              </a:rPr>
              <a:t>allergen information</a:t>
            </a:r>
          </a:p>
          <a:p>
            <a:pPr algn="l" fontAlgn="base" rtl="0">
              <a:buFont typeface="Arial" panose="020B0604020202020204" pitchFamily="34" charset="0"/>
              <a:buChar char="•"/>
            </a:pPr>
            <a:r>
              <a:rPr lang="en-US" sz="2000" b="0" i="0" dirty="0">
                <a:effectLst/>
              </a:rPr>
              <a:t>mængden af ​​visse ingredienser</a:t>
            </a:r>
          </a:p>
          <a:p>
            <a:pPr algn="l" fontAlgn="base" rtl="0">
              <a:buFont typeface="Arial" panose="020B0604020202020204" pitchFamily="34" charset="0"/>
              <a:buChar char="•"/>
            </a:pPr>
            <a:r>
              <a:rPr lang="en-US" sz="2000" b="0" i="0" dirty="0">
                <a:effectLst/>
              </a:rPr>
              <a:t>datomærkning (bedst før/bruges senest)</a:t>
            </a:r>
          </a:p>
          <a:p>
            <a:pPr algn="l" fontAlgn="base" rtl="0">
              <a:buFont typeface="Arial" panose="020B0604020202020204" pitchFamily="34" charset="0"/>
              <a:buChar char="•"/>
            </a:pPr>
            <a:r>
              <a:rPr lang="en-US" sz="2000" b="0" i="0" dirty="0">
                <a:effectLst/>
              </a:rPr>
              <a:t>oprindelsesland, hvis det kræves af hensyn til forbrugernes klarhed, f.eks</a:t>
            </a:r>
            <a:r>
              <a:rPr lang="en-US" sz="2000" dirty="0"/>
              <a:t>. Landsflag</a:t>
            </a:r>
            <a:endParaRPr lang="en-US" sz="2000" b="0" i="0" dirty="0">
              <a:effectLst/>
            </a:endParaRPr>
          </a:p>
          <a:p>
            <a:pPr rtl="0" algn="l"/>
            <a:endParaRPr lang="en-IE" sz="20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734714" y="642972"/>
            <a:ext cx="10808102" cy="582221"/>
          </a:xfrm>
        </p:spPr>
        <p:txBody>
          <a:bodyPr>
            <a:normAutofit lnSpcReduction="10000"/>
          </a:bodyPr>
          <a:lstStyle/>
          <a:p>
            <a:pPr rtl="0" algn="l"/>
            <a:r>
              <a:rPr lang="en-US" sz="3600" b="1" i="0" dirty="0">
                <a:solidFill>
                  <a:srgbClr val="000000"/>
                </a:solidFill>
                <a:effectLst/>
              </a:rPr>
              <a:t>Obligatorisk information for færdigpakkede fødevarer i EU...</a:t>
            </a:r>
          </a:p>
          <a:p>
            <a:pPr rtl="0" algn="l"/>
            <a:endParaRPr lang="en-IE" dirty="0"/>
          </a:p>
        </p:txBody>
      </p:sp>
      <p:sp>
        <p:nvSpPr>
          <p:cNvPr id="6" name="TextBox 5">
            <a:extLst>
              <a:ext uri="{FF2B5EF4-FFF2-40B4-BE49-F238E27FC236}">
                <a16:creationId xmlns:a16="http://schemas.microsoft.com/office/drawing/2014/main" id="{DBA1C94D-467A-60B2-E981-F56424E04D0E}"/>
              </a:ext>
            </a:extLst>
          </p:cNvPr>
          <p:cNvSpPr txBox="1"/>
          <p:nvPr/>
        </p:nvSpPr>
        <p:spPr>
          <a:xfrm>
            <a:off x="5833965" y="1878367"/>
            <a:ext cx="5404051" cy="2949525"/>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navn og adresse på fødevarevirksomhedslederen etableret i EU eller importøren</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netto mængde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eventuelle særlige opbevaringsforhold og/eller brugsbetingelser</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brugsanvisning, hvis det er nødvendigt</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alkoholniveau for drikkevarer (hvis højere end 1,2 %)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næringsdeklaration</a:t>
            </a:r>
            <a:endPar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fontAlgn="base" rtl="0"/>
            <a:r>
              <a:rPr lang="en-US" sz="1800" b="0" i="0" dirty="0">
                <a:solidFill>
                  <a:srgbClr val="000000"/>
                </a:solidFill>
                <a:effectLst/>
              </a:rPr>
              <a:t>I henhold til EU-lovgivning og/eller national lovgivning skal nogle fødevarer muligvis også vise specifikke advarsler, der f.eks. henviser til ingredienser, der ikke anbefales til børn (såsom koffein).</a:t>
            </a:r>
          </a:p>
        </p:txBody>
      </p:sp>
      <p:sp>
        <p:nvSpPr>
          <p:cNvPr id="8" name="TextBox 7">
            <a:extLst>
              <a:ext uri="{FF2B5EF4-FFF2-40B4-BE49-F238E27FC236}">
                <a16:creationId xmlns:a16="http://schemas.microsoft.com/office/drawing/2014/main" id="{7DF7C03F-B567-15D0-96A1-6815207C7D6A}"/>
              </a:ext>
            </a:extLst>
          </p:cNvPr>
          <p:cNvSpPr txBox="1"/>
          <p:nvPr/>
        </p:nvSpPr>
        <p:spPr>
          <a:xfrm>
            <a:off x="2679380" y="4999018"/>
            <a:ext cx="7868742" cy="461665"/>
          </a:xfrm>
          <a:prstGeom prst="rect">
            <a:avLst/>
          </a:prstGeom>
          <a:noFill/>
        </p:spPr>
        <p:txBody>
          <a:bodyPr wrap="square">
            <a:spAutoFit/>
          </a:bodyPr>
          <a:lstStyle/>
          <a:p>
            <a:pPr rtl="0" algn="l"/>
            <a:r>
              <a:rPr lang="en-US" sz="2400" dirty="0">
                <a:solidFill>
                  <a:srgbClr val="1188A3"/>
                </a:solidFill>
                <a:hlinkClick r:id="rId4">
                  <a:extLst>
                    <a:ext uri="{A12FA001-AC4F-418D-AE19-62706E023703}">
                      <ahyp:hlinkClr xmlns:ahyp="http://schemas.microsoft.com/office/drawing/2018/hyperlinkcolor" val="tx"/>
                    </a:ext>
                  </a:extLst>
                </a:hlinkClick>
              </a:rPr>
              <a:t>Fødevaremærkning - generelle EU-regler - Dit Europa (europa.eu)</a:t>
            </a:r>
            <a:endParaRPr lang="en-IE" sz="24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1361861" y="4897683"/>
            <a:ext cx="117786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1400" b="1" dirty="0">
                <a:solidFill>
                  <a:srgbClr val="000000"/>
                </a:solidFill>
              </a:rPr>
              <a:t>Klik her</a:t>
            </a:r>
          </a:p>
        </p:txBody>
      </p:sp>
      <p:sp>
        <p:nvSpPr>
          <p:cNvPr id="10" name="TextBox 9">
            <a:extLst>
              <a:ext uri="{FF2B5EF4-FFF2-40B4-BE49-F238E27FC236}">
                <a16:creationId xmlns:a16="http://schemas.microsoft.com/office/drawing/2014/main" id="{B00D1B46-7665-1801-B948-E52E715E0B7F}"/>
              </a:ext>
            </a:extLst>
          </p:cNvPr>
          <p:cNvSpPr txBox="1"/>
          <p:nvPr/>
        </p:nvSpPr>
        <p:spPr>
          <a:xfrm>
            <a:off x="2110968" y="1374357"/>
            <a:ext cx="7868741" cy="461665"/>
          </a:xfrm>
          <a:prstGeom prst="rect">
            <a:avLst/>
          </a:prstGeom>
          <a:noFill/>
          <a:ln>
            <a:solidFill>
              <a:srgbClr val="000000"/>
            </a:solidFill>
          </a:ln>
        </p:spPr>
        <p:txBody>
          <a:bodyPr wrap="square">
            <a:spAutoFit/>
          </a:bodyPr>
          <a:lstStyle/>
          <a:p>
            <a:pPr algn="ctr" rtl="0"/>
            <a:r>
              <a:rPr lang="en-US" sz="2400" b="1" i="0" dirty="0">
                <a:solidFill>
                  <a:srgbClr val="000000"/>
                </a:solidFill>
                <a:effectLst/>
              </a:rPr>
              <a:t>Hvilken type information skal du nævne?</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p:txBody>
          <a:bodyPr/>
          <a:lstStyle/>
          <a:p>
            <a:pPr rtl="0" algn="l"/>
            <a:r>
              <a:rPr lang="en-IE"/>
              <a:t>Etisk fødevareemballage</a:t>
            </a:r>
          </a:p>
          <a:p>
            <a:pPr rtl="0" algn="l"/>
            <a:endParaRPr lang="en-IE"/>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pPr rtl="0" algn="l"/>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97850" y="1315267"/>
            <a:ext cx="5646737" cy="4157823"/>
          </a:xfrm>
        </p:spPr>
        <p:txBody>
          <a:bodyPr/>
          <a:lstStyle/>
          <a:p>
            <a:pPr marL="0" indent="0" rtl="0" algn="l"/>
            <a:r>
              <a:rPr lang="en-US" sz="2350" dirty="0"/>
              <a:t>Fødevareemballage forhindrer fødevarer i at blive fordærvet og muliggør sporbarhed, markedsføring og deling af information med kunderne.</a:t>
            </a:r>
          </a:p>
          <a:p>
            <a:pPr marL="0" indent="0" rtl="0" algn="l"/>
            <a:r>
              <a:rPr lang="en-US" sz="2350" dirty="0"/>
              <a:t>De fleste materialer, der bruges til emballering af fødevarer, tilhører følgende klasser: metaller, glas, papir og polymerer. Nogle emballagemedier består af en kombination af to eller flere materialer af de klasser, der er anført ovenfor. Mens engangsemballage har været en væsentlig del af de fleste moderne fødevareforsyningskæder, er miljøproblemer relateret til emballageaffald vokset eksponentielt i løbet af de sidste årtier.</a:t>
            </a:r>
            <a:endParaRPr lang="en-IE" sz="2350" dirty="0"/>
          </a:p>
        </p:txBody>
      </p:sp>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897850" y="628039"/>
            <a:ext cx="4990998" cy="992652"/>
          </a:xfrm>
        </p:spPr>
        <p:txBody>
          <a:bodyPr/>
          <a:lstStyle/>
          <a:p>
            <a:pPr rtl="0" algn="l"/>
            <a:r>
              <a:rPr lang="en-IE" b="1" dirty="0"/>
              <a:t>Fødevareemballage</a:t>
            </a:r>
          </a:p>
        </p:txBody>
      </p:sp>
      <p:pic>
        <p:nvPicPr>
          <p:cNvPr id="6" name="Picture Placeholder 5" descr="A collage of different products  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rtl="0" algn="l"/>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pPr rtl="0" algn="l"/>
            <a:r>
              <a:rPr lang="en-US" dirty="0">
                <a:solidFill>
                  <a:srgbClr val="000000"/>
                </a:solidFill>
                <a:hlinkClick r:id="rId4">
                  <a:extLst>
                    <a:ext uri="{A12FA001-AC4F-418D-AE19-62706E023703}">
                      <ahyp:hlinkClr xmlns:ahyp="http://schemas.microsoft.com/office/drawing/2018/hyperlinkcolor" val="tx"/>
                    </a:ext>
                  </a:extLst>
                </a:hlinkClick>
              </a:rPr>
              <a:t>Fødevareemballage | Forskrifter og typer af materialer (highspeedtraining.co.uk)</a:t>
            </a:r>
            <a:endParaRPr lang="en-IE" dirty="0">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586408" y="6087135"/>
            <a:ext cx="776580" cy="369332"/>
          </a:xfrm>
          <a:prstGeom prst="rect">
            <a:avLst/>
          </a:prstGeom>
          <a:solidFill>
            <a:schemeClr val="bg1"/>
          </a:solidFill>
        </p:spPr>
        <p:txBody>
          <a:bodyPr wrap="square" rtlCol="0">
            <a:spAutoFit/>
          </a:bodyPr>
          <a:lstStyle/>
          <a:p>
            <a:pPr rtl="0" algn="l"/>
            <a:r>
              <a:rPr lang="en-IE" b="1" dirty="0">
                <a:solidFill>
                  <a:srgbClr val="000000"/>
                </a:solidFill>
              </a:rPr>
              <a:t>LÆS</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6" y="1814165"/>
            <a:ext cx="5646737" cy="3682195"/>
          </a:xfrm>
        </p:spPr>
        <p:txBody>
          <a:bodyPr/>
          <a:lstStyle/>
          <a:p>
            <a:pPr marL="0" indent="0" rtl="0" algn="l"/>
            <a:r>
              <a:rPr lang="en-US" dirty="0"/>
              <a:t>Etisk fødevareemballage refererer til praksis med at bruge emballagematerialer og design, der</a:t>
            </a:r>
            <a:r>
              <a:rPr lang="en-US" b="1" dirty="0"/>
              <a:t>prioritere miljømæssig bæredygtighed</a:t>
            </a:r>
            <a:r>
              <a:rPr lang="en-US" dirty="0"/>
              <a:t>,</a:t>
            </a:r>
            <a:r>
              <a:rPr lang="en-US" b="1" dirty="0"/>
              <a:t>social ansvarlighed og forbrugersikkerhed</a:t>
            </a:r>
            <a:r>
              <a:rPr lang="en-US" dirty="0"/>
              <a:t>. Det omfatter forskellige principper og overvejelser, der sigter mod</a:t>
            </a:r>
            <a:r>
              <a:rPr lang="en-US" dirty="0" err="1"/>
              <a:t>minimere</a:t>
            </a:r>
            <a:r>
              <a:rPr lang="en-US" dirty="0"/>
              <a:t>emballagens negative indvirkning på miljøet og fremme etisk praksis gennem hele emballagens livscyklus. Det</a:t>
            </a:r>
            <a:r>
              <a:rPr lang="en-US" dirty="0" err="1"/>
              <a:t>optimerer</a:t>
            </a:r>
            <a:r>
              <a:rPr lang="en-US" dirty="0"/>
              <a:t>brugen af ​​genbrugte eller vedvarende kildematerialer.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2398"/>
            <a:ext cx="5898369" cy="992652"/>
          </a:xfrm>
        </p:spPr>
        <p:txBody>
          <a:bodyPr/>
          <a:lstStyle/>
          <a:p>
            <a:pPr rtl="0" algn="l"/>
            <a:r>
              <a:rPr lang="en-US" b="1" dirty="0"/>
              <a:t>Hvad er etisk fødevareemballage?</a:t>
            </a:r>
          </a:p>
          <a:p>
            <a:pPr rtl="0" algn="l"/>
            <a:endParaRPr lang="en-US" b="1" dirty="0"/>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solidFill>
                  <a:srgbClr val="000000"/>
                </a:solidFill>
              </a:rPr>
              <a:t>For at være opmærksom på lovgivning og implikationerne af at bruge visse materialer...KLIK her</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a:normAutofit fontScale="92500" lnSpcReduction="20000"/>
          </a:bodyPr>
          <a:lstStyle/>
          <a:p>
            <a:pPr rtl="0" algn="l">
              <a:lnSpc>
                <a:spcPct val="120000"/>
              </a:lnSpc>
            </a:pPr>
            <a:r>
              <a:rPr lang="en-US" b="1" dirty="0"/>
              <a:t>Emballage</a:t>
            </a:r>
            <a:r>
              <a:rPr lang="en-US" dirty="0"/>
              <a:t>spiller en væsentlig rolle i overgangen til en grøn økonomi. Det hjælper med at reducere produkt- og madspild og beskytter ressourcer på tværs af værdikæden. Som en drivkraft for ressourceeffektivitet er emballage afgørende for at nå EU's miljøambitioner.</a:t>
            </a:r>
          </a:p>
          <a:p>
            <a:pPr rtl="0" algn="l">
              <a:lnSpc>
                <a:spcPct val="120000"/>
              </a:lnSpc>
            </a:pPr>
            <a:endParaRPr lang="en-IE" sz="1600" i="0" dirty="0"/>
          </a:p>
          <a:p>
            <a:pPr rtl="0" algn="l">
              <a:lnSpc>
                <a:spcPct val="120000"/>
              </a:lnSpc>
            </a:pPr>
            <a:r>
              <a:rPr lang="en-IE" sz="1600" i="0" dirty="0"/>
              <a:t>-</a:t>
            </a:r>
            <a:r>
              <a:rPr lang="en-IE" sz="1600" b="1" i="0" dirty="0" err="1"/>
              <a:t>europæisk</a:t>
            </a:r>
            <a:r>
              <a:rPr lang="en-IE" sz="1600" i="0" dirty="0"/>
              <a:t>- Den europæiske organisation for emballage og miljø</a:t>
            </a: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pPr rtl="0" algn="l"/>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898356" y="1814956"/>
            <a:ext cx="6080513" cy="3501141"/>
          </a:xfrm>
        </p:spPr>
        <p:txBody>
          <a:bodyPr/>
          <a:lstStyle/>
          <a:p>
            <a:pPr rtl="0" algn="l"/>
            <a:r>
              <a:rPr lang="en-US"/>
              <a:t>Mange fødevarevirksomheder er meget opmærksomme på at indkøbe lokal mad fra lokale bønder, fiskere, avlere, hyrder og andre lokale leverandører. Det er en del af deres unikke salgsargument.</a:t>
            </a:r>
          </a:p>
          <a:p>
            <a:pPr rtl="0" algn="l"/>
            <a:r>
              <a:rPr lang="en-US"/>
              <a:t>Andre er budgetbegrænsede og køber fra store grossister, som køber massevarer fra hele verden.</a:t>
            </a:r>
          </a:p>
          <a:p>
            <a:pPr rtl="0" algn="l"/>
            <a:r>
              <a:rPr lang="en-US"/>
              <a:t>Dette afsnit tager et luftbillede af både korte og lange forsyningskæder og giver dig mulighed for at træffe mere informerede beslutninger om dit køb.</a:t>
            </a:r>
          </a:p>
          <a:p>
            <a:pPr rtl="0" algn="l"/>
            <a:endParaRPr lang="en-IE"/>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898356" y="594550"/>
            <a:ext cx="5502443" cy="992652"/>
          </a:xfrm>
        </p:spPr>
        <p:txBody>
          <a:bodyPr/>
          <a:lstStyle/>
          <a:p>
            <a:pPr rtl="0" algn="l"/>
            <a:r>
              <a:rPr lang="en-IE" b="1"/>
              <a:t>Hvor køber eller vil du hente dine madforsyninger?</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p:txBody>
          <a:bodyPr/>
          <a:lstStyle/>
          <a:p>
            <a:pPr rtl="0" algn="l"/>
            <a:r>
              <a:rPr lang="en-US" dirty="0"/>
              <a:t>Fødevareemballage tegner sig for næsten halvdelen i vægt af den samlede solgte emballage og næsten to tredjedele målt i volumen af ​​det samlede emballageaffald i fast kommunalt affald</a:t>
            </a:r>
            <a:endParaRPr lang="en-IE" dirty="0"/>
          </a:p>
        </p:txBody>
      </p:sp>
      <p:pic>
        <p:nvPicPr>
          <p:cNvPr id="7" name="Picture Placeholder 6" descr="A large pile of garbage  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122019"/>
            <a:ext cx="2067339" cy="369332"/>
          </a:xfrm>
          <a:prstGeom prst="rect">
            <a:avLst/>
          </a:prstGeom>
          <a:noFill/>
        </p:spPr>
        <p:txBody>
          <a:bodyPr wrap="square" lIns="91440" tIns="45720" rIns="91440" bIns="45720" rtlCol="0" anchor="t">
            <a:spAutoFit/>
          </a:bodyPr>
          <a:lstStyle/>
          <a:p>
            <a:pPr rtl="0" algn="l"/>
            <a:r>
              <a:rPr lang="en-IE" b="1" dirty="0">
                <a:solidFill>
                  <a:srgbClr val="F79037"/>
                </a:solidFill>
                <a:hlinkClick r:id="rId4">
                  <a:extLst>
                    <a:ext uri="{A12FA001-AC4F-418D-AE19-62706E023703}">
                      <ahyp:hlinkClr xmlns:ahyp="http://schemas.microsoft.com/office/drawing/2018/hyperlinkcolor" val="tx"/>
                    </a:ext>
                  </a:extLst>
                </a:hlinkClick>
              </a:rPr>
              <a:t>Kilde</a:t>
            </a:r>
            <a:endParaRPr lang="en-IE" b="1">
              <a:solidFill>
                <a:srgbClr val="F79037"/>
              </a:solidFill>
              <a:ea typeface="Calibri"/>
              <a:cs typeface="Calibri"/>
              <a:hlinkClick r:id="rId4">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4620105" cy="646331"/>
          </a:xfrm>
          <a:prstGeom prst="rect">
            <a:avLst/>
          </a:prstGeom>
          <a:noFill/>
        </p:spPr>
        <p:txBody>
          <a:bodyPr wrap="square" rtlCol="0">
            <a:spAutoFit/>
          </a:bodyPr>
          <a:lstStyle/>
          <a:p>
            <a:pPr rtl="0" algn="l"/>
            <a:r>
              <a:rPr lang="en-IE" sz="3600" b="1" dirty="0">
                <a:solidFill>
                  <a:srgbClr val="000000"/>
                </a:solidFill>
                <a:highlight>
                  <a:srgbClr val="F79037"/>
                </a:highlight>
              </a:rPr>
              <a:t>Et opsigtsvækkende faktum…</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4460999"/>
          </a:xfrm>
        </p:spPr>
        <p:txBody>
          <a:bodyPr/>
          <a:lstStyle/>
          <a:p>
            <a:pPr marL="0" indent="0" rtl="0" algn="l"/>
            <a:r>
              <a:rPr lang="en-US" b="0" i="0" dirty="0">
                <a:effectLst/>
              </a:rPr>
              <a:t>Samarbejde mellem detailhandlere, emballagedesignere og producenter presser på for en omfattende og bæredygtig tilgang til emballage på tværs af brancher. Overgangen til bæredygtig og genanvendelig emballage bliver stadig mere vigtig for alle mærker og miljøet.</a:t>
            </a:r>
          </a:p>
          <a:p>
            <a:pPr marL="0" indent="0" rtl="0" algn="l"/>
            <a:r>
              <a:rPr lang="en-US" b="0" i="0" dirty="0">
                <a:effectLst/>
              </a:rPr>
              <a:t>Etisk fødevareemballage involverer brug af bæredygtige materialer, der har minimal miljøpåvirkning. Dette inkluderer at vælge</a:t>
            </a:r>
            <a:r>
              <a:rPr lang="en-US" b="1" i="0" dirty="0">
                <a:effectLst/>
              </a:rPr>
              <a:t>materialer, der er fornyelige, genanvendelige, komposterbare eller biologisk nedbrydelige</a:t>
            </a:r>
            <a:r>
              <a:rPr lang="en-US" b="0" i="0" dirty="0">
                <a:effectLst/>
              </a:rPr>
              <a:t>. Eksempler på bæredygtige emballagematerialer omfatter glas, genbrugspapir, pap, bioplast afledt af plantekilder og plantebaserede eller biobaserede film.</a:t>
            </a:r>
          </a:p>
          <a:p>
            <a:pPr marL="0" indent="0" rtl="0" algn="l"/>
            <a:r>
              <a:rPr lang="en-US" b="0" i="0" dirty="0">
                <a:effectLst/>
              </a:rPr>
              <a:t>Det forventes, at tendensen til at erstatte plast med bioplast og papir i 2024 vil fortsætte med at tage fart.</a:t>
            </a:r>
            <a:br>
              <a:rPr lang="en-US" b="0" i="0" dirty="0">
                <a:effectLst/>
              </a:rPr>
            </a:br>
            <a:br>
              <a:rPr lang="en-US" b="0" i="0" dirty="0">
                <a:effectLst/>
                <a:latin typeface="Zen Kaku Gothic New"/>
              </a:rPr>
            </a:br>
            <a:br>
              <a:rPr lang="en-US" b="1" i="0" dirty="0">
                <a:effectLst/>
                <a:latin typeface="Zen Kaku Gothic New"/>
              </a:rPr>
            </a:br>
            <a:br>
              <a:rPr lang="en-US" b="0" i="0" dirty="0">
                <a:effectLst/>
                <a:latin typeface="Zen Kaku Gothic New"/>
              </a:rPr>
            </a:br>
            <a:br>
              <a:rPr lang="en-US" b="0" i="0" dirty="0">
                <a:effectLst/>
                <a:latin typeface="Zen Kaku Gothic New"/>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pPr rtl="0" algn="l"/>
            <a:r>
              <a:rPr lang="en-US" b="1" i="0" dirty="0">
                <a:effectLst/>
              </a:rPr>
              <a:t>Bæredygtighed</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rtl="0" algn="l"/>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rtl="0" algn="l"/>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rtl="0" algn="l"/>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357" y="1452564"/>
            <a:ext cx="5562078" cy="4157824"/>
          </a:xfrm>
        </p:spPr>
        <p:txBody>
          <a:bodyPr/>
          <a:lstStyle/>
          <a:p>
            <a:pPr rtl="0" algn="l"/>
            <a:r>
              <a:rPr lang="en-US" b="0" i="0" dirty="0">
                <a:effectLst/>
              </a:rPr>
              <a:t>Etisk emballage sigter mod at</a:t>
            </a:r>
            <a:r>
              <a:rPr lang="en-US" b="0" i="0" dirty="0" err="1">
                <a:effectLst/>
              </a:rPr>
              <a:t>minimere</a:t>
            </a:r>
            <a:r>
              <a:rPr lang="en-US" b="0" i="0" dirty="0">
                <a:effectLst/>
              </a:rPr>
              <a:t>affaldsgenerering gennem hele emballagens livscyklus. 'Less is more' er nok bedst for etiske fødevaremærker ved at holde designet klassisk og overskueligt. Ved brug af</a:t>
            </a:r>
            <a:r>
              <a:rPr lang="en-US" b="1" i="0" dirty="0">
                <a:effectLst/>
              </a:rPr>
              <a:t>mindre blæk</a:t>
            </a:r>
            <a:r>
              <a:rPr lang="en-US" b="0" i="0" dirty="0">
                <a:effectLst/>
              </a:rPr>
              <a:t>og sikre, at emballagen er</a:t>
            </a:r>
            <a:r>
              <a:rPr lang="en-US" b="1" i="0" dirty="0">
                <a:effectLst/>
              </a:rPr>
              <a:t>dimensioneret til formålet</a:t>
            </a:r>
            <a:r>
              <a:rPr lang="en-US" b="0" i="0" dirty="0">
                <a:effectLst/>
              </a:rPr>
              <a:t>er bedst for miljøet og CO2-fodaftrykket. Design af emballage, der er let at genbruge eller kompostere og inkorporere strategier såsom letvægtning til</a:t>
            </a:r>
            <a:r>
              <a:rPr lang="en-US" b="0" i="0" dirty="0" err="1">
                <a:effectLst/>
              </a:rPr>
              <a:t>minimere</a:t>
            </a:r>
            <a:r>
              <a:rPr lang="en-US" b="0" i="0" dirty="0">
                <a:effectLst/>
              </a:rPr>
              <a:t>materialeforbrug. Målet er at reducere mængden af ​​emballageaffald, der ender på lossepladser eller som affald.</a:t>
            </a:r>
            <a:br>
              <a:rPr lang="en-US" b="0" i="0" dirty="0">
                <a:effectLst/>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7426"/>
            <a:ext cx="4990998" cy="992652"/>
          </a:xfrm>
        </p:spPr>
        <p:txBody>
          <a:bodyPr/>
          <a:lstStyle/>
          <a:p>
            <a:pPr rtl="0" algn="l"/>
            <a:r>
              <a:rPr lang="en-US" b="1" i="0" dirty="0">
                <a:effectLst/>
              </a:rPr>
              <a:t>Mindre er mere</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a:lstStyle/>
          <a:p>
            <a:pPr rtl="0" algn="l"/>
            <a:r>
              <a:rPr lang="en-US" dirty="0"/>
              <a:t>Etisk fødevareemballage tilstræber ressourceeffektivitet ved</a:t>
            </a:r>
            <a:r>
              <a:rPr lang="en-US" dirty="0" err="1"/>
              <a:t>optimering</a:t>
            </a:r>
            <a:r>
              <a:rPr lang="en-US" dirty="0"/>
              <a:t>brugen af ​​energi, vand og andre ressourcer i fremstilling og produktion af emballage og vedtagelse af effektive genbrugs- eller komposteringssystemer.</a:t>
            </a:r>
          </a:p>
          <a:p>
            <a:pPr rtl="0" algn="l"/>
            <a:r>
              <a:rPr lang="en-US" dirty="0"/>
              <a:t>På samme måde, som diskuteret i næste afsnit, skal distribution og transport af de emballerede varer overvejes, da vægt og størrelse kan reducere transporteffektiviteten.</a:t>
            </a:r>
            <a:endParaRPr lang="en-IE" dirty="0"/>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pPr rtl="0" algn="l"/>
            <a:r>
              <a:rPr lang="en-IE" b="1" dirty="0"/>
              <a:t>Ressourceeffektivitet</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pPr rtl="0" algn="l"/>
            <a:r>
              <a:rPr lang="en-US" dirty="0">
                <a:solidFill>
                  <a:srgbClr val="000000"/>
                </a:solidFill>
              </a:rPr>
              <a:t> </a:t>
            </a:r>
            <a:r>
              <a:rPr lang="en-US" b="1" dirty="0">
                <a:solidFill>
                  <a:srgbClr val="000000"/>
                </a:solidFill>
                <a:highlight>
                  <a:srgbClr val="B2DDDC"/>
                </a:highlight>
              </a:rPr>
              <a:t>LÆS</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Levering-Resource-Efficiency-EUROPEN-Brochure.pdf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6309649" cy="3291086"/>
          </a:xfrm>
        </p:spPr>
        <p:txBody>
          <a:bodyPr/>
          <a:lstStyle/>
          <a:p>
            <a:pPr rtl="0" algn="l"/>
            <a:r>
              <a:rPr lang="en-IE" dirty="0"/>
              <a:t>Tjek vores</a:t>
            </a:r>
            <a:r>
              <a:rPr lang="en-IE" dirty="0">
                <a:solidFill>
                  <a:srgbClr val="F79037"/>
                </a:solidFill>
                <a:hlinkClick r:id="rId2">
                  <a:extLst>
                    <a:ext uri="{A12FA001-AC4F-418D-AE19-62706E023703}">
                      <ahyp:hlinkClr xmlns:ahyp="http://schemas.microsoft.com/office/drawing/2018/hyperlinkcolor" val="tx"/>
                    </a:ext>
                  </a:extLst>
                </a:hlinkClick>
              </a:rPr>
              <a:t>Kompendium om god praksis</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pPr rtl="0" algn="l"/>
            <a:r>
              <a:rPr lang="en-IE" dirty="0">
                <a:solidFill>
                  <a:srgbClr val="F79037"/>
                </a:solidFill>
                <a:hlinkClick r:id="rId4">
                  <a:extLst>
                    <a:ext uri="{A12FA001-AC4F-418D-AE19-62706E023703}">
                      <ahyp:hlinkClr xmlns:ahyp="http://schemas.microsoft.com/office/drawing/2018/hyperlinkcolor" val="tx"/>
                    </a:ext>
                  </a:extLst>
                </a:hlinkClick>
              </a:rPr>
              <a:t>Snellman Group</a:t>
            </a:r>
            <a:r>
              <a:rPr lang="en-IE" dirty="0"/>
              <a:t>blev valgt som et eksempel på god praksis</a:t>
            </a:r>
            <a:r>
              <a:rPr lang="en-US" dirty="0"/>
              <a:t>da Naturlighed og bæredygtighed er to grundlæggende elementer i deres forretning. De er til stede i hele produktionskæden – fra deres familiebedrifter til miljøvenlig transport og emballering. Det</a:t>
            </a:r>
            <a:r>
              <a:rPr lang="en-US" dirty="0" err="1"/>
              <a:t>Snellman</a:t>
            </a:r>
            <a:r>
              <a:rPr lang="en-US" dirty="0"/>
              <a:t>Koncernens konstante mål er at reducere den miljømæssige påvirkning af virksomhedens aktiviteter. Konkret har de skiftet fra olie til biogas og reduceret mængden af ​​emballageplast markant.</a:t>
            </a:r>
          </a:p>
          <a:p>
            <a:pPr rtl="0" algn="l"/>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pPr rtl="0" algn="l"/>
            <a:r>
              <a:rPr lang="en-IE" dirty="0">
                <a:highlight>
                  <a:srgbClr val="F79037"/>
                </a:highlight>
              </a:rPr>
              <a:t>Bliv inspireret…</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98357" y="1918251"/>
            <a:ext cx="6163346" cy="3692135"/>
          </a:xfrm>
        </p:spPr>
        <p:txBody>
          <a:bodyPr/>
          <a:lstStyle/>
          <a:p>
            <a:pPr rtl="0" algn="l"/>
            <a:r>
              <a:rPr lang="en-US" dirty="0"/>
              <a:t>Etisk emballage undgår brug af farlige stoffer, der kan skade menneskers sundhed eller miljøet. Dette omfatter</a:t>
            </a:r>
            <a:r>
              <a:rPr lang="en-US" dirty="0" err="1"/>
              <a:t>minimere</a:t>
            </a:r>
            <a:r>
              <a:rPr lang="en-US" dirty="0"/>
              <a:t>brugen af ​​kemikalier, såsom visse typer blæk, farvestoffer, gasser eller belægninger, der kan være skadelige under produktion, brug eller bortskaffelse.</a:t>
            </a:r>
          </a:p>
          <a:p>
            <a:pPr rtl="0" algn="l"/>
            <a:r>
              <a:rPr lang="en-US" dirty="0"/>
              <a:t>Etisk emballage sikrer, at anvendte materialer og stoffer er sikre og i overensstemmelse med relevante regler.</a:t>
            </a:r>
            <a:endParaRPr lang="en-IE" dirty="0"/>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98357" y="579813"/>
            <a:ext cx="5671408" cy="992652"/>
          </a:xfrm>
        </p:spPr>
        <p:txBody>
          <a:bodyPr/>
          <a:lstStyle/>
          <a:p>
            <a:pPr rtl="0" algn="l"/>
            <a:r>
              <a:rPr lang="en-IE" b="1" dirty="0"/>
              <a:t>Reduktion af farlige stoffer:</a:t>
            </a:r>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936096" y="1624242"/>
            <a:ext cx="5671408" cy="3861099"/>
          </a:xfrm>
        </p:spPr>
        <p:txBody>
          <a:bodyPr/>
          <a:lstStyle/>
          <a:p>
            <a:pPr rtl="0" algn="l"/>
            <a:r>
              <a:rPr lang="en-US" dirty="0"/>
              <a:t>Etisk fødevareemballage fremmer gennemsigtighed og giver klar og præcis information til forbrugerne. Dette inkluderer mærkning, der angiver</a:t>
            </a:r>
            <a:r>
              <a:rPr lang="en-US" b="1" dirty="0"/>
              <a:t>anvendte materialer, genbrugsvejledninger, relevante certificeringer eller miljømærker og information om miljøpåvirkningen</a:t>
            </a:r>
            <a:r>
              <a:rPr lang="en-US" dirty="0"/>
              <a:t>af emballagen. Gennemsigtig mærkning giver forbrugerne mulighed for at træffe informerede valg og forstå bæredygtighedsaspekterne af emballagen.</a:t>
            </a:r>
            <a:endParaRPr lang="en-IE" dirty="0"/>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791978" y="679204"/>
            <a:ext cx="5959643" cy="992652"/>
          </a:xfrm>
        </p:spPr>
        <p:txBody>
          <a:bodyPr/>
          <a:lstStyle/>
          <a:p>
            <a:pPr rtl="0" algn="l"/>
            <a:r>
              <a:rPr lang="en-IE" b="1" dirty="0"/>
              <a:t>Gennemsigtighed og information:</a:t>
            </a:r>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2985603"/>
            <a:ext cx="4025348" cy="3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98357" y="1689652"/>
            <a:ext cx="6080941" cy="3920735"/>
          </a:xfrm>
        </p:spPr>
        <p:txBody>
          <a:bodyPr/>
          <a:lstStyle/>
          <a:p>
            <a:pPr rtl="0" algn="l"/>
            <a:br>
              <a:rPr lang="en-US" dirty="0"/>
            </a:br>
            <a:r>
              <a:rPr lang="en-US" b="0" i="0" dirty="0">
                <a:effectLst/>
              </a:rPr>
              <a:t>Der er en langsom og støt vækst i genbrug og genpåfyldning af emballage, som forventes at fortsætte. Det er bedst at opmuntre</a:t>
            </a:r>
            <a:r>
              <a:rPr lang="en-US" b="1" i="0" dirty="0">
                <a:effectLst/>
              </a:rPr>
              <a:t>'holdbarhed frem for disponibel'</a:t>
            </a:r>
            <a:r>
              <a:rPr lang="en-US" i="0" dirty="0">
                <a:effectLst/>
              </a:rPr>
              <a:t>til</a:t>
            </a:r>
            <a:r>
              <a:rPr lang="en-US" b="0" i="0" dirty="0">
                <a:effectLst/>
              </a:rPr>
              <a:t>forbrugere og fødevareproducenter, når de overvejer deres emballage. Fødevarevirksomheder skal præsentere eller fremme innovative ideer for at fremme brugen af ​​"poser for livet" og andre emballageartikler, der kan genbruges i stedet for engangsemballage.</a:t>
            </a:r>
            <a:endParaRPr lang="en-IE" dirty="0"/>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p:txBody>
          <a:bodyPr/>
          <a:lstStyle/>
          <a:p>
            <a:pPr rtl="0" algn="l"/>
            <a:r>
              <a:rPr lang="en-US" b="1" i="0" dirty="0">
                <a:effectLst/>
                <a:latin typeface="Zen Kaku Gothic New"/>
              </a:rPr>
              <a:t>Genbrug og genopfyld</a:t>
            </a:r>
            <a:endParaRPr lang="en-IE" dirty="0"/>
          </a:p>
        </p:txBody>
      </p:sp>
      <p:pic>
        <p:nvPicPr>
          <p:cNvPr id="6" name="Picture Placeholder 5" descr="Two empty milk cartons with plants in them  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712675" y="1519186"/>
            <a:ext cx="4753220" cy="4671588"/>
          </a:xfrm>
        </p:spPr>
        <p:txBody>
          <a:bodyPr/>
          <a:lstStyle/>
          <a:p>
            <a:pPr indent="0" rtl="0" algn="l"/>
            <a:r>
              <a:rPr lang="en-US" dirty="0"/>
              <a:t>Smart emballage refererer faktisk ikke til én type emballage; det er faktisk en paraplybetegnelse for forskellige typer intelligent emballage. Denne type emballage har forbedret funktionalitet og bruger teknologi som en del af oplevelsen.</a:t>
            </a:r>
          </a:p>
          <a:p>
            <a:pPr indent="0" rtl="0" algn="l"/>
            <a:r>
              <a:rPr lang="en-US" dirty="0"/>
              <a:t>Tilføjelsen af ​​teknologi bruges til sundhed og sikkerhed og kvalitet, og mærkning er nu også ved at blive en del af kundeoplevelsen!</a:t>
            </a:r>
          </a:p>
          <a:p>
            <a:pPr rtl="0" algn="l"/>
            <a:endParaRPr lang="en-IE" dirty="0"/>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pPr rtl="0" algn="l"/>
            <a:r>
              <a:rPr lang="en-IE" b="1" dirty="0"/>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pPr rtl="0" algn="l"/>
            <a:r>
              <a:rPr lang="en-IE" b="1" dirty="0"/>
              <a:t>Aktiv emballage</a:t>
            </a:r>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pPr rtl="0" algn="l"/>
            <a:r>
              <a:rPr lang="en-IE" b="1" dirty="0"/>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pPr rtl="0" algn="l"/>
            <a:r>
              <a:rPr lang="en-IE" b="1" dirty="0"/>
              <a:t>Intelligent emballage</a:t>
            </a:r>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pPr rtl="0" algn="l"/>
            <a:r>
              <a:rPr lang="en-IE" b="1" dirty="0"/>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a:lstStyle/>
          <a:p>
            <a:pPr rtl="0" algn="l"/>
            <a:r>
              <a:rPr lang="en-IE" b="1" dirty="0"/>
              <a:t>Tilsluttet emballage</a:t>
            </a:r>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p:txBody>
          <a:bodyPr/>
          <a:lstStyle/>
          <a:p>
            <a:pPr rtl="0" algn="l"/>
            <a:r>
              <a:rPr lang="en-US" b="1" i="0" dirty="0">
                <a:effectLst/>
              </a:rPr>
              <a:t>Smart emballage</a:t>
            </a:r>
            <a:endParaRPr lang="en-US" dirty="0"/>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7" y="1338009"/>
            <a:ext cx="5814391" cy="4885244"/>
          </a:xfrm>
        </p:spPr>
        <p:txBody>
          <a:bodyPr/>
          <a:lstStyle/>
          <a:p>
            <a:pPr marL="0" indent="0" algn="l" rtl="0"/>
            <a:r>
              <a:rPr lang="en-US" dirty="0"/>
              <a:t>Denne emballage er designet, så den interagerer med dens indhold og forbedrer dens holdbarhed/kvalitet, mens den opbevares.</a:t>
            </a:r>
          </a:p>
          <a:p>
            <a:pPr marL="0" indent="0" algn="l" rtl="0"/>
            <a:r>
              <a:rPr lang="en-US" dirty="0"/>
              <a:t>Aktiv emballage bruger lysfiltrerende materialer, oxygen- og ethylenabsorbere, antimikrobielle overfladebelægninger eller fugtregulerende materialer, enten ved at tilføje dem i emballagen eller som en indsats for at interagere med indholdet.</a:t>
            </a:r>
          </a:p>
          <a:p>
            <a:pPr marL="0" indent="0" algn="l" rtl="0"/>
            <a:r>
              <a:rPr lang="en-US" dirty="0"/>
              <a:t>Aktiv emballage kan være en stor fordel i fødevarer og drikkevarer, da det tilføjer værdi uden at påvirke udseendet eller følelsen af ​​maden.</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pPr rtl="0" algn="l"/>
            <a:r>
              <a:rPr lang="en-US" b="1" dirty="0"/>
              <a:t>1. Aktiv emballage</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1360813" y="1913395"/>
            <a:ext cx="8494285" cy="3440624"/>
          </a:xfrm>
        </p:spPr>
        <p:txBody>
          <a:bodyPr/>
          <a:lstStyle/>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Korte fødevareforsyningskæder involverer meget få formidlere. Definitionen af ​​Europa-Kommissionen:</a:t>
            </a:r>
          </a:p>
          <a:p>
            <a:pPr marL="0" marR="0" lvl="0" indent="0" algn="ctr" defTabSz="914400" rtl="0" eaLnBrk="1" fontAlgn="auto" latinLnBrk="0" hangingPunct="1">
              <a:lnSpc>
                <a:spcPct val="90000"/>
              </a:lnSpc>
              <a:spcBef>
                <a:spcPct val="50000"/>
              </a:spcBef>
              <a:spcAft>
                <a:spcPts val="0"/>
              </a:spcAft>
              <a:buClrTx/>
              <a:buSzTx/>
              <a:buFont typeface="Arial"/>
              <a:buNone/>
              <a:tabLst/>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"Kort forsyningskæde betyder en forsyningskæde, der involverer et begrænset antal økonomiske aktører, forpligtet til samarbejde, lokal økonomisk udvikling og tætte geografiske og sociale relationer mellem producenter, forarbejdningsvirksomheder og forbrugere. I mange tilfælde rejser der kun en kort afstand."</a:t>
            </a:r>
          </a:p>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Sådanne forsyningskæder involverer typisk lokale producenter, der arbejder sammen om at fremme lokale fødevarer. Disse partnerskaber hjælper med at booste den lokale økonomi, skabe nye måder at sælge lokale produkter på og tiltrække nye typer kunder. De fremmer også samarbejde mellem lokale gårde, gæstfrihedsindustrien og fødevaresektoren.</a:t>
            </a:r>
          </a:p>
          <a:p>
            <a:pPr rtl="0" algn="l"/>
            <a:endParaRPr lang="en-IE" dirty="0"/>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p:txBody>
          <a:bodyPr/>
          <a:lstStyle/>
          <a:p>
            <a:pPr rtl="0" algn="l"/>
            <a:r>
              <a:rPr lang="en-US" b="1"/>
              <a:t>Hvad er en kort fødevareforsyningskæde?</a:t>
            </a:r>
          </a:p>
          <a:p>
            <a:pPr rtl="0" algn="l"/>
            <a:endParaRPr lang="en-IE"/>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100442" y="2792757"/>
            <a:ext cx="1554494" cy="1947531"/>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pPr rtl="0" algn="l"/>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pPr rtl="0" algn="l"/>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pPr rtl="0" algn="l"/>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pPr rtl="0" algn="l"/>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pPr rtl="0" algn="l"/>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pPr rtl="0" algn="l"/>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pPr rtl="0" algn="l"/>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pPr rtl="0" algn="l"/>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pPr rtl="0" algn="l"/>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pPr rtl="0" algn="l"/>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pPr rtl="0" algn="l"/>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pPr rtl="0" algn="l"/>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rtl="0" algn="l"/>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pPr rtl="0" algn="l"/>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pPr rtl="0" algn="l"/>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pPr rtl="0" algn="l"/>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pPr rtl="0" algn="l"/>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pPr rtl="0" algn="l"/>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pPr rtl="0" algn="l"/>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pPr rtl="0" algn="l"/>
                <a:endParaRPr lang="en-US"/>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pPr rtl="0" algn="l"/>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pPr rtl="0" algn="l"/>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rtl="0" algn="l"/>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rtl="0" algn="l"/>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rtl="0" algn="l"/>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1033669" y="1831833"/>
            <a:ext cx="8040757" cy="3440624"/>
          </a:xfrm>
        </p:spPr>
        <p:txBody>
          <a:bodyPr/>
          <a:lstStyle/>
          <a:p>
            <a:pPr rtl="0" algn="l"/>
            <a:r>
              <a:rPr lang="en-US" dirty="0"/>
              <a:t>Intelligent emballage virker ved</a:t>
            </a:r>
            <a:r>
              <a:rPr lang="en-US" b="1" dirty="0"/>
              <a:t>at integrere tilføjelser i eller på emballagen</a:t>
            </a:r>
            <a:r>
              <a:rPr lang="en-US" dirty="0"/>
              <a:t>der i det væsentlige kommunikerer med miljøet omkring sig og omverdenen.</a:t>
            </a:r>
          </a:p>
          <a:p>
            <a:pPr rtl="0" algn="l"/>
            <a:r>
              <a:rPr lang="en-US" dirty="0"/>
              <a:t>Dette kan være i form af</a:t>
            </a:r>
            <a:r>
              <a:rPr lang="en-US" b="1" dirty="0"/>
              <a:t>indikatorer, sensorer og diagnostiske funktioner</a:t>
            </a:r>
            <a:r>
              <a:rPr lang="en-US" dirty="0"/>
              <a:t>der løbende overvåger produktet og</a:t>
            </a:r>
            <a:r>
              <a:rPr lang="en-US" b="1" dirty="0"/>
              <a:t>give information</a:t>
            </a:r>
            <a:r>
              <a:rPr lang="en-US" dirty="0"/>
              <a:t>at sikre, at forbrugerne modtager varer af den bedste kvalitet.</a:t>
            </a:r>
          </a:p>
          <a:p>
            <a:pPr rtl="0" algn="l"/>
            <a:r>
              <a:rPr lang="en-US" dirty="0"/>
              <a:t>Dette er gavnligt for både detailhandlere og forbrugere, fordi de modtager realtidsinformation om produktet og fanger nøgleproblemer såsom utæt emballage, bakterier og temperaturforstyrrelser baseret på de anvendte sensorer og indikatorer.</a:t>
            </a:r>
          </a:p>
          <a:p>
            <a:pPr rtl="0" algn="l"/>
            <a:endParaRPr lang="en-IE" dirty="0"/>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pPr rtl="0" algn="l"/>
            <a:r>
              <a:rPr lang="en-US" b="1" dirty="0"/>
              <a:t>2. Intelligent emballage</a:t>
            </a:r>
          </a:p>
          <a:p>
            <a:pPr rtl="0" algn="l"/>
            <a:endParaRPr lang="en-IE" dirty="0"/>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8665662" y="2574234"/>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359337"/>
            <a:ext cx="5710375" cy="4541583"/>
          </a:xfrm>
        </p:spPr>
        <p:txBody>
          <a:bodyPr/>
          <a:lstStyle/>
          <a:p>
            <a:pPr marL="0" indent="0" algn="l" rtl="0"/>
            <a:r>
              <a:rPr lang="en-US" dirty="0"/>
              <a:t>Forbundet emballage udnytter QR-koder, stregkoder eller billedgenkendelse gennem en browserbaseret app til at forbinde forbrugere med relevant indhold og oplevelser. Det kan være et spørgeskema eller produktinformation. Denne teknologi gør det muligt for fødevarebrands at udvide deres samtaler med kunder gennem emballagen og skaber oplevelser, der uddanner kunderne om mærket eller produkterne, hvilket resulterer i et brandbevidsthedsboost, samtidig med at de samler værdifuld indsigt for bedre at forstå deres kunder.</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pPr rtl="0" algn="l"/>
            <a:r>
              <a:rPr lang="en-US" b="1" dirty="0"/>
              <a:t>3. Tilsluttet emballage</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1818861"/>
            <a:ext cx="5646737" cy="3791525"/>
          </a:xfrm>
        </p:spPr>
        <p:txBody>
          <a:bodyPr/>
          <a:lstStyle/>
          <a:p>
            <a:pPr marL="0" indent="0" rtl="0" algn="l"/>
            <a:r>
              <a:rPr lang="en-US" dirty="0"/>
              <a:t>Med flere og flere forbrugere, der efterspørger mere bæredygtighed, bedre etik og gennemsigtighed fra mærker, skal emballagen være innovativ for at opfylde denne efterspørgsel. Smart emballage giver</a:t>
            </a:r>
            <a:r>
              <a:rPr lang="en-US" b="1" dirty="0"/>
              <a:t>bedre ansvarlighed og sporing af produktet</a:t>
            </a:r>
            <a:r>
              <a:rPr lang="en-US" dirty="0"/>
              <a:t>indhold og emballagematerialer, CO2-fodaftryk og fremstilling.</a:t>
            </a:r>
          </a:p>
          <a:p>
            <a:pPr marL="0" indent="0" rtl="0" algn="l"/>
            <a:r>
              <a:rPr lang="en-US" dirty="0"/>
              <a:t>Mærker kan bygge en</a:t>
            </a:r>
            <a:r>
              <a:rPr lang="en-US" b="1" dirty="0"/>
              <a:t>bedre kontakt med kunderne</a:t>
            </a:r>
            <a:r>
              <a:rPr lang="en-US" dirty="0"/>
              <a:t>og skabe et mere etisk brand, der sætter fokus på gennemsigtighed.</a:t>
            </a:r>
            <a:endParaRPr lang="en-IE" dirty="0"/>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898357" y="540586"/>
            <a:ext cx="5929826" cy="992652"/>
          </a:xfrm>
        </p:spPr>
        <p:txBody>
          <a:bodyPr/>
          <a:lstStyle/>
          <a:p>
            <a:pPr rtl="0" algn="l"/>
            <a:r>
              <a:rPr lang="en-IE" b="1" dirty="0"/>
              <a:t>Er Smart Packaging etisk?</a:t>
            </a:r>
          </a:p>
        </p:txBody>
      </p:sp>
      <p:sp>
        <p:nvSpPr>
          <p:cNvPr id="6" name="TextBox 5">
            <a:extLst>
              <a:ext uri="{FF2B5EF4-FFF2-40B4-BE49-F238E27FC236}">
                <a16:creationId xmlns:a16="http://schemas.microsoft.com/office/drawing/2014/main" id="{FE72BDB9-BF40-7807-95ED-289FA39A1F2F}"/>
              </a:ext>
            </a:extLst>
          </p:cNvPr>
          <p:cNvSpPr txBox="1"/>
          <p:nvPr/>
        </p:nvSpPr>
        <p:spPr>
          <a:xfrm>
            <a:off x="6765234" y="1747930"/>
            <a:ext cx="5426766" cy="4154984"/>
          </a:xfrm>
          <a:prstGeom prst="rect">
            <a:avLst/>
          </a:prstGeom>
          <a:noFill/>
        </p:spPr>
        <p:txBody>
          <a:bodyPr wrap="square">
            <a:spAutoFit/>
          </a:bodyPr>
          <a:lstStyle/>
          <a:p>
            <a:pPr algn="l" rtl="0"/>
            <a:r>
              <a:rPr lang="en-US" sz="2400" b="0" i="0" dirty="0">
                <a:solidFill>
                  <a:srgbClr val="000000"/>
                </a:solidFill>
                <a:effectLst/>
              </a:rPr>
              <a:t>En af de vigtigste barrierer for udbredt brug af smart emballage er</a:t>
            </a:r>
            <a:r>
              <a:rPr lang="en-US" sz="2400" b="1" i="0" dirty="0">
                <a:solidFill>
                  <a:srgbClr val="000000"/>
                </a:solidFill>
                <a:effectLst/>
              </a:rPr>
              <a:t>hvordan man bortskaffer det</a:t>
            </a:r>
            <a:r>
              <a:rPr lang="en-US" sz="2400" b="0" i="0" dirty="0">
                <a:solidFill>
                  <a:srgbClr val="000000"/>
                </a:solidFill>
                <a:effectLst/>
              </a:rPr>
              <a:t>.</a:t>
            </a:r>
          </a:p>
          <a:p>
            <a:pPr algn="l" rtl="0"/>
            <a:r>
              <a:rPr lang="en-US" sz="2400" b="0" i="0" dirty="0">
                <a:solidFill>
                  <a:srgbClr val="000000"/>
                </a:solidFill>
                <a:effectLst/>
              </a:rPr>
              <a:t>Skal smart emballage betragtes som elektronisk på grund af de nødvendige komponenter? Hvis det er tilfældet, virker det muligvis ikke at smide det ud som en del af husholdningsaffaldet.</a:t>
            </a:r>
          </a:p>
          <a:p>
            <a:pPr algn="l" rtl="0"/>
            <a:r>
              <a:rPr lang="en-US" sz="2400" b="0" i="0" dirty="0">
                <a:solidFill>
                  <a:srgbClr val="000000"/>
                </a:solidFill>
                <a:effectLst/>
              </a:rPr>
              <a:t>Du skal være mere eksplicit på selve emballagen for at sikre, at den bliver smidt ud sikkert, hvilket kan vise sig at være udfordrende og dyrt.</a:t>
            </a:r>
          </a:p>
        </p:txBody>
      </p:sp>
      <p:sp>
        <p:nvSpPr>
          <p:cNvPr id="7" name="TextBox 6">
            <a:extLst>
              <a:ext uri="{FF2B5EF4-FFF2-40B4-BE49-F238E27FC236}">
                <a16:creationId xmlns:a16="http://schemas.microsoft.com/office/drawing/2014/main" id="{45476EEF-6BE9-E134-8CB2-14FAD64A291C}"/>
              </a:ext>
            </a:extLst>
          </p:cNvPr>
          <p:cNvSpPr txBox="1"/>
          <p:nvPr/>
        </p:nvSpPr>
        <p:spPr>
          <a:xfrm>
            <a:off x="2789929" y="1257277"/>
            <a:ext cx="1381539" cy="584775"/>
          </a:xfrm>
          <a:prstGeom prst="rect">
            <a:avLst/>
          </a:prstGeom>
          <a:noFill/>
        </p:spPr>
        <p:txBody>
          <a:bodyPr wrap="square" rtlCol="0">
            <a:spAutoFit/>
          </a:bodyPr>
          <a:lstStyle/>
          <a:p>
            <a:pPr rtl="0" algn="l"/>
            <a:r>
              <a:rPr lang="en-IE" sz="3200" b="1" dirty="0">
                <a:solidFill>
                  <a:srgbClr val="000000"/>
                </a:solidFill>
                <a:highlight>
                  <a:srgbClr val="F79037"/>
                </a:highlight>
              </a:rPr>
              <a:t>PRO'er</a:t>
            </a:r>
          </a:p>
        </p:txBody>
      </p:sp>
      <p:sp>
        <p:nvSpPr>
          <p:cNvPr id="8" name="TextBox 7">
            <a:extLst>
              <a:ext uri="{FF2B5EF4-FFF2-40B4-BE49-F238E27FC236}">
                <a16:creationId xmlns:a16="http://schemas.microsoft.com/office/drawing/2014/main" id="{9A1D2982-B5F6-C20D-A909-8B93DD2E6711}"/>
              </a:ext>
            </a:extLst>
          </p:cNvPr>
          <p:cNvSpPr txBox="1"/>
          <p:nvPr/>
        </p:nvSpPr>
        <p:spPr>
          <a:xfrm>
            <a:off x="8711302" y="1257277"/>
            <a:ext cx="1381539" cy="584775"/>
          </a:xfrm>
          <a:prstGeom prst="rect">
            <a:avLst/>
          </a:prstGeom>
          <a:noFill/>
        </p:spPr>
        <p:txBody>
          <a:bodyPr wrap="square" rtlCol="0">
            <a:spAutoFit/>
          </a:bodyPr>
          <a:lstStyle/>
          <a:p>
            <a:pPr rtl="0" algn="l"/>
            <a:r>
              <a:rPr lang="en-IE" sz="3200" b="1" dirty="0">
                <a:solidFill>
                  <a:srgbClr val="000000"/>
                </a:solidFill>
                <a:highlight>
                  <a:srgbClr val="F79037"/>
                </a:highlight>
              </a:rPr>
              <a:t>Ulemper</a:t>
            </a: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627"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704" y="1092464"/>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5671" y="1318448"/>
            <a:ext cx="7781555" cy="3291086"/>
          </a:xfrm>
        </p:spPr>
        <p:txBody>
          <a:bodyPr/>
          <a:lstStyle/>
          <a:p>
            <a:pPr marL="0" indent="0" rtl="0" algn="l"/>
            <a:r>
              <a:rPr lang="en-US" b="0" i="0" dirty="0">
                <a:effectLst/>
              </a:rPr>
              <a:t>Ændring af forbrugernes livsstil og shopping</a:t>
            </a:r>
            <a:r>
              <a:rPr lang="en-US" b="0" i="0" dirty="0" err="1">
                <a:effectLst/>
              </a:rPr>
              <a:t>adfærd</a:t>
            </a:r>
            <a:r>
              <a:rPr lang="en-US" b="0" i="0" dirty="0">
                <a:effectLst/>
              </a:rPr>
              <a:t>har haft en betydelig indflydelse på emballagemarkedet. Forbrugernes ønske om bekvemmelighed har sat skub i efterspørgslen efter letvægts, on-the-go, klar til at spise og bærbar fødevareemballage. Skiftet mod onlinesalg, som oplevede en betydelig stigning under pandemien, forventes at fortsætte. At engagere sig med kunder udelukkende gennem digitale platforme giver dog udfordringer med at skabe en mindeværdig oplevelse. Derfor er fokus på unboxing-oplevelsen og branddifferentiering blevet afgørende for at opretholde en stærk brandfortælling, der giver genlyd hos kunderne og driver salget, især inden for branded e-handelsemballage. Denne tendens forventes at fortsætte.</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5671" y="608012"/>
            <a:ext cx="9127671" cy="992652"/>
          </a:xfrm>
        </p:spPr>
        <p:txBody>
          <a:bodyPr/>
          <a:lstStyle/>
          <a:p>
            <a:pPr rtl="0" algn="l"/>
            <a:r>
              <a:rPr lang="en-US" b="1" i="0" dirty="0">
                <a:effectLst/>
              </a:rPr>
              <a:t>Ændringer i livsstil og indkøbsmønstre</a:t>
            </a:r>
            <a:endParaRPr lang="en-US" dirty="0"/>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pPr rtl="0" algn="l"/>
            <a:r>
              <a:rPr lang="en-IE"/>
              <a:t>Etiske distributionsmodeller</a:t>
            </a:r>
          </a:p>
          <a:p>
            <a:pPr rtl="0" algn="l"/>
            <a:endParaRPr lang="en-IE"/>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pPr rtl="0" algn="l"/>
            <a:r>
              <a:rPr lang="en-IE"/>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538434"/>
            <a:ext cx="6379521" cy="3483006"/>
          </a:xfrm>
        </p:spPr>
        <p:txBody>
          <a:bodyPr/>
          <a:lstStyle/>
          <a:p>
            <a:pPr rtl="0" algn="l"/>
            <a:r>
              <a:rPr lang="en-US"/>
              <a:t>Ifølge Cambridge-ordbogen er food miles ''afstanden mellem det sted, hvor maden dyrkes eller fremstilles, og det sted, hvor den spises''.</a:t>
            </a:r>
          </a:p>
          <a:p>
            <a:pPr rtl="0" algn="l"/>
            <a:r>
              <a:rPr lang="en-US"/>
              <a:t>Den mad, vi spiser, kan have kørt hundredvis af</a:t>
            </a:r>
            <a:r>
              <a:rPr lang="en-US" err="1"/>
              <a:t>kilometer</a:t>
            </a:r>
            <a:r>
              <a:rPr lang="en-US"/>
              <a:t>indtil den når vores tallerken. For eksempel har en tallerken newzealandsk lam med kenyanske bønner og sydafrikanske gulerødder tilbagelagt i alt 27.700 km!</a:t>
            </a:r>
          </a:p>
          <a:p>
            <a:pPr rtl="0" algn="l"/>
            <a:r>
              <a:rPr lang="en-US"/>
              <a:t>Dette indikerer, at vi er nødt til at overveje madmile, når vi distribuerer mad på en etisk måde som en etisk iværksætter.</a:t>
            </a:r>
            <a:endParaRPr lang="en-IE"/>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pPr rtl="0" algn="l"/>
            <a:r>
              <a:rPr lang="en-IE" b="1"/>
              <a:t>Food Miles</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2127381"/>
            <a:ext cx="6206636" cy="3483006"/>
          </a:xfrm>
        </p:spPr>
        <p:txBody>
          <a:bodyPr lIns="91440" tIns="45720" rIns="91440" bIns="45720" anchor="t"/>
          <a:lstStyle/>
          <a:p>
            <a:pPr rtl="0" algn="l"/>
            <a:r>
              <a:rPr lang="en-US" dirty="0"/>
              <a:t>Fødevarehandel er nøglen til at opnå global fødevaresikkerhed, hvor internationalt handlede fødevarer udgør 19 % af de forbrugte kalorier på verdensplan. Men hvad er miljøpåvirkningen af ​​denne handel?</a:t>
            </a:r>
            <a:r>
              <a:rPr lang="en-IE" dirty="0"/>
              <a:t>Bekymrende a</a:t>
            </a:r>
            <a:r>
              <a:rPr lang="en-IE" b="1" dirty="0">
                <a:solidFill>
                  <a:srgbClr val="F79037"/>
                </a:solidFill>
                <a:hlinkClick r:id="rId2">
                  <a:extLst>
                    <a:ext uri="{A12FA001-AC4F-418D-AE19-62706E023703}">
                      <ahyp:hlinkClr xmlns:ahyp="http://schemas.microsoft.com/office/drawing/2018/hyperlinkcolor" val="tx"/>
                    </a:ext>
                  </a:extLst>
                </a:hlinkClick>
              </a:rPr>
              <a:t>nyere undersøgelse</a:t>
            </a:r>
            <a:r>
              <a:rPr lang="en-IE" b="1" dirty="0"/>
              <a:t> </a:t>
            </a:r>
            <a:r>
              <a:rPr lang="en-IE" b="0" i="0" dirty="0">
                <a:solidFill>
                  <a:srgbClr val="404040"/>
                </a:solidFill>
                <a:effectLst/>
                <a:latin typeface="arial"/>
                <a:cs typeface="arial"/>
              </a:rPr>
              <a:t>“</a:t>
            </a:r>
            <a:r>
              <a:rPr lang="en-IE" b="1" i="0" u="sng" dirty="0">
                <a:solidFill>
                  <a:srgbClr val="F79037"/>
                </a:solidFill>
                <a:effectLst/>
                <a:hlinkClick r:id="rId3">
                  <a:extLst>
                    <a:ext uri="{A12FA001-AC4F-418D-AE19-62706E023703}">
                      <ahyp:hlinkClr xmlns:ahyp="http://schemas.microsoft.com/office/drawing/2018/hyperlinkcolor" val="tx"/>
                    </a:ext>
                  </a:extLst>
                </a:hlinkClick>
              </a:rPr>
              <a:t>Videnskab for miljøpolitik</a:t>
            </a:r>
            <a:r>
              <a:rPr lang="en-IE" b="0" i="0" dirty="0">
                <a:solidFill>
                  <a:srgbClr val="404040"/>
                </a:solidFill>
                <a:effectLst/>
                <a:latin typeface="arial"/>
                <a:cs typeface="arial"/>
              </a:rPr>
              <a:t>”</a:t>
            </a:r>
            <a:r>
              <a:rPr lang="en-IE" dirty="0"/>
              <a:t>vurderer det</a:t>
            </a:r>
            <a:r>
              <a:rPr lang="en-US" b="1" dirty="0"/>
              <a:t>globale food miles genererer næsten 20% af al CO</a:t>
            </a:r>
            <a:r>
              <a:rPr lang="en-US" b="1" baseline="-25000" dirty="0"/>
              <a:t>2</a:t>
            </a:r>
            <a:r>
              <a:rPr lang="en-US" b="1" dirty="0"/>
              <a:t>emissioner fra fødevarer.</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p:txBody>
          <a:bodyPr/>
          <a:lstStyle/>
          <a:p>
            <a:pPr rtl="0" algn="l"/>
            <a:r>
              <a:rPr lang="en-IE" b="1"/>
              <a:t>Mark til gaffel</a:t>
            </a:r>
            <a:r>
              <a:rPr lang="en-IE"/>
              <a:t>– Fødevaredistribution</a:t>
            </a:r>
            <a:endParaRPr lang="en-IE" b="1"/>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1927684"/>
            <a:ext cx="6206636" cy="3483006"/>
          </a:xfrm>
        </p:spPr>
        <p:txBody>
          <a:bodyPr/>
          <a:lstStyle/>
          <a:p>
            <a:pPr rtl="0" algn="l"/>
            <a:r>
              <a:rPr lang="en-US" dirty="0"/>
              <a:t>Forskerne vurderede også, at de globale udledninger fra fødevaresystemet svarer til 30 % af verdens drivhusgasemissioner. Med globale fødevareudgifter omkring 4,85 billioner euro i 2017, og den globale befolkning stiger årligt, er det nyttigt at</a:t>
            </a:r>
            <a:r>
              <a:rPr lang="en-US" b="1" dirty="0"/>
              <a:t>overveje virkningerne af madmil</a:t>
            </a:r>
            <a:r>
              <a:rPr lang="en-US" dirty="0"/>
              <a:t>om klimaændringer. Forskerne siger, at dette bør kombineres med</a:t>
            </a:r>
            <a:r>
              <a:rPr lang="en-US" b="1" dirty="0"/>
              <a:t>mere lokalt produceret mad</a:t>
            </a:r>
            <a:r>
              <a:rPr lang="en-US" dirty="0"/>
              <a:t>varer (der tilføjer forbedret fødevaresikkerhed) og bedre fødevaresystemstyring, der kræver integration af miljøbeskyttelsesmål.</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98358" y="751287"/>
            <a:ext cx="4990998" cy="992652"/>
          </a:xfrm>
        </p:spPr>
        <p:txBody>
          <a:bodyPr/>
          <a:lstStyle/>
          <a:p>
            <a:pPr rtl="0" algn="l"/>
            <a:r>
              <a:rPr lang="en-IE" b="1"/>
              <a:t>Mark til gaffel</a:t>
            </a:r>
            <a:r>
              <a:rPr lang="en-IE"/>
              <a:t>– Fødevaredistribution</a:t>
            </a:r>
            <a:endParaRPr lang="en-IE" b="1"/>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pPr rtl="0" algn="l"/>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pPr rtl="0" algn="l"/>
            <a:r>
              <a:rPr lang="en-IE" b="1"/>
              <a:t>Lokal og lokalt baseret distribution</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979123" y="1519186"/>
            <a:ext cx="4734631" cy="4671588"/>
          </a:xfrm>
        </p:spPr>
        <p:txBody>
          <a:bodyPr lIns="91440" tIns="45720" rIns="91440" bIns="45720" anchor="t"/>
          <a:lstStyle/>
          <a:p>
            <a:pPr rtl="0" algn="l"/>
            <a:r>
              <a:rPr lang="en-IE" dirty="0"/>
              <a:t>Ligesom når du vælger leverandører, skal du, når det kommer til distributionen af ​​dine fødevarer, beslutte dig for, hvad der er den bedste model for dig, og om du kan følge eksempler fra dine leverandører, vha.</a:t>
            </a:r>
            <a:r>
              <a:rPr lang="en-US" dirty="0"/>
              <a:t>modeller, der</a:t>
            </a:r>
            <a:r>
              <a:rPr lang="en-US" b="1" dirty="0"/>
              <a:t>prioritere bæredygtighed, retfærdighed og social ansvarlighed</a:t>
            </a:r>
            <a:r>
              <a:rPr lang="en-US" dirty="0"/>
              <a:t>.</a:t>
            </a:r>
          </a:p>
          <a:p>
            <a:pPr rtl="0" algn="l"/>
            <a:r>
              <a:rPr lang="en-US" dirty="0"/>
              <a:t>Her er et par eksempler, og de vil lyde bekendt, da nogle er blevet diskuteret i afsnit 3 ovenfor.</a:t>
            </a:r>
            <a:endParaRPr lang="en-IE" dirty="0"/>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pPr rtl="0" algn="l"/>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p:txBody>
          <a:bodyPr/>
          <a:lstStyle/>
          <a:p>
            <a:pPr rtl="0" algn="l"/>
            <a:r>
              <a:rPr lang="en-IE" b="1"/>
              <a:t>Direkte salg og distribution</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pPr rtl="0" algn="l"/>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a:lstStyle/>
          <a:p>
            <a:pPr rtl="0" algn="l"/>
            <a:r>
              <a:rPr lang="en-IE" b="1"/>
              <a:t>Engros distribution</a:t>
            </a:r>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pPr rtl="0" algn="l"/>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pPr rtl="0" algn="l"/>
            <a:r>
              <a:rPr lang="en-IE" b="1"/>
              <a:t>Online platforme og markedspladser</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pPr rtl="0" algn="l"/>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a:lstStyle/>
          <a:p>
            <a:pPr rtl="0" algn="l"/>
            <a:r>
              <a:rPr lang="en-IE" b="1"/>
              <a:t>Nul-affaldsdistribution</a:t>
            </a: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p:txBody>
          <a:bodyPr/>
          <a:lstStyle/>
          <a:p>
            <a:pPr rtl="0" algn="l"/>
            <a:r>
              <a:rPr lang="en-IE" b="1"/>
              <a:t>Fødevaredistribution</a:t>
            </a: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pPr rtl="0" algn="l"/>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pPr rtl="0" algn="l"/>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pPr rtl="0" algn="l"/>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pPr rtl="0" algn="l"/>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pPr rtl="0" algn="l"/>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pPr rtl="0" algn="l"/>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pPr rtl="0" algn="l"/>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pPr rtl="0" algn="l"/>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898357" y="1538207"/>
            <a:ext cx="6080512" cy="3781586"/>
          </a:xfrm>
        </p:spPr>
        <p:txBody>
          <a:bodyPr/>
          <a:lstStyle/>
          <a:p>
            <a:pPr rtl="0" algn="l"/>
            <a:r>
              <a:rPr lang="en-IE" dirty="0"/>
              <a:t>Denne model fokuserer på at distribuere produkter lokalt. F</a:t>
            </a:r>
            <a:r>
              <a:rPr lang="en-US" dirty="0" err="1"/>
              <a:t>ood</a:t>
            </a:r>
            <a:r>
              <a:rPr lang="en-US" dirty="0"/>
              <a:t>producenter sælger ofte deres produkter direkte til forbrugerne gennem kanaler som f.eks</a:t>
            </a:r>
            <a:r>
              <a:rPr lang="en-US" b="1" dirty="0"/>
              <a:t>bondemarkeder</a:t>
            </a:r>
            <a:r>
              <a:rPr lang="en-US" dirty="0"/>
              <a:t>,</a:t>
            </a:r>
            <a:r>
              <a:rPr lang="en-US" b="1" dirty="0"/>
              <a:t>gårdbevoksninger, eller andelsfordeling</a:t>
            </a:r>
            <a:r>
              <a:rPr lang="en-US" dirty="0"/>
              <a:t>(gennem forbrugerabonnementer).</a:t>
            </a:r>
            <a:r>
              <a:rPr lang="en-IE" dirty="0"/>
              <a:t>Denne model</a:t>
            </a:r>
            <a:r>
              <a:rPr lang="en-US" dirty="0"/>
              <a:t>reducerer kulstofemissioner forbundet med langdistancetransport, fremmer lokal økonomisk udvikling, fremmer en følelse af fællesskab og fremmer gennemsigtighed og sporbarhed, samtidig med at det sikres, at forbrugerne har adgang til friske, lokalt producerede fødevarer. Dette er en model, der kan bruge en</a:t>
            </a:r>
            <a:r>
              <a:rPr lang="en-US" b="1" dirty="0"/>
              <a:t>delt leveringsservice</a:t>
            </a:r>
            <a:r>
              <a:rPr lang="en-US" dirty="0"/>
              <a:t>for at reducere brændstofforbruget.</a:t>
            </a:r>
            <a:endParaRPr lang="en-IE" dirty="0"/>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898357" y="544284"/>
            <a:ext cx="5442808" cy="992652"/>
          </a:xfrm>
        </p:spPr>
        <p:txBody>
          <a:bodyPr/>
          <a:lstStyle/>
          <a:p>
            <a:pPr marL="742950" indent="-742950" rtl="0" algn="l">
              <a:buFont typeface="+mj-lt"/>
              <a:buAutoNum type="arabicPeriod"/>
            </a:pPr>
            <a:r>
              <a:rPr lang="en-IE" b="1" dirty="0"/>
              <a:t>Lokal og lokalt baseret distribution</a:t>
            </a:r>
          </a:p>
          <a:p>
            <a:pPr rtl="0" algn="l"/>
            <a:endParaRPr lang="en-IE" dirty="0"/>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6619461" y="5319793"/>
            <a:ext cx="5377069" cy="1359303"/>
          </a:xfrm>
          <a:prstGeom prst="wedgeRoundRectCallout">
            <a:avLst>
              <a:gd name="adj1" fmla="val -52996"/>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a:t>Det er her, at det kan være en fordel at være i et fødevarenetværk...mød lignende fødevarevirksomheder og</a:t>
            </a:r>
            <a:r>
              <a:rPr lang="en-IE" sz="2000" b="1" dirty="0"/>
              <a:t>dele eller koordinere jeres leverancer sammen</a:t>
            </a:r>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761723" y="1494604"/>
            <a:ext cx="6299980" cy="3750055"/>
          </a:xfrm>
        </p:spPr>
        <p:txBody>
          <a:bodyPr/>
          <a:lstStyle/>
          <a:p>
            <a:pPr marL="0" marR="0" lvl="0" indent="0" defTabSz="914400" rtl="0" eaLnBrk="1" fontAlgn="auto" latinLnBrk="0" hangingPunct="1" algn="l">
              <a:lnSpc>
                <a:spcPct val="90000"/>
              </a:lnSpc>
              <a:spcBef>
                <a:spcPct val="50000"/>
              </a:spcBef>
              <a:spcAft>
                <a:spcPts val="0"/>
              </a:spcAft>
              <a:buClrTx/>
              <a:buSzTx/>
              <a:buFont typeface="Arial"/>
              <a:buNone/>
              <a:tabLst/>
              <a:defRPr/>
            </a:pPr>
            <a:r>
              <a:rPr kumimoji="0" lang="en-IE" altLang="en-US" sz="2400" b="0" i="0" u="none" strike="noStrike" kern="1200" cap="none" spc="0" normalizeH="0" baseline="0" noProof="0">
                <a:ln>
                  <a:noFill/>
                </a:ln>
                <a:effectLst/>
                <a:uLnTx/>
                <a:uFillTx/>
                <a:latin typeface="Calibri" panose="020F0502020204030204"/>
                <a:ea typeface="+mn-ea"/>
                <a:cs typeface="+mn-cs"/>
              </a:rPr>
              <a:t>I Storbritannien for eksempel sætter regeringen</a:t>
            </a:r>
            <a:r>
              <a:rPr kumimoji="0" lang="en-IE" altLang="en-US" sz="2400" b="1" i="0" u="none" strike="noStrike" kern="1200" cap="none" spc="0" normalizeH="0" baseline="0" noProof="0">
                <a:ln>
                  <a:noFill/>
                </a:ln>
                <a:effectLst/>
                <a:uLnTx/>
                <a:uFillTx/>
                <a:latin typeface="Calibri" panose="020F0502020204030204"/>
                <a:ea typeface="+mn-ea"/>
                <a:cs typeface="+mn-cs"/>
              </a:rPr>
              <a:t>sociale og miljømæssige omkostninger</a:t>
            </a:r>
            <a:r>
              <a:rPr kumimoji="0" lang="en-IE" altLang="en-US" sz="2400" b="0" i="0" u="none" strike="noStrike" kern="1200" cap="none" spc="0" normalizeH="0" baseline="0" noProof="0">
                <a:ln>
                  <a:noFill/>
                </a:ln>
                <a:effectLst/>
                <a:uLnTx/>
                <a:uFillTx/>
                <a:latin typeface="Calibri" panose="020F0502020204030204"/>
                <a:ea typeface="+mn-ea"/>
                <a:cs typeface="+mn-cs"/>
              </a:rPr>
              <a:t>af fødevaretransport til 9 milliarder pund om året. Mad er ansvarlig for en fjerdedel af den afstand, lastbiler kører i Storbritannien, og shoppere kører omkring 12 milliarder miles om året for at købe det.</a:t>
            </a:r>
          </a:p>
          <a:p>
            <a:pPr marL="0" marR="0" lvl="0" indent="0" defTabSz="914400" rtl="0" eaLnBrk="1" fontAlgn="auto" latinLnBrk="0" hangingPunct="1" algn="l">
              <a:lnSpc>
                <a:spcPct val="90000"/>
              </a:lnSpc>
              <a:spcBef>
                <a:spcPct val="50000"/>
              </a:spcBef>
              <a:spcAft>
                <a:spcPts val="0"/>
              </a:spcAft>
              <a:buClrTx/>
              <a:buSzTx/>
              <a:buFont typeface="Arial"/>
              <a:buNone/>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At købe lokalt producerede fødevarer understøtter bæredygtig udvikling ved at reducere:</a:t>
            </a:r>
          </a:p>
          <a:p>
            <a:pPr marL="342900" marR="0" lvl="0" indent="-342900" defTabSz="914400" rtl="0" eaLnBrk="1" fontAlgn="auto" latinLnBrk="0" hangingPunct="1" algn="l">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transportomkostninger og CO</a:t>
            </a:r>
            <a:r>
              <a:rPr kumimoji="0" lang="en-GB" altLang="en-US" sz="2400" b="0" i="0" u="none" strike="noStrike" kern="1200" cap="none" spc="0" normalizeH="0" baseline="-25000" noProof="0">
                <a:ln>
                  <a:noFill/>
                </a:ln>
                <a:effectLst/>
                <a:uLnTx/>
                <a:uFillTx/>
                <a:latin typeface="Calibri" panose="020F0502020204030204"/>
                <a:ea typeface="+mn-ea"/>
                <a:cs typeface="+mn-cs"/>
              </a:rPr>
              <a:t>2</a:t>
            </a:r>
            <a:r>
              <a:rPr kumimoji="0" lang="en-GB" altLang="en-US" sz="2400" b="0" i="0" u="none" strike="noStrike" kern="1200" cap="none" spc="0" normalizeH="0" baseline="0" noProof="0">
                <a:ln>
                  <a:noFill/>
                </a:ln>
                <a:effectLst/>
                <a:uLnTx/>
                <a:uFillTx/>
                <a:latin typeface="Calibri" panose="020F0502020204030204"/>
                <a:ea typeface="+mn-ea"/>
                <a:cs typeface="+mn-cs"/>
              </a:rPr>
              <a:t>emissioner</a:t>
            </a:r>
          </a:p>
          <a:p>
            <a:pPr marL="342900" marR="0" lvl="0" indent="-342900" defTabSz="914400" rtl="0" eaLnBrk="1" fontAlgn="auto" latinLnBrk="0" hangingPunct="1" algn="l">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slitage på veje</a:t>
            </a:r>
          </a:p>
          <a:p>
            <a:pPr marL="342900" marR="0" lvl="0" indent="-342900" defTabSz="914400" rtl="0" eaLnBrk="1" fontAlgn="auto" latinLnBrk="0" hangingPunct="1" algn="l">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trafikpropper og trafikulykker</a:t>
            </a:r>
            <a:endParaRPr kumimoji="0" lang="en-IE" altLang="en-US" sz="2400" b="0" i="0" u="none" strike="noStrike" kern="1200" cap="none" spc="0" normalizeH="0" baseline="0" noProof="0">
              <a:ln>
                <a:noFill/>
              </a:ln>
              <a:effectLst/>
              <a:uLnTx/>
              <a:uFillTx/>
              <a:latin typeface="Calibri" panose="020F0502020204030204"/>
              <a:ea typeface="+mn-ea"/>
              <a:cs typeface="+mn-cs"/>
            </a:endParaRPr>
          </a:p>
          <a:p>
            <a:pPr rtl="0" algn="l"/>
            <a:endParaRPr lang="en-IE"/>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761723" y="684603"/>
            <a:ext cx="5130298" cy="681742"/>
          </a:xfrm>
        </p:spPr>
        <p:txBody>
          <a:bodyPr/>
          <a:lstStyle/>
          <a:p>
            <a:pPr rtl="0" algn="l"/>
            <a:r>
              <a:rPr lang="en-US" b="1"/>
              <a:t>Hvorfor betyder de noget?</a:t>
            </a:r>
            <a:endParaRPr lang="en-IE"/>
          </a:p>
          <a:p>
            <a:pPr rtl="0" algn="l"/>
            <a:endParaRPr lang="en-IE" b="1"/>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898357" y="1452563"/>
            <a:ext cx="6163346" cy="3727007"/>
          </a:xfrm>
        </p:spPr>
        <p:txBody>
          <a:bodyPr/>
          <a:lstStyle/>
          <a:p>
            <a:pPr rtl="0" algn="l"/>
            <a:r>
              <a:rPr lang="en-US"/>
              <a:t>Direkte handel indebærer etablering af direkte relationer mellem producenter og købere (forbrugere eller detailhandlere), der går uden om formidlere såsom grossister/distributører. Denne model</a:t>
            </a:r>
            <a:r>
              <a:rPr lang="en-US" err="1"/>
              <a:t>understreger</a:t>
            </a:r>
            <a:r>
              <a:rPr lang="en-US"/>
              <a:t>gennemsigtighed, fair priser og langsigtede partnerskaber. Fødevareproducenter opretter direkte kanaler for at nå deres målkunder. Dette kan omfatte fysiske placeringer såsom gårdstande, on-site detailbutikker eller pop-up butikker. Det kan også involvere online platforme, e-handelswebsteder eller sociale mediekanaler, hvor kunder kan afgive ordrer direkte.</a:t>
            </a:r>
            <a:endParaRPr lang="en-IE"/>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p:txBody>
          <a:bodyPr/>
          <a:lstStyle/>
          <a:p>
            <a:pPr marL="742950" indent="-742950" rtl="0" algn="l">
              <a:buFont typeface="+mj-lt"/>
              <a:buAutoNum type="arabicPeriod" startAt="2"/>
            </a:pPr>
            <a:r>
              <a:rPr lang="en-IE" b="1" dirty="0"/>
              <a:t>Direkte Handel</a:t>
            </a:r>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656137"/>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5889355" y="5612524"/>
            <a:ext cx="3233624" cy="1245476"/>
          </a:xfrm>
          <a:prstGeom prst="wedgeRoundRectCallout">
            <a:avLst>
              <a:gd name="adj1" fmla="val -29284"/>
              <a:gd name="adj2" fmla="val -7440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400"/>
              <a:t>Du vil bemærke</a:t>
            </a:r>
            <a:r>
              <a:rPr lang="en-IE" sz="2400" b="1"/>
              <a:t>Direkte</a:t>
            </a:r>
            <a:r>
              <a:rPr lang="en-IE" sz="2400"/>
              <a:t>handel kan også være</a:t>
            </a:r>
            <a:r>
              <a:rPr lang="en-IE" sz="2400" b="1"/>
              <a:t>lokalt og lokalt baseret</a:t>
            </a:r>
            <a:r>
              <a:rPr lang="en-IE" sz="2400"/>
              <a:t>!</a:t>
            </a: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898357" y="1351119"/>
            <a:ext cx="6163346" cy="4367177"/>
          </a:xfrm>
        </p:spPr>
        <p:txBody>
          <a:bodyPr/>
          <a:lstStyle/>
          <a:p>
            <a:pPr rtl="0" algn="l"/>
            <a:r>
              <a:rPr lang="en-US" dirty="0"/>
              <a:t>Fødevareproducenter kan arbejde med grossister eller distributører, der køber produkter i løs vægt og distribuerer dem til detailhandlere, restauranter eller andre virksomheder. Denne kanal giver mulighed for bredere distribution uden behov for individuel salgsindsats, da grossisten varetager logistikken med at få produkter til forskellige forretninger.</a:t>
            </a:r>
            <a:r>
              <a:rPr lang="en-US" b="1" dirty="0"/>
              <a:t>Dette kan reducere et produkts CO2-fodaftryk</a:t>
            </a:r>
            <a:r>
              <a:rPr lang="en-US" dirty="0"/>
              <a:t>som distributøren vil</a:t>
            </a:r>
            <a:r>
              <a:rPr lang="en-US" dirty="0" err="1"/>
              <a:t>organisere</a:t>
            </a:r>
            <a:r>
              <a:rPr lang="en-US" dirty="0"/>
              <a:t>leverancer på en logistisk måde, der servicerer mange virksomheder samtidigt. Denne model er mest brugt til at levere til foodservicesektoren, men nogle distributører går over til elektriske køretøjer nu.</a:t>
            </a:r>
            <a:endParaRPr lang="en-IE" dirty="0"/>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898357" y="689143"/>
            <a:ext cx="5542200" cy="992652"/>
          </a:xfrm>
        </p:spPr>
        <p:txBody>
          <a:bodyPr/>
          <a:lstStyle/>
          <a:p>
            <a:pPr marL="742950" indent="-742950" rtl="0" algn="l">
              <a:buFont typeface="+mj-lt"/>
              <a:buAutoNum type="arabicPeriod" startAt="3"/>
            </a:pPr>
            <a:r>
              <a:rPr lang="en-IE" b="1" dirty="0"/>
              <a:t>Engros distribution</a:t>
            </a:r>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898357" y="1357970"/>
            <a:ext cx="6163346" cy="3823627"/>
          </a:xfrm>
        </p:spPr>
        <p:txBody>
          <a:bodyPr/>
          <a:lstStyle/>
          <a:p>
            <a:pPr rtl="0" algn="l"/>
            <a:r>
              <a:rPr lang="en-US"/>
              <a:t>Online platforme og markedspladser kan lette etisk distribution ved at forbinde etiske fødevareproducenter direkte med forbrugerne. Disse platforme kan undersøge og kuratere dig som producenter baseret på din etiske praksis, certificeringer og bæredygtighedsforpligtelser. De giver også en bekvem måde for producenterne at eliminere mellemled, der forkorter fødevareforsyningskæden og sikrer, at forbrugerne kan få adgang til etisk fremskaffede og producerede fødevarer, hvilket understøtter ansvarlige virksomheder. Ofte understøttes denne model af grønne kurertjenester eller centrale klik-og-saml-depoter.</a:t>
            </a:r>
            <a:endParaRPr lang="en-IE"/>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898357" y="620053"/>
            <a:ext cx="4990998" cy="992652"/>
          </a:xfrm>
        </p:spPr>
        <p:txBody>
          <a:bodyPr/>
          <a:lstStyle/>
          <a:p>
            <a:pPr marL="742950" indent="-742950" rtl="0" algn="l">
              <a:buFont typeface="+mj-lt"/>
              <a:buAutoNum type="arabicPeriod" startAt="4"/>
            </a:pPr>
            <a:r>
              <a:rPr lang="en-IE" b="1" dirty="0"/>
              <a:t>Online distribution</a:t>
            </a:r>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43699" y="1359131"/>
            <a:ext cx="4465843" cy="3849918"/>
          </a:xfrm>
        </p:spPr>
        <p:txBody>
          <a:bodyPr lIns="91440" tIns="45720" rIns="91440" bIns="45720" anchor="t"/>
          <a:lstStyle/>
          <a:p>
            <a:pPr rtl="0" algn="l"/>
            <a:r>
              <a:rPr lang="en-IE" dirty="0"/>
              <a:t>Dette online-fællesskab</a:t>
            </a:r>
            <a:r>
              <a:rPr lang="en-IE" dirty="0">
                <a:solidFill>
                  <a:srgbClr val="F79037"/>
                </a:solidFill>
                <a:hlinkClick r:id="rId2">
                  <a:extLst>
                    <a:ext uri="{A12FA001-AC4F-418D-AE19-62706E023703}">
                      <ahyp:hlinkClr xmlns:ahyp="http://schemas.microsoft.com/office/drawing/2018/hyperlinkcolor" val="tx"/>
                    </a:ext>
                  </a:extLst>
                </a:hlinkClick>
              </a:rPr>
              <a:t>platform</a:t>
            </a:r>
            <a:r>
              <a:rPr lang="en-IE" dirty="0"/>
              <a:t>virker ved at lede forbrugerne til deres</a:t>
            </a:r>
            <a:r>
              <a:rPr lang="en-US" dirty="0"/>
              <a:t>lokale marked. Derefter vælger de fra en bred vifte af lokale produkter, herunder frugt og grønt, brød, kager, ost, kød, konserves, øl og mange flere. Når de er tilfredse med varerne i deres kurv, gennemfører de deres køb online og afhenter hele slæbet på den angivne dag.</a:t>
            </a:r>
            <a:endParaRPr lang="en-IE" dirty="0"/>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0815550" cy="803654"/>
          </a:xfrm>
        </p:spPr>
        <p:txBody>
          <a:bodyPr/>
          <a:lstStyle/>
          <a:p>
            <a:pPr rtl="0" algn="l"/>
            <a:r>
              <a:rPr lang="en-IE" b="1"/>
              <a:t>Et eksempel på online, fællesskab og direkte distribution</a:t>
            </a: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8" y="1008920"/>
            <a:ext cx="7384687"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48640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pPr rtl="0" algn="l"/>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pPr rtl="0" algn="l"/>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pPr rtl="0" algn="l"/>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pPr rtl="0" algn="l"/>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pPr rtl="0" algn="l"/>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pPr rtl="0" algn="l"/>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pPr rtl="0" algn="l"/>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pPr rtl="0" algn="l"/>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pPr rtl="0" algn="l"/>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898357" y="1597573"/>
            <a:ext cx="5746887" cy="3585364"/>
          </a:xfrm>
        </p:spPr>
        <p:txBody>
          <a:bodyPr/>
          <a:lstStyle/>
          <a:p>
            <a:pPr rtl="0" algn="l"/>
            <a:r>
              <a:rPr lang="en-US"/>
              <a:t>Nulaffaldsdistributionsmodeller har til formål at eliminere eller</a:t>
            </a:r>
            <a:r>
              <a:rPr lang="en-US" err="1"/>
              <a:t>minimere</a:t>
            </a:r>
            <a:r>
              <a:rPr lang="en-US"/>
              <a:t>emballageaffald i hele forsyningskæden. Dette kan involvere brug af genanvendelige beholdere (retur-til-afsender), bulk-emballeringsmuligheder eller innovative emballagematerialer, der er biologisk nedbrydelige eller komposterbare.</a:t>
            </a:r>
          </a:p>
          <a:p>
            <a:pPr rtl="0" algn="l"/>
            <a:r>
              <a:rPr lang="en-US"/>
              <a:t>Ved at reducere affaldsproduktionen bidrager disse modeller til miljømæssig bæredygtighed og fremmer en cirkulær økonomitilgang.</a:t>
            </a:r>
            <a:endParaRPr lang="en-IE"/>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898357" y="689143"/>
            <a:ext cx="5631652" cy="992652"/>
          </a:xfrm>
        </p:spPr>
        <p:txBody>
          <a:bodyPr/>
          <a:lstStyle/>
          <a:p>
            <a:pPr marL="742950" indent="-742950" rtl="0" algn="l">
              <a:buFont typeface="+mj-lt"/>
              <a:buAutoNum type="arabicPeriod" startAt="5"/>
            </a:pPr>
            <a:r>
              <a:rPr lang="en-IE" b="1" dirty="0"/>
              <a:t>Nul-affaldsdistribution</a:t>
            </a:r>
          </a:p>
        </p:txBody>
      </p:sp>
      <p:pic>
        <p:nvPicPr>
          <p:cNvPr id="6" name="Picture Placeholder 5" descr="A green and red crate with bottles in it  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292977" y="1545495"/>
            <a:ext cx="5331999" cy="4170984"/>
          </a:xfrm>
        </p:spPr>
        <p:txBody>
          <a:bodyPr>
            <a:normAutofit/>
          </a:bodyPr>
          <a:lstStyle/>
          <a:p>
            <a:pPr rtl="0" algn="l"/>
            <a:r>
              <a:rPr lang="en-US" sz="2400" i="0" dirty="0"/>
              <a:t>Du som fødevareproducent eller iværksætter kan vælge en eller flere distributionskanaler afhængigt af dit målmarked, produkttype og forretningsmål.</a:t>
            </a:r>
          </a:p>
          <a:p>
            <a:pPr rtl="0" algn="l"/>
            <a:r>
              <a:rPr lang="en-US" sz="2400" i="0" dirty="0"/>
              <a:t>Kombination af forskellige kanaler giver mulighed for diversificering, øget markedsrækkevidde og fleksibilitet til at opfylde kundernes behov. Etiske og bæredygtige elementer kan overvejes i hver modeltype.</a:t>
            </a:r>
            <a:endParaRPr lang="en-IE" sz="2400" i="0" dirty="0"/>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rtl="0" algn="l"/>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rtl="0" algn="l"/>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rtl="0" algn="l"/>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rtl="0" algn="l"/>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p:txBody>
          <a:bodyPr/>
          <a:lstStyle/>
          <a:p>
            <a:pPr rtl="0" algn="l"/>
            <a:r>
              <a:rPr lang="en-IE"/>
              <a:t>Virksomhedens vækst og succes (marketing)</a:t>
            </a:r>
          </a:p>
          <a:p>
            <a:pPr rtl="0" algn="l"/>
            <a:endParaRPr lang="en-IE"/>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pPr rtl="0" algn="l"/>
            <a:r>
              <a:rPr lang="en-IE"/>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pPr rtl="0" algn="l"/>
            <a:r>
              <a:rPr lang="en-IE" b="1" dirty="0">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ln>
            <a:solidFill>
              <a:srgbClr val="F79037"/>
            </a:solidFill>
          </a:ln>
        </p:spPr>
        <p:txBody>
          <a:bodyPr/>
          <a:lstStyle/>
          <a:p>
            <a:pPr rtl="0" algn="l"/>
            <a:r>
              <a:rPr lang="en-IE" b="1" dirty="0">
                <a:solidFill>
                  <a:srgbClr val="F79037"/>
                </a:solidFill>
              </a:rPr>
              <a:t>Løbende markedsundersøgelser:</a:t>
            </a: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49241" y="1341607"/>
            <a:ext cx="5163933" cy="4671588"/>
          </a:xfrm>
        </p:spPr>
        <p:txBody>
          <a:bodyPr/>
          <a:lstStyle/>
          <a:p>
            <a:pPr marL="0" indent="0" rtl="0" algn="l"/>
            <a:r>
              <a:rPr lang="en-US" dirty="0"/>
              <a:t>Når det kommer til at starte din egen virksomhed, er der</a:t>
            </a:r>
            <a:r>
              <a:rPr lang="en-US" b="1" dirty="0"/>
              <a:t>meget planlægning</a:t>
            </a:r>
            <a:r>
              <a:rPr lang="en-US" dirty="0"/>
              <a:t>involveret for at sikre, at din virksomhed bliver en succes. Uden ordentlig planlægning vil du mangle retning og</a:t>
            </a:r>
            <a:r>
              <a:rPr lang="en-US" dirty="0" err="1"/>
              <a:t>bringe i fare</a:t>
            </a:r>
            <a:r>
              <a:rPr lang="en-US" dirty="0"/>
              <a:t>sandsynligheden for din succes.</a:t>
            </a:r>
          </a:p>
          <a:p>
            <a:pPr marL="0" indent="0" rtl="0" algn="l"/>
            <a:r>
              <a:rPr lang="en-US" b="1" dirty="0"/>
              <a:t>Markedsføring spiller en afgørende rolle</a:t>
            </a:r>
            <a:r>
              <a:rPr lang="en-US" dirty="0"/>
              <a:t>i en virksomheds vækst og succes. Det omfatter forskellige strategier og aktiviteter. Her er nogle nøgleaspekter, der fremhæver markedsføringens rolle i virksomhedens vækst og succes</a:t>
            </a:r>
            <a:endParaRPr lang="en-IE" dirty="0"/>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pPr rtl="0" algn="l"/>
            <a:r>
              <a:rPr lang="en-IE" b="1" dirty="0">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ln>
            <a:solidFill>
              <a:srgbClr val="F79037"/>
            </a:solidFill>
          </a:ln>
        </p:spPr>
        <p:txBody>
          <a:bodyPr/>
          <a:lstStyle/>
          <a:p>
            <a:pPr rtl="0" algn="l"/>
            <a:r>
              <a:rPr lang="en-IE" b="1">
                <a:solidFill>
                  <a:srgbClr val="F79037"/>
                </a:solidFill>
              </a:rPr>
              <a:t>Konsekvent mærke</a:t>
            </a:r>
            <a:r>
              <a:rPr lang="en-IE" b="1" dirty="0">
                <a:solidFill>
                  <a:srgbClr val="F79037"/>
                </a:solidFill>
              </a:rPr>
              <a:t>Bygning</a:t>
            </a: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pPr rtl="0" algn="l"/>
            <a:r>
              <a:rPr lang="en-IE" b="1" dirty="0">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ln>
            <a:solidFill>
              <a:srgbClr val="F79037"/>
            </a:solidFill>
          </a:ln>
        </p:spPr>
        <p:txBody>
          <a:bodyPr/>
          <a:lstStyle/>
          <a:p>
            <a:pPr rtl="0" algn="l"/>
            <a:r>
              <a:rPr lang="en-IE" b="1" dirty="0">
                <a:solidFill>
                  <a:srgbClr val="F79037"/>
                </a:solidFill>
              </a:rPr>
              <a:t>Produktpromovering</a:t>
            </a: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pPr rtl="0" algn="l"/>
            <a:r>
              <a:rPr lang="en-IE" b="1" dirty="0">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ln>
            <a:solidFill>
              <a:srgbClr val="F79037"/>
            </a:solidFill>
          </a:ln>
        </p:spPr>
        <p:txBody>
          <a:bodyPr/>
          <a:lstStyle/>
          <a:p>
            <a:pPr rtl="0" algn="l"/>
            <a:r>
              <a:rPr lang="en-IE" b="1" dirty="0">
                <a:solidFill>
                  <a:srgbClr val="F79037"/>
                </a:solidFill>
              </a:rPr>
              <a:t>Kundeindsigt og feedback</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pPr rtl="0" algn="l"/>
            <a:r>
              <a:rPr lang="en-IE" b="1" dirty="0">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ln>
            <a:solidFill>
              <a:srgbClr val="F79037"/>
            </a:solidFill>
          </a:ln>
        </p:spPr>
        <p:txBody>
          <a:bodyPr/>
          <a:lstStyle/>
          <a:p>
            <a:pPr rtl="0" algn="l"/>
            <a:r>
              <a:rPr lang="en-IE" b="1" dirty="0">
                <a:solidFill>
                  <a:srgbClr val="F79037"/>
                </a:solidFill>
              </a:rPr>
              <a:t>Konkurrencefordel</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p:txBody>
          <a:bodyPr/>
          <a:lstStyle/>
          <a:p>
            <a:pPr rtl="0" algn="l"/>
            <a:r>
              <a:rPr lang="en-IE" dirty="0"/>
              <a:t>Væksttaktik...</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pPr rtl="0" algn="l"/>
            <a:r>
              <a:rPr lang="en-IE" b="1" dirty="0">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ln>
            <a:solidFill>
              <a:srgbClr val="F79037"/>
            </a:solidFill>
          </a:ln>
        </p:spPr>
        <p:txBody>
          <a:bodyPr/>
          <a:lstStyle/>
          <a:p>
            <a:pPr rtl="0" algn="l"/>
            <a:r>
              <a:rPr lang="en-IE" b="1" dirty="0">
                <a:solidFill>
                  <a:srgbClr val="F79037"/>
                </a:solidFill>
              </a:rPr>
              <a:t>At være agile</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7" y="1600200"/>
            <a:ext cx="5404289" cy="4010187"/>
          </a:xfrm>
        </p:spPr>
        <p:txBody>
          <a:bodyPr/>
          <a:lstStyle/>
          <a:p>
            <a:pPr marL="0" indent="0" rtl="0" algn="l"/>
            <a:r>
              <a:rPr lang="en-US" dirty="0"/>
              <a:t>Effektiv markedsføring begynder med en dyb forståelse (empati – modul 3) af målmarkedet. Som nævnt i Empathy-kortlægningsøvelsen kan virksomheder via markedsundersøgelser og analyse identificere kundernes behov, præferencer og tendenser. Denne viden gør det muligt for virksomheder at udvikle produkter eller tjenester, der stemmer overens med markedets krav, positionere sig konkurrencedygtigt og opfylde kundernes forventninger.</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890242"/>
            <a:ext cx="5404288" cy="992652"/>
          </a:xfrm>
        </p:spPr>
        <p:txBody>
          <a:bodyPr/>
          <a:lstStyle/>
          <a:p>
            <a:pPr rtl="0" algn="l"/>
            <a:r>
              <a:rPr lang="en-US" b="1" dirty="0"/>
              <a:t>1. Markedsforståelse:</a:t>
            </a:r>
          </a:p>
          <a:p>
            <a:pPr rtl="0" algn="l"/>
            <a:endParaRPr lang="en-US" b="1"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898356" y="1350088"/>
            <a:ext cx="6379521" cy="4157824"/>
          </a:xfrm>
        </p:spPr>
        <p:txBody>
          <a:bodyPr/>
          <a:lstStyle/>
          <a:p>
            <a:pPr rtl="0" algn="l"/>
            <a:r>
              <a:rPr lang="en-US" dirty="0"/>
              <a:t>Marketing hjælper med at opbygge og forbedre et brands identitet og omdømme. Ved at skabe et stærkt brandimage, værdier og personlighed kan virksomheder differentiere sig fra konkurrenterne og opbygge kundeloyalitet. Branding omfatter elementer som logodesign, brandbeskeder, visuel identitet og konsekvent kommunikation på tværs af forskellige kanaler.</a:t>
            </a:r>
          </a:p>
          <a:p>
            <a:pPr rtl="0" algn="l"/>
            <a:r>
              <a:rPr lang="en-US" dirty="0"/>
              <a:t>Når dit koncept har bestået testprocessen, og din virksomhed har konstateret, at der er et marked for dette fødevareprodukt, skal du vælge</a:t>
            </a:r>
            <a:r>
              <a:rPr lang="en-US" b="1" dirty="0"/>
              <a:t>hvilken slags budskab du ønsker at kommunikere til dine potentielle kunder.</a:t>
            </a:r>
            <a:r>
              <a:rPr lang="en-US" dirty="0"/>
              <a:t> </a:t>
            </a:r>
          </a:p>
          <a:p>
            <a:pPr rtl="0" algn="l"/>
            <a:endParaRPr lang="en-IE" dirty="0"/>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898357" y="681521"/>
            <a:ext cx="4990998" cy="992652"/>
          </a:xfrm>
        </p:spPr>
        <p:txBody>
          <a:bodyPr/>
          <a:lstStyle/>
          <a:p>
            <a:pPr rtl="0" algn="l"/>
            <a:r>
              <a:rPr lang="en-IE" b="1" dirty="0"/>
              <a:t>2. Brand Building:</a:t>
            </a:r>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772234" y="1796307"/>
            <a:ext cx="5880814" cy="3483006"/>
          </a:xfrm>
        </p:spPr>
        <p:txBody>
          <a:bodyPr/>
          <a:lstStyle/>
          <a:p>
            <a:pPr marL="342900" indent="-342900" rtl="0" algn="l">
              <a:lnSpc>
                <a:spcPct val="100000"/>
              </a:lnSpc>
              <a:spcBef>
                <a:spcPts val="0"/>
              </a:spcBef>
              <a:buFont typeface="Arial" panose="020B0604020202020204" pitchFamily="34" charset="0"/>
              <a:buChar char="•"/>
            </a:pPr>
            <a:r>
              <a:rPr lang="en-IE" altLang="en-US" sz="2400" dirty="0"/>
              <a:t>Bidrage overdrevent meget til</a:t>
            </a:r>
            <a:r>
              <a:rPr lang="en-IE" altLang="en-US" sz="2400" b="1" dirty="0"/>
              <a:t>klima forandring</a:t>
            </a:r>
            <a:r>
              <a:rPr lang="en-IE" altLang="en-US" sz="2400" dirty="0"/>
              <a:t>, især når fødevarer rejser med fly</a:t>
            </a:r>
          </a:p>
          <a:p>
            <a:pPr marL="342900" indent="-342900" rtl="0" algn="l">
              <a:lnSpc>
                <a:spcPct val="100000"/>
              </a:lnSpc>
              <a:spcBef>
                <a:spcPts val="0"/>
              </a:spcBef>
              <a:buFont typeface="Arial" panose="020B0604020202020204" pitchFamily="34" charset="0"/>
              <a:buChar char="•"/>
            </a:pPr>
            <a:r>
              <a:rPr lang="en-IE" altLang="en-US" sz="2400" dirty="0"/>
              <a:t>Udvid kløften mellem forbrugere og producenter.</a:t>
            </a:r>
          </a:p>
          <a:p>
            <a:pPr marL="342900" indent="-342900" rtl="0" algn="l">
              <a:lnSpc>
                <a:spcPct val="100000"/>
              </a:lnSpc>
              <a:spcBef>
                <a:spcPts val="0"/>
              </a:spcBef>
              <a:buFont typeface="Arial" panose="020B0604020202020204" pitchFamily="34" charset="0"/>
              <a:buChar char="•"/>
            </a:pPr>
            <a:r>
              <a:rPr lang="en-IE" altLang="en-US" sz="2400" dirty="0"/>
              <a:t>Kan kompromittere dyrevelfærden ved at transportere husdyr over lange afstande.</a:t>
            </a:r>
          </a:p>
          <a:p>
            <a:pPr marL="342900" indent="-342900" rtl="0" algn="l">
              <a:lnSpc>
                <a:spcPct val="100000"/>
              </a:lnSpc>
              <a:spcBef>
                <a:spcPts val="0"/>
              </a:spcBef>
              <a:buFont typeface="Arial" panose="020B0604020202020204" pitchFamily="34" charset="0"/>
              <a:buChar char="•"/>
            </a:pPr>
            <a:r>
              <a:rPr lang="en-IE" altLang="en-US" dirty="0"/>
              <a:t>Uretfærdigt</a:t>
            </a:r>
            <a:r>
              <a:rPr lang="en-IE" altLang="en-US" sz="2400" dirty="0"/>
              <a:t> </a:t>
            </a:r>
            <a:r>
              <a:rPr lang="en-IE" altLang="en-US" sz="2400" b="1" dirty="0"/>
              <a:t>skade lokal og økonomi</a:t>
            </a:r>
            <a:r>
              <a:rPr lang="en-IE" altLang="en-US" sz="2400" dirty="0"/>
              <a:t>og de fællesskaber, de støtter.</a:t>
            </a:r>
          </a:p>
          <a:p>
            <a:pPr marL="342900" indent="-342900" rtl="0" algn="l">
              <a:lnSpc>
                <a:spcPct val="100000"/>
              </a:lnSpc>
              <a:spcBef>
                <a:spcPts val="0"/>
              </a:spcBef>
              <a:buFont typeface="Arial" panose="020B0604020202020204" pitchFamily="34" charset="0"/>
              <a:buChar char="•"/>
            </a:pPr>
            <a:r>
              <a:rPr lang="en-IE" altLang="en-US" sz="2400" dirty="0"/>
              <a:t>Skader miljøer i fattigere lande</a:t>
            </a:r>
          </a:p>
          <a:p>
            <a:pPr marL="342900" indent="-342900" rtl="0" algn="l">
              <a:lnSpc>
                <a:spcPct val="100000"/>
              </a:lnSpc>
              <a:spcBef>
                <a:spcPts val="0"/>
              </a:spcBef>
              <a:buFont typeface="Arial" panose="020B0604020202020204" pitchFamily="34" charset="0"/>
              <a:buChar char="•"/>
            </a:pPr>
            <a:r>
              <a:rPr lang="en-IE" altLang="en-US" sz="2400" dirty="0"/>
              <a:t>Er afhængig af svindende oliereserver og er geopolitisk sårbare</a:t>
            </a:r>
            <a:r>
              <a:rPr lang="en-IE" altLang="en-US" dirty="0"/>
              <a:t>fx Ukraine-krigen</a:t>
            </a:r>
            <a:endParaRPr lang="en-IE" altLang="en-US" sz="2400" dirty="0"/>
          </a:p>
          <a:p>
            <a:pPr rtl="0" algn="l">
              <a:spcBef>
                <a:spcPts val="0"/>
              </a:spcBef>
            </a:pPr>
            <a:endParaRPr lang="en-IE" dirty="0"/>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898358" y="694845"/>
            <a:ext cx="4990998" cy="992652"/>
          </a:xfrm>
        </p:spPr>
        <p:txBody>
          <a:bodyPr/>
          <a:lstStyle/>
          <a:p>
            <a:pPr rtl="0" algn="l"/>
            <a:r>
              <a:rPr lang="en-US" b="1"/>
              <a:t>Lange forsyningskæder... den negative virkning</a:t>
            </a:r>
            <a:endParaRPr lang="en-IE" b="1"/>
          </a:p>
          <a:p>
            <a:pPr rtl="0" algn="l"/>
            <a:endParaRPr lang="en-IE"/>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491-E7A1-0984-CD0B-BE89BD52B46B}"/>
              </a:ext>
            </a:extLst>
          </p:cNvPr>
          <p:cNvSpPr>
            <a:spLocks noGrp="1"/>
          </p:cNvSpPr>
          <p:nvPr>
            <p:ph type="body" sz="quarter" idx="18"/>
          </p:nvPr>
        </p:nvSpPr>
        <p:spPr>
          <a:xfrm>
            <a:off x="898357" y="2127381"/>
            <a:ext cx="5197643" cy="3483006"/>
          </a:xfrm>
        </p:spPr>
        <p:txBody>
          <a:bodyPr/>
          <a:lstStyle/>
          <a:p>
            <a:pPr rtl="0" algn="l"/>
            <a:r>
              <a:rPr lang="en-US" dirty="0" err="1"/>
              <a:t>Farver</a:t>
            </a:r>
            <a:r>
              <a:rPr lang="en-US" dirty="0"/>
              <a:t>såsom</a:t>
            </a:r>
            <a:r>
              <a:rPr lang="en-US" b="1" dirty="0"/>
              <a:t>rød og gul</a:t>
            </a:r>
            <a:r>
              <a:rPr lang="en-US" dirty="0"/>
              <a:t>menes at have en positiv psykologisk effekt på folks lyst til at spise.</a:t>
            </a:r>
          </a:p>
          <a:p>
            <a:pPr rtl="0" algn="l"/>
            <a:r>
              <a:rPr lang="en-US" dirty="0"/>
              <a:t>Et fødevareprodukt, der koncentrerer sig om økologisk, kan på den anden side bruge mere "jordiske" nuancer i stedet for lyse</a:t>
            </a:r>
            <a:r>
              <a:rPr lang="en-US" dirty="0" err="1"/>
              <a:t>farver</a:t>
            </a:r>
            <a:r>
              <a:rPr lang="en-US" dirty="0"/>
              <a:t>, der kan indikere brugen af ​​kunstige</a:t>
            </a:r>
            <a:r>
              <a:rPr lang="en-US" dirty="0" err="1"/>
              <a:t>farver</a:t>
            </a:r>
            <a:r>
              <a:rPr lang="en-US" dirty="0"/>
              <a:t>.</a:t>
            </a:r>
          </a:p>
          <a:p>
            <a:pPr rtl="0" algn="l"/>
            <a:endParaRPr lang="en-IE" dirty="0"/>
          </a:p>
        </p:txBody>
      </p:sp>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pPr rtl="0" algn="l"/>
            <a:r>
              <a:rPr lang="en-IE" dirty="0"/>
              <a:t>En interessant kendsgerning…</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679111" y="1836983"/>
            <a:ext cx="11078881" cy="3849918"/>
          </a:xfrm>
        </p:spPr>
        <p:txBody>
          <a:bodyPr/>
          <a:lstStyle/>
          <a:p>
            <a:pPr marL="342900" indent="-342900" algn="l" rtl="0">
              <a:buFont typeface="Arial" panose="020B0604020202020204" pitchFamily="34" charset="0"/>
              <a:buChar char="•"/>
            </a:pPr>
            <a:r>
              <a:rPr lang="en-US" b="0" i="0" dirty="0">
                <a:effectLst/>
              </a:rPr>
              <a:t>Indsigtsfuld forbrugerforståelse...</a:t>
            </a:r>
            <a:r>
              <a:rPr lang="en-US" b="1" i="0" dirty="0">
                <a:solidFill>
                  <a:srgbClr val="CC9131"/>
                </a:solidFill>
                <a:effectLst/>
              </a:rPr>
              <a:t>EMPATI</a:t>
            </a:r>
          </a:p>
          <a:p>
            <a:pPr marL="342900" indent="-342900" algn="l" rtl="0">
              <a:buFont typeface="Arial" panose="020B0604020202020204" pitchFamily="34" charset="0"/>
              <a:buChar char="•"/>
            </a:pPr>
            <a:r>
              <a:rPr lang="en-US" b="0" i="0" dirty="0">
                <a:effectLst/>
              </a:rPr>
              <a:t>Klart defineret målgruppe...</a:t>
            </a:r>
            <a:r>
              <a:rPr lang="en-US" b="1" i="0" dirty="0">
                <a:solidFill>
                  <a:srgbClr val="CC9131"/>
                </a:solidFill>
                <a:effectLst/>
              </a:rPr>
              <a:t>Ved, hvem din målkunde er</a:t>
            </a:r>
          </a:p>
          <a:p>
            <a:pPr marL="342900" indent="-342900" algn="l" rtl="0">
              <a:buFont typeface="Arial" panose="020B0604020202020204" pitchFamily="34" charset="0"/>
              <a:buChar char="•"/>
            </a:pPr>
            <a:r>
              <a:rPr lang="en-US" b="0" i="0" dirty="0">
                <a:effectLst/>
              </a:rPr>
              <a:t>Klarhed i kommunikationen...</a:t>
            </a:r>
            <a:r>
              <a:rPr lang="en-US" b="1" i="0" dirty="0">
                <a:solidFill>
                  <a:srgbClr val="CC9131"/>
                </a:solidFill>
                <a:effectLst/>
              </a:rPr>
              <a:t>Hold din kunde informeret med relevante nyheder</a:t>
            </a:r>
          </a:p>
          <a:p>
            <a:pPr marL="342900" indent="-342900" algn="l" rtl="0">
              <a:buFont typeface="Arial" panose="020B0604020202020204" pitchFamily="34" charset="0"/>
              <a:buChar char="•"/>
            </a:pPr>
            <a:r>
              <a:rPr lang="en-US" b="0" i="0" dirty="0">
                <a:effectLst/>
              </a:rPr>
              <a:t>Klart definerede unikke salgsargumenter/fordele...</a:t>
            </a:r>
            <a:r>
              <a:rPr lang="en-US" b="1" i="0" dirty="0">
                <a:solidFill>
                  <a:srgbClr val="CC9131"/>
                </a:solidFill>
                <a:effectLst/>
              </a:rPr>
              <a:t>Hvordan vil du hjælpe dem</a:t>
            </a:r>
          </a:p>
          <a:p>
            <a:pPr marL="342900" indent="-342900" algn="l" rtl="0">
              <a:buFont typeface="Arial" panose="020B0604020202020204" pitchFamily="34" charset="0"/>
              <a:buChar char="•"/>
            </a:pPr>
            <a:r>
              <a:rPr lang="en-US" b="0" i="0" dirty="0">
                <a:effectLst/>
              </a:rPr>
              <a:t>Klart defineret markedsfokus...</a:t>
            </a:r>
            <a:r>
              <a:rPr lang="en-US" b="1" i="0" dirty="0">
                <a:solidFill>
                  <a:srgbClr val="CC9131"/>
                </a:solidFill>
                <a:effectLst/>
              </a:rPr>
              <a:t>Hvilken kundesektor du ønsker</a:t>
            </a:r>
          </a:p>
          <a:p>
            <a:pPr marL="342900" indent="-342900" algn="l" rtl="0">
              <a:buFont typeface="Arial" panose="020B0604020202020204" pitchFamily="34" charset="0"/>
              <a:buChar char="•"/>
            </a:pPr>
            <a:r>
              <a:rPr lang="en-US" b="0" i="0" dirty="0">
                <a:effectLst/>
              </a:rPr>
              <a:t>Oprettelse af en klar og relevant 'brandpersonlighed'...</a:t>
            </a:r>
            <a:r>
              <a:rPr lang="en-US" b="1" i="0" dirty="0">
                <a:solidFill>
                  <a:srgbClr val="CC9131"/>
                </a:solidFill>
                <a:effectLst/>
              </a:rPr>
              <a:t>Hvordan du ønsker at blive opfattet</a:t>
            </a:r>
          </a:p>
          <a:p>
            <a:pPr marL="342900" indent="-342900" algn="l" rtl="0">
              <a:buFont typeface="Arial" panose="020B0604020202020204" pitchFamily="34" charset="0"/>
              <a:buChar char="•"/>
            </a:pPr>
            <a:r>
              <a:rPr lang="en-US" b="0" i="0" dirty="0">
                <a:effectLst/>
              </a:rPr>
              <a:t>Konsistens i brandpositionering...</a:t>
            </a:r>
            <a:r>
              <a:rPr lang="en-US" b="1" i="0" dirty="0">
                <a:solidFill>
                  <a:srgbClr val="CC9131"/>
                </a:solidFill>
                <a:effectLst/>
              </a:rPr>
              <a:t>Ingen blandede beskeder</a:t>
            </a:r>
          </a:p>
          <a:p>
            <a:pPr marL="342900" indent="-342900" algn="l" rtl="0">
              <a:buFont typeface="Arial" panose="020B0604020202020204" pitchFamily="34" charset="0"/>
              <a:buChar char="•"/>
            </a:pPr>
            <a:r>
              <a:rPr lang="en-US" b="0" i="0" dirty="0">
                <a:effectLst/>
              </a:rPr>
              <a:t>Progressiv brandudvikling og udvikling af nye produkter...</a:t>
            </a:r>
            <a:r>
              <a:rPr lang="en-US" b="1" i="0" dirty="0">
                <a:solidFill>
                  <a:srgbClr val="CC9131"/>
                </a:solidFill>
                <a:effectLst/>
              </a:rPr>
              <a:t>Følger med i trends</a:t>
            </a:r>
          </a:p>
          <a:p>
            <a:pPr rtl="0" algn="l"/>
            <a:endParaRPr lang="en-IE" dirty="0"/>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p:txBody>
          <a:bodyPr/>
          <a:lstStyle/>
          <a:p>
            <a:pPr rtl="0" algn="l"/>
            <a:r>
              <a:rPr lang="en-US" dirty="0"/>
              <a:t>Nøgleprincipperne for at opbygge et stærkt fødevarebrand:</a:t>
            </a:r>
          </a:p>
          <a:p>
            <a:pPr rtl="0" algn="l"/>
            <a:endParaRPr lang="en-IE" dirty="0"/>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570383"/>
            <a:ext cx="6080941" cy="3600120"/>
          </a:xfrm>
        </p:spPr>
        <p:txBody>
          <a:bodyPr/>
          <a:lstStyle/>
          <a:p>
            <a:pPr rtl="0" algn="l"/>
            <a:r>
              <a:rPr lang="en-US" dirty="0"/>
              <a:t>Marketing er medvirkende til at promovere produkter eller tjenester til målmarkedet. Gennem forskellige kanaler såsom annoncering, public relations, sociale medier, content marketing og influencer-partnerskaber kan du</a:t>
            </a:r>
            <a:r>
              <a:rPr lang="en-US" b="1" dirty="0"/>
              <a:t>skabe opmærksomhed, skabe interesse</a:t>
            </a:r>
            <a:r>
              <a:rPr lang="en-US" dirty="0"/>
              <a:t>, og øge efterspørgslen efter dine tilbud. Effektiv promovering hjælper med at tiltrække nye kunder og øge salget. Ved at pleje kunderelationer og levere værdi kan du</a:t>
            </a:r>
            <a:r>
              <a:rPr lang="en-US" b="1" dirty="0"/>
              <a:t>fremme kundeloyalitet, gentage køb</a:t>
            </a:r>
            <a:r>
              <a:rPr lang="en-US" dirty="0"/>
              <a:t>og positive mund-til-mund-henvisninger.</a:t>
            </a:r>
            <a:endParaRPr lang="en-IE" dirty="0"/>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pPr rtl="0" algn="l"/>
            <a:r>
              <a:rPr lang="en-IE" b="1" dirty="0"/>
              <a:t>3. Produktfremme</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898357" y="1882894"/>
            <a:ext cx="6080941" cy="3727493"/>
          </a:xfrm>
        </p:spPr>
        <p:txBody>
          <a:bodyPr/>
          <a:lstStyle/>
          <a:p>
            <a:pPr rtl="0" algn="l"/>
            <a:r>
              <a:rPr lang="en-US" dirty="0"/>
              <a:t>Marketingaktiviteter giver dig og din virksomhed mulighed for at indsamle kundeindsigt og feedback. Gennem markedsundersøgelser, undersøgelser, lytning på sociale medier og mekanismer for kundefeedback kan du vinde</a:t>
            </a:r>
            <a:r>
              <a:rPr lang="en-US" b="1" dirty="0"/>
              <a:t>værdifuld information om kundepræferencer, tilfredshedsniveauer og områder for forbedring</a:t>
            </a:r>
            <a:r>
              <a:rPr lang="en-US" dirty="0"/>
              <a:t>. Denne feedback hjælper med at drive produktinnovation, forbedre kundeoplevelser og forfine marketingstrategier. Nøglen er at</a:t>
            </a:r>
            <a:r>
              <a:rPr lang="en-US" b="1" dirty="0"/>
              <a:t>HØR EFTER</a:t>
            </a:r>
            <a:r>
              <a:rPr lang="en-US" dirty="0"/>
              <a:t>til feedbacken!</a:t>
            </a:r>
            <a:endParaRPr lang="en-IE" dirty="0"/>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p:txBody>
          <a:bodyPr/>
          <a:lstStyle/>
          <a:p>
            <a:pPr rtl="0" algn="l"/>
            <a:r>
              <a:rPr lang="en-IE" b="1" dirty="0"/>
              <a:t>4. Indsigt og feedback</a:t>
            </a:r>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98357" y="1576012"/>
            <a:ext cx="6080941" cy="3483006"/>
          </a:xfrm>
        </p:spPr>
        <p:txBody>
          <a:bodyPr/>
          <a:lstStyle/>
          <a:p>
            <a:pPr rtl="0" algn="l"/>
            <a:r>
              <a:rPr lang="en-US" dirty="0"/>
              <a:t>Marketing spiller en central rolle i at skabe og opretholde en konkurrencefordel. Ved effektivt at kommunikere unikke salgsforslag, værdiforslag og konkurrencedygtige differentiatorer kan du positionere din fødevarevirksomhed</a:t>
            </a:r>
            <a:r>
              <a:rPr lang="en-US" dirty="0" err="1"/>
              <a:t>gunstigt</a:t>
            </a:r>
            <a:r>
              <a:rPr lang="en-US" dirty="0"/>
              <a:t>på markedet. Ved at have en konkurrencestrategi (en langsigtet plan) kan du bruge din marketingindsats til at fremvise</a:t>
            </a:r>
            <a:r>
              <a:rPr lang="en-US" b="1" dirty="0"/>
              <a:t>fordele og fordele ved at vælge dine produkter eller tjenester frem for konkurrenterne,</a:t>
            </a:r>
            <a:r>
              <a:rPr lang="en-US" dirty="0"/>
              <a:t>med til at tiltrække kunder og vinde markedsandele.</a:t>
            </a:r>
            <a:endParaRPr lang="en-IE" dirty="0"/>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898357" y="850485"/>
            <a:ext cx="5542199" cy="992652"/>
          </a:xfrm>
        </p:spPr>
        <p:txBody>
          <a:bodyPr/>
          <a:lstStyle/>
          <a:p>
            <a:pPr rtl="0" algn="l"/>
            <a:r>
              <a:rPr lang="en-IE" b="1" dirty="0"/>
              <a:t>5. Konkurrencefordel</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5184392" y="5508223"/>
            <a:ext cx="3534258" cy="830997"/>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r>
              <a:rPr lang="en-IE" sz="2400" b="1">
                <a:solidFill>
                  <a:srgbClr val="000000"/>
                </a:solidFill>
                <a:hlinkClick r:id="rId3">
                  <a:extLst>
                    <a:ext uri="{A12FA001-AC4F-418D-AE19-62706E023703}">
                      <ahyp:hlinkClr xmlns:ahyp="http://schemas.microsoft.com/office/drawing/2018/hyperlinkcolor" val="tx"/>
                    </a:ext>
                  </a:extLst>
                </a:hlinkClick>
              </a:rPr>
              <a:t>Fire typer af konkurrencestrategier</a:t>
            </a:r>
            <a:endParaRPr lang="en-IE" sz="2400" b="1">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2857124" y="5508223"/>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sz="2000" b="1">
                <a:solidFill>
                  <a:srgbClr val="000000"/>
                </a:solidFill>
              </a:rPr>
              <a:t>Klik her</a:t>
            </a: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882894"/>
            <a:ext cx="6080941" cy="3483006"/>
          </a:xfrm>
        </p:spPr>
        <p:txBody>
          <a:bodyPr/>
          <a:lstStyle/>
          <a:p>
            <a:pPr rtl="0" algn="l"/>
            <a:r>
              <a:rPr lang="en-US" dirty="0"/>
              <a:t>Marketing gør det muligt for virksomheder at tilpasse sig skiftende markedsdynamikker og forbrugere</a:t>
            </a:r>
            <a:r>
              <a:rPr lang="en-US" dirty="0" err="1"/>
              <a:t>adfærd</a:t>
            </a:r>
            <a:r>
              <a:rPr lang="en-US" dirty="0"/>
              <a:t>. Ved at overvåge markedstendenser, forbrugerindsigt og konkurrentaktiviteter kan du justere dine marketingstrategier, beskeder og produktudbud for at forblive relevante og lydhøre over for skiftende kundebehov. Dette bringer os tilbage til</a:t>
            </a:r>
            <a:r>
              <a:rPr lang="en-US" b="1" dirty="0"/>
              <a:t>kontinuerlig innovation, smidighed og gentagelse</a:t>
            </a:r>
            <a:r>
              <a:rPr lang="en-US" dirty="0"/>
              <a:t>for både dine produkter og markedsføring.</a:t>
            </a:r>
            <a:endParaRPr lang="en-IE" dirty="0"/>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p:txBody>
          <a:bodyPr/>
          <a:lstStyle/>
          <a:p>
            <a:pPr rtl="0" algn="l"/>
            <a:r>
              <a:rPr lang="en-IE" b="1" dirty="0"/>
              <a:t>6. At være smidig</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ctr" rtl="0"/>
            <a:r>
              <a:rPr lang="en-US" sz="2400" dirty="0">
                <a:solidFill>
                  <a:srgbClr val="000000"/>
                </a:solidFill>
              </a:rPr>
              <a:t>En effektiv marketingstrategi understreger</a:t>
            </a:r>
            <a:r>
              <a:rPr lang="en-US" sz="2400" b="1" dirty="0">
                <a:solidFill>
                  <a:srgbClr val="000000"/>
                </a:solidFill>
              </a:rPr>
              <a:t>forretningsvækst</a:t>
            </a:r>
            <a:r>
              <a:rPr lang="en-US" sz="2400" dirty="0">
                <a:solidFill>
                  <a:srgbClr val="000000"/>
                </a:solidFill>
              </a:rPr>
              <a:t>, og ofte dens eksistens. Fra at møde målgruppens behov og hjælpe dig med at opbygge brandloyalitet til at bestemme de rigtige priser for dine produkter og tjenester, den rigtige strategi</a:t>
            </a:r>
            <a:r>
              <a:rPr lang="en-US" sz="2400" dirty="0" err="1">
                <a:solidFill>
                  <a:srgbClr val="000000"/>
                </a:solidFill>
              </a:rPr>
              <a:t>maksimerer</a:t>
            </a:r>
            <a:r>
              <a:rPr lang="en-US" sz="2400" dirty="0">
                <a:solidFill>
                  <a:srgbClr val="000000"/>
                </a:solidFill>
              </a:rPr>
              <a:t>dine chancer for at klare sig i erhvervslivet</a:t>
            </a:r>
            <a:endParaRPr lang="en-IE" sz="2400" dirty="0">
              <a:solidFill>
                <a:srgbClr val="000000"/>
              </a:solidFill>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Markedsstrategi</a:t>
            </a: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pPr rtl="0" algn="l"/>
            <a:r>
              <a:rPr lang="en-GB" b="1" dirty="0"/>
              <a:t>Marketingstrategi vs. Marketingplan</a:t>
            </a:r>
          </a:p>
          <a:p>
            <a:pPr rtl="0" algn="l"/>
            <a:endParaRPr lang="en-IE" b="1" dirty="0"/>
          </a:p>
        </p:txBody>
      </p:sp>
      <p:pic>
        <p:nvPicPr>
          <p:cNvPr id="5" name="table">
            <a:extLst>
              <a:ext uri="{FF2B5EF4-FFF2-40B4-BE49-F238E27FC236}">
                <a16:creationId xmlns:a16="http://schemas.microsoft.com/office/drawing/2014/main" id="{7B9C5E13-D274-7484-F362-B2751CFEFF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1087" y="2346830"/>
            <a:ext cx="8128000" cy="3156596"/>
          </a:xfrm>
          <a:prstGeom prst="rect">
            <a:avLst/>
          </a:prstGeom>
        </p:spPr>
      </p:pic>
      <p:sp>
        <p:nvSpPr>
          <p:cNvPr id="6" name="TextBox 3">
            <a:hlinkClick r:id="rId3"/>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r>
              <a:rPr lang="en-IE"/>
              <a:t>Kilde</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24472"/>
            <a:ext cx="6267755" cy="3483006"/>
          </a:xfrm>
        </p:spPr>
        <p:txBody>
          <a:bodyPr lIns="91440" tIns="45720" rIns="91440" bIns="45720" anchor="t"/>
          <a:lstStyle/>
          <a:p>
            <a:pPr algn="l" rtl="0"/>
            <a:r>
              <a:rPr lang="en-US" b="0" i="0" dirty="0">
                <a:solidFill>
                  <a:srgbClr val="000000"/>
                </a:solidFill>
                <a:effectLst/>
                <a:latin typeface="Calibri"/>
                <a:ea typeface="Calibri"/>
                <a:cs typeface="Calibri"/>
              </a:rPr>
              <a:t>En vellykket marketingplan vil gøre dig i stand til at udvide din virksomhed på forskellige måder. For direkte at understøtte denne vækst skal du bestemme, hvordan du ønsker, at din virksomhed skal vokse på lang sigt. Det er her, vækststrategier kommer ind.</a:t>
            </a:r>
          </a:p>
          <a:p>
            <a:pPr algn="l" rtl="0"/>
            <a:r>
              <a:rPr lang="en-US" b="0" i="0" dirty="0">
                <a:solidFill>
                  <a:srgbClr val="000000"/>
                </a:solidFill>
                <a:effectLst/>
                <a:latin typeface="Calibri"/>
                <a:ea typeface="Calibri"/>
                <a:cs typeface="Calibri"/>
              </a:rPr>
              <a:t>Vækststrategier, også kendt som produktmarkedsstrategier, sigter mod</a:t>
            </a:r>
            <a:r>
              <a:rPr lang="en-US" b="0" i="0" u="none" strike="noStrike" dirty="0">
                <a:solidFill>
                  <a:srgbClr val="1188A3"/>
                </a:solidFill>
                <a:effectLst/>
                <a:latin typeface="Calibri"/>
                <a:ea typeface="Calibri"/>
                <a:cs typeface="Calibri"/>
                <a:hlinkClick r:id="rId2">
                  <a:extLst>
                    <a:ext uri="{A12FA001-AC4F-418D-AE19-62706E023703}">
                      <ahyp:hlinkClr xmlns:ahyp="http://schemas.microsoft.com/office/drawing/2018/hyperlinkcolor" val="tx"/>
                    </a:ext>
                  </a:extLst>
                </a:hlinkClick>
              </a:rPr>
              <a:t>øge din markedsandel</a:t>
            </a:r>
            <a:r>
              <a:rPr lang="en-US" b="0" i="0" dirty="0">
                <a:solidFill>
                  <a:srgbClr val="1188A3"/>
                </a:solidFill>
                <a:effectLst/>
                <a:latin typeface="Calibri"/>
                <a:ea typeface="Calibri"/>
                <a:cs typeface="Calibri"/>
              </a:rPr>
              <a:t> </a:t>
            </a:r>
            <a:r>
              <a:rPr lang="en-US" b="0" i="0" dirty="0">
                <a:solidFill>
                  <a:srgbClr val="000000"/>
                </a:solidFill>
                <a:effectLst/>
                <a:latin typeface="Calibri"/>
                <a:ea typeface="Calibri"/>
                <a:cs typeface="Calibri"/>
              </a:rPr>
              <a:t>og overtale flere kunder til at investere i dine produkter eller tjenester</a:t>
            </a:r>
          </a:p>
          <a:p>
            <a:pPr rtl="0" algn="l"/>
            <a:endParaRPr lang="en-IE" dirty="0">
              <a:latin typeface="Calibri"/>
              <a:ea typeface="Calibri"/>
              <a:cs typeface="Calibri"/>
            </a:endParaRPr>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98358" y="776921"/>
            <a:ext cx="4990998" cy="992652"/>
          </a:xfrm>
        </p:spPr>
        <p:txBody>
          <a:bodyPr/>
          <a:lstStyle/>
          <a:p>
            <a:pPr rtl="0" algn="l"/>
            <a:r>
              <a:rPr lang="en-IE" b="1" dirty="0"/>
              <a:t>Vækststrategier</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69574" y="5562622"/>
            <a:ext cx="6390861"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rtl="0" algn="l"/>
            <a:r>
              <a:rPr lang="de-DE" sz="1800" b="1" dirty="0">
                <a:solidFill>
                  <a:srgbClr val="000000"/>
                </a:solidFill>
                <a:highlight>
                  <a:srgbClr val="F79037"/>
                </a:highlight>
              </a:rPr>
              <a:t>Nogle nyttige værktøjer:</a:t>
            </a:r>
            <a:r>
              <a:rPr lang="de-DE" sz="1800" dirty="0">
                <a:solidFill>
                  <a:srgbClr val="000000"/>
                </a:solidFill>
              </a:rPr>
              <a:t> </a:t>
            </a:r>
            <a:r>
              <a:rPr lang="de-DE" sz="1800" dirty="0">
                <a:solidFill>
                  <a:srgbClr val="000000"/>
                </a:solidFill>
                <a:hlinkClick r:id="rId4">
                  <a:extLst>
                    <a:ext uri="{A12FA001-AC4F-418D-AE19-62706E023703}">
                      <ahyp:hlinkClr xmlns:ahyp="http://schemas.microsoft.com/office/drawing/2018/hyperlinkcolor" val="tx"/>
                    </a:ext>
                  </a:extLst>
                </a:hlinkClick>
              </a:rPr>
              <a:t>Ansoff Matrix</a:t>
            </a:r>
            <a:endParaRPr lang="de-DE" sz="1800" dirty="0">
              <a:solidFill>
                <a:srgbClr val="000000"/>
              </a:solidFill>
            </a:endParaRPr>
          </a:p>
          <a:p>
            <a:pPr lvl="1" rtl="0" algn="l"/>
            <a:r>
              <a:rPr lang="de-DE" sz="1800" dirty="0">
                <a:solidFill>
                  <a:srgbClr val="000000"/>
                </a:solidFill>
              </a:rPr>
              <a:t> </a:t>
            </a:r>
            <a:r>
              <a:rPr lang="de-DE" sz="1800" dirty="0">
                <a:solidFill>
                  <a:srgbClr val="000000"/>
                </a:solidFill>
                <a:hlinkClick r:id="rId5">
                  <a:extLst>
                    <a:ext uri="{A12FA001-AC4F-418D-AE19-62706E023703}">
                      <ahyp:hlinkClr xmlns:ahyp="http://schemas.microsoft.com/office/drawing/2018/hyperlinkcolor" val="tx"/>
                    </a:ext>
                  </a:extLst>
                </a:hlinkClick>
              </a:rPr>
              <a:t>STP Marketing Model</a:t>
            </a:r>
            <a:endParaRPr lang="de-DE" sz="1800" dirty="0">
              <a:solidFill>
                <a:srgbClr val="000000"/>
              </a:solidFill>
            </a:endParaRPr>
          </a:p>
          <a:p>
            <a:pPr lvl="1" rtl="0" algn="l"/>
            <a:r>
              <a:rPr lang="de-DE" sz="1800" dirty="0">
                <a:solidFill>
                  <a:srgbClr val="000000"/>
                </a:solidFill>
              </a:rPr>
              <a:t> </a:t>
            </a:r>
            <a:r>
              <a:rPr lang="de-DE" sz="1800" dirty="0">
                <a:solidFill>
                  <a:srgbClr val="000000"/>
                </a:solidFill>
                <a:hlinkClick r:id="rId6">
                  <a:extLst>
                    <a:ext uri="{A12FA001-AC4F-418D-AE19-62706E023703}">
                      <ahyp:hlinkClr xmlns:ahyp="http://schemas.microsoft.com/office/drawing/2018/hyperlinkcolor" val="tx"/>
                    </a:ext>
                  </a:extLst>
                </a:hlinkClick>
              </a:rPr>
              <a:t>BCG Matrix</a:t>
            </a:r>
            <a:endParaRPr lang="de-DE" sz="1800" dirty="0">
              <a:solidFill>
                <a:srgbClr val="000000"/>
              </a:solidFill>
            </a:endParaRPr>
          </a:p>
          <a:p>
            <a:pPr rtl="0" algn="l"/>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7"/>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3483006"/>
          </a:xfrm>
        </p:spPr>
        <p:txBody>
          <a:bodyPr/>
          <a:lstStyle/>
          <a:p>
            <a:pPr rtl="0" algn="l"/>
            <a:r>
              <a:rPr lang="en-US" b="0" i="0" dirty="0">
                <a:solidFill>
                  <a:srgbClr val="000000"/>
                </a:solidFill>
                <a:effectLst/>
                <a:latin typeface="Inter"/>
              </a:rPr>
              <a:t>Det er ikke nok blot at planlægge for din virksomheds vækst. De mest succesrige virksomheder identificerer også vækstmetoden, som er bestemt af holdningsstrategier:</a:t>
            </a:r>
            <a:endParaRPr lang="en-GB" dirty="0"/>
          </a:p>
          <a:p>
            <a:pPr marL="342900" indent="-342900" rtl="0" algn="l">
              <a:buClr>
                <a:srgbClr val="F79037"/>
              </a:buClr>
              <a:buFont typeface="Arial" panose="020B0604020202020204" pitchFamily="34" charset="0"/>
              <a:buChar char="•"/>
            </a:pPr>
            <a:r>
              <a:rPr lang="en-GB" b="1" dirty="0">
                <a:solidFill>
                  <a:srgbClr val="F79037"/>
                </a:solidFill>
              </a:rPr>
              <a:t>Anskaffelse af vækstmetode:</a:t>
            </a:r>
            <a:r>
              <a:rPr lang="en-GB" dirty="0"/>
              <a:t>overtagelse af en virksomhed af en anden</a:t>
            </a:r>
          </a:p>
          <a:p>
            <a:pPr marL="342900" indent="-342900" rtl="0" algn="l">
              <a:buClr>
                <a:srgbClr val="F79037"/>
              </a:buClr>
              <a:buFont typeface="Arial" panose="020B0604020202020204" pitchFamily="34" charset="0"/>
              <a:buChar char="•"/>
            </a:pPr>
            <a:r>
              <a:rPr lang="en-GB" b="1" dirty="0">
                <a:solidFill>
                  <a:srgbClr val="F79037"/>
                </a:solidFill>
              </a:rPr>
              <a:t>Organisk vækst</a:t>
            </a:r>
            <a:r>
              <a:rPr lang="en-GB" b="1" dirty="0">
                <a:solidFill>
                  <a:srgbClr val="1188A3"/>
                </a:solidFill>
              </a:rPr>
              <a:t>:</a:t>
            </a:r>
            <a:r>
              <a:rPr lang="en-GB" dirty="0"/>
              <a:t>det her</a:t>
            </a:r>
            <a:r>
              <a:rPr lang="en-GB" b="1" dirty="0">
                <a:solidFill>
                  <a:srgbClr val="1188A3"/>
                </a:solidFill>
              </a:rPr>
              <a:t> </a:t>
            </a:r>
            <a:r>
              <a:rPr lang="en-GB" dirty="0"/>
              <a:t>refererer til en stigning i salget gennem virksomhedens egne ressourcer (udvidelse af din markedsandel via markedsføring, adgang til nye markeder, tilføjelse af nye produkter)</a:t>
            </a:r>
          </a:p>
          <a:p>
            <a:pPr rtl="0" algn="l"/>
            <a:endParaRPr lang="en-IE" dirty="0"/>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p:txBody>
          <a:bodyPr/>
          <a:lstStyle/>
          <a:p>
            <a:pPr rtl="0" algn="l"/>
            <a:r>
              <a:rPr lang="en-IE" b="1" dirty="0"/>
              <a:t>Attitudestrategier</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lgn="l"/>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9B4B9-8FDE-4E05-A061-B0DC547E385B}">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C0B408C6-4F23-4064-BFDA-FCE4EF08D226}">
  <ds:schemaRefs>
    <ds:schemaRef ds:uri="http://schemas.microsoft.com/sharepoint/v3/contenttype/forms"/>
  </ds:schemaRefs>
</ds:datastoreItem>
</file>

<file path=customXml/itemProps3.xml><?xml version="1.0" encoding="utf-8"?>
<ds:datastoreItem xmlns:ds="http://schemas.openxmlformats.org/officeDocument/2006/customXml" ds:itemID="{95A88541-F9A4-452F-8574-7743E374237D}"/>
</file>

<file path=docProps/app.xml><?xml version="1.0" encoding="utf-8"?>
<Properties xmlns="http://schemas.openxmlformats.org/officeDocument/2006/extended-properties" xmlns:vt="http://schemas.openxmlformats.org/officeDocument/2006/docPropsVTypes">
  <TotalTime>11763</TotalTime>
  <Words>8591</Words>
  <Application>Microsoft Office PowerPoint</Application>
  <PresentationFormat>Widescreen</PresentationFormat>
  <Paragraphs>528</Paragraphs>
  <Slides>103</Slides>
  <Notes>6</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103</vt:i4>
      </vt:variant>
    </vt:vector>
  </HeadingPairs>
  <TitlesOfParts>
    <vt:vector size="111" baseType="lpstr">
      <vt:lpstr>Arial</vt:lpstr>
      <vt:lpstr>Arial</vt:lpstr>
      <vt:lpstr>Calibri</vt:lpstr>
      <vt:lpstr>Europa</vt:lpstr>
      <vt:lpstr>Inter</vt:lpstr>
      <vt:lpstr>Montserrat Light</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53</cp:revision>
  <dcterms:created xsi:type="dcterms:W3CDTF">2020-10-14T13:32:04Z</dcterms:created>
  <dcterms:modified xsi:type="dcterms:W3CDTF">2023-10-04T15:08:54Z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